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49"/>
  </p:notesMasterIdLst>
  <p:sldIdLst>
    <p:sldId id="256" r:id="rId2"/>
    <p:sldId id="262" r:id="rId3"/>
    <p:sldId id="2279" r:id="rId4"/>
    <p:sldId id="264" r:id="rId5"/>
    <p:sldId id="279" r:id="rId6"/>
    <p:sldId id="267" r:id="rId7"/>
    <p:sldId id="265" r:id="rId8"/>
    <p:sldId id="266" r:id="rId9"/>
    <p:sldId id="293" r:id="rId10"/>
    <p:sldId id="290" r:id="rId11"/>
    <p:sldId id="268" r:id="rId12"/>
    <p:sldId id="292" r:id="rId13"/>
    <p:sldId id="269" r:id="rId14"/>
    <p:sldId id="270" r:id="rId15"/>
    <p:sldId id="272" r:id="rId16"/>
    <p:sldId id="273" r:id="rId17"/>
    <p:sldId id="291" r:id="rId18"/>
    <p:sldId id="274" r:id="rId19"/>
    <p:sldId id="361" r:id="rId20"/>
    <p:sldId id="305" r:id="rId21"/>
    <p:sldId id="283" r:id="rId22"/>
    <p:sldId id="307" r:id="rId23"/>
    <p:sldId id="912" r:id="rId24"/>
    <p:sldId id="911" r:id="rId25"/>
    <p:sldId id="803" r:id="rId26"/>
    <p:sldId id="2295" r:id="rId27"/>
    <p:sldId id="302" r:id="rId28"/>
    <p:sldId id="258" r:id="rId29"/>
    <p:sldId id="390" r:id="rId30"/>
    <p:sldId id="769" r:id="rId31"/>
    <p:sldId id="919" r:id="rId32"/>
    <p:sldId id="2291" r:id="rId33"/>
    <p:sldId id="887" r:id="rId34"/>
    <p:sldId id="905" r:id="rId35"/>
    <p:sldId id="835" r:id="rId36"/>
    <p:sldId id="2293" r:id="rId37"/>
    <p:sldId id="799" r:id="rId38"/>
    <p:sldId id="921" r:id="rId39"/>
    <p:sldId id="2289" r:id="rId40"/>
    <p:sldId id="2290" r:id="rId41"/>
    <p:sldId id="816" r:id="rId42"/>
    <p:sldId id="902" r:id="rId43"/>
    <p:sldId id="840" r:id="rId44"/>
    <p:sldId id="2292" r:id="rId45"/>
    <p:sldId id="895" r:id="rId46"/>
    <p:sldId id="2294" r:id="rId47"/>
    <p:sldId id="749"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021"/>
    <p:restoredTop sz="94694"/>
  </p:normalViewPr>
  <p:slideViewPr>
    <p:cSldViewPr snapToGrid="0" snapToObjects="1">
      <p:cViewPr varScale="1">
        <p:scale>
          <a:sx n="148" d="100"/>
          <a:sy n="148" d="100"/>
        </p:scale>
        <p:origin x="872" y="200"/>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image" Target="../media/image18.jpe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9/19/23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ACFEAA0E-7E5F-BA37-C2C5-1E6CC9E414D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2B374C54-49A0-4FC5-15DD-88438F5C6A0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10244" name="Footer Placeholder 4">
            <a:extLst>
              <a:ext uri="{FF2B5EF4-FFF2-40B4-BE49-F238E27FC236}">
                <a16:creationId xmlns:a16="http://schemas.microsoft.com/office/drawing/2014/main" id="{6E785765-8D30-1994-8F01-26415A407A27}"/>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rebuchet MS" panose="020B0703020202090204" pitchFamily="34" charset="0"/>
              </a:defRPr>
            </a:lvl1pPr>
            <a:lvl2pPr marL="742950" indent="-285750">
              <a:defRPr>
                <a:solidFill>
                  <a:schemeClr val="tx1"/>
                </a:solidFill>
                <a:latin typeface="Trebuchet MS" panose="020B0703020202090204" pitchFamily="34" charset="0"/>
              </a:defRPr>
            </a:lvl2pPr>
            <a:lvl3pPr marL="1143000" indent="-228600">
              <a:defRPr>
                <a:solidFill>
                  <a:schemeClr val="tx1"/>
                </a:solidFill>
                <a:latin typeface="Trebuchet MS" panose="020B0703020202090204" pitchFamily="34" charset="0"/>
              </a:defRPr>
            </a:lvl3pPr>
            <a:lvl4pPr marL="1600200" indent="-228600">
              <a:defRPr>
                <a:solidFill>
                  <a:schemeClr val="tx1"/>
                </a:solidFill>
                <a:latin typeface="Trebuchet MS" panose="020B0703020202090204" pitchFamily="34" charset="0"/>
              </a:defRPr>
            </a:lvl4pPr>
            <a:lvl5pPr marL="2057400" indent="-228600">
              <a:defRPr>
                <a:solidFill>
                  <a:schemeClr val="tx1"/>
                </a:solidFill>
                <a:latin typeface="Trebuchet MS" panose="020B0703020202090204" pitchFamily="34" charset="0"/>
              </a:defRPr>
            </a:lvl5pPr>
            <a:lvl6pPr marL="2514600" indent="-228600" defTabSz="457200" eaLnBrk="0" fontAlgn="base" hangingPunct="0">
              <a:spcBef>
                <a:spcPct val="0"/>
              </a:spcBef>
              <a:spcAft>
                <a:spcPct val="0"/>
              </a:spcAft>
              <a:defRPr>
                <a:solidFill>
                  <a:schemeClr val="tx1"/>
                </a:solidFill>
                <a:latin typeface="Trebuchet MS" panose="020B0703020202090204" pitchFamily="34" charset="0"/>
              </a:defRPr>
            </a:lvl6pPr>
            <a:lvl7pPr marL="2971800" indent="-228600" defTabSz="457200" eaLnBrk="0" fontAlgn="base" hangingPunct="0">
              <a:spcBef>
                <a:spcPct val="0"/>
              </a:spcBef>
              <a:spcAft>
                <a:spcPct val="0"/>
              </a:spcAft>
              <a:defRPr>
                <a:solidFill>
                  <a:schemeClr val="tx1"/>
                </a:solidFill>
                <a:latin typeface="Trebuchet MS" panose="020B0703020202090204" pitchFamily="34" charset="0"/>
              </a:defRPr>
            </a:lvl7pPr>
            <a:lvl8pPr marL="3429000" indent="-228600" defTabSz="457200" eaLnBrk="0" fontAlgn="base" hangingPunct="0">
              <a:spcBef>
                <a:spcPct val="0"/>
              </a:spcBef>
              <a:spcAft>
                <a:spcPct val="0"/>
              </a:spcAft>
              <a:defRPr>
                <a:solidFill>
                  <a:schemeClr val="tx1"/>
                </a:solidFill>
                <a:latin typeface="Trebuchet MS" panose="020B0703020202090204" pitchFamily="34" charset="0"/>
              </a:defRPr>
            </a:lvl8pPr>
            <a:lvl9pPr marL="3886200" indent="-228600" defTabSz="457200" eaLnBrk="0" fontAlgn="base" hangingPunct="0">
              <a:spcBef>
                <a:spcPct val="0"/>
              </a:spcBef>
              <a:spcAft>
                <a:spcPct val="0"/>
              </a:spcAft>
              <a:defRPr>
                <a:solidFill>
                  <a:schemeClr val="tx1"/>
                </a:solidFill>
                <a:latin typeface="Trebuchet MS" panose="020B0703020202090204" pitchFamily="34" charset="0"/>
              </a:defRPr>
            </a:lvl9pPr>
          </a:lstStyle>
          <a:p>
            <a:pPr fontAlgn="base">
              <a:spcBef>
                <a:spcPct val="0"/>
              </a:spcBef>
              <a:spcAft>
                <a:spcPct val="0"/>
              </a:spcAft>
            </a:pPr>
            <a:r>
              <a:rPr lang="en-US" altLang="en-US">
                <a:latin typeface="Calibri" panose="020F0502020204030204" pitchFamily="34" charset="0"/>
              </a:rPr>
              <a:t>G.Atoian, BNL</a:t>
            </a:r>
          </a:p>
        </p:txBody>
      </p:sp>
      <p:sp>
        <p:nvSpPr>
          <p:cNvPr id="10245" name="Slide Number Placeholder 1">
            <a:extLst>
              <a:ext uri="{FF2B5EF4-FFF2-40B4-BE49-F238E27FC236}">
                <a16:creationId xmlns:a16="http://schemas.microsoft.com/office/drawing/2014/main" id="{1B8F84CE-2AAA-5834-3A68-0914696682F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703020202090204" pitchFamily="34" charset="0"/>
              </a:defRPr>
            </a:lvl1pPr>
            <a:lvl2pPr marL="742950" indent="-285750">
              <a:defRPr>
                <a:solidFill>
                  <a:schemeClr val="tx1"/>
                </a:solidFill>
                <a:latin typeface="Trebuchet MS" panose="020B0703020202090204" pitchFamily="34" charset="0"/>
              </a:defRPr>
            </a:lvl2pPr>
            <a:lvl3pPr marL="1143000" indent="-228600">
              <a:defRPr>
                <a:solidFill>
                  <a:schemeClr val="tx1"/>
                </a:solidFill>
                <a:latin typeface="Trebuchet MS" panose="020B0703020202090204" pitchFamily="34" charset="0"/>
              </a:defRPr>
            </a:lvl3pPr>
            <a:lvl4pPr marL="1600200" indent="-228600">
              <a:defRPr>
                <a:solidFill>
                  <a:schemeClr val="tx1"/>
                </a:solidFill>
                <a:latin typeface="Trebuchet MS" panose="020B0703020202090204" pitchFamily="34" charset="0"/>
              </a:defRPr>
            </a:lvl4pPr>
            <a:lvl5pPr marL="2057400" indent="-228600">
              <a:defRPr>
                <a:solidFill>
                  <a:schemeClr val="tx1"/>
                </a:solidFill>
                <a:latin typeface="Trebuchet MS" panose="020B0703020202090204" pitchFamily="34" charset="0"/>
              </a:defRPr>
            </a:lvl5pPr>
            <a:lvl6pPr marL="2514600" indent="-228600" defTabSz="457200" eaLnBrk="0" fontAlgn="base" hangingPunct="0">
              <a:spcBef>
                <a:spcPct val="0"/>
              </a:spcBef>
              <a:spcAft>
                <a:spcPct val="0"/>
              </a:spcAft>
              <a:defRPr>
                <a:solidFill>
                  <a:schemeClr val="tx1"/>
                </a:solidFill>
                <a:latin typeface="Trebuchet MS" panose="020B0703020202090204" pitchFamily="34" charset="0"/>
              </a:defRPr>
            </a:lvl6pPr>
            <a:lvl7pPr marL="2971800" indent="-228600" defTabSz="457200" eaLnBrk="0" fontAlgn="base" hangingPunct="0">
              <a:spcBef>
                <a:spcPct val="0"/>
              </a:spcBef>
              <a:spcAft>
                <a:spcPct val="0"/>
              </a:spcAft>
              <a:defRPr>
                <a:solidFill>
                  <a:schemeClr val="tx1"/>
                </a:solidFill>
                <a:latin typeface="Trebuchet MS" panose="020B0703020202090204" pitchFamily="34" charset="0"/>
              </a:defRPr>
            </a:lvl7pPr>
            <a:lvl8pPr marL="3429000" indent="-228600" defTabSz="457200" eaLnBrk="0" fontAlgn="base" hangingPunct="0">
              <a:spcBef>
                <a:spcPct val="0"/>
              </a:spcBef>
              <a:spcAft>
                <a:spcPct val="0"/>
              </a:spcAft>
              <a:defRPr>
                <a:solidFill>
                  <a:schemeClr val="tx1"/>
                </a:solidFill>
                <a:latin typeface="Trebuchet MS" panose="020B0703020202090204" pitchFamily="34" charset="0"/>
              </a:defRPr>
            </a:lvl8pPr>
            <a:lvl9pPr marL="3886200" indent="-228600" defTabSz="457200" eaLnBrk="0" fontAlgn="base" hangingPunct="0">
              <a:spcBef>
                <a:spcPct val="0"/>
              </a:spcBef>
              <a:spcAft>
                <a:spcPct val="0"/>
              </a:spcAft>
              <a:defRPr>
                <a:solidFill>
                  <a:schemeClr val="tx1"/>
                </a:solidFill>
                <a:latin typeface="Trebuchet MS" panose="020B0703020202090204" pitchFamily="34" charset="0"/>
              </a:defRPr>
            </a:lvl9pPr>
          </a:lstStyle>
          <a:p>
            <a:pPr fontAlgn="base">
              <a:spcBef>
                <a:spcPct val="0"/>
              </a:spcBef>
              <a:spcAft>
                <a:spcPct val="0"/>
              </a:spcAft>
            </a:pPr>
            <a:fld id="{E89D933B-C26C-1F43-8D6B-14FCD862290A}" type="slidenum">
              <a:rPr lang="en-US" altLang="en-US" smtClean="0">
                <a:latin typeface="Calibri" panose="020F0502020204030204" pitchFamily="34" charset="0"/>
              </a:rPr>
              <a:pPr fontAlgn="base">
                <a:spcBef>
                  <a:spcPct val="0"/>
                </a:spcBef>
                <a:spcAft>
                  <a:spcPct val="0"/>
                </a:spcAft>
              </a:pPr>
              <a:t>5</a:t>
            </a:fld>
            <a:endParaRPr lang="en-US"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8FC1833B-75CB-D56C-7A18-D1D9E7C6E7E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09D5E089-DAE3-555F-B75C-DFC1964D572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316" name="Footer Placeholder 3">
            <a:extLst>
              <a:ext uri="{FF2B5EF4-FFF2-40B4-BE49-F238E27FC236}">
                <a16:creationId xmlns:a16="http://schemas.microsoft.com/office/drawing/2014/main" id="{9D579C89-D364-D9AA-259E-F80C3BE521D4}"/>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rebuchet MS" panose="020B0703020202090204" pitchFamily="34" charset="0"/>
              </a:defRPr>
            </a:lvl1pPr>
            <a:lvl2pPr marL="742950" indent="-285750">
              <a:defRPr>
                <a:solidFill>
                  <a:schemeClr val="tx1"/>
                </a:solidFill>
                <a:latin typeface="Trebuchet MS" panose="020B0703020202090204" pitchFamily="34" charset="0"/>
              </a:defRPr>
            </a:lvl2pPr>
            <a:lvl3pPr marL="1143000" indent="-228600">
              <a:defRPr>
                <a:solidFill>
                  <a:schemeClr val="tx1"/>
                </a:solidFill>
                <a:latin typeface="Trebuchet MS" panose="020B0703020202090204" pitchFamily="34" charset="0"/>
              </a:defRPr>
            </a:lvl3pPr>
            <a:lvl4pPr marL="1600200" indent="-228600">
              <a:defRPr>
                <a:solidFill>
                  <a:schemeClr val="tx1"/>
                </a:solidFill>
                <a:latin typeface="Trebuchet MS" panose="020B0703020202090204" pitchFamily="34" charset="0"/>
              </a:defRPr>
            </a:lvl4pPr>
            <a:lvl5pPr marL="2057400" indent="-228600">
              <a:defRPr>
                <a:solidFill>
                  <a:schemeClr val="tx1"/>
                </a:solidFill>
                <a:latin typeface="Trebuchet MS" panose="020B0703020202090204" pitchFamily="34" charset="0"/>
              </a:defRPr>
            </a:lvl5pPr>
            <a:lvl6pPr marL="2514600" indent="-228600" defTabSz="457200" eaLnBrk="0" fontAlgn="base" hangingPunct="0">
              <a:spcBef>
                <a:spcPct val="0"/>
              </a:spcBef>
              <a:spcAft>
                <a:spcPct val="0"/>
              </a:spcAft>
              <a:defRPr>
                <a:solidFill>
                  <a:schemeClr val="tx1"/>
                </a:solidFill>
                <a:latin typeface="Trebuchet MS" panose="020B0703020202090204" pitchFamily="34" charset="0"/>
              </a:defRPr>
            </a:lvl6pPr>
            <a:lvl7pPr marL="2971800" indent="-228600" defTabSz="457200" eaLnBrk="0" fontAlgn="base" hangingPunct="0">
              <a:spcBef>
                <a:spcPct val="0"/>
              </a:spcBef>
              <a:spcAft>
                <a:spcPct val="0"/>
              </a:spcAft>
              <a:defRPr>
                <a:solidFill>
                  <a:schemeClr val="tx1"/>
                </a:solidFill>
                <a:latin typeface="Trebuchet MS" panose="020B0703020202090204" pitchFamily="34" charset="0"/>
              </a:defRPr>
            </a:lvl7pPr>
            <a:lvl8pPr marL="3429000" indent="-228600" defTabSz="457200" eaLnBrk="0" fontAlgn="base" hangingPunct="0">
              <a:spcBef>
                <a:spcPct val="0"/>
              </a:spcBef>
              <a:spcAft>
                <a:spcPct val="0"/>
              </a:spcAft>
              <a:defRPr>
                <a:solidFill>
                  <a:schemeClr val="tx1"/>
                </a:solidFill>
                <a:latin typeface="Trebuchet MS" panose="020B0703020202090204" pitchFamily="34" charset="0"/>
              </a:defRPr>
            </a:lvl8pPr>
            <a:lvl9pPr marL="3886200" indent="-228600" defTabSz="457200" eaLnBrk="0" fontAlgn="base" hangingPunct="0">
              <a:spcBef>
                <a:spcPct val="0"/>
              </a:spcBef>
              <a:spcAft>
                <a:spcPct val="0"/>
              </a:spcAft>
              <a:defRPr>
                <a:solidFill>
                  <a:schemeClr val="tx1"/>
                </a:solidFill>
                <a:latin typeface="Trebuchet MS" panose="020B0703020202090204" pitchFamily="34" charset="0"/>
              </a:defRPr>
            </a:lvl9pPr>
          </a:lstStyle>
          <a:p>
            <a:pPr fontAlgn="base">
              <a:spcBef>
                <a:spcPct val="0"/>
              </a:spcBef>
              <a:spcAft>
                <a:spcPct val="0"/>
              </a:spcAft>
            </a:pPr>
            <a:r>
              <a:rPr lang="en-US" altLang="en-US">
                <a:latin typeface="Calibri" panose="020F0502020204030204" pitchFamily="34" charset="0"/>
              </a:rPr>
              <a:t>G.Atoian, BNL</a:t>
            </a:r>
          </a:p>
        </p:txBody>
      </p:sp>
      <p:sp>
        <p:nvSpPr>
          <p:cNvPr id="13317" name="Slide Number Placeholder 1">
            <a:extLst>
              <a:ext uri="{FF2B5EF4-FFF2-40B4-BE49-F238E27FC236}">
                <a16:creationId xmlns:a16="http://schemas.microsoft.com/office/drawing/2014/main" id="{AC5CD293-40EB-D5F5-0838-D75D2163B57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703020202090204" pitchFamily="34" charset="0"/>
              </a:defRPr>
            </a:lvl1pPr>
            <a:lvl2pPr marL="742950" indent="-285750">
              <a:defRPr>
                <a:solidFill>
                  <a:schemeClr val="tx1"/>
                </a:solidFill>
                <a:latin typeface="Trebuchet MS" panose="020B0703020202090204" pitchFamily="34" charset="0"/>
              </a:defRPr>
            </a:lvl2pPr>
            <a:lvl3pPr marL="1143000" indent="-228600">
              <a:defRPr>
                <a:solidFill>
                  <a:schemeClr val="tx1"/>
                </a:solidFill>
                <a:latin typeface="Trebuchet MS" panose="020B0703020202090204" pitchFamily="34" charset="0"/>
              </a:defRPr>
            </a:lvl3pPr>
            <a:lvl4pPr marL="1600200" indent="-228600">
              <a:defRPr>
                <a:solidFill>
                  <a:schemeClr val="tx1"/>
                </a:solidFill>
                <a:latin typeface="Trebuchet MS" panose="020B0703020202090204" pitchFamily="34" charset="0"/>
              </a:defRPr>
            </a:lvl4pPr>
            <a:lvl5pPr marL="2057400" indent="-228600">
              <a:defRPr>
                <a:solidFill>
                  <a:schemeClr val="tx1"/>
                </a:solidFill>
                <a:latin typeface="Trebuchet MS" panose="020B0703020202090204" pitchFamily="34" charset="0"/>
              </a:defRPr>
            </a:lvl5pPr>
            <a:lvl6pPr marL="2514600" indent="-228600" defTabSz="457200" eaLnBrk="0" fontAlgn="base" hangingPunct="0">
              <a:spcBef>
                <a:spcPct val="0"/>
              </a:spcBef>
              <a:spcAft>
                <a:spcPct val="0"/>
              </a:spcAft>
              <a:defRPr>
                <a:solidFill>
                  <a:schemeClr val="tx1"/>
                </a:solidFill>
                <a:latin typeface="Trebuchet MS" panose="020B0703020202090204" pitchFamily="34" charset="0"/>
              </a:defRPr>
            </a:lvl6pPr>
            <a:lvl7pPr marL="2971800" indent="-228600" defTabSz="457200" eaLnBrk="0" fontAlgn="base" hangingPunct="0">
              <a:spcBef>
                <a:spcPct val="0"/>
              </a:spcBef>
              <a:spcAft>
                <a:spcPct val="0"/>
              </a:spcAft>
              <a:defRPr>
                <a:solidFill>
                  <a:schemeClr val="tx1"/>
                </a:solidFill>
                <a:latin typeface="Trebuchet MS" panose="020B0703020202090204" pitchFamily="34" charset="0"/>
              </a:defRPr>
            </a:lvl7pPr>
            <a:lvl8pPr marL="3429000" indent="-228600" defTabSz="457200" eaLnBrk="0" fontAlgn="base" hangingPunct="0">
              <a:spcBef>
                <a:spcPct val="0"/>
              </a:spcBef>
              <a:spcAft>
                <a:spcPct val="0"/>
              </a:spcAft>
              <a:defRPr>
                <a:solidFill>
                  <a:schemeClr val="tx1"/>
                </a:solidFill>
                <a:latin typeface="Trebuchet MS" panose="020B0703020202090204" pitchFamily="34" charset="0"/>
              </a:defRPr>
            </a:lvl8pPr>
            <a:lvl9pPr marL="3886200" indent="-228600" defTabSz="457200" eaLnBrk="0" fontAlgn="base" hangingPunct="0">
              <a:spcBef>
                <a:spcPct val="0"/>
              </a:spcBef>
              <a:spcAft>
                <a:spcPct val="0"/>
              </a:spcAft>
              <a:defRPr>
                <a:solidFill>
                  <a:schemeClr val="tx1"/>
                </a:solidFill>
                <a:latin typeface="Trebuchet MS" panose="020B0703020202090204" pitchFamily="34" charset="0"/>
              </a:defRPr>
            </a:lvl9pPr>
          </a:lstStyle>
          <a:p>
            <a:pPr fontAlgn="base">
              <a:spcBef>
                <a:spcPct val="0"/>
              </a:spcBef>
              <a:spcAft>
                <a:spcPct val="0"/>
              </a:spcAft>
            </a:pPr>
            <a:fld id="{67D82242-8E42-764A-A98A-02A27A750BFC}" type="slidenum">
              <a:rPr lang="en-US" altLang="en-US" smtClean="0">
                <a:latin typeface="Calibri" panose="020F0502020204030204" pitchFamily="34" charset="0"/>
              </a:rPr>
              <a:pPr fontAlgn="base">
                <a:spcBef>
                  <a:spcPct val="0"/>
                </a:spcBef>
                <a:spcAft>
                  <a:spcPct val="0"/>
                </a:spcAft>
              </a:pPr>
              <a:t>6</a:t>
            </a:fld>
            <a:endParaRPr lang="en-US"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B4DD2F27-3F63-69C4-6609-E20483787AA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A2CA7F26-3BC8-9F1C-27E4-AC8C50212427}"/>
              </a:ext>
            </a:extLst>
          </p:cNvPr>
          <p:cNvSpPr>
            <a:spLocks noGrp="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7412" name="Slide Number Placeholder 3">
            <a:extLst>
              <a:ext uri="{FF2B5EF4-FFF2-40B4-BE49-F238E27FC236}">
                <a16:creationId xmlns:a16="http://schemas.microsoft.com/office/drawing/2014/main" id="{8BE62D89-DEE9-98C4-1656-F348C8CA590D}"/>
              </a:ext>
            </a:extLst>
          </p:cNvPr>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5D025AF7-423E-3343-AB96-3CCF68165471}" type="slidenum">
              <a:rPr lang="en-US" altLang="en-US" sz="1300">
                <a:latin typeface="Arial" panose="020B0604020202020204" pitchFamily="34" charset="0"/>
              </a:rPr>
              <a:pPr algn="r" eaLnBrk="1" hangingPunct="1">
                <a:spcBef>
                  <a:spcPct val="0"/>
                </a:spcBef>
              </a:pPr>
              <a:t>17</a:t>
            </a:fld>
            <a:endParaRPr lang="en-US" altLang="en-US" sz="1300">
              <a:latin typeface="Arial" panose="020B0604020202020204" pitchFamily="34" charset="0"/>
            </a:endParaRPr>
          </a:p>
        </p:txBody>
      </p:sp>
      <p:sp>
        <p:nvSpPr>
          <p:cNvPr id="17413" name="Footer Placeholder 2">
            <a:extLst>
              <a:ext uri="{FF2B5EF4-FFF2-40B4-BE49-F238E27FC236}">
                <a16:creationId xmlns:a16="http://schemas.microsoft.com/office/drawing/2014/main" id="{9D49892B-D3CA-A54E-03BA-6631694A33A9}"/>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rebuchet MS" panose="020B0703020202090204" pitchFamily="34" charset="0"/>
              </a:defRPr>
            </a:lvl1pPr>
            <a:lvl2pPr marL="742950" indent="-285750">
              <a:defRPr>
                <a:solidFill>
                  <a:schemeClr val="tx1"/>
                </a:solidFill>
                <a:latin typeface="Trebuchet MS" panose="020B0703020202090204" pitchFamily="34" charset="0"/>
              </a:defRPr>
            </a:lvl2pPr>
            <a:lvl3pPr marL="1143000" indent="-228600">
              <a:defRPr>
                <a:solidFill>
                  <a:schemeClr val="tx1"/>
                </a:solidFill>
                <a:latin typeface="Trebuchet MS" panose="020B0703020202090204" pitchFamily="34" charset="0"/>
              </a:defRPr>
            </a:lvl3pPr>
            <a:lvl4pPr marL="1600200" indent="-228600">
              <a:defRPr>
                <a:solidFill>
                  <a:schemeClr val="tx1"/>
                </a:solidFill>
                <a:latin typeface="Trebuchet MS" panose="020B0703020202090204" pitchFamily="34" charset="0"/>
              </a:defRPr>
            </a:lvl4pPr>
            <a:lvl5pPr marL="2057400" indent="-228600">
              <a:defRPr>
                <a:solidFill>
                  <a:schemeClr val="tx1"/>
                </a:solidFill>
                <a:latin typeface="Trebuchet MS" panose="020B0703020202090204" pitchFamily="34" charset="0"/>
              </a:defRPr>
            </a:lvl5pPr>
            <a:lvl6pPr marL="2514600" indent="-228600" defTabSz="457200" eaLnBrk="0" fontAlgn="base" hangingPunct="0">
              <a:spcBef>
                <a:spcPct val="0"/>
              </a:spcBef>
              <a:spcAft>
                <a:spcPct val="0"/>
              </a:spcAft>
              <a:defRPr>
                <a:solidFill>
                  <a:schemeClr val="tx1"/>
                </a:solidFill>
                <a:latin typeface="Trebuchet MS" panose="020B0703020202090204" pitchFamily="34" charset="0"/>
              </a:defRPr>
            </a:lvl6pPr>
            <a:lvl7pPr marL="2971800" indent="-228600" defTabSz="457200" eaLnBrk="0" fontAlgn="base" hangingPunct="0">
              <a:spcBef>
                <a:spcPct val="0"/>
              </a:spcBef>
              <a:spcAft>
                <a:spcPct val="0"/>
              </a:spcAft>
              <a:defRPr>
                <a:solidFill>
                  <a:schemeClr val="tx1"/>
                </a:solidFill>
                <a:latin typeface="Trebuchet MS" panose="020B0703020202090204" pitchFamily="34" charset="0"/>
              </a:defRPr>
            </a:lvl7pPr>
            <a:lvl8pPr marL="3429000" indent="-228600" defTabSz="457200" eaLnBrk="0" fontAlgn="base" hangingPunct="0">
              <a:spcBef>
                <a:spcPct val="0"/>
              </a:spcBef>
              <a:spcAft>
                <a:spcPct val="0"/>
              </a:spcAft>
              <a:defRPr>
                <a:solidFill>
                  <a:schemeClr val="tx1"/>
                </a:solidFill>
                <a:latin typeface="Trebuchet MS" panose="020B0703020202090204" pitchFamily="34" charset="0"/>
              </a:defRPr>
            </a:lvl8pPr>
            <a:lvl9pPr marL="3886200" indent="-228600" defTabSz="457200" eaLnBrk="0" fontAlgn="base" hangingPunct="0">
              <a:spcBef>
                <a:spcPct val="0"/>
              </a:spcBef>
              <a:spcAft>
                <a:spcPct val="0"/>
              </a:spcAft>
              <a:defRPr>
                <a:solidFill>
                  <a:schemeClr val="tx1"/>
                </a:solidFill>
                <a:latin typeface="Trebuchet MS" panose="020B0703020202090204" pitchFamily="34" charset="0"/>
              </a:defRPr>
            </a:lvl9pPr>
          </a:lstStyle>
          <a:p>
            <a:pPr fontAlgn="base">
              <a:spcBef>
                <a:spcPct val="0"/>
              </a:spcBef>
              <a:spcAft>
                <a:spcPct val="0"/>
              </a:spcAft>
            </a:pPr>
            <a:r>
              <a:rPr lang="en-US" altLang="en-US">
                <a:latin typeface="Calibri" panose="020F0502020204030204" pitchFamily="34" charset="0"/>
              </a:rPr>
              <a:t>G.Atoian, BNL</a:t>
            </a:r>
          </a:p>
        </p:txBody>
      </p:sp>
      <p:sp>
        <p:nvSpPr>
          <p:cNvPr id="17414" name="Slide Number Placeholder 1">
            <a:extLst>
              <a:ext uri="{FF2B5EF4-FFF2-40B4-BE49-F238E27FC236}">
                <a16:creationId xmlns:a16="http://schemas.microsoft.com/office/drawing/2014/main" id="{E6A6107B-53C4-D5BA-9127-A3C6453D0C5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703020202090204" pitchFamily="34" charset="0"/>
              </a:defRPr>
            </a:lvl1pPr>
            <a:lvl2pPr marL="742950" indent="-285750">
              <a:defRPr>
                <a:solidFill>
                  <a:schemeClr val="tx1"/>
                </a:solidFill>
                <a:latin typeface="Trebuchet MS" panose="020B0703020202090204" pitchFamily="34" charset="0"/>
              </a:defRPr>
            </a:lvl2pPr>
            <a:lvl3pPr marL="1143000" indent="-228600">
              <a:defRPr>
                <a:solidFill>
                  <a:schemeClr val="tx1"/>
                </a:solidFill>
                <a:latin typeface="Trebuchet MS" panose="020B0703020202090204" pitchFamily="34" charset="0"/>
              </a:defRPr>
            </a:lvl3pPr>
            <a:lvl4pPr marL="1600200" indent="-228600">
              <a:defRPr>
                <a:solidFill>
                  <a:schemeClr val="tx1"/>
                </a:solidFill>
                <a:latin typeface="Trebuchet MS" panose="020B0703020202090204" pitchFamily="34" charset="0"/>
              </a:defRPr>
            </a:lvl4pPr>
            <a:lvl5pPr marL="2057400" indent="-228600">
              <a:defRPr>
                <a:solidFill>
                  <a:schemeClr val="tx1"/>
                </a:solidFill>
                <a:latin typeface="Trebuchet MS" panose="020B0703020202090204" pitchFamily="34" charset="0"/>
              </a:defRPr>
            </a:lvl5pPr>
            <a:lvl6pPr marL="2514600" indent="-228600" defTabSz="457200" eaLnBrk="0" fontAlgn="base" hangingPunct="0">
              <a:spcBef>
                <a:spcPct val="0"/>
              </a:spcBef>
              <a:spcAft>
                <a:spcPct val="0"/>
              </a:spcAft>
              <a:defRPr>
                <a:solidFill>
                  <a:schemeClr val="tx1"/>
                </a:solidFill>
                <a:latin typeface="Trebuchet MS" panose="020B0703020202090204" pitchFamily="34" charset="0"/>
              </a:defRPr>
            </a:lvl6pPr>
            <a:lvl7pPr marL="2971800" indent="-228600" defTabSz="457200" eaLnBrk="0" fontAlgn="base" hangingPunct="0">
              <a:spcBef>
                <a:spcPct val="0"/>
              </a:spcBef>
              <a:spcAft>
                <a:spcPct val="0"/>
              </a:spcAft>
              <a:defRPr>
                <a:solidFill>
                  <a:schemeClr val="tx1"/>
                </a:solidFill>
                <a:latin typeface="Trebuchet MS" panose="020B0703020202090204" pitchFamily="34" charset="0"/>
              </a:defRPr>
            </a:lvl7pPr>
            <a:lvl8pPr marL="3429000" indent="-228600" defTabSz="457200" eaLnBrk="0" fontAlgn="base" hangingPunct="0">
              <a:spcBef>
                <a:spcPct val="0"/>
              </a:spcBef>
              <a:spcAft>
                <a:spcPct val="0"/>
              </a:spcAft>
              <a:defRPr>
                <a:solidFill>
                  <a:schemeClr val="tx1"/>
                </a:solidFill>
                <a:latin typeface="Trebuchet MS" panose="020B0703020202090204" pitchFamily="34" charset="0"/>
              </a:defRPr>
            </a:lvl8pPr>
            <a:lvl9pPr marL="3886200" indent="-228600" defTabSz="457200" eaLnBrk="0" fontAlgn="base" hangingPunct="0">
              <a:spcBef>
                <a:spcPct val="0"/>
              </a:spcBef>
              <a:spcAft>
                <a:spcPct val="0"/>
              </a:spcAft>
              <a:defRPr>
                <a:solidFill>
                  <a:schemeClr val="tx1"/>
                </a:solidFill>
                <a:latin typeface="Trebuchet MS" panose="020B0703020202090204" pitchFamily="34" charset="0"/>
              </a:defRPr>
            </a:lvl9pPr>
          </a:lstStyle>
          <a:p>
            <a:pPr fontAlgn="base">
              <a:spcBef>
                <a:spcPct val="0"/>
              </a:spcBef>
              <a:spcAft>
                <a:spcPct val="0"/>
              </a:spcAft>
            </a:pPr>
            <a:fld id="{283C2972-2348-DE47-94B5-CFED8133006A}" type="slidenum">
              <a:rPr lang="en-US" altLang="en-US" smtClean="0">
                <a:latin typeface="Calibri" panose="020F0502020204030204" pitchFamily="34" charset="0"/>
              </a:rPr>
              <a:pPr fontAlgn="base">
                <a:spcBef>
                  <a:spcPct val="0"/>
                </a:spcBef>
                <a:spcAft>
                  <a:spcPct val="0"/>
                </a:spcAft>
              </a:pPr>
              <a:t>17</a:t>
            </a:fld>
            <a:endParaRPr lang="en-US" altLang="en-US">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CE3936FE-7E7D-E801-0017-B493CE779F1B}"/>
              </a:ext>
            </a:extLst>
          </p:cNvPr>
          <p:cNvSpPr>
            <a:spLocks noGrp="1" noChangeArrowheads="1"/>
          </p:cNvSpPr>
          <p:nvPr>
            <p:ph type="sldNum" sz="quarter" idx="5"/>
          </p:nvPr>
        </p:nvSpPr>
        <p:spPr>
          <a:ln/>
        </p:spPr>
        <p:txBody>
          <a:bodyPr/>
          <a:lstStyle/>
          <a:p>
            <a:fld id="{4314342B-DB50-3141-8E6D-7E4EB04F1679}" type="slidenum">
              <a:rPr lang="en-US" altLang="en-US"/>
              <a:pPr/>
              <a:t>19</a:t>
            </a:fld>
            <a:endParaRPr lang="en-US" altLang="en-US"/>
          </a:p>
        </p:txBody>
      </p:sp>
      <p:sp>
        <p:nvSpPr>
          <p:cNvPr id="134146" name="Slide Image Placeholder 1">
            <a:extLst>
              <a:ext uri="{FF2B5EF4-FFF2-40B4-BE49-F238E27FC236}">
                <a16:creationId xmlns:a16="http://schemas.microsoft.com/office/drawing/2014/main" id="{6ED5A3DC-894B-F1B1-2FC8-5D88A1A41BB5}"/>
              </a:ext>
            </a:extLst>
          </p:cNvPr>
          <p:cNvSpPr>
            <a:spLocks noGrp="1" noRot="1" noChangeAspect="1" noTextEdit="1"/>
          </p:cNvSpPr>
          <p:nvPr>
            <p:ph type="sldImg"/>
          </p:nvPr>
        </p:nvSpPr>
        <p:spPr>
          <a:ln/>
        </p:spPr>
      </p:sp>
      <p:sp>
        <p:nvSpPr>
          <p:cNvPr id="134147" name="Notes Placeholder 2">
            <a:extLst>
              <a:ext uri="{FF2B5EF4-FFF2-40B4-BE49-F238E27FC236}">
                <a16:creationId xmlns:a16="http://schemas.microsoft.com/office/drawing/2014/main" id="{DCC9E707-14A2-5A31-D030-C58FA3CF4EE7}"/>
              </a:ext>
            </a:extLst>
          </p:cNvPr>
          <p:cNvSpPr>
            <a:spLocks noGrp="1"/>
          </p:cNvSpPr>
          <p:nvPr>
            <p:ph type="body" idx="1"/>
          </p:nvPr>
        </p:nvSpPr>
        <p:spPr/>
        <p:txBody>
          <a:bodyPr/>
          <a:lstStyle/>
          <a:p>
            <a:endParaRPr lang="en-US" altLang="en-US"/>
          </a:p>
        </p:txBody>
      </p:sp>
      <p:sp>
        <p:nvSpPr>
          <p:cNvPr id="134148" name="Slide Number Placeholder 3">
            <a:extLst>
              <a:ext uri="{FF2B5EF4-FFF2-40B4-BE49-F238E27FC236}">
                <a16:creationId xmlns:a16="http://schemas.microsoft.com/office/drawing/2014/main" id="{D7C91E4D-EBEB-5493-D559-1250A055214B}"/>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093C41F6-880B-C547-BF98-4CF4DD27F798}" type="slidenum">
              <a:rPr lang="en-US" altLang="en-US" sz="1200">
                <a:latin typeface="Times New Roman" panose="02020603050405020304" pitchFamily="18" charset="0"/>
              </a:rPr>
              <a:pPr algn="r"/>
              <a:t>19</a:t>
            </a:fld>
            <a:endParaRPr lang="en-US" altLang="en-US" sz="1200">
              <a:latin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24</a:t>
            </a:fld>
            <a:endParaRPr lang="en-US"/>
          </a:p>
        </p:txBody>
      </p:sp>
    </p:spTree>
    <p:extLst>
      <p:ext uri="{BB962C8B-B14F-4D97-AF65-F5344CB8AC3E}">
        <p14:creationId xmlns:p14="http://schemas.microsoft.com/office/powerpoint/2010/main" val="3452498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txBox="1">
            <a:spLocks noGrp="1" noChangeArrowheads="1"/>
          </p:cNvSpPr>
          <p:nvPr/>
        </p:nvSpPr>
        <p:spPr bwMode="auto">
          <a:xfrm>
            <a:off x="4008438" y="8893175"/>
            <a:ext cx="3067050" cy="468313"/>
          </a:xfrm>
          <a:prstGeom prst="rect">
            <a:avLst/>
          </a:prstGeom>
          <a:noFill/>
          <a:ln w="9525">
            <a:noFill/>
            <a:miter lim="800000"/>
            <a:headEnd/>
            <a:tailEnd/>
          </a:ln>
        </p:spPr>
        <p:txBody>
          <a:bodyPr lIns="94330" tIns="47165" rIns="94330" bIns="47165" anchor="b"/>
          <a:lstStyle/>
          <a:p>
            <a:pPr algn="r"/>
            <a:fld id="{CBFF18BC-6742-4AA4-9CE9-C3BF38CB7C51}" type="slidenum">
              <a:rPr lang="en-US" altLang="en-US" sz="1200">
                <a:latin typeface="Calibri" pitchFamily="34" charset="0"/>
              </a:rPr>
              <a:pPr algn="r"/>
              <a:t>25</a:t>
            </a:fld>
            <a:endParaRPr lang="en-US" altLang="en-US" sz="1200">
              <a:latin typeface="Calibri" pitchFamily="34" charset="0"/>
            </a:endParaRPr>
          </a:p>
        </p:txBody>
      </p:sp>
      <p:sp>
        <p:nvSpPr>
          <p:cNvPr id="27650" name="Rectangle 2"/>
          <p:cNvSpPr>
            <a:spLocks noGrp="1" noRot="1" noChangeAspect="1" noChangeArrowheads="1" noTextEdit="1"/>
          </p:cNvSpPr>
          <p:nvPr>
            <p:ph type="sldImg"/>
          </p:nvPr>
        </p:nvSpPr>
        <p:spPr bwMode="auto">
          <a:xfrm>
            <a:off x="1198563" y="700088"/>
            <a:ext cx="4681537" cy="3511550"/>
          </a:xfrm>
          <a:noFill/>
          <a:ln>
            <a:solidFill>
              <a:srgbClr val="000000"/>
            </a:solidFill>
            <a:miter lim="800000"/>
            <a:headEnd/>
            <a:tailEnd/>
          </a:ln>
        </p:spPr>
      </p:sp>
      <p:sp>
        <p:nvSpPr>
          <p:cNvPr id="27651" name="Rectangle 3"/>
          <p:cNvSpPr>
            <a:spLocks noGrp="1" noChangeArrowheads="1"/>
          </p:cNvSpPr>
          <p:nvPr>
            <p:ph type="body" idx="1"/>
          </p:nvPr>
        </p:nvSpPr>
        <p:spPr bwMode="auto">
          <a:xfrm>
            <a:off x="708025" y="4446588"/>
            <a:ext cx="5661025" cy="4216400"/>
          </a:xfrm>
          <a:noFill/>
        </p:spPr>
        <p:txBody>
          <a:bodyPr wrap="square" lIns="94330" tIns="47165" rIns="94330" bIns="47165"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481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bwMode="auto">
          <a:xfrm>
            <a:off x="1198563" y="703263"/>
            <a:ext cx="4681537" cy="3509962"/>
          </a:xfrm>
          <a:noFill/>
          <a:ln>
            <a:solidFill>
              <a:srgbClr val="000000"/>
            </a:solidFill>
            <a:miter lim="800000"/>
            <a:headEnd/>
            <a:tailEnd/>
          </a:ln>
        </p:spPr>
      </p:sp>
      <p:sp>
        <p:nvSpPr>
          <p:cNvPr id="22530" name="Notes Placeholder 2"/>
          <p:cNvSpPr>
            <a:spLocks noGrp="1"/>
          </p:cNvSpPr>
          <p:nvPr>
            <p:ph type="body" idx="1"/>
          </p:nvPr>
        </p:nvSpPr>
        <p:spPr bwMode="auto">
          <a:noFill/>
        </p:spPr>
        <p:txBody>
          <a:bodyPr wrap="square" lIns="94330" tIns="47165" rIns="94330" bIns="47165" numCol="1" anchor="t" anchorCtr="0" compatLnSpc="1">
            <a:prstTxWarp prst="textNoShape">
              <a:avLst/>
            </a:prstTxWarp>
          </a:bodyPr>
          <a:lstStyle/>
          <a:p>
            <a:pPr eaLnBrk="1" hangingPunct="1">
              <a:spcBef>
                <a:spcPct val="0"/>
              </a:spcBef>
            </a:pPr>
            <a:endParaRPr lang="en-US" altLang="en-US"/>
          </a:p>
        </p:txBody>
      </p:sp>
      <p:sp>
        <p:nvSpPr>
          <p:cNvPr id="22531" name="Slide Number Placeholder 3"/>
          <p:cNvSpPr txBox="1">
            <a:spLocks noGrp="1"/>
          </p:cNvSpPr>
          <p:nvPr/>
        </p:nvSpPr>
        <p:spPr bwMode="auto">
          <a:xfrm>
            <a:off x="4008438" y="8893175"/>
            <a:ext cx="3067050" cy="468313"/>
          </a:xfrm>
          <a:prstGeom prst="rect">
            <a:avLst/>
          </a:prstGeom>
          <a:noFill/>
          <a:ln w="9525">
            <a:noFill/>
            <a:miter lim="800000"/>
            <a:headEnd/>
            <a:tailEnd/>
          </a:ln>
        </p:spPr>
        <p:txBody>
          <a:bodyPr lIns="94330" tIns="47165" rIns="94330" bIns="47165" anchor="b"/>
          <a:lstStyle/>
          <a:p>
            <a:pPr algn="r"/>
            <a:fld id="{2C844B12-1F2B-42D1-A21E-99A82FC17C6C}" type="slidenum">
              <a:rPr lang="en-US" altLang="en-US" sz="1200"/>
              <a:pPr algn="r"/>
              <a:t>30</a:t>
            </a:fld>
            <a:endParaRPr lang="en-US"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noTextEdit="1"/>
          </p:cNvSpPr>
          <p:nvPr>
            <p:ph type="sldImg"/>
          </p:nvPr>
        </p:nvSpPr>
        <p:spPr bwMode="auto">
          <a:xfrm>
            <a:off x="1198563" y="703263"/>
            <a:ext cx="4681537" cy="3509962"/>
          </a:xfrm>
          <a:noFill/>
          <a:ln>
            <a:solidFill>
              <a:srgbClr val="000000"/>
            </a:solidFill>
            <a:miter lim="800000"/>
            <a:headEnd/>
            <a:tailEnd/>
          </a:ln>
        </p:spPr>
      </p:sp>
      <p:sp>
        <p:nvSpPr>
          <p:cNvPr id="56322" name="Notes Placeholder 2"/>
          <p:cNvSpPr>
            <a:spLocks noGrp="1"/>
          </p:cNvSpPr>
          <p:nvPr>
            <p:ph type="body" idx="1"/>
          </p:nvPr>
        </p:nvSpPr>
        <p:spPr bwMode="auto">
          <a:xfrm>
            <a:off x="942975" y="4446588"/>
            <a:ext cx="5191125" cy="4213225"/>
          </a:xfrm>
          <a:noFill/>
        </p:spPr>
        <p:txBody>
          <a:bodyPr wrap="square" lIns="94330" tIns="47165" rIns="94330" bIns="47165" numCol="1" anchor="t" anchorCtr="0" compatLnSpc="1">
            <a:prstTxWarp prst="textNoShape">
              <a:avLst/>
            </a:prstTxWarp>
          </a:bodyPr>
          <a:lstStyle/>
          <a:p>
            <a:pPr eaLnBrk="1" hangingPunct="1">
              <a:spcBef>
                <a:spcPct val="0"/>
              </a:spcBef>
            </a:pPr>
            <a:endParaRPr lang="en-US" altLang="en-US"/>
          </a:p>
        </p:txBody>
      </p:sp>
      <p:sp>
        <p:nvSpPr>
          <p:cNvPr id="56323" name="Slide Number Placeholder 3"/>
          <p:cNvSpPr txBox="1">
            <a:spLocks noGrp="1"/>
          </p:cNvSpPr>
          <p:nvPr/>
        </p:nvSpPr>
        <p:spPr bwMode="auto">
          <a:xfrm>
            <a:off x="4010025" y="8894763"/>
            <a:ext cx="3067050" cy="468312"/>
          </a:xfrm>
          <a:prstGeom prst="rect">
            <a:avLst/>
          </a:prstGeom>
          <a:noFill/>
          <a:ln w="9525">
            <a:noFill/>
            <a:miter lim="800000"/>
            <a:headEnd/>
            <a:tailEnd/>
          </a:ln>
        </p:spPr>
        <p:txBody>
          <a:bodyPr lIns="94330" tIns="47165" rIns="94330" bIns="47165" anchor="b"/>
          <a:lstStyle/>
          <a:p>
            <a:pPr algn="r"/>
            <a:fld id="{267445FB-0632-4639-99ED-F3E2513D7482}" type="slidenum">
              <a:rPr lang="en-US" altLang="en-US" sz="1200">
                <a:latin typeface="Tahoma" pitchFamily="34" charset="0"/>
              </a:rPr>
              <a:pPr algn="r"/>
              <a:t>47</a:t>
            </a:fld>
            <a:endParaRPr lang="en-US" altLang="en-US" sz="1200">
              <a:latin typeface="Tahoma"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609882" y="5773230"/>
            <a:ext cx="7750969" cy="746185"/>
          </a:xfrm>
        </p:spPr>
        <p:txBody>
          <a:bodyPr>
            <a:normAutofit/>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bg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pic>
        <p:nvPicPr>
          <p:cNvPr id="7" name="Picture 6" descr="Graphical user interface&#10;&#10;Description automatically generated with medium confidence">
            <a:extLst>
              <a:ext uri="{FF2B5EF4-FFF2-40B4-BE49-F238E27FC236}">
                <a16:creationId xmlns:a16="http://schemas.microsoft.com/office/drawing/2014/main" id="{4CEC2187-E5FA-944C-A56A-E562C9C1C5D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436664" y="5761051"/>
            <a:ext cx="3238500" cy="4191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2880" userDrawn="1">
          <p15:clr>
            <a:srgbClr val="FBAE40"/>
          </p15:clr>
        </p15:guide>
        <p15:guide id="9" orient="horz" pos="3888" userDrawn="1">
          <p15:clr>
            <a:srgbClr val="FBAE40"/>
          </p15:clr>
        </p15:guide>
        <p15:guide id="10" pos="270" userDrawn="1">
          <p15:clr>
            <a:srgbClr val="FBAE40"/>
          </p15:clr>
        </p15:guide>
        <p15:guide id="11" pos="5490" userDrawn="1">
          <p15:clr>
            <a:srgbClr val="FBAE40"/>
          </p15:clr>
        </p15:guide>
        <p15:guide id="12" orient="horz" pos="39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6ACFED41-9DB8-3441-9E99-88FCE31DC294}"/>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4160339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B0BC717A-FCD7-0D46-A097-931C02281585}"/>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1811919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FA0D-AA3C-664A-87D2-78DEA605D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5DD7F-359B-0241-A0E1-CB4146394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94FE3B0-EE83-EE47-9729-1EF195304D10}"/>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2381660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785AC-BC0C-8F4E-B552-D8A6AD40EEB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59A820-91F6-F544-8B07-61605B067C56}"/>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FAE437-C75F-3A40-9104-1FFF2D5E7948}"/>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1066097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A17B68-BF6F-8D1E-C1CD-34543195E871}"/>
              </a:ext>
            </a:extLst>
          </p:cNvPr>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Rectangle 4">
            <a:extLst>
              <a:ext uri="{FF2B5EF4-FFF2-40B4-BE49-F238E27FC236}">
                <a16:creationId xmlns:a16="http://schemas.microsoft.com/office/drawing/2014/main" id="{E6E8B00C-1559-7E86-0D65-556F17CCE702}"/>
              </a:ext>
            </a:extLst>
          </p:cNvPr>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a:extLst>
              <a:ext uri="{FF2B5EF4-FFF2-40B4-BE49-F238E27FC236}">
                <a16:creationId xmlns:a16="http://schemas.microsoft.com/office/drawing/2014/main" id="{99585287-E679-5E36-742A-9C4884F44852}"/>
              </a:ext>
            </a:extLst>
          </p:cNvPr>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Oval 6">
            <a:extLst>
              <a:ext uri="{FF2B5EF4-FFF2-40B4-BE49-F238E27FC236}">
                <a16:creationId xmlns:a16="http://schemas.microsoft.com/office/drawing/2014/main" id="{B5ABB516-5458-330D-C616-CF8B0AE8DF5A}"/>
              </a:ext>
            </a:extLst>
          </p:cNvPr>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817581" y="3132290"/>
            <a:ext cx="7175351" cy="1793167"/>
          </a:xfrm>
          <a:effectLst/>
        </p:spPr>
        <p:txBody>
          <a:bodyPr/>
          <a:lstStyle>
            <a:lvl1pPr marL="640080" indent="-457200" algn="l">
              <a:defRPr sz="5400"/>
            </a:lvl1pPr>
          </a:lstStyle>
          <a:p>
            <a:r>
              <a:rPr lang="en-US"/>
              <a:t>Click to edit Master title style</a:t>
            </a:r>
            <a:endParaRPr lang="en-US" dirty="0"/>
          </a:p>
        </p:txBody>
      </p:sp>
      <p:sp>
        <p:nvSpPr>
          <p:cNvPr id="8" name="Date Placeholder 3">
            <a:extLst>
              <a:ext uri="{FF2B5EF4-FFF2-40B4-BE49-F238E27FC236}">
                <a16:creationId xmlns:a16="http://schemas.microsoft.com/office/drawing/2014/main" id="{2447E91E-892D-075F-30A5-089C91B893EC}"/>
              </a:ext>
            </a:extLst>
          </p:cNvPr>
          <p:cNvSpPr>
            <a:spLocks noGrp="1"/>
          </p:cNvSpPr>
          <p:nvPr>
            <p:ph type="dt" sz="half" idx="10"/>
          </p:nvPr>
        </p:nvSpPr>
        <p:spPr/>
        <p:txBody>
          <a:bodyPr/>
          <a:lstStyle>
            <a:lvl1pPr>
              <a:defRPr/>
            </a:lvl1pPr>
          </a:lstStyle>
          <a:p>
            <a:pPr>
              <a:defRPr/>
            </a:pPr>
            <a:r>
              <a:rPr lang="en-US"/>
              <a:t>9/12/2013</a:t>
            </a:r>
            <a:endParaRPr lang="en-US" dirty="0"/>
          </a:p>
        </p:txBody>
      </p:sp>
      <p:sp>
        <p:nvSpPr>
          <p:cNvPr id="9" name="Footer Placeholder 4">
            <a:extLst>
              <a:ext uri="{FF2B5EF4-FFF2-40B4-BE49-F238E27FC236}">
                <a16:creationId xmlns:a16="http://schemas.microsoft.com/office/drawing/2014/main" id="{B926A45B-549B-9D89-63BD-87C93442653E}"/>
              </a:ext>
            </a:extLst>
          </p:cNvPr>
          <p:cNvSpPr>
            <a:spLocks noGrp="1"/>
          </p:cNvSpPr>
          <p:nvPr>
            <p:ph type="ftr" sz="quarter" idx="11"/>
          </p:nvPr>
        </p:nvSpPr>
        <p:spPr/>
        <p:txBody>
          <a:bodyPr/>
          <a:lstStyle>
            <a:lvl1pPr>
              <a:defRPr/>
            </a:lvl1pPr>
          </a:lstStyle>
          <a:p>
            <a:pPr>
              <a:defRPr/>
            </a:pPr>
            <a:r>
              <a:rPr lang="en-US"/>
              <a:t>G.Atoian</a:t>
            </a:r>
            <a:endParaRPr lang="en-US" dirty="0"/>
          </a:p>
        </p:txBody>
      </p:sp>
      <p:sp>
        <p:nvSpPr>
          <p:cNvPr id="10" name="Slide Number Placeholder 5">
            <a:extLst>
              <a:ext uri="{FF2B5EF4-FFF2-40B4-BE49-F238E27FC236}">
                <a16:creationId xmlns:a16="http://schemas.microsoft.com/office/drawing/2014/main" id="{90A38C26-61E2-4DDE-0B53-BB7A80679415}"/>
              </a:ext>
            </a:extLst>
          </p:cNvPr>
          <p:cNvSpPr>
            <a:spLocks noGrp="1"/>
          </p:cNvSpPr>
          <p:nvPr>
            <p:ph type="sldNum" sz="quarter" idx="12"/>
          </p:nvPr>
        </p:nvSpPr>
        <p:spPr/>
        <p:txBody>
          <a:bodyPr/>
          <a:lstStyle>
            <a:lvl1pPr>
              <a:defRPr/>
            </a:lvl1pPr>
          </a:lstStyle>
          <a:p>
            <a:fld id="{0931D77A-F830-C84D-9CAD-7FE57F24A2F8}" type="slidenum">
              <a:rPr lang="en-US" altLang="en-US"/>
              <a:pPr/>
              <a:t>‹#›</a:t>
            </a:fld>
            <a:endParaRPr lang="en-US" altLang="en-US"/>
          </a:p>
        </p:txBody>
      </p:sp>
    </p:spTree>
    <p:extLst>
      <p:ext uri="{BB962C8B-B14F-4D97-AF65-F5344CB8AC3E}">
        <p14:creationId xmlns:p14="http://schemas.microsoft.com/office/powerpoint/2010/main" val="978662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28625" y="176279"/>
            <a:ext cx="8286750" cy="1325563"/>
          </a:xfrm>
        </p:spPr>
        <p:txBody>
          <a:bodyPr/>
          <a:lstStyle/>
          <a:p>
            <a:r>
              <a:rPr lang="en-US" dirty="0"/>
              <a:t>Click to edit Master title style</a:t>
            </a:r>
          </a:p>
        </p:txBody>
      </p:sp>
      <p:sp>
        <p:nvSpPr>
          <p:cNvPr id="10" name="Content Placeholder 9"/>
          <p:cNvSpPr>
            <a:spLocks noGrp="1"/>
          </p:cNvSpPr>
          <p:nvPr>
            <p:ph sz="quarter" idx="13"/>
          </p:nvPr>
        </p:nvSpPr>
        <p:spPr>
          <a:xfrm>
            <a:off x="1071438" y="1622066"/>
            <a:ext cx="6400800" cy="34747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3">
            <a:extLst>
              <a:ext uri="{FF2B5EF4-FFF2-40B4-BE49-F238E27FC236}">
                <a16:creationId xmlns:a16="http://schemas.microsoft.com/office/drawing/2014/main" id="{209CBC31-90C3-EC56-C136-767A002D73D5}"/>
              </a:ext>
            </a:extLst>
          </p:cNvPr>
          <p:cNvSpPr>
            <a:spLocks noGrp="1"/>
          </p:cNvSpPr>
          <p:nvPr>
            <p:ph type="dt" sz="half" idx="14"/>
          </p:nvPr>
        </p:nvSpPr>
        <p:spPr/>
        <p:txBody>
          <a:bodyPr/>
          <a:lstStyle>
            <a:lvl1pPr>
              <a:defRPr/>
            </a:lvl1pPr>
          </a:lstStyle>
          <a:p>
            <a:pPr>
              <a:defRPr/>
            </a:pPr>
            <a:endParaRPr lang="en-US" dirty="0"/>
          </a:p>
        </p:txBody>
      </p:sp>
      <p:sp>
        <p:nvSpPr>
          <p:cNvPr id="3" name="Footer Placeholder 4">
            <a:extLst>
              <a:ext uri="{FF2B5EF4-FFF2-40B4-BE49-F238E27FC236}">
                <a16:creationId xmlns:a16="http://schemas.microsoft.com/office/drawing/2014/main" id="{14273909-64F6-F63E-4E92-ECB2B009C808}"/>
              </a:ext>
            </a:extLst>
          </p:cNvPr>
          <p:cNvSpPr>
            <a:spLocks noGrp="1"/>
          </p:cNvSpPr>
          <p:nvPr>
            <p:ph type="ftr" sz="quarter" idx="15"/>
          </p:nvPr>
        </p:nvSpPr>
        <p:spPr/>
        <p:txBody>
          <a:bodyPr/>
          <a:lstStyle>
            <a:lvl1pPr>
              <a:defRPr/>
            </a:lvl1pPr>
          </a:lstStyle>
          <a:p>
            <a:pPr>
              <a:defRPr/>
            </a:pPr>
            <a:endParaRPr lang="en-US" dirty="0"/>
          </a:p>
        </p:txBody>
      </p:sp>
      <p:sp>
        <p:nvSpPr>
          <p:cNvPr id="4" name="Slide Number Placeholder 5">
            <a:extLst>
              <a:ext uri="{FF2B5EF4-FFF2-40B4-BE49-F238E27FC236}">
                <a16:creationId xmlns:a16="http://schemas.microsoft.com/office/drawing/2014/main" id="{4D151671-7C1D-3D83-A686-770F57E43350}"/>
              </a:ext>
            </a:extLst>
          </p:cNvPr>
          <p:cNvSpPr>
            <a:spLocks noGrp="1"/>
          </p:cNvSpPr>
          <p:nvPr>
            <p:ph type="sldNum" sz="quarter" idx="16"/>
          </p:nvPr>
        </p:nvSpPr>
        <p:spPr/>
        <p:txBody>
          <a:bodyPr/>
          <a:lstStyle>
            <a:lvl1pPr>
              <a:defRPr/>
            </a:lvl1pPr>
          </a:lstStyle>
          <a:p>
            <a:fld id="{FC297A3A-C8BE-404E-9F9E-CBD7C5F402DC}" type="slidenum">
              <a:rPr lang="en-US" altLang="en-US"/>
              <a:pPr/>
              <a:t>‹#›</a:t>
            </a:fld>
            <a:endParaRPr lang="en-US" altLang="en-US"/>
          </a:p>
        </p:txBody>
      </p:sp>
      <p:sp>
        <p:nvSpPr>
          <p:cNvPr id="5" name="TextBox 4">
            <a:extLst>
              <a:ext uri="{FF2B5EF4-FFF2-40B4-BE49-F238E27FC236}">
                <a16:creationId xmlns:a16="http://schemas.microsoft.com/office/drawing/2014/main" id="{CE492F9F-6BB4-BAA6-4838-A49206FB0844}"/>
              </a:ext>
            </a:extLst>
          </p:cNvPr>
          <p:cNvSpPr txBox="1"/>
          <p:nvPr userDrawn="1"/>
        </p:nvSpPr>
        <p:spPr>
          <a:xfrm>
            <a:off x="2578746" y="6376047"/>
            <a:ext cx="1693092" cy="246221"/>
          </a:xfrm>
          <a:prstGeom prst="rect">
            <a:avLst/>
          </a:prstGeom>
          <a:noFill/>
        </p:spPr>
        <p:txBody>
          <a:bodyPr wrap="none" rtlCol="0">
            <a:spAutoFit/>
          </a:bodyPr>
          <a:lstStyle/>
          <a:p>
            <a:r>
              <a:rPr lang="en-US" sz="1000" dirty="0"/>
              <a:t>D. Raparia, SPIN 23/09/26</a:t>
            </a:r>
          </a:p>
        </p:txBody>
      </p:sp>
    </p:spTree>
    <p:extLst>
      <p:ext uri="{BB962C8B-B14F-4D97-AF65-F5344CB8AC3E}">
        <p14:creationId xmlns:p14="http://schemas.microsoft.com/office/powerpoint/2010/main" val="1865195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tx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609882" y="5773230"/>
            <a:ext cx="7750969" cy="746185"/>
          </a:xfrm>
        </p:spPr>
        <p:txBody>
          <a:bodyPr>
            <a:norm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tx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pic>
        <p:nvPicPr>
          <p:cNvPr id="6" name="Picture 5">
            <a:extLst>
              <a:ext uri="{FF2B5EF4-FFF2-40B4-BE49-F238E27FC236}">
                <a16:creationId xmlns:a16="http://schemas.microsoft.com/office/drawing/2014/main" id="{C11DD1EC-00E2-0247-ADB6-287150A1627B}"/>
              </a:ext>
            </a:extLst>
          </p:cNvPr>
          <p:cNvPicPr>
            <a:picLocks noChangeAspect="1"/>
          </p:cNvPicPr>
          <p:nvPr userDrawn="1"/>
        </p:nvPicPr>
        <p:blipFill>
          <a:blip r:embed="rId3"/>
          <a:stretch>
            <a:fillRect/>
          </a:stretch>
        </p:blipFill>
        <p:spPr>
          <a:xfrm>
            <a:off x="5436664" y="5761050"/>
            <a:ext cx="3238500" cy="419100"/>
          </a:xfrm>
          <a:prstGeom prst="rect">
            <a:avLst/>
          </a:prstGeom>
        </p:spPr>
      </p:pic>
    </p:spTree>
    <p:extLst>
      <p:ext uri="{BB962C8B-B14F-4D97-AF65-F5344CB8AC3E}">
        <p14:creationId xmlns:p14="http://schemas.microsoft.com/office/powerpoint/2010/main" val="485114529"/>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2880" userDrawn="1">
          <p15:clr>
            <a:srgbClr val="FBAE40"/>
          </p15:clr>
        </p15:guide>
        <p15:guide id="9" orient="horz" pos="3888" userDrawn="1">
          <p15:clr>
            <a:srgbClr val="FBAE40"/>
          </p15:clr>
        </p15:guide>
        <p15:guide id="10" pos="270" userDrawn="1">
          <p15:clr>
            <a:srgbClr val="FBAE40"/>
          </p15:clr>
        </p15:guide>
        <p15:guide id="11" pos="5490" userDrawn="1">
          <p15:clr>
            <a:srgbClr val="FBAE40"/>
          </p15:clr>
        </p15:guide>
        <p15:guide id="12" orient="horz" pos="39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2794568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bg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bg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spTree>
    <p:extLst>
      <p:ext uri="{BB962C8B-B14F-4D97-AF65-F5344CB8AC3E}">
        <p14:creationId xmlns:p14="http://schemas.microsoft.com/office/powerpoint/2010/main" val="4223687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tx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tx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spTree>
    <p:extLst>
      <p:ext uri="{BB962C8B-B14F-4D97-AF65-F5344CB8AC3E}">
        <p14:creationId xmlns:p14="http://schemas.microsoft.com/office/powerpoint/2010/main" val="2196815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428625"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457200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3630614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428625"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428626"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428626"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457200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457200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24E88283-FA1D-D040-8AFC-1D07DFC302AA}"/>
              </a:ext>
            </a:extLst>
          </p:cNvPr>
          <p:cNvSpPr>
            <a:spLocks noGrp="1"/>
          </p:cNvSpPr>
          <p:nvPr>
            <p:ph type="sldNum" sz="quarter" idx="10"/>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3573931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4133593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2391252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428625" y="365126"/>
            <a:ext cx="8286750" cy="1325563"/>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428625" y="1825626"/>
            <a:ext cx="8286750" cy="4207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7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4" r:id="rId14"/>
    <p:sldLayoutId id="2147483675" r:id="rId15"/>
  </p:sldLayoutIdLst>
  <p:hf hdr="0" ftr="0" dt="0"/>
  <p:txStyles>
    <p:titleStyle>
      <a:lvl1pPr algn="l" defTabSz="685800" rtl="0" eaLnBrk="1" latinLnBrk="0" hangingPunct="1">
        <a:lnSpc>
          <a:spcPct val="90000"/>
        </a:lnSpc>
        <a:spcBef>
          <a:spcPct val="0"/>
        </a:spcBef>
        <a:buNone/>
        <a:defRPr sz="3600" b="1" kern="1200">
          <a:solidFill>
            <a:schemeClr val="tx1"/>
          </a:solidFill>
          <a:latin typeface="+mn-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2880" userDrawn="1">
          <p15:clr>
            <a:srgbClr val="F26B43"/>
          </p15:clr>
        </p15:guide>
        <p15:guide id="9" pos="270" userDrawn="1">
          <p15:clr>
            <a:srgbClr val="F26B43"/>
          </p15:clr>
        </p15:guide>
        <p15:guide id="10" orient="horz" pos="3888" userDrawn="1">
          <p15:clr>
            <a:srgbClr val="F26B43"/>
          </p15:clr>
        </p15:guide>
        <p15:guide id="11" pos="549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slideLayout" Target="../slideLayouts/slideLayout8.xml"/><Relationship Id="rId1" Type="http://schemas.openxmlformats.org/officeDocument/2006/relationships/vmlDrawing" Target="../drawings/vmlDrawing1.vml"/></Relationships>
</file>

<file path=ppt/slides/_rels/slide1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9.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31.emf"/></Relationships>
</file>

<file path=ppt/slides/_rels/slide2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34.jpe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png"/><Relationship Id="rId1" Type="http://schemas.openxmlformats.org/officeDocument/2006/relationships/slideLayout" Target="../slideLayouts/slideLayout3.xml"/><Relationship Id="rId4" Type="http://schemas.openxmlformats.org/officeDocument/2006/relationships/image" Target="../media/image44.emf"/></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png"/><Relationship Id="rId1" Type="http://schemas.openxmlformats.org/officeDocument/2006/relationships/slideLayout" Target="../slideLayouts/slideLayout3.xml"/><Relationship Id="rId4" Type="http://schemas.openxmlformats.org/officeDocument/2006/relationships/image" Target="../media/image50.jpeg"/></Relationships>
</file>

<file path=ppt/slides/_rels/slide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9.xml"/><Relationship Id="rId5" Type="http://schemas.openxmlformats.org/officeDocument/2006/relationships/image" Target="../media/image63.emf"/><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a:xfrm>
            <a:off x="609882" y="2071545"/>
            <a:ext cx="7750969" cy="1947460"/>
          </a:xfrm>
        </p:spPr>
        <p:txBody>
          <a:bodyPr/>
          <a:lstStyle/>
          <a:p>
            <a:r>
              <a:rPr lang="en-US" dirty="0">
                <a:solidFill>
                  <a:srgbClr val="FF0000"/>
                </a:solidFill>
              </a:rPr>
              <a:t>Polarized Ion Sources at BNL</a:t>
            </a:r>
            <a:endParaRPr lang="en-US" dirty="0"/>
          </a:p>
        </p:txBody>
      </p:sp>
      <p:sp>
        <p:nvSpPr>
          <p:cNvPr id="3" name="Subtitle 2">
            <a:extLst>
              <a:ext uri="{FF2B5EF4-FFF2-40B4-BE49-F238E27FC236}">
                <a16:creationId xmlns:a16="http://schemas.microsoft.com/office/drawing/2014/main" id="{FDB0E14B-6889-F849-8A8C-D01D7C36038D}"/>
              </a:ext>
            </a:extLst>
          </p:cNvPr>
          <p:cNvSpPr>
            <a:spLocks noGrp="1"/>
          </p:cNvSpPr>
          <p:nvPr>
            <p:ph type="subTitle" idx="1"/>
          </p:nvPr>
        </p:nvSpPr>
        <p:spPr/>
        <p:txBody>
          <a:bodyPr/>
          <a:lstStyle/>
          <a:p>
            <a:r>
              <a:rPr lang="en-US" dirty="0"/>
              <a:t>September 26, 2023</a:t>
            </a:r>
          </a:p>
          <a:p>
            <a:endParaRPr lang="en-US" dirty="0"/>
          </a:p>
        </p:txBody>
      </p:sp>
      <p:sp>
        <p:nvSpPr>
          <p:cNvPr id="4" name="Text Placeholder 3">
            <a:extLst>
              <a:ext uri="{FF2B5EF4-FFF2-40B4-BE49-F238E27FC236}">
                <a16:creationId xmlns:a16="http://schemas.microsoft.com/office/drawing/2014/main" id="{BD0F4563-AB5E-1F4E-B28C-08AC1323034C}"/>
              </a:ext>
            </a:extLst>
          </p:cNvPr>
          <p:cNvSpPr>
            <a:spLocks noGrp="1"/>
          </p:cNvSpPr>
          <p:nvPr>
            <p:ph type="body" sz="quarter" idx="10"/>
          </p:nvPr>
        </p:nvSpPr>
        <p:spPr>
          <a:xfrm>
            <a:off x="609882" y="3429000"/>
            <a:ext cx="7750969" cy="1259607"/>
          </a:xfrm>
        </p:spPr>
        <p:txBody>
          <a:bodyPr/>
          <a:lstStyle/>
          <a:p>
            <a:r>
              <a:rPr lang="en-US" dirty="0">
                <a:solidFill>
                  <a:srgbClr val="FFFF00"/>
                </a:solidFill>
              </a:rPr>
              <a:t>D. Raparia, G. Atoian, E. Beebe, S. Ikeda, T. Kanesue, S. Kondrashev, J. Maxwell, R. Milner, M. Musgrave, M. Okamura, A.A. Poblaguev, J. Ritter, A. </a:t>
            </a:r>
            <a:r>
              <a:rPr lang="en-US" dirty="0" err="1">
                <a:solidFill>
                  <a:srgbClr val="FFFF00"/>
                </a:solidFill>
              </a:rPr>
              <a:t>Sukhanov</a:t>
            </a:r>
            <a:r>
              <a:rPr lang="en-US" dirty="0">
                <a:solidFill>
                  <a:srgbClr val="FFFF00"/>
                </a:solidFill>
              </a:rPr>
              <a:t>, S. </a:t>
            </a:r>
            <a:r>
              <a:rPr lang="en-US" dirty="0" err="1">
                <a:solidFill>
                  <a:srgbClr val="FFFF00"/>
                </a:solidFill>
              </a:rPr>
              <a:t>Trabochi</a:t>
            </a:r>
            <a:r>
              <a:rPr lang="en-US" dirty="0">
                <a:solidFill>
                  <a:srgbClr val="FFFF00"/>
                </a:solidFill>
              </a:rPr>
              <a:t>, A. Zelenski</a:t>
            </a:r>
          </a:p>
          <a:p>
            <a:r>
              <a:rPr lang="en-US" dirty="0">
                <a:solidFill>
                  <a:srgbClr val="FF0000"/>
                </a:solidFill>
              </a:rPr>
              <a:t>SPIN 2023</a:t>
            </a:r>
          </a:p>
        </p:txBody>
      </p:sp>
    </p:spTree>
    <p:extLst>
      <p:ext uri="{BB962C8B-B14F-4D97-AF65-F5344CB8AC3E}">
        <p14:creationId xmlns:p14="http://schemas.microsoft.com/office/powerpoint/2010/main" val="224675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863110F0-FE20-223E-C203-049ADDB3CAE1}"/>
              </a:ext>
            </a:extLst>
          </p:cNvPr>
          <p:cNvSpPr>
            <a:spLocks noGrp="1" noChangeArrowheads="1"/>
          </p:cNvSpPr>
          <p:nvPr>
            <p:ph type="title"/>
          </p:nvPr>
        </p:nvSpPr>
        <p:spPr bwMode="auto">
          <a:xfrm>
            <a:off x="0" y="-1"/>
            <a:ext cx="9144000" cy="809625"/>
          </a:xfrm>
          <a:ln w="3175">
            <a:solidFill>
              <a:schemeClr val="tx1"/>
            </a:solidFill>
            <a:miter lim="800000"/>
            <a:headEnd/>
            <a:tailEnd/>
          </a:ln>
        </p:spPr>
        <p:txBody>
          <a:bodyPr wrap="square" numCol="1" compatLnSpc="1">
            <a:prstTxWarp prst="textNoShape">
              <a:avLst/>
            </a:prstTxWarp>
            <a:normAutofit/>
          </a:bodyPr>
          <a:lstStyle/>
          <a:p>
            <a:pPr marL="0" indent="0" algn="ctr" eaLnBrk="1" hangingPunct="1">
              <a:buFont typeface="Georgia" panose="02040502050405020303" pitchFamily="18" charset="0"/>
              <a:buNone/>
            </a:pPr>
            <a:r>
              <a:rPr lang="en-US" altLang="en-US" dirty="0">
                <a:solidFill>
                  <a:srgbClr val="C00000"/>
                </a:solidFill>
                <a:effectLst/>
                <a:latin typeface="Times New Roman" panose="02020603050405020304" pitchFamily="18" charset="0"/>
                <a:cs typeface="Times New Roman" panose="02020603050405020304" pitchFamily="18" charset="0"/>
              </a:rPr>
              <a:t>Polarization Dilution due H</a:t>
            </a:r>
            <a:r>
              <a:rPr lang="en-US" altLang="en-US" baseline="30000" dirty="0">
                <a:solidFill>
                  <a:srgbClr val="C00000"/>
                </a:solidFill>
                <a:effectLst/>
                <a:latin typeface="Times New Roman" panose="02020603050405020304" pitchFamily="18" charset="0"/>
                <a:cs typeface="Times New Roman" panose="02020603050405020304" pitchFamily="18" charset="0"/>
              </a:rPr>
              <a:t>0</a:t>
            </a:r>
            <a:r>
              <a:rPr lang="en-US" altLang="en-US" dirty="0">
                <a:solidFill>
                  <a:srgbClr val="C00000"/>
                </a:solidFill>
                <a:effectLst/>
                <a:latin typeface="Times New Roman" panose="02020603050405020304" pitchFamily="18" charset="0"/>
                <a:cs typeface="Times New Roman" panose="02020603050405020304" pitchFamily="18" charset="0"/>
              </a:rPr>
              <a:t> </a:t>
            </a:r>
          </a:p>
        </p:txBody>
      </p:sp>
      <p:sp>
        <p:nvSpPr>
          <p:cNvPr id="46" name="Rectangle 45">
            <a:extLst>
              <a:ext uri="{FF2B5EF4-FFF2-40B4-BE49-F238E27FC236}">
                <a16:creationId xmlns:a16="http://schemas.microsoft.com/office/drawing/2014/main" id="{03FA086D-9A81-F645-7D04-348A317E43A3}"/>
              </a:ext>
            </a:extLst>
          </p:cNvPr>
          <p:cNvSpPr/>
          <p:nvPr/>
        </p:nvSpPr>
        <p:spPr>
          <a:xfrm>
            <a:off x="2209800" y="1143000"/>
            <a:ext cx="3733800" cy="52578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1" name="Rectangle 110">
            <a:extLst>
              <a:ext uri="{FF2B5EF4-FFF2-40B4-BE49-F238E27FC236}">
                <a16:creationId xmlns:a16="http://schemas.microsoft.com/office/drawing/2014/main" id="{F3226E82-446D-3DB5-021F-59834AF8D61A}"/>
              </a:ext>
            </a:extLst>
          </p:cNvPr>
          <p:cNvSpPr/>
          <p:nvPr/>
        </p:nvSpPr>
        <p:spPr>
          <a:xfrm>
            <a:off x="76200" y="1143000"/>
            <a:ext cx="2057400" cy="5257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C00000"/>
              </a:solidFill>
            </a:endParaRPr>
          </a:p>
        </p:txBody>
      </p:sp>
      <p:sp>
        <p:nvSpPr>
          <p:cNvPr id="10245" name="Text Box 14">
            <a:extLst>
              <a:ext uri="{FF2B5EF4-FFF2-40B4-BE49-F238E27FC236}">
                <a16:creationId xmlns:a16="http://schemas.microsoft.com/office/drawing/2014/main" id="{A894A5C8-4143-C54D-3FE9-CDC16B35392E}"/>
              </a:ext>
            </a:extLst>
          </p:cNvPr>
          <p:cNvSpPr txBox="1">
            <a:spLocks noChangeArrowheads="1"/>
          </p:cNvSpPr>
          <p:nvPr/>
        </p:nvSpPr>
        <p:spPr bwMode="auto">
          <a:xfrm>
            <a:off x="1447800" y="3048000"/>
            <a:ext cx="83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eaLnBrk="0" hangingPunct="0">
              <a:spcBef>
                <a:spcPct val="20000"/>
              </a:spcBef>
              <a:spcAft>
                <a:spcPts val="300"/>
              </a:spcAft>
              <a:buClr>
                <a:srgbClr val="C3260C"/>
              </a:buClr>
              <a:buSzPct val="130000"/>
              <a:buFont typeface="Georgia" panose="02040502050405020303" pitchFamily="18" charset="0"/>
              <a:buChar char="*"/>
              <a:defRPr sz="2200">
                <a:solidFill>
                  <a:srgbClr val="404040"/>
                </a:solidFill>
                <a:latin typeface="Times New Roman" panose="02020603050405020304" pitchFamily="18" charset="0"/>
              </a:defRPr>
            </a:lvl1pPr>
            <a:lvl2pPr marL="742950" indent="-285750" eaLnBrk="0" hangingPunct="0">
              <a:spcBef>
                <a:spcPct val="20000"/>
              </a:spcBef>
              <a:spcAft>
                <a:spcPts val="300"/>
              </a:spcAft>
              <a:buClr>
                <a:srgbClr val="C3260C"/>
              </a:buClr>
              <a:buSzPct val="130000"/>
              <a:buFont typeface="Georgia" panose="02040502050405020303" pitchFamily="18" charset="0"/>
              <a:buChar char="*"/>
              <a:defRPr sz="2000">
                <a:solidFill>
                  <a:srgbClr val="404040"/>
                </a:solidFill>
                <a:latin typeface="Times New Roman" panose="02020603050405020304" pitchFamily="18" charset="0"/>
              </a:defRPr>
            </a:lvl2pPr>
            <a:lvl3pPr marL="1143000" indent="-228600" eaLnBrk="0" hangingPunct="0">
              <a:spcBef>
                <a:spcPct val="20000"/>
              </a:spcBef>
              <a:spcAft>
                <a:spcPts val="300"/>
              </a:spcAft>
              <a:buClr>
                <a:srgbClr val="C3260C"/>
              </a:buClr>
              <a:buSzPct val="130000"/>
              <a:buFont typeface="Georgia" panose="02040502050405020303" pitchFamily="18" charset="0"/>
              <a:buChar char="*"/>
              <a:defRPr>
                <a:solidFill>
                  <a:srgbClr val="404040"/>
                </a:solidFill>
                <a:latin typeface="Times New Roman" panose="02020603050405020304" pitchFamily="18" charset="0"/>
              </a:defRPr>
            </a:lvl3pPr>
            <a:lvl4pPr marL="1600200" indent="-228600" eaLnBrk="0" hangingPunct="0">
              <a:spcBef>
                <a:spcPct val="20000"/>
              </a:spcBef>
              <a:spcAft>
                <a:spcPts val="300"/>
              </a:spcAft>
              <a:buClr>
                <a:srgbClr val="C3260C"/>
              </a:buClr>
              <a:buSzPct val="130000"/>
              <a:buFont typeface="Georgia" panose="02040502050405020303" pitchFamily="18" charset="0"/>
              <a:buChar char="*"/>
              <a:defRPr sz="1600">
                <a:solidFill>
                  <a:srgbClr val="404040"/>
                </a:solidFill>
                <a:latin typeface="Times New Roman" panose="02020603050405020304" pitchFamily="18" charset="0"/>
              </a:defRPr>
            </a:lvl4pPr>
            <a:lvl5pPr marL="2057400" indent="-228600" eaLnBrk="0"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9pPr>
          </a:lstStyle>
          <a:p>
            <a:pPr eaLnBrk="1" hangingPunct="1">
              <a:spcBef>
                <a:spcPct val="0"/>
              </a:spcBef>
              <a:spcAft>
                <a:spcPct val="0"/>
              </a:spcAft>
              <a:buClrTx/>
              <a:buSzTx/>
              <a:buFontTx/>
              <a:buNone/>
            </a:pPr>
            <a:r>
              <a:rPr lang="en-US" altLang="en-US" sz="1800">
                <a:solidFill>
                  <a:schemeClr val="tx1"/>
                </a:solidFill>
                <a:latin typeface="Calibri" panose="020F0502020204030204" pitchFamily="34" charset="0"/>
              </a:rPr>
              <a:t>Ionize</a:t>
            </a:r>
          </a:p>
        </p:txBody>
      </p:sp>
      <p:sp>
        <p:nvSpPr>
          <p:cNvPr id="10246" name="Line 9">
            <a:extLst>
              <a:ext uri="{FF2B5EF4-FFF2-40B4-BE49-F238E27FC236}">
                <a16:creationId xmlns:a16="http://schemas.microsoft.com/office/drawing/2014/main" id="{DBEF5749-78DD-330D-B541-92B367D1157B}"/>
              </a:ext>
            </a:extLst>
          </p:cNvPr>
          <p:cNvSpPr>
            <a:spLocks noChangeShapeType="1"/>
          </p:cNvSpPr>
          <p:nvPr/>
        </p:nvSpPr>
        <p:spPr bwMode="auto">
          <a:xfrm>
            <a:off x="2209800" y="2743200"/>
            <a:ext cx="762000" cy="457200"/>
          </a:xfrm>
          <a:prstGeom prst="line">
            <a:avLst/>
          </a:prstGeom>
          <a:noFill/>
          <a:ln w="57150">
            <a:solidFill>
              <a:srgbClr val="0066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47" name="Text Box 18">
            <a:extLst>
              <a:ext uri="{FF2B5EF4-FFF2-40B4-BE49-F238E27FC236}">
                <a16:creationId xmlns:a16="http://schemas.microsoft.com/office/drawing/2014/main" id="{BC23193D-CE68-A3B7-5E71-FE12A38F5AAE}"/>
              </a:ext>
            </a:extLst>
          </p:cNvPr>
          <p:cNvSpPr txBox="1">
            <a:spLocks noChangeArrowheads="1"/>
          </p:cNvSpPr>
          <p:nvPr/>
        </p:nvSpPr>
        <p:spPr bwMode="auto">
          <a:xfrm>
            <a:off x="5133975" y="1925638"/>
            <a:ext cx="6842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ts val="300"/>
              </a:spcAft>
              <a:buClr>
                <a:srgbClr val="C3260C"/>
              </a:buClr>
              <a:buSzPct val="130000"/>
              <a:buFont typeface="Georgia" panose="02040502050405020303" pitchFamily="18" charset="0"/>
              <a:buChar char="*"/>
              <a:defRPr sz="2200">
                <a:solidFill>
                  <a:srgbClr val="404040"/>
                </a:solidFill>
                <a:latin typeface="Times New Roman" panose="02020603050405020304" pitchFamily="18" charset="0"/>
              </a:defRPr>
            </a:lvl1pPr>
            <a:lvl2pPr marL="742950" indent="-285750" eaLnBrk="0" hangingPunct="0">
              <a:spcBef>
                <a:spcPct val="20000"/>
              </a:spcBef>
              <a:spcAft>
                <a:spcPts val="300"/>
              </a:spcAft>
              <a:buClr>
                <a:srgbClr val="C3260C"/>
              </a:buClr>
              <a:buSzPct val="130000"/>
              <a:buFont typeface="Georgia" panose="02040502050405020303" pitchFamily="18" charset="0"/>
              <a:buChar char="*"/>
              <a:defRPr sz="2000">
                <a:solidFill>
                  <a:srgbClr val="404040"/>
                </a:solidFill>
                <a:latin typeface="Times New Roman" panose="02020603050405020304" pitchFamily="18" charset="0"/>
              </a:defRPr>
            </a:lvl2pPr>
            <a:lvl3pPr marL="1143000" indent="-228600" eaLnBrk="0" hangingPunct="0">
              <a:spcBef>
                <a:spcPct val="20000"/>
              </a:spcBef>
              <a:spcAft>
                <a:spcPts val="300"/>
              </a:spcAft>
              <a:buClr>
                <a:srgbClr val="C3260C"/>
              </a:buClr>
              <a:buSzPct val="130000"/>
              <a:buFont typeface="Georgia" panose="02040502050405020303" pitchFamily="18" charset="0"/>
              <a:buChar char="*"/>
              <a:defRPr>
                <a:solidFill>
                  <a:srgbClr val="404040"/>
                </a:solidFill>
                <a:latin typeface="Times New Roman" panose="02020603050405020304" pitchFamily="18" charset="0"/>
              </a:defRPr>
            </a:lvl3pPr>
            <a:lvl4pPr marL="1600200" indent="-228600" eaLnBrk="0" hangingPunct="0">
              <a:spcBef>
                <a:spcPct val="20000"/>
              </a:spcBef>
              <a:spcAft>
                <a:spcPts val="300"/>
              </a:spcAft>
              <a:buClr>
                <a:srgbClr val="C3260C"/>
              </a:buClr>
              <a:buSzPct val="130000"/>
              <a:buFont typeface="Georgia" panose="02040502050405020303" pitchFamily="18" charset="0"/>
              <a:buChar char="*"/>
              <a:defRPr sz="1600">
                <a:solidFill>
                  <a:srgbClr val="404040"/>
                </a:solidFill>
                <a:latin typeface="Times New Roman" panose="02020603050405020304" pitchFamily="18" charset="0"/>
              </a:defRPr>
            </a:lvl4pPr>
            <a:lvl5pPr marL="2057400" indent="-228600" eaLnBrk="0"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9pPr>
          </a:lstStyle>
          <a:p>
            <a:pPr algn="ctr" eaLnBrk="1" hangingPunct="1">
              <a:spcBef>
                <a:spcPct val="0"/>
              </a:spcBef>
              <a:spcAft>
                <a:spcPct val="0"/>
              </a:spcAft>
              <a:buClrTx/>
              <a:buSzTx/>
              <a:buFontTx/>
              <a:buNone/>
            </a:pPr>
            <a:r>
              <a:rPr lang="en-US" altLang="en-US" sz="1800">
                <a:solidFill>
                  <a:srgbClr val="800000"/>
                </a:solidFill>
                <a:latin typeface="Tahoma" panose="020B0604030504040204" pitchFamily="34" charset="0"/>
              </a:rPr>
              <a:t>H</a:t>
            </a:r>
            <a:r>
              <a:rPr lang="en-US" altLang="en-US" sz="1800" baseline="30000">
                <a:solidFill>
                  <a:srgbClr val="800000"/>
                </a:solidFill>
                <a:latin typeface="Tahoma" panose="020B0604030504040204" pitchFamily="34" charset="0"/>
              </a:rPr>
              <a:t>0</a:t>
            </a:r>
            <a:endParaRPr lang="en-US" altLang="en-US" sz="1800">
              <a:solidFill>
                <a:srgbClr val="800000"/>
              </a:solidFill>
              <a:latin typeface="Tahoma" panose="020B0604030504040204" pitchFamily="34" charset="0"/>
            </a:endParaRPr>
          </a:p>
          <a:p>
            <a:pPr algn="ctr" eaLnBrk="1" hangingPunct="1">
              <a:spcBef>
                <a:spcPct val="0"/>
              </a:spcBef>
              <a:spcAft>
                <a:spcPct val="0"/>
              </a:spcAft>
              <a:buClrTx/>
              <a:buSzTx/>
              <a:buFontTx/>
              <a:buNone/>
            </a:pPr>
            <a:r>
              <a:rPr lang="en-US" altLang="en-US" sz="1800">
                <a:solidFill>
                  <a:srgbClr val="800000"/>
                </a:solidFill>
                <a:latin typeface="Tahoma" panose="020B0604030504040204" pitchFamily="34" charset="0"/>
              </a:rPr>
              <a:t>7keV</a:t>
            </a:r>
          </a:p>
        </p:txBody>
      </p:sp>
      <p:sp>
        <p:nvSpPr>
          <p:cNvPr id="10248" name="Line 21">
            <a:extLst>
              <a:ext uri="{FF2B5EF4-FFF2-40B4-BE49-F238E27FC236}">
                <a16:creationId xmlns:a16="http://schemas.microsoft.com/office/drawing/2014/main" id="{69A561DA-853C-89C4-9B45-057E9D78F489}"/>
              </a:ext>
            </a:extLst>
          </p:cNvPr>
          <p:cNvSpPr>
            <a:spLocks noChangeShapeType="1"/>
          </p:cNvSpPr>
          <p:nvPr/>
        </p:nvSpPr>
        <p:spPr bwMode="auto">
          <a:xfrm>
            <a:off x="2209800" y="2257425"/>
            <a:ext cx="2895600" cy="0"/>
          </a:xfrm>
          <a:prstGeom prst="line">
            <a:avLst/>
          </a:prstGeom>
          <a:noFill/>
          <a:ln w="57150">
            <a:solidFill>
              <a:srgbClr val="0066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49" name="Text Box 24">
            <a:extLst>
              <a:ext uri="{FF2B5EF4-FFF2-40B4-BE49-F238E27FC236}">
                <a16:creationId xmlns:a16="http://schemas.microsoft.com/office/drawing/2014/main" id="{C0C196E0-AA7D-266B-CA1C-DA2AD63FDCD8}"/>
              </a:ext>
            </a:extLst>
          </p:cNvPr>
          <p:cNvSpPr txBox="1">
            <a:spLocks noChangeArrowheads="1"/>
          </p:cNvSpPr>
          <p:nvPr/>
        </p:nvSpPr>
        <p:spPr bwMode="auto">
          <a:xfrm>
            <a:off x="2667000" y="1858963"/>
            <a:ext cx="584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ts val="300"/>
              </a:spcAft>
              <a:buClr>
                <a:srgbClr val="C3260C"/>
              </a:buClr>
              <a:buSzPct val="130000"/>
              <a:buFont typeface="Georgia" panose="02040502050405020303" pitchFamily="18" charset="0"/>
              <a:buChar char="*"/>
              <a:defRPr sz="2200">
                <a:solidFill>
                  <a:srgbClr val="404040"/>
                </a:solidFill>
                <a:latin typeface="Times New Roman" panose="02020603050405020304" pitchFamily="18" charset="0"/>
              </a:defRPr>
            </a:lvl1pPr>
            <a:lvl2pPr marL="742950" indent="-285750" eaLnBrk="0" hangingPunct="0">
              <a:spcBef>
                <a:spcPct val="20000"/>
              </a:spcBef>
              <a:spcAft>
                <a:spcPts val="300"/>
              </a:spcAft>
              <a:buClr>
                <a:srgbClr val="C3260C"/>
              </a:buClr>
              <a:buSzPct val="130000"/>
              <a:buFont typeface="Georgia" panose="02040502050405020303" pitchFamily="18" charset="0"/>
              <a:buChar char="*"/>
              <a:defRPr sz="2000">
                <a:solidFill>
                  <a:srgbClr val="404040"/>
                </a:solidFill>
                <a:latin typeface="Times New Roman" panose="02020603050405020304" pitchFamily="18" charset="0"/>
              </a:defRPr>
            </a:lvl2pPr>
            <a:lvl3pPr marL="1143000" indent="-228600" eaLnBrk="0" hangingPunct="0">
              <a:spcBef>
                <a:spcPct val="20000"/>
              </a:spcBef>
              <a:spcAft>
                <a:spcPts val="300"/>
              </a:spcAft>
              <a:buClr>
                <a:srgbClr val="C3260C"/>
              </a:buClr>
              <a:buSzPct val="130000"/>
              <a:buFont typeface="Georgia" panose="02040502050405020303" pitchFamily="18" charset="0"/>
              <a:buChar char="*"/>
              <a:defRPr>
                <a:solidFill>
                  <a:srgbClr val="404040"/>
                </a:solidFill>
                <a:latin typeface="Times New Roman" panose="02020603050405020304" pitchFamily="18" charset="0"/>
              </a:defRPr>
            </a:lvl3pPr>
            <a:lvl4pPr marL="1600200" indent="-228600" eaLnBrk="0" hangingPunct="0">
              <a:spcBef>
                <a:spcPct val="20000"/>
              </a:spcBef>
              <a:spcAft>
                <a:spcPts val="300"/>
              </a:spcAft>
              <a:buClr>
                <a:srgbClr val="C3260C"/>
              </a:buClr>
              <a:buSzPct val="130000"/>
              <a:buFont typeface="Georgia" panose="02040502050405020303" pitchFamily="18" charset="0"/>
              <a:buChar char="*"/>
              <a:defRPr sz="1600">
                <a:solidFill>
                  <a:srgbClr val="404040"/>
                </a:solidFill>
                <a:latin typeface="Times New Roman" panose="02020603050405020304" pitchFamily="18" charset="0"/>
              </a:defRPr>
            </a:lvl4pPr>
            <a:lvl5pPr marL="2057400" indent="-228600" eaLnBrk="0"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9pPr>
          </a:lstStyle>
          <a:p>
            <a:pPr eaLnBrk="1" hangingPunct="1">
              <a:spcBef>
                <a:spcPct val="0"/>
              </a:spcBef>
              <a:spcAft>
                <a:spcPct val="0"/>
              </a:spcAft>
              <a:buClrTx/>
              <a:buSzTx/>
              <a:buFontTx/>
              <a:buNone/>
            </a:pPr>
            <a:r>
              <a:rPr lang="en-US" altLang="en-US" sz="1800">
                <a:solidFill>
                  <a:schemeClr val="tx1"/>
                </a:solidFill>
                <a:latin typeface="Calibri" panose="020F0502020204030204" pitchFamily="34" charset="0"/>
              </a:rPr>
              <a:t>40%</a:t>
            </a:r>
          </a:p>
        </p:txBody>
      </p:sp>
      <p:sp>
        <p:nvSpPr>
          <p:cNvPr id="10250" name="Text Box 14">
            <a:extLst>
              <a:ext uri="{FF2B5EF4-FFF2-40B4-BE49-F238E27FC236}">
                <a16:creationId xmlns:a16="http://schemas.microsoft.com/office/drawing/2014/main" id="{32F89B31-13C9-61DB-C81F-7C81000B0983}"/>
              </a:ext>
            </a:extLst>
          </p:cNvPr>
          <p:cNvSpPr txBox="1">
            <a:spLocks noChangeArrowheads="1"/>
          </p:cNvSpPr>
          <p:nvPr/>
        </p:nvSpPr>
        <p:spPr bwMode="auto">
          <a:xfrm rot="1807889">
            <a:off x="4684713" y="4224338"/>
            <a:ext cx="841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ts val="300"/>
              </a:spcAft>
              <a:buClr>
                <a:srgbClr val="C3260C"/>
              </a:buClr>
              <a:buSzPct val="130000"/>
              <a:buFont typeface="Georgia" panose="02040502050405020303" pitchFamily="18" charset="0"/>
              <a:buChar char="*"/>
              <a:defRPr sz="2200">
                <a:solidFill>
                  <a:srgbClr val="404040"/>
                </a:solidFill>
                <a:latin typeface="Times New Roman" panose="02020603050405020304" pitchFamily="18" charset="0"/>
              </a:defRPr>
            </a:lvl1pPr>
            <a:lvl2pPr marL="742950" indent="-285750" eaLnBrk="0" hangingPunct="0">
              <a:spcBef>
                <a:spcPct val="20000"/>
              </a:spcBef>
              <a:spcAft>
                <a:spcPts val="300"/>
              </a:spcAft>
              <a:buClr>
                <a:srgbClr val="C3260C"/>
              </a:buClr>
              <a:buSzPct val="130000"/>
              <a:buFont typeface="Georgia" panose="02040502050405020303" pitchFamily="18" charset="0"/>
              <a:buChar char="*"/>
              <a:defRPr sz="2000">
                <a:solidFill>
                  <a:srgbClr val="404040"/>
                </a:solidFill>
                <a:latin typeface="Times New Roman" panose="02020603050405020304" pitchFamily="18" charset="0"/>
              </a:defRPr>
            </a:lvl2pPr>
            <a:lvl3pPr marL="1143000" indent="-228600" eaLnBrk="0" hangingPunct="0">
              <a:spcBef>
                <a:spcPct val="20000"/>
              </a:spcBef>
              <a:spcAft>
                <a:spcPts val="300"/>
              </a:spcAft>
              <a:buClr>
                <a:srgbClr val="C3260C"/>
              </a:buClr>
              <a:buSzPct val="130000"/>
              <a:buFont typeface="Georgia" panose="02040502050405020303" pitchFamily="18" charset="0"/>
              <a:buChar char="*"/>
              <a:defRPr>
                <a:solidFill>
                  <a:srgbClr val="404040"/>
                </a:solidFill>
                <a:latin typeface="Times New Roman" panose="02020603050405020304" pitchFamily="18" charset="0"/>
              </a:defRPr>
            </a:lvl3pPr>
            <a:lvl4pPr marL="1600200" indent="-228600" eaLnBrk="0" hangingPunct="0">
              <a:spcBef>
                <a:spcPct val="20000"/>
              </a:spcBef>
              <a:spcAft>
                <a:spcPts val="300"/>
              </a:spcAft>
              <a:buClr>
                <a:srgbClr val="C3260C"/>
              </a:buClr>
              <a:buSzPct val="130000"/>
              <a:buFont typeface="Georgia" panose="02040502050405020303" pitchFamily="18" charset="0"/>
              <a:buChar char="*"/>
              <a:defRPr sz="1600">
                <a:solidFill>
                  <a:srgbClr val="404040"/>
                </a:solidFill>
                <a:latin typeface="Times New Roman" panose="02020603050405020304" pitchFamily="18" charset="0"/>
              </a:defRPr>
            </a:lvl4pPr>
            <a:lvl5pPr marL="2057400" indent="-228600" eaLnBrk="0"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9pPr>
          </a:lstStyle>
          <a:p>
            <a:pPr eaLnBrk="1" hangingPunct="1">
              <a:spcBef>
                <a:spcPct val="0"/>
              </a:spcBef>
              <a:spcAft>
                <a:spcPct val="0"/>
              </a:spcAft>
              <a:buClrTx/>
              <a:buSzTx/>
              <a:buFontTx/>
              <a:buNone/>
            </a:pPr>
            <a:r>
              <a:rPr lang="en-US" altLang="en-US" sz="1800">
                <a:solidFill>
                  <a:schemeClr val="tx1"/>
                </a:solidFill>
                <a:latin typeface="Calibri" panose="020F0502020204030204" pitchFamily="34" charset="0"/>
              </a:rPr>
              <a:t>Rb-cell</a:t>
            </a:r>
          </a:p>
        </p:txBody>
      </p:sp>
      <p:sp>
        <p:nvSpPr>
          <p:cNvPr id="10251" name="Text Box 26">
            <a:extLst>
              <a:ext uri="{FF2B5EF4-FFF2-40B4-BE49-F238E27FC236}">
                <a16:creationId xmlns:a16="http://schemas.microsoft.com/office/drawing/2014/main" id="{E1BFF2CE-80F5-75B1-70AB-E5E26C6E5525}"/>
              </a:ext>
            </a:extLst>
          </p:cNvPr>
          <p:cNvSpPr txBox="1">
            <a:spLocks noChangeArrowheads="1"/>
          </p:cNvSpPr>
          <p:nvPr/>
        </p:nvSpPr>
        <p:spPr bwMode="auto">
          <a:xfrm rot="1929354">
            <a:off x="2339975" y="2565400"/>
            <a:ext cx="582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ts val="300"/>
              </a:spcAft>
              <a:buClr>
                <a:srgbClr val="C3260C"/>
              </a:buClr>
              <a:buSzPct val="130000"/>
              <a:buFont typeface="Georgia" panose="02040502050405020303" pitchFamily="18" charset="0"/>
              <a:buChar char="*"/>
              <a:defRPr sz="2200">
                <a:solidFill>
                  <a:srgbClr val="404040"/>
                </a:solidFill>
                <a:latin typeface="Times New Roman" panose="02020603050405020304" pitchFamily="18" charset="0"/>
              </a:defRPr>
            </a:lvl1pPr>
            <a:lvl2pPr marL="742950" indent="-285750" eaLnBrk="0" hangingPunct="0">
              <a:spcBef>
                <a:spcPct val="20000"/>
              </a:spcBef>
              <a:spcAft>
                <a:spcPts val="300"/>
              </a:spcAft>
              <a:buClr>
                <a:srgbClr val="C3260C"/>
              </a:buClr>
              <a:buSzPct val="130000"/>
              <a:buFont typeface="Georgia" panose="02040502050405020303" pitchFamily="18" charset="0"/>
              <a:buChar char="*"/>
              <a:defRPr sz="2000">
                <a:solidFill>
                  <a:srgbClr val="404040"/>
                </a:solidFill>
                <a:latin typeface="Times New Roman" panose="02020603050405020304" pitchFamily="18" charset="0"/>
              </a:defRPr>
            </a:lvl2pPr>
            <a:lvl3pPr marL="1143000" indent="-228600" eaLnBrk="0" hangingPunct="0">
              <a:spcBef>
                <a:spcPct val="20000"/>
              </a:spcBef>
              <a:spcAft>
                <a:spcPts val="300"/>
              </a:spcAft>
              <a:buClr>
                <a:srgbClr val="C3260C"/>
              </a:buClr>
              <a:buSzPct val="130000"/>
              <a:buFont typeface="Georgia" panose="02040502050405020303" pitchFamily="18" charset="0"/>
              <a:buChar char="*"/>
              <a:defRPr>
                <a:solidFill>
                  <a:srgbClr val="404040"/>
                </a:solidFill>
                <a:latin typeface="Times New Roman" panose="02020603050405020304" pitchFamily="18" charset="0"/>
              </a:defRPr>
            </a:lvl3pPr>
            <a:lvl4pPr marL="1600200" indent="-228600" eaLnBrk="0" hangingPunct="0">
              <a:spcBef>
                <a:spcPct val="20000"/>
              </a:spcBef>
              <a:spcAft>
                <a:spcPts val="300"/>
              </a:spcAft>
              <a:buClr>
                <a:srgbClr val="C3260C"/>
              </a:buClr>
              <a:buSzPct val="130000"/>
              <a:buFont typeface="Georgia" panose="02040502050405020303" pitchFamily="18" charset="0"/>
              <a:buChar char="*"/>
              <a:defRPr sz="1600">
                <a:solidFill>
                  <a:srgbClr val="404040"/>
                </a:solidFill>
                <a:latin typeface="Times New Roman" panose="02020603050405020304" pitchFamily="18" charset="0"/>
              </a:defRPr>
            </a:lvl4pPr>
            <a:lvl5pPr marL="2057400" indent="-228600" eaLnBrk="0"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9pPr>
          </a:lstStyle>
          <a:p>
            <a:pPr eaLnBrk="1" hangingPunct="1">
              <a:spcBef>
                <a:spcPct val="0"/>
              </a:spcBef>
              <a:spcAft>
                <a:spcPct val="0"/>
              </a:spcAft>
              <a:buClrTx/>
              <a:buSzTx/>
              <a:buFontTx/>
              <a:buNone/>
            </a:pPr>
            <a:r>
              <a:rPr lang="en-US" altLang="en-US" sz="1800">
                <a:solidFill>
                  <a:schemeClr val="tx1"/>
                </a:solidFill>
                <a:latin typeface="Calibri" panose="020F0502020204030204" pitchFamily="34" charset="0"/>
              </a:rPr>
              <a:t>60%</a:t>
            </a:r>
          </a:p>
        </p:txBody>
      </p:sp>
      <p:sp>
        <p:nvSpPr>
          <p:cNvPr id="10252" name="Text Box 14">
            <a:extLst>
              <a:ext uri="{FF2B5EF4-FFF2-40B4-BE49-F238E27FC236}">
                <a16:creationId xmlns:a16="http://schemas.microsoft.com/office/drawing/2014/main" id="{830DC4D1-3040-9BB6-615A-256F36FEF6B8}"/>
              </a:ext>
            </a:extLst>
          </p:cNvPr>
          <p:cNvSpPr txBox="1">
            <a:spLocks noChangeArrowheads="1"/>
          </p:cNvSpPr>
          <p:nvPr/>
        </p:nvSpPr>
        <p:spPr bwMode="auto">
          <a:xfrm rot="2001365">
            <a:off x="2090738" y="2944813"/>
            <a:ext cx="84772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ts val="300"/>
              </a:spcAft>
              <a:buClr>
                <a:srgbClr val="C3260C"/>
              </a:buClr>
              <a:buSzPct val="130000"/>
              <a:buFont typeface="Georgia" panose="02040502050405020303" pitchFamily="18" charset="0"/>
              <a:buChar char="*"/>
              <a:defRPr sz="2200">
                <a:solidFill>
                  <a:srgbClr val="404040"/>
                </a:solidFill>
                <a:latin typeface="Times New Roman" panose="02020603050405020304" pitchFamily="18" charset="0"/>
              </a:defRPr>
            </a:lvl1pPr>
            <a:lvl2pPr marL="742950" indent="-285750" eaLnBrk="0" hangingPunct="0">
              <a:spcBef>
                <a:spcPct val="20000"/>
              </a:spcBef>
              <a:spcAft>
                <a:spcPts val="300"/>
              </a:spcAft>
              <a:buClr>
                <a:srgbClr val="C3260C"/>
              </a:buClr>
              <a:buSzPct val="130000"/>
              <a:buFont typeface="Georgia" panose="02040502050405020303" pitchFamily="18" charset="0"/>
              <a:buChar char="*"/>
              <a:defRPr sz="2000">
                <a:solidFill>
                  <a:srgbClr val="404040"/>
                </a:solidFill>
                <a:latin typeface="Times New Roman" panose="02020603050405020304" pitchFamily="18" charset="0"/>
              </a:defRPr>
            </a:lvl2pPr>
            <a:lvl3pPr marL="1143000" indent="-228600" eaLnBrk="0" hangingPunct="0">
              <a:spcBef>
                <a:spcPct val="20000"/>
              </a:spcBef>
              <a:spcAft>
                <a:spcPts val="300"/>
              </a:spcAft>
              <a:buClr>
                <a:srgbClr val="C3260C"/>
              </a:buClr>
              <a:buSzPct val="130000"/>
              <a:buFont typeface="Georgia" panose="02040502050405020303" pitchFamily="18" charset="0"/>
              <a:buChar char="*"/>
              <a:defRPr>
                <a:solidFill>
                  <a:srgbClr val="404040"/>
                </a:solidFill>
                <a:latin typeface="Times New Roman" panose="02020603050405020304" pitchFamily="18" charset="0"/>
              </a:defRPr>
            </a:lvl3pPr>
            <a:lvl4pPr marL="1600200" indent="-228600" eaLnBrk="0" hangingPunct="0">
              <a:spcBef>
                <a:spcPct val="20000"/>
              </a:spcBef>
              <a:spcAft>
                <a:spcPts val="300"/>
              </a:spcAft>
              <a:buClr>
                <a:srgbClr val="C3260C"/>
              </a:buClr>
              <a:buSzPct val="130000"/>
              <a:buFont typeface="Georgia" panose="02040502050405020303" pitchFamily="18" charset="0"/>
              <a:buChar char="*"/>
              <a:defRPr sz="1600">
                <a:solidFill>
                  <a:srgbClr val="404040"/>
                </a:solidFill>
                <a:latin typeface="Times New Roman" panose="02020603050405020304" pitchFamily="18" charset="0"/>
              </a:defRPr>
            </a:lvl4pPr>
            <a:lvl5pPr marL="2057400" indent="-228600" eaLnBrk="0"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9pPr>
          </a:lstStyle>
          <a:p>
            <a:pPr eaLnBrk="1" hangingPunct="1">
              <a:spcBef>
                <a:spcPct val="0"/>
              </a:spcBef>
              <a:spcAft>
                <a:spcPct val="0"/>
              </a:spcAft>
              <a:buClrTx/>
              <a:buSzTx/>
              <a:buFontTx/>
              <a:buNone/>
            </a:pPr>
            <a:r>
              <a:rPr lang="en-US" altLang="en-US" sz="1800">
                <a:solidFill>
                  <a:schemeClr val="tx1"/>
                </a:solidFill>
                <a:latin typeface="Calibri" panose="020F0502020204030204" pitchFamily="34" charset="0"/>
              </a:rPr>
              <a:t>He-cell</a:t>
            </a:r>
          </a:p>
        </p:txBody>
      </p:sp>
      <p:sp>
        <p:nvSpPr>
          <p:cNvPr id="10253" name="Line 28">
            <a:extLst>
              <a:ext uri="{FF2B5EF4-FFF2-40B4-BE49-F238E27FC236}">
                <a16:creationId xmlns:a16="http://schemas.microsoft.com/office/drawing/2014/main" id="{7AD784D9-ED10-6CF9-B5FA-0C2A366828AF}"/>
              </a:ext>
            </a:extLst>
          </p:cNvPr>
          <p:cNvSpPr>
            <a:spLocks noChangeShapeType="1"/>
          </p:cNvSpPr>
          <p:nvPr/>
        </p:nvSpPr>
        <p:spPr bwMode="auto">
          <a:xfrm>
            <a:off x="762000" y="1752600"/>
            <a:ext cx="838200" cy="533400"/>
          </a:xfrm>
          <a:prstGeom prst="line">
            <a:avLst/>
          </a:prstGeom>
          <a:noFill/>
          <a:ln w="57150">
            <a:solidFill>
              <a:srgbClr val="0066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54" name="Text Box 29">
            <a:extLst>
              <a:ext uri="{FF2B5EF4-FFF2-40B4-BE49-F238E27FC236}">
                <a16:creationId xmlns:a16="http://schemas.microsoft.com/office/drawing/2014/main" id="{6E816C02-6E3C-CFBE-DCB9-4051E3B80316}"/>
              </a:ext>
            </a:extLst>
          </p:cNvPr>
          <p:cNvSpPr txBox="1">
            <a:spLocks noChangeArrowheads="1"/>
          </p:cNvSpPr>
          <p:nvPr/>
        </p:nvSpPr>
        <p:spPr bwMode="auto">
          <a:xfrm rot="1796124">
            <a:off x="644525" y="1943100"/>
            <a:ext cx="8588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ts val="300"/>
              </a:spcAft>
              <a:buClr>
                <a:srgbClr val="C3260C"/>
              </a:buClr>
              <a:buSzPct val="130000"/>
              <a:buFont typeface="Georgia" panose="02040502050405020303" pitchFamily="18" charset="0"/>
              <a:buChar char="*"/>
              <a:defRPr sz="2200">
                <a:solidFill>
                  <a:srgbClr val="404040"/>
                </a:solidFill>
                <a:latin typeface="Times New Roman" panose="02020603050405020304" pitchFamily="18" charset="0"/>
              </a:defRPr>
            </a:lvl1pPr>
            <a:lvl2pPr marL="742950" indent="-285750" eaLnBrk="0" hangingPunct="0">
              <a:spcBef>
                <a:spcPct val="20000"/>
              </a:spcBef>
              <a:spcAft>
                <a:spcPts val="300"/>
              </a:spcAft>
              <a:buClr>
                <a:srgbClr val="C3260C"/>
              </a:buClr>
              <a:buSzPct val="130000"/>
              <a:buFont typeface="Georgia" panose="02040502050405020303" pitchFamily="18" charset="0"/>
              <a:buChar char="*"/>
              <a:defRPr sz="2000">
                <a:solidFill>
                  <a:srgbClr val="404040"/>
                </a:solidFill>
                <a:latin typeface="Times New Roman" panose="02020603050405020304" pitchFamily="18" charset="0"/>
              </a:defRPr>
            </a:lvl2pPr>
            <a:lvl3pPr marL="1143000" indent="-228600" eaLnBrk="0" hangingPunct="0">
              <a:spcBef>
                <a:spcPct val="20000"/>
              </a:spcBef>
              <a:spcAft>
                <a:spcPts val="300"/>
              </a:spcAft>
              <a:buClr>
                <a:srgbClr val="C3260C"/>
              </a:buClr>
              <a:buSzPct val="130000"/>
              <a:buFont typeface="Georgia" panose="02040502050405020303" pitchFamily="18" charset="0"/>
              <a:buChar char="*"/>
              <a:defRPr>
                <a:solidFill>
                  <a:srgbClr val="404040"/>
                </a:solidFill>
                <a:latin typeface="Times New Roman" panose="02020603050405020304" pitchFamily="18" charset="0"/>
              </a:defRPr>
            </a:lvl3pPr>
            <a:lvl4pPr marL="1600200" indent="-228600" eaLnBrk="0" hangingPunct="0">
              <a:spcBef>
                <a:spcPct val="20000"/>
              </a:spcBef>
              <a:spcAft>
                <a:spcPts val="300"/>
              </a:spcAft>
              <a:buClr>
                <a:srgbClr val="C3260C"/>
              </a:buClr>
              <a:buSzPct val="130000"/>
              <a:buFont typeface="Georgia" panose="02040502050405020303" pitchFamily="18" charset="0"/>
              <a:buChar char="*"/>
              <a:defRPr sz="1600">
                <a:solidFill>
                  <a:srgbClr val="404040"/>
                </a:solidFill>
                <a:latin typeface="Times New Roman" panose="02020603050405020304" pitchFamily="18" charset="0"/>
              </a:defRPr>
            </a:lvl4pPr>
            <a:lvl5pPr marL="2057400" indent="-228600" eaLnBrk="0"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9pPr>
          </a:lstStyle>
          <a:p>
            <a:pPr eaLnBrk="1" hangingPunct="1">
              <a:spcBef>
                <a:spcPct val="0"/>
              </a:spcBef>
              <a:spcAft>
                <a:spcPct val="0"/>
              </a:spcAft>
              <a:buClrTx/>
              <a:buSzTx/>
              <a:buFontTx/>
              <a:buNone/>
            </a:pPr>
            <a:r>
              <a:rPr lang="en-US" altLang="en-US" sz="1800">
                <a:solidFill>
                  <a:schemeClr val="tx1"/>
                </a:solidFill>
                <a:latin typeface="Calibri" panose="020F0502020204030204" pitchFamily="34" charset="0"/>
              </a:rPr>
              <a:t>H</a:t>
            </a:r>
            <a:r>
              <a:rPr lang="en-US" altLang="en-US" sz="1800" baseline="-25000">
                <a:solidFill>
                  <a:schemeClr val="tx1"/>
                </a:solidFill>
                <a:latin typeface="Calibri" panose="020F0502020204030204" pitchFamily="34" charset="0"/>
              </a:rPr>
              <a:t>2</a:t>
            </a:r>
            <a:r>
              <a:rPr lang="en-US" altLang="en-US" sz="1800">
                <a:solidFill>
                  <a:schemeClr val="tx1"/>
                </a:solidFill>
                <a:latin typeface="Calibri" panose="020F0502020204030204" pitchFamily="34" charset="0"/>
              </a:rPr>
              <a:t>-cell</a:t>
            </a:r>
          </a:p>
        </p:txBody>
      </p:sp>
      <p:sp>
        <p:nvSpPr>
          <p:cNvPr id="10255" name="Text Box 17">
            <a:extLst>
              <a:ext uri="{FF2B5EF4-FFF2-40B4-BE49-F238E27FC236}">
                <a16:creationId xmlns:a16="http://schemas.microsoft.com/office/drawing/2014/main" id="{4ACDB021-AC60-377E-5DDC-2F6D638B066E}"/>
              </a:ext>
            </a:extLst>
          </p:cNvPr>
          <p:cNvSpPr txBox="1">
            <a:spLocks noChangeArrowheads="1"/>
          </p:cNvSpPr>
          <p:nvPr/>
        </p:nvSpPr>
        <p:spPr bwMode="auto">
          <a:xfrm>
            <a:off x="0" y="2133600"/>
            <a:ext cx="1141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a:spAutoFit/>
          </a:bodyPr>
          <a:lstStyle>
            <a:lvl1pPr eaLnBrk="0" hangingPunct="0">
              <a:spcBef>
                <a:spcPct val="20000"/>
              </a:spcBef>
              <a:spcAft>
                <a:spcPts val="300"/>
              </a:spcAft>
              <a:buClr>
                <a:srgbClr val="C3260C"/>
              </a:buClr>
              <a:buSzPct val="130000"/>
              <a:buFont typeface="Georgia" panose="02040502050405020303" pitchFamily="18" charset="0"/>
              <a:buChar char="*"/>
              <a:defRPr sz="2200">
                <a:solidFill>
                  <a:srgbClr val="404040"/>
                </a:solidFill>
                <a:latin typeface="Times New Roman" panose="02020603050405020304" pitchFamily="18" charset="0"/>
              </a:defRPr>
            </a:lvl1pPr>
            <a:lvl2pPr marL="742950" indent="-285750" eaLnBrk="0" hangingPunct="0">
              <a:spcBef>
                <a:spcPct val="20000"/>
              </a:spcBef>
              <a:spcAft>
                <a:spcPts val="300"/>
              </a:spcAft>
              <a:buClr>
                <a:srgbClr val="C3260C"/>
              </a:buClr>
              <a:buSzPct val="130000"/>
              <a:buFont typeface="Georgia" panose="02040502050405020303" pitchFamily="18" charset="0"/>
              <a:buChar char="*"/>
              <a:defRPr sz="2000">
                <a:solidFill>
                  <a:srgbClr val="404040"/>
                </a:solidFill>
                <a:latin typeface="Times New Roman" panose="02020603050405020304" pitchFamily="18" charset="0"/>
              </a:defRPr>
            </a:lvl2pPr>
            <a:lvl3pPr marL="1143000" indent="-228600" eaLnBrk="0" hangingPunct="0">
              <a:spcBef>
                <a:spcPct val="20000"/>
              </a:spcBef>
              <a:spcAft>
                <a:spcPts val="300"/>
              </a:spcAft>
              <a:buClr>
                <a:srgbClr val="C3260C"/>
              </a:buClr>
              <a:buSzPct val="130000"/>
              <a:buFont typeface="Georgia" panose="02040502050405020303" pitchFamily="18" charset="0"/>
              <a:buChar char="*"/>
              <a:defRPr>
                <a:solidFill>
                  <a:srgbClr val="404040"/>
                </a:solidFill>
                <a:latin typeface="Times New Roman" panose="02020603050405020304" pitchFamily="18" charset="0"/>
              </a:defRPr>
            </a:lvl3pPr>
            <a:lvl4pPr marL="1600200" indent="-228600" eaLnBrk="0" hangingPunct="0">
              <a:spcBef>
                <a:spcPct val="20000"/>
              </a:spcBef>
              <a:spcAft>
                <a:spcPts val="300"/>
              </a:spcAft>
              <a:buClr>
                <a:srgbClr val="C3260C"/>
              </a:buClr>
              <a:buSzPct val="130000"/>
              <a:buFont typeface="Georgia" panose="02040502050405020303" pitchFamily="18" charset="0"/>
              <a:buChar char="*"/>
              <a:defRPr sz="1600">
                <a:solidFill>
                  <a:srgbClr val="404040"/>
                </a:solidFill>
                <a:latin typeface="Times New Roman" panose="02020603050405020304" pitchFamily="18" charset="0"/>
              </a:defRPr>
            </a:lvl4pPr>
            <a:lvl5pPr marL="2057400" indent="-228600" eaLnBrk="0"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9pPr>
          </a:lstStyle>
          <a:p>
            <a:pPr eaLnBrk="1" hangingPunct="1">
              <a:spcBef>
                <a:spcPct val="0"/>
              </a:spcBef>
              <a:spcAft>
                <a:spcPct val="0"/>
              </a:spcAft>
              <a:buClrTx/>
              <a:buSzTx/>
              <a:buFontTx/>
              <a:buNone/>
            </a:pPr>
            <a:r>
              <a:rPr lang="en-US" altLang="en-US" sz="1800">
                <a:solidFill>
                  <a:schemeClr val="tx1"/>
                </a:solidFill>
                <a:latin typeface="Calibri" panose="020F0502020204030204" pitchFamily="34" charset="0"/>
              </a:rPr>
              <a:t>Neutralize</a:t>
            </a:r>
          </a:p>
        </p:txBody>
      </p:sp>
      <p:sp>
        <p:nvSpPr>
          <p:cNvPr id="146" name="Text Box 27">
            <a:extLst>
              <a:ext uri="{FF2B5EF4-FFF2-40B4-BE49-F238E27FC236}">
                <a16:creationId xmlns:a16="http://schemas.microsoft.com/office/drawing/2014/main" id="{8629EE0E-E947-AE9E-12B8-F251A1F3FF6A}"/>
              </a:ext>
            </a:extLst>
          </p:cNvPr>
          <p:cNvSpPr txBox="1">
            <a:spLocks noChangeArrowheads="1"/>
          </p:cNvSpPr>
          <p:nvPr/>
        </p:nvSpPr>
        <p:spPr bwMode="auto">
          <a:xfrm>
            <a:off x="76200" y="762000"/>
            <a:ext cx="2057400" cy="400050"/>
          </a:xfrm>
          <a:prstGeom prst="rect">
            <a:avLst/>
          </a:prstGeom>
          <a:solidFill>
            <a:schemeClr val="bg1">
              <a:lumMod val="85000"/>
            </a:schemeClr>
          </a:solidFill>
          <a:ln w="9525">
            <a:noFill/>
            <a:miter lim="800000"/>
            <a:headEnd/>
            <a:tailEnd/>
          </a:ln>
          <a:effectLst/>
        </p:spPr>
        <p:txBody>
          <a:bodyPr>
            <a:spAutoFit/>
          </a:bodyPr>
          <a:lstStyle/>
          <a:p>
            <a:pPr algn="ctr" fontAlgn="auto">
              <a:spcBef>
                <a:spcPts val="0"/>
              </a:spcBef>
              <a:spcAft>
                <a:spcPts val="0"/>
              </a:spcAft>
              <a:defRPr/>
            </a:pPr>
            <a:r>
              <a:rPr lang="en-US" sz="2000" dirty="0">
                <a:latin typeface="+mn-lt"/>
                <a:cs typeface="+mn-cs"/>
              </a:rPr>
              <a:t>In FABS-source</a:t>
            </a:r>
          </a:p>
        </p:txBody>
      </p:sp>
      <p:sp>
        <p:nvSpPr>
          <p:cNvPr id="147" name="Text Box 27">
            <a:extLst>
              <a:ext uri="{FF2B5EF4-FFF2-40B4-BE49-F238E27FC236}">
                <a16:creationId xmlns:a16="http://schemas.microsoft.com/office/drawing/2014/main" id="{566EAEB4-193F-5B7D-A15B-4F87295E4056}"/>
              </a:ext>
            </a:extLst>
          </p:cNvPr>
          <p:cNvSpPr txBox="1">
            <a:spLocks noChangeArrowheads="1"/>
          </p:cNvSpPr>
          <p:nvPr/>
        </p:nvSpPr>
        <p:spPr bwMode="auto">
          <a:xfrm>
            <a:off x="2209800" y="762000"/>
            <a:ext cx="3733800" cy="400050"/>
          </a:xfrm>
          <a:prstGeom prst="rect">
            <a:avLst/>
          </a:prstGeom>
          <a:solidFill>
            <a:schemeClr val="tx2">
              <a:lumMod val="20000"/>
              <a:lumOff val="80000"/>
            </a:schemeClr>
          </a:solidFill>
          <a:ln w="9525">
            <a:noFill/>
            <a:miter lim="800000"/>
            <a:headEnd/>
            <a:tailEnd/>
          </a:ln>
          <a:effectLst/>
        </p:spPr>
        <p:txBody>
          <a:bodyPr>
            <a:spAutoFit/>
          </a:bodyPr>
          <a:lstStyle/>
          <a:p>
            <a:pPr algn="ctr" fontAlgn="auto">
              <a:spcBef>
                <a:spcPts val="0"/>
              </a:spcBef>
              <a:spcAft>
                <a:spcPts val="0"/>
              </a:spcAft>
              <a:defRPr/>
            </a:pPr>
            <a:r>
              <a:rPr lang="en-US" sz="2000" dirty="0">
                <a:solidFill>
                  <a:srgbClr val="002060"/>
                </a:solidFill>
                <a:latin typeface="+mn-lt"/>
                <a:cs typeface="+mn-cs"/>
              </a:rPr>
              <a:t>Inside of the SCS</a:t>
            </a:r>
            <a:endParaRPr lang="en-US" sz="2000" dirty="0">
              <a:latin typeface="+mn-lt"/>
              <a:cs typeface="+mn-cs"/>
            </a:endParaRPr>
          </a:p>
        </p:txBody>
      </p:sp>
      <p:cxnSp>
        <p:nvCxnSpPr>
          <p:cNvPr id="149" name="Straight Connector 148">
            <a:extLst>
              <a:ext uri="{FF2B5EF4-FFF2-40B4-BE49-F238E27FC236}">
                <a16:creationId xmlns:a16="http://schemas.microsoft.com/office/drawing/2014/main" id="{CDD23108-DFE5-0404-B453-90A7AF673F4F}"/>
              </a:ext>
            </a:extLst>
          </p:cNvPr>
          <p:cNvCxnSpPr/>
          <p:nvPr/>
        </p:nvCxnSpPr>
        <p:spPr>
          <a:xfrm>
            <a:off x="76200" y="1143000"/>
            <a:ext cx="20574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AE59614C-06E0-E1FA-B384-7341CF7F8C54}"/>
              </a:ext>
            </a:extLst>
          </p:cNvPr>
          <p:cNvCxnSpPr/>
          <p:nvPr/>
        </p:nvCxnSpPr>
        <p:spPr>
          <a:xfrm>
            <a:off x="2209800" y="1143000"/>
            <a:ext cx="37338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55" name="Rectangle 154">
            <a:extLst>
              <a:ext uri="{FF2B5EF4-FFF2-40B4-BE49-F238E27FC236}">
                <a16:creationId xmlns:a16="http://schemas.microsoft.com/office/drawing/2014/main" id="{2670D51C-F3BC-1205-6F87-9276EAC6031D}"/>
              </a:ext>
            </a:extLst>
          </p:cNvPr>
          <p:cNvSpPr/>
          <p:nvPr/>
        </p:nvSpPr>
        <p:spPr>
          <a:xfrm>
            <a:off x="6002862" y="932656"/>
            <a:ext cx="2133600" cy="5257800"/>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357" name="Text Box 27">
            <a:extLst>
              <a:ext uri="{FF2B5EF4-FFF2-40B4-BE49-F238E27FC236}">
                <a16:creationId xmlns:a16="http://schemas.microsoft.com/office/drawing/2014/main" id="{00356F9B-C8BD-5B8F-AABA-C7C7FFC0E399}"/>
              </a:ext>
            </a:extLst>
          </p:cNvPr>
          <p:cNvSpPr txBox="1">
            <a:spLocks noChangeArrowheads="1"/>
          </p:cNvSpPr>
          <p:nvPr/>
        </p:nvSpPr>
        <p:spPr bwMode="auto">
          <a:xfrm>
            <a:off x="6019800" y="762000"/>
            <a:ext cx="2133600" cy="400050"/>
          </a:xfrm>
          <a:prstGeom prst="rect">
            <a:avLst/>
          </a:prstGeom>
          <a:solidFill>
            <a:schemeClr val="accent5">
              <a:lumMod val="20000"/>
              <a:lumOff val="80000"/>
            </a:schemeClr>
          </a:solidFill>
          <a:ln>
            <a:solidFill>
              <a:schemeClr val="accent5">
                <a:lumMod val="20000"/>
                <a:lumOff val="80000"/>
              </a:schemeClr>
            </a:solidFill>
          </a:ln>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defRPr/>
            </a:pPr>
            <a:r>
              <a:rPr lang="en-US" sz="2000" dirty="0">
                <a:cs typeface="Arial" charset="0"/>
              </a:rPr>
              <a:t>Ionizer &amp; Extractor</a:t>
            </a:r>
          </a:p>
        </p:txBody>
      </p:sp>
      <p:cxnSp>
        <p:nvCxnSpPr>
          <p:cNvPr id="160" name="Straight Connector 159">
            <a:extLst>
              <a:ext uri="{FF2B5EF4-FFF2-40B4-BE49-F238E27FC236}">
                <a16:creationId xmlns:a16="http://schemas.microsoft.com/office/drawing/2014/main" id="{908A17E6-4A69-23E0-22B8-09ABC5FA7D03}"/>
              </a:ext>
            </a:extLst>
          </p:cNvPr>
          <p:cNvCxnSpPr/>
          <p:nvPr/>
        </p:nvCxnSpPr>
        <p:spPr>
          <a:xfrm>
            <a:off x="6019800" y="1143000"/>
            <a:ext cx="21336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0263" name="Text Box 20">
            <a:extLst>
              <a:ext uri="{FF2B5EF4-FFF2-40B4-BE49-F238E27FC236}">
                <a16:creationId xmlns:a16="http://schemas.microsoft.com/office/drawing/2014/main" id="{EFF053E3-B204-E705-0F90-C31AA09E0718}"/>
              </a:ext>
            </a:extLst>
          </p:cNvPr>
          <p:cNvSpPr txBox="1">
            <a:spLocks noChangeArrowheads="1"/>
          </p:cNvSpPr>
          <p:nvPr/>
        </p:nvSpPr>
        <p:spPr bwMode="auto">
          <a:xfrm>
            <a:off x="8072438" y="2001838"/>
            <a:ext cx="914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ts val="300"/>
              </a:spcAft>
              <a:buClr>
                <a:srgbClr val="C3260C"/>
              </a:buClr>
              <a:buSzPct val="130000"/>
              <a:buFont typeface="Georgia" panose="02040502050405020303" pitchFamily="18" charset="0"/>
              <a:buChar char="*"/>
              <a:defRPr sz="2200">
                <a:solidFill>
                  <a:srgbClr val="404040"/>
                </a:solidFill>
                <a:latin typeface="Times New Roman" panose="02020603050405020304" pitchFamily="18" charset="0"/>
              </a:defRPr>
            </a:lvl1pPr>
            <a:lvl2pPr marL="742950" indent="-285750" eaLnBrk="0" hangingPunct="0">
              <a:spcBef>
                <a:spcPct val="20000"/>
              </a:spcBef>
              <a:spcAft>
                <a:spcPts val="300"/>
              </a:spcAft>
              <a:buClr>
                <a:srgbClr val="C3260C"/>
              </a:buClr>
              <a:buSzPct val="130000"/>
              <a:buFont typeface="Georgia" panose="02040502050405020303" pitchFamily="18" charset="0"/>
              <a:buChar char="*"/>
              <a:defRPr sz="2000">
                <a:solidFill>
                  <a:srgbClr val="404040"/>
                </a:solidFill>
                <a:latin typeface="Times New Roman" panose="02020603050405020304" pitchFamily="18" charset="0"/>
              </a:defRPr>
            </a:lvl2pPr>
            <a:lvl3pPr marL="1143000" indent="-228600" eaLnBrk="0" hangingPunct="0">
              <a:spcBef>
                <a:spcPct val="20000"/>
              </a:spcBef>
              <a:spcAft>
                <a:spcPts val="300"/>
              </a:spcAft>
              <a:buClr>
                <a:srgbClr val="C3260C"/>
              </a:buClr>
              <a:buSzPct val="130000"/>
              <a:buFont typeface="Georgia" panose="02040502050405020303" pitchFamily="18" charset="0"/>
              <a:buChar char="*"/>
              <a:defRPr>
                <a:solidFill>
                  <a:srgbClr val="404040"/>
                </a:solidFill>
                <a:latin typeface="Times New Roman" panose="02020603050405020304" pitchFamily="18" charset="0"/>
              </a:defRPr>
            </a:lvl3pPr>
            <a:lvl4pPr marL="1600200" indent="-228600" eaLnBrk="0" hangingPunct="0">
              <a:spcBef>
                <a:spcPct val="20000"/>
              </a:spcBef>
              <a:spcAft>
                <a:spcPts val="300"/>
              </a:spcAft>
              <a:buClr>
                <a:srgbClr val="C3260C"/>
              </a:buClr>
              <a:buSzPct val="130000"/>
              <a:buFont typeface="Georgia" panose="02040502050405020303" pitchFamily="18" charset="0"/>
              <a:buChar char="*"/>
              <a:defRPr sz="1600">
                <a:solidFill>
                  <a:srgbClr val="404040"/>
                </a:solidFill>
                <a:latin typeface="Times New Roman" panose="02020603050405020304" pitchFamily="18" charset="0"/>
              </a:defRPr>
            </a:lvl4pPr>
            <a:lvl5pPr marL="2057400" indent="-228600" eaLnBrk="0"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9pPr>
          </a:lstStyle>
          <a:p>
            <a:pPr algn="ctr" eaLnBrk="1" hangingPunct="1">
              <a:spcBef>
                <a:spcPct val="0"/>
              </a:spcBef>
              <a:spcAft>
                <a:spcPct val="0"/>
              </a:spcAft>
              <a:buClrTx/>
              <a:buSzTx/>
              <a:buFontTx/>
              <a:buNone/>
            </a:pPr>
            <a:r>
              <a:rPr lang="en-US" altLang="en-US" sz="1800">
                <a:solidFill>
                  <a:srgbClr val="800000"/>
                </a:solidFill>
                <a:latin typeface="Tahoma" panose="020B0604030504040204" pitchFamily="34" charset="0"/>
              </a:rPr>
              <a:t>H</a:t>
            </a:r>
            <a:r>
              <a:rPr lang="en-US" altLang="en-US" sz="1800" baseline="30000">
                <a:solidFill>
                  <a:srgbClr val="800000"/>
                </a:solidFill>
                <a:latin typeface="Tahoma" panose="020B0604030504040204" pitchFamily="34" charset="0"/>
              </a:rPr>
              <a:t>-</a:t>
            </a:r>
            <a:r>
              <a:rPr lang="en-US" altLang="en-US" sz="1800">
                <a:solidFill>
                  <a:srgbClr val="800000"/>
                </a:solidFill>
                <a:latin typeface="Tahoma" panose="020B0604030504040204" pitchFamily="34" charset="0"/>
              </a:rPr>
              <a:t>39keV</a:t>
            </a:r>
          </a:p>
        </p:txBody>
      </p:sp>
      <p:sp>
        <p:nvSpPr>
          <p:cNvPr id="10264" name="Text Box 26">
            <a:extLst>
              <a:ext uri="{FF2B5EF4-FFF2-40B4-BE49-F238E27FC236}">
                <a16:creationId xmlns:a16="http://schemas.microsoft.com/office/drawing/2014/main" id="{59F48A49-9F84-1F00-9C05-1135BE2DF89A}"/>
              </a:ext>
            </a:extLst>
          </p:cNvPr>
          <p:cNvSpPr txBox="1">
            <a:spLocks noChangeArrowheads="1"/>
          </p:cNvSpPr>
          <p:nvPr/>
        </p:nvSpPr>
        <p:spPr bwMode="auto">
          <a:xfrm>
            <a:off x="8159750" y="1697038"/>
            <a:ext cx="758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ts val="300"/>
              </a:spcAft>
              <a:buClr>
                <a:srgbClr val="C3260C"/>
              </a:buClr>
              <a:buSzPct val="130000"/>
              <a:buFont typeface="Georgia" panose="02040502050405020303" pitchFamily="18" charset="0"/>
              <a:buChar char="*"/>
              <a:defRPr sz="2200">
                <a:solidFill>
                  <a:srgbClr val="404040"/>
                </a:solidFill>
                <a:latin typeface="Times New Roman" panose="02020603050405020304" pitchFamily="18" charset="0"/>
              </a:defRPr>
            </a:lvl1pPr>
            <a:lvl2pPr marL="742950" indent="-285750" eaLnBrk="0" hangingPunct="0">
              <a:spcBef>
                <a:spcPct val="20000"/>
              </a:spcBef>
              <a:spcAft>
                <a:spcPts val="300"/>
              </a:spcAft>
              <a:buClr>
                <a:srgbClr val="C3260C"/>
              </a:buClr>
              <a:buSzPct val="130000"/>
              <a:buFont typeface="Georgia" panose="02040502050405020303" pitchFamily="18" charset="0"/>
              <a:buChar char="*"/>
              <a:defRPr sz="2000">
                <a:solidFill>
                  <a:srgbClr val="404040"/>
                </a:solidFill>
                <a:latin typeface="Times New Roman" panose="02020603050405020304" pitchFamily="18" charset="0"/>
              </a:defRPr>
            </a:lvl2pPr>
            <a:lvl3pPr marL="1143000" indent="-228600" eaLnBrk="0" hangingPunct="0">
              <a:spcBef>
                <a:spcPct val="20000"/>
              </a:spcBef>
              <a:spcAft>
                <a:spcPts val="300"/>
              </a:spcAft>
              <a:buClr>
                <a:srgbClr val="C3260C"/>
              </a:buClr>
              <a:buSzPct val="130000"/>
              <a:buFont typeface="Georgia" panose="02040502050405020303" pitchFamily="18" charset="0"/>
              <a:buChar char="*"/>
              <a:defRPr>
                <a:solidFill>
                  <a:srgbClr val="404040"/>
                </a:solidFill>
                <a:latin typeface="Times New Roman" panose="02020603050405020304" pitchFamily="18" charset="0"/>
              </a:defRPr>
            </a:lvl3pPr>
            <a:lvl4pPr marL="1600200" indent="-228600" eaLnBrk="0" hangingPunct="0">
              <a:spcBef>
                <a:spcPct val="20000"/>
              </a:spcBef>
              <a:spcAft>
                <a:spcPts val="300"/>
              </a:spcAft>
              <a:buClr>
                <a:srgbClr val="C3260C"/>
              </a:buClr>
              <a:buSzPct val="130000"/>
              <a:buFont typeface="Georgia" panose="02040502050405020303" pitchFamily="18" charset="0"/>
              <a:buChar char="*"/>
              <a:defRPr sz="1600">
                <a:solidFill>
                  <a:srgbClr val="404040"/>
                </a:solidFill>
                <a:latin typeface="Times New Roman" panose="02020603050405020304" pitchFamily="18" charset="0"/>
              </a:defRPr>
            </a:lvl4pPr>
            <a:lvl5pPr marL="2057400" indent="-228600" eaLnBrk="0"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9pPr>
          </a:lstStyle>
          <a:p>
            <a:pPr eaLnBrk="1" hangingPunct="1">
              <a:spcBef>
                <a:spcPct val="0"/>
              </a:spcBef>
              <a:spcAft>
                <a:spcPct val="0"/>
              </a:spcAft>
              <a:buClrTx/>
              <a:buSzTx/>
              <a:buFontTx/>
              <a:buNone/>
            </a:pPr>
            <a:r>
              <a:rPr lang="en-US" altLang="en-US" sz="1800">
                <a:solidFill>
                  <a:srgbClr val="C00000"/>
                </a:solidFill>
                <a:latin typeface="Calibri" panose="020F0502020204030204" pitchFamily="34" charset="0"/>
              </a:rPr>
              <a:t>0.72%</a:t>
            </a:r>
          </a:p>
        </p:txBody>
      </p:sp>
      <p:sp>
        <p:nvSpPr>
          <p:cNvPr id="10265" name="Text Box 31">
            <a:extLst>
              <a:ext uri="{FF2B5EF4-FFF2-40B4-BE49-F238E27FC236}">
                <a16:creationId xmlns:a16="http://schemas.microsoft.com/office/drawing/2014/main" id="{9C204CD6-B3B2-D90D-CFFD-84D73C050BAA}"/>
              </a:ext>
            </a:extLst>
          </p:cNvPr>
          <p:cNvSpPr txBox="1">
            <a:spLocks noChangeArrowheads="1"/>
          </p:cNvSpPr>
          <p:nvPr/>
        </p:nvSpPr>
        <p:spPr bwMode="auto">
          <a:xfrm>
            <a:off x="7092950" y="2535238"/>
            <a:ext cx="1371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ts val="300"/>
              </a:spcAft>
              <a:buClr>
                <a:srgbClr val="C3260C"/>
              </a:buClr>
              <a:buSzPct val="130000"/>
              <a:buFont typeface="Georgia" panose="02040502050405020303" pitchFamily="18" charset="0"/>
              <a:buChar char="*"/>
              <a:defRPr sz="2200">
                <a:solidFill>
                  <a:srgbClr val="404040"/>
                </a:solidFill>
                <a:latin typeface="Times New Roman" panose="02020603050405020304" pitchFamily="18" charset="0"/>
              </a:defRPr>
            </a:lvl1pPr>
            <a:lvl2pPr marL="742950" indent="-285750" eaLnBrk="0" hangingPunct="0">
              <a:spcBef>
                <a:spcPct val="20000"/>
              </a:spcBef>
              <a:spcAft>
                <a:spcPts val="300"/>
              </a:spcAft>
              <a:buClr>
                <a:srgbClr val="C3260C"/>
              </a:buClr>
              <a:buSzPct val="130000"/>
              <a:buFont typeface="Georgia" panose="02040502050405020303" pitchFamily="18" charset="0"/>
              <a:buChar char="*"/>
              <a:defRPr sz="2000">
                <a:solidFill>
                  <a:srgbClr val="404040"/>
                </a:solidFill>
                <a:latin typeface="Times New Roman" panose="02020603050405020304" pitchFamily="18" charset="0"/>
              </a:defRPr>
            </a:lvl2pPr>
            <a:lvl3pPr marL="1143000" indent="-228600" eaLnBrk="0" hangingPunct="0">
              <a:spcBef>
                <a:spcPct val="20000"/>
              </a:spcBef>
              <a:spcAft>
                <a:spcPts val="300"/>
              </a:spcAft>
              <a:buClr>
                <a:srgbClr val="C3260C"/>
              </a:buClr>
              <a:buSzPct val="130000"/>
              <a:buFont typeface="Georgia" panose="02040502050405020303" pitchFamily="18" charset="0"/>
              <a:buChar char="*"/>
              <a:defRPr>
                <a:solidFill>
                  <a:srgbClr val="404040"/>
                </a:solidFill>
                <a:latin typeface="Times New Roman" panose="02020603050405020304" pitchFamily="18" charset="0"/>
              </a:defRPr>
            </a:lvl3pPr>
            <a:lvl4pPr marL="1600200" indent="-228600" eaLnBrk="0" hangingPunct="0">
              <a:spcBef>
                <a:spcPct val="20000"/>
              </a:spcBef>
              <a:spcAft>
                <a:spcPts val="300"/>
              </a:spcAft>
              <a:buClr>
                <a:srgbClr val="C3260C"/>
              </a:buClr>
              <a:buSzPct val="130000"/>
              <a:buFont typeface="Georgia" panose="02040502050405020303" pitchFamily="18" charset="0"/>
              <a:buChar char="*"/>
              <a:defRPr sz="1600">
                <a:solidFill>
                  <a:srgbClr val="404040"/>
                </a:solidFill>
                <a:latin typeface="Times New Roman" panose="02020603050405020304" pitchFamily="18" charset="0"/>
              </a:defRPr>
            </a:lvl4pPr>
            <a:lvl5pPr marL="2057400" indent="-228600" eaLnBrk="0"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9pPr>
          </a:lstStyle>
          <a:p>
            <a:pPr algn="ctr" eaLnBrk="1" hangingPunct="1">
              <a:spcBef>
                <a:spcPct val="0"/>
              </a:spcBef>
              <a:spcAft>
                <a:spcPct val="0"/>
              </a:spcAft>
              <a:buClrTx/>
              <a:buSzTx/>
              <a:buFontTx/>
              <a:buNone/>
            </a:pPr>
            <a:r>
              <a:rPr lang="en-US" altLang="en-US" sz="1800">
                <a:solidFill>
                  <a:schemeClr val="tx1"/>
                </a:solidFill>
                <a:latin typeface="Calibri" panose="020F0502020204030204" pitchFamily="34" charset="0"/>
              </a:rPr>
              <a:t>Accelerate</a:t>
            </a:r>
          </a:p>
          <a:p>
            <a:pPr algn="ctr" eaLnBrk="1" hangingPunct="1">
              <a:spcBef>
                <a:spcPct val="0"/>
              </a:spcBef>
              <a:spcAft>
                <a:spcPct val="0"/>
              </a:spcAft>
              <a:buClrTx/>
              <a:buSzTx/>
              <a:buFontTx/>
              <a:buNone/>
            </a:pPr>
            <a:r>
              <a:rPr lang="en-US" altLang="en-US" sz="1800">
                <a:solidFill>
                  <a:schemeClr val="tx1"/>
                </a:solidFill>
                <a:latin typeface="Calibri" panose="020F0502020204030204" pitchFamily="34" charset="0"/>
              </a:rPr>
              <a:t>32keV</a:t>
            </a:r>
          </a:p>
        </p:txBody>
      </p:sp>
      <p:sp>
        <p:nvSpPr>
          <p:cNvPr id="10266" name="Text Box 19">
            <a:extLst>
              <a:ext uri="{FF2B5EF4-FFF2-40B4-BE49-F238E27FC236}">
                <a16:creationId xmlns:a16="http://schemas.microsoft.com/office/drawing/2014/main" id="{41C237D0-BC04-FAD3-404F-EE7599DF701A}"/>
              </a:ext>
            </a:extLst>
          </p:cNvPr>
          <p:cNvSpPr txBox="1">
            <a:spLocks noChangeArrowheads="1"/>
          </p:cNvSpPr>
          <p:nvPr/>
        </p:nvSpPr>
        <p:spPr bwMode="auto">
          <a:xfrm>
            <a:off x="8229600" y="5257800"/>
            <a:ext cx="466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ts val="300"/>
              </a:spcAft>
              <a:buClr>
                <a:srgbClr val="C3260C"/>
              </a:buClr>
              <a:buSzPct val="130000"/>
              <a:buFont typeface="Georgia" panose="02040502050405020303" pitchFamily="18" charset="0"/>
              <a:buChar char="*"/>
              <a:defRPr sz="2200">
                <a:solidFill>
                  <a:srgbClr val="404040"/>
                </a:solidFill>
                <a:latin typeface="Times New Roman" panose="02020603050405020304" pitchFamily="18" charset="0"/>
              </a:defRPr>
            </a:lvl1pPr>
            <a:lvl2pPr marL="742950" indent="-285750" eaLnBrk="0" hangingPunct="0">
              <a:spcBef>
                <a:spcPct val="20000"/>
              </a:spcBef>
              <a:spcAft>
                <a:spcPts val="300"/>
              </a:spcAft>
              <a:buClr>
                <a:srgbClr val="C3260C"/>
              </a:buClr>
              <a:buSzPct val="130000"/>
              <a:buFont typeface="Georgia" panose="02040502050405020303" pitchFamily="18" charset="0"/>
              <a:buChar char="*"/>
              <a:defRPr sz="2000">
                <a:solidFill>
                  <a:srgbClr val="404040"/>
                </a:solidFill>
                <a:latin typeface="Times New Roman" panose="02020603050405020304" pitchFamily="18" charset="0"/>
              </a:defRPr>
            </a:lvl2pPr>
            <a:lvl3pPr marL="1143000" indent="-228600" eaLnBrk="0" hangingPunct="0">
              <a:spcBef>
                <a:spcPct val="20000"/>
              </a:spcBef>
              <a:spcAft>
                <a:spcPts val="300"/>
              </a:spcAft>
              <a:buClr>
                <a:srgbClr val="C3260C"/>
              </a:buClr>
              <a:buSzPct val="130000"/>
              <a:buFont typeface="Georgia" panose="02040502050405020303" pitchFamily="18" charset="0"/>
              <a:buChar char="*"/>
              <a:defRPr>
                <a:solidFill>
                  <a:srgbClr val="404040"/>
                </a:solidFill>
                <a:latin typeface="Times New Roman" panose="02020603050405020304" pitchFamily="18" charset="0"/>
              </a:defRPr>
            </a:lvl3pPr>
            <a:lvl4pPr marL="1600200" indent="-228600" eaLnBrk="0" hangingPunct="0">
              <a:spcBef>
                <a:spcPct val="20000"/>
              </a:spcBef>
              <a:spcAft>
                <a:spcPts val="300"/>
              </a:spcAft>
              <a:buClr>
                <a:srgbClr val="C3260C"/>
              </a:buClr>
              <a:buSzPct val="130000"/>
              <a:buFont typeface="Georgia" panose="02040502050405020303" pitchFamily="18" charset="0"/>
              <a:buChar char="*"/>
              <a:defRPr sz="1600">
                <a:solidFill>
                  <a:srgbClr val="404040"/>
                </a:solidFill>
                <a:latin typeface="Times New Roman" panose="02020603050405020304" pitchFamily="18" charset="0"/>
              </a:defRPr>
            </a:lvl4pPr>
            <a:lvl5pPr marL="2057400" indent="-228600" eaLnBrk="0"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9pPr>
          </a:lstStyle>
          <a:p>
            <a:pPr eaLnBrk="1" hangingPunct="1">
              <a:spcBef>
                <a:spcPct val="0"/>
              </a:spcBef>
              <a:spcAft>
                <a:spcPct val="0"/>
              </a:spcAft>
              <a:buClrTx/>
              <a:buSzTx/>
              <a:buFontTx/>
              <a:buNone/>
            </a:pPr>
            <a:r>
              <a:rPr lang="en-US" altLang="en-US" sz="1800">
                <a:solidFill>
                  <a:srgbClr val="C00000"/>
                </a:solidFill>
                <a:latin typeface="Calibri" panose="020F0502020204030204" pitchFamily="34" charset="0"/>
              </a:rPr>
              <a:t>3%</a:t>
            </a:r>
          </a:p>
        </p:txBody>
      </p:sp>
      <p:sp>
        <p:nvSpPr>
          <p:cNvPr id="10267" name="Line 12">
            <a:extLst>
              <a:ext uri="{FF2B5EF4-FFF2-40B4-BE49-F238E27FC236}">
                <a16:creationId xmlns:a16="http://schemas.microsoft.com/office/drawing/2014/main" id="{166D8290-2AEC-1F11-0064-4E0A4CF4B093}"/>
              </a:ext>
            </a:extLst>
          </p:cNvPr>
          <p:cNvSpPr>
            <a:spLocks noChangeShapeType="1"/>
          </p:cNvSpPr>
          <p:nvPr/>
        </p:nvSpPr>
        <p:spPr bwMode="auto">
          <a:xfrm>
            <a:off x="7391400" y="5486400"/>
            <a:ext cx="762000" cy="381000"/>
          </a:xfrm>
          <a:prstGeom prst="line">
            <a:avLst/>
          </a:prstGeom>
          <a:noFill/>
          <a:ln w="57150">
            <a:solidFill>
              <a:srgbClr val="0066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68" name="Text Box 19">
            <a:extLst>
              <a:ext uri="{FF2B5EF4-FFF2-40B4-BE49-F238E27FC236}">
                <a16:creationId xmlns:a16="http://schemas.microsoft.com/office/drawing/2014/main" id="{3F4D723D-F77A-40B1-12D6-EF93EAAB70BF}"/>
              </a:ext>
            </a:extLst>
          </p:cNvPr>
          <p:cNvSpPr txBox="1">
            <a:spLocks noChangeArrowheads="1"/>
          </p:cNvSpPr>
          <p:nvPr/>
        </p:nvSpPr>
        <p:spPr bwMode="auto">
          <a:xfrm>
            <a:off x="6711950" y="1925638"/>
            <a:ext cx="914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ts val="300"/>
              </a:spcAft>
              <a:buClr>
                <a:srgbClr val="C3260C"/>
              </a:buClr>
              <a:buSzPct val="130000"/>
              <a:buFont typeface="Georgia" panose="02040502050405020303" pitchFamily="18" charset="0"/>
              <a:buChar char="*"/>
              <a:defRPr sz="2200">
                <a:solidFill>
                  <a:srgbClr val="404040"/>
                </a:solidFill>
                <a:latin typeface="Times New Roman" panose="02020603050405020304" pitchFamily="18" charset="0"/>
              </a:defRPr>
            </a:lvl1pPr>
            <a:lvl2pPr marL="742950" indent="-285750" eaLnBrk="0" hangingPunct="0">
              <a:spcBef>
                <a:spcPct val="20000"/>
              </a:spcBef>
              <a:spcAft>
                <a:spcPts val="300"/>
              </a:spcAft>
              <a:buClr>
                <a:srgbClr val="C3260C"/>
              </a:buClr>
              <a:buSzPct val="130000"/>
              <a:buFont typeface="Georgia" panose="02040502050405020303" pitchFamily="18" charset="0"/>
              <a:buChar char="*"/>
              <a:defRPr sz="2000">
                <a:solidFill>
                  <a:srgbClr val="404040"/>
                </a:solidFill>
                <a:latin typeface="Times New Roman" panose="02020603050405020304" pitchFamily="18" charset="0"/>
              </a:defRPr>
            </a:lvl2pPr>
            <a:lvl3pPr marL="1143000" indent="-228600" eaLnBrk="0" hangingPunct="0">
              <a:spcBef>
                <a:spcPct val="20000"/>
              </a:spcBef>
              <a:spcAft>
                <a:spcPts val="300"/>
              </a:spcAft>
              <a:buClr>
                <a:srgbClr val="C3260C"/>
              </a:buClr>
              <a:buSzPct val="130000"/>
              <a:buFont typeface="Georgia" panose="02040502050405020303" pitchFamily="18" charset="0"/>
              <a:buChar char="*"/>
              <a:defRPr>
                <a:solidFill>
                  <a:srgbClr val="404040"/>
                </a:solidFill>
                <a:latin typeface="Times New Roman" panose="02020603050405020304" pitchFamily="18" charset="0"/>
              </a:defRPr>
            </a:lvl3pPr>
            <a:lvl4pPr marL="1600200" indent="-228600" eaLnBrk="0" hangingPunct="0">
              <a:spcBef>
                <a:spcPct val="20000"/>
              </a:spcBef>
              <a:spcAft>
                <a:spcPts val="300"/>
              </a:spcAft>
              <a:buClr>
                <a:srgbClr val="C3260C"/>
              </a:buClr>
              <a:buSzPct val="130000"/>
              <a:buFont typeface="Georgia" panose="02040502050405020303" pitchFamily="18" charset="0"/>
              <a:buChar char="*"/>
              <a:defRPr sz="1600">
                <a:solidFill>
                  <a:srgbClr val="404040"/>
                </a:solidFill>
                <a:latin typeface="Times New Roman" panose="02020603050405020304" pitchFamily="18" charset="0"/>
              </a:defRPr>
            </a:lvl4pPr>
            <a:lvl5pPr marL="2057400" indent="-228600" eaLnBrk="0"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9pPr>
          </a:lstStyle>
          <a:p>
            <a:pPr algn="ctr" eaLnBrk="1" hangingPunct="1">
              <a:spcBef>
                <a:spcPct val="0"/>
              </a:spcBef>
              <a:spcAft>
                <a:spcPct val="0"/>
              </a:spcAft>
              <a:buClrTx/>
              <a:buSzTx/>
              <a:buFontTx/>
              <a:buNone/>
            </a:pPr>
            <a:r>
              <a:rPr lang="en-US" altLang="en-US" sz="1800">
                <a:solidFill>
                  <a:srgbClr val="800000"/>
                </a:solidFill>
                <a:latin typeface="Tahoma" panose="020B0604030504040204" pitchFamily="34" charset="0"/>
              </a:rPr>
              <a:t>H</a:t>
            </a:r>
            <a:r>
              <a:rPr lang="en-US" altLang="en-US" sz="1800" baseline="30000">
                <a:solidFill>
                  <a:srgbClr val="800000"/>
                </a:solidFill>
                <a:latin typeface="Tahoma" panose="020B0604030504040204" pitchFamily="34" charset="0"/>
              </a:rPr>
              <a:t>-</a:t>
            </a:r>
            <a:endParaRPr lang="en-US" altLang="en-US" sz="1800">
              <a:solidFill>
                <a:srgbClr val="800000"/>
              </a:solidFill>
              <a:latin typeface="Tahoma" panose="020B0604030504040204" pitchFamily="34" charset="0"/>
            </a:endParaRPr>
          </a:p>
          <a:p>
            <a:pPr algn="ctr" eaLnBrk="1" hangingPunct="1">
              <a:spcBef>
                <a:spcPct val="0"/>
              </a:spcBef>
              <a:spcAft>
                <a:spcPct val="0"/>
              </a:spcAft>
              <a:buClrTx/>
              <a:buSzTx/>
              <a:buFontTx/>
              <a:buNone/>
            </a:pPr>
            <a:r>
              <a:rPr lang="en-US" altLang="en-US" sz="1800">
                <a:solidFill>
                  <a:srgbClr val="800000"/>
                </a:solidFill>
                <a:latin typeface="Tahoma" panose="020B0604030504040204" pitchFamily="34" charset="0"/>
              </a:rPr>
              <a:t>7keV</a:t>
            </a:r>
          </a:p>
        </p:txBody>
      </p:sp>
      <p:sp>
        <p:nvSpPr>
          <p:cNvPr id="10269" name="Line 23">
            <a:extLst>
              <a:ext uri="{FF2B5EF4-FFF2-40B4-BE49-F238E27FC236}">
                <a16:creationId xmlns:a16="http://schemas.microsoft.com/office/drawing/2014/main" id="{C8BCDDF4-862B-0AB5-01BB-142F9CE123DF}"/>
              </a:ext>
            </a:extLst>
          </p:cNvPr>
          <p:cNvSpPr>
            <a:spLocks noChangeShapeType="1"/>
          </p:cNvSpPr>
          <p:nvPr/>
        </p:nvSpPr>
        <p:spPr bwMode="auto">
          <a:xfrm>
            <a:off x="7473950" y="2230438"/>
            <a:ext cx="685800" cy="0"/>
          </a:xfrm>
          <a:prstGeom prst="line">
            <a:avLst/>
          </a:prstGeom>
          <a:noFill/>
          <a:ln w="57150">
            <a:solidFill>
              <a:srgbClr val="0066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70" name="Line 13">
            <a:extLst>
              <a:ext uri="{FF2B5EF4-FFF2-40B4-BE49-F238E27FC236}">
                <a16:creationId xmlns:a16="http://schemas.microsoft.com/office/drawing/2014/main" id="{9838796C-893E-EAF4-08D7-DA65A02F5E22}"/>
              </a:ext>
            </a:extLst>
          </p:cNvPr>
          <p:cNvSpPr>
            <a:spLocks noChangeShapeType="1"/>
          </p:cNvSpPr>
          <p:nvPr/>
        </p:nvSpPr>
        <p:spPr bwMode="auto">
          <a:xfrm>
            <a:off x="6019800" y="4724400"/>
            <a:ext cx="838200" cy="457200"/>
          </a:xfrm>
          <a:prstGeom prst="line">
            <a:avLst/>
          </a:prstGeom>
          <a:noFill/>
          <a:ln w="57150">
            <a:solidFill>
              <a:srgbClr val="0066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71" name="Text Box 14">
            <a:extLst>
              <a:ext uri="{FF2B5EF4-FFF2-40B4-BE49-F238E27FC236}">
                <a16:creationId xmlns:a16="http://schemas.microsoft.com/office/drawing/2014/main" id="{1CA14433-5FCB-1601-DD90-671B15D68F15}"/>
              </a:ext>
            </a:extLst>
          </p:cNvPr>
          <p:cNvSpPr txBox="1">
            <a:spLocks noChangeArrowheads="1"/>
          </p:cNvSpPr>
          <p:nvPr/>
        </p:nvSpPr>
        <p:spPr bwMode="auto">
          <a:xfrm rot="1716897">
            <a:off x="5908675" y="4884738"/>
            <a:ext cx="76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ts val="300"/>
              </a:spcAft>
              <a:buClr>
                <a:srgbClr val="C3260C"/>
              </a:buClr>
              <a:buSzPct val="130000"/>
              <a:buFont typeface="Georgia" panose="02040502050405020303" pitchFamily="18" charset="0"/>
              <a:buChar char="*"/>
              <a:defRPr sz="2200">
                <a:solidFill>
                  <a:srgbClr val="404040"/>
                </a:solidFill>
                <a:latin typeface="Times New Roman" panose="02020603050405020304" pitchFamily="18" charset="0"/>
              </a:defRPr>
            </a:lvl1pPr>
            <a:lvl2pPr marL="742950" indent="-285750" eaLnBrk="0" hangingPunct="0">
              <a:spcBef>
                <a:spcPct val="20000"/>
              </a:spcBef>
              <a:spcAft>
                <a:spcPts val="300"/>
              </a:spcAft>
              <a:buClr>
                <a:srgbClr val="C3260C"/>
              </a:buClr>
              <a:buSzPct val="130000"/>
              <a:buFont typeface="Georgia" panose="02040502050405020303" pitchFamily="18" charset="0"/>
              <a:buChar char="*"/>
              <a:defRPr sz="2000">
                <a:solidFill>
                  <a:srgbClr val="404040"/>
                </a:solidFill>
                <a:latin typeface="Times New Roman" panose="02020603050405020304" pitchFamily="18" charset="0"/>
              </a:defRPr>
            </a:lvl2pPr>
            <a:lvl3pPr marL="1143000" indent="-228600" eaLnBrk="0" hangingPunct="0">
              <a:spcBef>
                <a:spcPct val="20000"/>
              </a:spcBef>
              <a:spcAft>
                <a:spcPts val="300"/>
              </a:spcAft>
              <a:buClr>
                <a:srgbClr val="C3260C"/>
              </a:buClr>
              <a:buSzPct val="130000"/>
              <a:buFont typeface="Georgia" panose="02040502050405020303" pitchFamily="18" charset="0"/>
              <a:buChar char="*"/>
              <a:defRPr>
                <a:solidFill>
                  <a:srgbClr val="404040"/>
                </a:solidFill>
                <a:latin typeface="Times New Roman" panose="02020603050405020304" pitchFamily="18" charset="0"/>
              </a:defRPr>
            </a:lvl3pPr>
            <a:lvl4pPr marL="1600200" indent="-228600" eaLnBrk="0" hangingPunct="0">
              <a:spcBef>
                <a:spcPct val="20000"/>
              </a:spcBef>
              <a:spcAft>
                <a:spcPts val="300"/>
              </a:spcAft>
              <a:buClr>
                <a:srgbClr val="C3260C"/>
              </a:buClr>
              <a:buSzPct val="130000"/>
              <a:buFont typeface="Georgia" panose="02040502050405020303" pitchFamily="18" charset="0"/>
              <a:buChar char="*"/>
              <a:defRPr sz="1600">
                <a:solidFill>
                  <a:srgbClr val="404040"/>
                </a:solidFill>
                <a:latin typeface="Times New Roman" panose="02020603050405020304" pitchFamily="18" charset="0"/>
              </a:defRPr>
            </a:lvl4pPr>
            <a:lvl5pPr marL="2057400" indent="-228600" eaLnBrk="0"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9pPr>
          </a:lstStyle>
          <a:p>
            <a:pPr eaLnBrk="1" hangingPunct="1">
              <a:spcBef>
                <a:spcPct val="0"/>
              </a:spcBef>
              <a:spcAft>
                <a:spcPct val="0"/>
              </a:spcAft>
              <a:buClrTx/>
              <a:buSzTx/>
              <a:buFontTx/>
              <a:buNone/>
            </a:pPr>
            <a:r>
              <a:rPr lang="en-US" altLang="en-US" sz="1800">
                <a:solidFill>
                  <a:schemeClr val="tx1"/>
                </a:solidFill>
                <a:latin typeface="Calibri" panose="020F0502020204030204" pitchFamily="34" charset="0"/>
              </a:rPr>
              <a:t>Na-jet</a:t>
            </a:r>
          </a:p>
        </p:txBody>
      </p:sp>
      <p:sp>
        <p:nvSpPr>
          <p:cNvPr id="10272" name="Text Box 26">
            <a:extLst>
              <a:ext uri="{FF2B5EF4-FFF2-40B4-BE49-F238E27FC236}">
                <a16:creationId xmlns:a16="http://schemas.microsoft.com/office/drawing/2014/main" id="{F42CAAC4-4098-7909-7282-3F4CEDAE0A1D}"/>
              </a:ext>
            </a:extLst>
          </p:cNvPr>
          <p:cNvSpPr txBox="1">
            <a:spLocks noChangeArrowheads="1"/>
          </p:cNvSpPr>
          <p:nvPr/>
        </p:nvSpPr>
        <p:spPr bwMode="auto">
          <a:xfrm rot="1593835">
            <a:off x="6230938" y="4503738"/>
            <a:ext cx="466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ts val="300"/>
              </a:spcAft>
              <a:buClr>
                <a:srgbClr val="C3260C"/>
              </a:buClr>
              <a:buSzPct val="130000"/>
              <a:buFont typeface="Georgia" panose="02040502050405020303" pitchFamily="18" charset="0"/>
              <a:buChar char="*"/>
              <a:defRPr sz="2200">
                <a:solidFill>
                  <a:srgbClr val="404040"/>
                </a:solidFill>
                <a:latin typeface="Times New Roman" panose="02020603050405020304" pitchFamily="18" charset="0"/>
              </a:defRPr>
            </a:lvl1pPr>
            <a:lvl2pPr marL="742950" indent="-285750" eaLnBrk="0" hangingPunct="0">
              <a:spcBef>
                <a:spcPct val="20000"/>
              </a:spcBef>
              <a:spcAft>
                <a:spcPts val="300"/>
              </a:spcAft>
              <a:buClr>
                <a:srgbClr val="C3260C"/>
              </a:buClr>
              <a:buSzPct val="130000"/>
              <a:buFont typeface="Georgia" panose="02040502050405020303" pitchFamily="18" charset="0"/>
              <a:buChar char="*"/>
              <a:defRPr sz="2000">
                <a:solidFill>
                  <a:srgbClr val="404040"/>
                </a:solidFill>
                <a:latin typeface="Times New Roman" panose="02020603050405020304" pitchFamily="18" charset="0"/>
              </a:defRPr>
            </a:lvl2pPr>
            <a:lvl3pPr marL="1143000" indent="-228600" eaLnBrk="0" hangingPunct="0">
              <a:spcBef>
                <a:spcPct val="20000"/>
              </a:spcBef>
              <a:spcAft>
                <a:spcPts val="300"/>
              </a:spcAft>
              <a:buClr>
                <a:srgbClr val="C3260C"/>
              </a:buClr>
              <a:buSzPct val="130000"/>
              <a:buFont typeface="Georgia" panose="02040502050405020303" pitchFamily="18" charset="0"/>
              <a:buChar char="*"/>
              <a:defRPr>
                <a:solidFill>
                  <a:srgbClr val="404040"/>
                </a:solidFill>
                <a:latin typeface="Times New Roman" panose="02020603050405020304" pitchFamily="18" charset="0"/>
              </a:defRPr>
            </a:lvl3pPr>
            <a:lvl4pPr marL="1600200" indent="-228600" eaLnBrk="0" hangingPunct="0">
              <a:spcBef>
                <a:spcPct val="20000"/>
              </a:spcBef>
              <a:spcAft>
                <a:spcPts val="300"/>
              </a:spcAft>
              <a:buClr>
                <a:srgbClr val="C3260C"/>
              </a:buClr>
              <a:buSzPct val="130000"/>
              <a:buFont typeface="Georgia" panose="02040502050405020303" pitchFamily="18" charset="0"/>
              <a:buChar char="*"/>
              <a:defRPr sz="1600">
                <a:solidFill>
                  <a:srgbClr val="404040"/>
                </a:solidFill>
                <a:latin typeface="Times New Roman" panose="02020603050405020304" pitchFamily="18" charset="0"/>
              </a:defRPr>
            </a:lvl4pPr>
            <a:lvl5pPr marL="2057400" indent="-228600" eaLnBrk="0"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9pPr>
          </a:lstStyle>
          <a:p>
            <a:pPr eaLnBrk="1" hangingPunct="1">
              <a:spcBef>
                <a:spcPct val="0"/>
              </a:spcBef>
              <a:spcAft>
                <a:spcPct val="0"/>
              </a:spcAft>
              <a:buClrTx/>
              <a:buSzTx/>
              <a:buFontTx/>
              <a:buNone/>
            </a:pPr>
            <a:r>
              <a:rPr lang="en-US" altLang="en-US" sz="1800">
                <a:solidFill>
                  <a:schemeClr val="tx1"/>
                </a:solidFill>
                <a:latin typeface="Calibri" panose="020F0502020204030204" pitchFamily="34" charset="0"/>
              </a:rPr>
              <a:t>8%</a:t>
            </a:r>
          </a:p>
        </p:txBody>
      </p:sp>
      <p:sp>
        <p:nvSpPr>
          <p:cNvPr id="10273" name="Text Box 30">
            <a:extLst>
              <a:ext uri="{FF2B5EF4-FFF2-40B4-BE49-F238E27FC236}">
                <a16:creationId xmlns:a16="http://schemas.microsoft.com/office/drawing/2014/main" id="{B168450A-4A08-1149-F203-FEFBE3DAA50D}"/>
              </a:ext>
            </a:extLst>
          </p:cNvPr>
          <p:cNvSpPr txBox="1">
            <a:spLocks noChangeArrowheads="1"/>
          </p:cNvSpPr>
          <p:nvPr/>
        </p:nvSpPr>
        <p:spPr bwMode="auto">
          <a:xfrm>
            <a:off x="1447800" y="3733800"/>
            <a:ext cx="228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eaLnBrk="0" hangingPunct="0">
              <a:spcBef>
                <a:spcPct val="20000"/>
              </a:spcBef>
              <a:spcAft>
                <a:spcPts val="300"/>
              </a:spcAft>
              <a:buClr>
                <a:srgbClr val="C3260C"/>
              </a:buClr>
              <a:buSzPct val="130000"/>
              <a:buFont typeface="Georgia" panose="02040502050405020303" pitchFamily="18" charset="0"/>
              <a:buChar char="*"/>
              <a:defRPr sz="2200">
                <a:solidFill>
                  <a:srgbClr val="404040"/>
                </a:solidFill>
                <a:latin typeface="Times New Roman" panose="02020603050405020304" pitchFamily="18" charset="0"/>
              </a:defRPr>
            </a:lvl1pPr>
            <a:lvl2pPr marL="742950" indent="-285750" eaLnBrk="0" hangingPunct="0">
              <a:spcBef>
                <a:spcPct val="20000"/>
              </a:spcBef>
              <a:spcAft>
                <a:spcPts val="300"/>
              </a:spcAft>
              <a:buClr>
                <a:srgbClr val="C3260C"/>
              </a:buClr>
              <a:buSzPct val="130000"/>
              <a:buFont typeface="Georgia" panose="02040502050405020303" pitchFamily="18" charset="0"/>
              <a:buChar char="*"/>
              <a:defRPr sz="2000">
                <a:solidFill>
                  <a:srgbClr val="404040"/>
                </a:solidFill>
                <a:latin typeface="Times New Roman" panose="02020603050405020304" pitchFamily="18" charset="0"/>
              </a:defRPr>
            </a:lvl2pPr>
            <a:lvl3pPr marL="1143000" indent="-228600" eaLnBrk="0" hangingPunct="0">
              <a:spcBef>
                <a:spcPct val="20000"/>
              </a:spcBef>
              <a:spcAft>
                <a:spcPts val="300"/>
              </a:spcAft>
              <a:buClr>
                <a:srgbClr val="C3260C"/>
              </a:buClr>
              <a:buSzPct val="130000"/>
              <a:buFont typeface="Georgia" panose="02040502050405020303" pitchFamily="18" charset="0"/>
              <a:buChar char="*"/>
              <a:defRPr>
                <a:solidFill>
                  <a:srgbClr val="404040"/>
                </a:solidFill>
                <a:latin typeface="Times New Roman" panose="02020603050405020304" pitchFamily="18" charset="0"/>
              </a:defRPr>
            </a:lvl3pPr>
            <a:lvl4pPr marL="1600200" indent="-228600" eaLnBrk="0" hangingPunct="0">
              <a:spcBef>
                <a:spcPct val="20000"/>
              </a:spcBef>
              <a:spcAft>
                <a:spcPts val="300"/>
              </a:spcAft>
              <a:buClr>
                <a:srgbClr val="C3260C"/>
              </a:buClr>
              <a:buSzPct val="130000"/>
              <a:buFont typeface="Georgia" panose="02040502050405020303" pitchFamily="18" charset="0"/>
              <a:buChar char="*"/>
              <a:defRPr sz="1600">
                <a:solidFill>
                  <a:srgbClr val="404040"/>
                </a:solidFill>
                <a:latin typeface="Times New Roman" panose="02020603050405020304" pitchFamily="18" charset="0"/>
              </a:defRPr>
            </a:lvl4pPr>
            <a:lvl5pPr marL="2057400" indent="-228600" eaLnBrk="0"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9pPr>
          </a:lstStyle>
          <a:p>
            <a:pPr eaLnBrk="1" hangingPunct="1">
              <a:spcBef>
                <a:spcPct val="0"/>
              </a:spcBef>
              <a:spcAft>
                <a:spcPct val="0"/>
              </a:spcAft>
              <a:buClrTx/>
              <a:buSzTx/>
              <a:buFontTx/>
              <a:buNone/>
            </a:pPr>
            <a:r>
              <a:rPr lang="en-US" altLang="en-US" sz="1800">
                <a:solidFill>
                  <a:schemeClr val="tx1"/>
                </a:solidFill>
                <a:latin typeface="Calibri" panose="020F0502020204030204" pitchFamily="34" charset="0"/>
              </a:rPr>
              <a:t>Decelerate, </a:t>
            </a:r>
            <a:r>
              <a:rPr lang="el-GR" altLang="en-US" sz="1800">
                <a:solidFill>
                  <a:schemeClr val="tx1"/>
                </a:solidFill>
                <a:latin typeface="Calibri" panose="020F0502020204030204" pitchFamily="34" charset="0"/>
              </a:rPr>
              <a:t>Δ</a:t>
            </a:r>
            <a:r>
              <a:rPr lang="en-US" altLang="en-US" sz="1800">
                <a:solidFill>
                  <a:schemeClr val="tx1"/>
                </a:solidFill>
                <a:latin typeface="Calibri" panose="020F0502020204030204" pitchFamily="34" charset="0"/>
              </a:rPr>
              <a:t>E=4.0keV</a:t>
            </a:r>
          </a:p>
        </p:txBody>
      </p:sp>
      <p:sp>
        <p:nvSpPr>
          <p:cNvPr id="10274" name="Line 10">
            <a:extLst>
              <a:ext uri="{FF2B5EF4-FFF2-40B4-BE49-F238E27FC236}">
                <a16:creationId xmlns:a16="http://schemas.microsoft.com/office/drawing/2014/main" id="{BC41D75E-552C-F6AA-BD86-611545CB8B36}"/>
              </a:ext>
            </a:extLst>
          </p:cNvPr>
          <p:cNvSpPr>
            <a:spLocks noChangeShapeType="1"/>
          </p:cNvSpPr>
          <p:nvPr/>
        </p:nvSpPr>
        <p:spPr bwMode="auto">
          <a:xfrm>
            <a:off x="3429000" y="3352800"/>
            <a:ext cx="838200" cy="457200"/>
          </a:xfrm>
          <a:prstGeom prst="line">
            <a:avLst/>
          </a:prstGeom>
          <a:noFill/>
          <a:ln w="57150">
            <a:solidFill>
              <a:srgbClr val="0066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75" name="Text Box 14">
            <a:extLst>
              <a:ext uri="{FF2B5EF4-FFF2-40B4-BE49-F238E27FC236}">
                <a16:creationId xmlns:a16="http://schemas.microsoft.com/office/drawing/2014/main" id="{6F462E1C-6ED5-B499-46B2-8064CA01ED89}"/>
              </a:ext>
            </a:extLst>
          </p:cNvPr>
          <p:cNvSpPr txBox="1">
            <a:spLocks noChangeArrowheads="1"/>
          </p:cNvSpPr>
          <p:nvPr/>
        </p:nvSpPr>
        <p:spPr bwMode="auto">
          <a:xfrm rot="1491714">
            <a:off x="3314700" y="3514725"/>
            <a:ext cx="850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ts val="300"/>
              </a:spcAft>
              <a:buClr>
                <a:srgbClr val="C3260C"/>
              </a:buClr>
              <a:buSzPct val="130000"/>
              <a:buFont typeface="Georgia" panose="02040502050405020303" pitchFamily="18" charset="0"/>
              <a:buChar char="*"/>
              <a:defRPr sz="2200">
                <a:solidFill>
                  <a:srgbClr val="404040"/>
                </a:solidFill>
                <a:latin typeface="Times New Roman" panose="02020603050405020304" pitchFamily="18" charset="0"/>
              </a:defRPr>
            </a:lvl1pPr>
            <a:lvl2pPr marL="742950" indent="-285750" eaLnBrk="0" hangingPunct="0">
              <a:spcBef>
                <a:spcPct val="20000"/>
              </a:spcBef>
              <a:spcAft>
                <a:spcPts val="300"/>
              </a:spcAft>
              <a:buClr>
                <a:srgbClr val="C3260C"/>
              </a:buClr>
              <a:buSzPct val="130000"/>
              <a:buFont typeface="Georgia" panose="02040502050405020303" pitchFamily="18" charset="0"/>
              <a:buChar char="*"/>
              <a:defRPr sz="2000">
                <a:solidFill>
                  <a:srgbClr val="404040"/>
                </a:solidFill>
                <a:latin typeface="Times New Roman" panose="02020603050405020304" pitchFamily="18" charset="0"/>
              </a:defRPr>
            </a:lvl2pPr>
            <a:lvl3pPr marL="1143000" indent="-228600" eaLnBrk="0" hangingPunct="0">
              <a:spcBef>
                <a:spcPct val="20000"/>
              </a:spcBef>
              <a:spcAft>
                <a:spcPts val="300"/>
              </a:spcAft>
              <a:buClr>
                <a:srgbClr val="C3260C"/>
              </a:buClr>
              <a:buSzPct val="130000"/>
              <a:buFont typeface="Georgia" panose="02040502050405020303" pitchFamily="18" charset="0"/>
              <a:buChar char="*"/>
              <a:defRPr>
                <a:solidFill>
                  <a:srgbClr val="404040"/>
                </a:solidFill>
                <a:latin typeface="Times New Roman" panose="02020603050405020304" pitchFamily="18" charset="0"/>
              </a:defRPr>
            </a:lvl3pPr>
            <a:lvl4pPr marL="1600200" indent="-228600" eaLnBrk="0" hangingPunct="0">
              <a:spcBef>
                <a:spcPct val="20000"/>
              </a:spcBef>
              <a:spcAft>
                <a:spcPts val="300"/>
              </a:spcAft>
              <a:buClr>
                <a:srgbClr val="C3260C"/>
              </a:buClr>
              <a:buSzPct val="130000"/>
              <a:buFont typeface="Georgia" panose="02040502050405020303" pitchFamily="18" charset="0"/>
              <a:buChar char="*"/>
              <a:defRPr sz="1600">
                <a:solidFill>
                  <a:srgbClr val="404040"/>
                </a:solidFill>
                <a:latin typeface="Times New Roman" panose="02020603050405020304" pitchFamily="18" charset="0"/>
              </a:defRPr>
            </a:lvl4pPr>
            <a:lvl5pPr marL="2057400" indent="-228600" eaLnBrk="0"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9pPr>
          </a:lstStyle>
          <a:p>
            <a:pPr eaLnBrk="1" hangingPunct="1">
              <a:spcBef>
                <a:spcPct val="0"/>
              </a:spcBef>
              <a:spcAft>
                <a:spcPct val="0"/>
              </a:spcAft>
              <a:buClrTx/>
              <a:buSzTx/>
              <a:buFontTx/>
              <a:buNone/>
            </a:pPr>
            <a:r>
              <a:rPr lang="en-US" altLang="en-US" sz="1800">
                <a:solidFill>
                  <a:schemeClr val="tx1"/>
                </a:solidFill>
                <a:latin typeface="Calibri" panose="020F0502020204030204" pitchFamily="34" charset="0"/>
              </a:rPr>
              <a:t>He-cell</a:t>
            </a:r>
          </a:p>
        </p:txBody>
      </p:sp>
      <p:sp>
        <p:nvSpPr>
          <p:cNvPr id="10276" name="Line 11">
            <a:extLst>
              <a:ext uri="{FF2B5EF4-FFF2-40B4-BE49-F238E27FC236}">
                <a16:creationId xmlns:a16="http://schemas.microsoft.com/office/drawing/2014/main" id="{C43504FA-F2EF-57EF-D413-B98B36189D76}"/>
              </a:ext>
            </a:extLst>
          </p:cNvPr>
          <p:cNvSpPr>
            <a:spLocks noChangeShapeType="1"/>
          </p:cNvSpPr>
          <p:nvPr/>
        </p:nvSpPr>
        <p:spPr bwMode="auto">
          <a:xfrm>
            <a:off x="4800600" y="4038600"/>
            <a:ext cx="685800" cy="381000"/>
          </a:xfrm>
          <a:prstGeom prst="line">
            <a:avLst/>
          </a:prstGeom>
          <a:noFill/>
          <a:ln w="57150">
            <a:solidFill>
              <a:srgbClr val="0066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77" name="Text Box 26">
            <a:extLst>
              <a:ext uri="{FF2B5EF4-FFF2-40B4-BE49-F238E27FC236}">
                <a16:creationId xmlns:a16="http://schemas.microsoft.com/office/drawing/2014/main" id="{03929D67-0DEA-1C14-464F-50B874AF0CCD}"/>
              </a:ext>
            </a:extLst>
          </p:cNvPr>
          <p:cNvSpPr txBox="1">
            <a:spLocks noChangeArrowheads="1"/>
          </p:cNvSpPr>
          <p:nvPr/>
        </p:nvSpPr>
        <p:spPr bwMode="auto">
          <a:xfrm rot="1549932">
            <a:off x="4927600" y="3917950"/>
            <a:ext cx="584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ts val="300"/>
              </a:spcAft>
              <a:buClr>
                <a:srgbClr val="C3260C"/>
              </a:buClr>
              <a:buSzPct val="130000"/>
              <a:buFont typeface="Georgia" panose="02040502050405020303" pitchFamily="18" charset="0"/>
              <a:buChar char="*"/>
              <a:defRPr sz="2200">
                <a:solidFill>
                  <a:srgbClr val="404040"/>
                </a:solidFill>
                <a:latin typeface="Times New Roman" panose="02020603050405020304" pitchFamily="18" charset="0"/>
              </a:defRPr>
            </a:lvl1pPr>
            <a:lvl2pPr marL="742950" indent="-285750" eaLnBrk="0" hangingPunct="0">
              <a:spcBef>
                <a:spcPct val="20000"/>
              </a:spcBef>
              <a:spcAft>
                <a:spcPts val="300"/>
              </a:spcAft>
              <a:buClr>
                <a:srgbClr val="C3260C"/>
              </a:buClr>
              <a:buSzPct val="130000"/>
              <a:buFont typeface="Georgia" panose="02040502050405020303" pitchFamily="18" charset="0"/>
              <a:buChar char="*"/>
              <a:defRPr sz="2000">
                <a:solidFill>
                  <a:srgbClr val="404040"/>
                </a:solidFill>
                <a:latin typeface="Times New Roman" panose="02020603050405020304" pitchFamily="18" charset="0"/>
              </a:defRPr>
            </a:lvl2pPr>
            <a:lvl3pPr marL="1143000" indent="-228600" eaLnBrk="0" hangingPunct="0">
              <a:spcBef>
                <a:spcPct val="20000"/>
              </a:spcBef>
              <a:spcAft>
                <a:spcPts val="300"/>
              </a:spcAft>
              <a:buClr>
                <a:srgbClr val="C3260C"/>
              </a:buClr>
              <a:buSzPct val="130000"/>
              <a:buFont typeface="Georgia" panose="02040502050405020303" pitchFamily="18" charset="0"/>
              <a:buChar char="*"/>
              <a:defRPr>
                <a:solidFill>
                  <a:srgbClr val="404040"/>
                </a:solidFill>
                <a:latin typeface="Times New Roman" panose="02020603050405020304" pitchFamily="18" charset="0"/>
              </a:defRPr>
            </a:lvl3pPr>
            <a:lvl4pPr marL="1600200" indent="-228600" eaLnBrk="0" hangingPunct="0">
              <a:spcBef>
                <a:spcPct val="20000"/>
              </a:spcBef>
              <a:spcAft>
                <a:spcPts val="300"/>
              </a:spcAft>
              <a:buClr>
                <a:srgbClr val="C3260C"/>
              </a:buClr>
              <a:buSzPct val="130000"/>
              <a:buFont typeface="Georgia" panose="02040502050405020303" pitchFamily="18" charset="0"/>
              <a:buChar char="*"/>
              <a:defRPr sz="1600">
                <a:solidFill>
                  <a:srgbClr val="404040"/>
                </a:solidFill>
                <a:latin typeface="Times New Roman" panose="02020603050405020304" pitchFamily="18" charset="0"/>
              </a:defRPr>
            </a:lvl4pPr>
            <a:lvl5pPr marL="2057400" indent="-228600" eaLnBrk="0"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9pPr>
          </a:lstStyle>
          <a:p>
            <a:pPr eaLnBrk="1" hangingPunct="1">
              <a:spcBef>
                <a:spcPct val="0"/>
              </a:spcBef>
              <a:spcAft>
                <a:spcPct val="0"/>
              </a:spcAft>
              <a:buClrTx/>
              <a:buSzTx/>
              <a:buFontTx/>
              <a:buNone/>
            </a:pPr>
            <a:r>
              <a:rPr lang="en-US" altLang="en-US" sz="1800">
                <a:solidFill>
                  <a:schemeClr val="tx1"/>
                </a:solidFill>
                <a:latin typeface="Calibri" panose="020F0502020204030204" pitchFamily="34" charset="0"/>
              </a:rPr>
              <a:t>70%</a:t>
            </a:r>
          </a:p>
        </p:txBody>
      </p:sp>
      <p:sp>
        <p:nvSpPr>
          <p:cNvPr id="10278" name="Line 22">
            <a:extLst>
              <a:ext uri="{FF2B5EF4-FFF2-40B4-BE49-F238E27FC236}">
                <a16:creationId xmlns:a16="http://schemas.microsoft.com/office/drawing/2014/main" id="{BF91023D-566C-5B05-CC1D-B7684217E835}"/>
              </a:ext>
            </a:extLst>
          </p:cNvPr>
          <p:cNvSpPr>
            <a:spLocks noChangeShapeType="1"/>
          </p:cNvSpPr>
          <p:nvPr/>
        </p:nvSpPr>
        <p:spPr bwMode="auto">
          <a:xfrm>
            <a:off x="6026150" y="2230438"/>
            <a:ext cx="762000" cy="0"/>
          </a:xfrm>
          <a:prstGeom prst="line">
            <a:avLst/>
          </a:prstGeom>
          <a:noFill/>
          <a:ln w="57150">
            <a:solidFill>
              <a:srgbClr val="0066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79" name="Text Box 25">
            <a:extLst>
              <a:ext uri="{FF2B5EF4-FFF2-40B4-BE49-F238E27FC236}">
                <a16:creationId xmlns:a16="http://schemas.microsoft.com/office/drawing/2014/main" id="{5E724AF4-1756-8704-3B2E-7197158054D8}"/>
              </a:ext>
            </a:extLst>
          </p:cNvPr>
          <p:cNvSpPr txBox="1">
            <a:spLocks noChangeArrowheads="1"/>
          </p:cNvSpPr>
          <p:nvPr/>
        </p:nvSpPr>
        <p:spPr bwMode="auto">
          <a:xfrm>
            <a:off x="6102350" y="1849438"/>
            <a:ext cx="466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ts val="300"/>
              </a:spcAft>
              <a:buClr>
                <a:srgbClr val="C3260C"/>
              </a:buClr>
              <a:buSzPct val="130000"/>
              <a:buFont typeface="Georgia" panose="02040502050405020303" pitchFamily="18" charset="0"/>
              <a:buChar char="*"/>
              <a:defRPr sz="2200">
                <a:solidFill>
                  <a:srgbClr val="404040"/>
                </a:solidFill>
                <a:latin typeface="Times New Roman" panose="02020603050405020304" pitchFamily="18" charset="0"/>
              </a:defRPr>
            </a:lvl1pPr>
            <a:lvl2pPr marL="742950" indent="-285750" eaLnBrk="0" hangingPunct="0">
              <a:spcBef>
                <a:spcPct val="20000"/>
              </a:spcBef>
              <a:spcAft>
                <a:spcPts val="300"/>
              </a:spcAft>
              <a:buClr>
                <a:srgbClr val="C3260C"/>
              </a:buClr>
              <a:buSzPct val="130000"/>
              <a:buFont typeface="Georgia" panose="02040502050405020303" pitchFamily="18" charset="0"/>
              <a:buChar char="*"/>
              <a:defRPr sz="2000">
                <a:solidFill>
                  <a:srgbClr val="404040"/>
                </a:solidFill>
                <a:latin typeface="Times New Roman" panose="02020603050405020304" pitchFamily="18" charset="0"/>
              </a:defRPr>
            </a:lvl2pPr>
            <a:lvl3pPr marL="1143000" indent="-228600" eaLnBrk="0" hangingPunct="0">
              <a:spcBef>
                <a:spcPct val="20000"/>
              </a:spcBef>
              <a:spcAft>
                <a:spcPts val="300"/>
              </a:spcAft>
              <a:buClr>
                <a:srgbClr val="C3260C"/>
              </a:buClr>
              <a:buSzPct val="130000"/>
              <a:buFont typeface="Georgia" panose="02040502050405020303" pitchFamily="18" charset="0"/>
              <a:buChar char="*"/>
              <a:defRPr>
                <a:solidFill>
                  <a:srgbClr val="404040"/>
                </a:solidFill>
                <a:latin typeface="Times New Roman" panose="02020603050405020304" pitchFamily="18" charset="0"/>
              </a:defRPr>
            </a:lvl3pPr>
            <a:lvl4pPr marL="1600200" indent="-228600" eaLnBrk="0" hangingPunct="0">
              <a:spcBef>
                <a:spcPct val="20000"/>
              </a:spcBef>
              <a:spcAft>
                <a:spcPts val="300"/>
              </a:spcAft>
              <a:buClr>
                <a:srgbClr val="C3260C"/>
              </a:buClr>
              <a:buSzPct val="130000"/>
              <a:buFont typeface="Georgia" panose="02040502050405020303" pitchFamily="18" charset="0"/>
              <a:buChar char="*"/>
              <a:defRPr sz="1600">
                <a:solidFill>
                  <a:srgbClr val="404040"/>
                </a:solidFill>
                <a:latin typeface="Times New Roman" panose="02020603050405020304" pitchFamily="18" charset="0"/>
              </a:defRPr>
            </a:lvl4pPr>
            <a:lvl5pPr marL="2057400" indent="-228600" eaLnBrk="0"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9pPr>
          </a:lstStyle>
          <a:p>
            <a:pPr eaLnBrk="1" hangingPunct="1">
              <a:spcBef>
                <a:spcPct val="0"/>
              </a:spcBef>
              <a:spcAft>
                <a:spcPct val="0"/>
              </a:spcAft>
              <a:buClrTx/>
              <a:buSzTx/>
              <a:buFontTx/>
              <a:buNone/>
            </a:pPr>
            <a:r>
              <a:rPr lang="en-US" altLang="en-US" sz="1800">
                <a:solidFill>
                  <a:schemeClr val="tx1"/>
                </a:solidFill>
                <a:latin typeface="Calibri" panose="020F0502020204030204" pitchFamily="34" charset="0"/>
              </a:rPr>
              <a:t>2%</a:t>
            </a:r>
          </a:p>
        </p:txBody>
      </p:sp>
      <p:sp>
        <p:nvSpPr>
          <p:cNvPr id="10280" name="Text Box 14">
            <a:extLst>
              <a:ext uri="{FF2B5EF4-FFF2-40B4-BE49-F238E27FC236}">
                <a16:creationId xmlns:a16="http://schemas.microsoft.com/office/drawing/2014/main" id="{8488FD9C-4696-300A-1937-0EDDE350566D}"/>
              </a:ext>
            </a:extLst>
          </p:cNvPr>
          <p:cNvSpPr txBox="1">
            <a:spLocks noChangeArrowheads="1"/>
          </p:cNvSpPr>
          <p:nvPr/>
        </p:nvSpPr>
        <p:spPr bwMode="auto">
          <a:xfrm>
            <a:off x="6026150" y="2230438"/>
            <a:ext cx="800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ts val="300"/>
              </a:spcAft>
              <a:buClr>
                <a:srgbClr val="C3260C"/>
              </a:buClr>
              <a:buSzPct val="130000"/>
              <a:buFont typeface="Georgia" panose="02040502050405020303" pitchFamily="18" charset="0"/>
              <a:buChar char="*"/>
              <a:defRPr sz="2200">
                <a:solidFill>
                  <a:srgbClr val="404040"/>
                </a:solidFill>
                <a:latin typeface="Times New Roman" panose="02020603050405020304" pitchFamily="18" charset="0"/>
              </a:defRPr>
            </a:lvl1pPr>
            <a:lvl2pPr marL="742950" indent="-285750" eaLnBrk="0" hangingPunct="0">
              <a:spcBef>
                <a:spcPct val="20000"/>
              </a:spcBef>
              <a:spcAft>
                <a:spcPts val="300"/>
              </a:spcAft>
              <a:buClr>
                <a:srgbClr val="C3260C"/>
              </a:buClr>
              <a:buSzPct val="130000"/>
              <a:buFont typeface="Georgia" panose="02040502050405020303" pitchFamily="18" charset="0"/>
              <a:buChar char="*"/>
              <a:defRPr sz="2000">
                <a:solidFill>
                  <a:srgbClr val="404040"/>
                </a:solidFill>
                <a:latin typeface="Times New Roman" panose="02020603050405020304" pitchFamily="18" charset="0"/>
              </a:defRPr>
            </a:lvl2pPr>
            <a:lvl3pPr marL="1143000" indent="-228600" eaLnBrk="0" hangingPunct="0">
              <a:spcBef>
                <a:spcPct val="20000"/>
              </a:spcBef>
              <a:spcAft>
                <a:spcPts val="300"/>
              </a:spcAft>
              <a:buClr>
                <a:srgbClr val="C3260C"/>
              </a:buClr>
              <a:buSzPct val="130000"/>
              <a:buFont typeface="Georgia" panose="02040502050405020303" pitchFamily="18" charset="0"/>
              <a:buChar char="*"/>
              <a:defRPr>
                <a:solidFill>
                  <a:srgbClr val="404040"/>
                </a:solidFill>
                <a:latin typeface="Times New Roman" panose="02020603050405020304" pitchFamily="18" charset="0"/>
              </a:defRPr>
            </a:lvl3pPr>
            <a:lvl4pPr marL="1600200" indent="-228600" eaLnBrk="0" hangingPunct="0">
              <a:spcBef>
                <a:spcPct val="20000"/>
              </a:spcBef>
              <a:spcAft>
                <a:spcPts val="300"/>
              </a:spcAft>
              <a:buClr>
                <a:srgbClr val="C3260C"/>
              </a:buClr>
              <a:buSzPct val="130000"/>
              <a:buFont typeface="Georgia" panose="02040502050405020303" pitchFamily="18" charset="0"/>
              <a:buChar char="*"/>
              <a:defRPr sz="1600">
                <a:solidFill>
                  <a:srgbClr val="404040"/>
                </a:solidFill>
                <a:latin typeface="Times New Roman" panose="02020603050405020304" pitchFamily="18" charset="0"/>
              </a:defRPr>
            </a:lvl4pPr>
            <a:lvl5pPr marL="2057400" indent="-228600" eaLnBrk="0"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9pPr>
          </a:lstStyle>
          <a:p>
            <a:pPr eaLnBrk="1" hangingPunct="1">
              <a:spcBef>
                <a:spcPct val="0"/>
              </a:spcBef>
              <a:spcAft>
                <a:spcPct val="0"/>
              </a:spcAft>
              <a:buClrTx/>
              <a:buSzTx/>
              <a:buFontTx/>
              <a:buNone/>
            </a:pPr>
            <a:r>
              <a:rPr lang="en-US" altLang="en-US" sz="1800">
                <a:solidFill>
                  <a:schemeClr val="tx1"/>
                </a:solidFill>
                <a:latin typeface="Calibri" panose="020F0502020204030204" pitchFamily="34" charset="0"/>
              </a:rPr>
              <a:t>Na-jet</a:t>
            </a:r>
          </a:p>
        </p:txBody>
      </p:sp>
      <p:sp>
        <p:nvSpPr>
          <p:cNvPr id="14377" name="Text Box 32">
            <a:extLst>
              <a:ext uri="{FF2B5EF4-FFF2-40B4-BE49-F238E27FC236}">
                <a16:creationId xmlns:a16="http://schemas.microsoft.com/office/drawing/2014/main" id="{A2D1CF52-250D-A26D-732B-F1EA6E42BE84}"/>
              </a:ext>
            </a:extLst>
          </p:cNvPr>
          <p:cNvSpPr txBox="1">
            <a:spLocks noChangeArrowheads="1"/>
          </p:cNvSpPr>
          <p:nvPr/>
        </p:nvSpPr>
        <p:spPr bwMode="auto">
          <a:xfrm>
            <a:off x="762000" y="1371600"/>
            <a:ext cx="1828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US" sz="2000" dirty="0">
                <a:solidFill>
                  <a:schemeClr val="accent6">
                    <a:lumMod val="75000"/>
                  </a:schemeClr>
                </a:solidFill>
                <a:cs typeface="Arial" charset="0"/>
              </a:rPr>
              <a:t>&gt;90%</a:t>
            </a:r>
          </a:p>
        </p:txBody>
      </p:sp>
      <p:sp>
        <p:nvSpPr>
          <p:cNvPr id="10282" name="Text Box 14">
            <a:extLst>
              <a:ext uri="{FF2B5EF4-FFF2-40B4-BE49-F238E27FC236}">
                <a16:creationId xmlns:a16="http://schemas.microsoft.com/office/drawing/2014/main" id="{08EDE413-B555-B28B-82E4-3D46F736E9D1}"/>
              </a:ext>
            </a:extLst>
          </p:cNvPr>
          <p:cNvSpPr txBox="1">
            <a:spLocks noChangeArrowheads="1"/>
          </p:cNvSpPr>
          <p:nvPr/>
        </p:nvSpPr>
        <p:spPr bwMode="auto">
          <a:xfrm>
            <a:off x="5873750" y="2535238"/>
            <a:ext cx="1143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eaLnBrk="0" hangingPunct="0">
              <a:spcBef>
                <a:spcPct val="20000"/>
              </a:spcBef>
              <a:spcAft>
                <a:spcPts val="300"/>
              </a:spcAft>
              <a:buClr>
                <a:srgbClr val="C3260C"/>
              </a:buClr>
              <a:buSzPct val="130000"/>
              <a:buFont typeface="Georgia" panose="02040502050405020303" pitchFamily="18" charset="0"/>
              <a:buChar char="*"/>
              <a:defRPr sz="2200">
                <a:solidFill>
                  <a:srgbClr val="404040"/>
                </a:solidFill>
                <a:latin typeface="Times New Roman" panose="02020603050405020304" pitchFamily="18" charset="0"/>
              </a:defRPr>
            </a:lvl1pPr>
            <a:lvl2pPr marL="742950" indent="-285750" eaLnBrk="0" hangingPunct="0">
              <a:spcBef>
                <a:spcPct val="20000"/>
              </a:spcBef>
              <a:spcAft>
                <a:spcPts val="300"/>
              </a:spcAft>
              <a:buClr>
                <a:srgbClr val="C3260C"/>
              </a:buClr>
              <a:buSzPct val="130000"/>
              <a:buFont typeface="Georgia" panose="02040502050405020303" pitchFamily="18" charset="0"/>
              <a:buChar char="*"/>
              <a:defRPr sz="2000">
                <a:solidFill>
                  <a:srgbClr val="404040"/>
                </a:solidFill>
                <a:latin typeface="Times New Roman" panose="02020603050405020304" pitchFamily="18" charset="0"/>
              </a:defRPr>
            </a:lvl2pPr>
            <a:lvl3pPr marL="1143000" indent="-228600" eaLnBrk="0" hangingPunct="0">
              <a:spcBef>
                <a:spcPct val="20000"/>
              </a:spcBef>
              <a:spcAft>
                <a:spcPts val="300"/>
              </a:spcAft>
              <a:buClr>
                <a:srgbClr val="C3260C"/>
              </a:buClr>
              <a:buSzPct val="130000"/>
              <a:buFont typeface="Georgia" panose="02040502050405020303" pitchFamily="18" charset="0"/>
              <a:buChar char="*"/>
              <a:defRPr>
                <a:solidFill>
                  <a:srgbClr val="404040"/>
                </a:solidFill>
                <a:latin typeface="Times New Roman" panose="02020603050405020304" pitchFamily="18" charset="0"/>
              </a:defRPr>
            </a:lvl3pPr>
            <a:lvl4pPr marL="1600200" indent="-228600" eaLnBrk="0" hangingPunct="0">
              <a:spcBef>
                <a:spcPct val="20000"/>
              </a:spcBef>
              <a:spcAft>
                <a:spcPts val="300"/>
              </a:spcAft>
              <a:buClr>
                <a:srgbClr val="C3260C"/>
              </a:buClr>
              <a:buSzPct val="130000"/>
              <a:buFont typeface="Georgia" panose="02040502050405020303" pitchFamily="18" charset="0"/>
              <a:buChar char="*"/>
              <a:defRPr sz="1600">
                <a:solidFill>
                  <a:srgbClr val="404040"/>
                </a:solidFill>
                <a:latin typeface="Times New Roman" panose="02020603050405020304" pitchFamily="18" charset="0"/>
              </a:defRPr>
            </a:lvl4pPr>
            <a:lvl5pPr marL="2057400" indent="-228600" eaLnBrk="0"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9pPr>
          </a:lstStyle>
          <a:p>
            <a:pPr algn="ctr" eaLnBrk="1" hangingPunct="1">
              <a:spcBef>
                <a:spcPct val="0"/>
              </a:spcBef>
              <a:spcAft>
                <a:spcPct val="0"/>
              </a:spcAft>
              <a:buClrTx/>
              <a:buSzTx/>
              <a:buFontTx/>
              <a:buNone/>
            </a:pPr>
            <a:r>
              <a:rPr lang="en-US" altLang="en-US" sz="1800">
                <a:solidFill>
                  <a:schemeClr val="tx1"/>
                </a:solidFill>
                <a:latin typeface="Calibri" panose="020F0502020204030204" pitchFamily="34" charset="0"/>
              </a:rPr>
              <a:t>Ionize</a:t>
            </a:r>
          </a:p>
        </p:txBody>
      </p:sp>
      <p:sp>
        <p:nvSpPr>
          <p:cNvPr id="10283" name="Text Box 14">
            <a:extLst>
              <a:ext uri="{FF2B5EF4-FFF2-40B4-BE49-F238E27FC236}">
                <a16:creationId xmlns:a16="http://schemas.microsoft.com/office/drawing/2014/main" id="{086A6517-EBAA-842D-3B58-BB3CAC390260}"/>
              </a:ext>
            </a:extLst>
          </p:cNvPr>
          <p:cNvSpPr txBox="1">
            <a:spLocks noChangeArrowheads="1"/>
          </p:cNvSpPr>
          <p:nvPr/>
        </p:nvSpPr>
        <p:spPr bwMode="auto">
          <a:xfrm>
            <a:off x="7473950" y="2230438"/>
            <a:ext cx="5889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ts val="300"/>
              </a:spcAft>
              <a:buClr>
                <a:srgbClr val="C3260C"/>
              </a:buClr>
              <a:buSzPct val="130000"/>
              <a:buFont typeface="Georgia" panose="02040502050405020303" pitchFamily="18" charset="0"/>
              <a:buChar char="*"/>
              <a:defRPr sz="2200">
                <a:solidFill>
                  <a:srgbClr val="404040"/>
                </a:solidFill>
                <a:latin typeface="Times New Roman" panose="02020603050405020304" pitchFamily="18" charset="0"/>
              </a:defRPr>
            </a:lvl1pPr>
            <a:lvl2pPr marL="742950" indent="-285750" eaLnBrk="0" hangingPunct="0">
              <a:spcBef>
                <a:spcPct val="20000"/>
              </a:spcBef>
              <a:spcAft>
                <a:spcPts val="300"/>
              </a:spcAft>
              <a:buClr>
                <a:srgbClr val="C3260C"/>
              </a:buClr>
              <a:buSzPct val="130000"/>
              <a:buFont typeface="Georgia" panose="02040502050405020303" pitchFamily="18" charset="0"/>
              <a:buChar char="*"/>
              <a:defRPr sz="2000">
                <a:solidFill>
                  <a:srgbClr val="404040"/>
                </a:solidFill>
                <a:latin typeface="Times New Roman" panose="02020603050405020304" pitchFamily="18" charset="0"/>
              </a:defRPr>
            </a:lvl2pPr>
            <a:lvl3pPr marL="1143000" indent="-228600" eaLnBrk="0" hangingPunct="0">
              <a:spcBef>
                <a:spcPct val="20000"/>
              </a:spcBef>
              <a:spcAft>
                <a:spcPts val="300"/>
              </a:spcAft>
              <a:buClr>
                <a:srgbClr val="C3260C"/>
              </a:buClr>
              <a:buSzPct val="130000"/>
              <a:buFont typeface="Georgia" panose="02040502050405020303" pitchFamily="18" charset="0"/>
              <a:buChar char="*"/>
              <a:defRPr>
                <a:solidFill>
                  <a:srgbClr val="404040"/>
                </a:solidFill>
                <a:latin typeface="Times New Roman" panose="02020603050405020304" pitchFamily="18" charset="0"/>
              </a:defRPr>
            </a:lvl3pPr>
            <a:lvl4pPr marL="1600200" indent="-228600" eaLnBrk="0" hangingPunct="0">
              <a:spcBef>
                <a:spcPct val="20000"/>
              </a:spcBef>
              <a:spcAft>
                <a:spcPts val="300"/>
              </a:spcAft>
              <a:buClr>
                <a:srgbClr val="C3260C"/>
              </a:buClr>
              <a:buSzPct val="130000"/>
              <a:buFont typeface="Georgia" panose="02040502050405020303" pitchFamily="18" charset="0"/>
              <a:buChar char="*"/>
              <a:defRPr sz="1600">
                <a:solidFill>
                  <a:srgbClr val="404040"/>
                </a:solidFill>
                <a:latin typeface="Times New Roman" panose="02020603050405020304" pitchFamily="18" charset="0"/>
              </a:defRPr>
            </a:lvl4pPr>
            <a:lvl5pPr marL="2057400" indent="-228600" eaLnBrk="0"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9pPr>
          </a:lstStyle>
          <a:p>
            <a:pPr algn="ctr" eaLnBrk="1" hangingPunct="1">
              <a:spcBef>
                <a:spcPct val="0"/>
              </a:spcBef>
              <a:spcAft>
                <a:spcPct val="0"/>
              </a:spcAft>
              <a:buClrTx/>
              <a:buSzTx/>
              <a:buFontTx/>
              <a:buNone/>
            </a:pPr>
            <a:r>
              <a:rPr lang="en-US" altLang="en-US" sz="1800">
                <a:solidFill>
                  <a:schemeClr val="tx1"/>
                </a:solidFill>
                <a:latin typeface="Calibri" panose="020F0502020204030204" pitchFamily="34" charset="0"/>
              </a:rPr>
              <a:t>Extr.</a:t>
            </a:r>
          </a:p>
        </p:txBody>
      </p:sp>
      <p:sp>
        <p:nvSpPr>
          <p:cNvPr id="10284" name="Text Box 31">
            <a:extLst>
              <a:ext uri="{FF2B5EF4-FFF2-40B4-BE49-F238E27FC236}">
                <a16:creationId xmlns:a16="http://schemas.microsoft.com/office/drawing/2014/main" id="{C178ED36-B233-6B6A-E7FB-2025A0C07E13}"/>
              </a:ext>
            </a:extLst>
          </p:cNvPr>
          <p:cNvSpPr txBox="1">
            <a:spLocks noChangeArrowheads="1"/>
          </p:cNvSpPr>
          <p:nvPr/>
        </p:nvSpPr>
        <p:spPr bwMode="auto">
          <a:xfrm>
            <a:off x="6248400" y="5867400"/>
            <a:ext cx="1371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ts val="300"/>
              </a:spcAft>
              <a:buClr>
                <a:srgbClr val="C3260C"/>
              </a:buClr>
              <a:buSzPct val="130000"/>
              <a:buFont typeface="Georgia" panose="02040502050405020303" pitchFamily="18" charset="0"/>
              <a:buChar char="*"/>
              <a:defRPr sz="2200">
                <a:solidFill>
                  <a:srgbClr val="404040"/>
                </a:solidFill>
                <a:latin typeface="Times New Roman" panose="02020603050405020304" pitchFamily="18" charset="0"/>
              </a:defRPr>
            </a:lvl1pPr>
            <a:lvl2pPr marL="742950" indent="-285750" eaLnBrk="0" hangingPunct="0">
              <a:spcBef>
                <a:spcPct val="20000"/>
              </a:spcBef>
              <a:spcAft>
                <a:spcPts val="300"/>
              </a:spcAft>
              <a:buClr>
                <a:srgbClr val="C3260C"/>
              </a:buClr>
              <a:buSzPct val="130000"/>
              <a:buFont typeface="Georgia" panose="02040502050405020303" pitchFamily="18" charset="0"/>
              <a:buChar char="*"/>
              <a:defRPr sz="2000">
                <a:solidFill>
                  <a:srgbClr val="404040"/>
                </a:solidFill>
                <a:latin typeface="Times New Roman" panose="02020603050405020304" pitchFamily="18" charset="0"/>
              </a:defRPr>
            </a:lvl2pPr>
            <a:lvl3pPr marL="1143000" indent="-228600" eaLnBrk="0" hangingPunct="0">
              <a:spcBef>
                <a:spcPct val="20000"/>
              </a:spcBef>
              <a:spcAft>
                <a:spcPts val="300"/>
              </a:spcAft>
              <a:buClr>
                <a:srgbClr val="C3260C"/>
              </a:buClr>
              <a:buSzPct val="130000"/>
              <a:buFont typeface="Georgia" panose="02040502050405020303" pitchFamily="18" charset="0"/>
              <a:buChar char="*"/>
              <a:defRPr>
                <a:solidFill>
                  <a:srgbClr val="404040"/>
                </a:solidFill>
                <a:latin typeface="Times New Roman" panose="02020603050405020304" pitchFamily="18" charset="0"/>
              </a:defRPr>
            </a:lvl3pPr>
            <a:lvl4pPr marL="1600200" indent="-228600" eaLnBrk="0" hangingPunct="0">
              <a:spcBef>
                <a:spcPct val="20000"/>
              </a:spcBef>
              <a:spcAft>
                <a:spcPts val="300"/>
              </a:spcAft>
              <a:buClr>
                <a:srgbClr val="C3260C"/>
              </a:buClr>
              <a:buSzPct val="130000"/>
              <a:buFont typeface="Georgia" panose="02040502050405020303" pitchFamily="18" charset="0"/>
              <a:buChar char="*"/>
              <a:defRPr sz="1600">
                <a:solidFill>
                  <a:srgbClr val="404040"/>
                </a:solidFill>
                <a:latin typeface="Times New Roman" panose="02020603050405020304" pitchFamily="18" charset="0"/>
              </a:defRPr>
            </a:lvl4pPr>
            <a:lvl5pPr marL="2057400" indent="-228600" eaLnBrk="0"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9pPr>
          </a:lstStyle>
          <a:p>
            <a:pPr algn="ctr" eaLnBrk="1" hangingPunct="1">
              <a:spcBef>
                <a:spcPct val="0"/>
              </a:spcBef>
              <a:spcAft>
                <a:spcPct val="0"/>
              </a:spcAft>
              <a:buClrTx/>
              <a:buSzTx/>
              <a:buFontTx/>
              <a:buNone/>
            </a:pPr>
            <a:r>
              <a:rPr lang="en-US" altLang="en-US" sz="1800">
                <a:solidFill>
                  <a:schemeClr val="tx1"/>
                </a:solidFill>
                <a:latin typeface="Calibri" panose="020F0502020204030204" pitchFamily="34" charset="0"/>
              </a:rPr>
              <a:t>Accelerate</a:t>
            </a:r>
          </a:p>
          <a:p>
            <a:pPr algn="ctr" eaLnBrk="1" hangingPunct="1">
              <a:spcBef>
                <a:spcPct val="0"/>
              </a:spcBef>
              <a:spcAft>
                <a:spcPct val="0"/>
              </a:spcAft>
              <a:buClrTx/>
              <a:buSzTx/>
              <a:buFontTx/>
              <a:buNone/>
            </a:pPr>
            <a:r>
              <a:rPr lang="en-US" altLang="en-US" sz="1800">
                <a:solidFill>
                  <a:schemeClr val="tx1"/>
                </a:solidFill>
                <a:latin typeface="Calibri" panose="020F0502020204030204" pitchFamily="34" charset="0"/>
              </a:rPr>
              <a:t> 32keV</a:t>
            </a:r>
          </a:p>
        </p:txBody>
      </p:sp>
      <p:sp>
        <p:nvSpPr>
          <p:cNvPr id="10285" name="Text Box 14">
            <a:extLst>
              <a:ext uri="{FF2B5EF4-FFF2-40B4-BE49-F238E27FC236}">
                <a16:creationId xmlns:a16="http://schemas.microsoft.com/office/drawing/2014/main" id="{107B1AD9-9014-AF9B-E006-7550C3454DD4}"/>
              </a:ext>
            </a:extLst>
          </p:cNvPr>
          <p:cNvSpPr txBox="1">
            <a:spLocks noChangeArrowheads="1"/>
          </p:cNvSpPr>
          <p:nvPr/>
        </p:nvSpPr>
        <p:spPr bwMode="auto">
          <a:xfrm rot="1499368">
            <a:off x="7366000" y="5668963"/>
            <a:ext cx="5889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ts val="300"/>
              </a:spcAft>
              <a:buClr>
                <a:srgbClr val="C3260C"/>
              </a:buClr>
              <a:buSzPct val="130000"/>
              <a:buFont typeface="Georgia" panose="02040502050405020303" pitchFamily="18" charset="0"/>
              <a:buChar char="*"/>
              <a:defRPr sz="2200">
                <a:solidFill>
                  <a:srgbClr val="404040"/>
                </a:solidFill>
                <a:latin typeface="Times New Roman" panose="02020603050405020304" pitchFamily="18" charset="0"/>
              </a:defRPr>
            </a:lvl1pPr>
            <a:lvl2pPr marL="742950" indent="-285750" eaLnBrk="0" hangingPunct="0">
              <a:spcBef>
                <a:spcPct val="20000"/>
              </a:spcBef>
              <a:spcAft>
                <a:spcPts val="300"/>
              </a:spcAft>
              <a:buClr>
                <a:srgbClr val="C3260C"/>
              </a:buClr>
              <a:buSzPct val="130000"/>
              <a:buFont typeface="Georgia" panose="02040502050405020303" pitchFamily="18" charset="0"/>
              <a:buChar char="*"/>
              <a:defRPr sz="2000">
                <a:solidFill>
                  <a:srgbClr val="404040"/>
                </a:solidFill>
                <a:latin typeface="Times New Roman" panose="02020603050405020304" pitchFamily="18" charset="0"/>
              </a:defRPr>
            </a:lvl2pPr>
            <a:lvl3pPr marL="1143000" indent="-228600" eaLnBrk="0" hangingPunct="0">
              <a:spcBef>
                <a:spcPct val="20000"/>
              </a:spcBef>
              <a:spcAft>
                <a:spcPts val="300"/>
              </a:spcAft>
              <a:buClr>
                <a:srgbClr val="C3260C"/>
              </a:buClr>
              <a:buSzPct val="130000"/>
              <a:buFont typeface="Georgia" panose="02040502050405020303" pitchFamily="18" charset="0"/>
              <a:buChar char="*"/>
              <a:defRPr>
                <a:solidFill>
                  <a:srgbClr val="404040"/>
                </a:solidFill>
                <a:latin typeface="Times New Roman" panose="02020603050405020304" pitchFamily="18" charset="0"/>
              </a:defRPr>
            </a:lvl3pPr>
            <a:lvl4pPr marL="1600200" indent="-228600" eaLnBrk="0" hangingPunct="0">
              <a:spcBef>
                <a:spcPct val="20000"/>
              </a:spcBef>
              <a:spcAft>
                <a:spcPts val="300"/>
              </a:spcAft>
              <a:buClr>
                <a:srgbClr val="C3260C"/>
              </a:buClr>
              <a:buSzPct val="130000"/>
              <a:buFont typeface="Georgia" panose="02040502050405020303" pitchFamily="18" charset="0"/>
              <a:buChar char="*"/>
              <a:defRPr sz="1600">
                <a:solidFill>
                  <a:srgbClr val="404040"/>
                </a:solidFill>
                <a:latin typeface="Times New Roman" panose="02020603050405020304" pitchFamily="18" charset="0"/>
              </a:defRPr>
            </a:lvl4pPr>
            <a:lvl5pPr marL="2057400" indent="-228600" eaLnBrk="0"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9pPr>
          </a:lstStyle>
          <a:p>
            <a:pPr algn="ctr" eaLnBrk="1" hangingPunct="1">
              <a:spcBef>
                <a:spcPct val="0"/>
              </a:spcBef>
              <a:spcAft>
                <a:spcPct val="0"/>
              </a:spcAft>
              <a:buClrTx/>
              <a:buSzTx/>
              <a:buFontTx/>
              <a:buNone/>
            </a:pPr>
            <a:r>
              <a:rPr lang="en-US" altLang="en-US" sz="1800">
                <a:solidFill>
                  <a:schemeClr val="tx1"/>
                </a:solidFill>
                <a:latin typeface="Calibri" panose="020F0502020204030204" pitchFamily="34" charset="0"/>
              </a:rPr>
              <a:t>Extr.</a:t>
            </a:r>
          </a:p>
        </p:txBody>
      </p:sp>
      <p:sp>
        <p:nvSpPr>
          <p:cNvPr id="10286" name="Text Box 18">
            <a:extLst>
              <a:ext uri="{FF2B5EF4-FFF2-40B4-BE49-F238E27FC236}">
                <a16:creationId xmlns:a16="http://schemas.microsoft.com/office/drawing/2014/main" id="{59D2C35B-8A28-730E-C92B-39798B52947B}"/>
              </a:ext>
            </a:extLst>
          </p:cNvPr>
          <p:cNvSpPr txBox="1">
            <a:spLocks noChangeArrowheads="1"/>
          </p:cNvSpPr>
          <p:nvPr/>
        </p:nvSpPr>
        <p:spPr bwMode="auto">
          <a:xfrm>
            <a:off x="5410200" y="5105400"/>
            <a:ext cx="793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a:spAutoFit/>
          </a:bodyPr>
          <a:lstStyle>
            <a:lvl1pPr eaLnBrk="0" hangingPunct="0">
              <a:spcBef>
                <a:spcPct val="20000"/>
              </a:spcBef>
              <a:spcAft>
                <a:spcPts val="300"/>
              </a:spcAft>
              <a:buClr>
                <a:srgbClr val="C3260C"/>
              </a:buClr>
              <a:buSzPct val="130000"/>
              <a:buFont typeface="Georgia" panose="02040502050405020303" pitchFamily="18" charset="0"/>
              <a:buChar char="*"/>
              <a:defRPr sz="2200">
                <a:solidFill>
                  <a:srgbClr val="404040"/>
                </a:solidFill>
                <a:latin typeface="Times New Roman" panose="02020603050405020304" pitchFamily="18" charset="0"/>
              </a:defRPr>
            </a:lvl1pPr>
            <a:lvl2pPr marL="742950" indent="-285750" eaLnBrk="0" hangingPunct="0">
              <a:spcBef>
                <a:spcPct val="20000"/>
              </a:spcBef>
              <a:spcAft>
                <a:spcPts val="300"/>
              </a:spcAft>
              <a:buClr>
                <a:srgbClr val="C3260C"/>
              </a:buClr>
              <a:buSzPct val="130000"/>
              <a:buFont typeface="Georgia" panose="02040502050405020303" pitchFamily="18" charset="0"/>
              <a:buChar char="*"/>
              <a:defRPr sz="2000">
                <a:solidFill>
                  <a:srgbClr val="404040"/>
                </a:solidFill>
                <a:latin typeface="Times New Roman" panose="02020603050405020304" pitchFamily="18" charset="0"/>
              </a:defRPr>
            </a:lvl2pPr>
            <a:lvl3pPr marL="1143000" indent="-228600" eaLnBrk="0" hangingPunct="0">
              <a:spcBef>
                <a:spcPct val="20000"/>
              </a:spcBef>
              <a:spcAft>
                <a:spcPts val="300"/>
              </a:spcAft>
              <a:buClr>
                <a:srgbClr val="C3260C"/>
              </a:buClr>
              <a:buSzPct val="130000"/>
              <a:buFont typeface="Georgia" panose="02040502050405020303" pitchFamily="18" charset="0"/>
              <a:buChar char="*"/>
              <a:defRPr>
                <a:solidFill>
                  <a:srgbClr val="404040"/>
                </a:solidFill>
                <a:latin typeface="Times New Roman" panose="02020603050405020304" pitchFamily="18" charset="0"/>
              </a:defRPr>
            </a:lvl3pPr>
            <a:lvl4pPr marL="1600200" indent="-228600" eaLnBrk="0" hangingPunct="0">
              <a:spcBef>
                <a:spcPct val="20000"/>
              </a:spcBef>
              <a:spcAft>
                <a:spcPts val="300"/>
              </a:spcAft>
              <a:buClr>
                <a:srgbClr val="C3260C"/>
              </a:buClr>
              <a:buSzPct val="130000"/>
              <a:buFont typeface="Georgia" panose="02040502050405020303" pitchFamily="18" charset="0"/>
              <a:buChar char="*"/>
              <a:defRPr sz="1600">
                <a:solidFill>
                  <a:srgbClr val="404040"/>
                </a:solidFill>
                <a:latin typeface="Times New Roman" panose="02020603050405020304" pitchFamily="18" charset="0"/>
              </a:defRPr>
            </a:lvl4pPr>
            <a:lvl5pPr marL="2057400" indent="-228600" eaLnBrk="0"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9pPr>
          </a:lstStyle>
          <a:p>
            <a:pPr algn="ctr" eaLnBrk="1" hangingPunct="1">
              <a:spcBef>
                <a:spcPct val="0"/>
              </a:spcBef>
              <a:spcAft>
                <a:spcPct val="0"/>
              </a:spcAft>
              <a:buClrTx/>
              <a:buSzTx/>
              <a:buFontTx/>
              <a:buNone/>
            </a:pPr>
            <a:r>
              <a:rPr lang="en-US" altLang="en-US" sz="1800">
                <a:solidFill>
                  <a:schemeClr val="tx1"/>
                </a:solidFill>
                <a:latin typeface="Calibri" panose="020F0502020204030204" pitchFamily="34" charset="0"/>
              </a:rPr>
              <a:t>Ionize </a:t>
            </a:r>
          </a:p>
        </p:txBody>
      </p:sp>
      <p:sp>
        <p:nvSpPr>
          <p:cNvPr id="10287" name="Text Box 18">
            <a:extLst>
              <a:ext uri="{FF2B5EF4-FFF2-40B4-BE49-F238E27FC236}">
                <a16:creationId xmlns:a16="http://schemas.microsoft.com/office/drawing/2014/main" id="{59F780EF-8BBC-B8EA-4572-DBE49E460628}"/>
              </a:ext>
            </a:extLst>
          </p:cNvPr>
          <p:cNvSpPr txBox="1">
            <a:spLocks noChangeArrowheads="1"/>
          </p:cNvSpPr>
          <p:nvPr/>
        </p:nvSpPr>
        <p:spPr bwMode="auto">
          <a:xfrm>
            <a:off x="1447800" y="2057400"/>
            <a:ext cx="6842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ts val="300"/>
              </a:spcAft>
              <a:buClr>
                <a:srgbClr val="C3260C"/>
              </a:buClr>
              <a:buSzPct val="130000"/>
              <a:buFont typeface="Georgia" panose="02040502050405020303" pitchFamily="18" charset="0"/>
              <a:buChar char="*"/>
              <a:defRPr sz="2200">
                <a:solidFill>
                  <a:srgbClr val="404040"/>
                </a:solidFill>
                <a:latin typeface="Times New Roman" panose="02020603050405020304" pitchFamily="18" charset="0"/>
              </a:defRPr>
            </a:lvl1pPr>
            <a:lvl2pPr marL="742950" indent="-285750" eaLnBrk="0" hangingPunct="0">
              <a:spcBef>
                <a:spcPct val="20000"/>
              </a:spcBef>
              <a:spcAft>
                <a:spcPts val="300"/>
              </a:spcAft>
              <a:buClr>
                <a:srgbClr val="C3260C"/>
              </a:buClr>
              <a:buSzPct val="130000"/>
              <a:buFont typeface="Georgia" panose="02040502050405020303" pitchFamily="18" charset="0"/>
              <a:buChar char="*"/>
              <a:defRPr sz="2000">
                <a:solidFill>
                  <a:srgbClr val="404040"/>
                </a:solidFill>
                <a:latin typeface="Times New Roman" panose="02020603050405020304" pitchFamily="18" charset="0"/>
              </a:defRPr>
            </a:lvl2pPr>
            <a:lvl3pPr marL="1143000" indent="-228600" eaLnBrk="0" hangingPunct="0">
              <a:spcBef>
                <a:spcPct val="20000"/>
              </a:spcBef>
              <a:spcAft>
                <a:spcPts val="300"/>
              </a:spcAft>
              <a:buClr>
                <a:srgbClr val="C3260C"/>
              </a:buClr>
              <a:buSzPct val="130000"/>
              <a:buFont typeface="Georgia" panose="02040502050405020303" pitchFamily="18" charset="0"/>
              <a:buChar char="*"/>
              <a:defRPr>
                <a:solidFill>
                  <a:srgbClr val="404040"/>
                </a:solidFill>
                <a:latin typeface="Times New Roman" panose="02020603050405020304" pitchFamily="18" charset="0"/>
              </a:defRPr>
            </a:lvl3pPr>
            <a:lvl4pPr marL="1600200" indent="-228600" eaLnBrk="0" hangingPunct="0">
              <a:spcBef>
                <a:spcPct val="20000"/>
              </a:spcBef>
              <a:spcAft>
                <a:spcPts val="300"/>
              </a:spcAft>
              <a:buClr>
                <a:srgbClr val="C3260C"/>
              </a:buClr>
              <a:buSzPct val="130000"/>
              <a:buFont typeface="Georgia" panose="02040502050405020303" pitchFamily="18" charset="0"/>
              <a:buChar char="*"/>
              <a:defRPr sz="1600">
                <a:solidFill>
                  <a:srgbClr val="404040"/>
                </a:solidFill>
                <a:latin typeface="Times New Roman" panose="02020603050405020304" pitchFamily="18" charset="0"/>
              </a:defRPr>
            </a:lvl4pPr>
            <a:lvl5pPr marL="2057400" indent="-228600" eaLnBrk="0"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9pPr>
          </a:lstStyle>
          <a:p>
            <a:pPr algn="ctr" eaLnBrk="1" hangingPunct="1">
              <a:spcBef>
                <a:spcPct val="0"/>
              </a:spcBef>
              <a:spcAft>
                <a:spcPct val="0"/>
              </a:spcAft>
              <a:buClrTx/>
              <a:buSzTx/>
              <a:buFontTx/>
              <a:buNone/>
            </a:pPr>
            <a:r>
              <a:rPr lang="en-US" altLang="en-US" sz="1800">
                <a:solidFill>
                  <a:srgbClr val="800000"/>
                </a:solidFill>
                <a:latin typeface="Tahoma" panose="020B0604030504040204" pitchFamily="34" charset="0"/>
              </a:rPr>
              <a:t>H</a:t>
            </a:r>
            <a:r>
              <a:rPr lang="en-US" altLang="en-US" sz="1800" baseline="30000">
                <a:solidFill>
                  <a:srgbClr val="800000"/>
                </a:solidFill>
                <a:latin typeface="Tahoma" panose="020B0604030504040204" pitchFamily="34" charset="0"/>
              </a:rPr>
              <a:t>0</a:t>
            </a:r>
            <a:endParaRPr lang="en-US" altLang="en-US" sz="1800">
              <a:solidFill>
                <a:srgbClr val="800000"/>
              </a:solidFill>
              <a:latin typeface="Tahoma" panose="020B0604030504040204" pitchFamily="34" charset="0"/>
            </a:endParaRPr>
          </a:p>
          <a:p>
            <a:pPr algn="ctr" eaLnBrk="1" hangingPunct="1">
              <a:spcBef>
                <a:spcPct val="0"/>
              </a:spcBef>
              <a:spcAft>
                <a:spcPct val="0"/>
              </a:spcAft>
              <a:buClrTx/>
              <a:buSzTx/>
              <a:buFontTx/>
              <a:buNone/>
            </a:pPr>
            <a:r>
              <a:rPr lang="en-US" altLang="en-US" sz="1800">
                <a:solidFill>
                  <a:srgbClr val="800000"/>
                </a:solidFill>
                <a:latin typeface="Tahoma" panose="020B0604030504040204" pitchFamily="34" charset="0"/>
              </a:rPr>
              <a:t>7keV</a:t>
            </a:r>
          </a:p>
        </p:txBody>
      </p:sp>
      <p:sp>
        <p:nvSpPr>
          <p:cNvPr id="10288" name="Text Box 18">
            <a:extLst>
              <a:ext uri="{FF2B5EF4-FFF2-40B4-BE49-F238E27FC236}">
                <a16:creationId xmlns:a16="http://schemas.microsoft.com/office/drawing/2014/main" id="{D0F71A07-0096-48CD-958D-B14675B55072}"/>
              </a:ext>
            </a:extLst>
          </p:cNvPr>
          <p:cNvSpPr txBox="1">
            <a:spLocks noChangeArrowheads="1"/>
          </p:cNvSpPr>
          <p:nvPr/>
        </p:nvSpPr>
        <p:spPr bwMode="auto">
          <a:xfrm>
            <a:off x="76200" y="1371600"/>
            <a:ext cx="6842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ts val="300"/>
              </a:spcAft>
              <a:buClr>
                <a:srgbClr val="C3260C"/>
              </a:buClr>
              <a:buSzPct val="130000"/>
              <a:buFont typeface="Georgia" panose="02040502050405020303" pitchFamily="18" charset="0"/>
              <a:buChar char="*"/>
              <a:defRPr sz="2200">
                <a:solidFill>
                  <a:srgbClr val="404040"/>
                </a:solidFill>
                <a:latin typeface="Times New Roman" panose="02020603050405020304" pitchFamily="18" charset="0"/>
              </a:defRPr>
            </a:lvl1pPr>
            <a:lvl2pPr marL="742950" indent="-285750" eaLnBrk="0" hangingPunct="0">
              <a:spcBef>
                <a:spcPct val="20000"/>
              </a:spcBef>
              <a:spcAft>
                <a:spcPts val="300"/>
              </a:spcAft>
              <a:buClr>
                <a:srgbClr val="C3260C"/>
              </a:buClr>
              <a:buSzPct val="130000"/>
              <a:buFont typeface="Georgia" panose="02040502050405020303" pitchFamily="18" charset="0"/>
              <a:buChar char="*"/>
              <a:defRPr sz="2000">
                <a:solidFill>
                  <a:srgbClr val="404040"/>
                </a:solidFill>
                <a:latin typeface="Times New Roman" panose="02020603050405020304" pitchFamily="18" charset="0"/>
              </a:defRPr>
            </a:lvl2pPr>
            <a:lvl3pPr marL="1143000" indent="-228600" eaLnBrk="0" hangingPunct="0">
              <a:spcBef>
                <a:spcPct val="20000"/>
              </a:spcBef>
              <a:spcAft>
                <a:spcPts val="300"/>
              </a:spcAft>
              <a:buClr>
                <a:srgbClr val="C3260C"/>
              </a:buClr>
              <a:buSzPct val="130000"/>
              <a:buFont typeface="Georgia" panose="02040502050405020303" pitchFamily="18" charset="0"/>
              <a:buChar char="*"/>
              <a:defRPr>
                <a:solidFill>
                  <a:srgbClr val="404040"/>
                </a:solidFill>
                <a:latin typeface="Times New Roman" panose="02020603050405020304" pitchFamily="18" charset="0"/>
              </a:defRPr>
            </a:lvl3pPr>
            <a:lvl4pPr marL="1600200" indent="-228600" eaLnBrk="0" hangingPunct="0">
              <a:spcBef>
                <a:spcPct val="20000"/>
              </a:spcBef>
              <a:spcAft>
                <a:spcPts val="300"/>
              </a:spcAft>
              <a:buClr>
                <a:srgbClr val="C3260C"/>
              </a:buClr>
              <a:buSzPct val="130000"/>
              <a:buFont typeface="Georgia" panose="02040502050405020303" pitchFamily="18" charset="0"/>
              <a:buChar char="*"/>
              <a:defRPr sz="1600">
                <a:solidFill>
                  <a:srgbClr val="404040"/>
                </a:solidFill>
                <a:latin typeface="Times New Roman" panose="02020603050405020304" pitchFamily="18" charset="0"/>
              </a:defRPr>
            </a:lvl4pPr>
            <a:lvl5pPr marL="2057400" indent="-228600" eaLnBrk="0"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9pPr>
          </a:lstStyle>
          <a:p>
            <a:pPr algn="ctr" eaLnBrk="1" hangingPunct="1">
              <a:spcBef>
                <a:spcPct val="0"/>
              </a:spcBef>
              <a:spcAft>
                <a:spcPct val="0"/>
              </a:spcAft>
              <a:buClrTx/>
              <a:buSzTx/>
              <a:buFontTx/>
              <a:buNone/>
            </a:pPr>
            <a:r>
              <a:rPr lang="en-US" altLang="en-US" sz="1800">
                <a:solidFill>
                  <a:srgbClr val="800000"/>
                </a:solidFill>
                <a:latin typeface="Tahoma" panose="020B0604030504040204" pitchFamily="34" charset="0"/>
              </a:rPr>
              <a:t>H</a:t>
            </a:r>
            <a:r>
              <a:rPr lang="en-US" altLang="en-US" sz="1800" baseline="30000">
                <a:solidFill>
                  <a:srgbClr val="800000"/>
                </a:solidFill>
                <a:latin typeface="Tahoma" panose="020B0604030504040204" pitchFamily="34" charset="0"/>
              </a:rPr>
              <a:t>+</a:t>
            </a:r>
            <a:endParaRPr lang="en-US" altLang="en-US" sz="1800">
              <a:solidFill>
                <a:srgbClr val="800000"/>
              </a:solidFill>
              <a:latin typeface="Tahoma" panose="020B0604030504040204" pitchFamily="34" charset="0"/>
            </a:endParaRPr>
          </a:p>
          <a:p>
            <a:pPr algn="ctr" eaLnBrk="1" hangingPunct="1">
              <a:spcBef>
                <a:spcPct val="0"/>
              </a:spcBef>
              <a:spcAft>
                <a:spcPct val="0"/>
              </a:spcAft>
              <a:buClrTx/>
              <a:buSzTx/>
              <a:buFontTx/>
              <a:buNone/>
            </a:pPr>
            <a:r>
              <a:rPr lang="en-US" altLang="en-US" sz="1800">
                <a:solidFill>
                  <a:srgbClr val="800000"/>
                </a:solidFill>
                <a:latin typeface="Tahoma" panose="020B0604030504040204" pitchFamily="34" charset="0"/>
              </a:rPr>
              <a:t>7keV</a:t>
            </a:r>
          </a:p>
        </p:txBody>
      </p:sp>
      <p:sp>
        <p:nvSpPr>
          <p:cNvPr id="10289" name="Text Box 18">
            <a:extLst>
              <a:ext uri="{FF2B5EF4-FFF2-40B4-BE49-F238E27FC236}">
                <a16:creationId xmlns:a16="http://schemas.microsoft.com/office/drawing/2014/main" id="{902FFD34-84AB-6987-C3F4-29FA47705AE9}"/>
              </a:ext>
            </a:extLst>
          </p:cNvPr>
          <p:cNvSpPr txBox="1">
            <a:spLocks noChangeArrowheads="1"/>
          </p:cNvSpPr>
          <p:nvPr/>
        </p:nvSpPr>
        <p:spPr bwMode="auto">
          <a:xfrm>
            <a:off x="2819400" y="3048000"/>
            <a:ext cx="6842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ts val="300"/>
              </a:spcAft>
              <a:buClr>
                <a:srgbClr val="C3260C"/>
              </a:buClr>
              <a:buSzPct val="130000"/>
              <a:buFont typeface="Georgia" panose="02040502050405020303" pitchFamily="18" charset="0"/>
              <a:buChar char="*"/>
              <a:defRPr sz="2200">
                <a:solidFill>
                  <a:srgbClr val="404040"/>
                </a:solidFill>
                <a:latin typeface="Times New Roman" panose="02020603050405020304" pitchFamily="18" charset="0"/>
              </a:defRPr>
            </a:lvl1pPr>
            <a:lvl2pPr marL="742950" indent="-285750" eaLnBrk="0" hangingPunct="0">
              <a:spcBef>
                <a:spcPct val="20000"/>
              </a:spcBef>
              <a:spcAft>
                <a:spcPts val="300"/>
              </a:spcAft>
              <a:buClr>
                <a:srgbClr val="C3260C"/>
              </a:buClr>
              <a:buSzPct val="130000"/>
              <a:buFont typeface="Georgia" panose="02040502050405020303" pitchFamily="18" charset="0"/>
              <a:buChar char="*"/>
              <a:defRPr sz="2000">
                <a:solidFill>
                  <a:srgbClr val="404040"/>
                </a:solidFill>
                <a:latin typeface="Times New Roman" panose="02020603050405020304" pitchFamily="18" charset="0"/>
              </a:defRPr>
            </a:lvl2pPr>
            <a:lvl3pPr marL="1143000" indent="-228600" eaLnBrk="0" hangingPunct="0">
              <a:spcBef>
                <a:spcPct val="20000"/>
              </a:spcBef>
              <a:spcAft>
                <a:spcPts val="300"/>
              </a:spcAft>
              <a:buClr>
                <a:srgbClr val="C3260C"/>
              </a:buClr>
              <a:buSzPct val="130000"/>
              <a:buFont typeface="Georgia" panose="02040502050405020303" pitchFamily="18" charset="0"/>
              <a:buChar char="*"/>
              <a:defRPr>
                <a:solidFill>
                  <a:srgbClr val="404040"/>
                </a:solidFill>
                <a:latin typeface="Times New Roman" panose="02020603050405020304" pitchFamily="18" charset="0"/>
              </a:defRPr>
            </a:lvl3pPr>
            <a:lvl4pPr marL="1600200" indent="-228600" eaLnBrk="0" hangingPunct="0">
              <a:spcBef>
                <a:spcPct val="20000"/>
              </a:spcBef>
              <a:spcAft>
                <a:spcPts val="300"/>
              </a:spcAft>
              <a:buClr>
                <a:srgbClr val="C3260C"/>
              </a:buClr>
              <a:buSzPct val="130000"/>
              <a:buFont typeface="Georgia" panose="02040502050405020303" pitchFamily="18" charset="0"/>
              <a:buChar char="*"/>
              <a:defRPr sz="1600">
                <a:solidFill>
                  <a:srgbClr val="404040"/>
                </a:solidFill>
                <a:latin typeface="Times New Roman" panose="02020603050405020304" pitchFamily="18" charset="0"/>
              </a:defRPr>
            </a:lvl4pPr>
            <a:lvl5pPr marL="2057400" indent="-228600" eaLnBrk="0"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9pPr>
          </a:lstStyle>
          <a:p>
            <a:pPr algn="ctr" eaLnBrk="1" hangingPunct="1">
              <a:spcBef>
                <a:spcPct val="0"/>
              </a:spcBef>
              <a:spcAft>
                <a:spcPct val="0"/>
              </a:spcAft>
              <a:buClrTx/>
              <a:buSzTx/>
              <a:buFontTx/>
              <a:buNone/>
            </a:pPr>
            <a:r>
              <a:rPr lang="en-US" altLang="en-US" sz="1800">
                <a:solidFill>
                  <a:srgbClr val="800000"/>
                </a:solidFill>
                <a:latin typeface="Tahoma" panose="020B0604030504040204" pitchFamily="34" charset="0"/>
              </a:rPr>
              <a:t>H</a:t>
            </a:r>
            <a:r>
              <a:rPr lang="en-US" altLang="en-US" sz="1800" baseline="30000">
                <a:solidFill>
                  <a:srgbClr val="800000"/>
                </a:solidFill>
                <a:latin typeface="Tahoma" panose="020B0604030504040204" pitchFamily="34" charset="0"/>
              </a:rPr>
              <a:t>+</a:t>
            </a:r>
            <a:endParaRPr lang="en-US" altLang="en-US" sz="1800">
              <a:solidFill>
                <a:srgbClr val="800000"/>
              </a:solidFill>
              <a:latin typeface="Tahoma" panose="020B0604030504040204" pitchFamily="34" charset="0"/>
            </a:endParaRPr>
          </a:p>
          <a:p>
            <a:pPr algn="ctr" eaLnBrk="1" hangingPunct="1">
              <a:spcBef>
                <a:spcPct val="0"/>
              </a:spcBef>
              <a:spcAft>
                <a:spcPct val="0"/>
              </a:spcAft>
              <a:buClrTx/>
              <a:buSzTx/>
              <a:buFontTx/>
              <a:buNone/>
            </a:pPr>
            <a:r>
              <a:rPr lang="en-US" altLang="en-US" sz="1800">
                <a:solidFill>
                  <a:srgbClr val="800000"/>
                </a:solidFill>
                <a:latin typeface="Tahoma" panose="020B0604030504040204" pitchFamily="34" charset="0"/>
              </a:rPr>
              <a:t>7keV</a:t>
            </a:r>
          </a:p>
        </p:txBody>
      </p:sp>
      <p:sp>
        <p:nvSpPr>
          <p:cNvPr id="10290" name="Text Box 18">
            <a:extLst>
              <a:ext uri="{FF2B5EF4-FFF2-40B4-BE49-F238E27FC236}">
                <a16:creationId xmlns:a16="http://schemas.microsoft.com/office/drawing/2014/main" id="{78C035E5-9E82-821C-8DC4-E102FBFCBD62}"/>
              </a:ext>
            </a:extLst>
          </p:cNvPr>
          <p:cNvSpPr txBox="1">
            <a:spLocks noChangeArrowheads="1"/>
          </p:cNvSpPr>
          <p:nvPr/>
        </p:nvSpPr>
        <p:spPr bwMode="auto">
          <a:xfrm>
            <a:off x="4114800" y="3657600"/>
            <a:ext cx="6842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ts val="300"/>
              </a:spcAft>
              <a:buClr>
                <a:srgbClr val="C3260C"/>
              </a:buClr>
              <a:buSzPct val="130000"/>
              <a:buFont typeface="Georgia" panose="02040502050405020303" pitchFamily="18" charset="0"/>
              <a:buChar char="*"/>
              <a:defRPr sz="2200">
                <a:solidFill>
                  <a:srgbClr val="404040"/>
                </a:solidFill>
                <a:latin typeface="Times New Roman" panose="02020603050405020304" pitchFamily="18" charset="0"/>
              </a:defRPr>
            </a:lvl1pPr>
            <a:lvl2pPr marL="742950" indent="-285750" eaLnBrk="0" hangingPunct="0">
              <a:spcBef>
                <a:spcPct val="20000"/>
              </a:spcBef>
              <a:spcAft>
                <a:spcPts val="300"/>
              </a:spcAft>
              <a:buClr>
                <a:srgbClr val="C3260C"/>
              </a:buClr>
              <a:buSzPct val="130000"/>
              <a:buFont typeface="Georgia" panose="02040502050405020303" pitchFamily="18" charset="0"/>
              <a:buChar char="*"/>
              <a:defRPr sz="2000">
                <a:solidFill>
                  <a:srgbClr val="404040"/>
                </a:solidFill>
                <a:latin typeface="Times New Roman" panose="02020603050405020304" pitchFamily="18" charset="0"/>
              </a:defRPr>
            </a:lvl2pPr>
            <a:lvl3pPr marL="1143000" indent="-228600" eaLnBrk="0" hangingPunct="0">
              <a:spcBef>
                <a:spcPct val="20000"/>
              </a:spcBef>
              <a:spcAft>
                <a:spcPts val="300"/>
              </a:spcAft>
              <a:buClr>
                <a:srgbClr val="C3260C"/>
              </a:buClr>
              <a:buSzPct val="130000"/>
              <a:buFont typeface="Georgia" panose="02040502050405020303" pitchFamily="18" charset="0"/>
              <a:buChar char="*"/>
              <a:defRPr>
                <a:solidFill>
                  <a:srgbClr val="404040"/>
                </a:solidFill>
                <a:latin typeface="Times New Roman" panose="02020603050405020304" pitchFamily="18" charset="0"/>
              </a:defRPr>
            </a:lvl3pPr>
            <a:lvl4pPr marL="1600200" indent="-228600" eaLnBrk="0" hangingPunct="0">
              <a:spcBef>
                <a:spcPct val="20000"/>
              </a:spcBef>
              <a:spcAft>
                <a:spcPts val="300"/>
              </a:spcAft>
              <a:buClr>
                <a:srgbClr val="C3260C"/>
              </a:buClr>
              <a:buSzPct val="130000"/>
              <a:buFont typeface="Georgia" panose="02040502050405020303" pitchFamily="18" charset="0"/>
              <a:buChar char="*"/>
              <a:defRPr sz="1600">
                <a:solidFill>
                  <a:srgbClr val="404040"/>
                </a:solidFill>
                <a:latin typeface="Times New Roman" panose="02020603050405020304" pitchFamily="18" charset="0"/>
              </a:defRPr>
            </a:lvl4pPr>
            <a:lvl5pPr marL="2057400" indent="-228600" eaLnBrk="0"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9pPr>
          </a:lstStyle>
          <a:p>
            <a:pPr algn="ctr" eaLnBrk="1" hangingPunct="1">
              <a:spcBef>
                <a:spcPct val="0"/>
              </a:spcBef>
              <a:spcAft>
                <a:spcPct val="0"/>
              </a:spcAft>
              <a:buClrTx/>
              <a:buSzTx/>
              <a:buFontTx/>
              <a:buNone/>
            </a:pPr>
            <a:r>
              <a:rPr lang="en-US" altLang="en-US" sz="1800">
                <a:solidFill>
                  <a:srgbClr val="800000"/>
                </a:solidFill>
                <a:latin typeface="Tahoma" panose="020B0604030504040204" pitchFamily="34" charset="0"/>
              </a:rPr>
              <a:t>H</a:t>
            </a:r>
            <a:r>
              <a:rPr lang="en-US" altLang="en-US" sz="1800" baseline="30000">
                <a:solidFill>
                  <a:srgbClr val="800000"/>
                </a:solidFill>
                <a:latin typeface="Tahoma" panose="020B0604030504040204" pitchFamily="34" charset="0"/>
              </a:rPr>
              <a:t>+</a:t>
            </a:r>
            <a:endParaRPr lang="en-US" altLang="en-US" sz="1800">
              <a:solidFill>
                <a:srgbClr val="800000"/>
              </a:solidFill>
              <a:latin typeface="Tahoma" panose="020B0604030504040204" pitchFamily="34" charset="0"/>
            </a:endParaRPr>
          </a:p>
          <a:p>
            <a:pPr algn="ctr" eaLnBrk="1" hangingPunct="1">
              <a:spcBef>
                <a:spcPct val="0"/>
              </a:spcBef>
              <a:spcAft>
                <a:spcPct val="0"/>
              </a:spcAft>
              <a:buClrTx/>
              <a:buSzTx/>
              <a:buFontTx/>
              <a:buNone/>
            </a:pPr>
            <a:r>
              <a:rPr lang="en-US" altLang="en-US" sz="1800">
                <a:solidFill>
                  <a:srgbClr val="800000"/>
                </a:solidFill>
                <a:latin typeface="Tahoma" panose="020B0604030504040204" pitchFamily="34" charset="0"/>
              </a:rPr>
              <a:t>3keV</a:t>
            </a:r>
          </a:p>
        </p:txBody>
      </p:sp>
      <p:sp>
        <p:nvSpPr>
          <p:cNvPr id="10291" name="Text Box 17">
            <a:extLst>
              <a:ext uri="{FF2B5EF4-FFF2-40B4-BE49-F238E27FC236}">
                <a16:creationId xmlns:a16="http://schemas.microsoft.com/office/drawing/2014/main" id="{B86FBCDE-0926-8259-1839-6FDEFAF63012}"/>
              </a:ext>
            </a:extLst>
          </p:cNvPr>
          <p:cNvSpPr txBox="1">
            <a:spLocks noChangeArrowheads="1"/>
          </p:cNvSpPr>
          <p:nvPr/>
        </p:nvSpPr>
        <p:spPr bwMode="auto">
          <a:xfrm>
            <a:off x="3581400" y="4419600"/>
            <a:ext cx="1141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a:spAutoFit/>
          </a:bodyPr>
          <a:lstStyle>
            <a:lvl1pPr eaLnBrk="0" hangingPunct="0">
              <a:spcBef>
                <a:spcPct val="20000"/>
              </a:spcBef>
              <a:spcAft>
                <a:spcPts val="300"/>
              </a:spcAft>
              <a:buClr>
                <a:srgbClr val="C3260C"/>
              </a:buClr>
              <a:buSzPct val="130000"/>
              <a:buFont typeface="Georgia" panose="02040502050405020303" pitchFamily="18" charset="0"/>
              <a:buChar char="*"/>
              <a:defRPr sz="2200">
                <a:solidFill>
                  <a:srgbClr val="404040"/>
                </a:solidFill>
                <a:latin typeface="Times New Roman" panose="02020603050405020304" pitchFamily="18" charset="0"/>
              </a:defRPr>
            </a:lvl1pPr>
            <a:lvl2pPr marL="742950" indent="-285750" eaLnBrk="0" hangingPunct="0">
              <a:spcBef>
                <a:spcPct val="20000"/>
              </a:spcBef>
              <a:spcAft>
                <a:spcPts val="300"/>
              </a:spcAft>
              <a:buClr>
                <a:srgbClr val="C3260C"/>
              </a:buClr>
              <a:buSzPct val="130000"/>
              <a:buFont typeface="Georgia" panose="02040502050405020303" pitchFamily="18" charset="0"/>
              <a:buChar char="*"/>
              <a:defRPr sz="2000">
                <a:solidFill>
                  <a:srgbClr val="404040"/>
                </a:solidFill>
                <a:latin typeface="Times New Roman" panose="02020603050405020304" pitchFamily="18" charset="0"/>
              </a:defRPr>
            </a:lvl2pPr>
            <a:lvl3pPr marL="1143000" indent="-228600" eaLnBrk="0" hangingPunct="0">
              <a:spcBef>
                <a:spcPct val="20000"/>
              </a:spcBef>
              <a:spcAft>
                <a:spcPts val="300"/>
              </a:spcAft>
              <a:buClr>
                <a:srgbClr val="C3260C"/>
              </a:buClr>
              <a:buSzPct val="130000"/>
              <a:buFont typeface="Georgia" panose="02040502050405020303" pitchFamily="18" charset="0"/>
              <a:buChar char="*"/>
              <a:defRPr>
                <a:solidFill>
                  <a:srgbClr val="404040"/>
                </a:solidFill>
                <a:latin typeface="Times New Roman" panose="02020603050405020304" pitchFamily="18" charset="0"/>
              </a:defRPr>
            </a:lvl3pPr>
            <a:lvl4pPr marL="1600200" indent="-228600" eaLnBrk="0" hangingPunct="0">
              <a:spcBef>
                <a:spcPct val="20000"/>
              </a:spcBef>
              <a:spcAft>
                <a:spcPts val="300"/>
              </a:spcAft>
              <a:buClr>
                <a:srgbClr val="C3260C"/>
              </a:buClr>
              <a:buSzPct val="130000"/>
              <a:buFont typeface="Georgia" panose="02040502050405020303" pitchFamily="18" charset="0"/>
              <a:buChar char="*"/>
              <a:defRPr sz="1600">
                <a:solidFill>
                  <a:srgbClr val="404040"/>
                </a:solidFill>
                <a:latin typeface="Times New Roman" panose="02020603050405020304" pitchFamily="18" charset="0"/>
              </a:defRPr>
            </a:lvl4pPr>
            <a:lvl5pPr marL="2057400" indent="-228600" eaLnBrk="0"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9pPr>
          </a:lstStyle>
          <a:p>
            <a:pPr eaLnBrk="1" hangingPunct="1">
              <a:spcBef>
                <a:spcPct val="0"/>
              </a:spcBef>
              <a:spcAft>
                <a:spcPct val="0"/>
              </a:spcAft>
              <a:buClrTx/>
              <a:buSzTx/>
              <a:buFontTx/>
              <a:buNone/>
            </a:pPr>
            <a:r>
              <a:rPr lang="en-US" altLang="en-US" sz="1800">
                <a:solidFill>
                  <a:schemeClr val="tx1"/>
                </a:solidFill>
                <a:latin typeface="Calibri" panose="020F0502020204030204" pitchFamily="34" charset="0"/>
              </a:rPr>
              <a:t>Neutralize</a:t>
            </a:r>
          </a:p>
        </p:txBody>
      </p:sp>
      <p:sp>
        <p:nvSpPr>
          <p:cNvPr id="14388" name="Text Box 18">
            <a:extLst>
              <a:ext uri="{FF2B5EF4-FFF2-40B4-BE49-F238E27FC236}">
                <a16:creationId xmlns:a16="http://schemas.microsoft.com/office/drawing/2014/main" id="{862B78D1-6C01-C013-80F8-42E6F72F3892}"/>
              </a:ext>
            </a:extLst>
          </p:cNvPr>
          <p:cNvSpPr txBox="1">
            <a:spLocks noChangeArrowheads="1"/>
          </p:cNvSpPr>
          <p:nvPr/>
        </p:nvSpPr>
        <p:spPr bwMode="auto">
          <a:xfrm>
            <a:off x="5334000" y="4343400"/>
            <a:ext cx="6842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defRPr/>
            </a:pPr>
            <a:r>
              <a:rPr lang="en-US" dirty="0">
                <a:solidFill>
                  <a:schemeClr val="bg2">
                    <a:lumMod val="50000"/>
                  </a:schemeClr>
                </a:solidFill>
                <a:latin typeface="Tahoma" pitchFamily="34" charset="0"/>
                <a:cs typeface="Arial" charset="0"/>
              </a:rPr>
              <a:t>H</a:t>
            </a:r>
            <a:r>
              <a:rPr lang="en-US" baseline="30000" dirty="0">
                <a:solidFill>
                  <a:schemeClr val="bg2">
                    <a:lumMod val="50000"/>
                  </a:schemeClr>
                </a:solidFill>
                <a:latin typeface="Tahoma" pitchFamily="34" charset="0"/>
                <a:cs typeface="Arial" charset="0"/>
              </a:rPr>
              <a:t>0</a:t>
            </a:r>
            <a:endParaRPr lang="en-US" dirty="0">
              <a:solidFill>
                <a:schemeClr val="bg2">
                  <a:lumMod val="50000"/>
                </a:schemeClr>
              </a:solidFill>
              <a:latin typeface="Tahoma" pitchFamily="34" charset="0"/>
              <a:cs typeface="Arial" charset="0"/>
            </a:endParaRPr>
          </a:p>
          <a:p>
            <a:pPr algn="ctr">
              <a:defRPr/>
            </a:pPr>
            <a:r>
              <a:rPr lang="en-US" dirty="0">
                <a:solidFill>
                  <a:schemeClr val="bg2">
                    <a:lumMod val="50000"/>
                  </a:schemeClr>
                </a:solidFill>
                <a:latin typeface="Tahoma" pitchFamily="34" charset="0"/>
                <a:cs typeface="Arial" charset="0"/>
              </a:rPr>
              <a:t>3keV</a:t>
            </a:r>
          </a:p>
        </p:txBody>
      </p:sp>
      <p:sp>
        <p:nvSpPr>
          <p:cNvPr id="14389" name="Text Box 19">
            <a:extLst>
              <a:ext uri="{FF2B5EF4-FFF2-40B4-BE49-F238E27FC236}">
                <a16:creationId xmlns:a16="http://schemas.microsoft.com/office/drawing/2014/main" id="{AF46138A-3CFA-0B96-4439-BAFE1AEA9077}"/>
              </a:ext>
            </a:extLst>
          </p:cNvPr>
          <p:cNvSpPr txBox="1">
            <a:spLocks noChangeArrowheads="1"/>
          </p:cNvSpPr>
          <p:nvPr/>
        </p:nvSpPr>
        <p:spPr bwMode="auto">
          <a:xfrm>
            <a:off x="6553200" y="4953000"/>
            <a:ext cx="914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defRPr/>
            </a:pPr>
            <a:r>
              <a:rPr lang="en-US" dirty="0">
                <a:solidFill>
                  <a:schemeClr val="bg2">
                    <a:lumMod val="50000"/>
                  </a:schemeClr>
                </a:solidFill>
                <a:latin typeface="Tahoma" pitchFamily="34" charset="0"/>
                <a:cs typeface="Arial" charset="0"/>
              </a:rPr>
              <a:t>H</a:t>
            </a:r>
            <a:r>
              <a:rPr lang="en-US" baseline="30000" dirty="0">
                <a:solidFill>
                  <a:schemeClr val="bg2">
                    <a:lumMod val="50000"/>
                  </a:schemeClr>
                </a:solidFill>
                <a:latin typeface="Tahoma" pitchFamily="34" charset="0"/>
                <a:cs typeface="Arial" charset="0"/>
              </a:rPr>
              <a:t>-</a:t>
            </a:r>
            <a:endParaRPr lang="en-US" dirty="0">
              <a:solidFill>
                <a:schemeClr val="bg2">
                  <a:lumMod val="50000"/>
                </a:schemeClr>
              </a:solidFill>
              <a:latin typeface="Tahoma" pitchFamily="34" charset="0"/>
              <a:cs typeface="Arial" charset="0"/>
            </a:endParaRPr>
          </a:p>
          <a:p>
            <a:pPr algn="ctr">
              <a:defRPr/>
            </a:pPr>
            <a:r>
              <a:rPr lang="en-US" dirty="0">
                <a:solidFill>
                  <a:schemeClr val="bg2">
                    <a:lumMod val="50000"/>
                  </a:schemeClr>
                </a:solidFill>
                <a:latin typeface="Tahoma" pitchFamily="34" charset="0"/>
                <a:cs typeface="Arial" charset="0"/>
              </a:rPr>
              <a:t>3keV</a:t>
            </a:r>
          </a:p>
        </p:txBody>
      </p:sp>
      <p:sp>
        <p:nvSpPr>
          <p:cNvPr id="14390" name="Text Box 19">
            <a:extLst>
              <a:ext uri="{FF2B5EF4-FFF2-40B4-BE49-F238E27FC236}">
                <a16:creationId xmlns:a16="http://schemas.microsoft.com/office/drawing/2014/main" id="{4EF1FC4B-29F3-3DDA-E1C1-92CC179D4DB9}"/>
              </a:ext>
            </a:extLst>
          </p:cNvPr>
          <p:cNvSpPr txBox="1">
            <a:spLocks noChangeArrowheads="1"/>
          </p:cNvSpPr>
          <p:nvPr/>
        </p:nvSpPr>
        <p:spPr bwMode="auto">
          <a:xfrm>
            <a:off x="8001000" y="5562600"/>
            <a:ext cx="914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defRPr/>
            </a:pPr>
            <a:r>
              <a:rPr lang="en-US" dirty="0">
                <a:solidFill>
                  <a:schemeClr val="bg2">
                    <a:lumMod val="50000"/>
                  </a:schemeClr>
                </a:solidFill>
                <a:latin typeface="Tahoma" pitchFamily="34" charset="0"/>
                <a:cs typeface="Arial" charset="0"/>
              </a:rPr>
              <a:t>H</a:t>
            </a:r>
            <a:r>
              <a:rPr lang="en-US" baseline="30000" dirty="0">
                <a:solidFill>
                  <a:schemeClr val="bg2">
                    <a:lumMod val="50000"/>
                  </a:schemeClr>
                </a:solidFill>
                <a:latin typeface="Tahoma" pitchFamily="34" charset="0"/>
                <a:cs typeface="Arial" charset="0"/>
              </a:rPr>
              <a:t>-</a:t>
            </a:r>
            <a:endParaRPr lang="en-US" dirty="0">
              <a:solidFill>
                <a:schemeClr val="bg2">
                  <a:lumMod val="50000"/>
                </a:schemeClr>
              </a:solidFill>
              <a:latin typeface="Tahoma" pitchFamily="34" charset="0"/>
              <a:cs typeface="Arial" charset="0"/>
            </a:endParaRPr>
          </a:p>
          <a:p>
            <a:pPr algn="ctr">
              <a:defRPr/>
            </a:pPr>
            <a:r>
              <a:rPr lang="en-US" dirty="0">
                <a:solidFill>
                  <a:schemeClr val="bg2">
                    <a:lumMod val="50000"/>
                  </a:schemeClr>
                </a:solidFill>
                <a:latin typeface="Tahoma" pitchFamily="34" charset="0"/>
                <a:cs typeface="Arial" charset="0"/>
              </a:rPr>
              <a:t>35keV</a:t>
            </a:r>
          </a:p>
        </p:txBody>
      </p:sp>
      <p:sp>
        <p:nvSpPr>
          <p:cNvPr id="10295" name="Text Box 32">
            <a:extLst>
              <a:ext uri="{FF2B5EF4-FFF2-40B4-BE49-F238E27FC236}">
                <a16:creationId xmlns:a16="http://schemas.microsoft.com/office/drawing/2014/main" id="{83D359B6-9A24-6357-FE2F-00DFF4636D6B}"/>
              </a:ext>
            </a:extLst>
          </p:cNvPr>
          <p:cNvSpPr txBox="1">
            <a:spLocks noChangeArrowheads="1"/>
          </p:cNvSpPr>
          <p:nvPr/>
        </p:nvSpPr>
        <p:spPr bwMode="auto">
          <a:xfrm>
            <a:off x="114300" y="5287963"/>
            <a:ext cx="4800600" cy="1016000"/>
          </a:xfrm>
          <a:prstGeom prst="rect">
            <a:avLst/>
          </a:prstGeom>
          <a:solidFill>
            <a:schemeClr val="bg1"/>
          </a:solidFill>
          <a:ln w="3175">
            <a:solidFill>
              <a:schemeClr val="tx1"/>
            </a:solidFill>
            <a:miter lim="800000"/>
            <a:headEnd/>
            <a:tailEnd/>
          </a:ln>
        </p:spPr>
        <p:txBody>
          <a:bodyPr>
            <a:spAutoFit/>
          </a:bodyPr>
          <a:lstStyle>
            <a:lvl1pPr eaLnBrk="0" hangingPunct="0">
              <a:spcBef>
                <a:spcPct val="20000"/>
              </a:spcBef>
              <a:spcAft>
                <a:spcPts val="300"/>
              </a:spcAft>
              <a:buClr>
                <a:srgbClr val="C3260C"/>
              </a:buClr>
              <a:buSzPct val="130000"/>
              <a:buFont typeface="Georgia" panose="02040502050405020303" pitchFamily="18" charset="0"/>
              <a:buChar char="*"/>
              <a:defRPr sz="2200">
                <a:solidFill>
                  <a:srgbClr val="404040"/>
                </a:solidFill>
                <a:latin typeface="Times New Roman" panose="02020603050405020304" pitchFamily="18" charset="0"/>
              </a:defRPr>
            </a:lvl1pPr>
            <a:lvl2pPr marL="742950" indent="-285750" eaLnBrk="0" hangingPunct="0">
              <a:spcBef>
                <a:spcPct val="20000"/>
              </a:spcBef>
              <a:spcAft>
                <a:spcPts val="300"/>
              </a:spcAft>
              <a:buClr>
                <a:srgbClr val="C3260C"/>
              </a:buClr>
              <a:buSzPct val="130000"/>
              <a:buFont typeface="Georgia" panose="02040502050405020303" pitchFamily="18" charset="0"/>
              <a:buChar char="*"/>
              <a:defRPr sz="2000">
                <a:solidFill>
                  <a:srgbClr val="404040"/>
                </a:solidFill>
                <a:latin typeface="Times New Roman" panose="02020603050405020304" pitchFamily="18" charset="0"/>
              </a:defRPr>
            </a:lvl2pPr>
            <a:lvl3pPr marL="1143000" indent="-228600" eaLnBrk="0" hangingPunct="0">
              <a:spcBef>
                <a:spcPct val="20000"/>
              </a:spcBef>
              <a:spcAft>
                <a:spcPts val="300"/>
              </a:spcAft>
              <a:buClr>
                <a:srgbClr val="C3260C"/>
              </a:buClr>
              <a:buSzPct val="130000"/>
              <a:buFont typeface="Georgia" panose="02040502050405020303" pitchFamily="18" charset="0"/>
              <a:buChar char="*"/>
              <a:defRPr>
                <a:solidFill>
                  <a:srgbClr val="404040"/>
                </a:solidFill>
                <a:latin typeface="Times New Roman" panose="02020603050405020304" pitchFamily="18" charset="0"/>
              </a:defRPr>
            </a:lvl3pPr>
            <a:lvl4pPr marL="1600200" indent="-228600" eaLnBrk="0" hangingPunct="0">
              <a:spcBef>
                <a:spcPct val="20000"/>
              </a:spcBef>
              <a:spcAft>
                <a:spcPts val="300"/>
              </a:spcAft>
              <a:buClr>
                <a:srgbClr val="C3260C"/>
              </a:buClr>
              <a:buSzPct val="130000"/>
              <a:buFont typeface="Georgia" panose="02040502050405020303" pitchFamily="18" charset="0"/>
              <a:buChar char="*"/>
              <a:defRPr sz="1600">
                <a:solidFill>
                  <a:srgbClr val="404040"/>
                </a:solidFill>
                <a:latin typeface="Times New Roman" panose="02020603050405020304" pitchFamily="18" charset="0"/>
              </a:defRPr>
            </a:lvl4pPr>
            <a:lvl5pPr marL="2057400" indent="-228600" eaLnBrk="0"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9pPr>
          </a:lstStyle>
          <a:p>
            <a:pPr eaLnBrk="1" hangingPunct="1">
              <a:spcBef>
                <a:spcPct val="0"/>
              </a:spcBef>
              <a:spcAft>
                <a:spcPct val="0"/>
              </a:spcAft>
              <a:buClrTx/>
              <a:buSzTx/>
              <a:buFontTx/>
              <a:buNone/>
            </a:pPr>
            <a:r>
              <a:rPr lang="en-US" altLang="en-US" sz="2000" dirty="0">
                <a:solidFill>
                  <a:srgbClr val="7030A0"/>
                </a:solidFill>
                <a:latin typeface="Calibri" panose="020F0502020204030204" pitchFamily="34" charset="0"/>
              </a:rPr>
              <a:t>Dilution of polarization (0.72/3 =0.24) can be reduced by the energy separation of the H</a:t>
            </a:r>
            <a:r>
              <a:rPr lang="en-US" altLang="en-US" sz="2000" baseline="30000" dirty="0">
                <a:solidFill>
                  <a:srgbClr val="7030A0"/>
                </a:solidFill>
                <a:latin typeface="Calibri" panose="020F0502020204030204" pitchFamily="34" charset="0"/>
              </a:rPr>
              <a:t>-</a:t>
            </a:r>
            <a:r>
              <a:rPr lang="en-US" altLang="en-US" sz="2000" dirty="0">
                <a:solidFill>
                  <a:srgbClr val="7030A0"/>
                </a:solidFill>
                <a:latin typeface="Calibri" panose="020F0502020204030204" pitchFamily="34" charset="0"/>
              </a:rPr>
              <a:t> beam (~25-30 times) to 0.24/25~ 0.01</a:t>
            </a:r>
          </a:p>
        </p:txBody>
      </p:sp>
      <p:sp>
        <p:nvSpPr>
          <p:cNvPr id="7" name="Slide Number Placeholder 6">
            <a:extLst>
              <a:ext uri="{FF2B5EF4-FFF2-40B4-BE49-F238E27FC236}">
                <a16:creationId xmlns:a16="http://schemas.microsoft.com/office/drawing/2014/main" id="{B02E752C-8957-7AA6-DF6A-AFF788021355}"/>
              </a:ext>
            </a:extLst>
          </p:cNvPr>
          <p:cNvSpPr>
            <a:spLocks noGrp="1"/>
          </p:cNvSpPr>
          <p:nvPr>
            <p:ph type="sldNum" sz="quarter" idx="16"/>
          </p:nvPr>
        </p:nvSpPr>
        <p:spPr>
          <a:xfrm>
            <a:off x="3789363" y="6521450"/>
            <a:ext cx="1828800" cy="365125"/>
          </a:xfrm>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1DC4B40-CC5A-B649-9057-C8DC6C64683F}" type="slidenum">
              <a:rPr lang="en-US" altLang="en-US">
                <a:solidFill>
                  <a:srgbClr val="7F7F7F"/>
                </a:solidFill>
              </a:rPr>
              <a:pPr eaLnBrk="1" hangingPunct="1"/>
              <a:t>10</a:t>
            </a:fld>
            <a:endParaRPr lang="en-US" altLang="en-US">
              <a:solidFill>
                <a:srgbClr val="7F7F7F"/>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223F8-BA6E-2872-92CF-A477A1C9365E}"/>
              </a:ext>
            </a:extLst>
          </p:cNvPr>
          <p:cNvSpPr>
            <a:spLocks noGrp="1"/>
          </p:cNvSpPr>
          <p:nvPr>
            <p:ph type="title"/>
          </p:nvPr>
        </p:nvSpPr>
        <p:spPr/>
        <p:txBody>
          <a:bodyPr/>
          <a:lstStyle/>
          <a:p>
            <a:r>
              <a:rPr lang="en-US" dirty="0">
                <a:solidFill>
                  <a:srgbClr val="7030A0"/>
                </a:solidFill>
                <a:latin typeface="Times New Roman" panose="02020603050405020304" pitchFamily="18" charset="0"/>
                <a:cs typeface="Times New Roman" panose="02020603050405020304" pitchFamily="18" charset="0"/>
              </a:rPr>
              <a:t>Fast Atomic Beam Source</a:t>
            </a:r>
          </a:p>
        </p:txBody>
      </p:sp>
      <p:sp>
        <p:nvSpPr>
          <p:cNvPr id="3" name="Slide Number Placeholder 2">
            <a:extLst>
              <a:ext uri="{FF2B5EF4-FFF2-40B4-BE49-F238E27FC236}">
                <a16:creationId xmlns:a16="http://schemas.microsoft.com/office/drawing/2014/main" id="{4052ED2F-1102-F50A-8D12-37E429CD262C}"/>
              </a:ext>
            </a:extLst>
          </p:cNvPr>
          <p:cNvSpPr>
            <a:spLocks noGrp="1"/>
          </p:cNvSpPr>
          <p:nvPr>
            <p:ph type="sldNum" sz="quarter" idx="4"/>
          </p:nvPr>
        </p:nvSpPr>
        <p:spPr/>
        <p:txBody>
          <a:bodyPr/>
          <a:lstStyle/>
          <a:p>
            <a:fld id="{933A556B-7C63-244D-9B7C-B0EA8042B330}" type="slidenum">
              <a:rPr lang="en-US" smtClean="0"/>
              <a:pPr/>
              <a:t>11</a:t>
            </a:fld>
            <a:endParaRPr lang="en-US" sz="750" dirty="0"/>
          </a:p>
        </p:txBody>
      </p:sp>
      <p:pic>
        <p:nvPicPr>
          <p:cNvPr id="4" name="Picture 3">
            <a:extLst>
              <a:ext uri="{FF2B5EF4-FFF2-40B4-BE49-F238E27FC236}">
                <a16:creationId xmlns:a16="http://schemas.microsoft.com/office/drawing/2014/main" id="{8FCDFA53-4EBD-DD99-180F-8D3DA0B02A7F}"/>
              </a:ext>
            </a:extLst>
          </p:cNvPr>
          <p:cNvPicPr>
            <a:picLocks noChangeAspect="1"/>
          </p:cNvPicPr>
          <p:nvPr/>
        </p:nvPicPr>
        <p:blipFill>
          <a:blip r:embed="rId2"/>
          <a:stretch>
            <a:fillRect/>
          </a:stretch>
        </p:blipFill>
        <p:spPr>
          <a:xfrm>
            <a:off x="685800" y="1690689"/>
            <a:ext cx="7772400" cy="4805158"/>
          </a:xfrm>
          <a:prstGeom prst="rect">
            <a:avLst/>
          </a:prstGeom>
        </p:spPr>
      </p:pic>
    </p:spTree>
    <p:extLst>
      <p:ext uri="{BB962C8B-B14F-4D97-AF65-F5344CB8AC3E}">
        <p14:creationId xmlns:p14="http://schemas.microsoft.com/office/powerpoint/2010/main" val="12122577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7">
            <a:extLst>
              <a:ext uri="{FF2B5EF4-FFF2-40B4-BE49-F238E27FC236}">
                <a16:creationId xmlns:a16="http://schemas.microsoft.com/office/drawing/2014/main" id="{8622D2EF-B807-F3F5-6CF3-8F6212E7510E}"/>
              </a:ext>
            </a:extLst>
          </p:cNvPr>
          <p:cNvSpPr txBox="1">
            <a:spLocks noChangeArrowheads="1"/>
          </p:cNvSpPr>
          <p:nvPr/>
        </p:nvSpPr>
        <p:spPr bwMode="auto">
          <a:xfrm>
            <a:off x="228599" y="1061036"/>
            <a:ext cx="8839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eaLnBrk="0" hangingPunct="0">
              <a:spcBef>
                <a:spcPct val="20000"/>
              </a:spcBef>
              <a:spcAft>
                <a:spcPts val="300"/>
              </a:spcAft>
              <a:buClr>
                <a:srgbClr val="C3260C"/>
              </a:buClr>
              <a:buSzPct val="130000"/>
              <a:buFont typeface="Georgia" panose="02040502050405020303" pitchFamily="18" charset="0"/>
              <a:buChar char="*"/>
              <a:defRPr sz="2200">
                <a:solidFill>
                  <a:srgbClr val="404040"/>
                </a:solidFill>
                <a:latin typeface="Times New Roman" panose="02020603050405020304" pitchFamily="18" charset="0"/>
              </a:defRPr>
            </a:lvl1pPr>
            <a:lvl2pPr marL="742950" indent="-285750" eaLnBrk="0" hangingPunct="0">
              <a:spcBef>
                <a:spcPct val="20000"/>
              </a:spcBef>
              <a:spcAft>
                <a:spcPts val="300"/>
              </a:spcAft>
              <a:buClr>
                <a:srgbClr val="C3260C"/>
              </a:buClr>
              <a:buSzPct val="130000"/>
              <a:buFont typeface="Georgia" panose="02040502050405020303" pitchFamily="18" charset="0"/>
              <a:buChar char="*"/>
              <a:defRPr sz="2000">
                <a:solidFill>
                  <a:srgbClr val="404040"/>
                </a:solidFill>
                <a:latin typeface="Times New Roman" panose="02020603050405020304" pitchFamily="18" charset="0"/>
              </a:defRPr>
            </a:lvl2pPr>
            <a:lvl3pPr marL="1143000" indent="-228600" eaLnBrk="0" hangingPunct="0">
              <a:spcBef>
                <a:spcPct val="20000"/>
              </a:spcBef>
              <a:spcAft>
                <a:spcPts val="300"/>
              </a:spcAft>
              <a:buClr>
                <a:srgbClr val="C3260C"/>
              </a:buClr>
              <a:buSzPct val="130000"/>
              <a:buFont typeface="Georgia" panose="02040502050405020303" pitchFamily="18" charset="0"/>
              <a:buChar char="*"/>
              <a:defRPr>
                <a:solidFill>
                  <a:srgbClr val="404040"/>
                </a:solidFill>
                <a:latin typeface="Times New Roman" panose="02020603050405020304" pitchFamily="18" charset="0"/>
              </a:defRPr>
            </a:lvl3pPr>
            <a:lvl4pPr marL="1600200" indent="-228600" eaLnBrk="0" hangingPunct="0">
              <a:spcBef>
                <a:spcPct val="20000"/>
              </a:spcBef>
              <a:spcAft>
                <a:spcPts val="300"/>
              </a:spcAft>
              <a:buClr>
                <a:srgbClr val="C3260C"/>
              </a:buClr>
              <a:buSzPct val="130000"/>
              <a:buFont typeface="Georgia" panose="02040502050405020303" pitchFamily="18" charset="0"/>
              <a:buChar char="*"/>
              <a:defRPr sz="1600">
                <a:solidFill>
                  <a:srgbClr val="404040"/>
                </a:solidFill>
                <a:latin typeface="Times New Roman" panose="02020603050405020304" pitchFamily="18" charset="0"/>
              </a:defRPr>
            </a:lvl4pPr>
            <a:lvl5pPr marL="2057400" indent="-228600" eaLnBrk="0"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9pPr>
          </a:lstStyle>
          <a:p>
            <a:pPr eaLnBrk="1" hangingPunct="1">
              <a:spcBef>
                <a:spcPct val="0"/>
              </a:spcBef>
              <a:spcAft>
                <a:spcPct val="0"/>
              </a:spcAft>
              <a:buClrTx/>
              <a:buSzTx/>
              <a:buFontTx/>
              <a:buNone/>
            </a:pPr>
            <a:r>
              <a:rPr lang="en-US" altLang="en-US" sz="2000" dirty="0">
                <a:solidFill>
                  <a:schemeClr val="tx1"/>
                </a:solidFill>
                <a:cs typeface="Times New Roman" panose="02020603050405020304" pitchFamily="18" charset="0"/>
              </a:rPr>
              <a:t>Two functions of the new He-cell with pulsed valve:</a:t>
            </a:r>
          </a:p>
          <a:p>
            <a:pPr eaLnBrk="1" hangingPunct="1">
              <a:spcBef>
                <a:spcPct val="0"/>
              </a:spcBef>
              <a:spcAft>
                <a:spcPct val="0"/>
              </a:spcAft>
              <a:buClrTx/>
              <a:buSzTx/>
              <a:buFont typeface="Arial" panose="020B0604020202020204" pitchFamily="34" charset="0"/>
              <a:buChar char="•"/>
            </a:pPr>
            <a:r>
              <a:rPr lang="en-US" altLang="en-US" sz="2000" dirty="0">
                <a:solidFill>
                  <a:schemeClr val="tx1"/>
                </a:solidFill>
                <a:cs typeface="Times New Roman" panose="02020603050405020304" pitchFamily="18" charset="0"/>
              </a:rPr>
              <a:t>  Ionization of the injected neutral beam</a:t>
            </a:r>
          </a:p>
          <a:p>
            <a:pPr eaLnBrk="1" hangingPunct="1">
              <a:spcBef>
                <a:spcPct val="0"/>
              </a:spcBef>
              <a:spcAft>
                <a:spcPct val="0"/>
              </a:spcAft>
              <a:buClrTx/>
              <a:buSzTx/>
              <a:buFont typeface="Arial" panose="020B0604020202020204" pitchFamily="34" charset="0"/>
              <a:buChar char="•"/>
            </a:pPr>
            <a:r>
              <a:rPr lang="en-US" altLang="en-US" sz="2000" dirty="0">
                <a:solidFill>
                  <a:schemeClr val="tx1"/>
                </a:solidFill>
                <a:cs typeface="Times New Roman" panose="02020603050405020304" pitchFamily="18" charset="0"/>
              </a:rPr>
              <a:t>  Deceleration of the ionized part of the beam to separate from the no-ionized part</a:t>
            </a:r>
          </a:p>
        </p:txBody>
      </p:sp>
      <p:pic>
        <p:nvPicPr>
          <p:cNvPr id="11268" name="Picture 5">
            <a:extLst>
              <a:ext uri="{FF2B5EF4-FFF2-40B4-BE49-F238E27FC236}">
                <a16:creationId xmlns:a16="http://schemas.microsoft.com/office/drawing/2014/main" id="{80215C20-4B97-D1DB-C772-A5963CCC88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9469" y="4533900"/>
            <a:ext cx="2347913"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Содержимое 2">
            <a:extLst>
              <a:ext uri="{FF2B5EF4-FFF2-40B4-BE49-F238E27FC236}">
                <a16:creationId xmlns:a16="http://schemas.microsoft.com/office/drawing/2014/main" id="{E949813E-A846-1F05-28F1-2103409A69D4}"/>
              </a:ext>
            </a:extLst>
          </p:cNvPr>
          <p:cNvSpPr txBox="1">
            <a:spLocks/>
          </p:cNvSpPr>
          <p:nvPr/>
        </p:nvSpPr>
        <p:spPr bwMode="auto">
          <a:xfrm>
            <a:off x="6424861" y="3198812"/>
            <a:ext cx="2743200"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lIns="91420" tIns="45711" rIns="91420" bIns="45711"/>
          <a:lstStyle>
            <a:lvl1pPr marL="342900" indent="-342900" defTabSz="828675" eaLnBrk="0" hangingPunct="0">
              <a:spcBef>
                <a:spcPct val="20000"/>
              </a:spcBef>
              <a:spcAft>
                <a:spcPts val="300"/>
              </a:spcAft>
              <a:buClr>
                <a:srgbClr val="C3260C"/>
              </a:buClr>
              <a:buSzPct val="130000"/>
              <a:buFont typeface="Georgia" panose="02040502050405020303" pitchFamily="18" charset="0"/>
              <a:buChar char="*"/>
              <a:defRPr sz="2200">
                <a:solidFill>
                  <a:srgbClr val="404040"/>
                </a:solidFill>
                <a:latin typeface="Times New Roman" panose="02020603050405020304" pitchFamily="18" charset="0"/>
              </a:defRPr>
            </a:lvl1pPr>
            <a:lvl2pPr marL="742950" indent="-285750" defTabSz="828675" eaLnBrk="0" hangingPunct="0">
              <a:spcBef>
                <a:spcPct val="20000"/>
              </a:spcBef>
              <a:spcAft>
                <a:spcPts val="300"/>
              </a:spcAft>
              <a:buClr>
                <a:srgbClr val="C3260C"/>
              </a:buClr>
              <a:buSzPct val="130000"/>
              <a:buFont typeface="Georgia" panose="02040502050405020303" pitchFamily="18" charset="0"/>
              <a:buChar char="*"/>
              <a:defRPr sz="2000">
                <a:solidFill>
                  <a:srgbClr val="404040"/>
                </a:solidFill>
                <a:latin typeface="Times New Roman" panose="02020603050405020304" pitchFamily="18" charset="0"/>
              </a:defRPr>
            </a:lvl2pPr>
            <a:lvl3pPr marL="1143000" indent="-228600" defTabSz="828675" eaLnBrk="0" hangingPunct="0">
              <a:spcBef>
                <a:spcPct val="20000"/>
              </a:spcBef>
              <a:spcAft>
                <a:spcPts val="300"/>
              </a:spcAft>
              <a:buClr>
                <a:srgbClr val="C3260C"/>
              </a:buClr>
              <a:buSzPct val="130000"/>
              <a:buFont typeface="Georgia" panose="02040502050405020303" pitchFamily="18" charset="0"/>
              <a:buChar char="*"/>
              <a:defRPr>
                <a:solidFill>
                  <a:srgbClr val="404040"/>
                </a:solidFill>
                <a:latin typeface="Times New Roman" panose="02020603050405020304" pitchFamily="18" charset="0"/>
              </a:defRPr>
            </a:lvl3pPr>
            <a:lvl4pPr marL="1600200" indent="-228600" defTabSz="828675" eaLnBrk="0" hangingPunct="0">
              <a:spcBef>
                <a:spcPct val="20000"/>
              </a:spcBef>
              <a:spcAft>
                <a:spcPts val="300"/>
              </a:spcAft>
              <a:buClr>
                <a:srgbClr val="C3260C"/>
              </a:buClr>
              <a:buSzPct val="130000"/>
              <a:buFont typeface="Georgia" panose="02040502050405020303" pitchFamily="18" charset="0"/>
              <a:buChar char="*"/>
              <a:defRPr sz="1600">
                <a:solidFill>
                  <a:srgbClr val="404040"/>
                </a:solidFill>
                <a:latin typeface="Times New Roman" panose="02020603050405020304" pitchFamily="18" charset="0"/>
              </a:defRPr>
            </a:lvl4pPr>
            <a:lvl5pPr marL="2057400" indent="-228600" defTabSz="828675" eaLnBrk="0"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5pPr>
            <a:lvl6pPr marL="2514600" indent="-228600" defTabSz="828675"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6pPr>
            <a:lvl7pPr marL="2971800" indent="-228600" defTabSz="828675"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7pPr>
            <a:lvl8pPr marL="3429000" indent="-228600" defTabSz="828675"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8pPr>
            <a:lvl9pPr marL="3886200" indent="-228600" defTabSz="828675"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9pPr>
          </a:lstStyle>
          <a:p>
            <a:pPr algn="ctr" eaLnBrk="1" hangingPunct="1">
              <a:spcAft>
                <a:spcPct val="0"/>
              </a:spcAft>
              <a:buClrTx/>
              <a:buSzTx/>
              <a:buFontTx/>
              <a:buNone/>
            </a:pPr>
            <a:r>
              <a:rPr lang="en-US" altLang="en-US" sz="2400" b="1" dirty="0">
                <a:solidFill>
                  <a:srgbClr val="7030A0"/>
                </a:solidFill>
                <a:ea typeface="DejaVu Sans"/>
                <a:cs typeface="Times New Roman" panose="02020603050405020304" pitchFamily="18" charset="0"/>
              </a:rPr>
              <a:t>He-valve</a:t>
            </a:r>
          </a:p>
          <a:p>
            <a:pPr eaLnBrk="1" hangingPunct="1">
              <a:spcAft>
                <a:spcPct val="0"/>
              </a:spcAft>
              <a:buClrTx/>
              <a:buSzTx/>
              <a:buFont typeface="Wingdings" pitchFamily="2" charset="2"/>
              <a:buChar char="v"/>
            </a:pPr>
            <a:r>
              <a:rPr lang="en-US" altLang="en-US" sz="2000" dirty="0">
                <a:solidFill>
                  <a:schemeClr val="tx1"/>
                </a:solidFill>
                <a:ea typeface="DejaVu Sans"/>
                <a:cs typeface="Times New Roman" panose="02020603050405020304" pitchFamily="18" charset="0"/>
              </a:rPr>
              <a:t>Operating in high magnetic field ~1-3T</a:t>
            </a:r>
            <a:endParaRPr lang="ru-RU" altLang="en-US" sz="2000" dirty="0">
              <a:solidFill>
                <a:schemeClr val="tx1"/>
              </a:solidFill>
              <a:ea typeface="DejaVu Sans"/>
              <a:cs typeface="Times New Roman" panose="02020603050405020304" pitchFamily="18" charset="0"/>
            </a:endParaRPr>
          </a:p>
        </p:txBody>
      </p:sp>
      <p:grpSp>
        <p:nvGrpSpPr>
          <p:cNvPr id="11270" name="Group 15">
            <a:extLst>
              <a:ext uri="{FF2B5EF4-FFF2-40B4-BE49-F238E27FC236}">
                <a16:creationId xmlns:a16="http://schemas.microsoft.com/office/drawing/2014/main" id="{70E62DE6-6807-B173-EBDA-C3F7E0057C33}"/>
              </a:ext>
            </a:extLst>
          </p:cNvPr>
          <p:cNvGrpSpPr>
            <a:grpSpLocks/>
          </p:cNvGrpSpPr>
          <p:nvPr/>
        </p:nvGrpSpPr>
        <p:grpSpPr bwMode="auto">
          <a:xfrm>
            <a:off x="152400" y="2188077"/>
            <a:ext cx="6248400" cy="4191000"/>
            <a:chOff x="152401" y="1676400"/>
            <a:chExt cx="6248400" cy="4190999"/>
          </a:xfrm>
        </p:grpSpPr>
        <p:pic>
          <p:nvPicPr>
            <p:cNvPr id="11274" name="Picture 2">
              <a:extLst>
                <a:ext uri="{FF2B5EF4-FFF2-40B4-BE49-F238E27FC236}">
                  <a16:creationId xmlns:a16="http://schemas.microsoft.com/office/drawing/2014/main" id="{72EC4632-7883-81A5-923B-8810BF13A0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1" y="1676400"/>
              <a:ext cx="6248400" cy="4190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5" name="Text Box 4">
              <a:extLst>
                <a:ext uri="{FF2B5EF4-FFF2-40B4-BE49-F238E27FC236}">
                  <a16:creationId xmlns:a16="http://schemas.microsoft.com/office/drawing/2014/main" id="{2E51CC8E-01E4-938D-DFDB-756AD2D101DE}"/>
                </a:ext>
              </a:extLst>
            </p:cNvPr>
            <p:cNvSpPr txBox="1">
              <a:spLocks noChangeArrowheads="1"/>
            </p:cNvSpPr>
            <p:nvPr/>
          </p:nvSpPr>
          <p:spPr bwMode="auto">
            <a:xfrm>
              <a:off x="2866682" y="4953000"/>
              <a:ext cx="1029449" cy="584775"/>
            </a:xfrm>
            <a:prstGeom prst="rect">
              <a:avLst/>
            </a:prstGeom>
            <a:solidFill>
              <a:schemeClr val="bg1"/>
            </a:solidFill>
            <a:ln w="3175">
              <a:solidFill>
                <a:schemeClr val="tx1"/>
              </a:solidFill>
              <a:miter lim="800000"/>
              <a:headEnd/>
              <a:tailEnd/>
            </a:ln>
          </p:spPr>
          <p:txBody>
            <a:bodyPr wrap="none">
              <a:spAutoFit/>
            </a:bodyPr>
            <a:lstStyle>
              <a:lvl1pPr eaLnBrk="0" hangingPunct="0">
                <a:spcBef>
                  <a:spcPct val="20000"/>
                </a:spcBef>
                <a:spcAft>
                  <a:spcPts val="300"/>
                </a:spcAft>
                <a:buClr>
                  <a:srgbClr val="C3260C"/>
                </a:buClr>
                <a:buSzPct val="130000"/>
                <a:buFont typeface="Georgia" panose="02040502050405020303" pitchFamily="18" charset="0"/>
                <a:buChar char="*"/>
                <a:defRPr sz="2200">
                  <a:solidFill>
                    <a:srgbClr val="404040"/>
                  </a:solidFill>
                  <a:latin typeface="Times New Roman" panose="02020603050405020304" pitchFamily="18" charset="0"/>
                </a:defRPr>
              </a:lvl1pPr>
              <a:lvl2pPr marL="742950" indent="-285750" eaLnBrk="0" hangingPunct="0">
                <a:spcBef>
                  <a:spcPct val="20000"/>
                </a:spcBef>
                <a:spcAft>
                  <a:spcPts val="300"/>
                </a:spcAft>
                <a:buClr>
                  <a:srgbClr val="C3260C"/>
                </a:buClr>
                <a:buSzPct val="130000"/>
                <a:buFont typeface="Georgia" panose="02040502050405020303" pitchFamily="18" charset="0"/>
                <a:buChar char="*"/>
                <a:defRPr sz="2000">
                  <a:solidFill>
                    <a:srgbClr val="404040"/>
                  </a:solidFill>
                  <a:latin typeface="Times New Roman" panose="02020603050405020304" pitchFamily="18" charset="0"/>
                </a:defRPr>
              </a:lvl2pPr>
              <a:lvl3pPr marL="1143000" indent="-228600" eaLnBrk="0" hangingPunct="0">
                <a:spcBef>
                  <a:spcPct val="20000"/>
                </a:spcBef>
                <a:spcAft>
                  <a:spcPts val="300"/>
                </a:spcAft>
                <a:buClr>
                  <a:srgbClr val="C3260C"/>
                </a:buClr>
                <a:buSzPct val="130000"/>
                <a:buFont typeface="Georgia" panose="02040502050405020303" pitchFamily="18" charset="0"/>
                <a:buChar char="*"/>
                <a:defRPr>
                  <a:solidFill>
                    <a:srgbClr val="404040"/>
                  </a:solidFill>
                  <a:latin typeface="Times New Roman" panose="02020603050405020304" pitchFamily="18" charset="0"/>
                </a:defRPr>
              </a:lvl3pPr>
              <a:lvl4pPr marL="1600200" indent="-228600" eaLnBrk="0" hangingPunct="0">
                <a:spcBef>
                  <a:spcPct val="20000"/>
                </a:spcBef>
                <a:spcAft>
                  <a:spcPts val="300"/>
                </a:spcAft>
                <a:buClr>
                  <a:srgbClr val="C3260C"/>
                </a:buClr>
                <a:buSzPct val="130000"/>
                <a:buFont typeface="Georgia" panose="02040502050405020303" pitchFamily="18" charset="0"/>
                <a:buChar char="*"/>
                <a:defRPr sz="1600">
                  <a:solidFill>
                    <a:srgbClr val="404040"/>
                  </a:solidFill>
                  <a:latin typeface="Times New Roman" panose="02020603050405020304" pitchFamily="18" charset="0"/>
                </a:defRPr>
              </a:lvl4pPr>
              <a:lvl5pPr marL="2057400" indent="-228600" eaLnBrk="0"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9pPr>
            </a:lstStyle>
            <a:p>
              <a:pPr algn="ctr" eaLnBrk="1" hangingPunct="1">
                <a:spcBef>
                  <a:spcPct val="0"/>
                </a:spcBef>
                <a:spcAft>
                  <a:spcPct val="0"/>
                </a:spcAft>
                <a:buClrTx/>
                <a:buSzTx/>
                <a:buFontTx/>
                <a:buNone/>
              </a:pPr>
              <a:r>
                <a:rPr lang="en-US" altLang="en-US" sz="1600">
                  <a:solidFill>
                    <a:schemeClr val="tx1"/>
                  </a:solidFill>
                  <a:latin typeface="Calibri" panose="020F0502020204030204" pitchFamily="34" charset="0"/>
                </a:rPr>
                <a:t>He-pulsed</a:t>
              </a:r>
            </a:p>
            <a:p>
              <a:pPr algn="ctr" eaLnBrk="1" hangingPunct="1">
                <a:spcBef>
                  <a:spcPct val="0"/>
                </a:spcBef>
                <a:spcAft>
                  <a:spcPct val="0"/>
                </a:spcAft>
                <a:buClrTx/>
                <a:buSzTx/>
                <a:buFontTx/>
                <a:buNone/>
              </a:pPr>
              <a:r>
                <a:rPr lang="en-US" altLang="en-US" sz="1600">
                  <a:solidFill>
                    <a:schemeClr val="tx1"/>
                  </a:solidFill>
                  <a:latin typeface="Calibri" panose="020F0502020204030204" pitchFamily="34" charset="0"/>
                </a:rPr>
                <a:t>valve</a:t>
              </a:r>
            </a:p>
          </p:txBody>
        </p:sp>
        <p:sp>
          <p:nvSpPr>
            <p:cNvPr id="11276" name="Line 5">
              <a:extLst>
                <a:ext uri="{FF2B5EF4-FFF2-40B4-BE49-F238E27FC236}">
                  <a16:creationId xmlns:a16="http://schemas.microsoft.com/office/drawing/2014/main" id="{6F0C423B-7BCB-78B1-A60B-8A1CA6947D49}"/>
                </a:ext>
              </a:extLst>
            </p:cNvPr>
            <p:cNvSpPr>
              <a:spLocks noChangeShapeType="1"/>
            </p:cNvSpPr>
            <p:nvPr/>
          </p:nvSpPr>
          <p:spPr bwMode="auto">
            <a:xfrm flipV="1">
              <a:off x="3429000" y="4114799"/>
              <a:ext cx="304800" cy="838199"/>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77" name="Text Box 6">
              <a:extLst>
                <a:ext uri="{FF2B5EF4-FFF2-40B4-BE49-F238E27FC236}">
                  <a16:creationId xmlns:a16="http://schemas.microsoft.com/office/drawing/2014/main" id="{9D5CFB70-6BC2-5A44-0F9B-E8DD2C618CF8}"/>
                </a:ext>
              </a:extLst>
            </p:cNvPr>
            <p:cNvSpPr txBox="1">
              <a:spLocks noChangeArrowheads="1"/>
            </p:cNvSpPr>
            <p:nvPr/>
          </p:nvSpPr>
          <p:spPr bwMode="auto">
            <a:xfrm>
              <a:off x="4114800" y="4953000"/>
              <a:ext cx="1905000" cy="584775"/>
            </a:xfrm>
            <a:prstGeom prst="rect">
              <a:avLst/>
            </a:prstGeom>
            <a:solidFill>
              <a:schemeClr val="bg1"/>
            </a:solidFill>
            <a:ln w="3175">
              <a:solidFill>
                <a:schemeClr val="tx1"/>
              </a:solidFill>
              <a:miter lim="800000"/>
              <a:headEnd/>
              <a:tailEnd/>
            </a:ln>
          </p:spPr>
          <p:txBody>
            <a:bodyPr>
              <a:spAutoFit/>
            </a:bodyPr>
            <a:lstStyle>
              <a:lvl1pPr eaLnBrk="0" hangingPunct="0">
                <a:spcBef>
                  <a:spcPct val="20000"/>
                </a:spcBef>
                <a:spcAft>
                  <a:spcPts val="300"/>
                </a:spcAft>
                <a:buClr>
                  <a:srgbClr val="C3260C"/>
                </a:buClr>
                <a:buSzPct val="130000"/>
                <a:buFont typeface="Georgia" panose="02040502050405020303" pitchFamily="18" charset="0"/>
                <a:buChar char="*"/>
                <a:defRPr sz="2200">
                  <a:solidFill>
                    <a:srgbClr val="404040"/>
                  </a:solidFill>
                  <a:latin typeface="Times New Roman" panose="02020603050405020304" pitchFamily="18" charset="0"/>
                </a:defRPr>
              </a:lvl1pPr>
              <a:lvl2pPr marL="742950" indent="-285750" eaLnBrk="0" hangingPunct="0">
                <a:spcBef>
                  <a:spcPct val="20000"/>
                </a:spcBef>
                <a:spcAft>
                  <a:spcPts val="300"/>
                </a:spcAft>
                <a:buClr>
                  <a:srgbClr val="C3260C"/>
                </a:buClr>
                <a:buSzPct val="130000"/>
                <a:buFont typeface="Georgia" panose="02040502050405020303" pitchFamily="18" charset="0"/>
                <a:buChar char="*"/>
                <a:defRPr sz="2000">
                  <a:solidFill>
                    <a:srgbClr val="404040"/>
                  </a:solidFill>
                  <a:latin typeface="Times New Roman" panose="02020603050405020304" pitchFamily="18" charset="0"/>
                </a:defRPr>
              </a:lvl2pPr>
              <a:lvl3pPr marL="1143000" indent="-228600" eaLnBrk="0" hangingPunct="0">
                <a:spcBef>
                  <a:spcPct val="20000"/>
                </a:spcBef>
                <a:spcAft>
                  <a:spcPts val="300"/>
                </a:spcAft>
                <a:buClr>
                  <a:srgbClr val="C3260C"/>
                </a:buClr>
                <a:buSzPct val="130000"/>
                <a:buFont typeface="Georgia" panose="02040502050405020303" pitchFamily="18" charset="0"/>
                <a:buChar char="*"/>
                <a:defRPr>
                  <a:solidFill>
                    <a:srgbClr val="404040"/>
                  </a:solidFill>
                  <a:latin typeface="Times New Roman" panose="02020603050405020304" pitchFamily="18" charset="0"/>
                </a:defRPr>
              </a:lvl3pPr>
              <a:lvl4pPr marL="1600200" indent="-228600" eaLnBrk="0" hangingPunct="0">
                <a:spcBef>
                  <a:spcPct val="20000"/>
                </a:spcBef>
                <a:spcAft>
                  <a:spcPts val="300"/>
                </a:spcAft>
                <a:buClr>
                  <a:srgbClr val="C3260C"/>
                </a:buClr>
                <a:buSzPct val="130000"/>
                <a:buFont typeface="Georgia" panose="02040502050405020303" pitchFamily="18" charset="0"/>
                <a:buChar char="*"/>
                <a:defRPr sz="1600">
                  <a:solidFill>
                    <a:srgbClr val="404040"/>
                  </a:solidFill>
                  <a:latin typeface="Times New Roman" panose="02020603050405020304" pitchFamily="18" charset="0"/>
                </a:defRPr>
              </a:lvl4pPr>
              <a:lvl5pPr marL="2057400" indent="-228600" eaLnBrk="0"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9pPr>
            </a:lstStyle>
            <a:p>
              <a:pPr algn="ctr" eaLnBrk="1" hangingPunct="1">
                <a:spcBef>
                  <a:spcPct val="0"/>
                </a:spcBef>
                <a:spcAft>
                  <a:spcPct val="0"/>
                </a:spcAft>
                <a:buClrTx/>
                <a:buSzTx/>
                <a:buFontTx/>
                <a:buNone/>
              </a:pPr>
              <a:r>
                <a:rPr lang="en-US" altLang="en-US" sz="1600">
                  <a:solidFill>
                    <a:schemeClr val="tx1"/>
                  </a:solidFill>
                  <a:latin typeface="Calibri" panose="020F0502020204030204" pitchFamily="34" charset="0"/>
                </a:rPr>
                <a:t>3-grid beam</a:t>
              </a:r>
            </a:p>
            <a:p>
              <a:pPr algn="ctr" eaLnBrk="1" hangingPunct="1">
                <a:spcBef>
                  <a:spcPct val="0"/>
                </a:spcBef>
                <a:spcAft>
                  <a:spcPct val="0"/>
                </a:spcAft>
                <a:buClrTx/>
                <a:buSzTx/>
                <a:buFontTx/>
                <a:buNone/>
              </a:pPr>
              <a:r>
                <a:rPr lang="en-US" altLang="en-US" sz="1600">
                  <a:solidFill>
                    <a:schemeClr val="tx1"/>
                  </a:solidFill>
                  <a:latin typeface="Calibri" panose="020F0502020204030204" pitchFamily="34" charset="0"/>
                </a:rPr>
                <a:t>Deceleration system</a:t>
              </a:r>
            </a:p>
          </p:txBody>
        </p:sp>
        <p:sp>
          <p:nvSpPr>
            <p:cNvPr id="11278" name="Line 7">
              <a:extLst>
                <a:ext uri="{FF2B5EF4-FFF2-40B4-BE49-F238E27FC236}">
                  <a16:creationId xmlns:a16="http://schemas.microsoft.com/office/drawing/2014/main" id="{2D2106AA-2E6E-6BAA-C89C-B9A529A51995}"/>
                </a:ext>
              </a:extLst>
            </p:cNvPr>
            <p:cNvSpPr>
              <a:spLocks noChangeShapeType="1"/>
            </p:cNvSpPr>
            <p:nvPr/>
          </p:nvSpPr>
          <p:spPr bwMode="auto">
            <a:xfrm flipV="1">
              <a:off x="4952999" y="3505200"/>
              <a:ext cx="457201" cy="144780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79" name="Text Box 4">
              <a:extLst>
                <a:ext uri="{FF2B5EF4-FFF2-40B4-BE49-F238E27FC236}">
                  <a16:creationId xmlns:a16="http://schemas.microsoft.com/office/drawing/2014/main" id="{8BE114F0-BA42-6510-60D3-294506379C3C}"/>
                </a:ext>
              </a:extLst>
            </p:cNvPr>
            <p:cNvSpPr txBox="1">
              <a:spLocks noChangeArrowheads="1"/>
            </p:cNvSpPr>
            <p:nvPr/>
          </p:nvSpPr>
          <p:spPr bwMode="auto">
            <a:xfrm>
              <a:off x="1828800" y="4953000"/>
              <a:ext cx="760144" cy="338554"/>
            </a:xfrm>
            <a:prstGeom prst="rect">
              <a:avLst/>
            </a:prstGeom>
            <a:solidFill>
              <a:schemeClr val="bg1"/>
            </a:solidFill>
            <a:ln w="3175">
              <a:solidFill>
                <a:schemeClr val="tx1"/>
              </a:solidFill>
              <a:miter lim="800000"/>
              <a:headEnd/>
              <a:tailEnd/>
            </a:ln>
          </p:spPr>
          <p:txBody>
            <a:bodyPr wrap="none">
              <a:spAutoFit/>
            </a:bodyPr>
            <a:lstStyle>
              <a:lvl1pPr eaLnBrk="0" hangingPunct="0">
                <a:spcBef>
                  <a:spcPct val="20000"/>
                </a:spcBef>
                <a:spcAft>
                  <a:spcPts val="300"/>
                </a:spcAft>
                <a:buClr>
                  <a:srgbClr val="C3260C"/>
                </a:buClr>
                <a:buSzPct val="130000"/>
                <a:buFont typeface="Georgia" panose="02040502050405020303" pitchFamily="18" charset="0"/>
                <a:buChar char="*"/>
                <a:defRPr sz="2200">
                  <a:solidFill>
                    <a:srgbClr val="404040"/>
                  </a:solidFill>
                  <a:latin typeface="Times New Roman" panose="02020603050405020304" pitchFamily="18" charset="0"/>
                </a:defRPr>
              </a:lvl1pPr>
              <a:lvl2pPr marL="742950" indent="-285750" eaLnBrk="0" hangingPunct="0">
                <a:spcBef>
                  <a:spcPct val="20000"/>
                </a:spcBef>
                <a:spcAft>
                  <a:spcPts val="300"/>
                </a:spcAft>
                <a:buClr>
                  <a:srgbClr val="C3260C"/>
                </a:buClr>
                <a:buSzPct val="130000"/>
                <a:buFont typeface="Georgia" panose="02040502050405020303" pitchFamily="18" charset="0"/>
                <a:buChar char="*"/>
                <a:defRPr sz="2000">
                  <a:solidFill>
                    <a:srgbClr val="404040"/>
                  </a:solidFill>
                  <a:latin typeface="Times New Roman" panose="02020603050405020304" pitchFamily="18" charset="0"/>
                </a:defRPr>
              </a:lvl2pPr>
              <a:lvl3pPr marL="1143000" indent="-228600" eaLnBrk="0" hangingPunct="0">
                <a:spcBef>
                  <a:spcPct val="20000"/>
                </a:spcBef>
                <a:spcAft>
                  <a:spcPts val="300"/>
                </a:spcAft>
                <a:buClr>
                  <a:srgbClr val="C3260C"/>
                </a:buClr>
                <a:buSzPct val="130000"/>
                <a:buFont typeface="Georgia" panose="02040502050405020303" pitchFamily="18" charset="0"/>
                <a:buChar char="*"/>
                <a:defRPr>
                  <a:solidFill>
                    <a:srgbClr val="404040"/>
                  </a:solidFill>
                  <a:latin typeface="Times New Roman" panose="02020603050405020304" pitchFamily="18" charset="0"/>
                </a:defRPr>
              </a:lvl3pPr>
              <a:lvl4pPr marL="1600200" indent="-228600" eaLnBrk="0" hangingPunct="0">
                <a:spcBef>
                  <a:spcPct val="20000"/>
                </a:spcBef>
                <a:spcAft>
                  <a:spcPts val="300"/>
                </a:spcAft>
                <a:buClr>
                  <a:srgbClr val="C3260C"/>
                </a:buClr>
                <a:buSzPct val="130000"/>
                <a:buFont typeface="Georgia" panose="02040502050405020303" pitchFamily="18" charset="0"/>
                <a:buChar char="*"/>
                <a:defRPr sz="1600">
                  <a:solidFill>
                    <a:srgbClr val="404040"/>
                  </a:solidFill>
                  <a:latin typeface="Times New Roman" panose="02020603050405020304" pitchFamily="18" charset="0"/>
                </a:defRPr>
              </a:lvl4pPr>
              <a:lvl5pPr marL="2057400" indent="-228600" eaLnBrk="0"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9pPr>
            </a:lstStyle>
            <a:p>
              <a:pPr algn="ctr" eaLnBrk="1" hangingPunct="1">
                <a:spcBef>
                  <a:spcPct val="0"/>
                </a:spcBef>
                <a:spcAft>
                  <a:spcPct val="0"/>
                </a:spcAft>
                <a:buClrTx/>
                <a:buSzTx/>
                <a:buFontTx/>
                <a:buNone/>
              </a:pPr>
              <a:r>
                <a:rPr lang="en-US" altLang="en-US" sz="1600">
                  <a:solidFill>
                    <a:schemeClr val="tx1"/>
                  </a:solidFill>
                  <a:latin typeface="Calibri" panose="020F0502020204030204" pitchFamily="34" charset="0"/>
                </a:rPr>
                <a:t>He-cell</a:t>
              </a:r>
            </a:p>
          </p:txBody>
        </p:sp>
        <p:sp>
          <p:nvSpPr>
            <p:cNvPr id="11280" name="Line 5">
              <a:extLst>
                <a:ext uri="{FF2B5EF4-FFF2-40B4-BE49-F238E27FC236}">
                  <a16:creationId xmlns:a16="http://schemas.microsoft.com/office/drawing/2014/main" id="{662FD7B7-3DDD-B13B-0B71-A737A2D8C416}"/>
                </a:ext>
              </a:extLst>
            </p:cNvPr>
            <p:cNvSpPr>
              <a:spLocks noChangeShapeType="1"/>
            </p:cNvSpPr>
            <p:nvPr/>
          </p:nvSpPr>
          <p:spPr bwMode="auto">
            <a:xfrm flipV="1">
              <a:off x="2209800" y="3809998"/>
              <a:ext cx="838200" cy="1143001"/>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8" name="Slide Number Placeholder 7">
            <a:extLst>
              <a:ext uri="{FF2B5EF4-FFF2-40B4-BE49-F238E27FC236}">
                <a16:creationId xmlns:a16="http://schemas.microsoft.com/office/drawing/2014/main" id="{C4533C22-0737-AEFF-E997-24428C292590}"/>
              </a:ext>
            </a:extLst>
          </p:cNvPr>
          <p:cNvSpPr>
            <a:spLocks noGrp="1"/>
          </p:cNvSpPr>
          <p:nvPr>
            <p:ph type="sldNum" sz="quarter" idx="16"/>
          </p:nvPr>
        </p:nvSpPr>
        <p:spPr>
          <a:xfrm>
            <a:off x="3733800" y="6492875"/>
            <a:ext cx="1828800" cy="365125"/>
          </a:xfrm>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61C3C61-A893-9247-AA11-6E98E330311F}" type="slidenum">
              <a:rPr lang="en-US" altLang="en-US">
                <a:solidFill>
                  <a:srgbClr val="7F7F7F"/>
                </a:solidFill>
              </a:rPr>
              <a:pPr eaLnBrk="1" hangingPunct="1"/>
              <a:t>12</a:t>
            </a:fld>
            <a:endParaRPr lang="en-US" altLang="en-US">
              <a:solidFill>
                <a:srgbClr val="7F7F7F"/>
              </a:solidFill>
            </a:endParaRPr>
          </a:p>
        </p:txBody>
      </p:sp>
      <p:sp>
        <p:nvSpPr>
          <p:cNvPr id="3" name="Title 2">
            <a:extLst>
              <a:ext uri="{FF2B5EF4-FFF2-40B4-BE49-F238E27FC236}">
                <a16:creationId xmlns:a16="http://schemas.microsoft.com/office/drawing/2014/main" id="{CF543BEE-86AE-5624-E1D9-8DE880437D3D}"/>
              </a:ext>
            </a:extLst>
          </p:cNvPr>
          <p:cNvSpPr>
            <a:spLocks noGrp="1"/>
          </p:cNvSpPr>
          <p:nvPr>
            <p:ph type="title"/>
          </p:nvPr>
        </p:nvSpPr>
        <p:spPr>
          <a:xfrm>
            <a:off x="410828" y="-44450"/>
            <a:ext cx="8474743" cy="1325563"/>
          </a:xfrm>
        </p:spPr>
        <p:txBody>
          <a:bodyPr>
            <a:normAutofit/>
          </a:bodyPr>
          <a:lstStyle/>
          <a:p>
            <a:r>
              <a:rPr lang="en-US" altLang="en-US" sz="2800" dirty="0">
                <a:solidFill>
                  <a:srgbClr val="C00000"/>
                </a:solidFill>
                <a:effectLst/>
                <a:latin typeface="Times New Roman" panose="02020603050405020304" pitchFamily="18" charset="0"/>
                <a:cs typeface="Times New Roman" panose="02020603050405020304" pitchFamily="18" charset="0"/>
              </a:rPr>
              <a:t>He-Ionizer </a:t>
            </a:r>
            <a:r>
              <a:rPr lang="en-US" altLang="en-US" sz="2800" dirty="0">
                <a:solidFill>
                  <a:srgbClr val="C00000"/>
                </a:solidFill>
                <a:latin typeface="Times New Roman" panose="02020603050405020304" pitchFamily="18" charset="0"/>
                <a:cs typeface="Times New Roman" panose="02020603050405020304" pitchFamily="18" charset="0"/>
              </a:rPr>
              <a:t>C</a:t>
            </a:r>
            <a:r>
              <a:rPr lang="en-US" altLang="en-US" sz="2800" dirty="0">
                <a:solidFill>
                  <a:srgbClr val="C00000"/>
                </a:solidFill>
                <a:effectLst/>
                <a:latin typeface="Times New Roman" panose="02020603050405020304" pitchFamily="18" charset="0"/>
                <a:cs typeface="Times New Roman" panose="02020603050405020304" pitchFamily="18" charset="0"/>
              </a:rPr>
              <a:t>ell with </a:t>
            </a:r>
            <a:r>
              <a:rPr lang="en-US" altLang="en-US" sz="2800" dirty="0">
                <a:solidFill>
                  <a:srgbClr val="C00000"/>
                </a:solidFill>
                <a:latin typeface="Times New Roman" panose="02020603050405020304" pitchFamily="18" charset="0"/>
                <a:cs typeface="Times New Roman" panose="02020603050405020304" pitchFamily="18" charset="0"/>
              </a:rPr>
              <a:t>3</a:t>
            </a:r>
            <a:r>
              <a:rPr lang="en-US" altLang="en-US" sz="2800" dirty="0">
                <a:solidFill>
                  <a:srgbClr val="C00000"/>
                </a:solidFill>
                <a:effectLst/>
                <a:latin typeface="Times New Roman" panose="02020603050405020304" pitchFamily="18" charset="0"/>
                <a:cs typeface="Times New Roman" panose="02020603050405020304" pitchFamily="18" charset="0"/>
              </a:rPr>
              <a:t>-grid </a:t>
            </a:r>
            <a:r>
              <a:rPr lang="en-US" altLang="en-US" sz="2800" dirty="0">
                <a:solidFill>
                  <a:srgbClr val="C00000"/>
                </a:solidFill>
                <a:latin typeface="Times New Roman" panose="02020603050405020304" pitchFamily="18" charset="0"/>
                <a:cs typeface="Times New Roman" panose="02020603050405020304" pitchFamily="18" charset="0"/>
              </a:rPr>
              <a:t>E</a:t>
            </a:r>
            <a:r>
              <a:rPr lang="en-US" altLang="en-US" sz="2800" dirty="0">
                <a:solidFill>
                  <a:srgbClr val="C00000"/>
                </a:solidFill>
                <a:effectLst/>
                <a:latin typeface="Times New Roman" panose="02020603050405020304" pitchFamily="18" charset="0"/>
                <a:cs typeface="Times New Roman" panose="02020603050405020304" pitchFamily="18" charset="0"/>
              </a:rPr>
              <a:t>nergy </a:t>
            </a:r>
            <a:r>
              <a:rPr lang="en-US" altLang="en-US" sz="2800" dirty="0">
                <a:solidFill>
                  <a:srgbClr val="C00000"/>
                </a:solidFill>
                <a:latin typeface="Times New Roman" panose="02020603050405020304" pitchFamily="18" charset="0"/>
                <a:cs typeface="Times New Roman" panose="02020603050405020304" pitchFamily="18" charset="0"/>
              </a:rPr>
              <a:t>S</a:t>
            </a:r>
            <a:r>
              <a:rPr lang="en-US" altLang="en-US" sz="2800" dirty="0">
                <a:solidFill>
                  <a:srgbClr val="C00000"/>
                </a:solidFill>
                <a:effectLst/>
                <a:latin typeface="Times New Roman" panose="02020603050405020304" pitchFamily="18" charset="0"/>
                <a:cs typeface="Times New Roman" panose="02020603050405020304" pitchFamily="18" charset="0"/>
              </a:rPr>
              <a:t>eparation </a:t>
            </a:r>
            <a:r>
              <a:rPr lang="en-US" altLang="en-US" sz="2800" dirty="0">
                <a:solidFill>
                  <a:srgbClr val="C00000"/>
                </a:solidFill>
                <a:latin typeface="Times New Roman" panose="02020603050405020304" pitchFamily="18" charset="0"/>
                <a:cs typeface="Times New Roman" panose="02020603050405020304" pitchFamily="18" charset="0"/>
              </a:rPr>
              <a:t>S</a:t>
            </a:r>
            <a:r>
              <a:rPr lang="en-US" altLang="en-US" sz="2800" dirty="0">
                <a:solidFill>
                  <a:srgbClr val="C00000"/>
                </a:solidFill>
                <a:effectLst/>
                <a:latin typeface="Times New Roman" panose="02020603050405020304" pitchFamily="18" charset="0"/>
                <a:cs typeface="Times New Roman" panose="02020603050405020304" pitchFamily="18" charset="0"/>
              </a:rPr>
              <a:t>ystem</a:t>
            </a:r>
            <a:endParaRPr lang="en-US" sz="28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00441-E4F6-9EBC-8C0A-60EF64C31585}"/>
              </a:ext>
            </a:extLst>
          </p:cNvPr>
          <p:cNvSpPr>
            <a:spLocks noGrp="1"/>
          </p:cNvSpPr>
          <p:nvPr>
            <p:ph type="title"/>
          </p:nvPr>
        </p:nvSpPr>
        <p:spPr/>
        <p:txBody>
          <a:bodyPr/>
          <a:lstStyle/>
          <a:p>
            <a:r>
              <a:rPr lang="en-US" dirty="0">
                <a:solidFill>
                  <a:srgbClr val="C00000"/>
                </a:solidFill>
                <a:latin typeface="Times New Roman" panose="02020603050405020304" pitchFamily="18" charset="0"/>
                <a:cs typeface="Times New Roman" panose="02020603050405020304" pitchFamily="18" charset="0"/>
              </a:rPr>
              <a:t>Optically –Pumped Rb- vapor Cell</a:t>
            </a:r>
          </a:p>
        </p:txBody>
      </p:sp>
      <p:sp>
        <p:nvSpPr>
          <p:cNvPr id="3" name="Slide Number Placeholder 2">
            <a:extLst>
              <a:ext uri="{FF2B5EF4-FFF2-40B4-BE49-F238E27FC236}">
                <a16:creationId xmlns:a16="http://schemas.microsoft.com/office/drawing/2014/main" id="{41079FD2-5D2B-8018-4654-BD458A54B5B9}"/>
              </a:ext>
            </a:extLst>
          </p:cNvPr>
          <p:cNvSpPr>
            <a:spLocks noGrp="1"/>
          </p:cNvSpPr>
          <p:nvPr>
            <p:ph type="sldNum" sz="quarter" idx="4"/>
          </p:nvPr>
        </p:nvSpPr>
        <p:spPr/>
        <p:txBody>
          <a:bodyPr/>
          <a:lstStyle/>
          <a:p>
            <a:fld id="{933A556B-7C63-244D-9B7C-B0EA8042B330}" type="slidenum">
              <a:rPr lang="en-US" smtClean="0"/>
              <a:pPr/>
              <a:t>13</a:t>
            </a:fld>
            <a:endParaRPr lang="en-US" sz="750" dirty="0"/>
          </a:p>
        </p:txBody>
      </p:sp>
      <p:pic>
        <p:nvPicPr>
          <p:cNvPr id="4" name="Picture 3">
            <a:extLst>
              <a:ext uri="{FF2B5EF4-FFF2-40B4-BE49-F238E27FC236}">
                <a16:creationId xmlns:a16="http://schemas.microsoft.com/office/drawing/2014/main" id="{82D16876-43F9-226B-413F-2AB28A8264BF}"/>
              </a:ext>
            </a:extLst>
          </p:cNvPr>
          <p:cNvPicPr>
            <a:picLocks noChangeAspect="1"/>
          </p:cNvPicPr>
          <p:nvPr/>
        </p:nvPicPr>
        <p:blipFill>
          <a:blip r:embed="rId3"/>
          <a:stretch>
            <a:fillRect/>
          </a:stretch>
        </p:blipFill>
        <p:spPr>
          <a:xfrm>
            <a:off x="555171" y="1640165"/>
            <a:ext cx="7772400" cy="5041556"/>
          </a:xfrm>
          <a:prstGeom prst="rect">
            <a:avLst/>
          </a:prstGeom>
        </p:spPr>
      </p:pic>
    </p:spTree>
    <p:extLst>
      <p:ext uri="{BB962C8B-B14F-4D97-AF65-F5344CB8AC3E}">
        <p14:creationId xmlns:p14="http://schemas.microsoft.com/office/powerpoint/2010/main" val="34438147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DAFA7-C2A0-6649-BB39-1868035E231E}"/>
              </a:ext>
            </a:extLst>
          </p:cNvPr>
          <p:cNvSpPr>
            <a:spLocks noGrp="1"/>
          </p:cNvSpPr>
          <p:nvPr>
            <p:ph type="title"/>
          </p:nvPr>
        </p:nvSpPr>
        <p:spPr/>
        <p:txBody>
          <a:bodyPr/>
          <a:lstStyle/>
          <a:p>
            <a:r>
              <a:rPr lang="en-US" dirty="0">
                <a:solidFill>
                  <a:srgbClr val="C00000"/>
                </a:solidFill>
                <a:latin typeface="Times New Roman" panose="02020603050405020304" pitchFamily="18" charset="0"/>
                <a:cs typeface="Times New Roman" panose="02020603050405020304" pitchFamily="18" charset="0"/>
              </a:rPr>
              <a:t>4-Grid </a:t>
            </a:r>
            <a:r>
              <a:rPr lang="en-US" dirty="0" err="1">
                <a:solidFill>
                  <a:srgbClr val="C00000"/>
                </a:solidFill>
                <a:latin typeface="Times New Roman" panose="02020603050405020304" pitchFamily="18" charset="0"/>
                <a:cs typeface="Times New Roman" panose="02020603050405020304" pitchFamily="18" charset="0"/>
              </a:rPr>
              <a:t>Sperical</a:t>
            </a:r>
            <a:r>
              <a:rPr lang="en-US" dirty="0">
                <a:solidFill>
                  <a:srgbClr val="C00000"/>
                </a:solidFill>
                <a:latin typeface="Times New Roman" panose="02020603050405020304" pitchFamily="18" charset="0"/>
                <a:cs typeface="Times New Roman" panose="02020603050405020304" pitchFamily="18" charset="0"/>
              </a:rPr>
              <a:t> Ion Optical System </a:t>
            </a:r>
          </a:p>
        </p:txBody>
      </p:sp>
      <p:sp>
        <p:nvSpPr>
          <p:cNvPr id="3" name="Slide Number Placeholder 2">
            <a:extLst>
              <a:ext uri="{FF2B5EF4-FFF2-40B4-BE49-F238E27FC236}">
                <a16:creationId xmlns:a16="http://schemas.microsoft.com/office/drawing/2014/main" id="{87926EA1-D5AD-EF59-627B-446D4FEEE7D3}"/>
              </a:ext>
            </a:extLst>
          </p:cNvPr>
          <p:cNvSpPr>
            <a:spLocks noGrp="1"/>
          </p:cNvSpPr>
          <p:nvPr>
            <p:ph type="sldNum" sz="quarter" idx="4"/>
          </p:nvPr>
        </p:nvSpPr>
        <p:spPr/>
        <p:txBody>
          <a:bodyPr/>
          <a:lstStyle/>
          <a:p>
            <a:fld id="{933A556B-7C63-244D-9B7C-B0EA8042B330}" type="slidenum">
              <a:rPr lang="en-US" smtClean="0"/>
              <a:pPr/>
              <a:t>14</a:t>
            </a:fld>
            <a:endParaRPr lang="en-US" sz="750" dirty="0"/>
          </a:p>
        </p:txBody>
      </p:sp>
      <p:pic>
        <p:nvPicPr>
          <p:cNvPr id="4" name="Picture 3">
            <a:extLst>
              <a:ext uri="{FF2B5EF4-FFF2-40B4-BE49-F238E27FC236}">
                <a16:creationId xmlns:a16="http://schemas.microsoft.com/office/drawing/2014/main" id="{4683C070-1FE8-621E-E537-A205A72CB0D5}"/>
              </a:ext>
            </a:extLst>
          </p:cNvPr>
          <p:cNvPicPr>
            <a:picLocks noChangeAspect="1"/>
          </p:cNvPicPr>
          <p:nvPr/>
        </p:nvPicPr>
        <p:blipFill>
          <a:blip r:embed="rId2"/>
          <a:stretch>
            <a:fillRect/>
          </a:stretch>
        </p:blipFill>
        <p:spPr>
          <a:xfrm>
            <a:off x="618610" y="1771079"/>
            <a:ext cx="7772400" cy="4910642"/>
          </a:xfrm>
          <a:prstGeom prst="rect">
            <a:avLst/>
          </a:prstGeom>
        </p:spPr>
      </p:pic>
    </p:spTree>
    <p:extLst>
      <p:ext uri="{BB962C8B-B14F-4D97-AF65-F5344CB8AC3E}">
        <p14:creationId xmlns:p14="http://schemas.microsoft.com/office/powerpoint/2010/main" val="3557801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49A97-CE5F-5E17-8FA9-B5005BDFB893}"/>
              </a:ext>
            </a:extLst>
          </p:cNvPr>
          <p:cNvSpPr>
            <a:spLocks noGrp="1"/>
          </p:cNvSpPr>
          <p:nvPr>
            <p:ph type="title"/>
          </p:nvPr>
        </p:nvSpPr>
        <p:spPr>
          <a:xfrm>
            <a:off x="428625" y="60326"/>
            <a:ext cx="8286750" cy="1325563"/>
          </a:xfrm>
        </p:spPr>
        <p:txBody>
          <a:bodyPr/>
          <a:lstStyle/>
          <a:p>
            <a:r>
              <a:rPr lang="en-US" dirty="0">
                <a:solidFill>
                  <a:srgbClr val="7030A0"/>
                </a:solidFill>
                <a:latin typeface="Times New Roman" panose="02020603050405020304" pitchFamily="18" charset="0"/>
                <a:cs typeface="Times New Roman" panose="02020603050405020304" pitchFamily="18" charset="0"/>
              </a:rPr>
              <a:t>Sodium –Jet Ionizer Cell</a:t>
            </a:r>
          </a:p>
        </p:txBody>
      </p:sp>
      <p:sp>
        <p:nvSpPr>
          <p:cNvPr id="3" name="Slide Number Placeholder 2">
            <a:extLst>
              <a:ext uri="{FF2B5EF4-FFF2-40B4-BE49-F238E27FC236}">
                <a16:creationId xmlns:a16="http://schemas.microsoft.com/office/drawing/2014/main" id="{C5C190DB-2596-3BF7-5EBD-01E4EBE6E758}"/>
              </a:ext>
            </a:extLst>
          </p:cNvPr>
          <p:cNvSpPr>
            <a:spLocks noGrp="1"/>
          </p:cNvSpPr>
          <p:nvPr>
            <p:ph type="sldNum" sz="quarter" idx="4"/>
          </p:nvPr>
        </p:nvSpPr>
        <p:spPr/>
        <p:txBody>
          <a:bodyPr/>
          <a:lstStyle/>
          <a:p>
            <a:fld id="{933A556B-7C63-244D-9B7C-B0EA8042B330}" type="slidenum">
              <a:rPr lang="en-US" smtClean="0"/>
              <a:pPr/>
              <a:t>15</a:t>
            </a:fld>
            <a:endParaRPr lang="en-US" sz="750" dirty="0"/>
          </a:p>
        </p:txBody>
      </p:sp>
      <p:pic>
        <p:nvPicPr>
          <p:cNvPr id="4" name="Picture 3">
            <a:extLst>
              <a:ext uri="{FF2B5EF4-FFF2-40B4-BE49-F238E27FC236}">
                <a16:creationId xmlns:a16="http://schemas.microsoft.com/office/drawing/2014/main" id="{AB96B50C-2695-DD04-7E32-B9024D50796F}"/>
              </a:ext>
            </a:extLst>
          </p:cNvPr>
          <p:cNvPicPr>
            <a:picLocks noChangeAspect="1"/>
          </p:cNvPicPr>
          <p:nvPr/>
        </p:nvPicPr>
        <p:blipFill>
          <a:blip r:embed="rId2"/>
          <a:stretch>
            <a:fillRect/>
          </a:stretch>
        </p:blipFill>
        <p:spPr>
          <a:xfrm>
            <a:off x="530420" y="1280252"/>
            <a:ext cx="8022772" cy="5401469"/>
          </a:xfrm>
          <a:prstGeom prst="rect">
            <a:avLst/>
          </a:prstGeom>
        </p:spPr>
      </p:pic>
    </p:spTree>
    <p:extLst>
      <p:ext uri="{BB962C8B-B14F-4D97-AF65-F5344CB8AC3E}">
        <p14:creationId xmlns:p14="http://schemas.microsoft.com/office/powerpoint/2010/main" val="15985693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F717F-8C7F-09F0-8B38-2ADBA228B7F0}"/>
              </a:ext>
            </a:extLst>
          </p:cNvPr>
          <p:cNvSpPr>
            <a:spLocks noGrp="1"/>
          </p:cNvSpPr>
          <p:nvPr>
            <p:ph type="title"/>
          </p:nvPr>
        </p:nvSpPr>
        <p:spPr/>
        <p:txBody>
          <a:bodyPr/>
          <a:lstStyle/>
          <a:p>
            <a:r>
              <a:rPr lang="en-US" dirty="0">
                <a:solidFill>
                  <a:srgbClr val="C00000"/>
                </a:solidFill>
                <a:latin typeface="Times New Roman" panose="02020603050405020304" pitchFamily="18" charset="0"/>
                <a:cs typeface="Times New Roman" panose="02020603050405020304" pitchFamily="18" charset="0"/>
              </a:rPr>
              <a:t>H- Beam Acceleration to 35 keV </a:t>
            </a:r>
          </a:p>
        </p:txBody>
      </p:sp>
      <p:sp>
        <p:nvSpPr>
          <p:cNvPr id="3" name="Slide Number Placeholder 2">
            <a:extLst>
              <a:ext uri="{FF2B5EF4-FFF2-40B4-BE49-F238E27FC236}">
                <a16:creationId xmlns:a16="http://schemas.microsoft.com/office/drawing/2014/main" id="{0B27F45C-28CC-E761-8FA1-E6863B1ED98C}"/>
              </a:ext>
            </a:extLst>
          </p:cNvPr>
          <p:cNvSpPr>
            <a:spLocks noGrp="1"/>
          </p:cNvSpPr>
          <p:nvPr>
            <p:ph type="sldNum" sz="quarter" idx="4"/>
          </p:nvPr>
        </p:nvSpPr>
        <p:spPr/>
        <p:txBody>
          <a:bodyPr/>
          <a:lstStyle/>
          <a:p>
            <a:fld id="{933A556B-7C63-244D-9B7C-B0EA8042B330}" type="slidenum">
              <a:rPr lang="en-US" smtClean="0"/>
              <a:pPr/>
              <a:t>16</a:t>
            </a:fld>
            <a:endParaRPr lang="en-US" sz="750" dirty="0"/>
          </a:p>
        </p:txBody>
      </p:sp>
      <p:pic>
        <p:nvPicPr>
          <p:cNvPr id="4" name="Picture 3">
            <a:extLst>
              <a:ext uri="{FF2B5EF4-FFF2-40B4-BE49-F238E27FC236}">
                <a16:creationId xmlns:a16="http://schemas.microsoft.com/office/drawing/2014/main" id="{94CFBD12-7D81-D4A2-BD76-1199E7D734F5}"/>
              </a:ext>
            </a:extLst>
          </p:cNvPr>
          <p:cNvPicPr>
            <a:picLocks noChangeAspect="1"/>
          </p:cNvPicPr>
          <p:nvPr/>
        </p:nvPicPr>
        <p:blipFill>
          <a:blip r:embed="rId2"/>
          <a:stretch>
            <a:fillRect/>
          </a:stretch>
        </p:blipFill>
        <p:spPr>
          <a:xfrm>
            <a:off x="618610" y="1632210"/>
            <a:ext cx="7772400" cy="4742865"/>
          </a:xfrm>
          <a:prstGeom prst="rect">
            <a:avLst/>
          </a:prstGeom>
        </p:spPr>
      </p:pic>
    </p:spTree>
    <p:extLst>
      <p:ext uri="{BB962C8B-B14F-4D97-AF65-F5344CB8AC3E}">
        <p14:creationId xmlns:p14="http://schemas.microsoft.com/office/powerpoint/2010/main" val="30060622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7209">
            <a:extLst>
              <a:ext uri="{FF2B5EF4-FFF2-40B4-BE49-F238E27FC236}">
                <a16:creationId xmlns:a16="http://schemas.microsoft.com/office/drawing/2014/main" id="{680AB755-10AB-985A-2657-39ED5B1C1B58}"/>
              </a:ext>
            </a:extLst>
          </p:cNvPr>
          <p:cNvSpPr txBox="1">
            <a:spLocks noChangeArrowheads="1"/>
          </p:cNvSpPr>
          <p:nvPr/>
        </p:nvSpPr>
        <p:spPr bwMode="auto">
          <a:xfrm>
            <a:off x="7073900" y="5859464"/>
            <a:ext cx="1879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itchFamily="2" charset="2"/>
              <a:buChar char=""/>
              <a:defRPr>
                <a:solidFill>
                  <a:srgbClr val="404040"/>
                </a:solidFill>
                <a:latin typeface="Trebuchet MS" panose="020B0703020202090204" pitchFamily="34" charset="0"/>
              </a:defRPr>
            </a:lvl1pPr>
            <a:lvl2pPr marL="742950" indent="-285750">
              <a:spcBef>
                <a:spcPts val="1000"/>
              </a:spcBef>
              <a:buClr>
                <a:schemeClr val="accent1"/>
              </a:buClr>
              <a:buSzPct val="80000"/>
              <a:buFont typeface="Wingdings 3" pitchFamily="2" charset="2"/>
              <a:buChar char=""/>
              <a:defRPr sz="1600">
                <a:solidFill>
                  <a:srgbClr val="404040"/>
                </a:solidFill>
                <a:latin typeface="Trebuchet MS" panose="020B0703020202090204" pitchFamily="34" charset="0"/>
              </a:defRPr>
            </a:lvl2pPr>
            <a:lvl3pPr marL="1143000" indent="-228600">
              <a:spcBef>
                <a:spcPts val="1000"/>
              </a:spcBef>
              <a:buClr>
                <a:schemeClr val="accent1"/>
              </a:buClr>
              <a:buSzPct val="80000"/>
              <a:buFont typeface="Wingdings 3" pitchFamily="2" charset="2"/>
              <a:buChar char=""/>
              <a:defRPr sz="1400">
                <a:solidFill>
                  <a:srgbClr val="404040"/>
                </a:solidFill>
                <a:latin typeface="Trebuchet MS" panose="020B0703020202090204" pitchFamily="34" charset="0"/>
              </a:defRPr>
            </a:lvl3pPr>
            <a:lvl4pPr marL="16002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defRPr>
            </a:lvl4pPr>
            <a:lvl5pPr marL="20574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defRPr>
            </a:lvl5pPr>
            <a:lvl6pPr marL="25146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6pPr>
            <a:lvl7pPr marL="29718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7pPr>
            <a:lvl8pPr marL="34290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8pPr>
            <a:lvl9pPr marL="38862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9pPr>
          </a:lstStyle>
          <a:p>
            <a:pPr eaLnBrk="1" hangingPunct="1">
              <a:spcBef>
                <a:spcPct val="50000"/>
              </a:spcBef>
              <a:buClrTx/>
              <a:buSzTx/>
              <a:buFontTx/>
              <a:buNone/>
            </a:pPr>
            <a:r>
              <a:rPr lang="en-US" altLang="en-US" sz="1600">
                <a:solidFill>
                  <a:srgbClr val="000066"/>
                </a:solidFill>
                <a:latin typeface="Arial" panose="020B0604020202020204" pitchFamily="34" charset="0"/>
              </a:rPr>
              <a:t>Total:   0.85</a:t>
            </a:r>
            <a:r>
              <a:rPr lang="en-US" altLang="en-US" sz="1600">
                <a:solidFill>
                  <a:schemeClr val="tx1"/>
                </a:solidFill>
                <a:latin typeface="Arial" panose="020B0604020202020204" pitchFamily="34" charset="0"/>
              </a:rPr>
              <a:t> - </a:t>
            </a:r>
            <a:r>
              <a:rPr lang="en-US" altLang="en-US" sz="1600">
                <a:solidFill>
                  <a:srgbClr val="CC0000"/>
                </a:solidFill>
                <a:latin typeface="Arial" panose="020B0604020202020204" pitchFamily="34" charset="0"/>
              </a:rPr>
              <a:t>0.90</a:t>
            </a:r>
          </a:p>
        </p:txBody>
      </p:sp>
      <p:sp>
        <p:nvSpPr>
          <p:cNvPr id="16387" name="Text Box 7213">
            <a:extLst>
              <a:ext uri="{FF2B5EF4-FFF2-40B4-BE49-F238E27FC236}">
                <a16:creationId xmlns:a16="http://schemas.microsoft.com/office/drawing/2014/main" id="{A65B91CC-A81D-F9B3-D3DA-5A36844380F4}"/>
              </a:ext>
            </a:extLst>
          </p:cNvPr>
          <p:cNvSpPr txBox="1">
            <a:spLocks noChangeArrowheads="1"/>
          </p:cNvSpPr>
          <p:nvPr/>
        </p:nvSpPr>
        <p:spPr bwMode="auto">
          <a:xfrm>
            <a:off x="1596231" y="5886450"/>
            <a:ext cx="5105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itchFamily="2" charset="2"/>
              <a:buChar char=""/>
              <a:defRPr>
                <a:solidFill>
                  <a:srgbClr val="404040"/>
                </a:solidFill>
                <a:latin typeface="Trebuchet MS" panose="020B0703020202090204" pitchFamily="34" charset="0"/>
              </a:defRPr>
            </a:lvl1pPr>
            <a:lvl2pPr marL="742950" indent="-285750">
              <a:spcBef>
                <a:spcPts val="1000"/>
              </a:spcBef>
              <a:buClr>
                <a:schemeClr val="accent1"/>
              </a:buClr>
              <a:buSzPct val="80000"/>
              <a:buFont typeface="Wingdings 3" pitchFamily="2" charset="2"/>
              <a:buChar char=""/>
              <a:defRPr sz="1600">
                <a:solidFill>
                  <a:srgbClr val="404040"/>
                </a:solidFill>
                <a:latin typeface="Trebuchet MS" panose="020B0703020202090204" pitchFamily="34" charset="0"/>
              </a:defRPr>
            </a:lvl2pPr>
            <a:lvl3pPr marL="1143000" indent="-228600">
              <a:spcBef>
                <a:spcPts val="1000"/>
              </a:spcBef>
              <a:buClr>
                <a:schemeClr val="accent1"/>
              </a:buClr>
              <a:buSzPct val="80000"/>
              <a:buFont typeface="Wingdings 3" pitchFamily="2" charset="2"/>
              <a:buChar char=""/>
              <a:defRPr sz="1400">
                <a:solidFill>
                  <a:srgbClr val="404040"/>
                </a:solidFill>
                <a:latin typeface="Trebuchet MS" panose="020B0703020202090204" pitchFamily="34" charset="0"/>
              </a:defRPr>
            </a:lvl3pPr>
            <a:lvl4pPr marL="16002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defRPr>
            </a:lvl4pPr>
            <a:lvl5pPr marL="20574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defRPr>
            </a:lvl5pPr>
            <a:lvl6pPr marL="25146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6pPr>
            <a:lvl7pPr marL="29718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7pPr>
            <a:lvl8pPr marL="34290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8pPr>
            <a:lvl9pPr marL="38862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9pPr>
          </a:lstStyle>
          <a:p>
            <a:pPr eaLnBrk="1" hangingPunct="1">
              <a:spcBef>
                <a:spcPct val="0"/>
              </a:spcBef>
              <a:buClrTx/>
              <a:buSzTx/>
              <a:buFontTx/>
              <a:buNone/>
            </a:pPr>
            <a:r>
              <a:rPr lang="en-US" altLang="en-US" sz="1600">
                <a:solidFill>
                  <a:srgbClr val="000066"/>
                </a:solidFill>
                <a:latin typeface="Arial" panose="020B0604020202020204" pitchFamily="34" charset="0"/>
                <a:cs typeface="Times New Roman" panose="02020603050405020304" pitchFamily="18" charset="0"/>
              </a:rPr>
              <a:t>P =</a:t>
            </a:r>
            <a:r>
              <a:rPr lang="en-US" altLang="en-US" sz="1600">
                <a:solidFill>
                  <a:srgbClr val="000066"/>
                </a:solidFill>
                <a:latin typeface="Arial" panose="020B0604020202020204" pitchFamily="34" charset="0"/>
                <a:cs typeface="Arial" panose="020B0604020202020204" pitchFamily="34" charset="0"/>
              </a:rPr>
              <a:t> E</a:t>
            </a:r>
            <a:r>
              <a:rPr lang="en-US" altLang="en-US" sz="1600" baseline="-25000">
                <a:solidFill>
                  <a:srgbClr val="000066"/>
                </a:solidFill>
                <a:latin typeface="Arial" panose="020B0604020202020204" pitchFamily="34" charset="0"/>
                <a:cs typeface="Arial" panose="020B0604020202020204" pitchFamily="34" charset="0"/>
              </a:rPr>
              <a:t>H2</a:t>
            </a:r>
            <a:r>
              <a:rPr lang="en-US" altLang="en-US" sz="1600">
                <a:solidFill>
                  <a:srgbClr val="000066"/>
                </a:solidFill>
                <a:latin typeface="Arial" panose="020B0604020202020204" pitchFamily="34" charset="0"/>
                <a:cs typeface="Times New Roman" panose="02020603050405020304" pitchFamily="18" charset="0"/>
              </a:rPr>
              <a:t> ∙ P</a:t>
            </a:r>
            <a:r>
              <a:rPr lang="en-US" altLang="en-US" sz="1600" baseline="-30000">
                <a:solidFill>
                  <a:srgbClr val="000066"/>
                </a:solidFill>
                <a:latin typeface="Arial" panose="020B0604020202020204" pitchFamily="34" charset="0"/>
                <a:cs typeface="Times New Roman" panose="02020603050405020304" pitchFamily="18" charset="0"/>
              </a:rPr>
              <a:t>Rb</a:t>
            </a:r>
            <a:r>
              <a:rPr lang="en-US" altLang="en-US" sz="1600">
                <a:solidFill>
                  <a:srgbClr val="000066"/>
                </a:solidFill>
                <a:latin typeface="Arial" panose="020B0604020202020204" pitchFamily="34" charset="0"/>
                <a:cs typeface="Times New Roman" panose="02020603050405020304" pitchFamily="18" charset="0"/>
              </a:rPr>
              <a:t>∙ S ∙ B</a:t>
            </a:r>
            <a:r>
              <a:rPr lang="en-US" altLang="en-US" sz="1600" baseline="-30000">
                <a:solidFill>
                  <a:srgbClr val="000066"/>
                </a:solidFill>
                <a:latin typeface="Arial" panose="020B0604020202020204" pitchFamily="34" charset="0"/>
                <a:cs typeface="Times New Roman" panose="02020603050405020304" pitchFamily="18" charset="0"/>
              </a:rPr>
              <a:t>RG</a:t>
            </a:r>
            <a:r>
              <a:rPr lang="en-US" altLang="en-US" sz="1600">
                <a:solidFill>
                  <a:srgbClr val="000066"/>
                </a:solidFill>
                <a:latin typeface="Arial" panose="020B0604020202020204" pitchFamily="34" charset="0"/>
                <a:cs typeface="Times New Roman" panose="02020603050405020304" pitchFamily="18" charset="0"/>
              </a:rPr>
              <a:t>∙ E</a:t>
            </a:r>
            <a:r>
              <a:rPr lang="en-US" altLang="en-US" sz="1600" baseline="-30000">
                <a:solidFill>
                  <a:srgbClr val="000066"/>
                </a:solidFill>
                <a:latin typeface="Arial" panose="020B0604020202020204" pitchFamily="34" charset="0"/>
                <a:cs typeface="Times New Roman" panose="02020603050405020304" pitchFamily="18" charset="0"/>
              </a:rPr>
              <a:t>LS</a:t>
            </a:r>
            <a:r>
              <a:rPr lang="en-US" altLang="en-US" sz="1600">
                <a:solidFill>
                  <a:srgbClr val="000066"/>
                </a:solidFill>
                <a:latin typeface="Arial" panose="020B0604020202020204" pitchFamily="34" charset="0"/>
                <a:cs typeface="Times New Roman" panose="02020603050405020304" pitchFamily="18" charset="0"/>
              </a:rPr>
              <a:t>∙  E</a:t>
            </a:r>
            <a:r>
              <a:rPr lang="en-US" altLang="en-US" sz="1600" baseline="-30000">
                <a:solidFill>
                  <a:srgbClr val="000066"/>
                </a:solidFill>
                <a:latin typeface="Arial" panose="020B0604020202020204" pitchFamily="34" charset="0"/>
                <a:cs typeface="Times New Roman" panose="02020603050405020304" pitchFamily="18" charset="0"/>
              </a:rPr>
              <a:t>ES </a:t>
            </a:r>
            <a:r>
              <a:rPr lang="en-US" altLang="en-US" sz="1600">
                <a:solidFill>
                  <a:srgbClr val="000066"/>
                </a:solidFill>
                <a:latin typeface="Arial" panose="020B0604020202020204" pitchFamily="34" charset="0"/>
                <a:cs typeface="Times New Roman" panose="02020603050405020304" pitchFamily="18" charset="0"/>
              </a:rPr>
              <a:t>∙ E</a:t>
            </a:r>
            <a:r>
              <a:rPr lang="en-US" altLang="en-US" sz="1600" baseline="-30000">
                <a:solidFill>
                  <a:srgbClr val="000066"/>
                </a:solidFill>
                <a:latin typeface="Arial" panose="020B0604020202020204" pitchFamily="34" charset="0"/>
                <a:cs typeface="Times New Roman" panose="02020603050405020304" pitchFamily="18" charset="0"/>
              </a:rPr>
              <a:t>Sona</a:t>
            </a:r>
            <a:r>
              <a:rPr lang="en-US" altLang="en-US" sz="1600">
                <a:solidFill>
                  <a:srgbClr val="000066"/>
                </a:solidFill>
                <a:latin typeface="Arial" panose="020B0604020202020204" pitchFamily="34" charset="0"/>
                <a:cs typeface="Times New Roman" panose="02020603050405020304" pitchFamily="18" charset="0"/>
              </a:rPr>
              <a:t>∙ E</a:t>
            </a:r>
            <a:r>
              <a:rPr lang="en-US" altLang="en-US" sz="1600" baseline="-30000">
                <a:solidFill>
                  <a:srgbClr val="000066"/>
                </a:solidFill>
                <a:latin typeface="Arial" panose="020B0604020202020204" pitchFamily="34" charset="0"/>
                <a:cs typeface="Times New Roman" panose="02020603050405020304" pitchFamily="18" charset="0"/>
              </a:rPr>
              <a:t>ion</a:t>
            </a:r>
            <a:r>
              <a:rPr lang="en-US" altLang="en-US" sz="1600">
                <a:solidFill>
                  <a:srgbClr val="000066"/>
                </a:solidFill>
                <a:latin typeface="Arial" panose="020B0604020202020204" pitchFamily="34" charset="0"/>
                <a:cs typeface="Times New Roman" panose="02020603050405020304" pitchFamily="18" charset="0"/>
              </a:rPr>
              <a:t> ~ 85-90%</a:t>
            </a:r>
            <a:r>
              <a:rPr lang="en-US" altLang="en-US" sz="1600">
                <a:solidFill>
                  <a:schemeClr val="tx1"/>
                </a:solidFill>
                <a:latin typeface="Arial" panose="020B0604020202020204" pitchFamily="34" charset="0"/>
                <a:cs typeface="Arial" panose="020B0604020202020204" pitchFamily="34" charset="0"/>
              </a:rPr>
              <a:t> </a:t>
            </a:r>
          </a:p>
        </p:txBody>
      </p:sp>
      <p:sp>
        <p:nvSpPr>
          <p:cNvPr id="16388" name="Rectangle 2">
            <a:extLst>
              <a:ext uri="{FF2B5EF4-FFF2-40B4-BE49-F238E27FC236}">
                <a16:creationId xmlns:a16="http://schemas.microsoft.com/office/drawing/2014/main" id="{BDE91674-568B-89AE-18B2-F95580DDF2AA}"/>
              </a:ext>
            </a:extLst>
          </p:cNvPr>
          <p:cNvSpPr txBox="1">
            <a:spLocks noChangeArrowheads="1"/>
          </p:cNvSpPr>
          <p:nvPr/>
        </p:nvSpPr>
        <p:spPr bwMode="auto">
          <a:xfrm>
            <a:off x="0" y="0"/>
            <a:ext cx="9144000" cy="811213"/>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SzPct val="80000"/>
              <a:buFont typeface="Wingdings 3" pitchFamily="2" charset="2"/>
              <a:buChar char=""/>
              <a:defRPr>
                <a:solidFill>
                  <a:srgbClr val="404040"/>
                </a:solidFill>
                <a:latin typeface="Trebuchet MS" panose="020B0703020202090204" pitchFamily="34" charset="0"/>
              </a:defRPr>
            </a:lvl1pPr>
            <a:lvl2pPr marL="742950" indent="-285750">
              <a:spcBef>
                <a:spcPts val="1000"/>
              </a:spcBef>
              <a:buClr>
                <a:schemeClr val="accent1"/>
              </a:buClr>
              <a:buSzPct val="80000"/>
              <a:buFont typeface="Wingdings 3" pitchFamily="2" charset="2"/>
              <a:buChar char=""/>
              <a:defRPr sz="1600">
                <a:solidFill>
                  <a:srgbClr val="404040"/>
                </a:solidFill>
                <a:latin typeface="Trebuchet MS" panose="020B0703020202090204" pitchFamily="34" charset="0"/>
              </a:defRPr>
            </a:lvl2pPr>
            <a:lvl3pPr marL="1143000" indent="-228600">
              <a:spcBef>
                <a:spcPts val="1000"/>
              </a:spcBef>
              <a:buClr>
                <a:schemeClr val="accent1"/>
              </a:buClr>
              <a:buSzPct val="80000"/>
              <a:buFont typeface="Wingdings 3" pitchFamily="2" charset="2"/>
              <a:buChar char=""/>
              <a:defRPr sz="1400">
                <a:solidFill>
                  <a:srgbClr val="404040"/>
                </a:solidFill>
                <a:latin typeface="Trebuchet MS" panose="020B0703020202090204" pitchFamily="34" charset="0"/>
              </a:defRPr>
            </a:lvl3pPr>
            <a:lvl4pPr marL="16002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defRPr>
            </a:lvl4pPr>
            <a:lvl5pPr marL="20574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defRPr>
            </a:lvl5pPr>
            <a:lvl6pPr marL="25146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6pPr>
            <a:lvl7pPr marL="29718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7pPr>
            <a:lvl8pPr marL="34290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8pPr>
            <a:lvl9pPr marL="38862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9pPr>
          </a:lstStyle>
          <a:p>
            <a:pPr algn="ctr" eaLnBrk="1" hangingPunct="1">
              <a:spcBef>
                <a:spcPct val="0"/>
              </a:spcBef>
              <a:buClr>
                <a:srgbClr val="C3260C"/>
              </a:buClr>
              <a:buSzPct val="128000"/>
              <a:buFont typeface="Georgia" panose="02040502050405020303" pitchFamily="18" charset="0"/>
              <a:buNone/>
            </a:pPr>
            <a:r>
              <a:rPr lang="en-US" altLang="en-US" sz="3600" b="1" dirty="0">
                <a:solidFill>
                  <a:srgbClr val="C00000"/>
                </a:solidFill>
                <a:latin typeface="Times New Roman" panose="02020603050405020304" pitchFamily="18" charset="0"/>
                <a:cs typeface="Times New Roman" panose="02020603050405020304" pitchFamily="18" charset="0"/>
              </a:rPr>
              <a:t>Depolarization Factors</a:t>
            </a:r>
          </a:p>
        </p:txBody>
      </p:sp>
      <p:graphicFrame>
        <p:nvGraphicFramePr>
          <p:cNvPr id="11" name="Group 47">
            <a:extLst>
              <a:ext uri="{FF2B5EF4-FFF2-40B4-BE49-F238E27FC236}">
                <a16:creationId xmlns:a16="http://schemas.microsoft.com/office/drawing/2014/main" id="{A44AEB40-19BE-7900-8D02-C2C60485BADD}"/>
              </a:ext>
            </a:extLst>
          </p:cNvPr>
          <p:cNvGraphicFramePr>
            <a:graphicFrameLocks noGrp="1"/>
          </p:cNvGraphicFramePr>
          <p:nvPr>
            <p:extLst>
              <p:ext uri="{D42A27DB-BD31-4B8C-83A1-F6EECF244321}">
                <p14:modId xmlns:p14="http://schemas.microsoft.com/office/powerpoint/2010/main" val="4249597683"/>
              </p:ext>
            </p:extLst>
          </p:nvPr>
        </p:nvGraphicFramePr>
        <p:xfrm>
          <a:off x="190500" y="811213"/>
          <a:ext cx="8763000" cy="4800601"/>
        </p:xfrm>
        <a:graphic>
          <a:graphicData uri="http://schemas.openxmlformats.org/drawingml/2006/table">
            <a:tbl>
              <a:tblPr/>
              <a:tblGrid>
                <a:gridCol w="394730">
                  <a:extLst>
                    <a:ext uri="{9D8B030D-6E8A-4147-A177-3AD203B41FA5}">
                      <a16:colId xmlns:a16="http://schemas.microsoft.com/office/drawing/2014/main" val="20000"/>
                    </a:ext>
                  </a:extLst>
                </a:gridCol>
                <a:gridCol w="1578918">
                  <a:extLst>
                    <a:ext uri="{9D8B030D-6E8A-4147-A177-3AD203B41FA5}">
                      <a16:colId xmlns:a16="http://schemas.microsoft.com/office/drawing/2014/main" val="20001"/>
                    </a:ext>
                  </a:extLst>
                </a:gridCol>
                <a:gridCol w="5309726">
                  <a:extLst>
                    <a:ext uri="{9D8B030D-6E8A-4147-A177-3AD203B41FA5}">
                      <a16:colId xmlns:a16="http://schemas.microsoft.com/office/drawing/2014/main" val="20002"/>
                    </a:ext>
                  </a:extLst>
                </a:gridCol>
                <a:gridCol w="1479626">
                  <a:extLst>
                    <a:ext uri="{9D8B030D-6E8A-4147-A177-3AD203B41FA5}">
                      <a16:colId xmlns:a16="http://schemas.microsoft.com/office/drawing/2014/main" val="20003"/>
                    </a:ext>
                  </a:extLst>
                </a:gridCol>
              </a:tblGrid>
              <a:tr h="551228">
                <a:tc gridSpan="2">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Depol</a:t>
                      </a:r>
                      <a:r>
                        <a:rPr kumimoji="0" lang="en-US"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factor</a:t>
                      </a:r>
                    </a:p>
                  </a:txBody>
                  <a:tcPr marT="45717" marB="4571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mn-lt"/>
                        <a:cs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Process</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Estimate</a:t>
                      </a:r>
                    </a:p>
                  </a:txBody>
                  <a:tcPr marT="45717" marB="4571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4208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1</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800" b="0"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E</a:t>
                      </a:r>
                      <a:r>
                        <a:rPr kumimoji="0" lang="en-US" sz="1800" b="0" i="0" u="none" strike="noStrike" cap="none" normalizeH="0" baseline="-25000" dirty="0">
                          <a:ln>
                            <a:noFill/>
                          </a:ln>
                          <a:solidFill>
                            <a:srgbClr val="000066"/>
                          </a:solidFill>
                          <a:effectLst/>
                          <a:latin typeface="Times New Roman" panose="02020603050405020304" pitchFamily="18" charset="0"/>
                          <a:cs typeface="Times New Roman" panose="02020603050405020304" pitchFamily="18" charset="0"/>
                        </a:rPr>
                        <a:t>H</a:t>
                      </a:r>
                      <a:r>
                        <a:rPr kumimoji="0" lang="en-US" sz="1800" b="0" i="0" u="none" strike="noStrike" cap="none" normalizeH="0" baseline="30000" dirty="0">
                          <a:ln>
                            <a:noFill/>
                          </a:ln>
                          <a:solidFill>
                            <a:srgbClr val="000066"/>
                          </a:solidFill>
                          <a:effectLst/>
                          <a:latin typeface="Times New Roman" panose="02020603050405020304" pitchFamily="18" charset="0"/>
                          <a:cs typeface="Times New Roman" panose="02020603050405020304" pitchFamily="18" charset="0"/>
                        </a:rPr>
                        <a:t>0</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lang="en-US" sz="1800" dirty="0">
                          <a:solidFill>
                            <a:schemeClr val="tx1"/>
                          </a:solidFill>
                          <a:effectLst/>
                          <a:latin typeface="Times New Roman" pitchFamily="18" charset="0"/>
                          <a:cs typeface="Times New Roman" pitchFamily="18" charset="0"/>
                        </a:rPr>
                        <a:t>Dilution due H</a:t>
                      </a:r>
                      <a:r>
                        <a:rPr lang="en-US" sz="1800" baseline="30000" dirty="0">
                          <a:solidFill>
                            <a:schemeClr val="tx1"/>
                          </a:solidFill>
                          <a:effectLst/>
                          <a:latin typeface="Times New Roman" pitchFamily="18" charset="0"/>
                          <a:cs typeface="Times New Roman" pitchFamily="18" charset="0"/>
                        </a:rPr>
                        <a:t>0</a:t>
                      </a:r>
                      <a:r>
                        <a:rPr lang="en-US" sz="1800" dirty="0">
                          <a:solidFill>
                            <a:schemeClr val="tx1"/>
                          </a:solidFill>
                          <a:effectLst/>
                          <a:latin typeface="Times New Roman" pitchFamily="18" charset="0"/>
                          <a:cs typeface="Times New Roman" pitchFamily="18" charset="0"/>
                        </a:rPr>
                        <a:t> part of the beam (LEBT)</a:t>
                      </a:r>
                      <a:endParaRPr kumimoji="0" 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800" b="0"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0.99 - 0.99</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4208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2</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P</a:t>
                      </a:r>
                      <a:r>
                        <a:rPr kumimoji="0" lang="en-US" sz="1800" b="0" i="0" u="none" strike="noStrike" cap="none" normalizeH="0" baseline="-25000" dirty="0" err="1">
                          <a:ln>
                            <a:noFill/>
                          </a:ln>
                          <a:solidFill>
                            <a:srgbClr val="000066"/>
                          </a:solidFill>
                          <a:effectLst/>
                          <a:latin typeface="Times New Roman" panose="02020603050405020304" pitchFamily="18" charset="0"/>
                          <a:cs typeface="Times New Roman" panose="02020603050405020304" pitchFamily="18" charset="0"/>
                        </a:rPr>
                        <a:t>Rb</a:t>
                      </a:r>
                      <a:endParaRPr kumimoji="0" lang="en-US" sz="1800" b="0" i="0" u="none" strike="noStrike" cap="none" normalizeH="0" baseline="-25000" dirty="0">
                        <a:ln>
                          <a:noFill/>
                        </a:ln>
                        <a:solidFill>
                          <a:srgbClr val="000066"/>
                        </a:solidFill>
                        <a:effectLst/>
                        <a:latin typeface="Times New Roman" panose="02020603050405020304" pitchFamily="18" charset="0"/>
                        <a:cs typeface="Times New Roman" panose="02020603050405020304" pitchFamily="18"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Rb-optical pumping  (Laser system)</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800" b="0"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0.99 - 0.99</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4208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3</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S</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Rb</a:t>
                      </a:r>
                      <a:r>
                        <a:rPr kumimoji="0" 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polarization spatial distribution (Collimators)</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0.97 - </a:t>
                      </a:r>
                      <a:r>
                        <a:rPr kumimoji="0" lang="en-US" sz="1800" b="0" i="0" u="none" strike="noStrike" cap="none" normalizeH="0" baseline="0" dirty="0">
                          <a:ln>
                            <a:noFill/>
                          </a:ln>
                          <a:solidFill>
                            <a:srgbClr val="CC0000"/>
                          </a:solidFill>
                          <a:effectLst/>
                          <a:latin typeface="Times New Roman" panose="02020603050405020304" pitchFamily="18" charset="0"/>
                          <a:cs typeface="Times New Roman" panose="02020603050405020304" pitchFamily="18" charset="0"/>
                        </a:rPr>
                        <a:t>0.98</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6725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4</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B</a:t>
                      </a:r>
                      <a:r>
                        <a:rPr kumimoji="0" lang="en-US" sz="1800" b="0" i="0" u="none" strike="noStrike" cap="none" normalizeH="0" baseline="-25000" dirty="0">
                          <a:ln>
                            <a:noFill/>
                          </a:ln>
                          <a:solidFill>
                            <a:srgbClr val="000066"/>
                          </a:solidFill>
                          <a:effectLst/>
                          <a:latin typeface="Times New Roman" panose="02020603050405020304" pitchFamily="18" charset="0"/>
                          <a:cs typeface="Times New Roman" panose="02020603050405020304" pitchFamily="18" charset="0"/>
                        </a:rPr>
                        <a:t>RG</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Proton neutralization in residual gas (Vacuum)</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0.98 - </a:t>
                      </a:r>
                      <a:r>
                        <a:rPr kumimoji="0" lang="en-US" sz="1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0.99</a:t>
                      </a:r>
                      <a:endParaRPr kumimoji="0" lang="en-US" sz="1800" b="0"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4946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5</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E</a:t>
                      </a:r>
                      <a:r>
                        <a:rPr kumimoji="0" lang="en-US" sz="1800" b="0" i="0" u="none" strike="noStrike" cap="none" normalizeH="0" baseline="-25000" dirty="0">
                          <a:ln>
                            <a:noFill/>
                          </a:ln>
                          <a:solidFill>
                            <a:srgbClr val="000066"/>
                          </a:solidFill>
                          <a:effectLst/>
                          <a:latin typeface="Times New Roman" panose="02020603050405020304" pitchFamily="18" charset="0"/>
                          <a:cs typeface="Times New Roman" panose="02020603050405020304" pitchFamily="18" charset="0"/>
                        </a:rPr>
                        <a:t>LS</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Depolarization due to spin-orbital interaction</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0.98 - 0.98</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8215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6</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sz="1800" dirty="0">
                          <a:solidFill>
                            <a:srgbClr val="000066"/>
                          </a:solidFill>
                          <a:latin typeface="Times New Roman" panose="02020603050405020304" pitchFamily="18" charset="0"/>
                          <a:cs typeface="Times New Roman" panose="02020603050405020304" pitchFamily="18" charset="0"/>
                        </a:rPr>
                        <a:t>E</a:t>
                      </a:r>
                      <a:r>
                        <a:rPr lang="en-US" sz="1800" baseline="-30000" dirty="0">
                          <a:solidFill>
                            <a:srgbClr val="000066"/>
                          </a:solidFill>
                          <a:latin typeface="Times New Roman" panose="02020603050405020304" pitchFamily="18" charset="0"/>
                          <a:cs typeface="Times New Roman" panose="02020603050405020304" pitchFamily="18" charset="0"/>
                        </a:rPr>
                        <a:t>ES</a:t>
                      </a:r>
                      <a:endParaRPr kumimoji="0" lang="en-US" sz="1800" b="0" i="0" u="none" strike="noStrike" cap="none" normalizeH="0" baseline="-25000" dirty="0">
                        <a:ln>
                          <a:noFill/>
                        </a:ln>
                        <a:solidFill>
                          <a:srgbClr val="000066"/>
                        </a:solidFill>
                        <a:effectLst/>
                        <a:latin typeface="Times New Roman" panose="02020603050405020304" pitchFamily="18" charset="0"/>
                        <a:cs typeface="Times New Roman" panose="02020603050405020304" pitchFamily="18"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Dilution due to incomplete energy separation not polarized component of the beam (LEBT)</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0.98 - </a:t>
                      </a:r>
                      <a:r>
                        <a:rPr kumimoji="0" lang="en-US" sz="1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0.99</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4208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7</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E</a:t>
                      </a:r>
                      <a:r>
                        <a:rPr kumimoji="0" lang="en-US" sz="1800" b="0" i="0" u="none" strike="noStrike" cap="none" normalizeH="0" baseline="-25000" dirty="0" err="1">
                          <a:ln>
                            <a:noFill/>
                          </a:ln>
                          <a:solidFill>
                            <a:srgbClr val="000066"/>
                          </a:solidFill>
                          <a:effectLst/>
                          <a:latin typeface="Times New Roman" panose="02020603050405020304" pitchFamily="18" charset="0"/>
                          <a:cs typeface="Times New Roman" panose="02020603050405020304" pitchFamily="18" charset="0"/>
                        </a:rPr>
                        <a:t>Sona</a:t>
                      </a:r>
                      <a:endParaRPr kumimoji="0" lang="en-US" sz="1800" b="0" i="0" u="none" strike="noStrike" cap="none" normalizeH="0" baseline="-25000" dirty="0">
                        <a:ln>
                          <a:noFill/>
                        </a:ln>
                        <a:solidFill>
                          <a:srgbClr val="000066"/>
                        </a:solidFill>
                        <a:effectLst/>
                        <a:latin typeface="Times New Roman" panose="02020603050405020304" pitchFamily="18" charset="0"/>
                        <a:cs typeface="Times New Roman" panose="02020603050405020304" pitchFamily="18"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Sona-transition efficiency (Adjustment)</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0.96 - </a:t>
                      </a:r>
                      <a:r>
                        <a:rPr kumimoji="0" lang="en-US" sz="1800" b="0" i="0" u="none" strike="noStrike" cap="none" normalizeH="0" baseline="0" dirty="0">
                          <a:ln>
                            <a:noFill/>
                          </a:ln>
                          <a:solidFill>
                            <a:srgbClr val="CC0000"/>
                          </a:solidFill>
                          <a:effectLst/>
                          <a:latin typeface="Times New Roman" panose="02020603050405020304" pitchFamily="18" charset="0"/>
                          <a:cs typeface="Times New Roman" panose="02020603050405020304" pitchFamily="18" charset="0"/>
                        </a:rPr>
                        <a:t>0.98</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78215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8</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E</a:t>
                      </a:r>
                      <a:r>
                        <a:rPr kumimoji="0" lang="en-US" sz="1800" b="0" i="0" u="none" strike="noStrike" cap="none" normalizeH="0" baseline="-25000" dirty="0" err="1">
                          <a:ln>
                            <a:noFill/>
                          </a:ln>
                          <a:solidFill>
                            <a:srgbClr val="000066"/>
                          </a:solidFill>
                          <a:effectLst/>
                          <a:latin typeface="Times New Roman" panose="02020603050405020304" pitchFamily="18" charset="0"/>
                          <a:cs typeface="Times New Roman" panose="02020603050405020304" pitchFamily="18" charset="0"/>
                        </a:rPr>
                        <a:t>ion</a:t>
                      </a:r>
                      <a:endParaRPr kumimoji="0" lang="en-US" sz="1800" b="0" i="0" u="none" strike="noStrike" cap="none" normalizeH="0" baseline="-25000" dirty="0">
                        <a:ln>
                          <a:noFill/>
                        </a:ln>
                        <a:solidFill>
                          <a:srgbClr val="000066"/>
                        </a:solidFill>
                        <a:effectLst/>
                        <a:latin typeface="Times New Roman" panose="02020603050405020304" pitchFamily="18" charset="0"/>
                        <a:cs typeface="Times New Roman" panose="02020603050405020304" pitchFamily="18"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Incomplete hyperfine interaction breaking in the ionizer magnetic field</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0.98 - </a:t>
                      </a:r>
                      <a:r>
                        <a:rPr kumimoji="0" lang="en-US" sz="1800" b="0" i="0" u="none" strike="noStrike" cap="none" normalizeH="0" baseline="0" dirty="0">
                          <a:ln>
                            <a:noFill/>
                          </a:ln>
                          <a:solidFill>
                            <a:srgbClr val="CC0000"/>
                          </a:solidFill>
                          <a:effectLst/>
                          <a:latin typeface="Times New Roman" panose="02020603050405020304" pitchFamily="18" charset="0"/>
                          <a:cs typeface="Times New Roman" panose="02020603050405020304" pitchFamily="18" charset="0"/>
                        </a:rPr>
                        <a:t>0.99</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16441" name="Slide Number Placeholder 2">
            <a:extLst>
              <a:ext uri="{FF2B5EF4-FFF2-40B4-BE49-F238E27FC236}">
                <a16:creationId xmlns:a16="http://schemas.microsoft.com/office/drawing/2014/main" id="{EEB9DA7C-0300-6B30-958A-807FEC7C7B36}"/>
              </a:ext>
            </a:extLst>
          </p:cNvPr>
          <p:cNvSpPr>
            <a:spLocks noGrp="1" noChangeArrowheads="1"/>
          </p:cNvSpPr>
          <p:nvPr>
            <p:ph type="sldNum" sz="quarter" idx="12"/>
          </p:nvPr>
        </p:nvSpPr>
        <p:spPr bwMode="auto">
          <a:xfrm>
            <a:off x="6445250" y="6042025"/>
            <a:ext cx="512763"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defTabSz="457200" rtl="0" eaLnBrk="1" fontAlgn="auto" hangingPunct="1">
              <a:spcBef>
                <a:spcPts val="0"/>
              </a:spcBef>
              <a:spcAft>
                <a:spcPts val="0"/>
              </a:spcAft>
              <a:defRPr sz="900" kern="1200">
                <a:solidFill>
                  <a:schemeClr val="accent1"/>
                </a:solidFill>
                <a:latin typeface="+mn-lt"/>
                <a:ea typeface="+mn-ea"/>
                <a:cs typeface="+mn-cs"/>
              </a:defRPr>
            </a:lvl1pPr>
            <a:lvl2pPr marL="457200" algn="l" defTabSz="457200" rtl="0" eaLnBrk="0" fontAlgn="base" hangingPunct="0">
              <a:spcBef>
                <a:spcPct val="0"/>
              </a:spcBef>
              <a:spcAft>
                <a:spcPct val="0"/>
              </a:spcAft>
              <a:defRPr kern="1200">
                <a:solidFill>
                  <a:schemeClr val="tx1"/>
                </a:solidFill>
                <a:latin typeface="Trebuchet MS" panose="020B070302020209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Trebuchet MS" panose="020B070302020209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Trebuchet MS" panose="020B070302020209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Trebuchet MS" panose="020B0703020202090204" pitchFamily="34" charset="0"/>
                <a:ea typeface="+mn-ea"/>
                <a:cs typeface="+mn-cs"/>
              </a:defRPr>
            </a:lvl5pPr>
            <a:lvl6pPr marL="2286000" algn="l" defTabSz="914400" rtl="0" eaLnBrk="1" latinLnBrk="0" hangingPunct="1">
              <a:defRPr kern="1200">
                <a:solidFill>
                  <a:schemeClr val="tx1"/>
                </a:solidFill>
                <a:latin typeface="Trebuchet MS" panose="020B0703020202090204" pitchFamily="34" charset="0"/>
                <a:ea typeface="+mn-ea"/>
                <a:cs typeface="+mn-cs"/>
              </a:defRPr>
            </a:lvl6pPr>
            <a:lvl7pPr marL="2743200" algn="l" defTabSz="914400" rtl="0" eaLnBrk="1" latinLnBrk="0" hangingPunct="1">
              <a:defRPr kern="1200">
                <a:solidFill>
                  <a:schemeClr val="tx1"/>
                </a:solidFill>
                <a:latin typeface="Trebuchet MS" panose="020B0703020202090204" pitchFamily="34" charset="0"/>
                <a:ea typeface="+mn-ea"/>
                <a:cs typeface="+mn-cs"/>
              </a:defRPr>
            </a:lvl7pPr>
            <a:lvl8pPr marL="3200400" algn="l" defTabSz="914400" rtl="0" eaLnBrk="1" latinLnBrk="0" hangingPunct="1">
              <a:defRPr kern="1200">
                <a:solidFill>
                  <a:schemeClr val="tx1"/>
                </a:solidFill>
                <a:latin typeface="Trebuchet MS" panose="020B0703020202090204" pitchFamily="34" charset="0"/>
                <a:ea typeface="+mn-ea"/>
                <a:cs typeface="+mn-cs"/>
              </a:defRPr>
            </a:lvl8pPr>
            <a:lvl9pPr marL="3657600" algn="l" defTabSz="914400" rtl="0" eaLnBrk="1" latinLnBrk="0" hangingPunct="1">
              <a:defRPr kern="1200">
                <a:solidFill>
                  <a:schemeClr val="tx1"/>
                </a:solidFill>
                <a:latin typeface="Trebuchet MS" panose="020B0703020202090204" pitchFamily="34" charset="0"/>
                <a:ea typeface="+mn-ea"/>
                <a:cs typeface="+mn-cs"/>
              </a:defRPr>
            </a:lvl9pPr>
          </a:lstStyle>
          <a:p>
            <a:pPr fontAlgn="base">
              <a:spcBef>
                <a:spcPct val="0"/>
              </a:spcBef>
              <a:spcAft>
                <a:spcPct val="0"/>
              </a:spcAft>
              <a:buClrTx/>
              <a:buSzTx/>
              <a:buFontTx/>
              <a:buNone/>
              <a:defRPr/>
            </a:pPr>
            <a:fld id="{AD484929-E588-974E-8554-AE12D37F39B1}" type="slidenum">
              <a:rPr lang="en-US" altLang="en-US" smtClean="0"/>
              <a:pPr fontAlgn="base">
                <a:spcBef>
                  <a:spcPct val="0"/>
                </a:spcBef>
                <a:spcAft>
                  <a:spcPct val="0"/>
                </a:spcAft>
                <a:buClrTx/>
                <a:buSzTx/>
                <a:buFontTx/>
                <a:buNone/>
                <a:defRPr/>
              </a:pPr>
              <a:t>17</a:t>
            </a:fld>
            <a:endParaRPr lang="en-US" altLang="en-US">
              <a:solidFill>
                <a:schemeClr val="accent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F1AF7-D196-25AC-3C0D-CB05A5885D60}"/>
              </a:ext>
            </a:extLst>
          </p:cNvPr>
          <p:cNvSpPr>
            <a:spLocks noGrp="1"/>
          </p:cNvSpPr>
          <p:nvPr>
            <p:ph type="title"/>
          </p:nvPr>
        </p:nvSpPr>
        <p:spPr/>
        <p:txBody>
          <a:bodyPr/>
          <a:lstStyle/>
          <a:p>
            <a:r>
              <a:rPr lang="en-US" dirty="0">
                <a:solidFill>
                  <a:srgbClr val="C00000"/>
                </a:solidFill>
                <a:latin typeface="Times New Roman" panose="02020603050405020304" pitchFamily="18" charset="0"/>
                <a:cs typeface="Times New Roman" panose="02020603050405020304" pitchFamily="18" charset="0"/>
              </a:rPr>
              <a:t>H- Current at 200 MeV-1.05 mA</a:t>
            </a:r>
          </a:p>
        </p:txBody>
      </p:sp>
      <p:sp>
        <p:nvSpPr>
          <p:cNvPr id="3" name="Slide Number Placeholder 2">
            <a:extLst>
              <a:ext uri="{FF2B5EF4-FFF2-40B4-BE49-F238E27FC236}">
                <a16:creationId xmlns:a16="http://schemas.microsoft.com/office/drawing/2014/main" id="{8EDBD72F-7471-4404-EE83-C86081058B2E}"/>
              </a:ext>
            </a:extLst>
          </p:cNvPr>
          <p:cNvSpPr>
            <a:spLocks noGrp="1"/>
          </p:cNvSpPr>
          <p:nvPr>
            <p:ph type="sldNum" sz="quarter" idx="4"/>
          </p:nvPr>
        </p:nvSpPr>
        <p:spPr/>
        <p:txBody>
          <a:bodyPr/>
          <a:lstStyle/>
          <a:p>
            <a:fld id="{933A556B-7C63-244D-9B7C-B0EA8042B330}" type="slidenum">
              <a:rPr lang="en-US" smtClean="0"/>
              <a:pPr/>
              <a:t>18</a:t>
            </a:fld>
            <a:endParaRPr lang="en-US" sz="750" dirty="0"/>
          </a:p>
        </p:txBody>
      </p:sp>
      <p:pic>
        <p:nvPicPr>
          <p:cNvPr id="4" name="Picture 3">
            <a:extLst>
              <a:ext uri="{FF2B5EF4-FFF2-40B4-BE49-F238E27FC236}">
                <a16:creationId xmlns:a16="http://schemas.microsoft.com/office/drawing/2014/main" id="{B082D887-2898-164A-DB0A-FF3E204F9176}"/>
              </a:ext>
            </a:extLst>
          </p:cNvPr>
          <p:cNvPicPr>
            <a:picLocks noChangeAspect="1"/>
          </p:cNvPicPr>
          <p:nvPr/>
        </p:nvPicPr>
        <p:blipFill>
          <a:blip r:embed="rId2"/>
          <a:stretch>
            <a:fillRect/>
          </a:stretch>
        </p:blipFill>
        <p:spPr>
          <a:xfrm>
            <a:off x="520337" y="2038764"/>
            <a:ext cx="7772400" cy="4277832"/>
          </a:xfrm>
          <a:prstGeom prst="rect">
            <a:avLst/>
          </a:prstGeom>
        </p:spPr>
      </p:pic>
    </p:spTree>
    <p:extLst>
      <p:ext uri="{BB962C8B-B14F-4D97-AF65-F5344CB8AC3E}">
        <p14:creationId xmlns:p14="http://schemas.microsoft.com/office/powerpoint/2010/main" val="3574678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Text Box 1032">
            <a:extLst>
              <a:ext uri="{FF2B5EF4-FFF2-40B4-BE49-F238E27FC236}">
                <a16:creationId xmlns:a16="http://schemas.microsoft.com/office/drawing/2014/main" id="{5395D669-769D-CEDF-1DB3-5461B11A03A1}"/>
              </a:ext>
            </a:extLst>
          </p:cNvPr>
          <p:cNvSpPr txBox="1">
            <a:spLocks noChangeArrowheads="1"/>
          </p:cNvSpPr>
          <p:nvPr/>
        </p:nvSpPr>
        <p:spPr bwMode="auto">
          <a:xfrm>
            <a:off x="228600" y="1295400"/>
            <a:ext cx="1301750" cy="582613"/>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a:solidFill>
                  <a:srgbClr val="990000"/>
                </a:solidFill>
                <a:latin typeface="Tahoma" panose="020B0604030504040204" pitchFamily="34" charset="0"/>
                <a:cs typeface="Tahoma" panose="020B0604030504040204" pitchFamily="34" charset="0"/>
              </a:rPr>
              <a:t>OPPIS</a:t>
            </a:r>
          </a:p>
        </p:txBody>
      </p:sp>
      <p:sp>
        <p:nvSpPr>
          <p:cNvPr id="133124" name="Text Box 1033">
            <a:extLst>
              <a:ext uri="{FF2B5EF4-FFF2-40B4-BE49-F238E27FC236}">
                <a16:creationId xmlns:a16="http://schemas.microsoft.com/office/drawing/2014/main" id="{9EC6ECDB-DB9C-A021-F1A5-BD9FC099F07E}"/>
              </a:ext>
            </a:extLst>
          </p:cNvPr>
          <p:cNvSpPr txBox="1">
            <a:spLocks noChangeArrowheads="1"/>
          </p:cNvSpPr>
          <p:nvPr/>
        </p:nvSpPr>
        <p:spPr bwMode="auto">
          <a:xfrm>
            <a:off x="1219200" y="2209800"/>
            <a:ext cx="1308100" cy="588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a:solidFill>
                  <a:srgbClr val="990000"/>
                </a:solidFill>
                <a:latin typeface="Tahoma" panose="020B0604030504040204" pitchFamily="34" charset="0"/>
                <a:cs typeface="Tahoma" panose="020B0604030504040204" pitchFamily="34" charset="0"/>
              </a:rPr>
              <a:t>LINAC</a:t>
            </a:r>
          </a:p>
        </p:txBody>
      </p:sp>
      <p:sp>
        <p:nvSpPr>
          <p:cNvPr id="133125" name="Text Box 1034">
            <a:extLst>
              <a:ext uri="{FF2B5EF4-FFF2-40B4-BE49-F238E27FC236}">
                <a16:creationId xmlns:a16="http://schemas.microsoft.com/office/drawing/2014/main" id="{3F7B1496-20FB-06C7-1177-2F7428EE256C}"/>
              </a:ext>
            </a:extLst>
          </p:cNvPr>
          <p:cNvSpPr txBox="1">
            <a:spLocks noChangeArrowheads="1"/>
          </p:cNvSpPr>
          <p:nvPr/>
        </p:nvSpPr>
        <p:spPr bwMode="auto">
          <a:xfrm>
            <a:off x="2514600" y="3124200"/>
            <a:ext cx="1552575" cy="588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a:solidFill>
                  <a:srgbClr val="990000"/>
                </a:solidFill>
                <a:latin typeface="Tahoma" panose="020B0604030504040204" pitchFamily="34" charset="0"/>
                <a:cs typeface="Tahoma" panose="020B0604030504040204" pitchFamily="34" charset="0"/>
              </a:rPr>
              <a:t>Booster</a:t>
            </a:r>
          </a:p>
        </p:txBody>
      </p:sp>
      <p:sp>
        <p:nvSpPr>
          <p:cNvPr id="133126" name="Text Box 1035">
            <a:extLst>
              <a:ext uri="{FF2B5EF4-FFF2-40B4-BE49-F238E27FC236}">
                <a16:creationId xmlns:a16="http://schemas.microsoft.com/office/drawing/2014/main" id="{8370E9AF-ACB5-6E5F-86B7-ACD081F6B89F}"/>
              </a:ext>
            </a:extLst>
          </p:cNvPr>
          <p:cNvSpPr txBox="1">
            <a:spLocks noChangeArrowheads="1"/>
          </p:cNvSpPr>
          <p:nvPr/>
        </p:nvSpPr>
        <p:spPr bwMode="auto">
          <a:xfrm>
            <a:off x="4267200" y="4114800"/>
            <a:ext cx="936625" cy="588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a:solidFill>
                  <a:srgbClr val="990000"/>
                </a:solidFill>
                <a:latin typeface="Tahoma" panose="020B0604030504040204" pitchFamily="34" charset="0"/>
                <a:cs typeface="Tahoma" panose="020B0604030504040204" pitchFamily="34" charset="0"/>
              </a:rPr>
              <a:t>AGS</a:t>
            </a:r>
          </a:p>
        </p:txBody>
      </p:sp>
      <p:pic>
        <p:nvPicPr>
          <p:cNvPr id="133127" name="Picture 1037">
            <a:extLst>
              <a:ext uri="{FF2B5EF4-FFF2-40B4-BE49-F238E27FC236}">
                <a16:creationId xmlns:a16="http://schemas.microsoft.com/office/drawing/2014/main" id="{69BCB057-1751-6EE1-E5CD-FF80DFEAA1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4425950"/>
            <a:ext cx="327660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8" name="Text Box 1038">
            <a:extLst>
              <a:ext uri="{FF2B5EF4-FFF2-40B4-BE49-F238E27FC236}">
                <a16:creationId xmlns:a16="http://schemas.microsoft.com/office/drawing/2014/main" id="{A544448B-67B0-B094-4219-9AB179A0C0E7}"/>
              </a:ext>
            </a:extLst>
          </p:cNvPr>
          <p:cNvSpPr txBox="1">
            <a:spLocks noChangeArrowheads="1"/>
          </p:cNvSpPr>
          <p:nvPr/>
        </p:nvSpPr>
        <p:spPr bwMode="auto">
          <a:xfrm>
            <a:off x="7010400" y="5029200"/>
            <a:ext cx="876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a:solidFill>
                  <a:srgbClr val="990000"/>
                </a:solidFill>
                <a:latin typeface="Times New Roman" panose="02020603050405020304" pitchFamily="18" charset="0"/>
                <a:cs typeface="Tahoma" panose="020B0604030504040204" pitchFamily="34" charset="0"/>
              </a:rPr>
              <a:t>RHIC</a:t>
            </a:r>
          </a:p>
        </p:txBody>
      </p:sp>
      <p:sp>
        <p:nvSpPr>
          <p:cNvPr id="133129" name="Text Box 1039">
            <a:extLst>
              <a:ext uri="{FF2B5EF4-FFF2-40B4-BE49-F238E27FC236}">
                <a16:creationId xmlns:a16="http://schemas.microsoft.com/office/drawing/2014/main" id="{028B2D8E-8D04-1A0B-5817-EAF881EC04A7}"/>
              </a:ext>
            </a:extLst>
          </p:cNvPr>
          <p:cNvSpPr txBox="1">
            <a:spLocks noChangeArrowheads="1"/>
          </p:cNvSpPr>
          <p:nvPr/>
        </p:nvSpPr>
        <p:spPr bwMode="auto">
          <a:xfrm>
            <a:off x="5638800" y="4267200"/>
            <a:ext cx="35052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a:solidFill>
                  <a:srgbClr val="A50021"/>
                </a:solidFill>
                <a:latin typeface="Calibri" panose="020F0502020204030204" pitchFamily="34" charset="0"/>
                <a:cs typeface="Tahoma" panose="020B0604030504040204" pitchFamily="34" charset="0"/>
              </a:rPr>
              <a:t>2.2∙10</a:t>
            </a:r>
            <a:r>
              <a:rPr lang="en-US" altLang="en-US" sz="2400" baseline="30000">
                <a:solidFill>
                  <a:srgbClr val="A50021"/>
                </a:solidFill>
                <a:latin typeface="Calibri" panose="020F0502020204030204" pitchFamily="34" charset="0"/>
                <a:cs typeface="Tahoma" panose="020B0604030504040204" pitchFamily="34" charset="0"/>
              </a:rPr>
              <a:t>11</a:t>
            </a:r>
            <a:r>
              <a:rPr lang="en-US" altLang="en-US" sz="2400">
                <a:solidFill>
                  <a:srgbClr val="A50021"/>
                </a:solidFill>
                <a:latin typeface="Calibri" panose="020F0502020204030204" pitchFamily="34" charset="0"/>
                <a:cs typeface="Tahoma" panose="020B0604030504040204" pitchFamily="34" charset="0"/>
              </a:rPr>
              <a:t> p/bunch, P ~65%</a:t>
            </a:r>
          </a:p>
        </p:txBody>
      </p:sp>
      <p:sp>
        <p:nvSpPr>
          <p:cNvPr id="133130" name="Text Box 1040">
            <a:extLst>
              <a:ext uri="{FF2B5EF4-FFF2-40B4-BE49-F238E27FC236}">
                <a16:creationId xmlns:a16="http://schemas.microsoft.com/office/drawing/2014/main" id="{9C9D6C6C-272F-2F5D-D1E4-34FA97AE7B57}"/>
              </a:ext>
            </a:extLst>
          </p:cNvPr>
          <p:cNvSpPr txBox="1">
            <a:spLocks noChangeArrowheads="1"/>
          </p:cNvSpPr>
          <p:nvPr/>
        </p:nvSpPr>
        <p:spPr bwMode="auto">
          <a:xfrm>
            <a:off x="1965325" y="1404938"/>
            <a:ext cx="60372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dirty="0">
                <a:solidFill>
                  <a:srgbClr val="A50021"/>
                </a:solidFill>
                <a:latin typeface="Calibri" panose="020F0502020204030204" pitchFamily="34" charset="0"/>
                <a:cs typeface="Tahoma" panose="020B0604030504040204" pitchFamily="34" charset="0"/>
              </a:rPr>
              <a:t>6.3∙10</a:t>
            </a:r>
            <a:r>
              <a:rPr lang="en-US" altLang="en-US" sz="2400" baseline="30000" dirty="0">
                <a:solidFill>
                  <a:srgbClr val="A50021"/>
                </a:solidFill>
                <a:latin typeface="Calibri" panose="020F0502020204030204" pitchFamily="34" charset="0"/>
                <a:cs typeface="Tahoma" panose="020B0604030504040204" pitchFamily="34" charset="0"/>
              </a:rPr>
              <a:t>11</a:t>
            </a:r>
            <a:r>
              <a:rPr lang="en-US" altLang="en-US" sz="2400" dirty="0">
                <a:solidFill>
                  <a:srgbClr val="A50021"/>
                </a:solidFill>
                <a:latin typeface="Calibri" panose="020F0502020204030204" pitchFamily="34" charset="0"/>
                <a:cs typeface="Tahoma" panose="020B0604030504040204" pitchFamily="34" charset="0"/>
              </a:rPr>
              <a:t>(maximum 40∙10</a:t>
            </a:r>
            <a:r>
              <a:rPr lang="en-US" altLang="en-US" sz="2400" baseline="30000" dirty="0">
                <a:solidFill>
                  <a:srgbClr val="A50021"/>
                </a:solidFill>
                <a:latin typeface="Calibri" panose="020F0502020204030204" pitchFamily="34" charset="0"/>
                <a:cs typeface="Tahoma" panose="020B0604030504040204" pitchFamily="34" charset="0"/>
              </a:rPr>
              <a:t>11</a:t>
            </a:r>
            <a:r>
              <a:rPr lang="en-US" altLang="en-US" sz="2400" dirty="0">
                <a:solidFill>
                  <a:srgbClr val="A50021"/>
                </a:solidFill>
                <a:latin typeface="Calibri" panose="020F0502020204030204" pitchFamily="34" charset="0"/>
                <a:cs typeface="Tahoma" panose="020B0604030504040204" pitchFamily="34" charset="0"/>
              </a:rPr>
              <a:t>) polarized H</a:t>
            </a:r>
            <a:r>
              <a:rPr lang="en-US" altLang="en-US" sz="2400" baseline="30000" dirty="0">
                <a:solidFill>
                  <a:srgbClr val="A50021"/>
                </a:solidFill>
                <a:latin typeface="Calibri" panose="020F0502020204030204" pitchFamily="34" charset="0"/>
                <a:cs typeface="Tahoma" panose="020B0604030504040204" pitchFamily="34" charset="0"/>
              </a:rPr>
              <a:t>-</a:t>
            </a:r>
            <a:r>
              <a:rPr lang="en-US" altLang="en-US" sz="2400" dirty="0">
                <a:solidFill>
                  <a:srgbClr val="A50021"/>
                </a:solidFill>
                <a:latin typeface="Calibri" panose="020F0502020204030204" pitchFamily="34" charset="0"/>
                <a:cs typeface="Tahoma" panose="020B0604030504040204" pitchFamily="34" charset="0"/>
              </a:rPr>
              <a:t> /pulse.</a:t>
            </a:r>
          </a:p>
        </p:txBody>
      </p:sp>
      <p:sp>
        <p:nvSpPr>
          <p:cNvPr id="133131" name="Text Box 1043">
            <a:extLst>
              <a:ext uri="{FF2B5EF4-FFF2-40B4-BE49-F238E27FC236}">
                <a16:creationId xmlns:a16="http://schemas.microsoft.com/office/drawing/2014/main" id="{D2788D20-1514-E5FF-F274-066EE6740090}"/>
              </a:ext>
            </a:extLst>
          </p:cNvPr>
          <p:cNvSpPr txBox="1">
            <a:spLocks noChangeArrowheads="1"/>
          </p:cNvSpPr>
          <p:nvPr/>
        </p:nvSpPr>
        <p:spPr bwMode="auto">
          <a:xfrm>
            <a:off x="2659063" y="2362200"/>
            <a:ext cx="64849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a:solidFill>
                  <a:srgbClr val="A50021"/>
                </a:solidFill>
                <a:latin typeface="Calibri" panose="020F0502020204030204" pitchFamily="34" charset="0"/>
                <a:cs typeface="Tahoma" panose="020B0604030504040204" pitchFamily="34" charset="0"/>
              </a:rPr>
              <a:t>3.6∙10</a:t>
            </a:r>
            <a:r>
              <a:rPr lang="en-US" altLang="en-US" sz="2400" baseline="30000">
                <a:solidFill>
                  <a:srgbClr val="A50021"/>
                </a:solidFill>
                <a:latin typeface="Calibri" panose="020F0502020204030204" pitchFamily="34" charset="0"/>
                <a:cs typeface="Tahoma" panose="020B0604030504040204" pitchFamily="34" charset="0"/>
              </a:rPr>
              <a:t>11 </a:t>
            </a:r>
            <a:r>
              <a:rPr lang="en-US" altLang="en-US" sz="2400">
                <a:solidFill>
                  <a:srgbClr val="A50021"/>
                </a:solidFill>
                <a:latin typeface="Calibri" panose="020F0502020204030204" pitchFamily="34" charset="0"/>
                <a:cs typeface="Tahoma" panose="020B0604030504040204" pitchFamily="34" charset="0"/>
              </a:rPr>
              <a:t> polarized H</a:t>
            </a:r>
            <a:r>
              <a:rPr lang="en-US" altLang="en-US" sz="2400" baseline="30000">
                <a:solidFill>
                  <a:srgbClr val="A50021"/>
                </a:solidFill>
                <a:latin typeface="Calibri" panose="020F0502020204030204" pitchFamily="34" charset="0"/>
                <a:cs typeface="Tahoma" panose="020B0604030504040204" pitchFamily="34" charset="0"/>
              </a:rPr>
              <a:t>-</a:t>
            </a:r>
            <a:r>
              <a:rPr lang="en-US" altLang="en-US" sz="2400">
                <a:solidFill>
                  <a:srgbClr val="A50021"/>
                </a:solidFill>
                <a:latin typeface="Calibri" panose="020F0502020204030204" pitchFamily="34" charset="0"/>
                <a:cs typeface="Tahoma" panose="020B0604030504040204" pitchFamily="34" charset="0"/>
              </a:rPr>
              <a:t> /pulse at 200 MeV, P=80-82%</a:t>
            </a:r>
          </a:p>
        </p:txBody>
      </p:sp>
      <p:sp>
        <p:nvSpPr>
          <p:cNvPr id="133132" name="Text Box 1044">
            <a:extLst>
              <a:ext uri="{FF2B5EF4-FFF2-40B4-BE49-F238E27FC236}">
                <a16:creationId xmlns:a16="http://schemas.microsoft.com/office/drawing/2014/main" id="{BB978756-C888-6C94-1DF0-6BCCC1674E90}"/>
              </a:ext>
            </a:extLst>
          </p:cNvPr>
          <p:cNvSpPr txBox="1">
            <a:spLocks noChangeArrowheads="1"/>
          </p:cNvSpPr>
          <p:nvPr/>
        </p:nvSpPr>
        <p:spPr bwMode="auto">
          <a:xfrm>
            <a:off x="4860925" y="34655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2400">
              <a:solidFill>
                <a:srgbClr val="A50021"/>
              </a:solidFill>
              <a:latin typeface="Times New Roman" panose="02020603050405020304" pitchFamily="18" charset="0"/>
              <a:cs typeface="Tahoma" panose="020B0604030504040204" pitchFamily="34" charset="0"/>
            </a:endParaRPr>
          </a:p>
        </p:txBody>
      </p:sp>
      <p:sp>
        <p:nvSpPr>
          <p:cNvPr id="133133" name="Text Box 1045">
            <a:extLst>
              <a:ext uri="{FF2B5EF4-FFF2-40B4-BE49-F238E27FC236}">
                <a16:creationId xmlns:a16="http://schemas.microsoft.com/office/drawing/2014/main" id="{EA5BD238-7865-EE02-246D-264DE4DD08F4}"/>
              </a:ext>
            </a:extLst>
          </p:cNvPr>
          <p:cNvSpPr txBox="1">
            <a:spLocks noChangeArrowheads="1"/>
          </p:cNvSpPr>
          <p:nvPr/>
        </p:nvSpPr>
        <p:spPr bwMode="auto">
          <a:xfrm>
            <a:off x="4419600" y="3200400"/>
            <a:ext cx="457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a:solidFill>
                  <a:srgbClr val="A50021"/>
                </a:solidFill>
                <a:latin typeface="Calibri" panose="020F0502020204030204" pitchFamily="34" charset="0"/>
                <a:cs typeface="Tahoma" panose="020B0604030504040204" pitchFamily="34" charset="0"/>
              </a:rPr>
              <a:t>2.5∙10</a:t>
            </a:r>
            <a:r>
              <a:rPr lang="en-US" altLang="en-US" sz="2400" baseline="30000">
                <a:solidFill>
                  <a:srgbClr val="A50021"/>
                </a:solidFill>
                <a:latin typeface="Calibri" panose="020F0502020204030204" pitchFamily="34" charset="0"/>
                <a:cs typeface="Tahoma" panose="020B0604030504040204" pitchFamily="34" charset="0"/>
              </a:rPr>
              <a:t>11 </a:t>
            </a:r>
            <a:r>
              <a:rPr lang="en-US" altLang="en-US" sz="2400">
                <a:solidFill>
                  <a:srgbClr val="A50021"/>
                </a:solidFill>
                <a:latin typeface="Calibri" panose="020F0502020204030204" pitchFamily="34" charset="0"/>
                <a:cs typeface="Tahoma" panose="020B0604030504040204" pitchFamily="34" charset="0"/>
              </a:rPr>
              <a:t>  protons /pulse at 2.3 GeV</a:t>
            </a:r>
          </a:p>
        </p:txBody>
      </p:sp>
      <p:cxnSp>
        <p:nvCxnSpPr>
          <p:cNvPr id="133134" name="AutoShape 1047">
            <a:extLst>
              <a:ext uri="{FF2B5EF4-FFF2-40B4-BE49-F238E27FC236}">
                <a16:creationId xmlns:a16="http://schemas.microsoft.com/office/drawing/2014/main" id="{1880311B-E4AA-BD25-98FF-FDE5E9BC17A5}"/>
              </a:ext>
            </a:extLst>
          </p:cNvPr>
          <p:cNvCxnSpPr>
            <a:cxnSpLocks noChangeShapeType="1"/>
          </p:cNvCxnSpPr>
          <p:nvPr/>
        </p:nvCxnSpPr>
        <p:spPr bwMode="auto">
          <a:xfrm>
            <a:off x="2057400" y="2819400"/>
            <a:ext cx="993775" cy="331788"/>
          </a:xfrm>
          <a:prstGeom prst="straightConnector1">
            <a:avLst/>
          </a:prstGeom>
          <a:noFill/>
          <a:ln w="76200">
            <a:solidFill>
              <a:srgbClr val="6600CC"/>
            </a:solidFill>
            <a:round/>
            <a:headEnd/>
            <a:tailEnd type="triangle" w="med" len="med"/>
          </a:ln>
          <a:extLst>
            <a:ext uri="{909E8E84-426E-40DD-AFC4-6F175D3DCCD1}">
              <a14:hiddenFill xmlns:a14="http://schemas.microsoft.com/office/drawing/2010/main">
                <a:noFill/>
              </a14:hiddenFill>
            </a:ext>
          </a:extLst>
        </p:spPr>
      </p:cxnSp>
      <p:cxnSp>
        <p:nvCxnSpPr>
          <p:cNvPr id="133135" name="AutoShape 1051">
            <a:extLst>
              <a:ext uri="{FF2B5EF4-FFF2-40B4-BE49-F238E27FC236}">
                <a16:creationId xmlns:a16="http://schemas.microsoft.com/office/drawing/2014/main" id="{FACD9B79-AF10-053D-F525-F365C4D80A0E}"/>
              </a:ext>
            </a:extLst>
          </p:cNvPr>
          <p:cNvCxnSpPr>
            <a:cxnSpLocks noChangeShapeType="1"/>
            <a:stCxn id="133123" idx="2"/>
          </p:cNvCxnSpPr>
          <p:nvPr/>
        </p:nvCxnSpPr>
        <p:spPr bwMode="auto">
          <a:xfrm>
            <a:off x="879475" y="1878013"/>
            <a:ext cx="952500" cy="358775"/>
          </a:xfrm>
          <a:prstGeom prst="straightConnector1">
            <a:avLst/>
          </a:prstGeom>
          <a:noFill/>
          <a:ln w="76200">
            <a:solidFill>
              <a:srgbClr val="6600CC"/>
            </a:solidFill>
            <a:round/>
            <a:headEnd/>
            <a:tailEnd type="triangle" w="med" len="med"/>
          </a:ln>
          <a:extLst>
            <a:ext uri="{909E8E84-426E-40DD-AFC4-6F175D3DCCD1}">
              <a14:hiddenFill xmlns:a14="http://schemas.microsoft.com/office/drawing/2010/main">
                <a:noFill/>
              </a14:hiddenFill>
            </a:ext>
          </a:extLst>
        </p:spPr>
      </p:cxnSp>
      <p:cxnSp>
        <p:nvCxnSpPr>
          <p:cNvPr id="133136" name="AutoShape 1052">
            <a:extLst>
              <a:ext uri="{FF2B5EF4-FFF2-40B4-BE49-F238E27FC236}">
                <a16:creationId xmlns:a16="http://schemas.microsoft.com/office/drawing/2014/main" id="{555F9690-2000-E57D-0631-5E31B891AFBE}"/>
              </a:ext>
            </a:extLst>
          </p:cNvPr>
          <p:cNvCxnSpPr>
            <a:cxnSpLocks noChangeShapeType="1"/>
          </p:cNvCxnSpPr>
          <p:nvPr/>
        </p:nvCxnSpPr>
        <p:spPr bwMode="auto">
          <a:xfrm>
            <a:off x="3352800" y="3733800"/>
            <a:ext cx="993775" cy="331788"/>
          </a:xfrm>
          <a:prstGeom prst="straightConnector1">
            <a:avLst/>
          </a:prstGeom>
          <a:noFill/>
          <a:ln w="76200">
            <a:solidFill>
              <a:srgbClr val="6600CC"/>
            </a:solidFill>
            <a:round/>
            <a:headEnd/>
            <a:tailEnd type="triangle" w="med" len="med"/>
          </a:ln>
          <a:extLst>
            <a:ext uri="{909E8E84-426E-40DD-AFC4-6F175D3DCCD1}">
              <a14:hiddenFill xmlns:a14="http://schemas.microsoft.com/office/drawing/2010/main">
                <a:noFill/>
              </a14:hiddenFill>
            </a:ext>
          </a:extLst>
        </p:spPr>
      </p:cxnSp>
      <p:cxnSp>
        <p:nvCxnSpPr>
          <p:cNvPr id="133137" name="AutoShape 1053">
            <a:extLst>
              <a:ext uri="{FF2B5EF4-FFF2-40B4-BE49-F238E27FC236}">
                <a16:creationId xmlns:a16="http://schemas.microsoft.com/office/drawing/2014/main" id="{2056255B-4981-E68B-9449-54BDE6174188}"/>
              </a:ext>
            </a:extLst>
          </p:cNvPr>
          <p:cNvCxnSpPr>
            <a:cxnSpLocks noChangeShapeType="1"/>
          </p:cNvCxnSpPr>
          <p:nvPr/>
        </p:nvCxnSpPr>
        <p:spPr bwMode="auto">
          <a:xfrm>
            <a:off x="5029200" y="4724400"/>
            <a:ext cx="990600" cy="381000"/>
          </a:xfrm>
          <a:prstGeom prst="straightConnector1">
            <a:avLst/>
          </a:prstGeom>
          <a:noFill/>
          <a:ln w="76200">
            <a:solidFill>
              <a:srgbClr val="6600CC"/>
            </a:solidFill>
            <a:round/>
            <a:headEnd/>
            <a:tailEnd type="triangle" w="med" len="med"/>
          </a:ln>
          <a:extLst>
            <a:ext uri="{909E8E84-426E-40DD-AFC4-6F175D3DCCD1}">
              <a14:hiddenFill xmlns:a14="http://schemas.microsoft.com/office/drawing/2010/main">
                <a:noFill/>
              </a14:hiddenFill>
            </a:ext>
          </a:extLst>
        </p:spPr>
      </p:cxnSp>
      <p:sp>
        <p:nvSpPr>
          <p:cNvPr id="133138" name="Text Box 1054">
            <a:extLst>
              <a:ext uri="{FF2B5EF4-FFF2-40B4-BE49-F238E27FC236}">
                <a16:creationId xmlns:a16="http://schemas.microsoft.com/office/drawing/2014/main" id="{0DF0F46F-45A0-7A43-69F5-E88990A1DDCE}"/>
              </a:ext>
            </a:extLst>
          </p:cNvPr>
          <p:cNvSpPr txBox="1">
            <a:spLocks noChangeArrowheads="1"/>
          </p:cNvSpPr>
          <p:nvPr/>
        </p:nvSpPr>
        <p:spPr bwMode="auto">
          <a:xfrm>
            <a:off x="517525" y="55991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2400">
              <a:solidFill>
                <a:srgbClr val="A50021"/>
              </a:solidFill>
              <a:latin typeface="Times New Roman" panose="02020603050405020304" pitchFamily="18" charset="0"/>
              <a:cs typeface="Tahoma" panose="020B0604030504040204" pitchFamily="34" charset="0"/>
            </a:endParaRPr>
          </a:p>
        </p:txBody>
      </p:sp>
      <p:sp>
        <p:nvSpPr>
          <p:cNvPr id="133140" name="Text Box 20">
            <a:extLst>
              <a:ext uri="{FF2B5EF4-FFF2-40B4-BE49-F238E27FC236}">
                <a16:creationId xmlns:a16="http://schemas.microsoft.com/office/drawing/2014/main" id="{0B2801F7-E3F2-3183-A800-B263B66413FD}"/>
              </a:ext>
            </a:extLst>
          </p:cNvPr>
          <p:cNvSpPr txBox="1">
            <a:spLocks noChangeArrowheads="1"/>
          </p:cNvSpPr>
          <p:nvPr/>
        </p:nvSpPr>
        <p:spPr bwMode="auto">
          <a:xfrm>
            <a:off x="4479925" y="2703513"/>
            <a:ext cx="1746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200 uA X300us</a:t>
            </a:r>
          </a:p>
        </p:txBody>
      </p:sp>
      <p:sp>
        <p:nvSpPr>
          <p:cNvPr id="133141" name="Text Box 21">
            <a:extLst>
              <a:ext uri="{FF2B5EF4-FFF2-40B4-BE49-F238E27FC236}">
                <a16:creationId xmlns:a16="http://schemas.microsoft.com/office/drawing/2014/main" id="{1E7C2ACE-AC31-0518-94A4-34742CC738DC}"/>
              </a:ext>
            </a:extLst>
          </p:cNvPr>
          <p:cNvSpPr txBox="1">
            <a:spLocks noChangeArrowheads="1"/>
          </p:cNvSpPr>
          <p:nvPr/>
        </p:nvSpPr>
        <p:spPr bwMode="auto">
          <a:xfrm>
            <a:off x="5715000" y="36576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a:p>
        </p:txBody>
      </p:sp>
      <p:sp>
        <p:nvSpPr>
          <p:cNvPr id="133142" name="Text Box 22">
            <a:extLst>
              <a:ext uri="{FF2B5EF4-FFF2-40B4-BE49-F238E27FC236}">
                <a16:creationId xmlns:a16="http://schemas.microsoft.com/office/drawing/2014/main" id="{3B062C61-7BB9-A95A-ACAD-51A369FDBD9A}"/>
              </a:ext>
            </a:extLst>
          </p:cNvPr>
          <p:cNvSpPr txBox="1">
            <a:spLocks noChangeArrowheads="1"/>
          </p:cNvSpPr>
          <p:nvPr/>
        </p:nvSpPr>
        <p:spPr bwMode="auto">
          <a:xfrm>
            <a:off x="228600" y="3276600"/>
            <a:ext cx="2178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Scraping in Booster</a:t>
            </a:r>
          </a:p>
        </p:txBody>
      </p:sp>
      <p:sp>
        <p:nvSpPr>
          <p:cNvPr id="3" name="TextBox 2">
            <a:extLst>
              <a:ext uri="{FF2B5EF4-FFF2-40B4-BE49-F238E27FC236}">
                <a16:creationId xmlns:a16="http://schemas.microsoft.com/office/drawing/2014/main" id="{1631F3E4-182E-66DA-C237-B1CAD5C1E02D}"/>
              </a:ext>
            </a:extLst>
          </p:cNvPr>
          <p:cNvSpPr txBox="1"/>
          <p:nvPr/>
        </p:nvSpPr>
        <p:spPr>
          <a:xfrm>
            <a:off x="228599" y="420742"/>
            <a:ext cx="8570495" cy="646331"/>
          </a:xfrm>
          <a:prstGeom prst="rect">
            <a:avLst/>
          </a:prstGeom>
          <a:noFill/>
        </p:spPr>
        <p:txBody>
          <a:bodyPr wrap="square">
            <a:spAutoFit/>
          </a:bodyPr>
          <a:lstStyle/>
          <a:p>
            <a:r>
              <a:rPr lang="en-US" altLang="en-US" sz="3600" dirty="0">
                <a:solidFill>
                  <a:srgbClr val="7030A0"/>
                </a:solidFill>
                <a:latin typeface="Times New Roman" panose="02020603050405020304" pitchFamily="18" charset="0"/>
                <a:cs typeface="Times New Roman" panose="02020603050405020304" pitchFamily="18" charset="0"/>
              </a:rPr>
              <a:t>Polarized beams in RHIC</a:t>
            </a:r>
            <a:endParaRPr lang="en-US" sz="3600" dirty="0"/>
          </a:p>
        </p:txBody>
      </p:sp>
      <p:sp>
        <p:nvSpPr>
          <p:cNvPr id="5" name="TextBox 4">
            <a:extLst>
              <a:ext uri="{FF2B5EF4-FFF2-40B4-BE49-F238E27FC236}">
                <a16:creationId xmlns:a16="http://schemas.microsoft.com/office/drawing/2014/main" id="{171E5B3C-D344-478F-B7C8-F07862A6024E}"/>
              </a:ext>
            </a:extLst>
          </p:cNvPr>
          <p:cNvSpPr txBox="1"/>
          <p:nvPr/>
        </p:nvSpPr>
        <p:spPr>
          <a:xfrm>
            <a:off x="525881" y="5427161"/>
            <a:ext cx="4596062" cy="707886"/>
          </a:xfrm>
          <a:prstGeom prst="rect">
            <a:avLst/>
          </a:prstGeom>
          <a:noFill/>
        </p:spPr>
        <p:txBody>
          <a:bodyPr wrap="square">
            <a:spAutoFit/>
          </a:bodyPr>
          <a:lstStyle/>
          <a:p>
            <a:r>
              <a:rPr lang="en-US" altLang="en-US" sz="2000" b="1" dirty="0">
                <a:solidFill>
                  <a:srgbClr val="993300"/>
                </a:solidFill>
                <a:latin typeface="Times New Roman" panose="02020603050405020304" pitchFamily="18" charset="0"/>
                <a:cs typeface="Times New Roman" panose="02020603050405020304" pitchFamily="18" charset="0"/>
              </a:rPr>
              <a:t>~2</a:t>
            </a:r>
            <a:r>
              <a:rPr lang="en-US" altLang="en-US" sz="2000" b="1" dirty="0">
                <a:solidFill>
                  <a:srgbClr val="A50021"/>
                </a:solidFill>
                <a:latin typeface="Times New Roman" panose="02020603050405020304" pitchFamily="18" charset="0"/>
                <a:cs typeface="Times New Roman" panose="02020603050405020304" pitchFamily="18" charset="0"/>
              </a:rPr>
              <a:t>∙10</a:t>
            </a:r>
            <a:r>
              <a:rPr lang="en-US" altLang="en-US" sz="2000" b="1" baseline="30000" dirty="0">
                <a:solidFill>
                  <a:srgbClr val="A50021"/>
                </a:solidFill>
                <a:latin typeface="Times New Roman" panose="02020603050405020304" pitchFamily="18" charset="0"/>
                <a:cs typeface="Times New Roman" panose="02020603050405020304" pitchFamily="18" charset="0"/>
              </a:rPr>
              <a:t>11</a:t>
            </a:r>
            <a:r>
              <a:rPr lang="en-US" altLang="en-US" sz="2000" b="1" dirty="0">
                <a:solidFill>
                  <a:srgbClr val="993300"/>
                </a:solidFill>
                <a:latin typeface="Times New Roman" panose="02020603050405020304" pitchFamily="18" charset="0"/>
                <a:cs typeface="Times New Roman" panose="02020603050405020304" pitchFamily="18" charset="0"/>
              </a:rPr>
              <a:t> p/bunch, P~60-65% at 100GeV</a:t>
            </a:r>
          </a:p>
          <a:p>
            <a:r>
              <a:rPr lang="en-US" altLang="en-US" sz="2000" b="1" dirty="0">
                <a:solidFill>
                  <a:srgbClr val="993300"/>
                </a:solidFill>
                <a:latin typeface="Times New Roman" panose="02020603050405020304" pitchFamily="18" charset="0"/>
                <a:cs typeface="Times New Roman" panose="02020603050405020304" pitchFamily="18" charset="0"/>
              </a:rPr>
              <a:t>                       P ~ 50% at 250 GeV</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A6775-C2F2-8426-0F11-1ED39FCE759B}"/>
              </a:ext>
            </a:extLst>
          </p:cNvPr>
          <p:cNvSpPr>
            <a:spLocks noGrp="1"/>
          </p:cNvSpPr>
          <p:nvPr>
            <p:ph type="title"/>
          </p:nvPr>
        </p:nvSpPr>
        <p:spPr/>
        <p:txBody>
          <a:bodyPr/>
          <a:lstStyle/>
          <a:p>
            <a:r>
              <a:rPr lang="en-US" dirty="0">
                <a:solidFill>
                  <a:srgbClr val="C00000"/>
                </a:solidFill>
                <a:latin typeface="Times New Roman" panose="02020603050405020304" pitchFamily="18" charset="0"/>
                <a:cs typeface="Times New Roman" panose="02020603050405020304" pitchFamily="18" charset="0"/>
              </a:rPr>
              <a:t>Outlines</a:t>
            </a:r>
          </a:p>
        </p:txBody>
      </p:sp>
      <p:sp>
        <p:nvSpPr>
          <p:cNvPr id="3" name="Content Placeholder 2">
            <a:extLst>
              <a:ext uri="{FF2B5EF4-FFF2-40B4-BE49-F238E27FC236}">
                <a16:creationId xmlns:a16="http://schemas.microsoft.com/office/drawing/2014/main" id="{BB852F29-BE6D-BDC0-90BE-3D2E25CA41A8}"/>
              </a:ext>
            </a:extLst>
          </p:cNvPr>
          <p:cNvSpPr>
            <a:spLocks noGrp="1"/>
          </p:cNvSpPr>
          <p:nvPr>
            <p:ph idx="1"/>
          </p:nvPr>
        </p:nvSpPr>
        <p:spPr/>
        <p:txBody>
          <a:bodyPr>
            <a:normAutofit fontScale="92500" lnSpcReduction="20000"/>
          </a:bodyPr>
          <a:lstStyle/>
          <a:p>
            <a:pPr marL="342900"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Introduction </a:t>
            </a:r>
          </a:p>
          <a:p>
            <a:pPr marL="342900" indent="-342900">
              <a:buFont typeface="Arial" panose="020B0604020202020204" pitchFamily="34" charset="0"/>
              <a:buChar char="•"/>
            </a:pPr>
            <a:r>
              <a:rPr lang="en-US" dirty="0">
                <a:solidFill>
                  <a:srgbClr val="0070C0"/>
                </a:solidFill>
                <a:latin typeface="Times New Roman" panose="02020603050405020304" pitchFamily="18" charset="0"/>
                <a:cs typeface="Times New Roman" panose="02020603050405020304" pitchFamily="18" charset="0"/>
              </a:rPr>
              <a:t>Polarized proton source , OPPIS</a:t>
            </a:r>
          </a:p>
          <a:p>
            <a:pPr marL="0" indent="0"/>
            <a:r>
              <a:rPr lang="en-US" dirty="0">
                <a:solidFill>
                  <a:srgbClr val="0070C0"/>
                </a:solidFill>
                <a:latin typeface="Times New Roman" panose="02020603050405020304" pitchFamily="18" charset="0"/>
                <a:cs typeface="Times New Roman" panose="02020603050405020304" pitchFamily="18" charset="0"/>
              </a:rPr>
              <a:t>      </a:t>
            </a:r>
            <a:r>
              <a:rPr lang="en-US" dirty="0">
                <a:solidFill>
                  <a:srgbClr val="7030A0"/>
                </a:solidFill>
                <a:latin typeface="Times New Roman" panose="02020603050405020304" pitchFamily="18" charset="0"/>
                <a:cs typeface="Times New Roman" panose="02020603050405020304" pitchFamily="18" charset="0"/>
              </a:rPr>
              <a:t>- Upgrades</a:t>
            </a:r>
          </a:p>
          <a:p>
            <a:pPr marL="0" indent="0"/>
            <a:r>
              <a:rPr lang="en-US" dirty="0">
                <a:solidFill>
                  <a:srgbClr val="7030A0"/>
                </a:solidFill>
                <a:latin typeface="Times New Roman" panose="02020603050405020304" pitchFamily="18" charset="0"/>
                <a:cs typeface="Times New Roman" panose="02020603050405020304" pitchFamily="18" charset="0"/>
              </a:rPr>
              <a:t>      - OPPIS components</a:t>
            </a:r>
          </a:p>
          <a:p>
            <a:pPr marL="0" indent="0"/>
            <a:r>
              <a:rPr lang="en-US" dirty="0">
                <a:solidFill>
                  <a:srgbClr val="7030A0"/>
                </a:solidFill>
                <a:latin typeface="Times New Roman" panose="02020603050405020304" pitchFamily="18" charset="0"/>
                <a:cs typeface="Times New Roman" panose="02020603050405020304" pitchFamily="18" charset="0"/>
              </a:rPr>
              <a:t>      - Performance</a:t>
            </a:r>
            <a:r>
              <a:rPr lang="en-US" dirty="0">
                <a:solidFill>
                  <a:srgbClr val="0070C0"/>
                </a:solidFill>
                <a:latin typeface="Times New Roman" panose="02020603050405020304" pitchFamily="18" charset="0"/>
                <a:cs typeface="Times New Roman" panose="02020603050405020304" pitchFamily="18" charset="0"/>
              </a:rPr>
              <a:t> </a:t>
            </a:r>
          </a:p>
          <a:p>
            <a:pPr marL="342900" indent="-342900">
              <a:buFont typeface="Arial" panose="020B0604020202020204" pitchFamily="34" charset="0"/>
              <a:buChar char="•"/>
            </a:pPr>
            <a:r>
              <a:rPr lang="en-US" dirty="0">
                <a:solidFill>
                  <a:srgbClr val="0070C0"/>
                </a:solidFill>
                <a:latin typeface="Times New Roman" panose="02020603050405020304" pitchFamily="18" charset="0"/>
                <a:cs typeface="Times New Roman" panose="02020603050405020304" pitchFamily="18" charset="0"/>
              </a:rPr>
              <a:t>Development of Polarized </a:t>
            </a:r>
            <a:r>
              <a:rPr lang="en-US" baseline="30000" dirty="0">
                <a:solidFill>
                  <a:srgbClr val="0070C0"/>
                </a:solidFill>
                <a:latin typeface="Times New Roman" panose="02020603050405020304" pitchFamily="18" charset="0"/>
                <a:cs typeface="Times New Roman" panose="02020603050405020304" pitchFamily="18" charset="0"/>
              </a:rPr>
              <a:t>3</a:t>
            </a:r>
            <a:r>
              <a:rPr lang="en-US" dirty="0">
                <a:solidFill>
                  <a:srgbClr val="0070C0"/>
                </a:solidFill>
                <a:latin typeface="Times New Roman" panose="02020603050405020304" pitchFamily="18" charset="0"/>
                <a:cs typeface="Times New Roman" panose="02020603050405020304" pitchFamily="18" charset="0"/>
              </a:rPr>
              <a:t>He</a:t>
            </a:r>
            <a:r>
              <a:rPr lang="en-US" baseline="30000" dirty="0">
                <a:solidFill>
                  <a:srgbClr val="0070C0"/>
                </a:solidFill>
                <a:latin typeface="Times New Roman" panose="02020603050405020304" pitchFamily="18" charset="0"/>
                <a:cs typeface="Times New Roman" panose="02020603050405020304" pitchFamily="18" charset="0"/>
              </a:rPr>
              <a:t>++</a:t>
            </a:r>
            <a:r>
              <a:rPr lang="en-US" dirty="0">
                <a:solidFill>
                  <a:srgbClr val="0070C0"/>
                </a:solidFill>
                <a:latin typeface="Times New Roman" panose="02020603050405020304" pitchFamily="18" charset="0"/>
                <a:cs typeface="Times New Roman" panose="02020603050405020304" pitchFamily="18" charset="0"/>
              </a:rPr>
              <a:t> source </a:t>
            </a:r>
            <a:endParaRPr lang="en-US" dirty="0">
              <a:solidFill>
                <a:srgbClr val="7030A0"/>
              </a:solidFill>
              <a:latin typeface="Times New Roman" panose="02020603050405020304" pitchFamily="18" charset="0"/>
              <a:cs typeface="Times New Roman" panose="02020603050405020304" pitchFamily="18" charset="0"/>
            </a:endParaRPr>
          </a:p>
          <a:p>
            <a:pPr marL="0" indent="0"/>
            <a:r>
              <a:rPr lang="en-US" dirty="0">
                <a:solidFill>
                  <a:srgbClr val="7030A0"/>
                </a:solidFill>
                <a:latin typeface="Times New Roman" panose="02020603050405020304" pitchFamily="18" charset="0"/>
                <a:cs typeface="Times New Roman" panose="02020603050405020304" pitchFamily="18" charset="0"/>
              </a:rPr>
              <a:t>      - </a:t>
            </a:r>
            <a:r>
              <a:rPr lang="en-US" baseline="30000" dirty="0">
                <a:solidFill>
                  <a:srgbClr val="7030A0"/>
                </a:solidFill>
                <a:latin typeface="Times New Roman" panose="02020603050405020304" pitchFamily="18" charset="0"/>
                <a:cs typeface="Times New Roman" panose="02020603050405020304" pitchFamily="18" charset="0"/>
              </a:rPr>
              <a:t>3</a:t>
            </a:r>
            <a:r>
              <a:rPr lang="en-US" dirty="0">
                <a:solidFill>
                  <a:srgbClr val="7030A0"/>
                </a:solidFill>
                <a:latin typeface="Times New Roman" panose="02020603050405020304" pitchFamily="18" charset="0"/>
                <a:cs typeface="Times New Roman" panose="02020603050405020304" pitchFamily="18" charset="0"/>
              </a:rPr>
              <a:t>He</a:t>
            </a:r>
            <a:r>
              <a:rPr lang="en-US" baseline="30000" dirty="0">
                <a:solidFill>
                  <a:srgbClr val="7030A0"/>
                </a:solidFill>
                <a:latin typeface="Times New Roman" panose="02020603050405020304" pitchFamily="18" charset="0"/>
                <a:cs typeface="Times New Roman" panose="02020603050405020304" pitchFamily="18" charset="0"/>
              </a:rPr>
              <a:t>++</a:t>
            </a:r>
            <a:r>
              <a:rPr lang="en-US" dirty="0">
                <a:solidFill>
                  <a:srgbClr val="7030A0"/>
                </a:solidFill>
                <a:latin typeface="Times New Roman" panose="02020603050405020304" pitchFamily="18" charset="0"/>
                <a:cs typeface="Times New Roman" panose="02020603050405020304" pitchFamily="18" charset="0"/>
              </a:rPr>
              <a:t> Source based on EBIS </a:t>
            </a:r>
          </a:p>
          <a:p>
            <a:pPr marL="0" indent="0"/>
            <a:r>
              <a:rPr lang="en-US" dirty="0">
                <a:solidFill>
                  <a:srgbClr val="7030A0"/>
                </a:solidFill>
                <a:latin typeface="Times New Roman" panose="02020603050405020304" pitchFamily="18" charset="0"/>
                <a:cs typeface="Times New Roman" panose="02020603050405020304" pitchFamily="18" charset="0"/>
              </a:rPr>
              <a:t>      - Gas purification system</a:t>
            </a:r>
          </a:p>
          <a:p>
            <a:pPr marL="0" indent="0"/>
            <a:r>
              <a:rPr lang="en-US" dirty="0">
                <a:solidFill>
                  <a:srgbClr val="7030A0"/>
                </a:solidFill>
                <a:latin typeface="Times New Roman" panose="02020603050405020304" pitchFamily="18" charset="0"/>
                <a:cs typeface="Times New Roman" panose="02020603050405020304" pitchFamily="18" charset="0"/>
              </a:rPr>
              <a:t>      - </a:t>
            </a:r>
            <a:r>
              <a:rPr lang="en-US" baseline="30000" dirty="0">
                <a:solidFill>
                  <a:srgbClr val="7030A0"/>
                </a:solidFill>
                <a:latin typeface="Times New Roman" panose="02020603050405020304" pitchFamily="18" charset="0"/>
                <a:cs typeface="Times New Roman" panose="02020603050405020304" pitchFamily="18" charset="0"/>
              </a:rPr>
              <a:t>3</a:t>
            </a:r>
            <a:r>
              <a:rPr lang="en-US" dirty="0">
                <a:solidFill>
                  <a:srgbClr val="7030A0"/>
                </a:solidFill>
                <a:latin typeface="Times New Roman" panose="02020603050405020304" pitchFamily="18" charset="0"/>
                <a:cs typeface="Times New Roman" panose="02020603050405020304" pitchFamily="18" charset="0"/>
              </a:rPr>
              <a:t>He Gas Cell </a:t>
            </a:r>
          </a:p>
          <a:p>
            <a:pPr marL="0" indent="0"/>
            <a:r>
              <a:rPr lang="en-US" dirty="0">
                <a:solidFill>
                  <a:srgbClr val="7030A0"/>
                </a:solidFill>
                <a:latin typeface="Times New Roman" panose="02020603050405020304" pitchFamily="18" charset="0"/>
                <a:cs typeface="Times New Roman" panose="02020603050405020304" pitchFamily="18" charset="0"/>
              </a:rPr>
              <a:t>      - Spin Rotator Chicane</a:t>
            </a:r>
          </a:p>
          <a:p>
            <a:pPr marL="0" indent="0"/>
            <a:r>
              <a:rPr lang="en-US" dirty="0">
                <a:solidFill>
                  <a:srgbClr val="7030A0"/>
                </a:solidFill>
                <a:latin typeface="Times New Roman" panose="02020603050405020304" pitchFamily="18" charset="0"/>
                <a:cs typeface="Times New Roman" panose="02020603050405020304" pitchFamily="18" charset="0"/>
              </a:rPr>
              <a:t>       - 6 MeV Polarimeter</a:t>
            </a:r>
          </a:p>
          <a:p>
            <a:pPr marL="342900"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Conclusion </a:t>
            </a:r>
          </a:p>
        </p:txBody>
      </p:sp>
      <p:sp>
        <p:nvSpPr>
          <p:cNvPr id="4" name="Slide Number Placeholder 3">
            <a:extLst>
              <a:ext uri="{FF2B5EF4-FFF2-40B4-BE49-F238E27FC236}">
                <a16:creationId xmlns:a16="http://schemas.microsoft.com/office/drawing/2014/main" id="{5BD6B252-C50C-BE6A-7733-E40954C7FE97}"/>
              </a:ext>
            </a:extLst>
          </p:cNvPr>
          <p:cNvSpPr>
            <a:spLocks noGrp="1"/>
          </p:cNvSpPr>
          <p:nvPr>
            <p:ph type="sldNum" sz="quarter" idx="4"/>
          </p:nvPr>
        </p:nvSpPr>
        <p:spPr/>
        <p:txBody>
          <a:bodyPr/>
          <a:lstStyle/>
          <a:p>
            <a:fld id="{933A556B-7C63-244D-9B7C-B0EA8042B330}" type="slidenum">
              <a:rPr lang="en-US" smtClean="0"/>
              <a:pPr/>
              <a:t>2</a:t>
            </a:fld>
            <a:endParaRPr lang="en-US" sz="750" dirty="0"/>
          </a:p>
        </p:txBody>
      </p:sp>
    </p:spTree>
    <p:extLst>
      <p:ext uri="{BB962C8B-B14F-4D97-AF65-F5344CB8AC3E}">
        <p14:creationId xmlns:p14="http://schemas.microsoft.com/office/powerpoint/2010/main" val="39393431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3">
            <a:extLst>
              <a:ext uri="{FF2B5EF4-FFF2-40B4-BE49-F238E27FC236}">
                <a16:creationId xmlns:a16="http://schemas.microsoft.com/office/drawing/2014/main" id="{3B9CDA1F-7410-7177-A606-6AA5393D8D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5" y="1023144"/>
            <a:ext cx="6858000" cy="492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a:extLst>
              <a:ext uri="{FF2B5EF4-FFF2-40B4-BE49-F238E27FC236}">
                <a16:creationId xmlns:a16="http://schemas.microsoft.com/office/drawing/2014/main" id="{FD42C9B1-EE84-F5D6-524C-6D20C49AEEA1}"/>
              </a:ext>
            </a:extLst>
          </p:cNvPr>
          <p:cNvSpPr/>
          <p:nvPr/>
        </p:nvSpPr>
        <p:spPr>
          <a:xfrm flipV="1">
            <a:off x="1920875" y="3997638"/>
            <a:ext cx="635000" cy="3651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Oval 9">
            <a:extLst>
              <a:ext uri="{FF2B5EF4-FFF2-40B4-BE49-F238E27FC236}">
                <a16:creationId xmlns:a16="http://schemas.microsoft.com/office/drawing/2014/main" id="{D87FCCFF-AA12-63D3-C976-B8E584BF9383}"/>
              </a:ext>
            </a:extLst>
          </p:cNvPr>
          <p:cNvSpPr/>
          <p:nvPr/>
        </p:nvSpPr>
        <p:spPr>
          <a:xfrm>
            <a:off x="2044199" y="4482535"/>
            <a:ext cx="6604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Oval 10">
            <a:extLst>
              <a:ext uri="{FF2B5EF4-FFF2-40B4-BE49-F238E27FC236}">
                <a16:creationId xmlns:a16="http://schemas.microsoft.com/office/drawing/2014/main" id="{986743E4-D357-D531-852E-B4A2F3485597}"/>
              </a:ext>
            </a:extLst>
          </p:cNvPr>
          <p:cNvSpPr/>
          <p:nvPr/>
        </p:nvSpPr>
        <p:spPr>
          <a:xfrm>
            <a:off x="6087062" y="5639354"/>
            <a:ext cx="9906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3798" name="Rectangle 2">
            <a:extLst>
              <a:ext uri="{FF2B5EF4-FFF2-40B4-BE49-F238E27FC236}">
                <a16:creationId xmlns:a16="http://schemas.microsoft.com/office/drawing/2014/main" id="{C47BCE5F-24AA-C29C-DD03-078F112A8145}"/>
              </a:ext>
            </a:extLst>
          </p:cNvPr>
          <p:cNvSpPr txBox="1">
            <a:spLocks noChangeArrowheads="1"/>
          </p:cNvSpPr>
          <p:nvPr/>
        </p:nvSpPr>
        <p:spPr bwMode="auto">
          <a:xfrm>
            <a:off x="0" y="18007"/>
            <a:ext cx="9144000" cy="819639"/>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SzPct val="80000"/>
              <a:buFont typeface="Wingdings 3" pitchFamily="2" charset="2"/>
              <a:buChar char=""/>
              <a:defRPr>
                <a:solidFill>
                  <a:srgbClr val="404040"/>
                </a:solidFill>
                <a:latin typeface="Trebuchet MS" panose="020B0703020202090204" pitchFamily="34" charset="0"/>
              </a:defRPr>
            </a:lvl1pPr>
            <a:lvl2pPr marL="742950" indent="-285750">
              <a:spcBef>
                <a:spcPts val="1000"/>
              </a:spcBef>
              <a:buClr>
                <a:schemeClr val="accent1"/>
              </a:buClr>
              <a:buSzPct val="80000"/>
              <a:buFont typeface="Wingdings 3" pitchFamily="2" charset="2"/>
              <a:buChar char=""/>
              <a:defRPr sz="1600">
                <a:solidFill>
                  <a:srgbClr val="404040"/>
                </a:solidFill>
                <a:latin typeface="Trebuchet MS" panose="020B0703020202090204" pitchFamily="34" charset="0"/>
              </a:defRPr>
            </a:lvl2pPr>
            <a:lvl3pPr marL="1143000" indent="-228600">
              <a:spcBef>
                <a:spcPts val="1000"/>
              </a:spcBef>
              <a:buClr>
                <a:schemeClr val="accent1"/>
              </a:buClr>
              <a:buSzPct val="80000"/>
              <a:buFont typeface="Wingdings 3" pitchFamily="2" charset="2"/>
              <a:buChar char=""/>
              <a:defRPr sz="1400">
                <a:solidFill>
                  <a:srgbClr val="404040"/>
                </a:solidFill>
                <a:latin typeface="Trebuchet MS" panose="020B0703020202090204" pitchFamily="34" charset="0"/>
              </a:defRPr>
            </a:lvl3pPr>
            <a:lvl4pPr marL="16002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defRPr>
            </a:lvl4pPr>
            <a:lvl5pPr marL="20574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defRPr>
            </a:lvl5pPr>
            <a:lvl6pPr marL="25146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6pPr>
            <a:lvl7pPr marL="29718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7pPr>
            <a:lvl8pPr marL="34290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8pPr>
            <a:lvl9pPr marL="38862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9pPr>
          </a:lstStyle>
          <a:p>
            <a:pPr algn="ctr" eaLnBrk="1" hangingPunct="1">
              <a:spcBef>
                <a:spcPct val="0"/>
              </a:spcBef>
              <a:buClr>
                <a:srgbClr val="C3260C"/>
              </a:buClr>
              <a:buSzPct val="128000"/>
              <a:buFont typeface="Georgia" panose="02040502050405020303" pitchFamily="18" charset="0"/>
              <a:buNone/>
            </a:pPr>
            <a:r>
              <a:rPr lang="en-US" altLang="en-US" sz="2800" b="1" dirty="0">
                <a:solidFill>
                  <a:srgbClr val="C00000"/>
                </a:solidFill>
                <a:latin typeface="Times New Roman" panose="02020603050405020304" pitchFamily="18" charset="0"/>
                <a:cs typeface="Times New Roman" panose="02020603050405020304" pitchFamily="18" charset="0"/>
              </a:rPr>
              <a:t>Beam Intensity in 2023 @ 200 MeV: 420𝝻A ( ~7*10^11</a:t>
            </a:r>
            <a:r>
              <a:rPr lang="en-US" altLang="en-US" sz="2400" b="1" dirty="0">
                <a:solidFill>
                  <a:srgbClr val="C00000"/>
                </a:solidFill>
                <a:latin typeface="Times New Roman" panose="02020603050405020304" pitchFamily="18" charset="0"/>
                <a:cs typeface="Times New Roman" panose="02020603050405020304" pitchFamily="18" charset="0"/>
              </a:rPr>
              <a:t>)</a:t>
            </a:r>
          </a:p>
        </p:txBody>
      </p:sp>
      <p:sp>
        <p:nvSpPr>
          <p:cNvPr id="2" name="Footer Placeholder 1">
            <a:extLst>
              <a:ext uri="{FF2B5EF4-FFF2-40B4-BE49-F238E27FC236}">
                <a16:creationId xmlns:a16="http://schemas.microsoft.com/office/drawing/2014/main" id="{1AF16254-3664-F7E5-DFBF-72557C5851A6}"/>
              </a:ext>
            </a:extLst>
          </p:cNvPr>
          <p:cNvSpPr>
            <a:spLocks noGrp="1"/>
          </p:cNvSpPr>
          <p:nvPr>
            <p:ph type="ftr" sz="quarter" idx="11"/>
          </p:nvPr>
        </p:nvSpPr>
        <p:spPr>
          <a:xfrm>
            <a:off x="609600" y="6042025"/>
            <a:ext cx="4622800" cy="365125"/>
          </a:xfrm>
          <a:prstGeom prst="rect">
            <a:avLst/>
          </a:prstGeom>
        </p:spPr>
        <p:txBody>
          <a:bodyPr vert="horz" lIns="91440" tIns="45720" rIns="91440" bIns="45720" rtlCol="0" anchor="ctr"/>
          <a:lstStyle>
            <a:defPPr>
              <a:defRPr lang="en-US"/>
            </a:defPPr>
            <a:lvl1pPr algn="l" defTabSz="457200" rtl="0" eaLnBrk="1" fontAlgn="auto" hangingPunct="1">
              <a:spcBef>
                <a:spcPts val="0"/>
              </a:spcBef>
              <a:spcAft>
                <a:spcPts val="0"/>
              </a:spcAft>
              <a:defRPr sz="900" kern="1200">
                <a:solidFill>
                  <a:schemeClr val="tx1">
                    <a:tint val="75000"/>
                  </a:schemeClr>
                </a:solidFill>
                <a:latin typeface="+mn-lt"/>
                <a:ea typeface="+mn-ea"/>
                <a:cs typeface="+mn-cs"/>
              </a:defRPr>
            </a:lvl1pPr>
            <a:lvl2pPr marL="457200" algn="l" defTabSz="457200" rtl="0" eaLnBrk="0" fontAlgn="base" hangingPunct="0">
              <a:spcBef>
                <a:spcPct val="0"/>
              </a:spcBef>
              <a:spcAft>
                <a:spcPct val="0"/>
              </a:spcAft>
              <a:defRPr kern="1200">
                <a:solidFill>
                  <a:schemeClr val="tx1"/>
                </a:solidFill>
                <a:latin typeface="Trebuchet MS" panose="020B070302020209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Trebuchet MS" panose="020B070302020209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Trebuchet MS" panose="020B070302020209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Trebuchet MS" panose="020B0703020202090204" pitchFamily="34" charset="0"/>
                <a:ea typeface="+mn-ea"/>
                <a:cs typeface="+mn-cs"/>
              </a:defRPr>
            </a:lvl5pPr>
            <a:lvl6pPr marL="2286000" algn="l" defTabSz="914400" rtl="0" eaLnBrk="1" latinLnBrk="0" hangingPunct="1">
              <a:defRPr kern="1200">
                <a:solidFill>
                  <a:schemeClr val="tx1"/>
                </a:solidFill>
                <a:latin typeface="Trebuchet MS" panose="020B0703020202090204" pitchFamily="34" charset="0"/>
                <a:ea typeface="+mn-ea"/>
                <a:cs typeface="+mn-cs"/>
              </a:defRPr>
            </a:lvl6pPr>
            <a:lvl7pPr marL="2743200" algn="l" defTabSz="914400" rtl="0" eaLnBrk="1" latinLnBrk="0" hangingPunct="1">
              <a:defRPr kern="1200">
                <a:solidFill>
                  <a:schemeClr val="tx1"/>
                </a:solidFill>
                <a:latin typeface="Trebuchet MS" panose="020B0703020202090204" pitchFamily="34" charset="0"/>
                <a:ea typeface="+mn-ea"/>
                <a:cs typeface="+mn-cs"/>
              </a:defRPr>
            </a:lvl7pPr>
            <a:lvl8pPr marL="3200400" algn="l" defTabSz="914400" rtl="0" eaLnBrk="1" latinLnBrk="0" hangingPunct="1">
              <a:defRPr kern="1200">
                <a:solidFill>
                  <a:schemeClr val="tx1"/>
                </a:solidFill>
                <a:latin typeface="Trebuchet MS" panose="020B0703020202090204" pitchFamily="34" charset="0"/>
                <a:ea typeface="+mn-ea"/>
                <a:cs typeface="+mn-cs"/>
              </a:defRPr>
            </a:lvl8pPr>
            <a:lvl9pPr marL="3657600" algn="l" defTabSz="914400" rtl="0" eaLnBrk="1" latinLnBrk="0" hangingPunct="1">
              <a:defRPr kern="1200">
                <a:solidFill>
                  <a:schemeClr val="tx1"/>
                </a:solidFill>
                <a:latin typeface="Trebuchet MS" panose="020B0703020202090204" pitchFamily="34" charset="0"/>
                <a:ea typeface="+mn-ea"/>
                <a:cs typeface="+mn-cs"/>
              </a:defRPr>
            </a:lvl9pPr>
          </a:lstStyle>
          <a:p>
            <a:pPr>
              <a:defRPr/>
            </a:pPr>
            <a:r>
              <a:rPr lang="en-US"/>
              <a:t>G.Atoian, BNL</a:t>
            </a:r>
            <a:endParaRPr lang="en-US" dirty="0"/>
          </a:p>
        </p:txBody>
      </p:sp>
      <p:sp>
        <p:nvSpPr>
          <p:cNvPr id="33800" name="Slide Number Placeholder 2">
            <a:extLst>
              <a:ext uri="{FF2B5EF4-FFF2-40B4-BE49-F238E27FC236}">
                <a16:creationId xmlns:a16="http://schemas.microsoft.com/office/drawing/2014/main" id="{78E94ACE-2E3E-DA1C-31CD-287F28259A7F}"/>
              </a:ext>
            </a:extLst>
          </p:cNvPr>
          <p:cNvSpPr>
            <a:spLocks noGrp="1" noChangeArrowheads="1"/>
          </p:cNvSpPr>
          <p:nvPr>
            <p:ph type="sldNum" sz="quarter" idx="12"/>
          </p:nvPr>
        </p:nvSpPr>
        <p:spPr bwMode="auto">
          <a:xfrm>
            <a:off x="6445250" y="6042025"/>
            <a:ext cx="512763"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defTabSz="457200" rtl="0" eaLnBrk="1" fontAlgn="auto" hangingPunct="1">
              <a:spcBef>
                <a:spcPts val="0"/>
              </a:spcBef>
              <a:spcAft>
                <a:spcPts val="0"/>
              </a:spcAft>
              <a:defRPr sz="900" kern="1200">
                <a:solidFill>
                  <a:schemeClr val="accent1"/>
                </a:solidFill>
                <a:latin typeface="+mn-lt"/>
                <a:ea typeface="+mn-ea"/>
                <a:cs typeface="+mn-cs"/>
              </a:defRPr>
            </a:lvl1pPr>
            <a:lvl2pPr marL="457200" algn="l" defTabSz="457200" rtl="0" eaLnBrk="0" fontAlgn="base" hangingPunct="0">
              <a:spcBef>
                <a:spcPct val="0"/>
              </a:spcBef>
              <a:spcAft>
                <a:spcPct val="0"/>
              </a:spcAft>
              <a:defRPr kern="1200">
                <a:solidFill>
                  <a:schemeClr val="tx1"/>
                </a:solidFill>
                <a:latin typeface="Trebuchet MS" panose="020B070302020209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Trebuchet MS" panose="020B070302020209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Trebuchet MS" panose="020B070302020209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Trebuchet MS" panose="020B0703020202090204" pitchFamily="34" charset="0"/>
                <a:ea typeface="+mn-ea"/>
                <a:cs typeface="+mn-cs"/>
              </a:defRPr>
            </a:lvl5pPr>
            <a:lvl6pPr marL="2286000" algn="l" defTabSz="914400" rtl="0" eaLnBrk="1" latinLnBrk="0" hangingPunct="1">
              <a:defRPr kern="1200">
                <a:solidFill>
                  <a:schemeClr val="tx1"/>
                </a:solidFill>
                <a:latin typeface="Trebuchet MS" panose="020B0703020202090204" pitchFamily="34" charset="0"/>
                <a:ea typeface="+mn-ea"/>
                <a:cs typeface="+mn-cs"/>
              </a:defRPr>
            </a:lvl6pPr>
            <a:lvl7pPr marL="2743200" algn="l" defTabSz="914400" rtl="0" eaLnBrk="1" latinLnBrk="0" hangingPunct="1">
              <a:defRPr kern="1200">
                <a:solidFill>
                  <a:schemeClr val="tx1"/>
                </a:solidFill>
                <a:latin typeface="Trebuchet MS" panose="020B0703020202090204" pitchFamily="34" charset="0"/>
                <a:ea typeface="+mn-ea"/>
                <a:cs typeface="+mn-cs"/>
              </a:defRPr>
            </a:lvl7pPr>
            <a:lvl8pPr marL="3200400" algn="l" defTabSz="914400" rtl="0" eaLnBrk="1" latinLnBrk="0" hangingPunct="1">
              <a:defRPr kern="1200">
                <a:solidFill>
                  <a:schemeClr val="tx1"/>
                </a:solidFill>
                <a:latin typeface="Trebuchet MS" panose="020B0703020202090204" pitchFamily="34" charset="0"/>
                <a:ea typeface="+mn-ea"/>
                <a:cs typeface="+mn-cs"/>
              </a:defRPr>
            </a:lvl8pPr>
            <a:lvl9pPr marL="3657600" algn="l" defTabSz="914400" rtl="0" eaLnBrk="1" latinLnBrk="0" hangingPunct="1">
              <a:defRPr kern="1200">
                <a:solidFill>
                  <a:schemeClr val="tx1"/>
                </a:solidFill>
                <a:latin typeface="Trebuchet MS" panose="020B0703020202090204" pitchFamily="34" charset="0"/>
                <a:ea typeface="+mn-ea"/>
                <a:cs typeface="+mn-cs"/>
              </a:defRPr>
            </a:lvl9pPr>
          </a:lstStyle>
          <a:p>
            <a:pPr fontAlgn="base">
              <a:spcBef>
                <a:spcPct val="0"/>
              </a:spcBef>
              <a:spcAft>
                <a:spcPct val="0"/>
              </a:spcAft>
              <a:buClrTx/>
              <a:buSzTx/>
              <a:buFontTx/>
              <a:buNone/>
              <a:defRPr/>
            </a:pPr>
            <a:fld id="{F6AC5297-931E-2A41-B6B7-144930439161}" type="slidenum">
              <a:rPr lang="en-US" altLang="en-US" smtClean="0"/>
              <a:pPr fontAlgn="base">
                <a:spcBef>
                  <a:spcPct val="0"/>
                </a:spcBef>
                <a:spcAft>
                  <a:spcPct val="0"/>
                </a:spcAft>
                <a:buClrTx/>
                <a:buSzTx/>
                <a:buFontTx/>
                <a:buNone/>
                <a:defRPr/>
              </a:pPr>
              <a:t>20</a:t>
            </a:fld>
            <a:endParaRPr lang="en-US" altLang="en-US">
              <a:solidFill>
                <a:schemeClr val="accent1"/>
              </a:solidFill>
            </a:endParaRPr>
          </a:p>
        </p:txBody>
      </p:sp>
      <p:pic>
        <p:nvPicPr>
          <p:cNvPr id="33801" name="Picture 11">
            <a:extLst>
              <a:ext uri="{FF2B5EF4-FFF2-40B4-BE49-F238E27FC236}">
                <a16:creationId xmlns:a16="http://schemas.microsoft.com/office/drawing/2014/main" id="{4F447379-A40F-253E-EB57-E644BAEA77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1050" y="983749"/>
            <a:ext cx="2962275" cy="330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4">
            <a:extLst>
              <a:ext uri="{FF2B5EF4-FFF2-40B4-BE49-F238E27FC236}">
                <a16:creationId xmlns:a16="http://schemas.microsoft.com/office/drawing/2014/main" id="{3BBECAAF-76D5-E755-38C7-D7C08CA9A0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7199" y="1067991"/>
            <a:ext cx="3979863"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F976E33D-96C4-71C3-51D5-B61AD52F628F}"/>
              </a:ext>
            </a:extLst>
          </p:cNvPr>
          <p:cNvSpPr txBox="1">
            <a:spLocks noChangeArrowheads="1"/>
          </p:cNvSpPr>
          <p:nvPr/>
        </p:nvSpPr>
        <p:spPr bwMode="auto">
          <a:xfrm>
            <a:off x="0" y="208546"/>
            <a:ext cx="9144000" cy="705853"/>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SzPct val="80000"/>
              <a:buFont typeface="Wingdings 3" pitchFamily="2" charset="2"/>
              <a:buChar char=""/>
              <a:defRPr>
                <a:solidFill>
                  <a:srgbClr val="404040"/>
                </a:solidFill>
                <a:latin typeface="Trebuchet MS" panose="020B0703020202090204" pitchFamily="34" charset="0"/>
              </a:defRPr>
            </a:lvl1pPr>
            <a:lvl2pPr marL="742950" indent="-285750">
              <a:spcBef>
                <a:spcPts val="1000"/>
              </a:spcBef>
              <a:buClr>
                <a:schemeClr val="accent1"/>
              </a:buClr>
              <a:buSzPct val="80000"/>
              <a:buFont typeface="Wingdings 3" pitchFamily="2" charset="2"/>
              <a:buChar char=""/>
              <a:defRPr sz="1600">
                <a:solidFill>
                  <a:srgbClr val="404040"/>
                </a:solidFill>
                <a:latin typeface="Trebuchet MS" panose="020B0703020202090204" pitchFamily="34" charset="0"/>
              </a:defRPr>
            </a:lvl2pPr>
            <a:lvl3pPr marL="1143000" indent="-228600">
              <a:spcBef>
                <a:spcPts val="1000"/>
              </a:spcBef>
              <a:buClr>
                <a:schemeClr val="accent1"/>
              </a:buClr>
              <a:buSzPct val="80000"/>
              <a:buFont typeface="Wingdings 3" pitchFamily="2" charset="2"/>
              <a:buChar char=""/>
              <a:defRPr sz="1400">
                <a:solidFill>
                  <a:srgbClr val="404040"/>
                </a:solidFill>
                <a:latin typeface="Trebuchet MS" panose="020B0703020202090204" pitchFamily="34" charset="0"/>
              </a:defRPr>
            </a:lvl3pPr>
            <a:lvl4pPr marL="16002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defRPr>
            </a:lvl4pPr>
            <a:lvl5pPr marL="20574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defRPr>
            </a:lvl5pPr>
            <a:lvl6pPr marL="25146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6pPr>
            <a:lvl7pPr marL="29718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7pPr>
            <a:lvl8pPr marL="34290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8pPr>
            <a:lvl9pPr marL="38862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9pPr>
          </a:lstStyle>
          <a:p>
            <a:pPr algn="ctr" eaLnBrk="1" hangingPunct="1">
              <a:spcBef>
                <a:spcPct val="0"/>
              </a:spcBef>
              <a:buClr>
                <a:srgbClr val="C3260C"/>
              </a:buClr>
              <a:buSzPct val="128000"/>
              <a:buFont typeface="Georgia" panose="02040502050405020303" pitchFamily="18" charset="0"/>
              <a:buNone/>
            </a:pPr>
            <a:r>
              <a:rPr lang="en-US" altLang="en-US" sz="3600" b="1" dirty="0">
                <a:solidFill>
                  <a:srgbClr val="C00000"/>
                </a:solidFill>
                <a:latin typeface="Times New Roman" panose="02020603050405020304" pitchFamily="18" charset="0"/>
                <a:cs typeface="Times New Roman" panose="02020603050405020304" pitchFamily="18" charset="0"/>
              </a:rPr>
              <a:t>Beam Performance</a:t>
            </a:r>
          </a:p>
        </p:txBody>
      </p:sp>
      <p:sp>
        <p:nvSpPr>
          <p:cNvPr id="2" name="Footer Placeholder 1">
            <a:extLst>
              <a:ext uri="{FF2B5EF4-FFF2-40B4-BE49-F238E27FC236}">
                <a16:creationId xmlns:a16="http://schemas.microsoft.com/office/drawing/2014/main" id="{47EA00B2-84FB-80FA-1BEC-F832390E2EF3}"/>
              </a:ext>
            </a:extLst>
          </p:cNvPr>
          <p:cNvSpPr>
            <a:spLocks noGrp="1"/>
          </p:cNvSpPr>
          <p:nvPr>
            <p:ph type="ftr" sz="quarter" idx="11"/>
          </p:nvPr>
        </p:nvSpPr>
        <p:spPr>
          <a:xfrm>
            <a:off x="609600" y="6042025"/>
            <a:ext cx="4622800" cy="365125"/>
          </a:xfrm>
          <a:prstGeom prst="rect">
            <a:avLst/>
          </a:prstGeom>
        </p:spPr>
        <p:txBody>
          <a:bodyPr vert="horz" lIns="91440" tIns="45720" rIns="91440" bIns="45720" rtlCol="0" anchor="ctr"/>
          <a:lstStyle>
            <a:defPPr>
              <a:defRPr lang="en-US"/>
            </a:defPPr>
            <a:lvl1pPr algn="l" defTabSz="457200" rtl="0" eaLnBrk="1" fontAlgn="auto" hangingPunct="1">
              <a:spcBef>
                <a:spcPts val="0"/>
              </a:spcBef>
              <a:spcAft>
                <a:spcPts val="0"/>
              </a:spcAft>
              <a:defRPr sz="900" kern="1200">
                <a:solidFill>
                  <a:schemeClr val="tx1">
                    <a:tint val="75000"/>
                  </a:schemeClr>
                </a:solidFill>
                <a:latin typeface="+mn-lt"/>
                <a:ea typeface="+mn-ea"/>
                <a:cs typeface="+mn-cs"/>
              </a:defRPr>
            </a:lvl1pPr>
            <a:lvl2pPr marL="457200" algn="l" defTabSz="457200" rtl="0" eaLnBrk="0" fontAlgn="base" hangingPunct="0">
              <a:spcBef>
                <a:spcPct val="0"/>
              </a:spcBef>
              <a:spcAft>
                <a:spcPct val="0"/>
              </a:spcAft>
              <a:defRPr kern="1200">
                <a:solidFill>
                  <a:schemeClr val="tx1"/>
                </a:solidFill>
                <a:latin typeface="Trebuchet MS" panose="020B070302020209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Trebuchet MS" panose="020B070302020209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Trebuchet MS" panose="020B070302020209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Trebuchet MS" panose="020B0703020202090204" pitchFamily="34" charset="0"/>
                <a:ea typeface="+mn-ea"/>
                <a:cs typeface="+mn-cs"/>
              </a:defRPr>
            </a:lvl5pPr>
            <a:lvl6pPr marL="2286000" algn="l" defTabSz="914400" rtl="0" eaLnBrk="1" latinLnBrk="0" hangingPunct="1">
              <a:defRPr kern="1200">
                <a:solidFill>
                  <a:schemeClr val="tx1"/>
                </a:solidFill>
                <a:latin typeface="Trebuchet MS" panose="020B0703020202090204" pitchFamily="34" charset="0"/>
                <a:ea typeface="+mn-ea"/>
                <a:cs typeface="+mn-cs"/>
              </a:defRPr>
            </a:lvl6pPr>
            <a:lvl7pPr marL="2743200" algn="l" defTabSz="914400" rtl="0" eaLnBrk="1" latinLnBrk="0" hangingPunct="1">
              <a:defRPr kern="1200">
                <a:solidFill>
                  <a:schemeClr val="tx1"/>
                </a:solidFill>
                <a:latin typeface="Trebuchet MS" panose="020B0703020202090204" pitchFamily="34" charset="0"/>
                <a:ea typeface="+mn-ea"/>
                <a:cs typeface="+mn-cs"/>
              </a:defRPr>
            </a:lvl7pPr>
            <a:lvl8pPr marL="3200400" algn="l" defTabSz="914400" rtl="0" eaLnBrk="1" latinLnBrk="0" hangingPunct="1">
              <a:defRPr kern="1200">
                <a:solidFill>
                  <a:schemeClr val="tx1"/>
                </a:solidFill>
                <a:latin typeface="Trebuchet MS" panose="020B0703020202090204" pitchFamily="34" charset="0"/>
                <a:ea typeface="+mn-ea"/>
                <a:cs typeface="+mn-cs"/>
              </a:defRPr>
            </a:lvl8pPr>
            <a:lvl9pPr marL="3657600" algn="l" defTabSz="914400" rtl="0" eaLnBrk="1" latinLnBrk="0" hangingPunct="1">
              <a:defRPr kern="1200">
                <a:solidFill>
                  <a:schemeClr val="tx1"/>
                </a:solidFill>
                <a:latin typeface="Trebuchet MS" panose="020B0703020202090204" pitchFamily="34" charset="0"/>
                <a:ea typeface="+mn-ea"/>
                <a:cs typeface="+mn-cs"/>
              </a:defRPr>
            </a:lvl9pPr>
          </a:lstStyle>
          <a:p>
            <a:pPr>
              <a:defRPr/>
            </a:pPr>
            <a:r>
              <a:rPr lang="en-US"/>
              <a:t>G.Atoian, BNL</a:t>
            </a:r>
            <a:endParaRPr lang="en-US" dirty="0"/>
          </a:p>
        </p:txBody>
      </p:sp>
      <p:sp>
        <p:nvSpPr>
          <p:cNvPr id="34820" name="Slide Number Placeholder 2">
            <a:extLst>
              <a:ext uri="{FF2B5EF4-FFF2-40B4-BE49-F238E27FC236}">
                <a16:creationId xmlns:a16="http://schemas.microsoft.com/office/drawing/2014/main" id="{E5FE43D7-3DF4-3AD3-233F-A90C64015A34}"/>
              </a:ext>
            </a:extLst>
          </p:cNvPr>
          <p:cNvSpPr>
            <a:spLocks noGrp="1" noChangeArrowheads="1"/>
          </p:cNvSpPr>
          <p:nvPr>
            <p:ph type="sldNum" sz="quarter" idx="12"/>
          </p:nvPr>
        </p:nvSpPr>
        <p:spPr bwMode="auto">
          <a:xfrm>
            <a:off x="6445250" y="6042025"/>
            <a:ext cx="512763"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defTabSz="457200" rtl="0" eaLnBrk="1" fontAlgn="auto" hangingPunct="1">
              <a:spcBef>
                <a:spcPts val="0"/>
              </a:spcBef>
              <a:spcAft>
                <a:spcPts val="0"/>
              </a:spcAft>
              <a:defRPr sz="900" kern="1200">
                <a:solidFill>
                  <a:schemeClr val="accent1"/>
                </a:solidFill>
                <a:latin typeface="+mn-lt"/>
                <a:ea typeface="+mn-ea"/>
                <a:cs typeface="+mn-cs"/>
              </a:defRPr>
            </a:lvl1pPr>
            <a:lvl2pPr marL="457200" algn="l" defTabSz="457200" rtl="0" eaLnBrk="0" fontAlgn="base" hangingPunct="0">
              <a:spcBef>
                <a:spcPct val="0"/>
              </a:spcBef>
              <a:spcAft>
                <a:spcPct val="0"/>
              </a:spcAft>
              <a:defRPr kern="1200">
                <a:solidFill>
                  <a:schemeClr val="tx1"/>
                </a:solidFill>
                <a:latin typeface="Trebuchet MS" panose="020B070302020209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Trebuchet MS" panose="020B070302020209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Trebuchet MS" panose="020B070302020209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Trebuchet MS" panose="020B0703020202090204" pitchFamily="34" charset="0"/>
                <a:ea typeface="+mn-ea"/>
                <a:cs typeface="+mn-cs"/>
              </a:defRPr>
            </a:lvl5pPr>
            <a:lvl6pPr marL="2286000" algn="l" defTabSz="914400" rtl="0" eaLnBrk="1" latinLnBrk="0" hangingPunct="1">
              <a:defRPr kern="1200">
                <a:solidFill>
                  <a:schemeClr val="tx1"/>
                </a:solidFill>
                <a:latin typeface="Trebuchet MS" panose="020B0703020202090204" pitchFamily="34" charset="0"/>
                <a:ea typeface="+mn-ea"/>
                <a:cs typeface="+mn-cs"/>
              </a:defRPr>
            </a:lvl6pPr>
            <a:lvl7pPr marL="2743200" algn="l" defTabSz="914400" rtl="0" eaLnBrk="1" latinLnBrk="0" hangingPunct="1">
              <a:defRPr kern="1200">
                <a:solidFill>
                  <a:schemeClr val="tx1"/>
                </a:solidFill>
                <a:latin typeface="Trebuchet MS" panose="020B0703020202090204" pitchFamily="34" charset="0"/>
                <a:ea typeface="+mn-ea"/>
                <a:cs typeface="+mn-cs"/>
              </a:defRPr>
            </a:lvl7pPr>
            <a:lvl8pPr marL="3200400" algn="l" defTabSz="914400" rtl="0" eaLnBrk="1" latinLnBrk="0" hangingPunct="1">
              <a:defRPr kern="1200">
                <a:solidFill>
                  <a:schemeClr val="tx1"/>
                </a:solidFill>
                <a:latin typeface="Trebuchet MS" panose="020B0703020202090204" pitchFamily="34" charset="0"/>
                <a:ea typeface="+mn-ea"/>
                <a:cs typeface="+mn-cs"/>
              </a:defRPr>
            </a:lvl8pPr>
            <a:lvl9pPr marL="3657600" algn="l" defTabSz="914400" rtl="0" eaLnBrk="1" latinLnBrk="0" hangingPunct="1">
              <a:defRPr kern="1200">
                <a:solidFill>
                  <a:schemeClr val="tx1"/>
                </a:solidFill>
                <a:latin typeface="Trebuchet MS" panose="020B0703020202090204" pitchFamily="34" charset="0"/>
                <a:ea typeface="+mn-ea"/>
                <a:cs typeface="+mn-cs"/>
              </a:defRPr>
            </a:lvl9pPr>
          </a:lstStyle>
          <a:p>
            <a:pPr fontAlgn="base">
              <a:spcBef>
                <a:spcPct val="0"/>
              </a:spcBef>
              <a:spcAft>
                <a:spcPct val="0"/>
              </a:spcAft>
              <a:buClrTx/>
              <a:buSzTx/>
              <a:buFontTx/>
              <a:buNone/>
              <a:defRPr/>
            </a:pPr>
            <a:fld id="{F6AC5297-931E-2A41-B6B7-144930439161}" type="slidenum">
              <a:rPr lang="en-US" altLang="en-US" smtClean="0"/>
              <a:pPr fontAlgn="base">
                <a:spcBef>
                  <a:spcPct val="0"/>
                </a:spcBef>
                <a:spcAft>
                  <a:spcPct val="0"/>
                </a:spcAft>
                <a:buClrTx/>
                <a:buSzTx/>
                <a:buFontTx/>
                <a:buNone/>
                <a:defRPr/>
              </a:pPr>
              <a:t>21</a:t>
            </a:fld>
            <a:endParaRPr lang="en-US" altLang="en-US">
              <a:solidFill>
                <a:schemeClr val="accent1"/>
              </a:solidFill>
            </a:endParaRPr>
          </a:p>
        </p:txBody>
      </p:sp>
      <p:pic>
        <p:nvPicPr>
          <p:cNvPr id="34821" name="Picture 5">
            <a:extLst>
              <a:ext uri="{FF2B5EF4-FFF2-40B4-BE49-F238E27FC236}">
                <a16:creationId xmlns:a16="http://schemas.microsoft.com/office/drawing/2014/main" id="{7636FDF1-C6ED-8AFD-AD2A-5EAE66D9E23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2926" y="1081514"/>
            <a:ext cx="8606589" cy="514307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D3724FE-DB87-64FC-9D8B-29FC2C2109EB}"/>
              </a:ext>
            </a:extLst>
          </p:cNvPr>
          <p:cNvSpPr txBox="1"/>
          <p:nvPr/>
        </p:nvSpPr>
        <p:spPr>
          <a:xfrm>
            <a:off x="4443748" y="6254388"/>
            <a:ext cx="532582" cy="369332"/>
          </a:xfrm>
          <a:prstGeom prst="rect">
            <a:avLst/>
          </a:prstGeom>
          <a:noFill/>
        </p:spPr>
        <p:txBody>
          <a:bodyPr wrap="none" rtlCol="0">
            <a:spAutoFit/>
          </a:bodyPr>
          <a:lstStyle/>
          <a:p>
            <a:r>
              <a:rPr lang="en-US" dirty="0"/>
              <a:t>𝞵A </a:t>
            </a:r>
          </a:p>
        </p:txBody>
      </p:sp>
      <p:sp>
        <p:nvSpPr>
          <p:cNvPr id="4" name="TextBox 3">
            <a:extLst>
              <a:ext uri="{FF2B5EF4-FFF2-40B4-BE49-F238E27FC236}">
                <a16:creationId xmlns:a16="http://schemas.microsoft.com/office/drawing/2014/main" id="{4C7A669C-E010-4728-7ABD-74159B42DBC2}"/>
              </a:ext>
            </a:extLst>
          </p:cNvPr>
          <p:cNvSpPr txBox="1"/>
          <p:nvPr/>
        </p:nvSpPr>
        <p:spPr>
          <a:xfrm>
            <a:off x="2029326" y="4178968"/>
            <a:ext cx="671979" cy="369332"/>
          </a:xfrm>
          <a:prstGeom prst="rect">
            <a:avLst/>
          </a:prstGeom>
          <a:noFill/>
        </p:spPr>
        <p:txBody>
          <a:bodyPr wrap="none" rtlCol="0">
            <a:spAutoFit/>
          </a:bodyPr>
          <a:lstStyle/>
          <a:p>
            <a:r>
              <a:rPr lang="en-US" dirty="0"/>
              <a:t>ECR</a:t>
            </a:r>
          </a:p>
        </p:txBody>
      </p:sp>
      <p:cxnSp>
        <p:nvCxnSpPr>
          <p:cNvPr id="6" name="Straight Arrow Connector 5">
            <a:extLst>
              <a:ext uri="{FF2B5EF4-FFF2-40B4-BE49-F238E27FC236}">
                <a16:creationId xmlns:a16="http://schemas.microsoft.com/office/drawing/2014/main" id="{89103F94-0614-CDD6-189A-732D1ED1DA00}"/>
              </a:ext>
            </a:extLst>
          </p:cNvPr>
          <p:cNvCxnSpPr/>
          <p:nvPr/>
        </p:nvCxnSpPr>
        <p:spPr>
          <a:xfrm flipV="1">
            <a:off x="2438400" y="3898232"/>
            <a:ext cx="260351" cy="4090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3D008-9A53-BB5A-D948-562787B12903}"/>
              </a:ext>
            </a:extLst>
          </p:cNvPr>
          <p:cNvSpPr>
            <a:spLocks noGrp="1"/>
          </p:cNvSpPr>
          <p:nvPr>
            <p:ph type="title"/>
          </p:nvPr>
        </p:nvSpPr>
        <p:spPr>
          <a:xfrm>
            <a:off x="424697" y="72350"/>
            <a:ext cx="8286750" cy="1325563"/>
          </a:xfrm>
        </p:spPr>
        <p:txBody>
          <a:bodyPr/>
          <a:lstStyle/>
          <a:p>
            <a:r>
              <a:rPr lang="en-US" dirty="0">
                <a:solidFill>
                  <a:srgbClr val="C00000"/>
                </a:solidFill>
                <a:latin typeface="Times New Roman" panose="02020603050405020304" pitchFamily="18" charset="0"/>
                <a:cs typeface="Times New Roman" panose="02020603050405020304" pitchFamily="18" charset="0"/>
              </a:rPr>
              <a:t>Polarized </a:t>
            </a:r>
            <a:r>
              <a:rPr lang="en-US" baseline="30000" dirty="0">
                <a:solidFill>
                  <a:srgbClr val="C00000"/>
                </a:solidFill>
                <a:latin typeface="Times New Roman" panose="02020603050405020304" pitchFamily="18" charset="0"/>
                <a:cs typeface="Times New Roman" panose="02020603050405020304" pitchFamily="18" charset="0"/>
              </a:rPr>
              <a:t>3</a:t>
            </a:r>
            <a:r>
              <a:rPr lang="en-US" dirty="0">
                <a:solidFill>
                  <a:srgbClr val="C00000"/>
                </a:solidFill>
                <a:latin typeface="Times New Roman" panose="02020603050405020304" pitchFamily="18" charset="0"/>
                <a:cs typeface="Times New Roman" panose="02020603050405020304" pitchFamily="18" charset="0"/>
              </a:rPr>
              <a:t>He</a:t>
            </a:r>
            <a:r>
              <a:rPr lang="en-US" baseline="30000" dirty="0">
                <a:solidFill>
                  <a:srgbClr val="C00000"/>
                </a:solidFill>
                <a:latin typeface="Times New Roman" panose="02020603050405020304" pitchFamily="18" charset="0"/>
                <a:cs typeface="Times New Roman" panose="02020603050405020304" pitchFamily="18" charset="0"/>
              </a:rPr>
              <a:t>++</a:t>
            </a:r>
            <a:r>
              <a:rPr lang="en-US" dirty="0">
                <a:solidFill>
                  <a:srgbClr val="C00000"/>
                </a:solidFill>
                <a:latin typeface="Times New Roman" panose="02020603050405020304" pitchFamily="18" charset="0"/>
                <a:cs typeface="Times New Roman" panose="02020603050405020304" pitchFamily="18" charset="0"/>
              </a:rPr>
              <a:t> Source development</a:t>
            </a:r>
          </a:p>
        </p:txBody>
      </p:sp>
      <p:sp>
        <p:nvSpPr>
          <p:cNvPr id="3" name="Slide Number Placeholder 2">
            <a:extLst>
              <a:ext uri="{FF2B5EF4-FFF2-40B4-BE49-F238E27FC236}">
                <a16:creationId xmlns:a16="http://schemas.microsoft.com/office/drawing/2014/main" id="{639C5370-4803-0879-1DBB-0748D9A4AFE2}"/>
              </a:ext>
            </a:extLst>
          </p:cNvPr>
          <p:cNvSpPr>
            <a:spLocks noGrp="1"/>
          </p:cNvSpPr>
          <p:nvPr>
            <p:ph type="sldNum" sz="quarter" idx="4"/>
          </p:nvPr>
        </p:nvSpPr>
        <p:spPr/>
        <p:txBody>
          <a:bodyPr/>
          <a:lstStyle/>
          <a:p>
            <a:fld id="{933A556B-7C63-244D-9B7C-B0EA8042B330}" type="slidenum">
              <a:rPr lang="en-US" smtClean="0"/>
              <a:pPr/>
              <a:t>22</a:t>
            </a:fld>
            <a:endParaRPr lang="en-US" sz="750" dirty="0"/>
          </a:p>
        </p:txBody>
      </p:sp>
      <p:sp>
        <p:nvSpPr>
          <p:cNvPr id="4" name="Rectangle 3">
            <a:extLst>
              <a:ext uri="{FF2B5EF4-FFF2-40B4-BE49-F238E27FC236}">
                <a16:creationId xmlns:a16="http://schemas.microsoft.com/office/drawing/2014/main" id="{FB6CB6D5-E401-78C8-C0A6-088E28803AF9}"/>
              </a:ext>
            </a:extLst>
          </p:cNvPr>
          <p:cNvSpPr/>
          <p:nvPr/>
        </p:nvSpPr>
        <p:spPr>
          <a:xfrm>
            <a:off x="-298411" y="1173324"/>
            <a:ext cx="9144000" cy="830997"/>
          </a:xfrm>
          <a:prstGeom prst="rect">
            <a:avLst/>
          </a:prstGeom>
        </p:spPr>
        <p:txBody>
          <a:bodyPr wrap="square">
            <a:spAutoFit/>
          </a:bodyPr>
          <a:lstStyle/>
          <a:p>
            <a:pPr algn="ctr"/>
            <a:r>
              <a:rPr lang="en-US" sz="1600" b="1" dirty="0">
                <a:latin typeface="Times New Roman" panose="02020603050405020304" pitchFamily="18" charset="0"/>
                <a:cs typeface="Times New Roman" panose="02020603050405020304" pitchFamily="18" charset="0"/>
              </a:rPr>
              <a:t>U. S. Department of Energy </a:t>
            </a:r>
          </a:p>
          <a:p>
            <a:pPr algn="ctr"/>
            <a:r>
              <a:rPr lang="en-US" sz="1600" b="1" dirty="0">
                <a:latin typeface="Times New Roman" panose="02020603050405020304" pitchFamily="18" charset="0"/>
                <a:cs typeface="Times New Roman" panose="02020603050405020304" pitchFamily="18" charset="0"/>
              </a:rPr>
              <a:t>Office of Science | Nuclear Physics FY 2018</a:t>
            </a:r>
          </a:p>
          <a:p>
            <a:pPr algn="ctr"/>
            <a:r>
              <a:rPr lang="en-US" sz="1600" b="1" dirty="0"/>
              <a:t> </a:t>
            </a:r>
            <a:r>
              <a:rPr lang="en-US" sz="1600" i="1" dirty="0"/>
              <a:t>Research and Development for Next Generation Nuclear Physics Accelerator Facilities</a:t>
            </a:r>
          </a:p>
        </p:txBody>
      </p:sp>
      <p:sp>
        <p:nvSpPr>
          <p:cNvPr id="5" name="Rectangle 4">
            <a:extLst>
              <a:ext uri="{FF2B5EF4-FFF2-40B4-BE49-F238E27FC236}">
                <a16:creationId xmlns:a16="http://schemas.microsoft.com/office/drawing/2014/main" id="{6D68D63C-2FCD-E60A-D24D-5525B351E465}"/>
              </a:ext>
            </a:extLst>
          </p:cNvPr>
          <p:cNvSpPr/>
          <p:nvPr/>
        </p:nvSpPr>
        <p:spPr>
          <a:xfrm>
            <a:off x="232926" y="2004321"/>
            <a:ext cx="8830863" cy="2062103"/>
          </a:xfrm>
          <a:prstGeom prst="rect">
            <a:avLst/>
          </a:prstGeom>
        </p:spPr>
        <p:txBody>
          <a:bodyPr wrap="square">
            <a:spAutoFit/>
          </a:bodyPr>
          <a:lstStyle/>
          <a:p>
            <a:pPr algn="just"/>
            <a:r>
              <a:rPr lang="en-US" sz="1600" i="1" dirty="0">
                <a:latin typeface="Times New Roman" panose="02020603050405020304" pitchFamily="18" charset="0"/>
                <a:cs typeface="Times New Roman" panose="02020603050405020304" pitchFamily="18" charset="0"/>
              </a:rPr>
              <a:t>… A doubly polarized electron-ion collider (EIC) is the best way to examine the internal structure of the proton and neutron. The technology to accelerate polarized proton beams has been well established at RHIC. However, studying the structure of the neutron requires the acceleration of polarized </a:t>
            </a:r>
            <a:r>
              <a:rPr lang="en-US" sz="1600" i="1" baseline="30000" dirty="0">
                <a:latin typeface="Times New Roman" panose="02020603050405020304" pitchFamily="18" charset="0"/>
                <a:cs typeface="Times New Roman" panose="02020603050405020304" pitchFamily="18" charset="0"/>
              </a:rPr>
              <a:t>3</a:t>
            </a:r>
            <a:r>
              <a:rPr lang="en-US" sz="1600" i="1" dirty="0">
                <a:latin typeface="Times New Roman" panose="02020603050405020304" pitchFamily="18" charset="0"/>
                <a:cs typeface="Times New Roman" panose="02020603050405020304" pitchFamily="18" charset="0"/>
              </a:rPr>
              <a:t>He</a:t>
            </a:r>
            <a:r>
              <a:rPr lang="en-US" sz="1600" i="1" baseline="30000" dirty="0">
                <a:latin typeface="Times New Roman" panose="02020603050405020304" pitchFamily="18" charset="0"/>
                <a:cs typeface="Times New Roman" panose="02020603050405020304" pitchFamily="18" charset="0"/>
              </a:rPr>
              <a:t>++</a:t>
            </a:r>
            <a:r>
              <a:rPr lang="en-US" sz="1600" i="1" dirty="0">
                <a:latin typeface="Times New Roman" panose="02020603050405020304" pitchFamily="18" charset="0"/>
                <a:cs typeface="Times New Roman" panose="02020603050405020304" pitchFamily="18" charset="0"/>
              </a:rPr>
              <a:t>, which carries ~90% of its polarization in the neutron, and to match the unprecedented statistical precision an EIC will provide, it is indispensable to have high precision measurements of the hadron beam polarization. For this reason, development of a polarized </a:t>
            </a:r>
            <a:r>
              <a:rPr lang="en-US" sz="1600" i="1" baseline="30000" dirty="0">
                <a:latin typeface="Times New Roman" panose="02020603050405020304" pitchFamily="18" charset="0"/>
                <a:cs typeface="Times New Roman" panose="02020603050405020304" pitchFamily="18" charset="0"/>
              </a:rPr>
              <a:t>3</a:t>
            </a:r>
            <a:r>
              <a:rPr lang="en-US" sz="1600" i="1" dirty="0">
                <a:latin typeface="Times New Roman" panose="02020603050405020304" pitchFamily="18" charset="0"/>
                <a:cs typeface="Times New Roman" panose="02020603050405020304" pitchFamily="18" charset="0"/>
              </a:rPr>
              <a:t>He ion beam has been identified as an R&amp;D priority by the EIC Advisory Committee in 2009 and the Office of Nuclear Physics Community Review in 2017. </a:t>
            </a:r>
          </a:p>
        </p:txBody>
      </p:sp>
      <p:sp>
        <p:nvSpPr>
          <p:cNvPr id="6" name="Rectangle 2">
            <a:extLst>
              <a:ext uri="{FF2B5EF4-FFF2-40B4-BE49-F238E27FC236}">
                <a16:creationId xmlns:a16="http://schemas.microsoft.com/office/drawing/2014/main" id="{0AD26E99-ECE3-38A4-BE85-7BF2DD8C19E7}"/>
              </a:ext>
            </a:extLst>
          </p:cNvPr>
          <p:cNvSpPr>
            <a:spLocks noChangeArrowheads="1"/>
          </p:cNvSpPr>
          <p:nvPr/>
        </p:nvSpPr>
        <p:spPr bwMode="auto">
          <a:xfrm>
            <a:off x="290556" y="4203003"/>
            <a:ext cx="8555033" cy="2654997"/>
          </a:xfrm>
          <a:prstGeom prst="rect">
            <a:avLst/>
          </a:prstGeom>
          <a:solidFill>
            <a:schemeClr val="bg1"/>
          </a:solidFill>
          <a:ln w="3175">
            <a:noFill/>
            <a:miter lim="800000"/>
            <a:headEnd/>
            <a:tailEnd/>
          </a:ln>
          <a:effectLst/>
        </p:spPr>
        <p:txBody>
          <a:bodyPr anchor="ctr"/>
          <a:lstStyle>
            <a:lvl1pPr algn="r" eaLnBrk="0" hangingPunct="0">
              <a:lnSpc>
                <a:spcPct val="80000"/>
              </a:lnSpc>
              <a:defRPr sz="2800" b="1" i="1">
                <a:solidFill>
                  <a:srgbClr val="0000FF"/>
                </a:solidFill>
                <a:latin typeface="Comic Sans MS Bold" panose="030F0902030302020204" pitchFamily="66" charset="0"/>
                <a:ea typeface="ＭＳ Ｐゴシック" panose="020B0600070205080204" pitchFamily="34" charset="-128"/>
                <a:cs typeface="Comic Sans MS Bold" panose="030F0902030302020204" pitchFamily="66" charset="0"/>
              </a:defRPr>
            </a:lvl1pPr>
            <a:lvl2pPr algn="r" eaLnBrk="0" hangingPunct="0">
              <a:lnSpc>
                <a:spcPct val="80000"/>
              </a:lnSpc>
              <a:defRPr sz="2800" b="1" i="1">
                <a:solidFill>
                  <a:srgbClr val="0000FF"/>
                </a:solidFill>
                <a:latin typeface="Comic Sans MS Bold" panose="030F0902030302020204" pitchFamily="66" charset="0"/>
                <a:ea typeface="ＭＳ Ｐゴシック" panose="020B0600070205080204" pitchFamily="34" charset="-128"/>
                <a:cs typeface="Comic Sans MS Bold" panose="030F0902030302020204" pitchFamily="66" charset="0"/>
              </a:defRPr>
            </a:lvl2pPr>
            <a:lvl3pPr algn="r" eaLnBrk="0" hangingPunct="0">
              <a:lnSpc>
                <a:spcPct val="80000"/>
              </a:lnSpc>
              <a:defRPr sz="2800" b="1" i="1">
                <a:solidFill>
                  <a:srgbClr val="0000FF"/>
                </a:solidFill>
                <a:latin typeface="Comic Sans MS Bold" panose="030F0902030302020204" pitchFamily="66" charset="0"/>
                <a:ea typeface="ＭＳ Ｐゴシック" panose="020B0600070205080204" pitchFamily="34" charset="-128"/>
                <a:cs typeface="Comic Sans MS Bold" panose="030F0902030302020204" pitchFamily="66" charset="0"/>
              </a:defRPr>
            </a:lvl3pPr>
            <a:lvl4pPr algn="r" eaLnBrk="0" hangingPunct="0">
              <a:lnSpc>
                <a:spcPct val="80000"/>
              </a:lnSpc>
              <a:defRPr sz="2800" b="1" i="1">
                <a:solidFill>
                  <a:srgbClr val="0000FF"/>
                </a:solidFill>
                <a:latin typeface="Comic Sans MS Bold" panose="030F0902030302020204" pitchFamily="66" charset="0"/>
                <a:ea typeface="ＭＳ Ｐゴシック" panose="020B0600070205080204" pitchFamily="34" charset="-128"/>
                <a:cs typeface="Comic Sans MS Bold" panose="030F0902030302020204" pitchFamily="66" charset="0"/>
              </a:defRPr>
            </a:lvl4pPr>
            <a:lvl5pPr algn="r" eaLnBrk="0" hangingPunct="0">
              <a:lnSpc>
                <a:spcPct val="80000"/>
              </a:lnSpc>
              <a:defRPr sz="2800" b="1" i="1">
                <a:solidFill>
                  <a:srgbClr val="0000FF"/>
                </a:solidFill>
                <a:latin typeface="Comic Sans MS Bold" panose="030F0902030302020204" pitchFamily="66" charset="0"/>
                <a:ea typeface="ＭＳ Ｐゴシック" panose="020B0600070205080204" pitchFamily="34" charset="-128"/>
                <a:cs typeface="Comic Sans MS Bold" panose="030F0902030302020204" pitchFamily="66" charset="0"/>
              </a:defRPr>
            </a:lvl5pPr>
            <a:lvl6pPr marL="457200" algn="r" eaLnBrk="0" fontAlgn="base" hangingPunct="0">
              <a:lnSpc>
                <a:spcPct val="80000"/>
              </a:lnSpc>
              <a:spcBef>
                <a:spcPct val="0"/>
              </a:spcBef>
              <a:spcAft>
                <a:spcPct val="0"/>
              </a:spcAft>
              <a:defRPr sz="2800" b="1" i="1">
                <a:solidFill>
                  <a:srgbClr val="0000FF"/>
                </a:solidFill>
                <a:latin typeface="Comic Sans MS Bold" panose="030F0902030302020204" pitchFamily="66" charset="0"/>
                <a:ea typeface="ＭＳ Ｐゴシック" panose="020B0600070205080204" pitchFamily="34" charset="-128"/>
                <a:cs typeface="Comic Sans MS Bold" panose="030F0902030302020204" pitchFamily="66" charset="0"/>
              </a:defRPr>
            </a:lvl6pPr>
            <a:lvl7pPr marL="914400" algn="r" eaLnBrk="0" fontAlgn="base" hangingPunct="0">
              <a:lnSpc>
                <a:spcPct val="80000"/>
              </a:lnSpc>
              <a:spcBef>
                <a:spcPct val="0"/>
              </a:spcBef>
              <a:spcAft>
                <a:spcPct val="0"/>
              </a:spcAft>
              <a:defRPr sz="2800" b="1" i="1">
                <a:solidFill>
                  <a:srgbClr val="0000FF"/>
                </a:solidFill>
                <a:latin typeface="Comic Sans MS Bold" panose="030F0902030302020204" pitchFamily="66" charset="0"/>
                <a:ea typeface="ＭＳ Ｐゴシック" panose="020B0600070205080204" pitchFamily="34" charset="-128"/>
                <a:cs typeface="Comic Sans MS Bold" panose="030F0902030302020204" pitchFamily="66" charset="0"/>
              </a:defRPr>
            </a:lvl7pPr>
            <a:lvl8pPr marL="1371600" algn="r" eaLnBrk="0" fontAlgn="base" hangingPunct="0">
              <a:lnSpc>
                <a:spcPct val="80000"/>
              </a:lnSpc>
              <a:spcBef>
                <a:spcPct val="0"/>
              </a:spcBef>
              <a:spcAft>
                <a:spcPct val="0"/>
              </a:spcAft>
              <a:defRPr sz="2800" b="1" i="1">
                <a:solidFill>
                  <a:srgbClr val="0000FF"/>
                </a:solidFill>
                <a:latin typeface="Comic Sans MS Bold" panose="030F0902030302020204" pitchFamily="66" charset="0"/>
                <a:ea typeface="ＭＳ Ｐゴシック" panose="020B0600070205080204" pitchFamily="34" charset="-128"/>
                <a:cs typeface="Comic Sans MS Bold" panose="030F0902030302020204" pitchFamily="66" charset="0"/>
              </a:defRPr>
            </a:lvl8pPr>
            <a:lvl9pPr marL="1828800" algn="r" eaLnBrk="0" fontAlgn="base" hangingPunct="0">
              <a:lnSpc>
                <a:spcPct val="80000"/>
              </a:lnSpc>
              <a:spcBef>
                <a:spcPct val="0"/>
              </a:spcBef>
              <a:spcAft>
                <a:spcPct val="0"/>
              </a:spcAft>
              <a:defRPr sz="2800" b="1" i="1">
                <a:solidFill>
                  <a:srgbClr val="0000FF"/>
                </a:solidFill>
                <a:latin typeface="Comic Sans MS Bold" panose="030F0902030302020204" pitchFamily="66" charset="0"/>
                <a:ea typeface="ＭＳ Ｐゴシック" panose="020B0600070205080204" pitchFamily="34" charset="-128"/>
                <a:cs typeface="Comic Sans MS Bold" panose="030F0902030302020204" pitchFamily="66" charset="0"/>
              </a:defRPr>
            </a:lvl9pPr>
          </a:lstStyle>
          <a:p>
            <a:pPr algn="l" eaLnBrk="1" hangingPunct="1">
              <a:lnSpc>
                <a:spcPct val="100000"/>
              </a:lnSpc>
            </a:pPr>
            <a:r>
              <a:rPr lang="en-US" sz="1600" i="0" dirty="0">
                <a:solidFill>
                  <a:srgbClr val="000000"/>
                </a:solidFill>
                <a:latin typeface="Times New Roman" panose="02020603050405020304" pitchFamily="18" charset="0"/>
              </a:rPr>
              <a:t>       In 2003 A. Zelenski, J. Alessi proposed a production polarized </a:t>
            </a:r>
            <a:r>
              <a:rPr lang="en-US" sz="1600" i="0" baseline="30000" dirty="0">
                <a:solidFill>
                  <a:srgbClr val="000000"/>
                </a:solidFill>
                <a:latin typeface="Times New Roman" panose="02020603050405020304" pitchFamily="18" charset="0"/>
              </a:rPr>
              <a:t>3</a:t>
            </a:r>
            <a:r>
              <a:rPr lang="en-US" sz="1600" i="0" dirty="0">
                <a:solidFill>
                  <a:srgbClr val="000000"/>
                </a:solidFill>
                <a:latin typeface="Times New Roman" panose="02020603050405020304" pitchFamily="18" charset="0"/>
              </a:rPr>
              <a:t>He</a:t>
            </a:r>
            <a:r>
              <a:rPr lang="en-US" sz="1600" i="0" baseline="30000" dirty="0">
                <a:solidFill>
                  <a:srgbClr val="000000"/>
                </a:solidFill>
                <a:latin typeface="Times New Roman" panose="02020603050405020304" pitchFamily="18" charset="0"/>
              </a:rPr>
              <a:t>++</a:t>
            </a:r>
            <a:r>
              <a:rPr lang="en-US" sz="1600" i="0" dirty="0">
                <a:solidFill>
                  <a:srgbClr val="000000"/>
                </a:solidFill>
                <a:latin typeface="Times New Roman" panose="02020603050405020304" pitchFamily="18" charset="0"/>
              </a:rPr>
              <a:t> beam in EBIS</a:t>
            </a:r>
            <a:r>
              <a:rPr lang="en-US" sz="1600" dirty="0">
                <a:solidFill>
                  <a:srgbClr val="000000"/>
                </a:solidFill>
                <a:latin typeface="Times New Roman" panose="02020603050405020304" pitchFamily="18" charset="0"/>
              </a:rPr>
              <a:t>. </a:t>
            </a:r>
          </a:p>
          <a:p>
            <a:pPr algn="l" eaLnBrk="1" hangingPunct="1">
              <a:lnSpc>
                <a:spcPct val="100000"/>
              </a:lnSpc>
            </a:pPr>
            <a:r>
              <a:rPr lang="en-US" sz="1600" dirty="0">
                <a:solidFill>
                  <a:srgbClr val="000000"/>
                </a:solidFill>
                <a:latin typeface="Times New Roman" panose="02020603050405020304" pitchFamily="18" charset="0"/>
              </a:rPr>
              <a:t>(</a:t>
            </a:r>
            <a:r>
              <a:rPr lang="en-US" altLang="en-US" sz="1600" dirty="0">
                <a:solidFill>
                  <a:srgbClr val="000066"/>
                </a:solidFill>
                <a:latin typeface="Times New Roman" panose="02020603050405020304" pitchFamily="18" charset="0"/>
                <a:cs typeface="Times New Roman" panose="02020603050405020304" pitchFamily="18" charset="0"/>
              </a:rPr>
              <a:t>A. Zelenski, J. Alessi,</a:t>
            </a:r>
            <a:r>
              <a:rPr lang="en-US" altLang="en-US" sz="1600" dirty="0">
                <a:solidFill>
                  <a:srgbClr val="990000"/>
                </a:solidFill>
                <a:latin typeface="Times New Roman" panose="02020603050405020304" pitchFamily="18" charset="0"/>
                <a:cs typeface="Times New Roman" panose="02020603050405020304" pitchFamily="18" charset="0"/>
              </a:rPr>
              <a:t> “Proposal of production of polarized </a:t>
            </a:r>
            <a:r>
              <a:rPr lang="en-US" altLang="en-US" sz="1600" baseline="30000" dirty="0">
                <a:solidFill>
                  <a:srgbClr val="990000"/>
                </a:solidFill>
                <a:latin typeface="Times New Roman" panose="02020603050405020304" pitchFamily="18" charset="0"/>
                <a:cs typeface="Times New Roman" panose="02020603050405020304" pitchFamily="18" charset="0"/>
              </a:rPr>
              <a:t>3</a:t>
            </a:r>
            <a:r>
              <a:rPr lang="en-US" altLang="en-US" sz="1600" dirty="0">
                <a:solidFill>
                  <a:srgbClr val="990000"/>
                </a:solidFill>
                <a:latin typeface="Times New Roman" panose="02020603050405020304" pitchFamily="18" charset="0"/>
                <a:cs typeface="Times New Roman" panose="02020603050405020304" pitchFamily="18" charset="0"/>
              </a:rPr>
              <a:t>He</a:t>
            </a:r>
            <a:r>
              <a:rPr lang="en-US" altLang="en-US" sz="1600" baseline="30000" dirty="0">
                <a:solidFill>
                  <a:srgbClr val="990000"/>
                </a:solidFill>
                <a:latin typeface="Times New Roman" panose="02020603050405020304" pitchFamily="18" charset="0"/>
                <a:cs typeface="Times New Roman" panose="02020603050405020304" pitchFamily="18" charset="0"/>
              </a:rPr>
              <a:t>++ </a:t>
            </a:r>
            <a:r>
              <a:rPr lang="en-US" altLang="en-US" sz="1600" dirty="0">
                <a:solidFill>
                  <a:srgbClr val="990000"/>
                </a:solidFill>
                <a:latin typeface="Times New Roman" panose="02020603050405020304" pitchFamily="18" charset="0"/>
                <a:cs typeface="Times New Roman" panose="02020603050405020304" pitchFamily="18" charset="0"/>
              </a:rPr>
              <a:t>beam in EBIS”</a:t>
            </a:r>
            <a:r>
              <a:rPr lang="en-US" altLang="en-US" sz="1600" dirty="0">
                <a:solidFill>
                  <a:srgbClr val="000066"/>
                </a:solidFill>
                <a:latin typeface="Times New Roman" panose="02020603050405020304" pitchFamily="18" charset="0"/>
                <a:cs typeface="Times New Roman" panose="02020603050405020304" pitchFamily="18" charset="0"/>
              </a:rPr>
              <a:t> , ICFA Beam Dynamics Newsletter 30, p.39, (2003)</a:t>
            </a:r>
            <a:endParaRPr lang="en-US" altLang="en-US" sz="1600" dirty="0">
              <a:solidFill>
                <a:srgbClr val="800000"/>
              </a:solidFill>
              <a:latin typeface="Times New Roman" panose="02020603050405020304" pitchFamily="18" charset="0"/>
              <a:cs typeface="Times New Roman" panose="02020603050405020304" pitchFamily="18" charset="0"/>
            </a:endParaRPr>
          </a:p>
          <a:p>
            <a:pPr algn="l" eaLnBrk="1" hangingPunct="1">
              <a:lnSpc>
                <a:spcPct val="100000"/>
              </a:lnSpc>
            </a:pPr>
            <a:endParaRPr lang="en-US" altLang="en-US" sz="1600" i="0" dirty="0">
              <a:solidFill>
                <a:schemeClr val="tx1"/>
              </a:solidFill>
              <a:latin typeface="Times New Roman" panose="02020603050405020304" pitchFamily="18" charset="0"/>
              <a:cs typeface="Times New Roman" panose="02020603050405020304" pitchFamily="18" charset="0"/>
            </a:endParaRPr>
          </a:p>
          <a:p>
            <a:pPr algn="l" eaLnBrk="1" hangingPunct="1">
              <a:lnSpc>
                <a:spcPct val="100000"/>
              </a:lnSpc>
            </a:pPr>
            <a:endParaRPr lang="en-US" altLang="en-US" sz="1600" i="0" dirty="0">
              <a:solidFill>
                <a:schemeClr val="tx1"/>
              </a:solidFill>
              <a:latin typeface="Times New Roman" panose="02020603050405020304" pitchFamily="18" charset="0"/>
              <a:cs typeface="Times New Roman" panose="02020603050405020304" pitchFamily="18" charset="0"/>
            </a:endParaRPr>
          </a:p>
          <a:p>
            <a:pPr algn="l" eaLnBrk="1" hangingPunct="1">
              <a:lnSpc>
                <a:spcPct val="100000"/>
              </a:lnSpc>
            </a:pPr>
            <a:r>
              <a:rPr lang="en-US" altLang="en-US" sz="2000" i="0" dirty="0">
                <a:solidFill>
                  <a:srgbClr val="C00000"/>
                </a:solidFill>
                <a:latin typeface="Times New Roman" panose="02020603050405020304" pitchFamily="18" charset="0"/>
                <a:cs typeface="Times New Roman" panose="02020603050405020304" pitchFamily="18" charset="0"/>
              </a:rPr>
              <a:t>Polarized </a:t>
            </a:r>
            <a:r>
              <a:rPr lang="en-US" altLang="en-US" sz="2000" i="0" baseline="30000" dirty="0">
                <a:solidFill>
                  <a:srgbClr val="C00000"/>
                </a:solidFill>
                <a:latin typeface="Times New Roman" panose="02020603050405020304" pitchFamily="18" charset="0"/>
                <a:cs typeface="Times New Roman" panose="02020603050405020304" pitchFamily="18" charset="0"/>
              </a:rPr>
              <a:t>3</a:t>
            </a:r>
            <a:r>
              <a:rPr lang="en-US" altLang="en-US" sz="2000" i="0" dirty="0">
                <a:solidFill>
                  <a:srgbClr val="C00000"/>
                </a:solidFill>
                <a:latin typeface="Times New Roman" panose="02020603050405020304" pitchFamily="18" charset="0"/>
                <a:cs typeface="Times New Roman" panose="02020603050405020304" pitchFamily="18" charset="0"/>
              </a:rPr>
              <a:t>He</a:t>
            </a:r>
            <a:r>
              <a:rPr lang="en-US" altLang="en-US" sz="2000" i="0" baseline="30000" dirty="0">
                <a:solidFill>
                  <a:srgbClr val="C00000"/>
                </a:solidFill>
                <a:latin typeface="Times New Roman" panose="02020603050405020304" pitchFamily="18" charset="0"/>
                <a:cs typeface="Times New Roman" panose="02020603050405020304" pitchFamily="18" charset="0"/>
              </a:rPr>
              <a:t>++</a:t>
            </a:r>
            <a:r>
              <a:rPr lang="en-US" altLang="en-US" sz="2000" i="0" dirty="0">
                <a:solidFill>
                  <a:srgbClr val="C00000"/>
                </a:solidFill>
                <a:latin typeface="Times New Roman" panose="02020603050405020304" pitchFamily="18" charset="0"/>
                <a:cs typeface="Times New Roman" panose="02020603050405020304" pitchFamily="18" charset="0"/>
              </a:rPr>
              <a:t> source is a part of the ongoing EBIS upgrade project.</a:t>
            </a:r>
          </a:p>
          <a:p>
            <a:pPr algn="l" eaLnBrk="1" hangingPunct="1">
              <a:lnSpc>
                <a:spcPct val="100000"/>
              </a:lnSpc>
            </a:pPr>
            <a:r>
              <a:rPr lang="en-US" altLang="en-US" sz="2000" i="0" dirty="0">
                <a:solidFill>
                  <a:srgbClr val="C00000"/>
                </a:solidFill>
                <a:latin typeface="Times New Roman" panose="02020603050405020304" pitchFamily="18" charset="0"/>
                <a:cs typeface="Times New Roman" panose="02020603050405020304" pitchFamily="18" charset="0"/>
              </a:rPr>
              <a:t>The development of the polarized </a:t>
            </a:r>
            <a:r>
              <a:rPr lang="en-US" altLang="en-US" sz="2000" i="0" baseline="30000" dirty="0">
                <a:solidFill>
                  <a:srgbClr val="C00000"/>
                </a:solidFill>
                <a:latin typeface="Times New Roman" panose="02020603050405020304" pitchFamily="18" charset="0"/>
                <a:cs typeface="Times New Roman" panose="02020603050405020304" pitchFamily="18" charset="0"/>
              </a:rPr>
              <a:t>3</a:t>
            </a:r>
            <a:r>
              <a:rPr lang="en-US" altLang="en-US" sz="2000" i="0" dirty="0">
                <a:solidFill>
                  <a:srgbClr val="C00000"/>
                </a:solidFill>
                <a:latin typeface="Times New Roman" panose="02020603050405020304" pitchFamily="18" charset="0"/>
                <a:cs typeface="Times New Roman" panose="02020603050405020304" pitchFamily="18" charset="0"/>
              </a:rPr>
              <a:t>He ion source is being done as a collaboration between BNL and Massachusetts Institute of Technology (MIT). </a:t>
            </a:r>
          </a:p>
          <a:p>
            <a:pPr algn="l" eaLnBrk="1" hangingPunct="1">
              <a:lnSpc>
                <a:spcPct val="100000"/>
              </a:lnSpc>
            </a:pPr>
            <a:endParaRPr lang="en-US" altLang="en-US" sz="1600" i="0" dirty="0">
              <a:solidFill>
                <a:schemeClr val="tx1"/>
              </a:solidFill>
              <a:latin typeface="Times New Roman" panose="02020603050405020304" pitchFamily="18" charset="0"/>
              <a:cs typeface="Times New Roman" panose="02020603050405020304" pitchFamily="18" charset="0"/>
            </a:endParaRPr>
          </a:p>
          <a:p>
            <a:pPr algn="l" eaLnBrk="1" hangingPunct="1">
              <a:lnSpc>
                <a:spcPct val="100000"/>
              </a:lnSpc>
            </a:pPr>
            <a:endParaRPr lang="en-US" altLang="en-US" sz="1600" i="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51654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p:cNvSpPr>
          <p:nvPr>
            <p:ph type="title" idx="4294967295"/>
          </p:nvPr>
        </p:nvSpPr>
        <p:spPr/>
        <p:txBody>
          <a:bodyPr/>
          <a:lstStyle/>
          <a:p>
            <a:endParaRPr lang="en-US"/>
          </a:p>
        </p:txBody>
      </p:sp>
      <p:pic>
        <p:nvPicPr>
          <p:cNvPr id="18434" name="Picture 3"/>
          <p:cNvPicPr>
            <a:picLocks noGrp="1" noChangeAspect="1" noChangeArrowheads="1"/>
          </p:cNvPicPr>
          <p:nvPr>
            <p:ph type="body" idx="4294967295"/>
          </p:nvPr>
        </p:nvPicPr>
        <p:blipFill>
          <a:blip r:embed="rId2"/>
          <a:srcRect/>
          <a:stretch>
            <a:fillRect/>
          </a:stretch>
        </p:blipFill>
        <p:spPr>
          <a:xfrm>
            <a:off x="291766" y="569913"/>
            <a:ext cx="7886700" cy="4556125"/>
          </a:xfrm>
          <a:ln w="3175">
            <a:solidFill>
              <a:srgbClr val="000000"/>
            </a:solidFill>
          </a:ln>
        </p:spPr>
      </p:pic>
      <p:sp>
        <p:nvSpPr>
          <p:cNvPr id="3" name="TextBox 2">
            <a:extLst>
              <a:ext uri="{FF2B5EF4-FFF2-40B4-BE49-F238E27FC236}">
                <a16:creationId xmlns:a16="http://schemas.microsoft.com/office/drawing/2014/main" id="{662B33FA-13B6-03B7-BB75-2D7034E8E84C}"/>
              </a:ext>
            </a:extLst>
          </p:cNvPr>
          <p:cNvSpPr txBox="1"/>
          <p:nvPr/>
        </p:nvSpPr>
        <p:spPr>
          <a:xfrm>
            <a:off x="360947" y="5330825"/>
            <a:ext cx="8566485" cy="646331"/>
          </a:xfrm>
          <a:prstGeom prst="rect">
            <a:avLst/>
          </a:prstGeom>
          <a:noFill/>
        </p:spPr>
        <p:txBody>
          <a:bodyPr wrap="square">
            <a:spAutoFit/>
          </a:bodyPr>
          <a:lstStyle/>
          <a:p>
            <a:r>
              <a:rPr lang="en-US" b="1" i="1" dirty="0">
                <a:solidFill>
                  <a:srgbClr val="A50021"/>
                </a:solidFill>
              </a:rPr>
              <a:t>Polarized 3He++ beam can be accelerated in the AGS and RHIC using existing “Siberian snakes</a:t>
            </a: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idx="4294967295"/>
          </p:nvPr>
        </p:nvSpPr>
        <p:spPr>
          <a:xfrm>
            <a:off x="208547" y="365125"/>
            <a:ext cx="8734927" cy="830263"/>
          </a:xfrm>
        </p:spPr>
        <p:txBody>
          <a:bodyPr>
            <a:noAutofit/>
          </a:bodyPr>
          <a:lstStyle/>
          <a:p>
            <a:pPr algn="ctr" eaLnBrk="1" hangingPunct="1"/>
            <a:r>
              <a:rPr lang="en-US" altLang="en-US" dirty="0">
                <a:solidFill>
                  <a:srgbClr val="C00000"/>
                </a:solidFill>
                <a:latin typeface="Times New Roman" panose="02020603050405020304" pitchFamily="18" charset="0"/>
                <a:cs typeface="Times New Roman" panose="02020603050405020304" pitchFamily="18" charset="0"/>
              </a:rPr>
              <a:t>Requirements to the 3He</a:t>
            </a:r>
            <a:r>
              <a:rPr lang="en-US" altLang="en-US" baseline="30000" dirty="0">
                <a:solidFill>
                  <a:srgbClr val="C00000"/>
                </a:solidFill>
                <a:latin typeface="Times New Roman" panose="02020603050405020304" pitchFamily="18" charset="0"/>
                <a:cs typeface="Times New Roman" panose="02020603050405020304" pitchFamily="18" charset="0"/>
              </a:rPr>
              <a:t>++</a:t>
            </a:r>
            <a:r>
              <a:rPr lang="en-US" altLang="en-US" dirty="0">
                <a:solidFill>
                  <a:srgbClr val="C00000"/>
                </a:solidFill>
                <a:latin typeface="Times New Roman" panose="02020603050405020304" pitchFamily="18" charset="0"/>
                <a:cs typeface="Times New Roman" panose="02020603050405020304" pitchFamily="18" charset="0"/>
              </a:rPr>
              <a:t> Source at BNL</a:t>
            </a:r>
          </a:p>
        </p:txBody>
      </p:sp>
      <p:sp>
        <p:nvSpPr>
          <p:cNvPr id="23554" name="Rectangle 3"/>
          <p:cNvSpPr>
            <a:spLocks noGrp="1" noChangeArrowheads="1"/>
          </p:cNvSpPr>
          <p:nvPr>
            <p:ph type="body" idx="4294967295"/>
          </p:nvPr>
        </p:nvSpPr>
        <p:spPr>
          <a:xfrm>
            <a:off x="628650" y="1632117"/>
            <a:ext cx="7886700" cy="2857500"/>
          </a:xfrm>
        </p:spPr>
        <p:txBody>
          <a:bodyPr/>
          <a:lstStyle/>
          <a:p>
            <a:pPr eaLnBrk="1" hangingPunct="1"/>
            <a:r>
              <a:rPr lang="en-US" altLang="en-US" sz="2400" dirty="0">
                <a:latin typeface="Calibri" pitchFamily="34" charset="0"/>
              </a:rPr>
              <a:t>Intensity ~ 5∙10</a:t>
            </a:r>
            <a:r>
              <a:rPr lang="en-US" altLang="en-US" sz="2400" baseline="30000" dirty="0">
                <a:latin typeface="Calibri" pitchFamily="34" charset="0"/>
              </a:rPr>
              <a:t>11</a:t>
            </a:r>
            <a:r>
              <a:rPr lang="en-US" altLang="en-US" sz="2400" dirty="0">
                <a:latin typeface="Calibri" pitchFamily="34" charset="0"/>
              </a:rPr>
              <a:t> 3He</a:t>
            </a:r>
            <a:r>
              <a:rPr lang="en-US" altLang="en-US" sz="2400" baseline="30000" dirty="0">
                <a:latin typeface="Calibri" pitchFamily="34" charset="0"/>
              </a:rPr>
              <a:t>++</a:t>
            </a:r>
            <a:r>
              <a:rPr lang="en-US" altLang="en-US" sz="2400" dirty="0">
                <a:latin typeface="Calibri" pitchFamily="34" charset="0"/>
              </a:rPr>
              <a:t> ions in 20 us pulse ~10.0 mA-peak current</a:t>
            </a:r>
          </a:p>
          <a:p>
            <a:pPr eaLnBrk="1" hangingPunct="1"/>
            <a:r>
              <a:rPr lang="en-US" altLang="en-US" sz="2400" dirty="0">
                <a:solidFill>
                  <a:srgbClr val="0070C0"/>
                </a:solidFill>
                <a:latin typeface="Calibri" pitchFamily="34" charset="0"/>
              </a:rPr>
              <a:t>Maximum polarization &gt; 80%</a:t>
            </a:r>
          </a:p>
          <a:p>
            <a:pPr eaLnBrk="1" hangingPunct="1"/>
            <a:r>
              <a:rPr lang="en-US" altLang="en-US" sz="2400" dirty="0">
                <a:latin typeface="Calibri" pitchFamily="34" charset="0"/>
              </a:rPr>
              <a:t>Compatibility with the operational EBIS for heavy ion physics.</a:t>
            </a:r>
          </a:p>
          <a:p>
            <a:pPr eaLnBrk="1" hangingPunct="1"/>
            <a:r>
              <a:rPr lang="en-US" altLang="en-US" sz="2400" dirty="0">
                <a:solidFill>
                  <a:srgbClr val="0070C0"/>
                </a:solidFill>
                <a:latin typeface="Calibri" pitchFamily="34" charset="0"/>
              </a:rPr>
              <a:t>Spin flip for every source pulse in the beam transport line.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1" name="Slide Number Placeholder 5"/>
          <p:cNvSpPr>
            <a:spLocks noGrp="1"/>
          </p:cNvSpPr>
          <p:nvPr>
            <p:ph type="sldNum" sz="quarter" idx="10"/>
          </p:nvPr>
        </p:nvSpPr>
        <p:spPr bwMode="auto">
          <a:xfrm>
            <a:off x="3751263" y="6311900"/>
            <a:ext cx="2057400" cy="365125"/>
          </a:xfrm>
          <a:prstGeom prst="rect">
            <a:avLst/>
          </a:prstGeom>
          <a:noFill/>
          <a:ln>
            <a:miter lim="800000"/>
            <a:headEnd/>
            <a:tailEnd/>
          </a:ln>
        </p:spPr>
        <p:txBody>
          <a:bodyPr vert="horz" wrap="square" lIns="91440" tIns="45720" rIns="91440" bIns="45720" numCol="1" rtlCol="0" anchor="ctr" anchorCtr="0" compatLnSpc="1">
            <a:prstTxWarp prst="textNoShape">
              <a:avLst/>
            </a:prstTxWarp>
          </a:bodyPr>
          <a:lstStyle>
            <a:defPPr>
              <a:defRPr lang="en-US"/>
            </a:defPPr>
            <a:lvl1pPr algn="ctr" rtl="0" fontAlgn="auto">
              <a:spcBef>
                <a:spcPts val="0"/>
              </a:spcBef>
              <a:spcAft>
                <a:spcPts val="0"/>
              </a:spcAft>
              <a:defRPr sz="1200" kern="1200">
                <a:solidFill>
                  <a:schemeClr val="bg1"/>
                </a:solidFill>
                <a:latin typeface="Arial" charset="0"/>
                <a:ea typeface="Arial" charset="0"/>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fontAlgn="base">
              <a:spcBef>
                <a:spcPct val="0"/>
              </a:spcBef>
              <a:spcAft>
                <a:spcPct val="0"/>
              </a:spcAft>
              <a:defRPr/>
            </a:pPr>
            <a:fld id="{497174CE-D578-4695-91BE-D16B899144FB}" type="slidenum">
              <a:rPr lang="en-US" smtClean="0"/>
              <a:pPr fontAlgn="base">
                <a:spcBef>
                  <a:spcPct val="0"/>
                </a:spcBef>
                <a:spcAft>
                  <a:spcPct val="0"/>
                </a:spcAft>
                <a:defRPr/>
              </a:pPr>
              <a:t>25</a:t>
            </a:fld>
            <a:endParaRPr lang="en-US"/>
          </a:p>
        </p:txBody>
      </p:sp>
      <p:sp>
        <p:nvSpPr>
          <p:cNvPr id="8202" name="Rectangle 2"/>
          <p:cNvSpPr>
            <a:spLocks noChangeArrowheads="1"/>
          </p:cNvSpPr>
          <p:nvPr/>
        </p:nvSpPr>
        <p:spPr bwMode="auto">
          <a:xfrm>
            <a:off x="0" y="1558925"/>
            <a:ext cx="184150" cy="290513"/>
          </a:xfrm>
          <a:prstGeom prst="rect">
            <a:avLst/>
          </a:prstGeom>
          <a:noFill/>
          <a:ln w="9525">
            <a:noFill/>
            <a:miter lim="800000"/>
            <a:headEnd/>
            <a:tailEnd/>
          </a:ln>
        </p:spPr>
        <p:txBody>
          <a:bodyPr wrap="none" anchor="ctr">
            <a:spAutoFit/>
          </a:bodyPr>
          <a:lstStyle/>
          <a:p>
            <a:pPr>
              <a:buClr>
                <a:srgbClr val="0000FF"/>
              </a:buClr>
              <a:buSzPct val="100000"/>
              <a:buFont typeface="Wingdings" pitchFamily="2" charset="2"/>
              <a:buNone/>
            </a:pPr>
            <a:endParaRPr lang="en-US" altLang="en-US" sz="1300" b="1">
              <a:latin typeface="Comic Sans MS Bold" pitchFamily="66" charset="0"/>
              <a:ea typeface="ＭＳ Ｐゴシック" pitchFamily="34" charset="-128"/>
              <a:cs typeface="Comic Sans MS Bold" pitchFamily="66" charset="0"/>
            </a:endParaRPr>
          </a:p>
        </p:txBody>
      </p:sp>
      <p:graphicFrame>
        <p:nvGraphicFramePr>
          <p:cNvPr id="8200" name="Object 8"/>
          <p:cNvGraphicFramePr>
            <a:graphicFrameLocks noChangeAspect="1"/>
          </p:cNvGraphicFramePr>
          <p:nvPr>
            <p:extLst>
              <p:ext uri="{D42A27DB-BD31-4B8C-83A1-F6EECF244321}">
                <p14:modId xmlns:p14="http://schemas.microsoft.com/office/powerpoint/2010/main" val="263007489"/>
              </p:ext>
            </p:extLst>
          </p:nvPr>
        </p:nvGraphicFramePr>
        <p:xfrm>
          <a:off x="365125" y="1156829"/>
          <a:ext cx="8530222" cy="2310269"/>
        </p:xfrm>
        <a:graphic>
          <a:graphicData uri="http://schemas.openxmlformats.org/presentationml/2006/ole">
            <mc:AlternateContent xmlns:mc="http://schemas.openxmlformats.org/markup-compatibility/2006">
              <mc:Choice xmlns:v="urn:schemas-microsoft-com:vml" Requires="v">
                <p:oleObj name="Picture" r:id="rId3" imgW="17145000" imgH="12049125" progId="Word.Picture.8">
                  <p:embed/>
                </p:oleObj>
              </mc:Choice>
              <mc:Fallback>
                <p:oleObj name="Picture" r:id="rId3" imgW="17145000" imgH="12049125" progId="Word.Picture.8">
                  <p:embed/>
                  <p:pic>
                    <p:nvPicPr>
                      <p:cNvPr id="8200" name="Object 8"/>
                      <p:cNvPicPr>
                        <a:picLocks noChangeAspect="1" noChangeArrowheads="1"/>
                      </p:cNvPicPr>
                      <p:nvPr/>
                    </p:nvPicPr>
                    <p:blipFill>
                      <a:blip r:embed="rId4">
                        <a:extLst>
                          <a:ext uri="{28A0092B-C50C-407E-A947-70E740481C1C}">
                            <a14:useLocalDpi xmlns:a14="http://schemas.microsoft.com/office/drawing/2010/main" val="0"/>
                          </a:ext>
                        </a:extLst>
                      </a:blip>
                      <a:srcRect t="14229" b="42688"/>
                      <a:stretch>
                        <a:fillRect/>
                      </a:stretch>
                    </p:blipFill>
                    <p:spPr bwMode="auto">
                      <a:xfrm>
                        <a:off x="365125" y="1156829"/>
                        <a:ext cx="8530222" cy="2310269"/>
                      </a:xfrm>
                      <a:prstGeom prst="rect">
                        <a:avLst/>
                      </a:prstGeom>
                      <a:noFill/>
                      <a:ln w="3175">
                        <a:solidFill>
                          <a:srgbClr val="000000"/>
                        </a:solidFill>
                        <a:miter lim="800000"/>
                        <a:headEnd/>
                        <a:tailEnd/>
                      </a:ln>
                    </p:spPr>
                  </p:pic>
                </p:oleObj>
              </mc:Fallback>
            </mc:AlternateContent>
          </a:graphicData>
        </a:graphic>
      </p:graphicFrame>
      <p:sp>
        <p:nvSpPr>
          <p:cNvPr id="8204" name="Text Box 5"/>
          <p:cNvSpPr txBox="1">
            <a:spLocks noChangeArrowheads="1"/>
          </p:cNvSpPr>
          <p:nvPr/>
        </p:nvSpPr>
        <p:spPr bwMode="auto">
          <a:xfrm>
            <a:off x="2212975" y="228600"/>
            <a:ext cx="5788764" cy="646331"/>
          </a:xfrm>
          <a:prstGeom prst="rect">
            <a:avLst/>
          </a:prstGeom>
          <a:solidFill>
            <a:schemeClr val="bg1"/>
          </a:solidFill>
          <a:ln w="3175">
            <a:solidFill>
              <a:schemeClr val="bg1"/>
            </a:solidFill>
            <a:miter lim="800000"/>
            <a:headEnd/>
            <a:tailEnd/>
          </a:ln>
        </p:spPr>
        <p:txBody>
          <a:bodyPr wrap="none">
            <a:spAutoFit/>
          </a:bodyPr>
          <a:lstStyle/>
          <a:p>
            <a:pPr>
              <a:buClr>
                <a:srgbClr val="0000FF"/>
              </a:buClr>
              <a:buSzPct val="100000"/>
              <a:buFont typeface="Wingdings" pitchFamily="2" charset="2"/>
              <a:buNone/>
            </a:pPr>
            <a:r>
              <a:rPr lang="en-US" altLang="en-US" sz="3600" b="1" dirty="0">
                <a:solidFill>
                  <a:srgbClr val="C00000"/>
                </a:solidFill>
                <a:latin typeface="Times New Roman" panose="02020603050405020304" pitchFamily="18" charset="0"/>
                <a:ea typeface="ＭＳ Ｐゴシック" pitchFamily="34" charset="-128"/>
                <a:cs typeface="Times New Roman" panose="02020603050405020304" pitchFamily="18" charset="0"/>
              </a:rPr>
              <a:t>Principle of EBIS Operation</a:t>
            </a:r>
          </a:p>
        </p:txBody>
      </p:sp>
      <p:sp>
        <p:nvSpPr>
          <p:cNvPr id="3" name="TextBox 2">
            <a:extLst>
              <a:ext uri="{FF2B5EF4-FFF2-40B4-BE49-F238E27FC236}">
                <a16:creationId xmlns:a16="http://schemas.microsoft.com/office/drawing/2014/main" id="{BA869E29-5675-9E9E-C095-4195E262FAAF}"/>
              </a:ext>
            </a:extLst>
          </p:cNvPr>
          <p:cNvSpPr txBox="1"/>
          <p:nvPr/>
        </p:nvSpPr>
        <p:spPr>
          <a:xfrm>
            <a:off x="266783" y="3748996"/>
            <a:ext cx="8726905" cy="2308324"/>
          </a:xfrm>
          <a:prstGeom prst="rect">
            <a:avLst/>
          </a:prstGeom>
          <a:noFill/>
        </p:spPr>
        <p:txBody>
          <a:bodyPr wrap="square">
            <a:spAutoFit/>
          </a:bodyPr>
          <a:lstStyle/>
          <a:p>
            <a:pPr>
              <a:buClr>
                <a:srgbClr val="0000FF"/>
              </a:buClr>
              <a:buSzPct val="100000"/>
              <a:buFont typeface="Wingdings" pitchFamily="2" charset="2"/>
              <a:buNone/>
            </a:pPr>
            <a:r>
              <a:rPr lang="en-US" altLang="en-US" b="1" i="1" dirty="0">
                <a:solidFill>
                  <a:srgbClr val="7030A0"/>
                </a:solidFill>
                <a:latin typeface="Calibri" pitchFamily="34" charset="0"/>
                <a:ea typeface="ＭＳ Ｐゴシック" pitchFamily="34" charset="-128"/>
                <a:cs typeface="Comic Sans MS Bold" pitchFamily="66" charset="0"/>
              </a:rPr>
              <a:t>Radial trapping of ions by the space charge of the electron beam.</a:t>
            </a:r>
          </a:p>
          <a:p>
            <a:pPr>
              <a:buClr>
                <a:srgbClr val="0000FF"/>
              </a:buClr>
              <a:buSzPct val="100000"/>
              <a:buFont typeface="Wingdings" pitchFamily="2" charset="2"/>
              <a:buNone/>
            </a:pPr>
            <a:r>
              <a:rPr lang="en-US" altLang="en-US" b="1" i="1" dirty="0">
                <a:solidFill>
                  <a:srgbClr val="7030A0"/>
                </a:solidFill>
                <a:latin typeface="Calibri" pitchFamily="34" charset="0"/>
                <a:ea typeface="ＭＳ Ｐゴシック" pitchFamily="34" charset="-128"/>
                <a:cs typeface="Comic Sans MS Bold" pitchFamily="66" charset="0"/>
              </a:rPr>
              <a:t>Axial trapping by applied electrostatic potentials at ends of trap.</a:t>
            </a:r>
            <a:endParaRPr lang="en-US" altLang="en-US" b="1" i="1" dirty="0">
              <a:solidFill>
                <a:srgbClr val="7030A0"/>
              </a:solidFill>
              <a:latin typeface="Calibri" pitchFamily="34" charset="0"/>
              <a:ea typeface="ＭＳ Ｐゴシック" pitchFamily="34" charset="-128"/>
              <a:cs typeface="Calibri" pitchFamily="34" charset="0"/>
            </a:endParaRPr>
          </a:p>
          <a:p>
            <a:pPr>
              <a:buClr>
                <a:srgbClr val="0000FF"/>
              </a:buClr>
              <a:buSzPct val="100000"/>
              <a:buFont typeface="Wingdings" pitchFamily="2" charset="2"/>
              <a:buNone/>
            </a:pPr>
            <a:endParaRPr lang="en-US" altLang="en-US" b="1" i="1" dirty="0">
              <a:solidFill>
                <a:srgbClr val="0000FF"/>
              </a:solidFill>
              <a:latin typeface="Calibri" pitchFamily="34" charset="0"/>
              <a:ea typeface="ＭＳ Ｐゴシック" pitchFamily="34" charset="-128"/>
              <a:cs typeface="Comic Sans MS Bold" pitchFamily="66" charset="0"/>
            </a:endParaRPr>
          </a:p>
          <a:p>
            <a:pPr marL="285750" indent="-285750">
              <a:buClr>
                <a:srgbClr val="0000FF"/>
              </a:buClr>
              <a:buSzPct val="100000"/>
              <a:buFont typeface="Arial" panose="020B0604020202020204" pitchFamily="34" charset="0"/>
              <a:buChar char="•"/>
            </a:pPr>
            <a:r>
              <a:rPr lang="en-US" altLang="en-US" b="1" i="1" dirty="0">
                <a:solidFill>
                  <a:srgbClr val="990033"/>
                </a:solidFill>
                <a:latin typeface="Calibri" pitchFamily="34" charset="0"/>
                <a:ea typeface="ＭＳ Ｐゴシック" pitchFamily="34" charset="-128"/>
                <a:cs typeface="Comic Sans MS Bold" pitchFamily="66" charset="0"/>
              </a:rPr>
              <a:t> </a:t>
            </a:r>
            <a:r>
              <a:rPr lang="en-US" altLang="en-US" b="1" i="1" dirty="0">
                <a:solidFill>
                  <a:schemeClr val="tx2"/>
                </a:solidFill>
                <a:latin typeface="Calibri" pitchFamily="34" charset="0"/>
                <a:ea typeface="ＭＳ Ｐゴシック" pitchFamily="34" charset="-128"/>
                <a:cs typeface="Comic Sans MS Bold" pitchFamily="66" charset="0"/>
              </a:rPr>
              <a:t>The total charge of ions extracted per pulse is ~ (0.5 – 0.8) x ( number electrons in the trap  ~1.0∙10</a:t>
            </a:r>
            <a:r>
              <a:rPr lang="en-US" altLang="en-US" b="1" i="1" baseline="30000" dirty="0">
                <a:solidFill>
                  <a:schemeClr val="tx2"/>
                </a:solidFill>
                <a:latin typeface="Calibri" pitchFamily="34" charset="0"/>
                <a:ea typeface="ＭＳ Ｐゴシック" pitchFamily="34" charset="-128"/>
                <a:cs typeface="Comic Sans MS Bold" pitchFamily="66" charset="0"/>
              </a:rPr>
              <a:t>12</a:t>
            </a:r>
            <a:r>
              <a:rPr lang="en-US" altLang="en-US" b="1" i="1" dirty="0">
                <a:solidFill>
                  <a:schemeClr val="tx2"/>
                </a:solidFill>
                <a:latin typeface="Calibri" pitchFamily="34" charset="0"/>
                <a:ea typeface="ＭＳ Ｐゴシック" pitchFamily="34" charset="-128"/>
                <a:cs typeface="Comic Sans MS Bold" pitchFamily="66" charset="0"/>
              </a:rPr>
              <a:t> )</a:t>
            </a:r>
            <a:endParaRPr lang="en-US" altLang="en-US" b="1" i="1" dirty="0">
              <a:solidFill>
                <a:schemeClr val="tx2"/>
              </a:solidFill>
              <a:latin typeface="Calibri" pitchFamily="34" charset="0"/>
              <a:ea typeface="ＭＳ Ｐゴシック" pitchFamily="34" charset="-128"/>
              <a:cs typeface="Calibri" pitchFamily="34" charset="0"/>
            </a:endParaRPr>
          </a:p>
          <a:p>
            <a:pPr marL="285750" indent="-285750">
              <a:buClr>
                <a:srgbClr val="0000FF"/>
              </a:buClr>
              <a:buSzPct val="100000"/>
              <a:buFont typeface="Arial" panose="020B0604020202020204" pitchFamily="34" charset="0"/>
              <a:buChar char="•"/>
            </a:pPr>
            <a:r>
              <a:rPr lang="en-US" altLang="en-US" b="1" i="1" dirty="0">
                <a:solidFill>
                  <a:srgbClr val="990033"/>
                </a:solidFill>
                <a:latin typeface="Calibri" pitchFamily="34" charset="0"/>
                <a:ea typeface="ＭＳ Ｐゴシック" pitchFamily="34" charset="-128"/>
                <a:cs typeface="Comic Sans MS Bold" pitchFamily="66" charset="0"/>
              </a:rPr>
              <a:t> </a:t>
            </a:r>
            <a:r>
              <a:rPr lang="en-US" altLang="en-US" b="1" i="1" dirty="0">
                <a:solidFill>
                  <a:srgbClr val="0070C0"/>
                </a:solidFill>
                <a:latin typeface="Calibri" pitchFamily="34" charset="0"/>
                <a:ea typeface="ＭＳ Ｐゴシック" pitchFamily="34" charset="-128"/>
                <a:cs typeface="Comic Sans MS Bold" pitchFamily="66" charset="0"/>
              </a:rPr>
              <a:t>Ion output per pulse is proportional to the trap length and electron current.</a:t>
            </a:r>
            <a:endParaRPr lang="en-US" altLang="en-US" b="1" i="1" dirty="0">
              <a:solidFill>
                <a:srgbClr val="0070C0"/>
              </a:solidFill>
              <a:latin typeface="Calibri" pitchFamily="34" charset="0"/>
              <a:ea typeface="ＭＳ Ｐゴシック" pitchFamily="34" charset="-128"/>
              <a:cs typeface="Calibri" pitchFamily="34" charset="0"/>
            </a:endParaRPr>
          </a:p>
          <a:p>
            <a:pPr marL="285750" indent="-285750">
              <a:buClr>
                <a:srgbClr val="0000FF"/>
              </a:buClr>
              <a:buSzPct val="100000"/>
              <a:buFont typeface="Arial" panose="020B0604020202020204" pitchFamily="34" charset="0"/>
              <a:buChar char="•"/>
            </a:pPr>
            <a:r>
              <a:rPr lang="en-US" altLang="en-US" b="1" i="1" dirty="0">
                <a:solidFill>
                  <a:srgbClr val="990033"/>
                </a:solidFill>
                <a:latin typeface="Calibri" pitchFamily="34" charset="0"/>
                <a:ea typeface="ＭＳ Ｐゴシック" pitchFamily="34" charset="-128"/>
                <a:cs typeface="Comic Sans MS Bold" pitchFamily="66" charset="0"/>
              </a:rPr>
              <a:t> </a:t>
            </a:r>
            <a:r>
              <a:rPr lang="en-US" altLang="en-US" b="1" i="1" dirty="0">
                <a:latin typeface="Calibri" pitchFamily="34" charset="0"/>
                <a:ea typeface="ＭＳ Ｐゴシック" pitchFamily="34" charset="-128"/>
                <a:cs typeface="Comic Sans MS Bold" pitchFamily="66" charset="0"/>
              </a:rPr>
              <a:t>Ion charge state increases with increasing confinement time.</a:t>
            </a:r>
            <a:endParaRPr lang="en-US" altLang="en-US" b="1" i="1" dirty="0">
              <a:latin typeface="Calibri" pitchFamily="34" charset="0"/>
              <a:ea typeface="ＭＳ Ｐゴシック" pitchFamily="34" charset="-128"/>
              <a:cs typeface="Calibri" pitchFamily="34" charset="0"/>
            </a:endParaRPr>
          </a:p>
          <a:p>
            <a:pPr marL="285750" indent="-285750">
              <a:buClr>
                <a:srgbClr val="0000FF"/>
              </a:buClr>
              <a:buSzPct val="100000"/>
              <a:buFont typeface="Arial" panose="020B0604020202020204" pitchFamily="34" charset="0"/>
              <a:buChar char="•"/>
            </a:pPr>
            <a:r>
              <a:rPr lang="en-US" altLang="en-US" b="1" i="1" dirty="0">
                <a:solidFill>
                  <a:srgbClr val="990033"/>
                </a:solidFill>
                <a:latin typeface="Calibri" pitchFamily="34" charset="0"/>
                <a:ea typeface="ＭＳ Ｐゴシック" pitchFamily="34" charset="-128"/>
                <a:cs typeface="Comic Sans MS Bold" pitchFamily="66" charset="0"/>
              </a:rPr>
              <a:t> </a:t>
            </a:r>
            <a:r>
              <a:rPr lang="en-US" altLang="en-US" b="1" i="1" dirty="0">
                <a:solidFill>
                  <a:srgbClr val="0070C0"/>
                </a:solidFill>
                <a:latin typeface="Calibri" pitchFamily="34" charset="0"/>
                <a:ea typeface="ＭＳ Ｐゴシック" pitchFamily="34" charset="-128"/>
                <a:cs typeface="Comic Sans MS Bold" pitchFamily="66" charset="0"/>
              </a:rPr>
              <a:t>Output current pulse is  independent of species or charge state!</a:t>
            </a:r>
            <a:endParaRPr lang="en-US" altLang="en-US" b="1" i="1" dirty="0">
              <a:solidFill>
                <a:srgbClr val="0070C0"/>
              </a:solidFill>
              <a:latin typeface="Calibri" pitchFamily="34" charset="0"/>
              <a:ea typeface="ＭＳ Ｐゴシック" pitchFamily="34" charset="-128"/>
              <a:cs typeface="Calibri" pitchFamily="34" charset="0"/>
            </a:endParaRPr>
          </a:p>
        </p:txBody>
      </p:sp>
      <p:sp>
        <p:nvSpPr>
          <p:cNvPr id="5" name="TextBox 4">
            <a:extLst>
              <a:ext uri="{FF2B5EF4-FFF2-40B4-BE49-F238E27FC236}">
                <a16:creationId xmlns:a16="http://schemas.microsoft.com/office/drawing/2014/main" id="{954EF9AA-C3E1-A301-C58F-12F0515D1D6E}"/>
              </a:ext>
            </a:extLst>
          </p:cNvPr>
          <p:cNvSpPr txBox="1"/>
          <p:nvPr/>
        </p:nvSpPr>
        <p:spPr>
          <a:xfrm>
            <a:off x="365125" y="3054049"/>
            <a:ext cx="1957137" cy="369332"/>
          </a:xfrm>
          <a:prstGeom prst="rect">
            <a:avLst/>
          </a:prstGeom>
          <a:noFill/>
        </p:spPr>
        <p:txBody>
          <a:bodyPr wrap="square">
            <a:spAutoFit/>
          </a:bodyPr>
          <a:lstStyle/>
          <a:p>
            <a:r>
              <a:rPr lang="en-US" altLang="en-US" sz="1800" b="1" dirty="0">
                <a:solidFill>
                  <a:srgbClr val="800000"/>
                </a:solidFill>
                <a:latin typeface="Times New Roman" panose="02020603050405020304" pitchFamily="18" charset="0"/>
                <a:cs typeface="Times New Roman" panose="02020603050405020304" pitchFamily="18" charset="0"/>
              </a:rPr>
              <a:t>10A, 10-20 keV</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3"/>
          <p:cNvGraphicFramePr>
            <a:graphicFrameLocks/>
          </p:cNvGraphicFramePr>
          <p:nvPr/>
        </p:nvGraphicFramePr>
        <p:xfrm>
          <a:off x="6324600" y="3728217"/>
          <a:ext cx="2819400" cy="2177463"/>
        </p:xfrm>
        <a:graphic>
          <a:graphicData uri="http://schemas.openxmlformats.org/drawingml/2006/table">
            <a:tbl>
              <a:tblPr/>
              <a:tblGrid>
                <a:gridCol w="1306917">
                  <a:extLst>
                    <a:ext uri="{9D8B030D-6E8A-4147-A177-3AD203B41FA5}">
                      <a16:colId xmlns:a16="http://schemas.microsoft.com/office/drawing/2014/main" val="20000"/>
                    </a:ext>
                  </a:extLst>
                </a:gridCol>
                <a:gridCol w="1512483">
                  <a:extLst>
                    <a:ext uri="{9D8B030D-6E8A-4147-A177-3AD203B41FA5}">
                      <a16:colId xmlns:a16="http://schemas.microsoft.com/office/drawing/2014/main" val="20001"/>
                    </a:ext>
                  </a:extLst>
                </a:gridCol>
              </a:tblGrid>
              <a:tr h="293276">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Times New Roman" pitchFamily="18" charset="0"/>
                          <a:cs typeface="Times New Roman" pitchFamily="18" charset="0"/>
                        </a:rPr>
                        <a:t>Ions</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Times New Roman" pitchFamily="18" charset="0"/>
                          <a:cs typeface="Times New Roman" pitchFamily="18" charset="0"/>
                        </a:rPr>
                        <a:t>He - U</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293276">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Times New Roman" pitchFamily="18" charset="0"/>
                          <a:cs typeface="Times New Roman" pitchFamily="18" charset="0"/>
                        </a:rPr>
                        <a:t>Q / m</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Times New Roman" pitchFamily="18" charset="0"/>
                          <a:cs typeface="Times New Roman" pitchFamily="18" charset="0"/>
                        </a:rPr>
                        <a:t>≥1/6</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293276">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Times New Roman" pitchFamily="18" charset="0"/>
                          <a:cs typeface="Times New Roman" pitchFamily="18" charset="0"/>
                        </a:rPr>
                        <a:t>Current</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Times New Roman" pitchFamily="18" charset="0"/>
                          <a:cs typeface="Times New Roman" pitchFamily="18" charset="0"/>
                        </a:rPr>
                        <a:t>&gt; 1.5 </a:t>
                      </a:r>
                      <a:r>
                        <a:rPr kumimoji="0" lang="en-US" sz="1400" b="1" i="0" u="none" strike="noStrike" cap="none" normalizeH="0" baseline="0" dirty="0" err="1">
                          <a:ln>
                            <a:noFill/>
                          </a:ln>
                          <a:solidFill>
                            <a:schemeClr val="tx1"/>
                          </a:solidFill>
                          <a:effectLst/>
                          <a:latin typeface="Times New Roman" pitchFamily="18" charset="0"/>
                          <a:cs typeface="Times New Roman" pitchFamily="18" charset="0"/>
                        </a:rPr>
                        <a:t>emA</a:t>
                      </a:r>
                      <a:r>
                        <a:rPr kumimoji="0" lang="en-US" sz="1400" b="1" i="0" u="none" strike="noStrike" cap="none" normalizeH="0" baseline="0" dirty="0">
                          <a:ln>
                            <a:noFill/>
                          </a:ln>
                          <a:solidFill>
                            <a:schemeClr val="tx1"/>
                          </a:solidFill>
                          <a:effectLst/>
                          <a:latin typeface="Times New Roman" pitchFamily="18" charset="0"/>
                          <a:cs typeface="Times New Roman" pitchFamily="18" charset="0"/>
                        </a:rPr>
                        <a:t> (20 </a:t>
                      </a:r>
                      <a:r>
                        <a:rPr kumimoji="0" lang="en-US" sz="1400" b="1" i="0" u="none" strike="noStrike" cap="none" normalizeH="0" baseline="0" dirty="0">
                          <a:ln>
                            <a:noFill/>
                          </a:ln>
                          <a:solidFill>
                            <a:schemeClr val="tx1"/>
                          </a:solidFill>
                          <a:effectLst/>
                          <a:latin typeface="Times New Roman" pitchFamily="18" charset="0"/>
                          <a:cs typeface="Times New Roman" pitchFamily="18" charset="0"/>
                          <a:sym typeface="Symbol" pitchFamily="18" charset="2"/>
                        </a:rPr>
                        <a:t>s</a:t>
                      </a:r>
                      <a:r>
                        <a:rPr kumimoji="0" lang="en-US" sz="1400" b="1" i="0" u="none" strike="noStrike" cap="none" normalizeH="0" baseline="0" dirty="0">
                          <a:ln>
                            <a:noFill/>
                          </a:ln>
                          <a:solidFill>
                            <a:schemeClr val="tx1"/>
                          </a:solidFill>
                          <a:effectLst/>
                          <a:latin typeface="Times New Roman" pitchFamily="18" charset="0"/>
                          <a:cs typeface="Times New Roman" pitchFamily="18" charset="0"/>
                        </a:rPr>
                        <a:t>)</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263172">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Times New Roman" pitchFamily="18" charset="0"/>
                          <a:cs typeface="Times New Roman" pitchFamily="18" charset="0"/>
                        </a:rPr>
                        <a:t>Pulse length</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Times New Roman" pitchFamily="18" charset="0"/>
                          <a:cs typeface="Times New Roman" pitchFamily="18" charset="0"/>
                        </a:rPr>
                        <a:t>10-40 </a:t>
                      </a:r>
                      <a:r>
                        <a:rPr kumimoji="0" lang="en-US" sz="1400" b="1" i="0" u="none" strike="noStrike" cap="none" normalizeH="0" baseline="0" dirty="0">
                          <a:ln>
                            <a:noFill/>
                          </a:ln>
                          <a:solidFill>
                            <a:schemeClr val="tx1"/>
                          </a:solidFill>
                          <a:effectLst/>
                          <a:latin typeface="Times New Roman" pitchFamily="18" charset="0"/>
                          <a:cs typeface="Times New Roman" pitchFamily="18" charset="0"/>
                          <a:sym typeface="Symbol" pitchFamily="18" charset="2"/>
                        </a:rPr>
                        <a:t></a:t>
                      </a:r>
                      <a:r>
                        <a:rPr kumimoji="0" lang="en-US" sz="1400" b="1" i="0" u="none" strike="noStrike" cap="none" normalizeH="0" baseline="0" dirty="0">
                          <a:ln>
                            <a:noFill/>
                          </a:ln>
                          <a:solidFill>
                            <a:schemeClr val="tx1"/>
                          </a:solidFill>
                          <a:effectLst/>
                          <a:latin typeface="Times New Roman" pitchFamily="18" charset="0"/>
                          <a:cs typeface="Times New Roman" pitchFamily="18" charset="0"/>
                        </a:rPr>
                        <a:t>s</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293276">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Times New Roman" pitchFamily="18" charset="0"/>
                          <a:cs typeface="Times New Roman" pitchFamily="18" charset="0"/>
                        </a:rPr>
                        <a:t>Rep rate</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Times New Roman" pitchFamily="18" charset="0"/>
                          <a:cs typeface="Times New Roman" pitchFamily="18" charset="0"/>
                        </a:rPr>
                        <a:t>5 Hz</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293276">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Times New Roman" pitchFamily="18" charset="0"/>
                          <a:cs typeface="Times New Roman" pitchFamily="18" charset="0"/>
                        </a:rPr>
                        <a:t>Output energy</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Times New Roman" pitchFamily="18" charset="0"/>
                          <a:cs typeface="Times New Roman" pitchFamily="18" charset="0"/>
                        </a:rPr>
                        <a:t>2 </a:t>
                      </a:r>
                      <a:r>
                        <a:rPr kumimoji="0" lang="en-US" sz="1400" b="1" i="0" u="none" strike="noStrike" cap="none" normalizeH="0" baseline="0" dirty="0" err="1">
                          <a:ln>
                            <a:noFill/>
                          </a:ln>
                          <a:solidFill>
                            <a:schemeClr val="tx1"/>
                          </a:solidFill>
                          <a:effectLst/>
                          <a:latin typeface="Times New Roman" pitchFamily="18" charset="0"/>
                          <a:cs typeface="Times New Roman" pitchFamily="18" charset="0"/>
                        </a:rPr>
                        <a:t>MeV</a:t>
                      </a:r>
                      <a:r>
                        <a:rPr kumimoji="0" lang="en-US" sz="1400" b="1" i="0" u="none" strike="noStrike" cap="none" normalizeH="0" baseline="0" dirty="0">
                          <a:ln>
                            <a:noFill/>
                          </a:ln>
                          <a:solidFill>
                            <a:schemeClr val="tx1"/>
                          </a:solidFill>
                          <a:effectLst/>
                          <a:latin typeface="Times New Roman" pitchFamily="18" charset="0"/>
                          <a:cs typeface="Times New Roman" pitchFamily="18" charset="0"/>
                        </a:rPr>
                        <a:t> / u</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447911">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Times New Roman" pitchFamily="18" charset="0"/>
                          <a:cs typeface="Times New Roman" pitchFamily="18" charset="0"/>
                        </a:rPr>
                        <a:t>Time to switch species</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Times New Roman" pitchFamily="18" charset="0"/>
                          <a:cs typeface="Times New Roman" pitchFamily="18" charset="0"/>
                        </a:rPr>
                        <a:t>1 second</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bl>
          </a:graphicData>
        </a:graphic>
      </p:graphicFrame>
      <p:sp>
        <p:nvSpPr>
          <p:cNvPr id="10" name="Rectangle 2"/>
          <p:cNvSpPr txBox="1">
            <a:spLocks noChangeArrowheads="1"/>
          </p:cNvSpPr>
          <p:nvPr/>
        </p:nvSpPr>
        <p:spPr bwMode="auto">
          <a:xfrm>
            <a:off x="304800" y="0"/>
            <a:ext cx="8523252" cy="914400"/>
          </a:xfrm>
          <a:prstGeom prst="rect">
            <a:avLst/>
          </a:prstGeom>
          <a:noFill/>
          <a:ln w="9525">
            <a:noFill/>
            <a:miter lim="800000"/>
            <a:headEnd/>
            <a:tailEnd/>
          </a:ln>
        </p:spPr>
        <p:txBody>
          <a:bodyPr anchor="ctr"/>
          <a:lstStyle/>
          <a:p>
            <a:pPr>
              <a:defRPr/>
            </a:pPr>
            <a:r>
              <a:rPr lang="en-US" sz="3200" b="1" kern="0" dirty="0">
                <a:solidFill>
                  <a:srgbClr val="FF0000"/>
                </a:solidFill>
              </a:rPr>
              <a:t>EBIS Preinjector  (2 MeV/u)</a:t>
            </a:r>
          </a:p>
        </p:txBody>
      </p:sp>
      <p:pic>
        <p:nvPicPr>
          <p:cNvPr id="3" name="Picture 2" descr="PastedGraphic-3.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606" y="3580604"/>
            <a:ext cx="5953594" cy="2676392"/>
          </a:xfrm>
          <a:prstGeom prst="rect">
            <a:avLst/>
          </a:prstGeom>
        </p:spPr>
      </p:pic>
      <p:pic>
        <p:nvPicPr>
          <p:cNvPr id="5" name="Picture 4" descr="ETB.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84952"/>
            <a:ext cx="9144000" cy="2495652"/>
          </a:xfrm>
          <a:prstGeom prst="rect">
            <a:avLst/>
          </a:prstGeom>
        </p:spPr>
      </p:pic>
      <p:sp>
        <p:nvSpPr>
          <p:cNvPr id="6" name="TextBox 5"/>
          <p:cNvSpPr txBox="1"/>
          <p:nvPr/>
        </p:nvSpPr>
        <p:spPr>
          <a:xfrm>
            <a:off x="304800" y="2884983"/>
            <a:ext cx="603701" cy="307777"/>
          </a:xfrm>
          <a:prstGeom prst="rect">
            <a:avLst/>
          </a:prstGeom>
          <a:noFill/>
        </p:spPr>
        <p:txBody>
          <a:bodyPr wrap="none" rtlCol="0">
            <a:spAutoFit/>
          </a:bodyPr>
          <a:lstStyle/>
          <a:p>
            <a:r>
              <a:rPr lang="en-US" sz="1400" b="1" dirty="0">
                <a:latin typeface="+mj-lt"/>
              </a:rPr>
              <a:t>EBIS</a:t>
            </a:r>
          </a:p>
        </p:txBody>
      </p:sp>
      <p:sp>
        <p:nvSpPr>
          <p:cNvPr id="7" name="TextBox 6"/>
          <p:cNvSpPr txBox="1"/>
          <p:nvPr/>
        </p:nvSpPr>
        <p:spPr>
          <a:xfrm>
            <a:off x="1602858" y="2882102"/>
            <a:ext cx="509499" cy="276999"/>
          </a:xfrm>
          <a:prstGeom prst="rect">
            <a:avLst/>
          </a:prstGeom>
          <a:noFill/>
        </p:spPr>
        <p:txBody>
          <a:bodyPr wrap="none" rtlCol="0">
            <a:spAutoFit/>
          </a:bodyPr>
          <a:lstStyle/>
          <a:p>
            <a:r>
              <a:rPr lang="en-US" sz="1200" b="1" dirty="0">
                <a:latin typeface="+mj-lt"/>
              </a:rPr>
              <a:t>RFQ</a:t>
            </a:r>
          </a:p>
        </p:txBody>
      </p:sp>
      <p:sp>
        <p:nvSpPr>
          <p:cNvPr id="9" name="TextBox 8"/>
          <p:cNvSpPr txBox="1"/>
          <p:nvPr/>
        </p:nvSpPr>
        <p:spPr>
          <a:xfrm>
            <a:off x="2298811" y="2882102"/>
            <a:ext cx="851465" cy="276999"/>
          </a:xfrm>
          <a:prstGeom prst="rect">
            <a:avLst/>
          </a:prstGeom>
          <a:noFill/>
        </p:spPr>
        <p:txBody>
          <a:bodyPr wrap="none" rtlCol="0">
            <a:spAutoFit/>
          </a:bodyPr>
          <a:lstStyle/>
          <a:p>
            <a:r>
              <a:rPr lang="en-US" sz="1200" b="1" dirty="0"/>
              <a:t>IH LINAC</a:t>
            </a:r>
          </a:p>
        </p:txBody>
      </p:sp>
      <p:sp>
        <p:nvSpPr>
          <p:cNvPr id="11" name="TextBox 10"/>
          <p:cNvSpPr txBox="1"/>
          <p:nvPr/>
        </p:nvSpPr>
        <p:spPr>
          <a:xfrm>
            <a:off x="3538618" y="2780590"/>
            <a:ext cx="2031325" cy="276999"/>
          </a:xfrm>
          <a:prstGeom prst="rect">
            <a:avLst/>
          </a:prstGeom>
          <a:noFill/>
        </p:spPr>
        <p:txBody>
          <a:bodyPr wrap="none" rtlCol="0">
            <a:spAutoFit/>
          </a:bodyPr>
          <a:lstStyle/>
          <a:p>
            <a:r>
              <a:rPr lang="en-US" sz="1200" b="1" dirty="0"/>
              <a:t>BEAM TRANSPORT LINE</a:t>
            </a:r>
          </a:p>
        </p:txBody>
      </p:sp>
      <p:sp>
        <p:nvSpPr>
          <p:cNvPr id="12" name="TextBox 11"/>
          <p:cNvSpPr txBox="1"/>
          <p:nvPr/>
        </p:nvSpPr>
        <p:spPr>
          <a:xfrm>
            <a:off x="7927991" y="2164141"/>
            <a:ext cx="937050" cy="276999"/>
          </a:xfrm>
          <a:prstGeom prst="rect">
            <a:avLst/>
          </a:prstGeom>
          <a:noFill/>
        </p:spPr>
        <p:txBody>
          <a:bodyPr wrap="none" rtlCol="0">
            <a:spAutoFit/>
          </a:bodyPr>
          <a:lstStyle/>
          <a:p>
            <a:r>
              <a:rPr lang="en-US" sz="1200" b="1" dirty="0"/>
              <a:t>BIG BEND</a:t>
            </a:r>
          </a:p>
        </p:txBody>
      </p:sp>
      <p:sp>
        <p:nvSpPr>
          <p:cNvPr id="33" name="TextBox 32"/>
          <p:cNvSpPr txBox="1"/>
          <p:nvPr/>
        </p:nvSpPr>
        <p:spPr>
          <a:xfrm>
            <a:off x="7767699" y="1084952"/>
            <a:ext cx="945616" cy="276999"/>
          </a:xfrm>
          <a:prstGeom prst="rect">
            <a:avLst/>
          </a:prstGeom>
          <a:noFill/>
        </p:spPr>
        <p:txBody>
          <a:bodyPr wrap="none" rtlCol="0">
            <a:spAutoFit/>
          </a:bodyPr>
          <a:lstStyle/>
          <a:p>
            <a:r>
              <a:rPr lang="en-US" sz="1200" b="1" dirty="0"/>
              <a:t>BOOSTER</a:t>
            </a:r>
          </a:p>
        </p:txBody>
      </p:sp>
      <p:sp>
        <p:nvSpPr>
          <p:cNvPr id="34" name="TextBox 33"/>
          <p:cNvSpPr txBox="1"/>
          <p:nvPr/>
        </p:nvSpPr>
        <p:spPr>
          <a:xfrm>
            <a:off x="772874" y="4641460"/>
            <a:ext cx="543839" cy="276999"/>
          </a:xfrm>
          <a:prstGeom prst="rect">
            <a:avLst/>
          </a:prstGeom>
          <a:noFill/>
        </p:spPr>
        <p:txBody>
          <a:bodyPr wrap="none" rtlCol="0">
            <a:spAutoFit/>
          </a:bodyPr>
          <a:lstStyle/>
          <a:p>
            <a:r>
              <a:rPr lang="en-US" sz="1200" b="1" dirty="0">
                <a:solidFill>
                  <a:srgbClr val="FF0000"/>
                </a:solidFill>
              </a:rPr>
              <a:t>EBIS</a:t>
            </a:r>
          </a:p>
        </p:txBody>
      </p:sp>
      <p:sp>
        <p:nvSpPr>
          <p:cNvPr id="37" name="TextBox 36"/>
          <p:cNvSpPr txBox="1"/>
          <p:nvPr/>
        </p:nvSpPr>
        <p:spPr>
          <a:xfrm>
            <a:off x="3283868" y="5053491"/>
            <a:ext cx="509499" cy="276999"/>
          </a:xfrm>
          <a:prstGeom prst="rect">
            <a:avLst/>
          </a:prstGeom>
          <a:noFill/>
        </p:spPr>
        <p:txBody>
          <a:bodyPr wrap="none" rtlCol="0">
            <a:spAutoFit/>
          </a:bodyPr>
          <a:lstStyle/>
          <a:p>
            <a:r>
              <a:rPr lang="en-US" sz="1200" b="1" dirty="0">
                <a:solidFill>
                  <a:srgbClr val="FF0000"/>
                </a:solidFill>
              </a:rPr>
              <a:t>RFQ</a:t>
            </a:r>
          </a:p>
        </p:txBody>
      </p:sp>
      <p:sp>
        <p:nvSpPr>
          <p:cNvPr id="40" name="TextBox 39"/>
          <p:cNvSpPr txBox="1"/>
          <p:nvPr/>
        </p:nvSpPr>
        <p:spPr>
          <a:xfrm>
            <a:off x="3783598" y="5665406"/>
            <a:ext cx="851465" cy="276999"/>
          </a:xfrm>
          <a:prstGeom prst="rect">
            <a:avLst/>
          </a:prstGeom>
          <a:noFill/>
        </p:spPr>
        <p:txBody>
          <a:bodyPr wrap="none" rtlCol="0">
            <a:spAutoFit/>
          </a:bodyPr>
          <a:lstStyle/>
          <a:p>
            <a:r>
              <a:rPr lang="en-US" sz="1200" b="1" dirty="0">
                <a:solidFill>
                  <a:srgbClr val="FF0000"/>
                </a:solidFill>
              </a:rPr>
              <a:t>IH LINAC</a:t>
            </a:r>
          </a:p>
        </p:txBody>
      </p:sp>
      <p:sp>
        <p:nvSpPr>
          <p:cNvPr id="41" name="TextBox 40"/>
          <p:cNvSpPr txBox="1"/>
          <p:nvPr/>
        </p:nvSpPr>
        <p:spPr>
          <a:xfrm>
            <a:off x="4459819" y="3725661"/>
            <a:ext cx="552255" cy="276999"/>
          </a:xfrm>
          <a:prstGeom prst="rect">
            <a:avLst/>
          </a:prstGeom>
          <a:noFill/>
        </p:spPr>
        <p:txBody>
          <a:bodyPr wrap="none" rtlCol="0">
            <a:spAutoFit/>
          </a:bodyPr>
          <a:lstStyle/>
          <a:p>
            <a:r>
              <a:rPr lang="en-US" sz="1200" b="1" dirty="0">
                <a:solidFill>
                  <a:srgbClr val="FF0000"/>
                </a:solidFill>
              </a:rPr>
              <a:t>LION</a:t>
            </a:r>
          </a:p>
        </p:txBody>
      </p:sp>
      <p:sp>
        <p:nvSpPr>
          <p:cNvPr id="42" name="TextBox 41"/>
          <p:cNvSpPr txBox="1"/>
          <p:nvPr/>
        </p:nvSpPr>
        <p:spPr>
          <a:xfrm>
            <a:off x="3330628" y="4502961"/>
            <a:ext cx="637915" cy="276999"/>
          </a:xfrm>
          <a:prstGeom prst="rect">
            <a:avLst/>
          </a:prstGeom>
          <a:noFill/>
        </p:spPr>
        <p:txBody>
          <a:bodyPr wrap="none" rtlCol="0">
            <a:spAutoFit/>
          </a:bodyPr>
          <a:lstStyle/>
          <a:p>
            <a:r>
              <a:rPr lang="en-US" sz="1200" b="1" dirty="0">
                <a:solidFill>
                  <a:srgbClr val="FF0000"/>
                </a:solidFill>
              </a:rPr>
              <a:t>HCIS2</a:t>
            </a:r>
          </a:p>
        </p:txBody>
      </p:sp>
      <p:sp>
        <p:nvSpPr>
          <p:cNvPr id="43" name="TextBox 42"/>
          <p:cNvSpPr txBox="1"/>
          <p:nvPr/>
        </p:nvSpPr>
        <p:spPr>
          <a:xfrm>
            <a:off x="3011670" y="3902528"/>
            <a:ext cx="637915" cy="276999"/>
          </a:xfrm>
          <a:prstGeom prst="rect">
            <a:avLst/>
          </a:prstGeom>
          <a:noFill/>
        </p:spPr>
        <p:txBody>
          <a:bodyPr wrap="none" rtlCol="0">
            <a:spAutoFit/>
          </a:bodyPr>
          <a:lstStyle/>
          <a:p>
            <a:r>
              <a:rPr lang="en-US" sz="1200" b="1" dirty="0">
                <a:solidFill>
                  <a:srgbClr val="FF0000"/>
                </a:solidFill>
              </a:rPr>
              <a:t>HCIS1</a:t>
            </a:r>
          </a:p>
        </p:txBody>
      </p:sp>
      <p:sp>
        <p:nvSpPr>
          <p:cNvPr id="2" name="TextBox 1"/>
          <p:cNvSpPr txBox="1"/>
          <p:nvPr/>
        </p:nvSpPr>
        <p:spPr>
          <a:xfrm>
            <a:off x="2486526" y="4918459"/>
            <a:ext cx="489587" cy="276999"/>
          </a:xfrm>
          <a:prstGeom prst="rect">
            <a:avLst/>
          </a:prstGeom>
          <a:noFill/>
        </p:spPr>
        <p:txBody>
          <a:bodyPr wrap="none" rtlCol="0">
            <a:spAutoFit/>
          </a:bodyPr>
          <a:lstStyle/>
          <a:p>
            <a:r>
              <a:rPr lang="en-US" sz="1200" b="1" dirty="0">
                <a:solidFill>
                  <a:srgbClr val="FF0000"/>
                </a:solidFill>
              </a:rPr>
              <a:t>TOF</a:t>
            </a:r>
          </a:p>
        </p:txBody>
      </p:sp>
      <p:pic>
        <p:nvPicPr>
          <p:cNvPr id="4" name="Picture 4" descr="C:\Documents and Settings\alessi.BNL\Local Settings\Temporary Internet Files\Content.Word\IMG_0908.jpg">
            <a:extLst>
              <a:ext uri="{FF2B5EF4-FFF2-40B4-BE49-F238E27FC236}">
                <a16:creationId xmlns:a16="http://schemas.microsoft.com/office/drawing/2014/main" id="{3562908A-28D8-7F11-5190-3B604CFF235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8012" y="4944049"/>
            <a:ext cx="1282039" cy="961631"/>
          </a:xfrm>
          <a:prstGeom prst="rect">
            <a:avLst/>
          </a:prstGeom>
          <a:noFill/>
          <a:ln w="9525">
            <a:noFill/>
            <a:miter lim="800000"/>
            <a:headEnd/>
            <a:tailEnd/>
          </a:ln>
        </p:spPr>
      </p:pic>
    </p:spTree>
    <p:extLst>
      <p:ext uri="{BB962C8B-B14F-4D97-AF65-F5344CB8AC3E}">
        <p14:creationId xmlns:p14="http://schemas.microsoft.com/office/powerpoint/2010/main" val="10196064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380" y="1021933"/>
            <a:ext cx="7908587" cy="685800"/>
          </a:xfrm>
        </p:spPr>
        <p:txBody>
          <a:bodyPr>
            <a:noAutofit/>
          </a:bodyPr>
          <a:lstStyle/>
          <a:p>
            <a:r>
              <a:rPr lang="en-US" sz="1800" dirty="0"/>
              <a:t>EBIS is an  Accumulator and Charge State Multiplier with a widely programmable output pulse width and is capable of working with Internal gas Injection.</a:t>
            </a:r>
          </a:p>
        </p:txBody>
      </p:sp>
      <p:sp>
        <p:nvSpPr>
          <p:cNvPr id="4" name="Text Placeholder 3"/>
          <p:cNvSpPr>
            <a:spLocks noGrp="1"/>
          </p:cNvSpPr>
          <p:nvPr>
            <p:ph type="body" sz="half" idx="2"/>
          </p:nvPr>
        </p:nvSpPr>
        <p:spPr>
          <a:xfrm>
            <a:off x="591402" y="1864436"/>
            <a:ext cx="5280512" cy="2088710"/>
          </a:xfrm>
        </p:spPr>
        <p:txBody>
          <a:bodyPr>
            <a:normAutofit fontScale="85000" lnSpcReduction="20000"/>
          </a:bodyPr>
          <a:lstStyle/>
          <a:p>
            <a:r>
              <a:rPr lang="en-US" b="1" dirty="0"/>
              <a:t>Typically operation is with ion injection from external sources:</a:t>
            </a:r>
          </a:p>
          <a:p>
            <a:r>
              <a:rPr lang="en-US" dirty="0"/>
              <a:t>Fast injection:  Laser Ion Source (LION) ,  ~100’s </a:t>
            </a:r>
            <a:r>
              <a:rPr lang="en-US" dirty="0" err="1"/>
              <a:t>uA</a:t>
            </a:r>
            <a:r>
              <a:rPr lang="en-US" dirty="0"/>
              <a:t> – 1mA ,  10-200 us</a:t>
            </a:r>
          </a:p>
          <a:p>
            <a:r>
              <a:rPr lang="en-US" dirty="0"/>
              <a:t>Slow injection: HCIS,  1-10’s </a:t>
            </a:r>
            <a:r>
              <a:rPr lang="en-US" dirty="0" err="1"/>
              <a:t>uA</a:t>
            </a:r>
            <a:r>
              <a:rPr lang="en-US" dirty="0"/>
              <a:t>,  10-40 </a:t>
            </a:r>
            <a:r>
              <a:rPr lang="en-US" dirty="0" err="1"/>
              <a:t>ms</a:t>
            </a:r>
            <a:endParaRPr lang="en-US" dirty="0"/>
          </a:p>
          <a:p>
            <a:endParaRPr lang="en-US" sz="750" dirty="0"/>
          </a:p>
          <a:p>
            <a:r>
              <a:rPr lang="en-US" b="1" dirty="0"/>
              <a:t>Widely variable extraction pulse width 5uS to greater than 50ms</a:t>
            </a:r>
          </a:p>
          <a:p>
            <a:r>
              <a:rPr lang="en-US" dirty="0"/>
              <a:t> Booster/AGS/</a:t>
            </a:r>
            <a:r>
              <a:rPr lang="en-US" dirty="0" err="1"/>
              <a:t>Rhic</a:t>
            </a:r>
            <a:r>
              <a:rPr lang="en-US" dirty="0"/>
              <a:t> injection typically  5-40 us   (High Intensity)</a:t>
            </a:r>
          </a:p>
          <a:p>
            <a:endParaRPr lang="en-US" sz="825" dirty="0"/>
          </a:p>
          <a:p>
            <a:r>
              <a:rPr lang="en-US" b="1" dirty="0"/>
              <a:t>Pure Beams (low contamination by unwanted ion species)</a:t>
            </a:r>
          </a:p>
          <a:p>
            <a:r>
              <a:rPr lang="en-US" dirty="0"/>
              <a:t>High utilization of relatively low charge capacity</a:t>
            </a:r>
          </a:p>
          <a:p>
            <a:r>
              <a:rPr lang="en-US" dirty="0"/>
              <a:t>Lower space charge  beam transport to RFQ</a:t>
            </a:r>
          </a:p>
          <a:p>
            <a:endParaRPr lang="en-US" sz="825" dirty="0"/>
          </a:p>
          <a:p>
            <a:endParaRPr lang="en-US" dirty="0"/>
          </a:p>
          <a:p>
            <a:endParaRPr lang="en-US" dirty="0"/>
          </a:p>
          <a:p>
            <a:endParaRPr lang="en-US" dirty="0"/>
          </a:p>
        </p:txBody>
      </p:sp>
      <p:pic>
        <p:nvPicPr>
          <p:cNvPr id="5" name="Picture 2"/>
          <p:cNvPicPr>
            <a:picLocks noChangeAspect="1" noChangeArrowheads="1"/>
          </p:cNvPicPr>
          <p:nvPr/>
        </p:nvPicPr>
        <p:blipFill>
          <a:blip r:embed="rId2" cstate="print"/>
          <a:srcRect/>
          <a:stretch>
            <a:fillRect/>
          </a:stretch>
        </p:blipFill>
        <p:spPr bwMode="auto">
          <a:xfrm>
            <a:off x="6186664" y="2143362"/>
            <a:ext cx="2353225" cy="1711885"/>
          </a:xfrm>
          <a:prstGeom prst="rect">
            <a:avLst/>
          </a:prstGeom>
          <a:noFill/>
          <a:ln w="9525">
            <a:noFill/>
            <a:miter lim="800000"/>
            <a:headEnd/>
            <a:tailEnd/>
          </a:ln>
        </p:spPr>
      </p:pic>
      <p:sp>
        <p:nvSpPr>
          <p:cNvPr id="6" name="TextBox 5"/>
          <p:cNvSpPr txBox="1"/>
          <p:nvPr/>
        </p:nvSpPr>
        <p:spPr>
          <a:xfrm>
            <a:off x="6251921" y="4184556"/>
            <a:ext cx="2473754" cy="692497"/>
          </a:xfrm>
          <a:prstGeom prst="rect">
            <a:avLst/>
          </a:prstGeom>
          <a:noFill/>
        </p:spPr>
        <p:txBody>
          <a:bodyPr wrap="none" rtlCol="0">
            <a:spAutoFit/>
          </a:bodyPr>
          <a:lstStyle/>
          <a:p>
            <a:r>
              <a:rPr lang="en-US" sz="1050" dirty="0"/>
              <a:t>Above:     Au Time-of-Flight Spectrum </a:t>
            </a:r>
          </a:p>
          <a:p>
            <a:r>
              <a:rPr lang="en-US" sz="1050" dirty="0"/>
              <a:t>(Reflex mode – </a:t>
            </a:r>
            <a:r>
              <a:rPr lang="en-US" sz="1050" dirty="0" err="1"/>
              <a:t>channeltron</a:t>
            </a:r>
            <a:r>
              <a:rPr lang="en-US" sz="1050" dirty="0"/>
              <a:t> EM)</a:t>
            </a:r>
          </a:p>
          <a:p>
            <a:r>
              <a:rPr lang="en-US" sz="1050" dirty="0"/>
              <a:t>Max peak is Au32+ </a:t>
            </a:r>
          </a:p>
          <a:p>
            <a:r>
              <a:rPr lang="en-US" sz="750" dirty="0"/>
              <a:t> </a:t>
            </a:r>
          </a:p>
        </p:txBody>
      </p:sp>
      <p:pic>
        <p:nvPicPr>
          <p:cNvPr id="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67641" y="4320578"/>
            <a:ext cx="1964017" cy="1428750"/>
          </a:xfrm>
          <a:prstGeom prst="rect">
            <a:avLst/>
          </a:prstGeom>
          <a:noFill/>
          <a:ln w="9525">
            <a:noFill/>
            <a:miter lim="800000"/>
            <a:headEnd/>
            <a:tailEnd/>
          </a:ln>
        </p:spPr>
      </p:pic>
      <p:sp>
        <p:nvSpPr>
          <p:cNvPr id="3" name="TextBox 2"/>
          <p:cNvSpPr txBox="1"/>
          <p:nvPr/>
        </p:nvSpPr>
        <p:spPr>
          <a:xfrm>
            <a:off x="3231658" y="4344204"/>
            <a:ext cx="2536031" cy="1546577"/>
          </a:xfrm>
          <a:prstGeom prst="rect">
            <a:avLst/>
          </a:prstGeom>
          <a:noFill/>
        </p:spPr>
        <p:txBody>
          <a:bodyPr wrap="square" rtlCol="0">
            <a:spAutoFit/>
          </a:bodyPr>
          <a:lstStyle/>
          <a:p>
            <a:pPr lvl="0"/>
            <a:r>
              <a:rPr lang="en-US" sz="1050" b="1" dirty="0">
                <a:latin typeface="Calibri" pitchFamily="34" charset="0"/>
              </a:rPr>
              <a:t>Au  pulse (all charge states)</a:t>
            </a:r>
          </a:p>
          <a:p>
            <a:pPr lvl="0"/>
            <a:r>
              <a:rPr lang="en-US" sz="1050" b="1" dirty="0">
                <a:latin typeface="Calibri" pitchFamily="34" charset="0"/>
              </a:rPr>
              <a:t>With external Au1+ ion injection:</a:t>
            </a:r>
          </a:p>
          <a:p>
            <a:r>
              <a:rPr lang="en-US" sz="1050" dirty="0" err="1">
                <a:latin typeface="Calibri" pitchFamily="34" charset="0"/>
              </a:rPr>
              <a:t>ChC</a:t>
            </a:r>
            <a:r>
              <a:rPr lang="en-US" sz="1050" dirty="0">
                <a:latin typeface="Calibri" pitchFamily="34" charset="0"/>
              </a:rPr>
              <a:t> Magenta</a:t>
            </a:r>
            <a:r>
              <a:rPr lang="en-US" sz="1050" b="1" dirty="0">
                <a:solidFill>
                  <a:srgbClr val="FF0000"/>
                </a:solidFill>
                <a:latin typeface="Calibri" pitchFamily="34" charset="0"/>
              </a:rPr>
              <a:t>3.5mA</a:t>
            </a:r>
            <a:r>
              <a:rPr lang="en-US" sz="1050" dirty="0">
                <a:latin typeface="Calibri" pitchFamily="34" charset="0"/>
              </a:rPr>
              <a:t>, 1 mA/div, 10 µs/div</a:t>
            </a:r>
          </a:p>
          <a:p>
            <a:r>
              <a:rPr lang="en-US" sz="1050" dirty="0" err="1">
                <a:latin typeface="Calibri" pitchFamily="34" charset="0"/>
              </a:rPr>
              <a:t>ChD</a:t>
            </a:r>
            <a:r>
              <a:rPr lang="en-US" sz="1050" dirty="0">
                <a:latin typeface="Calibri" pitchFamily="34" charset="0"/>
              </a:rPr>
              <a:t> Blue:   </a:t>
            </a:r>
            <a:r>
              <a:rPr lang="en-US" sz="1050" b="1" dirty="0">
                <a:solidFill>
                  <a:srgbClr val="FF0000"/>
                </a:solidFill>
                <a:latin typeface="Calibri" pitchFamily="34" charset="0"/>
              </a:rPr>
              <a:t>70nC</a:t>
            </a:r>
            <a:r>
              <a:rPr lang="en-US" sz="1050" b="1" dirty="0">
                <a:latin typeface="Calibri" pitchFamily="34" charset="0"/>
              </a:rPr>
              <a:t> </a:t>
            </a:r>
            <a:r>
              <a:rPr lang="en-US" sz="1050" dirty="0">
                <a:latin typeface="Calibri" pitchFamily="34" charset="0"/>
              </a:rPr>
              <a:t>, 20uVs/div</a:t>
            </a:r>
          </a:p>
          <a:p>
            <a:endParaRPr lang="en-US" sz="1050" dirty="0">
              <a:latin typeface="Calibri" pitchFamily="34" charset="0"/>
            </a:endParaRPr>
          </a:p>
          <a:p>
            <a:r>
              <a:rPr lang="en-US" sz="1050" b="1" dirty="0">
                <a:latin typeface="Calibri" pitchFamily="34" charset="0"/>
              </a:rPr>
              <a:t>Without external ion injection</a:t>
            </a:r>
          </a:p>
          <a:p>
            <a:r>
              <a:rPr lang="en-US" sz="1050" dirty="0">
                <a:latin typeface="Calibri" pitchFamily="34" charset="0"/>
              </a:rPr>
              <a:t>Ch2 Green: </a:t>
            </a:r>
            <a:r>
              <a:rPr lang="en-US" sz="1050" b="1" dirty="0">
                <a:solidFill>
                  <a:srgbClr val="FF0000"/>
                </a:solidFill>
                <a:latin typeface="Calibri" pitchFamily="34" charset="0"/>
              </a:rPr>
              <a:t>0.2mA</a:t>
            </a:r>
            <a:r>
              <a:rPr lang="en-US" sz="1050" dirty="0">
                <a:latin typeface="Calibri" pitchFamily="34" charset="0"/>
              </a:rPr>
              <a:t>, 1 mA/div, 10 µs/div</a:t>
            </a:r>
          </a:p>
          <a:p>
            <a:r>
              <a:rPr lang="en-US" sz="1050" dirty="0">
                <a:latin typeface="Calibri" pitchFamily="34" charset="0"/>
              </a:rPr>
              <a:t>ChB Red:   </a:t>
            </a:r>
            <a:r>
              <a:rPr lang="en-US" sz="1050" b="1" dirty="0">
                <a:solidFill>
                  <a:srgbClr val="FF0000"/>
                </a:solidFill>
                <a:latin typeface="Calibri" pitchFamily="34" charset="0"/>
              </a:rPr>
              <a:t>1nC</a:t>
            </a:r>
            <a:r>
              <a:rPr lang="en-US" sz="1050" dirty="0">
                <a:latin typeface="Calibri" pitchFamily="34" charset="0"/>
              </a:rPr>
              <a:t> , 10uVs/div</a:t>
            </a:r>
          </a:p>
          <a:p>
            <a:endParaRPr lang="en-US" sz="1050" dirty="0"/>
          </a:p>
        </p:txBody>
      </p:sp>
      <p:sp>
        <p:nvSpPr>
          <p:cNvPr id="10" name="TextBox 9"/>
          <p:cNvSpPr txBox="1"/>
          <p:nvPr/>
        </p:nvSpPr>
        <p:spPr>
          <a:xfrm>
            <a:off x="1373983" y="4057599"/>
            <a:ext cx="4104725" cy="461665"/>
          </a:xfrm>
          <a:prstGeom prst="rect">
            <a:avLst/>
          </a:prstGeom>
          <a:noFill/>
        </p:spPr>
        <p:txBody>
          <a:bodyPr wrap="square" rtlCol="0">
            <a:spAutoFit/>
          </a:bodyPr>
          <a:lstStyle/>
          <a:p>
            <a:r>
              <a:rPr lang="en-US" sz="1200" dirty="0">
                <a:solidFill>
                  <a:srgbClr val="FF0000"/>
                </a:solidFill>
              </a:rPr>
              <a:t>Note very low background contamination characteristic of EBIS</a:t>
            </a:r>
          </a:p>
        </p:txBody>
      </p:sp>
    </p:spTree>
    <p:extLst>
      <p:ext uri="{BB962C8B-B14F-4D97-AF65-F5344CB8AC3E}">
        <p14:creationId xmlns:p14="http://schemas.microsoft.com/office/powerpoint/2010/main" val="33134669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8-18 at 2.34.07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43000" y="1037021"/>
            <a:ext cx="6858000" cy="3727774"/>
          </a:xfrm>
          <a:prstGeom prst="rect">
            <a:avLst/>
          </a:prstGeom>
        </p:spPr>
      </p:pic>
      <p:sp>
        <p:nvSpPr>
          <p:cNvPr id="5" name="Oval 4"/>
          <p:cNvSpPr/>
          <p:nvPr/>
        </p:nvSpPr>
        <p:spPr>
          <a:xfrm>
            <a:off x="7173167" y="1481998"/>
            <a:ext cx="322508" cy="315023"/>
          </a:xfrm>
          <a:prstGeom prst="ellipse">
            <a:avLst/>
          </a:prstGeom>
          <a:solidFill>
            <a:srgbClr val="FF0000">
              <a:alpha val="1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latin typeface="Calibri"/>
            </a:endParaRPr>
          </a:p>
        </p:txBody>
      </p:sp>
      <p:sp>
        <p:nvSpPr>
          <p:cNvPr id="6" name="Oval 5"/>
          <p:cNvSpPr/>
          <p:nvPr/>
        </p:nvSpPr>
        <p:spPr>
          <a:xfrm>
            <a:off x="7173167" y="1816097"/>
            <a:ext cx="322508" cy="315023"/>
          </a:xfrm>
          <a:prstGeom prst="ellipse">
            <a:avLst/>
          </a:prstGeom>
          <a:solidFill>
            <a:srgbClr val="FF0000">
              <a:alpha val="1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latin typeface="Calibri"/>
            </a:endParaRPr>
          </a:p>
        </p:txBody>
      </p:sp>
      <p:sp>
        <p:nvSpPr>
          <p:cNvPr id="7" name="Oval 6"/>
          <p:cNvSpPr/>
          <p:nvPr/>
        </p:nvSpPr>
        <p:spPr>
          <a:xfrm>
            <a:off x="7173167" y="2116721"/>
            <a:ext cx="322508" cy="315023"/>
          </a:xfrm>
          <a:prstGeom prst="ellipse">
            <a:avLst/>
          </a:prstGeom>
          <a:solidFill>
            <a:srgbClr val="FF0000">
              <a:alpha val="1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latin typeface="Calibri"/>
            </a:endParaRPr>
          </a:p>
        </p:txBody>
      </p:sp>
      <p:sp>
        <p:nvSpPr>
          <p:cNvPr id="8" name="Oval 7"/>
          <p:cNvSpPr/>
          <p:nvPr/>
        </p:nvSpPr>
        <p:spPr>
          <a:xfrm>
            <a:off x="7173167" y="2431757"/>
            <a:ext cx="322508" cy="315023"/>
          </a:xfrm>
          <a:prstGeom prst="ellipse">
            <a:avLst/>
          </a:prstGeom>
          <a:solidFill>
            <a:srgbClr val="FF0000">
              <a:alpha val="1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latin typeface="Calibri"/>
            </a:endParaRPr>
          </a:p>
        </p:txBody>
      </p:sp>
      <p:sp>
        <p:nvSpPr>
          <p:cNvPr id="9" name="Oval 8"/>
          <p:cNvSpPr/>
          <p:nvPr/>
        </p:nvSpPr>
        <p:spPr>
          <a:xfrm>
            <a:off x="7165666" y="2746780"/>
            <a:ext cx="322508" cy="315023"/>
          </a:xfrm>
          <a:prstGeom prst="ellipse">
            <a:avLst/>
          </a:prstGeom>
          <a:solidFill>
            <a:srgbClr val="FF0000">
              <a:alpha val="1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latin typeface="Calibri"/>
            </a:endParaRPr>
          </a:p>
        </p:txBody>
      </p:sp>
      <p:sp>
        <p:nvSpPr>
          <p:cNvPr id="10" name="Oval 9"/>
          <p:cNvSpPr/>
          <p:nvPr/>
        </p:nvSpPr>
        <p:spPr>
          <a:xfrm>
            <a:off x="6522447" y="1816097"/>
            <a:ext cx="322508" cy="315023"/>
          </a:xfrm>
          <a:prstGeom prst="ellipse">
            <a:avLst/>
          </a:prstGeom>
          <a:solidFill>
            <a:srgbClr val="FF0000">
              <a:alpha val="1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latin typeface="Calibri"/>
            </a:endParaRPr>
          </a:p>
        </p:txBody>
      </p:sp>
      <p:sp>
        <p:nvSpPr>
          <p:cNvPr id="11" name="Oval 10"/>
          <p:cNvSpPr/>
          <p:nvPr/>
        </p:nvSpPr>
        <p:spPr>
          <a:xfrm>
            <a:off x="5552812" y="2136133"/>
            <a:ext cx="322508" cy="315023"/>
          </a:xfrm>
          <a:prstGeom prst="ellipse">
            <a:avLst/>
          </a:prstGeom>
          <a:solidFill>
            <a:srgbClr val="FF0000">
              <a:alpha val="1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latin typeface="Calibri"/>
            </a:endParaRPr>
          </a:p>
        </p:txBody>
      </p:sp>
      <p:sp>
        <p:nvSpPr>
          <p:cNvPr id="12" name="Oval 11"/>
          <p:cNvSpPr/>
          <p:nvPr/>
        </p:nvSpPr>
        <p:spPr>
          <a:xfrm>
            <a:off x="1717248" y="1472290"/>
            <a:ext cx="322508" cy="315023"/>
          </a:xfrm>
          <a:prstGeom prst="ellipse">
            <a:avLst/>
          </a:prstGeom>
          <a:solidFill>
            <a:srgbClr val="FF0000">
              <a:alpha val="1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latin typeface="Calibri"/>
            </a:endParaRPr>
          </a:p>
        </p:txBody>
      </p:sp>
      <p:sp>
        <p:nvSpPr>
          <p:cNvPr id="13" name="Oval 12"/>
          <p:cNvSpPr/>
          <p:nvPr/>
        </p:nvSpPr>
        <p:spPr>
          <a:xfrm>
            <a:off x="1717248" y="1787324"/>
            <a:ext cx="322508" cy="315023"/>
          </a:xfrm>
          <a:prstGeom prst="ellipse">
            <a:avLst/>
          </a:prstGeom>
          <a:solidFill>
            <a:srgbClr val="FF0000">
              <a:alpha val="1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latin typeface="Calibri"/>
            </a:endParaRPr>
          </a:p>
        </p:txBody>
      </p:sp>
      <p:sp>
        <p:nvSpPr>
          <p:cNvPr id="14" name="Oval 13"/>
          <p:cNvSpPr/>
          <p:nvPr/>
        </p:nvSpPr>
        <p:spPr>
          <a:xfrm>
            <a:off x="5875320" y="1801711"/>
            <a:ext cx="322508" cy="315023"/>
          </a:xfrm>
          <a:prstGeom prst="ellipse">
            <a:avLst/>
          </a:prstGeom>
          <a:solidFill>
            <a:srgbClr val="FF0000">
              <a:alpha val="1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latin typeface="Calibri"/>
            </a:endParaRPr>
          </a:p>
        </p:txBody>
      </p:sp>
      <p:sp>
        <p:nvSpPr>
          <p:cNvPr id="15" name="Oval 14"/>
          <p:cNvSpPr/>
          <p:nvPr/>
        </p:nvSpPr>
        <p:spPr>
          <a:xfrm>
            <a:off x="2669747" y="2431757"/>
            <a:ext cx="322508" cy="315023"/>
          </a:xfrm>
          <a:prstGeom prst="ellipse">
            <a:avLst/>
          </a:prstGeom>
          <a:solidFill>
            <a:srgbClr val="FF0000">
              <a:alpha val="1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latin typeface="Calibri"/>
            </a:endParaRPr>
          </a:p>
        </p:txBody>
      </p:sp>
      <p:sp>
        <p:nvSpPr>
          <p:cNvPr id="16" name="Oval 15"/>
          <p:cNvSpPr/>
          <p:nvPr/>
        </p:nvSpPr>
        <p:spPr>
          <a:xfrm>
            <a:off x="3949907" y="2451171"/>
            <a:ext cx="322508" cy="315023"/>
          </a:xfrm>
          <a:prstGeom prst="ellipse">
            <a:avLst/>
          </a:prstGeom>
          <a:solidFill>
            <a:srgbClr val="FF0000">
              <a:alpha val="1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latin typeface="Calibri"/>
            </a:endParaRPr>
          </a:p>
        </p:txBody>
      </p:sp>
      <p:sp>
        <p:nvSpPr>
          <p:cNvPr id="17" name="Oval 16"/>
          <p:cNvSpPr/>
          <p:nvPr/>
        </p:nvSpPr>
        <p:spPr>
          <a:xfrm>
            <a:off x="4925266" y="2462862"/>
            <a:ext cx="322508" cy="315023"/>
          </a:xfrm>
          <a:prstGeom prst="ellipse">
            <a:avLst/>
          </a:prstGeom>
          <a:solidFill>
            <a:srgbClr val="FF0000">
              <a:alpha val="1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latin typeface="Calibri"/>
            </a:endParaRPr>
          </a:p>
        </p:txBody>
      </p:sp>
      <p:sp>
        <p:nvSpPr>
          <p:cNvPr id="18" name="Oval 17"/>
          <p:cNvSpPr/>
          <p:nvPr/>
        </p:nvSpPr>
        <p:spPr>
          <a:xfrm>
            <a:off x="5875320" y="2131108"/>
            <a:ext cx="322508" cy="315023"/>
          </a:xfrm>
          <a:prstGeom prst="ellipse">
            <a:avLst/>
          </a:prstGeom>
          <a:solidFill>
            <a:srgbClr val="FF0000">
              <a:alpha val="1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latin typeface="Calibri"/>
            </a:endParaRPr>
          </a:p>
        </p:txBody>
      </p:sp>
      <p:sp>
        <p:nvSpPr>
          <p:cNvPr id="19" name="Oval 18"/>
          <p:cNvSpPr/>
          <p:nvPr/>
        </p:nvSpPr>
        <p:spPr>
          <a:xfrm>
            <a:off x="4922861" y="3054702"/>
            <a:ext cx="322508" cy="315023"/>
          </a:xfrm>
          <a:prstGeom prst="ellipse">
            <a:avLst/>
          </a:prstGeom>
          <a:solidFill>
            <a:srgbClr val="FF0000">
              <a:alpha val="1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latin typeface="Calibri"/>
            </a:endParaRPr>
          </a:p>
        </p:txBody>
      </p:sp>
      <p:sp>
        <p:nvSpPr>
          <p:cNvPr id="20" name="Oval 19"/>
          <p:cNvSpPr/>
          <p:nvPr/>
        </p:nvSpPr>
        <p:spPr>
          <a:xfrm>
            <a:off x="2992255" y="3076817"/>
            <a:ext cx="322508" cy="315023"/>
          </a:xfrm>
          <a:prstGeom prst="ellipse">
            <a:avLst/>
          </a:prstGeom>
          <a:solidFill>
            <a:srgbClr val="FF0000">
              <a:alpha val="1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latin typeface="Calibri"/>
            </a:endParaRPr>
          </a:p>
        </p:txBody>
      </p:sp>
      <p:sp>
        <p:nvSpPr>
          <p:cNvPr id="21" name="Oval 20"/>
          <p:cNvSpPr/>
          <p:nvPr/>
        </p:nvSpPr>
        <p:spPr>
          <a:xfrm>
            <a:off x="2039756" y="2409819"/>
            <a:ext cx="322508" cy="315023"/>
          </a:xfrm>
          <a:prstGeom prst="ellipse">
            <a:avLst/>
          </a:prstGeom>
          <a:solidFill>
            <a:srgbClr val="FF0000">
              <a:alpha val="1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latin typeface="Calibri"/>
            </a:endParaRPr>
          </a:p>
        </p:txBody>
      </p:sp>
      <p:sp>
        <p:nvSpPr>
          <p:cNvPr id="22" name="Oval 21"/>
          <p:cNvSpPr/>
          <p:nvPr/>
        </p:nvSpPr>
        <p:spPr>
          <a:xfrm>
            <a:off x="5875320" y="3061804"/>
            <a:ext cx="322508" cy="315023"/>
          </a:xfrm>
          <a:prstGeom prst="ellipse">
            <a:avLst/>
          </a:prstGeom>
          <a:solidFill>
            <a:srgbClr val="FF0000">
              <a:alpha val="1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latin typeface="Calibri"/>
            </a:endParaRPr>
          </a:p>
        </p:txBody>
      </p:sp>
      <p:sp>
        <p:nvSpPr>
          <p:cNvPr id="23" name="Oval 22"/>
          <p:cNvSpPr/>
          <p:nvPr/>
        </p:nvSpPr>
        <p:spPr>
          <a:xfrm>
            <a:off x="2831000" y="4078341"/>
            <a:ext cx="322508" cy="315023"/>
          </a:xfrm>
          <a:prstGeom prst="ellipse">
            <a:avLst/>
          </a:prstGeom>
          <a:solidFill>
            <a:srgbClr val="FF0000">
              <a:alpha val="1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latin typeface="Calibri"/>
            </a:endParaRPr>
          </a:p>
        </p:txBody>
      </p:sp>
      <p:sp>
        <p:nvSpPr>
          <p:cNvPr id="24" name="TextBox 23"/>
          <p:cNvSpPr txBox="1"/>
          <p:nvPr/>
        </p:nvSpPr>
        <p:spPr>
          <a:xfrm>
            <a:off x="2561140" y="1010391"/>
            <a:ext cx="3673634" cy="369332"/>
          </a:xfrm>
          <a:prstGeom prst="rect">
            <a:avLst/>
          </a:prstGeom>
          <a:noFill/>
        </p:spPr>
        <p:txBody>
          <a:bodyPr wrap="none" rtlCol="0">
            <a:spAutoFit/>
          </a:bodyPr>
          <a:lstStyle/>
          <a:p>
            <a:pPr defTabSz="342900"/>
            <a:r>
              <a:rPr lang="en-US" b="1" dirty="0">
                <a:solidFill>
                  <a:srgbClr val="FF0000"/>
                </a:solidFill>
                <a:latin typeface="Calibri"/>
              </a:rPr>
              <a:t>EBIS beams run to date on RHIC EBIS</a:t>
            </a:r>
          </a:p>
        </p:txBody>
      </p:sp>
      <p:sp>
        <p:nvSpPr>
          <p:cNvPr id="25" name="TextBox 24"/>
          <p:cNvSpPr txBox="1"/>
          <p:nvPr/>
        </p:nvSpPr>
        <p:spPr>
          <a:xfrm>
            <a:off x="1578013" y="4543854"/>
            <a:ext cx="5992664" cy="923330"/>
          </a:xfrm>
          <a:prstGeom prst="rect">
            <a:avLst/>
          </a:prstGeom>
          <a:noFill/>
        </p:spPr>
        <p:txBody>
          <a:bodyPr wrap="square" rtlCol="0">
            <a:spAutoFit/>
          </a:bodyPr>
          <a:lstStyle/>
          <a:p>
            <a:pPr defTabSz="342900"/>
            <a:r>
              <a:rPr lang="en-US" dirty="0">
                <a:solidFill>
                  <a:srgbClr val="0000FF"/>
                </a:solidFill>
                <a:latin typeface="Calibri"/>
              </a:rPr>
              <a:t>D,  </a:t>
            </a:r>
            <a:r>
              <a:rPr lang="en-US" baseline="30000" dirty="0">
                <a:solidFill>
                  <a:srgbClr val="FF0000"/>
                </a:solidFill>
                <a:latin typeface="Calibri"/>
              </a:rPr>
              <a:t>3</a:t>
            </a:r>
            <a:r>
              <a:rPr lang="en-US" dirty="0">
                <a:solidFill>
                  <a:srgbClr val="FF0000"/>
                </a:solidFill>
                <a:latin typeface="Calibri"/>
              </a:rPr>
              <a:t>He</a:t>
            </a:r>
            <a:r>
              <a:rPr lang="en-US" baseline="30000" dirty="0">
                <a:solidFill>
                  <a:srgbClr val="FF0000"/>
                </a:solidFill>
                <a:latin typeface="Calibri"/>
              </a:rPr>
              <a:t>2+</a:t>
            </a:r>
            <a:r>
              <a:rPr lang="en-US" dirty="0">
                <a:solidFill>
                  <a:srgbClr val="0000FF"/>
                </a:solidFill>
                <a:latin typeface="Calibri"/>
              </a:rPr>
              <a:t>,  </a:t>
            </a:r>
            <a:r>
              <a:rPr lang="en-US" baseline="30000" dirty="0">
                <a:solidFill>
                  <a:srgbClr val="0000FF"/>
                </a:solidFill>
                <a:latin typeface="Calibri"/>
              </a:rPr>
              <a:t>4</a:t>
            </a:r>
            <a:r>
              <a:rPr lang="en-US" dirty="0">
                <a:solidFill>
                  <a:srgbClr val="0000FF"/>
                </a:solidFill>
                <a:latin typeface="Calibri"/>
              </a:rPr>
              <a:t>He</a:t>
            </a:r>
            <a:r>
              <a:rPr lang="en-US" baseline="30000" dirty="0">
                <a:solidFill>
                  <a:srgbClr val="0000FF"/>
                </a:solidFill>
                <a:latin typeface="Calibri"/>
              </a:rPr>
              <a:t>1+,2+</a:t>
            </a:r>
            <a:r>
              <a:rPr lang="en-US" dirty="0">
                <a:solidFill>
                  <a:srgbClr val="0000FF"/>
                </a:solidFill>
                <a:latin typeface="Calibri"/>
              </a:rPr>
              <a:t>,  Li</a:t>
            </a:r>
            <a:r>
              <a:rPr lang="en-US" baseline="30000" dirty="0">
                <a:solidFill>
                  <a:srgbClr val="0000FF"/>
                </a:solidFill>
                <a:latin typeface="Calibri"/>
              </a:rPr>
              <a:t>3+</a:t>
            </a:r>
            <a:r>
              <a:rPr lang="en-US" dirty="0">
                <a:solidFill>
                  <a:srgbClr val="0000FF"/>
                </a:solidFill>
                <a:latin typeface="Calibri"/>
              </a:rPr>
              <a:t>,  C</a:t>
            </a:r>
            <a:r>
              <a:rPr lang="en-US" baseline="30000" dirty="0">
                <a:solidFill>
                  <a:srgbClr val="0000FF"/>
                </a:solidFill>
                <a:latin typeface="Calibri"/>
              </a:rPr>
              <a:t>5+,6+</a:t>
            </a:r>
            <a:r>
              <a:rPr lang="en-US" dirty="0">
                <a:solidFill>
                  <a:srgbClr val="0000FF"/>
                </a:solidFill>
                <a:latin typeface="Calibri"/>
              </a:rPr>
              <a:t>,  O</a:t>
            </a:r>
            <a:r>
              <a:rPr lang="en-US" baseline="30000" dirty="0">
                <a:solidFill>
                  <a:srgbClr val="0000FF"/>
                </a:solidFill>
                <a:latin typeface="Calibri"/>
              </a:rPr>
              <a:t>7+</a:t>
            </a:r>
            <a:r>
              <a:rPr lang="en-US" dirty="0">
                <a:solidFill>
                  <a:srgbClr val="0000FF"/>
                </a:solidFill>
                <a:latin typeface="Calibri"/>
              </a:rPr>
              <a:t>,  Ne</a:t>
            </a:r>
            <a:r>
              <a:rPr lang="en-US" baseline="30000" dirty="0">
                <a:solidFill>
                  <a:srgbClr val="0000FF"/>
                </a:solidFill>
                <a:latin typeface="Calibri"/>
              </a:rPr>
              <a:t>5+</a:t>
            </a:r>
            <a:r>
              <a:rPr lang="en-US" dirty="0">
                <a:solidFill>
                  <a:srgbClr val="0000FF"/>
                </a:solidFill>
                <a:latin typeface="Calibri"/>
              </a:rPr>
              <a:t>,  </a:t>
            </a:r>
            <a:r>
              <a:rPr lang="en-US" dirty="0">
                <a:solidFill>
                  <a:srgbClr val="FF0000"/>
                </a:solidFill>
                <a:latin typeface="Calibri"/>
              </a:rPr>
              <a:t>Al</a:t>
            </a:r>
            <a:r>
              <a:rPr lang="en-US" baseline="30000" dirty="0">
                <a:solidFill>
                  <a:srgbClr val="FF0000"/>
                </a:solidFill>
                <a:latin typeface="Calibri"/>
              </a:rPr>
              <a:t>5+</a:t>
            </a:r>
            <a:r>
              <a:rPr lang="en-US" dirty="0">
                <a:solidFill>
                  <a:srgbClr val="0000FF"/>
                </a:solidFill>
                <a:latin typeface="Calibri"/>
              </a:rPr>
              <a:t>,  Si</a:t>
            </a:r>
            <a:r>
              <a:rPr lang="en-US" baseline="30000" dirty="0">
                <a:solidFill>
                  <a:srgbClr val="0000FF"/>
                </a:solidFill>
                <a:latin typeface="Calibri"/>
              </a:rPr>
              <a:t>11+,12+</a:t>
            </a:r>
            <a:r>
              <a:rPr lang="en-US" dirty="0">
                <a:solidFill>
                  <a:srgbClr val="0000FF"/>
                </a:solidFill>
                <a:latin typeface="Calibri"/>
              </a:rPr>
              <a:t>,  Ar</a:t>
            </a:r>
            <a:r>
              <a:rPr lang="en-US" baseline="30000" dirty="0">
                <a:solidFill>
                  <a:srgbClr val="0000FF"/>
                </a:solidFill>
                <a:latin typeface="Calibri"/>
              </a:rPr>
              <a:t>11+</a:t>
            </a:r>
            <a:r>
              <a:rPr lang="en-US" dirty="0">
                <a:solidFill>
                  <a:srgbClr val="0000FF"/>
                </a:solidFill>
                <a:latin typeface="Calibri"/>
              </a:rPr>
              <a:t>, Ca</a:t>
            </a:r>
            <a:r>
              <a:rPr lang="en-US" baseline="30000" dirty="0">
                <a:solidFill>
                  <a:srgbClr val="0000FF"/>
                </a:solidFill>
                <a:latin typeface="Calibri"/>
              </a:rPr>
              <a:t>14+</a:t>
            </a:r>
            <a:r>
              <a:rPr lang="en-US" dirty="0">
                <a:solidFill>
                  <a:srgbClr val="0000FF"/>
                </a:solidFill>
                <a:latin typeface="Calibri"/>
              </a:rPr>
              <a:t>, Ti</a:t>
            </a:r>
            <a:r>
              <a:rPr lang="en-US" baseline="30000" dirty="0">
                <a:solidFill>
                  <a:srgbClr val="0000FF"/>
                </a:solidFill>
                <a:latin typeface="Calibri"/>
              </a:rPr>
              <a:t>18+</a:t>
            </a:r>
            <a:r>
              <a:rPr lang="en-US" dirty="0">
                <a:solidFill>
                  <a:srgbClr val="0000FF"/>
                </a:solidFill>
                <a:latin typeface="Calibri"/>
              </a:rPr>
              <a:t>, Fe</a:t>
            </a:r>
            <a:r>
              <a:rPr lang="en-US" baseline="30000" dirty="0">
                <a:solidFill>
                  <a:srgbClr val="0000FF"/>
                </a:solidFill>
                <a:latin typeface="Calibri"/>
              </a:rPr>
              <a:t>20+,24+</a:t>
            </a:r>
            <a:r>
              <a:rPr lang="en-US" dirty="0">
                <a:solidFill>
                  <a:srgbClr val="0000FF"/>
                </a:solidFill>
                <a:latin typeface="Calibri"/>
              </a:rPr>
              <a:t>, </a:t>
            </a:r>
            <a:r>
              <a:rPr lang="en-US" dirty="0">
                <a:solidFill>
                  <a:srgbClr val="FF0000"/>
                </a:solidFill>
                <a:latin typeface="Calibri"/>
              </a:rPr>
              <a:t>Cu</a:t>
            </a:r>
            <a:r>
              <a:rPr lang="en-US" baseline="30000" dirty="0">
                <a:solidFill>
                  <a:srgbClr val="FF0000"/>
                </a:solidFill>
                <a:latin typeface="Calibri"/>
              </a:rPr>
              <a:t>11+</a:t>
            </a:r>
            <a:r>
              <a:rPr lang="en-US" dirty="0">
                <a:solidFill>
                  <a:srgbClr val="0000FF"/>
                </a:solidFill>
                <a:latin typeface="Calibri"/>
              </a:rPr>
              <a:t>, Kr</a:t>
            </a:r>
            <a:r>
              <a:rPr lang="en-US" baseline="30000" dirty="0">
                <a:solidFill>
                  <a:srgbClr val="0000FF"/>
                </a:solidFill>
                <a:latin typeface="Calibri"/>
              </a:rPr>
              <a:t>18+</a:t>
            </a:r>
            <a:r>
              <a:rPr lang="en-US" dirty="0">
                <a:solidFill>
                  <a:srgbClr val="0000FF"/>
                </a:solidFill>
                <a:latin typeface="Calibri"/>
              </a:rPr>
              <a:t>, </a:t>
            </a:r>
            <a:r>
              <a:rPr lang="en-US" b="1" baseline="30000" dirty="0">
                <a:solidFill>
                  <a:srgbClr val="FF0000"/>
                </a:solidFill>
                <a:latin typeface="Calibri"/>
              </a:rPr>
              <a:t>90</a:t>
            </a:r>
            <a:r>
              <a:rPr lang="en-US" b="1" dirty="0">
                <a:solidFill>
                  <a:srgbClr val="FF0000"/>
                </a:solidFill>
                <a:latin typeface="Calibri"/>
              </a:rPr>
              <a:t>Zr</a:t>
            </a:r>
            <a:r>
              <a:rPr lang="en-US" b="1" baseline="30000" dirty="0">
                <a:solidFill>
                  <a:srgbClr val="FF0000"/>
                </a:solidFill>
                <a:latin typeface="Calibri"/>
              </a:rPr>
              <a:t>15+</a:t>
            </a:r>
            <a:r>
              <a:rPr lang="en-US" b="1" dirty="0">
                <a:solidFill>
                  <a:srgbClr val="FF0000"/>
                </a:solidFill>
                <a:latin typeface="Calibri"/>
              </a:rPr>
              <a:t>, </a:t>
            </a:r>
            <a:r>
              <a:rPr lang="en-US" b="1" baseline="30000" dirty="0">
                <a:solidFill>
                  <a:srgbClr val="FF0000"/>
                </a:solidFill>
                <a:latin typeface="Calibri"/>
              </a:rPr>
              <a:t>96</a:t>
            </a:r>
            <a:r>
              <a:rPr lang="en-US" b="1" dirty="0">
                <a:solidFill>
                  <a:srgbClr val="FF0000"/>
                </a:solidFill>
                <a:latin typeface="Calibri"/>
              </a:rPr>
              <a:t>Zr</a:t>
            </a:r>
            <a:r>
              <a:rPr lang="en-US" b="1" baseline="30000" dirty="0">
                <a:solidFill>
                  <a:srgbClr val="FF0000"/>
                </a:solidFill>
                <a:latin typeface="Calibri"/>
              </a:rPr>
              <a:t>16+</a:t>
            </a:r>
            <a:r>
              <a:rPr lang="en-US" b="1" dirty="0">
                <a:solidFill>
                  <a:srgbClr val="FF0000"/>
                </a:solidFill>
                <a:latin typeface="Calibri"/>
              </a:rPr>
              <a:t>, Nb</a:t>
            </a:r>
            <a:r>
              <a:rPr lang="en-US" b="1" baseline="30000" dirty="0">
                <a:solidFill>
                  <a:srgbClr val="FF0000"/>
                </a:solidFill>
                <a:latin typeface="Calibri"/>
              </a:rPr>
              <a:t>16+</a:t>
            </a:r>
            <a:r>
              <a:rPr lang="en-US" dirty="0">
                <a:solidFill>
                  <a:srgbClr val="0000FF"/>
                </a:solidFill>
                <a:latin typeface="Calibri"/>
              </a:rPr>
              <a:t>, Xe</a:t>
            </a:r>
            <a:r>
              <a:rPr lang="en-US" baseline="30000" dirty="0">
                <a:solidFill>
                  <a:srgbClr val="0000FF"/>
                </a:solidFill>
                <a:latin typeface="Calibri"/>
              </a:rPr>
              <a:t>27+</a:t>
            </a:r>
            <a:r>
              <a:rPr lang="en-US" dirty="0">
                <a:solidFill>
                  <a:srgbClr val="0000FF"/>
                </a:solidFill>
                <a:latin typeface="Calibri"/>
              </a:rPr>
              <a:t>, Ta</a:t>
            </a:r>
            <a:r>
              <a:rPr lang="en-US" baseline="30000" dirty="0">
                <a:solidFill>
                  <a:srgbClr val="0000FF"/>
                </a:solidFill>
                <a:latin typeface="Calibri"/>
              </a:rPr>
              <a:t>38+</a:t>
            </a:r>
            <a:r>
              <a:rPr lang="en-US" dirty="0">
                <a:solidFill>
                  <a:srgbClr val="0000FF"/>
                </a:solidFill>
                <a:latin typeface="Calibri"/>
              </a:rPr>
              <a:t>, </a:t>
            </a:r>
            <a:r>
              <a:rPr lang="en-US" b="1" baseline="30000" dirty="0">
                <a:solidFill>
                  <a:srgbClr val="0000FF"/>
                </a:solidFill>
                <a:latin typeface="Calibri"/>
              </a:rPr>
              <a:t>184</a:t>
            </a:r>
            <a:r>
              <a:rPr lang="en-US" b="1" dirty="0">
                <a:solidFill>
                  <a:srgbClr val="0000FF"/>
                </a:solidFill>
                <a:latin typeface="Calibri"/>
              </a:rPr>
              <a:t>W</a:t>
            </a:r>
            <a:r>
              <a:rPr lang="en-US" b="1" baseline="30000" dirty="0">
                <a:solidFill>
                  <a:srgbClr val="0000FF"/>
                </a:solidFill>
                <a:latin typeface="Calibri"/>
              </a:rPr>
              <a:t>31+</a:t>
            </a:r>
            <a:r>
              <a:rPr lang="en-US" dirty="0">
                <a:solidFill>
                  <a:srgbClr val="0000FF"/>
                </a:solidFill>
                <a:latin typeface="Calibri"/>
              </a:rPr>
              <a:t>, </a:t>
            </a:r>
            <a:r>
              <a:rPr lang="en-US" dirty="0">
                <a:solidFill>
                  <a:srgbClr val="FF0000"/>
                </a:solidFill>
                <a:latin typeface="Calibri"/>
              </a:rPr>
              <a:t>Au</a:t>
            </a:r>
            <a:r>
              <a:rPr lang="en-US" baseline="30000" dirty="0">
                <a:solidFill>
                  <a:srgbClr val="FF0000"/>
                </a:solidFill>
                <a:latin typeface="Calibri"/>
              </a:rPr>
              <a:t>32+</a:t>
            </a:r>
            <a:r>
              <a:rPr lang="en-US" dirty="0">
                <a:solidFill>
                  <a:srgbClr val="0000FF"/>
                </a:solidFill>
                <a:latin typeface="Calibri"/>
              </a:rPr>
              <a:t>, Pb</a:t>
            </a:r>
            <a:r>
              <a:rPr lang="en-US" baseline="30000" dirty="0">
                <a:solidFill>
                  <a:srgbClr val="0000FF"/>
                </a:solidFill>
                <a:latin typeface="Calibri"/>
              </a:rPr>
              <a:t>34+</a:t>
            </a:r>
            <a:r>
              <a:rPr lang="en-US" dirty="0">
                <a:solidFill>
                  <a:srgbClr val="0000FF"/>
                </a:solidFill>
                <a:latin typeface="Calibri"/>
              </a:rPr>
              <a:t>, </a:t>
            </a:r>
            <a:r>
              <a:rPr lang="en-US" b="1" baseline="30000" dirty="0">
                <a:solidFill>
                  <a:srgbClr val="0000FF"/>
                </a:solidFill>
                <a:latin typeface="Calibri"/>
              </a:rPr>
              <a:t>232</a:t>
            </a:r>
            <a:r>
              <a:rPr lang="en-US" b="1" dirty="0">
                <a:solidFill>
                  <a:srgbClr val="0000FF"/>
                </a:solidFill>
                <a:latin typeface="Calibri"/>
              </a:rPr>
              <a:t>Th</a:t>
            </a:r>
            <a:r>
              <a:rPr lang="en-US" b="1" baseline="30000" dirty="0">
                <a:solidFill>
                  <a:srgbClr val="0000FF"/>
                </a:solidFill>
                <a:latin typeface="Calibri"/>
              </a:rPr>
              <a:t>39+</a:t>
            </a:r>
            <a:r>
              <a:rPr lang="en-US" dirty="0">
                <a:solidFill>
                  <a:srgbClr val="0000FF"/>
                </a:solidFill>
                <a:latin typeface="Calibri"/>
              </a:rPr>
              <a:t>, </a:t>
            </a:r>
            <a:r>
              <a:rPr lang="en-US" dirty="0">
                <a:solidFill>
                  <a:srgbClr val="FF0000"/>
                </a:solidFill>
                <a:latin typeface="Calibri"/>
              </a:rPr>
              <a:t>U</a:t>
            </a:r>
            <a:r>
              <a:rPr lang="en-US" baseline="30000" dirty="0">
                <a:solidFill>
                  <a:srgbClr val="FF0000"/>
                </a:solidFill>
                <a:latin typeface="Calibri"/>
              </a:rPr>
              <a:t>39+</a:t>
            </a:r>
          </a:p>
        </p:txBody>
      </p:sp>
      <p:sp>
        <p:nvSpPr>
          <p:cNvPr id="26" name="TextBox 25"/>
          <p:cNvSpPr txBox="1"/>
          <p:nvPr/>
        </p:nvSpPr>
        <p:spPr>
          <a:xfrm>
            <a:off x="2384749" y="5444108"/>
            <a:ext cx="5472908" cy="507831"/>
          </a:xfrm>
          <a:prstGeom prst="rect">
            <a:avLst/>
          </a:prstGeom>
          <a:noFill/>
        </p:spPr>
        <p:txBody>
          <a:bodyPr wrap="none" rtlCol="0">
            <a:spAutoFit/>
          </a:bodyPr>
          <a:lstStyle/>
          <a:p>
            <a:pPr defTabSz="342900"/>
            <a:r>
              <a:rPr lang="en-US" sz="1350" b="1" i="1" dirty="0">
                <a:solidFill>
                  <a:prstClr val="black"/>
                </a:solidFill>
                <a:latin typeface="Calibri"/>
              </a:rPr>
              <a:t>1 second switching </a:t>
            </a:r>
            <a:r>
              <a:rPr lang="en-US" sz="1350" dirty="0">
                <a:solidFill>
                  <a:prstClr val="black"/>
                </a:solidFill>
                <a:latin typeface="Calibri"/>
              </a:rPr>
              <a:t>between species (2, or more), alternating</a:t>
            </a:r>
          </a:p>
          <a:p>
            <a:pPr defTabSz="342900"/>
            <a:r>
              <a:rPr lang="en-US" sz="1350" dirty="0">
                <a:solidFill>
                  <a:prstClr val="black"/>
                </a:solidFill>
                <a:latin typeface="Calibri"/>
              </a:rPr>
              <a:t>&lt;30 second switching among almost any 10, if loaded into external sources </a:t>
            </a:r>
          </a:p>
        </p:txBody>
      </p:sp>
      <p:sp>
        <p:nvSpPr>
          <p:cNvPr id="27" name="Oval 26"/>
          <p:cNvSpPr/>
          <p:nvPr/>
        </p:nvSpPr>
        <p:spPr>
          <a:xfrm>
            <a:off x="3491157" y="4078341"/>
            <a:ext cx="322508" cy="315023"/>
          </a:xfrm>
          <a:prstGeom prst="ellipse">
            <a:avLst/>
          </a:prstGeom>
          <a:solidFill>
            <a:srgbClr val="FF0000">
              <a:alpha val="1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latin typeface="Calibri"/>
            </a:endParaRPr>
          </a:p>
        </p:txBody>
      </p:sp>
      <p:sp>
        <p:nvSpPr>
          <p:cNvPr id="29" name="Oval 28"/>
          <p:cNvSpPr/>
          <p:nvPr/>
        </p:nvSpPr>
        <p:spPr>
          <a:xfrm>
            <a:off x="3314764" y="3076817"/>
            <a:ext cx="322508" cy="315023"/>
          </a:xfrm>
          <a:prstGeom prst="ellipse">
            <a:avLst/>
          </a:prstGeom>
          <a:solidFill>
            <a:srgbClr val="FF0000">
              <a:alpha val="1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latin typeface="Calibri"/>
            </a:endParaRPr>
          </a:p>
        </p:txBody>
      </p:sp>
      <p:sp>
        <p:nvSpPr>
          <p:cNvPr id="30" name="Oval 29"/>
          <p:cNvSpPr/>
          <p:nvPr/>
        </p:nvSpPr>
        <p:spPr>
          <a:xfrm>
            <a:off x="2669747" y="2724842"/>
            <a:ext cx="322508" cy="315023"/>
          </a:xfrm>
          <a:prstGeom prst="ellipse">
            <a:avLst/>
          </a:prstGeom>
          <a:solidFill>
            <a:srgbClr val="FF0000">
              <a:alpha val="1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latin typeface="Calibri"/>
            </a:endParaRPr>
          </a:p>
        </p:txBody>
      </p:sp>
      <p:sp>
        <p:nvSpPr>
          <p:cNvPr id="31" name="Oval 30"/>
          <p:cNvSpPr/>
          <p:nvPr/>
        </p:nvSpPr>
        <p:spPr>
          <a:xfrm>
            <a:off x="2992255" y="2724842"/>
            <a:ext cx="322508" cy="315023"/>
          </a:xfrm>
          <a:prstGeom prst="ellipse">
            <a:avLst/>
          </a:prstGeom>
          <a:solidFill>
            <a:srgbClr val="FF0000">
              <a:alpha val="1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latin typeface="Calibri"/>
            </a:endParaRPr>
          </a:p>
        </p:txBody>
      </p:sp>
      <p:sp>
        <p:nvSpPr>
          <p:cNvPr id="2" name="Oval 1">
            <a:extLst>
              <a:ext uri="{FF2B5EF4-FFF2-40B4-BE49-F238E27FC236}">
                <a16:creationId xmlns:a16="http://schemas.microsoft.com/office/drawing/2014/main" id="{948A79DF-C8CA-5637-F440-3B94A62A2796}"/>
              </a:ext>
            </a:extLst>
          </p:cNvPr>
          <p:cNvSpPr/>
          <p:nvPr/>
        </p:nvSpPr>
        <p:spPr>
          <a:xfrm>
            <a:off x="6197828" y="3088434"/>
            <a:ext cx="322508" cy="315023"/>
          </a:xfrm>
          <a:prstGeom prst="ellipse">
            <a:avLst/>
          </a:prstGeom>
          <a:solidFill>
            <a:srgbClr val="FF0000">
              <a:alpha val="1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latin typeface="Calibri"/>
            </a:endParaRPr>
          </a:p>
        </p:txBody>
      </p:sp>
    </p:spTree>
    <p:extLst>
      <p:ext uri="{BB962C8B-B14F-4D97-AF65-F5344CB8AC3E}">
        <p14:creationId xmlns:p14="http://schemas.microsoft.com/office/powerpoint/2010/main" val="2680404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0FCFB-6124-6848-82A4-20A2A8BFE444}"/>
              </a:ext>
            </a:extLst>
          </p:cNvPr>
          <p:cNvSpPr>
            <a:spLocks noGrp="1"/>
          </p:cNvSpPr>
          <p:nvPr>
            <p:ph type="title"/>
          </p:nvPr>
        </p:nvSpPr>
        <p:spPr>
          <a:xfrm>
            <a:off x="457200" y="610727"/>
            <a:ext cx="8229600" cy="479822"/>
          </a:xfrm>
        </p:spPr>
        <p:txBody>
          <a:bodyPr>
            <a:noAutofit/>
          </a:bodyPr>
          <a:lstStyle/>
          <a:p>
            <a:pPr algn="l"/>
            <a:r>
              <a:rPr lang="en-US" sz="2200" dirty="0">
                <a:solidFill>
                  <a:srgbClr val="C00000"/>
                </a:solidFill>
              </a:rPr>
              <a:t>Challenges and Key Development for the Extended EBIS</a:t>
            </a:r>
          </a:p>
        </p:txBody>
      </p:sp>
      <p:sp>
        <p:nvSpPr>
          <p:cNvPr id="3" name="Content Placeholder 2">
            <a:extLst>
              <a:ext uri="{FF2B5EF4-FFF2-40B4-BE49-F238E27FC236}">
                <a16:creationId xmlns:a16="http://schemas.microsoft.com/office/drawing/2014/main" id="{C3F21DD9-EC49-9A40-9AB6-E82FC60AE842}"/>
              </a:ext>
            </a:extLst>
          </p:cNvPr>
          <p:cNvSpPr>
            <a:spLocks noGrp="1"/>
          </p:cNvSpPr>
          <p:nvPr>
            <p:ph idx="1"/>
          </p:nvPr>
        </p:nvSpPr>
        <p:spPr>
          <a:xfrm>
            <a:off x="513134" y="4018075"/>
            <a:ext cx="4114800" cy="2009978"/>
          </a:xfrm>
        </p:spPr>
        <p:txBody>
          <a:bodyPr>
            <a:normAutofit/>
          </a:bodyPr>
          <a:lstStyle/>
          <a:p>
            <a:pPr marL="285750" indent="-285750">
              <a:buFont typeface="Arial" panose="020B0604020202020204" pitchFamily="34" charset="0"/>
              <a:buChar char="•"/>
            </a:pPr>
            <a:r>
              <a:rPr lang="en-US" sz="1800" dirty="0">
                <a:solidFill>
                  <a:srgbClr val="0070C0"/>
                </a:solidFill>
                <a:latin typeface="Times New Roman" panose="02020603050405020304" pitchFamily="18" charset="0"/>
                <a:cs typeface="Times New Roman" panose="02020603050405020304" pitchFamily="18" charset="0"/>
              </a:rPr>
              <a:t>Pumping Ultra-High Vacuum Regions					</a:t>
            </a:r>
          </a:p>
          <a:p>
            <a:pPr marL="342900" lvl="1" indent="0">
              <a:buNone/>
            </a:pPr>
            <a:r>
              <a:rPr lang="en-US" sz="1800" dirty="0">
                <a:solidFill>
                  <a:srgbClr val="0070C0"/>
                </a:solidFill>
                <a:latin typeface="Times New Roman" panose="02020603050405020304" pitchFamily="18" charset="0"/>
                <a:cs typeface="Times New Roman" panose="02020603050405020304" pitchFamily="18" charset="0"/>
              </a:rPr>
              <a:t>-Custom heated linear high capacity  NEG</a:t>
            </a:r>
          </a:p>
          <a:p>
            <a:pPr marL="342900" lvl="1" indent="0">
              <a:buNone/>
            </a:pPr>
            <a:endParaRPr lang="en-US" sz="1800" dirty="0">
              <a:solidFill>
                <a:srgbClr val="0070C0"/>
              </a:solidFill>
              <a:latin typeface="Times New Roman" panose="02020603050405020304" pitchFamily="18" charset="0"/>
              <a:cs typeface="Times New Roman" panose="02020603050405020304" pitchFamily="18" charset="0"/>
            </a:endParaRPr>
          </a:p>
          <a:p>
            <a:pPr marL="0" indent="0"/>
            <a:endParaRPr lang="en-US" sz="1800" dirty="0">
              <a:solidFill>
                <a:srgbClr val="0070C0"/>
              </a:solidFill>
              <a:latin typeface="Times New Roman" panose="02020603050405020304" pitchFamily="18" charset="0"/>
              <a:cs typeface="Times New Roman" panose="02020603050405020304" pitchFamily="18" charset="0"/>
            </a:endParaRPr>
          </a:p>
          <a:p>
            <a:pPr marL="342900" lvl="1" indent="0">
              <a:buNone/>
            </a:pPr>
            <a:endParaRPr lang="en-US" sz="1350" dirty="0">
              <a:solidFill>
                <a:srgbClr val="0070C0"/>
              </a:solidFill>
              <a:latin typeface="Times New Roman" panose="02020603050405020304" pitchFamily="18" charset="0"/>
              <a:cs typeface="Times New Roman" panose="02020603050405020304" pitchFamily="18" charset="0"/>
            </a:endParaRPr>
          </a:p>
          <a:p>
            <a:pPr marL="342900" lvl="1" indent="0">
              <a:buNone/>
            </a:pPr>
            <a:endParaRPr lang="en-US" sz="1350" b="1" dirty="0">
              <a:solidFill>
                <a:srgbClr val="0070C0"/>
              </a:solidFill>
            </a:endParaRPr>
          </a:p>
        </p:txBody>
      </p:sp>
      <p:sp>
        <p:nvSpPr>
          <p:cNvPr id="4" name="TextBox 3">
            <a:extLst>
              <a:ext uri="{FF2B5EF4-FFF2-40B4-BE49-F238E27FC236}">
                <a16:creationId xmlns:a16="http://schemas.microsoft.com/office/drawing/2014/main" id="{A8239F15-0A70-0140-BB0A-AD5353BE188C}"/>
              </a:ext>
            </a:extLst>
          </p:cNvPr>
          <p:cNvSpPr txBox="1"/>
          <p:nvPr/>
        </p:nvSpPr>
        <p:spPr>
          <a:xfrm>
            <a:off x="457200" y="1559339"/>
            <a:ext cx="8341468" cy="2062103"/>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Early work with injection of </a:t>
            </a:r>
            <a:r>
              <a:rPr lang="en-US" sz="1600" baseline="30000" dirty="0">
                <a:latin typeface="Times New Roman" panose="02020603050405020304" pitchFamily="18" charset="0"/>
                <a:cs typeface="Times New Roman" panose="02020603050405020304" pitchFamily="18" charset="0"/>
              </a:rPr>
              <a:t>3</a:t>
            </a:r>
            <a:r>
              <a:rPr lang="en-US" sz="1600" dirty="0">
                <a:latin typeface="Times New Roman" panose="02020603050405020304" pitchFamily="18" charset="0"/>
                <a:cs typeface="Times New Roman" panose="02020603050405020304" pitchFamily="18" charset="0"/>
              </a:rPr>
              <a:t>He into EBIS showed that it would be difficult to polarize the </a:t>
            </a:r>
            <a:r>
              <a:rPr lang="en-US" sz="1600" baseline="30000" dirty="0">
                <a:latin typeface="Times New Roman" panose="02020603050405020304" pitchFamily="18" charset="0"/>
                <a:cs typeface="Times New Roman" panose="02020603050405020304" pitchFamily="18" charset="0"/>
              </a:rPr>
              <a:t>3</a:t>
            </a:r>
            <a:r>
              <a:rPr lang="en-US" sz="1600" dirty="0">
                <a:latin typeface="Times New Roman" panose="02020603050405020304" pitchFamily="18" charset="0"/>
                <a:cs typeface="Times New Roman" panose="02020603050405020304" pitchFamily="18" charset="0"/>
              </a:rPr>
              <a:t>He gas external to the EBIS and then transport the gas into the EBIS for ionization to </a:t>
            </a:r>
            <a:r>
              <a:rPr lang="en-US" sz="1600" baseline="30000" dirty="0">
                <a:latin typeface="Times New Roman" panose="02020603050405020304" pitchFamily="18" charset="0"/>
                <a:cs typeface="Times New Roman" panose="02020603050405020304" pitchFamily="18" charset="0"/>
              </a:rPr>
              <a:t>3</a:t>
            </a:r>
            <a:r>
              <a:rPr lang="en-US" sz="1600" dirty="0">
                <a:latin typeface="Times New Roman" panose="02020603050405020304" pitchFamily="18" charset="0"/>
                <a:cs typeface="Times New Roman" panose="02020603050405020304" pitchFamily="18" charset="0"/>
              </a:rPr>
              <a:t>He</a:t>
            </a:r>
            <a:r>
              <a:rPr lang="en-US" sz="1600" baseline="30000" dirty="0">
                <a:latin typeface="Times New Roman" panose="02020603050405020304" pitchFamily="18" charset="0"/>
                <a:cs typeface="Times New Roman" panose="02020603050405020304" pitchFamily="18" charset="0"/>
              </a:rPr>
              <a:t>++,</a:t>
            </a:r>
            <a:r>
              <a:rPr lang="en-US" sz="1600" dirty="0">
                <a:latin typeface="Times New Roman" panose="02020603050405020304" pitchFamily="18" charset="0"/>
                <a:cs typeface="Times New Roman" panose="02020603050405020304" pitchFamily="18" charset="0"/>
              </a:rPr>
              <a:t> while maintaining both  high intensity and maintaining polarization.</a:t>
            </a:r>
          </a:p>
          <a:p>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The concept of an in-bore gas / high field polarization cell  has been developed.   This necessitates the development of a highly efficient gas injection system and  led to the development of a hybrid vacuum system using both conventional internal drift tubes and a new modular “external” drift tube system to accommodate placement of the gas reservoir and polarization equipment.</a:t>
            </a:r>
          </a:p>
        </p:txBody>
      </p:sp>
      <p:sp>
        <p:nvSpPr>
          <p:cNvPr id="5" name="TextBox 4">
            <a:extLst>
              <a:ext uri="{FF2B5EF4-FFF2-40B4-BE49-F238E27FC236}">
                <a16:creationId xmlns:a16="http://schemas.microsoft.com/office/drawing/2014/main" id="{C9D00C52-EAE2-8186-4BBC-359D97DE60E3}"/>
              </a:ext>
            </a:extLst>
          </p:cNvPr>
          <p:cNvSpPr txBox="1"/>
          <p:nvPr/>
        </p:nvSpPr>
        <p:spPr>
          <a:xfrm>
            <a:off x="4627934" y="4018075"/>
            <a:ext cx="3781805" cy="1477328"/>
          </a:xfrm>
          <a:prstGeom prst="rect">
            <a:avLst/>
          </a:prstGeom>
          <a:noFill/>
        </p:spPr>
        <p:txBody>
          <a:bodyPr wrap="none" rtlCol="0">
            <a:spAutoFit/>
          </a:bodyPr>
          <a:lstStyle/>
          <a:p>
            <a:pPr marL="285750" indent="-285750">
              <a:buFont typeface="Arial" panose="020B0604020202020204" pitchFamily="34" charset="0"/>
              <a:buChar char="•"/>
            </a:pPr>
            <a:r>
              <a:rPr lang="en-US" dirty="0">
                <a:solidFill>
                  <a:srgbClr val="0070C0"/>
                </a:solidFill>
                <a:latin typeface="Times New Roman" panose="02020603050405020304" pitchFamily="18" charset="0"/>
                <a:cs typeface="Times New Roman" panose="02020603050405020304" pitchFamily="18" charset="0"/>
              </a:rPr>
              <a:t>3He Polarization for EBIS</a:t>
            </a:r>
          </a:p>
          <a:p>
            <a:pPr marL="342900" lvl="1" indent="0">
              <a:buNone/>
            </a:pPr>
            <a:r>
              <a:rPr lang="en-US" dirty="0">
                <a:solidFill>
                  <a:srgbClr val="0070C0"/>
                </a:solidFill>
                <a:latin typeface="Times New Roman" panose="02020603050405020304" pitchFamily="18" charset="0"/>
                <a:cs typeface="Times New Roman" panose="02020603050405020304" pitchFamily="18" charset="0"/>
              </a:rPr>
              <a:t>-Gas Purification, and pulsed valve</a:t>
            </a:r>
          </a:p>
          <a:p>
            <a:pPr marL="342900" lvl="1" indent="0">
              <a:buNone/>
            </a:pPr>
            <a:r>
              <a:rPr lang="en-US" dirty="0">
                <a:solidFill>
                  <a:srgbClr val="0070C0"/>
                </a:solidFill>
                <a:latin typeface="Times New Roman" panose="02020603050405020304" pitchFamily="18" charset="0"/>
                <a:cs typeface="Times New Roman" panose="02020603050405020304" pitchFamily="18" charset="0"/>
              </a:rPr>
              <a:t> developments</a:t>
            </a:r>
          </a:p>
          <a:p>
            <a:pPr marL="342900" lvl="1" indent="0">
              <a:buNone/>
            </a:pPr>
            <a:r>
              <a:rPr lang="en-US" dirty="0">
                <a:solidFill>
                  <a:srgbClr val="0070C0"/>
                </a:solidFill>
                <a:latin typeface="Times New Roman" panose="02020603050405020304" pitchFamily="18" charset="0"/>
                <a:cs typeface="Times New Roman" panose="02020603050405020304" pitchFamily="18" charset="0"/>
              </a:rPr>
              <a:t>- Development of the fast valve </a:t>
            </a:r>
            <a:endParaRPr lang="en-US"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9082766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030BD-CBED-3745-A0AC-30EC3236C904}"/>
              </a:ext>
            </a:extLst>
          </p:cNvPr>
          <p:cNvSpPr>
            <a:spLocks noGrp="1"/>
          </p:cNvSpPr>
          <p:nvPr>
            <p:ph type="title"/>
          </p:nvPr>
        </p:nvSpPr>
        <p:spPr>
          <a:xfrm>
            <a:off x="492793" y="492156"/>
            <a:ext cx="8286750" cy="455069"/>
          </a:xfrm>
        </p:spPr>
        <p:txBody>
          <a:bodyPr>
            <a:normAutofit fontScale="90000"/>
          </a:bodyPr>
          <a:lstStyle/>
          <a:p>
            <a:pPr algn="l"/>
            <a:r>
              <a:rPr lang="en-US" altLang="en-US" sz="3600" dirty="0">
                <a:solidFill>
                  <a:srgbClr val="C00000"/>
                </a:solidFill>
                <a:latin typeface="Helvetica" panose="020B0604020202020204" pitchFamily="34" charset="0"/>
                <a:cs typeface="Helvetica" panose="020B0604020202020204" pitchFamily="34" charset="0"/>
              </a:rPr>
              <a:t>Overview of the BNL Hadron Complex</a:t>
            </a:r>
          </a:p>
        </p:txBody>
      </p:sp>
      <p:sp>
        <p:nvSpPr>
          <p:cNvPr id="3" name="Slide Number Placeholder 2">
            <a:extLst>
              <a:ext uri="{FF2B5EF4-FFF2-40B4-BE49-F238E27FC236}">
                <a16:creationId xmlns:a16="http://schemas.microsoft.com/office/drawing/2014/main" id="{DC6CE0EF-FF2B-B341-98F0-7C86AE8F5221}"/>
              </a:ext>
            </a:extLst>
          </p:cNvPr>
          <p:cNvSpPr>
            <a:spLocks noGrp="1"/>
          </p:cNvSpPr>
          <p:nvPr>
            <p:ph type="sldNum" sz="quarter" idx="4"/>
          </p:nvPr>
        </p:nvSpPr>
        <p:spPr/>
        <p:txBody>
          <a:bodyPr/>
          <a:lstStyle/>
          <a:p>
            <a:fld id="{933A556B-7C63-244D-9B7C-B0EA8042B330}" type="slidenum">
              <a:rPr lang="en-US" smtClean="0"/>
              <a:pPr/>
              <a:t>3</a:t>
            </a:fld>
            <a:endParaRPr lang="en-US" dirty="0"/>
          </a:p>
        </p:txBody>
      </p:sp>
      <p:sp>
        <p:nvSpPr>
          <p:cNvPr id="5" name="TextBox 4">
            <a:extLst>
              <a:ext uri="{FF2B5EF4-FFF2-40B4-BE49-F238E27FC236}">
                <a16:creationId xmlns:a16="http://schemas.microsoft.com/office/drawing/2014/main" id="{04790FA1-2D75-0E49-ACC0-230A9E546D60}"/>
              </a:ext>
            </a:extLst>
          </p:cNvPr>
          <p:cNvSpPr txBox="1"/>
          <p:nvPr/>
        </p:nvSpPr>
        <p:spPr>
          <a:xfrm>
            <a:off x="140219" y="1935927"/>
            <a:ext cx="1901483" cy="3854901"/>
          </a:xfrm>
          <a:prstGeom prst="rect">
            <a:avLst/>
          </a:prstGeom>
          <a:noFill/>
        </p:spPr>
        <p:txBody>
          <a:bodyPr wrap="none" rtlCol="0">
            <a:spAutoFit/>
          </a:bodyPr>
          <a:lstStyle/>
          <a:p>
            <a:r>
              <a:rPr lang="en-US" sz="1350" dirty="0"/>
              <a:t> </a:t>
            </a:r>
            <a:r>
              <a:rPr lang="en-US" sz="1350" dirty="0">
                <a:latin typeface="Times New Roman" panose="02020603050405020304" pitchFamily="18" charset="0"/>
                <a:cs typeface="Times New Roman" panose="02020603050405020304" pitchFamily="18" charset="0"/>
              </a:rPr>
              <a:t>Uniquely flexible and </a:t>
            </a:r>
            <a:br>
              <a:rPr lang="en-US" sz="1350" dirty="0">
                <a:latin typeface="Times New Roman" panose="02020603050405020304" pitchFamily="18" charset="0"/>
                <a:cs typeface="Times New Roman" panose="02020603050405020304" pitchFamily="18" charset="0"/>
              </a:rPr>
            </a:br>
            <a:r>
              <a:rPr lang="en-US" sz="1350" dirty="0">
                <a:latin typeface="Times New Roman" panose="02020603050405020304" pitchFamily="18" charset="0"/>
                <a:cs typeface="Times New Roman" panose="02020603050405020304" pitchFamily="18" charset="0"/>
              </a:rPr>
              <a:t> only hadron collider in </a:t>
            </a:r>
            <a:br>
              <a:rPr lang="en-US" sz="1350" dirty="0">
                <a:latin typeface="Times New Roman" panose="02020603050405020304" pitchFamily="18" charset="0"/>
                <a:cs typeface="Times New Roman" panose="02020603050405020304" pitchFamily="18" charset="0"/>
              </a:rPr>
            </a:br>
            <a:r>
              <a:rPr lang="en-US" sz="1350" dirty="0">
                <a:latin typeface="Times New Roman" panose="02020603050405020304" pitchFamily="18" charset="0"/>
                <a:cs typeface="Times New Roman" panose="02020603050405020304" pitchFamily="18" charset="0"/>
              </a:rPr>
              <a:t> US for exploration of </a:t>
            </a:r>
            <a:br>
              <a:rPr lang="en-US" sz="1350" dirty="0">
                <a:latin typeface="Times New Roman" panose="02020603050405020304" pitchFamily="18" charset="0"/>
                <a:cs typeface="Times New Roman" panose="02020603050405020304" pitchFamily="18" charset="0"/>
              </a:rPr>
            </a:br>
            <a:r>
              <a:rPr lang="en-US" sz="1350" dirty="0">
                <a:latin typeface="Times New Roman" panose="02020603050405020304" pitchFamily="18" charset="0"/>
                <a:cs typeface="Times New Roman" panose="02020603050405020304" pitchFamily="18" charset="0"/>
              </a:rPr>
              <a:t> QCD phase diagram </a:t>
            </a:r>
            <a:br>
              <a:rPr lang="en-US" sz="1350" dirty="0">
                <a:latin typeface="Times New Roman" panose="02020603050405020304" pitchFamily="18" charset="0"/>
                <a:cs typeface="Times New Roman" panose="02020603050405020304" pitchFamily="18" charset="0"/>
              </a:rPr>
            </a:br>
            <a:r>
              <a:rPr lang="en-US" sz="1350" dirty="0">
                <a:latin typeface="Times New Roman" panose="02020603050405020304" pitchFamily="18" charset="0"/>
                <a:cs typeface="Times New Roman" panose="02020603050405020304" pitchFamily="18" charset="0"/>
              </a:rPr>
              <a:t> and proton spin</a:t>
            </a:r>
            <a:br>
              <a:rPr lang="en-US" sz="1350" dirty="0">
                <a:latin typeface="Times New Roman" panose="02020603050405020304" pitchFamily="18" charset="0"/>
                <a:cs typeface="Times New Roman" panose="02020603050405020304" pitchFamily="18" charset="0"/>
              </a:rPr>
            </a:br>
            <a:endParaRPr lang="en-US" sz="1350" dirty="0">
              <a:latin typeface="Times New Roman" panose="02020603050405020304" pitchFamily="18" charset="0"/>
              <a:cs typeface="Times New Roman" panose="02020603050405020304" pitchFamily="18" charset="0"/>
            </a:endParaRPr>
          </a:p>
          <a:p>
            <a:r>
              <a:rPr lang="en-US" sz="1350" dirty="0">
                <a:latin typeface="Times New Roman" panose="02020603050405020304" pitchFamily="18" charset="0"/>
                <a:cs typeface="Times New Roman" panose="02020603050405020304" pitchFamily="18" charset="0"/>
              </a:rPr>
              <a:t>Injectors also used for </a:t>
            </a:r>
            <a:br>
              <a:rPr lang="en-US" sz="1350" dirty="0">
                <a:latin typeface="Times New Roman" panose="02020603050405020304" pitchFamily="18" charset="0"/>
                <a:cs typeface="Times New Roman" panose="02020603050405020304" pitchFamily="18" charset="0"/>
              </a:rPr>
            </a:br>
            <a:r>
              <a:rPr lang="en-US" sz="1350" dirty="0">
                <a:latin typeface="Times New Roman" panose="02020603050405020304" pitchFamily="18" charset="0"/>
                <a:cs typeface="Times New Roman" panose="02020603050405020304" pitchFamily="18" charset="0"/>
              </a:rPr>
              <a:t>application programs:</a:t>
            </a:r>
            <a:br>
              <a:rPr lang="en-US" sz="1350" dirty="0">
                <a:solidFill>
                  <a:srgbClr val="0432FF"/>
                </a:solidFill>
                <a:latin typeface="Times New Roman" panose="02020603050405020304" pitchFamily="18" charset="0"/>
                <a:cs typeface="Times New Roman" panose="02020603050405020304" pitchFamily="18" charset="0"/>
              </a:rPr>
            </a:br>
            <a:r>
              <a:rPr lang="en-US" sz="1350" dirty="0">
                <a:solidFill>
                  <a:srgbClr val="0432FF"/>
                </a:solidFill>
                <a:latin typeface="Times New Roman" panose="02020603050405020304" pitchFamily="18" charset="0"/>
                <a:cs typeface="Times New Roman" panose="02020603050405020304" pitchFamily="18" charset="0"/>
              </a:rPr>
              <a:t>-</a:t>
            </a:r>
            <a:r>
              <a:rPr lang="en-US" sz="1350" dirty="0">
                <a:latin typeface="Times New Roman" panose="02020603050405020304" pitchFamily="18" charset="0"/>
                <a:cs typeface="Times New Roman" panose="02020603050405020304" pitchFamily="18" charset="0"/>
              </a:rPr>
              <a:t> </a:t>
            </a:r>
            <a:r>
              <a:rPr lang="en-US" sz="1200" dirty="0">
                <a:solidFill>
                  <a:srgbClr val="0432FF"/>
                </a:solidFill>
                <a:latin typeface="Times New Roman" panose="02020603050405020304" pitchFamily="18" charset="0"/>
                <a:cs typeface="Times New Roman" panose="02020603050405020304" pitchFamily="18" charset="0"/>
              </a:rPr>
              <a:t>Linac/BLIP for</a:t>
            </a:r>
            <a:br>
              <a:rPr lang="en-US" sz="1200" dirty="0">
                <a:solidFill>
                  <a:srgbClr val="0432FF"/>
                </a:solidFill>
                <a:latin typeface="Times New Roman" panose="02020603050405020304" pitchFamily="18" charset="0"/>
                <a:cs typeface="Times New Roman" panose="02020603050405020304" pitchFamily="18" charset="0"/>
              </a:rPr>
            </a:br>
            <a:r>
              <a:rPr lang="en-US" sz="1200" dirty="0">
                <a:solidFill>
                  <a:srgbClr val="0432FF"/>
                </a:solidFill>
                <a:latin typeface="Times New Roman" panose="02020603050405020304" pitchFamily="18" charset="0"/>
                <a:cs typeface="Times New Roman" panose="02020603050405020304" pitchFamily="18" charset="0"/>
              </a:rPr>
              <a:t>  isotope production</a:t>
            </a:r>
            <a:br>
              <a:rPr lang="en-US" sz="450" dirty="0">
                <a:solidFill>
                  <a:srgbClr val="0432FF"/>
                </a:solidFill>
                <a:latin typeface="Times New Roman" panose="02020603050405020304" pitchFamily="18" charset="0"/>
                <a:cs typeface="Times New Roman" panose="02020603050405020304" pitchFamily="18" charset="0"/>
              </a:rPr>
            </a:br>
            <a:br>
              <a:rPr lang="en-US" sz="450" dirty="0">
                <a:solidFill>
                  <a:srgbClr val="0432FF"/>
                </a:solidFill>
                <a:latin typeface="Times New Roman" panose="02020603050405020304" pitchFamily="18" charset="0"/>
                <a:cs typeface="Times New Roman" panose="02020603050405020304" pitchFamily="18" charset="0"/>
              </a:rPr>
            </a:br>
            <a:r>
              <a:rPr lang="en-US" sz="1200" dirty="0">
                <a:solidFill>
                  <a:srgbClr val="0432FF"/>
                </a:solidFill>
                <a:latin typeface="Times New Roman" panose="02020603050405020304" pitchFamily="18" charset="0"/>
                <a:cs typeface="Times New Roman" panose="02020603050405020304" pitchFamily="18" charset="0"/>
              </a:rPr>
              <a:t>- Booster/NSRL for</a:t>
            </a:r>
            <a:br>
              <a:rPr lang="en-US" sz="1200" dirty="0">
                <a:solidFill>
                  <a:srgbClr val="0432FF"/>
                </a:solidFill>
                <a:latin typeface="Times New Roman" panose="02020603050405020304" pitchFamily="18" charset="0"/>
                <a:cs typeface="Times New Roman" panose="02020603050405020304" pitchFamily="18" charset="0"/>
              </a:rPr>
            </a:br>
            <a:r>
              <a:rPr lang="en-US" sz="1200" dirty="0">
                <a:solidFill>
                  <a:srgbClr val="0432FF"/>
                </a:solidFill>
                <a:latin typeface="Times New Roman" panose="02020603050405020304" pitchFamily="18" charset="0"/>
                <a:cs typeface="Times New Roman" panose="02020603050405020304" pitchFamily="18" charset="0"/>
              </a:rPr>
              <a:t>  space radiation studies</a:t>
            </a:r>
            <a:endParaRPr lang="en-US" sz="450" dirty="0">
              <a:solidFill>
                <a:srgbClr val="0432FF"/>
              </a:solidFill>
              <a:latin typeface="Times New Roman" panose="02020603050405020304" pitchFamily="18" charset="0"/>
              <a:cs typeface="Times New Roman" panose="02020603050405020304" pitchFamily="18" charset="0"/>
            </a:endParaRPr>
          </a:p>
          <a:p>
            <a:br>
              <a:rPr lang="en-US" sz="450" dirty="0">
                <a:solidFill>
                  <a:srgbClr val="0432FF"/>
                </a:solidFill>
                <a:latin typeface="Times New Roman" panose="02020603050405020304" pitchFamily="18" charset="0"/>
                <a:cs typeface="Times New Roman" panose="02020603050405020304" pitchFamily="18" charset="0"/>
              </a:rPr>
            </a:br>
            <a:r>
              <a:rPr lang="en-US" sz="1200" dirty="0">
                <a:solidFill>
                  <a:srgbClr val="0432FF"/>
                </a:solidFill>
                <a:latin typeface="Times New Roman" panose="02020603050405020304" pitchFamily="18" charset="0"/>
                <a:cs typeface="Times New Roman" panose="02020603050405020304" pitchFamily="18" charset="0"/>
              </a:rPr>
              <a:t>- Tandem for</a:t>
            </a:r>
            <a:br>
              <a:rPr lang="en-US" sz="1200" dirty="0">
                <a:solidFill>
                  <a:srgbClr val="0432FF"/>
                </a:solidFill>
                <a:latin typeface="Times New Roman" panose="02020603050405020304" pitchFamily="18" charset="0"/>
                <a:cs typeface="Times New Roman" panose="02020603050405020304" pitchFamily="18" charset="0"/>
              </a:rPr>
            </a:br>
            <a:r>
              <a:rPr lang="en-US" sz="1200" dirty="0">
                <a:solidFill>
                  <a:srgbClr val="0432FF"/>
                </a:solidFill>
                <a:latin typeface="Times New Roman" panose="02020603050405020304" pitchFamily="18" charset="0"/>
                <a:cs typeface="Times New Roman" panose="02020603050405020304" pitchFamily="18" charset="0"/>
              </a:rPr>
              <a:t>  industrial/academic users</a:t>
            </a:r>
          </a:p>
          <a:p>
            <a:pPr>
              <a:buFont typeface="Arial" panose="020B0604020202020204" pitchFamily="34" charset="0"/>
              <a:buChar char="•"/>
            </a:pPr>
            <a:endParaRPr lang="en-US" sz="1350" dirty="0">
              <a:latin typeface="Times New Roman" panose="02020603050405020304" pitchFamily="18" charset="0"/>
              <a:cs typeface="Times New Roman" panose="02020603050405020304" pitchFamily="18" charset="0"/>
            </a:endParaRPr>
          </a:p>
          <a:p>
            <a:r>
              <a:rPr lang="en-US" sz="1350" dirty="0">
                <a:latin typeface="Times New Roman" panose="02020603050405020304" pitchFamily="18" charset="0"/>
                <a:cs typeface="Times New Roman" panose="02020603050405020304" pitchFamily="18" charset="0"/>
              </a:rPr>
              <a:t>R&amp;D for future facilities</a:t>
            </a:r>
            <a:br>
              <a:rPr lang="en-US" sz="1350" dirty="0">
                <a:latin typeface="Times New Roman" panose="02020603050405020304" pitchFamily="18" charset="0"/>
                <a:cs typeface="Times New Roman" panose="02020603050405020304" pitchFamily="18" charset="0"/>
              </a:rPr>
            </a:br>
            <a:r>
              <a:rPr lang="en-US" sz="1350" dirty="0">
                <a:latin typeface="Times New Roman" panose="02020603050405020304" pitchFamily="18" charset="0"/>
                <a:cs typeface="Times New Roman" panose="02020603050405020304" pitchFamily="18" charset="0"/>
              </a:rPr>
              <a:t>and application </a:t>
            </a:r>
            <a:br>
              <a:rPr lang="en-US" sz="1350" dirty="0">
                <a:latin typeface="Times New Roman" panose="02020603050405020304" pitchFamily="18" charset="0"/>
                <a:cs typeface="Times New Roman" panose="02020603050405020304" pitchFamily="18" charset="0"/>
              </a:rPr>
            </a:br>
            <a:r>
              <a:rPr lang="en-US" sz="1050" dirty="0">
                <a:solidFill>
                  <a:srgbClr val="0432FF"/>
                </a:solidFill>
                <a:latin typeface="Times New Roman" panose="02020603050405020304" pitchFamily="18" charset="0"/>
                <a:cs typeface="Times New Roman" panose="02020603050405020304" pitchFamily="18" charset="0"/>
              </a:rPr>
              <a:t>sources,  pol. beams, …</a:t>
            </a:r>
            <a:r>
              <a:rPr lang="en-US" sz="1350" dirty="0">
                <a:solidFill>
                  <a:srgbClr val="0432FF"/>
                </a:solidFill>
                <a:latin typeface="Times New Roman" panose="02020603050405020304" pitchFamily="18" charset="0"/>
                <a:cs typeface="Times New Roman" panose="02020603050405020304" pitchFamily="18" charset="0"/>
              </a:rPr>
              <a:t>  </a:t>
            </a:r>
          </a:p>
        </p:txBody>
      </p:sp>
      <p:pic>
        <p:nvPicPr>
          <p:cNvPr id="7" name="Picture 6" descr="Map&#10;&#10;Description automatically generated">
            <a:extLst>
              <a:ext uri="{FF2B5EF4-FFF2-40B4-BE49-F238E27FC236}">
                <a16:creationId xmlns:a16="http://schemas.microsoft.com/office/drawing/2014/main" id="{4E81B357-8887-CA4E-B6F9-6CF992BFA7CE}"/>
              </a:ext>
            </a:extLst>
          </p:cNvPr>
          <p:cNvPicPr>
            <a:picLocks noChangeAspect="1"/>
          </p:cNvPicPr>
          <p:nvPr/>
        </p:nvPicPr>
        <p:blipFill>
          <a:blip r:embed="rId2"/>
          <a:stretch>
            <a:fillRect/>
          </a:stretch>
        </p:blipFill>
        <p:spPr>
          <a:xfrm>
            <a:off x="2238225" y="1595238"/>
            <a:ext cx="6905775" cy="4424012"/>
          </a:xfrm>
          <a:prstGeom prst="rect">
            <a:avLst/>
          </a:prstGeom>
        </p:spPr>
      </p:pic>
    </p:spTree>
    <p:extLst>
      <p:ext uri="{BB962C8B-B14F-4D97-AF65-F5344CB8AC3E}">
        <p14:creationId xmlns:p14="http://schemas.microsoft.com/office/powerpoint/2010/main" val="10673688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Number Placeholder 5"/>
          <p:cNvSpPr>
            <a:spLocks noGrp="1"/>
          </p:cNvSpPr>
          <p:nvPr>
            <p:ph type="sldNum" sz="quarter" idx="10"/>
          </p:nvPr>
        </p:nvSpPr>
        <p:spPr bwMode="auto">
          <a:xfrm>
            <a:off x="3751263" y="6311900"/>
            <a:ext cx="2057400" cy="365125"/>
          </a:xfrm>
          <a:prstGeom prst="rect">
            <a:avLst/>
          </a:prstGeom>
          <a:noFill/>
          <a:ln>
            <a:miter lim="800000"/>
            <a:headEnd/>
            <a:tailEnd/>
          </a:ln>
        </p:spPr>
        <p:txBody>
          <a:bodyPr vert="horz" wrap="square" lIns="91440" tIns="45720" rIns="91440" bIns="45720" numCol="1" rtlCol="0" anchor="ctr" anchorCtr="0" compatLnSpc="1">
            <a:prstTxWarp prst="textNoShape">
              <a:avLst/>
            </a:prstTxWarp>
          </a:bodyPr>
          <a:lstStyle>
            <a:defPPr>
              <a:defRPr lang="en-US"/>
            </a:defPPr>
            <a:lvl1pPr algn="ctr" rtl="0" fontAlgn="auto">
              <a:spcBef>
                <a:spcPts val="0"/>
              </a:spcBef>
              <a:spcAft>
                <a:spcPts val="0"/>
              </a:spcAft>
              <a:defRPr sz="1200" kern="1200">
                <a:solidFill>
                  <a:schemeClr val="bg1"/>
                </a:solidFill>
                <a:latin typeface="Arial" charset="0"/>
                <a:ea typeface="Arial" charset="0"/>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fontAlgn="base">
              <a:spcBef>
                <a:spcPct val="0"/>
              </a:spcBef>
              <a:spcAft>
                <a:spcPct val="0"/>
              </a:spcAft>
              <a:defRPr/>
            </a:pPr>
            <a:fld id="{497174CE-D578-4695-91BE-D16B899144FB}" type="slidenum">
              <a:rPr lang="en-US" smtClean="0"/>
              <a:pPr fontAlgn="base">
                <a:spcBef>
                  <a:spcPct val="0"/>
                </a:spcBef>
                <a:spcAft>
                  <a:spcPct val="0"/>
                </a:spcAft>
                <a:defRPr/>
              </a:pPr>
              <a:t>30</a:t>
            </a:fld>
            <a:endParaRPr lang="en-US"/>
          </a:p>
        </p:txBody>
      </p:sp>
      <p:sp>
        <p:nvSpPr>
          <p:cNvPr id="21507" name="Rectangle 2"/>
          <p:cNvSpPr>
            <a:spLocks noGrp="1" noChangeArrowheads="1"/>
          </p:cNvSpPr>
          <p:nvPr>
            <p:ph type="ctrTitle" idx="4294967295"/>
          </p:nvPr>
        </p:nvSpPr>
        <p:spPr>
          <a:xfrm>
            <a:off x="304800" y="252663"/>
            <a:ext cx="8763000" cy="914400"/>
          </a:xfrm>
          <a:solidFill>
            <a:schemeClr val="bg1"/>
          </a:solidFill>
          <a:ln w="3175">
            <a:solidFill>
              <a:schemeClr val="bg1"/>
            </a:solidFill>
          </a:ln>
        </p:spPr>
        <p:txBody>
          <a:bodyPr>
            <a:noAutofit/>
          </a:bodyPr>
          <a:lstStyle/>
          <a:p>
            <a:pPr algn="ctr" eaLnBrk="1" hangingPunct="1"/>
            <a:r>
              <a:rPr lang="en-US" altLang="en-US" dirty="0">
                <a:solidFill>
                  <a:srgbClr val="C00000"/>
                </a:solidFill>
                <a:latin typeface="Times New Roman" panose="02020603050405020304" pitchFamily="18" charset="0"/>
                <a:cs typeface="Times New Roman" panose="02020603050405020304" pitchFamily="18" charset="0"/>
              </a:rPr>
              <a:t>Production of Polarized </a:t>
            </a:r>
            <a:r>
              <a:rPr lang="en-US" altLang="en-US" baseline="30000" dirty="0">
                <a:solidFill>
                  <a:srgbClr val="C00000"/>
                </a:solidFill>
                <a:latin typeface="Times New Roman" panose="02020603050405020304" pitchFamily="18" charset="0"/>
                <a:cs typeface="Times New Roman" panose="02020603050405020304" pitchFamily="18" charset="0"/>
              </a:rPr>
              <a:t>3</a:t>
            </a:r>
            <a:r>
              <a:rPr lang="en-US" altLang="en-US" dirty="0">
                <a:solidFill>
                  <a:srgbClr val="C00000"/>
                </a:solidFill>
                <a:latin typeface="Times New Roman" panose="02020603050405020304" pitchFamily="18" charset="0"/>
                <a:cs typeface="Times New Roman" panose="02020603050405020304" pitchFamily="18" charset="0"/>
              </a:rPr>
              <a:t>He</a:t>
            </a:r>
            <a:r>
              <a:rPr lang="en-US" altLang="en-US" baseline="30000" dirty="0">
                <a:solidFill>
                  <a:srgbClr val="C00000"/>
                </a:solidFill>
                <a:latin typeface="Times New Roman" panose="02020603050405020304" pitchFamily="18" charset="0"/>
                <a:cs typeface="Times New Roman" panose="02020603050405020304" pitchFamily="18" charset="0"/>
              </a:rPr>
              <a:t>++ </a:t>
            </a:r>
            <a:r>
              <a:rPr lang="en-US" altLang="en-US" dirty="0">
                <a:solidFill>
                  <a:srgbClr val="C00000"/>
                </a:solidFill>
                <a:latin typeface="Times New Roman" panose="02020603050405020304" pitchFamily="18" charset="0"/>
                <a:cs typeface="Times New Roman" panose="02020603050405020304" pitchFamily="18" charset="0"/>
              </a:rPr>
              <a:t>in  EBIS</a:t>
            </a:r>
            <a:br>
              <a:rPr lang="en-US" altLang="en-US" dirty="0">
                <a:solidFill>
                  <a:srgbClr val="C00000"/>
                </a:solidFill>
                <a:latin typeface="Times New Roman" panose="02020603050405020304" pitchFamily="18" charset="0"/>
                <a:cs typeface="Times New Roman" panose="02020603050405020304" pitchFamily="18" charset="0"/>
              </a:rPr>
            </a:br>
            <a:endParaRPr lang="en-US" altLang="en-US" dirty="0">
              <a:solidFill>
                <a:srgbClr val="C0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6803991A-B406-F84F-1D59-D0ED3B373EE5}"/>
              </a:ext>
            </a:extLst>
          </p:cNvPr>
          <p:cNvSpPr txBox="1"/>
          <p:nvPr/>
        </p:nvSpPr>
        <p:spPr>
          <a:xfrm>
            <a:off x="304801" y="1942438"/>
            <a:ext cx="8478252" cy="2825389"/>
          </a:xfrm>
          <a:prstGeom prst="rect">
            <a:avLst/>
          </a:prstGeom>
          <a:noFill/>
        </p:spPr>
        <p:txBody>
          <a:bodyPr wrap="square">
            <a:spAutoFit/>
          </a:bodyPr>
          <a:lstStyle/>
          <a:p>
            <a:pPr marL="342900" indent="-342900">
              <a:spcBef>
                <a:spcPct val="20000"/>
              </a:spcBef>
              <a:buClr>
                <a:srgbClr val="800000"/>
              </a:buClr>
              <a:buSzPct val="100000"/>
              <a:buFont typeface="Arial" panose="020B0604020202020204" pitchFamily="34" charset="0"/>
              <a:buChar char="•"/>
            </a:pPr>
            <a:r>
              <a:rPr lang="en-US" altLang="en-US" sz="2400" baseline="30000" dirty="0">
                <a:latin typeface="Times New Roman" panose="02020603050405020304" pitchFamily="18" charset="0"/>
                <a:ea typeface="ＭＳ Ｐゴシック" pitchFamily="34" charset="-128"/>
                <a:cs typeface="Times New Roman" panose="02020603050405020304" pitchFamily="18" charset="0"/>
              </a:rPr>
              <a:t>3</a:t>
            </a:r>
            <a:r>
              <a:rPr lang="en-US" altLang="en-US" sz="2400" dirty="0">
                <a:latin typeface="Times New Roman" panose="02020603050405020304" pitchFamily="18" charset="0"/>
                <a:ea typeface="ＭＳ Ｐゴシック" pitchFamily="34" charset="-128"/>
                <a:cs typeface="Times New Roman" panose="02020603050405020304" pitchFamily="18" charset="0"/>
              </a:rPr>
              <a:t>He polarization by optical pumping and metastability-exchange technique inside the EBIS in high (5.0T) magnetic field. No polarization losses in 3He</a:t>
            </a:r>
            <a:r>
              <a:rPr lang="en-US" altLang="en-US" sz="2400" baseline="30000" dirty="0">
                <a:latin typeface="Times New Roman" panose="02020603050405020304" pitchFamily="18" charset="0"/>
                <a:ea typeface="ＭＳ Ｐゴシック" pitchFamily="34" charset="-128"/>
                <a:cs typeface="Times New Roman" panose="02020603050405020304" pitchFamily="18" charset="0"/>
              </a:rPr>
              <a:t>+ </a:t>
            </a:r>
            <a:r>
              <a:rPr lang="en-US" altLang="en-US" sz="2400" dirty="0">
                <a:latin typeface="Times New Roman" panose="02020603050405020304" pitchFamily="18" charset="0"/>
                <a:ea typeface="ＭＳ Ｐゴシック" pitchFamily="34" charset="-128"/>
                <a:cs typeface="Times New Roman" panose="02020603050405020304" pitchFamily="18" charset="0"/>
              </a:rPr>
              <a:t>state.</a:t>
            </a:r>
          </a:p>
          <a:p>
            <a:pPr marL="342900" indent="-342900">
              <a:spcBef>
                <a:spcPct val="20000"/>
              </a:spcBef>
              <a:buClr>
                <a:srgbClr val="800000"/>
              </a:buClr>
              <a:buSzPct val="100000"/>
              <a:buFont typeface="Wingdings" pitchFamily="2" charset="2"/>
              <a:buChar char="q"/>
            </a:pPr>
            <a:endParaRPr lang="en-US" altLang="en-US" sz="2400" dirty="0">
              <a:solidFill>
                <a:srgbClr val="800000"/>
              </a:solidFill>
              <a:latin typeface="Times New Roman" panose="02020603050405020304" pitchFamily="18" charset="0"/>
              <a:ea typeface="ＭＳ Ｐゴシック" pitchFamily="34" charset="-128"/>
              <a:cs typeface="Times New Roman" panose="02020603050405020304" pitchFamily="18" charset="0"/>
            </a:endParaRPr>
          </a:p>
          <a:p>
            <a:pPr marL="342900" indent="-342900">
              <a:spcBef>
                <a:spcPct val="20000"/>
              </a:spcBef>
              <a:buClr>
                <a:srgbClr val="0000FF"/>
              </a:buClr>
              <a:buSzPct val="100000"/>
              <a:buFont typeface="Arial" panose="020B0604020202020204" pitchFamily="34" charset="0"/>
              <a:buChar char="•"/>
            </a:pPr>
            <a:r>
              <a:rPr lang="en-US" altLang="en-US" sz="2400" dirty="0">
                <a:solidFill>
                  <a:srgbClr val="0070C0"/>
                </a:solidFill>
                <a:latin typeface="Times New Roman" panose="02020603050405020304" pitchFamily="18" charset="0"/>
                <a:ea typeface="ＭＳ Ｐゴシック" pitchFamily="34" charset="-128"/>
                <a:cs typeface="Times New Roman" panose="02020603050405020304" pitchFamily="18" charset="0"/>
              </a:rPr>
              <a:t>EBIS is used for </a:t>
            </a:r>
            <a:r>
              <a:rPr lang="en-US" altLang="en-US" sz="2400" u="sng" dirty="0">
                <a:solidFill>
                  <a:srgbClr val="0070C0"/>
                </a:solidFill>
                <a:latin typeface="Times New Roman" panose="02020603050405020304" pitchFamily="18" charset="0"/>
                <a:ea typeface="ＭＳ Ｐゴシック" pitchFamily="34" charset="-128"/>
                <a:cs typeface="Times New Roman" panose="02020603050405020304" pitchFamily="18" charset="0"/>
              </a:rPr>
              <a:t>efficient ionization</a:t>
            </a:r>
            <a:r>
              <a:rPr lang="en-US" altLang="en-US" sz="2400" dirty="0">
                <a:solidFill>
                  <a:srgbClr val="0070C0"/>
                </a:solidFill>
                <a:latin typeface="Times New Roman" panose="02020603050405020304" pitchFamily="18" charset="0"/>
                <a:ea typeface="ＭＳ Ｐゴシック" pitchFamily="34" charset="-128"/>
                <a:cs typeface="Times New Roman" panose="02020603050405020304" pitchFamily="18" charset="0"/>
              </a:rPr>
              <a:t> and </a:t>
            </a:r>
            <a:r>
              <a:rPr lang="en-US" altLang="en-US" sz="2400" u="sng" dirty="0">
                <a:solidFill>
                  <a:srgbClr val="0070C0"/>
                </a:solidFill>
                <a:latin typeface="Times New Roman" panose="02020603050405020304" pitchFamily="18" charset="0"/>
                <a:ea typeface="ＭＳ Ｐゴシック" pitchFamily="34" charset="-128"/>
                <a:cs typeface="Times New Roman" panose="02020603050405020304" pitchFamily="18" charset="0"/>
              </a:rPr>
              <a:t>accumulation</a:t>
            </a:r>
            <a:r>
              <a:rPr lang="en-US" altLang="en-US" sz="2400" dirty="0">
                <a:solidFill>
                  <a:srgbClr val="0070C0"/>
                </a:solidFill>
                <a:latin typeface="Times New Roman" panose="02020603050405020304" pitchFamily="18" charset="0"/>
                <a:ea typeface="ＭＳ Ｐゴシック" pitchFamily="34" charset="-128"/>
                <a:cs typeface="Times New Roman" panose="02020603050405020304" pitchFamily="18" charset="0"/>
              </a:rPr>
              <a:t> of polarized 3He</a:t>
            </a:r>
            <a:r>
              <a:rPr lang="en-US" altLang="en-US" sz="2400" baseline="30000" dirty="0">
                <a:solidFill>
                  <a:srgbClr val="0070C0"/>
                </a:solidFill>
                <a:latin typeface="Times New Roman" panose="02020603050405020304" pitchFamily="18" charset="0"/>
                <a:ea typeface="ＭＳ Ｐゴシック" pitchFamily="34" charset="-128"/>
                <a:cs typeface="Times New Roman" panose="02020603050405020304" pitchFamily="18" charset="0"/>
              </a:rPr>
              <a:t>++</a:t>
            </a:r>
            <a:r>
              <a:rPr lang="en-US" altLang="en-US" sz="2400" dirty="0">
                <a:solidFill>
                  <a:srgbClr val="0070C0"/>
                </a:solidFill>
                <a:latin typeface="Times New Roman" panose="02020603050405020304" pitchFamily="18" charset="0"/>
                <a:ea typeface="ＭＳ Ｐゴシック" pitchFamily="34" charset="-128"/>
                <a:cs typeface="Times New Roman" panose="02020603050405020304" pitchFamily="18" charset="0"/>
              </a:rPr>
              <a:t> ions to the full capacity of about (2.5-5.0)∙10</a:t>
            </a:r>
            <a:r>
              <a:rPr lang="en-US" altLang="en-US" sz="2400" baseline="30000" dirty="0">
                <a:solidFill>
                  <a:srgbClr val="0070C0"/>
                </a:solidFill>
                <a:latin typeface="Times New Roman" panose="02020603050405020304" pitchFamily="18" charset="0"/>
                <a:ea typeface="ＭＳ Ｐゴシック" pitchFamily="34" charset="-128"/>
                <a:cs typeface="Times New Roman" panose="02020603050405020304" pitchFamily="18" charset="0"/>
              </a:rPr>
              <a:t>11</a:t>
            </a:r>
            <a:r>
              <a:rPr lang="en-US" altLang="en-US" sz="2400" dirty="0">
                <a:solidFill>
                  <a:srgbClr val="0070C0"/>
                </a:solidFill>
                <a:latin typeface="Times New Roman" panose="02020603050405020304" pitchFamily="18" charset="0"/>
                <a:ea typeface="ＭＳ Ｐゴシック" pitchFamily="34" charset="-128"/>
                <a:cs typeface="Times New Roman" panose="02020603050405020304" pitchFamily="18" charset="0"/>
              </a:rPr>
              <a:t> , </a:t>
            </a:r>
            <a:r>
              <a:rPr lang="en-US" altLang="en-US" sz="2400" baseline="30000" dirty="0">
                <a:solidFill>
                  <a:srgbClr val="0070C0"/>
                </a:solidFill>
                <a:latin typeface="Times New Roman" panose="02020603050405020304" pitchFamily="18" charset="0"/>
                <a:ea typeface="ＭＳ Ｐゴシック" pitchFamily="34" charset="-128"/>
                <a:cs typeface="Times New Roman" panose="02020603050405020304" pitchFamily="18" charset="0"/>
              </a:rPr>
              <a:t>3</a:t>
            </a:r>
            <a:r>
              <a:rPr lang="en-US" altLang="en-US" sz="2400" dirty="0">
                <a:solidFill>
                  <a:srgbClr val="0070C0"/>
                </a:solidFill>
                <a:latin typeface="Times New Roman" panose="02020603050405020304" pitchFamily="18" charset="0"/>
                <a:ea typeface="ＭＳ Ｐゴシック" pitchFamily="34" charset="-128"/>
                <a:cs typeface="Times New Roman" panose="02020603050405020304" pitchFamily="18" charset="0"/>
              </a:rPr>
              <a:t>He</a:t>
            </a:r>
            <a:r>
              <a:rPr lang="en-US" altLang="en-US" sz="2400" baseline="30000" dirty="0">
                <a:solidFill>
                  <a:srgbClr val="0070C0"/>
                </a:solidFill>
                <a:latin typeface="Times New Roman" panose="02020603050405020304" pitchFamily="18" charset="0"/>
                <a:ea typeface="ＭＳ Ｐゴシック" pitchFamily="34" charset="-128"/>
                <a:cs typeface="Times New Roman" panose="02020603050405020304" pitchFamily="18" charset="0"/>
              </a:rPr>
              <a:t>++ </a:t>
            </a:r>
            <a:r>
              <a:rPr lang="en-US" altLang="en-US" sz="2400" dirty="0">
                <a:solidFill>
                  <a:srgbClr val="0070C0"/>
                </a:solidFill>
                <a:latin typeface="Times New Roman" panose="02020603050405020304" pitchFamily="18" charset="0"/>
                <a:ea typeface="ＭＳ Ｐゴシック" pitchFamily="34" charset="-128"/>
                <a:cs typeface="Times New Roman" panose="02020603050405020304" pitchFamily="18" charset="0"/>
              </a:rPr>
              <a:t>ions.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4430C-E217-66FE-BEBA-990F6BFB3048}"/>
              </a:ext>
            </a:extLst>
          </p:cNvPr>
          <p:cNvSpPr>
            <a:spLocks noGrp="1"/>
          </p:cNvSpPr>
          <p:nvPr>
            <p:ph type="title"/>
          </p:nvPr>
        </p:nvSpPr>
        <p:spPr>
          <a:xfrm>
            <a:off x="318431" y="4835"/>
            <a:ext cx="8286750" cy="1325563"/>
          </a:xfrm>
        </p:spPr>
        <p:txBody>
          <a:bodyPr/>
          <a:lstStyle/>
          <a:p>
            <a:r>
              <a:rPr lang="en-US" dirty="0">
                <a:solidFill>
                  <a:srgbClr val="C00000"/>
                </a:solidFill>
                <a:latin typeface="Times New Roman" panose="02020603050405020304" pitchFamily="18" charset="0"/>
                <a:cs typeface="Times New Roman" panose="02020603050405020304" pitchFamily="18" charset="0"/>
              </a:rPr>
              <a:t>Extended EBIS for 3He</a:t>
            </a:r>
            <a:r>
              <a:rPr lang="en-US" baseline="30000" dirty="0">
                <a:solidFill>
                  <a:srgbClr val="C00000"/>
                </a:solidFill>
                <a:latin typeface="Times New Roman" panose="02020603050405020304" pitchFamily="18" charset="0"/>
                <a:cs typeface="Times New Roman" panose="02020603050405020304" pitchFamily="18" charset="0"/>
              </a:rPr>
              <a:t>++</a:t>
            </a:r>
          </a:p>
        </p:txBody>
      </p:sp>
      <p:sp>
        <p:nvSpPr>
          <p:cNvPr id="3" name="Slide Number Placeholder 2">
            <a:extLst>
              <a:ext uri="{FF2B5EF4-FFF2-40B4-BE49-F238E27FC236}">
                <a16:creationId xmlns:a16="http://schemas.microsoft.com/office/drawing/2014/main" id="{F3DFFA92-0C9F-3E3E-CB68-30BA358EA249}"/>
              </a:ext>
            </a:extLst>
          </p:cNvPr>
          <p:cNvSpPr>
            <a:spLocks noGrp="1"/>
          </p:cNvSpPr>
          <p:nvPr>
            <p:ph type="sldNum" sz="quarter" idx="4"/>
          </p:nvPr>
        </p:nvSpPr>
        <p:spPr/>
        <p:txBody>
          <a:bodyPr/>
          <a:lstStyle/>
          <a:p>
            <a:fld id="{933A556B-7C63-244D-9B7C-B0EA8042B330}" type="slidenum">
              <a:rPr lang="en-US" smtClean="0"/>
              <a:pPr/>
              <a:t>31</a:t>
            </a:fld>
            <a:endParaRPr lang="en-US" sz="750" dirty="0"/>
          </a:p>
        </p:txBody>
      </p:sp>
      <p:pic>
        <p:nvPicPr>
          <p:cNvPr id="4" name="Picture 3">
            <a:extLst>
              <a:ext uri="{FF2B5EF4-FFF2-40B4-BE49-F238E27FC236}">
                <a16:creationId xmlns:a16="http://schemas.microsoft.com/office/drawing/2014/main" id="{773B759C-5860-A05C-E160-956FE1626DCE}"/>
              </a:ext>
            </a:extLst>
          </p:cNvPr>
          <p:cNvPicPr>
            <a:picLocks noChangeAspect="1"/>
          </p:cNvPicPr>
          <p:nvPr/>
        </p:nvPicPr>
        <p:blipFill>
          <a:blip r:embed="rId2"/>
          <a:stretch>
            <a:fillRect/>
          </a:stretch>
        </p:blipFill>
        <p:spPr>
          <a:xfrm>
            <a:off x="667472" y="3287215"/>
            <a:ext cx="8047903" cy="3394506"/>
          </a:xfrm>
          <a:prstGeom prst="rect">
            <a:avLst/>
          </a:prstGeom>
        </p:spPr>
      </p:pic>
      <p:sp>
        <p:nvSpPr>
          <p:cNvPr id="5" name="TextBox 4">
            <a:extLst>
              <a:ext uri="{FF2B5EF4-FFF2-40B4-BE49-F238E27FC236}">
                <a16:creationId xmlns:a16="http://schemas.microsoft.com/office/drawing/2014/main" id="{31587D6D-FD16-045E-2DA0-4F109D1E8BC7}"/>
              </a:ext>
            </a:extLst>
          </p:cNvPr>
          <p:cNvSpPr txBox="1"/>
          <p:nvPr/>
        </p:nvSpPr>
        <p:spPr>
          <a:xfrm>
            <a:off x="318431" y="1456171"/>
            <a:ext cx="8506702" cy="1938992"/>
          </a:xfrm>
          <a:prstGeom prst="rect">
            <a:avLst/>
          </a:prstGeom>
          <a:noFill/>
        </p:spPr>
        <p:txBody>
          <a:bodyPr wrap="square">
            <a:spAutoFit/>
          </a:bodyPr>
          <a:lstStyle/>
          <a:p>
            <a:pPr algn="just"/>
            <a:r>
              <a:rPr lang="en-US" sz="2000" b="1" dirty="0">
                <a:solidFill>
                  <a:srgbClr val="7030A0"/>
                </a:solidFill>
                <a:latin typeface="Times New Roman" panose="02020603050405020304" pitchFamily="18" charset="0"/>
                <a:cs typeface="Times New Roman" panose="02020603050405020304" pitchFamily="18" charset="0"/>
              </a:rPr>
              <a:t>The polarized </a:t>
            </a:r>
            <a:r>
              <a:rPr lang="en-US" sz="2000" b="1" baseline="30000" dirty="0">
                <a:solidFill>
                  <a:srgbClr val="7030A0"/>
                </a:solidFill>
                <a:latin typeface="Times New Roman" panose="02020603050405020304" pitchFamily="18" charset="0"/>
                <a:cs typeface="Times New Roman" panose="02020603050405020304" pitchFamily="18" charset="0"/>
              </a:rPr>
              <a:t>3</a:t>
            </a:r>
            <a:r>
              <a:rPr lang="en-US" sz="2000" b="1" dirty="0">
                <a:solidFill>
                  <a:srgbClr val="7030A0"/>
                </a:solidFill>
                <a:latin typeface="Times New Roman" panose="02020603050405020304" pitchFamily="18" charset="0"/>
                <a:cs typeface="Times New Roman" panose="02020603050405020304" pitchFamily="18" charset="0"/>
              </a:rPr>
              <a:t>He ion source will be mounted on the Solenoid-1.</a:t>
            </a:r>
          </a:p>
          <a:p>
            <a:pPr marL="285750" indent="-285750" algn="just">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The atoms of the </a:t>
            </a:r>
            <a:r>
              <a:rPr lang="en-US" sz="2000" b="1" baseline="30000" dirty="0">
                <a:latin typeface="Times New Roman" panose="02020603050405020304" pitchFamily="18" charset="0"/>
                <a:cs typeface="Times New Roman" panose="02020603050405020304" pitchFamily="18" charset="0"/>
              </a:rPr>
              <a:t>3</a:t>
            </a:r>
            <a:r>
              <a:rPr lang="en-US" sz="2000" b="1" dirty="0">
                <a:latin typeface="Times New Roman" panose="02020603050405020304" pitchFamily="18" charset="0"/>
                <a:cs typeface="Times New Roman" panose="02020603050405020304" pitchFamily="18" charset="0"/>
              </a:rPr>
              <a:t>He  gas will be polarized by Metastability Exchange Optical Pumping (MEOP) technique and</a:t>
            </a:r>
          </a:p>
          <a:p>
            <a:pPr marL="285750" indent="-285750" algn="just">
              <a:buFont typeface="Arial" panose="020B0604020202020204" pitchFamily="34" charset="0"/>
              <a:buChar char="•"/>
            </a:pPr>
            <a:r>
              <a:rPr lang="en-US" sz="2000" b="1" dirty="0">
                <a:solidFill>
                  <a:srgbClr val="0070C0"/>
                </a:solidFill>
                <a:latin typeface="Times New Roman" panose="02020603050405020304" pitchFamily="18" charset="0"/>
                <a:cs typeface="Times New Roman" panose="02020603050405020304" pitchFamily="18" charset="0"/>
              </a:rPr>
              <a:t>After injected through a fast pulse valve in the ion trap region of the EBIS.</a:t>
            </a:r>
          </a:p>
          <a:p>
            <a:pPr marL="285750" indent="-285750" algn="just">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There the </a:t>
            </a:r>
            <a:r>
              <a:rPr lang="en-US" sz="2000" b="1" baseline="30000" dirty="0">
                <a:latin typeface="Times New Roman" panose="02020603050405020304" pitchFamily="18" charset="0"/>
                <a:cs typeface="Times New Roman" panose="02020603050405020304" pitchFamily="18" charset="0"/>
              </a:rPr>
              <a:t>3</a:t>
            </a:r>
            <a:r>
              <a:rPr lang="en-US" sz="2000" b="1" dirty="0">
                <a:latin typeface="Times New Roman" panose="02020603050405020304" pitchFamily="18" charset="0"/>
                <a:cs typeface="Times New Roman" panose="02020603050405020304" pitchFamily="18" charset="0"/>
              </a:rPr>
              <a:t>He ions will be trapped and bred to the </a:t>
            </a:r>
            <a:r>
              <a:rPr lang="en-US" sz="2000" b="1" baseline="30000" dirty="0">
                <a:latin typeface="Times New Roman" panose="02020603050405020304" pitchFamily="18" charset="0"/>
                <a:cs typeface="Times New Roman" panose="02020603050405020304" pitchFamily="18" charset="0"/>
              </a:rPr>
              <a:t>3</a:t>
            </a:r>
            <a:r>
              <a:rPr lang="en-US" sz="2000" b="1" dirty="0">
                <a:latin typeface="Times New Roman" panose="02020603050405020304" pitchFamily="18" charset="0"/>
                <a:cs typeface="Times New Roman" panose="02020603050405020304" pitchFamily="18" charset="0"/>
              </a:rPr>
              <a:t>He</a:t>
            </a:r>
            <a:r>
              <a:rPr lang="en-US" sz="2000" b="1" baseline="30000" dirty="0">
                <a:latin typeface="Times New Roman" panose="02020603050405020304" pitchFamily="18" charset="0"/>
                <a:cs typeface="Times New Roman" panose="02020603050405020304" pitchFamily="18" charset="0"/>
              </a:rPr>
              <a:t>++</a:t>
            </a:r>
            <a:r>
              <a:rPr lang="en-US" sz="2000" b="1" dirty="0">
                <a:latin typeface="Times New Roman" panose="02020603050405020304" pitchFamily="18" charset="0"/>
                <a:cs typeface="Times New Roman" panose="02020603050405020304" pitchFamily="18" charset="0"/>
              </a:rPr>
              <a:t> state.</a:t>
            </a:r>
          </a:p>
        </p:txBody>
      </p:sp>
    </p:spTree>
    <p:extLst>
      <p:ext uri="{BB962C8B-B14F-4D97-AF65-F5344CB8AC3E}">
        <p14:creationId xmlns:p14="http://schemas.microsoft.com/office/powerpoint/2010/main" val="22006923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C7D44-AB30-1348-91B6-81A4E6A65209}"/>
              </a:ext>
            </a:extLst>
          </p:cNvPr>
          <p:cNvSpPr>
            <a:spLocks noGrp="1"/>
          </p:cNvSpPr>
          <p:nvPr>
            <p:ph type="title"/>
          </p:nvPr>
        </p:nvSpPr>
        <p:spPr>
          <a:xfrm>
            <a:off x="511751" y="176279"/>
            <a:ext cx="8286750" cy="948844"/>
          </a:xfrm>
        </p:spPr>
        <p:txBody>
          <a:bodyPr>
            <a:normAutofit/>
          </a:bodyPr>
          <a:lstStyle/>
          <a:p>
            <a:r>
              <a:rPr lang="en-US" dirty="0">
                <a:solidFill>
                  <a:srgbClr val="C00000"/>
                </a:solidFill>
                <a:latin typeface="Times New Roman" panose="02020603050405020304" pitchFamily="18" charset="0"/>
                <a:cs typeface="Times New Roman" panose="02020603050405020304" pitchFamily="18" charset="0"/>
              </a:rPr>
              <a:t>EEBIS </a:t>
            </a:r>
          </a:p>
        </p:txBody>
      </p:sp>
      <p:sp>
        <p:nvSpPr>
          <p:cNvPr id="3" name="Slide Number Placeholder 2">
            <a:extLst>
              <a:ext uri="{FF2B5EF4-FFF2-40B4-BE49-F238E27FC236}">
                <a16:creationId xmlns:a16="http://schemas.microsoft.com/office/drawing/2014/main" id="{13D17D59-0FDD-D644-96B9-C9F0AD7AB808}"/>
              </a:ext>
            </a:extLst>
          </p:cNvPr>
          <p:cNvSpPr>
            <a:spLocks noGrp="1"/>
          </p:cNvSpPr>
          <p:nvPr>
            <p:ph type="sldNum" sz="quarter" idx="4"/>
          </p:nvPr>
        </p:nvSpPr>
        <p:spPr/>
        <p:txBody>
          <a:bodyPr/>
          <a:lstStyle/>
          <a:p>
            <a:fld id="{933A556B-7C63-244D-9B7C-B0EA8042B330}" type="slidenum">
              <a:rPr lang="en-US" smtClean="0"/>
              <a:pPr/>
              <a:t>32</a:t>
            </a:fld>
            <a:endParaRPr lang="en-US" sz="750" dirty="0"/>
          </a:p>
        </p:txBody>
      </p:sp>
      <p:pic>
        <p:nvPicPr>
          <p:cNvPr id="6" name="Picture 5">
            <a:extLst>
              <a:ext uri="{FF2B5EF4-FFF2-40B4-BE49-F238E27FC236}">
                <a16:creationId xmlns:a16="http://schemas.microsoft.com/office/drawing/2014/main" id="{80FC8D80-0F65-B0D7-873F-3F92B749C4E6}"/>
              </a:ext>
            </a:extLst>
          </p:cNvPr>
          <p:cNvPicPr>
            <a:picLocks noChangeAspect="1"/>
          </p:cNvPicPr>
          <p:nvPr/>
        </p:nvPicPr>
        <p:blipFill>
          <a:blip r:embed="rId2"/>
          <a:stretch>
            <a:fillRect/>
          </a:stretch>
        </p:blipFill>
        <p:spPr>
          <a:xfrm>
            <a:off x="4192438" y="2683721"/>
            <a:ext cx="4843833" cy="3632876"/>
          </a:xfrm>
          <a:prstGeom prst="rect">
            <a:avLst/>
          </a:prstGeom>
        </p:spPr>
      </p:pic>
      <p:pic>
        <p:nvPicPr>
          <p:cNvPr id="4" name="Content Placeholder 6">
            <a:extLst>
              <a:ext uri="{FF2B5EF4-FFF2-40B4-BE49-F238E27FC236}">
                <a16:creationId xmlns:a16="http://schemas.microsoft.com/office/drawing/2014/main" id="{703A7A68-1CE1-7BD7-0A5B-35060760A5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1751" y="1314723"/>
            <a:ext cx="3471030" cy="4628040"/>
          </a:xfrm>
          <a:prstGeom prst="rect">
            <a:avLst/>
          </a:prstGeom>
        </p:spPr>
      </p:pic>
      <p:sp>
        <p:nvSpPr>
          <p:cNvPr id="5" name="TextBox 4">
            <a:extLst>
              <a:ext uri="{FF2B5EF4-FFF2-40B4-BE49-F238E27FC236}">
                <a16:creationId xmlns:a16="http://schemas.microsoft.com/office/drawing/2014/main" id="{0CF0B828-E15D-1FE2-62F6-F15E9FF97286}"/>
              </a:ext>
            </a:extLst>
          </p:cNvPr>
          <p:cNvSpPr txBox="1"/>
          <p:nvPr/>
        </p:nvSpPr>
        <p:spPr>
          <a:xfrm>
            <a:off x="1078302" y="6193766"/>
            <a:ext cx="1710725" cy="369332"/>
          </a:xfrm>
          <a:prstGeom prst="rect">
            <a:avLst/>
          </a:prstGeom>
          <a:noFill/>
        </p:spPr>
        <p:txBody>
          <a:bodyPr wrap="none" rtlCol="0">
            <a:spAutoFit/>
          </a:bodyPr>
          <a:lstStyle/>
          <a:p>
            <a:r>
              <a:rPr lang="en-US" dirty="0"/>
              <a:t>In the test Lab </a:t>
            </a:r>
          </a:p>
        </p:txBody>
      </p:sp>
      <p:sp>
        <p:nvSpPr>
          <p:cNvPr id="7" name="TextBox 6">
            <a:extLst>
              <a:ext uri="{FF2B5EF4-FFF2-40B4-BE49-F238E27FC236}">
                <a16:creationId xmlns:a16="http://schemas.microsoft.com/office/drawing/2014/main" id="{A1A44230-F324-F71C-9353-B53602F50911}"/>
              </a:ext>
            </a:extLst>
          </p:cNvPr>
          <p:cNvSpPr txBox="1"/>
          <p:nvPr/>
        </p:nvSpPr>
        <p:spPr>
          <a:xfrm>
            <a:off x="5909095" y="1639019"/>
            <a:ext cx="1274708" cy="369332"/>
          </a:xfrm>
          <a:prstGeom prst="rect">
            <a:avLst/>
          </a:prstGeom>
          <a:noFill/>
        </p:spPr>
        <p:txBody>
          <a:bodyPr wrap="none" rtlCol="0">
            <a:spAutoFit/>
          </a:bodyPr>
          <a:lstStyle/>
          <a:p>
            <a:r>
              <a:rPr lang="en-US" dirty="0"/>
              <a:t>At the site </a:t>
            </a:r>
          </a:p>
        </p:txBody>
      </p:sp>
    </p:spTree>
    <p:extLst>
      <p:ext uri="{BB962C8B-B14F-4D97-AF65-F5344CB8AC3E}">
        <p14:creationId xmlns:p14="http://schemas.microsoft.com/office/powerpoint/2010/main" val="9178230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Number Placeholder 5"/>
          <p:cNvSpPr>
            <a:spLocks noGrp="1"/>
          </p:cNvSpPr>
          <p:nvPr>
            <p:ph type="sldNum" sz="quarter" idx="10"/>
          </p:nvPr>
        </p:nvSpPr>
        <p:spPr bwMode="auto">
          <a:xfrm>
            <a:off x="3751263" y="6311900"/>
            <a:ext cx="2057400" cy="365125"/>
          </a:xfrm>
          <a:prstGeom prst="rect">
            <a:avLst/>
          </a:prstGeom>
          <a:noFill/>
          <a:ln>
            <a:miter lim="800000"/>
            <a:headEnd/>
            <a:tailEnd/>
          </a:ln>
        </p:spPr>
        <p:txBody>
          <a:bodyPr vert="horz" wrap="square" lIns="91440" tIns="45720" rIns="91440" bIns="45720" numCol="1" rtlCol="0" anchor="ctr" anchorCtr="0" compatLnSpc="1">
            <a:prstTxWarp prst="textNoShape">
              <a:avLst/>
            </a:prstTxWarp>
          </a:bodyPr>
          <a:lstStyle>
            <a:defPPr>
              <a:defRPr lang="en-US"/>
            </a:defPPr>
            <a:lvl1pPr algn="ctr" rtl="0" fontAlgn="auto">
              <a:spcBef>
                <a:spcPts val="0"/>
              </a:spcBef>
              <a:spcAft>
                <a:spcPts val="0"/>
              </a:spcAft>
              <a:defRPr sz="1200" kern="1200">
                <a:solidFill>
                  <a:schemeClr val="bg1"/>
                </a:solidFill>
                <a:latin typeface="Arial" charset="0"/>
                <a:ea typeface="Arial" charset="0"/>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fontAlgn="base">
              <a:spcBef>
                <a:spcPct val="0"/>
              </a:spcBef>
              <a:spcAft>
                <a:spcPct val="0"/>
              </a:spcAft>
              <a:defRPr/>
            </a:pPr>
            <a:fld id="{497174CE-D578-4695-91BE-D16B899144FB}" type="slidenum">
              <a:rPr lang="en-US" smtClean="0"/>
              <a:pPr fontAlgn="base">
                <a:spcBef>
                  <a:spcPct val="0"/>
                </a:spcBef>
                <a:spcAft>
                  <a:spcPct val="0"/>
                </a:spcAft>
                <a:defRPr/>
              </a:pPr>
              <a:t>33</a:t>
            </a:fld>
            <a:endParaRPr lang="en-US"/>
          </a:p>
        </p:txBody>
      </p:sp>
      <p:sp>
        <p:nvSpPr>
          <p:cNvPr id="24578" name="Rectangle 2"/>
          <p:cNvSpPr>
            <a:spLocks noGrp="1" noChangeArrowheads="1"/>
          </p:cNvSpPr>
          <p:nvPr>
            <p:ph type="ctrTitle" idx="4294967295"/>
          </p:nvPr>
        </p:nvSpPr>
        <p:spPr>
          <a:xfrm>
            <a:off x="336884" y="457200"/>
            <a:ext cx="8173453" cy="762000"/>
          </a:xfrm>
          <a:solidFill>
            <a:schemeClr val="bg1"/>
          </a:solidFill>
          <a:ln w="3175">
            <a:solidFill>
              <a:schemeClr val="bg1"/>
            </a:solidFill>
          </a:ln>
        </p:spPr>
        <p:txBody>
          <a:bodyPr>
            <a:noAutofit/>
          </a:bodyPr>
          <a:lstStyle/>
          <a:p>
            <a:pPr eaLnBrk="1" hangingPunct="1"/>
            <a:r>
              <a:rPr lang="en-US" altLang="en-US" dirty="0">
                <a:solidFill>
                  <a:srgbClr val="C00000"/>
                </a:solidFill>
                <a:latin typeface="Times New Roman" panose="02020603050405020304" pitchFamily="18" charset="0"/>
                <a:cs typeface="Times New Roman" panose="02020603050405020304" pitchFamily="18" charset="0"/>
              </a:rPr>
              <a:t>Polarized </a:t>
            </a:r>
            <a:r>
              <a:rPr lang="en-US" altLang="en-US" baseline="30000" dirty="0">
                <a:solidFill>
                  <a:srgbClr val="C00000"/>
                </a:solidFill>
                <a:latin typeface="Times New Roman" panose="02020603050405020304" pitchFamily="18" charset="0"/>
                <a:cs typeface="Times New Roman" panose="02020603050405020304" pitchFamily="18" charset="0"/>
              </a:rPr>
              <a:t>3</a:t>
            </a:r>
            <a:r>
              <a:rPr lang="en-US" altLang="en-US" dirty="0">
                <a:solidFill>
                  <a:srgbClr val="C00000"/>
                </a:solidFill>
                <a:latin typeface="Times New Roman" panose="02020603050405020304" pitchFamily="18" charset="0"/>
                <a:cs typeface="Times New Roman" panose="02020603050405020304" pitchFamily="18" charset="0"/>
              </a:rPr>
              <a:t>He</a:t>
            </a:r>
            <a:r>
              <a:rPr lang="en-US" altLang="en-US" baseline="30000" dirty="0">
                <a:solidFill>
                  <a:srgbClr val="C00000"/>
                </a:solidFill>
                <a:latin typeface="Times New Roman" panose="02020603050405020304" pitchFamily="18" charset="0"/>
                <a:cs typeface="Times New Roman" panose="02020603050405020304" pitchFamily="18" charset="0"/>
              </a:rPr>
              <a:t>++</a:t>
            </a:r>
            <a:r>
              <a:rPr lang="en-US" altLang="en-US" dirty="0">
                <a:solidFill>
                  <a:srgbClr val="C00000"/>
                </a:solidFill>
                <a:latin typeface="Times New Roman" panose="02020603050405020304" pitchFamily="18" charset="0"/>
                <a:cs typeface="Times New Roman" panose="02020603050405020304" pitchFamily="18" charset="0"/>
              </a:rPr>
              <a:t>  Source Development </a:t>
            </a:r>
          </a:p>
        </p:txBody>
      </p:sp>
      <p:sp>
        <p:nvSpPr>
          <p:cNvPr id="24579" name="Text Box 5"/>
          <p:cNvSpPr txBox="1">
            <a:spLocks noChangeArrowheads="1"/>
          </p:cNvSpPr>
          <p:nvPr/>
        </p:nvSpPr>
        <p:spPr bwMode="auto">
          <a:xfrm>
            <a:off x="506413" y="1905000"/>
            <a:ext cx="8464550" cy="2246769"/>
          </a:xfrm>
          <a:prstGeom prst="rect">
            <a:avLst/>
          </a:prstGeom>
          <a:solidFill>
            <a:schemeClr val="bg1"/>
          </a:solidFill>
          <a:ln w="3175">
            <a:solidFill>
              <a:schemeClr val="tx1"/>
            </a:solidFill>
            <a:miter lim="800000"/>
            <a:headEnd/>
            <a:tailEnd/>
          </a:ln>
        </p:spPr>
        <p:txBody>
          <a:bodyPr>
            <a:spAutoFit/>
          </a:bodyPr>
          <a:lstStyle/>
          <a:p>
            <a:pPr marL="342900" indent="-342900">
              <a:buFont typeface="Arial" panose="020B0604020202020204" pitchFamily="34" charset="0"/>
              <a:buChar char="•"/>
            </a:pPr>
            <a:r>
              <a:rPr lang="en-US" altLang="en-US" sz="2000" b="1" i="1" dirty="0">
                <a:solidFill>
                  <a:srgbClr val="000066"/>
                </a:solidFill>
                <a:latin typeface="Calibri" pitchFamily="34" charset="0"/>
              </a:rPr>
              <a:t> </a:t>
            </a:r>
            <a:r>
              <a:rPr lang="en-US" altLang="en-US" sz="2000" b="1" i="1" dirty="0">
                <a:latin typeface="Calibri" pitchFamily="34" charset="0"/>
              </a:rPr>
              <a:t>3He optical pumping polarization in the high magnetic field.</a:t>
            </a:r>
          </a:p>
          <a:p>
            <a:pPr>
              <a:buFont typeface="Wingdings" pitchFamily="2" charset="2"/>
              <a:buChar char="q"/>
            </a:pPr>
            <a:endParaRPr lang="en-US" altLang="en-US" sz="2000" b="1" i="1" dirty="0">
              <a:latin typeface="Calibri" pitchFamily="34" charset="0"/>
            </a:endParaRPr>
          </a:p>
          <a:p>
            <a:pPr marL="342900" indent="-342900">
              <a:buFont typeface="Arial" panose="020B0604020202020204" pitchFamily="34" charset="0"/>
              <a:buChar char="•"/>
            </a:pPr>
            <a:r>
              <a:rPr lang="en-US" altLang="en-US" sz="2000" b="1" i="1" dirty="0">
                <a:solidFill>
                  <a:srgbClr val="000066"/>
                </a:solidFill>
                <a:latin typeface="Calibri" pitchFamily="34" charset="0"/>
              </a:rPr>
              <a:t> </a:t>
            </a:r>
            <a:r>
              <a:rPr lang="en-US" altLang="en-US" sz="2000" b="1" i="1" dirty="0">
                <a:solidFill>
                  <a:srgbClr val="0070C0"/>
                </a:solidFill>
                <a:latin typeface="Calibri" pitchFamily="34" charset="0"/>
              </a:rPr>
              <a:t>3He purification and filling system for the “open” cell configuration</a:t>
            </a:r>
            <a:r>
              <a:rPr lang="en-US" altLang="en-US" sz="2000" b="1" i="1" dirty="0">
                <a:solidFill>
                  <a:srgbClr val="000066"/>
                </a:solidFill>
                <a:latin typeface="Calibri" pitchFamily="34" charset="0"/>
              </a:rPr>
              <a:t>.</a:t>
            </a:r>
          </a:p>
          <a:p>
            <a:pPr>
              <a:buFont typeface="Wingdings" pitchFamily="2" charset="2"/>
              <a:buChar char="q"/>
            </a:pPr>
            <a:endParaRPr lang="en-US" altLang="en-US" sz="2000" b="1" i="1" dirty="0">
              <a:solidFill>
                <a:srgbClr val="000066"/>
              </a:solidFill>
              <a:latin typeface="Calibri" pitchFamily="34" charset="0"/>
            </a:endParaRPr>
          </a:p>
          <a:p>
            <a:pPr marL="342900" indent="-342900">
              <a:buFont typeface="Arial" panose="020B0604020202020204" pitchFamily="34" charset="0"/>
              <a:buChar char="•"/>
            </a:pPr>
            <a:r>
              <a:rPr lang="en-US" altLang="en-US" sz="2000" b="1" i="1" dirty="0">
                <a:solidFill>
                  <a:srgbClr val="000066"/>
                </a:solidFill>
                <a:latin typeface="Calibri" pitchFamily="34" charset="0"/>
              </a:rPr>
              <a:t> </a:t>
            </a:r>
            <a:r>
              <a:rPr lang="en-US" altLang="en-US" sz="2000" b="1" i="1" dirty="0">
                <a:latin typeface="Calibri" pitchFamily="34" charset="0"/>
              </a:rPr>
              <a:t>3He injection valve development</a:t>
            </a:r>
          </a:p>
          <a:p>
            <a:pPr>
              <a:buFont typeface="Wingdings" pitchFamily="2" charset="2"/>
              <a:buChar char="q"/>
            </a:pPr>
            <a:endParaRPr lang="en-US" altLang="en-US" sz="2000" b="1" i="1" dirty="0">
              <a:solidFill>
                <a:srgbClr val="000066"/>
              </a:solidFill>
              <a:latin typeface="Calibri" pitchFamily="34" charset="0"/>
            </a:endParaRPr>
          </a:p>
          <a:p>
            <a:pPr marL="342900" indent="-342900">
              <a:buFont typeface="Arial" panose="020B0604020202020204" pitchFamily="34" charset="0"/>
              <a:buChar char="•"/>
            </a:pPr>
            <a:r>
              <a:rPr lang="en-US" altLang="en-US" sz="2000" b="1" i="1" dirty="0">
                <a:solidFill>
                  <a:srgbClr val="000066"/>
                </a:solidFill>
                <a:latin typeface="Calibri" pitchFamily="34" charset="0"/>
              </a:rPr>
              <a:t> </a:t>
            </a:r>
            <a:r>
              <a:rPr lang="en-US" altLang="en-US" sz="2000" b="1" i="1" dirty="0">
                <a:solidFill>
                  <a:srgbClr val="0070C0"/>
                </a:solidFill>
                <a:latin typeface="Calibri" pitchFamily="34" charset="0"/>
              </a:rPr>
              <a:t>Spin rotator and  3He-4He polarimeter development in 6.0 MeV beam line</a:t>
            </a:r>
            <a:r>
              <a:rPr lang="en-US" altLang="en-US" sz="2000" b="1" dirty="0">
                <a:solidFill>
                  <a:srgbClr val="0070C0"/>
                </a:solidFill>
                <a:latin typeface="Calibri" pitchFamily="34" charset="0"/>
              </a:rPr>
              <a: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idx="4294967295"/>
          </p:nvPr>
        </p:nvSpPr>
        <p:spPr>
          <a:xfrm>
            <a:off x="261938" y="152400"/>
            <a:ext cx="8769768" cy="609600"/>
          </a:xfrm>
          <a:ln w="3175">
            <a:solidFill>
              <a:schemeClr val="bg1"/>
            </a:solidFill>
          </a:ln>
        </p:spPr>
        <p:txBody>
          <a:bodyPr>
            <a:noAutofit/>
          </a:bodyPr>
          <a:lstStyle/>
          <a:p>
            <a:pPr eaLnBrk="1" hangingPunct="1"/>
            <a:r>
              <a:rPr lang="en-US" altLang="en-US" dirty="0">
                <a:solidFill>
                  <a:schemeClr val="hlink"/>
                </a:solidFill>
                <a:latin typeface="Times New Roman" panose="02020603050405020304" pitchFamily="18" charset="0"/>
                <a:cs typeface="Times New Roman" panose="02020603050405020304" pitchFamily="18" charset="0"/>
              </a:rPr>
              <a:t>Optical Pumping and Probe Lasers Layout</a:t>
            </a:r>
          </a:p>
        </p:txBody>
      </p:sp>
      <p:sp>
        <p:nvSpPr>
          <p:cNvPr id="40962" name="Rectangle 4"/>
          <p:cNvSpPr>
            <a:spLocks noChangeArrowheads="1"/>
          </p:cNvSpPr>
          <p:nvPr/>
        </p:nvSpPr>
        <p:spPr bwMode="auto">
          <a:xfrm>
            <a:off x="3048000" y="2667000"/>
            <a:ext cx="2362200" cy="457200"/>
          </a:xfrm>
          <a:prstGeom prst="rect">
            <a:avLst/>
          </a:prstGeom>
          <a:solidFill>
            <a:schemeClr val="bg1"/>
          </a:solidFill>
          <a:ln w="28575">
            <a:solidFill>
              <a:schemeClr val="tx1"/>
            </a:solidFill>
            <a:miter lim="800000"/>
            <a:headEnd/>
            <a:tailEnd/>
          </a:ln>
        </p:spPr>
        <p:txBody>
          <a:bodyPr wrap="none" anchor="ctr"/>
          <a:lstStyle/>
          <a:p>
            <a:pPr>
              <a:lnSpc>
                <a:spcPct val="90000"/>
              </a:lnSpc>
              <a:buFont typeface="Arial" charset="0"/>
              <a:buNone/>
            </a:pPr>
            <a:endParaRPr lang="en-US" altLang="en-US" sz="1600"/>
          </a:p>
        </p:txBody>
      </p:sp>
      <p:sp>
        <p:nvSpPr>
          <p:cNvPr id="40963" name="Rectangle 5"/>
          <p:cNvSpPr>
            <a:spLocks noChangeArrowheads="1"/>
          </p:cNvSpPr>
          <p:nvPr/>
        </p:nvSpPr>
        <p:spPr bwMode="auto">
          <a:xfrm>
            <a:off x="3048000" y="4038600"/>
            <a:ext cx="2362200" cy="457200"/>
          </a:xfrm>
          <a:prstGeom prst="rect">
            <a:avLst/>
          </a:prstGeom>
          <a:solidFill>
            <a:schemeClr val="bg1"/>
          </a:solidFill>
          <a:ln w="28575">
            <a:solidFill>
              <a:schemeClr val="tx1"/>
            </a:solidFill>
            <a:miter lim="800000"/>
            <a:headEnd/>
            <a:tailEnd/>
          </a:ln>
        </p:spPr>
        <p:txBody>
          <a:bodyPr wrap="none" anchor="ctr"/>
          <a:lstStyle/>
          <a:p>
            <a:pPr>
              <a:lnSpc>
                <a:spcPct val="90000"/>
              </a:lnSpc>
              <a:buFont typeface="Arial" charset="0"/>
              <a:buNone/>
            </a:pPr>
            <a:endParaRPr lang="en-US" altLang="en-US" sz="1600"/>
          </a:p>
        </p:txBody>
      </p:sp>
      <p:sp>
        <p:nvSpPr>
          <p:cNvPr id="40964" name="Rectangle 6"/>
          <p:cNvSpPr>
            <a:spLocks noChangeArrowheads="1"/>
          </p:cNvSpPr>
          <p:nvPr/>
        </p:nvSpPr>
        <p:spPr bwMode="auto">
          <a:xfrm>
            <a:off x="3810000" y="3352800"/>
            <a:ext cx="914400" cy="457200"/>
          </a:xfrm>
          <a:prstGeom prst="rect">
            <a:avLst/>
          </a:prstGeom>
          <a:solidFill>
            <a:srgbClr val="FF99FF"/>
          </a:solidFill>
          <a:ln w="3175">
            <a:solidFill>
              <a:schemeClr val="tx1"/>
            </a:solidFill>
            <a:miter lim="800000"/>
            <a:headEnd/>
            <a:tailEnd/>
          </a:ln>
        </p:spPr>
        <p:txBody>
          <a:bodyPr wrap="none" anchor="ctr"/>
          <a:lstStyle/>
          <a:p>
            <a:pPr>
              <a:lnSpc>
                <a:spcPct val="90000"/>
              </a:lnSpc>
              <a:buFont typeface="Arial" charset="0"/>
              <a:buNone/>
            </a:pPr>
            <a:endParaRPr lang="en-US" altLang="en-US" sz="1600"/>
          </a:p>
        </p:txBody>
      </p:sp>
      <p:sp>
        <p:nvSpPr>
          <p:cNvPr id="40965" name="Rectangle 7"/>
          <p:cNvSpPr>
            <a:spLocks noChangeArrowheads="1"/>
          </p:cNvSpPr>
          <p:nvPr/>
        </p:nvSpPr>
        <p:spPr bwMode="auto">
          <a:xfrm>
            <a:off x="1600200" y="3200400"/>
            <a:ext cx="762000" cy="152400"/>
          </a:xfrm>
          <a:prstGeom prst="rect">
            <a:avLst/>
          </a:prstGeom>
          <a:solidFill>
            <a:schemeClr val="accent1"/>
          </a:solidFill>
          <a:ln w="9525">
            <a:solidFill>
              <a:schemeClr val="tx1"/>
            </a:solidFill>
            <a:miter lim="800000"/>
            <a:headEnd/>
            <a:tailEnd/>
          </a:ln>
        </p:spPr>
        <p:txBody>
          <a:bodyPr wrap="none" anchor="ctr"/>
          <a:lstStyle/>
          <a:p>
            <a:pPr>
              <a:lnSpc>
                <a:spcPct val="90000"/>
              </a:lnSpc>
              <a:buFont typeface="Arial" charset="0"/>
              <a:buNone/>
            </a:pPr>
            <a:endParaRPr lang="en-US" altLang="en-US" sz="1600"/>
          </a:p>
        </p:txBody>
      </p:sp>
      <p:sp>
        <p:nvSpPr>
          <p:cNvPr id="40966" name="Line 8"/>
          <p:cNvSpPr>
            <a:spLocks noChangeShapeType="1"/>
          </p:cNvSpPr>
          <p:nvPr/>
        </p:nvSpPr>
        <p:spPr bwMode="auto">
          <a:xfrm flipV="1">
            <a:off x="2362200" y="3276600"/>
            <a:ext cx="5562600" cy="0"/>
          </a:xfrm>
          <a:prstGeom prst="line">
            <a:avLst/>
          </a:prstGeom>
          <a:noFill/>
          <a:ln w="9525">
            <a:solidFill>
              <a:schemeClr val="tx1"/>
            </a:solidFill>
            <a:round/>
            <a:headEnd/>
            <a:tailEnd type="triangle" w="med" len="med"/>
          </a:ln>
        </p:spPr>
        <p:txBody>
          <a:bodyPr/>
          <a:lstStyle/>
          <a:p>
            <a:endParaRPr lang="en-US"/>
          </a:p>
        </p:txBody>
      </p:sp>
      <p:sp>
        <p:nvSpPr>
          <p:cNvPr id="40967" name="Line 9"/>
          <p:cNvSpPr>
            <a:spLocks noChangeShapeType="1"/>
          </p:cNvSpPr>
          <p:nvPr/>
        </p:nvSpPr>
        <p:spPr bwMode="auto">
          <a:xfrm flipH="1">
            <a:off x="914400" y="3276600"/>
            <a:ext cx="6858000" cy="685800"/>
          </a:xfrm>
          <a:prstGeom prst="line">
            <a:avLst/>
          </a:prstGeom>
          <a:noFill/>
          <a:ln w="9525">
            <a:solidFill>
              <a:schemeClr val="tx1"/>
            </a:solidFill>
            <a:round/>
            <a:headEnd/>
            <a:tailEnd type="triangle" w="med" len="med"/>
          </a:ln>
        </p:spPr>
        <p:txBody>
          <a:bodyPr/>
          <a:lstStyle/>
          <a:p>
            <a:endParaRPr lang="en-US"/>
          </a:p>
        </p:txBody>
      </p:sp>
      <p:sp>
        <p:nvSpPr>
          <p:cNvPr id="40968" name="Rectangle 10"/>
          <p:cNvSpPr>
            <a:spLocks noChangeArrowheads="1"/>
          </p:cNvSpPr>
          <p:nvPr/>
        </p:nvSpPr>
        <p:spPr bwMode="auto">
          <a:xfrm>
            <a:off x="990600" y="3429000"/>
            <a:ext cx="990600" cy="304800"/>
          </a:xfrm>
          <a:prstGeom prst="rect">
            <a:avLst/>
          </a:prstGeom>
          <a:solidFill>
            <a:schemeClr val="bg1"/>
          </a:solidFill>
          <a:ln w="28575">
            <a:solidFill>
              <a:schemeClr val="tx1"/>
            </a:solidFill>
            <a:miter lim="800000"/>
            <a:headEnd/>
            <a:tailEnd/>
          </a:ln>
        </p:spPr>
        <p:txBody>
          <a:bodyPr wrap="none" anchor="ctr"/>
          <a:lstStyle/>
          <a:p>
            <a:pPr>
              <a:lnSpc>
                <a:spcPct val="90000"/>
              </a:lnSpc>
              <a:buFont typeface="Arial" charset="0"/>
              <a:buNone/>
            </a:pPr>
            <a:endParaRPr lang="en-US" altLang="en-US" sz="1600"/>
          </a:p>
        </p:txBody>
      </p:sp>
      <p:sp>
        <p:nvSpPr>
          <p:cNvPr id="40969" name="AutoShape 11"/>
          <p:cNvSpPr>
            <a:spLocks noChangeArrowheads="1"/>
          </p:cNvSpPr>
          <p:nvPr/>
        </p:nvSpPr>
        <p:spPr bwMode="auto">
          <a:xfrm>
            <a:off x="2057400" y="3505200"/>
            <a:ext cx="4800600" cy="152400"/>
          </a:xfrm>
          <a:prstGeom prst="rightArrow">
            <a:avLst>
              <a:gd name="adj1" fmla="val 50000"/>
              <a:gd name="adj2" fmla="val 787500"/>
            </a:avLst>
          </a:prstGeom>
          <a:solidFill>
            <a:schemeClr val="accent1"/>
          </a:solidFill>
          <a:ln w="9525">
            <a:solidFill>
              <a:schemeClr val="tx1"/>
            </a:solidFill>
            <a:miter lim="800000"/>
            <a:headEnd/>
            <a:tailEnd/>
          </a:ln>
        </p:spPr>
        <p:txBody>
          <a:bodyPr wrap="none" anchor="ctr"/>
          <a:lstStyle/>
          <a:p>
            <a:pPr>
              <a:lnSpc>
                <a:spcPct val="90000"/>
              </a:lnSpc>
              <a:buFont typeface="Arial" charset="0"/>
              <a:buNone/>
            </a:pPr>
            <a:endParaRPr lang="en-US" altLang="en-US" sz="1600"/>
          </a:p>
        </p:txBody>
      </p:sp>
      <p:sp>
        <p:nvSpPr>
          <p:cNvPr id="40970" name="Line 12"/>
          <p:cNvSpPr>
            <a:spLocks noChangeShapeType="1"/>
          </p:cNvSpPr>
          <p:nvPr/>
        </p:nvSpPr>
        <p:spPr bwMode="auto">
          <a:xfrm flipV="1">
            <a:off x="3124200" y="4038600"/>
            <a:ext cx="2209800" cy="457200"/>
          </a:xfrm>
          <a:prstGeom prst="line">
            <a:avLst/>
          </a:prstGeom>
          <a:noFill/>
          <a:ln w="9525">
            <a:solidFill>
              <a:schemeClr val="tx1"/>
            </a:solidFill>
            <a:round/>
            <a:headEnd/>
            <a:tailEnd/>
          </a:ln>
        </p:spPr>
        <p:txBody>
          <a:bodyPr/>
          <a:lstStyle/>
          <a:p>
            <a:endParaRPr lang="en-US"/>
          </a:p>
        </p:txBody>
      </p:sp>
      <p:sp>
        <p:nvSpPr>
          <p:cNvPr id="40971" name="Line 13"/>
          <p:cNvSpPr>
            <a:spLocks noChangeShapeType="1"/>
          </p:cNvSpPr>
          <p:nvPr/>
        </p:nvSpPr>
        <p:spPr bwMode="auto">
          <a:xfrm>
            <a:off x="3048000" y="4038600"/>
            <a:ext cx="2362200" cy="457200"/>
          </a:xfrm>
          <a:prstGeom prst="line">
            <a:avLst/>
          </a:prstGeom>
          <a:noFill/>
          <a:ln w="9525">
            <a:solidFill>
              <a:schemeClr val="tx1"/>
            </a:solidFill>
            <a:round/>
            <a:headEnd/>
            <a:tailEnd/>
          </a:ln>
        </p:spPr>
        <p:txBody>
          <a:bodyPr/>
          <a:lstStyle/>
          <a:p>
            <a:endParaRPr lang="en-US"/>
          </a:p>
        </p:txBody>
      </p:sp>
      <p:sp>
        <p:nvSpPr>
          <p:cNvPr id="40972" name="Line 14"/>
          <p:cNvSpPr>
            <a:spLocks noChangeShapeType="1"/>
          </p:cNvSpPr>
          <p:nvPr/>
        </p:nvSpPr>
        <p:spPr bwMode="auto">
          <a:xfrm flipV="1">
            <a:off x="3048000" y="2667000"/>
            <a:ext cx="2362200" cy="457200"/>
          </a:xfrm>
          <a:prstGeom prst="line">
            <a:avLst/>
          </a:prstGeom>
          <a:noFill/>
          <a:ln w="9525">
            <a:solidFill>
              <a:schemeClr val="tx1"/>
            </a:solidFill>
            <a:round/>
            <a:headEnd/>
            <a:tailEnd/>
          </a:ln>
        </p:spPr>
        <p:txBody>
          <a:bodyPr/>
          <a:lstStyle/>
          <a:p>
            <a:endParaRPr lang="en-US"/>
          </a:p>
        </p:txBody>
      </p:sp>
      <p:sp>
        <p:nvSpPr>
          <p:cNvPr id="40973" name="Text Box 16"/>
          <p:cNvSpPr txBox="1">
            <a:spLocks noChangeArrowheads="1"/>
          </p:cNvSpPr>
          <p:nvPr/>
        </p:nvSpPr>
        <p:spPr bwMode="auto">
          <a:xfrm>
            <a:off x="261937" y="2016125"/>
            <a:ext cx="1762125" cy="342900"/>
          </a:xfrm>
          <a:prstGeom prst="rect">
            <a:avLst/>
          </a:prstGeom>
          <a:noFill/>
          <a:ln w="3175">
            <a:solidFill>
              <a:schemeClr val="tx1"/>
            </a:solidFill>
            <a:miter lim="800000"/>
            <a:headEnd/>
            <a:tailEnd/>
          </a:ln>
        </p:spPr>
        <p:txBody>
          <a:bodyPr wrap="none">
            <a:spAutoFit/>
          </a:bodyPr>
          <a:lstStyle/>
          <a:p>
            <a:pPr>
              <a:lnSpc>
                <a:spcPct val="90000"/>
              </a:lnSpc>
              <a:buFont typeface="Arial" charset="0"/>
              <a:buNone/>
            </a:pPr>
            <a:r>
              <a:rPr lang="en-US" altLang="en-US" b="1">
                <a:solidFill>
                  <a:srgbClr val="A50021"/>
                </a:solidFill>
              </a:rPr>
              <a:t>Pumping laser</a:t>
            </a:r>
          </a:p>
        </p:txBody>
      </p:sp>
      <p:sp>
        <p:nvSpPr>
          <p:cNvPr id="40974" name="Text Box 18"/>
          <p:cNvSpPr txBox="1">
            <a:spLocks noChangeArrowheads="1"/>
          </p:cNvSpPr>
          <p:nvPr/>
        </p:nvSpPr>
        <p:spPr bwMode="auto">
          <a:xfrm>
            <a:off x="2743200" y="1981200"/>
            <a:ext cx="5105400" cy="342900"/>
          </a:xfrm>
          <a:prstGeom prst="rect">
            <a:avLst/>
          </a:prstGeom>
          <a:noFill/>
          <a:ln w="3175">
            <a:solidFill>
              <a:schemeClr val="tx1"/>
            </a:solidFill>
            <a:miter lim="800000"/>
            <a:headEnd/>
            <a:tailEnd/>
          </a:ln>
        </p:spPr>
        <p:txBody>
          <a:bodyPr>
            <a:spAutoFit/>
          </a:bodyPr>
          <a:lstStyle/>
          <a:p>
            <a:pPr>
              <a:lnSpc>
                <a:spcPct val="90000"/>
              </a:lnSpc>
              <a:spcBef>
                <a:spcPct val="50000"/>
              </a:spcBef>
              <a:buFont typeface="Arial" charset="0"/>
              <a:buNone/>
            </a:pPr>
            <a:r>
              <a:rPr lang="en-US" altLang="en-US" b="1">
                <a:solidFill>
                  <a:srgbClr val="990033"/>
                </a:solidFill>
              </a:rPr>
              <a:t>Probe laser, Toptica, DL-100, diode laser</a:t>
            </a:r>
          </a:p>
        </p:txBody>
      </p:sp>
      <p:sp>
        <p:nvSpPr>
          <p:cNvPr id="40975" name="Line 19"/>
          <p:cNvSpPr>
            <a:spLocks noChangeShapeType="1"/>
          </p:cNvSpPr>
          <p:nvPr/>
        </p:nvSpPr>
        <p:spPr bwMode="auto">
          <a:xfrm>
            <a:off x="7848600" y="3124200"/>
            <a:ext cx="76200" cy="304800"/>
          </a:xfrm>
          <a:prstGeom prst="line">
            <a:avLst/>
          </a:prstGeom>
          <a:noFill/>
          <a:ln w="38100">
            <a:solidFill>
              <a:schemeClr val="tx1"/>
            </a:solidFill>
            <a:round/>
            <a:headEnd/>
            <a:tailEnd/>
          </a:ln>
        </p:spPr>
        <p:txBody>
          <a:bodyPr/>
          <a:lstStyle/>
          <a:p>
            <a:endParaRPr lang="en-US"/>
          </a:p>
        </p:txBody>
      </p:sp>
      <p:sp>
        <p:nvSpPr>
          <p:cNvPr id="40976" name="Rectangle 20"/>
          <p:cNvSpPr>
            <a:spLocks noChangeArrowheads="1"/>
          </p:cNvSpPr>
          <p:nvPr/>
        </p:nvSpPr>
        <p:spPr bwMode="auto">
          <a:xfrm>
            <a:off x="533400" y="3810000"/>
            <a:ext cx="381000" cy="304800"/>
          </a:xfrm>
          <a:prstGeom prst="rect">
            <a:avLst/>
          </a:prstGeom>
          <a:solidFill>
            <a:schemeClr val="bg1"/>
          </a:solidFill>
          <a:ln w="28575">
            <a:solidFill>
              <a:schemeClr val="tx1"/>
            </a:solidFill>
            <a:miter lim="800000"/>
            <a:headEnd/>
            <a:tailEnd/>
          </a:ln>
        </p:spPr>
        <p:txBody>
          <a:bodyPr wrap="none" anchor="ctr"/>
          <a:lstStyle/>
          <a:p>
            <a:pPr>
              <a:lnSpc>
                <a:spcPct val="90000"/>
              </a:lnSpc>
              <a:buFont typeface="Arial" charset="0"/>
              <a:buNone/>
            </a:pPr>
            <a:endParaRPr lang="en-US" altLang="en-US" sz="1600"/>
          </a:p>
        </p:txBody>
      </p:sp>
      <p:sp>
        <p:nvSpPr>
          <p:cNvPr id="40977" name="Line 21"/>
          <p:cNvSpPr>
            <a:spLocks noChangeShapeType="1"/>
          </p:cNvSpPr>
          <p:nvPr/>
        </p:nvSpPr>
        <p:spPr bwMode="auto">
          <a:xfrm>
            <a:off x="3048000" y="2667000"/>
            <a:ext cx="2286000" cy="381000"/>
          </a:xfrm>
          <a:prstGeom prst="line">
            <a:avLst/>
          </a:prstGeom>
          <a:noFill/>
          <a:ln w="9525">
            <a:solidFill>
              <a:schemeClr val="tx1"/>
            </a:solidFill>
            <a:round/>
            <a:headEnd/>
            <a:tailEnd/>
          </a:ln>
        </p:spPr>
        <p:txBody>
          <a:bodyPr/>
          <a:lstStyle/>
          <a:p>
            <a:endParaRPr lang="en-US"/>
          </a:p>
        </p:txBody>
      </p:sp>
      <p:sp>
        <p:nvSpPr>
          <p:cNvPr id="40978" name="Line 22"/>
          <p:cNvSpPr>
            <a:spLocks noChangeShapeType="1"/>
          </p:cNvSpPr>
          <p:nvPr/>
        </p:nvSpPr>
        <p:spPr bwMode="auto">
          <a:xfrm>
            <a:off x="990600" y="2438400"/>
            <a:ext cx="381000" cy="990600"/>
          </a:xfrm>
          <a:prstGeom prst="line">
            <a:avLst/>
          </a:prstGeom>
          <a:noFill/>
          <a:ln w="28575">
            <a:solidFill>
              <a:srgbClr val="990033"/>
            </a:solidFill>
            <a:round/>
            <a:headEnd/>
            <a:tailEnd type="triangle" w="med" len="med"/>
          </a:ln>
        </p:spPr>
        <p:txBody>
          <a:bodyPr/>
          <a:lstStyle/>
          <a:p>
            <a:endParaRPr lang="en-US"/>
          </a:p>
        </p:txBody>
      </p:sp>
      <p:sp>
        <p:nvSpPr>
          <p:cNvPr id="40979" name="Line 23"/>
          <p:cNvSpPr>
            <a:spLocks noChangeShapeType="1"/>
          </p:cNvSpPr>
          <p:nvPr/>
        </p:nvSpPr>
        <p:spPr bwMode="auto">
          <a:xfrm flipH="1">
            <a:off x="1981200" y="2438400"/>
            <a:ext cx="1447800" cy="838200"/>
          </a:xfrm>
          <a:prstGeom prst="line">
            <a:avLst/>
          </a:prstGeom>
          <a:noFill/>
          <a:ln w="28575">
            <a:solidFill>
              <a:srgbClr val="CC0000"/>
            </a:solidFill>
            <a:round/>
            <a:headEnd/>
            <a:tailEnd type="triangle" w="med" len="med"/>
          </a:ln>
        </p:spPr>
        <p:txBody>
          <a:bodyPr/>
          <a:lstStyle/>
          <a:p>
            <a:endParaRPr lang="en-US"/>
          </a:p>
        </p:txBody>
      </p:sp>
      <p:sp>
        <p:nvSpPr>
          <p:cNvPr id="40980" name="Text Box 24"/>
          <p:cNvSpPr txBox="1">
            <a:spLocks noChangeArrowheads="1"/>
          </p:cNvSpPr>
          <p:nvPr/>
        </p:nvSpPr>
        <p:spPr bwMode="auto">
          <a:xfrm>
            <a:off x="533400" y="5032375"/>
            <a:ext cx="1339850" cy="460375"/>
          </a:xfrm>
          <a:prstGeom prst="rect">
            <a:avLst/>
          </a:prstGeom>
          <a:noFill/>
          <a:ln w="3175">
            <a:solidFill>
              <a:schemeClr val="tx1"/>
            </a:solidFill>
            <a:miter lim="800000"/>
            <a:headEnd/>
            <a:tailEnd/>
          </a:ln>
        </p:spPr>
        <p:txBody>
          <a:bodyPr wrap="none">
            <a:spAutoFit/>
          </a:bodyPr>
          <a:lstStyle/>
          <a:p>
            <a:pPr>
              <a:lnSpc>
                <a:spcPct val="90000"/>
              </a:lnSpc>
              <a:buFont typeface="Arial" charset="0"/>
              <a:buNone/>
            </a:pPr>
            <a:r>
              <a:rPr lang="en-US" altLang="en-US" sz="2000">
                <a:solidFill>
                  <a:srgbClr val="990033"/>
                </a:solidFill>
              </a:rPr>
              <a:t>Detector</a:t>
            </a:r>
          </a:p>
        </p:txBody>
      </p:sp>
      <p:sp>
        <p:nvSpPr>
          <p:cNvPr id="40981" name="Line 25"/>
          <p:cNvSpPr>
            <a:spLocks noChangeShapeType="1"/>
          </p:cNvSpPr>
          <p:nvPr/>
        </p:nvSpPr>
        <p:spPr bwMode="auto">
          <a:xfrm flipH="1" flipV="1">
            <a:off x="762000" y="4114800"/>
            <a:ext cx="228600" cy="914400"/>
          </a:xfrm>
          <a:prstGeom prst="line">
            <a:avLst/>
          </a:prstGeom>
          <a:noFill/>
          <a:ln w="28575">
            <a:solidFill>
              <a:srgbClr val="800000"/>
            </a:solidFill>
            <a:round/>
            <a:headEnd/>
            <a:tailEnd type="triangle" w="med" len="med"/>
          </a:ln>
        </p:spPr>
        <p:txBody>
          <a:bodyPr/>
          <a:lstStyle/>
          <a:p>
            <a:endParaRPr lang="en-US"/>
          </a:p>
        </p:txBody>
      </p:sp>
      <p:sp>
        <p:nvSpPr>
          <p:cNvPr id="40982" name="Text Box 26"/>
          <p:cNvSpPr txBox="1">
            <a:spLocks noChangeArrowheads="1"/>
          </p:cNvSpPr>
          <p:nvPr/>
        </p:nvSpPr>
        <p:spPr bwMode="auto">
          <a:xfrm>
            <a:off x="1371600" y="914400"/>
            <a:ext cx="1501775" cy="728663"/>
          </a:xfrm>
          <a:prstGeom prst="rect">
            <a:avLst/>
          </a:prstGeom>
          <a:noFill/>
          <a:ln w="3175">
            <a:solidFill>
              <a:schemeClr val="tx1"/>
            </a:solidFill>
            <a:miter lim="800000"/>
            <a:headEnd/>
            <a:tailEnd/>
          </a:ln>
        </p:spPr>
        <p:txBody>
          <a:bodyPr>
            <a:spAutoFit/>
          </a:bodyPr>
          <a:lstStyle/>
          <a:p>
            <a:pPr>
              <a:lnSpc>
                <a:spcPct val="90000"/>
              </a:lnSpc>
              <a:spcBef>
                <a:spcPct val="50000"/>
              </a:spcBef>
              <a:buFont typeface="Arial" charset="0"/>
              <a:buNone/>
            </a:pPr>
            <a:r>
              <a:rPr lang="en-US" altLang="en-US" b="1">
                <a:solidFill>
                  <a:srgbClr val="800000"/>
                </a:solidFill>
              </a:rPr>
              <a:t>WS6-200</a:t>
            </a:r>
          </a:p>
          <a:p>
            <a:pPr>
              <a:lnSpc>
                <a:spcPct val="90000"/>
              </a:lnSpc>
              <a:spcBef>
                <a:spcPct val="50000"/>
              </a:spcBef>
              <a:buFont typeface="Arial" charset="0"/>
              <a:buNone/>
            </a:pPr>
            <a:r>
              <a:rPr lang="en-US" altLang="en-US" b="1">
                <a:solidFill>
                  <a:srgbClr val="800000"/>
                </a:solidFill>
              </a:rPr>
              <a:t>wavemeter</a:t>
            </a:r>
          </a:p>
        </p:txBody>
      </p:sp>
      <p:sp>
        <p:nvSpPr>
          <p:cNvPr id="40983" name="Line 27"/>
          <p:cNvSpPr>
            <a:spLocks noChangeShapeType="1"/>
          </p:cNvSpPr>
          <p:nvPr/>
        </p:nvSpPr>
        <p:spPr bwMode="auto">
          <a:xfrm flipV="1">
            <a:off x="914400" y="1524000"/>
            <a:ext cx="457200" cy="533400"/>
          </a:xfrm>
          <a:prstGeom prst="line">
            <a:avLst/>
          </a:prstGeom>
          <a:noFill/>
          <a:ln w="9525">
            <a:solidFill>
              <a:srgbClr val="800000"/>
            </a:solidFill>
            <a:round/>
            <a:headEnd/>
            <a:tailEnd type="triangle" w="med" len="med"/>
          </a:ln>
        </p:spPr>
        <p:txBody>
          <a:bodyPr/>
          <a:lstStyle/>
          <a:p>
            <a:endParaRPr lang="en-US"/>
          </a:p>
        </p:txBody>
      </p:sp>
      <p:sp>
        <p:nvSpPr>
          <p:cNvPr id="40984" name="Text Box 28"/>
          <p:cNvSpPr txBox="1">
            <a:spLocks noChangeArrowheads="1"/>
          </p:cNvSpPr>
          <p:nvPr/>
        </p:nvSpPr>
        <p:spPr bwMode="auto">
          <a:xfrm>
            <a:off x="2743200" y="5029200"/>
            <a:ext cx="4321175" cy="644525"/>
          </a:xfrm>
          <a:prstGeom prst="rect">
            <a:avLst/>
          </a:prstGeom>
          <a:noFill/>
          <a:ln w="3175">
            <a:solidFill>
              <a:schemeClr val="tx1"/>
            </a:solidFill>
            <a:miter lim="800000"/>
            <a:headEnd/>
            <a:tailEnd/>
          </a:ln>
        </p:spPr>
        <p:txBody>
          <a:bodyPr>
            <a:spAutoFit/>
          </a:bodyPr>
          <a:lstStyle/>
          <a:p>
            <a:pPr>
              <a:lnSpc>
                <a:spcPct val="90000"/>
              </a:lnSpc>
              <a:spcBef>
                <a:spcPct val="50000"/>
              </a:spcBef>
              <a:buFont typeface="Arial" charset="0"/>
              <a:buNone/>
            </a:pPr>
            <a:r>
              <a:rPr lang="en-US" altLang="en-US" sz="2000" b="1">
                <a:solidFill>
                  <a:srgbClr val="800000"/>
                </a:solidFill>
              </a:rPr>
              <a:t>Pumping laser-Keopsys 10 W 1083 nm- fiber laser</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Number Placeholder 5"/>
          <p:cNvSpPr>
            <a:spLocks noGrp="1"/>
          </p:cNvSpPr>
          <p:nvPr>
            <p:ph type="sldNum" sz="quarter" idx="10"/>
          </p:nvPr>
        </p:nvSpPr>
        <p:spPr bwMode="auto">
          <a:xfrm>
            <a:off x="3751263" y="6311900"/>
            <a:ext cx="2057400" cy="365125"/>
          </a:xfrm>
          <a:prstGeom prst="rect">
            <a:avLst/>
          </a:prstGeom>
          <a:noFill/>
          <a:ln>
            <a:miter lim="800000"/>
            <a:headEnd/>
            <a:tailEnd/>
          </a:ln>
        </p:spPr>
        <p:txBody>
          <a:bodyPr vert="horz" wrap="square" lIns="91440" tIns="45720" rIns="91440" bIns="45720" numCol="1" rtlCol="0" anchor="ctr" anchorCtr="0" compatLnSpc="1">
            <a:prstTxWarp prst="textNoShape">
              <a:avLst/>
            </a:prstTxWarp>
          </a:bodyPr>
          <a:lstStyle>
            <a:defPPr>
              <a:defRPr lang="en-US"/>
            </a:defPPr>
            <a:lvl1pPr algn="ctr" rtl="0" fontAlgn="auto">
              <a:spcBef>
                <a:spcPts val="0"/>
              </a:spcBef>
              <a:spcAft>
                <a:spcPts val="0"/>
              </a:spcAft>
              <a:defRPr sz="1200" kern="1200">
                <a:solidFill>
                  <a:schemeClr val="bg1"/>
                </a:solidFill>
                <a:latin typeface="Arial" charset="0"/>
                <a:ea typeface="Arial" charset="0"/>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fontAlgn="base">
              <a:spcBef>
                <a:spcPct val="0"/>
              </a:spcBef>
              <a:spcAft>
                <a:spcPct val="0"/>
              </a:spcAft>
              <a:defRPr/>
            </a:pPr>
            <a:fld id="{497174CE-D578-4695-91BE-D16B899144FB}" type="slidenum">
              <a:rPr lang="en-US" smtClean="0"/>
              <a:pPr fontAlgn="base">
                <a:spcBef>
                  <a:spcPct val="0"/>
                </a:spcBef>
                <a:spcAft>
                  <a:spcPct val="0"/>
                </a:spcAft>
                <a:defRPr/>
              </a:pPr>
              <a:t>35</a:t>
            </a:fld>
            <a:endParaRPr lang="en-US"/>
          </a:p>
        </p:txBody>
      </p:sp>
      <p:sp>
        <p:nvSpPr>
          <p:cNvPr id="31746" name="Rectangle 2"/>
          <p:cNvSpPr>
            <a:spLocks noGrp="1" noChangeArrowheads="1"/>
          </p:cNvSpPr>
          <p:nvPr>
            <p:ph type="title" idx="4294967295"/>
          </p:nvPr>
        </p:nvSpPr>
        <p:spPr/>
        <p:txBody>
          <a:bodyPr anchor="b"/>
          <a:lstStyle/>
          <a:p>
            <a:pPr eaLnBrk="1" hangingPunct="1"/>
            <a:endParaRPr lang="en-US" altLang="en-US">
              <a:latin typeface="Comic Sans MS Bold" pitchFamily="66" charset="0"/>
            </a:endParaRPr>
          </a:p>
        </p:txBody>
      </p:sp>
      <p:pic>
        <p:nvPicPr>
          <p:cNvPr id="31747" name="Picture 3"/>
          <p:cNvPicPr>
            <a:picLocks noGrp="1" noChangeAspect="1" noChangeArrowheads="1"/>
          </p:cNvPicPr>
          <p:nvPr>
            <p:ph type="body" idx="4294967295"/>
          </p:nvPr>
        </p:nvPicPr>
        <p:blipFill>
          <a:blip r:embed="rId2"/>
          <a:srcRect/>
          <a:stretch>
            <a:fillRect/>
          </a:stretch>
        </p:blipFill>
        <p:spPr>
          <a:xfrm>
            <a:off x="628650" y="282092"/>
            <a:ext cx="7886700" cy="5651500"/>
          </a:xfrm>
        </p:spPr>
      </p:pic>
      <p:sp>
        <p:nvSpPr>
          <p:cNvPr id="31748" name="Text Box 5"/>
          <p:cNvSpPr txBox="1">
            <a:spLocks noChangeArrowheads="1"/>
          </p:cNvSpPr>
          <p:nvPr/>
        </p:nvSpPr>
        <p:spPr bwMode="auto">
          <a:xfrm>
            <a:off x="158750" y="3346450"/>
            <a:ext cx="2320925" cy="581025"/>
          </a:xfrm>
          <a:prstGeom prst="rect">
            <a:avLst/>
          </a:prstGeom>
          <a:solidFill>
            <a:schemeClr val="bg1"/>
          </a:solidFill>
          <a:ln w="9525">
            <a:noFill/>
            <a:miter lim="800000"/>
            <a:headEnd/>
            <a:tailEnd/>
          </a:ln>
        </p:spPr>
        <p:txBody>
          <a:bodyPr wrap="none">
            <a:spAutoFit/>
          </a:bodyPr>
          <a:lstStyle/>
          <a:p>
            <a:r>
              <a:rPr lang="en-US" sz="1600" b="1">
                <a:solidFill>
                  <a:srgbClr val="A50021"/>
                </a:solidFill>
              </a:rPr>
              <a:t>Circular polarized</a:t>
            </a:r>
          </a:p>
          <a:p>
            <a:r>
              <a:rPr lang="en-US" sz="1600" b="1">
                <a:solidFill>
                  <a:srgbClr val="A50021"/>
                </a:solidFill>
              </a:rPr>
              <a:t>Laser light at 1083 nm</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11C16B8-BC4E-4582-BB2E-BCCCC2C08760}"/>
              </a:ext>
            </a:extLst>
          </p:cNvPr>
          <p:cNvSpPr>
            <a:spLocks noGrp="1"/>
          </p:cNvSpPr>
          <p:nvPr>
            <p:ph type="sldNum" sz="quarter" idx="12"/>
          </p:nvPr>
        </p:nvSpPr>
        <p:spPr>
          <a:xfrm>
            <a:off x="3543300" y="6337101"/>
            <a:ext cx="2057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6D9922-87B3-6043-9531-5184EA303DC1}" type="slidenum">
              <a:rPr lang="en-US" smtClean="0"/>
              <a:pPr/>
              <a:t>36</a:t>
            </a:fld>
            <a:endParaRPr lang="en-US" dirty="0"/>
          </a:p>
        </p:txBody>
      </p:sp>
      <p:sp>
        <p:nvSpPr>
          <p:cNvPr id="15" name="Rectangle 5">
            <a:extLst>
              <a:ext uri="{FF2B5EF4-FFF2-40B4-BE49-F238E27FC236}">
                <a16:creationId xmlns:a16="http://schemas.microsoft.com/office/drawing/2014/main" id="{D9AD08B8-40B8-42A6-8A87-785AD123C356}"/>
              </a:ext>
            </a:extLst>
          </p:cNvPr>
          <p:cNvSpPr txBox="1">
            <a:spLocks noChangeArrowheads="1"/>
          </p:cNvSpPr>
          <p:nvPr/>
        </p:nvSpPr>
        <p:spPr>
          <a:xfrm>
            <a:off x="215428" y="118848"/>
            <a:ext cx="8806951" cy="409445"/>
          </a:xfrm>
          <a:prstGeom prst="rect">
            <a:avLst/>
          </a:prstGeom>
          <a:noFill/>
          <a:ln w="3175">
            <a:solidFill>
              <a:srgbClr val="000000"/>
            </a:solidFill>
          </a:ln>
          <a:extLst>
            <a:ext uri="{909E8E84-426E-40DD-AFC4-6F175D3DCCD1}">
              <a14:hiddenFill xmlns:a14="http://schemas.microsoft.com/office/drawing/2010/main">
                <a:solidFill>
                  <a:srgbClr val="FFFFFF"/>
                </a:solidFill>
              </a14:hiddenFill>
            </a:ext>
          </a:extLst>
        </p:spPr>
        <p:txBody>
          <a:bodyPr vert="horz" lIns="91440" tIns="45720" rIns="91440" bIns="45720" rtlCol="0" anchor="t">
            <a:normAutofit fontScale="85000" lnSpcReduction="10000"/>
          </a:bodyPr>
          <a:lst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a:lstStyle>
          <a:p>
            <a:r>
              <a:rPr lang="en-US" sz="2400" dirty="0">
                <a:solidFill>
                  <a:srgbClr val="C00000"/>
                </a:solidFill>
                <a:latin typeface="Times New Roman" panose="02020603050405020304" pitchFamily="18" charset="0"/>
                <a:cs typeface="Times New Roman" panose="02020603050405020304" pitchFamily="18" charset="0"/>
              </a:rPr>
              <a:t>Holder  </a:t>
            </a:r>
            <a:r>
              <a:rPr lang="en-US" sz="2400" baseline="30000" dirty="0">
                <a:solidFill>
                  <a:srgbClr val="C00000"/>
                </a:solidFill>
                <a:latin typeface="Times New Roman" panose="02020603050405020304" pitchFamily="18" charset="0"/>
                <a:cs typeface="Times New Roman" panose="02020603050405020304" pitchFamily="18" charset="0"/>
              </a:rPr>
              <a:t>3</a:t>
            </a:r>
            <a:r>
              <a:rPr lang="en-US" sz="2400" dirty="0">
                <a:solidFill>
                  <a:srgbClr val="C00000"/>
                </a:solidFill>
                <a:latin typeface="Times New Roman" panose="02020603050405020304" pitchFamily="18" charset="0"/>
                <a:cs typeface="Times New Roman" panose="02020603050405020304" pitchFamily="18" charset="0"/>
              </a:rPr>
              <a:t>He-cell with filling and injection valves inside the EBIS SC Solenoid-1</a:t>
            </a:r>
          </a:p>
        </p:txBody>
      </p:sp>
      <p:sp>
        <p:nvSpPr>
          <p:cNvPr id="19" name="Rectangle 18">
            <a:extLst>
              <a:ext uri="{FF2B5EF4-FFF2-40B4-BE49-F238E27FC236}">
                <a16:creationId xmlns:a16="http://schemas.microsoft.com/office/drawing/2014/main" id="{6F4EAA6E-2757-481D-9A57-51776ED56142}"/>
              </a:ext>
            </a:extLst>
          </p:cNvPr>
          <p:cNvSpPr/>
          <p:nvPr/>
        </p:nvSpPr>
        <p:spPr>
          <a:xfrm>
            <a:off x="215428" y="570969"/>
            <a:ext cx="8806952" cy="1600438"/>
          </a:xfrm>
          <a:prstGeom prst="rect">
            <a:avLst/>
          </a:prstGeom>
          <a:noFill/>
          <a:ln>
            <a:solidFill>
              <a:schemeClr val="accent1">
                <a:lumMod val="75000"/>
              </a:schemeClr>
            </a:solidFill>
          </a:ln>
        </p:spPr>
        <p:txBody>
          <a:bodyPr wrap="square">
            <a:spAutoFit/>
          </a:bodyPr>
          <a:lstStyle/>
          <a:p>
            <a:r>
              <a:rPr lang="en-US" sz="1400" b="1" dirty="0">
                <a:solidFill>
                  <a:srgbClr val="7030A0"/>
                </a:solidFill>
                <a:latin typeface="Times New Roman" panose="02020603050405020304" pitchFamily="18" charset="0"/>
                <a:cs typeface="Times New Roman" panose="02020603050405020304" pitchFamily="18" charset="0"/>
              </a:rPr>
              <a:t>Procedure to polarize the </a:t>
            </a:r>
            <a:r>
              <a:rPr lang="en-US" sz="1400" b="1" baseline="30000" dirty="0">
                <a:solidFill>
                  <a:srgbClr val="7030A0"/>
                </a:solidFill>
                <a:latin typeface="Times New Roman" panose="02020603050405020304" pitchFamily="18" charset="0"/>
                <a:cs typeface="Times New Roman" panose="02020603050405020304" pitchFamily="18" charset="0"/>
              </a:rPr>
              <a:t>3</a:t>
            </a:r>
            <a:r>
              <a:rPr lang="en-US" sz="1400" b="1" dirty="0">
                <a:solidFill>
                  <a:srgbClr val="7030A0"/>
                </a:solidFill>
                <a:latin typeface="Times New Roman" panose="02020603050405020304" pitchFamily="18" charset="0"/>
                <a:cs typeface="Times New Roman" panose="02020603050405020304" pitchFamily="18" charset="0"/>
              </a:rPr>
              <a:t>He gas at high magnetic field:</a:t>
            </a:r>
          </a:p>
          <a:p>
            <a:pPr marL="285750" indent="-285750">
              <a:buFontTx/>
              <a:buChar char="-"/>
            </a:pPr>
            <a:r>
              <a:rPr lang="en-US" sz="1400" b="1" dirty="0">
                <a:latin typeface="Times New Roman" panose="02020603050405020304" pitchFamily="18" charset="0"/>
                <a:cs typeface="Times New Roman" panose="02020603050405020304" pitchFamily="18" charset="0"/>
              </a:rPr>
              <a:t>Prepare the  </a:t>
            </a:r>
            <a:r>
              <a:rPr lang="en-US" sz="1400" b="1" baseline="30000" dirty="0">
                <a:latin typeface="Times New Roman" panose="02020603050405020304" pitchFamily="18" charset="0"/>
                <a:cs typeface="Times New Roman" panose="02020603050405020304" pitchFamily="18" charset="0"/>
              </a:rPr>
              <a:t>3</a:t>
            </a:r>
            <a:r>
              <a:rPr lang="en-US" sz="1400" b="1" dirty="0">
                <a:latin typeface="Times New Roman" panose="02020603050405020304" pitchFamily="18" charset="0"/>
                <a:cs typeface="Times New Roman" panose="02020603050405020304" pitchFamily="18" charset="0"/>
              </a:rPr>
              <a:t>He gas for polarization by the </a:t>
            </a:r>
            <a:r>
              <a:rPr lang="en-US" sz="1400" b="1" dirty="0">
                <a:solidFill>
                  <a:srgbClr val="FF0000"/>
                </a:solidFill>
                <a:latin typeface="Times New Roman" panose="02020603050405020304" pitchFamily="18" charset="0"/>
                <a:cs typeface="Times New Roman" panose="02020603050405020304" pitchFamily="18" charset="0"/>
              </a:rPr>
              <a:t>purification system</a:t>
            </a:r>
            <a:r>
              <a:rPr lang="en-US" sz="1400" b="1" dirty="0">
                <a:latin typeface="Times New Roman" panose="02020603050405020304" pitchFamily="18" charset="0"/>
                <a:cs typeface="Times New Roman" panose="02020603050405020304" pitchFamily="18" charset="0"/>
              </a:rPr>
              <a:t>; Valve1-open/ Valve2-close</a:t>
            </a:r>
          </a:p>
          <a:p>
            <a:pPr marL="285750" indent="-285750">
              <a:buFontTx/>
              <a:buChar char="-"/>
            </a:pPr>
            <a:r>
              <a:rPr lang="en-US" sz="1400" b="1" dirty="0">
                <a:solidFill>
                  <a:srgbClr val="0070C0"/>
                </a:solidFill>
                <a:latin typeface="Times New Roman" panose="02020603050405020304" pitchFamily="18" charset="0"/>
                <a:cs typeface="Times New Roman" panose="02020603050405020304" pitchFamily="18" charset="0"/>
              </a:rPr>
              <a:t>Polarize the  </a:t>
            </a:r>
            <a:r>
              <a:rPr lang="en-US" sz="1400" b="1" baseline="30000" dirty="0">
                <a:solidFill>
                  <a:srgbClr val="0070C0"/>
                </a:solidFill>
                <a:latin typeface="Times New Roman" panose="02020603050405020304" pitchFamily="18" charset="0"/>
                <a:cs typeface="Times New Roman" panose="02020603050405020304" pitchFamily="18" charset="0"/>
              </a:rPr>
              <a:t>3</a:t>
            </a:r>
            <a:r>
              <a:rPr lang="en-US" sz="1400" b="1" dirty="0">
                <a:solidFill>
                  <a:srgbClr val="0070C0"/>
                </a:solidFill>
                <a:latin typeface="Times New Roman" panose="02020603050405020304" pitchFamily="18" charset="0"/>
                <a:cs typeface="Times New Roman" panose="02020603050405020304" pitchFamily="18" charset="0"/>
              </a:rPr>
              <a:t>He gas inside the glass-cell by a MEOP technique; Valve1-close/ Valve2-close</a:t>
            </a:r>
          </a:p>
          <a:p>
            <a:pPr marL="285750" indent="-285750">
              <a:buFontTx/>
              <a:buChar char="-"/>
            </a:pPr>
            <a:r>
              <a:rPr lang="en-US" sz="1400" b="1" dirty="0">
                <a:latin typeface="Times New Roman" panose="02020603050405020304" pitchFamily="18" charset="0"/>
                <a:cs typeface="Times New Roman" panose="02020603050405020304" pitchFamily="18" charset="0"/>
              </a:rPr>
              <a:t>Continually control the polarization of the injected </a:t>
            </a:r>
            <a:r>
              <a:rPr lang="en-US" sz="1400" b="1" baseline="30000" dirty="0">
                <a:latin typeface="Times New Roman" panose="02020603050405020304" pitchFamily="18" charset="0"/>
                <a:cs typeface="Times New Roman" panose="02020603050405020304" pitchFamily="18" charset="0"/>
              </a:rPr>
              <a:t>3</a:t>
            </a:r>
            <a:r>
              <a:rPr lang="en-US" sz="1400" b="1" dirty="0">
                <a:latin typeface="Times New Roman" panose="02020603050405020304" pitchFamily="18" charset="0"/>
                <a:cs typeface="Times New Roman" panose="02020603050405020304" pitchFamily="18" charset="0"/>
              </a:rPr>
              <a:t>He gas by using the </a:t>
            </a:r>
            <a:r>
              <a:rPr lang="en-US" sz="1400" b="1" dirty="0">
                <a:solidFill>
                  <a:srgbClr val="FF0000"/>
                </a:solidFill>
                <a:latin typeface="Times New Roman" panose="02020603050405020304" pitchFamily="18" charset="0"/>
                <a:cs typeface="Times New Roman" panose="02020603050405020304" pitchFamily="18" charset="0"/>
              </a:rPr>
              <a:t>Optical Probe polarimeter</a:t>
            </a:r>
            <a:r>
              <a:rPr lang="en-US" sz="1400" b="1" dirty="0">
                <a:latin typeface="Times New Roman" panose="02020603050405020304" pitchFamily="18" charset="0"/>
                <a:cs typeface="Times New Roman" panose="02020603050405020304" pitchFamily="18" charset="0"/>
              </a:rPr>
              <a:t>; </a:t>
            </a:r>
          </a:p>
          <a:p>
            <a:pPr marL="285750" indent="-285750">
              <a:buFontTx/>
              <a:buChar char="-"/>
            </a:pPr>
            <a:r>
              <a:rPr lang="en-US" sz="1400" b="1" dirty="0">
                <a:solidFill>
                  <a:srgbClr val="0070C0"/>
                </a:solidFill>
                <a:latin typeface="Times New Roman" panose="02020603050405020304" pitchFamily="18" charset="0"/>
                <a:cs typeface="Times New Roman" panose="02020603050405020304" pitchFamily="18" charset="0"/>
              </a:rPr>
              <a:t>Inject a polarized </a:t>
            </a:r>
            <a:r>
              <a:rPr lang="en-US" sz="1400" b="1" baseline="30000" dirty="0">
                <a:solidFill>
                  <a:srgbClr val="0070C0"/>
                </a:solidFill>
                <a:latin typeface="Times New Roman" panose="02020603050405020304" pitchFamily="18" charset="0"/>
                <a:cs typeface="Times New Roman" panose="02020603050405020304" pitchFamily="18" charset="0"/>
              </a:rPr>
              <a:t>3</a:t>
            </a:r>
            <a:r>
              <a:rPr lang="en-US" sz="1400" b="1" dirty="0">
                <a:solidFill>
                  <a:srgbClr val="0070C0"/>
                </a:solidFill>
                <a:latin typeface="Times New Roman" panose="02020603050405020304" pitchFamily="18" charset="0"/>
                <a:cs typeface="Times New Roman" panose="02020603050405020304" pitchFamily="18" charset="0"/>
              </a:rPr>
              <a:t>He portions into drift tube (beam line) through the </a:t>
            </a:r>
            <a:r>
              <a:rPr lang="en-US" sz="1400" b="1" dirty="0">
                <a:solidFill>
                  <a:srgbClr val="FF0000"/>
                </a:solidFill>
                <a:latin typeface="Times New Roman" panose="02020603050405020304" pitchFamily="18" charset="0"/>
                <a:cs typeface="Times New Roman" panose="02020603050405020304" pitchFamily="18" charset="0"/>
              </a:rPr>
              <a:t>pulsed valve </a:t>
            </a:r>
            <a:r>
              <a:rPr lang="en-US" sz="1400" b="1" dirty="0">
                <a:latin typeface="Times New Roman" panose="02020603050405020304" pitchFamily="18" charset="0"/>
                <a:cs typeface="Times New Roman" panose="02020603050405020304" pitchFamily="18" charset="0"/>
              </a:rPr>
              <a:t>( </a:t>
            </a:r>
            <a:r>
              <a:rPr lang="en-US" sz="1400" b="1" dirty="0">
                <a:solidFill>
                  <a:srgbClr val="0070C0"/>
                </a:solidFill>
                <a:latin typeface="Times New Roman" panose="02020603050405020304" pitchFamily="18" charset="0"/>
                <a:cs typeface="Times New Roman" panose="02020603050405020304" pitchFamily="18" charset="0"/>
              </a:rPr>
              <a:t>~2-3*10</a:t>
            </a:r>
            <a:r>
              <a:rPr lang="en-US" sz="1400" b="1" baseline="30000" dirty="0">
                <a:solidFill>
                  <a:srgbClr val="0070C0"/>
                </a:solidFill>
                <a:latin typeface="Times New Roman" panose="02020603050405020304" pitchFamily="18" charset="0"/>
                <a:cs typeface="Times New Roman" panose="02020603050405020304" pitchFamily="18" charset="0"/>
              </a:rPr>
              <a:t>12</a:t>
            </a:r>
            <a:r>
              <a:rPr lang="en-US" sz="1400" b="1" dirty="0">
                <a:solidFill>
                  <a:srgbClr val="0070C0"/>
                </a:solidFill>
                <a:latin typeface="Times New Roman" panose="02020603050405020304" pitchFamily="18" charset="0"/>
                <a:cs typeface="Times New Roman" panose="02020603050405020304" pitchFamily="18" charset="0"/>
              </a:rPr>
              <a:t> atoms/pulse); Valve1-close/ Valve2-open</a:t>
            </a:r>
          </a:p>
          <a:p>
            <a:pPr marL="285750" indent="-285750">
              <a:buFontTx/>
              <a:buChar char="-"/>
            </a:pPr>
            <a:r>
              <a:rPr lang="en-US" sz="1400" b="1" dirty="0">
                <a:latin typeface="Times New Roman" panose="02020603050405020304" pitchFamily="18" charset="0"/>
                <a:cs typeface="Times New Roman" panose="02020603050405020304" pitchFamily="18" charset="0"/>
              </a:rPr>
              <a:t>Ionize the polarized atoms of </a:t>
            </a:r>
            <a:r>
              <a:rPr lang="en-US" sz="1400" b="1" baseline="30000" dirty="0">
                <a:latin typeface="Times New Roman" panose="02020603050405020304" pitchFamily="18" charset="0"/>
                <a:cs typeface="Times New Roman" panose="02020603050405020304" pitchFamily="18" charset="0"/>
              </a:rPr>
              <a:t>3</a:t>
            </a:r>
            <a:r>
              <a:rPr lang="en-US" sz="1400" b="1" dirty="0">
                <a:latin typeface="Times New Roman" panose="02020603050405020304" pitchFamily="18" charset="0"/>
                <a:cs typeface="Times New Roman" panose="02020603050405020304" pitchFamily="18" charset="0"/>
              </a:rPr>
              <a:t>He by electron beam (~10 A).</a:t>
            </a:r>
          </a:p>
        </p:txBody>
      </p:sp>
      <p:grpSp>
        <p:nvGrpSpPr>
          <p:cNvPr id="17" name="Group 16">
            <a:extLst>
              <a:ext uri="{FF2B5EF4-FFF2-40B4-BE49-F238E27FC236}">
                <a16:creationId xmlns:a16="http://schemas.microsoft.com/office/drawing/2014/main" id="{7FCD11FD-7D6F-8AD6-E3D6-DA8F6D4F443C}"/>
              </a:ext>
            </a:extLst>
          </p:cNvPr>
          <p:cNvGrpSpPr/>
          <p:nvPr/>
        </p:nvGrpSpPr>
        <p:grpSpPr>
          <a:xfrm>
            <a:off x="598065" y="3848274"/>
            <a:ext cx="8075925" cy="3111043"/>
            <a:chOff x="28592" y="2269380"/>
            <a:chExt cx="9344069" cy="3104427"/>
          </a:xfrm>
        </p:grpSpPr>
        <p:pic>
          <p:nvPicPr>
            <p:cNvPr id="7" name="Picture 2">
              <a:extLst>
                <a:ext uri="{FF2B5EF4-FFF2-40B4-BE49-F238E27FC236}">
                  <a16:creationId xmlns:a16="http://schemas.microsoft.com/office/drawing/2014/main" id="{DC74C787-5652-4D05-B937-19DAE80E50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92" y="2347715"/>
              <a:ext cx="8559902" cy="3026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Box 12">
              <a:extLst>
                <a:ext uri="{FF2B5EF4-FFF2-40B4-BE49-F238E27FC236}">
                  <a16:creationId xmlns:a16="http://schemas.microsoft.com/office/drawing/2014/main" id="{96F4B2E1-E4BB-45E4-9AFA-3486CF0574C7}"/>
                </a:ext>
              </a:extLst>
            </p:cNvPr>
            <p:cNvSpPr txBox="1">
              <a:spLocks noChangeArrowheads="1"/>
            </p:cNvSpPr>
            <p:nvPr/>
          </p:nvSpPr>
          <p:spPr bwMode="auto">
            <a:xfrm>
              <a:off x="4121265" y="2269380"/>
              <a:ext cx="754536" cy="291938"/>
            </a:xfrm>
            <a:prstGeom prst="rect">
              <a:avLst/>
            </a:prstGeom>
            <a:noFill/>
            <a:ln w="31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baseline="30000" dirty="0"/>
                <a:t>3</a:t>
              </a:r>
              <a:r>
                <a:rPr lang="en-US" altLang="en-US" sz="1400" b="1" dirty="0"/>
                <a:t>He-cell</a:t>
              </a:r>
            </a:p>
          </p:txBody>
        </p:sp>
        <p:sp>
          <p:nvSpPr>
            <p:cNvPr id="9" name="Text Box 12">
              <a:extLst>
                <a:ext uri="{FF2B5EF4-FFF2-40B4-BE49-F238E27FC236}">
                  <a16:creationId xmlns:a16="http://schemas.microsoft.com/office/drawing/2014/main" id="{E12F6B5F-29BC-4C52-8D50-4000E8153338}"/>
                </a:ext>
              </a:extLst>
            </p:cNvPr>
            <p:cNvSpPr txBox="1">
              <a:spLocks noChangeArrowheads="1"/>
            </p:cNvSpPr>
            <p:nvPr/>
          </p:nvSpPr>
          <p:spPr bwMode="auto">
            <a:xfrm>
              <a:off x="2627255" y="3881642"/>
              <a:ext cx="1654970" cy="307777"/>
            </a:xfrm>
            <a:prstGeom prst="rect">
              <a:avLst/>
            </a:prstGeom>
            <a:noFill/>
            <a:ln w="31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1400" b="1" baseline="30000" dirty="0"/>
                <a:t>3</a:t>
              </a:r>
              <a:r>
                <a:rPr lang="en-US" altLang="en-US" sz="1400" b="1" dirty="0"/>
                <a:t>He Filling Valve1</a:t>
              </a:r>
            </a:p>
          </p:txBody>
        </p:sp>
        <p:sp>
          <p:nvSpPr>
            <p:cNvPr id="10" name="Text Box 12">
              <a:extLst>
                <a:ext uri="{FF2B5EF4-FFF2-40B4-BE49-F238E27FC236}">
                  <a16:creationId xmlns:a16="http://schemas.microsoft.com/office/drawing/2014/main" id="{87F17DDD-A9C5-4FD3-A9E3-B9EF9630BDF7}"/>
                </a:ext>
              </a:extLst>
            </p:cNvPr>
            <p:cNvSpPr txBox="1">
              <a:spLocks noChangeArrowheads="1"/>
            </p:cNvSpPr>
            <p:nvPr/>
          </p:nvSpPr>
          <p:spPr bwMode="auto">
            <a:xfrm>
              <a:off x="7811275" y="3301051"/>
              <a:ext cx="1304132" cy="523220"/>
            </a:xfrm>
            <a:prstGeom prst="rect">
              <a:avLst/>
            </a:prstGeom>
            <a:noFill/>
            <a:ln w="31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1400" b="1" baseline="30000" dirty="0"/>
                <a:t>3</a:t>
              </a:r>
              <a:r>
                <a:rPr lang="en-US" altLang="en-US" sz="1400" b="1" dirty="0"/>
                <a:t>He Injection pulse Valve2</a:t>
              </a:r>
            </a:p>
          </p:txBody>
        </p:sp>
        <p:sp>
          <p:nvSpPr>
            <p:cNvPr id="11" name="Text Box 12">
              <a:extLst>
                <a:ext uri="{FF2B5EF4-FFF2-40B4-BE49-F238E27FC236}">
                  <a16:creationId xmlns:a16="http://schemas.microsoft.com/office/drawing/2014/main" id="{FE91281F-620F-4627-9A02-4AAE89406457}"/>
                </a:ext>
              </a:extLst>
            </p:cNvPr>
            <p:cNvSpPr txBox="1">
              <a:spLocks noChangeArrowheads="1"/>
            </p:cNvSpPr>
            <p:nvPr/>
          </p:nvSpPr>
          <p:spPr bwMode="auto">
            <a:xfrm>
              <a:off x="4541293" y="3946439"/>
              <a:ext cx="1001626" cy="291938"/>
            </a:xfrm>
            <a:prstGeom prst="rect">
              <a:avLst/>
            </a:prstGeom>
            <a:noFill/>
            <a:ln w="31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dirty="0"/>
                <a:t>HV isolator</a:t>
              </a:r>
            </a:p>
          </p:txBody>
        </p:sp>
        <p:sp>
          <p:nvSpPr>
            <p:cNvPr id="20" name="Text Box 6">
              <a:extLst>
                <a:ext uri="{FF2B5EF4-FFF2-40B4-BE49-F238E27FC236}">
                  <a16:creationId xmlns:a16="http://schemas.microsoft.com/office/drawing/2014/main" id="{B74B0CE3-272A-4455-B2CA-BC657540A391}"/>
                </a:ext>
              </a:extLst>
            </p:cNvPr>
            <p:cNvSpPr txBox="1">
              <a:spLocks noChangeArrowheads="1"/>
            </p:cNvSpPr>
            <p:nvPr/>
          </p:nvSpPr>
          <p:spPr bwMode="auto">
            <a:xfrm>
              <a:off x="590213" y="4725231"/>
              <a:ext cx="1626750" cy="276999"/>
            </a:xfrm>
            <a:prstGeom prst="rect">
              <a:avLst/>
            </a:prstGeom>
            <a:solidFill>
              <a:schemeClr val="bg1"/>
            </a:solidFill>
            <a:ln w="3175">
              <a:noFill/>
              <a:miter lim="800000"/>
              <a:headEnd/>
              <a:tailEnd/>
            </a:ln>
            <a:effectLst/>
          </p:spPr>
          <p:txBody>
            <a:bodyPr wrap="none">
              <a:spAutoFit/>
            </a:bodyPr>
            <a:lstStyle/>
            <a:p>
              <a:r>
                <a:rPr lang="en-US" altLang="en-US" sz="1200" b="1" dirty="0"/>
                <a:t>Drift tube (20-40 kV)</a:t>
              </a:r>
            </a:p>
          </p:txBody>
        </p:sp>
        <p:sp>
          <p:nvSpPr>
            <p:cNvPr id="13" name="Arrow: Right 12">
              <a:extLst>
                <a:ext uri="{FF2B5EF4-FFF2-40B4-BE49-F238E27FC236}">
                  <a16:creationId xmlns:a16="http://schemas.microsoft.com/office/drawing/2014/main" id="{AED1D8F1-DAC0-13BC-EBC4-4FFF9B5789BA}"/>
                </a:ext>
              </a:extLst>
            </p:cNvPr>
            <p:cNvSpPr/>
            <p:nvPr/>
          </p:nvSpPr>
          <p:spPr>
            <a:xfrm rot="10800000">
              <a:off x="8225726" y="4755834"/>
              <a:ext cx="725535" cy="215793"/>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CC3300"/>
                </a:highlight>
              </a:endParaRPr>
            </a:p>
          </p:txBody>
        </p:sp>
        <p:sp>
          <p:nvSpPr>
            <p:cNvPr id="18" name="Text Box 12">
              <a:extLst>
                <a:ext uri="{FF2B5EF4-FFF2-40B4-BE49-F238E27FC236}">
                  <a16:creationId xmlns:a16="http://schemas.microsoft.com/office/drawing/2014/main" id="{C2D185EF-2224-2582-F0E2-0782E78CCA76}"/>
                </a:ext>
              </a:extLst>
            </p:cNvPr>
            <p:cNvSpPr txBox="1">
              <a:spLocks noChangeArrowheads="1"/>
            </p:cNvSpPr>
            <p:nvPr/>
          </p:nvSpPr>
          <p:spPr bwMode="auto">
            <a:xfrm>
              <a:off x="8205760" y="4289077"/>
              <a:ext cx="1166901" cy="523220"/>
            </a:xfrm>
            <a:prstGeom prst="rect">
              <a:avLst/>
            </a:prstGeom>
            <a:noFill/>
            <a:ln w="31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1400" b="1" dirty="0">
                  <a:solidFill>
                    <a:srgbClr val="FF0000"/>
                  </a:solidFill>
                </a:rPr>
                <a:t>e-beam ~10A</a:t>
              </a:r>
            </a:p>
          </p:txBody>
        </p:sp>
        <p:cxnSp>
          <p:nvCxnSpPr>
            <p:cNvPr id="5" name="Connector: Curved 4">
              <a:extLst>
                <a:ext uri="{FF2B5EF4-FFF2-40B4-BE49-F238E27FC236}">
                  <a16:creationId xmlns:a16="http://schemas.microsoft.com/office/drawing/2014/main" id="{67EA6464-9F71-1A82-C941-7CD8765DFB17}"/>
                </a:ext>
              </a:extLst>
            </p:cNvPr>
            <p:cNvCxnSpPr/>
            <p:nvPr/>
          </p:nvCxnSpPr>
          <p:spPr>
            <a:xfrm rot="10800000" flipV="1">
              <a:off x="6288296" y="4586343"/>
              <a:ext cx="284281" cy="253027"/>
            </a:xfrm>
            <a:prstGeom prst="curvedConnector3">
              <a:avLst>
                <a:gd name="adj1" fmla="val 1949"/>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nector: Curved 13">
              <a:extLst>
                <a:ext uri="{FF2B5EF4-FFF2-40B4-BE49-F238E27FC236}">
                  <a16:creationId xmlns:a16="http://schemas.microsoft.com/office/drawing/2014/main" id="{01BF6CB8-33EF-3B30-F010-77BAC4C45C69}"/>
                </a:ext>
              </a:extLst>
            </p:cNvPr>
            <p:cNvCxnSpPr>
              <a:cxnSpLocks/>
            </p:cNvCxnSpPr>
            <p:nvPr/>
          </p:nvCxnSpPr>
          <p:spPr>
            <a:xfrm rot="10800000" flipH="1" flipV="1">
              <a:off x="6600946" y="4586344"/>
              <a:ext cx="284281" cy="253027"/>
            </a:xfrm>
            <a:prstGeom prst="curvedConnector3">
              <a:avLst>
                <a:gd name="adj1" fmla="val 1949"/>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 Box 6">
              <a:extLst>
                <a:ext uri="{FF2B5EF4-FFF2-40B4-BE49-F238E27FC236}">
                  <a16:creationId xmlns:a16="http://schemas.microsoft.com/office/drawing/2014/main" id="{6186A9F3-2E0E-382F-9FF8-D829CBCDE9E1}"/>
                </a:ext>
              </a:extLst>
            </p:cNvPr>
            <p:cNvSpPr txBox="1">
              <a:spLocks noChangeArrowheads="1"/>
            </p:cNvSpPr>
            <p:nvPr/>
          </p:nvSpPr>
          <p:spPr bwMode="auto">
            <a:xfrm>
              <a:off x="841887" y="3278622"/>
              <a:ext cx="1972755" cy="261610"/>
            </a:xfrm>
            <a:prstGeom prst="rect">
              <a:avLst/>
            </a:prstGeom>
            <a:solidFill>
              <a:schemeClr val="bg1"/>
            </a:solidFill>
            <a:ln w="3175">
              <a:noFill/>
              <a:miter lim="800000"/>
              <a:headEnd/>
              <a:tailEnd/>
            </a:ln>
            <a:effectLst/>
          </p:spPr>
          <p:txBody>
            <a:bodyPr wrap="square">
              <a:spAutoFit/>
            </a:bodyPr>
            <a:lstStyle/>
            <a:p>
              <a:r>
                <a:rPr lang="en-US" altLang="en-US" sz="1100" b="1" dirty="0"/>
                <a:t>To the purification system </a:t>
              </a:r>
            </a:p>
          </p:txBody>
        </p:sp>
        <p:cxnSp>
          <p:nvCxnSpPr>
            <p:cNvPr id="4" name="Straight Arrow Connector 3">
              <a:extLst>
                <a:ext uri="{FF2B5EF4-FFF2-40B4-BE49-F238E27FC236}">
                  <a16:creationId xmlns:a16="http://schemas.microsoft.com/office/drawing/2014/main" id="{1EA32F86-9155-2F88-2D7B-94471C02909E}"/>
                </a:ext>
              </a:extLst>
            </p:cNvPr>
            <p:cNvCxnSpPr>
              <a:cxnSpLocks/>
            </p:cNvCxnSpPr>
            <p:nvPr/>
          </p:nvCxnSpPr>
          <p:spPr>
            <a:xfrm>
              <a:off x="1326524" y="3625403"/>
              <a:ext cx="42500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EA34D90-2F72-7D5B-4FFA-7B8F1261B1A9}"/>
                </a:ext>
              </a:extLst>
            </p:cNvPr>
            <p:cNvSpPr txBox="1"/>
            <p:nvPr/>
          </p:nvSpPr>
          <p:spPr>
            <a:xfrm>
              <a:off x="5521388" y="2644591"/>
              <a:ext cx="1413885" cy="338554"/>
            </a:xfrm>
            <a:prstGeom prst="rect">
              <a:avLst/>
            </a:prstGeom>
            <a:noFill/>
          </p:spPr>
          <p:txBody>
            <a:bodyPr wrap="square">
              <a:spAutoFit/>
            </a:bodyPr>
            <a:lstStyle/>
            <a:p>
              <a:r>
                <a:rPr lang="en-US" altLang="en-US" sz="1600" b="1" dirty="0">
                  <a:latin typeface="Times New Roman" panose="02020603050405020304" pitchFamily="18" charset="0"/>
                  <a:cs typeface="Times New Roman" panose="02020603050405020304" pitchFamily="18" charset="0"/>
                </a:rPr>
                <a:t>Rf –discharge </a:t>
              </a:r>
              <a:endParaRPr lang="en-US" sz="1600" b="1" dirty="0"/>
            </a:p>
          </p:txBody>
        </p:sp>
      </p:grpSp>
      <p:pic>
        <p:nvPicPr>
          <p:cNvPr id="2" name="Picture 1">
            <a:extLst>
              <a:ext uri="{FF2B5EF4-FFF2-40B4-BE49-F238E27FC236}">
                <a16:creationId xmlns:a16="http://schemas.microsoft.com/office/drawing/2014/main" id="{9F1E6DA0-A12D-4E9D-2B78-294A608D69DD}"/>
              </a:ext>
            </a:extLst>
          </p:cNvPr>
          <p:cNvPicPr>
            <a:picLocks noChangeAspect="1"/>
          </p:cNvPicPr>
          <p:nvPr/>
        </p:nvPicPr>
        <p:blipFill>
          <a:blip r:embed="rId3"/>
          <a:stretch>
            <a:fillRect/>
          </a:stretch>
        </p:blipFill>
        <p:spPr>
          <a:xfrm>
            <a:off x="6533179" y="2320161"/>
            <a:ext cx="2489200" cy="1524000"/>
          </a:xfrm>
          <a:prstGeom prst="rect">
            <a:avLst/>
          </a:prstGeom>
        </p:spPr>
      </p:pic>
      <p:pic>
        <p:nvPicPr>
          <p:cNvPr id="3" name="Picture 2">
            <a:extLst>
              <a:ext uri="{FF2B5EF4-FFF2-40B4-BE49-F238E27FC236}">
                <a16:creationId xmlns:a16="http://schemas.microsoft.com/office/drawing/2014/main" id="{FA5F8BED-E3AE-9B7A-0269-4C76B6CA9A0A}"/>
              </a:ext>
            </a:extLst>
          </p:cNvPr>
          <p:cNvPicPr>
            <a:picLocks noChangeAspect="1"/>
          </p:cNvPicPr>
          <p:nvPr/>
        </p:nvPicPr>
        <p:blipFill>
          <a:blip r:embed="rId4"/>
          <a:stretch>
            <a:fillRect/>
          </a:stretch>
        </p:blipFill>
        <p:spPr>
          <a:xfrm>
            <a:off x="433077" y="2414885"/>
            <a:ext cx="2070176" cy="1663700"/>
          </a:xfrm>
          <a:prstGeom prst="rect">
            <a:avLst/>
          </a:prstGeom>
        </p:spPr>
      </p:pic>
      <p:cxnSp>
        <p:nvCxnSpPr>
          <p:cNvPr id="22" name="Straight Arrow Connector 21">
            <a:extLst>
              <a:ext uri="{FF2B5EF4-FFF2-40B4-BE49-F238E27FC236}">
                <a16:creationId xmlns:a16="http://schemas.microsoft.com/office/drawing/2014/main" id="{8162BD6C-3230-8520-AC08-2AB363CEA5E1}"/>
              </a:ext>
            </a:extLst>
          </p:cNvPr>
          <p:cNvCxnSpPr>
            <a:cxnSpLocks/>
          </p:cNvCxnSpPr>
          <p:nvPr/>
        </p:nvCxnSpPr>
        <p:spPr>
          <a:xfrm flipV="1">
            <a:off x="6088846" y="2739483"/>
            <a:ext cx="1021116" cy="133910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EFC6836-5486-D4CB-3BEE-1F1E5122D5EE}"/>
              </a:ext>
            </a:extLst>
          </p:cNvPr>
          <p:cNvCxnSpPr>
            <a:cxnSpLocks/>
          </p:cNvCxnSpPr>
          <p:nvPr/>
        </p:nvCxnSpPr>
        <p:spPr>
          <a:xfrm flipH="1" flipV="1">
            <a:off x="1905457" y="3921761"/>
            <a:ext cx="2138523" cy="128542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49291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Number Placeholder 5"/>
          <p:cNvSpPr>
            <a:spLocks noGrp="1"/>
          </p:cNvSpPr>
          <p:nvPr>
            <p:ph type="sldNum" sz="quarter" idx="10"/>
          </p:nvPr>
        </p:nvSpPr>
        <p:spPr bwMode="auto">
          <a:xfrm>
            <a:off x="3751263" y="6311900"/>
            <a:ext cx="2057400" cy="365125"/>
          </a:xfrm>
          <a:prstGeom prst="rect">
            <a:avLst/>
          </a:prstGeom>
          <a:noFill/>
          <a:ln>
            <a:miter lim="800000"/>
            <a:headEnd/>
            <a:tailEnd/>
          </a:ln>
        </p:spPr>
        <p:txBody>
          <a:bodyPr vert="horz" wrap="square" lIns="91440" tIns="45720" rIns="91440" bIns="45720" numCol="1" rtlCol="0" anchor="ctr" anchorCtr="0" compatLnSpc="1">
            <a:prstTxWarp prst="textNoShape">
              <a:avLst/>
            </a:prstTxWarp>
          </a:bodyPr>
          <a:lstStyle>
            <a:defPPr>
              <a:defRPr lang="en-US"/>
            </a:defPPr>
            <a:lvl1pPr algn="ctr" rtl="0" fontAlgn="auto">
              <a:spcBef>
                <a:spcPts val="0"/>
              </a:spcBef>
              <a:spcAft>
                <a:spcPts val="0"/>
              </a:spcAft>
              <a:defRPr sz="1200" kern="1200">
                <a:solidFill>
                  <a:schemeClr val="bg1"/>
                </a:solidFill>
                <a:latin typeface="Arial" charset="0"/>
                <a:ea typeface="Arial" charset="0"/>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fontAlgn="base">
              <a:spcBef>
                <a:spcPct val="0"/>
              </a:spcBef>
              <a:spcAft>
                <a:spcPct val="0"/>
              </a:spcAft>
              <a:defRPr/>
            </a:pPr>
            <a:fld id="{497174CE-D578-4695-91BE-D16B899144FB}" type="slidenum">
              <a:rPr lang="en-US" smtClean="0"/>
              <a:pPr fontAlgn="base">
                <a:spcBef>
                  <a:spcPct val="0"/>
                </a:spcBef>
                <a:spcAft>
                  <a:spcPct val="0"/>
                </a:spcAft>
                <a:defRPr/>
              </a:pPr>
              <a:t>37</a:t>
            </a:fld>
            <a:endParaRPr lang="en-US"/>
          </a:p>
        </p:txBody>
      </p:sp>
      <p:sp>
        <p:nvSpPr>
          <p:cNvPr id="35842" name="Rectangle 2"/>
          <p:cNvSpPr>
            <a:spLocks noGrp="1" noChangeArrowheads="1"/>
          </p:cNvSpPr>
          <p:nvPr>
            <p:ph type="title" idx="4294967295"/>
          </p:nvPr>
        </p:nvSpPr>
        <p:spPr>
          <a:xfrm>
            <a:off x="566738" y="435142"/>
            <a:ext cx="8382000" cy="533400"/>
          </a:xfrm>
          <a:solidFill>
            <a:schemeClr val="bg1"/>
          </a:solidFill>
          <a:ln w="3175">
            <a:solidFill>
              <a:schemeClr val="bg1"/>
            </a:solidFill>
          </a:ln>
        </p:spPr>
        <p:txBody>
          <a:bodyPr>
            <a:noAutofit/>
          </a:bodyPr>
          <a:lstStyle/>
          <a:p>
            <a:pPr algn="ctr" eaLnBrk="1" hangingPunct="1"/>
            <a:r>
              <a:rPr lang="en-US" altLang="en-US" baseline="30000" dirty="0">
                <a:solidFill>
                  <a:srgbClr val="C00000"/>
                </a:solidFill>
                <a:latin typeface="Times New Roman" panose="02020603050405020304" pitchFamily="18" charset="0"/>
                <a:cs typeface="Times New Roman" panose="02020603050405020304" pitchFamily="18" charset="0"/>
              </a:rPr>
              <a:t>3</a:t>
            </a:r>
            <a:r>
              <a:rPr lang="en-US" altLang="en-US" dirty="0">
                <a:solidFill>
                  <a:srgbClr val="C00000"/>
                </a:solidFill>
                <a:latin typeface="Times New Roman" panose="02020603050405020304" pitchFamily="18" charset="0"/>
                <a:cs typeface="Times New Roman" panose="02020603050405020304" pitchFamily="18" charset="0"/>
              </a:rPr>
              <a:t>He-gas purification and filling system</a:t>
            </a:r>
          </a:p>
        </p:txBody>
      </p:sp>
      <p:pic>
        <p:nvPicPr>
          <p:cNvPr id="35843" name="Picture 3"/>
          <p:cNvPicPr>
            <a:picLocks noGrp="1" noChangeAspect="1" noChangeArrowheads="1"/>
          </p:cNvPicPr>
          <p:nvPr>
            <p:ph type="body" idx="4294967295"/>
          </p:nvPr>
        </p:nvPicPr>
        <p:blipFill>
          <a:blip r:embed="rId2"/>
          <a:srcRect/>
          <a:stretch>
            <a:fillRect/>
          </a:stretch>
        </p:blipFill>
        <p:spPr>
          <a:xfrm>
            <a:off x="685800" y="2057400"/>
            <a:ext cx="4071938" cy="3097213"/>
          </a:xfrm>
          <a:ln w="3175">
            <a:solidFill>
              <a:srgbClr val="000000"/>
            </a:solidFill>
          </a:ln>
        </p:spPr>
      </p:pic>
      <p:sp>
        <p:nvSpPr>
          <p:cNvPr id="35844" name="Text Box 6"/>
          <p:cNvSpPr txBox="1">
            <a:spLocks noChangeArrowheads="1"/>
          </p:cNvSpPr>
          <p:nvPr/>
        </p:nvSpPr>
        <p:spPr bwMode="auto">
          <a:xfrm>
            <a:off x="1230313" y="1201738"/>
            <a:ext cx="2873375" cy="644525"/>
          </a:xfrm>
          <a:prstGeom prst="rect">
            <a:avLst/>
          </a:prstGeom>
          <a:solidFill>
            <a:schemeClr val="bg1"/>
          </a:solidFill>
          <a:ln w="3175">
            <a:solidFill>
              <a:schemeClr val="tx1"/>
            </a:solidFill>
            <a:miter lim="800000"/>
            <a:headEnd/>
            <a:tailEnd/>
          </a:ln>
        </p:spPr>
        <p:txBody>
          <a:bodyPr wrap="none">
            <a:spAutoFit/>
          </a:bodyPr>
          <a:lstStyle/>
          <a:p>
            <a:r>
              <a:rPr lang="en-US" altLang="en-US" dirty="0">
                <a:latin typeface="Calibri" pitchFamily="34" charset="0"/>
              </a:rPr>
              <a:t>Modified Cryo-pump for 3He</a:t>
            </a:r>
          </a:p>
          <a:p>
            <a:r>
              <a:rPr lang="en-US" altLang="en-US" dirty="0">
                <a:latin typeface="Calibri" pitchFamily="34" charset="0"/>
              </a:rPr>
              <a:t> purification and storage</a:t>
            </a:r>
          </a:p>
        </p:txBody>
      </p:sp>
      <p:sp>
        <p:nvSpPr>
          <p:cNvPr id="35845" name="Line 7"/>
          <p:cNvSpPr>
            <a:spLocks noChangeShapeType="1"/>
          </p:cNvSpPr>
          <p:nvPr/>
        </p:nvSpPr>
        <p:spPr bwMode="auto">
          <a:xfrm>
            <a:off x="3140075" y="1846263"/>
            <a:ext cx="963613" cy="2024062"/>
          </a:xfrm>
          <a:prstGeom prst="line">
            <a:avLst/>
          </a:prstGeom>
          <a:noFill/>
          <a:ln w="38100">
            <a:solidFill>
              <a:srgbClr val="FF0066"/>
            </a:solidFill>
            <a:round/>
            <a:headEnd/>
            <a:tailEnd type="triangle" w="med" len="med"/>
          </a:ln>
        </p:spPr>
        <p:txBody>
          <a:bodyPr/>
          <a:lstStyle/>
          <a:p>
            <a:endParaRPr lang="en-US"/>
          </a:p>
        </p:txBody>
      </p:sp>
      <p:pic>
        <p:nvPicPr>
          <p:cNvPr id="1025" name="Picture 1" descr="page11image57935696">
            <a:extLst>
              <a:ext uri="{FF2B5EF4-FFF2-40B4-BE49-F238E27FC236}">
                <a16:creationId xmlns:a16="http://schemas.microsoft.com/office/drawing/2014/main" id="{32A70972-DD16-F11C-B533-AE656F36E2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0314" y="1987538"/>
            <a:ext cx="3854449" cy="3398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6">
            <a:extLst>
              <a:ext uri="{FF2B5EF4-FFF2-40B4-BE49-F238E27FC236}">
                <a16:creationId xmlns:a16="http://schemas.microsoft.com/office/drawing/2014/main" id="{DCFD7AFC-DF23-A3BD-C9F1-A0605D7791C0}"/>
              </a:ext>
            </a:extLst>
          </p:cNvPr>
          <p:cNvSpPr txBox="1">
            <a:spLocks noChangeArrowheads="1"/>
          </p:cNvSpPr>
          <p:nvPr/>
        </p:nvSpPr>
        <p:spPr bwMode="auto">
          <a:xfrm>
            <a:off x="4452332" y="1161811"/>
            <a:ext cx="3447675" cy="369332"/>
          </a:xfrm>
          <a:prstGeom prst="rect">
            <a:avLst/>
          </a:prstGeom>
          <a:solidFill>
            <a:schemeClr val="bg1"/>
          </a:solidFill>
          <a:ln w="3175">
            <a:solidFill>
              <a:schemeClr val="tx1"/>
            </a:solidFill>
            <a:miter lim="800000"/>
            <a:headEnd/>
            <a:tailEnd/>
          </a:ln>
        </p:spPr>
        <p:txBody>
          <a:bodyPr wrap="none">
            <a:spAutoFit/>
          </a:bodyPr>
          <a:lstStyle/>
          <a:p>
            <a:r>
              <a:rPr lang="en-US" altLang="en-US" dirty="0">
                <a:latin typeface="Calibri" pitchFamily="34" charset="0"/>
              </a:rPr>
              <a:t>Vessel filled with charcoal granules</a:t>
            </a:r>
          </a:p>
        </p:txBody>
      </p:sp>
      <p:sp>
        <p:nvSpPr>
          <p:cNvPr id="3" name="Line 7">
            <a:extLst>
              <a:ext uri="{FF2B5EF4-FFF2-40B4-BE49-F238E27FC236}">
                <a16:creationId xmlns:a16="http://schemas.microsoft.com/office/drawing/2014/main" id="{4BE8888F-D90D-48C8-911E-009D3AC1879A}"/>
              </a:ext>
            </a:extLst>
          </p:cNvPr>
          <p:cNvSpPr>
            <a:spLocks noChangeShapeType="1"/>
          </p:cNvSpPr>
          <p:nvPr/>
        </p:nvSpPr>
        <p:spPr bwMode="auto">
          <a:xfrm>
            <a:off x="5212557" y="1797194"/>
            <a:ext cx="963613" cy="1929584"/>
          </a:xfrm>
          <a:prstGeom prst="line">
            <a:avLst/>
          </a:prstGeom>
          <a:noFill/>
          <a:ln w="38100">
            <a:solidFill>
              <a:srgbClr val="FF0066"/>
            </a:solidFill>
            <a:round/>
            <a:headEnd/>
            <a:tailEnd type="triangle" w="med" len="med"/>
          </a:ln>
        </p:spPr>
        <p:txBody>
          <a:bodyPr/>
          <a:lstStyle/>
          <a:p>
            <a:endParaRPr lang="en-US"/>
          </a:p>
        </p:txBody>
      </p:sp>
      <p:sp>
        <p:nvSpPr>
          <p:cNvPr id="4" name="Text Box 6">
            <a:extLst>
              <a:ext uri="{FF2B5EF4-FFF2-40B4-BE49-F238E27FC236}">
                <a16:creationId xmlns:a16="http://schemas.microsoft.com/office/drawing/2014/main" id="{FA5B1030-9A34-16A3-C1B2-2BC41ABB4456}"/>
              </a:ext>
            </a:extLst>
          </p:cNvPr>
          <p:cNvSpPr txBox="1">
            <a:spLocks noChangeArrowheads="1"/>
          </p:cNvSpPr>
          <p:nvPr/>
        </p:nvSpPr>
        <p:spPr bwMode="auto">
          <a:xfrm>
            <a:off x="1002631" y="5365750"/>
            <a:ext cx="7892132" cy="1200329"/>
          </a:xfrm>
          <a:prstGeom prst="rect">
            <a:avLst/>
          </a:prstGeom>
          <a:solidFill>
            <a:schemeClr val="bg1"/>
          </a:solidFill>
          <a:ln w="3175">
            <a:solidFill>
              <a:schemeClr val="tx1"/>
            </a:solidFill>
            <a:miter lim="800000"/>
            <a:headEnd/>
            <a:tailEnd/>
          </a:ln>
        </p:spPr>
        <p:txBody>
          <a:bodyPr wrap="square">
            <a:spAutoFit/>
          </a:bodyPr>
          <a:lstStyle/>
          <a:p>
            <a:r>
              <a:rPr lang="en-US" altLang="en-US" b="1" dirty="0">
                <a:latin typeface="Calibri" pitchFamily="34" charset="0"/>
              </a:rPr>
              <a:t>The pump also absorbs quite a significant amount of </a:t>
            </a:r>
            <a:r>
              <a:rPr lang="en-US" altLang="en-US" b="1" baseline="30000" dirty="0">
                <a:latin typeface="Calibri" pitchFamily="34" charset="0"/>
              </a:rPr>
              <a:t>3</a:t>
            </a:r>
            <a:r>
              <a:rPr lang="en-US" altLang="en-US" b="1" dirty="0">
                <a:latin typeface="Calibri" pitchFamily="34" charset="0"/>
              </a:rPr>
              <a:t>He gas (of about 100 </a:t>
            </a:r>
            <a:r>
              <a:rPr lang="en-US" altLang="en-US" b="1" dirty="0" err="1">
                <a:latin typeface="Calibri" pitchFamily="34" charset="0"/>
              </a:rPr>
              <a:t>scc</a:t>
            </a:r>
            <a:r>
              <a:rPr lang="en-US" altLang="en-US" b="1" dirty="0">
                <a:latin typeface="Calibri" pitchFamily="34" charset="0"/>
              </a:rPr>
              <a:t>).</a:t>
            </a:r>
          </a:p>
          <a:p>
            <a:r>
              <a:rPr lang="en-US" altLang="en-US" b="1" dirty="0">
                <a:latin typeface="Calibri" pitchFamily="34" charset="0"/>
              </a:rPr>
              <a:t> </a:t>
            </a:r>
            <a:r>
              <a:rPr lang="en-US" altLang="en-US" b="1" dirty="0">
                <a:solidFill>
                  <a:srgbClr val="0070C0"/>
                </a:solidFill>
                <a:latin typeface="Calibri" pitchFamily="34" charset="0"/>
              </a:rPr>
              <a:t>The absorbed gas is released by the pump vessel heating ~20K.</a:t>
            </a:r>
          </a:p>
          <a:p>
            <a:r>
              <a:rPr lang="en-US" altLang="en-US" b="1" dirty="0">
                <a:solidFill>
                  <a:srgbClr val="0070C0"/>
                </a:solidFill>
                <a:latin typeface="Calibri" pitchFamily="34" charset="0"/>
              </a:rPr>
              <a:t> </a:t>
            </a:r>
            <a:r>
              <a:rPr lang="en-US" altLang="en-US" b="1" dirty="0">
                <a:latin typeface="Calibri" pitchFamily="34" charset="0"/>
              </a:rPr>
              <a:t>This provides gas storage and supply for </a:t>
            </a:r>
            <a:r>
              <a:rPr lang="en-US" altLang="en-US" b="1" baseline="30000" dirty="0">
                <a:latin typeface="Calibri" pitchFamily="34" charset="0"/>
              </a:rPr>
              <a:t>3</a:t>
            </a:r>
            <a:r>
              <a:rPr lang="en-US" altLang="en-US" b="1" dirty="0">
                <a:latin typeface="Calibri" pitchFamily="34" charset="0"/>
              </a:rPr>
              <a:t>He-cell operation at the optimal pressure value (3-5 Torr).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F06A8-A9F0-CBBE-4319-62A99B713C50}"/>
              </a:ext>
            </a:extLst>
          </p:cNvPr>
          <p:cNvSpPr>
            <a:spLocks noGrp="1"/>
          </p:cNvSpPr>
          <p:nvPr>
            <p:ph type="title"/>
          </p:nvPr>
        </p:nvSpPr>
        <p:spPr/>
        <p:txBody>
          <a:bodyPr/>
          <a:lstStyle/>
          <a:p>
            <a:r>
              <a:rPr lang="en-US" baseline="30000" dirty="0">
                <a:solidFill>
                  <a:srgbClr val="C00000"/>
                </a:solidFill>
              </a:rPr>
              <a:t>3</a:t>
            </a:r>
            <a:r>
              <a:rPr lang="en-US" dirty="0">
                <a:solidFill>
                  <a:srgbClr val="C00000"/>
                </a:solidFill>
              </a:rPr>
              <a:t>He Contamination Monitoring </a:t>
            </a:r>
          </a:p>
        </p:txBody>
      </p:sp>
      <p:sp>
        <p:nvSpPr>
          <p:cNvPr id="3" name="Slide Number Placeholder 2">
            <a:extLst>
              <a:ext uri="{FF2B5EF4-FFF2-40B4-BE49-F238E27FC236}">
                <a16:creationId xmlns:a16="http://schemas.microsoft.com/office/drawing/2014/main" id="{843D1045-41BB-6A7E-7F87-1D5B1254171D}"/>
              </a:ext>
            </a:extLst>
          </p:cNvPr>
          <p:cNvSpPr>
            <a:spLocks noGrp="1"/>
          </p:cNvSpPr>
          <p:nvPr>
            <p:ph type="sldNum" sz="quarter" idx="4"/>
          </p:nvPr>
        </p:nvSpPr>
        <p:spPr/>
        <p:txBody>
          <a:bodyPr/>
          <a:lstStyle/>
          <a:p>
            <a:fld id="{933A556B-7C63-244D-9B7C-B0EA8042B330}" type="slidenum">
              <a:rPr lang="en-US" smtClean="0"/>
              <a:pPr/>
              <a:t>38</a:t>
            </a:fld>
            <a:endParaRPr lang="en-US" sz="750" dirty="0"/>
          </a:p>
        </p:txBody>
      </p:sp>
      <p:pic>
        <p:nvPicPr>
          <p:cNvPr id="4" name="Picture 3">
            <a:extLst>
              <a:ext uri="{FF2B5EF4-FFF2-40B4-BE49-F238E27FC236}">
                <a16:creationId xmlns:a16="http://schemas.microsoft.com/office/drawing/2014/main" id="{5C574077-F5AA-42DF-B33A-1229D339B126}"/>
              </a:ext>
            </a:extLst>
          </p:cNvPr>
          <p:cNvPicPr>
            <a:picLocks noChangeAspect="1"/>
          </p:cNvPicPr>
          <p:nvPr/>
        </p:nvPicPr>
        <p:blipFill>
          <a:blip r:embed="rId2"/>
          <a:stretch>
            <a:fillRect/>
          </a:stretch>
        </p:blipFill>
        <p:spPr>
          <a:xfrm>
            <a:off x="1828800" y="1509423"/>
            <a:ext cx="5144568" cy="3643149"/>
          </a:xfrm>
          <a:prstGeom prst="rect">
            <a:avLst/>
          </a:prstGeom>
        </p:spPr>
      </p:pic>
      <p:sp>
        <p:nvSpPr>
          <p:cNvPr id="9" name="TextBox 8">
            <a:extLst>
              <a:ext uri="{FF2B5EF4-FFF2-40B4-BE49-F238E27FC236}">
                <a16:creationId xmlns:a16="http://schemas.microsoft.com/office/drawing/2014/main" id="{01956E07-31B0-4951-240A-423500922329}"/>
              </a:ext>
            </a:extLst>
          </p:cNvPr>
          <p:cNvSpPr txBox="1"/>
          <p:nvPr/>
        </p:nvSpPr>
        <p:spPr>
          <a:xfrm>
            <a:off x="905854" y="5221480"/>
            <a:ext cx="8013732" cy="923330"/>
          </a:xfrm>
          <a:prstGeom prst="rect">
            <a:avLst/>
          </a:prstGeom>
          <a:noFill/>
        </p:spPr>
        <p:txBody>
          <a:bodyPr wrap="none" rtlCol="0">
            <a:spAutoFit/>
          </a:bodyPr>
          <a:lstStyle/>
          <a:p>
            <a:r>
              <a:rPr lang="en-US" dirty="0"/>
              <a:t>The hydrogen Balmer-alpha line </a:t>
            </a:r>
            <a:r>
              <a:rPr lang="en-US" dirty="0" err="1"/>
              <a:t>intesty</a:t>
            </a:r>
            <a:r>
              <a:rPr lang="en-US" dirty="0"/>
              <a:t> at 656 nm is strongly reduced &lt;0.4%</a:t>
            </a:r>
          </a:p>
          <a:p>
            <a:r>
              <a:rPr lang="en-US" dirty="0"/>
              <a:t>Relative to the 668 nm 3He line after 10 hours of RF discharge with the </a:t>
            </a:r>
          </a:p>
          <a:p>
            <a:r>
              <a:rPr lang="en-US" dirty="0"/>
              <a:t>isolation valve closed </a:t>
            </a:r>
          </a:p>
        </p:txBody>
      </p:sp>
    </p:spTree>
    <p:extLst>
      <p:ext uri="{BB962C8B-B14F-4D97-AF65-F5344CB8AC3E}">
        <p14:creationId xmlns:p14="http://schemas.microsoft.com/office/powerpoint/2010/main" val="14267400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C1F95-6E03-411A-989B-20F32FBE7345}"/>
              </a:ext>
            </a:extLst>
          </p:cNvPr>
          <p:cNvSpPr>
            <a:spLocks noGrp="1"/>
          </p:cNvSpPr>
          <p:nvPr>
            <p:ph type="title"/>
          </p:nvPr>
        </p:nvSpPr>
        <p:spPr>
          <a:xfrm>
            <a:off x="418565" y="176279"/>
            <a:ext cx="8174105" cy="674402"/>
          </a:xfrm>
        </p:spPr>
        <p:txBody>
          <a:bodyPr>
            <a:noAutofit/>
          </a:bodyPr>
          <a:lstStyle/>
          <a:p>
            <a:r>
              <a:rPr lang="en-US" sz="2100" dirty="0">
                <a:solidFill>
                  <a:srgbClr val="C00000"/>
                </a:solidFill>
                <a:latin typeface="Times New Roman" panose="02020603050405020304" pitchFamily="18" charset="0"/>
                <a:cs typeface="Times New Roman" panose="02020603050405020304" pitchFamily="18" charset="0"/>
              </a:rPr>
              <a:t>Gas Cell with pump out manifold and external drift tube connections</a:t>
            </a:r>
          </a:p>
        </p:txBody>
      </p:sp>
      <p:pic>
        <p:nvPicPr>
          <p:cNvPr id="11" name="Content Placeholder 10">
            <a:extLst>
              <a:ext uri="{FF2B5EF4-FFF2-40B4-BE49-F238E27FC236}">
                <a16:creationId xmlns:a16="http://schemas.microsoft.com/office/drawing/2014/main" id="{1560098A-66EB-4825-B1CC-F9A2F98C80AE}"/>
              </a:ext>
            </a:extLst>
          </p:cNvPr>
          <p:cNvPicPr>
            <a:picLocks noGrp="1" noChangeAspect="1"/>
          </p:cNvPicPr>
          <p:nvPr>
            <p:ph idx="1"/>
          </p:nvPr>
        </p:nvPicPr>
        <p:blipFill>
          <a:blip r:embed="rId2"/>
          <a:stretch>
            <a:fillRect/>
          </a:stretch>
        </p:blipFill>
        <p:spPr>
          <a:xfrm>
            <a:off x="418566" y="879376"/>
            <a:ext cx="4062674" cy="2705804"/>
          </a:xfrm>
          <a:prstGeom prst="rect">
            <a:avLst/>
          </a:prstGeom>
        </p:spPr>
      </p:pic>
      <p:pic>
        <p:nvPicPr>
          <p:cNvPr id="4" name="Picture 3">
            <a:extLst>
              <a:ext uri="{FF2B5EF4-FFF2-40B4-BE49-F238E27FC236}">
                <a16:creationId xmlns:a16="http://schemas.microsoft.com/office/drawing/2014/main" id="{EFFF4D93-3CEC-4EB8-B04A-49E2A0CEAC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2876" y="850681"/>
            <a:ext cx="3717514" cy="2734499"/>
          </a:xfrm>
          <a:prstGeom prst="rect">
            <a:avLst/>
          </a:prstGeom>
        </p:spPr>
      </p:pic>
      <p:sp>
        <p:nvSpPr>
          <p:cNvPr id="3" name="Slide Number Placeholder 2">
            <a:extLst>
              <a:ext uri="{FF2B5EF4-FFF2-40B4-BE49-F238E27FC236}">
                <a16:creationId xmlns:a16="http://schemas.microsoft.com/office/drawing/2014/main" id="{1ED13598-DFA9-264E-8D75-1CF001D7CB1B}"/>
              </a:ext>
            </a:extLst>
          </p:cNvPr>
          <p:cNvSpPr>
            <a:spLocks noGrp="1"/>
          </p:cNvSpPr>
          <p:nvPr>
            <p:ph type="sldNum" sz="quarter" idx="4"/>
          </p:nvPr>
        </p:nvSpPr>
        <p:spPr/>
        <p:txBody>
          <a:bodyPr/>
          <a:lstStyle/>
          <a:p>
            <a:fld id="{933A556B-7C63-244D-9B7C-B0EA8042B330}" type="slidenum">
              <a:rPr lang="en-US" smtClean="0"/>
              <a:pPr/>
              <a:t>39</a:t>
            </a:fld>
            <a:endParaRPr lang="en-US" sz="750" dirty="0"/>
          </a:p>
        </p:txBody>
      </p:sp>
      <p:sp>
        <p:nvSpPr>
          <p:cNvPr id="5" name="Oval 4">
            <a:extLst>
              <a:ext uri="{FF2B5EF4-FFF2-40B4-BE49-F238E27FC236}">
                <a16:creationId xmlns:a16="http://schemas.microsoft.com/office/drawing/2014/main" id="{03A5839E-0606-40A8-382C-85972BADC1BA}"/>
              </a:ext>
            </a:extLst>
          </p:cNvPr>
          <p:cNvSpPr/>
          <p:nvPr/>
        </p:nvSpPr>
        <p:spPr>
          <a:xfrm>
            <a:off x="6007426" y="1798828"/>
            <a:ext cx="2026316" cy="86689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9B5B57E-C604-2F1B-FFA2-E6E571EF6793}"/>
              </a:ext>
            </a:extLst>
          </p:cNvPr>
          <p:cNvPicPr>
            <a:picLocks noChangeAspect="1"/>
          </p:cNvPicPr>
          <p:nvPr/>
        </p:nvPicPr>
        <p:blipFill rotWithShape="1">
          <a:blip r:embed="rId4"/>
          <a:srcRect b="56223"/>
          <a:stretch/>
        </p:blipFill>
        <p:spPr>
          <a:xfrm>
            <a:off x="1301079" y="3729684"/>
            <a:ext cx="6541842" cy="2056773"/>
          </a:xfrm>
          <a:prstGeom prst="rect">
            <a:avLst/>
          </a:prstGeom>
        </p:spPr>
      </p:pic>
    </p:spTree>
    <p:extLst>
      <p:ext uri="{BB962C8B-B14F-4D97-AF65-F5344CB8AC3E}">
        <p14:creationId xmlns:p14="http://schemas.microsoft.com/office/powerpoint/2010/main" val="104017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DE434-24A1-AFDE-E1C3-D9A51D59929D}"/>
              </a:ext>
            </a:extLst>
          </p:cNvPr>
          <p:cNvSpPr>
            <a:spLocks noGrp="1"/>
          </p:cNvSpPr>
          <p:nvPr>
            <p:ph type="title"/>
          </p:nvPr>
        </p:nvSpPr>
        <p:spPr>
          <a:xfrm>
            <a:off x="428625" y="176279"/>
            <a:ext cx="8286750" cy="1325563"/>
          </a:xfrm>
        </p:spPr>
        <p:txBody>
          <a:bodyPr/>
          <a:lstStyle/>
          <a:p>
            <a:r>
              <a:rPr lang="en-US" dirty="0">
                <a:solidFill>
                  <a:srgbClr val="7030A0"/>
                </a:solidFill>
                <a:latin typeface="Times New Roman" panose="02020603050405020304" pitchFamily="18" charset="0"/>
                <a:cs typeface="Times New Roman" panose="02020603050405020304" pitchFamily="18" charset="0"/>
              </a:rPr>
              <a:t>Polarization Facilities at RHIC</a:t>
            </a:r>
          </a:p>
        </p:txBody>
      </p:sp>
      <p:sp>
        <p:nvSpPr>
          <p:cNvPr id="3" name="Slide Number Placeholder 2">
            <a:extLst>
              <a:ext uri="{FF2B5EF4-FFF2-40B4-BE49-F238E27FC236}">
                <a16:creationId xmlns:a16="http://schemas.microsoft.com/office/drawing/2014/main" id="{54B8CDBE-1D3A-1E13-F539-BAD809EA12DC}"/>
              </a:ext>
            </a:extLst>
          </p:cNvPr>
          <p:cNvSpPr>
            <a:spLocks noGrp="1"/>
          </p:cNvSpPr>
          <p:nvPr>
            <p:ph type="sldNum" sz="quarter" idx="4"/>
          </p:nvPr>
        </p:nvSpPr>
        <p:spPr/>
        <p:txBody>
          <a:bodyPr/>
          <a:lstStyle/>
          <a:p>
            <a:fld id="{933A556B-7C63-244D-9B7C-B0EA8042B330}" type="slidenum">
              <a:rPr lang="en-US" smtClean="0"/>
              <a:pPr/>
              <a:t>4</a:t>
            </a:fld>
            <a:endParaRPr lang="en-US" sz="750" dirty="0"/>
          </a:p>
        </p:txBody>
      </p:sp>
      <p:pic>
        <p:nvPicPr>
          <p:cNvPr id="4" name="Picture 3">
            <a:extLst>
              <a:ext uri="{FF2B5EF4-FFF2-40B4-BE49-F238E27FC236}">
                <a16:creationId xmlns:a16="http://schemas.microsoft.com/office/drawing/2014/main" id="{1C9E85E8-9601-3B32-8CB4-A41F90DC6638}"/>
              </a:ext>
            </a:extLst>
          </p:cNvPr>
          <p:cNvPicPr>
            <a:picLocks noChangeAspect="1"/>
          </p:cNvPicPr>
          <p:nvPr/>
        </p:nvPicPr>
        <p:blipFill>
          <a:blip r:embed="rId2"/>
          <a:stretch>
            <a:fillRect/>
          </a:stretch>
        </p:blipFill>
        <p:spPr>
          <a:xfrm>
            <a:off x="685800" y="1558879"/>
            <a:ext cx="7772400" cy="4757717"/>
          </a:xfrm>
          <a:prstGeom prst="rect">
            <a:avLst/>
          </a:prstGeom>
        </p:spPr>
      </p:pic>
      <p:sp>
        <p:nvSpPr>
          <p:cNvPr id="5" name="Rectangle 4">
            <a:extLst>
              <a:ext uri="{FF2B5EF4-FFF2-40B4-BE49-F238E27FC236}">
                <a16:creationId xmlns:a16="http://schemas.microsoft.com/office/drawing/2014/main" id="{E72A5E49-02C9-5535-2C9F-0850284CE3C3}"/>
              </a:ext>
            </a:extLst>
          </p:cNvPr>
          <p:cNvSpPr/>
          <p:nvPr/>
        </p:nvSpPr>
        <p:spPr>
          <a:xfrm rot="1255809">
            <a:off x="2690590" y="4887212"/>
            <a:ext cx="353683" cy="6193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09A4993-AFF7-FF61-A4F9-B6726D281698}"/>
              </a:ext>
            </a:extLst>
          </p:cNvPr>
          <p:cNvSpPr txBox="1"/>
          <p:nvPr/>
        </p:nvSpPr>
        <p:spPr>
          <a:xfrm rot="1009753">
            <a:off x="2722102" y="4588296"/>
            <a:ext cx="637416" cy="307777"/>
          </a:xfrm>
          <a:prstGeom prst="rect">
            <a:avLst/>
          </a:prstGeom>
          <a:noFill/>
        </p:spPr>
        <p:txBody>
          <a:bodyPr wrap="square" rtlCol="0">
            <a:spAutoFit/>
          </a:bodyPr>
          <a:lstStyle/>
          <a:p>
            <a:r>
              <a:rPr lang="en-US" sz="1400" b="1" dirty="0">
                <a:solidFill>
                  <a:srgbClr val="C00000"/>
                </a:solidFill>
              </a:rPr>
              <a:t>EBIS</a:t>
            </a:r>
          </a:p>
        </p:txBody>
      </p:sp>
    </p:spTree>
    <p:extLst>
      <p:ext uri="{BB962C8B-B14F-4D97-AF65-F5344CB8AC3E}">
        <p14:creationId xmlns:p14="http://schemas.microsoft.com/office/powerpoint/2010/main" val="36838265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Number Placeholder 5"/>
          <p:cNvSpPr>
            <a:spLocks noGrp="1"/>
          </p:cNvSpPr>
          <p:nvPr>
            <p:ph type="sldNum" sz="quarter" idx="12"/>
          </p:nvPr>
        </p:nvSpPr>
        <p:spPr bwMode="auto">
          <a:xfrm>
            <a:off x="8022981" y="6099710"/>
            <a:ext cx="584688" cy="345052"/>
          </a:xfrm>
          <a:prstGeom prst="rect">
            <a:avLst/>
          </a:prstGeom>
          <a:noFill/>
          <a:ln>
            <a:miter lim="800000"/>
            <a:headEnd/>
            <a:tailEnd/>
          </a:ln>
        </p:spPr>
        <p:txBody>
          <a:bodyPr vert="horz" wrap="square" lIns="91440" tIns="45720" rIns="91440" bIns="45720" numCol="1" rtlCol="0" anchor="ctr" anchorCtr="0" compatLnSpc="1">
            <a:prstTxWarp prst="textNoShape">
              <a:avLst/>
            </a:prstTxWarp>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fld id="{716D9922-87B3-6043-9531-5184EA303DC1}" type="slidenum">
              <a:rPr lang="en-US" smtClean="0"/>
              <a:pPr fontAlgn="base">
                <a:spcBef>
                  <a:spcPct val="0"/>
                </a:spcBef>
                <a:spcAft>
                  <a:spcPct val="0"/>
                </a:spcAft>
                <a:defRPr/>
              </a:pPr>
              <a:t>40</a:t>
            </a:fld>
            <a:endParaRPr lang="en-US" dirty="0">
              <a:solidFill>
                <a:prstClr val="white"/>
              </a:solidFill>
              <a:latin typeface="Arial" charset="0"/>
              <a:cs typeface="Arial" charset="0"/>
            </a:endParaRPr>
          </a:p>
        </p:txBody>
      </p:sp>
      <p:sp>
        <p:nvSpPr>
          <p:cNvPr id="47106" name="Содержимое 2"/>
          <p:cNvSpPr txBox="1">
            <a:spLocks/>
          </p:cNvSpPr>
          <p:nvPr/>
        </p:nvSpPr>
        <p:spPr bwMode="auto">
          <a:xfrm>
            <a:off x="1428751" y="847476"/>
            <a:ext cx="6000750" cy="429815"/>
          </a:xfrm>
          <a:prstGeom prst="rect">
            <a:avLst/>
          </a:prstGeom>
          <a:solidFill>
            <a:schemeClr val="bg1"/>
          </a:solidFill>
          <a:ln w="3175">
            <a:solidFill>
              <a:schemeClr val="bg1"/>
            </a:solidFill>
            <a:miter lim="800000"/>
            <a:headEnd/>
            <a:tailEnd/>
          </a:ln>
        </p:spPr>
        <p:txBody>
          <a:bodyPr lIns="68565" tIns="34283" rIns="68565" bIns="34283"/>
          <a:lstStyle/>
          <a:p>
            <a:pPr marL="257175" indent="-257175" algn="ctr" defTabSz="621506" fontAlgn="base">
              <a:spcBef>
                <a:spcPct val="20000"/>
              </a:spcBef>
              <a:spcAft>
                <a:spcPct val="0"/>
              </a:spcAft>
              <a:buClr>
                <a:srgbClr val="0000FF"/>
              </a:buClr>
              <a:buSzPct val="100000"/>
              <a:defRPr/>
            </a:pPr>
            <a:r>
              <a:rPr lang="en-US" altLang="en-US" dirty="0">
                <a:solidFill>
                  <a:srgbClr val="24407B"/>
                </a:solidFill>
                <a:latin typeface="Comic Sans MS" pitchFamily="66" charset="0"/>
                <a:ea typeface="DejaVu Sans"/>
                <a:cs typeface="Times New Roman" pitchFamily="18" charset="0"/>
              </a:rPr>
              <a:t>“Electro-magnetic”, [</a:t>
            </a:r>
            <a:r>
              <a:rPr lang="en-US" altLang="en-US" dirty="0" err="1">
                <a:solidFill>
                  <a:srgbClr val="24407B"/>
                </a:solidFill>
                <a:latin typeface="Comic Sans MS" pitchFamily="66" charset="0"/>
                <a:ea typeface="DejaVu Sans"/>
                <a:cs typeface="Times New Roman" pitchFamily="18" charset="0"/>
              </a:rPr>
              <a:t>IxB</a:t>
            </a:r>
            <a:r>
              <a:rPr lang="en-US" altLang="en-US" dirty="0">
                <a:solidFill>
                  <a:srgbClr val="24407B"/>
                </a:solidFill>
                <a:latin typeface="Comic Sans MS" pitchFamily="66" charset="0"/>
                <a:ea typeface="DejaVu Sans"/>
                <a:cs typeface="Times New Roman" pitchFamily="18" charset="0"/>
              </a:rPr>
              <a:t>] valve operation principle</a:t>
            </a:r>
            <a:endParaRPr lang="ru-RU" altLang="en-US" dirty="0">
              <a:solidFill>
                <a:srgbClr val="24407B"/>
              </a:solidFill>
              <a:latin typeface="Comic Sans MS" pitchFamily="66" charset="0"/>
              <a:ea typeface="DejaVu Sans"/>
              <a:cs typeface="Times New Roman" pitchFamily="18" charset="0"/>
            </a:endParaRPr>
          </a:p>
        </p:txBody>
      </p:sp>
      <p:sp>
        <p:nvSpPr>
          <p:cNvPr id="47107" name="Содержимое 2"/>
          <p:cNvSpPr txBox="1">
            <a:spLocks/>
          </p:cNvSpPr>
          <p:nvPr/>
        </p:nvSpPr>
        <p:spPr bwMode="auto">
          <a:xfrm>
            <a:off x="1485900" y="1197746"/>
            <a:ext cx="6172200" cy="796529"/>
          </a:xfrm>
          <a:prstGeom prst="rect">
            <a:avLst/>
          </a:prstGeom>
          <a:solidFill>
            <a:schemeClr val="bg1"/>
          </a:solidFill>
          <a:ln w="3175">
            <a:solidFill>
              <a:srgbClr val="000000"/>
            </a:solidFill>
            <a:miter lim="800000"/>
            <a:headEnd/>
            <a:tailEnd/>
          </a:ln>
        </p:spPr>
        <p:txBody>
          <a:bodyPr lIns="68565" tIns="34283" rIns="68565" bIns="34283"/>
          <a:lstStyle/>
          <a:p>
            <a:pPr defTabSz="621506" fontAlgn="base">
              <a:spcBef>
                <a:spcPct val="0"/>
              </a:spcBef>
              <a:spcAft>
                <a:spcPct val="0"/>
              </a:spcAft>
              <a:buClr>
                <a:srgbClr val="0000FF"/>
              </a:buClr>
              <a:buSzPct val="100000"/>
              <a:defRPr/>
            </a:pPr>
            <a:r>
              <a:rPr lang="en-US" altLang="en-US" sz="1350" dirty="0">
                <a:solidFill>
                  <a:srgbClr val="800000"/>
                </a:solidFill>
                <a:latin typeface="Comic Sans MS" pitchFamily="66" charset="0"/>
                <a:ea typeface="DejaVu Sans"/>
                <a:cs typeface="Times New Roman" pitchFamily="18" charset="0"/>
              </a:rPr>
              <a:t>Lorentz (Laplace) force moves the flexible conducting plate in the high (~ 3-5 T) magnetic field.                                  </a:t>
            </a:r>
          </a:p>
          <a:p>
            <a:pPr defTabSz="621506" fontAlgn="base">
              <a:spcBef>
                <a:spcPct val="0"/>
              </a:spcBef>
              <a:spcAft>
                <a:spcPct val="0"/>
              </a:spcAft>
              <a:buClr>
                <a:srgbClr val="0000FF"/>
              </a:buClr>
              <a:buSzPct val="100000"/>
              <a:defRPr/>
            </a:pPr>
            <a:r>
              <a:rPr lang="en-US" altLang="en-US" sz="1350" dirty="0">
                <a:solidFill>
                  <a:srgbClr val="800000"/>
                </a:solidFill>
                <a:latin typeface="Comic Sans MS" pitchFamily="66" charset="0"/>
                <a:ea typeface="DejaVu Sans"/>
                <a:cs typeface="Times New Roman" pitchFamily="18" charset="0"/>
              </a:rPr>
              <a:t> For I=10 A, L=5 cm, F=2.5 N.  Current pulse duration ~100-500 us</a:t>
            </a:r>
            <a:endParaRPr lang="ru-RU" altLang="en-US" sz="1350" dirty="0">
              <a:solidFill>
                <a:srgbClr val="800000"/>
              </a:solidFill>
              <a:latin typeface="Comic Sans MS" pitchFamily="66" charset="0"/>
              <a:ea typeface="DejaVu Sans"/>
              <a:cs typeface="Times New Roman" pitchFamily="18" charset="0"/>
            </a:endParaRPr>
          </a:p>
        </p:txBody>
      </p:sp>
      <p:pic>
        <p:nvPicPr>
          <p:cNvPr id="47108" name="Picture 2" descr="C:\Users\Sorokin\Desktop\6.JPG"/>
          <p:cNvPicPr>
            <a:picLocks noChangeAspect="1" noChangeArrowheads="1"/>
          </p:cNvPicPr>
          <p:nvPr/>
        </p:nvPicPr>
        <p:blipFill>
          <a:blip r:embed="rId2"/>
          <a:srcRect/>
          <a:stretch>
            <a:fillRect/>
          </a:stretch>
        </p:blipFill>
        <p:spPr bwMode="auto">
          <a:xfrm>
            <a:off x="3912111" y="2079972"/>
            <a:ext cx="1572815" cy="387108"/>
          </a:xfrm>
          <a:prstGeom prst="rect">
            <a:avLst/>
          </a:prstGeom>
          <a:solidFill>
            <a:schemeClr val="bg1"/>
          </a:solidFill>
          <a:ln w="3175">
            <a:solidFill>
              <a:srgbClr val="000000"/>
            </a:solidFill>
            <a:miter lim="800000"/>
            <a:headEnd/>
            <a:tailEnd/>
          </a:ln>
        </p:spPr>
      </p:pic>
      <p:pic>
        <p:nvPicPr>
          <p:cNvPr id="47109" name="Picture 3" descr="C:\Users\Sorokin\Desktop\7.JPG"/>
          <p:cNvPicPr>
            <a:picLocks noChangeAspect="1" noChangeArrowheads="1"/>
          </p:cNvPicPr>
          <p:nvPr/>
        </p:nvPicPr>
        <p:blipFill>
          <a:blip r:embed="rId3"/>
          <a:srcRect/>
          <a:stretch>
            <a:fillRect/>
          </a:stretch>
        </p:blipFill>
        <p:spPr bwMode="auto">
          <a:xfrm>
            <a:off x="1563833" y="2086457"/>
            <a:ext cx="2282278" cy="1738878"/>
          </a:xfrm>
          <a:prstGeom prst="rect">
            <a:avLst/>
          </a:prstGeom>
          <a:noFill/>
          <a:ln w="3175">
            <a:solidFill>
              <a:srgbClr val="000000"/>
            </a:solidFill>
            <a:miter lim="800000"/>
            <a:headEnd/>
            <a:tailEnd/>
          </a:ln>
        </p:spPr>
      </p:pic>
      <p:sp>
        <p:nvSpPr>
          <p:cNvPr id="47110" name="Text Box 9"/>
          <p:cNvSpPr txBox="1">
            <a:spLocks noChangeArrowheads="1"/>
          </p:cNvSpPr>
          <p:nvPr/>
        </p:nvSpPr>
        <p:spPr bwMode="auto">
          <a:xfrm>
            <a:off x="2328267" y="3379791"/>
            <a:ext cx="306494" cy="323165"/>
          </a:xfrm>
          <a:prstGeom prst="rect">
            <a:avLst/>
          </a:prstGeom>
          <a:solidFill>
            <a:schemeClr val="bg1"/>
          </a:solidFill>
          <a:ln w="9525">
            <a:noFill/>
            <a:miter lim="800000"/>
            <a:headEnd/>
            <a:tailEnd/>
          </a:ln>
        </p:spPr>
        <p:txBody>
          <a:bodyPr wrap="none">
            <a:spAutoFit/>
          </a:bodyPr>
          <a:lstStyle/>
          <a:p>
            <a:pPr fontAlgn="base">
              <a:spcBef>
                <a:spcPct val="0"/>
              </a:spcBef>
              <a:spcAft>
                <a:spcPct val="0"/>
              </a:spcAft>
              <a:buClr>
                <a:srgbClr val="0000FF"/>
              </a:buClr>
              <a:buSzPct val="100000"/>
              <a:defRPr/>
            </a:pPr>
            <a:r>
              <a:rPr lang="en-US" altLang="en-US" sz="1500" i="1" dirty="0">
                <a:solidFill>
                  <a:srgbClr val="990000"/>
                </a:solidFill>
                <a:latin typeface="Comic Sans MS" pitchFamily="66" charset="0"/>
                <a:ea typeface="ＭＳ Ｐゴシック" pitchFamily="34" charset="-128"/>
                <a:cs typeface="Comic Sans MS Bold" pitchFamily="66" charset="0"/>
              </a:rPr>
              <a:t>B</a:t>
            </a:r>
          </a:p>
        </p:txBody>
      </p:sp>
      <p:sp>
        <p:nvSpPr>
          <p:cNvPr id="47111" name="Text Box 10"/>
          <p:cNvSpPr txBox="1">
            <a:spLocks noChangeArrowheads="1"/>
          </p:cNvSpPr>
          <p:nvPr/>
        </p:nvSpPr>
        <p:spPr bwMode="auto">
          <a:xfrm>
            <a:off x="2743201" y="2571750"/>
            <a:ext cx="285750" cy="323165"/>
          </a:xfrm>
          <a:prstGeom prst="rect">
            <a:avLst/>
          </a:prstGeom>
          <a:solidFill>
            <a:schemeClr val="bg1"/>
          </a:solidFill>
          <a:ln w="9525">
            <a:noFill/>
            <a:miter lim="800000"/>
            <a:headEnd/>
            <a:tailEnd/>
          </a:ln>
        </p:spPr>
        <p:txBody>
          <a:bodyPr wrap="square">
            <a:spAutoFit/>
          </a:bodyPr>
          <a:lstStyle/>
          <a:p>
            <a:pPr fontAlgn="base">
              <a:spcBef>
                <a:spcPct val="0"/>
              </a:spcBef>
              <a:spcAft>
                <a:spcPct val="0"/>
              </a:spcAft>
              <a:buClr>
                <a:srgbClr val="0000FF"/>
              </a:buClr>
              <a:buSzPct val="100000"/>
              <a:defRPr/>
            </a:pPr>
            <a:r>
              <a:rPr lang="en-US" altLang="en-US" sz="1500" i="1" dirty="0">
                <a:solidFill>
                  <a:srgbClr val="990000"/>
                </a:solidFill>
                <a:latin typeface="Comic Sans MS" pitchFamily="66" charset="0"/>
                <a:ea typeface="ＭＳ Ｐゴシック" pitchFamily="34" charset="-128"/>
                <a:cs typeface="Comic Sans MS Bold" pitchFamily="66" charset="0"/>
              </a:rPr>
              <a:t>F</a:t>
            </a:r>
          </a:p>
        </p:txBody>
      </p:sp>
      <p:sp>
        <p:nvSpPr>
          <p:cNvPr id="47113" name="Text Box 13"/>
          <p:cNvSpPr txBox="1">
            <a:spLocks noChangeArrowheads="1"/>
          </p:cNvSpPr>
          <p:nvPr/>
        </p:nvSpPr>
        <p:spPr bwMode="auto">
          <a:xfrm>
            <a:off x="1858566" y="2954164"/>
            <a:ext cx="332142" cy="415498"/>
          </a:xfrm>
          <a:prstGeom prst="rect">
            <a:avLst/>
          </a:prstGeom>
          <a:solidFill>
            <a:schemeClr val="bg1"/>
          </a:solidFill>
          <a:ln w="9525">
            <a:noFill/>
            <a:miter lim="800000"/>
            <a:headEnd/>
            <a:tailEnd/>
          </a:ln>
        </p:spPr>
        <p:txBody>
          <a:bodyPr wrap="none">
            <a:spAutoFit/>
          </a:bodyPr>
          <a:lstStyle/>
          <a:p>
            <a:pPr fontAlgn="base">
              <a:spcBef>
                <a:spcPct val="0"/>
              </a:spcBef>
              <a:spcAft>
                <a:spcPct val="0"/>
              </a:spcAft>
              <a:defRPr/>
            </a:pPr>
            <a:r>
              <a:rPr lang="en-US" altLang="en-US" sz="2100">
                <a:solidFill>
                  <a:srgbClr val="800000"/>
                </a:solidFill>
                <a:latin typeface="Comic Sans MS" pitchFamily="66" charset="0"/>
                <a:cs typeface="Arial" charset="0"/>
              </a:rPr>
              <a:t>I</a:t>
            </a:r>
          </a:p>
        </p:txBody>
      </p:sp>
      <p:pic>
        <p:nvPicPr>
          <p:cNvPr id="2" name="Picture 1">
            <a:extLst>
              <a:ext uri="{FF2B5EF4-FFF2-40B4-BE49-F238E27FC236}">
                <a16:creationId xmlns:a16="http://schemas.microsoft.com/office/drawing/2014/main" id="{F1E35190-E2F1-4052-88F6-328405769A3C}"/>
              </a:ext>
            </a:extLst>
          </p:cNvPr>
          <p:cNvPicPr>
            <a:picLocks noChangeAspect="1"/>
          </p:cNvPicPr>
          <p:nvPr/>
        </p:nvPicPr>
        <p:blipFill>
          <a:blip r:embed="rId4"/>
          <a:stretch>
            <a:fillRect/>
          </a:stretch>
        </p:blipFill>
        <p:spPr>
          <a:xfrm>
            <a:off x="5501514" y="2231913"/>
            <a:ext cx="2326433" cy="1928178"/>
          </a:xfrm>
          <a:prstGeom prst="rect">
            <a:avLst/>
          </a:prstGeom>
        </p:spPr>
      </p:pic>
      <p:sp>
        <p:nvSpPr>
          <p:cNvPr id="4" name="TextBox 3">
            <a:extLst>
              <a:ext uri="{FF2B5EF4-FFF2-40B4-BE49-F238E27FC236}">
                <a16:creationId xmlns:a16="http://schemas.microsoft.com/office/drawing/2014/main" id="{13B85B3E-8935-475B-82E8-70DF3AD8E240}"/>
              </a:ext>
            </a:extLst>
          </p:cNvPr>
          <p:cNvSpPr txBox="1"/>
          <p:nvPr/>
        </p:nvSpPr>
        <p:spPr>
          <a:xfrm>
            <a:off x="4080374" y="2779559"/>
            <a:ext cx="1404552" cy="577081"/>
          </a:xfrm>
          <a:prstGeom prst="rect">
            <a:avLst/>
          </a:prstGeom>
          <a:noFill/>
        </p:spPr>
        <p:txBody>
          <a:bodyPr wrap="none" rtlCol="0">
            <a:spAutoFit/>
          </a:bodyPr>
          <a:lstStyle/>
          <a:p>
            <a:r>
              <a:rPr lang="en-US" sz="1050" dirty="0">
                <a:solidFill>
                  <a:srgbClr val="002060"/>
                </a:solidFill>
              </a:rPr>
              <a:t>Pulsed valve for</a:t>
            </a:r>
          </a:p>
          <a:p>
            <a:r>
              <a:rPr lang="en-US" sz="1050" dirty="0">
                <a:solidFill>
                  <a:srgbClr val="002060"/>
                </a:solidFill>
              </a:rPr>
              <a:t>Un-polarized gas</a:t>
            </a:r>
          </a:p>
          <a:p>
            <a:r>
              <a:rPr lang="en-US" sz="1050" dirty="0">
                <a:solidFill>
                  <a:srgbClr val="002060"/>
                </a:solidFill>
              </a:rPr>
              <a:t>Injection to the EBIS</a:t>
            </a:r>
          </a:p>
        </p:txBody>
      </p:sp>
      <p:sp>
        <p:nvSpPr>
          <p:cNvPr id="6" name="TextBox 5">
            <a:extLst>
              <a:ext uri="{FF2B5EF4-FFF2-40B4-BE49-F238E27FC236}">
                <a16:creationId xmlns:a16="http://schemas.microsoft.com/office/drawing/2014/main" id="{ACAC4AB2-7322-A722-A136-FF24DF0E6D75}"/>
              </a:ext>
            </a:extLst>
          </p:cNvPr>
          <p:cNvSpPr txBox="1"/>
          <p:nvPr/>
        </p:nvSpPr>
        <p:spPr>
          <a:xfrm>
            <a:off x="806824" y="170270"/>
            <a:ext cx="4444253" cy="523220"/>
          </a:xfrm>
          <a:prstGeom prst="rect">
            <a:avLst/>
          </a:prstGeom>
          <a:noFill/>
        </p:spPr>
        <p:txBody>
          <a:bodyPr wrap="square" rtlCol="0">
            <a:spAutoFit/>
          </a:bodyPr>
          <a:lstStyle/>
          <a:p>
            <a:r>
              <a:rPr lang="en-US" sz="2800" b="1" dirty="0">
                <a:solidFill>
                  <a:srgbClr val="C00000"/>
                </a:solidFill>
                <a:latin typeface="Times New Roman" panose="02020603050405020304" pitchFamily="18" charset="0"/>
                <a:cs typeface="Times New Roman" panose="02020603050405020304" pitchFamily="18" charset="0"/>
              </a:rPr>
              <a:t>Fast Pulsing Gas Valve</a:t>
            </a:r>
          </a:p>
        </p:txBody>
      </p:sp>
      <p:sp>
        <p:nvSpPr>
          <p:cNvPr id="8" name="TextBox 7">
            <a:extLst>
              <a:ext uri="{FF2B5EF4-FFF2-40B4-BE49-F238E27FC236}">
                <a16:creationId xmlns:a16="http://schemas.microsoft.com/office/drawing/2014/main" id="{F637666A-F306-18B3-30F1-F1F212698C6F}"/>
              </a:ext>
            </a:extLst>
          </p:cNvPr>
          <p:cNvSpPr txBox="1"/>
          <p:nvPr/>
        </p:nvSpPr>
        <p:spPr>
          <a:xfrm>
            <a:off x="1256232" y="4614729"/>
            <a:ext cx="6981527" cy="923330"/>
          </a:xfrm>
          <a:prstGeom prst="rect">
            <a:avLst/>
          </a:prstGeom>
          <a:noFill/>
        </p:spPr>
        <p:txBody>
          <a:bodyPr wrap="none" rtlCol="0">
            <a:spAutoFit/>
          </a:bodyPr>
          <a:lstStyle/>
          <a:p>
            <a:r>
              <a:rPr lang="en-US" dirty="0"/>
              <a:t>A prototype valve  test at 2.5 T , a gas flow of 2.10^12 atom/pulse </a:t>
            </a:r>
          </a:p>
          <a:p>
            <a:r>
              <a:rPr lang="en-US" dirty="0"/>
              <a:t>was measured at 12 A.  Also test for consecutive pulse 4 ms apart </a:t>
            </a:r>
          </a:p>
          <a:p>
            <a:r>
              <a:rPr lang="en-US" dirty="0"/>
              <a:t>producing 10^13 atoms/cycle.  </a:t>
            </a:r>
          </a:p>
        </p:txBody>
      </p:sp>
    </p:spTree>
    <p:extLst>
      <p:ext uri="{BB962C8B-B14F-4D97-AF65-F5344CB8AC3E}">
        <p14:creationId xmlns:p14="http://schemas.microsoft.com/office/powerpoint/2010/main" val="33692992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Number Placeholder 5"/>
          <p:cNvSpPr>
            <a:spLocks noGrp="1"/>
          </p:cNvSpPr>
          <p:nvPr>
            <p:ph type="sldNum" sz="quarter" idx="10"/>
          </p:nvPr>
        </p:nvSpPr>
        <p:spPr bwMode="auto">
          <a:xfrm>
            <a:off x="3751263" y="6311900"/>
            <a:ext cx="2057400" cy="365125"/>
          </a:xfrm>
          <a:prstGeom prst="rect">
            <a:avLst/>
          </a:prstGeom>
          <a:noFill/>
          <a:ln>
            <a:miter lim="800000"/>
            <a:headEnd/>
            <a:tailEnd/>
          </a:ln>
        </p:spPr>
        <p:txBody>
          <a:bodyPr vert="horz" wrap="square" lIns="91440" tIns="45720" rIns="91440" bIns="45720" numCol="1" rtlCol="0" anchor="ctr" anchorCtr="0" compatLnSpc="1">
            <a:prstTxWarp prst="textNoShape">
              <a:avLst/>
            </a:prstTxWarp>
          </a:bodyPr>
          <a:lstStyle>
            <a:defPPr>
              <a:defRPr lang="en-US"/>
            </a:defPPr>
            <a:lvl1pPr algn="ctr" rtl="0" fontAlgn="auto">
              <a:spcBef>
                <a:spcPts val="0"/>
              </a:spcBef>
              <a:spcAft>
                <a:spcPts val="0"/>
              </a:spcAft>
              <a:defRPr sz="1200" kern="1200">
                <a:solidFill>
                  <a:schemeClr val="bg1"/>
                </a:solidFill>
                <a:latin typeface="Arial" charset="0"/>
                <a:ea typeface="Arial" charset="0"/>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fontAlgn="base">
              <a:spcBef>
                <a:spcPct val="0"/>
              </a:spcBef>
              <a:spcAft>
                <a:spcPct val="0"/>
              </a:spcAft>
              <a:defRPr/>
            </a:pPr>
            <a:fld id="{497174CE-D578-4695-91BE-D16B899144FB}" type="slidenum">
              <a:rPr lang="en-US" smtClean="0"/>
              <a:pPr fontAlgn="base">
                <a:spcBef>
                  <a:spcPct val="0"/>
                </a:spcBef>
                <a:spcAft>
                  <a:spcPct val="0"/>
                </a:spcAft>
                <a:defRPr/>
              </a:pPr>
              <a:t>41</a:t>
            </a:fld>
            <a:endParaRPr lang="en-US"/>
          </a:p>
        </p:txBody>
      </p:sp>
      <p:sp>
        <p:nvSpPr>
          <p:cNvPr id="51202" name="Title 1"/>
          <p:cNvSpPr>
            <a:spLocks noGrp="1"/>
          </p:cNvSpPr>
          <p:nvPr>
            <p:ph type="title" idx="4294967295"/>
          </p:nvPr>
        </p:nvSpPr>
        <p:spPr>
          <a:xfrm>
            <a:off x="200526" y="304800"/>
            <a:ext cx="8791074" cy="609600"/>
          </a:xfrm>
          <a:solidFill>
            <a:schemeClr val="bg1"/>
          </a:solidFill>
          <a:ln w="3175">
            <a:solidFill>
              <a:schemeClr val="bg1"/>
            </a:solidFill>
          </a:ln>
        </p:spPr>
        <p:txBody>
          <a:bodyPr>
            <a:noAutofit/>
          </a:bodyPr>
          <a:lstStyle/>
          <a:p>
            <a:pPr algn="ctr" eaLnBrk="1" hangingPunct="1"/>
            <a:r>
              <a:rPr lang="en-US" altLang="en-US" sz="3200" dirty="0">
                <a:solidFill>
                  <a:srgbClr val="C00000"/>
                </a:solidFill>
                <a:latin typeface="Times New Roman" panose="02020603050405020304" pitchFamily="18" charset="0"/>
                <a:cs typeface="Times New Roman" panose="02020603050405020304" pitchFamily="18" charset="0"/>
              </a:rPr>
              <a:t>Pulsed </a:t>
            </a:r>
            <a:r>
              <a:rPr lang="en-US" altLang="en-US" sz="3200" baseline="30000" dirty="0">
                <a:solidFill>
                  <a:srgbClr val="C00000"/>
                </a:solidFill>
                <a:latin typeface="Times New Roman" panose="02020603050405020304" pitchFamily="18" charset="0"/>
                <a:cs typeface="Times New Roman" panose="02020603050405020304" pitchFamily="18" charset="0"/>
              </a:rPr>
              <a:t>3</a:t>
            </a:r>
            <a:r>
              <a:rPr lang="en-US" altLang="en-US" sz="3200" dirty="0">
                <a:solidFill>
                  <a:srgbClr val="C00000"/>
                </a:solidFill>
                <a:latin typeface="Times New Roman" panose="02020603050405020304" pitchFamily="18" charset="0"/>
                <a:cs typeface="Times New Roman" panose="02020603050405020304" pitchFamily="18" charset="0"/>
              </a:rPr>
              <a:t>He Valve Operation in 2.0T Solenoid. </a:t>
            </a:r>
            <a:br>
              <a:rPr lang="en-US" altLang="en-US" sz="3200" dirty="0">
                <a:solidFill>
                  <a:srgbClr val="C00000"/>
                </a:solidFill>
                <a:latin typeface="Times New Roman" panose="02020603050405020304" pitchFamily="18" charset="0"/>
                <a:cs typeface="Times New Roman" panose="02020603050405020304" pitchFamily="18" charset="0"/>
              </a:rPr>
            </a:br>
            <a:endParaRPr lang="en-US" altLang="en-US" sz="3200" dirty="0">
              <a:solidFill>
                <a:srgbClr val="C00000"/>
              </a:solidFill>
              <a:latin typeface="Times New Roman" panose="02020603050405020304" pitchFamily="18" charset="0"/>
              <a:cs typeface="Times New Roman" panose="02020603050405020304" pitchFamily="18" charset="0"/>
            </a:endParaRPr>
          </a:p>
        </p:txBody>
      </p:sp>
      <p:pic>
        <p:nvPicPr>
          <p:cNvPr id="51203" name="Picture 2"/>
          <p:cNvPicPr>
            <a:picLocks noGrp="1" noChangeAspect="1" noChangeArrowheads="1"/>
          </p:cNvPicPr>
          <p:nvPr>
            <p:ph idx="4294967295"/>
          </p:nvPr>
        </p:nvPicPr>
        <p:blipFill>
          <a:blip r:embed="rId2"/>
          <a:srcRect/>
          <a:stretch>
            <a:fillRect/>
          </a:stretch>
        </p:blipFill>
        <p:spPr>
          <a:xfrm>
            <a:off x="2884488" y="1389063"/>
            <a:ext cx="6107112" cy="4240212"/>
          </a:xfrm>
          <a:ln w="3175">
            <a:solidFill>
              <a:srgbClr val="000000"/>
            </a:solidFill>
          </a:ln>
        </p:spPr>
      </p:pic>
      <p:sp>
        <p:nvSpPr>
          <p:cNvPr id="51204" name="Text Box 5"/>
          <p:cNvSpPr txBox="1">
            <a:spLocks noChangeArrowheads="1"/>
          </p:cNvSpPr>
          <p:nvPr/>
        </p:nvSpPr>
        <p:spPr bwMode="auto">
          <a:xfrm>
            <a:off x="4151313" y="5507038"/>
            <a:ext cx="3491149" cy="461665"/>
          </a:xfrm>
          <a:prstGeom prst="rect">
            <a:avLst/>
          </a:prstGeom>
          <a:solidFill>
            <a:schemeClr val="bg1"/>
          </a:solidFill>
          <a:ln w="3175">
            <a:solidFill>
              <a:schemeClr val="tx1"/>
            </a:solidFill>
            <a:miter lim="800000"/>
            <a:headEnd/>
            <a:tailEnd/>
          </a:ln>
        </p:spPr>
        <p:txBody>
          <a:bodyPr wrap="none">
            <a:spAutoFit/>
          </a:bodyPr>
          <a:lstStyle/>
          <a:p>
            <a:r>
              <a:rPr lang="en-US" altLang="en-US" sz="2400" dirty="0">
                <a:solidFill>
                  <a:srgbClr val="800000"/>
                </a:solidFill>
                <a:latin typeface="Calibri" pitchFamily="34" charset="0"/>
              </a:rPr>
              <a:t> Pulsed current width (</a:t>
            </a:r>
            <a:r>
              <a:rPr lang="en-US" sz="2400" dirty="0">
                <a:solidFill>
                  <a:srgbClr val="C00000"/>
                </a:solidFill>
              </a:rPr>
              <a:t>𝝻 </a:t>
            </a:r>
            <a:r>
              <a:rPr lang="en-US" altLang="en-US" sz="2400" dirty="0">
                <a:solidFill>
                  <a:srgbClr val="C00000"/>
                </a:solidFill>
                <a:latin typeface="Calibri" pitchFamily="34" charset="0"/>
              </a:rPr>
              <a:t>s</a:t>
            </a:r>
            <a:r>
              <a:rPr lang="en-US" altLang="en-US" sz="2400" dirty="0">
                <a:solidFill>
                  <a:srgbClr val="800000"/>
                </a:solidFill>
                <a:latin typeface="Calibri" pitchFamily="34" charset="0"/>
              </a:rPr>
              <a:t>)</a:t>
            </a:r>
          </a:p>
        </p:txBody>
      </p:sp>
      <p:sp>
        <p:nvSpPr>
          <p:cNvPr id="51205" name="Text Box 6"/>
          <p:cNvSpPr txBox="1">
            <a:spLocks noChangeArrowheads="1"/>
          </p:cNvSpPr>
          <p:nvPr/>
        </p:nvSpPr>
        <p:spPr bwMode="auto">
          <a:xfrm>
            <a:off x="750888" y="3659188"/>
            <a:ext cx="1958975" cy="644525"/>
          </a:xfrm>
          <a:prstGeom prst="rect">
            <a:avLst/>
          </a:prstGeom>
          <a:solidFill>
            <a:schemeClr val="bg1"/>
          </a:solidFill>
          <a:ln w="3175">
            <a:solidFill>
              <a:schemeClr val="tx1"/>
            </a:solidFill>
            <a:miter lim="800000"/>
            <a:headEnd/>
            <a:tailEnd/>
          </a:ln>
        </p:spPr>
        <p:txBody>
          <a:bodyPr>
            <a:spAutoFit/>
          </a:bodyPr>
          <a:lstStyle/>
          <a:p>
            <a:r>
              <a:rPr lang="en-US" altLang="en-US" b="1">
                <a:solidFill>
                  <a:srgbClr val="800000"/>
                </a:solidFill>
                <a:latin typeface="Calibri" pitchFamily="34" charset="0"/>
              </a:rPr>
              <a:t>4∙10</a:t>
            </a:r>
            <a:r>
              <a:rPr lang="en-US" altLang="en-US" b="1" baseline="30000">
                <a:solidFill>
                  <a:srgbClr val="800000"/>
                </a:solidFill>
                <a:latin typeface="Calibri" pitchFamily="34" charset="0"/>
              </a:rPr>
              <a:t>11</a:t>
            </a:r>
            <a:r>
              <a:rPr lang="en-US" altLang="en-US" b="1">
                <a:solidFill>
                  <a:srgbClr val="800000"/>
                </a:solidFill>
                <a:latin typeface="Calibri" pitchFamily="34" charset="0"/>
              </a:rPr>
              <a:t> 3He</a:t>
            </a:r>
          </a:p>
          <a:p>
            <a:r>
              <a:rPr lang="en-US" altLang="en-US" b="1">
                <a:solidFill>
                  <a:srgbClr val="800000"/>
                </a:solidFill>
                <a:latin typeface="Calibri" pitchFamily="34" charset="0"/>
              </a:rPr>
              <a:t>Atoms per/pulse</a:t>
            </a:r>
          </a:p>
        </p:txBody>
      </p:sp>
      <p:sp>
        <p:nvSpPr>
          <p:cNvPr id="51206" name="Line 7"/>
          <p:cNvSpPr>
            <a:spLocks noChangeShapeType="1"/>
          </p:cNvSpPr>
          <p:nvPr/>
        </p:nvSpPr>
        <p:spPr bwMode="auto">
          <a:xfrm>
            <a:off x="3725863" y="3981450"/>
            <a:ext cx="4419600" cy="0"/>
          </a:xfrm>
          <a:prstGeom prst="line">
            <a:avLst/>
          </a:prstGeom>
          <a:noFill/>
          <a:ln w="57150">
            <a:solidFill>
              <a:srgbClr val="000066"/>
            </a:solidFill>
            <a:prstDash val="dash"/>
            <a:round/>
            <a:headEnd/>
            <a:tailEnd/>
          </a:ln>
        </p:spPr>
        <p:txBody>
          <a:bodyPr/>
          <a:lstStyle/>
          <a:p>
            <a:endParaRPr lang="en-US"/>
          </a:p>
        </p:txBody>
      </p:sp>
      <p:sp>
        <p:nvSpPr>
          <p:cNvPr id="51207" name="Text Box 8"/>
          <p:cNvSpPr txBox="1">
            <a:spLocks noChangeArrowheads="1"/>
          </p:cNvSpPr>
          <p:nvPr/>
        </p:nvSpPr>
        <p:spPr bwMode="auto">
          <a:xfrm>
            <a:off x="4786313" y="4700588"/>
            <a:ext cx="1087157" cy="369332"/>
          </a:xfrm>
          <a:prstGeom prst="rect">
            <a:avLst/>
          </a:prstGeom>
          <a:noFill/>
          <a:ln w="9525">
            <a:noFill/>
            <a:miter lim="800000"/>
            <a:headEnd/>
            <a:tailEnd/>
          </a:ln>
        </p:spPr>
        <p:txBody>
          <a:bodyPr wrap="none">
            <a:spAutoFit/>
          </a:bodyPr>
          <a:lstStyle/>
          <a:p>
            <a:r>
              <a:rPr lang="en-US" b="1" dirty="0">
                <a:solidFill>
                  <a:srgbClr val="A50021"/>
                </a:solidFill>
              </a:rPr>
              <a:t>1000 </a:t>
            </a:r>
            <a:r>
              <a:rPr lang="en-US" dirty="0">
                <a:solidFill>
                  <a:srgbClr val="C00000"/>
                </a:solidFill>
              </a:rPr>
              <a:t>𝝻 </a:t>
            </a:r>
            <a:r>
              <a:rPr lang="en-US" b="1" dirty="0">
                <a:solidFill>
                  <a:srgbClr val="C00000"/>
                </a:solidFill>
              </a:rPr>
              <a:t>s</a:t>
            </a:r>
          </a:p>
        </p:txBody>
      </p:sp>
      <p:sp>
        <p:nvSpPr>
          <p:cNvPr id="51208" name="Line 9"/>
          <p:cNvSpPr>
            <a:spLocks noChangeShapeType="1"/>
          </p:cNvSpPr>
          <p:nvPr/>
        </p:nvSpPr>
        <p:spPr bwMode="auto">
          <a:xfrm flipV="1">
            <a:off x="5221288" y="3981450"/>
            <a:ext cx="12700" cy="719138"/>
          </a:xfrm>
          <a:prstGeom prst="line">
            <a:avLst/>
          </a:prstGeom>
          <a:noFill/>
          <a:ln w="57150">
            <a:solidFill>
              <a:srgbClr val="24407B"/>
            </a:solidFill>
            <a:prstDash val="sysDot"/>
            <a:round/>
            <a:headEnd/>
            <a:tailEnd type="triangle" w="med" len="med"/>
          </a:ln>
        </p:spPr>
        <p:txBody>
          <a:bodyPr/>
          <a:lstStyle/>
          <a:p>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p:cNvPicPr>
            <a:picLocks noGrp="1" noChangeAspect="1" noChangeArrowheads="1"/>
          </p:cNvPicPr>
          <p:nvPr>
            <p:ph type="body" idx="4294967295"/>
          </p:nvPr>
        </p:nvPicPr>
        <p:blipFill>
          <a:blip r:embed="rId2"/>
          <a:srcRect/>
          <a:stretch>
            <a:fillRect/>
          </a:stretch>
        </p:blipFill>
        <p:spPr>
          <a:xfrm>
            <a:off x="404518" y="1351318"/>
            <a:ext cx="3364178" cy="2348407"/>
          </a:xfrm>
          <a:ln w="3175">
            <a:solidFill>
              <a:srgbClr val="000000"/>
            </a:solidFill>
          </a:ln>
        </p:spPr>
      </p:pic>
      <p:sp>
        <p:nvSpPr>
          <p:cNvPr id="43011" name="Text Box 4"/>
          <p:cNvSpPr txBox="1">
            <a:spLocks noChangeArrowheads="1"/>
          </p:cNvSpPr>
          <p:nvPr/>
        </p:nvSpPr>
        <p:spPr bwMode="auto">
          <a:xfrm>
            <a:off x="200526" y="273050"/>
            <a:ext cx="8864792" cy="461665"/>
          </a:xfrm>
          <a:prstGeom prst="rect">
            <a:avLst/>
          </a:prstGeom>
          <a:noFill/>
          <a:ln w="3175">
            <a:solidFill>
              <a:schemeClr val="bg1"/>
            </a:solidFill>
            <a:miter lim="800000"/>
            <a:headEnd/>
            <a:tailEnd/>
          </a:ln>
        </p:spPr>
        <p:txBody>
          <a:bodyPr wrap="square">
            <a:spAutoFit/>
          </a:bodyPr>
          <a:lstStyle/>
          <a:p>
            <a:pPr algn="ctr"/>
            <a:r>
              <a:rPr lang="en-US" sz="2400" b="1" dirty="0">
                <a:solidFill>
                  <a:srgbClr val="C00000"/>
                </a:solidFill>
                <a:latin typeface="Times New Roman" panose="02020603050405020304" pitchFamily="18" charset="0"/>
                <a:cs typeface="Times New Roman" panose="02020603050405020304" pitchFamily="18" charset="0"/>
              </a:rPr>
              <a:t>Polarization Measurements by the Probe Laser Absorption</a:t>
            </a:r>
          </a:p>
        </p:txBody>
      </p:sp>
      <p:pic>
        <p:nvPicPr>
          <p:cNvPr id="2" name="Picture 1">
            <a:extLst>
              <a:ext uri="{FF2B5EF4-FFF2-40B4-BE49-F238E27FC236}">
                <a16:creationId xmlns:a16="http://schemas.microsoft.com/office/drawing/2014/main" id="{21F42783-80F9-57EF-5BF0-F9CF8ECC6EB9}"/>
              </a:ext>
            </a:extLst>
          </p:cNvPr>
          <p:cNvPicPr>
            <a:picLocks noChangeAspect="1"/>
          </p:cNvPicPr>
          <p:nvPr/>
        </p:nvPicPr>
        <p:blipFill>
          <a:blip r:embed="rId3"/>
          <a:stretch>
            <a:fillRect/>
          </a:stretch>
        </p:blipFill>
        <p:spPr>
          <a:xfrm>
            <a:off x="4210027" y="1481894"/>
            <a:ext cx="4352649" cy="2348406"/>
          </a:xfrm>
          <a:prstGeom prst="rect">
            <a:avLst/>
          </a:prstGeom>
        </p:spPr>
      </p:pic>
      <p:sp>
        <p:nvSpPr>
          <p:cNvPr id="4" name="TextBox 3">
            <a:extLst>
              <a:ext uri="{FF2B5EF4-FFF2-40B4-BE49-F238E27FC236}">
                <a16:creationId xmlns:a16="http://schemas.microsoft.com/office/drawing/2014/main" id="{CBC26595-2FDE-A0AF-8DE2-3C6135174364}"/>
              </a:ext>
            </a:extLst>
          </p:cNvPr>
          <p:cNvSpPr txBox="1"/>
          <p:nvPr/>
        </p:nvSpPr>
        <p:spPr>
          <a:xfrm>
            <a:off x="2162086" y="1481894"/>
            <a:ext cx="1377300" cy="369332"/>
          </a:xfrm>
          <a:prstGeom prst="rect">
            <a:avLst/>
          </a:prstGeom>
          <a:noFill/>
        </p:spPr>
        <p:txBody>
          <a:bodyPr wrap="none" rtlCol="0">
            <a:spAutoFit/>
          </a:bodyPr>
          <a:lstStyle/>
          <a:p>
            <a:r>
              <a:rPr lang="en-US" dirty="0"/>
              <a:t>Closed cell </a:t>
            </a:r>
          </a:p>
        </p:txBody>
      </p:sp>
      <p:sp>
        <p:nvSpPr>
          <p:cNvPr id="5" name="TextBox 4">
            <a:extLst>
              <a:ext uri="{FF2B5EF4-FFF2-40B4-BE49-F238E27FC236}">
                <a16:creationId xmlns:a16="http://schemas.microsoft.com/office/drawing/2014/main" id="{98878E9B-8078-995D-C41E-8F2955956C76}"/>
              </a:ext>
            </a:extLst>
          </p:cNvPr>
          <p:cNvSpPr txBox="1"/>
          <p:nvPr/>
        </p:nvSpPr>
        <p:spPr>
          <a:xfrm>
            <a:off x="6170064" y="1383333"/>
            <a:ext cx="1223412" cy="369332"/>
          </a:xfrm>
          <a:prstGeom prst="rect">
            <a:avLst/>
          </a:prstGeom>
          <a:noFill/>
        </p:spPr>
        <p:txBody>
          <a:bodyPr wrap="none" rtlCol="0">
            <a:spAutoFit/>
          </a:bodyPr>
          <a:lstStyle/>
          <a:p>
            <a:r>
              <a:rPr lang="en-US" dirty="0"/>
              <a:t>Open cell </a:t>
            </a:r>
          </a:p>
        </p:txBody>
      </p:sp>
      <p:sp>
        <p:nvSpPr>
          <p:cNvPr id="6" name="TextBox 5">
            <a:extLst>
              <a:ext uri="{FF2B5EF4-FFF2-40B4-BE49-F238E27FC236}">
                <a16:creationId xmlns:a16="http://schemas.microsoft.com/office/drawing/2014/main" id="{BDF9253B-9E24-379F-6501-CB1BAD969E8B}"/>
              </a:ext>
            </a:extLst>
          </p:cNvPr>
          <p:cNvSpPr txBox="1"/>
          <p:nvPr/>
        </p:nvSpPr>
        <p:spPr>
          <a:xfrm>
            <a:off x="871671" y="3982340"/>
            <a:ext cx="3005951" cy="923330"/>
          </a:xfrm>
          <a:prstGeom prst="rect">
            <a:avLst/>
          </a:prstGeom>
          <a:noFill/>
        </p:spPr>
        <p:txBody>
          <a:bodyPr wrap="none" rtlCol="0">
            <a:spAutoFit/>
          </a:bodyPr>
          <a:lstStyle/>
          <a:p>
            <a:r>
              <a:rPr lang="en-US" dirty="0"/>
              <a:t>89% polarization in. sealed </a:t>
            </a:r>
          </a:p>
          <a:p>
            <a:r>
              <a:rPr lang="en-US" baseline="30000" dirty="0"/>
              <a:t>3</a:t>
            </a:r>
            <a:r>
              <a:rPr lang="en-US" dirty="0"/>
              <a:t>He cell at 3 Torr pressure  </a:t>
            </a:r>
          </a:p>
          <a:p>
            <a:endParaRPr lang="en-US" dirty="0"/>
          </a:p>
        </p:txBody>
      </p:sp>
      <p:sp>
        <p:nvSpPr>
          <p:cNvPr id="7" name="TextBox 6">
            <a:extLst>
              <a:ext uri="{FF2B5EF4-FFF2-40B4-BE49-F238E27FC236}">
                <a16:creationId xmlns:a16="http://schemas.microsoft.com/office/drawing/2014/main" id="{9D1AD4D2-F0B2-0E1C-35FD-29998C348F9F}"/>
              </a:ext>
            </a:extLst>
          </p:cNvPr>
          <p:cNvSpPr txBox="1"/>
          <p:nvPr/>
        </p:nvSpPr>
        <p:spPr>
          <a:xfrm>
            <a:off x="5358213" y="3982340"/>
            <a:ext cx="3835345" cy="1477328"/>
          </a:xfrm>
          <a:prstGeom prst="rect">
            <a:avLst/>
          </a:prstGeom>
          <a:noFill/>
        </p:spPr>
        <p:txBody>
          <a:bodyPr wrap="none" rtlCol="0">
            <a:spAutoFit/>
          </a:bodyPr>
          <a:lstStyle/>
          <a:p>
            <a:r>
              <a:rPr lang="en-US" dirty="0"/>
              <a:t>Polarization build-up time .  </a:t>
            </a:r>
          </a:p>
          <a:p>
            <a:r>
              <a:rPr lang="en-US" dirty="0"/>
              <a:t>0-4 min:  Valve open </a:t>
            </a:r>
          </a:p>
          <a:p>
            <a:r>
              <a:rPr lang="en-US" dirty="0"/>
              <a:t>5-27 min: valve closed</a:t>
            </a:r>
          </a:p>
          <a:p>
            <a:r>
              <a:rPr lang="en-US" dirty="0"/>
              <a:t>29 min:  laser off and valve opened </a:t>
            </a:r>
          </a:p>
          <a:p>
            <a:r>
              <a:rPr lang="en-US" dirty="0"/>
              <a:t>(3 Torr valve closed)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Number Placeholder 5"/>
          <p:cNvSpPr>
            <a:spLocks noGrp="1"/>
          </p:cNvSpPr>
          <p:nvPr>
            <p:ph type="sldNum" sz="quarter" idx="10"/>
          </p:nvPr>
        </p:nvSpPr>
        <p:spPr bwMode="auto">
          <a:xfrm>
            <a:off x="3751263" y="6311900"/>
            <a:ext cx="2057400" cy="365125"/>
          </a:xfrm>
          <a:prstGeom prst="rect">
            <a:avLst/>
          </a:prstGeom>
          <a:noFill/>
          <a:ln>
            <a:miter lim="800000"/>
            <a:headEnd/>
            <a:tailEnd/>
          </a:ln>
        </p:spPr>
        <p:txBody>
          <a:bodyPr vert="horz" wrap="square" lIns="91440" tIns="45720" rIns="91440" bIns="45720" numCol="1" rtlCol="0" anchor="ctr" anchorCtr="0" compatLnSpc="1">
            <a:prstTxWarp prst="textNoShape">
              <a:avLst/>
            </a:prstTxWarp>
          </a:bodyPr>
          <a:lstStyle>
            <a:defPPr>
              <a:defRPr lang="en-US"/>
            </a:defPPr>
            <a:lvl1pPr algn="ctr" rtl="0" fontAlgn="auto">
              <a:spcBef>
                <a:spcPts val="0"/>
              </a:spcBef>
              <a:spcAft>
                <a:spcPts val="0"/>
              </a:spcAft>
              <a:defRPr sz="1200" kern="1200">
                <a:solidFill>
                  <a:schemeClr val="bg1"/>
                </a:solidFill>
                <a:latin typeface="Arial" charset="0"/>
                <a:ea typeface="Arial" charset="0"/>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fontAlgn="base">
              <a:spcBef>
                <a:spcPct val="0"/>
              </a:spcBef>
              <a:spcAft>
                <a:spcPct val="0"/>
              </a:spcAft>
              <a:defRPr/>
            </a:pPr>
            <a:fld id="{497174CE-D578-4695-91BE-D16B899144FB}" type="slidenum">
              <a:rPr lang="en-US" smtClean="0"/>
              <a:pPr fontAlgn="base">
                <a:spcBef>
                  <a:spcPct val="0"/>
                </a:spcBef>
                <a:spcAft>
                  <a:spcPct val="0"/>
                </a:spcAft>
                <a:defRPr/>
              </a:pPr>
              <a:t>43</a:t>
            </a:fld>
            <a:endParaRPr lang="en-US"/>
          </a:p>
        </p:txBody>
      </p:sp>
      <p:sp>
        <p:nvSpPr>
          <p:cNvPr id="53250" name="Rectangle 2"/>
          <p:cNvSpPr>
            <a:spLocks noGrp="1" noChangeArrowheads="1"/>
          </p:cNvSpPr>
          <p:nvPr>
            <p:ph type="title" idx="4294967295"/>
          </p:nvPr>
        </p:nvSpPr>
        <p:spPr>
          <a:xfrm>
            <a:off x="457200" y="228600"/>
            <a:ext cx="8382000" cy="838200"/>
          </a:xfrm>
          <a:solidFill>
            <a:schemeClr val="bg1"/>
          </a:solidFill>
          <a:ln w="3175">
            <a:solidFill>
              <a:schemeClr val="bg1"/>
            </a:solidFill>
          </a:ln>
        </p:spPr>
        <p:txBody>
          <a:bodyPr/>
          <a:lstStyle/>
          <a:p>
            <a:pPr algn="ctr" eaLnBrk="1" hangingPunct="1"/>
            <a:r>
              <a:rPr lang="en-US" altLang="en-US" sz="2400" baseline="30000" dirty="0">
                <a:solidFill>
                  <a:srgbClr val="C00000"/>
                </a:solidFill>
                <a:latin typeface="Times New Roman" panose="02020603050405020304" pitchFamily="18" charset="0"/>
                <a:cs typeface="Times New Roman" panose="02020603050405020304" pitchFamily="18" charset="0"/>
              </a:rPr>
              <a:t>3</a:t>
            </a:r>
            <a:r>
              <a:rPr lang="en-US" altLang="en-US" sz="2400" dirty="0">
                <a:solidFill>
                  <a:srgbClr val="C00000"/>
                </a:solidFill>
                <a:latin typeface="Times New Roman" panose="02020603050405020304" pitchFamily="18" charset="0"/>
                <a:cs typeface="Times New Roman" panose="02020603050405020304" pitchFamily="18" charset="0"/>
              </a:rPr>
              <a:t>He</a:t>
            </a:r>
            <a:r>
              <a:rPr lang="en-US" altLang="en-US" sz="2400" baseline="30000" dirty="0">
                <a:solidFill>
                  <a:srgbClr val="C00000"/>
                </a:solidFill>
                <a:latin typeface="Times New Roman" panose="02020603050405020304" pitchFamily="18" charset="0"/>
                <a:cs typeface="Times New Roman" panose="02020603050405020304" pitchFamily="18" charset="0"/>
              </a:rPr>
              <a:t>++ </a:t>
            </a:r>
            <a:r>
              <a:rPr lang="en-US" altLang="en-US" sz="2400" dirty="0">
                <a:solidFill>
                  <a:srgbClr val="C00000"/>
                </a:solidFill>
                <a:latin typeface="Times New Roman" panose="02020603050405020304" pitchFamily="18" charset="0"/>
                <a:cs typeface="Times New Roman" panose="02020603050405020304" pitchFamily="18" charset="0"/>
              </a:rPr>
              <a:t>Spin-Rotator in the at 6.0 MeV Beam Energy</a:t>
            </a:r>
          </a:p>
        </p:txBody>
      </p:sp>
      <p:sp>
        <p:nvSpPr>
          <p:cNvPr id="53253" name="Text Box 8"/>
          <p:cNvSpPr txBox="1">
            <a:spLocks noChangeArrowheads="1"/>
          </p:cNvSpPr>
          <p:nvPr/>
        </p:nvSpPr>
        <p:spPr bwMode="auto">
          <a:xfrm>
            <a:off x="7146925" y="2246313"/>
            <a:ext cx="184150" cy="366712"/>
          </a:xfrm>
          <a:prstGeom prst="rect">
            <a:avLst/>
          </a:prstGeom>
          <a:noFill/>
          <a:ln w="9525">
            <a:noFill/>
            <a:miter lim="800000"/>
            <a:headEnd/>
            <a:tailEnd/>
          </a:ln>
        </p:spPr>
        <p:txBody>
          <a:bodyPr wrap="none">
            <a:spAutoFit/>
          </a:bodyPr>
          <a:lstStyle/>
          <a:p>
            <a:endParaRPr lang="en-US" altLang="en-US">
              <a:latin typeface="Calibri" pitchFamily="34" charset="0"/>
            </a:endParaRPr>
          </a:p>
        </p:txBody>
      </p:sp>
      <p:pic>
        <p:nvPicPr>
          <p:cNvPr id="2" name="Picture 1">
            <a:extLst>
              <a:ext uri="{FF2B5EF4-FFF2-40B4-BE49-F238E27FC236}">
                <a16:creationId xmlns:a16="http://schemas.microsoft.com/office/drawing/2014/main" id="{97E84FF7-D8C2-B668-B3E3-F638B1E61AD8}"/>
              </a:ext>
            </a:extLst>
          </p:cNvPr>
          <p:cNvPicPr>
            <a:picLocks noChangeAspect="1"/>
          </p:cNvPicPr>
          <p:nvPr/>
        </p:nvPicPr>
        <p:blipFill>
          <a:blip r:embed="rId2"/>
          <a:stretch>
            <a:fillRect/>
          </a:stretch>
        </p:blipFill>
        <p:spPr>
          <a:xfrm>
            <a:off x="696978" y="4562712"/>
            <a:ext cx="7626626" cy="2066688"/>
          </a:xfrm>
          <a:prstGeom prst="rect">
            <a:avLst/>
          </a:prstGeom>
        </p:spPr>
      </p:pic>
      <p:sp>
        <p:nvSpPr>
          <p:cNvPr id="3" name="Title 1">
            <a:extLst>
              <a:ext uri="{FF2B5EF4-FFF2-40B4-BE49-F238E27FC236}">
                <a16:creationId xmlns:a16="http://schemas.microsoft.com/office/drawing/2014/main" id="{3AFDDF7E-D144-AB8D-0F3E-CC00A6466D0C}"/>
              </a:ext>
            </a:extLst>
          </p:cNvPr>
          <p:cNvSpPr txBox="1">
            <a:spLocks noChangeArrowheads="1"/>
          </p:cNvSpPr>
          <p:nvPr/>
        </p:nvSpPr>
        <p:spPr bwMode="auto">
          <a:xfrm>
            <a:off x="304800" y="1134111"/>
            <a:ext cx="8534400" cy="3269451"/>
          </a:xfrm>
          <a:prstGeom prst="rect">
            <a:avLst/>
          </a:prstGeom>
          <a:no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None/>
            </a:pPr>
            <a:r>
              <a:rPr lang="en-US" altLang="en-US" sz="1600" dirty="0">
                <a:solidFill>
                  <a:srgbClr val="7030A0"/>
                </a:solidFill>
                <a:latin typeface="Times New Roman" panose="02020603050405020304" pitchFamily="18" charset="0"/>
                <a:cs typeface="Times New Roman" panose="02020603050405020304" pitchFamily="18" charset="0"/>
              </a:rPr>
              <a:t>    After acceleration by EBIS LINAC, the polarized </a:t>
            </a:r>
            <a:r>
              <a:rPr lang="en-US" sz="1600" baseline="30000" dirty="0">
                <a:solidFill>
                  <a:srgbClr val="7030A0"/>
                </a:solidFill>
                <a:latin typeface="Times New Roman" panose="02020603050405020304" pitchFamily="18" charset="0"/>
                <a:cs typeface="Times New Roman" panose="02020603050405020304" pitchFamily="18" charset="0"/>
              </a:rPr>
              <a:t>3</a:t>
            </a:r>
            <a:r>
              <a:rPr lang="en-US" sz="1600" dirty="0">
                <a:solidFill>
                  <a:srgbClr val="7030A0"/>
                </a:solidFill>
                <a:latin typeface="Times New Roman" panose="02020603050405020304" pitchFamily="18" charset="0"/>
                <a:cs typeface="Times New Roman" panose="02020603050405020304" pitchFamily="18" charset="0"/>
              </a:rPr>
              <a:t>He</a:t>
            </a:r>
            <a:r>
              <a:rPr lang="en-US" sz="1600" baseline="30000" dirty="0">
                <a:solidFill>
                  <a:srgbClr val="7030A0"/>
                </a:solidFill>
                <a:latin typeface="Times New Roman" panose="02020603050405020304" pitchFamily="18" charset="0"/>
                <a:cs typeface="Times New Roman" panose="02020603050405020304" pitchFamily="18" charset="0"/>
              </a:rPr>
              <a:t>++</a:t>
            </a:r>
            <a:r>
              <a:rPr lang="en-US" altLang="en-US" sz="1600" dirty="0">
                <a:solidFill>
                  <a:srgbClr val="7030A0"/>
                </a:solidFill>
                <a:latin typeface="Times New Roman" panose="02020603050405020304" pitchFamily="18" charset="0"/>
                <a:cs typeface="Times New Roman" panose="02020603050405020304" pitchFamily="18" charset="0"/>
              </a:rPr>
              <a:t> beam will have an energy of 6MeV with a longitudinal spin direction</a:t>
            </a:r>
            <a:r>
              <a:rPr lang="en-US" altLang="en-US" sz="1600" dirty="0">
                <a:latin typeface="Times New Roman" panose="02020603050405020304" pitchFamily="18" charset="0"/>
                <a:cs typeface="Times New Roman" panose="02020603050405020304" pitchFamily="18" charset="0"/>
              </a:rPr>
              <a:t>. </a:t>
            </a:r>
          </a:p>
          <a:p>
            <a:pPr marL="285750" indent="-285750" algn="just">
              <a:lnSpc>
                <a:spcPct val="100000"/>
              </a:lnSpc>
              <a:spcBef>
                <a:spcPct val="0"/>
              </a:spcBef>
            </a:pPr>
            <a:r>
              <a:rPr lang="en-US" sz="1600" dirty="0">
                <a:latin typeface="Times New Roman" panose="02020603050405020304" pitchFamily="18" charset="0"/>
                <a:cs typeface="Times New Roman" panose="02020603050405020304" pitchFamily="18" charset="0"/>
              </a:rPr>
              <a:t>The longitudinal polarization of beam is at first rotated to transverse direction using the 21.5 deg bending magnet (Dipole-1) and after</a:t>
            </a:r>
          </a:p>
          <a:p>
            <a:pPr marL="285750" indent="-285750" algn="just">
              <a:lnSpc>
                <a:spcPct val="100000"/>
              </a:lnSpc>
              <a:spcBef>
                <a:spcPct val="0"/>
              </a:spcBef>
            </a:pPr>
            <a:r>
              <a:rPr lang="en-US" sz="1600" dirty="0">
                <a:latin typeface="Times New Roman" panose="02020603050405020304" pitchFamily="18" charset="0"/>
                <a:cs typeface="Times New Roman" panose="02020603050405020304" pitchFamily="18" charset="0"/>
              </a:rPr>
              <a:t> </a:t>
            </a:r>
            <a:r>
              <a:rPr lang="en-US" sz="1600" dirty="0">
                <a:solidFill>
                  <a:srgbClr val="0070C0"/>
                </a:solidFill>
                <a:latin typeface="Times New Roman" panose="02020603050405020304" pitchFamily="18" charset="0"/>
                <a:cs typeface="Times New Roman" panose="02020603050405020304" pitchFamily="18" charset="0"/>
              </a:rPr>
              <a:t>The Spin- solenoid  will change the spin direction to the vertical . It is a pulsed solenoid with reversible field to enable spin-flip on an EBIS pulse-by-pulse basis.</a:t>
            </a:r>
          </a:p>
          <a:p>
            <a:pPr marL="285750" indent="-285750" algn="just">
              <a:lnSpc>
                <a:spcPct val="100000"/>
              </a:lnSpc>
              <a:spcBef>
                <a:spcPct val="0"/>
              </a:spcBef>
            </a:pPr>
            <a:r>
              <a:rPr lang="en-US" sz="1600" dirty="0">
                <a:latin typeface="Times New Roman" panose="02020603050405020304" pitchFamily="18" charset="0"/>
                <a:cs typeface="Times New Roman" panose="02020603050405020304" pitchFamily="18" charset="0"/>
              </a:rPr>
              <a:t>Vertically polarized beam will return to the straight HEBT line by the system of dipole magnets (2,3,4).</a:t>
            </a:r>
          </a:p>
          <a:p>
            <a:pPr algn="just">
              <a:lnSpc>
                <a:spcPct val="100000"/>
              </a:lnSpc>
              <a:spcBef>
                <a:spcPct val="0"/>
              </a:spcBef>
              <a:buNone/>
            </a:pPr>
            <a:r>
              <a:rPr lang="en-US" sz="1600" dirty="0">
                <a:latin typeface="Times New Roman" panose="02020603050405020304" pitchFamily="18" charset="0"/>
                <a:cs typeface="Times New Roman" panose="02020603050405020304" pitchFamily="18" charset="0"/>
              </a:rPr>
              <a:t>   </a:t>
            </a:r>
          </a:p>
          <a:p>
            <a:pPr algn="just">
              <a:lnSpc>
                <a:spcPct val="100000"/>
              </a:lnSpc>
              <a:spcBef>
                <a:spcPct val="0"/>
              </a:spcBef>
              <a:buNone/>
            </a:pPr>
            <a:r>
              <a:rPr lang="en-US" sz="1600" b="1" i="1" dirty="0">
                <a:solidFill>
                  <a:srgbClr val="7030A0"/>
                </a:solidFill>
                <a:latin typeface="Times New Roman" panose="02020603050405020304" pitchFamily="18" charset="0"/>
                <a:cs typeface="Times New Roman" panose="02020603050405020304" pitchFamily="18" charset="0"/>
              </a:rPr>
              <a:t>The polarimeter will install in the straight section after the Dipole-3 magnet. </a:t>
            </a:r>
            <a:r>
              <a:rPr lang="en-US" altLang="en-US" sz="1600" b="1" i="1" dirty="0">
                <a:solidFill>
                  <a:srgbClr val="7030A0"/>
                </a:solidFill>
                <a:latin typeface="Times New Roman" panose="02020603050405020304" pitchFamily="18" charset="0"/>
                <a:cs typeface="Times New Roman" panose="02020603050405020304" pitchFamily="18" charset="0"/>
              </a:rPr>
              <a:t>With a spin-flip, we can measure polarization of the beam with a standard configuration of left/right symmetric Si-strip detectors).</a:t>
            </a:r>
          </a:p>
        </p:txBody>
      </p:sp>
      <p:sp>
        <p:nvSpPr>
          <p:cNvPr id="4" name="TextBox 3">
            <a:extLst>
              <a:ext uri="{FF2B5EF4-FFF2-40B4-BE49-F238E27FC236}">
                <a16:creationId xmlns:a16="http://schemas.microsoft.com/office/drawing/2014/main" id="{A1930C31-DC6B-3A20-3821-1E268260CA7F}"/>
              </a:ext>
            </a:extLst>
          </p:cNvPr>
          <p:cNvSpPr txBox="1"/>
          <p:nvPr/>
        </p:nvSpPr>
        <p:spPr>
          <a:xfrm>
            <a:off x="2662989" y="5659720"/>
            <a:ext cx="312906" cy="369332"/>
          </a:xfrm>
          <a:prstGeom prst="rect">
            <a:avLst/>
          </a:prstGeom>
          <a:noFill/>
        </p:spPr>
        <p:txBody>
          <a:bodyPr wrap="none" rtlCol="0">
            <a:spAutoFit/>
          </a:bodyPr>
          <a:lstStyle/>
          <a:p>
            <a:r>
              <a:rPr lang="en-US" dirty="0">
                <a:solidFill>
                  <a:srgbClr val="FF0000"/>
                </a:solidFill>
              </a:rPr>
              <a:t>1</a:t>
            </a:r>
          </a:p>
        </p:txBody>
      </p:sp>
      <p:sp>
        <p:nvSpPr>
          <p:cNvPr id="5" name="TextBox 4">
            <a:extLst>
              <a:ext uri="{FF2B5EF4-FFF2-40B4-BE49-F238E27FC236}">
                <a16:creationId xmlns:a16="http://schemas.microsoft.com/office/drawing/2014/main" id="{DC98CA8E-DA13-8D91-FC94-3DB916C2A55D}"/>
              </a:ext>
            </a:extLst>
          </p:cNvPr>
          <p:cNvSpPr txBox="1"/>
          <p:nvPr/>
        </p:nvSpPr>
        <p:spPr>
          <a:xfrm>
            <a:off x="4050631" y="5154394"/>
            <a:ext cx="312906" cy="369332"/>
          </a:xfrm>
          <a:prstGeom prst="rect">
            <a:avLst/>
          </a:prstGeom>
          <a:noFill/>
        </p:spPr>
        <p:txBody>
          <a:bodyPr wrap="none" rtlCol="0">
            <a:spAutoFit/>
          </a:bodyPr>
          <a:lstStyle/>
          <a:p>
            <a:r>
              <a:rPr lang="en-US" dirty="0">
                <a:solidFill>
                  <a:srgbClr val="FF0000"/>
                </a:solidFill>
              </a:rPr>
              <a:t>2</a:t>
            </a:r>
          </a:p>
        </p:txBody>
      </p:sp>
      <p:sp>
        <p:nvSpPr>
          <p:cNvPr id="6" name="TextBox 5">
            <a:extLst>
              <a:ext uri="{FF2B5EF4-FFF2-40B4-BE49-F238E27FC236}">
                <a16:creationId xmlns:a16="http://schemas.microsoft.com/office/drawing/2014/main" id="{1BE4E583-59C3-9D1E-625A-61DF3E0FFE0A}"/>
              </a:ext>
            </a:extLst>
          </p:cNvPr>
          <p:cNvSpPr txBox="1"/>
          <p:nvPr/>
        </p:nvSpPr>
        <p:spPr>
          <a:xfrm>
            <a:off x="5189620" y="5154394"/>
            <a:ext cx="312906" cy="369332"/>
          </a:xfrm>
          <a:prstGeom prst="rect">
            <a:avLst/>
          </a:prstGeom>
          <a:noFill/>
        </p:spPr>
        <p:txBody>
          <a:bodyPr wrap="none" rtlCol="0">
            <a:spAutoFit/>
          </a:bodyPr>
          <a:lstStyle/>
          <a:p>
            <a:r>
              <a:rPr lang="en-US" dirty="0">
                <a:solidFill>
                  <a:srgbClr val="FF0000"/>
                </a:solidFill>
              </a:rPr>
              <a:t>3</a:t>
            </a:r>
          </a:p>
        </p:txBody>
      </p:sp>
      <p:sp>
        <p:nvSpPr>
          <p:cNvPr id="7" name="TextBox 6">
            <a:extLst>
              <a:ext uri="{FF2B5EF4-FFF2-40B4-BE49-F238E27FC236}">
                <a16:creationId xmlns:a16="http://schemas.microsoft.com/office/drawing/2014/main" id="{D613B2EF-63BE-B8E2-F2FB-A5417F0C8060}"/>
              </a:ext>
            </a:extLst>
          </p:cNvPr>
          <p:cNvSpPr txBox="1"/>
          <p:nvPr/>
        </p:nvSpPr>
        <p:spPr>
          <a:xfrm>
            <a:off x="6585284" y="5659720"/>
            <a:ext cx="312906" cy="369332"/>
          </a:xfrm>
          <a:prstGeom prst="rect">
            <a:avLst/>
          </a:prstGeom>
          <a:noFill/>
        </p:spPr>
        <p:txBody>
          <a:bodyPr wrap="none" rtlCol="0">
            <a:spAutoFit/>
          </a:bodyPr>
          <a:lstStyle/>
          <a:p>
            <a:r>
              <a:rPr lang="en-US" dirty="0">
                <a:solidFill>
                  <a:srgbClr val="FF0000"/>
                </a:solidFill>
              </a:rPr>
              <a:t>4</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CB6E6-FC0E-ED9B-5A41-245418EFF98E}"/>
              </a:ext>
            </a:extLst>
          </p:cNvPr>
          <p:cNvSpPr>
            <a:spLocks noGrp="1"/>
          </p:cNvSpPr>
          <p:nvPr>
            <p:ph type="title"/>
          </p:nvPr>
        </p:nvSpPr>
        <p:spPr/>
        <p:txBody>
          <a:bodyPr/>
          <a:lstStyle/>
          <a:p>
            <a:r>
              <a:rPr lang="en-US" dirty="0">
                <a:solidFill>
                  <a:srgbClr val="C00000"/>
                </a:solidFill>
              </a:rPr>
              <a:t>Spin Rotator -Chicane </a:t>
            </a:r>
          </a:p>
        </p:txBody>
      </p:sp>
      <p:sp>
        <p:nvSpPr>
          <p:cNvPr id="3" name="Slide Number Placeholder 2">
            <a:extLst>
              <a:ext uri="{FF2B5EF4-FFF2-40B4-BE49-F238E27FC236}">
                <a16:creationId xmlns:a16="http://schemas.microsoft.com/office/drawing/2014/main" id="{189253AB-FB6C-EAFA-381E-9A60F331E339}"/>
              </a:ext>
            </a:extLst>
          </p:cNvPr>
          <p:cNvSpPr>
            <a:spLocks noGrp="1"/>
          </p:cNvSpPr>
          <p:nvPr>
            <p:ph type="sldNum" sz="quarter" idx="4"/>
          </p:nvPr>
        </p:nvSpPr>
        <p:spPr/>
        <p:txBody>
          <a:bodyPr/>
          <a:lstStyle/>
          <a:p>
            <a:fld id="{933A556B-7C63-244D-9B7C-B0EA8042B330}" type="slidenum">
              <a:rPr lang="en-US" smtClean="0"/>
              <a:pPr/>
              <a:t>44</a:t>
            </a:fld>
            <a:endParaRPr lang="en-US" sz="750" dirty="0"/>
          </a:p>
        </p:txBody>
      </p:sp>
      <p:pic>
        <p:nvPicPr>
          <p:cNvPr id="5" name="Picture 4" descr="A close-up of a machine&#10;&#10;Description automatically generated">
            <a:extLst>
              <a:ext uri="{FF2B5EF4-FFF2-40B4-BE49-F238E27FC236}">
                <a16:creationId xmlns:a16="http://schemas.microsoft.com/office/drawing/2014/main" id="{B21C44F4-1682-F0D0-E8A6-FAA81B680F5B}"/>
              </a:ext>
            </a:extLst>
          </p:cNvPr>
          <p:cNvPicPr>
            <a:picLocks noChangeAspect="1"/>
          </p:cNvPicPr>
          <p:nvPr/>
        </p:nvPicPr>
        <p:blipFill>
          <a:blip r:embed="rId2"/>
          <a:stretch>
            <a:fillRect/>
          </a:stretch>
        </p:blipFill>
        <p:spPr>
          <a:xfrm rot="10800000">
            <a:off x="325889" y="1617292"/>
            <a:ext cx="4831220" cy="3623415"/>
          </a:xfrm>
          <a:prstGeom prst="rect">
            <a:avLst/>
          </a:prstGeom>
        </p:spPr>
      </p:pic>
      <p:pic>
        <p:nvPicPr>
          <p:cNvPr id="7" name="Picture 6" descr="A room with many machines and wires&#10;&#10;Description automatically generated">
            <a:extLst>
              <a:ext uri="{FF2B5EF4-FFF2-40B4-BE49-F238E27FC236}">
                <a16:creationId xmlns:a16="http://schemas.microsoft.com/office/drawing/2014/main" id="{037AEE60-4154-B016-245A-1B6F7B212886}"/>
              </a:ext>
            </a:extLst>
          </p:cNvPr>
          <p:cNvPicPr>
            <a:picLocks noChangeAspect="1"/>
          </p:cNvPicPr>
          <p:nvPr/>
        </p:nvPicPr>
        <p:blipFill>
          <a:blip r:embed="rId3"/>
          <a:stretch>
            <a:fillRect/>
          </a:stretch>
        </p:blipFill>
        <p:spPr>
          <a:xfrm rot="10800000">
            <a:off x="5237319" y="3577915"/>
            <a:ext cx="3768971" cy="2826728"/>
          </a:xfrm>
          <a:prstGeom prst="rect">
            <a:avLst/>
          </a:prstGeom>
        </p:spPr>
      </p:pic>
    </p:spTree>
    <p:extLst>
      <p:ext uri="{BB962C8B-B14F-4D97-AF65-F5344CB8AC3E}">
        <p14:creationId xmlns:p14="http://schemas.microsoft.com/office/powerpoint/2010/main" val="13781945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Number Placeholder 5"/>
          <p:cNvSpPr>
            <a:spLocks noGrp="1"/>
          </p:cNvSpPr>
          <p:nvPr>
            <p:ph type="sldNum" sz="quarter" idx="10"/>
          </p:nvPr>
        </p:nvSpPr>
        <p:spPr bwMode="auto">
          <a:xfrm>
            <a:off x="3751263" y="6311900"/>
            <a:ext cx="2057400" cy="365125"/>
          </a:xfrm>
          <a:prstGeom prst="rect">
            <a:avLst/>
          </a:prstGeom>
          <a:noFill/>
          <a:ln>
            <a:miter lim="800000"/>
            <a:headEnd/>
            <a:tailEnd/>
          </a:ln>
        </p:spPr>
        <p:txBody>
          <a:bodyPr vert="horz" wrap="square" lIns="91440" tIns="45720" rIns="91440" bIns="45720" numCol="1" rtlCol="0" anchor="ctr" anchorCtr="0" compatLnSpc="1">
            <a:prstTxWarp prst="textNoShape">
              <a:avLst/>
            </a:prstTxWarp>
          </a:bodyPr>
          <a:lstStyle>
            <a:defPPr>
              <a:defRPr lang="en-US"/>
            </a:defPPr>
            <a:lvl1pPr algn="ctr" rtl="0" fontAlgn="auto">
              <a:spcBef>
                <a:spcPts val="0"/>
              </a:spcBef>
              <a:spcAft>
                <a:spcPts val="0"/>
              </a:spcAft>
              <a:defRPr sz="1200" kern="1200">
                <a:solidFill>
                  <a:schemeClr val="bg1"/>
                </a:solidFill>
                <a:latin typeface="Arial" charset="0"/>
                <a:ea typeface="Arial" charset="0"/>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fontAlgn="base">
              <a:spcBef>
                <a:spcPct val="0"/>
              </a:spcBef>
              <a:spcAft>
                <a:spcPct val="0"/>
              </a:spcAft>
              <a:defRPr/>
            </a:pPr>
            <a:fld id="{497174CE-D578-4695-91BE-D16B899144FB}" type="slidenum">
              <a:rPr lang="en-US" smtClean="0"/>
              <a:pPr fontAlgn="base">
                <a:spcBef>
                  <a:spcPct val="0"/>
                </a:spcBef>
                <a:spcAft>
                  <a:spcPct val="0"/>
                </a:spcAft>
                <a:defRPr/>
              </a:pPr>
              <a:t>45</a:t>
            </a:fld>
            <a:endParaRPr lang="en-US"/>
          </a:p>
        </p:txBody>
      </p:sp>
      <p:sp>
        <p:nvSpPr>
          <p:cNvPr id="54275" name="Rectangle 3"/>
          <p:cNvSpPr>
            <a:spLocks noGrp="1" noChangeArrowheads="1"/>
          </p:cNvSpPr>
          <p:nvPr>
            <p:ph type="title" idx="4294967295"/>
          </p:nvPr>
        </p:nvSpPr>
        <p:spPr>
          <a:xfrm>
            <a:off x="249238" y="180975"/>
            <a:ext cx="9144000" cy="685800"/>
          </a:xfrm>
          <a:ln w="3175">
            <a:solidFill>
              <a:schemeClr val="bg1"/>
            </a:solidFill>
          </a:ln>
        </p:spPr>
        <p:txBody>
          <a:bodyPr/>
          <a:lstStyle/>
          <a:p>
            <a:pPr eaLnBrk="1" hangingPunct="1"/>
            <a:r>
              <a:rPr lang="en-US" altLang="en-US" sz="2400" baseline="30000" dirty="0">
                <a:solidFill>
                  <a:srgbClr val="C00000"/>
                </a:solidFill>
                <a:latin typeface="Times New Roman" panose="02020603050405020304" pitchFamily="18" charset="0"/>
                <a:cs typeface="Times New Roman" panose="02020603050405020304" pitchFamily="18" charset="0"/>
              </a:rPr>
              <a:t>3</a:t>
            </a:r>
            <a:r>
              <a:rPr lang="en-US" altLang="en-US" sz="2400" dirty="0">
                <a:solidFill>
                  <a:srgbClr val="C00000"/>
                </a:solidFill>
                <a:latin typeface="Times New Roman" panose="02020603050405020304" pitchFamily="18" charset="0"/>
                <a:cs typeface="Times New Roman" panose="02020603050405020304" pitchFamily="18" charset="0"/>
              </a:rPr>
              <a:t>He-</a:t>
            </a:r>
            <a:r>
              <a:rPr lang="en-US" altLang="en-US" sz="2400" baseline="30000" dirty="0">
                <a:solidFill>
                  <a:srgbClr val="C00000"/>
                </a:solidFill>
                <a:latin typeface="Times New Roman" panose="02020603050405020304" pitchFamily="18" charset="0"/>
                <a:cs typeface="Times New Roman" panose="02020603050405020304" pitchFamily="18" charset="0"/>
              </a:rPr>
              <a:t>4</a:t>
            </a:r>
            <a:r>
              <a:rPr lang="en-US" altLang="en-US" sz="2400" dirty="0">
                <a:solidFill>
                  <a:srgbClr val="C00000"/>
                </a:solidFill>
                <a:latin typeface="Times New Roman" panose="02020603050405020304" pitchFamily="18" charset="0"/>
                <a:cs typeface="Times New Roman" panose="02020603050405020304" pitchFamily="18" charset="0"/>
              </a:rPr>
              <a:t>He scattering polarimeter at 5.3 MeV beam energy</a:t>
            </a:r>
          </a:p>
        </p:txBody>
      </p:sp>
      <p:pic>
        <p:nvPicPr>
          <p:cNvPr id="2" name="Picture 1">
            <a:extLst>
              <a:ext uri="{FF2B5EF4-FFF2-40B4-BE49-F238E27FC236}">
                <a16:creationId xmlns:a16="http://schemas.microsoft.com/office/drawing/2014/main" id="{26387B5F-3932-5030-2DD8-798D6DD7D803}"/>
              </a:ext>
            </a:extLst>
          </p:cNvPr>
          <p:cNvPicPr>
            <a:picLocks noChangeAspect="1"/>
          </p:cNvPicPr>
          <p:nvPr/>
        </p:nvPicPr>
        <p:blipFill>
          <a:blip r:embed="rId2"/>
          <a:stretch>
            <a:fillRect/>
          </a:stretch>
        </p:blipFill>
        <p:spPr>
          <a:xfrm>
            <a:off x="249238" y="3611563"/>
            <a:ext cx="5429783" cy="3065462"/>
          </a:xfrm>
          <a:prstGeom prst="rect">
            <a:avLst/>
          </a:prstGeom>
        </p:spPr>
      </p:pic>
      <mc:AlternateContent xmlns:mc="http://schemas.openxmlformats.org/markup-compatibility/2006">
        <mc:Choice xmlns:a14="http://schemas.microsoft.com/office/drawing/2010/main" Requires="a14">
          <p:sp>
            <p:nvSpPr>
              <p:cNvPr id="3" name="Rectangle 2">
                <a:extLst>
                  <a:ext uri="{FF2B5EF4-FFF2-40B4-BE49-F238E27FC236}">
                    <a16:creationId xmlns:a16="http://schemas.microsoft.com/office/drawing/2014/main" id="{6D06D5A3-28DC-AED8-2A91-CAC21E9AB8A3}"/>
                  </a:ext>
                </a:extLst>
              </p:cNvPr>
              <p:cNvSpPr/>
              <p:nvPr/>
            </p:nvSpPr>
            <p:spPr>
              <a:xfrm>
                <a:off x="302653" y="866775"/>
                <a:ext cx="8538693" cy="2844818"/>
              </a:xfrm>
              <a:prstGeom prst="rect">
                <a:avLst/>
              </a:prstGeom>
            </p:spPr>
            <p:txBody>
              <a:bodyPr wrap="square">
                <a:spAutoFit/>
              </a:bodyPr>
              <a:lstStyle/>
              <a:p>
                <a:r>
                  <a:rPr lang="en-US" sz="1400" b="1" dirty="0">
                    <a:latin typeface="Times New Roman" panose="02020603050405020304" pitchFamily="18" charset="0"/>
                    <a:cs typeface="Times New Roman" panose="02020603050405020304" pitchFamily="18" charset="0"/>
                  </a:rPr>
                  <a:t>By a measuring, the spin correlated asymmetry of </a:t>
                </a:r>
                <a:r>
                  <a:rPr lang="en-US" altLang="en-US" sz="1400" b="1" baseline="30000" dirty="0">
                    <a:latin typeface="Times New Roman" panose="02020603050405020304" pitchFamily="18" charset="0"/>
                    <a:cs typeface="Times New Roman" panose="02020603050405020304" pitchFamily="18" charset="0"/>
                  </a:rPr>
                  <a:t>3</a:t>
                </a:r>
                <a:r>
                  <a:rPr lang="en-US" altLang="en-US" sz="1400" b="1" dirty="0">
                    <a:latin typeface="Times New Roman" panose="02020603050405020304" pitchFamily="18" charset="0"/>
                    <a:cs typeface="Times New Roman" panose="02020603050405020304" pitchFamily="18" charset="0"/>
                  </a:rPr>
                  <a:t>He (beam ions) </a:t>
                </a:r>
                <a:r>
                  <a:rPr lang="en-US" sz="1400" b="1" dirty="0">
                    <a:effectLst/>
                    <a:latin typeface="Times New Roman" panose="02020603050405020304" pitchFamily="18" charset="0"/>
                    <a:cs typeface="Times New Roman" panose="02020603050405020304" pitchFamily="18" charset="0"/>
                  </a:rPr>
                  <a:t>scattering on the </a:t>
                </a:r>
                <a:r>
                  <a:rPr lang="en-US" altLang="en-US" sz="1400" b="1" baseline="30000" dirty="0">
                    <a:latin typeface="Times New Roman" panose="02020603050405020304" pitchFamily="18" charset="0"/>
                    <a:cs typeface="Times New Roman" panose="02020603050405020304" pitchFamily="18" charset="0"/>
                  </a:rPr>
                  <a:t>4</a:t>
                </a:r>
                <a:r>
                  <a:rPr lang="en-US" altLang="en-US" sz="1400" b="1" dirty="0">
                    <a:latin typeface="Times New Roman" panose="02020603050405020304" pitchFamily="18" charset="0"/>
                    <a:cs typeface="Times New Roman" panose="02020603050405020304" pitchFamily="18" charset="0"/>
                  </a:rPr>
                  <a:t>He (</a:t>
                </a:r>
                <a:r>
                  <a:rPr lang="en-US" sz="1400" b="1" dirty="0">
                    <a:latin typeface="Times New Roman" panose="02020603050405020304" pitchFamily="18" charset="0"/>
                    <a:cs typeface="Times New Roman" panose="02020603050405020304" pitchFamily="18" charset="0"/>
                  </a:rPr>
                  <a:t>gas target) to determine the polarization of </a:t>
                </a:r>
                <a:r>
                  <a:rPr lang="en-US" altLang="en-US" sz="1400" b="1" dirty="0">
                    <a:latin typeface="Times New Roman" panose="02020603050405020304" pitchFamily="18" charset="0"/>
                    <a:cs typeface="Times New Roman" panose="02020603050405020304" pitchFamily="18" charset="0"/>
                  </a:rPr>
                  <a:t> </a:t>
                </a:r>
                <a:r>
                  <a:rPr lang="en-US" altLang="en-US" sz="1400" b="1" baseline="30000" dirty="0">
                    <a:latin typeface="Times New Roman" panose="02020603050405020304" pitchFamily="18" charset="0"/>
                    <a:cs typeface="Times New Roman" panose="02020603050405020304" pitchFamily="18" charset="0"/>
                  </a:rPr>
                  <a:t>3</a:t>
                </a:r>
                <a:r>
                  <a:rPr lang="en-US" altLang="en-US" sz="1400" b="1" dirty="0">
                    <a:latin typeface="Times New Roman" panose="02020603050405020304" pitchFamily="18" charset="0"/>
                    <a:cs typeface="Times New Roman" panose="02020603050405020304" pitchFamily="18" charset="0"/>
                  </a:rPr>
                  <a:t>He </a:t>
                </a:r>
                <a:r>
                  <a:rPr lang="en-US" sz="1400" b="1" dirty="0">
                    <a:latin typeface="Times New Roman" panose="02020603050405020304" pitchFamily="18" charset="0"/>
                    <a:cs typeface="Times New Roman" panose="02020603050405020304" pitchFamily="18" charset="0"/>
                  </a:rPr>
                  <a:t>beam. </a:t>
                </a:r>
              </a:p>
              <a:p>
                <a:r>
                  <a:rPr lang="en-US" sz="1400" b="1" dirty="0">
                    <a:latin typeface="Times New Roman" panose="02020603050405020304" pitchFamily="18" charset="0"/>
                    <a:cs typeface="Times New Roman" panose="02020603050405020304" pitchFamily="18" charset="0"/>
                  </a:rPr>
                  <a:t>The asymmetry </a:t>
                </a:r>
                <a14:m>
                  <m:oMath xmlns:m="http://schemas.openxmlformats.org/officeDocument/2006/math">
                    <m:r>
                      <a:rPr lang="en-US" sz="1600" b="1" i="1">
                        <a:latin typeface="Cambria Math" panose="02040503050406030204" pitchFamily="18" charset="0"/>
                      </a:rPr>
                      <m:t>𝒂</m:t>
                    </m:r>
                  </m:oMath>
                </a14:m>
                <a:r>
                  <a:rPr lang="en-US" sz="1400" b="1" dirty="0">
                    <a:latin typeface="Times New Roman" panose="02020603050405020304" pitchFamily="18" charset="0"/>
                    <a:cs typeface="Times New Roman" panose="02020603050405020304" pitchFamily="18" charset="0"/>
                  </a:rPr>
                  <a:t> could be found from the number of detected scattered particles </a:t>
                </a:r>
                <a14:m>
                  <m:oMath xmlns:m="http://schemas.openxmlformats.org/officeDocument/2006/math">
                    <m:sSubSup>
                      <m:sSubSupPr>
                        <m:ctrlPr>
                          <a:rPr lang="en-US" sz="1400" b="1" i="1">
                            <a:latin typeface="Cambria Math" panose="02040503050406030204" pitchFamily="18" charset="0"/>
                          </a:rPr>
                        </m:ctrlPr>
                      </m:sSubSupPr>
                      <m:e>
                        <m:r>
                          <a:rPr lang="en-US" sz="1400" b="1" i="0" smtClean="0">
                            <a:latin typeface="Cambria Math" panose="02040503050406030204" pitchFamily="18" charset="0"/>
                          </a:rPr>
                          <m:t>𝐍</m:t>
                        </m:r>
                      </m:e>
                      <m:sub>
                        <m:r>
                          <a:rPr lang="en-US" sz="1400" b="1" i="0" smtClean="0">
                            <a:latin typeface="Cambria Math" panose="02040503050406030204" pitchFamily="18" charset="0"/>
                          </a:rPr>
                          <m:t>𝐋𝐑</m:t>
                        </m:r>
                      </m:sub>
                      <m:sup>
                        <m:r>
                          <a:rPr lang="en-US" sz="1400" b="1" i="0" smtClean="0">
                            <a:latin typeface="Cambria Math" panose="02040503050406030204" pitchFamily="18" charset="0"/>
                          </a:rPr>
                          <m:t>↑↓</m:t>
                        </m:r>
                      </m:sup>
                    </m:sSubSup>
                  </m:oMath>
                </a14:m>
                <a:r>
                  <a:rPr lang="en-US" sz="1400" b="1" dirty="0">
                    <a:latin typeface="Times New Roman" panose="02020603050405020304" pitchFamily="18" charset="0"/>
                    <a:cs typeface="Times New Roman" panose="02020603050405020304" pitchFamily="18" charset="0"/>
                  </a:rPr>
                  <a:t> in left/right (L/R) detectors depending on the beam spin (</a:t>
                </a:r>
                <a14:m>
                  <m:oMath xmlns:m="http://schemas.openxmlformats.org/officeDocument/2006/math">
                    <m:r>
                      <a:rPr lang="en-US" sz="1400" b="1" i="0" smtClean="0">
                        <a:latin typeface="Cambria Math" panose="02040503050406030204" pitchFamily="18" charset="0"/>
                      </a:rPr>
                      <m:t>↑↓</m:t>
                    </m:r>
                  </m:oMath>
                </a14:m>
                <a:r>
                  <a:rPr lang="en-US" sz="1400" b="1" dirty="0">
                    <a:latin typeface="Times New Roman" panose="02020603050405020304" pitchFamily="18" charset="0"/>
                    <a:cs typeface="Times New Roman" panose="02020603050405020304" pitchFamily="18" charset="0"/>
                  </a:rPr>
                  <a:t>):</a:t>
                </a:r>
              </a:p>
              <a:p>
                <a:endParaRPr lang="en-US" sz="1600" i="1" dirty="0">
                  <a:effectLst/>
                </a:endParaRPr>
              </a:p>
              <a:p>
                <a14:m>
                  <m:oMath xmlns:m="http://schemas.openxmlformats.org/officeDocument/2006/math">
                    <m:r>
                      <a:rPr lang="en-US" sz="1600" b="1" i="1">
                        <a:latin typeface="Cambria Math" panose="02040503050406030204" pitchFamily="18" charset="0"/>
                      </a:rPr>
                      <m:t>𝒂</m:t>
                    </m:r>
                    <m:r>
                      <a:rPr lang="en-US" sz="1600" b="1" i="1">
                        <a:latin typeface="Cambria Math" panose="02040503050406030204" pitchFamily="18" charset="0"/>
                      </a:rPr>
                      <m:t>=</m:t>
                    </m:r>
                    <m:sSub>
                      <m:sSubPr>
                        <m:ctrlPr>
                          <a:rPr lang="en-US" sz="1600" b="1" i="1">
                            <a:latin typeface="Cambria Math" panose="02040503050406030204" pitchFamily="18" charset="0"/>
                          </a:rPr>
                        </m:ctrlPr>
                      </m:sSubPr>
                      <m:e>
                        <m:r>
                          <a:rPr lang="en-US" sz="1600" b="1" i="1">
                            <a:latin typeface="Cambria Math" panose="02040503050406030204" pitchFamily="18" charset="0"/>
                          </a:rPr>
                          <m:t>𝑨</m:t>
                        </m:r>
                      </m:e>
                      <m:sub>
                        <m:r>
                          <a:rPr lang="en-US" sz="1600" b="1" i="1">
                            <a:latin typeface="Cambria Math" panose="02040503050406030204" pitchFamily="18" charset="0"/>
                          </a:rPr>
                          <m:t>𝑵</m:t>
                        </m:r>
                      </m:sub>
                    </m:sSub>
                    <m:r>
                      <a:rPr lang="en-US" sz="1600" b="1" i="1">
                        <a:latin typeface="Cambria Math" panose="02040503050406030204" pitchFamily="18" charset="0"/>
                      </a:rPr>
                      <m:t>𝑷</m:t>
                    </m:r>
                    <m:r>
                      <a:rPr lang="en-US" sz="1600" b="1" i="1">
                        <a:latin typeface="Cambria Math" panose="02040503050406030204" pitchFamily="18" charset="0"/>
                      </a:rPr>
                      <m:t>=</m:t>
                    </m:r>
                    <m:f>
                      <m:fPr>
                        <m:ctrlPr>
                          <a:rPr lang="en-US" sz="1600" b="1" i="1">
                            <a:latin typeface="Cambria Math" panose="02040503050406030204" pitchFamily="18" charset="0"/>
                          </a:rPr>
                        </m:ctrlPr>
                      </m:fPr>
                      <m:num>
                        <m:rad>
                          <m:radPr>
                            <m:degHide m:val="on"/>
                            <m:ctrlPr>
                              <a:rPr lang="en-US" sz="1600" b="1" i="1">
                                <a:latin typeface="Cambria Math" panose="02040503050406030204" pitchFamily="18" charset="0"/>
                              </a:rPr>
                            </m:ctrlPr>
                          </m:radPr>
                          <m:deg/>
                          <m:e>
                            <m:sSubSup>
                              <m:sSubSupPr>
                                <m:ctrlPr>
                                  <a:rPr lang="en-US" sz="1600" b="1" i="1">
                                    <a:latin typeface="Cambria Math" panose="02040503050406030204" pitchFamily="18" charset="0"/>
                                  </a:rPr>
                                </m:ctrlPr>
                              </m:sSubSupPr>
                              <m:e>
                                <m:r>
                                  <a:rPr lang="en-US" sz="1600" b="1" i="1">
                                    <a:latin typeface="Cambria Math" panose="02040503050406030204" pitchFamily="18" charset="0"/>
                                  </a:rPr>
                                  <m:t>𝑵</m:t>
                                </m:r>
                              </m:e>
                              <m:sub>
                                <m:r>
                                  <a:rPr lang="en-US" sz="1600" b="1" i="1">
                                    <a:latin typeface="Cambria Math" panose="02040503050406030204" pitchFamily="18" charset="0"/>
                                  </a:rPr>
                                  <m:t>𝑹</m:t>
                                </m:r>
                              </m:sub>
                              <m:sup>
                                <m:r>
                                  <a:rPr lang="en-US" sz="1600" b="1" i="1">
                                    <a:latin typeface="Cambria Math" panose="02040503050406030204" pitchFamily="18" charset="0"/>
                                  </a:rPr>
                                  <m:t>↑</m:t>
                                </m:r>
                              </m:sup>
                            </m:sSubSup>
                            <m:sSubSup>
                              <m:sSubSupPr>
                                <m:ctrlPr>
                                  <a:rPr lang="en-US" sz="1600" b="1" i="1">
                                    <a:latin typeface="Cambria Math" panose="02040503050406030204" pitchFamily="18" charset="0"/>
                                  </a:rPr>
                                </m:ctrlPr>
                              </m:sSubSupPr>
                              <m:e>
                                <m:r>
                                  <a:rPr lang="en-US" sz="1600" b="1" i="1">
                                    <a:latin typeface="Cambria Math" panose="02040503050406030204" pitchFamily="18" charset="0"/>
                                  </a:rPr>
                                  <m:t>𝑵</m:t>
                                </m:r>
                              </m:e>
                              <m:sub>
                                <m:r>
                                  <a:rPr lang="en-US" sz="1600" b="1" i="1">
                                    <a:latin typeface="Cambria Math" panose="02040503050406030204" pitchFamily="18" charset="0"/>
                                  </a:rPr>
                                  <m:t>𝑳</m:t>
                                </m:r>
                              </m:sub>
                              <m:sup>
                                <m:r>
                                  <a:rPr lang="en-US" sz="1600" b="1" i="1">
                                    <a:latin typeface="Cambria Math" panose="02040503050406030204" pitchFamily="18" charset="0"/>
                                  </a:rPr>
                                  <m:t>↓</m:t>
                                </m:r>
                              </m:sup>
                            </m:sSubSup>
                          </m:e>
                        </m:rad>
                        <m:r>
                          <a:rPr lang="en-US" sz="1600" b="1" i="1">
                            <a:latin typeface="Cambria Math" panose="02040503050406030204" pitchFamily="18" charset="0"/>
                          </a:rPr>
                          <m:t>−</m:t>
                        </m:r>
                        <m:rad>
                          <m:radPr>
                            <m:degHide m:val="on"/>
                            <m:ctrlPr>
                              <a:rPr lang="en-US" sz="1600" b="1" i="1">
                                <a:latin typeface="Cambria Math" panose="02040503050406030204" pitchFamily="18" charset="0"/>
                              </a:rPr>
                            </m:ctrlPr>
                          </m:radPr>
                          <m:deg/>
                          <m:e>
                            <m:sSubSup>
                              <m:sSubSupPr>
                                <m:ctrlPr>
                                  <a:rPr lang="en-US" sz="1600" b="1" i="1">
                                    <a:latin typeface="Cambria Math" panose="02040503050406030204" pitchFamily="18" charset="0"/>
                                  </a:rPr>
                                </m:ctrlPr>
                              </m:sSubSupPr>
                              <m:e>
                                <m:r>
                                  <a:rPr lang="en-US" sz="1600" b="1" i="1">
                                    <a:latin typeface="Cambria Math" panose="02040503050406030204" pitchFamily="18" charset="0"/>
                                  </a:rPr>
                                  <m:t>𝑵</m:t>
                                </m:r>
                              </m:e>
                              <m:sub>
                                <m:r>
                                  <a:rPr lang="en-US" sz="1600" b="1" i="1">
                                    <a:latin typeface="Cambria Math" panose="02040503050406030204" pitchFamily="18" charset="0"/>
                                  </a:rPr>
                                  <m:t>𝑹</m:t>
                                </m:r>
                              </m:sub>
                              <m:sup>
                                <m:r>
                                  <a:rPr lang="en-US" sz="1600" b="1" i="1">
                                    <a:latin typeface="Cambria Math" panose="02040503050406030204" pitchFamily="18" charset="0"/>
                                  </a:rPr>
                                  <m:t>↓</m:t>
                                </m:r>
                              </m:sup>
                            </m:sSubSup>
                            <m:sSubSup>
                              <m:sSubSupPr>
                                <m:ctrlPr>
                                  <a:rPr lang="en-US" sz="1600" b="1" i="1">
                                    <a:latin typeface="Cambria Math" panose="02040503050406030204" pitchFamily="18" charset="0"/>
                                  </a:rPr>
                                </m:ctrlPr>
                              </m:sSubSupPr>
                              <m:e>
                                <m:r>
                                  <a:rPr lang="en-US" sz="1600" b="1" i="1">
                                    <a:latin typeface="Cambria Math" panose="02040503050406030204" pitchFamily="18" charset="0"/>
                                  </a:rPr>
                                  <m:t>𝑵</m:t>
                                </m:r>
                              </m:e>
                              <m:sub>
                                <m:r>
                                  <a:rPr lang="en-US" sz="1600" b="1" i="1">
                                    <a:latin typeface="Cambria Math" panose="02040503050406030204" pitchFamily="18" charset="0"/>
                                  </a:rPr>
                                  <m:t>𝑳</m:t>
                                </m:r>
                              </m:sub>
                              <m:sup>
                                <m:r>
                                  <a:rPr lang="en-US" sz="1600" b="1" i="1">
                                    <a:latin typeface="Cambria Math" panose="02040503050406030204" pitchFamily="18" charset="0"/>
                                  </a:rPr>
                                  <m:t>↑</m:t>
                                </m:r>
                              </m:sup>
                            </m:sSubSup>
                          </m:e>
                        </m:rad>
                      </m:num>
                      <m:den>
                        <m:rad>
                          <m:radPr>
                            <m:degHide m:val="on"/>
                            <m:ctrlPr>
                              <a:rPr lang="en-US" sz="1600" b="1" i="1">
                                <a:latin typeface="Cambria Math" panose="02040503050406030204" pitchFamily="18" charset="0"/>
                              </a:rPr>
                            </m:ctrlPr>
                          </m:radPr>
                          <m:deg/>
                          <m:e>
                            <m:sSubSup>
                              <m:sSubSupPr>
                                <m:ctrlPr>
                                  <a:rPr lang="en-US" sz="1600" b="1" i="1">
                                    <a:latin typeface="Cambria Math" panose="02040503050406030204" pitchFamily="18" charset="0"/>
                                  </a:rPr>
                                </m:ctrlPr>
                              </m:sSubSupPr>
                              <m:e>
                                <m:r>
                                  <a:rPr lang="en-US" sz="1600" b="1" i="1">
                                    <a:latin typeface="Cambria Math" panose="02040503050406030204" pitchFamily="18" charset="0"/>
                                  </a:rPr>
                                  <m:t>𝑵</m:t>
                                </m:r>
                              </m:e>
                              <m:sub>
                                <m:r>
                                  <a:rPr lang="en-US" sz="1600" b="1" i="1">
                                    <a:latin typeface="Cambria Math" panose="02040503050406030204" pitchFamily="18" charset="0"/>
                                  </a:rPr>
                                  <m:t>𝑹</m:t>
                                </m:r>
                              </m:sub>
                              <m:sup>
                                <m:r>
                                  <a:rPr lang="en-US" sz="1600" b="1" i="1">
                                    <a:latin typeface="Cambria Math" panose="02040503050406030204" pitchFamily="18" charset="0"/>
                                  </a:rPr>
                                  <m:t>↑</m:t>
                                </m:r>
                              </m:sup>
                            </m:sSubSup>
                            <m:sSubSup>
                              <m:sSubSupPr>
                                <m:ctrlPr>
                                  <a:rPr lang="en-US" sz="1600" b="1" i="1">
                                    <a:latin typeface="Cambria Math" panose="02040503050406030204" pitchFamily="18" charset="0"/>
                                  </a:rPr>
                                </m:ctrlPr>
                              </m:sSubSupPr>
                              <m:e>
                                <m:r>
                                  <a:rPr lang="en-US" sz="1600" b="1" i="1">
                                    <a:latin typeface="Cambria Math" panose="02040503050406030204" pitchFamily="18" charset="0"/>
                                  </a:rPr>
                                  <m:t>𝑵</m:t>
                                </m:r>
                              </m:e>
                              <m:sub>
                                <m:r>
                                  <a:rPr lang="en-US" sz="1600" b="1" i="1">
                                    <a:latin typeface="Cambria Math" panose="02040503050406030204" pitchFamily="18" charset="0"/>
                                  </a:rPr>
                                  <m:t>𝑳</m:t>
                                </m:r>
                              </m:sub>
                              <m:sup>
                                <m:r>
                                  <a:rPr lang="en-US" sz="1600" b="1" i="1">
                                    <a:latin typeface="Cambria Math" panose="02040503050406030204" pitchFamily="18" charset="0"/>
                                  </a:rPr>
                                  <m:t>↓</m:t>
                                </m:r>
                              </m:sup>
                            </m:sSubSup>
                          </m:e>
                        </m:rad>
                        <m:r>
                          <a:rPr lang="en-US" sz="1600" b="1" i="1">
                            <a:latin typeface="Cambria Math" panose="02040503050406030204" pitchFamily="18" charset="0"/>
                          </a:rPr>
                          <m:t>+</m:t>
                        </m:r>
                        <m:rad>
                          <m:radPr>
                            <m:degHide m:val="on"/>
                            <m:ctrlPr>
                              <a:rPr lang="en-US" sz="1600" b="1" i="1">
                                <a:latin typeface="Cambria Math" panose="02040503050406030204" pitchFamily="18" charset="0"/>
                              </a:rPr>
                            </m:ctrlPr>
                          </m:radPr>
                          <m:deg/>
                          <m:e>
                            <m:sSubSup>
                              <m:sSubSupPr>
                                <m:ctrlPr>
                                  <a:rPr lang="en-US" sz="1600" b="1" i="1">
                                    <a:latin typeface="Cambria Math" panose="02040503050406030204" pitchFamily="18" charset="0"/>
                                  </a:rPr>
                                </m:ctrlPr>
                              </m:sSubSupPr>
                              <m:e>
                                <m:r>
                                  <a:rPr lang="en-US" sz="1600" b="1" i="1">
                                    <a:latin typeface="Cambria Math" panose="02040503050406030204" pitchFamily="18" charset="0"/>
                                  </a:rPr>
                                  <m:t>𝑵</m:t>
                                </m:r>
                              </m:e>
                              <m:sub>
                                <m:r>
                                  <a:rPr lang="en-US" sz="1600" b="1" i="1">
                                    <a:latin typeface="Cambria Math" panose="02040503050406030204" pitchFamily="18" charset="0"/>
                                  </a:rPr>
                                  <m:t>𝑹</m:t>
                                </m:r>
                              </m:sub>
                              <m:sup>
                                <m:r>
                                  <a:rPr lang="en-US" sz="1600" b="1" i="1">
                                    <a:latin typeface="Cambria Math" panose="02040503050406030204" pitchFamily="18" charset="0"/>
                                  </a:rPr>
                                  <m:t>↓</m:t>
                                </m:r>
                              </m:sup>
                            </m:sSubSup>
                            <m:sSubSup>
                              <m:sSubSupPr>
                                <m:ctrlPr>
                                  <a:rPr lang="en-US" sz="1600" b="1" i="1">
                                    <a:latin typeface="Cambria Math" panose="02040503050406030204" pitchFamily="18" charset="0"/>
                                  </a:rPr>
                                </m:ctrlPr>
                              </m:sSubSupPr>
                              <m:e>
                                <m:r>
                                  <a:rPr lang="en-US" sz="1600" b="1" i="1">
                                    <a:latin typeface="Cambria Math" panose="02040503050406030204" pitchFamily="18" charset="0"/>
                                  </a:rPr>
                                  <m:t>𝑵</m:t>
                                </m:r>
                              </m:e>
                              <m:sub>
                                <m:r>
                                  <a:rPr lang="en-US" sz="1600" b="1" i="1">
                                    <a:latin typeface="Cambria Math" panose="02040503050406030204" pitchFamily="18" charset="0"/>
                                  </a:rPr>
                                  <m:t>𝑳</m:t>
                                </m:r>
                              </m:sub>
                              <m:sup>
                                <m:r>
                                  <a:rPr lang="en-US" sz="1600" b="1" i="1">
                                    <a:latin typeface="Cambria Math" panose="02040503050406030204" pitchFamily="18" charset="0"/>
                                  </a:rPr>
                                  <m:t>↑</m:t>
                                </m:r>
                              </m:sup>
                            </m:sSubSup>
                          </m:e>
                        </m:rad>
                      </m:den>
                    </m:f>
                  </m:oMath>
                </a14:m>
                <a:r>
                  <a:rPr lang="en-US" sz="1600" dirty="0"/>
                  <a:t>    and </a:t>
                </a:r>
                <a14:m>
                  <m:oMath xmlns:m="http://schemas.openxmlformats.org/officeDocument/2006/math">
                    <m:sSub>
                      <m:sSubPr>
                        <m:ctrlPr>
                          <a:rPr lang="en-US" sz="1600" b="1" i="1">
                            <a:latin typeface="Cambria Math" panose="02040503050406030204" pitchFamily="18" charset="0"/>
                          </a:rPr>
                        </m:ctrlPr>
                      </m:sSubPr>
                      <m:e>
                        <m:r>
                          <a:rPr lang="en-US" sz="1600" b="1" i="1">
                            <a:latin typeface="Cambria Math" panose="02040503050406030204" pitchFamily="18" charset="0"/>
                          </a:rPr>
                          <m:t>𝝈</m:t>
                        </m:r>
                      </m:e>
                      <m:sub>
                        <m:r>
                          <a:rPr lang="en-US" sz="1600" b="1" i="1">
                            <a:latin typeface="Cambria Math" panose="02040503050406030204" pitchFamily="18" charset="0"/>
                          </a:rPr>
                          <m:t>𝒂</m:t>
                        </m:r>
                      </m:sub>
                    </m:sSub>
                    <m:r>
                      <a:rPr lang="en-US" sz="1600" b="1" i="1">
                        <a:latin typeface="Cambria Math" panose="02040503050406030204" pitchFamily="18" charset="0"/>
                      </a:rPr>
                      <m:t>=</m:t>
                    </m:r>
                    <m:rad>
                      <m:radPr>
                        <m:degHide m:val="on"/>
                        <m:ctrlPr>
                          <a:rPr lang="en-US" sz="1600" b="1" i="1">
                            <a:latin typeface="Cambria Math" panose="02040503050406030204" pitchFamily="18" charset="0"/>
                          </a:rPr>
                        </m:ctrlPr>
                      </m:radPr>
                      <m:deg/>
                      <m:e>
                        <m:f>
                          <m:fPr>
                            <m:ctrlPr>
                              <a:rPr lang="en-US" sz="1600" b="1" i="1">
                                <a:latin typeface="Cambria Math" panose="02040503050406030204" pitchFamily="18" charset="0"/>
                              </a:rPr>
                            </m:ctrlPr>
                          </m:fPr>
                          <m:num>
                            <m:r>
                              <a:rPr lang="en-US" sz="1600" b="1" i="1">
                                <a:latin typeface="Cambria Math" panose="02040503050406030204" pitchFamily="18" charset="0"/>
                              </a:rPr>
                              <m:t>𝟏</m:t>
                            </m:r>
                            <m:r>
                              <a:rPr lang="en-US" sz="1600" b="1" i="1">
                                <a:latin typeface="Cambria Math" panose="02040503050406030204" pitchFamily="18" charset="0"/>
                              </a:rPr>
                              <m:t>−</m:t>
                            </m:r>
                            <m:sSup>
                              <m:sSupPr>
                                <m:ctrlPr>
                                  <a:rPr lang="en-US" sz="1600" b="1" i="1">
                                    <a:latin typeface="Cambria Math" panose="02040503050406030204" pitchFamily="18" charset="0"/>
                                  </a:rPr>
                                </m:ctrlPr>
                              </m:sSupPr>
                              <m:e>
                                <m:r>
                                  <a:rPr lang="en-US" sz="1600" b="1" i="1">
                                    <a:latin typeface="Cambria Math" panose="02040503050406030204" pitchFamily="18" charset="0"/>
                                  </a:rPr>
                                  <m:t>𝒂</m:t>
                                </m:r>
                              </m:e>
                              <m:sup>
                                <m:r>
                                  <a:rPr lang="en-US" sz="1600" b="1" i="1">
                                    <a:latin typeface="Cambria Math" panose="02040503050406030204" pitchFamily="18" charset="0"/>
                                  </a:rPr>
                                  <m:t>𝟐</m:t>
                                </m:r>
                              </m:sup>
                            </m:sSup>
                          </m:num>
                          <m:den>
                            <m:sSubSup>
                              <m:sSubSupPr>
                                <m:ctrlPr>
                                  <a:rPr lang="en-US" sz="1600" b="1" i="1">
                                    <a:latin typeface="Cambria Math" panose="02040503050406030204" pitchFamily="18" charset="0"/>
                                  </a:rPr>
                                </m:ctrlPr>
                              </m:sSubSupPr>
                              <m:e>
                                <m:r>
                                  <a:rPr lang="en-US" sz="1600" b="1" i="1">
                                    <a:latin typeface="Cambria Math" panose="02040503050406030204" pitchFamily="18" charset="0"/>
                                  </a:rPr>
                                  <m:t>𝑵</m:t>
                                </m:r>
                              </m:e>
                              <m:sub>
                                <m:r>
                                  <a:rPr lang="en-US" sz="1600" b="1" i="1">
                                    <a:latin typeface="Cambria Math" panose="02040503050406030204" pitchFamily="18" charset="0"/>
                                  </a:rPr>
                                  <m:t>𝑹</m:t>
                                </m:r>
                              </m:sub>
                              <m:sup>
                                <m:r>
                                  <a:rPr lang="en-US" sz="1600" b="1" i="1">
                                    <a:latin typeface="Cambria Math" panose="02040503050406030204" pitchFamily="18" charset="0"/>
                                  </a:rPr>
                                  <m:t>↑</m:t>
                                </m:r>
                              </m:sup>
                            </m:sSubSup>
                            <m:sSubSup>
                              <m:sSubSupPr>
                                <m:ctrlPr>
                                  <a:rPr lang="en-US" sz="1600" b="1" i="1">
                                    <a:latin typeface="Cambria Math" panose="02040503050406030204" pitchFamily="18" charset="0"/>
                                  </a:rPr>
                                </m:ctrlPr>
                              </m:sSubSupPr>
                              <m:e>
                                <m:r>
                                  <a:rPr lang="en-US" sz="1600" b="1" i="1">
                                    <a:latin typeface="Cambria Math" panose="02040503050406030204" pitchFamily="18" charset="0"/>
                                  </a:rPr>
                                  <m:t>+</m:t>
                                </m:r>
                                <m:r>
                                  <a:rPr lang="en-US" sz="1600" b="1" i="1">
                                    <a:latin typeface="Cambria Math" panose="02040503050406030204" pitchFamily="18" charset="0"/>
                                  </a:rPr>
                                  <m:t>𝑵</m:t>
                                </m:r>
                              </m:e>
                              <m:sub>
                                <m:r>
                                  <a:rPr lang="en-US" sz="1600" b="1" i="1">
                                    <a:latin typeface="Cambria Math" panose="02040503050406030204" pitchFamily="18" charset="0"/>
                                  </a:rPr>
                                  <m:t>𝑹</m:t>
                                </m:r>
                              </m:sub>
                              <m:sup>
                                <m:r>
                                  <a:rPr lang="en-US" sz="1600" b="1" i="1">
                                    <a:latin typeface="Cambria Math" panose="02040503050406030204" pitchFamily="18" charset="0"/>
                                  </a:rPr>
                                  <m:t>↓</m:t>
                                </m:r>
                              </m:sup>
                            </m:sSubSup>
                            <m:r>
                              <a:rPr lang="en-US" sz="1600" b="1" i="1">
                                <a:latin typeface="Cambria Math" panose="02040503050406030204" pitchFamily="18" charset="0"/>
                              </a:rPr>
                              <m:t>+</m:t>
                            </m:r>
                            <m:sSubSup>
                              <m:sSubSupPr>
                                <m:ctrlPr>
                                  <a:rPr lang="en-US" sz="1600" b="1" i="1">
                                    <a:latin typeface="Cambria Math" panose="02040503050406030204" pitchFamily="18" charset="0"/>
                                  </a:rPr>
                                </m:ctrlPr>
                              </m:sSubSupPr>
                              <m:e>
                                <m:r>
                                  <a:rPr lang="en-US" sz="1600" b="1" i="1">
                                    <a:latin typeface="Cambria Math" panose="02040503050406030204" pitchFamily="18" charset="0"/>
                                  </a:rPr>
                                  <m:t>𝑵</m:t>
                                </m:r>
                              </m:e>
                              <m:sub>
                                <m:r>
                                  <a:rPr lang="en-US" sz="1600" b="1" i="1">
                                    <a:latin typeface="Cambria Math" panose="02040503050406030204" pitchFamily="18" charset="0"/>
                                  </a:rPr>
                                  <m:t>𝑳</m:t>
                                </m:r>
                              </m:sub>
                              <m:sup>
                                <m:r>
                                  <a:rPr lang="en-US" sz="1600" b="1" i="1">
                                    <a:latin typeface="Cambria Math" panose="02040503050406030204" pitchFamily="18" charset="0"/>
                                  </a:rPr>
                                  <m:t>↑</m:t>
                                </m:r>
                              </m:sup>
                            </m:sSubSup>
                            <m:sSubSup>
                              <m:sSubSupPr>
                                <m:ctrlPr>
                                  <a:rPr lang="en-US" sz="1600" b="1" i="1">
                                    <a:latin typeface="Cambria Math" panose="02040503050406030204" pitchFamily="18" charset="0"/>
                                  </a:rPr>
                                </m:ctrlPr>
                              </m:sSubSupPr>
                              <m:e>
                                <m:r>
                                  <a:rPr lang="en-US" sz="1600" b="1" i="1">
                                    <a:latin typeface="Cambria Math" panose="02040503050406030204" pitchFamily="18" charset="0"/>
                                  </a:rPr>
                                  <m:t>+</m:t>
                                </m:r>
                                <m:r>
                                  <a:rPr lang="en-US" sz="1600" b="1" i="1">
                                    <a:latin typeface="Cambria Math" panose="02040503050406030204" pitchFamily="18" charset="0"/>
                                  </a:rPr>
                                  <m:t>𝑵</m:t>
                                </m:r>
                              </m:e>
                              <m:sub>
                                <m:r>
                                  <a:rPr lang="en-US" sz="1600" b="1" i="1">
                                    <a:latin typeface="Cambria Math" panose="02040503050406030204" pitchFamily="18" charset="0"/>
                                  </a:rPr>
                                  <m:t>𝑳</m:t>
                                </m:r>
                              </m:sub>
                              <m:sup>
                                <m:r>
                                  <a:rPr lang="en-US" sz="1600" b="1" i="1">
                                    <a:latin typeface="Cambria Math" panose="02040503050406030204" pitchFamily="18" charset="0"/>
                                  </a:rPr>
                                  <m:t>↓</m:t>
                                </m:r>
                              </m:sup>
                            </m:sSubSup>
                          </m:den>
                        </m:f>
                      </m:e>
                    </m:rad>
                    <m:r>
                      <a:rPr lang="en-US" sz="1600" b="1" i="1">
                        <a:latin typeface="Cambria Math" panose="02040503050406030204" pitchFamily="18" charset="0"/>
                      </a:rPr>
                      <m:t>=</m:t>
                    </m:r>
                    <m:rad>
                      <m:radPr>
                        <m:degHide m:val="on"/>
                        <m:ctrlPr>
                          <a:rPr lang="en-US" sz="1600" b="1" i="1">
                            <a:latin typeface="Cambria Math" panose="02040503050406030204" pitchFamily="18" charset="0"/>
                          </a:rPr>
                        </m:ctrlPr>
                      </m:radPr>
                      <m:deg/>
                      <m:e>
                        <m:f>
                          <m:fPr>
                            <m:ctrlPr>
                              <a:rPr lang="en-US" sz="1600" b="1" i="1">
                                <a:latin typeface="Cambria Math" panose="02040503050406030204" pitchFamily="18" charset="0"/>
                              </a:rPr>
                            </m:ctrlPr>
                          </m:fPr>
                          <m:num>
                            <m:r>
                              <a:rPr lang="en-US" sz="1600" b="1" i="1">
                                <a:latin typeface="Cambria Math" panose="02040503050406030204" pitchFamily="18" charset="0"/>
                              </a:rPr>
                              <m:t>𝟏</m:t>
                            </m:r>
                            <m:r>
                              <a:rPr lang="en-US" sz="1600" b="1" i="1">
                                <a:latin typeface="Cambria Math" panose="02040503050406030204" pitchFamily="18" charset="0"/>
                              </a:rPr>
                              <m:t>−</m:t>
                            </m:r>
                            <m:sSup>
                              <m:sSupPr>
                                <m:ctrlPr>
                                  <a:rPr lang="en-US" sz="1600" b="1" i="1">
                                    <a:latin typeface="Cambria Math" panose="02040503050406030204" pitchFamily="18" charset="0"/>
                                  </a:rPr>
                                </m:ctrlPr>
                              </m:sSupPr>
                              <m:e>
                                <m:r>
                                  <a:rPr lang="en-US" sz="1600" b="1" i="1">
                                    <a:latin typeface="Cambria Math" panose="02040503050406030204" pitchFamily="18" charset="0"/>
                                  </a:rPr>
                                  <m:t>𝒂</m:t>
                                </m:r>
                              </m:e>
                              <m:sup>
                                <m:r>
                                  <a:rPr lang="en-US" sz="1600" b="1" i="1">
                                    <a:latin typeface="Cambria Math" panose="02040503050406030204" pitchFamily="18" charset="0"/>
                                  </a:rPr>
                                  <m:t>𝟐</m:t>
                                </m:r>
                              </m:sup>
                            </m:sSup>
                          </m:num>
                          <m:den>
                            <m:sSub>
                              <m:sSubPr>
                                <m:ctrlPr>
                                  <a:rPr lang="en-US" sz="1600" b="1" i="1">
                                    <a:latin typeface="Cambria Math" panose="02040503050406030204" pitchFamily="18" charset="0"/>
                                  </a:rPr>
                                </m:ctrlPr>
                              </m:sSubPr>
                              <m:e>
                                <m:r>
                                  <a:rPr lang="en-US" sz="1600" b="1" i="1">
                                    <a:latin typeface="Cambria Math" panose="02040503050406030204" pitchFamily="18" charset="0"/>
                                  </a:rPr>
                                  <m:t>𝑵</m:t>
                                </m:r>
                              </m:e>
                              <m:sub>
                                <m:r>
                                  <a:rPr lang="en-US" sz="1600" b="1" i="1">
                                    <a:latin typeface="Cambria Math" panose="02040503050406030204" pitchFamily="18" charset="0"/>
                                  </a:rPr>
                                  <m:t>𝒕𝒐𝒕</m:t>
                                </m:r>
                              </m:sub>
                            </m:sSub>
                          </m:den>
                        </m:f>
                      </m:e>
                    </m:rad>
                  </m:oMath>
                </a14:m>
                <a:r>
                  <a:rPr lang="en-US" sz="1600" dirty="0"/>
                  <a:t>,</a:t>
                </a:r>
              </a:p>
              <a:p>
                <a:r>
                  <a:rPr lang="en-US" sz="1400" b="1" dirty="0">
                    <a:latin typeface="Times New Roman" panose="02020603050405020304" pitchFamily="18" charset="0"/>
                    <a:cs typeface="Times New Roman" panose="02020603050405020304" pitchFamily="18" charset="0"/>
                  </a:rPr>
                  <a:t>where </a:t>
                </a:r>
                <a14:m>
                  <m:oMath xmlns:m="http://schemas.openxmlformats.org/officeDocument/2006/math">
                    <m:r>
                      <a:rPr lang="en-US" sz="1400" b="1" i="0">
                        <a:latin typeface="Cambria Math" panose="02040503050406030204" pitchFamily="18" charset="0"/>
                      </a:rPr>
                      <m:t>𝐏</m:t>
                    </m:r>
                  </m:oMath>
                </a14:m>
                <a:r>
                  <a:rPr lang="en-US" sz="1400" b="1" dirty="0">
                    <a:latin typeface="Times New Roman" panose="02020603050405020304" pitchFamily="18" charset="0"/>
                    <a:cs typeface="Times New Roman" panose="02020603050405020304" pitchFamily="18" charset="0"/>
                  </a:rPr>
                  <a:t> is the beam polarization, </a:t>
                </a:r>
                <a14:m>
                  <m:oMath xmlns:m="http://schemas.openxmlformats.org/officeDocument/2006/math">
                    <m:sSub>
                      <m:sSubPr>
                        <m:ctrlPr>
                          <a:rPr lang="en-US" sz="1400" b="1" i="1">
                            <a:latin typeface="Cambria Math" panose="02040503050406030204" pitchFamily="18" charset="0"/>
                          </a:rPr>
                        </m:ctrlPr>
                      </m:sSubPr>
                      <m:e>
                        <m:r>
                          <a:rPr lang="en-US" sz="1400" b="1" i="0">
                            <a:latin typeface="Cambria Math" panose="02040503050406030204" pitchFamily="18" charset="0"/>
                          </a:rPr>
                          <m:t>𝐀</m:t>
                        </m:r>
                      </m:e>
                      <m:sub>
                        <m:r>
                          <a:rPr lang="en-US" sz="1400" b="1" i="0">
                            <a:latin typeface="Cambria Math" panose="02040503050406030204" pitchFamily="18" charset="0"/>
                          </a:rPr>
                          <m:t>𝐍</m:t>
                        </m:r>
                      </m:sub>
                    </m:sSub>
                  </m:oMath>
                </a14:m>
                <a:r>
                  <a:rPr lang="en-US" sz="1400" b="1" dirty="0">
                    <a:latin typeface="Times New Roman" panose="02020603050405020304" pitchFamily="18" charset="0"/>
                    <a:cs typeface="Times New Roman" panose="02020603050405020304" pitchFamily="18" charset="0"/>
                  </a:rPr>
                  <a:t> - analyzing power and </a:t>
                </a:r>
              </a:p>
              <a:p>
                <a14:m>
                  <m:oMath xmlns:m="http://schemas.openxmlformats.org/officeDocument/2006/math">
                    <m:sSub>
                      <m:sSubPr>
                        <m:ctrlPr>
                          <a:rPr lang="en-US" sz="1400" b="1" i="1">
                            <a:latin typeface="Cambria Math" panose="02040503050406030204" pitchFamily="18" charset="0"/>
                          </a:rPr>
                        </m:ctrlPr>
                      </m:sSubPr>
                      <m:e>
                        <m:r>
                          <a:rPr lang="en-US" sz="1400" b="1" i="0">
                            <a:latin typeface="Cambria Math" panose="02040503050406030204" pitchFamily="18" charset="0"/>
                          </a:rPr>
                          <m:t>𝛔</m:t>
                        </m:r>
                      </m:e>
                      <m:sub>
                        <m:r>
                          <a:rPr lang="en-US" sz="1400" b="1" i="0">
                            <a:latin typeface="Cambria Math" panose="02040503050406030204" pitchFamily="18" charset="0"/>
                          </a:rPr>
                          <m:t>𝐚</m:t>
                        </m:r>
                      </m:sub>
                    </m:sSub>
                  </m:oMath>
                </a14:m>
                <a:r>
                  <a:rPr lang="en-US" sz="1400" b="1" dirty="0">
                    <a:latin typeface="Times New Roman" panose="02020603050405020304" pitchFamily="18" charset="0"/>
                    <a:cs typeface="Times New Roman" panose="02020603050405020304" pitchFamily="18" charset="0"/>
                  </a:rPr>
                  <a:t> - statistical accuracy.</a:t>
                </a:r>
                <a:r>
                  <a:rPr lang="en-US" sz="1400" b="1" i="1" dirty="0">
                    <a:solidFill>
                      <a:srgbClr val="A50021"/>
                    </a:solidFill>
                    <a:latin typeface="Calibri" pitchFamily="34" charset="0"/>
                  </a:rPr>
                  <a:t> </a:t>
                </a:r>
              </a:p>
              <a:p>
                <a:r>
                  <a:rPr lang="en-US" sz="1400" b="1" i="1" dirty="0">
                    <a:solidFill>
                      <a:srgbClr val="7030A0"/>
                    </a:solidFill>
                    <a:latin typeface="Calibri" pitchFamily="34" charset="0"/>
                  </a:rPr>
                  <a:t>Analyzing power in 3He-4He elastic scattering at 5.4 MeV beam energy and 79°  - angle is close to 100%.</a:t>
                </a:r>
                <a:r>
                  <a:rPr lang="en-US" sz="1400" dirty="0">
                    <a:solidFill>
                      <a:srgbClr val="7030A0"/>
                    </a:solidFill>
                  </a:rPr>
                  <a:t>    </a:t>
                </a:r>
              </a:p>
              <a:p>
                <a:endParaRPr lang="en-US" sz="1400" b="1" dirty="0">
                  <a:latin typeface="Times New Roman" panose="02020603050405020304" pitchFamily="18" charset="0"/>
                  <a:cs typeface="Times New Roman" panose="02020603050405020304" pitchFamily="18" charset="0"/>
                </a:endParaRPr>
              </a:p>
            </p:txBody>
          </p:sp>
        </mc:Choice>
        <mc:Fallback>
          <p:sp>
            <p:nvSpPr>
              <p:cNvPr id="3" name="Rectangle 2">
                <a:extLst>
                  <a:ext uri="{FF2B5EF4-FFF2-40B4-BE49-F238E27FC236}">
                    <a16:creationId xmlns:a16="http://schemas.microsoft.com/office/drawing/2014/main" id="{6D06D5A3-28DC-AED8-2A91-CAC21E9AB8A3}"/>
                  </a:ext>
                </a:extLst>
              </p:cNvPr>
              <p:cNvSpPr>
                <a:spLocks noRot="1" noChangeAspect="1" noMove="1" noResize="1" noEditPoints="1" noAdjustHandles="1" noChangeArrowheads="1" noChangeShapeType="1" noTextEdit="1"/>
              </p:cNvSpPr>
              <p:nvPr/>
            </p:nvSpPr>
            <p:spPr>
              <a:xfrm>
                <a:off x="302653" y="866775"/>
                <a:ext cx="8538693" cy="2844818"/>
              </a:xfrm>
              <a:prstGeom prst="rect">
                <a:avLst/>
              </a:prstGeom>
              <a:blipFill>
                <a:blip r:embed="rId3"/>
                <a:stretch>
                  <a:fillRect l="-298" t="-444"/>
                </a:stretch>
              </a:blipFill>
            </p:spPr>
            <p:txBody>
              <a:bodyPr/>
              <a:lstStyle/>
              <a:p>
                <a:r>
                  <a:rPr lang="en-US">
                    <a:noFill/>
                  </a:rPr>
                  <a:t> </a:t>
                </a:r>
              </a:p>
            </p:txBody>
          </p:sp>
        </mc:Fallback>
      </mc:AlternateContent>
      <p:pic>
        <p:nvPicPr>
          <p:cNvPr id="32" name="Picture 22">
            <a:extLst>
              <a:ext uri="{FF2B5EF4-FFF2-40B4-BE49-F238E27FC236}">
                <a16:creationId xmlns:a16="http://schemas.microsoft.com/office/drawing/2014/main" id="{5645C88B-EEE2-EC4A-F771-2A460DB617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5027" y="1789112"/>
            <a:ext cx="251460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a:extLst>
              <a:ext uri="{FF2B5EF4-FFF2-40B4-BE49-F238E27FC236}">
                <a16:creationId xmlns:a16="http://schemas.microsoft.com/office/drawing/2014/main" id="{444F30C1-C260-55B7-558A-21380587855E}"/>
              </a:ext>
            </a:extLst>
          </p:cNvPr>
          <p:cNvPicPr>
            <a:picLocks noChangeAspect="1"/>
          </p:cNvPicPr>
          <p:nvPr/>
        </p:nvPicPr>
        <p:blipFill>
          <a:blip r:embed="rId5"/>
          <a:stretch>
            <a:fillRect/>
          </a:stretch>
        </p:blipFill>
        <p:spPr>
          <a:xfrm>
            <a:off x="5679021" y="3869531"/>
            <a:ext cx="3365217" cy="2284431"/>
          </a:xfrm>
          <a:prstGeom prst="rect">
            <a:avLst/>
          </a:prstGeom>
          <a:ln>
            <a:solidFill>
              <a:schemeClr val="accent1"/>
            </a:solid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11C16B8-BC4E-4582-BB2E-BCCCC2C08760}"/>
              </a:ext>
            </a:extLst>
          </p:cNvPr>
          <p:cNvSpPr>
            <a:spLocks noGrp="1"/>
          </p:cNvSpPr>
          <p:nvPr>
            <p:ph type="sldNum" sz="quarter" idx="12"/>
          </p:nvPr>
        </p:nvSpPr>
        <p:spPr>
          <a:xfrm>
            <a:off x="3543300" y="6337101"/>
            <a:ext cx="2057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6D9922-87B3-6043-9531-5184EA303DC1}" type="slidenum">
              <a:rPr lang="en-US" smtClean="0"/>
              <a:pPr/>
              <a:t>46</a:t>
            </a:fld>
            <a:endParaRPr lang="en-US"/>
          </a:p>
        </p:txBody>
      </p:sp>
      <p:pic>
        <p:nvPicPr>
          <p:cNvPr id="9" name="Picture 8">
            <a:extLst>
              <a:ext uri="{FF2B5EF4-FFF2-40B4-BE49-F238E27FC236}">
                <a16:creationId xmlns:a16="http://schemas.microsoft.com/office/drawing/2014/main" id="{096FE17E-8A7D-4346-B0BA-1AA1A47D465D}"/>
              </a:ext>
            </a:extLst>
          </p:cNvPr>
          <p:cNvPicPr>
            <a:picLocks noChangeAspect="1"/>
          </p:cNvPicPr>
          <p:nvPr/>
        </p:nvPicPr>
        <p:blipFill>
          <a:blip r:embed="rId2"/>
          <a:stretch>
            <a:fillRect/>
          </a:stretch>
        </p:blipFill>
        <p:spPr>
          <a:xfrm>
            <a:off x="5697946" y="1341353"/>
            <a:ext cx="3263184" cy="2664663"/>
          </a:xfrm>
          <a:prstGeom prst="rect">
            <a:avLst/>
          </a:prstGeom>
        </p:spPr>
      </p:pic>
      <p:sp>
        <p:nvSpPr>
          <p:cNvPr id="21" name="TextBox 20">
            <a:extLst>
              <a:ext uri="{FF2B5EF4-FFF2-40B4-BE49-F238E27FC236}">
                <a16:creationId xmlns:a16="http://schemas.microsoft.com/office/drawing/2014/main" id="{5B24959B-5885-4A9F-82AB-E807806C002F}"/>
              </a:ext>
            </a:extLst>
          </p:cNvPr>
          <p:cNvSpPr txBox="1"/>
          <p:nvPr/>
        </p:nvSpPr>
        <p:spPr>
          <a:xfrm>
            <a:off x="5674289" y="2327054"/>
            <a:ext cx="1227851" cy="246221"/>
          </a:xfrm>
          <a:prstGeom prst="rect">
            <a:avLst/>
          </a:prstGeom>
          <a:solidFill>
            <a:schemeClr val="bg1"/>
          </a:solidFill>
        </p:spPr>
        <p:txBody>
          <a:bodyPr wrap="square" rtlCol="0">
            <a:spAutoFit/>
          </a:bodyPr>
          <a:lstStyle/>
          <a:p>
            <a:r>
              <a:rPr lang="en-US" sz="1000" b="1" dirty="0"/>
              <a:t>Control Module</a:t>
            </a:r>
          </a:p>
        </p:txBody>
      </p:sp>
      <p:sp>
        <p:nvSpPr>
          <p:cNvPr id="22" name="TextBox 21">
            <a:extLst>
              <a:ext uri="{FF2B5EF4-FFF2-40B4-BE49-F238E27FC236}">
                <a16:creationId xmlns:a16="http://schemas.microsoft.com/office/drawing/2014/main" id="{A5549CEE-E5E0-4390-B44A-272528589615}"/>
              </a:ext>
            </a:extLst>
          </p:cNvPr>
          <p:cNvSpPr txBox="1"/>
          <p:nvPr/>
        </p:nvSpPr>
        <p:spPr>
          <a:xfrm>
            <a:off x="7629762" y="3660675"/>
            <a:ext cx="1044706" cy="246221"/>
          </a:xfrm>
          <a:prstGeom prst="rect">
            <a:avLst/>
          </a:prstGeom>
          <a:solidFill>
            <a:schemeClr val="bg1"/>
          </a:solidFill>
        </p:spPr>
        <p:txBody>
          <a:bodyPr wrap="square" rtlCol="0">
            <a:spAutoFit/>
          </a:bodyPr>
          <a:lstStyle/>
          <a:p>
            <a:r>
              <a:rPr lang="en-US" sz="1000" b="1" dirty="0"/>
              <a:t>Connect port</a:t>
            </a:r>
          </a:p>
        </p:txBody>
      </p:sp>
      <p:sp>
        <p:nvSpPr>
          <p:cNvPr id="24" name="TextBox 23">
            <a:extLst>
              <a:ext uri="{FF2B5EF4-FFF2-40B4-BE49-F238E27FC236}">
                <a16:creationId xmlns:a16="http://schemas.microsoft.com/office/drawing/2014/main" id="{51E73E1B-DAC7-400B-910B-14EFB1B4BD97}"/>
              </a:ext>
            </a:extLst>
          </p:cNvPr>
          <p:cNvSpPr txBox="1"/>
          <p:nvPr/>
        </p:nvSpPr>
        <p:spPr>
          <a:xfrm>
            <a:off x="6032169" y="1058040"/>
            <a:ext cx="2524924" cy="307777"/>
          </a:xfrm>
          <a:prstGeom prst="rect">
            <a:avLst/>
          </a:prstGeom>
          <a:noFill/>
        </p:spPr>
        <p:txBody>
          <a:bodyPr wrap="square" rtlCol="0">
            <a:spAutoFit/>
          </a:bodyPr>
          <a:lstStyle/>
          <a:p>
            <a:r>
              <a:rPr lang="en-US" sz="1400" b="1" dirty="0">
                <a:latin typeface="Times New Roman" panose="02020603050405020304" pitchFamily="18" charset="0"/>
                <a:cs typeface="Times New Roman" panose="02020603050405020304" pitchFamily="18" charset="0"/>
              </a:rPr>
              <a:t>Polarimeter Control Module</a:t>
            </a:r>
          </a:p>
        </p:txBody>
      </p:sp>
      <p:sp>
        <p:nvSpPr>
          <p:cNvPr id="37" name="TextBox 36">
            <a:extLst>
              <a:ext uri="{FF2B5EF4-FFF2-40B4-BE49-F238E27FC236}">
                <a16:creationId xmlns:a16="http://schemas.microsoft.com/office/drawing/2014/main" id="{54392B44-7182-4811-B38C-FE7D2BE12E53}"/>
              </a:ext>
            </a:extLst>
          </p:cNvPr>
          <p:cNvSpPr txBox="1"/>
          <p:nvPr/>
        </p:nvSpPr>
        <p:spPr>
          <a:xfrm>
            <a:off x="5494891" y="4057450"/>
            <a:ext cx="3669294" cy="2246769"/>
          </a:xfrm>
          <a:prstGeom prst="rect">
            <a:avLst/>
          </a:prstGeom>
          <a:noFill/>
        </p:spPr>
        <p:txBody>
          <a:bodyPr wrap="square">
            <a:spAutoFit/>
          </a:bodyPr>
          <a:lstStyle/>
          <a:p>
            <a:pPr>
              <a:defRPr/>
            </a:pPr>
            <a:r>
              <a:rPr lang="en-US" sz="1400" b="1" dirty="0">
                <a:latin typeface="Times New Roman" panose="02020603050405020304" pitchFamily="18" charset="0"/>
                <a:cs typeface="Times New Roman" panose="02020603050405020304" pitchFamily="18" charset="0"/>
              </a:rPr>
              <a:t>With the beam we plan to study:</a:t>
            </a:r>
          </a:p>
          <a:p>
            <a:pPr marL="285750" indent="-285750">
              <a:buFont typeface="Arial" panose="020B0604020202020204" pitchFamily="34" charset="0"/>
              <a:buChar char="•"/>
              <a:defRPr/>
            </a:pPr>
            <a:r>
              <a:rPr lang="en-US" sz="1400" b="1" dirty="0">
                <a:latin typeface="Times New Roman" panose="02020603050405020304" pitchFamily="18" charset="0"/>
                <a:cs typeface="Times New Roman" panose="02020603050405020304" pitchFamily="18" charset="0"/>
              </a:rPr>
              <a:t>Kinematics of elastic  </a:t>
            </a:r>
            <a:r>
              <a:rPr lang="en-US" sz="1400" b="1" baseline="30000" dirty="0">
                <a:latin typeface="Times New Roman" panose="02020603050405020304" pitchFamily="18" charset="0"/>
                <a:cs typeface="Times New Roman" panose="02020603050405020304" pitchFamily="18" charset="0"/>
              </a:rPr>
              <a:t>3</a:t>
            </a:r>
            <a:r>
              <a:rPr lang="en-US" sz="1400" b="1" dirty="0">
                <a:latin typeface="Times New Roman" panose="02020603050405020304" pitchFamily="18" charset="0"/>
                <a:cs typeface="Times New Roman" panose="02020603050405020304" pitchFamily="18" charset="0"/>
              </a:rPr>
              <a:t>He-</a:t>
            </a:r>
            <a:r>
              <a:rPr lang="en-US" sz="1400" b="1" baseline="30000" dirty="0">
                <a:latin typeface="Times New Roman" panose="02020603050405020304" pitchFamily="18" charset="0"/>
                <a:cs typeface="Times New Roman" panose="02020603050405020304" pitchFamily="18" charset="0"/>
              </a:rPr>
              <a:t>4</a:t>
            </a:r>
            <a:r>
              <a:rPr lang="en-US" sz="1400" b="1" dirty="0">
                <a:latin typeface="Times New Roman" panose="02020603050405020304" pitchFamily="18" charset="0"/>
                <a:cs typeface="Times New Roman" panose="02020603050405020304" pitchFamily="18" charset="0"/>
              </a:rPr>
              <a:t>He  scattering;</a:t>
            </a:r>
          </a:p>
          <a:p>
            <a:pPr marL="285750" indent="-285750">
              <a:buFont typeface="Arial" panose="020B0604020202020204" pitchFamily="34" charset="0"/>
              <a:buChar char="•"/>
              <a:defRPr/>
            </a:pPr>
            <a:r>
              <a:rPr lang="en-US" sz="1400" b="1" dirty="0">
                <a:latin typeface="Times New Roman" panose="02020603050405020304" pitchFamily="18" charset="0"/>
                <a:cs typeface="Times New Roman" panose="02020603050405020304" pitchFamily="18" charset="0"/>
              </a:rPr>
              <a:t>energy distribution of the </a:t>
            </a:r>
            <a:r>
              <a:rPr lang="en-US" sz="1400" b="1" baseline="30000" dirty="0">
                <a:latin typeface="Times New Roman" panose="02020603050405020304" pitchFamily="18" charset="0"/>
                <a:cs typeface="Times New Roman" panose="02020603050405020304" pitchFamily="18" charset="0"/>
              </a:rPr>
              <a:t>3</a:t>
            </a:r>
            <a:r>
              <a:rPr lang="en-US" sz="1400" b="1" dirty="0">
                <a:latin typeface="Times New Roman" panose="02020603050405020304" pitchFamily="18" charset="0"/>
                <a:cs typeface="Times New Roman" panose="02020603050405020304" pitchFamily="18" charset="0"/>
              </a:rPr>
              <a:t>He-</a:t>
            </a:r>
            <a:r>
              <a:rPr lang="en-US" sz="1400" b="1" baseline="30000" dirty="0">
                <a:latin typeface="Times New Roman" panose="02020603050405020304" pitchFamily="18" charset="0"/>
                <a:cs typeface="Times New Roman" panose="02020603050405020304" pitchFamily="18" charset="0"/>
              </a:rPr>
              <a:t>4</a:t>
            </a:r>
            <a:r>
              <a:rPr lang="en-US" sz="1400" b="1" dirty="0">
                <a:latin typeface="Times New Roman" panose="02020603050405020304" pitchFamily="18" charset="0"/>
                <a:cs typeface="Times New Roman" panose="02020603050405020304" pitchFamily="18" charset="0"/>
              </a:rPr>
              <a:t>He pair;</a:t>
            </a:r>
          </a:p>
          <a:p>
            <a:pPr marL="285750" indent="-285750">
              <a:buFont typeface="Arial" panose="020B0604020202020204" pitchFamily="34" charset="0"/>
              <a:buChar char="•"/>
              <a:defRPr/>
            </a:pPr>
            <a:r>
              <a:rPr lang="en-US" sz="1400" b="1" dirty="0">
                <a:latin typeface="Times New Roman" panose="02020603050405020304" pitchFamily="18" charset="0"/>
                <a:cs typeface="Times New Roman" panose="02020603050405020304" pitchFamily="18" charset="0"/>
              </a:rPr>
              <a:t>energy and time resolution;</a:t>
            </a:r>
          </a:p>
          <a:p>
            <a:pPr marL="285750" indent="-285750">
              <a:buFont typeface="Arial" panose="020B0604020202020204" pitchFamily="34" charset="0"/>
              <a:buChar char="•"/>
              <a:defRPr/>
            </a:pPr>
            <a:r>
              <a:rPr lang="en-US" sz="1400" b="1" dirty="0">
                <a:latin typeface="Times New Roman" panose="02020603050405020304" pitchFamily="18" charset="0"/>
                <a:cs typeface="Times New Roman" panose="02020603050405020304" pitchFamily="18" charset="0"/>
              </a:rPr>
              <a:t>electronics and DAQ;</a:t>
            </a:r>
          </a:p>
          <a:p>
            <a:pPr marL="285750" indent="-285750">
              <a:buFont typeface="Arial" panose="020B0604020202020204" pitchFamily="34" charset="0"/>
              <a:buChar char="•"/>
              <a:defRPr/>
            </a:pPr>
            <a:r>
              <a:rPr lang="en-US" sz="1400" b="1" dirty="0">
                <a:latin typeface="Times New Roman" panose="02020603050405020304" pitchFamily="18" charset="0"/>
                <a:cs typeface="Times New Roman" panose="02020603050405020304" pitchFamily="18" charset="0"/>
              </a:rPr>
              <a:t>data collection and analysis of events;</a:t>
            </a:r>
          </a:p>
          <a:p>
            <a:pPr marL="285750" indent="-285750">
              <a:buFont typeface="Arial" panose="020B0604020202020204" pitchFamily="34" charset="0"/>
              <a:buChar char="•"/>
              <a:defRPr/>
            </a:pPr>
            <a:r>
              <a:rPr lang="en-US" sz="1400" b="1" dirty="0">
                <a:latin typeface="Times New Roman" panose="02020603050405020304" pitchFamily="18" charset="0"/>
                <a:cs typeface="Times New Roman" panose="02020603050405020304" pitchFamily="18" charset="0"/>
              </a:rPr>
              <a:t>controlling and monitoring the detectors;</a:t>
            </a:r>
          </a:p>
          <a:p>
            <a:pPr marL="285750" indent="-285750">
              <a:buFont typeface="Arial" panose="020B0604020202020204" pitchFamily="34" charset="0"/>
              <a:buChar char="•"/>
              <a:defRPr/>
            </a:pPr>
            <a:r>
              <a:rPr lang="en-US" sz="1400" b="1" dirty="0">
                <a:latin typeface="Times New Roman" panose="02020603050405020304" pitchFamily="18" charset="0"/>
                <a:cs typeface="Times New Roman" panose="02020603050405020304" pitchFamily="18" charset="0"/>
              </a:rPr>
              <a:t>vacuum control system;</a:t>
            </a:r>
          </a:p>
          <a:p>
            <a:pPr marL="285750" indent="-285750">
              <a:buFont typeface="Arial" panose="020B0604020202020204" pitchFamily="34" charset="0"/>
              <a:buChar char="•"/>
              <a:defRPr/>
            </a:pPr>
            <a:r>
              <a:rPr lang="en-US" sz="1400" b="1" dirty="0">
                <a:latin typeface="Times New Roman" panose="02020603050405020304" pitchFamily="18" charset="0"/>
                <a:cs typeface="Times New Roman" panose="02020603050405020304" pitchFamily="18" charset="0"/>
              </a:rPr>
              <a:t>communication system;</a:t>
            </a:r>
          </a:p>
          <a:p>
            <a:pPr marL="285750" indent="-285750">
              <a:buFont typeface="Arial" panose="020B0604020202020204" pitchFamily="34" charset="0"/>
              <a:buChar char="•"/>
              <a:defRPr/>
            </a:pPr>
            <a:r>
              <a:rPr lang="en-US" sz="1400" b="1" dirty="0">
                <a:latin typeface="Times New Roman" panose="02020603050405020304" pitchFamily="18" charset="0"/>
                <a:cs typeface="Times New Roman" panose="02020603050405020304" pitchFamily="18" charset="0"/>
              </a:rPr>
              <a:t>…</a:t>
            </a:r>
          </a:p>
        </p:txBody>
      </p:sp>
      <p:sp>
        <p:nvSpPr>
          <p:cNvPr id="2" name="Rectangle 1">
            <a:extLst>
              <a:ext uri="{FF2B5EF4-FFF2-40B4-BE49-F238E27FC236}">
                <a16:creationId xmlns:a16="http://schemas.microsoft.com/office/drawing/2014/main" id="{D4960F46-131B-448D-AEBD-4589EEAA883F}"/>
              </a:ext>
            </a:extLst>
          </p:cNvPr>
          <p:cNvSpPr/>
          <p:nvPr/>
        </p:nvSpPr>
        <p:spPr>
          <a:xfrm>
            <a:off x="0" y="468251"/>
            <a:ext cx="9143999" cy="523220"/>
          </a:xfrm>
          <a:prstGeom prst="rect">
            <a:avLst/>
          </a:prstGeom>
          <a:solidFill>
            <a:schemeClr val="accent1">
              <a:lumMod val="20000"/>
              <a:lumOff val="80000"/>
            </a:schemeClr>
          </a:solidFill>
        </p:spPr>
        <p:txBody>
          <a:bodyPr wrap="square">
            <a:spAutoFit/>
          </a:bodyPr>
          <a:lstStyle/>
          <a:p>
            <a:pPr>
              <a:defRPr/>
            </a:pPr>
            <a:r>
              <a:rPr lang="en-US" sz="1400" b="1" dirty="0">
                <a:latin typeface="Times New Roman" panose="02020603050405020304" pitchFamily="18" charset="0"/>
                <a:cs typeface="Times New Roman" panose="02020603050405020304" pitchFamily="18" charset="0"/>
              </a:rPr>
              <a:t>We have prepared a complete detector with the requirement geometry, measured the energy range and is ready for installation in the EBIS beam line.</a:t>
            </a:r>
          </a:p>
        </p:txBody>
      </p:sp>
      <p:sp>
        <p:nvSpPr>
          <p:cNvPr id="4" name="Rectangle 3">
            <a:extLst>
              <a:ext uri="{FF2B5EF4-FFF2-40B4-BE49-F238E27FC236}">
                <a16:creationId xmlns:a16="http://schemas.microsoft.com/office/drawing/2014/main" id="{E67C42F2-4614-F333-A4C9-6135DA178875}"/>
              </a:ext>
            </a:extLst>
          </p:cNvPr>
          <p:cNvSpPr txBox="1">
            <a:spLocks noChangeArrowheads="1"/>
          </p:cNvSpPr>
          <p:nvPr/>
        </p:nvSpPr>
        <p:spPr>
          <a:xfrm>
            <a:off x="0" y="0"/>
            <a:ext cx="9144000" cy="434189"/>
          </a:xfrm>
          <a:prstGeom prst="rect">
            <a:avLst/>
          </a:prstGeom>
          <a:noFill/>
          <a:ln w="3175">
            <a:solidFill>
              <a:srgbClr val="000000"/>
            </a:solidFill>
          </a:ln>
          <a:extLst>
            <a:ext uri="{909E8E84-426E-40DD-AFC4-6F175D3DCCD1}">
              <a14:hiddenFill xmlns:a14="http://schemas.microsoft.com/office/drawing/2010/main">
                <a:solidFill>
                  <a:srgbClr val="FFFFFF"/>
                </a:solidFill>
              </a14:hiddenFill>
            </a:ext>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000" b="1" dirty="0">
                <a:solidFill>
                  <a:srgbClr val="C00000"/>
                </a:solidFill>
                <a:latin typeface="Times New Roman" panose="02020603050405020304" pitchFamily="18" charset="0"/>
                <a:cs typeface="Times New Roman" panose="02020603050405020304" pitchFamily="18" charset="0"/>
              </a:rPr>
              <a:t>Setup of 6 MeV polarimeter</a:t>
            </a:r>
          </a:p>
        </p:txBody>
      </p:sp>
      <p:grpSp>
        <p:nvGrpSpPr>
          <p:cNvPr id="46" name="Group 45">
            <a:extLst>
              <a:ext uri="{FF2B5EF4-FFF2-40B4-BE49-F238E27FC236}">
                <a16:creationId xmlns:a16="http://schemas.microsoft.com/office/drawing/2014/main" id="{435631CC-6D4A-FF71-301E-AF78192531D3}"/>
              </a:ext>
            </a:extLst>
          </p:cNvPr>
          <p:cNvGrpSpPr/>
          <p:nvPr/>
        </p:nvGrpSpPr>
        <p:grpSpPr>
          <a:xfrm>
            <a:off x="70834" y="1058040"/>
            <a:ext cx="5565483" cy="5220800"/>
            <a:chOff x="0" y="966932"/>
            <a:chExt cx="5387627" cy="5735294"/>
          </a:xfrm>
        </p:grpSpPr>
        <p:pic>
          <p:nvPicPr>
            <p:cNvPr id="34" name="Picture 33">
              <a:extLst>
                <a:ext uri="{FF2B5EF4-FFF2-40B4-BE49-F238E27FC236}">
                  <a16:creationId xmlns:a16="http://schemas.microsoft.com/office/drawing/2014/main" id="{F5850252-F925-4E49-89D5-3B0B15334185}"/>
                </a:ext>
              </a:extLst>
            </p:cNvPr>
            <p:cNvPicPr>
              <a:picLocks noChangeAspect="1"/>
            </p:cNvPicPr>
            <p:nvPr/>
          </p:nvPicPr>
          <p:blipFill>
            <a:blip r:embed="rId3"/>
            <a:stretch>
              <a:fillRect/>
            </a:stretch>
          </p:blipFill>
          <p:spPr>
            <a:xfrm>
              <a:off x="938559" y="1231018"/>
              <a:ext cx="4182829" cy="5471208"/>
            </a:xfrm>
            <a:prstGeom prst="rect">
              <a:avLst/>
            </a:prstGeom>
          </p:spPr>
        </p:pic>
        <p:sp>
          <p:nvSpPr>
            <p:cNvPr id="10" name="TextBox 9">
              <a:extLst>
                <a:ext uri="{FF2B5EF4-FFF2-40B4-BE49-F238E27FC236}">
                  <a16:creationId xmlns:a16="http://schemas.microsoft.com/office/drawing/2014/main" id="{F974712D-D997-477E-A6F2-F01B17BED0D2}"/>
                </a:ext>
              </a:extLst>
            </p:cNvPr>
            <p:cNvSpPr txBox="1"/>
            <p:nvPr/>
          </p:nvSpPr>
          <p:spPr>
            <a:xfrm>
              <a:off x="45652" y="1290849"/>
              <a:ext cx="902401" cy="553998"/>
            </a:xfrm>
            <a:prstGeom prst="rect">
              <a:avLst/>
            </a:prstGeom>
            <a:noFill/>
          </p:spPr>
          <p:txBody>
            <a:bodyPr wrap="square" rtlCol="0">
              <a:spAutoFit/>
            </a:bodyPr>
            <a:lstStyle/>
            <a:p>
              <a:pPr algn="ctr"/>
              <a:r>
                <a:rPr lang="en-US" sz="1000" b="1" dirty="0"/>
                <a:t>12-ch End-Off electronics</a:t>
              </a:r>
            </a:p>
          </p:txBody>
        </p:sp>
        <p:sp>
          <p:nvSpPr>
            <p:cNvPr id="11" name="TextBox 10">
              <a:extLst>
                <a:ext uri="{FF2B5EF4-FFF2-40B4-BE49-F238E27FC236}">
                  <a16:creationId xmlns:a16="http://schemas.microsoft.com/office/drawing/2014/main" id="{5F9B6426-E676-4B96-945F-F117732DB70C}"/>
                </a:ext>
              </a:extLst>
            </p:cNvPr>
            <p:cNvSpPr txBox="1"/>
            <p:nvPr/>
          </p:nvSpPr>
          <p:spPr>
            <a:xfrm>
              <a:off x="0" y="3494030"/>
              <a:ext cx="914107" cy="246221"/>
            </a:xfrm>
            <a:prstGeom prst="rect">
              <a:avLst/>
            </a:prstGeom>
            <a:noFill/>
          </p:spPr>
          <p:txBody>
            <a:bodyPr wrap="square" rtlCol="0">
              <a:spAutoFit/>
            </a:bodyPr>
            <a:lstStyle/>
            <a:p>
              <a:r>
                <a:rPr lang="en-US" sz="1000" b="1" dirty="0"/>
                <a:t>Chamber-1</a:t>
              </a:r>
            </a:p>
          </p:txBody>
        </p:sp>
        <p:sp>
          <p:nvSpPr>
            <p:cNvPr id="12" name="TextBox 11">
              <a:extLst>
                <a:ext uri="{FF2B5EF4-FFF2-40B4-BE49-F238E27FC236}">
                  <a16:creationId xmlns:a16="http://schemas.microsoft.com/office/drawing/2014/main" id="{15D8903E-B675-4BA9-9A36-7B3506C7B476}"/>
                </a:ext>
              </a:extLst>
            </p:cNvPr>
            <p:cNvSpPr txBox="1"/>
            <p:nvPr/>
          </p:nvSpPr>
          <p:spPr>
            <a:xfrm>
              <a:off x="4686788" y="992230"/>
              <a:ext cx="700839" cy="264569"/>
            </a:xfrm>
            <a:prstGeom prst="rect">
              <a:avLst/>
            </a:prstGeom>
            <a:noFill/>
          </p:spPr>
          <p:txBody>
            <a:bodyPr wrap="square" rtlCol="0">
              <a:spAutoFit/>
            </a:bodyPr>
            <a:lstStyle/>
            <a:p>
              <a:r>
                <a:rPr lang="en-US" sz="1000" b="1" dirty="0"/>
                <a:t>Valve-1</a:t>
              </a:r>
            </a:p>
          </p:txBody>
        </p:sp>
        <p:sp>
          <p:nvSpPr>
            <p:cNvPr id="13" name="TextBox 12">
              <a:extLst>
                <a:ext uri="{FF2B5EF4-FFF2-40B4-BE49-F238E27FC236}">
                  <a16:creationId xmlns:a16="http://schemas.microsoft.com/office/drawing/2014/main" id="{295C4CCE-25AD-4B22-B103-A73036765D63}"/>
                </a:ext>
              </a:extLst>
            </p:cNvPr>
            <p:cNvSpPr txBox="1"/>
            <p:nvPr/>
          </p:nvSpPr>
          <p:spPr>
            <a:xfrm>
              <a:off x="3945652" y="966932"/>
              <a:ext cx="750536" cy="264569"/>
            </a:xfrm>
            <a:prstGeom prst="rect">
              <a:avLst/>
            </a:prstGeom>
            <a:noFill/>
          </p:spPr>
          <p:txBody>
            <a:bodyPr wrap="square" rtlCol="0">
              <a:spAutoFit/>
            </a:bodyPr>
            <a:lstStyle/>
            <a:p>
              <a:r>
                <a:rPr lang="en-US" sz="1000" b="1" dirty="0"/>
                <a:t>Gauge-1</a:t>
              </a:r>
            </a:p>
          </p:txBody>
        </p:sp>
        <p:sp>
          <p:nvSpPr>
            <p:cNvPr id="14" name="TextBox 13">
              <a:extLst>
                <a:ext uri="{FF2B5EF4-FFF2-40B4-BE49-F238E27FC236}">
                  <a16:creationId xmlns:a16="http://schemas.microsoft.com/office/drawing/2014/main" id="{F770DAD6-EBB2-4F41-9AA3-E469915533D0}"/>
                </a:ext>
              </a:extLst>
            </p:cNvPr>
            <p:cNvSpPr txBox="1"/>
            <p:nvPr/>
          </p:nvSpPr>
          <p:spPr>
            <a:xfrm>
              <a:off x="8185" y="1957346"/>
              <a:ext cx="957114" cy="400110"/>
            </a:xfrm>
            <a:prstGeom prst="rect">
              <a:avLst/>
            </a:prstGeom>
            <a:noFill/>
          </p:spPr>
          <p:txBody>
            <a:bodyPr wrap="square" rtlCol="0">
              <a:spAutoFit/>
            </a:bodyPr>
            <a:lstStyle/>
            <a:p>
              <a:pPr algn="ctr"/>
              <a:r>
                <a:rPr lang="en-US" sz="1000" b="1" dirty="0"/>
                <a:t>Beam dump (FC)</a:t>
              </a:r>
            </a:p>
          </p:txBody>
        </p:sp>
        <p:sp>
          <p:nvSpPr>
            <p:cNvPr id="15" name="TextBox 14">
              <a:extLst>
                <a:ext uri="{FF2B5EF4-FFF2-40B4-BE49-F238E27FC236}">
                  <a16:creationId xmlns:a16="http://schemas.microsoft.com/office/drawing/2014/main" id="{2C8614CC-8370-49BA-AB62-DFB3D2F1FDD6}"/>
                </a:ext>
              </a:extLst>
            </p:cNvPr>
            <p:cNvSpPr txBox="1"/>
            <p:nvPr/>
          </p:nvSpPr>
          <p:spPr>
            <a:xfrm>
              <a:off x="1709172" y="987518"/>
              <a:ext cx="901095" cy="264569"/>
            </a:xfrm>
            <a:prstGeom prst="rect">
              <a:avLst/>
            </a:prstGeom>
            <a:noFill/>
          </p:spPr>
          <p:txBody>
            <a:bodyPr wrap="square" rtlCol="0">
              <a:spAutoFit/>
            </a:bodyPr>
            <a:lstStyle/>
            <a:p>
              <a:r>
                <a:rPr lang="en-US" sz="1000" b="1" dirty="0"/>
                <a:t>Gauge-2</a:t>
              </a:r>
            </a:p>
          </p:txBody>
        </p:sp>
        <p:sp>
          <p:nvSpPr>
            <p:cNvPr id="16" name="TextBox 15">
              <a:extLst>
                <a:ext uri="{FF2B5EF4-FFF2-40B4-BE49-F238E27FC236}">
                  <a16:creationId xmlns:a16="http://schemas.microsoft.com/office/drawing/2014/main" id="{4FCC2CEA-C6A5-44E4-A86E-106A351C8231}"/>
                </a:ext>
              </a:extLst>
            </p:cNvPr>
            <p:cNvSpPr txBox="1"/>
            <p:nvPr/>
          </p:nvSpPr>
          <p:spPr>
            <a:xfrm>
              <a:off x="938559" y="983074"/>
              <a:ext cx="986726" cy="264569"/>
            </a:xfrm>
            <a:prstGeom prst="rect">
              <a:avLst/>
            </a:prstGeom>
            <a:noFill/>
          </p:spPr>
          <p:txBody>
            <a:bodyPr wrap="square" rtlCol="0">
              <a:spAutoFit/>
            </a:bodyPr>
            <a:lstStyle/>
            <a:p>
              <a:r>
                <a:rPr lang="en-US" sz="1000" b="1" dirty="0"/>
                <a:t>Gauge-3</a:t>
              </a:r>
            </a:p>
          </p:txBody>
        </p:sp>
        <p:sp>
          <p:nvSpPr>
            <p:cNvPr id="17" name="TextBox 16">
              <a:extLst>
                <a:ext uri="{FF2B5EF4-FFF2-40B4-BE49-F238E27FC236}">
                  <a16:creationId xmlns:a16="http://schemas.microsoft.com/office/drawing/2014/main" id="{335B4758-9436-4B80-A86F-9E617F9FE0D2}"/>
                </a:ext>
              </a:extLst>
            </p:cNvPr>
            <p:cNvSpPr txBox="1"/>
            <p:nvPr/>
          </p:nvSpPr>
          <p:spPr>
            <a:xfrm>
              <a:off x="2406051" y="987145"/>
              <a:ext cx="824284" cy="264569"/>
            </a:xfrm>
            <a:prstGeom prst="rect">
              <a:avLst/>
            </a:prstGeom>
            <a:noFill/>
          </p:spPr>
          <p:txBody>
            <a:bodyPr wrap="square" rtlCol="0">
              <a:spAutoFit/>
            </a:bodyPr>
            <a:lstStyle/>
            <a:p>
              <a:r>
                <a:rPr lang="en-US" sz="1000" b="1" dirty="0"/>
                <a:t>Valve-2</a:t>
              </a:r>
            </a:p>
          </p:txBody>
        </p:sp>
        <p:sp>
          <p:nvSpPr>
            <p:cNvPr id="18" name="TextBox 17">
              <a:extLst>
                <a:ext uri="{FF2B5EF4-FFF2-40B4-BE49-F238E27FC236}">
                  <a16:creationId xmlns:a16="http://schemas.microsoft.com/office/drawing/2014/main" id="{E52D6156-7DD9-49BE-BE4A-FEE3DD6FB2D6}"/>
                </a:ext>
              </a:extLst>
            </p:cNvPr>
            <p:cNvSpPr txBox="1"/>
            <p:nvPr/>
          </p:nvSpPr>
          <p:spPr>
            <a:xfrm>
              <a:off x="3045564" y="979577"/>
              <a:ext cx="1026279" cy="264569"/>
            </a:xfrm>
            <a:prstGeom prst="rect">
              <a:avLst/>
            </a:prstGeom>
            <a:noFill/>
          </p:spPr>
          <p:txBody>
            <a:bodyPr wrap="square" rtlCol="0">
              <a:spAutoFit/>
            </a:bodyPr>
            <a:lstStyle/>
            <a:p>
              <a:r>
                <a:rPr lang="en-US" sz="1000" b="1" dirty="0"/>
                <a:t>Turbo pump</a:t>
              </a:r>
            </a:p>
          </p:txBody>
        </p:sp>
        <p:sp>
          <p:nvSpPr>
            <p:cNvPr id="19" name="TextBox 18">
              <a:extLst>
                <a:ext uri="{FF2B5EF4-FFF2-40B4-BE49-F238E27FC236}">
                  <a16:creationId xmlns:a16="http://schemas.microsoft.com/office/drawing/2014/main" id="{602FC2E8-F8F8-4822-8B0F-92D093962DD8}"/>
                </a:ext>
              </a:extLst>
            </p:cNvPr>
            <p:cNvSpPr txBox="1"/>
            <p:nvPr/>
          </p:nvSpPr>
          <p:spPr>
            <a:xfrm>
              <a:off x="45652" y="2500447"/>
              <a:ext cx="919647" cy="264569"/>
            </a:xfrm>
            <a:prstGeom prst="rect">
              <a:avLst/>
            </a:prstGeom>
            <a:noFill/>
          </p:spPr>
          <p:txBody>
            <a:bodyPr wrap="square" rtlCol="0">
              <a:spAutoFit/>
            </a:bodyPr>
            <a:lstStyle/>
            <a:p>
              <a:r>
                <a:rPr lang="en-US" sz="1000" b="1" dirty="0"/>
                <a:t>Chamber-2</a:t>
              </a:r>
            </a:p>
          </p:txBody>
        </p:sp>
        <p:sp>
          <p:nvSpPr>
            <p:cNvPr id="20" name="TextBox 19">
              <a:extLst>
                <a:ext uri="{FF2B5EF4-FFF2-40B4-BE49-F238E27FC236}">
                  <a16:creationId xmlns:a16="http://schemas.microsoft.com/office/drawing/2014/main" id="{224200B4-EA89-45BC-8E85-73A2DE914627}"/>
                </a:ext>
              </a:extLst>
            </p:cNvPr>
            <p:cNvSpPr txBox="1"/>
            <p:nvPr/>
          </p:nvSpPr>
          <p:spPr>
            <a:xfrm>
              <a:off x="8185" y="2898155"/>
              <a:ext cx="919647" cy="553998"/>
            </a:xfrm>
            <a:prstGeom prst="rect">
              <a:avLst/>
            </a:prstGeom>
            <a:noFill/>
          </p:spPr>
          <p:txBody>
            <a:bodyPr wrap="square" rtlCol="0">
              <a:spAutoFit/>
            </a:bodyPr>
            <a:lstStyle/>
            <a:p>
              <a:pPr algn="ctr"/>
              <a:r>
                <a:rPr lang="en-US" sz="1000" b="1" dirty="0"/>
                <a:t>Target (He4) filling system</a:t>
              </a:r>
            </a:p>
          </p:txBody>
        </p:sp>
        <p:sp>
          <p:nvSpPr>
            <p:cNvPr id="23" name="TextBox 22">
              <a:extLst>
                <a:ext uri="{FF2B5EF4-FFF2-40B4-BE49-F238E27FC236}">
                  <a16:creationId xmlns:a16="http://schemas.microsoft.com/office/drawing/2014/main" id="{6787FA97-F10D-40E9-8D48-722185AFDCD6}"/>
                </a:ext>
              </a:extLst>
            </p:cNvPr>
            <p:cNvSpPr txBox="1"/>
            <p:nvPr/>
          </p:nvSpPr>
          <p:spPr>
            <a:xfrm>
              <a:off x="18914" y="4658972"/>
              <a:ext cx="919647" cy="246221"/>
            </a:xfrm>
            <a:prstGeom prst="rect">
              <a:avLst/>
            </a:prstGeom>
            <a:noFill/>
          </p:spPr>
          <p:txBody>
            <a:bodyPr wrap="square" rtlCol="0">
              <a:spAutoFit/>
            </a:bodyPr>
            <a:lstStyle/>
            <a:p>
              <a:r>
                <a:rPr lang="en-US" sz="1000" b="1" dirty="0"/>
                <a:t>Scroll pump</a:t>
              </a:r>
            </a:p>
          </p:txBody>
        </p:sp>
        <p:cxnSp>
          <p:nvCxnSpPr>
            <p:cNvPr id="26" name="Straight Arrow Connector 25">
              <a:extLst>
                <a:ext uri="{FF2B5EF4-FFF2-40B4-BE49-F238E27FC236}">
                  <a16:creationId xmlns:a16="http://schemas.microsoft.com/office/drawing/2014/main" id="{89365409-FDC7-43F1-AECD-7C08B8902125}"/>
                </a:ext>
              </a:extLst>
            </p:cNvPr>
            <p:cNvCxnSpPr>
              <a:cxnSpLocks/>
            </p:cNvCxnSpPr>
            <p:nvPr/>
          </p:nvCxnSpPr>
          <p:spPr>
            <a:xfrm flipH="1" flipV="1">
              <a:off x="4201312" y="2111071"/>
              <a:ext cx="640488" cy="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9161825C-F653-416C-B40A-1976B79C3292}"/>
                </a:ext>
              </a:extLst>
            </p:cNvPr>
            <p:cNvCxnSpPr>
              <a:cxnSpLocks/>
              <a:stCxn id="10" idx="3"/>
            </p:cNvCxnSpPr>
            <p:nvPr/>
          </p:nvCxnSpPr>
          <p:spPr>
            <a:xfrm>
              <a:off x="948053" y="1567849"/>
              <a:ext cx="378470" cy="33178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E7355338-1ABE-4D71-8ED0-8C5F9B6F3934}"/>
                </a:ext>
              </a:extLst>
            </p:cNvPr>
            <p:cNvCxnSpPr>
              <a:cxnSpLocks/>
              <a:stCxn id="19" idx="3"/>
            </p:cNvCxnSpPr>
            <p:nvPr/>
          </p:nvCxnSpPr>
          <p:spPr>
            <a:xfrm flipV="1">
              <a:off x="965299" y="2111072"/>
              <a:ext cx="1314262" cy="52166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EBB13355-C790-4D5F-BB20-55D35DD4461D}"/>
                </a:ext>
              </a:extLst>
            </p:cNvPr>
            <p:cNvCxnSpPr>
              <a:cxnSpLocks/>
            </p:cNvCxnSpPr>
            <p:nvPr/>
          </p:nvCxnSpPr>
          <p:spPr>
            <a:xfrm>
              <a:off x="1256369" y="1221068"/>
              <a:ext cx="175553" cy="29567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065A2CE9-7C5D-492C-9FD4-93D5D84ED214}"/>
                </a:ext>
              </a:extLst>
            </p:cNvPr>
            <p:cNvCxnSpPr>
              <a:cxnSpLocks/>
              <a:stCxn id="15" idx="2"/>
            </p:cNvCxnSpPr>
            <p:nvPr/>
          </p:nvCxnSpPr>
          <p:spPr>
            <a:xfrm>
              <a:off x="2159719" y="1252086"/>
              <a:ext cx="447804" cy="39580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599E663B-3ED6-4239-A9CF-E6AEE23875C3}"/>
                </a:ext>
              </a:extLst>
            </p:cNvPr>
            <p:cNvCxnSpPr>
              <a:cxnSpLocks/>
              <a:stCxn id="17" idx="2"/>
            </p:cNvCxnSpPr>
            <p:nvPr/>
          </p:nvCxnSpPr>
          <p:spPr>
            <a:xfrm>
              <a:off x="2818193" y="1251714"/>
              <a:ext cx="412142" cy="47999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0789258-3059-4263-9423-3B3E44222FCA}"/>
                </a:ext>
              </a:extLst>
            </p:cNvPr>
            <p:cNvCxnSpPr>
              <a:cxnSpLocks/>
              <a:stCxn id="20" idx="3"/>
            </p:cNvCxnSpPr>
            <p:nvPr/>
          </p:nvCxnSpPr>
          <p:spPr>
            <a:xfrm flipV="1">
              <a:off x="927832" y="2111072"/>
              <a:ext cx="1802489" cy="106408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3F30511D-26F4-499A-B27E-48C1A06CDBDD}"/>
                </a:ext>
              </a:extLst>
            </p:cNvPr>
            <p:cNvCxnSpPr>
              <a:cxnSpLocks/>
            </p:cNvCxnSpPr>
            <p:nvPr/>
          </p:nvCxnSpPr>
          <p:spPr>
            <a:xfrm flipV="1">
              <a:off x="938559" y="2898155"/>
              <a:ext cx="2706531" cy="65077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384FBDE0-38F5-435A-8369-A96336B3ED96}"/>
                </a:ext>
              </a:extLst>
            </p:cNvPr>
            <p:cNvCxnSpPr>
              <a:cxnSpLocks/>
              <a:stCxn id="23" idx="3"/>
            </p:cNvCxnSpPr>
            <p:nvPr/>
          </p:nvCxnSpPr>
          <p:spPr>
            <a:xfrm>
              <a:off x="938560" y="4782084"/>
              <a:ext cx="1842165" cy="81010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1CEEAB51-8096-4D94-A179-86665CAF21E8}"/>
                </a:ext>
              </a:extLst>
            </p:cNvPr>
            <p:cNvCxnSpPr>
              <a:cxnSpLocks/>
            </p:cNvCxnSpPr>
            <p:nvPr/>
          </p:nvCxnSpPr>
          <p:spPr>
            <a:xfrm flipH="1">
              <a:off x="3818586" y="1252086"/>
              <a:ext cx="382727" cy="70526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10E06D24-2E49-4DC3-B69D-71120B85ED14}"/>
                </a:ext>
              </a:extLst>
            </p:cNvPr>
            <p:cNvCxnSpPr>
              <a:cxnSpLocks/>
            </p:cNvCxnSpPr>
            <p:nvPr/>
          </p:nvCxnSpPr>
          <p:spPr>
            <a:xfrm flipH="1">
              <a:off x="4340180" y="1244146"/>
              <a:ext cx="660935" cy="120927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35279327-BAC0-6BD4-9DB1-51CB2EF03AC4}"/>
                </a:ext>
              </a:extLst>
            </p:cNvPr>
            <p:cNvCxnSpPr>
              <a:cxnSpLocks/>
            </p:cNvCxnSpPr>
            <p:nvPr/>
          </p:nvCxnSpPr>
          <p:spPr>
            <a:xfrm>
              <a:off x="3464417" y="1171977"/>
              <a:ext cx="257577" cy="24469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6E99FF5D-A644-2772-98AC-FBECBE2755C4}"/>
                </a:ext>
              </a:extLst>
            </p:cNvPr>
            <p:cNvCxnSpPr>
              <a:cxnSpLocks/>
            </p:cNvCxnSpPr>
            <p:nvPr/>
          </p:nvCxnSpPr>
          <p:spPr>
            <a:xfrm>
              <a:off x="837127" y="2111072"/>
              <a:ext cx="128172" cy="8477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715165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Number Placeholder 5"/>
          <p:cNvSpPr>
            <a:spLocks noGrp="1"/>
          </p:cNvSpPr>
          <p:nvPr>
            <p:ph type="sldNum" sz="quarter" idx="10"/>
          </p:nvPr>
        </p:nvSpPr>
        <p:spPr bwMode="auto">
          <a:xfrm>
            <a:off x="3751263" y="6311900"/>
            <a:ext cx="2057400" cy="365125"/>
          </a:xfrm>
          <a:prstGeom prst="rect">
            <a:avLst/>
          </a:prstGeom>
          <a:noFill/>
          <a:ln>
            <a:miter lim="800000"/>
            <a:headEnd/>
            <a:tailEnd/>
          </a:ln>
        </p:spPr>
        <p:txBody>
          <a:bodyPr vert="horz" wrap="square" lIns="91440" tIns="45720" rIns="91440" bIns="45720" numCol="1" rtlCol="0" anchor="ctr" anchorCtr="0" compatLnSpc="1">
            <a:prstTxWarp prst="textNoShape">
              <a:avLst/>
            </a:prstTxWarp>
          </a:bodyPr>
          <a:lstStyle>
            <a:defPPr>
              <a:defRPr lang="en-US"/>
            </a:defPPr>
            <a:lvl1pPr algn="ctr" rtl="0" fontAlgn="auto">
              <a:spcBef>
                <a:spcPts val="0"/>
              </a:spcBef>
              <a:spcAft>
                <a:spcPts val="0"/>
              </a:spcAft>
              <a:defRPr sz="1200" kern="1200">
                <a:solidFill>
                  <a:schemeClr val="bg1"/>
                </a:solidFill>
                <a:latin typeface="Arial" charset="0"/>
                <a:ea typeface="Arial" charset="0"/>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fontAlgn="base">
              <a:spcBef>
                <a:spcPct val="0"/>
              </a:spcBef>
              <a:spcAft>
                <a:spcPct val="0"/>
              </a:spcAft>
              <a:defRPr/>
            </a:pPr>
            <a:fld id="{497174CE-D578-4695-91BE-D16B899144FB}" type="slidenum">
              <a:rPr lang="en-US" smtClean="0"/>
              <a:pPr fontAlgn="base">
                <a:spcBef>
                  <a:spcPct val="0"/>
                </a:spcBef>
                <a:spcAft>
                  <a:spcPct val="0"/>
                </a:spcAft>
                <a:defRPr/>
              </a:pPr>
              <a:t>47</a:t>
            </a:fld>
            <a:endParaRPr lang="en-US"/>
          </a:p>
        </p:txBody>
      </p:sp>
      <p:sp>
        <p:nvSpPr>
          <p:cNvPr id="55298" name="TextBox 3"/>
          <p:cNvSpPr txBox="1">
            <a:spLocks noChangeArrowheads="1"/>
          </p:cNvSpPr>
          <p:nvPr/>
        </p:nvSpPr>
        <p:spPr bwMode="auto">
          <a:xfrm>
            <a:off x="2655637" y="180975"/>
            <a:ext cx="3505200" cy="646331"/>
          </a:xfrm>
          <a:prstGeom prst="rect">
            <a:avLst/>
          </a:prstGeom>
          <a:solidFill>
            <a:schemeClr val="bg1"/>
          </a:solidFill>
          <a:ln w="3175">
            <a:solidFill>
              <a:schemeClr val="bg1"/>
            </a:solidFill>
            <a:miter lim="800000"/>
            <a:headEnd/>
            <a:tailEnd/>
          </a:ln>
        </p:spPr>
        <p:txBody>
          <a:bodyPr>
            <a:spAutoFit/>
          </a:bodyPr>
          <a:lstStyle/>
          <a:p>
            <a:pPr algn="ctr">
              <a:buClr>
                <a:srgbClr val="0000FF"/>
              </a:buClr>
              <a:buSzPct val="100000"/>
              <a:buFont typeface="Wingdings" pitchFamily="2" charset="2"/>
              <a:buNone/>
            </a:pPr>
            <a:r>
              <a:rPr lang="en-US" altLang="en-US" sz="3600" b="1" dirty="0">
                <a:solidFill>
                  <a:srgbClr val="C00000"/>
                </a:solidFill>
                <a:latin typeface="Times New Roman" panose="02020603050405020304" pitchFamily="18" charset="0"/>
                <a:ea typeface="ＭＳ Ｐゴシック" pitchFamily="34" charset="-128"/>
                <a:cs typeface="Times New Roman" panose="02020603050405020304" pitchFamily="18" charset="0"/>
              </a:rPr>
              <a:t>Summary</a:t>
            </a:r>
          </a:p>
        </p:txBody>
      </p:sp>
      <p:sp>
        <p:nvSpPr>
          <p:cNvPr id="3" name="TextBox 2">
            <a:extLst>
              <a:ext uri="{FF2B5EF4-FFF2-40B4-BE49-F238E27FC236}">
                <a16:creationId xmlns:a16="http://schemas.microsoft.com/office/drawing/2014/main" id="{C9F72479-4767-7569-29EB-B5A61CE06A72}"/>
              </a:ext>
            </a:extLst>
          </p:cNvPr>
          <p:cNvSpPr txBox="1"/>
          <p:nvPr/>
        </p:nvSpPr>
        <p:spPr>
          <a:xfrm>
            <a:off x="368969" y="797510"/>
            <a:ext cx="8638674" cy="5539978"/>
          </a:xfrm>
          <a:prstGeom prst="rect">
            <a:avLst/>
          </a:prstGeom>
          <a:noFill/>
        </p:spPr>
        <p:txBody>
          <a:bodyPr wrap="square">
            <a:spAutoFit/>
          </a:bodyPr>
          <a:lstStyle/>
          <a:p>
            <a:pPr>
              <a:buClr>
                <a:srgbClr val="0000FF"/>
              </a:buClr>
              <a:buSzPct val="100000"/>
            </a:pPr>
            <a:r>
              <a:rPr lang="en-US" altLang="en-US" b="1" dirty="0">
                <a:solidFill>
                  <a:schemeClr val="tx2"/>
                </a:solidFill>
                <a:latin typeface="Times New Roman" panose="02020603050405020304" pitchFamily="18" charset="0"/>
                <a:ea typeface="ＭＳ Ｐゴシック" pitchFamily="34" charset="-128"/>
                <a:cs typeface="Times New Roman" panose="02020603050405020304" pitchFamily="18" charset="0"/>
              </a:rPr>
              <a:t> </a:t>
            </a:r>
            <a:r>
              <a:rPr lang="en-US" altLang="en-US" sz="2400" b="1" dirty="0">
                <a:solidFill>
                  <a:srgbClr val="FF0000"/>
                </a:solidFill>
                <a:latin typeface="Times New Roman" panose="02020603050405020304" pitchFamily="18" charset="0"/>
                <a:ea typeface="ＭＳ Ｐゴシック" pitchFamily="34" charset="-128"/>
                <a:cs typeface="Times New Roman" panose="02020603050405020304" pitchFamily="18" charset="0"/>
              </a:rPr>
              <a:t>Polarized H</a:t>
            </a:r>
            <a:r>
              <a:rPr lang="en-US" altLang="en-US" sz="2400" b="1" baseline="30000" dirty="0">
                <a:solidFill>
                  <a:srgbClr val="FF0000"/>
                </a:solidFill>
                <a:latin typeface="Times New Roman" panose="02020603050405020304" pitchFamily="18" charset="0"/>
                <a:ea typeface="ＭＳ Ｐゴシック" pitchFamily="34" charset="-128"/>
                <a:cs typeface="Times New Roman" panose="02020603050405020304" pitchFamily="18" charset="0"/>
              </a:rPr>
              <a:t>- </a:t>
            </a:r>
          </a:p>
          <a:p>
            <a:pPr>
              <a:buClr>
                <a:srgbClr val="0000FF"/>
              </a:buClr>
              <a:buSzPct val="100000"/>
            </a:pPr>
            <a:endParaRPr lang="en-US" altLang="en-US" b="1" dirty="0">
              <a:solidFill>
                <a:schemeClr val="tx2"/>
              </a:solidFill>
              <a:latin typeface="Times New Roman" panose="02020603050405020304" pitchFamily="18" charset="0"/>
              <a:ea typeface="ＭＳ Ｐゴシック" pitchFamily="34" charset="-128"/>
              <a:cs typeface="Times New Roman" panose="02020603050405020304" pitchFamily="18" charset="0"/>
            </a:endParaRPr>
          </a:p>
          <a:p>
            <a:pPr marL="285750" indent="-285750">
              <a:buClr>
                <a:srgbClr val="0000FF"/>
              </a:buClr>
              <a:buSzPct val="100000"/>
              <a:buFont typeface="Arial" panose="020B0604020202020204" pitchFamily="34" charset="0"/>
              <a:buChar char="•"/>
            </a:pPr>
            <a:r>
              <a:rPr lang="en-US" altLang="en-US" b="1" dirty="0">
                <a:solidFill>
                  <a:schemeClr val="tx2"/>
                </a:solidFill>
                <a:latin typeface="Times New Roman" panose="02020603050405020304" pitchFamily="18" charset="0"/>
                <a:ea typeface="ＭＳ Ｐゴシック" pitchFamily="34" charset="-128"/>
                <a:cs typeface="Times New Roman" panose="02020603050405020304" pitchFamily="18" charset="0"/>
              </a:rPr>
              <a:t>OPPIS reliably  (&gt;95%) providing polarized H</a:t>
            </a:r>
            <a:r>
              <a:rPr lang="en-US" altLang="en-US" b="1" baseline="30000" dirty="0">
                <a:solidFill>
                  <a:schemeClr val="tx2"/>
                </a:solidFill>
                <a:latin typeface="Times New Roman" panose="02020603050405020304" pitchFamily="18" charset="0"/>
                <a:ea typeface="ＭＳ Ｐゴシック" pitchFamily="34" charset="-128"/>
                <a:cs typeface="Times New Roman" panose="02020603050405020304" pitchFamily="18" charset="0"/>
              </a:rPr>
              <a:t>- </a:t>
            </a:r>
            <a:r>
              <a:rPr lang="en-US" altLang="en-US" b="1" dirty="0">
                <a:solidFill>
                  <a:schemeClr val="tx2"/>
                </a:solidFill>
                <a:latin typeface="Times New Roman" panose="02020603050405020304" pitchFamily="18" charset="0"/>
                <a:ea typeface="ＭＳ Ｐゴシック" pitchFamily="34" charset="-128"/>
                <a:cs typeface="Times New Roman" panose="02020603050405020304" pitchFamily="18" charset="0"/>
              </a:rPr>
              <a:t>ions for RHIC</a:t>
            </a:r>
            <a:endParaRPr lang="en-US" altLang="en-US" b="1" dirty="0">
              <a:solidFill>
                <a:srgbClr val="990000"/>
              </a:solidFill>
              <a:latin typeface="Times New Roman" panose="02020603050405020304" pitchFamily="18" charset="0"/>
              <a:ea typeface="ＭＳ Ｐゴシック" pitchFamily="34" charset="-128"/>
              <a:cs typeface="Times New Roman" panose="02020603050405020304" pitchFamily="18" charset="0"/>
            </a:endParaRPr>
          </a:p>
          <a:p>
            <a:pPr marL="285750" indent="-285750">
              <a:buClr>
                <a:srgbClr val="0000FF"/>
              </a:buClr>
              <a:buSzPct val="100000"/>
              <a:buFont typeface="Arial" panose="020B0604020202020204" pitchFamily="34" charset="0"/>
              <a:buChar char="•"/>
            </a:pPr>
            <a:r>
              <a:rPr lang="en-US" altLang="en-US" b="1" dirty="0">
                <a:solidFill>
                  <a:srgbClr val="0070C0"/>
                </a:solidFill>
                <a:latin typeface="Times New Roman" panose="02020603050405020304" pitchFamily="18" charset="0"/>
                <a:ea typeface="ＭＳ Ｐゴシック" pitchFamily="34" charset="-128"/>
                <a:cs typeface="Times New Roman" panose="02020603050405020304" pitchFamily="18" charset="0"/>
              </a:rPr>
              <a:t>OPPIS has gone though couple of successful upgrade and is ready for next run. </a:t>
            </a:r>
          </a:p>
          <a:p>
            <a:pPr marL="285750" indent="-285750">
              <a:buClr>
                <a:srgbClr val="0000FF"/>
              </a:buClr>
              <a:buSzPct val="100000"/>
              <a:buFont typeface="Arial" panose="020B0604020202020204" pitchFamily="34" charset="0"/>
              <a:buChar char="•"/>
            </a:pPr>
            <a:endParaRPr lang="en-US" altLang="en-US" b="1" dirty="0">
              <a:solidFill>
                <a:srgbClr val="0070C0"/>
              </a:solidFill>
              <a:latin typeface="Times New Roman" panose="02020603050405020304" pitchFamily="18" charset="0"/>
              <a:ea typeface="ＭＳ Ｐゴシック" pitchFamily="34" charset="-128"/>
              <a:cs typeface="Times New Roman" panose="02020603050405020304" pitchFamily="18" charset="0"/>
            </a:endParaRPr>
          </a:p>
          <a:p>
            <a:pPr>
              <a:buClr>
                <a:srgbClr val="0000FF"/>
              </a:buClr>
              <a:buSzPct val="100000"/>
            </a:pPr>
            <a:r>
              <a:rPr lang="en-US" altLang="en-US" sz="2400" b="1" dirty="0">
                <a:solidFill>
                  <a:srgbClr val="FF0000"/>
                </a:solidFill>
                <a:latin typeface="Times New Roman" panose="02020603050405020304" pitchFamily="18" charset="0"/>
                <a:ea typeface="ＭＳ Ｐゴシック" pitchFamily="34" charset="-128"/>
                <a:cs typeface="Times New Roman" panose="02020603050405020304" pitchFamily="18" charset="0"/>
              </a:rPr>
              <a:t>Polarized </a:t>
            </a:r>
            <a:r>
              <a:rPr lang="en-US" altLang="en-US" sz="2400" b="1" baseline="30000" dirty="0">
                <a:solidFill>
                  <a:srgbClr val="FF0000"/>
                </a:solidFill>
                <a:latin typeface="Times New Roman" panose="02020603050405020304" pitchFamily="18" charset="0"/>
                <a:ea typeface="ＭＳ Ｐゴシック" pitchFamily="34" charset="-128"/>
                <a:cs typeface="Times New Roman" panose="02020603050405020304" pitchFamily="18" charset="0"/>
              </a:rPr>
              <a:t>3</a:t>
            </a:r>
            <a:r>
              <a:rPr lang="en-US" altLang="en-US" sz="2400" b="1" dirty="0">
                <a:solidFill>
                  <a:srgbClr val="FF0000"/>
                </a:solidFill>
                <a:latin typeface="Times New Roman" panose="02020603050405020304" pitchFamily="18" charset="0"/>
                <a:ea typeface="ＭＳ Ｐゴシック" pitchFamily="34" charset="-128"/>
                <a:cs typeface="Times New Roman" panose="02020603050405020304" pitchFamily="18" charset="0"/>
              </a:rPr>
              <a:t>He</a:t>
            </a:r>
            <a:r>
              <a:rPr lang="en-US" altLang="en-US" sz="2400" b="1" baseline="30000" dirty="0">
                <a:solidFill>
                  <a:srgbClr val="FF0000"/>
                </a:solidFill>
                <a:latin typeface="Times New Roman" panose="02020603050405020304" pitchFamily="18" charset="0"/>
                <a:ea typeface="ＭＳ Ｐゴシック" pitchFamily="34" charset="-128"/>
                <a:cs typeface="Times New Roman" panose="02020603050405020304" pitchFamily="18" charset="0"/>
              </a:rPr>
              <a:t>++</a:t>
            </a:r>
            <a:r>
              <a:rPr lang="en-US" altLang="en-US" sz="2400" b="1" dirty="0">
                <a:solidFill>
                  <a:srgbClr val="FF0000"/>
                </a:solidFill>
                <a:latin typeface="Times New Roman" panose="02020603050405020304" pitchFamily="18" charset="0"/>
                <a:ea typeface="ＭＳ Ｐゴシック" pitchFamily="34" charset="-128"/>
                <a:cs typeface="Times New Roman" panose="02020603050405020304" pitchFamily="18" charset="0"/>
              </a:rPr>
              <a:t>  </a:t>
            </a:r>
          </a:p>
          <a:p>
            <a:pPr>
              <a:buClr>
                <a:srgbClr val="0000FF"/>
              </a:buClr>
              <a:buSzPct val="100000"/>
            </a:pPr>
            <a:endParaRPr lang="en-US" altLang="en-US" b="1" dirty="0">
              <a:solidFill>
                <a:srgbClr val="0070C0"/>
              </a:solidFill>
              <a:latin typeface="Times New Roman" panose="02020603050405020304" pitchFamily="18" charset="0"/>
              <a:ea typeface="ＭＳ Ｐゴシック" pitchFamily="34" charset="-128"/>
              <a:cs typeface="Times New Roman" panose="02020603050405020304" pitchFamily="18" charset="0"/>
            </a:endParaRPr>
          </a:p>
          <a:p>
            <a:pPr marL="285750" indent="-285750">
              <a:buClr>
                <a:srgbClr val="0000FF"/>
              </a:buClr>
              <a:buSzPct val="100000"/>
              <a:buFont typeface="Arial" panose="020B0604020202020204" pitchFamily="34" charset="0"/>
              <a:buChar char="•"/>
            </a:pPr>
            <a:r>
              <a:rPr lang="en-US" altLang="en-US" b="1" dirty="0">
                <a:solidFill>
                  <a:schemeClr val="tx2"/>
                </a:solidFill>
                <a:latin typeface="Times New Roman" panose="02020603050405020304" pitchFamily="18" charset="0"/>
                <a:ea typeface="ＭＳ Ｐゴシック" pitchFamily="34" charset="-128"/>
                <a:cs typeface="Times New Roman" panose="02020603050405020304" pitchFamily="18" charset="0"/>
              </a:rPr>
              <a:t> Polarized </a:t>
            </a:r>
            <a:r>
              <a:rPr lang="en-US" altLang="en-US" b="1" baseline="30000" dirty="0">
                <a:solidFill>
                  <a:schemeClr val="tx2"/>
                </a:solidFill>
                <a:latin typeface="Times New Roman" panose="02020603050405020304" pitchFamily="18" charset="0"/>
                <a:ea typeface="ＭＳ Ｐゴシック" pitchFamily="34" charset="-128"/>
                <a:cs typeface="Times New Roman" panose="02020603050405020304" pitchFamily="18" charset="0"/>
              </a:rPr>
              <a:t>3</a:t>
            </a:r>
            <a:r>
              <a:rPr lang="en-US" altLang="en-US" b="1" dirty="0">
                <a:solidFill>
                  <a:schemeClr val="tx2"/>
                </a:solidFill>
                <a:latin typeface="Times New Roman" panose="02020603050405020304" pitchFamily="18" charset="0"/>
                <a:ea typeface="ＭＳ Ｐゴシック" pitchFamily="34" charset="-128"/>
                <a:cs typeface="Times New Roman" panose="02020603050405020304" pitchFamily="18" charset="0"/>
              </a:rPr>
              <a:t>He</a:t>
            </a:r>
            <a:r>
              <a:rPr lang="en-US" altLang="en-US" b="1" baseline="30000" dirty="0">
                <a:solidFill>
                  <a:schemeClr val="tx2"/>
                </a:solidFill>
                <a:latin typeface="Times New Roman" panose="02020603050405020304" pitchFamily="18" charset="0"/>
                <a:ea typeface="ＭＳ Ｐゴシック" pitchFamily="34" charset="-128"/>
                <a:cs typeface="Times New Roman" panose="02020603050405020304" pitchFamily="18" charset="0"/>
              </a:rPr>
              <a:t>++</a:t>
            </a:r>
            <a:r>
              <a:rPr lang="en-US" altLang="en-US" b="1" dirty="0">
                <a:solidFill>
                  <a:schemeClr val="tx2"/>
                </a:solidFill>
                <a:latin typeface="Times New Roman" panose="02020603050405020304" pitchFamily="18" charset="0"/>
                <a:ea typeface="ＭＳ Ｐゴシック" pitchFamily="34" charset="-128"/>
                <a:cs typeface="Times New Roman" panose="02020603050405020304" pitchFamily="18" charset="0"/>
              </a:rPr>
              <a:t> production is important part of the ongoing extended EBIS “upgrade" project. </a:t>
            </a:r>
            <a:endParaRPr lang="en-US" altLang="en-US" b="1" dirty="0">
              <a:solidFill>
                <a:srgbClr val="990000"/>
              </a:solidFill>
              <a:latin typeface="Times New Roman" panose="02020603050405020304" pitchFamily="18" charset="0"/>
              <a:ea typeface="ＭＳ Ｐゴシック" pitchFamily="34" charset="-128"/>
              <a:cs typeface="Times New Roman" panose="02020603050405020304" pitchFamily="18" charset="0"/>
            </a:endParaRPr>
          </a:p>
          <a:p>
            <a:pPr marL="285750" indent="-285750">
              <a:buClr>
                <a:srgbClr val="0000FF"/>
              </a:buClr>
              <a:buSzPct val="100000"/>
              <a:buFont typeface="Arial" panose="020B0604020202020204" pitchFamily="34" charset="0"/>
              <a:buChar char="•"/>
            </a:pPr>
            <a:r>
              <a:rPr lang="en-US" altLang="en-US" b="1" dirty="0">
                <a:solidFill>
                  <a:srgbClr val="990000"/>
                </a:solidFill>
                <a:latin typeface="Times New Roman" panose="02020603050405020304" pitchFamily="18" charset="0"/>
                <a:ea typeface="ＭＳ Ｐゴシック" pitchFamily="34" charset="-128"/>
                <a:cs typeface="Times New Roman" panose="02020603050405020304" pitchFamily="18" charset="0"/>
              </a:rPr>
              <a:t> </a:t>
            </a:r>
            <a:r>
              <a:rPr lang="en-US" b="1" u="none" strike="noStrike" dirty="0">
                <a:solidFill>
                  <a:srgbClr val="0070C0"/>
                </a:solidFill>
                <a:effectLst/>
                <a:latin typeface="Times New Roman" panose="02020603050405020304" pitchFamily="18" charset="0"/>
                <a:cs typeface="Times New Roman" panose="02020603050405020304" pitchFamily="18" charset="0"/>
              </a:rPr>
              <a:t>High polarization of He was achieved in the "open" cell in the high magnetic field. This is a significant step forward to achieve its goals.</a:t>
            </a:r>
            <a:endParaRPr lang="en-US" altLang="en-US" b="1" dirty="0">
              <a:solidFill>
                <a:srgbClr val="0070C0"/>
              </a:solidFill>
              <a:latin typeface="Times New Roman" panose="02020603050405020304" pitchFamily="18" charset="0"/>
              <a:ea typeface="ＭＳ Ｐゴシック" pitchFamily="34" charset="-128"/>
              <a:cs typeface="Times New Roman" panose="02020603050405020304" pitchFamily="18" charset="0"/>
            </a:endParaRPr>
          </a:p>
          <a:p>
            <a:pPr marL="285750" indent="-285750">
              <a:buClr>
                <a:srgbClr val="0000FF"/>
              </a:buClr>
              <a:buSzPct val="100000"/>
              <a:buFont typeface="Arial" panose="020B0604020202020204" pitchFamily="34" charset="0"/>
              <a:buChar char="•"/>
            </a:pPr>
            <a:r>
              <a:rPr lang="en-US" altLang="en-US" b="1" dirty="0">
                <a:solidFill>
                  <a:schemeClr val="tx2"/>
                </a:solidFill>
                <a:latin typeface="Times New Roman" panose="02020603050405020304" pitchFamily="18" charset="0"/>
                <a:ea typeface="ＭＳ Ｐゴシック" pitchFamily="34" charset="-128"/>
                <a:cs typeface="Times New Roman" panose="02020603050405020304" pitchFamily="18" charset="0"/>
              </a:rPr>
              <a:t> A new technique of </a:t>
            </a:r>
            <a:r>
              <a:rPr lang="en-US" altLang="en-US" b="1" baseline="30000" dirty="0">
                <a:solidFill>
                  <a:schemeClr val="tx2"/>
                </a:solidFill>
                <a:latin typeface="Times New Roman" panose="02020603050405020304" pitchFamily="18" charset="0"/>
                <a:ea typeface="ＭＳ Ｐゴシック" pitchFamily="34" charset="-128"/>
                <a:cs typeface="Times New Roman" panose="02020603050405020304" pitchFamily="18" charset="0"/>
              </a:rPr>
              <a:t>3</a:t>
            </a:r>
            <a:r>
              <a:rPr lang="en-US" altLang="en-US" b="1" dirty="0">
                <a:solidFill>
                  <a:schemeClr val="tx2"/>
                </a:solidFill>
                <a:latin typeface="Times New Roman" panose="02020603050405020304" pitchFamily="18" charset="0"/>
                <a:ea typeface="ＭＳ Ｐゴシック" pitchFamily="34" charset="-128"/>
                <a:cs typeface="Times New Roman" panose="02020603050405020304" pitchFamily="18" charset="0"/>
              </a:rPr>
              <a:t>He purification system (based on cryo-pumping) was   developed to meet the strict requirements for high polarization.</a:t>
            </a:r>
            <a:endParaRPr lang="en-US" altLang="en-US" b="1" dirty="0">
              <a:solidFill>
                <a:srgbClr val="990000"/>
              </a:solidFill>
              <a:latin typeface="Times New Roman" panose="02020603050405020304" pitchFamily="18" charset="0"/>
              <a:ea typeface="ＭＳ Ｐゴシック" pitchFamily="34" charset="-128"/>
              <a:cs typeface="Times New Roman" panose="02020603050405020304" pitchFamily="18" charset="0"/>
            </a:endParaRPr>
          </a:p>
          <a:p>
            <a:pPr marL="285750" indent="-285750">
              <a:buClr>
                <a:srgbClr val="0000FF"/>
              </a:buClr>
              <a:buSzPct val="100000"/>
              <a:buFont typeface="Arial" panose="020B0604020202020204" pitchFamily="34" charset="0"/>
              <a:buChar char="•"/>
            </a:pPr>
            <a:r>
              <a:rPr lang="en-US" altLang="en-US" b="1" dirty="0">
                <a:solidFill>
                  <a:srgbClr val="0070C0"/>
                </a:solidFill>
                <a:latin typeface="Times New Roman" panose="02020603050405020304" pitchFamily="18" charset="0"/>
                <a:ea typeface="ＭＳ Ｐゴシック" pitchFamily="34" charset="-128"/>
                <a:cs typeface="Times New Roman" panose="02020603050405020304" pitchFamily="18" charset="0"/>
              </a:rPr>
              <a:t> </a:t>
            </a:r>
            <a:r>
              <a:rPr lang="en-US" b="1" u="none" strike="noStrike" dirty="0">
                <a:solidFill>
                  <a:srgbClr val="0070C0"/>
                </a:solidFill>
                <a:effectLst/>
                <a:latin typeface="Times New Roman" panose="02020603050405020304" pitchFamily="18" charset="0"/>
                <a:cs typeface="Times New Roman" panose="02020603050405020304" pitchFamily="18" charset="0"/>
              </a:rPr>
              <a:t>A new type of pulsed electromagnetic valve was developed for </a:t>
            </a:r>
            <a:r>
              <a:rPr lang="en-US" b="1" u="none" strike="noStrike" baseline="30000" dirty="0">
                <a:solidFill>
                  <a:srgbClr val="0070C0"/>
                </a:solidFill>
                <a:effectLst/>
                <a:latin typeface="Times New Roman" panose="02020603050405020304" pitchFamily="18" charset="0"/>
                <a:cs typeface="Times New Roman" panose="02020603050405020304" pitchFamily="18" charset="0"/>
              </a:rPr>
              <a:t>3</a:t>
            </a:r>
            <a:r>
              <a:rPr lang="en-US" b="1" u="none" strike="noStrike" dirty="0">
                <a:solidFill>
                  <a:srgbClr val="0070C0"/>
                </a:solidFill>
                <a:effectLst/>
                <a:latin typeface="Times New Roman" panose="02020603050405020304" pitchFamily="18" charset="0"/>
                <a:cs typeface="Times New Roman" panose="02020603050405020304" pitchFamily="18" charset="0"/>
              </a:rPr>
              <a:t>He injection into the drift tube. This new valve will improve the efficiency and reliability of the injection process.</a:t>
            </a:r>
            <a:endParaRPr lang="en-US" altLang="en-US" b="1" dirty="0">
              <a:solidFill>
                <a:srgbClr val="000066"/>
              </a:solidFill>
              <a:latin typeface="Times New Roman" panose="02020603050405020304" pitchFamily="18" charset="0"/>
              <a:ea typeface="ＭＳ Ｐゴシック" pitchFamily="34" charset="-128"/>
              <a:cs typeface="Times New Roman" panose="02020603050405020304" pitchFamily="18" charset="0"/>
            </a:endParaRPr>
          </a:p>
          <a:p>
            <a:pPr marL="285750" indent="-285750">
              <a:buClr>
                <a:srgbClr val="0000FF"/>
              </a:buClr>
              <a:buSzPct val="100000"/>
              <a:buFont typeface="Arial" panose="020B0604020202020204" pitchFamily="34" charset="0"/>
              <a:buChar char="•"/>
            </a:pPr>
            <a:r>
              <a:rPr lang="en-US" altLang="en-US" b="1" dirty="0">
                <a:solidFill>
                  <a:schemeClr val="tx2"/>
                </a:solidFill>
                <a:latin typeface="Times New Roman" panose="02020603050405020304" pitchFamily="18" charset="0"/>
                <a:ea typeface="ＭＳ Ｐゴシック" pitchFamily="34" charset="-128"/>
                <a:cs typeface="Times New Roman" panose="02020603050405020304" pitchFamily="18" charset="0"/>
              </a:rPr>
              <a:t>Design of gas cell is progressing well; first cell will be finish by end of this year</a:t>
            </a:r>
            <a:endParaRPr lang="en-US" altLang="en-US" b="1" dirty="0">
              <a:solidFill>
                <a:srgbClr val="C00000"/>
              </a:solidFill>
              <a:latin typeface="Times New Roman" panose="02020603050405020304" pitchFamily="18" charset="0"/>
              <a:ea typeface="ＭＳ Ｐゴシック" pitchFamily="34" charset="-128"/>
              <a:cs typeface="Times New Roman" panose="02020603050405020304" pitchFamily="18" charset="0"/>
            </a:endParaRPr>
          </a:p>
          <a:p>
            <a:pPr marL="285750" indent="-285750">
              <a:buClr>
                <a:srgbClr val="0000FF"/>
              </a:buClr>
              <a:buSzPct val="100000"/>
              <a:buFont typeface="Arial" panose="020B0604020202020204" pitchFamily="34" charset="0"/>
              <a:buChar char="•"/>
            </a:pPr>
            <a:r>
              <a:rPr lang="en-US" b="1" u="none" strike="noStrike" dirty="0">
                <a:solidFill>
                  <a:srgbClr val="0070C0"/>
                </a:solidFill>
                <a:effectLst/>
                <a:latin typeface="Times New Roman" panose="02020603050405020304" pitchFamily="18" charset="0"/>
                <a:cs typeface="Times New Roman" panose="02020603050405020304" pitchFamily="18" charset="0"/>
              </a:rPr>
              <a:t>In addition, the spin rotator chicane will be tested with unpolarized </a:t>
            </a:r>
            <a:r>
              <a:rPr lang="en-US" b="1" u="none" strike="noStrike" baseline="30000" dirty="0">
                <a:solidFill>
                  <a:srgbClr val="0070C0"/>
                </a:solidFill>
                <a:effectLst/>
                <a:latin typeface="Times New Roman" panose="02020603050405020304" pitchFamily="18" charset="0"/>
                <a:cs typeface="Times New Roman" panose="02020603050405020304" pitchFamily="18" charset="0"/>
              </a:rPr>
              <a:t>3</a:t>
            </a:r>
            <a:r>
              <a:rPr lang="en-US" b="1" u="none" strike="noStrike" dirty="0">
                <a:solidFill>
                  <a:srgbClr val="0070C0"/>
                </a:solidFill>
                <a:effectLst/>
                <a:latin typeface="Times New Roman" panose="02020603050405020304" pitchFamily="18" charset="0"/>
                <a:cs typeface="Times New Roman" panose="02020603050405020304" pitchFamily="18" charset="0"/>
              </a:rPr>
              <a:t>He by the end of this year. This is a critical step in developing the full functionality of </a:t>
            </a:r>
            <a:r>
              <a:rPr lang="en-US" b="1" u="none" strike="noStrike" baseline="30000" dirty="0">
                <a:solidFill>
                  <a:srgbClr val="0070C0"/>
                </a:solidFill>
                <a:effectLst/>
                <a:latin typeface="Times New Roman" panose="02020603050405020304" pitchFamily="18" charset="0"/>
                <a:cs typeface="Times New Roman" panose="02020603050405020304" pitchFamily="18" charset="0"/>
              </a:rPr>
              <a:t>3</a:t>
            </a:r>
            <a:r>
              <a:rPr lang="en-US" b="1" u="none" strike="noStrike" dirty="0">
                <a:solidFill>
                  <a:srgbClr val="0070C0"/>
                </a:solidFill>
                <a:effectLst/>
                <a:latin typeface="Times New Roman" panose="02020603050405020304" pitchFamily="18" charset="0"/>
                <a:cs typeface="Times New Roman" panose="02020603050405020304" pitchFamily="18" charset="0"/>
              </a:rPr>
              <a:t>He source.</a:t>
            </a:r>
            <a:endParaRPr lang="en-US" b="1"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5" descr="Light horizontal">
            <a:extLst>
              <a:ext uri="{FF2B5EF4-FFF2-40B4-BE49-F238E27FC236}">
                <a16:creationId xmlns:a16="http://schemas.microsoft.com/office/drawing/2014/main" id="{C0CC4FA3-199D-44CC-E3F5-0A74840747C2}"/>
              </a:ext>
            </a:extLst>
          </p:cNvPr>
          <p:cNvSpPr txBox="1">
            <a:spLocks noChangeArrowheads="1"/>
          </p:cNvSpPr>
          <p:nvPr/>
        </p:nvSpPr>
        <p:spPr bwMode="auto">
          <a:xfrm>
            <a:off x="304800" y="1459131"/>
            <a:ext cx="8534400" cy="4278094"/>
          </a:xfrm>
          <a:prstGeom prst="rect">
            <a:avLst/>
          </a:prstGeom>
          <a:noFill/>
          <a:ln>
            <a:noFill/>
          </a:ln>
        </p:spPr>
        <p:txBody>
          <a:bodyPr>
            <a:spAutoFit/>
          </a:bodyPr>
          <a:lstStyle>
            <a:lvl1pPr eaLnBrk="0" hangingPunct="0">
              <a:spcBef>
                <a:spcPct val="20000"/>
              </a:spcBef>
              <a:spcAft>
                <a:spcPts val="300"/>
              </a:spcAft>
              <a:buClr>
                <a:srgbClr val="C3260C"/>
              </a:buClr>
              <a:buSzPct val="130000"/>
              <a:buFont typeface="Georgia" panose="02040502050405020303" pitchFamily="18" charset="0"/>
              <a:buChar char="*"/>
              <a:defRPr sz="2200">
                <a:solidFill>
                  <a:srgbClr val="404040"/>
                </a:solidFill>
                <a:latin typeface="Times New Roman" panose="02020603050405020304" pitchFamily="18" charset="0"/>
              </a:defRPr>
            </a:lvl1pPr>
            <a:lvl2pPr marL="742950" indent="-285750" eaLnBrk="0" hangingPunct="0">
              <a:spcBef>
                <a:spcPct val="20000"/>
              </a:spcBef>
              <a:spcAft>
                <a:spcPts val="300"/>
              </a:spcAft>
              <a:buClr>
                <a:srgbClr val="C3260C"/>
              </a:buClr>
              <a:buSzPct val="130000"/>
              <a:buFont typeface="Georgia" panose="02040502050405020303" pitchFamily="18" charset="0"/>
              <a:buChar char="*"/>
              <a:defRPr sz="2000">
                <a:solidFill>
                  <a:srgbClr val="404040"/>
                </a:solidFill>
                <a:latin typeface="Times New Roman" panose="02020603050405020304" pitchFamily="18" charset="0"/>
              </a:defRPr>
            </a:lvl2pPr>
            <a:lvl3pPr marL="1143000" indent="-228600" eaLnBrk="0" hangingPunct="0">
              <a:spcBef>
                <a:spcPct val="20000"/>
              </a:spcBef>
              <a:spcAft>
                <a:spcPts val="300"/>
              </a:spcAft>
              <a:buClr>
                <a:srgbClr val="C3260C"/>
              </a:buClr>
              <a:buSzPct val="130000"/>
              <a:buFont typeface="Georgia" panose="02040502050405020303" pitchFamily="18" charset="0"/>
              <a:buChar char="*"/>
              <a:defRPr>
                <a:solidFill>
                  <a:srgbClr val="404040"/>
                </a:solidFill>
                <a:latin typeface="Times New Roman" panose="02020603050405020304" pitchFamily="18" charset="0"/>
              </a:defRPr>
            </a:lvl3pPr>
            <a:lvl4pPr marL="1600200" indent="-228600" eaLnBrk="0" hangingPunct="0">
              <a:spcBef>
                <a:spcPct val="20000"/>
              </a:spcBef>
              <a:spcAft>
                <a:spcPts val="300"/>
              </a:spcAft>
              <a:buClr>
                <a:srgbClr val="C3260C"/>
              </a:buClr>
              <a:buSzPct val="130000"/>
              <a:buFont typeface="Georgia" panose="02040502050405020303" pitchFamily="18" charset="0"/>
              <a:buChar char="*"/>
              <a:defRPr sz="1600">
                <a:solidFill>
                  <a:srgbClr val="404040"/>
                </a:solidFill>
                <a:latin typeface="Times New Roman" panose="02020603050405020304" pitchFamily="18" charset="0"/>
              </a:defRPr>
            </a:lvl4pPr>
            <a:lvl5pPr marL="2057400" indent="-228600" eaLnBrk="0"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9pPr>
          </a:lstStyle>
          <a:p>
            <a:pPr eaLnBrk="1" fontAlgn="auto" hangingPunct="1">
              <a:spcBef>
                <a:spcPct val="0"/>
              </a:spcBef>
              <a:spcAft>
                <a:spcPct val="0"/>
              </a:spcAft>
              <a:buClrTx/>
              <a:buSzTx/>
              <a:buFontTx/>
              <a:buNone/>
              <a:defRPr/>
            </a:pPr>
            <a:r>
              <a:rPr lang="en-US" altLang="en-US" sz="2400" dirty="0">
                <a:solidFill>
                  <a:schemeClr val="tx1"/>
                </a:solidFill>
                <a:cs typeface="Times New Roman" panose="02020603050405020304" pitchFamily="18" charset="0"/>
              </a:rPr>
              <a:t>OPPIS (</a:t>
            </a:r>
            <a:r>
              <a:rPr lang="en-US" altLang="en-US" sz="2400" i="1" dirty="0"/>
              <a:t>Optically Pumped Polarized Ion Source)</a:t>
            </a:r>
            <a:r>
              <a:rPr lang="en-US" altLang="en-US" sz="2400" dirty="0">
                <a:solidFill>
                  <a:schemeClr val="tx1"/>
                </a:solidFill>
                <a:cs typeface="Times New Roman" panose="02020603050405020304" pitchFamily="18" charset="0"/>
              </a:rPr>
              <a:t>  Since 2000, H</a:t>
            </a:r>
            <a:r>
              <a:rPr lang="en-US" altLang="en-US" sz="2400" baseline="30000" dirty="0">
                <a:solidFill>
                  <a:schemeClr val="tx1"/>
                </a:solidFill>
                <a:cs typeface="Times New Roman" panose="02020603050405020304" pitchFamily="18" charset="0"/>
              </a:rPr>
              <a:t>-</a:t>
            </a:r>
            <a:r>
              <a:rPr lang="en-US" altLang="en-US" sz="2400" dirty="0">
                <a:solidFill>
                  <a:schemeClr val="tx1"/>
                </a:solidFill>
                <a:cs typeface="Times New Roman" panose="02020603050405020304" pitchFamily="18" charset="0"/>
              </a:rPr>
              <a:t> ion source has been upgraded several times to higher intensity and polarization. </a:t>
            </a:r>
            <a:endParaRPr lang="en-US" altLang="en-US" sz="2400" dirty="0">
              <a:solidFill>
                <a:srgbClr val="002060"/>
              </a:solidFill>
              <a:cs typeface="Times New Roman" panose="02020603050405020304" pitchFamily="18" charset="0"/>
            </a:endParaRPr>
          </a:p>
          <a:p>
            <a:pPr marL="342900" indent="-342900" eaLnBrk="1" hangingPunct="1">
              <a:spcBef>
                <a:spcPct val="0"/>
              </a:spcBef>
              <a:spcAft>
                <a:spcPct val="0"/>
              </a:spcAft>
              <a:buClrTx/>
              <a:buSzTx/>
              <a:buFont typeface="Arial" panose="020B0604020202020204" pitchFamily="34" charset="0"/>
              <a:buChar char="•"/>
              <a:defRPr/>
            </a:pPr>
            <a:r>
              <a:rPr lang="en-US" altLang="en-US" sz="2000" dirty="0">
                <a:solidFill>
                  <a:srgbClr val="0070C0"/>
                </a:solidFill>
                <a:cs typeface="Times New Roman" panose="02020603050405020304" pitchFamily="18" charset="0"/>
              </a:rPr>
              <a:t>Prior to Run-13(2013), the ECR-type source was used to generate the primary proton beam. The ECR-source was originally developed to operate on DC current and placed inside a super conductive solenoid (SCS).</a:t>
            </a:r>
            <a:endParaRPr lang="en-US" altLang="en-US" sz="2000" dirty="0">
              <a:solidFill>
                <a:srgbClr val="000066"/>
              </a:solidFill>
              <a:cs typeface="Times New Roman" panose="02020603050405020304" pitchFamily="18" charset="0"/>
            </a:endParaRPr>
          </a:p>
          <a:p>
            <a:pPr marL="342900" indent="-342900" eaLnBrk="1" fontAlgn="auto" hangingPunct="1">
              <a:spcBef>
                <a:spcPct val="0"/>
              </a:spcBef>
              <a:spcAft>
                <a:spcPct val="0"/>
              </a:spcAft>
              <a:buClrTx/>
              <a:buSzTx/>
              <a:buFont typeface="Arial" panose="020B0604020202020204" pitchFamily="34" charset="0"/>
              <a:buChar char="•"/>
              <a:defRPr/>
            </a:pPr>
            <a:r>
              <a:rPr lang="en-US" altLang="en-US" sz="2000" dirty="0">
                <a:solidFill>
                  <a:srgbClr val="002060"/>
                </a:solidFill>
                <a:cs typeface="Times New Roman" panose="02020603050405020304" pitchFamily="18" charset="0"/>
              </a:rPr>
              <a:t>In 2013, the ECR-source was replaced with a high-brightness source “Fast Atomic Beam Source” (FABS) operating in a pulsed mode. The FABS-source improved  source parameters such as beam current density, angular divergence and stability.</a:t>
            </a:r>
          </a:p>
          <a:p>
            <a:pPr marL="342900" indent="-342900" eaLnBrk="1" fontAlgn="auto" hangingPunct="1">
              <a:spcBef>
                <a:spcPct val="0"/>
              </a:spcBef>
              <a:spcAft>
                <a:spcPct val="0"/>
              </a:spcAft>
              <a:buClrTx/>
              <a:buSzTx/>
              <a:buFont typeface="Arial" panose="020B0604020202020204" pitchFamily="34" charset="0"/>
              <a:buChar char="•"/>
              <a:defRPr/>
            </a:pPr>
            <a:r>
              <a:rPr lang="en-US" altLang="en-US" sz="2000" dirty="0">
                <a:solidFill>
                  <a:srgbClr val="0070C0"/>
                </a:solidFill>
                <a:cs typeface="Times New Roman" panose="02020603050405020304" pitchFamily="18" charset="0"/>
              </a:rPr>
              <a:t>In 2022, We reduced the LEBT portion of the beam line by about 5feet, modify polarization part of OPPIS (He-cell, Rb-cell and Na-cell) and the extractor-transformer system.</a:t>
            </a:r>
          </a:p>
        </p:txBody>
      </p:sp>
      <p:sp>
        <p:nvSpPr>
          <p:cNvPr id="9221" name="Slide Number Placeholder 2">
            <a:extLst>
              <a:ext uri="{FF2B5EF4-FFF2-40B4-BE49-F238E27FC236}">
                <a16:creationId xmlns:a16="http://schemas.microsoft.com/office/drawing/2014/main" id="{497B0335-57F7-E83D-5641-3F0AFED44C1F}"/>
              </a:ext>
            </a:extLst>
          </p:cNvPr>
          <p:cNvSpPr>
            <a:spLocks noGrp="1" noChangeArrowheads="1"/>
          </p:cNvSpPr>
          <p:nvPr>
            <p:ph type="sldNum" sz="quarter" idx="12"/>
          </p:nvPr>
        </p:nvSpPr>
        <p:spPr bwMode="auto">
          <a:xfrm>
            <a:off x="6445250" y="6042025"/>
            <a:ext cx="512763"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defTabSz="457200" rtl="0" eaLnBrk="1" fontAlgn="auto" hangingPunct="1">
              <a:spcBef>
                <a:spcPts val="0"/>
              </a:spcBef>
              <a:spcAft>
                <a:spcPts val="0"/>
              </a:spcAft>
              <a:defRPr sz="900" kern="1200">
                <a:solidFill>
                  <a:schemeClr val="accent1"/>
                </a:solidFill>
                <a:latin typeface="+mn-lt"/>
                <a:ea typeface="+mn-ea"/>
                <a:cs typeface="+mn-cs"/>
              </a:defRPr>
            </a:lvl1pPr>
            <a:lvl2pPr marL="457200" algn="l" defTabSz="457200" rtl="0" eaLnBrk="0" fontAlgn="base" hangingPunct="0">
              <a:spcBef>
                <a:spcPct val="0"/>
              </a:spcBef>
              <a:spcAft>
                <a:spcPct val="0"/>
              </a:spcAft>
              <a:defRPr kern="1200">
                <a:solidFill>
                  <a:schemeClr val="tx1"/>
                </a:solidFill>
                <a:latin typeface="Trebuchet MS" panose="020B070302020209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Trebuchet MS" panose="020B070302020209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Trebuchet MS" panose="020B070302020209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Trebuchet MS" panose="020B0703020202090204" pitchFamily="34" charset="0"/>
                <a:ea typeface="+mn-ea"/>
                <a:cs typeface="+mn-cs"/>
              </a:defRPr>
            </a:lvl5pPr>
            <a:lvl6pPr marL="2286000" algn="l" defTabSz="914400" rtl="0" eaLnBrk="1" latinLnBrk="0" hangingPunct="1">
              <a:defRPr kern="1200">
                <a:solidFill>
                  <a:schemeClr val="tx1"/>
                </a:solidFill>
                <a:latin typeface="Trebuchet MS" panose="020B0703020202090204" pitchFamily="34" charset="0"/>
                <a:ea typeface="+mn-ea"/>
                <a:cs typeface="+mn-cs"/>
              </a:defRPr>
            </a:lvl6pPr>
            <a:lvl7pPr marL="2743200" algn="l" defTabSz="914400" rtl="0" eaLnBrk="1" latinLnBrk="0" hangingPunct="1">
              <a:defRPr kern="1200">
                <a:solidFill>
                  <a:schemeClr val="tx1"/>
                </a:solidFill>
                <a:latin typeface="Trebuchet MS" panose="020B0703020202090204" pitchFamily="34" charset="0"/>
                <a:ea typeface="+mn-ea"/>
                <a:cs typeface="+mn-cs"/>
              </a:defRPr>
            </a:lvl7pPr>
            <a:lvl8pPr marL="3200400" algn="l" defTabSz="914400" rtl="0" eaLnBrk="1" latinLnBrk="0" hangingPunct="1">
              <a:defRPr kern="1200">
                <a:solidFill>
                  <a:schemeClr val="tx1"/>
                </a:solidFill>
                <a:latin typeface="Trebuchet MS" panose="020B0703020202090204" pitchFamily="34" charset="0"/>
                <a:ea typeface="+mn-ea"/>
                <a:cs typeface="+mn-cs"/>
              </a:defRPr>
            </a:lvl8pPr>
            <a:lvl9pPr marL="3657600" algn="l" defTabSz="914400" rtl="0" eaLnBrk="1" latinLnBrk="0" hangingPunct="1">
              <a:defRPr kern="1200">
                <a:solidFill>
                  <a:schemeClr val="tx1"/>
                </a:solidFill>
                <a:latin typeface="Trebuchet MS" panose="020B0703020202090204" pitchFamily="34" charset="0"/>
                <a:ea typeface="+mn-ea"/>
                <a:cs typeface="+mn-cs"/>
              </a:defRPr>
            </a:lvl9pPr>
          </a:lstStyle>
          <a:p>
            <a:pPr fontAlgn="base">
              <a:spcBef>
                <a:spcPct val="0"/>
              </a:spcBef>
              <a:spcAft>
                <a:spcPct val="0"/>
              </a:spcAft>
              <a:buClrTx/>
              <a:buSzTx/>
              <a:buFontTx/>
              <a:buNone/>
              <a:defRPr/>
            </a:pPr>
            <a:fld id="{F6AC5297-931E-2A41-B6B7-144930439161}" type="slidenum">
              <a:rPr lang="en-US" altLang="en-US" smtClean="0"/>
              <a:pPr fontAlgn="base">
                <a:spcBef>
                  <a:spcPct val="0"/>
                </a:spcBef>
                <a:spcAft>
                  <a:spcPct val="0"/>
                </a:spcAft>
                <a:buClrTx/>
                <a:buSzTx/>
                <a:buFontTx/>
                <a:buNone/>
                <a:defRPr/>
              </a:pPr>
              <a:t>5</a:t>
            </a:fld>
            <a:endParaRPr lang="en-US" altLang="en-US" dirty="0">
              <a:solidFill>
                <a:schemeClr val="accent1"/>
              </a:solidFill>
            </a:endParaRPr>
          </a:p>
        </p:txBody>
      </p:sp>
      <p:sp>
        <p:nvSpPr>
          <p:cNvPr id="4" name="TextBox 3">
            <a:extLst>
              <a:ext uri="{FF2B5EF4-FFF2-40B4-BE49-F238E27FC236}">
                <a16:creationId xmlns:a16="http://schemas.microsoft.com/office/drawing/2014/main" id="{04D0277E-5F15-D091-FFFA-E859773DFB24}"/>
              </a:ext>
            </a:extLst>
          </p:cNvPr>
          <p:cNvSpPr txBox="1"/>
          <p:nvPr/>
        </p:nvSpPr>
        <p:spPr>
          <a:xfrm>
            <a:off x="304800" y="337235"/>
            <a:ext cx="8638674" cy="646331"/>
          </a:xfrm>
          <a:prstGeom prst="rect">
            <a:avLst/>
          </a:prstGeom>
          <a:noFill/>
        </p:spPr>
        <p:txBody>
          <a:bodyPr wrap="square">
            <a:spAutoFit/>
          </a:bodyPr>
          <a:lstStyle/>
          <a:p>
            <a:r>
              <a:rPr lang="en-US" altLang="en-US" sz="3600" b="1" dirty="0">
                <a:solidFill>
                  <a:srgbClr val="C00000"/>
                </a:solidFill>
                <a:latin typeface="Times New Roman" panose="02020603050405020304" pitchFamily="18" charset="0"/>
                <a:cs typeface="Times New Roman" panose="02020603050405020304" pitchFamily="18" charset="0"/>
              </a:rPr>
              <a:t>Optically Pumped Polarized Proton Source</a:t>
            </a:r>
            <a:endParaRPr lang="en-US" sz="36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11">
            <a:extLst>
              <a:ext uri="{FF2B5EF4-FFF2-40B4-BE49-F238E27FC236}">
                <a16:creationId xmlns:a16="http://schemas.microsoft.com/office/drawing/2014/main" id="{62C323A4-E19E-4779-6647-357BE5FFFE9F}"/>
              </a:ext>
            </a:extLst>
          </p:cNvPr>
          <p:cNvSpPr txBox="1">
            <a:spLocks noChangeArrowheads="1"/>
          </p:cNvSpPr>
          <p:nvPr/>
        </p:nvSpPr>
        <p:spPr bwMode="auto">
          <a:xfrm>
            <a:off x="0" y="211137"/>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itchFamily="2" charset="2"/>
              <a:buChar char=""/>
              <a:defRPr>
                <a:solidFill>
                  <a:srgbClr val="404040"/>
                </a:solidFill>
                <a:latin typeface="Trebuchet MS" panose="020B0703020202090204" pitchFamily="34" charset="0"/>
              </a:defRPr>
            </a:lvl1pPr>
            <a:lvl2pPr marL="742950" indent="-285750">
              <a:spcBef>
                <a:spcPts val="1000"/>
              </a:spcBef>
              <a:buClr>
                <a:schemeClr val="accent1"/>
              </a:buClr>
              <a:buSzPct val="80000"/>
              <a:buFont typeface="Wingdings 3" pitchFamily="2" charset="2"/>
              <a:buChar char=""/>
              <a:defRPr sz="1600">
                <a:solidFill>
                  <a:srgbClr val="404040"/>
                </a:solidFill>
                <a:latin typeface="Trebuchet MS" panose="020B0703020202090204" pitchFamily="34" charset="0"/>
              </a:defRPr>
            </a:lvl2pPr>
            <a:lvl3pPr marL="1143000" indent="-228600">
              <a:spcBef>
                <a:spcPts val="1000"/>
              </a:spcBef>
              <a:buClr>
                <a:schemeClr val="accent1"/>
              </a:buClr>
              <a:buSzPct val="80000"/>
              <a:buFont typeface="Wingdings 3" pitchFamily="2" charset="2"/>
              <a:buChar char=""/>
              <a:defRPr sz="1400">
                <a:solidFill>
                  <a:srgbClr val="404040"/>
                </a:solidFill>
                <a:latin typeface="Trebuchet MS" panose="020B0703020202090204" pitchFamily="34" charset="0"/>
              </a:defRPr>
            </a:lvl3pPr>
            <a:lvl4pPr marL="16002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defRPr>
            </a:lvl4pPr>
            <a:lvl5pPr marL="20574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defRPr>
            </a:lvl5pPr>
            <a:lvl6pPr marL="25146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6pPr>
            <a:lvl7pPr marL="29718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7pPr>
            <a:lvl8pPr marL="34290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8pPr>
            <a:lvl9pPr marL="38862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9pPr>
          </a:lstStyle>
          <a:p>
            <a:pPr algn="ctr" defTabSz="914400" eaLnBrk="1" hangingPunct="1">
              <a:spcBef>
                <a:spcPct val="0"/>
              </a:spcBef>
              <a:buClrTx/>
              <a:buSzTx/>
              <a:buFontTx/>
              <a:buNone/>
            </a:pPr>
            <a:r>
              <a:rPr lang="en-US" altLang="en-US" sz="3600" b="1" dirty="0">
                <a:solidFill>
                  <a:srgbClr val="C00000"/>
                </a:solidFill>
                <a:latin typeface="Times New Roman" panose="02020603050405020304" pitchFamily="18" charset="0"/>
                <a:cs typeface="Times New Roman" panose="02020603050405020304" pitchFamily="18" charset="0"/>
              </a:rPr>
              <a:t>LEBT (35 keV) Upgrade with 3 Sources</a:t>
            </a:r>
          </a:p>
        </p:txBody>
      </p:sp>
      <p:grpSp>
        <p:nvGrpSpPr>
          <p:cNvPr id="12291" name="Group 13">
            <a:extLst>
              <a:ext uri="{FF2B5EF4-FFF2-40B4-BE49-F238E27FC236}">
                <a16:creationId xmlns:a16="http://schemas.microsoft.com/office/drawing/2014/main" id="{C5ED1220-3C8D-5CB2-7F52-11B890066093}"/>
              </a:ext>
            </a:extLst>
          </p:cNvPr>
          <p:cNvGrpSpPr>
            <a:grpSpLocks/>
          </p:cNvGrpSpPr>
          <p:nvPr/>
        </p:nvGrpSpPr>
        <p:grpSpPr bwMode="auto">
          <a:xfrm>
            <a:off x="418549" y="2370068"/>
            <a:ext cx="8790539" cy="3810000"/>
            <a:chOff x="857445" y="739697"/>
            <a:chExt cx="8435727" cy="3290870"/>
          </a:xfrm>
        </p:grpSpPr>
        <p:pic>
          <p:nvPicPr>
            <p:cNvPr id="12305" name="Picture 14">
              <a:extLst>
                <a:ext uri="{FF2B5EF4-FFF2-40B4-BE49-F238E27FC236}">
                  <a16:creationId xmlns:a16="http://schemas.microsoft.com/office/drawing/2014/main" id="{E3594B50-3039-AA51-CFC8-54EE75AC9C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445" y="739697"/>
              <a:ext cx="8264107" cy="329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306" name="Group 15">
              <a:extLst>
                <a:ext uri="{FF2B5EF4-FFF2-40B4-BE49-F238E27FC236}">
                  <a16:creationId xmlns:a16="http://schemas.microsoft.com/office/drawing/2014/main" id="{81B6340F-D4D6-28AB-056F-030423BA1F64}"/>
                </a:ext>
              </a:extLst>
            </p:cNvPr>
            <p:cNvGrpSpPr>
              <a:grpSpLocks/>
            </p:cNvGrpSpPr>
            <p:nvPr/>
          </p:nvGrpSpPr>
          <p:grpSpPr bwMode="auto">
            <a:xfrm>
              <a:off x="4058948" y="1746822"/>
              <a:ext cx="2546541" cy="432690"/>
              <a:chOff x="3893364" y="1376037"/>
              <a:chExt cx="2546541" cy="432690"/>
            </a:xfrm>
          </p:grpSpPr>
          <p:cxnSp>
            <p:nvCxnSpPr>
              <p:cNvPr id="12318" name="Straight Arrow Connector 27">
                <a:extLst>
                  <a:ext uri="{FF2B5EF4-FFF2-40B4-BE49-F238E27FC236}">
                    <a16:creationId xmlns:a16="http://schemas.microsoft.com/office/drawing/2014/main" id="{C909AA6A-F231-ED89-195D-4D26AD6BA36F}"/>
                  </a:ext>
                </a:extLst>
              </p:cNvPr>
              <p:cNvCxnSpPr>
                <a:cxnSpLocks/>
              </p:cNvCxnSpPr>
              <p:nvPr/>
            </p:nvCxnSpPr>
            <p:spPr bwMode="auto">
              <a:xfrm flipV="1">
                <a:off x="3893364" y="1445811"/>
                <a:ext cx="925774" cy="362916"/>
              </a:xfrm>
              <a:prstGeom prst="straightConnector1">
                <a:avLst/>
              </a:prstGeom>
              <a:noFill/>
              <a:ln w="19050" algn="ctr">
                <a:solidFill>
                  <a:srgbClr val="FF0000"/>
                </a:solidFill>
                <a:miter lim="800000"/>
                <a:headEnd/>
                <a:tailEnd type="triangle" w="med" len="med"/>
              </a:ln>
              <a:extLst>
                <a:ext uri="{909E8E84-426E-40DD-AFC4-6F175D3DCCD1}">
                  <a14:hiddenFill xmlns:a14="http://schemas.microsoft.com/office/drawing/2010/main">
                    <a:noFill/>
                  </a14:hiddenFill>
                </a:ext>
              </a:extLst>
            </p:spPr>
          </p:cxnSp>
          <p:cxnSp>
            <p:nvCxnSpPr>
              <p:cNvPr id="12319" name="Straight Arrow Connector 28">
                <a:extLst>
                  <a:ext uri="{FF2B5EF4-FFF2-40B4-BE49-F238E27FC236}">
                    <a16:creationId xmlns:a16="http://schemas.microsoft.com/office/drawing/2014/main" id="{76DD1501-8D56-1169-D6D3-6DC4FB09041B}"/>
                  </a:ext>
                </a:extLst>
              </p:cNvPr>
              <p:cNvCxnSpPr>
                <a:cxnSpLocks noChangeShapeType="1"/>
              </p:cNvCxnSpPr>
              <p:nvPr/>
            </p:nvCxnSpPr>
            <p:spPr bwMode="auto">
              <a:xfrm>
                <a:off x="4991930" y="1376037"/>
                <a:ext cx="1447975" cy="0"/>
              </a:xfrm>
              <a:prstGeom prst="straightConnector1">
                <a:avLst/>
              </a:prstGeom>
              <a:noFill/>
              <a:ln w="19050" algn="ctr">
                <a:solidFill>
                  <a:srgbClr val="FF0000"/>
                </a:solidFill>
                <a:miter lim="800000"/>
                <a:headEnd/>
                <a:tailEnd type="triangle" w="med" len="med"/>
              </a:ln>
              <a:extLst>
                <a:ext uri="{909E8E84-426E-40DD-AFC4-6F175D3DCCD1}">
                  <a14:hiddenFill xmlns:a14="http://schemas.microsoft.com/office/drawing/2010/main">
                    <a:noFill/>
                  </a14:hiddenFill>
                </a:ext>
              </a:extLst>
            </p:spPr>
          </p:cxnSp>
        </p:grpSp>
        <p:cxnSp>
          <p:nvCxnSpPr>
            <p:cNvPr id="12316" name="Straight Arrow Connector 25">
              <a:extLst>
                <a:ext uri="{FF2B5EF4-FFF2-40B4-BE49-F238E27FC236}">
                  <a16:creationId xmlns:a16="http://schemas.microsoft.com/office/drawing/2014/main" id="{ACD50DDF-B684-977B-862D-995C6D64ACAB}"/>
                </a:ext>
              </a:extLst>
            </p:cNvPr>
            <p:cNvCxnSpPr>
              <a:cxnSpLocks/>
            </p:cNvCxnSpPr>
            <p:nvPr/>
          </p:nvCxnSpPr>
          <p:spPr bwMode="auto">
            <a:xfrm flipV="1">
              <a:off x="5898983" y="1803120"/>
              <a:ext cx="713155" cy="735647"/>
            </a:xfrm>
            <a:prstGeom prst="straightConnector1">
              <a:avLst/>
            </a:prstGeom>
            <a:noFill/>
            <a:ln w="19050" algn="ctr">
              <a:solidFill>
                <a:srgbClr val="FF0000"/>
              </a:solidFill>
              <a:miter lim="800000"/>
              <a:headEnd/>
              <a:tailEnd type="triangle" w="med" len="med"/>
            </a:ln>
            <a:extLst>
              <a:ext uri="{909E8E84-426E-40DD-AFC4-6F175D3DCCD1}">
                <a14:hiddenFill xmlns:a14="http://schemas.microsoft.com/office/drawing/2010/main">
                  <a:noFill/>
                </a14:hiddenFill>
              </a:ext>
            </a:extLst>
          </p:spPr>
        </p:cxnSp>
        <p:grpSp>
          <p:nvGrpSpPr>
            <p:cNvPr id="12308" name="Group 17">
              <a:extLst>
                <a:ext uri="{FF2B5EF4-FFF2-40B4-BE49-F238E27FC236}">
                  <a16:creationId xmlns:a16="http://schemas.microsoft.com/office/drawing/2014/main" id="{64F5CF5F-5F72-6CB0-9397-6599A99B5B85}"/>
                </a:ext>
              </a:extLst>
            </p:cNvPr>
            <p:cNvGrpSpPr>
              <a:grpSpLocks/>
            </p:cNvGrpSpPr>
            <p:nvPr/>
          </p:nvGrpSpPr>
          <p:grpSpPr bwMode="auto">
            <a:xfrm>
              <a:off x="6028654" y="1020588"/>
              <a:ext cx="1405259" cy="714418"/>
              <a:chOff x="2741070" y="-76692"/>
              <a:chExt cx="1405259" cy="714418"/>
            </a:xfrm>
          </p:grpSpPr>
          <p:cxnSp>
            <p:nvCxnSpPr>
              <p:cNvPr id="12314" name="Straight Arrow Connector 23">
                <a:extLst>
                  <a:ext uri="{FF2B5EF4-FFF2-40B4-BE49-F238E27FC236}">
                    <a16:creationId xmlns:a16="http://schemas.microsoft.com/office/drawing/2014/main" id="{281163CB-3F73-C93B-9706-4B9487C4EEE0}"/>
                  </a:ext>
                </a:extLst>
              </p:cNvPr>
              <p:cNvCxnSpPr>
                <a:cxnSpLocks/>
              </p:cNvCxnSpPr>
              <p:nvPr/>
            </p:nvCxnSpPr>
            <p:spPr bwMode="auto">
              <a:xfrm>
                <a:off x="2741070" y="-76692"/>
                <a:ext cx="642446" cy="633757"/>
              </a:xfrm>
              <a:prstGeom prst="straightConnector1">
                <a:avLst/>
              </a:prstGeom>
              <a:noFill/>
              <a:ln w="19050" algn="ctr">
                <a:solidFill>
                  <a:srgbClr val="FF0000"/>
                </a:solidFill>
                <a:miter lim="800000"/>
                <a:headEnd/>
                <a:tailEnd type="triangle" w="med" len="med"/>
              </a:ln>
              <a:extLst>
                <a:ext uri="{909E8E84-426E-40DD-AFC4-6F175D3DCCD1}">
                  <a14:hiddenFill xmlns:a14="http://schemas.microsoft.com/office/drawing/2010/main">
                    <a:noFill/>
                  </a14:hiddenFill>
                </a:ext>
              </a:extLst>
            </p:spPr>
          </p:cxnSp>
          <p:cxnSp>
            <p:nvCxnSpPr>
              <p:cNvPr id="12315" name="Straight Arrow Connector 24">
                <a:extLst>
                  <a:ext uri="{FF2B5EF4-FFF2-40B4-BE49-F238E27FC236}">
                    <a16:creationId xmlns:a16="http://schemas.microsoft.com/office/drawing/2014/main" id="{1F67EE98-FE97-55B0-1C46-6A9FF1CF10A3}"/>
                  </a:ext>
                </a:extLst>
              </p:cNvPr>
              <p:cNvCxnSpPr>
                <a:cxnSpLocks/>
              </p:cNvCxnSpPr>
              <p:nvPr/>
            </p:nvCxnSpPr>
            <p:spPr bwMode="auto">
              <a:xfrm>
                <a:off x="3317905" y="637726"/>
                <a:ext cx="828424" cy="0"/>
              </a:xfrm>
              <a:prstGeom prst="straightConnector1">
                <a:avLst/>
              </a:prstGeom>
              <a:noFill/>
              <a:ln w="19050" algn="ctr">
                <a:solidFill>
                  <a:srgbClr val="FF0000"/>
                </a:solidFill>
                <a:miter lim="800000"/>
                <a:headEnd/>
                <a:tailEnd type="triangle" w="med" len="med"/>
              </a:ln>
              <a:extLst>
                <a:ext uri="{909E8E84-426E-40DD-AFC4-6F175D3DCCD1}">
                  <a14:hiddenFill xmlns:a14="http://schemas.microsoft.com/office/drawing/2010/main">
                    <a:noFill/>
                  </a14:hiddenFill>
                </a:ext>
              </a:extLst>
            </p:spPr>
          </p:cxnSp>
        </p:grpSp>
        <p:cxnSp>
          <p:nvCxnSpPr>
            <p:cNvPr id="12309" name="Straight Arrow Connector 18">
              <a:extLst>
                <a:ext uri="{FF2B5EF4-FFF2-40B4-BE49-F238E27FC236}">
                  <a16:creationId xmlns:a16="http://schemas.microsoft.com/office/drawing/2014/main" id="{574E396B-6EAD-6E59-B41E-F8094492732A}"/>
                </a:ext>
              </a:extLst>
            </p:cNvPr>
            <p:cNvCxnSpPr>
              <a:cxnSpLocks/>
            </p:cNvCxnSpPr>
            <p:nvPr/>
          </p:nvCxnSpPr>
          <p:spPr bwMode="auto">
            <a:xfrm>
              <a:off x="8585843" y="1790425"/>
              <a:ext cx="437425" cy="0"/>
            </a:xfrm>
            <a:prstGeom prst="straightConnector1">
              <a:avLst/>
            </a:prstGeom>
            <a:noFill/>
            <a:ln w="19050" algn="ctr">
              <a:solidFill>
                <a:srgbClr val="FF0000"/>
              </a:solidFill>
              <a:miter lim="800000"/>
              <a:headEnd/>
              <a:tailEnd type="triangle" w="med" len="med"/>
            </a:ln>
            <a:extLst>
              <a:ext uri="{909E8E84-426E-40DD-AFC4-6F175D3DCCD1}">
                <a14:hiddenFill xmlns:a14="http://schemas.microsoft.com/office/drawing/2010/main">
                  <a:noFill/>
                </a14:hiddenFill>
              </a:ext>
            </a:extLst>
          </p:spPr>
        </p:cxnSp>
        <p:sp>
          <p:nvSpPr>
            <p:cNvPr id="20" name="TextBox 19">
              <a:extLst>
                <a:ext uri="{FF2B5EF4-FFF2-40B4-BE49-F238E27FC236}">
                  <a16:creationId xmlns:a16="http://schemas.microsoft.com/office/drawing/2014/main" id="{BAC9A07C-E967-2355-78C1-1660E272FC0C}"/>
                </a:ext>
              </a:extLst>
            </p:cNvPr>
            <p:cNvSpPr txBox="1"/>
            <p:nvPr/>
          </p:nvSpPr>
          <p:spPr>
            <a:xfrm>
              <a:off x="4291771" y="2270012"/>
              <a:ext cx="868352" cy="307148"/>
            </a:xfrm>
            <a:prstGeom prst="rect">
              <a:avLst/>
            </a:prstGeom>
            <a:noFill/>
          </p:spPr>
          <p:txBody>
            <a:bodyPr>
              <a:spAutoFit/>
            </a:bodyPr>
            <a:lstStyle/>
            <a:p>
              <a:pPr defTabSz="914400" eaLnBrk="1" fontAlgn="auto" hangingPunct="1">
                <a:spcBef>
                  <a:spcPts val="0"/>
                </a:spcBef>
                <a:spcAft>
                  <a:spcPts val="0"/>
                </a:spcAft>
                <a:defRPr/>
              </a:pPr>
              <a:r>
                <a:rPr lang="en-US" sz="1400" kern="0" dirty="0">
                  <a:solidFill>
                    <a:srgbClr val="000000"/>
                  </a:solidFill>
                  <a:latin typeface="Arial" panose="020B0604020202020204"/>
                </a:rPr>
                <a:t>OPPIS</a:t>
              </a:r>
            </a:p>
          </p:txBody>
        </p:sp>
        <p:sp>
          <p:nvSpPr>
            <p:cNvPr id="21" name="TextBox 20">
              <a:extLst>
                <a:ext uri="{FF2B5EF4-FFF2-40B4-BE49-F238E27FC236}">
                  <a16:creationId xmlns:a16="http://schemas.microsoft.com/office/drawing/2014/main" id="{4F77FB99-30E6-12FF-6691-B3091880E2FD}"/>
                </a:ext>
              </a:extLst>
            </p:cNvPr>
            <p:cNvSpPr txBox="1"/>
            <p:nvPr/>
          </p:nvSpPr>
          <p:spPr>
            <a:xfrm>
              <a:off x="6160071" y="855756"/>
              <a:ext cx="1695570" cy="239257"/>
            </a:xfrm>
            <a:prstGeom prst="rect">
              <a:avLst/>
            </a:prstGeom>
            <a:noFill/>
          </p:spPr>
          <p:txBody>
            <a:bodyPr>
              <a:spAutoFit/>
            </a:bodyPr>
            <a:lstStyle/>
            <a:p>
              <a:pPr defTabSz="914400" eaLnBrk="1" fontAlgn="auto" hangingPunct="1">
                <a:spcBef>
                  <a:spcPts val="0"/>
                </a:spcBef>
                <a:spcAft>
                  <a:spcPts val="0"/>
                </a:spcAft>
                <a:defRPr/>
              </a:pPr>
              <a:r>
                <a:rPr lang="en-US" sz="1200" kern="0" dirty="0">
                  <a:solidFill>
                    <a:srgbClr val="000000"/>
                  </a:solidFill>
                  <a:latin typeface="Arial" panose="020B0604020202020204"/>
                </a:rPr>
                <a:t>Magnetron S-2</a:t>
              </a:r>
            </a:p>
          </p:txBody>
        </p:sp>
        <p:sp>
          <p:nvSpPr>
            <p:cNvPr id="22" name="TextBox 21">
              <a:extLst>
                <a:ext uri="{FF2B5EF4-FFF2-40B4-BE49-F238E27FC236}">
                  <a16:creationId xmlns:a16="http://schemas.microsoft.com/office/drawing/2014/main" id="{CFCE46F2-4131-E237-CA01-8634443F564A}"/>
                </a:ext>
              </a:extLst>
            </p:cNvPr>
            <p:cNvSpPr txBox="1"/>
            <p:nvPr/>
          </p:nvSpPr>
          <p:spPr>
            <a:xfrm>
              <a:off x="6352964" y="2179513"/>
              <a:ext cx="1695570" cy="308519"/>
            </a:xfrm>
            <a:prstGeom prst="rect">
              <a:avLst/>
            </a:prstGeom>
            <a:noFill/>
          </p:spPr>
          <p:txBody>
            <a:bodyPr>
              <a:spAutoFit/>
            </a:bodyPr>
            <a:lstStyle/>
            <a:p>
              <a:pPr defTabSz="914400" eaLnBrk="1" fontAlgn="auto" hangingPunct="1">
                <a:spcBef>
                  <a:spcPts val="0"/>
                </a:spcBef>
                <a:spcAft>
                  <a:spcPts val="0"/>
                </a:spcAft>
                <a:defRPr/>
              </a:pPr>
              <a:r>
                <a:rPr lang="en-US" sz="1400" kern="0" dirty="0">
                  <a:solidFill>
                    <a:srgbClr val="000000"/>
                  </a:solidFill>
                  <a:latin typeface="Arial" panose="020B0604020202020204"/>
                </a:rPr>
                <a:t>Magnetron S-1</a:t>
              </a:r>
            </a:p>
          </p:txBody>
        </p:sp>
        <p:sp>
          <p:nvSpPr>
            <p:cNvPr id="23" name="TextBox 22">
              <a:extLst>
                <a:ext uri="{FF2B5EF4-FFF2-40B4-BE49-F238E27FC236}">
                  <a16:creationId xmlns:a16="http://schemas.microsoft.com/office/drawing/2014/main" id="{12E365DA-B8A5-532E-BA0B-AE49054C6B46}"/>
                </a:ext>
              </a:extLst>
            </p:cNvPr>
            <p:cNvSpPr txBox="1"/>
            <p:nvPr/>
          </p:nvSpPr>
          <p:spPr>
            <a:xfrm>
              <a:off x="8464429" y="1173056"/>
              <a:ext cx="828743" cy="292064"/>
            </a:xfrm>
            <a:prstGeom prst="rect">
              <a:avLst/>
            </a:prstGeom>
            <a:noFill/>
          </p:spPr>
          <p:txBody>
            <a:bodyPr>
              <a:spAutoFit/>
            </a:bodyPr>
            <a:lstStyle/>
            <a:p>
              <a:pPr defTabSz="914400" eaLnBrk="1" fontAlgn="auto" hangingPunct="1">
                <a:spcBef>
                  <a:spcPts val="0"/>
                </a:spcBef>
                <a:spcAft>
                  <a:spcPts val="0"/>
                </a:spcAft>
                <a:defRPr/>
              </a:pPr>
              <a:r>
                <a:rPr lang="en-US" sz="1400" kern="0" dirty="0">
                  <a:solidFill>
                    <a:srgbClr val="000000"/>
                  </a:solidFill>
                  <a:latin typeface="Arial" panose="020B0604020202020204"/>
                </a:rPr>
                <a:t>To RFG</a:t>
              </a:r>
            </a:p>
          </p:txBody>
        </p:sp>
      </p:grpSp>
      <p:sp>
        <p:nvSpPr>
          <p:cNvPr id="13" name="TextBox 12">
            <a:extLst>
              <a:ext uri="{FF2B5EF4-FFF2-40B4-BE49-F238E27FC236}">
                <a16:creationId xmlns:a16="http://schemas.microsoft.com/office/drawing/2014/main" id="{4C049F98-8B39-E1B7-F098-88D3C01C35AB}"/>
              </a:ext>
            </a:extLst>
          </p:cNvPr>
          <p:cNvSpPr txBox="1"/>
          <p:nvPr/>
        </p:nvSpPr>
        <p:spPr>
          <a:xfrm>
            <a:off x="222950" y="971768"/>
            <a:ext cx="8850499" cy="1127125"/>
          </a:xfrm>
          <a:prstGeom prst="rect">
            <a:avLst/>
          </a:prstGeom>
          <a:solidFill>
            <a:schemeClr val="bg1"/>
          </a:solidFill>
        </p:spPr>
        <p:txBody>
          <a:bodyPr wrap="square">
            <a:spAutoFit/>
          </a:bodyPr>
          <a:lstStyle/>
          <a:p>
            <a:pPr algn="just" defTabSz="914400" eaLnBrk="1" hangingPunct="1">
              <a:lnSpc>
                <a:spcPct val="80000"/>
              </a:lnSpc>
              <a:spcBef>
                <a:spcPct val="20000"/>
              </a:spcBef>
              <a:defRPr/>
            </a:pPr>
            <a:r>
              <a:rPr lang="en-GB" altLang="en-US" sz="1600" kern="0" dirty="0">
                <a:latin typeface="Times New Roman" panose="02020603050405020304" pitchFamily="18" charset="0"/>
                <a:cs typeface="Times New Roman" panose="02020603050405020304" pitchFamily="18" charset="0"/>
              </a:rPr>
              <a:t>The Low Energy Beam Transport (LEBT) lines combine three beams. The first line is the polarized OPPIS beam-line, and the second and third lines are the high-intensity unpolarized beam lines. </a:t>
            </a:r>
          </a:p>
          <a:p>
            <a:pPr algn="just" defTabSz="914400" eaLnBrk="1" hangingPunct="1">
              <a:lnSpc>
                <a:spcPct val="80000"/>
              </a:lnSpc>
              <a:spcBef>
                <a:spcPct val="20000"/>
              </a:spcBef>
              <a:defRPr/>
            </a:pPr>
            <a:r>
              <a:rPr lang="en-US" altLang="en-US" sz="1600" kern="0" dirty="0">
                <a:latin typeface="Times New Roman" panose="02020603050405020304" pitchFamily="18" charset="0"/>
                <a:cs typeface="Times New Roman" panose="02020603050405020304" pitchFamily="18" charset="0"/>
              </a:rPr>
              <a:t>The LEBT line has been modified twice; the first modification was the addition of another high-intensity unpolarized H-beam line and the second modification was the reduction of the transport line of the OPPIS line by more than 5 feet).</a:t>
            </a:r>
          </a:p>
        </p:txBody>
      </p:sp>
      <p:sp>
        <p:nvSpPr>
          <p:cNvPr id="4" name="Footer Placeholder 3">
            <a:extLst>
              <a:ext uri="{FF2B5EF4-FFF2-40B4-BE49-F238E27FC236}">
                <a16:creationId xmlns:a16="http://schemas.microsoft.com/office/drawing/2014/main" id="{C7B0C46C-71A4-6E70-0A13-6FDE8F686214}"/>
              </a:ext>
            </a:extLst>
          </p:cNvPr>
          <p:cNvSpPr>
            <a:spLocks noGrp="1"/>
          </p:cNvSpPr>
          <p:nvPr>
            <p:ph type="ftr" sz="quarter" idx="15"/>
          </p:nvPr>
        </p:nvSpPr>
        <p:spPr/>
        <p:txBody>
          <a:bodyPr/>
          <a:lstStyle/>
          <a:p>
            <a:pPr>
              <a:defRPr/>
            </a:pPr>
            <a:endParaRPr lang="en-US" dirty="0"/>
          </a:p>
        </p:txBody>
      </p:sp>
      <p:sp>
        <p:nvSpPr>
          <p:cNvPr id="5" name="Slide Number Placeholder 4">
            <a:extLst>
              <a:ext uri="{FF2B5EF4-FFF2-40B4-BE49-F238E27FC236}">
                <a16:creationId xmlns:a16="http://schemas.microsoft.com/office/drawing/2014/main" id="{EFFBFC49-079E-08D0-B639-D283D2E81C97}"/>
              </a:ext>
            </a:extLst>
          </p:cNvPr>
          <p:cNvSpPr>
            <a:spLocks noGrp="1"/>
          </p:cNvSpPr>
          <p:nvPr>
            <p:ph type="sldNum" sz="quarter" idx="16"/>
          </p:nvPr>
        </p:nvSpPr>
        <p:spPr/>
        <p:txBody>
          <a:bodyPr/>
          <a:lstStyle/>
          <a:p>
            <a:pPr>
              <a:defRPr/>
            </a:pPr>
            <a:fld id="{7A766683-F27C-2E43-A48A-A5B3463F11A5}" type="slidenum">
              <a:rPr lang="en-US" altLang="en-US" smtClean="0"/>
              <a:pPr>
                <a:defRPr/>
              </a:pPr>
              <a:t>6</a:t>
            </a:fld>
            <a:endParaRPr lang="en-US" altLang="en-US"/>
          </a:p>
        </p:txBody>
      </p:sp>
      <p:cxnSp>
        <p:nvCxnSpPr>
          <p:cNvPr id="3" name="Straight Connector 2">
            <a:extLst>
              <a:ext uri="{FF2B5EF4-FFF2-40B4-BE49-F238E27FC236}">
                <a16:creationId xmlns:a16="http://schemas.microsoft.com/office/drawing/2014/main" id="{42218FCA-2894-76A1-FE8F-AA3E9D54485A}"/>
              </a:ext>
            </a:extLst>
          </p:cNvPr>
          <p:cNvCxnSpPr>
            <a:cxnSpLocks/>
          </p:cNvCxnSpPr>
          <p:nvPr/>
        </p:nvCxnSpPr>
        <p:spPr>
          <a:xfrm>
            <a:off x="3043238" y="3849688"/>
            <a:ext cx="338137" cy="806450"/>
          </a:xfrm>
          <a:prstGeom prst="line">
            <a:avLst/>
          </a:prstGeom>
          <a:ln w="3175">
            <a:solidFill>
              <a:srgbClr val="0000FF"/>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C33F97D-7197-38F6-E509-71BCE27AA065}"/>
              </a:ext>
            </a:extLst>
          </p:cNvPr>
          <p:cNvCxnSpPr>
            <a:cxnSpLocks/>
          </p:cNvCxnSpPr>
          <p:nvPr/>
        </p:nvCxnSpPr>
        <p:spPr>
          <a:xfrm flipV="1">
            <a:off x="3043238" y="3352800"/>
            <a:ext cx="1108075" cy="496888"/>
          </a:xfrm>
          <a:prstGeom prst="line">
            <a:avLst/>
          </a:prstGeom>
          <a:ln w="3175">
            <a:solidFill>
              <a:srgbClr val="0000FF"/>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62B9E02-FD9C-35DB-816D-118B433F1AEB}"/>
              </a:ext>
            </a:extLst>
          </p:cNvPr>
          <p:cNvCxnSpPr>
            <a:cxnSpLocks/>
          </p:cNvCxnSpPr>
          <p:nvPr/>
        </p:nvCxnSpPr>
        <p:spPr>
          <a:xfrm>
            <a:off x="4118163" y="3264897"/>
            <a:ext cx="398462" cy="762000"/>
          </a:xfrm>
          <a:prstGeom prst="line">
            <a:avLst/>
          </a:prstGeom>
          <a:ln w="3175">
            <a:solidFill>
              <a:srgbClr val="0000FF"/>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8891CA6-424C-7535-BB4D-BE094765023B}"/>
              </a:ext>
            </a:extLst>
          </p:cNvPr>
          <p:cNvCxnSpPr>
            <a:cxnSpLocks/>
          </p:cNvCxnSpPr>
          <p:nvPr/>
        </p:nvCxnSpPr>
        <p:spPr>
          <a:xfrm flipH="1">
            <a:off x="3390900" y="4114800"/>
            <a:ext cx="1176338" cy="541338"/>
          </a:xfrm>
          <a:prstGeom prst="line">
            <a:avLst/>
          </a:prstGeom>
          <a:ln w="3175">
            <a:solidFill>
              <a:srgbClr val="0000FF"/>
            </a:solidFill>
            <a:prstDash val="dash"/>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A8C0E6CA-BFF2-0193-269A-E0C0034E77B9}"/>
              </a:ext>
            </a:extLst>
          </p:cNvPr>
          <p:cNvSpPr/>
          <p:nvPr/>
        </p:nvSpPr>
        <p:spPr>
          <a:xfrm>
            <a:off x="22225" y="3209925"/>
            <a:ext cx="258763" cy="288607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FF0000"/>
                </a:solidFill>
              </a:rPr>
              <a:t>Laser</a:t>
            </a:r>
          </a:p>
          <a:p>
            <a:pPr algn="ctr">
              <a:defRPr/>
            </a:pPr>
            <a:r>
              <a:rPr lang="en-US" dirty="0">
                <a:solidFill>
                  <a:srgbClr val="FF0000"/>
                </a:solidFill>
              </a:rPr>
              <a:t> Room</a:t>
            </a:r>
          </a:p>
        </p:txBody>
      </p:sp>
      <p:cxnSp>
        <p:nvCxnSpPr>
          <p:cNvPr id="18" name="Straight Arrow Connector 17">
            <a:extLst>
              <a:ext uri="{FF2B5EF4-FFF2-40B4-BE49-F238E27FC236}">
                <a16:creationId xmlns:a16="http://schemas.microsoft.com/office/drawing/2014/main" id="{CCB60A33-D62C-E917-4F2B-64C6315858ED}"/>
              </a:ext>
            </a:extLst>
          </p:cNvPr>
          <p:cNvCxnSpPr/>
          <p:nvPr/>
        </p:nvCxnSpPr>
        <p:spPr>
          <a:xfrm>
            <a:off x="280988" y="5867400"/>
            <a:ext cx="444341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7D54925-8440-7BD6-AAB7-2423F644EA0C}"/>
              </a:ext>
            </a:extLst>
          </p:cNvPr>
          <p:cNvCxnSpPr>
            <a:cxnSpLocks/>
          </p:cNvCxnSpPr>
          <p:nvPr/>
        </p:nvCxnSpPr>
        <p:spPr>
          <a:xfrm flipH="1" flipV="1">
            <a:off x="4648200" y="3038475"/>
            <a:ext cx="42863" cy="28289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4533049E-F4AC-2D51-6205-94CD0B49A094}"/>
              </a:ext>
            </a:extLst>
          </p:cNvPr>
          <p:cNvCxnSpPr>
            <a:cxnSpLocks/>
          </p:cNvCxnSpPr>
          <p:nvPr/>
        </p:nvCxnSpPr>
        <p:spPr>
          <a:xfrm>
            <a:off x="4649788" y="3038475"/>
            <a:ext cx="93821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E5FAB100-AD17-87EC-E3E9-EB58BB0E7E89}"/>
              </a:ext>
            </a:extLst>
          </p:cNvPr>
          <p:cNvCxnSpPr/>
          <p:nvPr/>
        </p:nvCxnSpPr>
        <p:spPr>
          <a:xfrm>
            <a:off x="5588000" y="3044825"/>
            <a:ext cx="0" cy="1492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5C10C2A2-DB29-27B3-A3F5-A3E51BC2D959}"/>
              </a:ext>
            </a:extLst>
          </p:cNvPr>
          <p:cNvCxnSpPr>
            <a:cxnSpLocks/>
          </p:cNvCxnSpPr>
          <p:nvPr/>
        </p:nvCxnSpPr>
        <p:spPr>
          <a:xfrm flipH="1">
            <a:off x="1535444" y="3138691"/>
            <a:ext cx="4064000" cy="17764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7E56C9A-3279-3DF5-0989-896C97EAE803}"/>
              </a:ext>
            </a:extLst>
          </p:cNvPr>
          <p:cNvSpPr txBox="1"/>
          <p:nvPr/>
        </p:nvSpPr>
        <p:spPr>
          <a:xfrm>
            <a:off x="6221349" y="4506486"/>
            <a:ext cx="1997663" cy="1477328"/>
          </a:xfrm>
          <a:prstGeom prst="rect">
            <a:avLst/>
          </a:prstGeom>
          <a:noFill/>
        </p:spPr>
        <p:txBody>
          <a:bodyPr wrap="none" rtlCol="0">
            <a:spAutoFit/>
          </a:bodyPr>
          <a:lstStyle/>
          <a:p>
            <a:r>
              <a:rPr lang="en-US" dirty="0">
                <a:solidFill>
                  <a:srgbClr val="7030A0"/>
                </a:solidFill>
              </a:rPr>
              <a:t>Magnetron S-1,2 </a:t>
            </a:r>
          </a:p>
          <a:p>
            <a:r>
              <a:rPr lang="en-US" dirty="0">
                <a:solidFill>
                  <a:srgbClr val="7030A0"/>
                </a:solidFill>
              </a:rPr>
              <a:t>High intensity </a:t>
            </a:r>
          </a:p>
          <a:p>
            <a:r>
              <a:rPr lang="en-US" dirty="0">
                <a:solidFill>
                  <a:srgbClr val="7030A0"/>
                </a:solidFill>
              </a:rPr>
              <a:t>BLIP, NSRL</a:t>
            </a:r>
          </a:p>
          <a:p>
            <a:r>
              <a:rPr lang="en-US" dirty="0">
                <a:solidFill>
                  <a:srgbClr val="7030A0"/>
                </a:solidFill>
              </a:rPr>
              <a:t>130 mA, 1000 𝝻 s</a:t>
            </a:r>
          </a:p>
          <a:p>
            <a:r>
              <a:rPr lang="en-US" dirty="0">
                <a:solidFill>
                  <a:srgbClr val="7030A0"/>
                </a:solidFill>
              </a:rPr>
              <a:t>6.67 Hz</a:t>
            </a:r>
          </a:p>
        </p:txBody>
      </p:sp>
      <p:sp>
        <p:nvSpPr>
          <p:cNvPr id="6" name="TextBox 5">
            <a:extLst>
              <a:ext uri="{FF2B5EF4-FFF2-40B4-BE49-F238E27FC236}">
                <a16:creationId xmlns:a16="http://schemas.microsoft.com/office/drawing/2014/main" id="{B0839889-43ED-B5CC-E70E-FFC8378328E5}"/>
              </a:ext>
            </a:extLst>
          </p:cNvPr>
          <p:cNvSpPr txBox="1"/>
          <p:nvPr/>
        </p:nvSpPr>
        <p:spPr>
          <a:xfrm>
            <a:off x="665018" y="2560320"/>
            <a:ext cx="1810111" cy="1200329"/>
          </a:xfrm>
          <a:prstGeom prst="rect">
            <a:avLst/>
          </a:prstGeom>
          <a:noFill/>
        </p:spPr>
        <p:txBody>
          <a:bodyPr wrap="none" rtlCol="0">
            <a:spAutoFit/>
          </a:bodyPr>
          <a:lstStyle/>
          <a:p>
            <a:r>
              <a:rPr lang="en-US" dirty="0">
                <a:solidFill>
                  <a:srgbClr val="7030A0"/>
                </a:solidFill>
              </a:rPr>
              <a:t>OPPIS</a:t>
            </a:r>
          </a:p>
          <a:p>
            <a:r>
              <a:rPr lang="en-US" dirty="0">
                <a:solidFill>
                  <a:srgbClr val="7030A0"/>
                </a:solidFill>
              </a:rPr>
              <a:t>RHIC, NSRL</a:t>
            </a:r>
          </a:p>
          <a:p>
            <a:r>
              <a:rPr lang="en-US" dirty="0">
                <a:solidFill>
                  <a:srgbClr val="7030A0"/>
                </a:solidFill>
              </a:rPr>
              <a:t>500 𝝻A, 500 𝝻 s</a:t>
            </a:r>
          </a:p>
          <a:p>
            <a:r>
              <a:rPr lang="en-US" dirty="0">
                <a:solidFill>
                  <a:srgbClr val="7030A0"/>
                </a:solidFill>
              </a:rPr>
              <a:t>0.15 -1 HZ</a:t>
            </a:r>
          </a:p>
        </p:txBody>
      </p:sp>
      <p:sp>
        <p:nvSpPr>
          <p:cNvPr id="8" name="TextBox 7">
            <a:extLst>
              <a:ext uri="{FF2B5EF4-FFF2-40B4-BE49-F238E27FC236}">
                <a16:creationId xmlns:a16="http://schemas.microsoft.com/office/drawing/2014/main" id="{2EEABD7B-B152-6FAE-92F2-4A967AED0C90}"/>
              </a:ext>
            </a:extLst>
          </p:cNvPr>
          <p:cNvSpPr txBox="1"/>
          <p:nvPr/>
        </p:nvSpPr>
        <p:spPr>
          <a:xfrm>
            <a:off x="7467829" y="3377867"/>
            <a:ext cx="671979" cy="369332"/>
          </a:xfrm>
          <a:prstGeom prst="rect">
            <a:avLst/>
          </a:prstGeom>
          <a:noFill/>
        </p:spPr>
        <p:txBody>
          <a:bodyPr wrap="none" rtlCol="0">
            <a:spAutoFit/>
          </a:bodyPr>
          <a:lstStyle/>
          <a:p>
            <a:r>
              <a:rPr lang="en-US" dirty="0">
                <a:solidFill>
                  <a:srgbClr val="FF0000"/>
                </a:solidFill>
              </a:rPr>
              <a:t>RFQ</a:t>
            </a:r>
          </a:p>
        </p:txBody>
      </p:sp>
      <p:sp>
        <p:nvSpPr>
          <p:cNvPr id="10" name="TextBox 9">
            <a:extLst>
              <a:ext uri="{FF2B5EF4-FFF2-40B4-BE49-F238E27FC236}">
                <a16:creationId xmlns:a16="http://schemas.microsoft.com/office/drawing/2014/main" id="{B2A57852-2B3B-96B9-2260-18313E3591F7}"/>
              </a:ext>
            </a:extLst>
          </p:cNvPr>
          <p:cNvSpPr txBox="1"/>
          <p:nvPr/>
        </p:nvSpPr>
        <p:spPr>
          <a:xfrm>
            <a:off x="3997325" y="2155678"/>
            <a:ext cx="2573140" cy="307777"/>
          </a:xfrm>
          <a:prstGeom prst="rect">
            <a:avLst/>
          </a:prstGeom>
          <a:noFill/>
        </p:spPr>
        <p:txBody>
          <a:bodyPr wrap="none" rtlCol="0">
            <a:spAutoFit/>
          </a:bodyPr>
          <a:lstStyle/>
          <a:p>
            <a:r>
              <a:rPr lang="en-US" sz="1400" dirty="0"/>
              <a:t>Slits for energy discrimination </a:t>
            </a:r>
          </a:p>
        </p:txBody>
      </p:sp>
      <p:cxnSp>
        <p:nvCxnSpPr>
          <p:cNvPr id="14" name="Straight Arrow Connector 13">
            <a:extLst>
              <a:ext uri="{FF2B5EF4-FFF2-40B4-BE49-F238E27FC236}">
                <a16:creationId xmlns:a16="http://schemas.microsoft.com/office/drawing/2014/main" id="{BF7B37F5-C769-0914-35A0-C5FFBDADDAEA}"/>
              </a:ext>
            </a:extLst>
          </p:cNvPr>
          <p:cNvCxnSpPr/>
          <p:nvPr/>
        </p:nvCxnSpPr>
        <p:spPr>
          <a:xfrm flipH="1" flipV="1">
            <a:off x="4874611" y="2399513"/>
            <a:ext cx="760932" cy="9655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9700EBD-286F-A9A7-E3E6-01EF092AD815}"/>
              </a:ext>
            </a:extLst>
          </p:cNvPr>
          <p:cNvSpPr txBox="1"/>
          <p:nvPr/>
        </p:nvSpPr>
        <p:spPr>
          <a:xfrm>
            <a:off x="7706271" y="4151511"/>
            <a:ext cx="920445" cy="307777"/>
          </a:xfrm>
          <a:prstGeom prst="rect">
            <a:avLst/>
          </a:prstGeom>
          <a:noFill/>
        </p:spPr>
        <p:txBody>
          <a:bodyPr wrap="none" rtlCol="0">
            <a:spAutoFit/>
          </a:bodyPr>
          <a:lstStyle/>
          <a:p>
            <a:r>
              <a:rPr lang="en-US" sz="1400" dirty="0"/>
              <a:t>Chopper </a:t>
            </a:r>
          </a:p>
        </p:txBody>
      </p:sp>
      <p:cxnSp>
        <p:nvCxnSpPr>
          <p:cNvPr id="19" name="Straight Arrow Connector 18">
            <a:extLst>
              <a:ext uri="{FF2B5EF4-FFF2-40B4-BE49-F238E27FC236}">
                <a16:creationId xmlns:a16="http://schemas.microsoft.com/office/drawing/2014/main" id="{C839A98D-326E-8975-4FA5-FA25F9CCF18C}"/>
              </a:ext>
            </a:extLst>
          </p:cNvPr>
          <p:cNvCxnSpPr>
            <a:cxnSpLocks/>
          </p:cNvCxnSpPr>
          <p:nvPr/>
        </p:nvCxnSpPr>
        <p:spPr>
          <a:xfrm>
            <a:off x="6949440" y="3519717"/>
            <a:ext cx="1239953" cy="7601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9397C18-CE08-4ADC-E37E-861847344349}"/>
              </a:ext>
            </a:extLst>
          </p:cNvPr>
          <p:cNvSpPr txBox="1"/>
          <p:nvPr/>
        </p:nvSpPr>
        <p:spPr>
          <a:xfrm>
            <a:off x="6827650" y="2122882"/>
            <a:ext cx="2303836" cy="307777"/>
          </a:xfrm>
          <a:prstGeom prst="rect">
            <a:avLst/>
          </a:prstGeom>
          <a:noFill/>
        </p:spPr>
        <p:txBody>
          <a:bodyPr wrap="none" rtlCol="0">
            <a:spAutoFit/>
          </a:bodyPr>
          <a:lstStyle/>
          <a:p>
            <a:r>
              <a:rPr lang="en-US" sz="1400" dirty="0"/>
              <a:t>Switching Magnet  (50 ms)</a:t>
            </a:r>
          </a:p>
        </p:txBody>
      </p:sp>
      <p:cxnSp>
        <p:nvCxnSpPr>
          <p:cNvPr id="31" name="Straight Arrow Connector 30">
            <a:extLst>
              <a:ext uri="{FF2B5EF4-FFF2-40B4-BE49-F238E27FC236}">
                <a16:creationId xmlns:a16="http://schemas.microsoft.com/office/drawing/2014/main" id="{B01E0ACC-2673-17FF-62AC-A4FA0D420B03}"/>
              </a:ext>
            </a:extLst>
          </p:cNvPr>
          <p:cNvCxnSpPr>
            <a:cxnSpLocks/>
          </p:cNvCxnSpPr>
          <p:nvPr/>
        </p:nvCxnSpPr>
        <p:spPr>
          <a:xfrm flipV="1">
            <a:off x="6570465" y="2390135"/>
            <a:ext cx="998951" cy="10388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2FB11-CFDC-8077-8FB2-3955B680D857}"/>
              </a:ext>
            </a:extLst>
          </p:cNvPr>
          <p:cNvSpPr>
            <a:spLocks noGrp="1"/>
          </p:cNvSpPr>
          <p:nvPr>
            <p:ph type="title"/>
          </p:nvPr>
        </p:nvSpPr>
        <p:spPr>
          <a:xfrm>
            <a:off x="428625" y="95250"/>
            <a:ext cx="8286750" cy="1325563"/>
          </a:xfrm>
        </p:spPr>
        <p:txBody>
          <a:bodyPr/>
          <a:lstStyle/>
          <a:p>
            <a:r>
              <a:rPr lang="en-US" dirty="0">
                <a:solidFill>
                  <a:srgbClr val="C00000"/>
                </a:solidFill>
                <a:latin typeface="Times New Roman" panose="02020603050405020304" pitchFamily="18" charset="0"/>
                <a:cs typeface="Times New Roman" panose="02020603050405020304" pitchFamily="18" charset="0"/>
              </a:rPr>
              <a:t>OPPIS</a:t>
            </a:r>
          </a:p>
        </p:txBody>
      </p:sp>
      <p:sp>
        <p:nvSpPr>
          <p:cNvPr id="3" name="Slide Number Placeholder 2">
            <a:extLst>
              <a:ext uri="{FF2B5EF4-FFF2-40B4-BE49-F238E27FC236}">
                <a16:creationId xmlns:a16="http://schemas.microsoft.com/office/drawing/2014/main" id="{A9337C7E-558F-F905-0D4C-FAAE259B4148}"/>
              </a:ext>
            </a:extLst>
          </p:cNvPr>
          <p:cNvSpPr>
            <a:spLocks noGrp="1"/>
          </p:cNvSpPr>
          <p:nvPr>
            <p:ph type="sldNum" sz="quarter" idx="4"/>
          </p:nvPr>
        </p:nvSpPr>
        <p:spPr/>
        <p:txBody>
          <a:bodyPr/>
          <a:lstStyle/>
          <a:p>
            <a:fld id="{933A556B-7C63-244D-9B7C-B0EA8042B330}" type="slidenum">
              <a:rPr lang="en-US" smtClean="0"/>
              <a:pPr/>
              <a:t>7</a:t>
            </a:fld>
            <a:endParaRPr lang="en-US" sz="750" dirty="0"/>
          </a:p>
        </p:txBody>
      </p:sp>
      <p:pic>
        <p:nvPicPr>
          <p:cNvPr id="4" name="Picture 3">
            <a:extLst>
              <a:ext uri="{FF2B5EF4-FFF2-40B4-BE49-F238E27FC236}">
                <a16:creationId xmlns:a16="http://schemas.microsoft.com/office/drawing/2014/main" id="{CC01EF22-D426-9A4E-2DF1-A9C9FB5706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 y="1272949"/>
            <a:ext cx="8695690" cy="548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09747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D3C55-40BB-8F39-2A37-FAE0E0105738}"/>
              </a:ext>
            </a:extLst>
          </p:cNvPr>
          <p:cNvSpPr>
            <a:spLocks noGrp="1"/>
          </p:cNvSpPr>
          <p:nvPr>
            <p:ph type="title"/>
          </p:nvPr>
        </p:nvSpPr>
        <p:spPr>
          <a:xfrm>
            <a:off x="428625" y="293484"/>
            <a:ext cx="8286750" cy="1325563"/>
          </a:xfrm>
        </p:spPr>
        <p:txBody>
          <a:bodyPr/>
          <a:lstStyle/>
          <a:p>
            <a:r>
              <a:rPr lang="en-US" dirty="0">
                <a:solidFill>
                  <a:srgbClr val="C00000"/>
                </a:solidFill>
                <a:latin typeface="Times New Roman" panose="02020603050405020304" pitchFamily="18" charset="0"/>
                <a:cs typeface="Times New Roman" panose="02020603050405020304" pitchFamily="18" charset="0"/>
              </a:rPr>
              <a:t>OPPIS Layout </a:t>
            </a:r>
          </a:p>
        </p:txBody>
      </p:sp>
      <p:sp>
        <p:nvSpPr>
          <p:cNvPr id="3" name="Slide Number Placeholder 2">
            <a:extLst>
              <a:ext uri="{FF2B5EF4-FFF2-40B4-BE49-F238E27FC236}">
                <a16:creationId xmlns:a16="http://schemas.microsoft.com/office/drawing/2014/main" id="{FB015DBB-6246-5B49-1E31-F2B701516CC7}"/>
              </a:ext>
            </a:extLst>
          </p:cNvPr>
          <p:cNvSpPr>
            <a:spLocks noGrp="1"/>
          </p:cNvSpPr>
          <p:nvPr>
            <p:ph type="sldNum" sz="quarter" idx="4"/>
          </p:nvPr>
        </p:nvSpPr>
        <p:spPr/>
        <p:txBody>
          <a:bodyPr/>
          <a:lstStyle/>
          <a:p>
            <a:fld id="{933A556B-7C63-244D-9B7C-B0EA8042B330}" type="slidenum">
              <a:rPr lang="en-US" smtClean="0"/>
              <a:pPr/>
              <a:t>8</a:t>
            </a:fld>
            <a:endParaRPr lang="en-US" sz="750" dirty="0"/>
          </a:p>
        </p:txBody>
      </p:sp>
      <p:pic>
        <p:nvPicPr>
          <p:cNvPr id="4" name="Picture 3">
            <a:extLst>
              <a:ext uri="{FF2B5EF4-FFF2-40B4-BE49-F238E27FC236}">
                <a16:creationId xmlns:a16="http://schemas.microsoft.com/office/drawing/2014/main" id="{8EC8A7C7-568F-7798-D49D-807B7FCF9B5A}"/>
              </a:ext>
            </a:extLst>
          </p:cNvPr>
          <p:cNvPicPr>
            <a:picLocks noChangeAspect="1"/>
          </p:cNvPicPr>
          <p:nvPr/>
        </p:nvPicPr>
        <p:blipFill>
          <a:blip r:embed="rId2"/>
          <a:stretch>
            <a:fillRect/>
          </a:stretch>
        </p:blipFill>
        <p:spPr>
          <a:xfrm>
            <a:off x="618610" y="2035197"/>
            <a:ext cx="7772400" cy="4529319"/>
          </a:xfrm>
          <a:prstGeom prst="rect">
            <a:avLst/>
          </a:prstGeom>
        </p:spPr>
      </p:pic>
      <p:sp>
        <p:nvSpPr>
          <p:cNvPr id="5" name="TextBox 4">
            <a:extLst>
              <a:ext uri="{FF2B5EF4-FFF2-40B4-BE49-F238E27FC236}">
                <a16:creationId xmlns:a16="http://schemas.microsoft.com/office/drawing/2014/main" id="{9C899590-3752-C263-752F-E6C74841C4A4}"/>
              </a:ext>
            </a:extLst>
          </p:cNvPr>
          <p:cNvSpPr txBox="1"/>
          <p:nvPr/>
        </p:nvSpPr>
        <p:spPr>
          <a:xfrm>
            <a:off x="618610" y="1308945"/>
            <a:ext cx="6179962" cy="646331"/>
          </a:xfrm>
          <a:prstGeom prst="rect">
            <a:avLst/>
          </a:prstGeom>
          <a:noFill/>
        </p:spPr>
        <p:txBody>
          <a:bodyPr wrap="none" rtlCol="0">
            <a:spAutoFit/>
          </a:bodyPr>
          <a:lstStyle/>
          <a:p>
            <a:pPr marL="285750" indent="-285750">
              <a:buFont typeface="Arial" panose="020B0604020202020204" pitchFamily="34" charset="0"/>
              <a:buChar char="•"/>
            </a:pPr>
            <a:r>
              <a:rPr lang="en-US" dirty="0"/>
              <a:t>OPPIS produces 3-5 mA Polarized H</a:t>
            </a:r>
            <a:r>
              <a:rPr lang="en-US" baseline="30000" dirty="0"/>
              <a:t>-</a:t>
            </a:r>
            <a:r>
              <a:rPr lang="en-US" dirty="0"/>
              <a:t> ion pulse current </a:t>
            </a:r>
          </a:p>
          <a:p>
            <a:pPr marL="285750" indent="-285750">
              <a:buFont typeface="Arial" panose="020B0604020202020204" pitchFamily="34" charset="0"/>
              <a:buChar char="•"/>
            </a:pPr>
            <a:r>
              <a:rPr lang="en-US" dirty="0"/>
              <a:t> 81-84% polarization @200 MeV , 0.5 mA</a:t>
            </a:r>
          </a:p>
        </p:txBody>
      </p:sp>
    </p:spTree>
    <p:extLst>
      <p:ext uri="{BB962C8B-B14F-4D97-AF65-F5344CB8AC3E}">
        <p14:creationId xmlns:p14="http://schemas.microsoft.com/office/powerpoint/2010/main" val="34391310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1">
            <a:extLst>
              <a:ext uri="{FF2B5EF4-FFF2-40B4-BE49-F238E27FC236}">
                <a16:creationId xmlns:a16="http://schemas.microsoft.com/office/drawing/2014/main" id="{3319251C-7F16-6CC5-AEBD-3CB409F78B1B}"/>
              </a:ext>
            </a:extLst>
          </p:cNvPr>
          <p:cNvGrpSpPr>
            <a:grpSpLocks/>
          </p:cNvGrpSpPr>
          <p:nvPr/>
        </p:nvGrpSpPr>
        <p:grpSpPr bwMode="auto">
          <a:xfrm>
            <a:off x="233363" y="4657725"/>
            <a:ext cx="8675687" cy="2044700"/>
            <a:chOff x="163513" y="4495800"/>
            <a:chExt cx="8675687" cy="2044700"/>
          </a:xfrm>
        </p:grpSpPr>
        <p:pic>
          <p:nvPicPr>
            <p:cNvPr id="11287" name="Picture 3">
              <a:extLst>
                <a:ext uri="{FF2B5EF4-FFF2-40B4-BE49-F238E27FC236}">
                  <a16:creationId xmlns:a16="http://schemas.microsoft.com/office/drawing/2014/main" id="{AFEDFB5C-8229-4DE0-F302-92624D87B4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495800"/>
              <a:ext cx="70104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3382EDA0-327F-D857-7ACF-E5524740AA44}"/>
                </a:ext>
              </a:extLst>
            </p:cNvPr>
            <p:cNvSpPr/>
            <p:nvPr/>
          </p:nvSpPr>
          <p:spPr>
            <a:xfrm>
              <a:off x="1600200" y="5257800"/>
              <a:ext cx="1665288" cy="381000"/>
            </a:xfrm>
            <a:prstGeom prst="rect">
              <a:avLst/>
            </a:prstGeom>
            <a:solidFill>
              <a:schemeClr val="tx2">
                <a:lumMod val="20000"/>
                <a:lumOff val="80000"/>
              </a:schemeClr>
            </a:solidFill>
            <a:ln w="63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schemeClr val="tx1"/>
                  </a:solidFill>
                  <a:latin typeface="Times New Roman" panose="02020603050405020304" pitchFamily="18" charset="0"/>
                  <a:cs typeface="Times New Roman" panose="02020603050405020304" pitchFamily="18" charset="0"/>
                </a:rPr>
                <a:t>He-cell</a:t>
              </a:r>
            </a:p>
          </p:txBody>
        </p:sp>
        <p:sp>
          <p:nvSpPr>
            <p:cNvPr id="5" name="Rectangle 4">
              <a:extLst>
                <a:ext uri="{FF2B5EF4-FFF2-40B4-BE49-F238E27FC236}">
                  <a16:creationId xmlns:a16="http://schemas.microsoft.com/office/drawing/2014/main" id="{98D54C1D-D151-51AA-D54C-600DBCE43883}"/>
                </a:ext>
              </a:extLst>
            </p:cNvPr>
            <p:cNvSpPr/>
            <p:nvPr/>
          </p:nvSpPr>
          <p:spPr>
            <a:xfrm>
              <a:off x="3435350" y="5257800"/>
              <a:ext cx="1289050" cy="381000"/>
            </a:xfrm>
            <a:prstGeom prst="rect">
              <a:avLst/>
            </a:prstGeom>
            <a:solidFill>
              <a:schemeClr val="accent2">
                <a:lumMod val="40000"/>
                <a:lumOff val="60000"/>
              </a:schemeClr>
            </a:solidFill>
            <a:ln w="63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err="1">
                  <a:solidFill>
                    <a:schemeClr val="tx1"/>
                  </a:solidFill>
                  <a:latin typeface="Times New Roman" panose="02020603050405020304" pitchFamily="18" charset="0"/>
                  <a:cs typeface="Times New Roman" panose="02020603050405020304" pitchFamily="18" charset="0"/>
                </a:rPr>
                <a:t>Rb</a:t>
              </a:r>
              <a:r>
                <a:rPr lang="en-US" dirty="0">
                  <a:solidFill>
                    <a:schemeClr val="tx1"/>
                  </a:solidFill>
                  <a:latin typeface="Times New Roman" panose="02020603050405020304" pitchFamily="18" charset="0"/>
                  <a:cs typeface="Times New Roman" panose="02020603050405020304" pitchFamily="18" charset="0"/>
                </a:rPr>
                <a:t>-cell</a:t>
              </a:r>
            </a:p>
          </p:txBody>
        </p:sp>
        <p:sp>
          <p:nvSpPr>
            <p:cNvPr id="6" name="Rectangle 5">
              <a:extLst>
                <a:ext uri="{FF2B5EF4-FFF2-40B4-BE49-F238E27FC236}">
                  <a16:creationId xmlns:a16="http://schemas.microsoft.com/office/drawing/2014/main" id="{41544AF4-9CB1-F4EA-5870-71C2A454BC83}"/>
                </a:ext>
              </a:extLst>
            </p:cNvPr>
            <p:cNvSpPr/>
            <p:nvPr/>
          </p:nvSpPr>
          <p:spPr>
            <a:xfrm>
              <a:off x="2438400" y="5969000"/>
              <a:ext cx="1600200" cy="38100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000" dirty="0">
                  <a:solidFill>
                    <a:schemeClr val="tx1"/>
                  </a:solidFill>
                  <a:latin typeface="Times New Roman" panose="02020603050405020304" pitchFamily="18" charset="0"/>
                  <a:cs typeface="Times New Roman" panose="02020603050405020304" pitchFamily="18" charset="0"/>
                </a:rPr>
                <a:t>SC-solenoid</a:t>
              </a:r>
            </a:p>
          </p:txBody>
        </p:sp>
        <p:sp>
          <p:nvSpPr>
            <p:cNvPr id="7" name="Rectangle 6">
              <a:extLst>
                <a:ext uri="{FF2B5EF4-FFF2-40B4-BE49-F238E27FC236}">
                  <a16:creationId xmlns:a16="http://schemas.microsoft.com/office/drawing/2014/main" id="{E91E98FF-D425-3107-DDBB-5C4D46F2E257}"/>
                </a:ext>
              </a:extLst>
            </p:cNvPr>
            <p:cNvSpPr/>
            <p:nvPr/>
          </p:nvSpPr>
          <p:spPr>
            <a:xfrm>
              <a:off x="5334000" y="6159500"/>
              <a:ext cx="3505200" cy="38100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600" dirty="0" err="1">
                  <a:solidFill>
                    <a:schemeClr val="tx1"/>
                  </a:solidFill>
                  <a:latin typeface="Times New Roman" panose="02020603050405020304" pitchFamily="18" charset="0"/>
                  <a:cs typeface="Times New Roman" panose="02020603050405020304" pitchFamily="18" charset="0"/>
                </a:rPr>
                <a:t>Sona</a:t>
              </a:r>
              <a:r>
                <a:rPr lang="en-US" sz="1600" dirty="0">
                  <a:solidFill>
                    <a:schemeClr val="tx1"/>
                  </a:solidFill>
                  <a:latin typeface="Times New Roman" panose="02020603050405020304" pitchFamily="18" charset="0"/>
                  <a:cs typeface="Times New Roman" panose="02020603050405020304" pitchFamily="18" charset="0"/>
                </a:rPr>
                <a:t>-transition with 3 corr. coils in it </a:t>
              </a:r>
            </a:p>
          </p:txBody>
        </p:sp>
        <p:sp>
          <p:nvSpPr>
            <p:cNvPr id="8" name="Rectangle 7">
              <a:extLst>
                <a:ext uri="{FF2B5EF4-FFF2-40B4-BE49-F238E27FC236}">
                  <a16:creationId xmlns:a16="http://schemas.microsoft.com/office/drawing/2014/main" id="{EF0A68A6-899E-DC42-7888-143636D10E74}"/>
                </a:ext>
              </a:extLst>
            </p:cNvPr>
            <p:cNvSpPr/>
            <p:nvPr/>
          </p:nvSpPr>
          <p:spPr>
            <a:xfrm>
              <a:off x="6629400" y="5029200"/>
              <a:ext cx="914400" cy="83820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600" dirty="0">
                  <a:solidFill>
                    <a:schemeClr val="tx1"/>
                  </a:solidFill>
                  <a:latin typeface="Times New Roman" panose="02020603050405020304" pitchFamily="18" charset="0"/>
                  <a:cs typeface="Times New Roman" panose="02020603050405020304" pitchFamily="18" charset="0"/>
                </a:rPr>
                <a:t>Na-jet</a:t>
              </a:r>
            </a:p>
            <a:p>
              <a:pPr algn="ctr" eaLnBrk="1" fontAlgn="auto" hangingPunct="1">
                <a:spcBef>
                  <a:spcPts val="0"/>
                </a:spcBef>
                <a:spcAft>
                  <a:spcPts val="0"/>
                </a:spcAft>
                <a:defRPr/>
              </a:pPr>
              <a:r>
                <a:rPr lang="en-US" sz="1600" dirty="0">
                  <a:solidFill>
                    <a:schemeClr val="tx1"/>
                  </a:solidFill>
                  <a:latin typeface="Times New Roman" panose="02020603050405020304" pitchFamily="18" charset="0"/>
                  <a:cs typeface="Times New Roman" panose="02020603050405020304" pitchFamily="18" charset="0"/>
                </a:rPr>
                <a:t>&amp;</a:t>
              </a:r>
            </a:p>
            <a:p>
              <a:pPr algn="ctr" eaLnBrk="1" fontAlgn="auto" hangingPunct="1">
                <a:spcBef>
                  <a:spcPts val="0"/>
                </a:spcBef>
                <a:spcAft>
                  <a:spcPts val="0"/>
                </a:spcAft>
                <a:defRPr/>
              </a:pPr>
              <a:r>
                <a:rPr lang="en-US" sz="1600" dirty="0">
                  <a:solidFill>
                    <a:schemeClr val="tx1"/>
                  </a:solidFill>
                  <a:latin typeface="Times New Roman" panose="02020603050405020304" pitchFamily="18" charset="0"/>
                  <a:cs typeface="Times New Roman" panose="02020603050405020304" pitchFamily="18" charset="0"/>
                </a:rPr>
                <a:t>Solenoid</a:t>
              </a:r>
            </a:p>
          </p:txBody>
        </p:sp>
        <p:sp>
          <p:nvSpPr>
            <p:cNvPr id="9" name="Right Arrow 41">
              <a:extLst>
                <a:ext uri="{FF2B5EF4-FFF2-40B4-BE49-F238E27FC236}">
                  <a16:creationId xmlns:a16="http://schemas.microsoft.com/office/drawing/2014/main" id="{E4991510-FC77-54D8-6C1A-ED3DF4467AF3}"/>
                </a:ext>
              </a:extLst>
            </p:cNvPr>
            <p:cNvSpPr/>
            <p:nvPr/>
          </p:nvSpPr>
          <p:spPr>
            <a:xfrm>
              <a:off x="163513" y="5372100"/>
              <a:ext cx="762000" cy="1524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cxnSp>
          <p:nvCxnSpPr>
            <p:cNvPr id="10" name="Straight Arrow Connector 9">
              <a:extLst>
                <a:ext uri="{FF2B5EF4-FFF2-40B4-BE49-F238E27FC236}">
                  <a16:creationId xmlns:a16="http://schemas.microsoft.com/office/drawing/2014/main" id="{C81F42C6-AC39-8CA7-CF3B-05E823FF2941}"/>
                </a:ext>
              </a:extLst>
            </p:cNvPr>
            <p:cNvCxnSpPr/>
            <p:nvPr/>
          </p:nvCxnSpPr>
          <p:spPr>
            <a:xfrm flipH="1" flipV="1">
              <a:off x="6096000" y="5562600"/>
              <a:ext cx="693738" cy="685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295" name="Text Box 15">
              <a:extLst>
                <a:ext uri="{FF2B5EF4-FFF2-40B4-BE49-F238E27FC236}">
                  <a16:creationId xmlns:a16="http://schemas.microsoft.com/office/drawing/2014/main" id="{6F13396D-9ADC-2808-4DD9-75C4DC97E6C6}"/>
                </a:ext>
              </a:extLst>
            </p:cNvPr>
            <p:cNvSpPr txBox="1">
              <a:spLocks noChangeArrowheads="1"/>
            </p:cNvSpPr>
            <p:nvPr/>
          </p:nvSpPr>
          <p:spPr bwMode="auto">
            <a:xfrm>
              <a:off x="222250" y="5029200"/>
              <a:ext cx="4555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itchFamily="2" charset="2"/>
                <a:buChar char=""/>
                <a:defRPr>
                  <a:solidFill>
                    <a:srgbClr val="404040"/>
                  </a:solidFill>
                  <a:latin typeface="Trebuchet MS" panose="020B0703020202090204" pitchFamily="34" charset="0"/>
                </a:defRPr>
              </a:lvl1pPr>
              <a:lvl2pPr marL="742950" indent="-285750">
                <a:spcBef>
                  <a:spcPts val="1000"/>
                </a:spcBef>
                <a:buClr>
                  <a:schemeClr val="accent1"/>
                </a:buClr>
                <a:buSzPct val="80000"/>
                <a:buFont typeface="Wingdings 3" pitchFamily="2" charset="2"/>
                <a:buChar char=""/>
                <a:defRPr sz="1600">
                  <a:solidFill>
                    <a:srgbClr val="404040"/>
                  </a:solidFill>
                  <a:latin typeface="Trebuchet MS" panose="020B0703020202090204" pitchFamily="34" charset="0"/>
                </a:defRPr>
              </a:lvl2pPr>
              <a:lvl3pPr marL="1143000" indent="-228600">
                <a:spcBef>
                  <a:spcPts val="1000"/>
                </a:spcBef>
                <a:buClr>
                  <a:schemeClr val="accent1"/>
                </a:buClr>
                <a:buSzPct val="80000"/>
                <a:buFont typeface="Wingdings 3" pitchFamily="2" charset="2"/>
                <a:buChar char=""/>
                <a:defRPr sz="1400">
                  <a:solidFill>
                    <a:srgbClr val="404040"/>
                  </a:solidFill>
                  <a:latin typeface="Trebuchet MS" panose="020B0703020202090204" pitchFamily="34" charset="0"/>
                </a:defRPr>
              </a:lvl3pPr>
              <a:lvl4pPr marL="16002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defRPr>
              </a:lvl4pPr>
              <a:lvl5pPr marL="20574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defRPr>
              </a:lvl5pPr>
              <a:lvl6pPr marL="25146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6pPr>
              <a:lvl7pPr marL="29718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7pPr>
              <a:lvl8pPr marL="34290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8pPr>
              <a:lvl9pPr marL="38862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9pPr>
            </a:lstStyle>
            <a:p>
              <a:pPr eaLnBrk="1" hangingPunct="1">
                <a:spcBef>
                  <a:spcPct val="0"/>
                </a:spcBef>
                <a:buClrTx/>
                <a:buSzTx/>
                <a:buFontTx/>
                <a:buNone/>
              </a:pPr>
              <a:r>
                <a:rPr lang="en-US" altLang="en-US" sz="2000">
                  <a:solidFill>
                    <a:schemeClr val="tx1"/>
                  </a:solidFill>
                  <a:latin typeface="Times New Roman" panose="02020603050405020304" pitchFamily="18" charset="0"/>
                  <a:cs typeface="Times New Roman" panose="02020603050405020304" pitchFamily="18" charset="0"/>
                </a:rPr>
                <a:t>H</a:t>
              </a:r>
              <a:r>
                <a:rPr lang="en-US" altLang="en-US" sz="2000" baseline="30000">
                  <a:solidFill>
                    <a:schemeClr val="tx1"/>
                  </a:solidFill>
                  <a:latin typeface="Times New Roman" panose="02020603050405020304" pitchFamily="18" charset="0"/>
                  <a:cs typeface="Times New Roman" panose="02020603050405020304" pitchFamily="18" charset="0"/>
                </a:rPr>
                <a:t>0</a:t>
              </a:r>
            </a:p>
          </p:txBody>
        </p:sp>
        <p:sp>
          <p:nvSpPr>
            <p:cNvPr id="13" name="Right Arrow 45">
              <a:extLst>
                <a:ext uri="{FF2B5EF4-FFF2-40B4-BE49-F238E27FC236}">
                  <a16:creationId xmlns:a16="http://schemas.microsoft.com/office/drawing/2014/main" id="{40EC9D24-3716-6D95-EF8A-B087C825DEFA}"/>
                </a:ext>
              </a:extLst>
            </p:cNvPr>
            <p:cNvSpPr/>
            <p:nvPr/>
          </p:nvSpPr>
          <p:spPr>
            <a:xfrm>
              <a:off x="7712075" y="5372100"/>
              <a:ext cx="762000" cy="1524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sp>
          <p:nvSpPr>
            <p:cNvPr id="11297" name="Text Box 15">
              <a:extLst>
                <a:ext uri="{FF2B5EF4-FFF2-40B4-BE49-F238E27FC236}">
                  <a16:creationId xmlns:a16="http://schemas.microsoft.com/office/drawing/2014/main" id="{72A79D5E-C042-132E-9539-3E01DDFA3C89}"/>
                </a:ext>
              </a:extLst>
            </p:cNvPr>
            <p:cNvSpPr txBox="1">
              <a:spLocks noChangeArrowheads="1"/>
            </p:cNvSpPr>
            <p:nvPr/>
          </p:nvSpPr>
          <p:spPr bwMode="auto">
            <a:xfrm>
              <a:off x="7772400" y="5029200"/>
              <a:ext cx="42832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itchFamily="2" charset="2"/>
                <a:buChar char=""/>
                <a:defRPr>
                  <a:solidFill>
                    <a:srgbClr val="404040"/>
                  </a:solidFill>
                  <a:latin typeface="Trebuchet MS" panose="020B0703020202090204" pitchFamily="34" charset="0"/>
                </a:defRPr>
              </a:lvl1pPr>
              <a:lvl2pPr marL="742950" indent="-285750">
                <a:spcBef>
                  <a:spcPts val="1000"/>
                </a:spcBef>
                <a:buClr>
                  <a:schemeClr val="accent1"/>
                </a:buClr>
                <a:buSzPct val="80000"/>
                <a:buFont typeface="Wingdings 3" pitchFamily="2" charset="2"/>
                <a:buChar char=""/>
                <a:defRPr sz="1600">
                  <a:solidFill>
                    <a:srgbClr val="404040"/>
                  </a:solidFill>
                  <a:latin typeface="Trebuchet MS" panose="020B0703020202090204" pitchFamily="34" charset="0"/>
                </a:defRPr>
              </a:lvl2pPr>
              <a:lvl3pPr marL="1143000" indent="-228600">
                <a:spcBef>
                  <a:spcPts val="1000"/>
                </a:spcBef>
                <a:buClr>
                  <a:schemeClr val="accent1"/>
                </a:buClr>
                <a:buSzPct val="80000"/>
                <a:buFont typeface="Wingdings 3" pitchFamily="2" charset="2"/>
                <a:buChar char=""/>
                <a:defRPr sz="1400">
                  <a:solidFill>
                    <a:srgbClr val="404040"/>
                  </a:solidFill>
                  <a:latin typeface="Trebuchet MS" panose="020B0703020202090204" pitchFamily="34" charset="0"/>
                </a:defRPr>
              </a:lvl3pPr>
              <a:lvl4pPr marL="16002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defRPr>
              </a:lvl4pPr>
              <a:lvl5pPr marL="20574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defRPr>
              </a:lvl5pPr>
              <a:lvl6pPr marL="25146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6pPr>
              <a:lvl7pPr marL="29718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7pPr>
              <a:lvl8pPr marL="34290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8pPr>
              <a:lvl9pPr marL="38862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9pPr>
            </a:lstStyle>
            <a:p>
              <a:pPr eaLnBrk="1" hangingPunct="1">
                <a:spcBef>
                  <a:spcPct val="0"/>
                </a:spcBef>
                <a:buClrTx/>
                <a:buSzTx/>
                <a:buFontTx/>
                <a:buNone/>
              </a:pPr>
              <a:r>
                <a:rPr lang="en-US" altLang="en-US" sz="2000">
                  <a:solidFill>
                    <a:schemeClr val="tx1"/>
                  </a:solidFill>
                  <a:latin typeface="Times New Roman" panose="02020603050405020304" pitchFamily="18" charset="0"/>
                  <a:cs typeface="Times New Roman" panose="02020603050405020304" pitchFamily="18" charset="0"/>
                </a:rPr>
                <a:t>H</a:t>
              </a:r>
              <a:r>
                <a:rPr lang="en-US" altLang="en-US" sz="2000" baseline="30000">
                  <a:solidFill>
                    <a:schemeClr val="tx1"/>
                  </a:solidFill>
                  <a:latin typeface="Times New Roman" panose="02020603050405020304" pitchFamily="18" charset="0"/>
                  <a:cs typeface="Times New Roman" panose="02020603050405020304" pitchFamily="18" charset="0"/>
                </a:rPr>
                <a:t>-</a:t>
              </a:r>
            </a:p>
          </p:txBody>
        </p:sp>
        <p:sp>
          <p:nvSpPr>
            <p:cNvPr id="11298" name="Footer Placeholder 1">
              <a:extLst>
                <a:ext uri="{FF2B5EF4-FFF2-40B4-BE49-F238E27FC236}">
                  <a16:creationId xmlns:a16="http://schemas.microsoft.com/office/drawing/2014/main" id="{0542E2BB-D025-2319-E916-9EF0382C20A1}"/>
                </a:ext>
              </a:extLst>
            </p:cNvPr>
            <p:cNvSpPr txBox="1">
              <a:spLocks noChangeArrowheads="1"/>
            </p:cNvSpPr>
            <p:nvPr/>
          </p:nvSpPr>
          <p:spPr bwMode="auto">
            <a:xfrm>
              <a:off x="2362200" y="6042025"/>
              <a:ext cx="1852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itchFamily="2" charset="2"/>
                <a:buChar char=""/>
                <a:defRPr>
                  <a:solidFill>
                    <a:srgbClr val="404040"/>
                  </a:solidFill>
                  <a:latin typeface="Trebuchet MS" panose="020B0703020202090204" pitchFamily="34" charset="0"/>
                </a:defRPr>
              </a:lvl1pPr>
              <a:lvl2pPr marL="742950" indent="-285750">
                <a:spcBef>
                  <a:spcPts val="1000"/>
                </a:spcBef>
                <a:buClr>
                  <a:schemeClr val="accent1"/>
                </a:buClr>
                <a:buSzPct val="80000"/>
                <a:buFont typeface="Wingdings 3" pitchFamily="2" charset="2"/>
                <a:buChar char=""/>
                <a:defRPr sz="1600">
                  <a:solidFill>
                    <a:srgbClr val="404040"/>
                  </a:solidFill>
                  <a:latin typeface="Trebuchet MS" panose="020B0703020202090204" pitchFamily="34" charset="0"/>
                </a:defRPr>
              </a:lvl2pPr>
              <a:lvl3pPr marL="1143000" indent="-228600">
                <a:spcBef>
                  <a:spcPts val="1000"/>
                </a:spcBef>
                <a:buClr>
                  <a:schemeClr val="accent1"/>
                </a:buClr>
                <a:buSzPct val="80000"/>
                <a:buFont typeface="Wingdings 3" pitchFamily="2" charset="2"/>
                <a:buChar char=""/>
                <a:defRPr sz="1400">
                  <a:solidFill>
                    <a:srgbClr val="404040"/>
                  </a:solidFill>
                  <a:latin typeface="Trebuchet MS" panose="020B0703020202090204" pitchFamily="34" charset="0"/>
                </a:defRPr>
              </a:lvl3pPr>
              <a:lvl4pPr marL="16002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defRPr>
              </a:lvl4pPr>
              <a:lvl5pPr marL="20574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defRPr>
              </a:lvl5pPr>
              <a:lvl6pPr marL="25146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6pPr>
              <a:lvl7pPr marL="29718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7pPr>
              <a:lvl8pPr marL="34290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8pPr>
              <a:lvl9pPr marL="38862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9pPr>
            </a:lstStyle>
            <a:p>
              <a:pPr eaLnBrk="1" hangingPunct="1">
                <a:spcBef>
                  <a:spcPct val="0"/>
                </a:spcBef>
                <a:buClrTx/>
                <a:buSzTx/>
                <a:buFontTx/>
                <a:buNone/>
              </a:pPr>
              <a:endParaRPr lang="en-US" altLang="en-US">
                <a:solidFill>
                  <a:schemeClr val="tx1"/>
                </a:solidFill>
                <a:latin typeface="Times New Roman" panose="02020603050405020304" pitchFamily="18" charset="0"/>
                <a:cs typeface="Times New Roman" panose="02020603050405020304" pitchFamily="18" charset="0"/>
              </a:endParaRPr>
            </a:p>
          </p:txBody>
        </p:sp>
        <p:sp>
          <p:nvSpPr>
            <p:cNvPr id="11299" name="Slide Number Placeholder 2">
              <a:extLst>
                <a:ext uri="{FF2B5EF4-FFF2-40B4-BE49-F238E27FC236}">
                  <a16:creationId xmlns:a16="http://schemas.microsoft.com/office/drawing/2014/main" id="{ACE5BF9D-3E1B-9F8F-538B-5E7494DEAF04}"/>
                </a:ext>
              </a:extLst>
            </p:cNvPr>
            <p:cNvSpPr txBox="1">
              <a:spLocks noChangeArrowheads="1"/>
            </p:cNvSpPr>
            <p:nvPr/>
          </p:nvSpPr>
          <p:spPr bwMode="auto">
            <a:xfrm>
              <a:off x="6445250" y="6042025"/>
              <a:ext cx="5127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itchFamily="2" charset="2"/>
                <a:buChar char=""/>
                <a:defRPr>
                  <a:solidFill>
                    <a:srgbClr val="404040"/>
                  </a:solidFill>
                  <a:latin typeface="Trebuchet MS" panose="020B0703020202090204" pitchFamily="34" charset="0"/>
                </a:defRPr>
              </a:lvl1pPr>
              <a:lvl2pPr marL="742950" indent="-285750">
                <a:spcBef>
                  <a:spcPts val="1000"/>
                </a:spcBef>
                <a:buClr>
                  <a:schemeClr val="accent1"/>
                </a:buClr>
                <a:buSzPct val="80000"/>
                <a:buFont typeface="Wingdings 3" pitchFamily="2" charset="2"/>
                <a:buChar char=""/>
                <a:defRPr sz="1600">
                  <a:solidFill>
                    <a:srgbClr val="404040"/>
                  </a:solidFill>
                  <a:latin typeface="Trebuchet MS" panose="020B0703020202090204" pitchFamily="34" charset="0"/>
                </a:defRPr>
              </a:lvl2pPr>
              <a:lvl3pPr marL="1143000" indent="-228600">
                <a:spcBef>
                  <a:spcPts val="1000"/>
                </a:spcBef>
                <a:buClr>
                  <a:schemeClr val="accent1"/>
                </a:buClr>
                <a:buSzPct val="80000"/>
                <a:buFont typeface="Wingdings 3" pitchFamily="2" charset="2"/>
                <a:buChar char=""/>
                <a:defRPr sz="1400">
                  <a:solidFill>
                    <a:srgbClr val="404040"/>
                  </a:solidFill>
                  <a:latin typeface="Trebuchet MS" panose="020B0703020202090204" pitchFamily="34" charset="0"/>
                </a:defRPr>
              </a:lvl3pPr>
              <a:lvl4pPr marL="16002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defRPr>
              </a:lvl4pPr>
              <a:lvl5pPr marL="20574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defRPr>
              </a:lvl5pPr>
              <a:lvl6pPr marL="25146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6pPr>
              <a:lvl7pPr marL="29718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7pPr>
              <a:lvl8pPr marL="34290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8pPr>
              <a:lvl9pPr marL="38862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9pPr>
            </a:lstStyle>
            <a:p>
              <a:pPr eaLnBrk="1" hangingPunct="1">
                <a:spcBef>
                  <a:spcPct val="0"/>
                </a:spcBef>
                <a:buClrTx/>
                <a:buSzTx/>
                <a:buFontTx/>
                <a:buNone/>
              </a:pPr>
              <a:fld id="{49D86B57-C2F6-AF4E-9C90-F95349DB5096}" type="slidenum">
                <a:rPr lang="en-US" altLang="en-US">
                  <a:solidFill>
                    <a:schemeClr val="tx1"/>
                  </a:solidFill>
                  <a:latin typeface="Times New Roman" panose="02020603050405020304" pitchFamily="18" charset="0"/>
                  <a:cs typeface="Times New Roman" panose="02020603050405020304" pitchFamily="18" charset="0"/>
                </a:rPr>
                <a:pPr eaLnBrk="1" hangingPunct="1">
                  <a:spcBef>
                    <a:spcPct val="0"/>
                  </a:spcBef>
                  <a:buClrTx/>
                  <a:buSzTx/>
                  <a:buFontTx/>
                  <a:buNone/>
                </a:pPr>
                <a:t>9</a:t>
              </a:fld>
              <a:endParaRPr lang="en-US" altLang="en-US">
                <a:solidFill>
                  <a:schemeClr val="tx1"/>
                </a:solidFill>
                <a:latin typeface="Times New Roman" panose="02020603050405020304" pitchFamily="18" charset="0"/>
                <a:cs typeface="Times New Roman" panose="02020603050405020304" pitchFamily="18" charset="0"/>
              </a:endParaRPr>
            </a:p>
          </p:txBody>
        </p:sp>
      </p:grpSp>
      <p:sp>
        <p:nvSpPr>
          <p:cNvPr id="11267" name="Text Box 3">
            <a:extLst>
              <a:ext uri="{FF2B5EF4-FFF2-40B4-BE49-F238E27FC236}">
                <a16:creationId xmlns:a16="http://schemas.microsoft.com/office/drawing/2014/main" id="{2AAD9A90-2914-484E-9BA2-F663A1D74765}"/>
              </a:ext>
            </a:extLst>
          </p:cNvPr>
          <p:cNvSpPr txBox="1">
            <a:spLocks noChangeArrowheads="1"/>
          </p:cNvSpPr>
          <p:nvPr/>
        </p:nvSpPr>
        <p:spPr bwMode="auto">
          <a:xfrm>
            <a:off x="146050" y="1439862"/>
            <a:ext cx="7696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itchFamily="2" charset="2"/>
              <a:buChar char=""/>
              <a:defRPr>
                <a:solidFill>
                  <a:srgbClr val="404040"/>
                </a:solidFill>
                <a:latin typeface="Trebuchet MS" panose="020B0703020202090204" pitchFamily="34" charset="0"/>
              </a:defRPr>
            </a:lvl1pPr>
            <a:lvl2pPr marL="742950" indent="-285750">
              <a:spcBef>
                <a:spcPts val="1000"/>
              </a:spcBef>
              <a:buClr>
                <a:schemeClr val="accent1"/>
              </a:buClr>
              <a:buSzPct val="80000"/>
              <a:buFont typeface="Wingdings 3" pitchFamily="2" charset="2"/>
              <a:buChar char=""/>
              <a:defRPr sz="1600">
                <a:solidFill>
                  <a:srgbClr val="404040"/>
                </a:solidFill>
                <a:latin typeface="Trebuchet MS" panose="020B0703020202090204" pitchFamily="34" charset="0"/>
              </a:defRPr>
            </a:lvl2pPr>
            <a:lvl3pPr marL="1143000" indent="-228600">
              <a:spcBef>
                <a:spcPts val="1000"/>
              </a:spcBef>
              <a:buClr>
                <a:schemeClr val="accent1"/>
              </a:buClr>
              <a:buSzPct val="80000"/>
              <a:buFont typeface="Wingdings 3" pitchFamily="2" charset="2"/>
              <a:buChar char=""/>
              <a:defRPr sz="1400">
                <a:solidFill>
                  <a:srgbClr val="404040"/>
                </a:solidFill>
                <a:latin typeface="Trebuchet MS" panose="020B0703020202090204" pitchFamily="34" charset="0"/>
              </a:defRPr>
            </a:lvl3pPr>
            <a:lvl4pPr marL="16002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defRPr>
            </a:lvl4pPr>
            <a:lvl5pPr marL="20574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defRPr>
            </a:lvl5pPr>
            <a:lvl6pPr marL="25146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6pPr>
            <a:lvl7pPr marL="29718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7pPr>
            <a:lvl8pPr marL="34290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8pPr>
            <a:lvl9pPr marL="38862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9pPr>
          </a:lstStyle>
          <a:p>
            <a:pPr eaLnBrk="1" hangingPunct="1">
              <a:spcBef>
                <a:spcPct val="0"/>
              </a:spcBef>
              <a:buClrTx/>
              <a:buSzTx/>
              <a:buFontTx/>
              <a:buNone/>
            </a:pPr>
            <a:r>
              <a:rPr lang="en-US" altLang="en-US">
                <a:solidFill>
                  <a:srgbClr val="000066"/>
                </a:solidFill>
                <a:latin typeface="Times New Roman" panose="02020603050405020304" pitchFamily="18" charset="0"/>
                <a:cs typeface="Times New Roman" panose="02020603050405020304" pitchFamily="18" charset="0"/>
              </a:rPr>
              <a:t>Production of circular polarized tunable wavelength (~795nm) laser beam</a:t>
            </a:r>
          </a:p>
        </p:txBody>
      </p:sp>
      <p:sp>
        <p:nvSpPr>
          <p:cNvPr id="11268" name="Text Box 4">
            <a:extLst>
              <a:ext uri="{FF2B5EF4-FFF2-40B4-BE49-F238E27FC236}">
                <a16:creationId xmlns:a16="http://schemas.microsoft.com/office/drawing/2014/main" id="{FB45374F-C3B5-5280-39F4-6B8DE75F9155}"/>
              </a:ext>
            </a:extLst>
          </p:cNvPr>
          <p:cNvSpPr txBox="1">
            <a:spLocks noChangeArrowheads="1"/>
          </p:cNvSpPr>
          <p:nvPr/>
        </p:nvSpPr>
        <p:spPr bwMode="auto">
          <a:xfrm>
            <a:off x="309563" y="1881188"/>
            <a:ext cx="87820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itchFamily="2" charset="2"/>
              <a:buChar char=""/>
              <a:defRPr>
                <a:solidFill>
                  <a:srgbClr val="404040"/>
                </a:solidFill>
                <a:latin typeface="Trebuchet MS" panose="020B0703020202090204" pitchFamily="34" charset="0"/>
              </a:defRPr>
            </a:lvl1pPr>
            <a:lvl2pPr marL="742950" indent="-285750">
              <a:spcBef>
                <a:spcPts val="1000"/>
              </a:spcBef>
              <a:buClr>
                <a:schemeClr val="accent1"/>
              </a:buClr>
              <a:buSzPct val="80000"/>
              <a:buFont typeface="Wingdings 3" pitchFamily="2" charset="2"/>
              <a:buChar char=""/>
              <a:defRPr sz="1600">
                <a:solidFill>
                  <a:srgbClr val="404040"/>
                </a:solidFill>
                <a:latin typeface="Trebuchet MS" panose="020B0703020202090204" pitchFamily="34" charset="0"/>
              </a:defRPr>
            </a:lvl2pPr>
            <a:lvl3pPr marL="1143000" indent="-228600">
              <a:spcBef>
                <a:spcPts val="1000"/>
              </a:spcBef>
              <a:buClr>
                <a:schemeClr val="accent1"/>
              </a:buClr>
              <a:buSzPct val="80000"/>
              <a:buFont typeface="Wingdings 3" pitchFamily="2" charset="2"/>
              <a:buChar char=""/>
              <a:defRPr sz="1400">
                <a:solidFill>
                  <a:srgbClr val="404040"/>
                </a:solidFill>
                <a:latin typeface="Trebuchet MS" panose="020B0703020202090204" pitchFamily="34" charset="0"/>
              </a:defRPr>
            </a:lvl3pPr>
            <a:lvl4pPr marL="16002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defRPr>
            </a:lvl4pPr>
            <a:lvl5pPr marL="20574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defRPr>
            </a:lvl5pPr>
            <a:lvl6pPr marL="25146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6pPr>
            <a:lvl7pPr marL="29718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7pPr>
            <a:lvl8pPr marL="34290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8pPr>
            <a:lvl9pPr marL="38862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9pPr>
          </a:lstStyle>
          <a:p>
            <a:pPr eaLnBrk="1" hangingPunct="1">
              <a:spcBef>
                <a:spcPct val="0"/>
              </a:spcBef>
              <a:buClrTx/>
              <a:buSzTx/>
              <a:buFontTx/>
              <a:buNone/>
            </a:pPr>
            <a:r>
              <a:rPr lang="en-US" altLang="en-US" dirty="0">
                <a:solidFill>
                  <a:srgbClr val="000066"/>
                </a:solidFill>
                <a:latin typeface="Times New Roman" panose="02020603050405020304" pitchFamily="18" charset="0"/>
                <a:cs typeface="Times New Roman" panose="02020603050405020304" pitchFamily="18" charset="0"/>
              </a:rPr>
              <a:t>Polarization of the outer electron of Rb-atom by a laser</a:t>
            </a:r>
          </a:p>
        </p:txBody>
      </p:sp>
      <p:sp>
        <p:nvSpPr>
          <p:cNvPr id="11269" name="Text Box 5">
            <a:extLst>
              <a:ext uri="{FF2B5EF4-FFF2-40B4-BE49-F238E27FC236}">
                <a16:creationId xmlns:a16="http://schemas.microsoft.com/office/drawing/2014/main" id="{B58315E1-7776-C0CC-F7B0-BFA62DD6C596}"/>
              </a:ext>
            </a:extLst>
          </p:cNvPr>
          <p:cNvSpPr txBox="1">
            <a:spLocks noChangeArrowheads="1"/>
          </p:cNvSpPr>
          <p:nvPr/>
        </p:nvSpPr>
        <p:spPr bwMode="auto">
          <a:xfrm>
            <a:off x="1219200" y="2852738"/>
            <a:ext cx="7772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itchFamily="2" charset="2"/>
              <a:buChar char=""/>
              <a:defRPr>
                <a:solidFill>
                  <a:srgbClr val="404040"/>
                </a:solidFill>
                <a:latin typeface="Trebuchet MS" panose="020B0703020202090204" pitchFamily="34" charset="0"/>
              </a:defRPr>
            </a:lvl1pPr>
            <a:lvl2pPr marL="742950" indent="-285750">
              <a:spcBef>
                <a:spcPts val="1000"/>
              </a:spcBef>
              <a:buClr>
                <a:schemeClr val="accent1"/>
              </a:buClr>
              <a:buSzPct val="80000"/>
              <a:buFont typeface="Wingdings 3" pitchFamily="2" charset="2"/>
              <a:buChar char=""/>
              <a:defRPr sz="1600">
                <a:solidFill>
                  <a:srgbClr val="404040"/>
                </a:solidFill>
                <a:latin typeface="Trebuchet MS" panose="020B0703020202090204" pitchFamily="34" charset="0"/>
              </a:defRPr>
            </a:lvl2pPr>
            <a:lvl3pPr marL="1143000" indent="-228600">
              <a:spcBef>
                <a:spcPts val="1000"/>
              </a:spcBef>
              <a:buClr>
                <a:schemeClr val="accent1"/>
              </a:buClr>
              <a:buSzPct val="80000"/>
              <a:buFont typeface="Wingdings 3" pitchFamily="2" charset="2"/>
              <a:buChar char=""/>
              <a:defRPr sz="1400">
                <a:solidFill>
                  <a:srgbClr val="404040"/>
                </a:solidFill>
                <a:latin typeface="Trebuchet MS" panose="020B0703020202090204" pitchFamily="34" charset="0"/>
              </a:defRPr>
            </a:lvl3pPr>
            <a:lvl4pPr marL="16002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defRPr>
            </a:lvl4pPr>
            <a:lvl5pPr marL="20574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defRPr>
            </a:lvl5pPr>
            <a:lvl6pPr marL="25146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6pPr>
            <a:lvl7pPr marL="29718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7pPr>
            <a:lvl8pPr marL="34290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8pPr>
            <a:lvl9pPr marL="38862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9pPr>
          </a:lstStyle>
          <a:p>
            <a:pPr eaLnBrk="1" hangingPunct="1">
              <a:spcBef>
                <a:spcPct val="0"/>
              </a:spcBef>
              <a:buClrTx/>
              <a:buSzTx/>
              <a:buFontTx/>
              <a:buNone/>
            </a:pPr>
            <a:r>
              <a:rPr lang="en-US" altLang="en-US">
                <a:solidFill>
                  <a:srgbClr val="000066"/>
                </a:solidFill>
                <a:latin typeface="Times New Roman" panose="02020603050405020304" pitchFamily="18" charset="0"/>
                <a:cs typeface="Times New Roman" panose="02020603050405020304" pitchFamily="18" charset="0"/>
              </a:rPr>
              <a:t>Production of electron spin polarized hydrogen atoms by capture electron from Rb</a:t>
            </a:r>
          </a:p>
        </p:txBody>
      </p:sp>
      <p:sp>
        <p:nvSpPr>
          <p:cNvPr id="11270" name="Text Box 6">
            <a:extLst>
              <a:ext uri="{FF2B5EF4-FFF2-40B4-BE49-F238E27FC236}">
                <a16:creationId xmlns:a16="http://schemas.microsoft.com/office/drawing/2014/main" id="{E3B5E313-7CA9-9A49-B360-86CFB8D1FE92}"/>
              </a:ext>
            </a:extLst>
          </p:cNvPr>
          <p:cNvSpPr txBox="1">
            <a:spLocks noChangeArrowheads="1"/>
          </p:cNvSpPr>
          <p:nvPr/>
        </p:nvSpPr>
        <p:spPr bwMode="auto">
          <a:xfrm>
            <a:off x="1951038" y="3218656"/>
            <a:ext cx="7162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itchFamily="2" charset="2"/>
              <a:buChar char=""/>
              <a:defRPr>
                <a:solidFill>
                  <a:srgbClr val="404040"/>
                </a:solidFill>
                <a:latin typeface="Trebuchet MS" panose="020B0703020202090204" pitchFamily="34" charset="0"/>
              </a:defRPr>
            </a:lvl1pPr>
            <a:lvl2pPr marL="742950" indent="-285750">
              <a:spcBef>
                <a:spcPts val="1000"/>
              </a:spcBef>
              <a:buClr>
                <a:schemeClr val="accent1"/>
              </a:buClr>
              <a:buSzPct val="80000"/>
              <a:buFont typeface="Wingdings 3" pitchFamily="2" charset="2"/>
              <a:buChar char=""/>
              <a:defRPr sz="1600">
                <a:solidFill>
                  <a:srgbClr val="404040"/>
                </a:solidFill>
                <a:latin typeface="Trebuchet MS" panose="020B0703020202090204" pitchFamily="34" charset="0"/>
              </a:defRPr>
            </a:lvl2pPr>
            <a:lvl3pPr marL="1143000" indent="-228600">
              <a:spcBef>
                <a:spcPts val="1000"/>
              </a:spcBef>
              <a:buClr>
                <a:schemeClr val="accent1"/>
              </a:buClr>
              <a:buSzPct val="80000"/>
              <a:buFont typeface="Wingdings 3" pitchFamily="2" charset="2"/>
              <a:buChar char=""/>
              <a:defRPr sz="1400">
                <a:solidFill>
                  <a:srgbClr val="404040"/>
                </a:solidFill>
                <a:latin typeface="Trebuchet MS" panose="020B0703020202090204" pitchFamily="34" charset="0"/>
              </a:defRPr>
            </a:lvl3pPr>
            <a:lvl4pPr marL="16002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defRPr>
            </a:lvl4pPr>
            <a:lvl5pPr marL="20574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defRPr>
            </a:lvl5pPr>
            <a:lvl6pPr marL="25146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6pPr>
            <a:lvl7pPr marL="29718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7pPr>
            <a:lvl8pPr marL="34290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8pPr>
            <a:lvl9pPr marL="38862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9pPr>
          </a:lstStyle>
          <a:p>
            <a:pPr eaLnBrk="1" hangingPunct="1">
              <a:spcBef>
                <a:spcPct val="0"/>
              </a:spcBef>
              <a:buClrTx/>
              <a:buSzTx/>
              <a:buFontTx/>
              <a:buNone/>
            </a:pPr>
            <a:r>
              <a:rPr lang="en-US" altLang="en-US">
                <a:solidFill>
                  <a:srgbClr val="000066"/>
                </a:solidFill>
                <a:latin typeface="Times New Roman" panose="02020603050405020304" pitchFamily="18" charset="0"/>
                <a:cs typeface="Times New Roman" panose="02020603050405020304" pitchFamily="18" charset="0"/>
              </a:rPr>
              <a:t>Polarization transfer from electron to proton by “Sona-transition” technique</a:t>
            </a:r>
          </a:p>
        </p:txBody>
      </p:sp>
      <p:sp>
        <p:nvSpPr>
          <p:cNvPr id="11271" name="Line 7">
            <a:extLst>
              <a:ext uri="{FF2B5EF4-FFF2-40B4-BE49-F238E27FC236}">
                <a16:creationId xmlns:a16="http://schemas.microsoft.com/office/drawing/2014/main" id="{577AE127-3F1B-4536-A235-C8E005D2B5C8}"/>
              </a:ext>
            </a:extLst>
          </p:cNvPr>
          <p:cNvSpPr>
            <a:spLocks noChangeShapeType="1"/>
          </p:cNvSpPr>
          <p:nvPr/>
        </p:nvSpPr>
        <p:spPr bwMode="auto">
          <a:xfrm>
            <a:off x="762000" y="1720850"/>
            <a:ext cx="1524000" cy="223838"/>
          </a:xfrm>
          <a:prstGeom prst="line">
            <a:avLst/>
          </a:prstGeom>
          <a:noFill/>
          <a:ln w="38100">
            <a:solidFill>
              <a:srgbClr val="0000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73" name="Rectangle 12">
            <a:extLst>
              <a:ext uri="{FF2B5EF4-FFF2-40B4-BE49-F238E27FC236}">
                <a16:creationId xmlns:a16="http://schemas.microsoft.com/office/drawing/2014/main" id="{BDDC65C2-D1AE-3683-C4C4-D2223C7F6D9F}"/>
              </a:ext>
            </a:extLst>
          </p:cNvPr>
          <p:cNvSpPr>
            <a:spLocks noChangeArrowheads="1"/>
          </p:cNvSpPr>
          <p:nvPr/>
        </p:nvSpPr>
        <p:spPr bwMode="auto">
          <a:xfrm>
            <a:off x="2458620" y="3628021"/>
            <a:ext cx="66246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itchFamily="2" charset="2"/>
              <a:buChar char=""/>
              <a:defRPr>
                <a:solidFill>
                  <a:srgbClr val="404040"/>
                </a:solidFill>
                <a:latin typeface="Trebuchet MS" panose="020B0703020202090204" pitchFamily="34" charset="0"/>
              </a:defRPr>
            </a:lvl1pPr>
            <a:lvl2pPr marL="742950" indent="-285750">
              <a:spcBef>
                <a:spcPts val="1000"/>
              </a:spcBef>
              <a:buClr>
                <a:schemeClr val="accent1"/>
              </a:buClr>
              <a:buSzPct val="80000"/>
              <a:buFont typeface="Wingdings 3" pitchFamily="2" charset="2"/>
              <a:buChar char=""/>
              <a:defRPr sz="1600">
                <a:solidFill>
                  <a:srgbClr val="404040"/>
                </a:solidFill>
                <a:latin typeface="Trebuchet MS" panose="020B0703020202090204" pitchFamily="34" charset="0"/>
              </a:defRPr>
            </a:lvl2pPr>
            <a:lvl3pPr marL="1143000" indent="-228600">
              <a:spcBef>
                <a:spcPts val="1000"/>
              </a:spcBef>
              <a:buClr>
                <a:schemeClr val="accent1"/>
              </a:buClr>
              <a:buSzPct val="80000"/>
              <a:buFont typeface="Wingdings 3" pitchFamily="2" charset="2"/>
              <a:buChar char=""/>
              <a:defRPr sz="1400">
                <a:solidFill>
                  <a:srgbClr val="404040"/>
                </a:solidFill>
                <a:latin typeface="Trebuchet MS" panose="020B0703020202090204" pitchFamily="34" charset="0"/>
              </a:defRPr>
            </a:lvl3pPr>
            <a:lvl4pPr marL="16002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defRPr>
            </a:lvl4pPr>
            <a:lvl5pPr marL="20574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defRPr>
            </a:lvl5pPr>
            <a:lvl6pPr marL="25146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6pPr>
            <a:lvl7pPr marL="29718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7pPr>
            <a:lvl8pPr marL="34290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8pPr>
            <a:lvl9pPr marL="38862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9pPr>
          </a:lstStyle>
          <a:p>
            <a:pPr eaLnBrk="1" hangingPunct="1">
              <a:spcBef>
                <a:spcPct val="0"/>
              </a:spcBef>
              <a:buClrTx/>
              <a:buSzTx/>
              <a:buFontTx/>
              <a:buNone/>
            </a:pPr>
            <a:r>
              <a:rPr lang="en-US" altLang="en-US" dirty="0">
                <a:solidFill>
                  <a:srgbClr val="000066"/>
                </a:solidFill>
                <a:latin typeface="Times New Roman" panose="02020603050405020304" pitchFamily="18" charset="0"/>
                <a:cs typeface="Times New Roman" panose="02020603050405020304" pitchFamily="18" charset="0"/>
              </a:rPr>
              <a:t>Ionization of hydrogen atoms by capture of second electron in Na-jet for acceleration  </a:t>
            </a:r>
          </a:p>
        </p:txBody>
      </p:sp>
      <p:sp>
        <p:nvSpPr>
          <p:cNvPr id="11274" name="Text Box 3">
            <a:extLst>
              <a:ext uri="{FF2B5EF4-FFF2-40B4-BE49-F238E27FC236}">
                <a16:creationId xmlns:a16="http://schemas.microsoft.com/office/drawing/2014/main" id="{F0632FCA-8DAE-B5DA-A436-4A90A57ABD86}"/>
              </a:ext>
            </a:extLst>
          </p:cNvPr>
          <p:cNvSpPr txBox="1">
            <a:spLocks noChangeArrowheads="1"/>
          </p:cNvSpPr>
          <p:nvPr/>
        </p:nvSpPr>
        <p:spPr bwMode="auto">
          <a:xfrm>
            <a:off x="381000" y="609600"/>
            <a:ext cx="1600200" cy="646113"/>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1000"/>
              </a:spcBef>
              <a:buClr>
                <a:schemeClr val="accent1"/>
              </a:buClr>
              <a:buSzPct val="80000"/>
              <a:buFont typeface="Wingdings 3" pitchFamily="2" charset="2"/>
              <a:buChar char=""/>
              <a:defRPr>
                <a:solidFill>
                  <a:srgbClr val="404040"/>
                </a:solidFill>
                <a:latin typeface="Trebuchet MS" panose="020B0703020202090204" pitchFamily="34" charset="0"/>
              </a:defRPr>
            </a:lvl1pPr>
            <a:lvl2pPr marL="742950" indent="-285750">
              <a:spcBef>
                <a:spcPts val="1000"/>
              </a:spcBef>
              <a:buClr>
                <a:schemeClr val="accent1"/>
              </a:buClr>
              <a:buSzPct val="80000"/>
              <a:buFont typeface="Wingdings 3" pitchFamily="2" charset="2"/>
              <a:buChar char=""/>
              <a:defRPr sz="1600">
                <a:solidFill>
                  <a:srgbClr val="404040"/>
                </a:solidFill>
                <a:latin typeface="Trebuchet MS" panose="020B0703020202090204" pitchFamily="34" charset="0"/>
              </a:defRPr>
            </a:lvl2pPr>
            <a:lvl3pPr marL="1143000" indent="-228600">
              <a:spcBef>
                <a:spcPts val="1000"/>
              </a:spcBef>
              <a:buClr>
                <a:schemeClr val="accent1"/>
              </a:buClr>
              <a:buSzPct val="80000"/>
              <a:buFont typeface="Wingdings 3" pitchFamily="2" charset="2"/>
              <a:buChar char=""/>
              <a:defRPr sz="1400">
                <a:solidFill>
                  <a:srgbClr val="404040"/>
                </a:solidFill>
                <a:latin typeface="Trebuchet MS" panose="020B0703020202090204" pitchFamily="34" charset="0"/>
              </a:defRPr>
            </a:lvl3pPr>
            <a:lvl4pPr marL="16002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defRPr>
            </a:lvl4pPr>
            <a:lvl5pPr marL="20574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defRPr>
            </a:lvl5pPr>
            <a:lvl6pPr marL="25146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6pPr>
            <a:lvl7pPr marL="29718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7pPr>
            <a:lvl8pPr marL="34290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8pPr>
            <a:lvl9pPr marL="38862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9pPr>
          </a:lstStyle>
          <a:p>
            <a:pPr algn="ctr" eaLnBrk="1" hangingPunct="1">
              <a:spcBef>
                <a:spcPct val="0"/>
              </a:spcBef>
              <a:buClrTx/>
              <a:buSzTx/>
              <a:buFontTx/>
              <a:buNone/>
            </a:pPr>
            <a:r>
              <a:rPr lang="en-US" altLang="en-US" b="1" dirty="0">
                <a:solidFill>
                  <a:srgbClr val="7030A0"/>
                </a:solidFill>
                <a:cs typeface="Arial" panose="020B0604020202020204" pitchFamily="34" charset="0"/>
              </a:rPr>
              <a:t>Polarized light</a:t>
            </a:r>
          </a:p>
        </p:txBody>
      </p:sp>
      <p:sp>
        <p:nvSpPr>
          <p:cNvPr id="11275" name="Text Box 4">
            <a:extLst>
              <a:ext uri="{FF2B5EF4-FFF2-40B4-BE49-F238E27FC236}">
                <a16:creationId xmlns:a16="http://schemas.microsoft.com/office/drawing/2014/main" id="{12C2D623-AE7D-312D-3130-795221A6C863}"/>
              </a:ext>
            </a:extLst>
          </p:cNvPr>
          <p:cNvSpPr txBox="1">
            <a:spLocks noChangeArrowheads="1"/>
          </p:cNvSpPr>
          <p:nvPr/>
        </p:nvSpPr>
        <p:spPr bwMode="auto">
          <a:xfrm>
            <a:off x="2514600" y="609600"/>
            <a:ext cx="1447800" cy="646113"/>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1000"/>
              </a:spcBef>
              <a:buClr>
                <a:schemeClr val="accent1"/>
              </a:buClr>
              <a:buSzPct val="80000"/>
              <a:buFont typeface="Wingdings 3" pitchFamily="2" charset="2"/>
              <a:buChar char=""/>
              <a:defRPr>
                <a:solidFill>
                  <a:srgbClr val="404040"/>
                </a:solidFill>
                <a:latin typeface="Trebuchet MS" panose="020B0703020202090204" pitchFamily="34" charset="0"/>
              </a:defRPr>
            </a:lvl1pPr>
            <a:lvl2pPr marL="742950" indent="-285750">
              <a:spcBef>
                <a:spcPts val="1000"/>
              </a:spcBef>
              <a:buClr>
                <a:schemeClr val="accent1"/>
              </a:buClr>
              <a:buSzPct val="80000"/>
              <a:buFont typeface="Wingdings 3" pitchFamily="2" charset="2"/>
              <a:buChar char=""/>
              <a:defRPr sz="1600">
                <a:solidFill>
                  <a:srgbClr val="404040"/>
                </a:solidFill>
                <a:latin typeface="Trebuchet MS" panose="020B0703020202090204" pitchFamily="34" charset="0"/>
              </a:defRPr>
            </a:lvl2pPr>
            <a:lvl3pPr marL="1143000" indent="-228600">
              <a:spcBef>
                <a:spcPts val="1000"/>
              </a:spcBef>
              <a:buClr>
                <a:schemeClr val="accent1"/>
              </a:buClr>
              <a:buSzPct val="80000"/>
              <a:buFont typeface="Wingdings 3" pitchFamily="2" charset="2"/>
              <a:buChar char=""/>
              <a:defRPr sz="1400">
                <a:solidFill>
                  <a:srgbClr val="404040"/>
                </a:solidFill>
                <a:latin typeface="Trebuchet MS" panose="020B0703020202090204" pitchFamily="34" charset="0"/>
              </a:defRPr>
            </a:lvl3pPr>
            <a:lvl4pPr marL="16002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defRPr>
            </a:lvl4pPr>
            <a:lvl5pPr marL="20574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defRPr>
            </a:lvl5pPr>
            <a:lvl6pPr marL="25146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6pPr>
            <a:lvl7pPr marL="29718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7pPr>
            <a:lvl8pPr marL="34290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8pPr>
            <a:lvl9pPr marL="38862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9pPr>
          </a:lstStyle>
          <a:p>
            <a:pPr algn="ctr" eaLnBrk="1" hangingPunct="1">
              <a:spcBef>
                <a:spcPct val="0"/>
              </a:spcBef>
              <a:buClrTx/>
              <a:buSzTx/>
              <a:buFontTx/>
              <a:buNone/>
            </a:pPr>
            <a:r>
              <a:rPr lang="en-US" altLang="en-US" b="1" dirty="0">
                <a:solidFill>
                  <a:srgbClr val="7030A0"/>
                </a:solidFill>
                <a:cs typeface="Arial" panose="020B0604020202020204" pitchFamily="34" charset="0"/>
              </a:rPr>
              <a:t>Polarized electron</a:t>
            </a:r>
          </a:p>
        </p:txBody>
      </p:sp>
      <p:sp>
        <p:nvSpPr>
          <p:cNvPr id="11276" name="Text Box 6">
            <a:extLst>
              <a:ext uri="{FF2B5EF4-FFF2-40B4-BE49-F238E27FC236}">
                <a16:creationId xmlns:a16="http://schemas.microsoft.com/office/drawing/2014/main" id="{16C06DEF-AA44-6D5A-66D3-47830DC03765}"/>
              </a:ext>
            </a:extLst>
          </p:cNvPr>
          <p:cNvSpPr txBox="1">
            <a:spLocks noChangeArrowheads="1"/>
          </p:cNvSpPr>
          <p:nvPr/>
        </p:nvSpPr>
        <p:spPr bwMode="auto">
          <a:xfrm>
            <a:off x="4495800" y="609600"/>
            <a:ext cx="4343400" cy="646113"/>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1000"/>
              </a:spcBef>
              <a:buClr>
                <a:schemeClr val="accent1"/>
              </a:buClr>
              <a:buSzPct val="80000"/>
              <a:buFont typeface="Wingdings 3" pitchFamily="2" charset="2"/>
              <a:buChar char=""/>
              <a:defRPr>
                <a:solidFill>
                  <a:srgbClr val="404040"/>
                </a:solidFill>
                <a:latin typeface="Trebuchet MS" panose="020B0703020202090204" pitchFamily="34" charset="0"/>
              </a:defRPr>
            </a:lvl1pPr>
            <a:lvl2pPr marL="742950" indent="-285750">
              <a:spcBef>
                <a:spcPts val="1000"/>
              </a:spcBef>
              <a:buClr>
                <a:schemeClr val="accent1"/>
              </a:buClr>
              <a:buSzPct val="80000"/>
              <a:buFont typeface="Wingdings 3" pitchFamily="2" charset="2"/>
              <a:buChar char=""/>
              <a:defRPr sz="1600">
                <a:solidFill>
                  <a:srgbClr val="404040"/>
                </a:solidFill>
                <a:latin typeface="Trebuchet MS" panose="020B0703020202090204" pitchFamily="34" charset="0"/>
              </a:defRPr>
            </a:lvl2pPr>
            <a:lvl3pPr marL="1143000" indent="-228600">
              <a:spcBef>
                <a:spcPts val="1000"/>
              </a:spcBef>
              <a:buClr>
                <a:schemeClr val="accent1"/>
              </a:buClr>
              <a:buSzPct val="80000"/>
              <a:buFont typeface="Wingdings 3" pitchFamily="2" charset="2"/>
              <a:buChar char=""/>
              <a:defRPr sz="1400">
                <a:solidFill>
                  <a:srgbClr val="404040"/>
                </a:solidFill>
                <a:latin typeface="Trebuchet MS" panose="020B0703020202090204" pitchFamily="34" charset="0"/>
              </a:defRPr>
            </a:lvl3pPr>
            <a:lvl4pPr marL="16002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defRPr>
            </a:lvl4pPr>
            <a:lvl5pPr marL="20574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defRPr>
            </a:lvl5pPr>
            <a:lvl6pPr marL="25146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6pPr>
            <a:lvl7pPr marL="29718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7pPr>
            <a:lvl8pPr marL="34290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8pPr>
            <a:lvl9pPr marL="38862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9pPr>
          </a:lstStyle>
          <a:p>
            <a:pPr algn="ctr" eaLnBrk="1" hangingPunct="1">
              <a:spcBef>
                <a:spcPct val="0"/>
              </a:spcBef>
              <a:buClrTx/>
              <a:buSzTx/>
              <a:buFontTx/>
              <a:buNone/>
            </a:pPr>
            <a:r>
              <a:rPr lang="en-US" altLang="en-US" b="1" dirty="0">
                <a:solidFill>
                  <a:srgbClr val="7030A0"/>
                </a:solidFill>
                <a:cs typeface="Arial" panose="020B0604020202020204" pitchFamily="34" charset="0"/>
              </a:rPr>
              <a:t>Polarized proton</a:t>
            </a:r>
          </a:p>
          <a:p>
            <a:pPr algn="ctr" eaLnBrk="1" hangingPunct="1">
              <a:spcBef>
                <a:spcPct val="0"/>
              </a:spcBef>
              <a:buClrTx/>
              <a:buSzTx/>
              <a:buFontTx/>
              <a:buNone/>
            </a:pPr>
            <a:r>
              <a:rPr lang="en-US" altLang="en-US" b="1" dirty="0">
                <a:solidFill>
                  <a:srgbClr val="7030A0"/>
                </a:solidFill>
                <a:cs typeface="Arial" panose="020B0604020202020204" pitchFamily="34" charset="0"/>
              </a:rPr>
              <a:t>(Quarks? Gluons ? Sea quarks?</a:t>
            </a:r>
          </a:p>
        </p:txBody>
      </p:sp>
      <p:sp>
        <p:nvSpPr>
          <p:cNvPr id="22" name="Right Arrow 21">
            <a:extLst>
              <a:ext uri="{FF2B5EF4-FFF2-40B4-BE49-F238E27FC236}">
                <a16:creationId xmlns:a16="http://schemas.microsoft.com/office/drawing/2014/main" id="{0B42E209-7B81-7997-A147-647109340C4C}"/>
              </a:ext>
            </a:extLst>
          </p:cNvPr>
          <p:cNvSpPr/>
          <p:nvPr/>
        </p:nvSpPr>
        <p:spPr>
          <a:xfrm>
            <a:off x="1981200" y="914400"/>
            <a:ext cx="533400" cy="152400"/>
          </a:xfrm>
          <a:prstGeom prst="rightArrow">
            <a:avLst/>
          </a:prstGeom>
          <a:no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1"/>
          </a:p>
        </p:txBody>
      </p:sp>
      <p:sp>
        <p:nvSpPr>
          <p:cNvPr id="23" name="Right Arrow 22">
            <a:extLst>
              <a:ext uri="{FF2B5EF4-FFF2-40B4-BE49-F238E27FC236}">
                <a16:creationId xmlns:a16="http://schemas.microsoft.com/office/drawing/2014/main" id="{930460CA-B714-6127-1DFC-AA6EC24FA34F}"/>
              </a:ext>
            </a:extLst>
          </p:cNvPr>
          <p:cNvSpPr/>
          <p:nvPr/>
        </p:nvSpPr>
        <p:spPr>
          <a:xfrm>
            <a:off x="3962400" y="914400"/>
            <a:ext cx="533400" cy="152400"/>
          </a:xfrm>
          <a:prstGeom prst="rightArrow">
            <a:avLst/>
          </a:prstGeom>
          <a:no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1"/>
          </a:p>
        </p:txBody>
      </p:sp>
      <p:sp>
        <p:nvSpPr>
          <p:cNvPr id="11279" name="Text Box 5">
            <a:extLst>
              <a:ext uri="{FF2B5EF4-FFF2-40B4-BE49-F238E27FC236}">
                <a16:creationId xmlns:a16="http://schemas.microsoft.com/office/drawing/2014/main" id="{FB6BBDEF-9B57-FC6F-4319-B9B5D5E2E53A}"/>
              </a:ext>
            </a:extLst>
          </p:cNvPr>
          <p:cNvSpPr txBox="1">
            <a:spLocks noChangeArrowheads="1"/>
          </p:cNvSpPr>
          <p:nvPr/>
        </p:nvSpPr>
        <p:spPr bwMode="auto">
          <a:xfrm>
            <a:off x="685800" y="2352675"/>
            <a:ext cx="84280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itchFamily="2" charset="2"/>
              <a:buChar char=""/>
              <a:defRPr>
                <a:solidFill>
                  <a:srgbClr val="404040"/>
                </a:solidFill>
                <a:latin typeface="Trebuchet MS" panose="020B0703020202090204" pitchFamily="34" charset="0"/>
              </a:defRPr>
            </a:lvl1pPr>
            <a:lvl2pPr marL="742950" indent="-285750">
              <a:spcBef>
                <a:spcPts val="1000"/>
              </a:spcBef>
              <a:buClr>
                <a:schemeClr val="accent1"/>
              </a:buClr>
              <a:buSzPct val="80000"/>
              <a:buFont typeface="Wingdings 3" pitchFamily="2" charset="2"/>
              <a:buChar char=""/>
              <a:defRPr sz="1600">
                <a:solidFill>
                  <a:srgbClr val="404040"/>
                </a:solidFill>
                <a:latin typeface="Trebuchet MS" panose="020B0703020202090204" pitchFamily="34" charset="0"/>
              </a:defRPr>
            </a:lvl2pPr>
            <a:lvl3pPr marL="1143000" indent="-228600">
              <a:spcBef>
                <a:spcPts val="1000"/>
              </a:spcBef>
              <a:buClr>
                <a:schemeClr val="accent1"/>
              </a:buClr>
              <a:buSzPct val="80000"/>
              <a:buFont typeface="Wingdings 3" pitchFamily="2" charset="2"/>
              <a:buChar char=""/>
              <a:defRPr sz="1400">
                <a:solidFill>
                  <a:srgbClr val="404040"/>
                </a:solidFill>
                <a:latin typeface="Trebuchet MS" panose="020B0703020202090204" pitchFamily="34" charset="0"/>
              </a:defRPr>
            </a:lvl3pPr>
            <a:lvl4pPr marL="16002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defRPr>
            </a:lvl4pPr>
            <a:lvl5pPr marL="20574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defRPr>
            </a:lvl5pPr>
            <a:lvl6pPr marL="25146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6pPr>
            <a:lvl7pPr marL="29718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7pPr>
            <a:lvl8pPr marL="34290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8pPr>
            <a:lvl9pPr marL="38862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9pPr>
          </a:lstStyle>
          <a:p>
            <a:pPr eaLnBrk="1" hangingPunct="1">
              <a:spcBef>
                <a:spcPct val="0"/>
              </a:spcBef>
              <a:buClrTx/>
              <a:buSzTx/>
              <a:buFontTx/>
              <a:buNone/>
            </a:pPr>
            <a:r>
              <a:rPr lang="en-US" altLang="en-US" dirty="0">
                <a:solidFill>
                  <a:srgbClr val="000066"/>
                </a:solidFill>
                <a:latin typeface="Times New Roman" panose="02020603050405020304" pitchFamily="18" charset="0"/>
                <a:cs typeface="Times New Roman" panose="02020603050405020304" pitchFamily="18" charset="0"/>
              </a:rPr>
              <a:t>Ionization of hydrogen atom at He-cell.</a:t>
            </a:r>
          </a:p>
        </p:txBody>
      </p:sp>
      <p:sp>
        <p:nvSpPr>
          <p:cNvPr id="11280" name="Line 7">
            <a:extLst>
              <a:ext uri="{FF2B5EF4-FFF2-40B4-BE49-F238E27FC236}">
                <a16:creationId xmlns:a16="http://schemas.microsoft.com/office/drawing/2014/main" id="{AEA7E4DE-AA30-E6DF-7EE3-99AE2CE8517E}"/>
              </a:ext>
            </a:extLst>
          </p:cNvPr>
          <p:cNvSpPr>
            <a:spLocks noChangeShapeType="1"/>
          </p:cNvSpPr>
          <p:nvPr/>
        </p:nvSpPr>
        <p:spPr bwMode="auto">
          <a:xfrm>
            <a:off x="2247900" y="2192338"/>
            <a:ext cx="1524000" cy="223837"/>
          </a:xfrm>
          <a:prstGeom prst="line">
            <a:avLst/>
          </a:prstGeom>
          <a:noFill/>
          <a:ln w="38100">
            <a:solidFill>
              <a:srgbClr val="0000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81" name="Line 7">
            <a:extLst>
              <a:ext uri="{FF2B5EF4-FFF2-40B4-BE49-F238E27FC236}">
                <a16:creationId xmlns:a16="http://schemas.microsoft.com/office/drawing/2014/main" id="{DCB0DC58-F8BA-9EBD-277E-A4F537829796}"/>
              </a:ext>
            </a:extLst>
          </p:cNvPr>
          <p:cNvSpPr>
            <a:spLocks noChangeShapeType="1"/>
          </p:cNvSpPr>
          <p:nvPr/>
        </p:nvSpPr>
        <p:spPr bwMode="auto">
          <a:xfrm>
            <a:off x="3657600" y="2706688"/>
            <a:ext cx="1524000" cy="223837"/>
          </a:xfrm>
          <a:prstGeom prst="line">
            <a:avLst/>
          </a:prstGeom>
          <a:noFill/>
          <a:ln w="38100">
            <a:solidFill>
              <a:srgbClr val="0000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82" name="Line 7">
            <a:extLst>
              <a:ext uri="{FF2B5EF4-FFF2-40B4-BE49-F238E27FC236}">
                <a16:creationId xmlns:a16="http://schemas.microsoft.com/office/drawing/2014/main" id="{158F5A7F-3D43-FC17-CC10-1625932ED79D}"/>
              </a:ext>
            </a:extLst>
          </p:cNvPr>
          <p:cNvSpPr>
            <a:spLocks noChangeShapeType="1"/>
          </p:cNvSpPr>
          <p:nvPr/>
        </p:nvSpPr>
        <p:spPr bwMode="auto">
          <a:xfrm>
            <a:off x="5138738" y="3179763"/>
            <a:ext cx="1462588" cy="104775"/>
          </a:xfrm>
          <a:prstGeom prst="line">
            <a:avLst/>
          </a:prstGeom>
          <a:noFill/>
          <a:ln w="38100">
            <a:solidFill>
              <a:srgbClr val="0000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83" name="Line 9">
            <a:extLst>
              <a:ext uri="{FF2B5EF4-FFF2-40B4-BE49-F238E27FC236}">
                <a16:creationId xmlns:a16="http://schemas.microsoft.com/office/drawing/2014/main" id="{AE2CF7E3-19E6-EE35-40B5-FB3B9375F0A6}"/>
              </a:ext>
            </a:extLst>
          </p:cNvPr>
          <p:cNvSpPr>
            <a:spLocks noChangeShapeType="1"/>
          </p:cNvSpPr>
          <p:nvPr/>
        </p:nvSpPr>
        <p:spPr bwMode="auto">
          <a:xfrm>
            <a:off x="6699250" y="3588543"/>
            <a:ext cx="1082675" cy="111125"/>
          </a:xfrm>
          <a:prstGeom prst="line">
            <a:avLst/>
          </a:prstGeom>
          <a:noFill/>
          <a:ln w="38100">
            <a:solidFill>
              <a:srgbClr val="0000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84" name="Text Box 15">
            <a:extLst>
              <a:ext uri="{FF2B5EF4-FFF2-40B4-BE49-F238E27FC236}">
                <a16:creationId xmlns:a16="http://schemas.microsoft.com/office/drawing/2014/main" id="{7311CB96-CABC-0E39-51D8-2590D41AB5D9}"/>
              </a:ext>
            </a:extLst>
          </p:cNvPr>
          <p:cNvSpPr txBox="1">
            <a:spLocks noChangeArrowheads="1"/>
          </p:cNvSpPr>
          <p:nvPr/>
        </p:nvSpPr>
        <p:spPr bwMode="auto">
          <a:xfrm>
            <a:off x="3863975" y="5013325"/>
            <a:ext cx="5413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itchFamily="2" charset="2"/>
              <a:buChar char=""/>
              <a:defRPr>
                <a:solidFill>
                  <a:srgbClr val="404040"/>
                </a:solidFill>
                <a:latin typeface="Trebuchet MS" panose="020B0703020202090204" pitchFamily="34" charset="0"/>
              </a:defRPr>
            </a:lvl1pPr>
            <a:lvl2pPr marL="742950" indent="-285750">
              <a:spcBef>
                <a:spcPts val="1000"/>
              </a:spcBef>
              <a:buClr>
                <a:schemeClr val="accent1"/>
              </a:buClr>
              <a:buSzPct val="80000"/>
              <a:buFont typeface="Wingdings 3" pitchFamily="2" charset="2"/>
              <a:buChar char=""/>
              <a:defRPr sz="1600">
                <a:solidFill>
                  <a:srgbClr val="404040"/>
                </a:solidFill>
                <a:latin typeface="Trebuchet MS" panose="020B0703020202090204" pitchFamily="34" charset="0"/>
              </a:defRPr>
            </a:lvl2pPr>
            <a:lvl3pPr marL="1143000" indent="-228600">
              <a:spcBef>
                <a:spcPts val="1000"/>
              </a:spcBef>
              <a:buClr>
                <a:schemeClr val="accent1"/>
              </a:buClr>
              <a:buSzPct val="80000"/>
              <a:buFont typeface="Wingdings 3" pitchFamily="2" charset="2"/>
              <a:buChar char=""/>
              <a:defRPr sz="1400">
                <a:solidFill>
                  <a:srgbClr val="404040"/>
                </a:solidFill>
                <a:latin typeface="Trebuchet MS" panose="020B0703020202090204" pitchFamily="34" charset="0"/>
              </a:defRPr>
            </a:lvl3pPr>
            <a:lvl4pPr marL="16002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defRPr>
            </a:lvl4pPr>
            <a:lvl5pPr marL="20574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defRPr>
            </a:lvl5pPr>
            <a:lvl6pPr marL="25146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6pPr>
            <a:lvl7pPr marL="29718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7pPr>
            <a:lvl8pPr marL="34290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8pPr>
            <a:lvl9pPr marL="38862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9pPr>
          </a:lstStyle>
          <a:p>
            <a:pPr eaLnBrk="1" hangingPunct="1">
              <a:spcBef>
                <a:spcPct val="0"/>
              </a:spcBef>
              <a:buClrTx/>
              <a:buSzTx/>
              <a:buFontTx/>
              <a:buNone/>
            </a:pPr>
            <a:r>
              <a:rPr lang="en-US" altLang="en-US" sz="2000">
                <a:solidFill>
                  <a:schemeClr val="tx1"/>
                </a:solidFill>
                <a:latin typeface="Times New Roman" panose="02020603050405020304" pitchFamily="18" charset="0"/>
                <a:cs typeface="Times New Roman" panose="02020603050405020304" pitchFamily="18" charset="0"/>
              </a:rPr>
              <a:t>H</a:t>
            </a:r>
            <a:r>
              <a:rPr lang="en-US" altLang="en-US" sz="2000" baseline="30000">
                <a:solidFill>
                  <a:schemeClr val="tx1"/>
                </a:solidFill>
                <a:latin typeface="Times New Roman" panose="02020603050405020304" pitchFamily="18" charset="0"/>
                <a:cs typeface="Times New Roman" panose="02020603050405020304" pitchFamily="18" charset="0"/>
              </a:rPr>
              <a:t>0*</a:t>
            </a:r>
          </a:p>
        </p:txBody>
      </p:sp>
      <p:sp>
        <p:nvSpPr>
          <p:cNvPr id="11285" name="Text Box 15">
            <a:extLst>
              <a:ext uri="{FF2B5EF4-FFF2-40B4-BE49-F238E27FC236}">
                <a16:creationId xmlns:a16="http://schemas.microsoft.com/office/drawing/2014/main" id="{12CAA05D-9A29-9571-8A66-E4F7594383BE}"/>
              </a:ext>
            </a:extLst>
          </p:cNvPr>
          <p:cNvSpPr txBox="1">
            <a:spLocks noChangeArrowheads="1"/>
          </p:cNvSpPr>
          <p:nvPr/>
        </p:nvSpPr>
        <p:spPr bwMode="auto">
          <a:xfrm>
            <a:off x="2243138" y="4983163"/>
            <a:ext cx="466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itchFamily="2" charset="2"/>
              <a:buChar char=""/>
              <a:defRPr>
                <a:solidFill>
                  <a:srgbClr val="404040"/>
                </a:solidFill>
                <a:latin typeface="Trebuchet MS" panose="020B0703020202090204" pitchFamily="34" charset="0"/>
              </a:defRPr>
            </a:lvl1pPr>
            <a:lvl2pPr marL="742950" indent="-285750">
              <a:spcBef>
                <a:spcPts val="1000"/>
              </a:spcBef>
              <a:buClr>
                <a:schemeClr val="accent1"/>
              </a:buClr>
              <a:buSzPct val="80000"/>
              <a:buFont typeface="Wingdings 3" pitchFamily="2" charset="2"/>
              <a:buChar char=""/>
              <a:defRPr sz="1600">
                <a:solidFill>
                  <a:srgbClr val="404040"/>
                </a:solidFill>
                <a:latin typeface="Trebuchet MS" panose="020B0703020202090204" pitchFamily="34" charset="0"/>
              </a:defRPr>
            </a:lvl2pPr>
            <a:lvl3pPr marL="1143000" indent="-228600">
              <a:spcBef>
                <a:spcPts val="1000"/>
              </a:spcBef>
              <a:buClr>
                <a:schemeClr val="accent1"/>
              </a:buClr>
              <a:buSzPct val="80000"/>
              <a:buFont typeface="Wingdings 3" pitchFamily="2" charset="2"/>
              <a:buChar char=""/>
              <a:defRPr sz="1400">
                <a:solidFill>
                  <a:srgbClr val="404040"/>
                </a:solidFill>
                <a:latin typeface="Trebuchet MS" panose="020B0703020202090204" pitchFamily="34" charset="0"/>
              </a:defRPr>
            </a:lvl3pPr>
            <a:lvl4pPr marL="16002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defRPr>
            </a:lvl4pPr>
            <a:lvl5pPr marL="20574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defRPr>
            </a:lvl5pPr>
            <a:lvl6pPr marL="25146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6pPr>
            <a:lvl7pPr marL="29718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7pPr>
            <a:lvl8pPr marL="34290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8pPr>
            <a:lvl9pPr marL="38862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9pPr>
          </a:lstStyle>
          <a:p>
            <a:pPr eaLnBrk="1" hangingPunct="1">
              <a:spcBef>
                <a:spcPct val="0"/>
              </a:spcBef>
              <a:buClrTx/>
              <a:buSzTx/>
              <a:buFontTx/>
              <a:buNone/>
            </a:pPr>
            <a:r>
              <a:rPr lang="en-US" altLang="en-US" sz="2000">
                <a:solidFill>
                  <a:schemeClr val="tx1"/>
                </a:solidFill>
                <a:latin typeface="Times New Roman" panose="02020603050405020304" pitchFamily="18" charset="0"/>
                <a:cs typeface="Times New Roman" panose="02020603050405020304" pitchFamily="18" charset="0"/>
              </a:rPr>
              <a:t>H</a:t>
            </a:r>
            <a:r>
              <a:rPr lang="en-US" altLang="en-US" sz="2000" baseline="30000">
                <a:solidFill>
                  <a:schemeClr val="tx1"/>
                </a:solidFill>
                <a:latin typeface="Times New Roman" panose="02020603050405020304" pitchFamily="18" charset="0"/>
                <a:cs typeface="Times New Roman" panose="02020603050405020304" pitchFamily="18" charset="0"/>
              </a:rPr>
              <a:t>+</a:t>
            </a:r>
          </a:p>
        </p:txBody>
      </p:sp>
      <p:sp>
        <p:nvSpPr>
          <p:cNvPr id="11286" name="Text Box 15">
            <a:extLst>
              <a:ext uri="{FF2B5EF4-FFF2-40B4-BE49-F238E27FC236}">
                <a16:creationId xmlns:a16="http://schemas.microsoft.com/office/drawing/2014/main" id="{89D6A2E7-BDC4-447C-F797-8B216205E53D}"/>
              </a:ext>
            </a:extLst>
          </p:cNvPr>
          <p:cNvSpPr txBox="1">
            <a:spLocks noChangeArrowheads="1"/>
          </p:cNvSpPr>
          <p:nvPr/>
        </p:nvSpPr>
        <p:spPr bwMode="auto">
          <a:xfrm>
            <a:off x="5791200" y="4556125"/>
            <a:ext cx="5397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itchFamily="2" charset="2"/>
              <a:buChar char=""/>
              <a:defRPr>
                <a:solidFill>
                  <a:srgbClr val="404040"/>
                </a:solidFill>
                <a:latin typeface="Trebuchet MS" panose="020B0703020202090204" pitchFamily="34" charset="0"/>
              </a:defRPr>
            </a:lvl1pPr>
            <a:lvl2pPr marL="742950" indent="-285750">
              <a:spcBef>
                <a:spcPts val="1000"/>
              </a:spcBef>
              <a:buClr>
                <a:schemeClr val="accent1"/>
              </a:buClr>
              <a:buSzPct val="80000"/>
              <a:buFont typeface="Wingdings 3" pitchFamily="2" charset="2"/>
              <a:buChar char=""/>
              <a:defRPr sz="1600">
                <a:solidFill>
                  <a:srgbClr val="404040"/>
                </a:solidFill>
                <a:latin typeface="Trebuchet MS" panose="020B0703020202090204" pitchFamily="34" charset="0"/>
              </a:defRPr>
            </a:lvl2pPr>
            <a:lvl3pPr marL="1143000" indent="-228600">
              <a:spcBef>
                <a:spcPts val="1000"/>
              </a:spcBef>
              <a:buClr>
                <a:schemeClr val="accent1"/>
              </a:buClr>
              <a:buSzPct val="80000"/>
              <a:buFont typeface="Wingdings 3" pitchFamily="2" charset="2"/>
              <a:buChar char=""/>
              <a:defRPr sz="1400">
                <a:solidFill>
                  <a:srgbClr val="404040"/>
                </a:solidFill>
                <a:latin typeface="Trebuchet MS" panose="020B0703020202090204" pitchFamily="34" charset="0"/>
              </a:defRPr>
            </a:lvl3pPr>
            <a:lvl4pPr marL="16002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defRPr>
            </a:lvl4pPr>
            <a:lvl5pPr marL="20574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defRPr>
            </a:lvl5pPr>
            <a:lvl6pPr marL="25146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6pPr>
            <a:lvl7pPr marL="29718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7pPr>
            <a:lvl8pPr marL="34290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8pPr>
            <a:lvl9pPr marL="3886200" indent="-228600" defTabSz="4572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9pPr>
          </a:lstStyle>
          <a:p>
            <a:pPr eaLnBrk="1" hangingPunct="1">
              <a:spcBef>
                <a:spcPct val="0"/>
              </a:spcBef>
              <a:buClrTx/>
              <a:buSzTx/>
              <a:buFontTx/>
              <a:buNone/>
            </a:pPr>
            <a:r>
              <a:rPr lang="en-US" altLang="en-US" sz="2000">
                <a:solidFill>
                  <a:schemeClr val="tx1"/>
                </a:solidFill>
                <a:latin typeface="Times New Roman" panose="02020603050405020304" pitchFamily="18" charset="0"/>
                <a:cs typeface="Times New Roman" panose="02020603050405020304" pitchFamily="18" charset="0"/>
              </a:rPr>
              <a:t>H</a:t>
            </a:r>
            <a:r>
              <a:rPr lang="en-US" altLang="en-US" sz="2000" baseline="30000">
                <a:solidFill>
                  <a:schemeClr val="tx1"/>
                </a:solidFill>
                <a:latin typeface="Times New Roman" panose="02020603050405020304" pitchFamily="18" charset="0"/>
                <a:cs typeface="Times New Roman" panose="02020603050405020304" pitchFamily="18" charset="0"/>
              </a:rPr>
              <a:t>0*</a:t>
            </a:r>
          </a:p>
        </p:txBody>
      </p:sp>
      <p:sp>
        <p:nvSpPr>
          <p:cNvPr id="3" name="TextBox 2">
            <a:extLst>
              <a:ext uri="{FF2B5EF4-FFF2-40B4-BE49-F238E27FC236}">
                <a16:creationId xmlns:a16="http://schemas.microsoft.com/office/drawing/2014/main" id="{F0008212-FE65-3A56-F8AB-180F5E2BE07F}"/>
              </a:ext>
            </a:extLst>
          </p:cNvPr>
          <p:cNvSpPr txBox="1"/>
          <p:nvPr/>
        </p:nvSpPr>
        <p:spPr>
          <a:xfrm>
            <a:off x="224966" y="28334"/>
            <a:ext cx="8541668" cy="584775"/>
          </a:xfrm>
          <a:prstGeom prst="rect">
            <a:avLst/>
          </a:prstGeom>
          <a:noFill/>
        </p:spPr>
        <p:txBody>
          <a:bodyPr wrap="square">
            <a:spAutoFit/>
          </a:bodyPr>
          <a:lstStyle/>
          <a:p>
            <a:pPr algn="ctr" fontAlgn="auto">
              <a:spcBef>
                <a:spcPts val="0"/>
              </a:spcBef>
              <a:spcAft>
                <a:spcPts val="0"/>
              </a:spcAft>
              <a:defRPr/>
            </a:pPr>
            <a:r>
              <a:rPr lang="en-US" sz="3200" b="1" kern="0" dirty="0">
                <a:solidFill>
                  <a:srgbClr val="C00000"/>
                </a:solidFill>
                <a:latin typeface="Times New Roman" panose="02020603050405020304" pitchFamily="18" charset="0"/>
                <a:ea typeface="+mj-ea"/>
                <a:cs typeface="Times New Roman" panose="02020603050405020304" pitchFamily="18" charset="0"/>
              </a:rPr>
              <a:t>Polarization Transfer Technique</a:t>
            </a:r>
          </a:p>
        </p:txBody>
      </p:sp>
    </p:spTree>
  </p:cSld>
  <p:clrMapOvr>
    <a:masterClrMapping/>
  </p:clrMapOvr>
</p:sld>
</file>

<file path=ppt/theme/theme1.xml><?xml version="1.0" encoding="utf-8"?>
<a:theme xmlns:a="http://schemas.openxmlformats.org/drawingml/2006/main" name="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L_PPT_Template_2021_Standard_Compressed_060121" id="{81931DB4-BE11-AC4C-8733-C612231D0574}" vid="{9DFA2559-1B1D-A844-9731-917E9F0BD70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BNL</Template>
  <TotalTime>52492</TotalTime>
  <Words>3278</Words>
  <Application>Microsoft Macintosh PowerPoint</Application>
  <PresentationFormat>On-screen Show (4:3)</PresentationFormat>
  <Paragraphs>495</Paragraphs>
  <Slides>47</Slides>
  <Notes>9</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61" baseType="lpstr">
      <vt:lpstr>Arial</vt:lpstr>
      <vt:lpstr>Arial Black</vt:lpstr>
      <vt:lpstr>Calibri</vt:lpstr>
      <vt:lpstr>Cambria Math</vt:lpstr>
      <vt:lpstr>Comic Sans MS</vt:lpstr>
      <vt:lpstr>Comic Sans MS Bold</vt:lpstr>
      <vt:lpstr>Georgia</vt:lpstr>
      <vt:lpstr>Helvetica</vt:lpstr>
      <vt:lpstr>Tahoma</vt:lpstr>
      <vt:lpstr>Times New Roman</vt:lpstr>
      <vt:lpstr>Trebuchet MS</vt:lpstr>
      <vt:lpstr>Wingdings</vt:lpstr>
      <vt:lpstr>BNL</vt:lpstr>
      <vt:lpstr>Picture</vt:lpstr>
      <vt:lpstr>Polarized Ion Sources at BNL</vt:lpstr>
      <vt:lpstr>Outlines</vt:lpstr>
      <vt:lpstr>Overview of the BNL Hadron Complex</vt:lpstr>
      <vt:lpstr>Polarization Facilities at RHIC</vt:lpstr>
      <vt:lpstr>PowerPoint Presentation</vt:lpstr>
      <vt:lpstr>PowerPoint Presentation</vt:lpstr>
      <vt:lpstr>OPPIS</vt:lpstr>
      <vt:lpstr>OPPIS Layout </vt:lpstr>
      <vt:lpstr>PowerPoint Presentation</vt:lpstr>
      <vt:lpstr>Polarization Dilution due H0 </vt:lpstr>
      <vt:lpstr>Fast Atomic Beam Source</vt:lpstr>
      <vt:lpstr>He-Ionizer Cell with 3-grid Energy Separation System</vt:lpstr>
      <vt:lpstr>Optically –Pumped Rb- vapor Cell</vt:lpstr>
      <vt:lpstr>4-Grid Sperical Ion Optical System </vt:lpstr>
      <vt:lpstr>Sodium –Jet Ionizer Cell</vt:lpstr>
      <vt:lpstr>H- Beam Acceleration to 35 keV </vt:lpstr>
      <vt:lpstr>PowerPoint Presentation</vt:lpstr>
      <vt:lpstr>H- Current at 200 MeV-1.05 mA</vt:lpstr>
      <vt:lpstr>PowerPoint Presentation</vt:lpstr>
      <vt:lpstr>PowerPoint Presentation</vt:lpstr>
      <vt:lpstr>PowerPoint Presentation</vt:lpstr>
      <vt:lpstr>Polarized 3He++ Source development</vt:lpstr>
      <vt:lpstr>PowerPoint Presentation</vt:lpstr>
      <vt:lpstr>Requirements to the 3He++ Source at BNL</vt:lpstr>
      <vt:lpstr>PowerPoint Presentation</vt:lpstr>
      <vt:lpstr>PowerPoint Presentation</vt:lpstr>
      <vt:lpstr>EBIS is an  Accumulator and Charge State Multiplier with a widely programmable output pulse width and is capable of working with Internal gas Injection.</vt:lpstr>
      <vt:lpstr>PowerPoint Presentation</vt:lpstr>
      <vt:lpstr>Challenges and Key Development for the Extended EBIS</vt:lpstr>
      <vt:lpstr>Production of Polarized 3He++ in  EBIS </vt:lpstr>
      <vt:lpstr>Extended EBIS for 3He++</vt:lpstr>
      <vt:lpstr>EEBIS </vt:lpstr>
      <vt:lpstr>Polarized 3He++  Source Development </vt:lpstr>
      <vt:lpstr>Optical Pumping and Probe Lasers Layout</vt:lpstr>
      <vt:lpstr>PowerPoint Presentation</vt:lpstr>
      <vt:lpstr>PowerPoint Presentation</vt:lpstr>
      <vt:lpstr>3He-gas purification and filling system</vt:lpstr>
      <vt:lpstr>3He Contamination Monitoring </vt:lpstr>
      <vt:lpstr>Gas Cell with pump out manifold and external drift tube connections</vt:lpstr>
      <vt:lpstr>PowerPoint Presentation</vt:lpstr>
      <vt:lpstr>Pulsed 3He Valve Operation in 2.0T Solenoid.  </vt:lpstr>
      <vt:lpstr>PowerPoint Presentation</vt:lpstr>
      <vt:lpstr>3He++ Spin-Rotator in the at 6.0 MeV Beam Energy</vt:lpstr>
      <vt:lpstr>Spin Rotator -Chicane </vt:lpstr>
      <vt:lpstr>3He-4He scattering polarimeter at 5.3 MeV beam energy</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Preinjectors Status</dc:title>
  <dc:subject/>
  <dc:creator>Raparia, Deepak</dc:creator>
  <cp:keywords/>
  <dc:description/>
  <cp:lastModifiedBy>Raparia, Deepak</cp:lastModifiedBy>
  <cp:revision>253</cp:revision>
  <dcterms:created xsi:type="dcterms:W3CDTF">2021-06-08T16:06:04Z</dcterms:created>
  <dcterms:modified xsi:type="dcterms:W3CDTF">2023-09-26T10:01:01Z</dcterms:modified>
  <cp:category/>
</cp:coreProperties>
</file>