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9"/>
  </p:notesMasterIdLst>
  <p:sldIdLst>
    <p:sldId id="256" r:id="rId2"/>
    <p:sldId id="347" r:id="rId3"/>
    <p:sldId id="262" r:id="rId4"/>
    <p:sldId id="263" r:id="rId5"/>
    <p:sldId id="264" r:id="rId6"/>
    <p:sldId id="265" r:id="rId7"/>
    <p:sldId id="266" r:id="rId8"/>
    <p:sldId id="271" r:id="rId9"/>
    <p:sldId id="273" r:id="rId10"/>
    <p:sldId id="274" r:id="rId11"/>
    <p:sldId id="337" r:id="rId12"/>
    <p:sldId id="275" r:id="rId13"/>
    <p:sldId id="332" r:id="rId14"/>
    <p:sldId id="333" r:id="rId15"/>
    <p:sldId id="267" r:id="rId16"/>
    <p:sldId id="338" r:id="rId17"/>
    <p:sldId id="339" r:id="rId18"/>
    <p:sldId id="286" r:id="rId19"/>
    <p:sldId id="287" r:id="rId20"/>
    <p:sldId id="348" r:id="rId21"/>
    <p:sldId id="342" r:id="rId22"/>
    <p:sldId id="341" r:id="rId23"/>
    <p:sldId id="343" r:id="rId24"/>
    <p:sldId id="344" r:id="rId25"/>
    <p:sldId id="345" r:id="rId26"/>
    <p:sldId id="346" r:id="rId27"/>
    <p:sldId id="34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DDC"/>
    <a:srgbClr val="B72467"/>
    <a:srgbClr val="B824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5493DA-F161-46B5-AEB7-0A68810307A4}" v="7" dt="2023-09-25T16:43:40.9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6" autoAdjust="0"/>
    <p:restoredTop sz="94694"/>
  </p:normalViewPr>
  <p:slideViewPr>
    <p:cSldViewPr snapToGrid="0" snapToObjects="1">
      <p:cViewPr varScale="1">
        <p:scale>
          <a:sx n="116" d="100"/>
          <a:sy n="116" d="100"/>
        </p:scale>
        <p:origin x="138"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ltrera, Luca" userId="9c440825-ed23-4914-bbba-109e2b8a0453" providerId="ADAL" clId="{AB5493DA-F161-46B5-AEB7-0A68810307A4}"/>
    <pc:docChg chg="modSld">
      <pc:chgData name="Cultrera, Luca" userId="9c440825-ed23-4914-bbba-109e2b8a0453" providerId="ADAL" clId="{AB5493DA-F161-46B5-AEB7-0A68810307A4}" dt="2023-09-25T16:45:13.115" v="68" actId="114"/>
      <pc:docMkLst>
        <pc:docMk/>
      </pc:docMkLst>
      <pc:sldChg chg="modAnim">
        <pc:chgData name="Cultrera, Luca" userId="9c440825-ed23-4914-bbba-109e2b8a0453" providerId="ADAL" clId="{AB5493DA-F161-46B5-AEB7-0A68810307A4}" dt="2023-09-25T16:35:11.297" v="3"/>
        <pc:sldMkLst>
          <pc:docMk/>
          <pc:sldMk cId="785514557" sldId="267"/>
        </pc:sldMkLst>
      </pc:sldChg>
      <pc:sldChg chg="modAnim">
        <pc:chgData name="Cultrera, Luca" userId="9c440825-ed23-4914-bbba-109e2b8a0453" providerId="ADAL" clId="{AB5493DA-F161-46B5-AEB7-0A68810307A4}" dt="2023-09-25T16:34:55.256" v="2"/>
        <pc:sldMkLst>
          <pc:docMk/>
          <pc:sldMk cId="1593377195" sldId="275"/>
        </pc:sldMkLst>
      </pc:sldChg>
      <pc:sldChg chg="modAnim">
        <pc:chgData name="Cultrera, Luca" userId="9c440825-ed23-4914-bbba-109e2b8a0453" providerId="ADAL" clId="{AB5493DA-F161-46B5-AEB7-0A68810307A4}" dt="2023-09-25T16:35:40.284" v="5"/>
        <pc:sldMkLst>
          <pc:docMk/>
          <pc:sldMk cId="1458212877" sldId="338"/>
        </pc:sldMkLst>
      </pc:sldChg>
      <pc:sldChg chg="addSp modSp mod">
        <pc:chgData name="Cultrera, Luca" userId="9c440825-ed23-4914-bbba-109e2b8a0453" providerId="ADAL" clId="{AB5493DA-F161-46B5-AEB7-0A68810307A4}" dt="2023-09-25T16:45:13.115" v="68" actId="114"/>
        <pc:sldMkLst>
          <pc:docMk/>
          <pc:sldMk cId="901789640" sldId="340"/>
        </pc:sldMkLst>
        <pc:spChg chg="add mod">
          <ac:chgData name="Cultrera, Luca" userId="9c440825-ed23-4914-bbba-109e2b8a0453" providerId="ADAL" clId="{AB5493DA-F161-46B5-AEB7-0A68810307A4}" dt="2023-09-25T16:45:13.115" v="68" actId="114"/>
          <ac:spMkLst>
            <pc:docMk/>
            <pc:sldMk cId="901789640" sldId="340"/>
            <ac:spMk id="5" creationId="{9F65D455-9FEE-EA16-1196-A0DDFF4B59C7}"/>
          </ac:spMkLst>
        </pc:spChg>
        <pc:spChg chg="mod">
          <ac:chgData name="Cultrera, Luca" userId="9c440825-ed23-4914-bbba-109e2b8a0453" providerId="ADAL" clId="{AB5493DA-F161-46B5-AEB7-0A68810307A4}" dt="2023-09-25T16:44:53.567" v="62" actId="1076"/>
          <ac:spMkLst>
            <pc:docMk/>
            <pc:sldMk cId="901789640" sldId="340"/>
            <ac:spMk id="6" creationId="{FE55E6CA-F4A4-0727-1D3A-915050D87E8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9/25/2023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band diagram of the hetero junction is shown in the picture. In order to have the bands aligned as in this picture an n-type layer of Cs-</a:t>
            </a:r>
            <a:r>
              <a:rPr lang="en-US" dirty="0" err="1"/>
              <a:t>Te</a:t>
            </a:r>
            <a:r>
              <a:rPr lang="en-US" dirty="0"/>
              <a:t> is required. Such doping could be achieved by incorporating excess Cs into the film during the growth but given the limited Cs-</a:t>
            </a:r>
            <a:r>
              <a:rPr lang="en-US" dirty="0" err="1"/>
              <a:t>Te</a:t>
            </a:r>
            <a:r>
              <a:rPr lang="en-US" dirty="0"/>
              <a:t> layer thickness (~2nm) a fine control of the doping level is not easy and is usually performed using the photocurrent as feedback.</a:t>
            </a:r>
          </a:p>
          <a:p>
            <a:r>
              <a:rPr lang="en-US" dirty="0"/>
              <a:t>Details of the growth condition can be found in this reference. What is important is that after the growth of the Cs-</a:t>
            </a:r>
            <a:r>
              <a:rPr lang="en-US" dirty="0" err="1"/>
              <a:t>Te</a:t>
            </a:r>
            <a:r>
              <a:rPr lang="en-US" dirty="0"/>
              <a:t> layer the spectral response showed photoemission at photon energies equal to the band gap confirming that NEA condition was achieved.</a:t>
            </a:r>
          </a:p>
        </p:txBody>
      </p:sp>
      <p:sp>
        <p:nvSpPr>
          <p:cNvPr id="4" name="Slide Number Placeholder 3"/>
          <p:cNvSpPr>
            <a:spLocks noGrp="1"/>
          </p:cNvSpPr>
          <p:nvPr>
            <p:ph type="sldNum" sz="quarter" idx="5"/>
          </p:nvPr>
        </p:nvSpPr>
        <p:spPr/>
        <p:txBody>
          <a:bodyPr/>
          <a:lstStyle/>
          <a:p>
            <a:fld id="{519FBC35-0A2E-461D-975C-AB2F3C4A13B3}" type="slidenum">
              <a:rPr lang="en-US" smtClean="0"/>
              <a:t>10</a:t>
            </a:fld>
            <a:endParaRPr lang="en-US"/>
          </a:p>
        </p:txBody>
      </p:sp>
    </p:spTree>
    <p:extLst>
      <p:ext uri="{BB962C8B-B14F-4D97-AF65-F5344CB8AC3E}">
        <p14:creationId xmlns:p14="http://schemas.microsoft.com/office/powerpoint/2010/main" val="2818759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aspect to maximize QE is the </a:t>
            </a:r>
            <a:r>
              <a:rPr lang="en-US" dirty="0" err="1"/>
              <a:t>the</a:t>
            </a:r>
            <a:r>
              <a:rPr lang="en-US" dirty="0"/>
              <a:t> quality of the GaAs surface in terms of cleanliness. Also, because the Cs-</a:t>
            </a:r>
            <a:r>
              <a:rPr lang="en-US" dirty="0" err="1"/>
              <a:t>Te</a:t>
            </a:r>
            <a:r>
              <a:rPr lang="en-US" dirty="0"/>
              <a:t> is very thin it is important that to achieve a uniform coverage of the surface the surface should be as smooth as possible. </a:t>
            </a:r>
          </a:p>
          <a:p>
            <a:r>
              <a:rPr lang="en-US" dirty="0"/>
              <a:t>A recent set of experiment evidenced that a heat heating treatment at 580 for 2 hours to give a surface that can meet the specification required to achieve high QE.</a:t>
            </a:r>
          </a:p>
          <a:p>
            <a:r>
              <a:rPr lang="en-US" dirty="0"/>
              <a:t>Indeed a modified deposition procedure performed at room temperature using a Cs-O layer before and after the </a:t>
            </a:r>
            <a:r>
              <a:rPr lang="en-US" dirty="0" err="1"/>
              <a:t>Te</a:t>
            </a:r>
            <a:r>
              <a:rPr lang="en-US" dirty="0"/>
              <a:t> evaporation allowed to reach much larger QE than the Cs-</a:t>
            </a:r>
            <a:r>
              <a:rPr lang="en-US" dirty="0" err="1"/>
              <a:t>Te</a:t>
            </a:r>
            <a:r>
              <a:rPr lang="en-US" dirty="0"/>
              <a:t> alone.</a:t>
            </a:r>
          </a:p>
          <a:p>
            <a:r>
              <a:rPr lang="en-US" dirty="0"/>
              <a:t> </a:t>
            </a:r>
          </a:p>
        </p:txBody>
      </p:sp>
      <p:sp>
        <p:nvSpPr>
          <p:cNvPr id="4" name="Slide Number Placeholder 3"/>
          <p:cNvSpPr>
            <a:spLocks noGrp="1"/>
          </p:cNvSpPr>
          <p:nvPr>
            <p:ph type="sldNum" sz="quarter" idx="5"/>
          </p:nvPr>
        </p:nvSpPr>
        <p:spPr/>
        <p:txBody>
          <a:bodyPr/>
          <a:lstStyle/>
          <a:p>
            <a:fld id="{519FBC35-0A2E-461D-975C-AB2F3C4A13B3}" type="slidenum">
              <a:rPr lang="en-US" smtClean="0"/>
              <a:t>11</a:t>
            </a:fld>
            <a:endParaRPr lang="en-US"/>
          </a:p>
        </p:txBody>
      </p:sp>
    </p:spTree>
    <p:extLst>
      <p:ext uri="{BB962C8B-B14F-4D97-AF65-F5344CB8AC3E}">
        <p14:creationId xmlns:p14="http://schemas.microsoft.com/office/powerpoint/2010/main" val="431441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the lifetime:</a:t>
            </a:r>
          </a:p>
          <a:p>
            <a:r>
              <a:rPr lang="en-US" dirty="0"/>
              <a:t>The lifetime of the GaAs samples activated with Cs-</a:t>
            </a:r>
            <a:r>
              <a:rPr lang="en-US" dirty="0" err="1"/>
              <a:t>Te</a:t>
            </a:r>
            <a:r>
              <a:rPr lang="en-US" dirty="0"/>
              <a:t> was characterized and compared with samples activated with the standard Cs-O method. </a:t>
            </a:r>
          </a:p>
          <a:p>
            <a:r>
              <a:rPr lang="en-US" dirty="0"/>
              <a:t>The reactivation of the sample with Cs after the initial decay was also attempted.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Rejuvenation of the cathode seems possible, levels of QE similar to those of freshly activated cathodes are achieved after additional Cs exposure, but the lifetime is shorter.</a:t>
            </a:r>
          </a:p>
          <a:p>
            <a:r>
              <a:rPr lang="en-US" dirty="0"/>
              <a:t>On the overall a freshly Cs-</a:t>
            </a:r>
            <a:r>
              <a:rPr lang="en-US" dirty="0" err="1"/>
              <a:t>Te</a:t>
            </a:r>
            <a:r>
              <a:rPr lang="en-US" dirty="0"/>
              <a:t> activated sample has been measured to have a factor 5 longer lifetime than the sample activated with Cs and oxygen.</a:t>
            </a:r>
          </a:p>
          <a:p>
            <a:endParaRPr lang="en-US" dirty="0"/>
          </a:p>
          <a:p>
            <a:r>
              <a:rPr lang="en-US" dirty="0"/>
              <a:t>The other very important observation is that the electron spin polarization remains unaffected by the Cs-</a:t>
            </a:r>
            <a:r>
              <a:rPr lang="en-US" dirty="0" err="1"/>
              <a:t>Te</a:t>
            </a:r>
            <a:r>
              <a:rPr lang="en-US" dirty="0"/>
              <a:t> method used to generate the NEA.</a:t>
            </a:r>
          </a:p>
        </p:txBody>
      </p:sp>
      <p:sp>
        <p:nvSpPr>
          <p:cNvPr id="4" name="Slide Number Placeholder 3"/>
          <p:cNvSpPr>
            <a:spLocks noGrp="1"/>
          </p:cNvSpPr>
          <p:nvPr>
            <p:ph type="sldNum" sz="quarter" idx="5"/>
          </p:nvPr>
        </p:nvSpPr>
        <p:spPr/>
        <p:txBody>
          <a:bodyPr/>
          <a:lstStyle/>
          <a:p>
            <a:fld id="{519FBC35-0A2E-461D-975C-AB2F3C4A13B3}" type="slidenum">
              <a:rPr lang="en-US" smtClean="0"/>
              <a:t>12</a:t>
            </a:fld>
            <a:endParaRPr lang="en-US"/>
          </a:p>
        </p:txBody>
      </p:sp>
    </p:spTree>
    <p:extLst>
      <p:ext uri="{BB962C8B-B14F-4D97-AF65-F5344CB8AC3E}">
        <p14:creationId xmlns:p14="http://schemas.microsoft.com/office/powerpoint/2010/main" val="2317886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B73B65A-5E1A-4725-AC17-E4F46CC4A6EB}"/>
              </a:ext>
            </a:extLst>
          </p:cNvPr>
          <p:cNvSpPr>
            <a:spLocks noGrp="1"/>
          </p:cNvSpPr>
          <p:nvPr>
            <p:ph type="body" idx="1"/>
          </p:nvPr>
        </p:nvSpPr>
        <p:spPr/>
        <p:txBody>
          <a:bodyPr/>
          <a:lstStyle/>
          <a:p>
            <a:r>
              <a:rPr lang="en-US" dirty="0"/>
              <a:t>Another set of experiments focused on the role of the thickness of the activating layers (which was derived from the amount of Sb evaporated over the surface)</a:t>
            </a:r>
          </a:p>
          <a:p>
            <a:r>
              <a:rPr lang="en-US" dirty="0"/>
              <a:t>As the Sb thickness is increased the NEA is always achieved but efficiency of the photoemission decreases (about one order of magnitude was reported).</a:t>
            </a:r>
          </a:p>
          <a:p>
            <a:r>
              <a:rPr lang="en-US" dirty="0"/>
              <a:t>On the other hand, the robustness of the photocathode increases and longer and longer lifetimes are measured as the thickness of the layer is increased.</a:t>
            </a:r>
          </a:p>
          <a:p>
            <a:r>
              <a:rPr lang="en-US" dirty="0"/>
              <a:t>Up to 10x increase dark lifetime and up to 60X increase of charge lifetimes have been estimated from measurement carried out with different duty cycle.</a:t>
            </a: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Sb layer is increased the maximum electron spin polarization is seen to decrease. The same happens to the quantum efficiency.</a:t>
            </a:r>
          </a:p>
          <a:p>
            <a:r>
              <a:rPr lang="en-US" dirty="0"/>
              <a:t>A simplified model which take into consideration the increase of the equivalent thickness of effective surface barrier width with the increase of the Sb layer thickness seems to qualitatively be able to reproduce the experimental observations.</a:t>
            </a:r>
          </a:p>
          <a:p>
            <a:r>
              <a:rPr lang="en-US" dirty="0"/>
              <a:t>The experimental results indicate that at 780 nm, corresponding to the photon energy where the electron spin polarization is maximal, the QE decreases by a rough factor 2 but the spin polarization is unaffected.</a:t>
            </a:r>
          </a:p>
          <a:p>
            <a:r>
              <a:rPr lang="en-US" dirty="0"/>
              <a:t>With this thickness about one order of magnitude longer charge and dark lifetime are expected.</a:t>
            </a:r>
          </a:p>
          <a:p>
            <a:endParaRPr lang="en-US" dirty="0"/>
          </a:p>
        </p:txBody>
      </p:sp>
      <p:sp>
        <p:nvSpPr>
          <p:cNvPr id="4" name="Slide Number Placeholder 3"/>
          <p:cNvSpPr>
            <a:spLocks noGrp="1"/>
          </p:cNvSpPr>
          <p:nvPr>
            <p:ph type="sldNum" sz="quarter" idx="5"/>
          </p:nvPr>
        </p:nvSpPr>
        <p:spPr/>
        <p:txBody>
          <a:bodyPr/>
          <a:lstStyle/>
          <a:p>
            <a:fld id="{519FBC35-0A2E-461D-975C-AB2F3C4A13B3}" type="slidenum">
              <a:rPr lang="en-US" smtClean="0"/>
              <a:t>14</a:t>
            </a:fld>
            <a:endParaRPr lang="en-US"/>
          </a:p>
        </p:txBody>
      </p:sp>
    </p:spTree>
    <p:extLst>
      <p:ext uri="{BB962C8B-B14F-4D97-AF65-F5344CB8AC3E}">
        <p14:creationId xmlns:p14="http://schemas.microsoft.com/office/powerpoint/2010/main" val="401680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family of III-Nitrides might represent a new candidate for the production of high average photocurrent.</a:t>
            </a:r>
          </a:p>
          <a:p>
            <a:endParaRPr lang="en-US" dirty="0"/>
          </a:p>
          <a:p>
            <a:r>
              <a:rPr lang="en-US" dirty="0"/>
              <a:t>The growth technology of III-N is well established and in use for LED and high power electronics</a:t>
            </a:r>
          </a:p>
          <a:p>
            <a:endParaRPr lang="en-US" dirty="0"/>
          </a:p>
          <a:p>
            <a:r>
              <a:rPr lang="en-US" dirty="0"/>
              <a:t>As photocathodes III-N have been studied mostly for application as solar blind detectors.</a:t>
            </a:r>
          </a:p>
          <a:p>
            <a:r>
              <a:rPr lang="en-US" dirty="0"/>
              <a:t>They offer with ternary alloys the possibility to tune their band gap between DUV and IR to match different drive laser wavelengths</a:t>
            </a:r>
          </a:p>
          <a:p>
            <a:endParaRPr lang="en-US" dirty="0"/>
          </a:p>
          <a:p>
            <a:r>
              <a:rPr lang="en-US" dirty="0"/>
              <a:t>Modern growth techniques allow multilayered structures for developing MQW, DBR and RTB</a:t>
            </a:r>
          </a:p>
          <a:p>
            <a:endParaRPr lang="en-US" dirty="0"/>
          </a:p>
          <a:p>
            <a:r>
              <a:rPr lang="en-US" dirty="0"/>
              <a:t>III-N can be grown in two crystal structure hexagonal and cubic</a:t>
            </a:r>
          </a:p>
          <a:p>
            <a:endParaRPr lang="en-US" dirty="0"/>
          </a:p>
        </p:txBody>
      </p:sp>
      <p:sp>
        <p:nvSpPr>
          <p:cNvPr id="4" name="Slide Number Placeholder 3"/>
          <p:cNvSpPr>
            <a:spLocks noGrp="1"/>
          </p:cNvSpPr>
          <p:nvPr>
            <p:ph type="sldNum" sz="quarter" idx="5"/>
          </p:nvPr>
        </p:nvSpPr>
        <p:spPr/>
        <p:txBody>
          <a:bodyPr/>
          <a:lstStyle/>
          <a:p>
            <a:fld id="{785DEA5C-489D-45E7-BEBC-786029D22413}" type="slidenum">
              <a:rPr lang="en-US" smtClean="0"/>
              <a:t>18</a:t>
            </a:fld>
            <a:endParaRPr lang="en-US"/>
          </a:p>
        </p:txBody>
      </p:sp>
    </p:spTree>
    <p:extLst>
      <p:ext uri="{BB962C8B-B14F-4D97-AF65-F5344CB8AC3E}">
        <p14:creationId xmlns:p14="http://schemas.microsoft.com/office/powerpoint/2010/main" val="50550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Activated to NEA </a:t>
            </a:r>
            <a:r>
              <a:rPr lang="en-US" dirty="0" err="1"/>
              <a:t>GaN</a:t>
            </a:r>
            <a:r>
              <a:rPr lang="en-US" dirty="0"/>
              <a:t> shows already at the band gap QE of several percent, these materials are inherently stable at thig temperatures (GAN decomposing above 700C) and activated to NEA they appear more robust than GaAs.</a:t>
            </a:r>
          </a:p>
        </p:txBody>
      </p:sp>
      <p:sp>
        <p:nvSpPr>
          <p:cNvPr id="4" name="Slide Number Placeholder 3"/>
          <p:cNvSpPr>
            <a:spLocks noGrp="1"/>
          </p:cNvSpPr>
          <p:nvPr>
            <p:ph type="sldNum" sz="quarter" idx="5"/>
          </p:nvPr>
        </p:nvSpPr>
        <p:spPr/>
        <p:txBody>
          <a:bodyPr/>
          <a:lstStyle/>
          <a:p>
            <a:fld id="{785DEA5C-489D-45E7-BEBC-786029D22413}" type="slidenum">
              <a:rPr lang="en-US" smtClean="0"/>
              <a:t>19</a:t>
            </a:fld>
            <a:endParaRPr lang="en-US"/>
          </a:p>
        </p:txBody>
      </p:sp>
    </p:spTree>
    <p:extLst>
      <p:ext uri="{BB962C8B-B14F-4D97-AF65-F5344CB8AC3E}">
        <p14:creationId xmlns:p14="http://schemas.microsoft.com/office/powerpoint/2010/main" val="2104070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t>
            </a:r>
            <a:r>
              <a:rPr lang="en-US" dirty="0" err="1"/>
              <a:t>wirtzitic</a:t>
            </a:r>
            <a:r>
              <a:rPr lang="en-US" dirty="0"/>
              <a:t> structure III-nitride </a:t>
            </a:r>
            <a:r>
              <a:rPr lang="en-US" dirty="0" err="1"/>
              <a:t>offerthe</a:t>
            </a:r>
            <a:r>
              <a:rPr lang="en-US" dirty="0"/>
              <a:t> advantage of large polarization fields arising from the symmetry in the bons between atoms in the lattice</a:t>
            </a:r>
          </a:p>
          <a:p>
            <a:endParaRPr lang="en-US" dirty="0"/>
          </a:p>
          <a:p>
            <a:r>
              <a:rPr lang="en-US" dirty="0"/>
              <a:t>The orientation of the polarization can be tuned by choosing between N- or G-Polar during the growth</a:t>
            </a:r>
          </a:p>
          <a:p>
            <a:r>
              <a:rPr lang="en-US" dirty="0"/>
              <a:t>With N-polar orientation </a:t>
            </a:r>
            <a:r>
              <a:rPr lang="en-US" dirty="0" err="1"/>
              <a:t>AlGaN</a:t>
            </a:r>
            <a:r>
              <a:rPr lang="en-US" dirty="0"/>
              <a:t> </a:t>
            </a:r>
            <a:r>
              <a:rPr lang="en-US" dirty="0" err="1"/>
              <a:t>phtocathode</a:t>
            </a:r>
            <a:r>
              <a:rPr lang="en-US" dirty="0"/>
              <a:t> was demonstrated with a QE of 23% at 6 eV without the need of exposing it to Cs vapors.</a:t>
            </a:r>
          </a:p>
          <a:p>
            <a:endParaRPr lang="en-US" dirty="0"/>
          </a:p>
          <a:p>
            <a:r>
              <a:rPr lang="en-US" dirty="0"/>
              <a:t>Recent result on </a:t>
            </a:r>
            <a:r>
              <a:rPr lang="en-US" dirty="0" err="1"/>
              <a:t>GaN</a:t>
            </a:r>
            <a:r>
              <a:rPr lang="en-US" dirty="0"/>
              <a:t> demonstrated that it should be possible to achieve NEA also on </a:t>
            </a:r>
            <a:r>
              <a:rPr lang="en-US" dirty="0" err="1"/>
              <a:t>GaN</a:t>
            </a:r>
            <a:r>
              <a:rPr lang="en-US" dirty="0"/>
              <a:t> structures with N-polar orientation, </a:t>
            </a:r>
          </a:p>
          <a:p>
            <a:r>
              <a:rPr lang="en-US" dirty="0"/>
              <a:t>The structure grown demonstrated stable QE up to 1e-3 level. Further studies with ternary alloys might be able to further increase QE and tune the photon energy for operation at shorter wavelength.</a:t>
            </a:r>
          </a:p>
          <a:p>
            <a:endParaRPr lang="en-US" dirty="0"/>
          </a:p>
        </p:txBody>
      </p:sp>
      <p:sp>
        <p:nvSpPr>
          <p:cNvPr id="4" name="Slide Number Placeholder 3"/>
          <p:cNvSpPr>
            <a:spLocks noGrp="1"/>
          </p:cNvSpPr>
          <p:nvPr>
            <p:ph type="sldNum" sz="quarter" idx="5"/>
          </p:nvPr>
        </p:nvSpPr>
        <p:spPr/>
        <p:txBody>
          <a:bodyPr/>
          <a:lstStyle/>
          <a:p>
            <a:fld id="{785DEA5C-489D-45E7-BEBC-786029D22413}" type="slidenum">
              <a:rPr lang="en-US" smtClean="0"/>
              <a:t>20</a:t>
            </a:fld>
            <a:endParaRPr lang="en-US"/>
          </a:p>
        </p:txBody>
      </p:sp>
    </p:spTree>
    <p:extLst>
      <p:ext uri="{BB962C8B-B14F-4D97-AF65-F5344CB8AC3E}">
        <p14:creationId xmlns:p14="http://schemas.microsoft.com/office/powerpoint/2010/main" val="36586888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3.emf"/></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8.emf"/><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9.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7.jpe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4.emf"/><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arxiv.org/abs/2110.01533"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tiff"/><Relationship Id="rId1" Type="http://schemas.openxmlformats.org/officeDocument/2006/relationships/slideLayout" Target="../slideLayouts/slideLayout3.xml"/><Relationship Id="rId6" Type="http://schemas.openxmlformats.org/officeDocument/2006/relationships/hyperlink" Target="https://doi.org/10.18429/JACoW-IPAC-23-TUODB3" TargetMode="External"/><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3.xml"/><Relationship Id="rId4" Type="http://schemas.openxmlformats.org/officeDocument/2006/relationships/image" Target="../media/image65.emf"/></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74.gif"/><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7" Type="http://schemas.openxmlformats.org/officeDocument/2006/relationships/image" Target="../media/image110.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00.png"/><Relationship Id="rId5" Type="http://schemas.openxmlformats.org/officeDocument/2006/relationships/image" Target="../media/image90.PNG"/><Relationship Id="rId10" Type="http://schemas.openxmlformats.org/officeDocument/2006/relationships/image" Target="../media/image14.png"/><Relationship Id="rId4" Type="http://schemas.openxmlformats.org/officeDocument/2006/relationships/image" Target="../media/image80.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noAutofit/>
          </a:bodyPr>
          <a:lstStyle/>
          <a:p>
            <a:r>
              <a:rPr lang="en-US" sz="4000" dirty="0"/>
              <a:t>Spin polarized electron beams production beyond III-V semiconductors</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SPIN 2023 </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L. Cultrera</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EFFDD-716D-46AC-BB66-B7267120AC14}"/>
              </a:ext>
            </a:extLst>
          </p:cNvPr>
          <p:cNvSpPr>
            <a:spLocks noGrp="1"/>
          </p:cNvSpPr>
          <p:nvPr>
            <p:ph type="title"/>
          </p:nvPr>
        </p:nvSpPr>
        <p:spPr>
          <a:xfrm>
            <a:off x="306523" y="72392"/>
            <a:ext cx="8328991" cy="806578"/>
          </a:xfrm>
        </p:spPr>
        <p:txBody>
          <a:bodyPr>
            <a:normAutofit/>
          </a:bodyPr>
          <a:lstStyle/>
          <a:p>
            <a:r>
              <a:rPr lang="en-US" dirty="0"/>
              <a:t>Cs-</a:t>
            </a:r>
            <a:r>
              <a:rPr lang="en-US" dirty="0" err="1"/>
              <a:t>Te</a:t>
            </a:r>
            <a:r>
              <a:rPr lang="en-US" dirty="0"/>
              <a:t> activated GaAs (1)</a:t>
            </a:r>
          </a:p>
        </p:txBody>
      </p:sp>
      <p:pic>
        <p:nvPicPr>
          <p:cNvPr id="3" name="Picture 2">
            <a:extLst>
              <a:ext uri="{FF2B5EF4-FFF2-40B4-BE49-F238E27FC236}">
                <a16:creationId xmlns:a16="http://schemas.microsoft.com/office/drawing/2014/main" id="{9E3A82C5-4504-4A43-9A5A-A7DCC601118E}"/>
              </a:ext>
            </a:extLst>
          </p:cNvPr>
          <p:cNvPicPr>
            <a:picLocks noChangeAspect="1"/>
          </p:cNvPicPr>
          <p:nvPr/>
        </p:nvPicPr>
        <p:blipFill>
          <a:blip r:embed="rId3"/>
          <a:stretch>
            <a:fillRect/>
          </a:stretch>
        </p:blipFill>
        <p:spPr>
          <a:xfrm>
            <a:off x="1524000" y="913608"/>
            <a:ext cx="3959157" cy="2854448"/>
          </a:xfrm>
          <a:prstGeom prst="rect">
            <a:avLst/>
          </a:prstGeom>
        </p:spPr>
      </p:pic>
      <p:sp>
        <p:nvSpPr>
          <p:cNvPr id="13" name="TextBox 12">
            <a:extLst>
              <a:ext uri="{FF2B5EF4-FFF2-40B4-BE49-F238E27FC236}">
                <a16:creationId xmlns:a16="http://schemas.microsoft.com/office/drawing/2014/main" id="{94E23130-9AFE-4AEF-9068-417589EB819B}"/>
              </a:ext>
            </a:extLst>
          </p:cNvPr>
          <p:cNvSpPr txBox="1"/>
          <p:nvPr/>
        </p:nvSpPr>
        <p:spPr>
          <a:xfrm>
            <a:off x="3264762" y="2753024"/>
            <a:ext cx="800219" cy="338554"/>
          </a:xfrm>
          <a:prstGeom prst="rect">
            <a:avLst/>
          </a:prstGeom>
          <a:noFill/>
        </p:spPr>
        <p:txBody>
          <a:bodyPr wrap="none" rtlCol="0">
            <a:spAutoFit/>
          </a:bodyPr>
          <a:lstStyle/>
          <a:p>
            <a:r>
              <a:rPr lang="en-US" sz="1600" b="1" dirty="0">
                <a:solidFill>
                  <a:srgbClr val="FF0000"/>
                </a:solidFill>
              </a:rPr>
              <a:t>n-type</a:t>
            </a:r>
          </a:p>
        </p:txBody>
      </p:sp>
      <p:sp>
        <p:nvSpPr>
          <p:cNvPr id="14" name="TextBox 13">
            <a:extLst>
              <a:ext uri="{FF2B5EF4-FFF2-40B4-BE49-F238E27FC236}">
                <a16:creationId xmlns:a16="http://schemas.microsoft.com/office/drawing/2014/main" id="{96ED4B38-3782-40D9-BB7E-F6699EDCB5BE}"/>
              </a:ext>
            </a:extLst>
          </p:cNvPr>
          <p:cNvSpPr txBox="1"/>
          <p:nvPr/>
        </p:nvSpPr>
        <p:spPr>
          <a:xfrm>
            <a:off x="1655076" y="2757839"/>
            <a:ext cx="800219" cy="338554"/>
          </a:xfrm>
          <a:prstGeom prst="rect">
            <a:avLst/>
          </a:prstGeom>
          <a:noFill/>
        </p:spPr>
        <p:txBody>
          <a:bodyPr wrap="none" rtlCol="0">
            <a:spAutoFit/>
          </a:bodyPr>
          <a:lstStyle/>
          <a:p>
            <a:r>
              <a:rPr lang="en-US" sz="1600" b="1" dirty="0">
                <a:solidFill>
                  <a:srgbClr val="FF0000"/>
                </a:solidFill>
              </a:rPr>
              <a:t>p-type</a:t>
            </a:r>
          </a:p>
        </p:txBody>
      </p:sp>
      <p:pic>
        <p:nvPicPr>
          <p:cNvPr id="16" name="Picture 15">
            <a:extLst>
              <a:ext uri="{FF2B5EF4-FFF2-40B4-BE49-F238E27FC236}">
                <a16:creationId xmlns:a16="http://schemas.microsoft.com/office/drawing/2014/main" id="{993FD27C-D951-4D17-B557-E20B1A4F21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55165" y="1622855"/>
            <a:ext cx="6058213" cy="4086324"/>
          </a:xfrm>
          <a:prstGeom prst="rect">
            <a:avLst/>
          </a:prstGeom>
        </p:spPr>
      </p:pic>
      <p:sp>
        <p:nvSpPr>
          <p:cNvPr id="17" name="TextBox 16">
            <a:extLst>
              <a:ext uri="{FF2B5EF4-FFF2-40B4-BE49-F238E27FC236}">
                <a16:creationId xmlns:a16="http://schemas.microsoft.com/office/drawing/2014/main" id="{683A5869-BE59-416B-83F5-467C498F0DBB}"/>
              </a:ext>
            </a:extLst>
          </p:cNvPr>
          <p:cNvSpPr txBox="1"/>
          <p:nvPr/>
        </p:nvSpPr>
        <p:spPr>
          <a:xfrm>
            <a:off x="1584416" y="3877789"/>
            <a:ext cx="4095160" cy="1754326"/>
          </a:xfrm>
          <a:prstGeom prst="rect">
            <a:avLst/>
          </a:prstGeom>
          <a:noFill/>
        </p:spPr>
        <p:txBody>
          <a:bodyPr wrap="square" rtlCol="0">
            <a:spAutoFit/>
          </a:bodyPr>
          <a:lstStyle/>
          <a:p>
            <a:r>
              <a:rPr lang="en-US" dirty="0"/>
              <a:t>A </a:t>
            </a:r>
            <a:r>
              <a:rPr lang="en-US" dirty="0">
                <a:solidFill>
                  <a:srgbClr val="FF0000"/>
                </a:solidFill>
              </a:rPr>
              <a:t>NEA condition is established </a:t>
            </a:r>
            <a:r>
              <a:rPr lang="en-US" dirty="0"/>
              <a:t>as indicated by the photoemission at photon energy larger that 1.4 eV</a:t>
            </a:r>
          </a:p>
          <a:p>
            <a:endParaRPr lang="en-US" dirty="0"/>
          </a:p>
          <a:p>
            <a:r>
              <a:rPr lang="en-US" dirty="0"/>
              <a:t>The growth was performed in a system with </a:t>
            </a:r>
            <a:r>
              <a:rPr lang="en-US" dirty="0">
                <a:solidFill>
                  <a:srgbClr val="FF0000"/>
                </a:solidFill>
              </a:rPr>
              <a:t>base pressure in 10</a:t>
            </a:r>
            <a:r>
              <a:rPr lang="en-US" baseline="30000" dirty="0">
                <a:solidFill>
                  <a:srgbClr val="FF0000"/>
                </a:solidFill>
              </a:rPr>
              <a:t>-9</a:t>
            </a:r>
            <a:r>
              <a:rPr lang="en-US" dirty="0">
                <a:solidFill>
                  <a:srgbClr val="FF0000"/>
                </a:solidFill>
              </a:rPr>
              <a:t> Torr </a:t>
            </a:r>
          </a:p>
        </p:txBody>
      </p:sp>
      <p:cxnSp>
        <p:nvCxnSpPr>
          <p:cNvPr id="19" name="Straight Connector 18">
            <a:extLst>
              <a:ext uri="{FF2B5EF4-FFF2-40B4-BE49-F238E27FC236}">
                <a16:creationId xmlns:a16="http://schemas.microsoft.com/office/drawing/2014/main" id="{69949692-21D4-47F1-AB63-064492062DB9}"/>
              </a:ext>
            </a:extLst>
          </p:cNvPr>
          <p:cNvCxnSpPr>
            <a:cxnSpLocks/>
          </p:cNvCxnSpPr>
          <p:nvPr/>
        </p:nvCxnSpPr>
        <p:spPr>
          <a:xfrm flipV="1">
            <a:off x="10560450" y="1902941"/>
            <a:ext cx="0" cy="3214523"/>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24E1DE6D-F439-44CA-9D29-B4A723BF57B8}"/>
              </a:ext>
            </a:extLst>
          </p:cNvPr>
          <p:cNvSpPr txBox="1"/>
          <p:nvPr/>
        </p:nvSpPr>
        <p:spPr>
          <a:xfrm>
            <a:off x="10560450" y="2272882"/>
            <a:ext cx="851515" cy="369332"/>
          </a:xfrm>
          <a:prstGeom prst="rect">
            <a:avLst/>
          </a:prstGeom>
          <a:noFill/>
        </p:spPr>
        <p:txBody>
          <a:bodyPr wrap="none" rtlCol="0">
            <a:spAutoFit/>
          </a:bodyPr>
          <a:lstStyle/>
          <a:p>
            <a:r>
              <a:rPr lang="en-US" dirty="0"/>
              <a:t>1.4 eV</a:t>
            </a:r>
          </a:p>
        </p:txBody>
      </p:sp>
      <p:sp>
        <p:nvSpPr>
          <p:cNvPr id="22" name="Slide Number Placeholder 21">
            <a:extLst>
              <a:ext uri="{FF2B5EF4-FFF2-40B4-BE49-F238E27FC236}">
                <a16:creationId xmlns:a16="http://schemas.microsoft.com/office/drawing/2014/main" id="{069058AC-A63D-471F-AE5F-7FFA974D12D6}"/>
              </a:ext>
            </a:extLst>
          </p:cNvPr>
          <p:cNvSpPr>
            <a:spLocks noGrp="1"/>
          </p:cNvSpPr>
          <p:nvPr>
            <p:ph type="sldNum" sz="quarter" idx="12"/>
          </p:nvPr>
        </p:nvSpPr>
        <p:spPr>
          <a:xfrm>
            <a:off x="3543300" y="6337101"/>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10</a:t>
            </a:fld>
            <a:endParaRPr lang="en-US"/>
          </a:p>
        </p:txBody>
      </p:sp>
      <p:sp>
        <p:nvSpPr>
          <p:cNvPr id="12" name="Rectangle 11">
            <a:extLst>
              <a:ext uri="{FF2B5EF4-FFF2-40B4-BE49-F238E27FC236}">
                <a16:creationId xmlns:a16="http://schemas.microsoft.com/office/drawing/2014/main" id="{DC24AF07-4059-40B4-8CD9-7647251A5F21}"/>
              </a:ext>
            </a:extLst>
          </p:cNvPr>
          <p:cNvSpPr/>
          <p:nvPr/>
        </p:nvSpPr>
        <p:spPr>
          <a:xfrm>
            <a:off x="1616337" y="5821281"/>
            <a:ext cx="3524073" cy="246221"/>
          </a:xfrm>
          <a:prstGeom prst="rect">
            <a:avLst/>
          </a:prstGeom>
        </p:spPr>
        <p:txBody>
          <a:bodyPr wrap="square">
            <a:spAutoFit/>
          </a:bodyPr>
          <a:lstStyle/>
          <a:p>
            <a:r>
              <a:rPr lang="en-US" sz="1000" dirty="0"/>
              <a:t>J.K. Bae et al., Applied Physics Letters </a:t>
            </a:r>
            <a:r>
              <a:rPr lang="en-US" sz="1000" b="1" dirty="0"/>
              <a:t>112</a:t>
            </a:r>
            <a:r>
              <a:rPr lang="en-US" sz="1000" dirty="0"/>
              <a:t> (2018) 154101</a:t>
            </a:r>
          </a:p>
        </p:txBody>
      </p:sp>
    </p:spTree>
    <p:extLst>
      <p:ext uri="{BB962C8B-B14F-4D97-AF65-F5344CB8AC3E}">
        <p14:creationId xmlns:p14="http://schemas.microsoft.com/office/powerpoint/2010/main" val="122462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2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553AA-84DD-4650-9EB6-2E405CFCF380}"/>
              </a:ext>
            </a:extLst>
          </p:cNvPr>
          <p:cNvSpPr>
            <a:spLocks noGrp="1"/>
          </p:cNvSpPr>
          <p:nvPr>
            <p:ph type="title"/>
          </p:nvPr>
        </p:nvSpPr>
        <p:spPr>
          <a:xfrm>
            <a:off x="407504" y="138081"/>
            <a:ext cx="8328991" cy="777874"/>
          </a:xfrm>
        </p:spPr>
        <p:txBody>
          <a:bodyPr>
            <a:normAutofit/>
          </a:bodyPr>
          <a:lstStyle/>
          <a:p>
            <a:r>
              <a:rPr lang="en-US" dirty="0"/>
              <a:t>Cs-</a:t>
            </a:r>
            <a:r>
              <a:rPr lang="en-US" dirty="0" err="1"/>
              <a:t>Te</a:t>
            </a:r>
            <a:r>
              <a:rPr lang="en-US" dirty="0"/>
              <a:t> activated GaAs (2) </a:t>
            </a:r>
          </a:p>
        </p:txBody>
      </p:sp>
      <p:grpSp>
        <p:nvGrpSpPr>
          <p:cNvPr id="13" name="Group 12">
            <a:extLst>
              <a:ext uri="{FF2B5EF4-FFF2-40B4-BE49-F238E27FC236}">
                <a16:creationId xmlns:a16="http://schemas.microsoft.com/office/drawing/2014/main" id="{C0BEBDAC-502E-4327-B991-24071C9F9844}"/>
              </a:ext>
            </a:extLst>
          </p:cNvPr>
          <p:cNvGrpSpPr/>
          <p:nvPr/>
        </p:nvGrpSpPr>
        <p:grpSpPr>
          <a:xfrm>
            <a:off x="6126534" y="1087822"/>
            <a:ext cx="4541467" cy="4960863"/>
            <a:chOff x="4602533" y="1087821"/>
            <a:chExt cx="4541467" cy="4960863"/>
          </a:xfrm>
        </p:grpSpPr>
        <p:pic>
          <p:nvPicPr>
            <p:cNvPr id="4" name="Picture 3">
              <a:extLst>
                <a:ext uri="{FF2B5EF4-FFF2-40B4-BE49-F238E27FC236}">
                  <a16:creationId xmlns:a16="http://schemas.microsoft.com/office/drawing/2014/main" id="{8CA62273-4F7A-4AF1-95C4-764EFB579EEA}"/>
                </a:ext>
              </a:extLst>
            </p:cNvPr>
            <p:cNvPicPr>
              <a:picLocks noChangeAspect="1"/>
            </p:cNvPicPr>
            <p:nvPr/>
          </p:nvPicPr>
          <p:blipFill>
            <a:blip r:embed="rId3"/>
            <a:stretch>
              <a:fillRect/>
            </a:stretch>
          </p:blipFill>
          <p:spPr>
            <a:xfrm>
              <a:off x="4602533" y="1087821"/>
              <a:ext cx="4325836" cy="4713889"/>
            </a:xfrm>
            <a:prstGeom prst="rect">
              <a:avLst/>
            </a:prstGeom>
          </p:spPr>
        </p:pic>
        <p:sp>
          <p:nvSpPr>
            <p:cNvPr id="5" name="Rectangle 4">
              <a:extLst>
                <a:ext uri="{FF2B5EF4-FFF2-40B4-BE49-F238E27FC236}">
                  <a16:creationId xmlns:a16="http://schemas.microsoft.com/office/drawing/2014/main" id="{2C9E3CD8-EBAB-45CF-817D-FDC159631051}"/>
                </a:ext>
              </a:extLst>
            </p:cNvPr>
            <p:cNvSpPr/>
            <p:nvPr/>
          </p:nvSpPr>
          <p:spPr>
            <a:xfrm>
              <a:off x="6689482" y="5833240"/>
              <a:ext cx="2454518" cy="215444"/>
            </a:xfrm>
            <a:prstGeom prst="rect">
              <a:avLst/>
            </a:prstGeom>
          </p:spPr>
          <p:txBody>
            <a:bodyPr wrap="none">
              <a:spAutoFit/>
            </a:bodyPr>
            <a:lstStyle/>
            <a:p>
              <a:r>
                <a:rPr lang="en-US" sz="800" dirty="0"/>
                <a:t>J. Biswas </a:t>
              </a:r>
              <a:r>
                <a:rPr lang="en-US" sz="800" i="1" dirty="0"/>
                <a:t>et al., AIP Advances </a:t>
              </a:r>
              <a:r>
                <a:rPr lang="en-US" sz="800" b="1" dirty="0"/>
                <a:t>11</a:t>
              </a:r>
              <a:r>
                <a:rPr lang="en-US" sz="800" dirty="0"/>
                <a:t>, 025321 (2021)</a:t>
              </a:r>
            </a:p>
          </p:txBody>
        </p:sp>
      </p:grpSp>
      <p:grpSp>
        <p:nvGrpSpPr>
          <p:cNvPr id="12" name="Group 11">
            <a:extLst>
              <a:ext uri="{FF2B5EF4-FFF2-40B4-BE49-F238E27FC236}">
                <a16:creationId xmlns:a16="http://schemas.microsoft.com/office/drawing/2014/main" id="{0533294C-D67B-436A-8F21-C3C83881AAF6}"/>
              </a:ext>
            </a:extLst>
          </p:cNvPr>
          <p:cNvGrpSpPr/>
          <p:nvPr/>
        </p:nvGrpSpPr>
        <p:grpSpPr>
          <a:xfrm>
            <a:off x="1608964" y="1639614"/>
            <a:ext cx="4351682" cy="4034464"/>
            <a:chOff x="84964" y="1639614"/>
            <a:chExt cx="4351682" cy="4034464"/>
          </a:xfrm>
        </p:grpSpPr>
        <p:pic>
          <p:nvPicPr>
            <p:cNvPr id="6" name="Picture 5">
              <a:extLst>
                <a:ext uri="{FF2B5EF4-FFF2-40B4-BE49-F238E27FC236}">
                  <a16:creationId xmlns:a16="http://schemas.microsoft.com/office/drawing/2014/main" id="{F462E246-3EC4-4E61-BC55-02A39C0660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964" y="1639614"/>
              <a:ext cx="4351682" cy="3793132"/>
            </a:xfrm>
            <a:prstGeom prst="rect">
              <a:avLst/>
            </a:prstGeom>
          </p:spPr>
        </p:pic>
        <p:sp>
          <p:nvSpPr>
            <p:cNvPr id="7" name="Rectangle 6">
              <a:extLst>
                <a:ext uri="{FF2B5EF4-FFF2-40B4-BE49-F238E27FC236}">
                  <a16:creationId xmlns:a16="http://schemas.microsoft.com/office/drawing/2014/main" id="{EC5302CB-5CF5-46F0-974C-5FFC08088F00}"/>
                </a:ext>
              </a:extLst>
            </p:cNvPr>
            <p:cNvSpPr/>
            <p:nvPr/>
          </p:nvSpPr>
          <p:spPr>
            <a:xfrm>
              <a:off x="215631" y="5458634"/>
              <a:ext cx="2494594" cy="215444"/>
            </a:xfrm>
            <a:prstGeom prst="rect">
              <a:avLst/>
            </a:prstGeom>
          </p:spPr>
          <p:txBody>
            <a:bodyPr wrap="none">
              <a:spAutoFit/>
            </a:bodyPr>
            <a:lstStyle/>
            <a:p>
              <a:r>
                <a:rPr lang="en-US" sz="800" dirty="0"/>
                <a:t>J. Biswas </a:t>
              </a:r>
              <a:r>
                <a:rPr lang="en-US" sz="800" i="1" dirty="0"/>
                <a:t>et al., J. Appl. Phys. </a:t>
              </a:r>
              <a:r>
                <a:rPr lang="en-US" sz="800" b="1" dirty="0"/>
                <a:t>128</a:t>
              </a:r>
              <a:r>
                <a:rPr lang="en-US" sz="800" dirty="0"/>
                <a:t>, 045308 (2020)</a:t>
              </a:r>
            </a:p>
          </p:txBody>
        </p:sp>
        <p:sp>
          <p:nvSpPr>
            <p:cNvPr id="8" name="TextBox 7">
              <a:extLst>
                <a:ext uri="{FF2B5EF4-FFF2-40B4-BE49-F238E27FC236}">
                  <a16:creationId xmlns:a16="http://schemas.microsoft.com/office/drawing/2014/main" id="{DB3D2422-853D-4587-A210-31325CBC0AE8}"/>
                </a:ext>
              </a:extLst>
            </p:cNvPr>
            <p:cNvSpPr txBox="1"/>
            <p:nvPr/>
          </p:nvSpPr>
          <p:spPr>
            <a:xfrm>
              <a:off x="1387365" y="1741008"/>
              <a:ext cx="574196" cy="307777"/>
            </a:xfrm>
            <a:prstGeom prst="rect">
              <a:avLst/>
            </a:prstGeom>
            <a:solidFill>
              <a:schemeClr val="bg1"/>
            </a:solidFill>
          </p:spPr>
          <p:txBody>
            <a:bodyPr wrap="none" rtlCol="0">
              <a:spAutoFit/>
            </a:bodyPr>
            <a:lstStyle/>
            <a:p>
              <a:r>
                <a:rPr lang="en-US" sz="1400" dirty="0"/>
                <a:t>As is</a:t>
              </a:r>
            </a:p>
          </p:txBody>
        </p:sp>
        <p:sp>
          <p:nvSpPr>
            <p:cNvPr id="9" name="TextBox 8">
              <a:extLst>
                <a:ext uri="{FF2B5EF4-FFF2-40B4-BE49-F238E27FC236}">
                  <a16:creationId xmlns:a16="http://schemas.microsoft.com/office/drawing/2014/main" id="{533AD61C-BD3C-487C-8061-F0F7A44A9564}"/>
                </a:ext>
              </a:extLst>
            </p:cNvPr>
            <p:cNvSpPr txBox="1"/>
            <p:nvPr/>
          </p:nvSpPr>
          <p:spPr>
            <a:xfrm>
              <a:off x="3434932" y="1737309"/>
              <a:ext cx="662361" cy="307777"/>
            </a:xfrm>
            <a:prstGeom prst="rect">
              <a:avLst/>
            </a:prstGeom>
            <a:solidFill>
              <a:schemeClr val="bg1"/>
            </a:solidFill>
          </p:spPr>
          <p:txBody>
            <a:bodyPr wrap="none" rtlCol="0">
              <a:spAutoFit/>
            </a:bodyPr>
            <a:lstStyle/>
            <a:p>
              <a:r>
                <a:rPr lang="en-US" sz="1400" dirty="0"/>
                <a:t>300 C</a:t>
              </a:r>
            </a:p>
          </p:txBody>
        </p:sp>
        <p:sp>
          <p:nvSpPr>
            <p:cNvPr id="10" name="TextBox 9">
              <a:extLst>
                <a:ext uri="{FF2B5EF4-FFF2-40B4-BE49-F238E27FC236}">
                  <a16:creationId xmlns:a16="http://schemas.microsoft.com/office/drawing/2014/main" id="{74E9F509-0156-4064-954C-169A96E99FAA}"/>
                </a:ext>
              </a:extLst>
            </p:cNvPr>
            <p:cNvSpPr txBox="1"/>
            <p:nvPr/>
          </p:nvSpPr>
          <p:spPr>
            <a:xfrm>
              <a:off x="1299200" y="3543531"/>
              <a:ext cx="662361" cy="307777"/>
            </a:xfrm>
            <a:prstGeom prst="rect">
              <a:avLst/>
            </a:prstGeom>
            <a:solidFill>
              <a:schemeClr val="bg1"/>
            </a:solidFill>
          </p:spPr>
          <p:txBody>
            <a:bodyPr wrap="none" rtlCol="0">
              <a:spAutoFit/>
            </a:bodyPr>
            <a:lstStyle/>
            <a:p>
              <a:r>
                <a:rPr lang="en-US" sz="1400" dirty="0"/>
                <a:t>580 C</a:t>
              </a:r>
            </a:p>
          </p:txBody>
        </p:sp>
        <p:sp>
          <p:nvSpPr>
            <p:cNvPr id="11" name="TextBox 10">
              <a:extLst>
                <a:ext uri="{FF2B5EF4-FFF2-40B4-BE49-F238E27FC236}">
                  <a16:creationId xmlns:a16="http://schemas.microsoft.com/office/drawing/2014/main" id="{41BEC721-D1D0-42A2-A029-65F5F68240E1}"/>
                </a:ext>
              </a:extLst>
            </p:cNvPr>
            <p:cNvSpPr txBox="1"/>
            <p:nvPr/>
          </p:nvSpPr>
          <p:spPr>
            <a:xfrm>
              <a:off x="3494243" y="3543531"/>
              <a:ext cx="603050" cy="307777"/>
            </a:xfrm>
            <a:prstGeom prst="rect">
              <a:avLst/>
            </a:prstGeom>
            <a:solidFill>
              <a:schemeClr val="bg1"/>
            </a:solidFill>
          </p:spPr>
          <p:txBody>
            <a:bodyPr wrap="none" rtlCol="0">
              <a:spAutoFit/>
            </a:bodyPr>
            <a:lstStyle/>
            <a:p>
              <a:r>
                <a:rPr lang="en-US" sz="1400" dirty="0"/>
                <a:t>Cs-O</a:t>
              </a:r>
            </a:p>
          </p:txBody>
        </p:sp>
      </p:grpSp>
      <p:sp>
        <p:nvSpPr>
          <p:cNvPr id="14" name="TextBox 13">
            <a:extLst>
              <a:ext uri="{FF2B5EF4-FFF2-40B4-BE49-F238E27FC236}">
                <a16:creationId xmlns:a16="http://schemas.microsoft.com/office/drawing/2014/main" id="{F7FB6409-EB23-4472-A46E-D9257B931C2C}"/>
              </a:ext>
            </a:extLst>
          </p:cNvPr>
          <p:cNvSpPr txBox="1"/>
          <p:nvPr/>
        </p:nvSpPr>
        <p:spPr>
          <a:xfrm>
            <a:off x="1802941" y="931720"/>
            <a:ext cx="3818353" cy="646331"/>
          </a:xfrm>
          <a:prstGeom prst="rect">
            <a:avLst/>
          </a:prstGeom>
          <a:noFill/>
        </p:spPr>
        <p:txBody>
          <a:bodyPr wrap="none" rtlCol="0">
            <a:spAutoFit/>
          </a:bodyPr>
          <a:lstStyle/>
          <a:p>
            <a:pPr algn="ctr"/>
            <a:r>
              <a:rPr lang="en-US" dirty="0"/>
              <a:t>Initial surface’s condition it’s critical </a:t>
            </a:r>
          </a:p>
          <a:p>
            <a:pPr algn="ctr"/>
            <a:r>
              <a:rPr lang="en-US" dirty="0"/>
              <a:t>to obtain the largest QE</a:t>
            </a:r>
          </a:p>
        </p:txBody>
      </p:sp>
      <p:sp>
        <p:nvSpPr>
          <p:cNvPr id="15" name="Slide Number Placeholder 14">
            <a:extLst>
              <a:ext uri="{FF2B5EF4-FFF2-40B4-BE49-F238E27FC236}">
                <a16:creationId xmlns:a16="http://schemas.microsoft.com/office/drawing/2014/main" id="{F41D03B6-4ADF-41C3-A04A-4224CE824D67}"/>
              </a:ext>
            </a:extLst>
          </p:cNvPr>
          <p:cNvSpPr>
            <a:spLocks noGrp="1"/>
          </p:cNvSpPr>
          <p:nvPr>
            <p:ph type="sldNum" sz="quarter" idx="12"/>
          </p:nvPr>
        </p:nvSpPr>
        <p:spPr>
          <a:xfrm>
            <a:off x="3543300" y="6337101"/>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11</a:t>
            </a:fld>
            <a:endParaRPr lang="en-US"/>
          </a:p>
        </p:txBody>
      </p:sp>
    </p:spTree>
    <p:extLst>
      <p:ext uri="{BB962C8B-B14F-4D97-AF65-F5344CB8AC3E}">
        <p14:creationId xmlns:p14="http://schemas.microsoft.com/office/powerpoint/2010/main" val="296657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F56624B-0568-45BD-80E7-BCE596CD65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7091" y="948500"/>
            <a:ext cx="4125388" cy="3378746"/>
          </a:xfrm>
          <a:prstGeom prst="rect">
            <a:avLst/>
          </a:prstGeom>
        </p:spPr>
      </p:pic>
      <p:sp>
        <p:nvSpPr>
          <p:cNvPr id="2" name="Title 1">
            <a:extLst>
              <a:ext uri="{FF2B5EF4-FFF2-40B4-BE49-F238E27FC236}">
                <a16:creationId xmlns:a16="http://schemas.microsoft.com/office/drawing/2014/main" id="{D83EFFDD-716D-46AC-BB66-B7267120AC14}"/>
              </a:ext>
            </a:extLst>
          </p:cNvPr>
          <p:cNvSpPr>
            <a:spLocks noGrp="1"/>
          </p:cNvSpPr>
          <p:nvPr>
            <p:ph type="title"/>
          </p:nvPr>
        </p:nvSpPr>
        <p:spPr>
          <a:xfrm>
            <a:off x="299185" y="30663"/>
            <a:ext cx="8328991" cy="806578"/>
          </a:xfrm>
        </p:spPr>
        <p:txBody>
          <a:bodyPr>
            <a:normAutofit/>
          </a:bodyPr>
          <a:lstStyle/>
          <a:p>
            <a:r>
              <a:rPr lang="en-US" dirty="0"/>
              <a:t>Cs-</a:t>
            </a:r>
            <a:r>
              <a:rPr lang="en-US" dirty="0" err="1"/>
              <a:t>Te</a:t>
            </a:r>
            <a:r>
              <a:rPr lang="en-US" dirty="0"/>
              <a:t> activated GaAs (3)</a:t>
            </a:r>
          </a:p>
        </p:txBody>
      </p:sp>
      <p:sp>
        <p:nvSpPr>
          <p:cNvPr id="15" name="TextBox 14">
            <a:extLst>
              <a:ext uri="{FF2B5EF4-FFF2-40B4-BE49-F238E27FC236}">
                <a16:creationId xmlns:a16="http://schemas.microsoft.com/office/drawing/2014/main" id="{2F1CE441-58A2-4589-9C97-A74C0955F3BD}"/>
              </a:ext>
            </a:extLst>
          </p:cNvPr>
          <p:cNvSpPr txBox="1"/>
          <p:nvPr/>
        </p:nvSpPr>
        <p:spPr>
          <a:xfrm>
            <a:off x="5558519" y="985095"/>
            <a:ext cx="4679004" cy="2031325"/>
          </a:xfrm>
          <a:prstGeom prst="rect">
            <a:avLst/>
          </a:prstGeom>
          <a:noFill/>
        </p:spPr>
        <p:txBody>
          <a:bodyPr wrap="square" rtlCol="0">
            <a:spAutoFit/>
          </a:bodyPr>
          <a:lstStyle/>
          <a:p>
            <a:pPr algn="just"/>
            <a:r>
              <a:rPr lang="en-US" dirty="0"/>
              <a:t>Charge lifetime was measured at 532nm</a:t>
            </a:r>
          </a:p>
          <a:p>
            <a:pPr algn="just"/>
            <a:endParaRPr lang="en-US" dirty="0"/>
          </a:p>
          <a:p>
            <a:pPr algn="just"/>
            <a:r>
              <a:rPr lang="en-US" dirty="0"/>
              <a:t>Samples were re-</a:t>
            </a:r>
            <a:r>
              <a:rPr lang="en-US" dirty="0" err="1"/>
              <a:t>cesiated</a:t>
            </a:r>
            <a:r>
              <a:rPr lang="en-US" dirty="0"/>
              <a:t> after the first decay to study rejuvenation</a:t>
            </a:r>
          </a:p>
          <a:p>
            <a:pPr algn="just"/>
            <a:endParaRPr lang="en-US" dirty="0"/>
          </a:p>
          <a:p>
            <a:pPr algn="just"/>
            <a:r>
              <a:rPr lang="en-US" dirty="0"/>
              <a:t>Rejuvenated samples have shorter lifetime than fresh ones</a:t>
            </a:r>
          </a:p>
        </p:txBody>
      </p:sp>
      <p:sp>
        <p:nvSpPr>
          <p:cNvPr id="17" name="TextBox 16">
            <a:extLst>
              <a:ext uri="{FF2B5EF4-FFF2-40B4-BE49-F238E27FC236}">
                <a16:creationId xmlns:a16="http://schemas.microsoft.com/office/drawing/2014/main" id="{683A5869-BE59-416B-83F5-467C498F0DBB}"/>
              </a:ext>
            </a:extLst>
          </p:cNvPr>
          <p:cNvSpPr txBox="1"/>
          <p:nvPr/>
        </p:nvSpPr>
        <p:spPr>
          <a:xfrm>
            <a:off x="2028911" y="4308580"/>
            <a:ext cx="3751923" cy="1200329"/>
          </a:xfrm>
          <a:prstGeom prst="rect">
            <a:avLst/>
          </a:prstGeom>
          <a:noFill/>
        </p:spPr>
        <p:txBody>
          <a:bodyPr wrap="square" rtlCol="0">
            <a:spAutoFit/>
          </a:bodyPr>
          <a:lstStyle/>
          <a:p>
            <a:r>
              <a:rPr lang="en-US" u="sng" dirty="0"/>
              <a:t>The same bulk GaAs specimen </a:t>
            </a:r>
            <a:r>
              <a:rPr lang="en-US" dirty="0"/>
              <a:t>was activated first with Cs-O and later with Cs</a:t>
            </a:r>
            <a:r>
              <a:rPr lang="en-US" baseline="-25000" dirty="0"/>
              <a:t>2</a:t>
            </a:r>
            <a:r>
              <a:rPr lang="en-US" dirty="0"/>
              <a:t>Te and electron spin polarization was measured</a:t>
            </a:r>
          </a:p>
        </p:txBody>
      </p:sp>
      <p:pic>
        <p:nvPicPr>
          <p:cNvPr id="11" name="Picture 10">
            <a:extLst>
              <a:ext uri="{FF2B5EF4-FFF2-40B4-BE49-F238E27FC236}">
                <a16:creationId xmlns:a16="http://schemas.microsoft.com/office/drawing/2014/main" id="{51E15F99-5F5E-46F7-A01A-8F2EF66ED2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6471" y="3590017"/>
            <a:ext cx="3948858" cy="2846943"/>
          </a:xfrm>
          <a:prstGeom prst="rect">
            <a:avLst/>
          </a:prstGeom>
        </p:spPr>
      </p:pic>
      <p:sp>
        <p:nvSpPr>
          <p:cNvPr id="12" name="TextBox 11">
            <a:extLst>
              <a:ext uri="{FF2B5EF4-FFF2-40B4-BE49-F238E27FC236}">
                <a16:creationId xmlns:a16="http://schemas.microsoft.com/office/drawing/2014/main" id="{28642A66-3414-4EBF-ACC7-88B4D1B0819A}"/>
              </a:ext>
            </a:extLst>
          </p:cNvPr>
          <p:cNvSpPr txBox="1"/>
          <p:nvPr/>
        </p:nvSpPr>
        <p:spPr>
          <a:xfrm>
            <a:off x="6228029" y="2926926"/>
            <a:ext cx="3339984" cy="584775"/>
          </a:xfrm>
          <a:prstGeom prst="rect">
            <a:avLst/>
          </a:prstGeom>
          <a:noFill/>
        </p:spPr>
        <p:txBody>
          <a:bodyPr wrap="square" rtlCol="0">
            <a:spAutoFit/>
          </a:bodyPr>
          <a:lstStyle/>
          <a:p>
            <a:r>
              <a:rPr lang="en-US" sz="3200" b="1" u="sng" dirty="0">
                <a:solidFill>
                  <a:srgbClr val="FF0000"/>
                </a:solidFill>
              </a:rPr>
              <a:t>5-fold Lifetime!</a:t>
            </a:r>
          </a:p>
        </p:txBody>
      </p:sp>
      <p:sp>
        <p:nvSpPr>
          <p:cNvPr id="18" name="Frame 17">
            <a:extLst>
              <a:ext uri="{FF2B5EF4-FFF2-40B4-BE49-F238E27FC236}">
                <a16:creationId xmlns:a16="http://schemas.microsoft.com/office/drawing/2014/main" id="{05603EA2-4530-4438-BB54-D45327402883}"/>
              </a:ext>
            </a:extLst>
          </p:cNvPr>
          <p:cNvSpPr/>
          <p:nvPr/>
        </p:nvSpPr>
        <p:spPr>
          <a:xfrm>
            <a:off x="3546412" y="3556079"/>
            <a:ext cx="1345303" cy="216159"/>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Frame 22">
            <a:extLst>
              <a:ext uri="{FF2B5EF4-FFF2-40B4-BE49-F238E27FC236}">
                <a16:creationId xmlns:a16="http://schemas.microsoft.com/office/drawing/2014/main" id="{5B433178-B29B-4455-B489-403DF275DEF0}"/>
              </a:ext>
            </a:extLst>
          </p:cNvPr>
          <p:cNvSpPr/>
          <p:nvPr/>
        </p:nvSpPr>
        <p:spPr>
          <a:xfrm>
            <a:off x="3546412" y="2688861"/>
            <a:ext cx="1345303" cy="312206"/>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564890FF-4989-4AED-A72D-3063A6327D0B}"/>
              </a:ext>
            </a:extLst>
          </p:cNvPr>
          <p:cNvSpPr txBox="1"/>
          <p:nvPr/>
        </p:nvSpPr>
        <p:spPr>
          <a:xfrm>
            <a:off x="1582279" y="5571023"/>
            <a:ext cx="4835262" cy="584775"/>
          </a:xfrm>
          <a:prstGeom prst="rect">
            <a:avLst/>
          </a:prstGeom>
          <a:noFill/>
        </p:spPr>
        <p:txBody>
          <a:bodyPr wrap="square" rtlCol="0">
            <a:spAutoFit/>
          </a:bodyPr>
          <a:lstStyle/>
          <a:p>
            <a:r>
              <a:rPr lang="en-US" sz="3200" b="1" u="sng" dirty="0">
                <a:solidFill>
                  <a:srgbClr val="FF0000"/>
                </a:solidFill>
              </a:rPr>
              <a:t>Same spin polarization!</a:t>
            </a:r>
          </a:p>
        </p:txBody>
      </p:sp>
      <p:sp>
        <p:nvSpPr>
          <p:cNvPr id="5" name="Rectangle 4">
            <a:extLst>
              <a:ext uri="{FF2B5EF4-FFF2-40B4-BE49-F238E27FC236}">
                <a16:creationId xmlns:a16="http://schemas.microsoft.com/office/drawing/2014/main" id="{CA20EC62-7091-420C-AB49-2E28BBE054C2}"/>
              </a:ext>
            </a:extLst>
          </p:cNvPr>
          <p:cNvSpPr/>
          <p:nvPr/>
        </p:nvSpPr>
        <p:spPr>
          <a:xfrm>
            <a:off x="7200061" y="6246468"/>
            <a:ext cx="3037462" cy="215444"/>
          </a:xfrm>
          <a:prstGeom prst="rect">
            <a:avLst/>
          </a:prstGeom>
        </p:spPr>
        <p:txBody>
          <a:bodyPr wrap="square">
            <a:spAutoFit/>
          </a:bodyPr>
          <a:lstStyle/>
          <a:p>
            <a:r>
              <a:rPr lang="en-US" sz="800" dirty="0"/>
              <a:t>J.K. Bae et al., Applied Physics Letters </a:t>
            </a:r>
            <a:r>
              <a:rPr lang="en-US" sz="800" b="1" dirty="0"/>
              <a:t>112</a:t>
            </a:r>
            <a:r>
              <a:rPr lang="en-US" sz="800" dirty="0"/>
              <a:t> (2018) 154101</a:t>
            </a:r>
          </a:p>
        </p:txBody>
      </p:sp>
      <p:sp>
        <p:nvSpPr>
          <p:cNvPr id="6" name="Slide Number Placeholder 5">
            <a:extLst>
              <a:ext uri="{FF2B5EF4-FFF2-40B4-BE49-F238E27FC236}">
                <a16:creationId xmlns:a16="http://schemas.microsoft.com/office/drawing/2014/main" id="{C38CA97B-6134-4297-B0E5-29AFBE9DFAE1}"/>
              </a:ext>
            </a:extLst>
          </p:cNvPr>
          <p:cNvSpPr>
            <a:spLocks noGrp="1"/>
          </p:cNvSpPr>
          <p:nvPr>
            <p:ph type="sldNum" sz="quarter" idx="12"/>
          </p:nvPr>
        </p:nvSpPr>
        <p:spPr>
          <a:xfrm>
            <a:off x="3543300" y="6337101"/>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12</a:t>
            </a:fld>
            <a:endParaRPr lang="en-US"/>
          </a:p>
        </p:txBody>
      </p:sp>
    </p:spTree>
    <p:extLst>
      <p:ext uri="{BB962C8B-B14F-4D97-AF65-F5344CB8AC3E}">
        <p14:creationId xmlns:p14="http://schemas.microsoft.com/office/powerpoint/2010/main" val="159337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2" grpId="0"/>
      <p:bldP spid="18" grpId="0" animBg="1"/>
      <p:bldP spid="23" grpId="0" animBg="1"/>
      <p:bldP spid="2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17861" y="77027"/>
            <a:ext cx="8328991" cy="827227"/>
          </a:xfrm>
        </p:spPr>
        <p:txBody>
          <a:bodyPr/>
          <a:lstStyle/>
          <a:p>
            <a:r>
              <a:rPr lang="en-US" dirty="0"/>
              <a:t>Cs-Sb-O activated GaAs (1)</a:t>
            </a:r>
          </a:p>
        </p:txBody>
      </p:sp>
      <p:sp>
        <p:nvSpPr>
          <p:cNvPr id="7" name="Slide Number Placeholder 6"/>
          <p:cNvSpPr>
            <a:spLocks noGrp="1"/>
          </p:cNvSpPr>
          <p:nvPr>
            <p:ph type="sldNum" sz="quarter" idx="12"/>
          </p:nvPr>
        </p:nvSpPr>
        <p:spPr>
          <a:xfrm>
            <a:off x="3543300" y="6337101"/>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13</a:t>
            </a:fld>
            <a:endParaRPr lang="en-US" dirty="0"/>
          </a:p>
        </p:txBody>
      </p:sp>
      <p:pic>
        <p:nvPicPr>
          <p:cNvPr id="5" name="Picture 4"/>
          <p:cNvPicPr>
            <a:picLocks noChangeAspect="1"/>
          </p:cNvPicPr>
          <p:nvPr/>
        </p:nvPicPr>
        <p:blipFill>
          <a:blip r:embed="rId3"/>
          <a:stretch>
            <a:fillRect/>
          </a:stretch>
        </p:blipFill>
        <p:spPr>
          <a:xfrm>
            <a:off x="1524000" y="779975"/>
            <a:ext cx="3683618" cy="2308190"/>
          </a:xfrm>
          <a:prstGeom prst="rect">
            <a:avLst/>
          </a:prstGeom>
        </p:spPr>
      </p:pic>
      <p:cxnSp>
        <p:nvCxnSpPr>
          <p:cNvPr id="3" name="Straight Arrow Connector 2"/>
          <p:cNvCxnSpPr/>
          <p:nvPr/>
        </p:nvCxnSpPr>
        <p:spPr>
          <a:xfrm flipV="1">
            <a:off x="2759223" y="2858814"/>
            <a:ext cx="194185" cy="7357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3988675" y="2858814"/>
            <a:ext cx="199954" cy="7357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118865" y="3594538"/>
            <a:ext cx="1372492" cy="369332"/>
          </a:xfrm>
          <a:prstGeom prst="rect">
            <a:avLst/>
          </a:prstGeom>
          <a:noFill/>
        </p:spPr>
        <p:txBody>
          <a:bodyPr wrap="none" rtlCol="0">
            <a:spAutoFit/>
          </a:bodyPr>
          <a:lstStyle/>
          <a:p>
            <a:r>
              <a:rPr lang="en-US" dirty="0"/>
              <a:t>Cs-O</a:t>
            </a:r>
            <a:r>
              <a:rPr lang="en-US" baseline="-25000" dirty="0"/>
              <a:t>2</a:t>
            </a:r>
            <a:r>
              <a:rPr lang="en-US" dirty="0"/>
              <a:t> layer</a:t>
            </a:r>
          </a:p>
        </p:txBody>
      </p:sp>
      <p:sp>
        <p:nvSpPr>
          <p:cNvPr id="17" name="TextBox 16"/>
          <p:cNvSpPr txBox="1"/>
          <p:nvPr/>
        </p:nvSpPr>
        <p:spPr>
          <a:xfrm>
            <a:off x="3736591" y="3594538"/>
            <a:ext cx="1372492" cy="369332"/>
          </a:xfrm>
          <a:prstGeom prst="rect">
            <a:avLst/>
          </a:prstGeom>
          <a:noFill/>
        </p:spPr>
        <p:txBody>
          <a:bodyPr wrap="none" rtlCol="0">
            <a:spAutoFit/>
          </a:bodyPr>
          <a:lstStyle/>
          <a:p>
            <a:r>
              <a:rPr lang="en-US" dirty="0"/>
              <a:t>Cs-O</a:t>
            </a:r>
            <a:r>
              <a:rPr lang="en-US" baseline="-25000" dirty="0"/>
              <a:t>2</a:t>
            </a:r>
            <a:r>
              <a:rPr lang="en-US" dirty="0"/>
              <a:t> layer</a:t>
            </a:r>
          </a:p>
        </p:txBody>
      </p:sp>
      <p:sp>
        <p:nvSpPr>
          <p:cNvPr id="19" name="TextBox 18"/>
          <p:cNvSpPr txBox="1"/>
          <p:nvPr/>
        </p:nvSpPr>
        <p:spPr>
          <a:xfrm>
            <a:off x="1619439" y="4040120"/>
            <a:ext cx="4554695" cy="1015663"/>
          </a:xfrm>
          <a:prstGeom prst="rect">
            <a:avLst/>
          </a:prstGeom>
          <a:noFill/>
        </p:spPr>
        <p:txBody>
          <a:bodyPr wrap="square" rtlCol="0">
            <a:spAutoFit/>
          </a:bodyPr>
          <a:lstStyle/>
          <a:p>
            <a:r>
              <a:rPr lang="en-US" sz="2000" b="1" dirty="0">
                <a:solidFill>
                  <a:srgbClr val="FF0000"/>
                </a:solidFill>
              </a:rPr>
              <a:t>as we increase the layer thickness:</a:t>
            </a:r>
          </a:p>
          <a:p>
            <a:pPr marL="285750" indent="-285750">
              <a:buFont typeface="Arial" charset="0"/>
              <a:buChar char="•"/>
            </a:pPr>
            <a:r>
              <a:rPr lang="en-US" sz="2000" b="1" dirty="0">
                <a:solidFill>
                  <a:srgbClr val="FF0000"/>
                </a:solidFill>
              </a:rPr>
              <a:t>QE decreases </a:t>
            </a:r>
          </a:p>
          <a:p>
            <a:pPr marL="285750" indent="-285750">
              <a:buFont typeface="Arial" charset="0"/>
              <a:buChar char="•"/>
            </a:pPr>
            <a:r>
              <a:rPr lang="en-US" sz="2000" b="1" dirty="0">
                <a:solidFill>
                  <a:srgbClr val="FF0000"/>
                </a:solidFill>
              </a:rPr>
              <a:t>Lifetime increases</a:t>
            </a:r>
          </a:p>
        </p:txBody>
      </p:sp>
      <p:cxnSp>
        <p:nvCxnSpPr>
          <p:cNvPr id="9" name="Straight Arrow Connector 8"/>
          <p:cNvCxnSpPr/>
          <p:nvPr/>
        </p:nvCxnSpPr>
        <p:spPr>
          <a:xfrm>
            <a:off x="3026981" y="2423114"/>
            <a:ext cx="872359" cy="4776"/>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919376" y="2441983"/>
            <a:ext cx="1258678" cy="338554"/>
          </a:xfrm>
          <a:prstGeom prst="rect">
            <a:avLst/>
          </a:prstGeom>
          <a:noFill/>
        </p:spPr>
        <p:txBody>
          <a:bodyPr wrap="none" rtlCol="0">
            <a:spAutoFit/>
          </a:bodyPr>
          <a:lstStyle/>
          <a:p>
            <a:r>
              <a:rPr lang="en-US" sz="1600" b="1">
                <a:solidFill>
                  <a:srgbClr val="FF0000"/>
                </a:solidFill>
              </a:rPr>
              <a:t>0.7 to 3 </a:t>
            </a:r>
            <a:r>
              <a:rPr lang="en-US" sz="1600" b="1" dirty="0">
                <a:solidFill>
                  <a:srgbClr val="FF0000"/>
                </a:solidFill>
              </a:rPr>
              <a:t>nm</a:t>
            </a:r>
          </a:p>
        </p:txBody>
      </p:sp>
      <p:sp>
        <p:nvSpPr>
          <p:cNvPr id="2" name="TextBox 1"/>
          <p:cNvSpPr txBox="1"/>
          <p:nvPr/>
        </p:nvSpPr>
        <p:spPr>
          <a:xfrm>
            <a:off x="1483366" y="5075032"/>
            <a:ext cx="4826838" cy="461665"/>
          </a:xfrm>
          <a:prstGeom prst="rect">
            <a:avLst/>
          </a:prstGeom>
          <a:noFill/>
        </p:spPr>
        <p:txBody>
          <a:bodyPr wrap="square" rtlCol="0">
            <a:spAutoFit/>
          </a:bodyPr>
          <a:lstStyle/>
          <a:p>
            <a:pPr marL="285750" indent="-285750">
              <a:buFont typeface="Arial" charset="0"/>
              <a:buChar char="•"/>
            </a:pPr>
            <a:r>
              <a:rPr lang="en-US" sz="1200" i="1" dirty="0"/>
              <a:t>DL was estimated at 2% duty cycle as 1/e of QE vs. time</a:t>
            </a:r>
          </a:p>
          <a:p>
            <a:pPr marL="285750" indent="-285750">
              <a:buFont typeface="Arial" charset="0"/>
              <a:buChar char="•"/>
            </a:pPr>
            <a:r>
              <a:rPr lang="en-US" sz="1200" i="1" dirty="0"/>
              <a:t>CL was estimated at 100% duty cycle as 1/e of QE vs. charge </a:t>
            </a:r>
          </a:p>
        </p:txBody>
      </p:sp>
      <p:pic>
        <p:nvPicPr>
          <p:cNvPr id="10174" name="Picture 10173">
            <a:extLst>
              <a:ext uri="{FF2B5EF4-FFF2-40B4-BE49-F238E27FC236}">
                <a16:creationId xmlns:a16="http://schemas.microsoft.com/office/drawing/2014/main" id="{CEAE1E06-170D-4B99-B004-66F49ACFF9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1904" y="779974"/>
            <a:ext cx="3926807" cy="2973753"/>
          </a:xfrm>
          <a:prstGeom prst="rect">
            <a:avLst/>
          </a:prstGeom>
        </p:spPr>
      </p:pic>
      <p:pic>
        <p:nvPicPr>
          <p:cNvPr id="10175" name="Picture 10174">
            <a:extLst>
              <a:ext uri="{FF2B5EF4-FFF2-40B4-BE49-F238E27FC236}">
                <a16:creationId xmlns:a16="http://schemas.microsoft.com/office/drawing/2014/main" id="{66FC1DD4-0B60-48B6-AF87-28085F828D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1132" y="3665838"/>
            <a:ext cx="3818788" cy="3192163"/>
          </a:xfrm>
          <a:prstGeom prst="rect">
            <a:avLst/>
          </a:prstGeom>
        </p:spPr>
      </p:pic>
      <p:sp>
        <p:nvSpPr>
          <p:cNvPr id="10176" name="Rectangle 10175">
            <a:extLst>
              <a:ext uri="{FF2B5EF4-FFF2-40B4-BE49-F238E27FC236}">
                <a16:creationId xmlns:a16="http://schemas.microsoft.com/office/drawing/2014/main" id="{241288AD-D27D-48BD-80A0-03FC5444CB2D}"/>
              </a:ext>
            </a:extLst>
          </p:cNvPr>
          <p:cNvSpPr/>
          <p:nvPr/>
        </p:nvSpPr>
        <p:spPr>
          <a:xfrm>
            <a:off x="1524000" y="5721454"/>
            <a:ext cx="3062924" cy="215444"/>
          </a:xfrm>
          <a:prstGeom prst="rect">
            <a:avLst/>
          </a:prstGeom>
        </p:spPr>
        <p:txBody>
          <a:bodyPr wrap="square">
            <a:spAutoFit/>
          </a:bodyPr>
          <a:lstStyle/>
          <a:p>
            <a:r>
              <a:rPr lang="en-US" sz="800" dirty="0">
                <a:latin typeface="Arial" charset="0"/>
              </a:rPr>
              <a:t>L. </a:t>
            </a:r>
            <a:r>
              <a:rPr lang="en-US" sz="800" dirty="0" err="1">
                <a:latin typeface="Arial" charset="0"/>
              </a:rPr>
              <a:t>Cultrera</a:t>
            </a:r>
            <a:r>
              <a:rPr lang="en-US" sz="800" dirty="0">
                <a:latin typeface="Arial" charset="0"/>
              </a:rPr>
              <a:t> </a:t>
            </a:r>
            <a:r>
              <a:rPr lang="en-US" sz="800" i="1" dirty="0">
                <a:latin typeface="Arial" charset="0"/>
              </a:rPr>
              <a:t>et al., Phys. Rev. </a:t>
            </a:r>
            <a:r>
              <a:rPr lang="en-US" sz="800" i="1" dirty="0" err="1">
                <a:latin typeface="Arial" charset="0"/>
              </a:rPr>
              <a:t>Accel</a:t>
            </a:r>
            <a:r>
              <a:rPr lang="en-US" sz="800" i="1" dirty="0">
                <a:latin typeface="Arial" charset="0"/>
              </a:rPr>
              <a:t>. Beams</a:t>
            </a:r>
            <a:r>
              <a:rPr lang="en-US" sz="800" dirty="0">
                <a:latin typeface="Arial" charset="0"/>
              </a:rPr>
              <a:t> </a:t>
            </a:r>
            <a:r>
              <a:rPr lang="en-US" sz="800" b="1" dirty="0">
                <a:latin typeface="Arial" charset="0"/>
              </a:rPr>
              <a:t>23</a:t>
            </a:r>
            <a:r>
              <a:rPr lang="en-US" sz="800" dirty="0">
                <a:latin typeface="Arial" charset="0"/>
              </a:rPr>
              <a:t> (2020) 023401</a:t>
            </a:r>
            <a:endParaRPr lang="en-US" sz="800" dirty="0"/>
          </a:p>
        </p:txBody>
      </p:sp>
    </p:spTree>
    <p:extLst>
      <p:ext uri="{BB962C8B-B14F-4D97-AF65-F5344CB8AC3E}">
        <p14:creationId xmlns:p14="http://schemas.microsoft.com/office/powerpoint/2010/main" val="7873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17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1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12" grpId="0"/>
      <p:bldP spid="2" grpId="0"/>
      <p:bldP spid="101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04" y="121249"/>
            <a:ext cx="8328991" cy="723445"/>
          </a:xfrm>
        </p:spPr>
        <p:txBody>
          <a:bodyPr/>
          <a:lstStyle/>
          <a:p>
            <a:r>
              <a:rPr lang="en-US" dirty="0"/>
              <a:t>Cs-Sb-O activated GaAs (3)</a:t>
            </a:r>
          </a:p>
        </p:txBody>
      </p:sp>
      <p:sp>
        <p:nvSpPr>
          <p:cNvPr id="6" name="Slide Number Placeholder 5"/>
          <p:cNvSpPr>
            <a:spLocks noGrp="1"/>
          </p:cNvSpPr>
          <p:nvPr>
            <p:ph type="sldNum" sz="quarter" idx="12"/>
          </p:nvPr>
        </p:nvSpPr>
        <p:spPr>
          <a:xfrm>
            <a:off x="3543300" y="6337101"/>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14</a:t>
            </a:fld>
            <a:endParaRPr lang="en-US"/>
          </a:p>
        </p:txBody>
      </p:sp>
      <p:sp>
        <p:nvSpPr>
          <p:cNvPr id="10" name="TextBox 9"/>
          <p:cNvSpPr txBox="1"/>
          <p:nvPr/>
        </p:nvSpPr>
        <p:spPr>
          <a:xfrm>
            <a:off x="4338431" y="5180468"/>
            <a:ext cx="6114397" cy="707886"/>
          </a:xfrm>
          <a:prstGeom prst="rect">
            <a:avLst/>
          </a:prstGeom>
          <a:noFill/>
        </p:spPr>
        <p:txBody>
          <a:bodyPr wrap="square" rtlCol="0">
            <a:spAutoFit/>
          </a:bodyPr>
          <a:lstStyle/>
          <a:p>
            <a:pPr algn="ctr"/>
            <a:r>
              <a:rPr lang="en-US" sz="2000" b="1" dirty="0">
                <a:solidFill>
                  <a:srgbClr val="FF0000"/>
                </a:solidFill>
              </a:rPr>
              <a:t>Spin polarization is essentially preserved </a:t>
            </a:r>
          </a:p>
          <a:p>
            <a:pPr algn="ctr"/>
            <a:r>
              <a:rPr lang="en-US" sz="2000" b="1" dirty="0">
                <a:solidFill>
                  <a:srgbClr val="FF0000"/>
                </a:solidFill>
              </a:rPr>
              <a:t>(up to ~1 nm thickness)</a:t>
            </a:r>
          </a:p>
        </p:txBody>
      </p:sp>
      <p:sp>
        <p:nvSpPr>
          <p:cNvPr id="9" name="TextBox 8"/>
          <p:cNvSpPr txBox="1"/>
          <p:nvPr/>
        </p:nvSpPr>
        <p:spPr>
          <a:xfrm>
            <a:off x="2686128" y="5211247"/>
            <a:ext cx="2225289" cy="646331"/>
          </a:xfrm>
          <a:prstGeom prst="rect">
            <a:avLst/>
          </a:prstGeom>
          <a:noFill/>
        </p:spPr>
        <p:txBody>
          <a:bodyPr wrap="none" rtlCol="0">
            <a:spAutoFit/>
          </a:bodyPr>
          <a:lstStyle/>
          <a:p>
            <a:r>
              <a:rPr lang="en-US" sz="3600" b="1" dirty="0">
                <a:solidFill>
                  <a:srgbClr val="FF0000"/>
                </a:solidFill>
              </a:rPr>
              <a:t>@780 nm</a:t>
            </a:r>
          </a:p>
        </p:txBody>
      </p:sp>
      <p:pic>
        <p:nvPicPr>
          <p:cNvPr id="11" name="Picture 10"/>
          <p:cNvPicPr>
            <a:picLocks noChangeAspect="1"/>
          </p:cNvPicPr>
          <p:nvPr/>
        </p:nvPicPr>
        <p:blipFill>
          <a:blip r:embed="rId3"/>
          <a:stretch>
            <a:fillRect/>
          </a:stretch>
        </p:blipFill>
        <p:spPr>
          <a:xfrm>
            <a:off x="5988413" y="1336819"/>
            <a:ext cx="4464414" cy="3991711"/>
          </a:xfrm>
          <a:prstGeom prst="rect">
            <a:avLst/>
          </a:prstGeom>
        </p:spPr>
      </p:pic>
      <p:pic>
        <p:nvPicPr>
          <p:cNvPr id="13" name="Picture 12"/>
          <p:cNvPicPr>
            <a:picLocks noChangeAspect="1"/>
          </p:cNvPicPr>
          <p:nvPr/>
        </p:nvPicPr>
        <p:blipFill>
          <a:blip r:embed="rId4"/>
          <a:stretch>
            <a:fillRect/>
          </a:stretch>
        </p:blipFill>
        <p:spPr>
          <a:xfrm>
            <a:off x="1740942" y="1188643"/>
            <a:ext cx="4441373" cy="3979470"/>
          </a:xfrm>
          <a:prstGeom prst="rect">
            <a:avLst/>
          </a:prstGeom>
        </p:spPr>
      </p:pic>
      <p:pic>
        <p:nvPicPr>
          <p:cNvPr id="14" name="Picture 13"/>
          <p:cNvPicPr>
            <a:picLocks noChangeAspect="1"/>
          </p:cNvPicPr>
          <p:nvPr/>
        </p:nvPicPr>
        <p:blipFill>
          <a:blip r:embed="rId5"/>
          <a:stretch>
            <a:fillRect/>
          </a:stretch>
        </p:blipFill>
        <p:spPr>
          <a:xfrm>
            <a:off x="7588886" y="4191001"/>
            <a:ext cx="2840900" cy="476129"/>
          </a:xfrm>
          <a:prstGeom prst="rect">
            <a:avLst/>
          </a:prstGeom>
        </p:spPr>
      </p:pic>
      <p:pic>
        <p:nvPicPr>
          <p:cNvPr id="16" name="Picture 15"/>
          <p:cNvPicPr>
            <a:picLocks noChangeAspect="1"/>
          </p:cNvPicPr>
          <p:nvPr/>
        </p:nvPicPr>
        <p:blipFill>
          <a:blip r:embed="rId6"/>
          <a:stretch>
            <a:fillRect/>
          </a:stretch>
        </p:blipFill>
        <p:spPr>
          <a:xfrm>
            <a:off x="2686128" y="918397"/>
            <a:ext cx="2132056" cy="478940"/>
          </a:xfrm>
          <a:prstGeom prst="rect">
            <a:avLst/>
          </a:prstGeom>
        </p:spPr>
      </p:pic>
      <p:sp>
        <p:nvSpPr>
          <p:cNvPr id="17" name="Rectangle 16"/>
          <p:cNvSpPr/>
          <p:nvPr/>
        </p:nvSpPr>
        <p:spPr>
          <a:xfrm>
            <a:off x="7543800" y="5990051"/>
            <a:ext cx="3062924" cy="215444"/>
          </a:xfrm>
          <a:prstGeom prst="rect">
            <a:avLst/>
          </a:prstGeom>
        </p:spPr>
        <p:txBody>
          <a:bodyPr wrap="square">
            <a:spAutoFit/>
          </a:bodyPr>
          <a:lstStyle/>
          <a:p>
            <a:r>
              <a:rPr lang="en-US" sz="800" dirty="0">
                <a:latin typeface="Arial" charset="0"/>
              </a:rPr>
              <a:t>L. </a:t>
            </a:r>
            <a:r>
              <a:rPr lang="en-US" sz="800" dirty="0" err="1">
                <a:latin typeface="Arial" charset="0"/>
              </a:rPr>
              <a:t>Cultrera</a:t>
            </a:r>
            <a:r>
              <a:rPr lang="en-US" sz="800" dirty="0">
                <a:latin typeface="Arial" charset="0"/>
              </a:rPr>
              <a:t> </a:t>
            </a:r>
            <a:r>
              <a:rPr lang="en-US" sz="800" i="1" dirty="0">
                <a:latin typeface="Arial" charset="0"/>
              </a:rPr>
              <a:t>et al., Phys. Rev. </a:t>
            </a:r>
            <a:r>
              <a:rPr lang="en-US" sz="800" i="1" dirty="0" err="1">
                <a:latin typeface="Arial" charset="0"/>
              </a:rPr>
              <a:t>Accel</a:t>
            </a:r>
            <a:r>
              <a:rPr lang="en-US" sz="800" i="1" dirty="0">
                <a:latin typeface="Arial" charset="0"/>
              </a:rPr>
              <a:t>. Beams</a:t>
            </a:r>
            <a:r>
              <a:rPr lang="en-US" sz="800" dirty="0">
                <a:latin typeface="Arial" charset="0"/>
              </a:rPr>
              <a:t> </a:t>
            </a:r>
            <a:r>
              <a:rPr lang="en-US" sz="800" b="1" dirty="0">
                <a:latin typeface="Arial" charset="0"/>
              </a:rPr>
              <a:t>23</a:t>
            </a:r>
            <a:r>
              <a:rPr lang="en-US" sz="800" dirty="0">
                <a:latin typeface="Arial" charset="0"/>
              </a:rPr>
              <a:t> (2020) 023401</a:t>
            </a:r>
            <a:endParaRPr lang="en-US" sz="800" dirty="0"/>
          </a:p>
        </p:txBody>
      </p:sp>
    </p:spTree>
    <p:extLst>
      <p:ext uri="{BB962C8B-B14F-4D97-AF65-F5344CB8AC3E}">
        <p14:creationId xmlns:p14="http://schemas.microsoft.com/office/powerpoint/2010/main" val="2963771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23C0C8-6861-3E0E-F6DB-44D3AAE0D0C5}"/>
              </a:ext>
            </a:extLst>
          </p:cNvPr>
          <p:cNvSpPr>
            <a:spLocks noGrp="1"/>
          </p:cNvSpPr>
          <p:nvPr>
            <p:ph type="sldNum" sz="quarter" idx="4"/>
          </p:nvPr>
        </p:nvSpPr>
        <p:spPr/>
        <p:txBody>
          <a:bodyPr/>
          <a:lstStyle/>
          <a:p>
            <a:fld id="{933A556B-7C63-244D-9B7C-B0EA8042B330}" type="slidenum">
              <a:rPr lang="en-US" smtClean="0"/>
              <a:pPr/>
              <a:t>15</a:t>
            </a:fld>
            <a:endParaRPr lang="en-US" sz="1000" dirty="0"/>
          </a:p>
        </p:txBody>
      </p:sp>
      <p:pic>
        <p:nvPicPr>
          <p:cNvPr id="5" name="Picture 4">
            <a:extLst>
              <a:ext uri="{FF2B5EF4-FFF2-40B4-BE49-F238E27FC236}">
                <a16:creationId xmlns:a16="http://schemas.microsoft.com/office/drawing/2014/main" id="{BACAA815-E42D-E9E7-036C-964690CCC3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601" y="1433384"/>
            <a:ext cx="5724598" cy="4070565"/>
          </a:xfrm>
          <a:prstGeom prst="rect">
            <a:avLst/>
          </a:prstGeom>
        </p:spPr>
      </p:pic>
      <p:pic>
        <p:nvPicPr>
          <p:cNvPr id="6" name="Picture 5">
            <a:extLst>
              <a:ext uri="{FF2B5EF4-FFF2-40B4-BE49-F238E27FC236}">
                <a16:creationId xmlns:a16="http://schemas.microsoft.com/office/drawing/2014/main" id="{C904691A-8374-D327-457B-507919CD81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199"/>
          <a:stretch/>
        </p:blipFill>
        <p:spPr>
          <a:xfrm>
            <a:off x="6423803" y="1918183"/>
            <a:ext cx="5240125" cy="3658833"/>
          </a:xfrm>
          <a:prstGeom prst="rect">
            <a:avLst/>
          </a:prstGeom>
        </p:spPr>
      </p:pic>
      <p:pic>
        <p:nvPicPr>
          <p:cNvPr id="23" name="Picture 22">
            <a:extLst>
              <a:ext uri="{FF2B5EF4-FFF2-40B4-BE49-F238E27FC236}">
                <a16:creationId xmlns:a16="http://schemas.microsoft.com/office/drawing/2014/main" id="{E5B16873-B6F4-F3FA-0104-BC4B8532B3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09221" y="320564"/>
            <a:ext cx="1254497" cy="1227830"/>
          </a:xfrm>
          <a:prstGeom prst="rect">
            <a:avLst/>
          </a:prstGeom>
        </p:spPr>
      </p:pic>
      <p:sp>
        <p:nvSpPr>
          <p:cNvPr id="24" name="TextBox 23">
            <a:extLst>
              <a:ext uri="{FF2B5EF4-FFF2-40B4-BE49-F238E27FC236}">
                <a16:creationId xmlns:a16="http://schemas.microsoft.com/office/drawing/2014/main" id="{23DA52E2-B90D-0A27-BE82-D8E6BB683D03}"/>
              </a:ext>
            </a:extLst>
          </p:cNvPr>
          <p:cNvSpPr txBox="1"/>
          <p:nvPr/>
        </p:nvSpPr>
        <p:spPr>
          <a:xfrm>
            <a:off x="7204201" y="360713"/>
            <a:ext cx="3366406" cy="1015663"/>
          </a:xfrm>
          <a:prstGeom prst="rect">
            <a:avLst/>
          </a:prstGeom>
          <a:solidFill>
            <a:schemeClr val="bg1"/>
          </a:solidFill>
        </p:spPr>
        <p:txBody>
          <a:bodyPr wrap="square" rtlCol="0">
            <a:spAutoFit/>
          </a:bodyPr>
          <a:lstStyle/>
          <a:p>
            <a:r>
              <a:rPr lang="en-US" sz="2000" b="1" dirty="0">
                <a:solidFill>
                  <a:srgbClr val="FF0000"/>
                </a:solidFill>
              </a:rPr>
              <a:t>SL GaAs/</a:t>
            </a:r>
            <a:r>
              <a:rPr lang="en-US" sz="2000" b="1" dirty="0" err="1">
                <a:solidFill>
                  <a:srgbClr val="FF0000"/>
                </a:solidFill>
              </a:rPr>
              <a:t>GaAsP</a:t>
            </a:r>
            <a:r>
              <a:rPr lang="en-US" sz="2000" b="1" dirty="0">
                <a:solidFill>
                  <a:srgbClr val="FF0000"/>
                </a:solidFill>
              </a:rPr>
              <a:t> non DBR</a:t>
            </a:r>
          </a:p>
          <a:p>
            <a:r>
              <a:rPr lang="en-US" sz="2000" b="1" dirty="0">
                <a:solidFill>
                  <a:srgbClr val="FF0000"/>
                </a:solidFill>
              </a:rPr>
              <a:t>with P&gt;80% @780nm</a:t>
            </a:r>
          </a:p>
          <a:p>
            <a:r>
              <a:rPr lang="en-US" sz="2000" b="1" dirty="0">
                <a:solidFill>
                  <a:srgbClr val="FF0000"/>
                </a:solidFill>
              </a:rPr>
              <a:t>From </a:t>
            </a:r>
            <a:r>
              <a:rPr lang="en-US" sz="2000" b="1" dirty="0" err="1">
                <a:solidFill>
                  <a:srgbClr val="FF0000"/>
                </a:solidFill>
              </a:rPr>
              <a:t>Jlab</a:t>
            </a:r>
            <a:r>
              <a:rPr lang="en-US" sz="2000" b="1" dirty="0">
                <a:solidFill>
                  <a:srgbClr val="FF0000"/>
                </a:solidFill>
              </a:rPr>
              <a:t> injector group</a:t>
            </a:r>
          </a:p>
        </p:txBody>
      </p:sp>
      <p:sp>
        <p:nvSpPr>
          <p:cNvPr id="25" name="Title 1">
            <a:extLst>
              <a:ext uri="{FF2B5EF4-FFF2-40B4-BE49-F238E27FC236}">
                <a16:creationId xmlns:a16="http://schemas.microsoft.com/office/drawing/2014/main" id="{ED480F8C-FC90-3F7F-6CC1-68B570610406}"/>
              </a:ext>
            </a:extLst>
          </p:cNvPr>
          <p:cNvSpPr txBox="1">
            <a:spLocks/>
          </p:cNvSpPr>
          <p:nvPr/>
        </p:nvSpPr>
        <p:spPr>
          <a:xfrm>
            <a:off x="407504" y="121249"/>
            <a:ext cx="8328991" cy="723445"/>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Cs-Sb-O activated SL</a:t>
            </a:r>
          </a:p>
        </p:txBody>
      </p:sp>
      <p:sp>
        <p:nvSpPr>
          <p:cNvPr id="26" name="Rectangle 25">
            <a:extLst>
              <a:ext uri="{FF2B5EF4-FFF2-40B4-BE49-F238E27FC236}">
                <a16:creationId xmlns:a16="http://schemas.microsoft.com/office/drawing/2014/main" id="{9D6317F1-138F-521D-B057-7E42BB9FB44D}"/>
              </a:ext>
            </a:extLst>
          </p:cNvPr>
          <p:cNvSpPr/>
          <p:nvPr/>
        </p:nvSpPr>
        <p:spPr>
          <a:xfrm>
            <a:off x="8887404" y="5744526"/>
            <a:ext cx="3160786" cy="215444"/>
          </a:xfrm>
          <a:prstGeom prst="rect">
            <a:avLst/>
          </a:prstGeom>
        </p:spPr>
        <p:txBody>
          <a:bodyPr wrap="square">
            <a:spAutoFit/>
          </a:bodyPr>
          <a:lstStyle/>
          <a:p>
            <a:r>
              <a:rPr lang="en-US" sz="800" dirty="0"/>
              <a:t>J. K. Bae et al., </a:t>
            </a:r>
            <a:r>
              <a:rPr lang="en-US" sz="800" i="1" dirty="0"/>
              <a:t>Journal of Applied Physics </a:t>
            </a:r>
            <a:r>
              <a:rPr lang="en-US" sz="800" b="1" dirty="0"/>
              <a:t>127</a:t>
            </a:r>
            <a:r>
              <a:rPr lang="en-US" sz="800" dirty="0"/>
              <a:t> (2020) 124901 </a:t>
            </a:r>
          </a:p>
        </p:txBody>
      </p:sp>
    </p:spTree>
    <p:extLst>
      <p:ext uri="{BB962C8B-B14F-4D97-AF65-F5344CB8AC3E}">
        <p14:creationId xmlns:p14="http://schemas.microsoft.com/office/powerpoint/2010/main" val="78551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8BFC6F-13C2-003C-D7C8-B3D409F46FC3}"/>
              </a:ext>
            </a:extLst>
          </p:cNvPr>
          <p:cNvSpPr>
            <a:spLocks noGrp="1"/>
          </p:cNvSpPr>
          <p:nvPr>
            <p:ph type="sldNum" sz="quarter" idx="4"/>
          </p:nvPr>
        </p:nvSpPr>
        <p:spPr/>
        <p:txBody>
          <a:bodyPr/>
          <a:lstStyle/>
          <a:p>
            <a:fld id="{933A556B-7C63-244D-9B7C-B0EA8042B330}" type="slidenum">
              <a:rPr lang="en-US" smtClean="0"/>
              <a:pPr/>
              <a:t>16</a:t>
            </a:fld>
            <a:endParaRPr lang="en-US" sz="1000" dirty="0"/>
          </a:p>
        </p:txBody>
      </p:sp>
      <p:pic>
        <p:nvPicPr>
          <p:cNvPr id="3" name="New picture">
            <a:extLst>
              <a:ext uri="{FF2B5EF4-FFF2-40B4-BE49-F238E27FC236}">
                <a16:creationId xmlns:a16="http://schemas.microsoft.com/office/drawing/2014/main" id="{78F3F9C9-3D6E-3A36-74DD-5D9EBE15DA78}"/>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35021" y="1700417"/>
            <a:ext cx="5527810" cy="424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4" name="New picture">
            <a:extLst>
              <a:ext uri="{FF2B5EF4-FFF2-40B4-BE49-F238E27FC236}">
                <a16:creationId xmlns:a16="http://schemas.microsoft.com/office/drawing/2014/main" id="{1529677C-505E-5D43-94CF-A6D4846FECDD}"/>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6494482" y="2159541"/>
            <a:ext cx="5261395" cy="378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Title 1">
            <a:extLst>
              <a:ext uri="{FF2B5EF4-FFF2-40B4-BE49-F238E27FC236}">
                <a16:creationId xmlns:a16="http://schemas.microsoft.com/office/drawing/2014/main" id="{4271B7AB-DDF8-A9A4-6509-72085024FC39}"/>
              </a:ext>
            </a:extLst>
          </p:cNvPr>
          <p:cNvSpPr txBox="1">
            <a:spLocks/>
          </p:cNvSpPr>
          <p:nvPr/>
        </p:nvSpPr>
        <p:spPr>
          <a:xfrm>
            <a:off x="407504" y="121249"/>
            <a:ext cx="10780510" cy="723445"/>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Cs-Sb-O activated GaAs in HV DC gun</a:t>
            </a:r>
          </a:p>
        </p:txBody>
      </p:sp>
      <p:sp>
        <p:nvSpPr>
          <p:cNvPr id="6" name="TextBox 5">
            <a:extLst>
              <a:ext uri="{FF2B5EF4-FFF2-40B4-BE49-F238E27FC236}">
                <a16:creationId xmlns:a16="http://schemas.microsoft.com/office/drawing/2014/main" id="{E2461F26-21CE-A3D5-4F5B-6E3222A73BD6}"/>
              </a:ext>
            </a:extLst>
          </p:cNvPr>
          <p:cNvSpPr txBox="1"/>
          <p:nvPr/>
        </p:nvSpPr>
        <p:spPr>
          <a:xfrm>
            <a:off x="6587990" y="982615"/>
            <a:ext cx="5527810" cy="1015663"/>
          </a:xfrm>
          <a:prstGeom prst="rect">
            <a:avLst/>
          </a:prstGeom>
          <a:noFill/>
        </p:spPr>
        <p:txBody>
          <a:bodyPr wrap="square" rtlCol="0">
            <a:spAutoFit/>
          </a:bodyPr>
          <a:lstStyle/>
          <a:p>
            <a:r>
              <a:rPr lang="en-US" sz="2000" dirty="0">
                <a:solidFill>
                  <a:srgbClr val="FF0000"/>
                </a:solidFill>
              </a:rPr>
              <a:t>Robust coating seems not much effective against ion back bombardment damage</a:t>
            </a:r>
          </a:p>
          <a:p>
            <a:r>
              <a:rPr lang="en-US" sz="2000" dirty="0">
                <a:solidFill>
                  <a:srgbClr val="FF0000"/>
                </a:solidFill>
              </a:rPr>
              <a:t>(beam average current 1 mA, energy 250 keV)</a:t>
            </a:r>
          </a:p>
        </p:txBody>
      </p:sp>
      <p:sp>
        <p:nvSpPr>
          <p:cNvPr id="7" name="TextBox 6">
            <a:extLst>
              <a:ext uri="{FF2B5EF4-FFF2-40B4-BE49-F238E27FC236}">
                <a16:creationId xmlns:a16="http://schemas.microsoft.com/office/drawing/2014/main" id="{91F882C6-92B8-F61E-0E24-A1EF31334363}"/>
              </a:ext>
            </a:extLst>
          </p:cNvPr>
          <p:cNvSpPr txBox="1"/>
          <p:nvPr/>
        </p:nvSpPr>
        <p:spPr>
          <a:xfrm>
            <a:off x="807308" y="1051010"/>
            <a:ext cx="2174789" cy="646331"/>
          </a:xfrm>
          <a:prstGeom prst="rect">
            <a:avLst/>
          </a:prstGeom>
          <a:noFill/>
        </p:spPr>
        <p:txBody>
          <a:bodyPr wrap="square" rtlCol="0">
            <a:spAutoFit/>
          </a:bodyPr>
          <a:lstStyle/>
          <a:p>
            <a:pPr algn="ctr"/>
            <a:r>
              <a:rPr lang="en-US" dirty="0" err="1"/>
              <a:t>CsO</a:t>
            </a:r>
            <a:r>
              <a:rPr lang="en-US" dirty="0"/>
              <a:t> in situ activated GaAs</a:t>
            </a:r>
          </a:p>
        </p:txBody>
      </p:sp>
      <p:sp>
        <p:nvSpPr>
          <p:cNvPr id="8" name="TextBox 7">
            <a:extLst>
              <a:ext uri="{FF2B5EF4-FFF2-40B4-BE49-F238E27FC236}">
                <a16:creationId xmlns:a16="http://schemas.microsoft.com/office/drawing/2014/main" id="{3A24A44E-7ECC-7B84-823E-0B1265A7C2C3}"/>
              </a:ext>
            </a:extLst>
          </p:cNvPr>
          <p:cNvSpPr txBox="1"/>
          <p:nvPr/>
        </p:nvSpPr>
        <p:spPr>
          <a:xfrm>
            <a:off x="3622970" y="1043713"/>
            <a:ext cx="2174789" cy="646331"/>
          </a:xfrm>
          <a:prstGeom prst="rect">
            <a:avLst/>
          </a:prstGeom>
          <a:noFill/>
        </p:spPr>
        <p:txBody>
          <a:bodyPr wrap="square" rtlCol="0">
            <a:spAutoFit/>
          </a:bodyPr>
          <a:lstStyle/>
          <a:p>
            <a:pPr algn="ctr"/>
            <a:r>
              <a:rPr lang="en-US" dirty="0"/>
              <a:t>Cs-Sb-O activated GaAs transported</a:t>
            </a:r>
          </a:p>
        </p:txBody>
      </p:sp>
      <p:sp>
        <p:nvSpPr>
          <p:cNvPr id="10" name="TextBox 9">
            <a:extLst>
              <a:ext uri="{FF2B5EF4-FFF2-40B4-BE49-F238E27FC236}">
                <a16:creationId xmlns:a16="http://schemas.microsoft.com/office/drawing/2014/main" id="{955A48DB-CC22-69AC-F71A-9327F1CD330F}"/>
              </a:ext>
            </a:extLst>
          </p:cNvPr>
          <p:cNvSpPr txBox="1"/>
          <p:nvPr/>
        </p:nvSpPr>
        <p:spPr>
          <a:xfrm>
            <a:off x="8815975" y="6097152"/>
            <a:ext cx="3299825" cy="246221"/>
          </a:xfrm>
          <a:prstGeom prst="rect">
            <a:avLst/>
          </a:prstGeom>
          <a:noFill/>
        </p:spPr>
        <p:txBody>
          <a:bodyPr wrap="square">
            <a:spAutoFit/>
          </a:bodyPr>
          <a:lstStyle/>
          <a:p>
            <a:r>
              <a:rPr lang="en-US" sz="1000" dirty="0"/>
              <a:t>J.K. Bae et al., </a:t>
            </a:r>
            <a:r>
              <a:rPr lang="en-US" sz="1000" i="1" dirty="0"/>
              <a:t>AIP Advances </a:t>
            </a:r>
            <a:r>
              <a:rPr lang="en-US" sz="1000" b="1" dirty="0"/>
              <a:t>12</a:t>
            </a:r>
            <a:r>
              <a:rPr lang="en-US" sz="1000" dirty="0"/>
              <a:t>, 095017 (2022)</a:t>
            </a:r>
          </a:p>
        </p:txBody>
      </p:sp>
    </p:spTree>
    <p:extLst>
      <p:ext uri="{BB962C8B-B14F-4D97-AF65-F5344CB8AC3E}">
        <p14:creationId xmlns:p14="http://schemas.microsoft.com/office/powerpoint/2010/main" val="145821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D94810F-6C54-7842-FF01-2DC0AD5FCA0E}"/>
              </a:ext>
            </a:extLst>
          </p:cNvPr>
          <p:cNvSpPr>
            <a:spLocks noGrp="1"/>
          </p:cNvSpPr>
          <p:nvPr>
            <p:ph idx="1"/>
          </p:nvPr>
        </p:nvSpPr>
        <p:spPr>
          <a:xfrm>
            <a:off x="571500" y="1412392"/>
            <a:ext cx="11049000" cy="4630357"/>
          </a:xfrm>
        </p:spPr>
        <p:txBody>
          <a:bodyPr/>
          <a:lstStyle/>
          <a:p>
            <a:r>
              <a:rPr lang="en-US" dirty="0"/>
              <a:t>What properties a good spin polarized photocathode alternative to GaAs must have:</a:t>
            </a:r>
          </a:p>
          <a:p>
            <a:pPr marL="457200" indent="-457200">
              <a:lnSpc>
                <a:spcPct val="150000"/>
              </a:lnSpc>
              <a:buFont typeface="Arial" panose="020B0604020202020204" pitchFamily="34" charset="0"/>
              <a:buChar char="•"/>
            </a:pPr>
            <a:r>
              <a:rPr lang="en-US" dirty="0"/>
              <a:t>Large spin-orbit coupling;</a:t>
            </a:r>
          </a:p>
          <a:p>
            <a:pPr marL="457200" indent="-457200">
              <a:lnSpc>
                <a:spcPct val="150000"/>
              </a:lnSpc>
              <a:buFont typeface="Arial" panose="020B0604020202020204" pitchFamily="34" charset="0"/>
              <a:buChar char="•"/>
            </a:pPr>
            <a:r>
              <a:rPr lang="en-US" dirty="0"/>
              <a:t>Low spin depolarization rates;</a:t>
            </a:r>
          </a:p>
          <a:p>
            <a:pPr marL="457200" indent="-457200">
              <a:lnSpc>
                <a:spcPct val="150000"/>
              </a:lnSpc>
              <a:buFont typeface="Arial" panose="020B0604020202020204" pitchFamily="34" charset="0"/>
              <a:buChar char="•"/>
            </a:pPr>
            <a:r>
              <a:rPr lang="en-US" dirty="0"/>
              <a:t>Low Electron affinity;</a:t>
            </a:r>
          </a:p>
          <a:p>
            <a:pPr marL="457200" indent="-457200">
              <a:lnSpc>
                <a:spcPct val="150000"/>
              </a:lnSpc>
              <a:buFont typeface="Arial" panose="020B0604020202020204" pitchFamily="34" charset="0"/>
              <a:buChar char="•"/>
            </a:pPr>
            <a:r>
              <a:rPr lang="en-US" dirty="0"/>
              <a:t>High QE;</a:t>
            </a:r>
          </a:p>
          <a:p>
            <a:pPr marL="457200" indent="-457200">
              <a:lnSpc>
                <a:spcPct val="150000"/>
              </a:lnSpc>
              <a:buFont typeface="Arial" panose="020B0604020202020204" pitchFamily="34" charset="0"/>
              <a:buChar char="•"/>
            </a:pPr>
            <a:r>
              <a:rPr lang="en-US" dirty="0"/>
              <a:t>Long lifetime;</a:t>
            </a:r>
          </a:p>
        </p:txBody>
      </p:sp>
      <p:sp>
        <p:nvSpPr>
          <p:cNvPr id="3" name="Title 2">
            <a:extLst>
              <a:ext uri="{FF2B5EF4-FFF2-40B4-BE49-F238E27FC236}">
                <a16:creationId xmlns:a16="http://schemas.microsoft.com/office/drawing/2014/main" id="{E4B37223-72DD-1AB1-AEEB-40F9B77C635C}"/>
              </a:ext>
            </a:extLst>
          </p:cNvPr>
          <p:cNvSpPr>
            <a:spLocks noGrp="1"/>
          </p:cNvSpPr>
          <p:nvPr>
            <p:ph type="title"/>
          </p:nvPr>
        </p:nvSpPr>
        <p:spPr>
          <a:xfrm>
            <a:off x="355257" y="86829"/>
            <a:ext cx="11049000" cy="1325563"/>
          </a:xfrm>
        </p:spPr>
        <p:txBody>
          <a:bodyPr/>
          <a:lstStyle/>
          <a:p>
            <a:r>
              <a:rPr lang="en-US" dirty="0"/>
              <a:t>What’s out there beyond GaAs?</a:t>
            </a:r>
          </a:p>
        </p:txBody>
      </p:sp>
      <p:sp>
        <p:nvSpPr>
          <p:cNvPr id="2" name="Slide Number Placeholder 1">
            <a:extLst>
              <a:ext uri="{FF2B5EF4-FFF2-40B4-BE49-F238E27FC236}">
                <a16:creationId xmlns:a16="http://schemas.microsoft.com/office/drawing/2014/main" id="{922CEB9C-CC79-301F-926B-018BA02C5EE8}"/>
              </a:ext>
            </a:extLst>
          </p:cNvPr>
          <p:cNvSpPr>
            <a:spLocks noGrp="1"/>
          </p:cNvSpPr>
          <p:nvPr>
            <p:ph type="sldNum" sz="quarter" idx="4"/>
          </p:nvPr>
        </p:nvSpPr>
        <p:spPr/>
        <p:txBody>
          <a:bodyPr/>
          <a:lstStyle/>
          <a:p>
            <a:fld id="{933A556B-7C63-244D-9B7C-B0EA8042B330}" type="slidenum">
              <a:rPr lang="en-US" smtClean="0"/>
              <a:pPr/>
              <a:t>17</a:t>
            </a:fld>
            <a:endParaRPr lang="en-US" sz="1000" dirty="0"/>
          </a:p>
        </p:txBody>
      </p:sp>
      <p:grpSp>
        <p:nvGrpSpPr>
          <p:cNvPr id="24" name="Group 23">
            <a:extLst>
              <a:ext uri="{FF2B5EF4-FFF2-40B4-BE49-F238E27FC236}">
                <a16:creationId xmlns:a16="http://schemas.microsoft.com/office/drawing/2014/main" id="{BD9E5D68-07BB-8803-20CA-EB778B17669D}"/>
              </a:ext>
            </a:extLst>
          </p:cNvPr>
          <p:cNvGrpSpPr/>
          <p:nvPr/>
        </p:nvGrpSpPr>
        <p:grpSpPr>
          <a:xfrm>
            <a:off x="6338172" y="1878494"/>
            <a:ext cx="2994019" cy="4892677"/>
            <a:chOff x="7529404" y="2737955"/>
            <a:chExt cx="1428590" cy="2765361"/>
          </a:xfrm>
        </p:grpSpPr>
        <p:sp>
          <p:nvSpPr>
            <p:cNvPr id="15" name="TextBox 14">
              <a:extLst>
                <a:ext uri="{FF2B5EF4-FFF2-40B4-BE49-F238E27FC236}">
                  <a16:creationId xmlns:a16="http://schemas.microsoft.com/office/drawing/2014/main" id="{8962FF68-92DE-ED18-29AB-AC43F9A198F8}"/>
                </a:ext>
              </a:extLst>
            </p:cNvPr>
            <p:cNvSpPr txBox="1"/>
            <p:nvPr/>
          </p:nvSpPr>
          <p:spPr>
            <a:xfrm>
              <a:off x="7709383" y="2915089"/>
              <a:ext cx="304892" cy="307777"/>
            </a:xfrm>
            <a:prstGeom prst="rect">
              <a:avLst/>
            </a:prstGeom>
            <a:noFill/>
          </p:spPr>
          <p:txBody>
            <a:bodyPr wrap="none" rtlCol="0">
              <a:spAutoFit/>
            </a:bodyPr>
            <a:lstStyle/>
            <a:p>
              <a:r>
                <a:rPr lang="en-US" sz="1400" dirty="0"/>
                <a:t>E</a:t>
              </a:r>
            </a:p>
          </p:txBody>
        </p:sp>
        <p:grpSp>
          <p:nvGrpSpPr>
            <p:cNvPr id="23" name="Group 22">
              <a:extLst>
                <a:ext uri="{FF2B5EF4-FFF2-40B4-BE49-F238E27FC236}">
                  <a16:creationId xmlns:a16="http://schemas.microsoft.com/office/drawing/2014/main" id="{1FCD8C8B-CCA2-2C67-3245-738B2777176B}"/>
                </a:ext>
              </a:extLst>
            </p:cNvPr>
            <p:cNvGrpSpPr/>
            <p:nvPr/>
          </p:nvGrpSpPr>
          <p:grpSpPr>
            <a:xfrm>
              <a:off x="7529404" y="2737955"/>
              <a:ext cx="1428590" cy="2765361"/>
              <a:chOff x="7544795" y="2648811"/>
              <a:chExt cx="1428590" cy="2765361"/>
            </a:xfrm>
          </p:grpSpPr>
          <p:sp>
            <p:nvSpPr>
              <p:cNvPr id="10" name="TextBox 9">
                <a:extLst>
                  <a:ext uri="{FF2B5EF4-FFF2-40B4-BE49-F238E27FC236}">
                    <a16:creationId xmlns:a16="http://schemas.microsoft.com/office/drawing/2014/main" id="{ECCD4D59-DB0E-3B71-143C-8977A1079649}"/>
                  </a:ext>
                </a:extLst>
              </p:cNvPr>
              <p:cNvSpPr txBox="1"/>
              <p:nvPr/>
            </p:nvSpPr>
            <p:spPr>
              <a:xfrm>
                <a:off x="8312127" y="4584575"/>
                <a:ext cx="413947" cy="147863"/>
              </a:xfrm>
              <a:prstGeom prst="rect">
                <a:avLst/>
              </a:prstGeom>
              <a:noFill/>
            </p:spPr>
            <p:txBody>
              <a:bodyPr wrap="none" rtlCol="0">
                <a:spAutoFit/>
              </a:bodyPr>
              <a:lstStyle/>
              <a:p>
                <a:r>
                  <a:rPr lang="en-US" sz="1100" dirty="0"/>
                  <a:t>Light holes</a:t>
                </a:r>
              </a:p>
            </p:txBody>
          </p:sp>
          <p:sp>
            <p:nvSpPr>
              <p:cNvPr id="11" name="TextBox 10">
                <a:extLst>
                  <a:ext uri="{FF2B5EF4-FFF2-40B4-BE49-F238E27FC236}">
                    <a16:creationId xmlns:a16="http://schemas.microsoft.com/office/drawing/2014/main" id="{59C1BFFB-D083-B1D9-A69D-365AD0CFC438}"/>
                  </a:ext>
                </a:extLst>
              </p:cNvPr>
              <p:cNvSpPr txBox="1"/>
              <p:nvPr/>
            </p:nvSpPr>
            <p:spPr>
              <a:xfrm>
                <a:off x="8514310" y="4354353"/>
                <a:ext cx="459075" cy="147863"/>
              </a:xfrm>
              <a:prstGeom prst="rect">
                <a:avLst/>
              </a:prstGeom>
              <a:noFill/>
            </p:spPr>
            <p:txBody>
              <a:bodyPr wrap="none" rtlCol="0">
                <a:spAutoFit/>
              </a:bodyPr>
              <a:lstStyle/>
              <a:p>
                <a:r>
                  <a:rPr lang="en-US" sz="1100" dirty="0"/>
                  <a:t>Heavy holes</a:t>
                </a:r>
              </a:p>
            </p:txBody>
          </p:sp>
          <p:sp>
            <p:nvSpPr>
              <p:cNvPr id="12" name="TextBox 11">
                <a:extLst>
                  <a:ext uri="{FF2B5EF4-FFF2-40B4-BE49-F238E27FC236}">
                    <a16:creationId xmlns:a16="http://schemas.microsoft.com/office/drawing/2014/main" id="{CA059FD1-B215-32FB-3B6A-1CBB575580EC}"/>
                  </a:ext>
                </a:extLst>
              </p:cNvPr>
              <p:cNvSpPr txBox="1"/>
              <p:nvPr/>
            </p:nvSpPr>
            <p:spPr>
              <a:xfrm>
                <a:off x="8369231" y="4822129"/>
                <a:ext cx="480491" cy="147863"/>
              </a:xfrm>
              <a:prstGeom prst="rect">
                <a:avLst/>
              </a:prstGeom>
              <a:noFill/>
            </p:spPr>
            <p:txBody>
              <a:bodyPr wrap="none" rtlCol="0">
                <a:spAutoFit/>
              </a:bodyPr>
              <a:lstStyle/>
              <a:p>
                <a:r>
                  <a:rPr lang="en-US" sz="1100" dirty="0"/>
                  <a:t>Split off band</a:t>
                </a:r>
              </a:p>
            </p:txBody>
          </p:sp>
          <p:grpSp>
            <p:nvGrpSpPr>
              <p:cNvPr id="22" name="Group 21">
                <a:extLst>
                  <a:ext uri="{FF2B5EF4-FFF2-40B4-BE49-F238E27FC236}">
                    <a16:creationId xmlns:a16="http://schemas.microsoft.com/office/drawing/2014/main" id="{6DDAB05E-70E0-87F1-971D-B451B96E0C92}"/>
                  </a:ext>
                </a:extLst>
              </p:cNvPr>
              <p:cNvGrpSpPr/>
              <p:nvPr/>
            </p:nvGrpSpPr>
            <p:grpSpPr>
              <a:xfrm>
                <a:off x="7544795" y="2648811"/>
                <a:ext cx="949054" cy="2619268"/>
                <a:chOff x="7554734" y="2648811"/>
                <a:chExt cx="949054" cy="2619268"/>
              </a:xfrm>
            </p:grpSpPr>
            <p:sp>
              <p:nvSpPr>
                <p:cNvPr id="6" name="Arc 5">
                  <a:extLst>
                    <a:ext uri="{FF2B5EF4-FFF2-40B4-BE49-F238E27FC236}">
                      <a16:creationId xmlns:a16="http://schemas.microsoft.com/office/drawing/2014/main" id="{A762E438-E775-9E1B-25E5-D00E07D02BFC}"/>
                    </a:ext>
                  </a:extLst>
                </p:cNvPr>
                <p:cNvSpPr/>
                <p:nvPr/>
              </p:nvSpPr>
              <p:spPr>
                <a:xfrm flipH="1">
                  <a:off x="7687207" y="4230601"/>
                  <a:ext cx="670805" cy="882820"/>
                </a:xfrm>
                <a:prstGeom prst="arc">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18" name="Arc 17">
                  <a:extLst>
                    <a:ext uri="{FF2B5EF4-FFF2-40B4-BE49-F238E27FC236}">
                      <a16:creationId xmlns:a16="http://schemas.microsoft.com/office/drawing/2014/main" id="{81BDA90D-057E-1420-38C9-AA4FCC4A6CD4}"/>
                    </a:ext>
                  </a:extLst>
                </p:cNvPr>
                <p:cNvSpPr/>
                <p:nvPr/>
              </p:nvSpPr>
              <p:spPr>
                <a:xfrm flipH="1">
                  <a:off x="7554734" y="4229712"/>
                  <a:ext cx="949054" cy="412481"/>
                </a:xfrm>
                <a:prstGeom prst="arc">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grpSp>
              <p:nvGrpSpPr>
                <p:cNvPr id="21" name="Group 20">
                  <a:extLst>
                    <a:ext uri="{FF2B5EF4-FFF2-40B4-BE49-F238E27FC236}">
                      <a16:creationId xmlns:a16="http://schemas.microsoft.com/office/drawing/2014/main" id="{65569C72-433F-CE9B-A8CF-125372E3F9E6}"/>
                    </a:ext>
                  </a:extLst>
                </p:cNvPr>
                <p:cNvGrpSpPr/>
                <p:nvPr/>
              </p:nvGrpSpPr>
              <p:grpSpPr>
                <a:xfrm>
                  <a:off x="7563501" y="2648811"/>
                  <a:ext cx="920534" cy="2619268"/>
                  <a:chOff x="7533684" y="2658750"/>
                  <a:chExt cx="920534" cy="2619268"/>
                </a:xfrm>
              </p:grpSpPr>
              <p:sp>
                <p:nvSpPr>
                  <p:cNvPr id="8" name="Arc 7">
                    <a:extLst>
                      <a:ext uri="{FF2B5EF4-FFF2-40B4-BE49-F238E27FC236}">
                        <a16:creationId xmlns:a16="http://schemas.microsoft.com/office/drawing/2014/main" id="{5A0D8E47-CC43-C616-8C91-22BC39015A4F}"/>
                      </a:ext>
                    </a:extLst>
                  </p:cNvPr>
                  <p:cNvSpPr/>
                  <p:nvPr/>
                </p:nvSpPr>
                <p:spPr>
                  <a:xfrm flipH="1">
                    <a:off x="7669495" y="4531249"/>
                    <a:ext cx="653849" cy="74206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9" name="Arc 8">
                    <a:extLst>
                      <a:ext uri="{FF2B5EF4-FFF2-40B4-BE49-F238E27FC236}">
                        <a16:creationId xmlns:a16="http://schemas.microsoft.com/office/drawing/2014/main" id="{F9F54664-190D-573B-4E55-A81077BA468B}"/>
                      </a:ext>
                    </a:extLst>
                  </p:cNvPr>
                  <p:cNvSpPr/>
                  <p:nvPr/>
                </p:nvSpPr>
                <p:spPr>
                  <a:xfrm flipV="1">
                    <a:off x="7658278" y="2659641"/>
                    <a:ext cx="653849" cy="957753"/>
                  </a:xfrm>
                  <a:prstGeom prst="arc">
                    <a:avLst/>
                  </a:prstGeom>
                  <a:ln w="28575">
                    <a:solidFill>
                      <a:srgbClr val="00B0F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sz="1400"/>
                  </a:p>
                </p:txBody>
              </p:sp>
              <p:cxnSp>
                <p:nvCxnSpPr>
                  <p:cNvPr id="13" name="Straight Arrow Connector 12">
                    <a:extLst>
                      <a:ext uri="{FF2B5EF4-FFF2-40B4-BE49-F238E27FC236}">
                        <a16:creationId xmlns:a16="http://schemas.microsoft.com/office/drawing/2014/main" id="{BBD2F995-7849-1C66-0EDD-AE1539C9F524}"/>
                      </a:ext>
                    </a:extLst>
                  </p:cNvPr>
                  <p:cNvCxnSpPr>
                    <a:cxnSpLocks/>
                  </p:cNvCxnSpPr>
                  <p:nvPr/>
                </p:nvCxnSpPr>
                <p:spPr>
                  <a:xfrm flipH="1" flipV="1">
                    <a:off x="7985203" y="2986495"/>
                    <a:ext cx="15169" cy="2077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EE4C17B-5071-42AA-F0FF-0CFA562FBE62}"/>
                      </a:ext>
                    </a:extLst>
                  </p:cNvPr>
                  <p:cNvCxnSpPr>
                    <a:cxnSpLocks/>
                  </p:cNvCxnSpPr>
                  <p:nvPr/>
                </p:nvCxnSpPr>
                <p:spPr>
                  <a:xfrm>
                    <a:off x="8000371" y="5064081"/>
                    <a:ext cx="4339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Arc 15">
                    <a:extLst>
                      <a:ext uri="{FF2B5EF4-FFF2-40B4-BE49-F238E27FC236}">
                        <a16:creationId xmlns:a16="http://schemas.microsoft.com/office/drawing/2014/main" id="{0C48B40F-8EFD-2AEE-5C23-DF4A0132620A}"/>
                      </a:ext>
                    </a:extLst>
                  </p:cNvPr>
                  <p:cNvSpPr/>
                  <p:nvPr/>
                </p:nvSpPr>
                <p:spPr>
                  <a:xfrm>
                    <a:off x="7665825" y="4535958"/>
                    <a:ext cx="653849" cy="74206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17" name="Arc 16">
                    <a:extLst>
                      <a:ext uri="{FF2B5EF4-FFF2-40B4-BE49-F238E27FC236}">
                        <a16:creationId xmlns:a16="http://schemas.microsoft.com/office/drawing/2014/main" id="{35F1B99A-6859-AB06-13CF-644165BD00A6}"/>
                      </a:ext>
                    </a:extLst>
                  </p:cNvPr>
                  <p:cNvSpPr/>
                  <p:nvPr/>
                </p:nvSpPr>
                <p:spPr>
                  <a:xfrm>
                    <a:off x="7661060" y="4235499"/>
                    <a:ext cx="653849" cy="880835"/>
                  </a:xfrm>
                  <a:prstGeom prst="arc">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7" name="Arc 6">
                    <a:extLst>
                      <a:ext uri="{FF2B5EF4-FFF2-40B4-BE49-F238E27FC236}">
                        <a16:creationId xmlns:a16="http://schemas.microsoft.com/office/drawing/2014/main" id="{27BE3FDB-BF38-529B-3F93-C684E53992BD}"/>
                      </a:ext>
                    </a:extLst>
                  </p:cNvPr>
                  <p:cNvSpPr/>
                  <p:nvPr/>
                </p:nvSpPr>
                <p:spPr>
                  <a:xfrm>
                    <a:off x="7533684" y="4240706"/>
                    <a:ext cx="920534" cy="398353"/>
                  </a:xfrm>
                  <a:prstGeom prst="arc">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19" name="Arc 18">
                    <a:extLst>
                      <a:ext uri="{FF2B5EF4-FFF2-40B4-BE49-F238E27FC236}">
                        <a16:creationId xmlns:a16="http://schemas.microsoft.com/office/drawing/2014/main" id="{E3E45B7E-0AE4-41DC-5684-E0F3F8CB6630}"/>
                      </a:ext>
                    </a:extLst>
                  </p:cNvPr>
                  <p:cNvSpPr/>
                  <p:nvPr/>
                </p:nvSpPr>
                <p:spPr>
                  <a:xfrm flipH="1" flipV="1">
                    <a:off x="7661060" y="2658750"/>
                    <a:ext cx="653849" cy="957753"/>
                  </a:xfrm>
                  <a:prstGeom prst="arc">
                    <a:avLst/>
                  </a:prstGeom>
                  <a:ln w="28575">
                    <a:solidFill>
                      <a:srgbClr val="00B0F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sz="1400"/>
                  </a:p>
                </p:txBody>
              </p:sp>
            </p:grpSp>
          </p:grpSp>
          <p:sp>
            <p:nvSpPr>
              <p:cNvPr id="20" name="TextBox 19">
                <a:extLst>
                  <a:ext uri="{FF2B5EF4-FFF2-40B4-BE49-F238E27FC236}">
                    <a16:creationId xmlns:a16="http://schemas.microsoft.com/office/drawing/2014/main" id="{504A9F82-9690-57B8-41AC-A2A0B5D7D030}"/>
                  </a:ext>
                </a:extLst>
              </p:cNvPr>
              <p:cNvSpPr txBox="1"/>
              <p:nvPr/>
            </p:nvSpPr>
            <p:spPr>
              <a:xfrm>
                <a:off x="8331779" y="5106395"/>
                <a:ext cx="274434" cy="307777"/>
              </a:xfrm>
              <a:prstGeom prst="rect">
                <a:avLst/>
              </a:prstGeom>
              <a:noFill/>
            </p:spPr>
            <p:txBody>
              <a:bodyPr wrap="none" rtlCol="0">
                <a:spAutoFit/>
              </a:bodyPr>
              <a:lstStyle/>
              <a:p>
                <a:r>
                  <a:rPr lang="en-US" sz="1400" dirty="0"/>
                  <a:t>k</a:t>
                </a:r>
              </a:p>
            </p:txBody>
          </p:sp>
        </p:grpSp>
      </p:grpSp>
      <p:grpSp>
        <p:nvGrpSpPr>
          <p:cNvPr id="28" name="Group 27">
            <a:extLst>
              <a:ext uri="{FF2B5EF4-FFF2-40B4-BE49-F238E27FC236}">
                <a16:creationId xmlns:a16="http://schemas.microsoft.com/office/drawing/2014/main" id="{09FDE3CE-48C0-8B1A-9E84-D586D2C008A1}"/>
              </a:ext>
            </a:extLst>
          </p:cNvPr>
          <p:cNvGrpSpPr/>
          <p:nvPr/>
        </p:nvGrpSpPr>
        <p:grpSpPr>
          <a:xfrm>
            <a:off x="9329539" y="3327522"/>
            <a:ext cx="1503817" cy="2110028"/>
            <a:chOff x="3042167" y="2170898"/>
            <a:chExt cx="2005089" cy="2813374"/>
          </a:xfrm>
        </p:grpSpPr>
        <p:sp>
          <p:nvSpPr>
            <p:cNvPr id="29" name="TextBox 28">
              <a:extLst>
                <a:ext uri="{FF2B5EF4-FFF2-40B4-BE49-F238E27FC236}">
                  <a16:creationId xmlns:a16="http://schemas.microsoft.com/office/drawing/2014/main" id="{411E2099-8529-2D66-FF4D-C0C040A70483}"/>
                </a:ext>
              </a:extLst>
            </p:cNvPr>
            <p:cNvSpPr txBox="1"/>
            <p:nvPr/>
          </p:nvSpPr>
          <p:spPr>
            <a:xfrm>
              <a:off x="3042167" y="3986307"/>
              <a:ext cx="513389" cy="284780"/>
            </a:xfrm>
            <a:prstGeom prst="rect">
              <a:avLst/>
            </a:prstGeom>
            <a:noFill/>
          </p:spPr>
          <p:txBody>
            <a:bodyPr wrap="none" rtlCol="0">
              <a:spAutoFit/>
            </a:bodyPr>
            <a:lstStyle/>
            <a:p>
              <a:r>
                <a:rPr lang="en-US" sz="788"/>
                <a:t>+3/2</a:t>
              </a:r>
            </a:p>
          </p:txBody>
        </p:sp>
        <p:grpSp>
          <p:nvGrpSpPr>
            <p:cNvPr id="30" name="Group 29">
              <a:extLst>
                <a:ext uri="{FF2B5EF4-FFF2-40B4-BE49-F238E27FC236}">
                  <a16:creationId xmlns:a16="http://schemas.microsoft.com/office/drawing/2014/main" id="{E9D84EA9-4146-7F41-66F9-FDD528018CAD}"/>
                </a:ext>
              </a:extLst>
            </p:cNvPr>
            <p:cNvGrpSpPr/>
            <p:nvPr/>
          </p:nvGrpSpPr>
          <p:grpSpPr>
            <a:xfrm>
              <a:off x="3066937" y="2170898"/>
              <a:ext cx="1980319" cy="2813374"/>
              <a:chOff x="3066937" y="2170898"/>
              <a:chExt cx="1980319" cy="2813374"/>
            </a:xfrm>
          </p:grpSpPr>
          <p:cxnSp>
            <p:nvCxnSpPr>
              <p:cNvPr id="31" name="Straight Connector 30">
                <a:extLst>
                  <a:ext uri="{FF2B5EF4-FFF2-40B4-BE49-F238E27FC236}">
                    <a16:creationId xmlns:a16="http://schemas.microsoft.com/office/drawing/2014/main" id="{957608DC-6CFE-93F2-AD79-62F685F89BBE}"/>
                  </a:ext>
                </a:extLst>
              </p:cNvPr>
              <p:cNvCxnSpPr/>
              <p:nvPr/>
            </p:nvCxnSpPr>
            <p:spPr>
              <a:xfrm>
                <a:off x="3128568" y="3977346"/>
                <a:ext cx="30043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397569D-F3CB-AF6D-E443-43DA26A6F4C6}"/>
                  </a:ext>
                </a:extLst>
              </p:cNvPr>
              <p:cNvCxnSpPr/>
              <p:nvPr/>
            </p:nvCxnSpPr>
            <p:spPr>
              <a:xfrm>
                <a:off x="3581400" y="3981901"/>
                <a:ext cx="30043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6FF46F9-F815-BE55-721A-72874D48007A}"/>
                  </a:ext>
                </a:extLst>
              </p:cNvPr>
              <p:cNvCxnSpPr/>
              <p:nvPr/>
            </p:nvCxnSpPr>
            <p:spPr>
              <a:xfrm>
                <a:off x="4185296" y="3977346"/>
                <a:ext cx="30043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5BFD1C1-1A5E-0429-50D5-AC4C96D98887}"/>
                  </a:ext>
                </a:extLst>
              </p:cNvPr>
              <p:cNvCxnSpPr/>
              <p:nvPr/>
            </p:nvCxnSpPr>
            <p:spPr>
              <a:xfrm>
                <a:off x="4638128" y="3981901"/>
                <a:ext cx="30043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045546-8129-7995-AE92-F84272572ADB}"/>
                  </a:ext>
                </a:extLst>
              </p:cNvPr>
              <p:cNvCxnSpPr/>
              <p:nvPr/>
            </p:nvCxnSpPr>
            <p:spPr>
              <a:xfrm>
                <a:off x="3415464" y="2450620"/>
                <a:ext cx="300432"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F4A81BE7-0630-31AB-CFE1-6F121F9496B5}"/>
                  </a:ext>
                </a:extLst>
              </p:cNvPr>
              <p:cNvCxnSpPr/>
              <p:nvPr/>
            </p:nvCxnSpPr>
            <p:spPr>
              <a:xfrm>
                <a:off x="4337696" y="2454702"/>
                <a:ext cx="300432"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3E10C80A-D3E3-8DBE-ECA8-7A40EF4FCE1E}"/>
                  </a:ext>
                </a:extLst>
              </p:cNvPr>
              <p:cNvCxnSpPr/>
              <p:nvPr/>
            </p:nvCxnSpPr>
            <p:spPr>
              <a:xfrm>
                <a:off x="3431184" y="4678966"/>
                <a:ext cx="3004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08A8549-AF27-B296-7088-A5A7732CCA3C}"/>
                  </a:ext>
                </a:extLst>
              </p:cNvPr>
              <p:cNvCxnSpPr/>
              <p:nvPr/>
            </p:nvCxnSpPr>
            <p:spPr>
              <a:xfrm>
                <a:off x="4338976" y="4668341"/>
                <a:ext cx="3004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442F644-4E10-60D7-7068-6424AB42BD68}"/>
                  </a:ext>
                </a:extLst>
              </p:cNvPr>
              <p:cNvSpPr txBox="1"/>
              <p:nvPr/>
            </p:nvSpPr>
            <p:spPr>
              <a:xfrm>
                <a:off x="3340298" y="2172262"/>
                <a:ext cx="513389" cy="284780"/>
              </a:xfrm>
              <a:prstGeom prst="rect">
                <a:avLst/>
              </a:prstGeom>
              <a:noFill/>
            </p:spPr>
            <p:txBody>
              <a:bodyPr wrap="none" rtlCol="0">
                <a:spAutoFit/>
              </a:bodyPr>
              <a:lstStyle/>
              <a:p>
                <a:r>
                  <a:rPr lang="en-US" sz="788"/>
                  <a:t>+1/2</a:t>
                </a:r>
              </a:p>
            </p:txBody>
          </p:sp>
          <p:sp>
            <p:nvSpPr>
              <p:cNvPr id="40" name="TextBox 39">
                <a:extLst>
                  <a:ext uri="{FF2B5EF4-FFF2-40B4-BE49-F238E27FC236}">
                    <a16:creationId xmlns:a16="http://schemas.microsoft.com/office/drawing/2014/main" id="{E40AF05F-A7CC-67F3-889C-F6021A2A7FAF}"/>
                  </a:ext>
                </a:extLst>
              </p:cNvPr>
              <p:cNvSpPr txBox="1"/>
              <p:nvPr/>
            </p:nvSpPr>
            <p:spPr>
              <a:xfrm>
                <a:off x="4260347" y="2170898"/>
                <a:ext cx="479192" cy="284780"/>
              </a:xfrm>
              <a:prstGeom prst="rect">
                <a:avLst/>
              </a:prstGeom>
              <a:noFill/>
            </p:spPr>
            <p:txBody>
              <a:bodyPr wrap="none" rtlCol="0">
                <a:spAutoFit/>
              </a:bodyPr>
              <a:lstStyle/>
              <a:p>
                <a:r>
                  <a:rPr lang="en-US" sz="788"/>
                  <a:t>-1/2</a:t>
                </a:r>
              </a:p>
            </p:txBody>
          </p:sp>
          <p:sp>
            <p:nvSpPr>
              <p:cNvPr id="41" name="TextBox 40">
                <a:extLst>
                  <a:ext uri="{FF2B5EF4-FFF2-40B4-BE49-F238E27FC236}">
                    <a16:creationId xmlns:a16="http://schemas.microsoft.com/office/drawing/2014/main" id="{7BCD8285-608A-DC25-FC7C-A024CBF67A6F}"/>
                  </a:ext>
                </a:extLst>
              </p:cNvPr>
              <p:cNvSpPr txBox="1"/>
              <p:nvPr/>
            </p:nvSpPr>
            <p:spPr>
              <a:xfrm>
                <a:off x="3506234" y="3984379"/>
                <a:ext cx="513389" cy="284780"/>
              </a:xfrm>
              <a:prstGeom prst="rect">
                <a:avLst/>
              </a:prstGeom>
              <a:noFill/>
            </p:spPr>
            <p:txBody>
              <a:bodyPr wrap="none" rtlCol="0">
                <a:spAutoFit/>
              </a:bodyPr>
              <a:lstStyle/>
              <a:p>
                <a:r>
                  <a:rPr lang="en-US" sz="788"/>
                  <a:t>+1/2</a:t>
                </a:r>
              </a:p>
            </p:txBody>
          </p:sp>
          <p:sp>
            <p:nvSpPr>
              <p:cNvPr id="42" name="TextBox 41">
                <a:extLst>
                  <a:ext uri="{FF2B5EF4-FFF2-40B4-BE49-F238E27FC236}">
                    <a16:creationId xmlns:a16="http://schemas.microsoft.com/office/drawing/2014/main" id="{22191141-9DDA-389F-220B-B93AC566CB20}"/>
                  </a:ext>
                </a:extLst>
              </p:cNvPr>
              <p:cNvSpPr txBox="1"/>
              <p:nvPr/>
            </p:nvSpPr>
            <p:spPr>
              <a:xfrm>
                <a:off x="4099007" y="3984379"/>
                <a:ext cx="479192" cy="284780"/>
              </a:xfrm>
              <a:prstGeom prst="rect">
                <a:avLst/>
              </a:prstGeom>
              <a:noFill/>
            </p:spPr>
            <p:txBody>
              <a:bodyPr wrap="none" rtlCol="0">
                <a:spAutoFit/>
              </a:bodyPr>
              <a:lstStyle/>
              <a:p>
                <a:r>
                  <a:rPr lang="en-US" sz="788"/>
                  <a:t>-1/2</a:t>
                </a:r>
              </a:p>
            </p:txBody>
          </p:sp>
          <p:sp>
            <p:nvSpPr>
              <p:cNvPr id="43" name="TextBox 42">
                <a:extLst>
                  <a:ext uri="{FF2B5EF4-FFF2-40B4-BE49-F238E27FC236}">
                    <a16:creationId xmlns:a16="http://schemas.microsoft.com/office/drawing/2014/main" id="{FA8DCBB7-13C4-7F82-80D5-9D1002DBD0C7}"/>
                  </a:ext>
                </a:extLst>
              </p:cNvPr>
              <p:cNvSpPr txBox="1"/>
              <p:nvPr/>
            </p:nvSpPr>
            <p:spPr>
              <a:xfrm>
                <a:off x="3340298" y="4699492"/>
                <a:ext cx="513389" cy="284780"/>
              </a:xfrm>
              <a:prstGeom prst="rect">
                <a:avLst/>
              </a:prstGeom>
              <a:noFill/>
            </p:spPr>
            <p:txBody>
              <a:bodyPr wrap="none" rtlCol="0">
                <a:spAutoFit/>
              </a:bodyPr>
              <a:lstStyle/>
              <a:p>
                <a:r>
                  <a:rPr lang="en-US" sz="788"/>
                  <a:t>+1/2</a:t>
                </a:r>
              </a:p>
            </p:txBody>
          </p:sp>
          <p:sp>
            <p:nvSpPr>
              <p:cNvPr id="44" name="TextBox 43">
                <a:extLst>
                  <a:ext uri="{FF2B5EF4-FFF2-40B4-BE49-F238E27FC236}">
                    <a16:creationId xmlns:a16="http://schemas.microsoft.com/office/drawing/2014/main" id="{113D05B4-9131-B8E9-0968-093E2DAEDACF}"/>
                  </a:ext>
                </a:extLst>
              </p:cNvPr>
              <p:cNvSpPr txBox="1"/>
              <p:nvPr/>
            </p:nvSpPr>
            <p:spPr>
              <a:xfrm>
                <a:off x="4260347" y="4698128"/>
                <a:ext cx="479192" cy="284780"/>
              </a:xfrm>
              <a:prstGeom prst="rect">
                <a:avLst/>
              </a:prstGeom>
              <a:noFill/>
            </p:spPr>
            <p:txBody>
              <a:bodyPr wrap="none" rtlCol="0">
                <a:spAutoFit/>
              </a:bodyPr>
              <a:lstStyle/>
              <a:p>
                <a:r>
                  <a:rPr lang="en-US" sz="788"/>
                  <a:t>-1/2</a:t>
                </a:r>
              </a:p>
            </p:txBody>
          </p:sp>
          <p:sp>
            <p:nvSpPr>
              <p:cNvPr id="45" name="TextBox 44">
                <a:extLst>
                  <a:ext uri="{FF2B5EF4-FFF2-40B4-BE49-F238E27FC236}">
                    <a16:creationId xmlns:a16="http://schemas.microsoft.com/office/drawing/2014/main" id="{C4187904-3299-BAB7-5051-4911DD7B00B3}"/>
                  </a:ext>
                </a:extLst>
              </p:cNvPr>
              <p:cNvSpPr txBox="1"/>
              <p:nvPr/>
            </p:nvSpPr>
            <p:spPr>
              <a:xfrm>
                <a:off x="4568064" y="3984379"/>
                <a:ext cx="479192" cy="284780"/>
              </a:xfrm>
              <a:prstGeom prst="rect">
                <a:avLst/>
              </a:prstGeom>
              <a:noFill/>
            </p:spPr>
            <p:txBody>
              <a:bodyPr wrap="none" rtlCol="0">
                <a:spAutoFit/>
              </a:bodyPr>
              <a:lstStyle/>
              <a:p>
                <a:r>
                  <a:rPr lang="en-US" sz="788"/>
                  <a:t>-3/2</a:t>
                </a:r>
              </a:p>
            </p:txBody>
          </p:sp>
          <p:cxnSp>
            <p:nvCxnSpPr>
              <p:cNvPr id="46" name="Straight Arrow Connector 45">
                <a:extLst>
                  <a:ext uri="{FF2B5EF4-FFF2-40B4-BE49-F238E27FC236}">
                    <a16:creationId xmlns:a16="http://schemas.microsoft.com/office/drawing/2014/main" id="{88D7B145-7056-20FD-C2A4-C36A664E879B}"/>
                  </a:ext>
                </a:extLst>
              </p:cNvPr>
              <p:cNvCxnSpPr>
                <a:cxnSpLocks/>
                <a:endCxn id="39" idx="2"/>
              </p:cNvCxnSpPr>
              <p:nvPr/>
            </p:nvCxnSpPr>
            <p:spPr>
              <a:xfrm flipV="1">
                <a:off x="3277278" y="2457042"/>
                <a:ext cx="319715" cy="1497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498DCE3-A6B8-D7C4-86FF-09CFA5FE08D5}"/>
                  </a:ext>
                </a:extLst>
              </p:cNvPr>
              <p:cNvCxnSpPr>
                <a:cxnSpLocks/>
                <a:endCxn id="40" idx="2"/>
              </p:cNvCxnSpPr>
              <p:nvPr/>
            </p:nvCxnSpPr>
            <p:spPr>
              <a:xfrm flipV="1">
                <a:off x="3738901" y="2455678"/>
                <a:ext cx="761041" cy="1498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56BC67F-453A-0051-4EF9-5E6A3F90F6D4}"/>
                  </a:ext>
                </a:extLst>
              </p:cNvPr>
              <p:cNvCxnSpPr>
                <a:cxnSpLocks/>
              </p:cNvCxnSpPr>
              <p:nvPr/>
            </p:nvCxnSpPr>
            <p:spPr>
              <a:xfrm flipH="1" flipV="1">
                <a:off x="4522948" y="2471145"/>
                <a:ext cx="229712" cy="148320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A051629-1D08-5A58-9DC8-68EE3A7DA7D1}"/>
                  </a:ext>
                </a:extLst>
              </p:cNvPr>
              <p:cNvCxnSpPr>
                <a:cxnSpLocks/>
              </p:cNvCxnSpPr>
              <p:nvPr/>
            </p:nvCxnSpPr>
            <p:spPr>
              <a:xfrm flipH="1" flipV="1">
                <a:off x="3615485" y="2471145"/>
                <a:ext cx="699205" cy="1510755"/>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0A4D404D-2F58-6E45-8B75-BDB0EAC61EBA}"/>
                  </a:ext>
                </a:extLst>
              </p:cNvPr>
              <p:cNvSpPr/>
              <p:nvPr/>
            </p:nvSpPr>
            <p:spPr>
              <a:xfrm>
                <a:off x="3066937" y="3602215"/>
                <a:ext cx="271601" cy="25035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solidFill>
                      <a:schemeClr val="tx1"/>
                    </a:solidFill>
                  </a:rPr>
                  <a:t>3</a:t>
                </a:r>
              </a:p>
            </p:txBody>
          </p:sp>
          <p:sp>
            <p:nvSpPr>
              <p:cNvPr id="51" name="Oval 50">
                <a:extLst>
                  <a:ext uri="{FF2B5EF4-FFF2-40B4-BE49-F238E27FC236}">
                    <a16:creationId xmlns:a16="http://schemas.microsoft.com/office/drawing/2014/main" id="{9445B297-AC4C-F46D-24C9-B02745100938}"/>
                  </a:ext>
                </a:extLst>
              </p:cNvPr>
              <p:cNvSpPr/>
              <p:nvPr/>
            </p:nvSpPr>
            <p:spPr>
              <a:xfrm>
                <a:off x="3570506" y="3602216"/>
                <a:ext cx="271601" cy="25035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solidFill>
                      <a:schemeClr val="tx1"/>
                    </a:solidFill>
                  </a:rPr>
                  <a:t>1</a:t>
                </a:r>
              </a:p>
            </p:txBody>
          </p:sp>
        </p:grpSp>
      </p:gr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E467A005-AE91-9481-42F4-20D9639D370E}"/>
                  </a:ext>
                </a:extLst>
              </p:cNvPr>
              <p:cNvSpPr txBox="1"/>
              <p:nvPr/>
            </p:nvSpPr>
            <p:spPr>
              <a:xfrm>
                <a:off x="9449967" y="2524419"/>
                <a:ext cx="1357166" cy="3937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𝑃</m:t>
                      </m:r>
                      <m:r>
                        <a:rPr lang="en-US" sz="1350" i="1">
                          <a:latin typeface="Cambria Math" panose="02040503050406030204" pitchFamily="18" charset="0"/>
                        </a:rPr>
                        <m:t>=</m:t>
                      </m:r>
                      <m:f>
                        <m:fPr>
                          <m:ctrlPr>
                            <a:rPr lang="en-US" sz="1350" i="1">
                              <a:latin typeface="Cambria Math" panose="02040503050406030204" pitchFamily="18" charset="0"/>
                            </a:rPr>
                          </m:ctrlPr>
                        </m:fPr>
                        <m:num>
                          <m:r>
                            <a:rPr lang="en-US" sz="1350" i="1">
                              <a:latin typeface="Cambria Math" panose="02040503050406030204" pitchFamily="18" charset="0"/>
                            </a:rPr>
                            <m:t>3−1</m:t>
                          </m:r>
                        </m:num>
                        <m:den>
                          <m:r>
                            <a:rPr lang="en-US" sz="1350" i="1">
                              <a:latin typeface="Cambria Math" panose="02040503050406030204" pitchFamily="18" charset="0"/>
                            </a:rPr>
                            <m:t>3+1</m:t>
                          </m:r>
                        </m:den>
                      </m:f>
                      <m:r>
                        <a:rPr lang="en-US" sz="1350" i="1">
                          <a:latin typeface="Cambria Math" panose="02040503050406030204" pitchFamily="18" charset="0"/>
                        </a:rPr>
                        <m:t>=</m:t>
                      </m:r>
                      <m:r>
                        <a:rPr lang="en-US" sz="1350" i="1">
                          <a:solidFill>
                            <a:srgbClr val="FF0000"/>
                          </a:solidFill>
                          <a:latin typeface="Cambria Math" panose="02040503050406030204" pitchFamily="18" charset="0"/>
                        </a:rPr>
                        <m:t>50%</m:t>
                      </m:r>
                    </m:oMath>
                  </m:oMathPara>
                </a14:m>
                <a:endParaRPr lang="en-US" sz="1350" dirty="0"/>
              </a:p>
            </p:txBody>
          </p:sp>
        </mc:Choice>
        <mc:Fallback xmlns="">
          <p:sp>
            <p:nvSpPr>
              <p:cNvPr id="52" name="TextBox 51">
                <a:extLst>
                  <a:ext uri="{FF2B5EF4-FFF2-40B4-BE49-F238E27FC236}">
                    <a16:creationId xmlns:a16="http://schemas.microsoft.com/office/drawing/2014/main" id="{E467A005-AE91-9481-42F4-20D9639D370E}"/>
                  </a:ext>
                </a:extLst>
              </p:cNvPr>
              <p:cNvSpPr txBox="1">
                <a:spLocks noRot="1" noChangeAspect="1" noMove="1" noResize="1" noEditPoints="1" noAdjustHandles="1" noChangeArrowheads="1" noChangeShapeType="1" noTextEdit="1"/>
              </p:cNvSpPr>
              <p:nvPr/>
            </p:nvSpPr>
            <p:spPr>
              <a:xfrm>
                <a:off x="9449967" y="2524419"/>
                <a:ext cx="1357166" cy="393762"/>
              </a:xfrm>
              <a:prstGeom prst="rect">
                <a:avLst/>
              </a:prstGeom>
              <a:blipFill>
                <a:blip r:embed="rId2"/>
                <a:stretch>
                  <a:fillRect l="-2242" t="-1538" r="-2691" b="-13846"/>
                </a:stretch>
              </a:blipFill>
            </p:spPr>
            <p:txBody>
              <a:bodyPr/>
              <a:lstStyle/>
              <a:p>
                <a:r>
                  <a:rPr lang="en-US">
                    <a:noFill/>
                  </a:rPr>
                  <a:t> </a:t>
                </a:r>
              </a:p>
            </p:txBody>
          </p:sp>
        </mc:Fallback>
      </mc:AlternateContent>
      <p:cxnSp>
        <p:nvCxnSpPr>
          <p:cNvPr id="57" name="Straight Arrow Connector 56">
            <a:extLst>
              <a:ext uri="{FF2B5EF4-FFF2-40B4-BE49-F238E27FC236}">
                <a16:creationId xmlns:a16="http://schemas.microsoft.com/office/drawing/2014/main" id="{078EE2A4-71E0-2DC0-82F0-25FCC752D225}"/>
              </a:ext>
            </a:extLst>
          </p:cNvPr>
          <p:cNvCxnSpPr>
            <a:cxnSpLocks/>
            <a:stCxn id="7" idx="0"/>
          </p:cNvCxnSpPr>
          <p:nvPr/>
        </p:nvCxnSpPr>
        <p:spPr>
          <a:xfrm flipH="1" flipV="1">
            <a:off x="7314777" y="3570504"/>
            <a:ext cx="6390" cy="110690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EF02DFE2-7552-A03B-AF8C-7D5E422E5293}"/>
              </a:ext>
            </a:extLst>
          </p:cNvPr>
          <p:cNvSpPr txBox="1"/>
          <p:nvPr/>
        </p:nvSpPr>
        <p:spPr>
          <a:xfrm>
            <a:off x="5850435" y="3786449"/>
            <a:ext cx="1386918" cy="430887"/>
          </a:xfrm>
          <a:prstGeom prst="rect">
            <a:avLst/>
          </a:prstGeom>
          <a:noFill/>
        </p:spPr>
        <p:txBody>
          <a:bodyPr wrap="none" rtlCol="0">
            <a:spAutoFit/>
          </a:bodyPr>
          <a:lstStyle/>
          <a:p>
            <a:pPr algn="ctr"/>
            <a:r>
              <a:rPr lang="en-US" sz="1100" dirty="0"/>
              <a:t>Circularly polarized</a:t>
            </a:r>
          </a:p>
          <a:p>
            <a:pPr algn="ctr"/>
            <a:r>
              <a:rPr lang="en-US" sz="1100" dirty="0"/>
              <a:t>h</a:t>
            </a:r>
            <a:r>
              <a:rPr lang="el-GR" sz="1100" i="1" dirty="0"/>
              <a:t>ν</a:t>
            </a:r>
            <a:r>
              <a:rPr lang="en-US" sz="1100" dirty="0"/>
              <a:t>~</a:t>
            </a:r>
            <a:r>
              <a:rPr lang="en-US" sz="1100" dirty="0" err="1"/>
              <a:t>Eg</a:t>
            </a:r>
            <a:endParaRPr lang="en-US" sz="1100" dirty="0"/>
          </a:p>
        </p:txBody>
      </p:sp>
      <p:cxnSp>
        <p:nvCxnSpPr>
          <p:cNvPr id="59" name="Straight Arrow Connector 58">
            <a:extLst>
              <a:ext uri="{FF2B5EF4-FFF2-40B4-BE49-F238E27FC236}">
                <a16:creationId xmlns:a16="http://schemas.microsoft.com/office/drawing/2014/main" id="{928BFF89-1255-A95C-DA1E-59C09D5BED48}"/>
              </a:ext>
            </a:extLst>
          </p:cNvPr>
          <p:cNvCxnSpPr>
            <a:cxnSpLocks/>
            <a:stCxn id="58" idx="2"/>
          </p:cNvCxnSpPr>
          <p:nvPr/>
        </p:nvCxnSpPr>
        <p:spPr>
          <a:xfrm>
            <a:off x="6543894" y="4217336"/>
            <a:ext cx="728718" cy="42772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B67F49EB-DEFD-5ABA-1B34-D124E88C119B}"/>
              </a:ext>
            </a:extLst>
          </p:cNvPr>
          <p:cNvSpPr txBox="1"/>
          <p:nvPr/>
        </p:nvSpPr>
        <p:spPr>
          <a:xfrm>
            <a:off x="7405164" y="3870364"/>
            <a:ext cx="893193" cy="253916"/>
          </a:xfrm>
          <a:prstGeom prst="rect">
            <a:avLst/>
          </a:prstGeom>
          <a:noFill/>
        </p:spPr>
        <p:txBody>
          <a:bodyPr wrap="none" rtlCol="0">
            <a:spAutoFit/>
          </a:bodyPr>
          <a:lstStyle/>
          <a:p>
            <a:r>
              <a:rPr lang="en-US" sz="1050" dirty="0" err="1"/>
              <a:t>Eg</a:t>
            </a:r>
            <a:r>
              <a:rPr lang="en-US" sz="1050" dirty="0"/>
              <a:t>=1.42 eV</a:t>
            </a:r>
          </a:p>
        </p:txBody>
      </p:sp>
      <p:sp>
        <p:nvSpPr>
          <p:cNvPr id="64" name="TextBox 63">
            <a:extLst>
              <a:ext uri="{FF2B5EF4-FFF2-40B4-BE49-F238E27FC236}">
                <a16:creationId xmlns:a16="http://schemas.microsoft.com/office/drawing/2014/main" id="{EDC80813-8AEF-7F2D-52F8-07D174CC4798}"/>
              </a:ext>
            </a:extLst>
          </p:cNvPr>
          <p:cNvSpPr txBox="1"/>
          <p:nvPr/>
        </p:nvSpPr>
        <p:spPr>
          <a:xfrm>
            <a:off x="7772974" y="2538530"/>
            <a:ext cx="1207382" cy="253916"/>
          </a:xfrm>
          <a:prstGeom prst="rect">
            <a:avLst/>
          </a:prstGeom>
          <a:noFill/>
        </p:spPr>
        <p:txBody>
          <a:bodyPr wrap="none" rtlCol="0">
            <a:spAutoFit/>
          </a:bodyPr>
          <a:lstStyle/>
          <a:p>
            <a:r>
              <a:rPr lang="en-US" sz="1050" dirty="0"/>
              <a:t>Conduction band</a:t>
            </a:r>
          </a:p>
        </p:txBody>
      </p:sp>
      <p:cxnSp>
        <p:nvCxnSpPr>
          <p:cNvPr id="25" name="Straight Arrow Connector 24">
            <a:extLst>
              <a:ext uri="{FF2B5EF4-FFF2-40B4-BE49-F238E27FC236}">
                <a16:creationId xmlns:a16="http://schemas.microsoft.com/office/drawing/2014/main" id="{DD7181A7-D0E9-B13D-A07F-056FB327F8FB}"/>
              </a:ext>
            </a:extLst>
          </p:cNvPr>
          <p:cNvCxnSpPr/>
          <p:nvPr/>
        </p:nvCxnSpPr>
        <p:spPr>
          <a:xfrm flipH="1">
            <a:off x="9827741" y="6409038"/>
            <a:ext cx="70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A92BAB0-DA07-2503-03BC-D6D6BAE67C82}"/>
              </a:ext>
            </a:extLst>
          </p:cNvPr>
          <p:cNvSpPr txBox="1"/>
          <p:nvPr/>
        </p:nvSpPr>
        <p:spPr>
          <a:xfrm>
            <a:off x="5155419" y="5223965"/>
            <a:ext cx="1588549" cy="369332"/>
          </a:xfrm>
          <a:prstGeom prst="rect">
            <a:avLst/>
          </a:prstGeom>
          <a:noFill/>
        </p:spPr>
        <p:txBody>
          <a:bodyPr wrap="square">
            <a:spAutoFit/>
          </a:bodyPr>
          <a:lstStyle/>
          <a:p>
            <a:r>
              <a:rPr lang="en-US" b="0" i="0" dirty="0" err="1">
                <a:solidFill>
                  <a:srgbClr val="000000"/>
                </a:solidFill>
                <a:effectLst/>
              </a:rPr>
              <a:t>E</a:t>
            </a:r>
            <a:r>
              <a:rPr lang="en-US" b="0" i="0" baseline="-25000" dirty="0" err="1">
                <a:solidFill>
                  <a:srgbClr val="000000"/>
                </a:solidFill>
                <a:effectLst/>
              </a:rPr>
              <a:t>so</a:t>
            </a:r>
            <a:r>
              <a:rPr lang="en-US" b="0" i="0" dirty="0">
                <a:solidFill>
                  <a:srgbClr val="000000"/>
                </a:solidFill>
                <a:effectLst/>
              </a:rPr>
              <a:t> = 0.34 eV</a:t>
            </a:r>
            <a:endParaRPr lang="en-US" dirty="0"/>
          </a:p>
        </p:txBody>
      </p:sp>
    </p:spTree>
    <p:extLst>
      <p:ext uri="{BB962C8B-B14F-4D97-AF65-F5344CB8AC3E}">
        <p14:creationId xmlns:p14="http://schemas.microsoft.com/office/powerpoint/2010/main" val="793832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EE743-A9D0-400B-9259-828D5D25FCB7}"/>
              </a:ext>
            </a:extLst>
          </p:cNvPr>
          <p:cNvSpPr>
            <a:spLocks noGrp="1"/>
          </p:cNvSpPr>
          <p:nvPr>
            <p:ph type="title"/>
          </p:nvPr>
        </p:nvSpPr>
        <p:spPr>
          <a:xfrm>
            <a:off x="272562" y="22225"/>
            <a:ext cx="11049000" cy="892175"/>
          </a:xfrm>
        </p:spPr>
        <p:txBody>
          <a:bodyPr/>
          <a:lstStyle/>
          <a:p>
            <a:r>
              <a:rPr lang="en-US" dirty="0"/>
              <a:t>III-Nitrides</a:t>
            </a:r>
          </a:p>
        </p:txBody>
      </p:sp>
      <p:sp>
        <p:nvSpPr>
          <p:cNvPr id="4" name="Slide Number Placeholder 3">
            <a:extLst>
              <a:ext uri="{FF2B5EF4-FFF2-40B4-BE49-F238E27FC236}">
                <a16:creationId xmlns:a16="http://schemas.microsoft.com/office/drawing/2014/main" id="{E17A3AC7-03B6-4295-B216-758C2A567709}"/>
              </a:ext>
            </a:extLst>
          </p:cNvPr>
          <p:cNvSpPr>
            <a:spLocks noGrp="1"/>
          </p:cNvSpPr>
          <p:nvPr>
            <p:ph type="sldNum" sz="quarter" idx="4"/>
          </p:nvPr>
        </p:nvSpPr>
        <p:spPr/>
        <p:txBody>
          <a:bodyPr/>
          <a:lstStyle/>
          <a:p>
            <a:fld id="{933A556B-7C63-244D-9B7C-B0EA8042B330}" type="slidenum">
              <a:rPr lang="en-US" smtClean="0"/>
              <a:pPr/>
              <a:t>18</a:t>
            </a:fld>
            <a:endParaRPr lang="en-US" sz="1000" dirty="0"/>
          </a:p>
        </p:txBody>
      </p:sp>
      <p:grpSp>
        <p:nvGrpSpPr>
          <p:cNvPr id="3" name="Group 2">
            <a:extLst>
              <a:ext uri="{FF2B5EF4-FFF2-40B4-BE49-F238E27FC236}">
                <a16:creationId xmlns:a16="http://schemas.microsoft.com/office/drawing/2014/main" id="{511BC163-6C91-4890-BFCB-42CCB5271428}"/>
              </a:ext>
            </a:extLst>
          </p:cNvPr>
          <p:cNvGrpSpPr/>
          <p:nvPr/>
        </p:nvGrpSpPr>
        <p:grpSpPr>
          <a:xfrm>
            <a:off x="573284" y="1140308"/>
            <a:ext cx="6190554" cy="4484500"/>
            <a:chOff x="573283" y="1140308"/>
            <a:chExt cx="6350343" cy="4448300"/>
          </a:xfrm>
        </p:grpSpPr>
        <p:grpSp>
          <p:nvGrpSpPr>
            <p:cNvPr id="5" name="Group 4">
              <a:extLst>
                <a:ext uri="{FF2B5EF4-FFF2-40B4-BE49-F238E27FC236}">
                  <a16:creationId xmlns:a16="http://schemas.microsoft.com/office/drawing/2014/main" id="{A0C9C79A-3BF1-4758-84FC-2F5A11EF7865}"/>
                </a:ext>
              </a:extLst>
            </p:cNvPr>
            <p:cNvGrpSpPr/>
            <p:nvPr/>
          </p:nvGrpSpPr>
          <p:grpSpPr>
            <a:xfrm>
              <a:off x="573283" y="1140308"/>
              <a:ext cx="6350343" cy="4448300"/>
              <a:chOff x="357142" y="1195377"/>
              <a:chExt cx="4865502" cy="3272191"/>
            </a:xfrm>
          </p:grpSpPr>
          <p:pic>
            <p:nvPicPr>
              <p:cNvPr id="6" name="Picture 5">
                <a:extLst>
                  <a:ext uri="{FF2B5EF4-FFF2-40B4-BE49-F238E27FC236}">
                    <a16:creationId xmlns:a16="http://schemas.microsoft.com/office/drawing/2014/main" id="{449AA81B-7469-4F79-9D80-0A56C9AD50CB}"/>
                  </a:ext>
                </a:extLst>
              </p:cNvPr>
              <p:cNvPicPr>
                <a:picLocks noChangeAspect="1"/>
              </p:cNvPicPr>
              <p:nvPr/>
            </p:nvPicPr>
            <p:blipFill>
              <a:blip r:embed="rId3"/>
              <a:stretch>
                <a:fillRect/>
              </a:stretch>
            </p:blipFill>
            <p:spPr>
              <a:xfrm>
                <a:off x="501327" y="1195377"/>
                <a:ext cx="4721317" cy="2902859"/>
              </a:xfrm>
              <a:prstGeom prst="rect">
                <a:avLst/>
              </a:prstGeom>
            </p:spPr>
          </p:pic>
          <p:grpSp>
            <p:nvGrpSpPr>
              <p:cNvPr id="7" name="Group 6">
                <a:extLst>
                  <a:ext uri="{FF2B5EF4-FFF2-40B4-BE49-F238E27FC236}">
                    <a16:creationId xmlns:a16="http://schemas.microsoft.com/office/drawing/2014/main" id="{409B4FAD-5FE3-4810-811F-54F0D9C9C768}"/>
                  </a:ext>
                </a:extLst>
              </p:cNvPr>
              <p:cNvGrpSpPr/>
              <p:nvPr/>
            </p:nvGrpSpPr>
            <p:grpSpPr>
              <a:xfrm>
                <a:off x="357142" y="1503848"/>
                <a:ext cx="4394357" cy="2963720"/>
                <a:chOff x="357142" y="1503848"/>
                <a:chExt cx="4394357" cy="2963720"/>
              </a:xfrm>
            </p:grpSpPr>
            <p:sp>
              <p:nvSpPr>
                <p:cNvPr id="8" name="Rectangle 7">
                  <a:extLst>
                    <a:ext uri="{FF2B5EF4-FFF2-40B4-BE49-F238E27FC236}">
                      <a16:creationId xmlns:a16="http://schemas.microsoft.com/office/drawing/2014/main" id="{423D66A0-41C9-4281-8D6A-040708E1F8F1}"/>
                    </a:ext>
                  </a:extLst>
                </p:cNvPr>
                <p:cNvSpPr/>
                <p:nvPr/>
              </p:nvSpPr>
              <p:spPr>
                <a:xfrm>
                  <a:off x="816158" y="1503848"/>
                  <a:ext cx="792604" cy="21839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2FD2A4FE-4580-460C-BF78-D5D0442C5F38}"/>
                    </a:ext>
                  </a:extLst>
                </p:cNvPr>
                <p:cNvSpPr txBox="1"/>
                <p:nvPr/>
              </p:nvSpPr>
              <p:spPr>
                <a:xfrm>
                  <a:off x="357142" y="4195886"/>
                  <a:ext cx="4394357" cy="27168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solidFill>
                        <a:srgbClr val="FF0000"/>
                      </a:solidFill>
                    </a:rPr>
                    <a:t>Wide range of wavelength tunability with ternary alloys</a:t>
                  </a:r>
                </a:p>
              </p:txBody>
            </p:sp>
            <p:cxnSp>
              <p:nvCxnSpPr>
                <p:cNvPr id="10" name="Straight Arrow Connector 9">
                  <a:extLst>
                    <a:ext uri="{FF2B5EF4-FFF2-40B4-BE49-F238E27FC236}">
                      <a16:creationId xmlns:a16="http://schemas.microsoft.com/office/drawing/2014/main" id="{A6209614-FF67-4027-968D-12AC3561CAF3}"/>
                    </a:ext>
                  </a:extLst>
                </p:cNvPr>
                <p:cNvCxnSpPr>
                  <a:cxnSpLocks/>
                </p:cNvCxnSpPr>
                <p:nvPr/>
              </p:nvCxnSpPr>
              <p:spPr>
                <a:xfrm flipH="1" flipV="1">
                  <a:off x="1817595" y="3759919"/>
                  <a:ext cx="607582" cy="4669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1" name="Rectangle 10">
              <a:extLst>
                <a:ext uri="{FF2B5EF4-FFF2-40B4-BE49-F238E27FC236}">
                  <a16:creationId xmlns:a16="http://schemas.microsoft.com/office/drawing/2014/main" id="{CE160536-0D5B-46C3-8C7B-F5B16DA7F79A}"/>
                </a:ext>
              </a:extLst>
            </p:cNvPr>
            <p:cNvSpPr/>
            <p:nvPr/>
          </p:nvSpPr>
          <p:spPr>
            <a:xfrm>
              <a:off x="2563606" y="1559651"/>
              <a:ext cx="1603948" cy="296895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14" name="Picture 13">
            <a:extLst>
              <a:ext uri="{FF2B5EF4-FFF2-40B4-BE49-F238E27FC236}">
                <a16:creationId xmlns:a16="http://schemas.microsoft.com/office/drawing/2014/main" id="{9E341F51-B5B4-06A0-8956-076F23CE91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7882" y="3853210"/>
            <a:ext cx="4648574" cy="2645947"/>
          </a:xfrm>
          <a:prstGeom prst="rect">
            <a:avLst/>
          </a:prstGeom>
        </p:spPr>
      </p:pic>
      <p:pic>
        <p:nvPicPr>
          <p:cNvPr id="15" name="Picture 14">
            <a:extLst>
              <a:ext uri="{FF2B5EF4-FFF2-40B4-BE49-F238E27FC236}">
                <a16:creationId xmlns:a16="http://schemas.microsoft.com/office/drawing/2014/main" id="{8460F35D-8FE6-1FE1-7A1C-BDA0ADA76B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67882" y="563427"/>
            <a:ext cx="5002869" cy="3040393"/>
          </a:xfrm>
          <a:prstGeom prst="rect">
            <a:avLst/>
          </a:prstGeom>
        </p:spPr>
      </p:pic>
    </p:spTree>
    <p:extLst>
      <p:ext uri="{BB962C8B-B14F-4D97-AF65-F5344CB8AC3E}">
        <p14:creationId xmlns:p14="http://schemas.microsoft.com/office/powerpoint/2010/main" val="1947896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F26FA-4ADE-4617-8DE5-CF669A9231F6}"/>
              </a:ext>
            </a:extLst>
          </p:cNvPr>
          <p:cNvSpPr>
            <a:spLocks noGrp="1"/>
          </p:cNvSpPr>
          <p:nvPr>
            <p:ph type="title"/>
          </p:nvPr>
        </p:nvSpPr>
        <p:spPr>
          <a:xfrm>
            <a:off x="263769" y="22225"/>
            <a:ext cx="11049000" cy="953721"/>
          </a:xfrm>
        </p:spPr>
        <p:txBody>
          <a:bodyPr/>
          <a:lstStyle/>
          <a:p>
            <a:r>
              <a:rPr lang="en-US" dirty="0"/>
              <a:t>QE and robustness for NEA </a:t>
            </a:r>
            <a:r>
              <a:rPr lang="en-US" dirty="0" err="1"/>
              <a:t>GaN</a:t>
            </a:r>
            <a:endParaRPr lang="en-US" dirty="0"/>
          </a:p>
        </p:txBody>
      </p:sp>
      <p:sp>
        <p:nvSpPr>
          <p:cNvPr id="4" name="Slide Number Placeholder 3">
            <a:extLst>
              <a:ext uri="{FF2B5EF4-FFF2-40B4-BE49-F238E27FC236}">
                <a16:creationId xmlns:a16="http://schemas.microsoft.com/office/drawing/2014/main" id="{CBEA911C-1158-4ADA-BF5A-EC88D4B8CCB6}"/>
              </a:ext>
            </a:extLst>
          </p:cNvPr>
          <p:cNvSpPr>
            <a:spLocks noGrp="1"/>
          </p:cNvSpPr>
          <p:nvPr>
            <p:ph type="sldNum" sz="quarter" idx="4"/>
          </p:nvPr>
        </p:nvSpPr>
        <p:spPr/>
        <p:txBody>
          <a:bodyPr/>
          <a:lstStyle/>
          <a:p>
            <a:fld id="{933A556B-7C63-244D-9B7C-B0EA8042B330}" type="slidenum">
              <a:rPr lang="en-US" smtClean="0"/>
              <a:pPr/>
              <a:t>19</a:t>
            </a:fld>
            <a:endParaRPr lang="en-US" sz="1000" dirty="0"/>
          </a:p>
        </p:txBody>
      </p:sp>
      <p:grpSp>
        <p:nvGrpSpPr>
          <p:cNvPr id="16" name="Group 15">
            <a:extLst>
              <a:ext uri="{FF2B5EF4-FFF2-40B4-BE49-F238E27FC236}">
                <a16:creationId xmlns:a16="http://schemas.microsoft.com/office/drawing/2014/main" id="{BE3B28E8-7D11-4719-876E-583DEDAB9755}"/>
              </a:ext>
            </a:extLst>
          </p:cNvPr>
          <p:cNvGrpSpPr/>
          <p:nvPr/>
        </p:nvGrpSpPr>
        <p:grpSpPr>
          <a:xfrm>
            <a:off x="4733245" y="2977255"/>
            <a:ext cx="7329854" cy="2857066"/>
            <a:chOff x="583908" y="1479873"/>
            <a:chExt cx="11212064" cy="3851939"/>
          </a:xfrm>
        </p:grpSpPr>
        <p:pic>
          <p:nvPicPr>
            <p:cNvPr id="11" name="Picture 10">
              <a:extLst>
                <a:ext uri="{FF2B5EF4-FFF2-40B4-BE49-F238E27FC236}">
                  <a16:creationId xmlns:a16="http://schemas.microsoft.com/office/drawing/2014/main" id="{9B31D705-983A-4ED0-92A3-CED28A1558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3908" y="1600787"/>
              <a:ext cx="4770260" cy="3731025"/>
            </a:xfrm>
            <a:prstGeom prst="rect">
              <a:avLst/>
            </a:prstGeom>
          </p:spPr>
        </p:pic>
        <p:pic>
          <p:nvPicPr>
            <p:cNvPr id="12" name="Picture 11">
              <a:extLst>
                <a:ext uri="{FF2B5EF4-FFF2-40B4-BE49-F238E27FC236}">
                  <a16:creationId xmlns:a16="http://schemas.microsoft.com/office/drawing/2014/main" id="{0F0DA09B-E6A2-4F9A-9B1C-C8ADAA30C0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21628" y="1540330"/>
              <a:ext cx="4770261" cy="3731026"/>
            </a:xfrm>
            <a:prstGeom prst="rect">
              <a:avLst/>
            </a:prstGeom>
          </p:spPr>
        </p:pic>
        <p:sp>
          <p:nvSpPr>
            <p:cNvPr id="13" name="TextBox 7">
              <a:extLst>
                <a:ext uri="{FF2B5EF4-FFF2-40B4-BE49-F238E27FC236}">
                  <a16:creationId xmlns:a16="http://schemas.microsoft.com/office/drawing/2014/main" id="{7E491B47-CC5E-4307-9E48-6D0EC763821A}"/>
                </a:ext>
              </a:extLst>
            </p:cNvPr>
            <p:cNvSpPr txBox="1"/>
            <p:nvPr/>
          </p:nvSpPr>
          <p:spPr>
            <a:xfrm>
              <a:off x="2727983" y="1878027"/>
              <a:ext cx="2520486" cy="8869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0000"/>
                  </a:solidFill>
                </a:rPr>
                <a:t>765 nm</a:t>
              </a:r>
            </a:p>
            <a:p>
              <a:r>
                <a:rPr lang="en-US" dirty="0">
                  <a:solidFill>
                    <a:srgbClr val="FF0000"/>
                  </a:solidFill>
                </a:rPr>
                <a:t>1/e ~ 4.4 hours</a:t>
              </a:r>
            </a:p>
          </p:txBody>
        </p:sp>
        <p:sp>
          <p:nvSpPr>
            <p:cNvPr id="14" name="TextBox 10">
              <a:extLst>
                <a:ext uri="{FF2B5EF4-FFF2-40B4-BE49-F238E27FC236}">
                  <a16:creationId xmlns:a16="http://schemas.microsoft.com/office/drawing/2014/main" id="{7C7C02A3-26D0-4BBF-B446-647D392483EF}"/>
                </a:ext>
              </a:extLst>
            </p:cNvPr>
            <p:cNvSpPr txBox="1"/>
            <p:nvPr/>
          </p:nvSpPr>
          <p:spPr>
            <a:xfrm>
              <a:off x="8206757" y="2056606"/>
              <a:ext cx="2290854" cy="118257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7030A0"/>
                  </a:solidFill>
                </a:rPr>
                <a:t>365 nm</a:t>
              </a:r>
            </a:p>
            <a:p>
              <a:r>
                <a:rPr lang="en-US" sz="1600" dirty="0">
                  <a:solidFill>
                    <a:srgbClr val="7030A0"/>
                  </a:solidFill>
                </a:rPr>
                <a:t>1/e ~ 82 hours</a:t>
              </a:r>
            </a:p>
            <a:p>
              <a:endParaRPr lang="en-US" sz="1600" dirty="0">
                <a:solidFill>
                  <a:srgbClr val="7030A0"/>
                </a:solidFill>
              </a:endParaRPr>
            </a:p>
          </p:txBody>
        </p:sp>
        <p:sp>
          <p:nvSpPr>
            <p:cNvPr id="15" name="TextBox 13">
              <a:extLst>
                <a:ext uri="{FF2B5EF4-FFF2-40B4-BE49-F238E27FC236}">
                  <a16:creationId xmlns:a16="http://schemas.microsoft.com/office/drawing/2014/main" id="{1B143470-7234-48C4-8EBC-3F5A0400A427}"/>
                </a:ext>
              </a:extLst>
            </p:cNvPr>
            <p:cNvSpPr txBox="1"/>
            <p:nvPr/>
          </p:nvSpPr>
          <p:spPr>
            <a:xfrm>
              <a:off x="6891534" y="1479873"/>
              <a:ext cx="4904438" cy="29564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u="none" strike="noStrike" dirty="0">
                  <a:effectLst/>
                </a:rPr>
                <a:t>T. </a:t>
              </a:r>
              <a:r>
                <a:rPr lang="en-US" sz="800" b="0" i="0" u="none" strike="noStrike" dirty="0" err="1">
                  <a:effectLst/>
                </a:rPr>
                <a:t>Nishitani</a:t>
              </a:r>
              <a:r>
                <a:rPr lang="en-US" sz="800" b="0" i="0" u="none" strike="noStrike" dirty="0">
                  <a:effectLst/>
                </a:rPr>
                <a:t> et al.,  </a:t>
              </a:r>
              <a:r>
                <a:rPr lang="en-US" sz="800" b="0" i="1" dirty="0">
                  <a:effectLst/>
                </a:rPr>
                <a:t>J. Vac. Sci. &amp; Technol. B </a:t>
              </a:r>
              <a:r>
                <a:rPr lang="en-US" sz="800" b="1" i="0" dirty="0">
                  <a:effectLst/>
                </a:rPr>
                <a:t>32</a:t>
              </a:r>
              <a:r>
                <a:rPr lang="en-US" sz="800" b="0" i="0" dirty="0">
                  <a:effectLst/>
                </a:rPr>
                <a:t>, 06F901 (2014)</a:t>
              </a:r>
              <a:endParaRPr lang="en-US" sz="800" dirty="0"/>
            </a:p>
          </p:txBody>
        </p:sp>
      </p:grpSp>
      <p:grpSp>
        <p:nvGrpSpPr>
          <p:cNvPr id="31" name="Group 30">
            <a:extLst>
              <a:ext uri="{FF2B5EF4-FFF2-40B4-BE49-F238E27FC236}">
                <a16:creationId xmlns:a16="http://schemas.microsoft.com/office/drawing/2014/main" id="{EF1C58BB-ECAD-4FA8-A597-B84658FF1B18}"/>
              </a:ext>
            </a:extLst>
          </p:cNvPr>
          <p:cNvGrpSpPr/>
          <p:nvPr/>
        </p:nvGrpSpPr>
        <p:grpSpPr>
          <a:xfrm>
            <a:off x="368118" y="1243086"/>
            <a:ext cx="4204883" cy="4388971"/>
            <a:chOff x="2360251" y="789598"/>
            <a:chExt cx="4204883" cy="4388971"/>
          </a:xfrm>
        </p:grpSpPr>
        <p:pic>
          <p:nvPicPr>
            <p:cNvPr id="24" name="Picture 23">
              <a:extLst>
                <a:ext uri="{FF2B5EF4-FFF2-40B4-BE49-F238E27FC236}">
                  <a16:creationId xmlns:a16="http://schemas.microsoft.com/office/drawing/2014/main" id="{A8F48687-1ED6-446A-ABDC-E1E1B11062D4}"/>
                </a:ext>
              </a:extLst>
            </p:cNvPr>
            <p:cNvPicPr>
              <a:picLocks noChangeAspect="1"/>
            </p:cNvPicPr>
            <p:nvPr/>
          </p:nvPicPr>
          <p:blipFill>
            <a:blip r:embed="rId5"/>
            <a:stretch>
              <a:fillRect/>
            </a:stretch>
          </p:blipFill>
          <p:spPr>
            <a:xfrm>
              <a:off x="2360251" y="1185753"/>
              <a:ext cx="4204883" cy="3729148"/>
            </a:xfrm>
            <a:prstGeom prst="rect">
              <a:avLst/>
            </a:prstGeom>
          </p:spPr>
        </p:pic>
        <p:sp>
          <p:nvSpPr>
            <p:cNvPr id="25" name="Rectangle 24">
              <a:extLst>
                <a:ext uri="{FF2B5EF4-FFF2-40B4-BE49-F238E27FC236}">
                  <a16:creationId xmlns:a16="http://schemas.microsoft.com/office/drawing/2014/main" id="{C8B38253-C310-430F-9BCA-AF4FBA02CF93}"/>
                </a:ext>
              </a:extLst>
            </p:cNvPr>
            <p:cNvSpPr/>
            <p:nvPr/>
          </p:nvSpPr>
          <p:spPr>
            <a:xfrm>
              <a:off x="4402506" y="1430048"/>
              <a:ext cx="218324" cy="733967"/>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6" name="TextBox 10">
              <a:extLst>
                <a:ext uri="{FF2B5EF4-FFF2-40B4-BE49-F238E27FC236}">
                  <a16:creationId xmlns:a16="http://schemas.microsoft.com/office/drawing/2014/main" id="{7760C9C7-1F0B-47E2-B03A-58B8B037F983}"/>
                </a:ext>
              </a:extLst>
            </p:cNvPr>
            <p:cNvSpPr txBox="1"/>
            <p:nvPr/>
          </p:nvSpPr>
          <p:spPr>
            <a:xfrm>
              <a:off x="4135168" y="1073774"/>
              <a:ext cx="108876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5"/>
                  </a:solidFill>
                </a:rPr>
                <a:t>~355 nm</a:t>
              </a:r>
            </a:p>
          </p:txBody>
        </p:sp>
        <p:sp>
          <p:nvSpPr>
            <p:cNvPr id="27" name="TextBox 15">
              <a:extLst>
                <a:ext uri="{FF2B5EF4-FFF2-40B4-BE49-F238E27FC236}">
                  <a16:creationId xmlns:a16="http://schemas.microsoft.com/office/drawing/2014/main" id="{43E7E979-970D-4DEF-9FFA-B1FE4B7306B2}"/>
                </a:ext>
              </a:extLst>
            </p:cNvPr>
            <p:cNvSpPr txBox="1"/>
            <p:nvPr/>
          </p:nvSpPr>
          <p:spPr>
            <a:xfrm>
              <a:off x="3806354" y="789598"/>
              <a:ext cx="212339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solidFill>
                    <a:schemeClr val="accent5"/>
                  </a:solidFill>
                </a:rPr>
                <a:t>THG of IR lasers </a:t>
              </a:r>
            </a:p>
          </p:txBody>
        </p:sp>
        <p:sp>
          <p:nvSpPr>
            <p:cNvPr id="28" name="TextBox 16">
              <a:extLst>
                <a:ext uri="{FF2B5EF4-FFF2-40B4-BE49-F238E27FC236}">
                  <a16:creationId xmlns:a16="http://schemas.microsoft.com/office/drawing/2014/main" id="{FD9524AB-C5B7-411B-940F-B853282AAF17}"/>
                </a:ext>
              </a:extLst>
            </p:cNvPr>
            <p:cNvSpPr txBox="1"/>
            <p:nvPr/>
          </p:nvSpPr>
          <p:spPr>
            <a:xfrm>
              <a:off x="3221534" y="2331187"/>
              <a:ext cx="1415772"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solidFill>
                    <a:schemeClr val="accent5"/>
                  </a:solidFill>
                </a:rPr>
                <a:t>QE of several % already at the band gap energy ~3.4 eV </a:t>
              </a:r>
            </a:p>
          </p:txBody>
        </p:sp>
        <p:sp>
          <p:nvSpPr>
            <p:cNvPr id="29" name="TextBox 23">
              <a:extLst>
                <a:ext uri="{FF2B5EF4-FFF2-40B4-BE49-F238E27FC236}">
                  <a16:creationId xmlns:a16="http://schemas.microsoft.com/office/drawing/2014/main" id="{E3B05256-C7FC-4887-81E8-0A25BBBAFD57}"/>
                </a:ext>
              </a:extLst>
            </p:cNvPr>
            <p:cNvSpPr txBox="1"/>
            <p:nvPr/>
          </p:nvSpPr>
          <p:spPr>
            <a:xfrm>
              <a:off x="3391137" y="3559248"/>
              <a:ext cx="1027845"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i="1" dirty="0" err="1">
                  <a:solidFill>
                    <a:schemeClr val="accent4"/>
                  </a:solidFill>
                </a:rPr>
                <a:t>GaN</a:t>
              </a:r>
              <a:endParaRPr lang="en-US" sz="3200" i="1" dirty="0">
                <a:solidFill>
                  <a:schemeClr val="accent4"/>
                </a:solidFill>
              </a:endParaRPr>
            </a:p>
          </p:txBody>
        </p:sp>
        <p:sp>
          <p:nvSpPr>
            <p:cNvPr id="30" name="TextBox 31">
              <a:extLst>
                <a:ext uri="{FF2B5EF4-FFF2-40B4-BE49-F238E27FC236}">
                  <a16:creationId xmlns:a16="http://schemas.microsoft.com/office/drawing/2014/main" id="{6C359386-982E-4574-8E1A-EE8FA9EC751C}"/>
                </a:ext>
              </a:extLst>
            </p:cNvPr>
            <p:cNvSpPr txBox="1"/>
            <p:nvPr/>
          </p:nvSpPr>
          <p:spPr>
            <a:xfrm>
              <a:off x="2509445" y="4963125"/>
              <a:ext cx="3503844"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O. </a:t>
              </a:r>
              <a:r>
                <a:rPr lang="en-US" sz="800" dirty="0" err="1"/>
                <a:t>Siegmund</a:t>
              </a:r>
              <a:r>
                <a:rPr lang="en-US" sz="800" dirty="0"/>
                <a:t> et al., </a:t>
              </a:r>
              <a:r>
                <a:rPr lang="en-US" sz="800" i="1" dirty="0" err="1"/>
                <a:t>Nucl</a:t>
              </a:r>
              <a:r>
                <a:rPr lang="en-US" sz="800" i="1" dirty="0"/>
                <a:t>. Instr. and Meth. in Phys. Res. A </a:t>
              </a:r>
              <a:r>
                <a:rPr lang="en-US" sz="800" b="1" dirty="0"/>
                <a:t>567,</a:t>
              </a:r>
              <a:r>
                <a:rPr lang="en-US" sz="800" dirty="0"/>
                <a:t> 89 (2006)</a:t>
              </a:r>
            </a:p>
          </p:txBody>
        </p:sp>
      </p:grpSp>
      <p:sp>
        <p:nvSpPr>
          <p:cNvPr id="32" name="TextBox 31">
            <a:extLst>
              <a:ext uri="{FF2B5EF4-FFF2-40B4-BE49-F238E27FC236}">
                <a16:creationId xmlns:a16="http://schemas.microsoft.com/office/drawing/2014/main" id="{18243DA9-7AF6-4CDD-9484-671259C68A8F}"/>
              </a:ext>
            </a:extLst>
          </p:cNvPr>
          <p:cNvSpPr txBox="1"/>
          <p:nvPr/>
        </p:nvSpPr>
        <p:spPr>
          <a:xfrm>
            <a:off x="4643446" y="1254129"/>
            <a:ext cx="7027886" cy="1569660"/>
          </a:xfrm>
          <a:prstGeom prst="rect">
            <a:avLst/>
          </a:prstGeom>
          <a:noFill/>
        </p:spPr>
        <p:txBody>
          <a:bodyPr wrap="none" rtlCol="0">
            <a:spAutoFit/>
          </a:bodyPr>
          <a:lstStyle/>
          <a:p>
            <a:pPr marL="285750" indent="-285750">
              <a:buFont typeface="Arial" panose="020B0604020202020204" pitchFamily="34" charset="0"/>
              <a:buChar char="•"/>
            </a:pPr>
            <a:r>
              <a:rPr lang="en-US" sz="2400" dirty="0"/>
              <a:t>QEs of several percent already at the bandgap</a:t>
            </a:r>
          </a:p>
          <a:p>
            <a:pPr marL="285750" indent="-285750">
              <a:buFont typeface="Arial" panose="020B0604020202020204" pitchFamily="34" charset="0"/>
              <a:buChar char="•"/>
            </a:pPr>
            <a:r>
              <a:rPr lang="en-US" sz="2400" dirty="0"/>
              <a:t>III-Nitride materials are stable with temperatures</a:t>
            </a:r>
          </a:p>
          <a:p>
            <a:pPr marL="285750" indent="-285750">
              <a:buFont typeface="Arial" panose="020B0604020202020204" pitchFamily="34" charset="0"/>
              <a:buChar char="•"/>
            </a:pPr>
            <a:r>
              <a:rPr lang="en-US" sz="2400" dirty="0" err="1"/>
              <a:t>GaN</a:t>
            </a:r>
            <a:r>
              <a:rPr lang="en-US" sz="2400" dirty="0"/>
              <a:t> decomposes above 750 C</a:t>
            </a:r>
          </a:p>
          <a:p>
            <a:pPr marL="285750" indent="-285750">
              <a:buFont typeface="Arial" panose="020B0604020202020204" pitchFamily="34" charset="0"/>
              <a:buChar char="•"/>
            </a:pPr>
            <a:r>
              <a:rPr lang="en-US" sz="2400" dirty="0" err="1"/>
              <a:t>Cs:GaN</a:t>
            </a:r>
            <a:r>
              <a:rPr lang="en-US" sz="2400" dirty="0"/>
              <a:t> is 20x more stable than III-Vs</a:t>
            </a:r>
          </a:p>
        </p:txBody>
      </p:sp>
    </p:spTree>
    <p:extLst>
      <p:ext uri="{BB962C8B-B14F-4D97-AF65-F5344CB8AC3E}">
        <p14:creationId xmlns:p14="http://schemas.microsoft.com/office/powerpoint/2010/main" val="2100706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B526D5-7020-0722-8331-5063D3C74C0B}"/>
              </a:ext>
            </a:extLst>
          </p:cNvPr>
          <p:cNvSpPr>
            <a:spLocks noGrp="1"/>
          </p:cNvSpPr>
          <p:nvPr>
            <p:ph type="title"/>
          </p:nvPr>
        </p:nvSpPr>
        <p:spPr/>
        <p:txBody>
          <a:bodyPr/>
          <a:lstStyle/>
          <a:p>
            <a:r>
              <a:rPr lang="en-US" dirty="0"/>
              <a:t>Outline</a:t>
            </a:r>
          </a:p>
        </p:txBody>
      </p:sp>
      <p:sp>
        <p:nvSpPr>
          <p:cNvPr id="6" name="Content Placeholder 5">
            <a:extLst>
              <a:ext uri="{FF2B5EF4-FFF2-40B4-BE49-F238E27FC236}">
                <a16:creationId xmlns:a16="http://schemas.microsoft.com/office/drawing/2014/main" id="{7528BED2-67B5-BAE5-C3A0-C1DA2345125E}"/>
              </a:ext>
            </a:extLst>
          </p:cNvPr>
          <p:cNvSpPr>
            <a:spLocks noGrp="1"/>
          </p:cNvSpPr>
          <p:nvPr>
            <p:ph idx="1"/>
          </p:nvPr>
        </p:nvSpPr>
        <p:spPr>
          <a:xfrm>
            <a:off x="571500" y="1586728"/>
            <a:ext cx="11049000" cy="4089143"/>
          </a:xfrm>
        </p:spPr>
        <p:txBody>
          <a:bodyPr>
            <a:normAutofit/>
          </a:bodyPr>
          <a:lstStyle/>
          <a:p>
            <a:pPr marL="457200" indent="-457200">
              <a:lnSpc>
                <a:spcPct val="160000"/>
              </a:lnSpc>
              <a:buFont typeface="Arial" panose="020B0604020202020204" pitchFamily="34" charset="0"/>
              <a:buChar char="•"/>
            </a:pPr>
            <a:r>
              <a:rPr lang="en-US" sz="3600" dirty="0"/>
              <a:t>GaAs and III-Vs layered structure review</a:t>
            </a:r>
          </a:p>
          <a:p>
            <a:pPr marL="457200" indent="-457200">
              <a:lnSpc>
                <a:spcPct val="160000"/>
              </a:lnSpc>
              <a:buFont typeface="Arial" panose="020B0604020202020204" pitchFamily="34" charset="0"/>
              <a:buChar char="•"/>
            </a:pPr>
            <a:r>
              <a:rPr lang="en-US" sz="3600" dirty="0"/>
              <a:t>Recent developments on robust activation coating</a:t>
            </a:r>
          </a:p>
          <a:p>
            <a:pPr marL="457200" indent="-457200">
              <a:lnSpc>
                <a:spcPct val="160000"/>
              </a:lnSpc>
              <a:buFont typeface="Arial" panose="020B0604020202020204" pitchFamily="34" charset="0"/>
              <a:buChar char="•"/>
            </a:pPr>
            <a:r>
              <a:rPr lang="en-US" sz="3600" dirty="0"/>
              <a:t>III-Nitrides and Alkali Antimonides</a:t>
            </a:r>
          </a:p>
          <a:p>
            <a:pPr marL="457200" indent="-457200">
              <a:lnSpc>
                <a:spcPct val="160000"/>
              </a:lnSpc>
              <a:buFont typeface="Arial" panose="020B0604020202020204" pitchFamily="34" charset="0"/>
              <a:buChar char="•"/>
            </a:pPr>
            <a:r>
              <a:rPr lang="en-US" sz="3600" dirty="0"/>
              <a:t>Half metals and spin filters</a:t>
            </a:r>
          </a:p>
          <a:p>
            <a:pPr marL="457200" indent="-457200">
              <a:lnSpc>
                <a:spcPct val="160000"/>
              </a:lnSpc>
              <a:buFont typeface="Arial" panose="020B0604020202020204" pitchFamily="34" charset="0"/>
              <a:buChar char="•"/>
            </a:pPr>
            <a:endParaRPr lang="en-US" sz="3600" dirty="0"/>
          </a:p>
        </p:txBody>
      </p:sp>
    </p:spTree>
    <p:extLst>
      <p:ext uri="{BB962C8B-B14F-4D97-AF65-F5344CB8AC3E}">
        <p14:creationId xmlns:p14="http://schemas.microsoft.com/office/powerpoint/2010/main" val="2040691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AF7A6-05E3-4421-959E-2349108E6CB4}"/>
              </a:ext>
            </a:extLst>
          </p:cNvPr>
          <p:cNvSpPr>
            <a:spLocks noGrp="1"/>
          </p:cNvSpPr>
          <p:nvPr>
            <p:ph type="title"/>
          </p:nvPr>
        </p:nvSpPr>
        <p:spPr>
          <a:xfrm>
            <a:off x="272562" y="66187"/>
            <a:ext cx="11049000" cy="808747"/>
          </a:xfrm>
        </p:spPr>
        <p:txBody>
          <a:bodyPr/>
          <a:lstStyle/>
          <a:p>
            <a:r>
              <a:rPr lang="en-US" dirty="0"/>
              <a:t>Cs-free engineered high QE cathodes</a:t>
            </a:r>
          </a:p>
        </p:txBody>
      </p:sp>
      <p:sp>
        <p:nvSpPr>
          <p:cNvPr id="4" name="Slide Number Placeholder 3">
            <a:extLst>
              <a:ext uri="{FF2B5EF4-FFF2-40B4-BE49-F238E27FC236}">
                <a16:creationId xmlns:a16="http://schemas.microsoft.com/office/drawing/2014/main" id="{13A03711-F323-4D2A-8E01-25DDA2AC5F93}"/>
              </a:ext>
            </a:extLst>
          </p:cNvPr>
          <p:cNvSpPr>
            <a:spLocks noGrp="1"/>
          </p:cNvSpPr>
          <p:nvPr>
            <p:ph type="sldNum" sz="quarter" idx="4"/>
          </p:nvPr>
        </p:nvSpPr>
        <p:spPr/>
        <p:txBody>
          <a:bodyPr/>
          <a:lstStyle/>
          <a:p>
            <a:fld id="{933A556B-7C63-244D-9B7C-B0EA8042B330}" type="slidenum">
              <a:rPr lang="en-US" smtClean="0"/>
              <a:pPr/>
              <a:t>20</a:t>
            </a:fld>
            <a:endParaRPr lang="en-US" sz="1000" dirty="0"/>
          </a:p>
        </p:txBody>
      </p:sp>
      <p:grpSp>
        <p:nvGrpSpPr>
          <p:cNvPr id="72" name="Group 71">
            <a:extLst>
              <a:ext uri="{FF2B5EF4-FFF2-40B4-BE49-F238E27FC236}">
                <a16:creationId xmlns:a16="http://schemas.microsoft.com/office/drawing/2014/main" id="{0A7A6D36-30B2-4F18-9771-7894E388DE83}"/>
              </a:ext>
            </a:extLst>
          </p:cNvPr>
          <p:cNvGrpSpPr/>
          <p:nvPr/>
        </p:nvGrpSpPr>
        <p:grpSpPr>
          <a:xfrm>
            <a:off x="4624260" y="4101710"/>
            <a:ext cx="5470865" cy="2756290"/>
            <a:chOff x="7433709" y="904066"/>
            <a:chExt cx="4935584" cy="2387497"/>
          </a:xfrm>
        </p:grpSpPr>
        <p:sp>
          <p:nvSpPr>
            <p:cNvPr id="8" name="TextBox 77">
              <a:extLst>
                <a:ext uri="{FF2B5EF4-FFF2-40B4-BE49-F238E27FC236}">
                  <a16:creationId xmlns:a16="http://schemas.microsoft.com/office/drawing/2014/main" id="{4DF5B39F-B6C4-4952-8635-4CBE5C9254BD}"/>
                </a:ext>
              </a:extLst>
            </p:cNvPr>
            <p:cNvSpPr txBox="1"/>
            <p:nvPr/>
          </p:nvSpPr>
          <p:spPr>
            <a:xfrm>
              <a:off x="9863246" y="3076119"/>
              <a:ext cx="2506047"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u="none" strike="noStrike" baseline="0" dirty="0"/>
                <a:t>J. Marini et al., </a:t>
              </a:r>
              <a:r>
                <a:rPr lang="en-US" sz="800" b="0" i="1" u="none" strike="noStrike" baseline="0" dirty="0"/>
                <a:t>J. Appl. Phys. </a:t>
              </a:r>
              <a:r>
                <a:rPr lang="en-US" sz="800" b="1" i="0" u="none" strike="noStrike" baseline="0" dirty="0"/>
                <a:t>124</a:t>
              </a:r>
              <a:r>
                <a:rPr lang="en-US" sz="800" b="0" i="0" u="none" strike="noStrike" baseline="0" dirty="0"/>
                <a:t>, 113101 (2018)</a:t>
              </a:r>
              <a:endParaRPr lang="en-US" sz="800" dirty="0"/>
            </a:p>
          </p:txBody>
        </p:sp>
        <p:pic>
          <p:nvPicPr>
            <p:cNvPr id="9" name="Picture 8">
              <a:extLst>
                <a:ext uri="{FF2B5EF4-FFF2-40B4-BE49-F238E27FC236}">
                  <a16:creationId xmlns:a16="http://schemas.microsoft.com/office/drawing/2014/main" id="{2A4427DB-BA38-4582-87AC-9053DD31B062}"/>
                </a:ext>
              </a:extLst>
            </p:cNvPr>
            <p:cNvPicPr>
              <a:picLocks noChangeAspect="1"/>
            </p:cNvPicPr>
            <p:nvPr/>
          </p:nvPicPr>
          <p:blipFill>
            <a:blip r:embed="rId3">
              <a:lum bright="-20000" contrast="40000"/>
            </a:blip>
            <a:stretch>
              <a:fillRect/>
            </a:stretch>
          </p:blipFill>
          <p:spPr>
            <a:xfrm>
              <a:off x="9577773" y="904066"/>
              <a:ext cx="2506047" cy="2200431"/>
            </a:xfrm>
            <a:prstGeom prst="rect">
              <a:avLst/>
            </a:prstGeom>
          </p:spPr>
        </p:pic>
        <p:sp>
          <p:nvSpPr>
            <p:cNvPr id="10" name="TextBox 81">
              <a:extLst>
                <a:ext uri="{FF2B5EF4-FFF2-40B4-BE49-F238E27FC236}">
                  <a16:creationId xmlns:a16="http://schemas.microsoft.com/office/drawing/2014/main" id="{579576BE-841A-46FD-A2F9-995E0FCC4C5F}"/>
                </a:ext>
              </a:extLst>
            </p:cNvPr>
            <p:cNvSpPr txBox="1"/>
            <p:nvPr/>
          </p:nvSpPr>
          <p:spPr>
            <a:xfrm>
              <a:off x="7433709" y="1092984"/>
              <a:ext cx="2279566" cy="1600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t>Mild HCl chemical etch required to remove surface oxide after air exposure</a:t>
              </a:r>
            </a:p>
            <a:p>
              <a:endParaRPr lang="en-US" sz="1400" i="1" dirty="0"/>
            </a:p>
            <a:p>
              <a:r>
                <a:rPr lang="en-US" sz="1400" b="1" i="1" dirty="0"/>
                <a:t>Peak QE of Cs-free </a:t>
              </a:r>
              <a:r>
                <a:rPr lang="en-US" sz="1400" b="1" i="1" dirty="0" err="1"/>
                <a:t>AlGaN</a:t>
              </a:r>
              <a:r>
                <a:rPr lang="en-US" sz="1400" b="1" i="1" dirty="0"/>
                <a:t> up to 23% at 6 eV</a:t>
              </a:r>
            </a:p>
          </p:txBody>
        </p:sp>
      </p:grpSp>
      <p:grpSp>
        <p:nvGrpSpPr>
          <p:cNvPr id="79" name="Group 78">
            <a:extLst>
              <a:ext uri="{FF2B5EF4-FFF2-40B4-BE49-F238E27FC236}">
                <a16:creationId xmlns:a16="http://schemas.microsoft.com/office/drawing/2014/main" id="{0A33AC83-170E-40BD-8B99-7945E6E26E7F}"/>
              </a:ext>
            </a:extLst>
          </p:cNvPr>
          <p:cNvGrpSpPr/>
          <p:nvPr/>
        </p:nvGrpSpPr>
        <p:grpSpPr>
          <a:xfrm>
            <a:off x="374108" y="2297428"/>
            <a:ext cx="3875099" cy="4094102"/>
            <a:chOff x="299686" y="2497617"/>
            <a:chExt cx="3875099" cy="4094102"/>
          </a:xfrm>
        </p:grpSpPr>
        <p:pic>
          <p:nvPicPr>
            <p:cNvPr id="5" name="Picture 4">
              <a:extLst>
                <a:ext uri="{FF2B5EF4-FFF2-40B4-BE49-F238E27FC236}">
                  <a16:creationId xmlns:a16="http://schemas.microsoft.com/office/drawing/2014/main" id="{B43B06EC-4F17-4FE8-80B3-6EDACBAA6912}"/>
                </a:ext>
              </a:extLst>
            </p:cNvPr>
            <p:cNvPicPr>
              <a:picLocks noChangeAspect="1"/>
            </p:cNvPicPr>
            <p:nvPr/>
          </p:nvPicPr>
          <p:blipFill>
            <a:blip r:embed="rId4"/>
            <a:stretch>
              <a:fillRect/>
            </a:stretch>
          </p:blipFill>
          <p:spPr>
            <a:xfrm>
              <a:off x="612688" y="4191677"/>
              <a:ext cx="3444007" cy="2400042"/>
            </a:xfrm>
            <a:prstGeom prst="rect">
              <a:avLst/>
            </a:prstGeom>
          </p:spPr>
        </p:pic>
        <p:sp>
          <p:nvSpPr>
            <p:cNvPr id="7" name="TextBox 73">
              <a:extLst>
                <a:ext uri="{FF2B5EF4-FFF2-40B4-BE49-F238E27FC236}">
                  <a16:creationId xmlns:a16="http://schemas.microsoft.com/office/drawing/2014/main" id="{B7B06FE8-9276-4DA1-8D54-F3DBC470D094}"/>
                </a:ext>
              </a:extLst>
            </p:cNvPr>
            <p:cNvSpPr txBox="1"/>
            <p:nvPr/>
          </p:nvSpPr>
          <p:spPr>
            <a:xfrm>
              <a:off x="2237601" y="4534843"/>
              <a:ext cx="95618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solidFill>
                    <a:schemeClr val="accent1"/>
                  </a:solidFill>
                </a:rPr>
                <a:t>(000-1)</a:t>
              </a:r>
            </a:p>
          </p:txBody>
        </p:sp>
        <p:grpSp>
          <p:nvGrpSpPr>
            <p:cNvPr id="11" name="Group 10">
              <a:extLst>
                <a:ext uri="{FF2B5EF4-FFF2-40B4-BE49-F238E27FC236}">
                  <a16:creationId xmlns:a16="http://schemas.microsoft.com/office/drawing/2014/main" id="{3C7E210C-DCBB-4941-A97A-70C5BE8CA8C6}"/>
                </a:ext>
              </a:extLst>
            </p:cNvPr>
            <p:cNvGrpSpPr/>
            <p:nvPr/>
          </p:nvGrpSpPr>
          <p:grpSpPr>
            <a:xfrm>
              <a:off x="299686" y="2497617"/>
              <a:ext cx="3875099" cy="1379936"/>
              <a:chOff x="7690982" y="4009245"/>
              <a:chExt cx="3875099" cy="1630762"/>
            </a:xfrm>
          </p:grpSpPr>
          <p:grpSp>
            <p:nvGrpSpPr>
              <p:cNvPr id="12" name="Group 11">
                <a:extLst>
                  <a:ext uri="{FF2B5EF4-FFF2-40B4-BE49-F238E27FC236}">
                    <a16:creationId xmlns:a16="http://schemas.microsoft.com/office/drawing/2014/main" id="{2C3F767C-8B33-478C-B456-2C69D9A745CA}"/>
                  </a:ext>
                </a:extLst>
              </p:cNvPr>
              <p:cNvGrpSpPr/>
              <p:nvPr/>
            </p:nvGrpSpPr>
            <p:grpSpPr>
              <a:xfrm>
                <a:off x="9491072" y="4009245"/>
                <a:ext cx="2075009" cy="1630762"/>
                <a:chOff x="3654227" y="2914250"/>
                <a:chExt cx="2448342" cy="2196693"/>
              </a:xfrm>
            </p:grpSpPr>
            <p:grpSp>
              <p:nvGrpSpPr>
                <p:cNvPr id="17" name="Group 16">
                  <a:extLst>
                    <a:ext uri="{FF2B5EF4-FFF2-40B4-BE49-F238E27FC236}">
                      <a16:creationId xmlns:a16="http://schemas.microsoft.com/office/drawing/2014/main" id="{B1E461FB-0A2E-45D7-84C0-AC8F4D82EA6E}"/>
                    </a:ext>
                  </a:extLst>
                </p:cNvPr>
                <p:cNvGrpSpPr/>
                <p:nvPr/>
              </p:nvGrpSpPr>
              <p:grpSpPr>
                <a:xfrm>
                  <a:off x="3673190" y="3538760"/>
                  <a:ext cx="2429379" cy="1572183"/>
                  <a:chOff x="3605181" y="3696042"/>
                  <a:chExt cx="2429379" cy="2866900"/>
                </a:xfrm>
              </p:grpSpPr>
              <p:sp>
                <p:nvSpPr>
                  <p:cNvPr id="21" name="Rectangle 20">
                    <a:extLst>
                      <a:ext uri="{FF2B5EF4-FFF2-40B4-BE49-F238E27FC236}">
                        <a16:creationId xmlns:a16="http://schemas.microsoft.com/office/drawing/2014/main" id="{51430B79-A54D-48F2-861C-8CC9D3AD158C}"/>
                      </a:ext>
                    </a:extLst>
                  </p:cNvPr>
                  <p:cNvSpPr/>
                  <p:nvPr/>
                </p:nvSpPr>
                <p:spPr>
                  <a:xfrm rot="16200000">
                    <a:off x="3973279" y="4476202"/>
                    <a:ext cx="2841442" cy="1281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849D5584-C499-4808-ADDA-7A1C0F6CE223}"/>
                      </a:ext>
                    </a:extLst>
                  </p:cNvPr>
                  <p:cNvSpPr/>
                  <p:nvPr/>
                </p:nvSpPr>
                <p:spPr>
                  <a:xfrm rot="5400000">
                    <a:off x="3304532" y="5076145"/>
                    <a:ext cx="2841439" cy="8123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899AD8B8-7C1D-4D1C-85DF-882144B1719C}"/>
                      </a:ext>
                    </a:extLst>
                  </p:cNvPr>
                  <p:cNvSpPr/>
                  <p:nvPr/>
                </p:nvSpPr>
                <p:spPr>
                  <a:xfrm>
                    <a:off x="3605181" y="3721504"/>
                    <a:ext cx="1071349" cy="284143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8" name="TextBox 90">
                  <a:extLst>
                    <a:ext uri="{FF2B5EF4-FFF2-40B4-BE49-F238E27FC236}">
                      <a16:creationId xmlns:a16="http://schemas.microsoft.com/office/drawing/2014/main" id="{051F1917-08DB-45ED-B9BE-414E6AF7BBF3}"/>
                    </a:ext>
                  </a:extLst>
                </p:cNvPr>
                <p:cNvSpPr txBox="1"/>
                <p:nvPr/>
              </p:nvSpPr>
              <p:spPr>
                <a:xfrm>
                  <a:off x="4822175" y="3983823"/>
                  <a:ext cx="1261951" cy="49750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sapphire</a:t>
                  </a:r>
                </a:p>
              </p:txBody>
            </p:sp>
            <p:sp>
              <p:nvSpPr>
                <p:cNvPr id="19" name="TextBox 91">
                  <a:extLst>
                    <a:ext uri="{FF2B5EF4-FFF2-40B4-BE49-F238E27FC236}">
                      <a16:creationId xmlns:a16="http://schemas.microsoft.com/office/drawing/2014/main" id="{96201184-07F3-4874-890D-24CF3D893F54}"/>
                    </a:ext>
                  </a:extLst>
                </p:cNvPr>
                <p:cNvSpPr txBox="1"/>
                <p:nvPr/>
              </p:nvSpPr>
              <p:spPr>
                <a:xfrm>
                  <a:off x="4480695" y="2914250"/>
                  <a:ext cx="55656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AlN</a:t>
                  </a:r>
                  <a:endParaRPr lang="en-US" dirty="0"/>
                </a:p>
              </p:txBody>
            </p:sp>
            <p:sp>
              <p:nvSpPr>
                <p:cNvPr id="20" name="TextBox 92">
                  <a:extLst>
                    <a:ext uri="{FF2B5EF4-FFF2-40B4-BE49-F238E27FC236}">
                      <a16:creationId xmlns:a16="http://schemas.microsoft.com/office/drawing/2014/main" id="{5E136E5C-F02F-449C-9648-A211B66DFAF6}"/>
                    </a:ext>
                  </a:extLst>
                </p:cNvPr>
                <p:cNvSpPr txBox="1"/>
                <p:nvPr/>
              </p:nvSpPr>
              <p:spPr>
                <a:xfrm>
                  <a:off x="3654227" y="3828644"/>
                  <a:ext cx="1186293" cy="8706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N-polar </a:t>
                  </a:r>
                </a:p>
                <a:p>
                  <a:r>
                    <a:rPr lang="en-US" dirty="0">
                      <a:solidFill>
                        <a:schemeClr val="bg1"/>
                      </a:solidFill>
                    </a:rPr>
                    <a:t>u-</a:t>
                  </a:r>
                  <a:r>
                    <a:rPr lang="en-US" dirty="0" err="1">
                      <a:solidFill>
                        <a:schemeClr val="bg1"/>
                      </a:solidFill>
                    </a:rPr>
                    <a:t>GaN</a:t>
                  </a:r>
                  <a:endParaRPr lang="en-US" dirty="0">
                    <a:solidFill>
                      <a:schemeClr val="bg1"/>
                    </a:solidFill>
                  </a:endParaRPr>
                </a:p>
              </p:txBody>
            </p:sp>
          </p:grpSp>
          <p:sp>
            <p:nvSpPr>
              <p:cNvPr id="13" name="Rectangle 12">
                <a:extLst>
                  <a:ext uri="{FF2B5EF4-FFF2-40B4-BE49-F238E27FC236}">
                    <a16:creationId xmlns:a16="http://schemas.microsoft.com/office/drawing/2014/main" id="{BA0F0FAF-D29C-4706-AF2F-6EF06BF14B21}"/>
                  </a:ext>
                </a:extLst>
              </p:cNvPr>
              <p:cNvSpPr/>
              <p:nvPr/>
            </p:nvSpPr>
            <p:spPr>
              <a:xfrm>
                <a:off x="8281602" y="4483227"/>
                <a:ext cx="1225234" cy="11567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extBox 86">
                <a:extLst>
                  <a:ext uri="{FF2B5EF4-FFF2-40B4-BE49-F238E27FC236}">
                    <a16:creationId xmlns:a16="http://schemas.microsoft.com/office/drawing/2014/main" id="{CC640E5C-180C-4D1F-96A0-63B6BBA84103}"/>
                  </a:ext>
                </a:extLst>
              </p:cNvPr>
              <p:cNvSpPr txBox="1"/>
              <p:nvPr/>
            </p:nvSpPr>
            <p:spPr>
              <a:xfrm>
                <a:off x="8398568" y="4689935"/>
                <a:ext cx="1005403"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N-polar </a:t>
                </a:r>
              </a:p>
              <a:p>
                <a:r>
                  <a:rPr lang="en-US" dirty="0">
                    <a:solidFill>
                      <a:schemeClr val="bg1"/>
                    </a:solidFill>
                  </a:rPr>
                  <a:t>p-</a:t>
                </a:r>
                <a:r>
                  <a:rPr lang="en-US" dirty="0" err="1">
                    <a:solidFill>
                      <a:schemeClr val="bg1"/>
                    </a:solidFill>
                  </a:rPr>
                  <a:t>GaN</a:t>
                </a:r>
                <a:endParaRPr lang="en-US" dirty="0">
                  <a:solidFill>
                    <a:schemeClr val="bg1"/>
                  </a:solidFill>
                </a:endParaRPr>
              </a:p>
            </p:txBody>
          </p:sp>
          <p:sp>
            <p:nvSpPr>
              <p:cNvPr id="15" name="Rectangle 14">
                <a:extLst>
                  <a:ext uri="{FF2B5EF4-FFF2-40B4-BE49-F238E27FC236}">
                    <a16:creationId xmlns:a16="http://schemas.microsoft.com/office/drawing/2014/main" id="{60AF143F-DD13-43F1-A557-23E59A23B9BB}"/>
                  </a:ext>
                </a:extLst>
              </p:cNvPr>
              <p:cNvSpPr/>
              <p:nvPr/>
            </p:nvSpPr>
            <p:spPr>
              <a:xfrm>
                <a:off x="8183006" y="4483226"/>
                <a:ext cx="113354" cy="115677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TextBox 88">
                <a:extLst>
                  <a:ext uri="{FF2B5EF4-FFF2-40B4-BE49-F238E27FC236}">
                    <a16:creationId xmlns:a16="http://schemas.microsoft.com/office/drawing/2014/main" id="{2254C81E-E50E-4BE7-800D-07672FF449C7}"/>
                  </a:ext>
                </a:extLst>
              </p:cNvPr>
              <p:cNvSpPr txBox="1"/>
              <p:nvPr/>
            </p:nvSpPr>
            <p:spPr>
              <a:xfrm>
                <a:off x="7690982" y="4014117"/>
                <a:ext cx="1315840" cy="36933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u-</a:t>
                </a:r>
                <a:r>
                  <a:rPr lang="en-US" dirty="0" err="1"/>
                  <a:t>GaN</a:t>
                </a:r>
                <a:r>
                  <a:rPr lang="en-US" dirty="0"/>
                  <a:t> cap</a:t>
                </a:r>
              </a:p>
            </p:txBody>
          </p:sp>
        </p:grpSp>
      </p:grpSp>
      <p:grpSp>
        <p:nvGrpSpPr>
          <p:cNvPr id="3" name="Group 2">
            <a:extLst>
              <a:ext uri="{FF2B5EF4-FFF2-40B4-BE49-F238E27FC236}">
                <a16:creationId xmlns:a16="http://schemas.microsoft.com/office/drawing/2014/main" id="{66DA125B-E005-4534-8CBB-B4FFE0C614E7}"/>
              </a:ext>
            </a:extLst>
          </p:cNvPr>
          <p:cNvGrpSpPr/>
          <p:nvPr/>
        </p:nvGrpSpPr>
        <p:grpSpPr>
          <a:xfrm>
            <a:off x="346984" y="945723"/>
            <a:ext cx="6942925" cy="1281253"/>
            <a:chOff x="271891" y="907385"/>
            <a:chExt cx="6942925" cy="1281253"/>
          </a:xfrm>
        </p:grpSpPr>
        <p:grpSp>
          <p:nvGrpSpPr>
            <p:cNvPr id="6" name="Group 5">
              <a:extLst>
                <a:ext uri="{FF2B5EF4-FFF2-40B4-BE49-F238E27FC236}">
                  <a16:creationId xmlns:a16="http://schemas.microsoft.com/office/drawing/2014/main" id="{B689498D-E3E2-422C-BA08-F343E8939F48}"/>
                </a:ext>
              </a:extLst>
            </p:cNvPr>
            <p:cNvGrpSpPr/>
            <p:nvPr/>
          </p:nvGrpSpPr>
          <p:grpSpPr>
            <a:xfrm>
              <a:off x="4710826" y="1083746"/>
              <a:ext cx="2503990" cy="1086661"/>
              <a:chOff x="5511999" y="1873001"/>
              <a:chExt cx="4178343" cy="1784602"/>
            </a:xfrm>
          </p:grpSpPr>
          <p:grpSp>
            <p:nvGrpSpPr>
              <p:cNvPr id="24" name="Group 23">
                <a:extLst>
                  <a:ext uri="{FF2B5EF4-FFF2-40B4-BE49-F238E27FC236}">
                    <a16:creationId xmlns:a16="http://schemas.microsoft.com/office/drawing/2014/main" id="{2C061A33-2885-4652-AC19-66414D0809B1}"/>
                  </a:ext>
                </a:extLst>
              </p:cNvPr>
              <p:cNvGrpSpPr/>
              <p:nvPr/>
            </p:nvGrpSpPr>
            <p:grpSpPr>
              <a:xfrm>
                <a:off x="5511999" y="1873001"/>
                <a:ext cx="2129087" cy="1637089"/>
                <a:chOff x="5353787" y="1608238"/>
                <a:chExt cx="2927909" cy="2318629"/>
              </a:xfrm>
            </p:grpSpPr>
            <p:sp>
              <p:nvSpPr>
                <p:cNvPr id="45" name="Oval 44">
                  <a:extLst>
                    <a:ext uri="{FF2B5EF4-FFF2-40B4-BE49-F238E27FC236}">
                      <a16:creationId xmlns:a16="http://schemas.microsoft.com/office/drawing/2014/main" id="{5776269D-4280-4F85-AC07-27EB06237AFB}"/>
                    </a:ext>
                  </a:extLst>
                </p:cNvPr>
                <p:cNvSpPr/>
                <p:nvPr/>
              </p:nvSpPr>
              <p:spPr>
                <a:xfrm>
                  <a:off x="6778651" y="2811213"/>
                  <a:ext cx="581891" cy="5592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46" name="Oval 45">
                  <a:extLst>
                    <a:ext uri="{FF2B5EF4-FFF2-40B4-BE49-F238E27FC236}">
                      <a16:creationId xmlns:a16="http://schemas.microsoft.com/office/drawing/2014/main" id="{75CECF4C-99F2-4C3C-B23D-3E28257E5067}"/>
                    </a:ext>
                  </a:extLst>
                </p:cNvPr>
                <p:cNvSpPr/>
                <p:nvPr/>
              </p:nvSpPr>
              <p:spPr>
                <a:xfrm>
                  <a:off x="6891082" y="1608238"/>
                  <a:ext cx="384737" cy="39138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47" name="Oval 46">
                  <a:extLst>
                    <a:ext uri="{FF2B5EF4-FFF2-40B4-BE49-F238E27FC236}">
                      <a16:creationId xmlns:a16="http://schemas.microsoft.com/office/drawing/2014/main" id="{9C61ED4D-05F5-4037-B867-38D6DB06AB53}"/>
                    </a:ext>
                  </a:extLst>
                </p:cNvPr>
                <p:cNvSpPr/>
                <p:nvPr/>
              </p:nvSpPr>
              <p:spPr>
                <a:xfrm rot="20719293">
                  <a:off x="6198835" y="3248735"/>
                  <a:ext cx="384737" cy="39138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48" name="Oval 47">
                  <a:extLst>
                    <a:ext uri="{FF2B5EF4-FFF2-40B4-BE49-F238E27FC236}">
                      <a16:creationId xmlns:a16="http://schemas.microsoft.com/office/drawing/2014/main" id="{86ECE31A-9493-486D-BC17-F7620AFF9991}"/>
                    </a:ext>
                  </a:extLst>
                </p:cNvPr>
                <p:cNvSpPr/>
                <p:nvPr/>
              </p:nvSpPr>
              <p:spPr>
                <a:xfrm rot="20060752">
                  <a:off x="6719639" y="3535481"/>
                  <a:ext cx="384737" cy="39138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49" name="Oval 48">
                  <a:extLst>
                    <a:ext uri="{FF2B5EF4-FFF2-40B4-BE49-F238E27FC236}">
                      <a16:creationId xmlns:a16="http://schemas.microsoft.com/office/drawing/2014/main" id="{0A53A4AC-BD4B-4CB2-B679-F604A423E36E}"/>
                    </a:ext>
                  </a:extLst>
                </p:cNvPr>
                <p:cNvSpPr/>
                <p:nvPr/>
              </p:nvSpPr>
              <p:spPr>
                <a:xfrm rot="1280748">
                  <a:off x="7543125" y="3248735"/>
                  <a:ext cx="384737" cy="39138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cxnSp>
              <p:nvCxnSpPr>
                <p:cNvPr id="50" name="Straight Connector 49">
                  <a:extLst>
                    <a:ext uri="{FF2B5EF4-FFF2-40B4-BE49-F238E27FC236}">
                      <a16:creationId xmlns:a16="http://schemas.microsoft.com/office/drawing/2014/main" id="{BBCE7E20-BD89-4D8F-A07F-AA6196158762}"/>
                    </a:ext>
                  </a:extLst>
                </p:cNvPr>
                <p:cNvCxnSpPr>
                  <a:stCxn id="46" idx="4"/>
                  <a:endCxn id="45" idx="0"/>
                </p:cNvCxnSpPr>
                <p:nvPr/>
              </p:nvCxnSpPr>
              <p:spPr>
                <a:xfrm flipH="1">
                  <a:off x="7069597" y="1999624"/>
                  <a:ext cx="13854" cy="811589"/>
                </a:xfrm>
                <a:prstGeom prst="line">
                  <a:avLst/>
                </a:prstGeom>
                <a:ln w="76200"/>
              </p:spPr>
              <p:style>
                <a:lnRef idx="1">
                  <a:schemeClr val="accent4"/>
                </a:lnRef>
                <a:fillRef idx="0">
                  <a:schemeClr val="accent4"/>
                </a:fillRef>
                <a:effectRef idx="0">
                  <a:schemeClr val="accent4"/>
                </a:effectRef>
                <a:fontRef idx="minor">
                  <a:schemeClr val="tx1"/>
                </a:fontRef>
              </p:style>
            </p:cxnSp>
            <p:cxnSp>
              <p:nvCxnSpPr>
                <p:cNvPr id="51" name="Straight Connector 50">
                  <a:extLst>
                    <a:ext uri="{FF2B5EF4-FFF2-40B4-BE49-F238E27FC236}">
                      <a16:creationId xmlns:a16="http://schemas.microsoft.com/office/drawing/2014/main" id="{2D635BA4-807F-4366-965E-DE6041551B41}"/>
                    </a:ext>
                  </a:extLst>
                </p:cNvPr>
                <p:cNvCxnSpPr>
                  <a:cxnSpLocks/>
                  <a:stCxn id="47" idx="6"/>
                  <a:endCxn id="45" idx="3"/>
                </p:cNvCxnSpPr>
                <p:nvPr/>
              </p:nvCxnSpPr>
              <p:spPr>
                <a:xfrm flipV="1">
                  <a:off x="6577294" y="3288537"/>
                  <a:ext cx="286573" cy="107146"/>
                </a:xfrm>
                <a:prstGeom prst="line">
                  <a:avLst/>
                </a:prstGeom>
                <a:ln w="76200"/>
              </p:spPr>
              <p:style>
                <a:lnRef idx="1">
                  <a:schemeClr val="accent4"/>
                </a:lnRef>
                <a:fillRef idx="0">
                  <a:schemeClr val="accent4"/>
                </a:fillRef>
                <a:effectRef idx="0">
                  <a:schemeClr val="accent4"/>
                </a:effectRef>
                <a:fontRef idx="minor">
                  <a:schemeClr val="tx1"/>
                </a:fontRef>
              </p:style>
            </p:cxnSp>
            <p:cxnSp>
              <p:nvCxnSpPr>
                <p:cNvPr id="52" name="Straight Connector 51">
                  <a:extLst>
                    <a:ext uri="{FF2B5EF4-FFF2-40B4-BE49-F238E27FC236}">
                      <a16:creationId xmlns:a16="http://schemas.microsoft.com/office/drawing/2014/main" id="{06606E0E-E76F-4833-958F-21648424161A}"/>
                    </a:ext>
                  </a:extLst>
                </p:cNvPr>
                <p:cNvCxnSpPr>
                  <a:cxnSpLocks/>
                  <a:stCxn id="48" idx="7"/>
                  <a:endCxn id="45" idx="4"/>
                </p:cNvCxnSpPr>
                <p:nvPr/>
              </p:nvCxnSpPr>
              <p:spPr>
                <a:xfrm flipV="1">
                  <a:off x="6974716" y="3370433"/>
                  <a:ext cx="94881" cy="177115"/>
                </a:xfrm>
                <a:prstGeom prst="line">
                  <a:avLst/>
                </a:prstGeom>
                <a:ln w="76200"/>
              </p:spPr>
              <p:style>
                <a:lnRef idx="1">
                  <a:schemeClr val="accent4"/>
                </a:lnRef>
                <a:fillRef idx="0">
                  <a:schemeClr val="accent4"/>
                </a:fillRef>
                <a:effectRef idx="0">
                  <a:schemeClr val="accent4"/>
                </a:effectRef>
                <a:fontRef idx="minor">
                  <a:schemeClr val="tx1"/>
                </a:fontRef>
              </p:style>
            </p:cxnSp>
            <p:cxnSp>
              <p:nvCxnSpPr>
                <p:cNvPr id="53" name="Straight Connector 52">
                  <a:extLst>
                    <a:ext uri="{FF2B5EF4-FFF2-40B4-BE49-F238E27FC236}">
                      <a16:creationId xmlns:a16="http://schemas.microsoft.com/office/drawing/2014/main" id="{E7897114-54EE-46D4-A5BD-FD8520A7A85E}"/>
                    </a:ext>
                  </a:extLst>
                </p:cNvPr>
                <p:cNvCxnSpPr>
                  <a:cxnSpLocks/>
                  <a:stCxn id="49" idx="2"/>
                  <a:endCxn id="45" idx="5"/>
                </p:cNvCxnSpPr>
                <p:nvPr/>
              </p:nvCxnSpPr>
              <p:spPr>
                <a:xfrm flipH="1" flipV="1">
                  <a:off x="7275326" y="3288537"/>
                  <a:ext cx="280995" cy="85870"/>
                </a:xfrm>
                <a:prstGeom prst="line">
                  <a:avLst/>
                </a:prstGeom>
                <a:ln w="76200"/>
              </p:spPr>
              <p:style>
                <a:lnRef idx="1">
                  <a:schemeClr val="accent4"/>
                </a:lnRef>
                <a:fillRef idx="0">
                  <a:schemeClr val="accent4"/>
                </a:fillRef>
                <a:effectRef idx="0">
                  <a:schemeClr val="accent4"/>
                </a:effectRef>
                <a:fontRef idx="minor">
                  <a:schemeClr val="tx1"/>
                </a:fontRef>
              </p:style>
            </p:cxnSp>
            <p:cxnSp>
              <p:nvCxnSpPr>
                <p:cNvPr id="54" name="Straight Arrow Connector 53">
                  <a:extLst>
                    <a:ext uri="{FF2B5EF4-FFF2-40B4-BE49-F238E27FC236}">
                      <a16:creationId xmlns:a16="http://schemas.microsoft.com/office/drawing/2014/main" id="{6CE5F346-A03D-4F5A-AAB9-89D40A02D7C0}"/>
                    </a:ext>
                  </a:extLst>
                </p:cNvPr>
                <p:cNvCxnSpPr/>
                <p:nvPr/>
              </p:nvCxnSpPr>
              <p:spPr>
                <a:xfrm flipV="1">
                  <a:off x="6015392" y="1670102"/>
                  <a:ext cx="0" cy="222176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55" name="TextBox 64">
                  <a:extLst>
                    <a:ext uri="{FF2B5EF4-FFF2-40B4-BE49-F238E27FC236}">
                      <a16:creationId xmlns:a16="http://schemas.microsoft.com/office/drawing/2014/main" id="{108C521B-2978-4D6D-B7AE-C603A9D540B6}"/>
                    </a:ext>
                  </a:extLst>
                </p:cNvPr>
                <p:cNvSpPr txBox="1"/>
                <p:nvPr/>
              </p:nvSpPr>
              <p:spPr>
                <a:xfrm rot="16200000">
                  <a:off x="4906755" y="2472894"/>
                  <a:ext cx="1509515" cy="61545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(0001)</a:t>
                  </a:r>
                </a:p>
              </p:txBody>
            </p:sp>
            <p:cxnSp>
              <p:nvCxnSpPr>
                <p:cNvPr id="56" name="Straight Arrow Connector 55">
                  <a:extLst>
                    <a:ext uri="{FF2B5EF4-FFF2-40B4-BE49-F238E27FC236}">
                      <a16:creationId xmlns:a16="http://schemas.microsoft.com/office/drawing/2014/main" id="{416DDE81-D1E5-453E-91FE-7F9C29B57797}"/>
                    </a:ext>
                  </a:extLst>
                </p:cNvPr>
                <p:cNvCxnSpPr>
                  <a:cxnSpLocks/>
                  <a:stCxn id="46" idx="4"/>
                  <a:endCxn id="45" idx="0"/>
                </p:cNvCxnSpPr>
                <p:nvPr/>
              </p:nvCxnSpPr>
              <p:spPr>
                <a:xfrm flipH="1">
                  <a:off x="7069597" y="1999624"/>
                  <a:ext cx="13854" cy="811589"/>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5F3F4A38-6E43-4FE6-9FD6-15AF78A8B9A5}"/>
                    </a:ext>
                  </a:extLst>
                </p:cNvPr>
                <p:cNvCxnSpPr>
                  <a:cxnSpLocks/>
                  <a:stCxn id="49" idx="2"/>
                  <a:endCxn id="45" idx="5"/>
                </p:cNvCxnSpPr>
                <p:nvPr/>
              </p:nvCxnSpPr>
              <p:spPr>
                <a:xfrm flipH="1" flipV="1">
                  <a:off x="7275326" y="3288537"/>
                  <a:ext cx="280995" cy="8587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570DE9CC-FA47-4AC5-A5CA-D219B33EE2C2}"/>
                    </a:ext>
                  </a:extLst>
                </p:cNvPr>
                <p:cNvCxnSpPr>
                  <a:cxnSpLocks/>
                  <a:stCxn id="48" idx="7"/>
                  <a:endCxn id="45" idx="4"/>
                </p:cNvCxnSpPr>
                <p:nvPr/>
              </p:nvCxnSpPr>
              <p:spPr>
                <a:xfrm flipV="1">
                  <a:off x="6974716" y="3370433"/>
                  <a:ext cx="94881" cy="177115"/>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95E277B6-733E-45D1-9338-D4AE1244B569}"/>
                    </a:ext>
                  </a:extLst>
                </p:cNvPr>
                <p:cNvCxnSpPr>
                  <a:cxnSpLocks/>
                  <a:stCxn id="47" idx="6"/>
                  <a:endCxn id="45" idx="3"/>
                </p:cNvCxnSpPr>
                <p:nvPr/>
              </p:nvCxnSpPr>
              <p:spPr>
                <a:xfrm flipV="1">
                  <a:off x="6577294" y="3288537"/>
                  <a:ext cx="286573" cy="107146"/>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60" name="Group 59">
                  <a:extLst>
                    <a:ext uri="{FF2B5EF4-FFF2-40B4-BE49-F238E27FC236}">
                      <a16:creationId xmlns:a16="http://schemas.microsoft.com/office/drawing/2014/main" id="{61524BA0-EA50-4725-893E-C3F5EFF73857}"/>
                    </a:ext>
                  </a:extLst>
                </p:cNvPr>
                <p:cNvGrpSpPr/>
                <p:nvPr/>
              </p:nvGrpSpPr>
              <p:grpSpPr>
                <a:xfrm>
                  <a:off x="7374397" y="2171311"/>
                  <a:ext cx="907299" cy="716220"/>
                  <a:chOff x="7738640" y="2442500"/>
                  <a:chExt cx="907299" cy="716220"/>
                </a:xfrm>
              </p:grpSpPr>
              <p:cxnSp>
                <p:nvCxnSpPr>
                  <p:cNvPr id="61" name="Straight Arrow Connector 60">
                    <a:extLst>
                      <a:ext uri="{FF2B5EF4-FFF2-40B4-BE49-F238E27FC236}">
                        <a16:creationId xmlns:a16="http://schemas.microsoft.com/office/drawing/2014/main" id="{BCDCBB49-F4A4-47D0-ABEE-4D948591458D}"/>
                      </a:ext>
                    </a:extLst>
                  </p:cNvPr>
                  <p:cNvCxnSpPr>
                    <a:cxnSpLocks/>
                  </p:cNvCxnSpPr>
                  <p:nvPr/>
                </p:nvCxnSpPr>
                <p:spPr>
                  <a:xfrm flipH="1">
                    <a:off x="7738640" y="2442500"/>
                    <a:ext cx="13854" cy="468214"/>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62" name="TextBox 71">
                    <a:extLst>
                      <a:ext uri="{FF2B5EF4-FFF2-40B4-BE49-F238E27FC236}">
                        <a16:creationId xmlns:a16="http://schemas.microsoft.com/office/drawing/2014/main" id="{98056B43-8E63-4E65-BF3E-6622EE0B17CD}"/>
                      </a:ext>
                    </a:extLst>
                  </p:cNvPr>
                  <p:cNvSpPr txBox="1"/>
                  <p:nvPr/>
                </p:nvSpPr>
                <p:spPr>
                  <a:xfrm>
                    <a:off x="7765502" y="2491941"/>
                    <a:ext cx="880437" cy="66677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err="1"/>
                      <a:t>P</a:t>
                    </a:r>
                    <a:r>
                      <a:rPr lang="en-US" sz="1200" baseline="-25000" dirty="0" err="1"/>
                      <a:t>sp</a:t>
                    </a:r>
                    <a:endParaRPr lang="en-US" sz="1200" baseline="-25000" dirty="0"/>
                  </a:p>
                </p:txBody>
              </p:sp>
            </p:grpSp>
          </p:grpSp>
          <p:sp>
            <p:nvSpPr>
              <p:cNvPr id="25" name="AutoShape 8" descr="Structured Materials Industries Logo">
                <a:extLst>
                  <a:ext uri="{FF2B5EF4-FFF2-40B4-BE49-F238E27FC236}">
                    <a16:creationId xmlns:a16="http://schemas.microsoft.com/office/drawing/2014/main" id="{3A0499CE-1199-4784-905E-A9D2FB83C0F2}"/>
                  </a:ext>
                </a:extLst>
              </p:cNvPr>
              <p:cNvSpPr>
                <a:spLocks noChangeAspect="1" noChangeArrowheads="1"/>
              </p:cNvSpPr>
              <p:nvPr/>
            </p:nvSpPr>
            <p:spPr bwMode="auto">
              <a:xfrm>
                <a:off x="5673427" y="295331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grpSp>
            <p:nvGrpSpPr>
              <p:cNvPr id="26" name="Group 25">
                <a:extLst>
                  <a:ext uri="{FF2B5EF4-FFF2-40B4-BE49-F238E27FC236}">
                    <a16:creationId xmlns:a16="http://schemas.microsoft.com/office/drawing/2014/main" id="{7AB65585-F7A2-4042-98C1-CB460E6FAD4E}"/>
                  </a:ext>
                </a:extLst>
              </p:cNvPr>
              <p:cNvGrpSpPr/>
              <p:nvPr/>
            </p:nvGrpSpPr>
            <p:grpSpPr>
              <a:xfrm>
                <a:off x="7561258" y="1892085"/>
                <a:ext cx="2129084" cy="1765518"/>
                <a:chOff x="5353787" y="1608238"/>
                <a:chExt cx="2927908" cy="2500524"/>
              </a:xfrm>
            </p:grpSpPr>
            <p:sp>
              <p:nvSpPr>
                <p:cNvPr id="27" name="Oval 26">
                  <a:extLst>
                    <a:ext uri="{FF2B5EF4-FFF2-40B4-BE49-F238E27FC236}">
                      <a16:creationId xmlns:a16="http://schemas.microsoft.com/office/drawing/2014/main" id="{DAD2AD52-5AED-4918-92B4-B3A9445176EF}"/>
                    </a:ext>
                  </a:extLst>
                </p:cNvPr>
                <p:cNvSpPr/>
                <p:nvPr/>
              </p:nvSpPr>
              <p:spPr>
                <a:xfrm>
                  <a:off x="6896219" y="2918744"/>
                  <a:ext cx="403375" cy="3857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28" name="Oval 27">
                  <a:extLst>
                    <a:ext uri="{FF2B5EF4-FFF2-40B4-BE49-F238E27FC236}">
                      <a16:creationId xmlns:a16="http://schemas.microsoft.com/office/drawing/2014/main" id="{58081F7C-7836-48B1-A8E9-8B39AACF345C}"/>
                    </a:ext>
                  </a:extLst>
                </p:cNvPr>
                <p:cNvSpPr/>
                <p:nvPr/>
              </p:nvSpPr>
              <p:spPr>
                <a:xfrm>
                  <a:off x="6807944" y="1608238"/>
                  <a:ext cx="581888" cy="5854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29" name="Oval 28">
                  <a:extLst>
                    <a:ext uri="{FF2B5EF4-FFF2-40B4-BE49-F238E27FC236}">
                      <a16:creationId xmlns:a16="http://schemas.microsoft.com/office/drawing/2014/main" id="{1A7CBE60-99F4-4BAF-BD5B-17D8A698350D}"/>
                    </a:ext>
                  </a:extLst>
                </p:cNvPr>
                <p:cNvSpPr/>
                <p:nvPr/>
              </p:nvSpPr>
              <p:spPr>
                <a:xfrm rot="20146710">
                  <a:off x="6125038" y="3219843"/>
                  <a:ext cx="581888" cy="5854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30" name="Oval 29">
                  <a:extLst>
                    <a:ext uri="{FF2B5EF4-FFF2-40B4-BE49-F238E27FC236}">
                      <a16:creationId xmlns:a16="http://schemas.microsoft.com/office/drawing/2014/main" id="{C363115E-C646-4310-97CC-4A95FB9E088F}"/>
                    </a:ext>
                  </a:extLst>
                </p:cNvPr>
                <p:cNvSpPr/>
                <p:nvPr/>
              </p:nvSpPr>
              <p:spPr>
                <a:xfrm rot="19286923">
                  <a:off x="6709579" y="3523275"/>
                  <a:ext cx="581888" cy="5854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31" name="Oval 30">
                  <a:extLst>
                    <a:ext uri="{FF2B5EF4-FFF2-40B4-BE49-F238E27FC236}">
                      <a16:creationId xmlns:a16="http://schemas.microsoft.com/office/drawing/2014/main" id="{C26BB93D-C3EE-4FE5-803A-8F46B5932773}"/>
                    </a:ext>
                  </a:extLst>
                </p:cNvPr>
                <p:cNvSpPr/>
                <p:nvPr/>
              </p:nvSpPr>
              <p:spPr>
                <a:xfrm rot="2023893">
                  <a:off x="7502062" y="3279031"/>
                  <a:ext cx="581888" cy="5854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cxnSp>
              <p:nvCxnSpPr>
                <p:cNvPr id="32" name="Straight Connector 31">
                  <a:extLst>
                    <a:ext uri="{FF2B5EF4-FFF2-40B4-BE49-F238E27FC236}">
                      <a16:creationId xmlns:a16="http://schemas.microsoft.com/office/drawing/2014/main" id="{D8041242-6817-4EE3-92DF-C7B82067A345}"/>
                    </a:ext>
                  </a:extLst>
                </p:cNvPr>
                <p:cNvCxnSpPr>
                  <a:cxnSpLocks/>
                  <a:stCxn id="28" idx="4"/>
                  <a:endCxn id="27" idx="0"/>
                </p:cNvCxnSpPr>
                <p:nvPr/>
              </p:nvCxnSpPr>
              <p:spPr>
                <a:xfrm flipH="1">
                  <a:off x="7097906" y="2193725"/>
                  <a:ext cx="982" cy="725019"/>
                </a:xfrm>
                <a:prstGeom prst="line">
                  <a:avLst/>
                </a:prstGeom>
                <a:ln w="76200"/>
              </p:spPr>
              <p:style>
                <a:lnRef idx="1">
                  <a:schemeClr val="accent4"/>
                </a:lnRef>
                <a:fillRef idx="0">
                  <a:schemeClr val="accent4"/>
                </a:fillRef>
                <a:effectRef idx="0">
                  <a:schemeClr val="accent4"/>
                </a:effectRef>
                <a:fontRef idx="minor">
                  <a:schemeClr val="tx1"/>
                </a:fontRef>
              </p:style>
            </p:cxnSp>
            <p:cxnSp>
              <p:nvCxnSpPr>
                <p:cNvPr id="33" name="Straight Connector 32">
                  <a:extLst>
                    <a:ext uri="{FF2B5EF4-FFF2-40B4-BE49-F238E27FC236}">
                      <a16:creationId xmlns:a16="http://schemas.microsoft.com/office/drawing/2014/main" id="{E5D904C5-C048-4FEA-B34E-916F0BACA8E3}"/>
                    </a:ext>
                  </a:extLst>
                </p:cNvPr>
                <p:cNvCxnSpPr>
                  <a:cxnSpLocks/>
                  <a:stCxn id="29" idx="6"/>
                  <a:endCxn id="27" idx="3"/>
                </p:cNvCxnSpPr>
                <p:nvPr/>
              </p:nvCxnSpPr>
              <p:spPr>
                <a:xfrm flipV="1">
                  <a:off x="6681313" y="3247960"/>
                  <a:ext cx="273979" cy="141694"/>
                </a:xfrm>
                <a:prstGeom prst="line">
                  <a:avLst/>
                </a:prstGeom>
                <a:ln w="76200"/>
              </p:spPr>
              <p:style>
                <a:lnRef idx="1">
                  <a:schemeClr val="accent4"/>
                </a:lnRef>
                <a:fillRef idx="0">
                  <a:schemeClr val="accent4"/>
                </a:fillRef>
                <a:effectRef idx="0">
                  <a:schemeClr val="accent4"/>
                </a:effectRef>
                <a:fontRef idx="minor">
                  <a:schemeClr val="tx1"/>
                </a:fontRef>
              </p:style>
            </p:cxnSp>
            <p:cxnSp>
              <p:nvCxnSpPr>
                <p:cNvPr id="34" name="Straight Connector 33">
                  <a:extLst>
                    <a:ext uri="{FF2B5EF4-FFF2-40B4-BE49-F238E27FC236}">
                      <a16:creationId xmlns:a16="http://schemas.microsoft.com/office/drawing/2014/main" id="{EF13D5EA-124F-4202-A36A-4B7A569E9A23}"/>
                    </a:ext>
                  </a:extLst>
                </p:cNvPr>
                <p:cNvCxnSpPr>
                  <a:cxnSpLocks/>
                  <a:stCxn id="30" idx="7"/>
                  <a:endCxn id="27" idx="4"/>
                </p:cNvCxnSpPr>
                <p:nvPr/>
              </p:nvCxnSpPr>
              <p:spPr>
                <a:xfrm flipV="1">
                  <a:off x="7036152" y="3304444"/>
                  <a:ext cx="61755" cy="217643"/>
                </a:xfrm>
                <a:prstGeom prst="line">
                  <a:avLst/>
                </a:prstGeom>
                <a:ln w="76200"/>
              </p:spPr>
              <p:style>
                <a:lnRef idx="1">
                  <a:schemeClr val="accent4"/>
                </a:lnRef>
                <a:fillRef idx="0">
                  <a:schemeClr val="accent4"/>
                </a:fillRef>
                <a:effectRef idx="0">
                  <a:schemeClr val="accent4"/>
                </a:effectRef>
                <a:fontRef idx="minor">
                  <a:schemeClr val="tx1"/>
                </a:fontRef>
              </p:style>
            </p:cxnSp>
            <p:cxnSp>
              <p:nvCxnSpPr>
                <p:cNvPr id="35" name="Straight Connector 34">
                  <a:extLst>
                    <a:ext uri="{FF2B5EF4-FFF2-40B4-BE49-F238E27FC236}">
                      <a16:creationId xmlns:a16="http://schemas.microsoft.com/office/drawing/2014/main" id="{3023CDDA-1C4A-4BE5-AC48-FE2042F09FB8}"/>
                    </a:ext>
                  </a:extLst>
                </p:cNvPr>
                <p:cNvCxnSpPr>
                  <a:cxnSpLocks/>
                  <a:stCxn id="31" idx="2"/>
                  <a:endCxn id="27" idx="5"/>
                </p:cNvCxnSpPr>
                <p:nvPr/>
              </p:nvCxnSpPr>
              <p:spPr>
                <a:xfrm flipH="1" flipV="1">
                  <a:off x="7240521" y="3247960"/>
                  <a:ext cx="310522" cy="157422"/>
                </a:xfrm>
                <a:prstGeom prst="line">
                  <a:avLst/>
                </a:prstGeom>
                <a:ln w="76200"/>
              </p:spPr>
              <p:style>
                <a:lnRef idx="1">
                  <a:schemeClr val="accent4"/>
                </a:lnRef>
                <a:fillRef idx="0">
                  <a:schemeClr val="accent4"/>
                </a:fillRef>
                <a:effectRef idx="0">
                  <a:schemeClr val="accent4"/>
                </a:effectRef>
                <a:fontRef idx="minor">
                  <a:schemeClr val="tx1"/>
                </a:fontRef>
              </p:style>
            </p:cxnSp>
            <p:cxnSp>
              <p:nvCxnSpPr>
                <p:cNvPr id="36" name="Straight Arrow Connector 35">
                  <a:extLst>
                    <a:ext uri="{FF2B5EF4-FFF2-40B4-BE49-F238E27FC236}">
                      <a16:creationId xmlns:a16="http://schemas.microsoft.com/office/drawing/2014/main" id="{0029524B-2367-4EAD-BBF4-0E244D4B8B4A}"/>
                    </a:ext>
                  </a:extLst>
                </p:cNvPr>
                <p:cNvCxnSpPr/>
                <p:nvPr/>
              </p:nvCxnSpPr>
              <p:spPr>
                <a:xfrm flipV="1">
                  <a:off x="6015392" y="1615038"/>
                  <a:ext cx="0" cy="222176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7" name="TextBox 46">
                  <a:extLst>
                    <a:ext uri="{FF2B5EF4-FFF2-40B4-BE49-F238E27FC236}">
                      <a16:creationId xmlns:a16="http://schemas.microsoft.com/office/drawing/2014/main" id="{0270FF15-1612-40C0-9EDD-32FAB3A7559A}"/>
                    </a:ext>
                  </a:extLst>
                </p:cNvPr>
                <p:cNvSpPr txBox="1"/>
                <p:nvPr/>
              </p:nvSpPr>
              <p:spPr>
                <a:xfrm rot="16200000">
                  <a:off x="4845017" y="2248505"/>
                  <a:ext cx="1632991" cy="61545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(000-1)</a:t>
                  </a:r>
                </a:p>
              </p:txBody>
            </p:sp>
            <p:cxnSp>
              <p:nvCxnSpPr>
                <p:cNvPr id="38" name="Straight Arrow Connector 37">
                  <a:extLst>
                    <a:ext uri="{FF2B5EF4-FFF2-40B4-BE49-F238E27FC236}">
                      <a16:creationId xmlns:a16="http://schemas.microsoft.com/office/drawing/2014/main" id="{83F64C26-E5E2-47F2-86BF-04F3DF2F60E8}"/>
                    </a:ext>
                  </a:extLst>
                </p:cNvPr>
                <p:cNvCxnSpPr>
                  <a:cxnSpLocks/>
                  <a:stCxn id="27" idx="0"/>
                  <a:endCxn id="28" idx="4"/>
                </p:cNvCxnSpPr>
                <p:nvPr/>
              </p:nvCxnSpPr>
              <p:spPr>
                <a:xfrm flipV="1">
                  <a:off x="7097906" y="2193725"/>
                  <a:ext cx="982" cy="725019"/>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1A4924E5-4DEC-452F-9B23-A960E079B29C}"/>
                    </a:ext>
                  </a:extLst>
                </p:cNvPr>
                <p:cNvCxnSpPr>
                  <a:cxnSpLocks/>
                  <a:stCxn id="27" idx="5"/>
                  <a:endCxn id="31" idx="2"/>
                </p:cNvCxnSpPr>
                <p:nvPr/>
              </p:nvCxnSpPr>
              <p:spPr>
                <a:xfrm>
                  <a:off x="7240521" y="3247960"/>
                  <a:ext cx="310522" cy="157422"/>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76687E03-8F42-4DCD-A2FB-FC45DB9F68D6}"/>
                    </a:ext>
                  </a:extLst>
                </p:cNvPr>
                <p:cNvCxnSpPr>
                  <a:cxnSpLocks/>
                  <a:stCxn id="27" idx="4"/>
                  <a:endCxn id="30" idx="7"/>
                </p:cNvCxnSpPr>
                <p:nvPr/>
              </p:nvCxnSpPr>
              <p:spPr>
                <a:xfrm flipH="1">
                  <a:off x="7036152" y="3304444"/>
                  <a:ext cx="61755" cy="217643"/>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E194BEAB-3567-4624-B362-39703EC8E742}"/>
                    </a:ext>
                  </a:extLst>
                </p:cNvPr>
                <p:cNvCxnSpPr>
                  <a:cxnSpLocks/>
                  <a:stCxn id="27" idx="3"/>
                  <a:endCxn id="29" idx="6"/>
                </p:cNvCxnSpPr>
                <p:nvPr/>
              </p:nvCxnSpPr>
              <p:spPr>
                <a:xfrm flipH="1">
                  <a:off x="6681313" y="3247960"/>
                  <a:ext cx="273979" cy="141694"/>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42" name="Group 41">
                  <a:extLst>
                    <a:ext uri="{FF2B5EF4-FFF2-40B4-BE49-F238E27FC236}">
                      <a16:creationId xmlns:a16="http://schemas.microsoft.com/office/drawing/2014/main" id="{37F91DCE-1229-4157-8B9D-1D42C6249C4A}"/>
                    </a:ext>
                  </a:extLst>
                </p:cNvPr>
                <p:cNvGrpSpPr/>
                <p:nvPr/>
              </p:nvGrpSpPr>
              <p:grpSpPr>
                <a:xfrm>
                  <a:off x="7401259" y="2220752"/>
                  <a:ext cx="880436" cy="666779"/>
                  <a:chOff x="7765502" y="2491941"/>
                  <a:chExt cx="880436" cy="666779"/>
                </a:xfrm>
              </p:grpSpPr>
              <p:cxnSp>
                <p:nvCxnSpPr>
                  <p:cNvPr id="43" name="Straight Arrow Connector 42">
                    <a:extLst>
                      <a:ext uri="{FF2B5EF4-FFF2-40B4-BE49-F238E27FC236}">
                        <a16:creationId xmlns:a16="http://schemas.microsoft.com/office/drawing/2014/main" id="{2AAF9C63-04B3-4493-BA59-124FF662B6EB}"/>
                      </a:ext>
                    </a:extLst>
                  </p:cNvPr>
                  <p:cNvCxnSpPr>
                    <a:cxnSpLocks/>
                  </p:cNvCxnSpPr>
                  <p:nvPr/>
                </p:nvCxnSpPr>
                <p:spPr>
                  <a:xfrm flipH="1" flipV="1">
                    <a:off x="7779758" y="2547449"/>
                    <a:ext cx="13854" cy="471751"/>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44" name="TextBox 53">
                    <a:extLst>
                      <a:ext uri="{FF2B5EF4-FFF2-40B4-BE49-F238E27FC236}">
                        <a16:creationId xmlns:a16="http://schemas.microsoft.com/office/drawing/2014/main" id="{1EAABFCF-E2AE-4209-8BBA-538CE1EAEFB2}"/>
                      </a:ext>
                    </a:extLst>
                  </p:cNvPr>
                  <p:cNvSpPr txBox="1"/>
                  <p:nvPr/>
                </p:nvSpPr>
                <p:spPr>
                  <a:xfrm>
                    <a:off x="7765502" y="2491941"/>
                    <a:ext cx="880436" cy="66677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err="1"/>
                      <a:t>P</a:t>
                    </a:r>
                    <a:r>
                      <a:rPr lang="en-US" sz="1200" baseline="-25000" dirty="0" err="1"/>
                      <a:t>sp</a:t>
                    </a:r>
                    <a:endParaRPr lang="en-US" sz="1200" baseline="-25000" dirty="0"/>
                  </a:p>
                </p:txBody>
              </p:sp>
            </p:grpSp>
          </p:grpSp>
        </p:grpSp>
        <p:sp>
          <p:nvSpPr>
            <p:cNvPr id="63" name="TextBox 62">
              <a:extLst>
                <a:ext uri="{FF2B5EF4-FFF2-40B4-BE49-F238E27FC236}">
                  <a16:creationId xmlns:a16="http://schemas.microsoft.com/office/drawing/2014/main" id="{9B513BF2-C972-4758-84EE-471FD5437ED3}"/>
                </a:ext>
              </a:extLst>
            </p:cNvPr>
            <p:cNvSpPr txBox="1"/>
            <p:nvPr/>
          </p:nvSpPr>
          <p:spPr>
            <a:xfrm>
              <a:off x="2408278" y="988309"/>
              <a:ext cx="2130835" cy="1200329"/>
            </a:xfrm>
            <a:prstGeom prst="rect">
              <a:avLst/>
            </a:prstGeom>
            <a:noFill/>
          </p:spPr>
          <p:txBody>
            <a:bodyPr wrap="square" rtlCol="0">
              <a:spAutoFit/>
            </a:bodyPr>
            <a:lstStyle/>
            <a:p>
              <a:pPr algn="ctr"/>
              <a:r>
                <a:rPr lang="en-US" dirty="0"/>
                <a:t>Asymmetry in the bonds result in large polarization fields (1-10 MV/m)</a:t>
              </a:r>
            </a:p>
          </p:txBody>
        </p:sp>
        <p:grpSp>
          <p:nvGrpSpPr>
            <p:cNvPr id="64" name="Group 63">
              <a:extLst>
                <a:ext uri="{FF2B5EF4-FFF2-40B4-BE49-F238E27FC236}">
                  <a16:creationId xmlns:a16="http://schemas.microsoft.com/office/drawing/2014/main" id="{7C61DF91-8E78-42C1-8517-E381461507EE}"/>
                </a:ext>
              </a:extLst>
            </p:cNvPr>
            <p:cNvGrpSpPr/>
            <p:nvPr/>
          </p:nvGrpSpPr>
          <p:grpSpPr>
            <a:xfrm>
              <a:off x="271891" y="907385"/>
              <a:ext cx="1964674" cy="1265802"/>
              <a:chOff x="7743493" y="545731"/>
              <a:chExt cx="1964674" cy="1265802"/>
            </a:xfrm>
          </p:grpSpPr>
          <p:pic>
            <p:nvPicPr>
              <p:cNvPr id="65" name="Picture 64">
                <a:extLst>
                  <a:ext uri="{FF2B5EF4-FFF2-40B4-BE49-F238E27FC236}">
                    <a16:creationId xmlns:a16="http://schemas.microsoft.com/office/drawing/2014/main" id="{72098694-22CC-4203-9C86-3967BF81072B}"/>
                  </a:ext>
                </a:extLst>
              </p:cNvPr>
              <p:cNvPicPr>
                <a:picLocks noChangeAspect="1"/>
              </p:cNvPicPr>
              <p:nvPr/>
            </p:nvPicPr>
            <p:blipFill>
              <a:blip r:embed="rId5"/>
              <a:stretch>
                <a:fillRect/>
              </a:stretch>
            </p:blipFill>
            <p:spPr>
              <a:xfrm>
                <a:off x="8206219" y="545731"/>
                <a:ext cx="1501948" cy="1265802"/>
              </a:xfrm>
              <a:prstGeom prst="rect">
                <a:avLst/>
              </a:prstGeom>
            </p:spPr>
          </p:pic>
          <p:cxnSp>
            <p:nvCxnSpPr>
              <p:cNvPr id="66" name="Straight Arrow Connector 65">
                <a:extLst>
                  <a:ext uri="{FF2B5EF4-FFF2-40B4-BE49-F238E27FC236}">
                    <a16:creationId xmlns:a16="http://schemas.microsoft.com/office/drawing/2014/main" id="{63D42020-D71B-4C43-854C-F29115037825}"/>
                  </a:ext>
                </a:extLst>
              </p:cNvPr>
              <p:cNvCxnSpPr/>
              <p:nvPr/>
            </p:nvCxnSpPr>
            <p:spPr>
              <a:xfrm flipV="1">
                <a:off x="8143954" y="751660"/>
                <a:ext cx="0" cy="86905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67" name="TextBox 15">
                <a:extLst>
                  <a:ext uri="{FF2B5EF4-FFF2-40B4-BE49-F238E27FC236}">
                    <a16:creationId xmlns:a16="http://schemas.microsoft.com/office/drawing/2014/main" id="{3EAD3F1E-E151-46A0-A64D-F2F30B27A767}"/>
                  </a:ext>
                </a:extLst>
              </p:cNvPr>
              <p:cNvSpPr txBox="1"/>
              <p:nvPr/>
            </p:nvSpPr>
            <p:spPr>
              <a:xfrm rot="16200000">
                <a:off x="7502401" y="1046157"/>
                <a:ext cx="85151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(0001)</a:t>
                </a:r>
              </a:p>
            </p:txBody>
          </p:sp>
        </p:grpSp>
      </p:grpSp>
      <p:sp>
        <p:nvSpPr>
          <p:cNvPr id="78" name="TextBox 10">
            <a:extLst>
              <a:ext uri="{FF2B5EF4-FFF2-40B4-BE49-F238E27FC236}">
                <a16:creationId xmlns:a16="http://schemas.microsoft.com/office/drawing/2014/main" id="{C18B4BE5-ED53-4519-BB3C-15261F69EA71}"/>
              </a:ext>
            </a:extLst>
          </p:cNvPr>
          <p:cNvSpPr txBox="1"/>
          <p:nvPr/>
        </p:nvSpPr>
        <p:spPr>
          <a:xfrm>
            <a:off x="219641" y="6612350"/>
            <a:ext cx="3837054"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effectLst/>
                <a:latin typeface="Arial" panose="020B0604020202020204" pitchFamily="34" charset="0"/>
              </a:rPr>
              <a:t>L. Cultrera et al., </a:t>
            </a:r>
            <a:r>
              <a:rPr lang="en-US" sz="800" b="0" i="1" dirty="0">
                <a:effectLst/>
                <a:latin typeface="Arial" panose="020B0604020202020204" pitchFamily="34" charset="0"/>
              </a:rPr>
              <a:t>J. Appl. Phys. submitted</a:t>
            </a:r>
            <a:r>
              <a:rPr lang="en-US" sz="800" b="0" i="0" dirty="0">
                <a:effectLst/>
                <a:latin typeface="Arial" panose="020B0604020202020204" pitchFamily="34" charset="0"/>
              </a:rPr>
              <a:t>; also available as </a:t>
            </a:r>
            <a:r>
              <a:rPr lang="en-US" sz="800" b="1" i="0" dirty="0">
                <a:effectLst/>
                <a:latin typeface="Arial" panose="020B0604020202020204" pitchFamily="34" charset="0"/>
                <a:hlinkClick r:id="rId6">
                  <a:extLst>
                    <a:ext uri="{A12FA001-AC4F-418D-AE19-62706E023703}">
                      <ahyp:hlinkClr xmlns:ahyp="http://schemas.microsoft.com/office/drawing/2018/hyperlinkcolor" val="tx"/>
                    </a:ext>
                  </a:extLst>
                </a:hlinkClick>
              </a:rPr>
              <a:t>arXiv:2110.01533</a:t>
            </a:r>
            <a:endParaRPr lang="en-US" sz="800" dirty="0"/>
          </a:p>
        </p:txBody>
      </p:sp>
      <p:pic>
        <p:nvPicPr>
          <p:cNvPr id="1026" name="Picture 2" descr="Figure 3">
            <a:extLst>
              <a:ext uri="{FF2B5EF4-FFF2-40B4-BE49-F238E27FC236}">
                <a16:creationId xmlns:a16="http://schemas.microsoft.com/office/drawing/2014/main" id="{5B98DCDE-7C88-0FF7-A02C-F5A6E3A592C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8580"/>
          <a:stretch/>
        </p:blipFill>
        <p:spPr bwMode="auto">
          <a:xfrm>
            <a:off x="8525316" y="874934"/>
            <a:ext cx="2948114" cy="3164836"/>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B79FD6B1-765D-D331-5F64-B3B569CFDBCC}"/>
              </a:ext>
            </a:extLst>
          </p:cNvPr>
          <p:cNvSpPr txBox="1"/>
          <p:nvPr/>
        </p:nvSpPr>
        <p:spPr>
          <a:xfrm>
            <a:off x="9999373" y="4489124"/>
            <a:ext cx="45719" cy="369332"/>
          </a:xfrm>
          <a:prstGeom prst="rect">
            <a:avLst/>
          </a:prstGeom>
          <a:noFill/>
        </p:spPr>
        <p:txBody>
          <a:bodyPr wrap="square" rtlCol="0">
            <a:spAutoFit/>
          </a:bodyPr>
          <a:lstStyle/>
          <a:p>
            <a:endParaRPr lang="en-US" dirty="0"/>
          </a:p>
        </p:txBody>
      </p:sp>
      <p:sp>
        <p:nvSpPr>
          <p:cNvPr id="77" name="TextBox 76">
            <a:extLst>
              <a:ext uri="{FF2B5EF4-FFF2-40B4-BE49-F238E27FC236}">
                <a16:creationId xmlns:a16="http://schemas.microsoft.com/office/drawing/2014/main" id="{0B402538-E5EA-97BA-937A-FC0E0FDC27D1}"/>
              </a:ext>
            </a:extLst>
          </p:cNvPr>
          <p:cNvSpPr txBox="1"/>
          <p:nvPr/>
        </p:nvSpPr>
        <p:spPr>
          <a:xfrm>
            <a:off x="9617245" y="4013213"/>
            <a:ext cx="2766626" cy="215444"/>
          </a:xfrm>
          <a:prstGeom prst="rect">
            <a:avLst/>
          </a:prstGeom>
          <a:noFill/>
        </p:spPr>
        <p:txBody>
          <a:bodyPr wrap="square">
            <a:spAutoFit/>
          </a:bodyPr>
          <a:lstStyle/>
          <a:p>
            <a:r>
              <a:rPr lang="en-US" sz="800" b="0" i="0" dirty="0">
                <a:effectLst/>
              </a:rPr>
              <a:t>J. H. </a:t>
            </a:r>
            <a:r>
              <a:rPr lang="en-US" sz="800" b="0" i="0" dirty="0" err="1">
                <a:effectLst/>
              </a:rPr>
              <a:t>Buß</a:t>
            </a:r>
            <a:r>
              <a:rPr lang="en-US" sz="800" b="0" i="0" dirty="0">
                <a:effectLst/>
              </a:rPr>
              <a:t>, et al., </a:t>
            </a:r>
            <a:r>
              <a:rPr lang="en-US" sz="800" b="0" i="1" dirty="0">
                <a:effectLst/>
              </a:rPr>
              <a:t>Phys. Rev. B </a:t>
            </a:r>
            <a:r>
              <a:rPr lang="en-US" sz="800" b="1" i="0" dirty="0">
                <a:effectLst/>
              </a:rPr>
              <a:t>81</a:t>
            </a:r>
            <a:r>
              <a:rPr lang="en-US" sz="800" b="0" i="0" dirty="0">
                <a:effectLst/>
              </a:rPr>
              <a:t>, 155216 (2010)</a:t>
            </a:r>
          </a:p>
        </p:txBody>
      </p:sp>
      <p:sp>
        <p:nvSpPr>
          <p:cNvPr id="80" name="TextBox 79">
            <a:extLst>
              <a:ext uri="{FF2B5EF4-FFF2-40B4-BE49-F238E27FC236}">
                <a16:creationId xmlns:a16="http://schemas.microsoft.com/office/drawing/2014/main" id="{9B317768-065E-1AFF-3555-620CE60D88DA}"/>
              </a:ext>
            </a:extLst>
          </p:cNvPr>
          <p:cNvSpPr txBox="1"/>
          <p:nvPr/>
        </p:nvSpPr>
        <p:spPr>
          <a:xfrm flipH="1">
            <a:off x="4924819" y="2610003"/>
            <a:ext cx="3307329" cy="1200329"/>
          </a:xfrm>
          <a:prstGeom prst="rect">
            <a:avLst/>
          </a:prstGeom>
          <a:noFill/>
        </p:spPr>
        <p:txBody>
          <a:bodyPr wrap="square" rtlCol="0">
            <a:spAutoFit/>
          </a:bodyPr>
          <a:lstStyle/>
          <a:p>
            <a:r>
              <a:rPr lang="en-US" b="1" dirty="0">
                <a:solidFill>
                  <a:srgbClr val="FF0000"/>
                </a:solidFill>
              </a:rPr>
              <a:t>Cryocooling increase spin relaxation times of bulk </a:t>
            </a:r>
            <a:r>
              <a:rPr lang="en-US" b="1" dirty="0" err="1">
                <a:solidFill>
                  <a:srgbClr val="FF0000"/>
                </a:solidFill>
              </a:rPr>
              <a:t>GaN</a:t>
            </a:r>
            <a:r>
              <a:rPr lang="en-US" b="1" dirty="0">
                <a:solidFill>
                  <a:srgbClr val="FF0000"/>
                </a:solidFill>
              </a:rPr>
              <a:t> to 250 </a:t>
            </a:r>
            <a:r>
              <a:rPr lang="en-US" b="1" dirty="0" err="1">
                <a:solidFill>
                  <a:srgbClr val="FF0000"/>
                </a:solidFill>
              </a:rPr>
              <a:t>ps</a:t>
            </a:r>
            <a:r>
              <a:rPr lang="en-US" dirty="0"/>
              <a:t> – compatible with operation in electron guns</a:t>
            </a:r>
          </a:p>
        </p:txBody>
      </p:sp>
    </p:spTree>
    <p:extLst>
      <p:ext uri="{BB962C8B-B14F-4D97-AF65-F5344CB8AC3E}">
        <p14:creationId xmlns:p14="http://schemas.microsoft.com/office/powerpoint/2010/main" val="6061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1E859-9962-5048-8024-772F408A3603}"/>
              </a:ext>
            </a:extLst>
          </p:cNvPr>
          <p:cNvSpPr>
            <a:spLocks noGrp="1"/>
          </p:cNvSpPr>
          <p:nvPr>
            <p:ph type="title"/>
          </p:nvPr>
        </p:nvSpPr>
        <p:spPr>
          <a:xfrm>
            <a:off x="256562" y="16112"/>
            <a:ext cx="11516337" cy="1325563"/>
          </a:xfrm>
        </p:spPr>
        <p:txBody>
          <a:bodyPr/>
          <a:lstStyle/>
          <a:p>
            <a:r>
              <a:rPr lang="en-US" dirty="0"/>
              <a:t>Spin polarized photoemission from c-</a:t>
            </a:r>
            <a:r>
              <a:rPr lang="en-US" dirty="0" err="1"/>
              <a:t>GaN</a:t>
            </a:r>
            <a:endParaRPr lang="en-US" dirty="0"/>
          </a:p>
        </p:txBody>
      </p:sp>
      <p:sp>
        <p:nvSpPr>
          <p:cNvPr id="3" name="Content Placeholder 2">
            <a:extLst>
              <a:ext uri="{FF2B5EF4-FFF2-40B4-BE49-F238E27FC236}">
                <a16:creationId xmlns:a16="http://schemas.microsoft.com/office/drawing/2014/main" id="{EF498688-22D9-C940-831E-72901718E7FE}"/>
              </a:ext>
            </a:extLst>
          </p:cNvPr>
          <p:cNvSpPr>
            <a:spLocks noGrp="1"/>
          </p:cNvSpPr>
          <p:nvPr>
            <p:ph idx="1"/>
          </p:nvPr>
        </p:nvSpPr>
        <p:spPr>
          <a:xfrm>
            <a:off x="622389" y="2363392"/>
            <a:ext cx="4604129" cy="2218112"/>
          </a:xfrm>
        </p:spPr>
        <p:txBody>
          <a:bodyPr>
            <a:normAutofit/>
          </a:bodyPr>
          <a:lstStyle/>
          <a:p>
            <a:pPr marL="342900" indent="-342900">
              <a:buFont typeface="Arial" panose="020B0604020202020204" pitchFamily="34" charset="0"/>
              <a:buChar char="•"/>
            </a:pPr>
            <a:r>
              <a:rPr lang="en-US" sz="2000" dirty="0"/>
              <a:t>Epitaxial zinc-blende GaN photocathode grown</a:t>
            </a:r>
          </a:p>
          <a:p>
            <a:pPr marL="342900" indent="-342900">
              <a:buFont typeface="Arial" panose="020B0604020202020204" pitchFamily="34" charset="0"/>
              <a:buChar char="•"/>
            </a:pPr>
            <a:r>
              <a:rPr lang="en-US" sz="2000" dirty="0"/>
              <a:t>Spin polarization measured in Mott polarimeter at Cornell</a:t>
            </a:r>
          </a:p>
          <a:p>
            <a:pPr marL="342900" indent="-342900">
              <a:buFont typeface="Arial" panose="020B0604020202020204" pitchFamily="34" charset="0"/>
              <a:buChar char="•"/>
            </a:pPr>
            <a:r>
              <a:rPr lang="en-US" sz="2000" dirty="0"/>
              <a:t>Small spin-orbit splitting required narrow-band light for measurements </a:t>
            </a:r>
          </a:p>
        </p:txBody>
      </p:sp>
      <p:pic>
        <p:nvPicPr>
          <p:cNvPr id="5" name="Picture 4">
            <a:extLst>
              <a:ext uri="{FF2B5EF4-FFF2-40B4-BE49-F238E27FC236}">
                <a16:creationId xmlns:a16="http://schemas.microsoft.com/office/drawing/2014/main" id="{9E9FCB8F-9C36-DB4F-8366-C3A8927E24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24163" y="1317363"/>
            <a:ext cx="1511274" cy="850091"/>
          </a:xfrm>
          <a:prstGeom prst="rect">
            <a:avLst/>
          </a:prstGeom>
        </p:spPr>
      </p:pic>
      <p:pic>
        <p:nvPicPr>
          <p:cNvPr id="6" name="Picture 5">
            <a:extLst>
              <a:ext uri="{FF2B5EF4-FFF2-40B4-BE49-F238E27FC236}">
                <a16:creationId xmlns:a16="http://schemas.microsoft.com/office/drawing/2014/main" id="{8B23B251-AFF8-E945-8C43-BDDD41A15A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94129" y="991532"/>
            <a:ext cx="1510858" cy="379299"/>
          </a:xfrm>
          <a:prstGeom prst="rect">
            <a:avLst/>
          </a:prstGeom>
        </p:spPr>
      </p:pic>
      <p:pic>
        <p:nvPicPr>
          <p:cNvPr id="7" name="Content Placeholder 4">
            <a:extLst>
              <a:ext uri="{FF2B5EF4-FFF2-40B4-BE49-F238E27FC236}">
                <a16:creationId xmlns:a16="http://schemas.microsoft.com/office/drawing/2014/main" id="{A03CDBCA-0336-9244-90CB-F2CD0C0FB74B}"/>
              </a:ext>
            </a:extLst>
          </p:cNvPr>
          <p:cNvPicPr>
            <a:picLocks noChangeAspect="1"/>
          </p:cNvPicPr>
          <p:nvPr/>
        </p:nvPicPr>
        <p:blipFill>
          <a:blip r:embed="rId4"/>
          <a:stretch>
            <a:fillRect/>
          </a:stretch>
        </p:blipFill>
        <p:spPr>
          <a:xfrm>
            <a:off x="5668202" y="2085676"/>
            <a:ext cx="6104698" cy="4377515"/>
          </a:xfrm>
          <a:prstGeom prst="rect">
            <a:avLst/>
          </a:prstGeom>
        </p:spPr>
      </p:pic>
      <p:pic>
        <p:nvPicPr>
          <p:cNvPr id="8" name="Content Placeholder 3">
            <a:extLst>
              <a:ext uri="{FF2B5EF4-FFF2-40B4-BE49-F238E27FC236}">
                <a16:creationId xmlns:a16="http://schemas.microsoft.com/office/drawing/2014/main" id="{0FC3499C-92AF-F047-ABCF-ACE88290B78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81338" y="1528986"/>
            <a:ext cx="1228395" cy="1668812"/>
          </a:xfrm>
          <a:prstGeom prst="rect">
            <a:avLst/>
          </a:prstGeom>
        </p:spPr>
      </p:pic>
      <p:sp>
        <p:nvSpPr>
          <p:cNvPr id="9" name="TextBox 8">
            <a:extLst>
              <a:ext uri="{FF2B5EF4-FFF2-40B4-BE49-F238E27FC236}">
                <a16:creationId xmlns:a16="http://schemas.microsoft.com/office/drawing/2014/main" id="{84AAED95-BED0-664D-B08E-A35FF6059B6D}"/>
              </a:ext>
            </a:extLst>
          </p:cNvPr>
          <p:cNvSpPr txBox="1"/>
          <p:nvPr/>
        </p:nvSpPr>
        <p:spPr>
          <a:xfrm>
            <a:off x="766466" y="5308943"/>
            <a:ext cx="5164777" cy="707886"/>
          </a:xfrm>
          <a:prstGeom prst="rect">
            <a:avLst/>
          </a:prstGeom>
          <a:noFill/>
        </p:spPr>
        <p:txBody>
          <a:bodyPr wrap="square" rtlCol="0">
            <a:spAutoFit/>
          </a:bodyPr>
          <a:lstStyle/>
          <a:p>
            <a:r>
              <a:rPr lang="en-US" sz="1000" dirty="0"/>
              <a:t>S.J. Levenson, M.B. </a:t>
            </a:r>
            <a:r>
              <a:rPr lang="en-US" sz="1000" dirty="0" err="1"/>
              <a:t>Andorf</a:t>
            </a:r>
            <a:r>
              <a:rPr lang="en-US" sz="1000" dirty="0"/>
              <a:t>, I.V. </a:t>
            </a:r>
            <a:r>
              <a:rPr lang="en-US" sz="1000" dirty="0" err="1"/>
              <a:t>Bazarov</a:t>
            </a:r>
            <a:r>
              <a:rPr lang="en-US" sz="1000" dirty="0"/>
              <a:t>, J. </a:t>
            </a:r>
            <a:r>
              <a:rPr lang="en-US" sz="1000" dirty="0" err="1"/>
              <a:t>Encomendero</a:t>
            </a:r>
            <a:r>
              <a:rPr lang="en-US" sz="1000" dirty="0"/>
              <a:t>, D. Jena, J.M. Maxson, V.V. </a:t>
            </a:r>
            <a:r>
              <a:rPr lang="en-US" sz="1000" dirty="0" err="1"/>
              <a:t>Protasenko</a:t>
            </a:r>
            <a:r>
              <a:rPr lang="en-US" sz="1000" dirty="0"/>
              <a:t>, H.G. Xing, "First demonstration of spin-polarized electrons from gallium nitride photocathodes", Proceedings of the 14th International Particle Accelerator Conference, Venice, Italy (2023) paper </a:t>
            </a:r>
            <a:r>
              <a:rPr lang="en-US" sz="1000" dirty="0">
                <a:hlinkClick r:id="rId6"/>
              </a:rPr>
              <a:t>TUODB3</a:t>
            </a:r>
            <a:r>
              <a:rPr lang="en-US" sz="1000" dirty="0"/>
              <a:t>.</a:t>
            </a:r>
          </a:p>
        </p:txBody>
      </p:sp>
    </p:spTree>
    <p:extLst>
      <p:ext uri="{BB962C8B-B14F-4D97-AF65-F5344CB8AC3E}">
        <p14:creationId xmlns:p14="http://schemas.microsoft.com/office/powerpoint/2010/main" val="3662658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CB6828-6D98-B802-43A0-1EE6A32C1055}"/>
              </a:ext>
            </a:extLst>
          </p:cNvPr>
          <p:cNvSpPr>
            <a:spLocks noGrp="1"/>
          </p:cNvSpPr>
          <p:nvPr>
            <p:ph type="title"/>
          </p:nvPr>
        </p:nvSpPr>
        <p:spPr>
          <a:xfrm>
            <a:off x="355257" y="93276"/>
            <a:ext cx="11049000" cy="1325563"/>
          </a:xfrm>
        </p:spPr>
        <p:txBody>
          <a:bodyPr/>
          <a:lstStyle/>
          <a:p>
            <a:r>
              <a:rPr lang="en-US" dirty="0"/>
              <a:t>Layered Alkali Antimonides</a:t>
            </a:r>
          </a:p>
        </p:txBody>
      </p:sp>
      <p:sp>
        <p:nvSpPr>
          <p:cNvPr id="4" name="Slide Number Placeholder 3">
            <a:extLst>
              <a:ext uri="{FF2B5EF4-FFF2-40B4-BE49-F238E27FC236}">
                <a16:creationId xmlns:a16="http://schemas.microsoft.com/office/drawing/2014/main" id="{8070D4D1-65D5-F434-B83F-CFB1BAA65CC5}"/>
              </a:ext>
            </a:extLst>
          </p:cNvPr>
          <p:cNvSpPr>
            <a:spLocks noGrp="1"/>
          </p:cNvSpPr>
          <p:nvPr>
            <p:ph type="sldNum" sz="quarter" idx="4"/>
          </p:nvPr>
        </p:nvSpPr>
        <p:spPr/>
        <p:txBody>
          <a:bodyPr/>
          <a:lstStyle/>
          <a:p>
            <a:fld id="{933A556B-7C63-244D-9B7C-B0EA8042B330}" type="slidenum">
              <a:rPr lang="en-US" smtClean="0"/>
              <a:pPr/>
              <a:t>22</a:t>
            </a:fld>
            <a:endParaRPr lang="en-US" sz="1000" dirty="0"/>
          </a:p>
        </p:txBody>
      </p:sp>
      <p:pic>
        <p:nvPicPr>
          <p:cNvPr id="8" name="Picture 7">
            <a:extLst>
              <a:ext uri="{FF2B5EF4-FFF2-40B4-BE49-F238E27FC236}">
                <a16:creationId xmlns:a16="http://schemas.microsoft.com/office/drawing/2014/main" id="{2C1E6473-1463-6383-0A58-6C95C4DC20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421"/>
          <a:stretch/>
        </p:blipFill>
        <p:spPr>
          <a:xfrm>
            <a:off x="355257" y="1272249"/>
            <a:ext cx="3650180" cy="4824248"/>
          </a:xfrm>
          <a:prstGeom prst="rect">
            <a:avLst/>
          </a:prstGeom>
        </p:spPr>
      </p:pic>
      <p:cxnSp>
        <p:nvCxnSpPr>
          <p:cNvPr id="10" name="Straight Arrow Connector 9">
            <a:extLst>
              <a:ext uri="{FF2B5EF4-FFF2-40B4-BE49-F238E27FC236}">
                <a16:creationId xmlns:a16="http://schemas.microsoft.com/office/drawing/2014/main" id="{F9655852-45E5-B3B8-D025-E60D704271E8}"/>
              </a:ext>
            </a:extLst>
          </p:cNvPr>
          <p:cNvCxnSpPr>
            <a:cxnSpLocks/>
          </p:cNvCxnSpPr>
          <p:nvPr/>
        </p:nvCxnSpPr>
        <p:spPr>
          <a:xfrm>
            <a:off x="3044757" y="3764604"/>
            <a:ext cx="0" cy="321013"/>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1C8BDC94-1D7A-B76F-551D-21591D95C5FA}"/>
              </a:ext>
            </a:extLst>
          </p:cNvPr>
          <p:cNvSpPr txBox="1"/>
          <p:nvPr/>
        </p:nvSpPr>
        <p:spPr>
          <a:xfrm>
            <a:off x="2462546" y="3313719"/>
            <a:ext cx="1366080" cy="369332"/>
          </a:xfrm>
          <a:prstGeom prst="rect">
            <a:avLst/>
          </a:prstGeom>
          <a:solidFill>
            <a:schemeClr val="bg1"/>
          </a:solidFill>
        </p:spPr>
        <p:txBody>
          <a:bodyPr wrap="none" rtlCol="0">
            <a:spAutoFit/>
          </a:bodyPr>
          <a:lstStyle/>
          <a:p>
            <a:r>
              <a:rPr lang="el-GR" dirty="0"/>
              <a:t>Δ</a:t>
            </a:r>
            <a:r>
              <a:rPr lang="en-US" baseline="-25000" dirty="0"/>
              <a:t>so</a:t>
            </a:r>
            <a:r>
              <a:rPr lang="en-US" dirty="0"/>
              <a:t>=0.55eV</a:t>
            </a:r>
          </a:p>
        </p:txBody>
      </p:sp>
      <p:pic>
        <p:nvPicPr>
          <p:cNvPr id="14" name="Picture 13">
            <a:extLst>
              <a:ext uri="{FF2B5EF4-FFF2-40B4-BE49-F238E27FC236}">
                <a16:creationId xmlns:a16="http://schemas.microsoft.com/office/drawing/2014/main" id="{C38AAAA8-ADE2-B459-1DD0-A2EA9833CE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1985"/>
          <a:stretch/>
        </p:blipFill>
        <p:spPr>
          <a:xfrm>
            <a:off x="4306662" y="1418839"/>
            <a:ext cx="4326618" cy="3238443"/>
          </a:xfrm>
          <a:prstGeom prst="rect">
            <a:avLst/>
          </a:prstGeom>
        </p:spPr>
      </p:pic>
      <p:pic>
        <p:nvPicPr>
          <p:cNvPr id="20" name="Picture 19">
            <a:extLst>
              <a:ext uri="{FF2B5EF4-FFF2-40B4-BE49-F238E27FC236}">
                <a16:creationId xmlns:a16="http://schemas.microsoft.com/office/drawing/2014/main" id="{C32491A6-93A5-2A55-F05E-F04B0B0225AA}"/>
              </a:ext>
            </a:extLst>
          </p:cNvPr>
          <p:cNvPicPr>
            <a:picLocks noChangeAspect="1"/>
          </p:cNvPicPr>
          <p:nvPr/>
        </p:nvPicPr>
        <p:blipFill>
          <a:blip r:embed="rId4"/>
          <a:stretch>
            <a:fillRect/>
          </a:stretch>
        </p:blipFill>
        <p:spPr>
          <a:xfrm>
            <a:off x="9025901" y="838679"/>
            <a:ext cx="2810842" cy="3443282"/>
          </a:xfrm>
          <a:prstGeom prst="rect">
            <a:avLst/>
          </a:prstGeom>
        </p:spPr>
      </p:pic>
      <p:sp>
        <p:nvSpPr>
          <p:cNvPr id="21" name="TextBox 20">
            <a:extLst>
              <a:ext uri="{FF2B5EF4-FFF2-40B4-BE49-F238E27FC236}">
                <a16:creationId xmlns:a16="http://schemas.microsoft.com/office/drawing/2014/main" id="{917CF312-CAB0-EBF5-BDD8-39BEDE83193A}"/>
              </a:ext>
            </a:extLst>
          </p:cNvPr>
          <p:cNvSpPr txBox="1"/>
          <p:nvPr/>
        </p:nvSpPr>
        <p:spPr>
          <a:xfrm>
            <a:off x="4383791" y="4860769"/>
            <a:ext cx="7149182" cy="1200329"/>
          </a:xfrm>
          <a:prstGeom prst="rect">
            <a:avLst/>
          </a:prstGeom>
          <a:noFill/>
        </p:spPr>
        <p:txBody>
          <a:bodyPr wrap="square" rtlCol="0">
            <a:spAutoFit/>
          </a:bodyPr>
          <a:lstStyle/>
          <a:p>
            <a:pPr marL="285750" indent="-285750">
              <a:buFont typeface="Arial" panose="020B0604020202020204" pitchFamily="34" charset="0"/>
              <a:buChar char="•"/>
            </a:pPr>
            <a:r>
              <a:rPr lang="en-US" dirty="0"/>
              <a:t>Bulk Na</a:t>
            </a:r>
            <a:r>
              <a:rPr lang="en-US" baseline="-25000" dirty="0"/>
              <a:t>2</a:t>
            </a:r>
            <a:r>
              <a:rPr lang="en-US" dirty="0"/>
              <a:t>KSb similar to bulk GaAs</a:t>
            </a:r>
          </a:p>
          <a:p>
            <a:pPr marL="285750" indent="-285750">
              <a:buFont typeface="Arial" panose="020B0604020202020204" pitchFamily="34" charset="0"/>
              <a:buChar char="•"/>
            </a:pPr>
            <a:r>
              <a:rPr lang="en-US" dirty="0"/>
              <a:t>Increasing ESP requires straining and </a:t>
            </a:r>
            <a:r>
              <a:rPr lang="en-US" dirty="0" err="1"/>
              <a:t>expitaxial</a:t>
            </a:r>
            <a:r>
              <a:rPr lang="en-US" dirty="0"/>
              <a:t> growth to remove degeneracy of HH-LH</a:t>
            </a:r>
          </a:p>
          <a:p>
            <a:pPr marL="285750" indent="-285750">
              <a:buFont typeface="Arial" panose="020B0604020202020204" pitchFamily="34" charset="0"/>
              <a:buChar char="•"/>
            </a:pPr>
            <a:r>
              <a:rPr lang="en-US" dirty="0"/>
              <a:t>Potential for very robust cathode for high average current</a:t>
            </a:r>
          </a:p>
        </p:txBody>
      </p:sp>
      <p:sp>
        <p:nvSpPr>
          <p:cNvPr id="23" name="Rectangle 22">
            <a:extLst>
              <a:ext uri="{FF2B5EF4-FFF2-40B4-BE49-F238E27FC236}">
                <a16:creationId xmlns:a16="http://schemas.microsoft.com/office/drawing/2014/main" id="{5BFB2453-B3E3-26DB-901E-8F91C946CC76}"/>
              </a:ext>
            </a:extLst>
          </p:cNvPr>
          <p:cNvSpPr/>
          <p:nvPr/>
        </p:nvSpPr>
        <p:spPr>
          <a:xfrm>
            <a:off x="4446289" y="1330496"/>
            <a:ext cx="1405289" cy="3238443"/>
          </a:xfrm>
          <a:prstGeom prst="rect">
            <a:avLst/>
          </a:prstGeom>
          <a:solidFill>
            <a:srgbClr val="B72467">
              <a:alpha val="20000"/>
            </a:srgbClr>
          </a:solidFill>
          <a:ln>
            <a:solidFill>
              <a:srgbClr val="B82463">
                <a:alpha val="17647"/>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97F6234-54BF-B23A-5A84-91A2C941221C}"/>
              </a:ext>
            </a:extLst>
          </p:cNvPr>
          <p:cNvSpPr/>
          <p:nvPr/>
        </p:nvSpPr>
        <p:spPr>
          <a:xfrm>
            <a:off x="5851579" y="1330497"/>
            <a:ext cx="254552" cy="3238442"/>
          </a:xfrm>
          <a:prstGeom prst="rect">
            <a:avLst/>
          </a:prstGeom>
          <a:solidFill>
            <a:srgbClr val="00ADDC">
              <a:alpha val="20000"/>
            </a:srgbClr>
          </a:solidFill>
          <a:ln>
            <a:solidFill>
              <a:srgbClr val="00ADDC">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55C84D4F-97F9-D765-88C9-D6DED6CEC303}"/>
              </a:ext>
            </a:extLst>
          </p:cNvPr>
          <p:cNvCxnSpPr>
            <a:cxnSpLocks/>
          </p:cNvCxnSpPr>
          <p:nvPr/>
        </p:nvCxnSpPr>
        <p:spPr>
          <a:xfrm flipV="1">
            <a:off x="8296977" y="2405449"/>
            <a:ext cx="728924" cy="15487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3980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69" y="35120"/>
            <a:ext cx="7443346" cy="1177075"/>
          </a:xfrm>
        </p:spPr>
        <p:txBody>
          <a:bodyPr/>
          <a:lstStyle/>
          <a:p>
            <a:r>
              <a:rPr lang="en-US" dirty="0"/>
              <a:t>Half metals</a:t>
            </a:r>
          </a:p>
        </p:txBody>
      </p:sp>
      <p:sp>
        <p:nvSpPr>
          <p:cNvPr id="3" name="Content Placeholder 2"/>
          <p:cNvSpPr>
            <a:spLocks noGrp="1"/>
          </p:cNvSpPr>
          <p:nvPr>
            <p:ph idx="1"/>
          </p:nvPr>
        </p:nvSpPr>
        <p:spPr>
          <a:xfrm>
            <a:off x="691978" y="993555"/>
            <a:ext cx="10149016" cy="970445"/>
          </a:xfrm>
        </p:spPr>
        <p:txBody>
          <a:bodyPr>
            <a:normAutofit/>
          </a:bodyPr>
          <a:lstStyle/>
          <a:p>
            <a:r>
              <a:rPr lang="en-US" dirty="0"/>
              <a:t>Are multi layered strained structure our only option to generate spin polarized photo-currents?</a:t>
            </a:r>
          </a:p>
        </p:txBody>
      </p:sp>
      <p:sp>
        <p:nvSpPr>
          <p:cNvPr id="6" name="Slide Number Placeholder 5"/>
          <p:cNvSpPr>
            <a:spLocks noGrp="1"/>
          </p:cNvSpPr>
          <p:nvPr>
            <p:ph type="sldNum" sz="quarter" idx="12"/>
          </p:nvPr>
        </p:nvSpPr>
        <p:spPr>
          <a:xfrm>
            <a:off x="6444676" y="6041363"/>
            <a:ext cx="51263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76275999-CDF6-9B46-9F3F-7503503F82BE}" type="slidenum">
              <a:rPr lang="en-US" smtClean="0">
                <a:solidFill>
                  <a:prstClr val="black">
                    <a:tint val="75000"/>
                  </a:prstClr>
                </a:solidFill>
              </a:rPr>
              <a:pPr defTabSz="457200"/>
              <a:t>23</a:t>
            </a:fld>
            <a:endParaRPr lang="en-US">
              <a:solidFill>
                <a:prstClr val="black">
                  <a:tint val="75000"/>
                </a:prstClr>
              </a:solidFill>
              <a:latin typeface="Calibri"/>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0" y="2002009"/>
            <a:ext cx="3342640" cy="4221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178378" y="2479187"/>
            <a:ext cx="4775200" cy="3046988"/>
          </a:xfrm>
          <a:prstGeom prst="rect">
            <a:avLst/>
          </a:prstGeom>
          <a:noFill/>
        </p:spPr>
        <p:txBody>
          <a:bodyPr wrap="square" rtlCol="0">
            <a:spAutoFit/>
          </a:bodyPr>
          <a:lstStyle/>
          <a:p>
            <a:pPr defTabSz="457200"/>
            <a:r>
              <a:rPr lang="en-US" sz="2400" b="1" dirty="0">
                <a:solidFill>
                  <a:srgbClr val="C00000"/>
                </a:solidFill>
                <a:latin typeface="Calibri"/>
              </a:rPr>
              <a:t>Half-metal can be resourceful!</a:t>
            </a:r>
          </a:p>
          <a:p>
            <a:pPr defTabSz="457200"/>
            <a:endParaRPr lang="en-US" sz="2400" b="1" dirty="0">
              <a:solidFill>
                <a:srgbClr val="C00000"/>
              </a:solidFill>
              <a:latin typeface="Calibri"/>
            </a:endParaRPr>
          </a:p>
          <a:p>
            <a:pPr defTabSz="457200"/>
            <a:r>
              <a:rPr lang="en-US" sz="2400" b="1" dirty="0">
                <a:solidFill>
                  <a:srgbClr val="C00000"/>
                </a:solidFill>
                <a:latin typeface="Calibri"/>
              </a:rPr>
              <a:t>Electronic band structure depends on spin polarization</a:t>
            </a:r>
          </a:p>
          <a:p>
            <a:pPr defTabSz="457200"/>
            <a:endParaRPr lang="en-US" sz="2400" b="1" dirty="0">
              <a:solidFill>
                <a:srgbClr val="C00000"/>
              </a:solidFill>
              <a:latin typeface="Calibri"/>
            </a:endParaRPr>
          </a:p>
          <a:p>
            <a:pPr defTabSz="457200"/>
            <a:r>
              <a:rPr lang="en-US" sz="2400" b="1" dirty="0">
                <a:solidFill>
                  <a:srgbClr val="C00000"/>
                </a:solidFill>
                <a:latin typeface="Calibri"/>
              </a:rPr>
              <a:t>Polarization up to 100% are possible</a:t>
            </a:r>
          </a:p>
          <a:p>
            <a:pPr defTabSz="457200"/>
            <a:r>
              <a:rPr lang="en-US" sz="2400" b="1" dirty="0">
                <a:solidFill>
                  <a:srgbClr val="C00000"/>
                </a:solidFill>
                <a:latin typeface="Calibri"/>
              </a:rPr>
              <a:t>Within the conduction band</a:t>
            </a:r>
          </a:p>
          <a:p>
            <a:pPr defTabSz="457200"/>
            <a:endParaRPr lang="en-US" sz="2400" b="1" dirty="0">
              <a:solidFill>
                <a:srgbClr val="C00000"/>
              </a:solidFill>
              <a:latin typeface="Calibri"/>
            </a:endParaRPr>
          </a:p>
        </p:txBody>
      </p:sp>
    </p:spTree>
    <p:extLst>
      <p:ext uri="{BB962C8B-B14F-4D97-AF65-F5344CB8AC3E}">
        <p14:creationId xmlns:p14="http://schemas.microsoft.com/office/powerpoint/2010/main" val="636205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245" y="76115"/>
            <a:ext cx="6347713" cy="1320800"/>
          </a:xfrm>
        </p:spPr>
        <p:txBody>
          <a:bodyPr/>
          <a:lstStyle/>
          <a:p>
            <a:r>
              <a:rPr lang="en-US" dirty="0"/>
              <a:t>CrO</a:t>
            </a:r>
            <a:r>
              <a:rPr lang="en-US" baseline="-25000" dirty="0"/>
              <a:t>2</a:t>
            </a:r>
            <a:endParaRPr lang="en-US" dirty="0"/>
          </a:p>
        </p:txBody>
      </p:sp>
      <p:pic>
        <p:nvPicPr>
          <p:cNvPr id="12292"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85866" y="4531803"/>
            <a:ext cx="4386936" cy="141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872829" y="4531803"/>
            <a:ext cx="4196080" cy="1754326"/>
          </a:xfrm>
          <a:prstGeom prst="rect">
            <a:avLst/>
          </a:prstGeom>
          <a:noFill/>
        </p:spPr>
        <p:txBody>
          <a:bodyPr wrap="square" rtlCol="0">
            <a:spAutoFit/>
          </a:bodyPr>
          <a:lstStyle/>
          <a:p>
            <a:pPr defTabSz="457200"/>
            <a:r>
              <a:rPr lang="en-US" i="1" dirty="0">
                <a:solidFill>
                  <a:srgbClr val="C00000"/>
                </a:solidFill>
                <a:latin typeface="Calibri"/>
              </a:rPr>
              <a:t>Stable material</a:t>
            </a:r>
          </a:p>
          <a:p>
            <a:pPr defTabSz="457200"/>
            <a:r>
              <a:rPr lang="en-US" i="1" dirty="0">
                <a:solidFill>
                  <a:srgbClr val="C00000"/>
                </a:solidFill>
                <a:latin typeface="Calibri"/>
              </a:rPr>
              <a:t>Lowest </a:t>
            </a:r>
            <a:r>
              <a:rPr lang="en-US" i="1" dirty="0" err="1">
                <a:solidFill>
                  <a:srgbClr val="C00000"/>
                </a:solidFill>
                <a:latin typeface="Calibri"/>
              </a:rPr>
              <a:t>workfunction</a:t>
            </a:r>
            <a:r>
              <a:rPr lang="en-US" i="1" dirty="0">
                <a:solidFill>
                  <a:srgbClr val="C00000"/>
                </a:solidFill>
                <a:latin typeface="Calibri"/>
              </a:rPr>
              <a:t> is 3.4eV</a:t>
            </a:r>
          </a:p>
          <a:p>
            <a:pPr defTabSz="457200"/>
            <a:r>
              <a:rPr lang="en-US" i="1" dirty="0">
                <a:solidFill>
                  <a:srgbClr val="C00000"/>
                </a:solidFill>
                <a:latin typeface="Calibri"/>
              </a:rPr>
              <a:t>Require UV light</a:t>
            </a:r>
          </a:p>
          <a:p>
            <a:pPr defTabSz="457200"/>
            <a:endParaRPr lang="en-US" i="1" dirty="0">
              <a:solidFill>
                <a:srgbClr val="C00000"/>
              </a:solidFill>
              <a:latin typeface="Calibri"/>
            </a:endParaRPr>
          </a:p>
          <a:p>
            <a:pPr defTabSz="457200"/>
            <a:r>
              <a:rPr lang="en-US" b="1" i="1" dirty="0">
                <a:solidFill>
                  <a:srgbClr val="C00000"/>
                </a:solidFill>
                <a:latin typeface="Calibri"/>
              </a:rPr>
              <a:t>Up to 4.4 eV photon energy only one spin can be </a:t>
            </a:r>
            <a:r>
              <a:rPr lang="en-US" b="1" i="1" dirty="0" err="1">
                <a:solidFill>
                  <a:srgbClr val="C00000"/>
                </a:solidFill>
                <a:latin typeface="Calibri"/>
              </a:rPr>
              <a:t>photoexcited</a:t>
            </a:r>
            <a:r>
              <a:rPr lang="en-US" b="1" i="1" dirty="0">
                <a:solidFill>
                  <a:srgbClr val="C00000"/>
                </a:solidFill>
                <a:latin typeface="Calibri"/>
              </a:rPr>
              <a:t> =&gt; 100% polarization</a:t>
            </a:r>
          </a:p>
        </p:txBody>
      </p:sp>
      <p:grpSp>
        <p:nvGrpSpPr>
          <p:cNvPr id="10" name="Group 9"/>
          <p:cNvGrpSpPr/>
          <p:nvPr/>
        </p:nvGrpSpPr>
        <p:grpSpPr>
          <a:xfrm>
            <a:off x="6172802" y="1453982"/>
            <a:ext cx="4609717" cy="3067655"/>
            <a:chOff x="4416045" y="1453981"/>
            <a:chExt cx="4609717" cy="3067655"/>
          </a:xfrm>
        </p:grpSpPr>
        <p:pic>
          <p:nvPicPr>
            <p:cNvPr id="1229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16045" y="1583474"/>
              <a:ext cx="4190231" cy="2938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6690058" y="1453981"/>
              <a:ext cx="2335704" cy="276999"/>
            </a:xfrm>
            <a:prstGeom prst="rect">
              <a:avLst/>
            </a:prstGeom>
            <a:noFill/>
          </p:spPr>
          <p:txBody>
            <a:bodyPr wrap="none" rtlCol="0">
              <a:spAutoFit/>
            </a:bodyPr>
            <a:lstStyle/>
            <a:p>
              <a:pPr defTabSz="457200"/>
              <a:r>
                <a:rPr lang="en-US" sz="1200" dirty="0" err="1">
                  <a:solidFill>
                    <a:prstClr val="black"/>
                  </a:solidFill>
                  <a:latin typeface="Calibri"/>
                </a:rPr>
                <a:t>Kamper</a:t>
              </a:r>
              <a:r>
                <a:rPr lang="en-US" sz="1200" dirty="0">
                  <a:solidFill>
                    <a:prstClr val="black"/>
                  </a:solidFill>
                  <a:latin typeface="Calibri"/>
                </a:rPr>
                <a:t> et al, PRL </a:t>
              </a:r>
              <a:r>
                <a:rPr lang="en-US" sz="1200" b="1" dirty="0">
                  <a:solidFill>
                    <a:prstClr val="black"/>
                  </a:solidFill>
                  <a:latin typeface="Calibri"/>
                </a:rPr>
                <a:t>59</a:t>
              </a:r>
              <a:r>
                <a:rPr lang="en-US" sz="1200" dirty="0">
                  <a:solidFill>
                    <a:prstClr val="black"/>
                  </a:solidFill>
                  <a:latin typeface="Calibri"/>
                </a:rPr>
                <a:t>, 2788 (1987) </a:t>
              </a:r>
            </a:p>
          </p:txBody>
        </p:sp>
      </p:grpSp>
      <p:grpSp>
        <p:nvGrpSpPr>
          <p:cNvPr id="9" name="Group 8"/>
          <p:cNvGrpSpPr/>
          <p:nvPr/>
        </p:nvGrpSpPr>
        <p:grpSpPr>
          <a:xfrm>
            <a:off x="1188743" y="1331012"/>
            <a:ext cx="4564573" cy="3185714"/>
            <a:chOff x="-602122" y="778805"/>
            <a:chExt cx="5157497" cy="3815890"/>
          </a:xfrm>
        </p:grpSpPr>
        <p:pic>
          <p:nvPicPr>
            <p:cNvPr id="1229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1490" y="778805"/>
              <a:ext cx="4403885" cy="3462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p:nvCxnSpPr>
          <p:spPr>
            <a:xfrm>
              <a:off x="2804160" y="997242"/>
              <a:ext cx="20320" cy="2751798"/>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698240" y="997242"/>
              <a:ext cx="20320" cy="2751798"/>
            </a:xfrm>
            <a:prstGeom prst="line">
              <a:avLst/>
            </a:prstGeom>
            <a:ln w="19050">
              <a:solidFill>
                <a:srgbClr val="C00000"/>
              </a:solidFill>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526189" y="997242"/>
              <a:ext cx="20320" cy="2751798"/>
            </a:xfrm>
            <a:prstGeom prst="line">
              <a:avLst/>
            </a:prstGeom>
            <a:ln w="19050">
              <a:solidFill>
                <a:schemeClr val="accent3">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3718560" y="3819606"/>
              <a:ext cx="294640" cy="411083"/>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992834" y="4046020"/>
              <a:ext cx="344497" cy="442391"/>
            </a:xfrm>
            <a:prstGeom prst="rect">
              <a:avLst/>
            </a:prstGeom>
            <a:noFill/>
          </p:spPr>
          <p:txBody>
            <a:bodyPr wrap="none" rtlCol="0">
              <a:spAutoFit/>
            </a:bodyPr>
            <a:lstStyle/>
            <a:p>
              <a:pPr defTabSz="457200"/>
              <a:r>
                <a:rPr lang="en-US" b="1" i="1" dirty="0">
                  <a:solidFill>
                    <a:srgbClr val="C00000"/>
                  </a:solidFill>
                  <a:latin typeface="Symbol" panose="05050102010706020507" pitchFamily="18" charset="2"/>
                </a:rPr>
                <a:t>f</a:t>
              </a:r>
            </a:p>
          </p:txBody>
        </p:sp>
        <p:sp>
          <p:nvSpPr>
            <p:cNvPr id="21" name="TextBox 20"/>
            <p:cNvSpPr txBox="1"/>
            <p:nvPr/>
          </p:nvSpPr>
          <p:spPr>
            <a:xfrm>
              <a:off x="2971755" y="4152304"/>
              <a:ext cx="413033" cy="442391"/>
            </a:xfrm>
            <a:prstGeom prst="rect">
              <a:avLst/>
            </a:prstGeom>
            <a:noFill/>
          </p:spPr>
          <p:txBody>
            <a:bodyPr wrap="none" rtlCol="0">
              <a:spAutoFit/>
            </a:bodyPr>
            <a:lstStyle/>
            <a:p>
              <a:pPr defTabSz="457200"/>
              <a:r>
                <a:rPr lang="en-US" b="1" i="1" dirty="0" err="1">
                  <a:solidFill>
                    <a:prstClr val="black"/>
                  </a:solidFill>
                  <a:latin typeface="Calibri"/>
                </a:rPr>
                <a:t>Ef</a:t>
              </a:r>
              <a:endParaRPr lang="en-US" b="1" i="1" dirty="0">
                <a:solidFill>
                  <a:prstClr val="black"/>
                </a:solidFill>
                <a:latin typeface="Calibri"/>
              </a:endParaRPr>
            </a:p>
          </p:txBody>
        </p:sp>
        <p:cxnSp>
          <p:nvCxnSpPr>
            <p:cNvPr id="22" name="Straight Arrow Connector 21"/>
            <p:cNvCxnSpPr/>
            <p:nvPr/>
          </p:nvCxnSpPr>
          <p:spPr>
            <a:xfrm flipH="1" flipV="1">
              <a:off x="2900092" y="3778409"/>
              <a:ext cx="294640" cy="41108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02122" y="4117319"/>
              <a:ext cx="2967514" cy="331793"/>
            </a:xfrm>
            <a:prstGeom prst="rect">
              <a:avLst/>
            </a:prstGeom>
            <a:noFill/>
          </p:spPr>
          <p:txBody>
            <a:bodyPr wrap="square" rtlCol="0">
              <a:spAutoFit/>
            </a:bodyPr>
            <a:lstStyle/>
            <a:p>
              <a:pPr defTabSz="457200"/>
              <a:r>
                <a:rPr lang="en-US" sz="1200" dirty="0" err="1">
                  <a:solidFill>
                    <a:prstClr val="black"/>
                  </a:solidFill>
                  <a:latin typeface="Calibri"/>
                </a:rPr>
                <a:t>Mustonen</a:t>
              </a:r>
              <a:r>
                <a:rPr lang="en-US" sz="1200" dirty="0">
                  <a:solidFill>
                    <a:prstClr val="black"/>
                  </a:solidFill>
                  <a:latin typeface="Calibri"/>
                </a:rPr>
                <a:t> et al, PRB </a:t>
              </a:r>
              <a:r>
                <a:rPr lang="en-US" sz="1200" b="1" dirty="0">
                  <a:solidFill>
                    <a:prstClr val="black"/>
                  </a:solidFill>
                  <a:latin typeface="Calibri"/>
                </a:rPr>
                <a:t>93</a:t>
              </a:r>
              <a:r>
                <a:rPr lang="en-US" sz="1200" dirty="0">
                  <a:solidFill>
                    <a:prstClr val="black"/>
                  </a:solidFill>
                  <a:latin typeface="Calibri"/>
                </a:rPr>
                <a:t>, 014405(2016)</a:t>
              </a:r>
            </a:p>
          </p:txBody>
        </p:sp>
      </p:grpSp>
      <p:sp>
        <p:nvSpPr>
          <p:cNvPr id="19" name="Rectangle 18"/>
          <p:cNvSpPr/>
          <p:nvPr/>
        </p:nvSpPr>
        <p:spPr>
          <a:xfrm>
            <a:off x="1364365" y="6009130"/>
            <a:ext cx="2450736" cy="276999"/>
          </a:xfrm>
          <a:prstGeom prst="rect">
            <a:avLst/>
          </a:prstGeom>
        </p:spPr>
        <p:txBody>
          <a:bodyPr wrap="none">
            <a:spAutoFit/>
          </a:bodyPr>
          <a:lstStyle/>
          <a:p>
            <a:pPr defTabSz="457200"/>
            <a:r>
              <a:rPr lang="en-US" sz="1200" dirty="0" err="1">
                <a:solidFill>
                  <a:prstClr val="black"/>
                </a:solidFill>
                <a:latin typeface="Calibri"/>
              </a:rPr>
              <a:t>Attema</a:t>
            </a:r>
            <a:r>
              <a:rPr lang="en-US" sz="1200" dirty="0">
                <a:solidFill>
                  <a:prstClr val="black"/>
                </a:solidFill>
                <a:latin typeface="Calibri"/>
              </a:rPr>
              <a:t> et al, PRB </a:t>
            </a:r>
            <a:r>
              <a:rPr lang="en-US" sz="1200" b="1" dirty="0">
                <a:solidFill>
                  <a:prstClr val="black"/>
                </a:solidFill>
                <a:latin typeface="Calibri"/>
              </a:rPr>
              <a:t>77</a:t>
            </a:r>
            <a:r>
              <a:rPr lang="en-US" sz="1200" dirty="0">
                <a:solidFill>
                  <a:prstClr val="black"/>
                </a:solidFill>
                <a:latin typeface="Calibri"/>
              </a:rPr>
              <a:t>, 165109 (2008)</a:t>
            </a:r>
          </a:p>
        </p:txBody>
      </p:sp>
    </p:spTree>
    <p:extLst>
      <p:ext uri="{BB962C8B-B14F-4D97-AF65-F5344CB8AC3E}">
        <p14:creationId xmlns:p14="http://schemas.microsoft.com/office/powerpoint/2010/main" val="2130552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76" y="109454"/>
            <a:ext cx="6019800" cy="702603"/>
          </a:xfrm>
        </p:spPr>
        <p:txBody>
          <a:bodyPr>
            <a:normAutofit/>
          </a:bodyPr>
          <a:lstStyle/>
          <a:p>
            <a:r>
              <a:rPr lang="en-US" dirty="0"/>
              <a:t>Spin filters</a:t>
            </a:r>
          </a:p>
        </p:txBody>
      </p:sp>
      <p:sp>
        <p:nvSpPr>
          <p:cNvPr id="4" name="Date Placeholder 3"/>
          <p:cNvSpPr>
            <a:spLocks noGrp="1"/>
          </p:cNvSpPr>
          <p:nvPr>
            <p:ph type="dt" sz="half" idx="10"/>
          </p:nvPr>
        </p:nvSpPr>
        <p:spPr>
          <a:xfrm>
            <a:off x="5405258" y="6041363"/>
            <a:ext cx="684132"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C085F757-1F85-C045-B198-F425C291756A}" type="datetime1">
              <a:rPr lang="en-US" smtClean="0">
                <a:solidFill>
                  <a:prstClr val="black">
                    <a:tint val="75000"/>
                  </a:prstClr>
                </a:solidFill>
              </a:rPr>
              <a:pPr defTabSz="457200"/>
              <a:t>9/25/2023</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444676" y="6041363"/>
            <a:ext cx="51263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76275999-CDF6-9B46-9F3F-7503503F82BE}" type="slidenum">
              <a:rPr lang="en-US" smtClean="0">
                <a:solidFill>
                  <a:prstClr val="black">
                    <a:tint val="75000"/>
                  </a:prstClr>
                </a:solidFill>
              </a:rPr>
              <a:pPr defTabSz="457200"/>
              <a:t>25</a:t>
            </a:fld>
            <a:endParaRPr lang="en-US">
              <a:solidFill>
                <a:prstClr val="black">
                  <a:tint val="75000"/>
                </a:prstClr>
              </a:solidFill>
              <a:latin typeface="Calibri"/>
            </a:endParaRPr>
          </a:p>
        </p:txBody>
      </p:sp>
      <p:pic>
        <p:nvPicPr>
          <p:cNvPr id="13315"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566518" y="1939424"/>
            <a:ext cx="4911214" cy="3647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1772866" y="5350631"/>
            <a:ext cx="4444127" cy="1040483"/>
            <a:chOff x="104129" y="4541485"/>
            <a:chExt cx="4444127" cy="1040483"/>
          </a:xfrm>
        </p:grpSpPr>
        <p:pic>
          <p:nvPicPr>
            <p:cNvPr id="1331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129" y="4541485"/>
              <a:ext cx="4444127" cy="664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13080" y="5202476"/>
              <a:ext cx="429926" cy="369332"/>
            </a:xfrm>
            <a:prstGeom prst="rect">
              <a:avLst/>
            </a:prstGeom>
            <a:noFill/>
          </p:spPr>
          <p:txBody>
            <a:bodyPr wrap="none" rtlCol="0">
              <a:spAutoFit/>
            </a:bodyPr>
            <a:lstStyle/>
            <a:p>
              <a:pPr defTabSz="457200"/>
              <a:r>
                <a:rPr lang="en-US" dirty="0">
                  <a:solidFill>
                    <a:srgbClr val="C00000"/>
                  </a:solidFill>
                  <a:latin typeface="Calibri"/>
                </a:rPr>
                <a:t>Cu</a:t>
              </a:r>
            </a:p>
          </p:txBody>
        </p:sp>
        <p:sp>
          <p:nvSpPr>
            <p:cNvPr id="11" name="TextBox 10"/>
            <p:cNvSpPr txBox="1"/>
            <p:nvPr/>
          </p:nvSpPr>
          <p:spPr>
            <a:xfrm>
              <a:off x="3631359" y="5212636"/>
              <a:ext cx="429926" cy="369332"/>
            </a:xfrm>
            <a:prstGeom prst="rect">
              <a:avLst/>
            </a:prstGeom>
            <a:noFill/>
          </p:spPr>
          <p:txBody>
            <a:bodyPr wrap="none" rtlCol="0">
              <a:spAutoFit/>
            </a:bodyPr>
            <a:lstStyle/>
            <a:p>
              <a:pPr defTabSz="457200"/>
              <a:r>
                <a:rPr lang="en-US" dirty="0">
                  <a:solidFill>
                    <a:srgbClr val="C00000"/>
                  </a:solidFill>
                  <a:latin typeface="Calibri"/>
                </a:rPr>
                <a:t>Cu</a:t>
              </a:r>
            </a:p>
          </p:txBody>
        </p:sp>
        <p:sp>
          <p:nvSpPr>
            <p:cNvPr id="12" name="TextBox 11"/>
            <p:cNvSpPr txBox="1"/>
            <p:nvPr/>
          </p:nvSpPr>
          <p:spPr>
            <a:xfrm>
              <a:off x="2040697" y="5202476"/>
              <a:ext cx="570990" cy="369332"/>
            </a:xfrm>
            <a:prstGeom prst="rect">
              <a:avLst/>
            </a:prstGeom>
            <a:noFill/>
          </p:spPr>
          <p:txBody>
            <a:bodyPr wrap="none" rtlCol="0">
              <a:spAutoFit/>
            </a:bodyPr>
            <a:lstStyle/>
            <a:p>
              <a:pPr defTabSz="457200"/>
              <a:r>
                <a:rPr lang="en-US" dirty="0" err="1">
                  <a:solidFill>
                    <a:srgbClr val="C00000"/>
                  </a:solidFill>
                  <a:latin typeface="Calibri"/>
                </a:rPr>
                <a:t>EuO</a:t>
              </a:r>
              <a:endParaRPr lang="en-US" dirty="0">
                <a:solidFill>
                  <a:srgbClr val="C00000"/>
                </a:solidFill>
                <a:latin typeface="Calibri"/>
              </a:endParaRPr>
            </a:p>
          </p:txBody>
        </p:sp>
      </p:grpSp>
      <p:pic>
        <p:nvPicPr>
          <p:cNvPr id="1331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73935" y="3143662"/>
            <a:ext cx="2295286" cy="2170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8077200" y="5757032"/>
            <a:ext cx="2413738" cy="276999"/>
          </a:xfrm>
          <a:prstGeom prst="rect">
            <a:avLst/>
          </a:prstGeom>
          <a:noFill/>
        </p:spPr>
        <p:txBody>
          <a:bodyPr wrap="none" rtlCol="0">
            <a:spAutoFit/>
          </a:bodyPr>
          <a:lstStyle/>
          <a:p>
            <a:pPr defTabSz="457200"/>
            <a:r>
              <a:rPr lang="en-US" sz="1200" dirty="0" err="1">
                <a:solidFill>
                  <a:prstClr val="black"/>
                </a:solidFill>
                <a:latin typeface="Calibri"/>
              </a:rPr>
              <a:t>Jutong</a:t>
            </a:r>
            <a:r>
              <a:rPr lang="en-US" sz="1200" dirty="0">
                <a:solidFill>
                  <a:prstClr val="black"/>
                </a:solidFill>
                <a:latin typeface="Calibri"/>
              </a:rPr>
              <a:t> et al, </a:t>
            </a:r>
            <a:r>
              <a:rPr lang="en-US" sz="1200" b="1" dirty="0">
                <a:solidFill>
                  <a:prstClr val="black"/>
                </a:solidFill>
                <a:latin typeface="Calibri"/>
              </a:rPr>
              <a:t>PRB</a:t>
            </a:r>
            <a:r>
              <a:rPr lang="en-US" sz="1200" dirty="0">
                <a:solidFill>
                  <a:prstClr val="black"/>
                </a:solidFill>
                <a:latin typeface="Calibri"/>
              </a:rPr>
              <a:t> 86, 205310 (2012)</a:t>
            </a:r>
          </a:p>
        </p:txBody>
      </p:sp>
      <p:pic>
        <p:nvPicPr>
          <p:cNvPr id="13320"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64735" y="1148190"/>
            <a:ext cx="2692537" cy="191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7" descr="Graphical abstract: Spin manipulation with magnetic semiconductor barrier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65375" y="1335370"/>
            <a:ext cx="2196173" cy="14513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641429" y="874705"/>
            <a:ext cx="3236271" cy="369332"/>
          </a:xfrm>
          <a:prstGeom prst="rect">
            <a:avLst/>
          </a:prstGeom>
          <a:noFill/>
        </p:spPr>
        <p:txBody>
          <a:bodyPr wrap="none" rtlCol="0">
            <a:spAutoFit/>
          </a:bodyPr>
          <a:lstStyle/>
          <a:p>
            <a:pPr defTabSz="457200"/>
            <a:r>
              <a:rPr lang="en-US" dirty="0">
                <a:solidFill>
                  <a:srgbClr val="C00000"/>
                </a:solidFill>
                <a:latin typeface="Calibri"/>
              </a:rPr>
              <a:t>Spin dependent barrier below Tc</a:t>
            </a:r>
          </a:p>
        </p:txBody>
      </p:sp>
      <p:cxnSp>
        <p:nvCxnSpPr>
          <p:cNvPr id="15" name="Straight Arrow Connector 14"/>
          <p:cNvCxnSpPr>
            <a:stCxn id="10" idx="2"/>
          </p:cNvCxnSpPr>
          <p:nvPr/>
        </p:nvCxnSpPr>
        <p:spPr>
          <a:xfrm flipH="1">
            <a:off x="2641426" y="1244040"/>
            <a:ext cx="1618136" cy="202255"/>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E22ABF46-0946-F60E-C5F2-40B05C38853F}"/>
              </a:ext>
            </a:extLst>
          </p:cNvPr>
          <p:cNvSpPr/>
          <p:nvPr/>
        </p:nvSpPr>
        <p:spPr>
          <a:xfrm>
            <a:off x="7084541" y="1839473"/>
            <a:ext cx="4393191" cy="1060246"/>
          </a:xfrm>
          <a:prstGeom prst="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080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870" y="177608"/>
            <a:ext cx="6493444" cy="666281"/>
          </a:xfrm>
        </p:spPr>
        <p:txBody>
          <a:bodyPr>
            <a:normAutofit fontScale="90000"/>
          </a:bodyPr>
          <a:lstStyle/>
          <a:p>
            <a:r>
              <a:rPr lang="en-US" dirty="0"/>
              <a:t>Will they work?</a:t>
            </a:r>
          </a:p>
        </p:txBody>
      </p:sp>
      <p:sp>
        <p:nvSpPr>
          <p:cNvPr id="6" name="Slide Number Placeholder 5"/>
          <p:cNvSpPr>
            <a:spLocks noGrp="1"/>
          </p:cNvSpPr>
          <p:nvPr>
            <p:ph type="sldNum" sz="quarter" idx="12"/>
          </p:nvPr>
        </p:nvSpPr>
        <p:spPr>
          <a:xfrm>
            <a:off x="5670319" y="6332571"/>
            <a:ext cx="51263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76275999-CDF6-9B46-9F3F-7503503F82BE}" type="slidenum">
              <a:rPr lang="en-US" smtClean="0">
                <a:solidFill>
                  <a:prstClr val="black">
                    <a:tint val="75000"/>
                  </a:prstClr>
                </a:solidFill>
              </a:rPr>
              <a:pPr defTabSz="457200"/>
              <a:t>26</a:t>
            </a:fld>
            <a:endParaRPr lang="en-US" dirty="0">
              <a:solidFill>
                <a:prstClr val="black">
                  <a:tint val="75000"/>
                </a:prstClr>
              </a:solidFill>
              <a:latin typeface="Calibri"/>
            </a:endParaRPr>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b="14026"/>
          <a:stretch/>
        </p:blipFill>
        <p:spPr bwMode="auto">
          <a:xfrm>
            <a:off x="2069428" y="1038238"/>
            <a:ext cx="7659457" cy="3853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915003" y="5160489"/>
            <a:ext cx="5966569" cy="1323439"/>
          </a:xfrm>
          <a:prstGeom prst="rect">
            <a:avLst/>
          </a:prstGeom>
          <a:noFill/>
        </p:spPr>
        <p:txBody>
          <a:bodyPr wrap="none" rtlCol="0">
            <a:spAutoFit/>
          </a:bodyPr>
          <a:lstStyle/>
          <a:p>
            <a:pPr algn="ctr" defTabSz="457200"/>
            <a:r>
              <a:rPr lang="en-US" sz="2000" dirty="0">
                <a:solidFill>
                  <a:srgbClr val="FF0000"/>
                </a:solidFill>
                <a:latin typeface="Calibri"/>
              </a:rPr>
              <a:t>Field emission experiment W/</a:t>
            </a:r>
            <a:r>
              <a:rPr lang="en-US" sz="2000" dirty="0" err="1">
                <a:solidFill>
                  <a:srgbClr val="FF0000"/>
                </a:solidFill>
                <a:latin typeface="Calibri"/>
              </a:rPr>
              <a:t>EuS</a:t>
            </a:r>
            <a:r>
              <a:rPr lang="en-US" sz="2000" dirty="0">
                <a:solidFill>
                  <a:srgbClr val="FF0000"/>
                </a:solidFill>
                <a:latin typeface="Calibri"/>
              </a:rPr>
              <a:t> dates back in 1972</a:t>
            </a:r>
          </a:p>
          <a:p>
            <a:pPr algn="ctr" defTabSz="457200"/>
            <a:endParaRPr lang="en-US" sz="2000" dirty="0">
              <a:solidFill>
                <a:srgbClr val="FF0000"/>
              </a:solidFill>
              <a:latin typeface="Calibri"/>
            </a:endParaRPr>
          </a:p>
          <a:p>
            <a:pPr algn="ctr" defTabSz="457200"/>
            <a:r>
              <a:rPr lang="en-US" sz="2000" dirty="0">
                <a:solidFill>
                  <a:srgbClr val="FF0000"/>
                </a:solidFill>
                <a:latin typeface="Calibri"/>
              </a:rPr>
              <a:t>Required operation at </a:t>
            </a:r>
            <a:r>
              <a:rPr lang="en-US" sz="2000" b="1" dirty="0" err="1">
                <a:solidFill>
                  <a:srgbClr val="FF0000"/>
                </a:solidFill>
                <a:latin typeface="Calibri"/>
              </a:rPr>
              <a:t>cryo</a:t>
            </a:r>
            <a:r>
              <a:rPr lang="en-US" sz="2000" b="1" dirty="0">
                <a:solidFill>
                  <a:srgbClr val="FF0000"/>
                </a:solidFill>
                <a:latin typeface="Calibri"/>
              </a:rPr>
              <a:t>-temperatures to get </a:t>
            </a:r>
            <a:r>
              <a:rPr lang="en-US" sz="2000" b="1" dirty="0" err="1">
                <a:solidFill>
                  <a:srgbClr val="FF0000"/>
                </a:solidFill>
                <a:latin typeface="Calibri"/>
              </a:rPr>
              <a:t>EuS</a:t>
            </a:r>
            <a:r>
              <a:rPr lang="en-US" sz="2000" b="1" dirty="0">
                <a:solidFill>
                  <a:srgbClr val="FF0000"/>
                </a:solidFill>
                <a:latin typeface="Calibri"/>
              </a:rPr>
              <a:t>&lt;Tc</a:t>
            </a:r>
          </a:p>
          <a:p>
            <a:pPr algn="ctr" defTabSz="457200"/>
            <a:r>
              <a:rPr lang="en-US" sz="2000" dirty="0">
                <a:solidFill>
                  <a:srgbClr val="FF0000"/>
                </a:solidFill>
                <a:latin typeface="Calibri"/>
              </a:rPr>
              <a:t>Polarization of </a:t>
            </a:r>
            <a:r>
              <a:rPr lang="en-US" sz="2000" b="1" dirty="0">
                <a:solidFill>
                  <a:srgbClr val="FF0000"/>
                </a:solidFill>
                <a:latin typeface="Calibri"/>
              </a:rPr>
              <a:t>89±7 % </a:t>
            </a:r>
            <a:r>
              <a:rPr lang="en-US" sz="2000" dirty="0">
                <a:solidFill>
                  <a:srgbClr val="FF0000"/>
                </a:solidFill>
                <a:latin typeface="Calibri"/>
              </a:rPr>
              <a:t>was measured at </a:t>
            </a:r>
            <a:r>
              <a:rPr lang="en-US" sz="2000" b="1" dirty="0">
                <a:solidFill>
                  <a:srgbClr val="FF0000"/>
                </a:solidFill>
                <a:latin typeface="Calibri"/>
              </a:rPr>
              <a:t>21K</a:t>
            </a:r>
          </a:p>
        </p:txBody>
      </p:sp>
      <p:sp>
        <p:nvSpPr>
          <p:cNvPr id="9" name="Rectangle 8"/>
          <p:cNvSpPr/>
          <p:nvPr/>
        </p:nvSpPr>
        <p:spPr>
          <a:xfrm>
            <a:off x="845162" y="4985579"/>
            <a:ext cx="2227661" cy="276999"/>
          </a:xfrm>
          <a:prstGeom prst="rect">
            <a:avLst/>
          </a:prstGeom>
        </p:spPr>
        <p:txBody>
          <a:bodyPr wrap="none">
            <a:spAutoFit/>
          </a:bodyPr>
          <a:lstStyle/>
          <a:p>
            <a:pPr defTabSz="457200"/>
            <a:r>
              <a:rPr lang="en-US" sz="1200" dirty="0">
                <a:solidFill>
                  <a:prstClr val="black"/>
                </a:solidFill>
                <a:latin typeface="Calibri"/>
              </a:rPr>
              <a:t>Muller et al, PRL </a:t>
            </a:r>
            <a:r>
              <a:rPr lang="en-US" sz="1200" b="1" dirty="0">
                <a:solidFill>
                  <a:prstClr val="black"/>
                </a:solidFill>
                <a:latin typeface="Calibri"/>
              </a:rPr>
              <a:t>29</a:t>
            </a:r>
            <a:r>
              <a:rPr lang="en-US" sz="1200" dirty="0">
                <a:solidFill>
                  <a:prstClr val="black"/>
                </a:solidFill>
                <a:latin typeface="Calibri"/>
              </a:rPr>
              <a:t>, 1651 (1972)</a:t>
            </a:r>
          </a:p>
        </p:txBody>
      </p:sp>
    </p:spTree>
    <p:extLst>
      <p:ext uri="{BB962C8B-B14F-4D97-AF65-F5344CB8AC3E}">
        <p14:creationId xmlns:p14="http://schemas.microsoft.com/office/powerpoint/2010/main" val="4179122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7DEE-2A26-553A-C339-B5D32D0011A1}"/>
              </a:ext>
            </a:extLst>
          </p:cNvPr>
          <p:cNvSpPr>
            <a:spLocks noGrp="1"/>
          </p:cNvSpPr>
          <p:nvPr>
            <p:ph type="title"/>
          </p:nvPr>
        </p:nvSpPr>
        <p:spPr>
          <a:xfrm>
            <a:off x="355257" y="93277"/>
            <a:ext cx="11049000" cy="1325563"/>
          </a:xfrm>
        </p:spPr>
        <p:txBody>
          <a:bodyPr/>
          <a:lstStyle/>
          <a:p>
            <a:r>
              <a:rPr lang="en-US" dirty="0"/>
              <a:t>Conclusions</a:t>
            </a:r>
          </a:p>
        </p:txBody>
      </p:sp>
      <p:sp>
        <p:nvSpPr>
          <p:cNvPr id="3" name="Content Placeholder 2">
            <a:extLst>
              <a:ext uri="{FF2B5EF4-FFF2-40B4-BE49-F238E27FC236}">
                <a16:creationId xmlns:a16="http://schemas.microsoft.com/office/drawing/2014/main" id="{4570AD84-EF79-0748-D759-59FB41EDA0DC}"/>
              </a:ext>
            </a:extLst>
          </p:cNvPr>
          <p:cNvSpPr>
            <a:spLocks noGrp="1"/>
          </p:cNvSpPr>
          <p:nvPr>
            <p:ph idx="1"/>
          </p:nvPr>
        </p:nvSpPr>
        <p:spPr>
          <a:xfrm>
            <a:off x="571500" y="1627200"/>
            <a:ext cx="11049000" cy="4207185"/>
          </a:xfrm>
        </p:spPr>
        <p:txBody>
          <a:bodyPr/>
          <a:lstStyle/>
          <a:p>
            <a:pPr marL="457200" indent="-457200">
              <a:buFont typeface="Arial" panose="020B0604020202020204" pitchFamily="34" charset="0"/>
              <a:buChar char="•"/>
            </a:pPr>
            <a:r>
              <a:rPr lang="en-US" dirty="0"/>
              <a:t>Exciting progress on the III-Vs SL-DBR development</a:t>
            </a:r>
          </a:p>
          <a:p>
            <a:pPr marL="914400" lvl="1" indent="-457200"/>
            <a:r>
              <a:rPr lang="en-US" dirty="0"/>
              <a:t>Robust coating may enable vacuum suitcase transport</a:t>
            </a:r>
          </a:p>
          <a:p>
            <a:pPr marL="914400" lvl="1" indent="-457200"/>
            <a:r>
              <a:rPr lang="en-US" dirty="0"/>
              <a:t>Ion Back Bombardment still an issue</a:t>
            </a:r>
          </a:p>
          <a:p>
            <a:pPr marL="457200" indent="-457200">
              <a:buFont typeface="Arial" panose="020B0604020202020204" pitchFamily="34" charset="0"/>
              <a:buChar char="•"/>
            </a:pPr>
            <a:r>
              <a:rPr lang="en-US" dirty="0"/>
              <a:t>New materials potentially more robust are being investigated</a:t>
            </a:r>
          </a:p>
          <a:p>
            <a:pPr marL="914400" lvl="1" indent="-457200"/>
            <a:r>
              <a:rPr lang="en-US" dirty="0"/>
              <a:t>III-Nitrides</a:t>
            </a:r>
          </a:p>
          <a:p>
            <a:pPr marL="914400" lvl="1" indent="-457200"/>
            <a:r>
              <a:rPr lang="en-US" dirty="0"/>
              <a:t>Alkali antimonides</a:t>
            </a:r>
          </a:p>
          <a:p>
            <a:pPr marL="457200" indent="-457200">
              <a:buFont typeface="Arial" panose="020B0604020202020204" pitchFamily="34" charset="0"/>
              <a:buChar char="•"/>
            </a:pPr>
            <a:r>
              <a:rPr lang="en-US" dirty="0"/>
              <a:t>Potentially interesting solution from half-metals and spin filters</a:t>
            </a:r>
          </a:p>
        </p:txBody>
      </p:sp>
      <p:sp>
        <p:nvSpPr>
          <p:cNvPr id="4" name="Slide Number Placeholder 3">
            <a:extLst>
              <a:ext uri="{FF2B5EF4-FFF2-40B4-BE49-F238E27FC236}">
                <a16:creationId xmlns:a16="http://schemas.microsoft.com/office/drawing/2014/main" id="{B939B5AC-9463-9EDE-FB78-0AC9CE86CDE8}"/>
              </a:ext>
            </a:extLst>
          </p:cNvPr>
          <p:cNvSpPr>
            <a:spLocks noGrp="1"/>
          </p:cNvSpPr>
          <p:nvPr>
            <p:ph type="sldNum" sz="quarter" idx="4"/>
          </p:nvPr>
        </p:nvSpPr>
        <p:spPr/>
        <p:txBody>
          <a:bodyPr/>
          <a:lstStyle/>
          <a:p>
            <a:fld id="{933A556B-7C63-244D-9B7C-B0EA8042B330}" type="slidenum">
              <a:rPr lang="en-US" smtClean="0"/>
              <a:pPr/>
              <a:t>27</a:t>
            </a:fld>
            <a:endParaRPr lang="en-US" sz="1000" dirty="0"/>
          </a:p>
        </p:txBody>
      </p:sp>
      <p:sp>
        <p:nvSpPr>
          <p:cNvPr id="6" name="TextBox 5">
            <a:extLst>
              <a:ext uri="{FF2B5EF4-FFF2-40B4-BE49-F238E27FC236}">
                <a16:creationId xmlns:a16="http://schemas.microsoft.com/office/drawing/2014/main" id="{FE55E6CA-F4A4-0727-1D3A-915050D87E8B}"/>
              </a:ext>
            </a:extLst>
          </p:cNvPr>
          <p:cNvSpPr txBox="1"/>
          <p:nvPr/>
        </p:nvSpPr>
        <p:spPr>
          <a:xfrm>
            <a:off x="3509319" y="4884886"/>
            <a:ext cx="6096000" cy="1015663"/>
          </a:xfrm>
          <a:prstGeom prst="rect">
            <a:avLst/>
          </a:prstGeom>
          <a:noFill/>
        </p:spPr>
        <p:txBody>
          <a:bodyPr wrap="square">
            <a:spAutoFit/>
          </a:bodyPr>
          <a:lstStyle/>
          <a:p>
            <a:r>
              <a:rPr lang="en-US" sz="6000" dirty="0">
                <a:solidFill>
                  <a:srgbClr val="FF0000"/>
                </a:solidFill>
              </a:rPr>
              <a:t>THANK YOU!!</a:t>
            </a:r>
          </a:p>
        </p:txBody>
      </p:sp>
      <p:sp>
        <p:nvSpPr>
          <p:cNvPr id="5" name="TextBox 4">
            <a:extLst>
              <a:ext uri="{FF2B5EF4-FFF2-40B4-BE49-F238E27FC236}">
                <a16:creationId xmlns:a16="http://schemas.microsoft.com/office/drawing/2014/main" id="{9F65D455-9FEE-EA16-1196-A0DDFF4B59C7}"/>
              </a:ext>
            </a:extLst>
          </p:cNvPr>
          <p:cNvSpPr txBox="1"/>
          <p:nvPr/>
        </p:nvSpPr>
        <p:spPr>
          <a:xfrm>
            <a:off x="5471469" y="6258318"/>
            <a:ext cx="5716545" cy="523220"/>
          </a:xfrm>
          <a:prstGeom prst="rect">
            <a:avLst/>
          </a:prstGeom>
          <a:noFill/>
        </p:spPr>
        <p:txBody>
          <a:bodyPr wrap="square" rtlCol="0">
            <a:spAutoFit/>
          </a:bodyPr>
          <a:lstStyle/>
          <a:p>
            <a:r>
              <a:rPr lang="en-US" sz="1400" i="1" dirty="0"/>
              <a:t>Work supported by Brookhaven Science Associates, LLC under Contract No. DE-SC0012704 with the U.S. Department of Energy</a:t>
            </a:r>
          </a:p>
        </p:txBody>
      </p:sp>
    </p:spTree>
    <p:extLst>
      <p:ext uri="{BB962C8B-B14F-4D97-AF65-F5344CB8AC3E}">
        <p14:creationId xmlns:p14="http://schemas.microsoft.com/office/powerpoint/2010/main" val="901789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27FA5A9-A30F-927C-A3AB-4114DC1B4961}"/>
              </a:ext>
            </a:extLst>
          </p:cNvPr>
          <p:cNvSpPr txBox="1">
            <a:spLocks/>
          </p:cNvSpPr>
          <p:nvPr/>
        </p:nvSpPr>
        <p:spPr>
          <a:xfrm>
            <a:off x="495438" y="181299"/>
            <a:ext cx="8328991" cy="790637"/>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a:t>GaAs based photocathodes </a:t>
            </a:r>
            <a:endParaRPr lang="en-US" dirty="0"/>
          </a:p>
        </p:txBody>
      </p:sp>
      <p:grpSp>
        <p:nvGrpSpPr>
          <p:cNvPr id="8" name="Group 7">
            <a:extLst>
              <a:ext uri="{FF2B5EF4-FFF2-40B4-BE49-F238E27FC236}">
                <a16:creationId xmlns:a16="http://schemas.microsoft.com/office/drawing/2014/main" id="{1C4D5A31-4312-2F8C-13DD-7A4E61D1C48B}"/>
              </a:ext>
            </a:extLst>
          </p:cNvPr>
          <p:cNvGrpSpPr/>
          <p:nvPr/>
        </p:nvGrpSpPr>
        <p:grpSpPr>
          <a:xfrm>
            <a:off x="533554" y="1042222"/>
            <a:ext cx="2708115" cy="4647469"/>
            <a:chOff x="32716" y="1137007"/>
            <a:chExt cx="2708115" cy="4647469"/>
          </a:xfrm>
        </p:grpSpPr>
        <p:grpSp>
          <p:nvGrpSpPr>
            <p:cNvPr id="9" name="Group 8">
              <a:extLst>
                <a:ext uri="{FF2B5EF4-FFF2-40B4-BE49-F238E27FC236}">
                  <a16:creationId xmlns:a16="http://schemas.microsoft.com/office/drawing/2014/main" id="{137B29C8-CAF6-1EDE-0B66-92DEDD670B8D}"/>
                </a:ext>
              </a:extLst>
            </p:cNvPr>
            <p:cNvGrpSpPr/>
            <p:nvPr/>
          </p:nvGrpSpPr>
          <p:grpSpPr>
            <a:xfrm>
              <a:off x="242545" y="1137007"/>
              <a:ext cx="2498286" cy="4436898"/>
              <a:chOff x="242545" y="1137007"/>
              <a:chExt cx="2498286" cy="4436898"/>
            </a:xfrm>
          </p:grpSpPr>
          <p:sp>
            <p:nvSpPr>
              <p:cNvPr id="11" name="Rectangle 10">
                <a:extLst>
                  <a:ext uri="{FF2B5EF4-FFF2-40B4-BE49-F238E27FC236}">
                    <a16:creationId xmlns:a16="http://schemas.microsoft.com/office/drawing/2014/main" id="{1476F334-FA71-5EB7-4690-B7E89D7C8F51}"/>
                  </a:ext>
                </a:extLst>
              </p:cNvPr>
              <p:cNvSpPr/>
              <p:nvPr/>
            </p:nvSpPr>
            <p:spPr>
              <a:xfrm>
                <a:off x="1170207" y="1554202"/>
                <a:ext cx="811161" cy="111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BE4960-6279-8E8A-7B3D-45EDC2A85B21}"/>
                  </a:ext>
                </a:extLst>
              </p:cNvPr>
              <p:cNvSpPr/>
              <p:nvPr/>
            </p:nvSpPr>
            <p:spPr>
              <a:xfrm>
                <a:off x="920200" y="2178747"/>
                <a:ext cx="1311175" cy="461665"/>
              </a:xfrm>
              <a:prstGeom prst="rect">
                <a:avLst/>
              </a:prstGeom>
            </p:spPr>
            <p:txBody>
              <a:bodyPr wrap="square">
                <a:spAutoFit/>
              </a:bodyPr>
              <a:lstStyle/>
              <a:p>
                <a:pPr algn="ctr"/>
                <a:r>
                  <a:rPr lang="en-US" sz="1200" b="1" dirty="0">
                    <a:solidFill>
                      <a:schemeClr val="bg1"/>
                    </a:solidFill>
                  </a:rPr>
                  <a:t>QE&gt; 10%</a:t>
                </a:r>
              </a:p>
              <a:p>
                <a:pPr algn="ctr"/>
                <a:r>
                  <a:rPr lang="en-US" sz="1200" b="1" dirty="0">
                    <a:solidFill>
                      <a:schemeClr val="bg1"/>
                    </a:solidFill>
                  </a:rPr>
                  <a:t>P&gt; 40%</a:t>
                </a:r>
              </a:p>
            </p:txBody>
          </p:sp>
          <p:grpSp>
            <p:nvGrpSpPr>
              <p:cNvPr id="13" name="Group 12">
                <a:extLst>
                  <a:ext uri="{FF2B5EF4-FFF2-40B4-BE49-F238E27FC236}">
                    <a16:creationId xmlns:a16="http://schemas.microsoft.com/office/drawing/2014/main" id="{20548C0E-3DCF-35E1-A85C-D07100E5AAF1}"/>
                  </a:ext>
                </a:extLst>
              </p:cNvPr>
              <p:cNvGrpSpPr/>
              <p:nvPr/>
            </p:nvGrpSpPr>
            <p:grpSpPr>
              <a:xfrm>
                <a:off x="242545" y="2510214"/>
                <a:ext cx="2498286" cy="2703060"/>
                <a:chOff x="-672239" y="908549"/>
                <a:chExt cx="4192590" cy="5261488"/>
              </a:xfrm>
            </p:grpSpPr>
            <p:grpSp>
              <p:nvGrpSpPr>
                <p:cNvPr id="16" name="Group 15">
                  <a:extLst>
                    <a:ext uri="{FF2B5EF4-FFF2-40B4-BE49-F238E27FC236}">
                      <a16:creationId xmlns:a16="http://schemas.microsoft.com/office/drawing/2014/main" id="{5D2D9F54-FBC0-C065-633A-C23B1AD095DF}"/>
                    </a:ext>
                  </a:extLst>
                </p:cNvPr>
                <p:cNvGrpSpPr/>
                <p:nvPr/>
              </p:nvGrpSpPr>
              <p:grpSpPr>
                <a:xfrm>
                  <a:off x="828788" y="908549"/>
                  <a:ext cx="1481328" cy="4890651"/>
                  <a:chOff x="828788" y="908549"/>
                  <a:chExt cx="1481328" cy="4890651"/>
                </a:xfrm>
              </p:grpSpPr>
              <p:grpSp>
                <p:nvGrpSpPr>
                  <p:cNvPr id="30" name="Group 29">
                    <a:extLst>
                      <a:ext uri="{FF2B5EF4-FFF2-40B4-BE49-F238E27FC236}">
                        <a16:creationId xmlns:a16="http://schemas.microsoft.com/office/drawing/2014/main" id="{679F6967-E859-600B-F0E7-B82C016A0E18}"/>
                      </a:ext>
                    </a:extLst>
                  </p:cNvPr>
                  <p:cNvGrpSpPr/>
                  <p:nvPr/>
                </p:nvGrpSpPr>
                <p:grpSpPr>
                  <a:xfrm>
                    <a:off x="828788" y="3977014"/>
                    <a:ext cx="1481328" cy="1822186"/>
                    <a:chOff x="1005840" y="4203470"/>
                    <a:chExt cx="1481328" cy="1822186"/>
                  </a:xfrm>
                </p:grpSpPr>
                <p:grpSp>
                  <p:nvGrpSpPr>
                    <p:cNvPr id="33" name="Group 32">
                      <a:extLst>
                        <a:ext uri="{FF2B5EF4-FFF2-40B4-BE49-F238E27FC236}">
                          <a16:creationId xmlns:a16="http://schemas.microsoft.com/office/drawing/2014/main" id="{DA4078EC-7374-859D-55AC-130AD7B2A47D}"/>
                        </a:ext>
                      </a:extLst>
                    </p:cNvPr>
                    <p:cNvGrpSpPr/>
                    <p:nvPr/>
                  </p:nvGrpSpPr>
                  <p:grpSpPr>
                    <a:xfrm>
                      <a:off x="1133856" y="4203802"/>
                      <a:ext cx="1225296" cy="1728216"/>
                      <a:chOff x="859536" y="1965960"/>
                      <a:chExt cx="1097280" cy="1728216"/>
                    </a:xfrm>
                  </p:grpSpPr>
                  <p:sp>
                    <p:nvSpPr>
                      <p:cNvPr id="40" name="Arc 39">
                        <a:extLst>
                          <a:ext uri="{FF2B5EF4-FFF2-40B4-BE49-F238E27FC236}">
                            <a16:creationId xmlns:a16="http://schemas.microsoft.com/office/drawing/2014/main" id="{D8A8CBE8-245C-B515-2440-A15A1AD43491}"/>
                          </a:ext>
                        </a:extLst>
                      </p:cNvPr>
                      <p:cNvSpPr/>
                      <p:nvPr/>
                    </p:nvSpPr>
                    <p:spPr>
                      <a:xfrm>
                        <a:off x="859536" y="1965960"/>
                        <a:ext cx="1097280" cy="1728216"/>
                      </a:xfrm>
                      <a:prstGeom prst="arc">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41" name="Arc 40">
                        <a:extLst>
                          <a:ext uri="{FF2B5EF4-FFF2-40B4-BE49-F238E27FC236}">
                            <a16:creationId xmlns:a16="http://schemas.microsoft.com/office/drawing/2014/main" id="{59D2AC9D-F22B-514E-50B2-47B6E77F8273}"/>
                          </a:ext>
                        </a:extLst>
                      </p:cNvPr>
                      <p:cNvSpPr/>
                      <p:nvPr/>
                    </p:nvSpPr>
                    <p:spPr>
                      <a:xfrm flipH="1">
                        <a:off x="859536" y="1965960"/>
                        <a:ext cx="1097280" cy="1728216"/>
                      </a:xfrm>
                      <a:prstGeom prst="arc">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34" name="Group 33">
                      <a:extLst>
                        <a:ext uri="{FF2B5EF4-FFF2-40B4-BE49-F238E27FC236}">
                          <a16:creationId xmlns:a16="http://schemas.microsoft.com/office/drawing/2014/main" id="{691A4D82-E6DB-7DBA-1374-09C5467CE171}"/>
                        </a:ext>
                      </a:extLst>
                    </p:cNvPr>
                    <p:cNvGrpSpPr/>
                    <p:nvPr/>
                  </p:nvGrpSpPr>
                  <p:grpSpPr>
                    <a:xfrm>
                      <a:off x="1005840" y="4203470"/>
                      <a:ext cx="1481328" cy="1139728"/>
                      <a:chOff x="859536" y="1965960"/>
                      <a:chExt cx="1097280" cy="1728216"/>
                    </a:xfrm>
                  </p:grpSpPr>
                  <p:sp>
                    <p:nvSpPr>
                      <p:cNvPr id="38" name="Arc 37">
                        <a:extLst>
                          <a:ext uri="{FF2B5EF4-FFF2-40B4-BE49-F238E27FC236}">
                            <a16:creationId xmlns:a16="http://schemas.microsoft.com/office/drawing/2014/main" id="{2FF297E6-5FC4-9415-5646-A0F5A73A8BE8}"/>
                          </a:ext>
                        </a:extLst>
                      </p:cNvPr>
                      <p:cNvSpPr/>
                      <p:nvPr/>
                    </p:nvSpPr>
                    <p:spPr>
                      <a:xfrm>
                        <a:off x="859536" y="1965960"/>
                        <a:ext cx="1097280" cy="1728216"/>
                      </a:xfrm>
                      <a:prstGeom prst="arc">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39" name="Arc 38">
                        <a:extLst>
                          <a:ext uri="{FF2B5EF4-FFF2-40B4-BE49-F238E27FC236}">
                            <a16:creationId xmlns:a16="http://schemas.microsoft.com/office/drawing/2014/main" id="{CF99DCEA-247E-0F8D-7772-B11675A28EB7}"/>
                          </a:ext>
                        </a:extLst>
                      </p:cNvPr>
                      <p:cNvSpPr/>
                      <p:nvPr/>
                    </p:nvSpPr>
                    <p:spPr>
                      <a:xfrm flipH="1">
                        <a:off x="859536" y="1965960"/>
                        <a:ext cx="1097280" cy="1728216"/>
                      </a:xfrm>
                      <a:prstGeom prst="arc">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35" name="Group 34">
                      <a:extLst>
                        <a:ext uri="{FF2B5EF4-FFF2-40B4-BE49-F238E27FC236}">
                          <a16:creationId xmlns:a16="http://schemas.microsoft.com/office/drawing/2014/main" id="{55E93295-E7B2-8644-30B3-21D9BF52F142}"/>
                        </a:ext>
                      </a:extLst>
                    </p:cNvPr>
                    <p:cNvGrpSpPr/>
                    <p:nvPr/>
                  </p:nvGrpSpPr>
                  <p:grpSpPr>
                    <a:xfrm>
                      <a:off x="1203692" y="4581213"/>
                      <a:ext cx="1097280" cy="1444443"/>
                      <a:chOff x="896112" y="1681494"/>
                      <a:chExt cx="1097280" cy="1728247"/>
                    </a:xfrm>
                  </p:grpSpPr>
                  <p:sp>
                    <p:nvSpPr>
                      <p:cNvPr id="36" name="Arc 35">
                        <a:extLst>
                          <a:ext uri="{FF2B5EF4-FFF2-40B4-BE49-F238E27FC236}">
                            <a16:creationId xmlns:a16="http://schemas.microsoft.com/office/drawing/2014/main" id="{5E0DBFC3-230F-7385-0D93-C182457C237B}"/>
                          </a:ext>
                        </a:extLst>
                      </p:cNvPr>
                      <p:cNvSpPr/>
                      <p:nvPr/>
                    </p:nvSpPr>
                    <p:spPr>
                      <a:xfrm>
                        <a:off x="896112" y="1681494"/>
                        <a:ext cx="1097280" cy="1728209"/>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37" name="Arc 36">
                        <a:extLst>
                          <a:ext uri="{FF2B5EF4-FFF2-40B4-BE49-F238E27FC236}">
                            <a16:creationId xmlns:a16="http://schemas.microsoft.com/office/drawing/2014/main" id="{F2C16EBF-C43B-F6C7-97F7-5D60E061A1AB}"/>
                          </a:ext>
                        </a:extLst>
                      </p:cNvPr>
                      <p:cNvSpPr/>
                      <p:nvPr/>
                    </p:nvSpPr>
                    <p:spPr>
                      <a:xfrm flipH="1">
                        <a:off x="896112" y="1681529"/>
                        <a:ext cx="1097280" cy="1728212"/>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sp>
                <p:nvSpPr>
                  <p:cNvPr id="31" name="Arc 30">
                    <a:extLst>
                      <a:ext uri="{FF2B5EF4-FFF2-40B4-BE49-F238E27FC236}">
                        <a16:creationId xmlns:a16="http://schemas.microsoft.com/office/drawing/2014/main" id="{0D923977-D9E3-931F-8A20-7CE0821D6073}"/>
                      </a:ext>
                    </a:extLst>
                  </p:cNvPr>
                  <p:cNvSpPr/>
                  <p:nvPr/>
                </p:nvSpPr>
                <p:spPr>
                  <a:xfrm flipV="1">
                    <a:off x="1007816" y="908549"/>
                    <a:ext cx="1097280" cy="1864260"/>
                  </a:xfrm>
                  <a:prstGeom prst="arc">
                    <a:avLst/>
                  </a:prstGeom>
                  <a:ln w="28575">
                    <a:solidFill>
                      <a:srgbClr val="00B0F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sz="1400"/>
                  </a:p>
                </p:txBody>
              </p:sp>
              <p:sp>
                <p:nvSpPr>
                  <p:cNvPr id="32" name="Arc 31">
                    <a:extLst>
                      <a:ext uri="{FF2B5EF4-FFF2-40B4-BE49-F238E27FC236}">
                        <a16:creationId xmlns:a16="http://schemas.microsoft.com/office/drawing/2014/main" id="{6CAD4EC0-AE48-4187-EF14-F5F907463CA5}"/>
                      </a:ext>
                    </a:extLst>
                  </p:cNvPr>
                  <p:cNvSpPr/>
                  <p:nvPr/>
                </p:nvSpPr>
                <p:spPr>
                  <a:xfrm flipH="1" flipV="1">
                    <a:off x="1007816" y="908549"/>
                    <a:ext cx="1097280" cy="1864260"/>
                  </a:xfrm>
                  <a:prstGeom prst="arc">
                    <a:avLst/>
                  </a:prstGeom>
                  <a:ln w="28575">
                    <a:solidFill>
                      <a:srgbClr val="00B0F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sz="1400"/>
                  </a:p>
                </p:txBody>
              </p:sp>
            </p:grpSp>
            <p:sp>
              <p:nvSpPr>
                <p:cNvPr id="17" name="TextBox 16">
                  <a:extLst>
                    <a:ext uri="{FF2B5EF4-FFF2-40B4-BE49-F238E27FC236}">
                      <a16:creationId xmlns:a16="http://schemas.microsoft.com/office/drawing/2014/main" id="{541E7A68-BC38-8169-552D-512AF0EF41B5}"/>
                    </a:ext>
                  </a:extLst>
                </p:cNvPr>
                <p:cNvSpPr txBox="1"/>
                <p:nvPr/>
              </p:nvSpPr>
              <p:spPr>
                <a:xfrm>
                  <a:off x="2105096" y="4644485"/>
                  <a:ext cx="1149227" cy="419360"/>
                </a:xfrm>
                <a:prstGeom prst="rect">
                  <a:avLst/>
                </a:prstGeom>
                <a:noFill/>
              </p:spPr>
              <p:txBody>
                <a:bodyPr wrap="none" rtlCol="0">
                  <a:spAutoFit/>
                </a:bodyPr>
                <a:lstStyle/>
                <a:p>
                  <a:r>
                    <a:rPr lang="en-US" sz="800" dirty="0"/>
                    <a:t>Light holes</a:t>
                  </a:r>
                </a:p>
              </p:txBody>
            </p:sp>
            <p:sp>
              <p:nvSpPr>
                <p:cNvPr id="18" name="TextBox 17">
                  <a:extLst>
                    <a:ext uri="{FF2B5EF4-FFF2-40B4-BE49-F238E27FC236}">
                      <a16:creationId xmlns:a16="http://schemas.microsoft.com/office/drawing/2014/main" id="{583D10BF-3DE6-4ED8-71B2-39217F72540D}"/>
                    </a:ext>
                  </a:extLst>
                </p:cNvPr>
                <p:cNvSpPr txBox="1"/>
                <p:nvPr/>
              </p:nvSpPr>
              <p:spPr>
                <a:xfrm>
                  <a:off x="2258138" y="4348209"/>
                  <a:ext cx="1262213" cy="419360"/>
                </a:xfrm>
                <a:prstGeom prst="rect">
                  <a:avLst/>
                </a:prstGeom>
                <a:noFill/>
              </p:spPr>
              <p:txBody>
                <a:bodyPr wrap="none" rtlCol="0">
                  <a:spAutoFit/>
                </a:bodyPr>
                <a:lstStyle/>
                <a:p>
                  <a:r>
                    <a:rPr lang="en-US" sz="800" dirty="0"/>
                    <a:t>Heavy holes</a:t>
                  </a:r>
                </a:p>
              </p:txBody>
            </p:sp>
            <p:sp>
              <p:nvSpPr>
                <p:cNvPr id="19" name="TextBox 18">
                  <a:extLst>
                    <a:ext uri="{FF2B5EF4-FFF2-40B4-BE49-F238E27FC236}">
                      <a16:creationId xmlns:a16="http://schemas.microsoft.com/office/drawing/2014/main" id="{68781983-A4D9-53EC-10D3-3A487C1450C6}"/>
                    </a:ext>
                  </a:extLst>
                </p:cNvPr>
                <p:cNvSpPr txBox="1"/>
                <p:nvPr/>
              </p:nvSpPr>
              <p:spPr>
                <a:xfrm>
                  <a:off x="2041597" y="5017429"/>
                  <a:ext cx="1324088" cy="419360"/>
                </a:xfrm>
                <a:prstGeom prst="rect">
                  <a:avLst/>
                </a:prstGeom>
                <a:noFill/>
              </p:spPr>
              <p:txBody>
                <a:bodyPr wrap="none" rtlCol="0">
                  <a:spAutoFit/>
                </a:bodyPr>
                <a:lstStyle/>
                <a:p>
                  <a:r>
                    <a:rPr lang="en-US" sz="800" dirty="0"/>
                    <a:t>Split off band</a:t>
                  </a:r>
                </a:p>
              </p:txBody>
            </p:sp>
            <p:cxnSp>
              <p:nvCxnSpPr>
                <p:cNvPr id="20" name="Straight Arrow Connector 19">
                  <a:extLst>
                    <a:ext uri="{FF2B5EF4-FFF2-40B4-BE49-F238E27FC236}">
                      <a16:creationId xmlns:a16="http://schemas.microsoft.com/office/drawing/2014/main" id="{4FAE0E01-42C9-2A79-F4DA-3C81CC9D3E21}"/>
                    </a:ext>
                  </a:extLst>
                </p:cNvPr>
                <p:cNvCxnSpPr>
                  <a:cxnSpLocks/>
                </p:cNvCxnSpPr>
                <p:nvPr/>
              </p:nvCxnSpPr>
              <p:spPr>
                <a:xfrm flipH="1" flipV="1">
                  <a:off x="1556456" y="1533832"/>
                  <a:ext cx="25456" cy="4044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E8FC40A-B887-AE55-EF35-FDAB53D2527C}"/>
                    </a:ext>
                  </a:extLst>
                </p:cNvPr>
                <p:cNvCxnSpPr>
                  <a:cxnSpLocks/>
                </p:cNvCxnSpPr>
                <p:nvPr/>
              </p:nvCxnSpPr>
              <p:spPr>
                <a:xfrm>
                  <a:off x="1581912" y="5577840"/>
                  <a:ext cx="7282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E2083F2-85EA-F773-DF8D-AE258DE3503A}"/>
                    </a:ext>
                  </a:extLst>
                </p:cNvPr>
                <p:cNvSpPr txBox="1"/>
                <p:nvPr/>
              </p:nvSpPr>
              <p:spPr>
                <a:xfrm>
                  <a:off x="1093579" y="1394841"/>
                  <a:ext cx="511666" cy="599086"/>
                </a:xfrm>
                <a:prstGeom prst="rect">
                  <a:avLst/>
                </a:prstGeom>
                <a:noFill/>
              </p:spPr>
              <p:txBody>
                <a:bodyPr wrap="none" rtlCol="0">
                  <a:spAutoFit/>
                </a:bodyPr>
                <a:lstStyle/>
                <a:p>
                  <a:r>
                    <a:rPr lang="en-US" sz="1400" dirty="0"/>
                    <a:t>E</a:t>
                  </a:r>
                </a:p>
              </p:txBody>
            </p:sp>
            <p:sp>
              <p:nvSpPr>
                <p:cNvPr id="23" name="TextBox 22">
                  <a:extLst>
                    <a:ext uri="{FF2B5EF4-FFF2-40B4-BE49-F238E27FC236}">
                      <a16:creationId xmlns:a16="http://schemas.microsoft.com/office/drawing/2014/main" id="{5A2E8AEE-5B08-5F60-87BD-4C061F12A9E7}"/>
                    </a:ext>
                  </a:extLst>
                </p:cNvPr>
                <p:cNvSpPr txBox="1"/>
                <p:nvPr/>
              </p:nvSpPr>
              <p:spPr>
                <a:xfrm>
                  <a:off x="2145325" y="5570951"/>
                  <a:ext cx="460552" cy="599086"/>
                </a:xfrm>
                <a:prstGeom prst="rect">
                  <a:avLst/>
                </a:prstGeom>
                <a:noFill/>
              </p:spPr>
              <p:txBody>
                <a:bodyPr wrap="none" rtlCol="0">
                  <a:spAutoFit/>
                </a:bodyPr>
                <a:lstStyle/>
                <a:p>
                  <a:r>
                    <a:rPr lang="en-US" sz="1400" dirty="0"/>
                    <a:t>k</a:t>
                  </a:r>
                </a:p>
              </p:txBody>
            </p:sp>
            <p:sp>
              <p:nvSpPr>
                <p:cNvPr id="24" name="TextBox 23">
                  <a:extLst>
                    <a:ext uri="{FF2B5EF4-FFF2-40B4-BE49-F238E27FC236}">
                      <a16:creationId xmlns:a16="http://schemas.microsoft.com/office/drawing/2014/main" id="{CFCC0F79-5F6F-CB11-4415-BF78B56C0550}"/>
                    </a:ext>
                  </a:extLst>
                </p:cNvPr>
                <p:cNvSpPr txBox="1"/>
                <p:nvPr/>
              </p:nvSpPr>
              <p:spPr>
                <a:xfrm>
                  <a:off x="-366061" y="2330019"/>
                  <a:ext cx="1622691" cy="419360"/>
                </a:xfrm>
                <a:prstGeom prst="rect">
                  <a:avLst/>
                </a:prstGeom>
                <a:noFill/>
              </p:spPr>
              <p:txBody>
                <a:bodyPr wrap="none" rtlCol="0">
                  <a:spAutoFit/>
                </a:bodyPr>
                <a:lstStyle/>
                <a:p>
                  <a:r>
                    <a:rPr lang="en-US" sz="800" dirty="0"/>
                    <a:t>Conduction band</a:t>
                  </a:r>
                </a:p>
              </p:txBody>
            </p:sp>
            <p:cxnSp>
              <p:nvCxnSpPr>
                <p:cNvPr id="25" name="Straight Arrow Connector 24">
                  <a:extLst>
                    <a:ext uri="{FF2B5EF4-FFF2-40B4-BE49-F238E27FC236}">
                      <a16:creationId xmlns:a16="http://schemas.microsoft.com/office/drawing/2014/main" id="{70682729-2AA4-0FBC-E7E0-E699F0C5252E}"/>
                    </a:ext>
                  </a:extLst>
                </p:cNvPr>
                <p:cNvCxnSpPr>
                  <a:stCxn id="39" idx="0"/>
                  <a:endCxn id="32" idx="0"/>
                </p:cNvCxnSpPr>
                <p:nvPr/>
              </p:nvCxnSpPr>
              <p:spPr>
                <a:xfrm flipH="1" flipV="1">
                  <a:off x="1556456" y="2772809"/>
                  <a:ext cx="12996" cy="120420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E43E1BF-94F7-DD7A-6B39-AD75A4459362}"/>
                    </a:ext>
                  </a:extLst>
                </p:cNvPr>
                <p:cNvSpPr txBox="1"/>
                <p:nvPr/>
              </p:nvSpPr>
              <p:spPr>
                <a:xfrm>
                  <a:off x="-403774" y="4761860"/>
                  <a:ext cx="1372510" cy="419360"/>
                </a:xfrm>
                <a:prstGeom prst="rect">
                  <a:avLst/>
                </a:prstGeom>
                <a:noFill/>
              </p:spPr>
              <p:txBody>
                <a:bodyPr wrap="none" rtlCol="0">
                  <a:spAutoFit/>
                </a:bodyPr>
                <a:lstStyle/>
                <a:p>
                  <a:r>
                    <a:rPr lang="en-US" sz="800" dirty="0"/>
                    <a:t>Valence band</a:t>
                  </a:r>
                </a:p>
              </p:txBody>
            </p:sp>
            <p:sp>
              <p:nvSpPr>
                <p:cNvPr id="27" name="TextBox 26">
                  <a:extLst>
                    <a:ext uri="{FF2B5EF4-FFF2-40B4-BE49-F238E27FC236}">
                      <a16:creationId xmlns:a16="http://schemas.microsoft.com/office/drawing/2014/main" id="{E9FACA81-7794-37FB-D657-87CCBD8CB4DF}"/>
                    </a:ext>
                  </a:extLst>
                </p:cNvPr>
                <p:cNvSpPr txBox="1"/>
                <p:nvPr/>
              </p:nvSpPr>
              <p:spPr>
                <a:xfrm>
                  <a:off x="-672239" y="2946463"/>
                  <a:ext cx="2241423" cy="808764"/>
                </a:xfrm>
                <a:prstGeom prst="rect">
                  <a:avLst/>
                </a:prstGeom>
                <a:noFill/>
              </p:spPr>
              <p:txBody>
                <a:bodyPr wrap="none" rtlCol="0">
                  <a:spAutoFit/>
                </a:bodyPr>
                <a:lstStyle/>
                <a:p>
                  <a:pPr algn="ctr"/>
                  <a:r>
                    <a:rPr lang="en-US" sz="1050" dirty="0"/>
                    <a:t>Circularly polarized</a:t>
                  </a:r>
                </a:p>
                <a:p>
                  <a:pPr algn="ctr"/>
                  <a:r>
                    <a:rPr lang="en-US" sz="1050" dirty="0"/>
                    <a:t>h</a:t>
                  </a:r>
                  <a:r>
                    <a:rPr lang="el-GR" sz="1050" i="1" dirty="0"/>
                    <a:t>ν</a:t>
                  </a:r>
                  <a:r>
                    <a:rPr lang="en-US" sz="1050" dirty="0"/>
                    <a:t>~</a:t>
                  </a:r>
                  <a:r>
                    <a:rPr lang="en-US" sz="1050" dirty="0" err="1"/>
                    <a:t>Eg</a:t>
                  </a:r>
                  <a:endParaRPr lang="en-US" sz="1050" dirty="0"/>
                </a:p>
              </p:txBody>
            </p:sp>
            <p:cxnSp>
              <p:nvCxnSpPr>
                <p:cNvPr id="28" name="Straight Arrow Connector 27">
                  <a:extLst>
                    <a:ext uri="{FF2B5EF4-FFF2-40B4-BE49-F238E27FC236}">
                      <a16:creationId xmlns:a16="http://schemas.microsoft.com/office/drawing/2014/main" id="{FFC42645-16CD-A898-176A-44A0E2BA825F}"/>
                    </a:ext>
                  </a:extLst>
                </p:cNvPr>
                <p:cNvCxnSpPr>
                  <a:stCxn id="27" idx="2"/>
                  <a:endCxn id="38" idx="0"/>
                </p:cNvCxnSpPr>
                <p:nvPr/>
              </p:nvCxnSpPr>
              <p:spPr>
                <a:xfrm>
                  <a:off x="448472" y="3755227"/>
                  <a:ext cx="1120980" cy="22178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8B76899-772E-66A6-B8F3-7D9FAC8318D1}"/>
                    </a:ext>
                  </a:extLst>
                </p:cNvPr>
                <p:cNvSpPr txBox="1"/>
                <p:nvPr/>
              </p:nvSpPr>
              <p:spPr>
                <a:xfrm>
                  <a:off x="1609525" y="3181613"/>
                  <a:ext cx="1552748" cy="509222"/>
                </a:xfrm>
                <a:prstGeom prst="rect">
                  <a:avLst/>
                </a:prstGeom>
                <a:noFill/>
              </p:spPr>
              <p:txBody>
                <a:bodyPr wrap="none" rtlCol="0">
                  <a:spAutoFit/>
                </a:bodyPr>
                <a:lstStyle/>
                <a:p>
                  <a:r>
                    <a:rPr lang="en-US" sz="1100" dirty="0" err="1"/>
                    <a:t>Eg</a:t>
                  </a:r>
                  <a:r>
                    <a:rPr lang="en-US" sz="1100" dirty="0"/>
                    <a:t>=1.42 eV</a:t>
                  </a:r>
                </a:p>
              </p:txBody>
            </p:sp>
          </p:grpSp>
          <p:sp>
            <p:nvSpPr>
              <p:cNvPr id="14" name="TextBox 13">
                <a:extLst>
                  <a:ext uri="{FF2B5EF4-FFF2-40B4-BE49-F238E27FC236}">
                    <a16:creationId xmlns:a16="http://schemas.microsoft.com/office/drawing/2014/main" id="{04B65DF5-118A-6426-DB2F-20C4D9A10C72}"/>
                  </a:ext>
                </a:extLst>
              </p:cNvPr>
              <p:cNvSpPr txBox="1"/>
              <p:nvPr/>
            </p:nvSpPr>
            <p:spPr>
              <a:xfrm>
                <a:off x="595694" y="1137007"/>
                <a:ext cx="1521570" cy="430887"/>
              </a:xfrm>
              <a:prstGeom prst="rect">
                <a:avLst/>
              </a:prstGeom>
              <a:noFill/>
            </p:spPr>
            <p:txBody>
              <a:bodyPr wrap="none" rtlCol="0">
                <a:spAutoFit/>
              </a:bodyPr>
              <a:lstStyle/>
              <a:p>
                <a:r>
                  <a:rPr lang="en-US" sz="1100" dirty="0"/>
                  <a:t>Bulk GaAs</a:t>
                </a:r>
              </a:p>
              <a:p>
                <a:r>
                  <a:rPr lang="en-US" sz="1100" dirty="0"/>
                  <a:t>(no layer - 1 material)</a:t>
                </a:r>
              </a:p>
            </p:txBody>
          </p:sp>
          <p:sp>
            <p:nvSpPr>
              <p:cNvPr id="15" name="TextBox 14">
                <a:extLst>
                  <a:ext uri="{FF2B5EF4-FFF2-40B4-BE49-F238E27FC236}">
                    <a16:creationId xmlns:a16="http://schemas.microsoft.com/office/drawing/2014/main" id="{40AE1CCD-FBD5-50BF-2211-077EE835BBA7}"/>
                  </a:ext>
                </a:extLst>
              </p:cNvPr>
              <p:cNvSpPr txBox="1"/>
              <p:nvPr/>
            </p:nvSpPr>
            <p:spPr>
              <a:xfrm>
                <a:off x="474131" y="5143018"/>
                <a:ext cx="1721781" cy="430887"/>
              </a:xfrm>
              <a:prstGeom prst="rect">
                <a:avLst/>
              </a:prstGeom>
              <a:noFill/>
            </p:spPr>
            <p:txBody>
              <a:bodyPr wrap="square" rtlCol="0">
                <a:spAutoFit/>
              </a:bodyPr>
              <a:lstStyle/>
              <a:p>
                <a:pPr algn="ctr"/>
                <a:r>
                  <a:rPr lang="en-US" sz="1100" b="1" dirty="0">
                    <a:solidFill>
                      <a:srgbClr val="FF0000"/>
                    </a:solidFill>
                  </a:rPr>
                  <a:t>Polarization limited by energy degeneracy</a:t>
                </a:r>
              </a:p>
            </p:txBody>
          </p:sp>
        </p:grpSp>
        <p:sp>
          <p:nvSpPr>
            <p:cNvPr id="10" name="TextBox 9">
              <a:extLst>
                <a:ext uri="{FF2B5EF4-FFF2-40B4-BE49-F238E27FC236}">
                  <a16:creationId xmlns:a16="http://schemas.microsoft.com/office/drawing/2014/main" id="{F3DC110A-65BB-CF6B-6D4C-CC882413B5C2}"/>
                </a:ext>
              </a:extLst>
            </p:cNvPr>
            <p:cNvSpPr txBox="1"/>
            <p:nvPr/>
          </p:nvSpPr>
          <p:spPr>
            <a:xfrm>
              <a:off x="32716" y="5569032"/>
              <a:ext cx="2274982" cy="215444"/>
            </a:xfrm>
            <a:prstGeom prst="rect">
              <a:avLst/>
            </a:prstGeom>
            <a:noFill/>
          </p:spPr>
          <p:txBody>
            <a:bodyPr wrap="none" rtlCol="0">
              <a:spAutoFit/>
            </a:bodyPr>
            <a:lstStyle/>
            <a:p>
              <a:r>
                <a:rPr lang="en-US" sz="800" dirty="0"/>
                <a:t>D.T. Pierce </a:t>
              </a:r>
              <a:r>
                <a:rPr lang="en-US" sz="800" i="1" dirty="0"/>
                <a:t>et al.</a:t>
              </a:r>
              <a:r>
                <a:rPr lang="en-US" sz="800" dirty="0"/>
                <a:t>, </a:t>
              </a:r>
              <a:r>
                <a:rPr lang="en-US" sz="800" i="1" dirty="0"/>
                <a:t>Phys. Lett. </a:t>
              </a:r>
              <a:r>
                <a:rPr lang="en-US" sz="800" b="1" dirty="0"/>
                <a:t>51A</a:t>
              </a:r>
              <a:r>
                <a:rPr lang="en-US" sz="800" dirty="0"/>
                <a:t>, 465 (1975)</a:t>
              </a:r>
            </a:p>
          </p:txBody>
        </p:sp>
      </p:grpSp>
      <p:grpSp>
        <p:nvGrpSpPr>
          <p:cNvPr id="42" name="Group 41">
            <a:extLst>
              <a:ext uri="{FF2B5EF4-FFF2-40B4-BE49-F238E27FC236}">
                <a16:creationId xmlns:a16="http://schemas.microsoft.com/office/drawing/2014/main" id="{05771D13-93E8-200F-C612-6373A980935F}"/>
              </a:ext>
            </a:extLst>
          </p:cNvPr>
          <p:cNvGrpSpPr/>
          <p:nvPr/>
        </p:nvGrpSpPr>
        <p:grpSpPr>
          <a:xfrm>
            <a:off x="3023322" y="1035799"/>
            <a:ext cx="2611612" cy="4944311"/>
            <a:chOff x="2077860" y="1123584"/>
            <a:chExt cx="2611612" cy="4944311"/>
          </a:xfrm>
        </p:grpSpPr>
        <p:sp>
          <p:nvSpPr>
            <p:cNvPr id="43" name="Rectangle 42">
              <a:extLst>
                <a:ext uri="{FF2B5EF4-FFF2-40B4-BE49-F238E27FC236}">
                  <a16:creationId xmlns:a16="http://schemas.microsoft.com/office/drawing/2014/main" id="{198EABB9-7A6F-8AD7-9347-749F5EDEB304}"/>
                </a:ext>
              </a:extLst>
            </p:cNvPr>
            <p:cNvSpPr/>
            <p:nvPr/>
          </p:nvSpPr>
          <p:spPr>
            <a:xfrm>
              <a:off x="3056698" y="1579839"/>
              <a:ext cx="811161" cy="52861"/>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7539647E-CAA4-F40F-1B6B-9F16A3B64876}"/>
                </a:ext>
              </a:extLst>
            </p:cNvPr>
            <p:cNvGrpSpPr/>
            <p:nvPr/>
          </p:nvGrpSpPr>
          <p:grpSpPr>
            <a:xfrm>
              <a:off x="2077860" y="1123584"/>
              <a:ext cx="2611612" cy="4944311"/>
              <a:chOff x="2077828" y="1120063"/>
              <a:chExt cx="2611612" cy="4944311"/>
            </a:xfrm>
          </p:grpSpPr>
          <p:grpSp>
            <p:nvGrpSpPr>
              <p:cNvPr id="45" name="Group 44">
                <a:extLst>
                  <a:ext uri="{FF2B5EF4-FFF2-40B4-BE49-F238E27FC236}">
                    <a16:creationId xmlns:a16="http://schemas.microsoft.com/office/drawing/2014/main" id="{667EE04E-6EED-287C-406B-8F522C95067F}"/>
                  </a:ext>
                </a:extLst>
              </p:cNvPr>
              <p:cNvGrpSpPr/>
              <p:nvPr/>
            </p:nvGrpSpPr>
            <p:grpSpPr>
              <a:xfrm>
                <a:off x="2491289" y="1120063"/>
                <a:ext cx="2154513" cy="4630492"/>
                <a:chOff x="2491289" y="1120063"/>
                <a:chExt cx="2154513" cy="4630492"/>
              </a:xfrm>
            </p:grpSpPr>
            <p:grpSp>
              <p:nvGrpSpPr>
                <p:cNvPr id="47" name="Group 46">
                  <a:extLst>
                    <a:ext uri="{FF2B5EF4-FFF2-40B4-BE49-F238E27FC236}">
                      <a16:creationId xmlns:a16="http://schemas.microsoft.com/office/drawing/2014/main" id="{47457D31-E370-B066-772B-12D9C71915A3}"/>
                    </a:ext>
                  </a:extLst>
                </p:cNvPr>
                <p:cNvGrpSpPr/>
                <p:nvPr/>
              </p:nvGrpSpPr>
              <p:grpSpPr>
                <a:xfrm>
                  <a:off x="2491289" y="1120063"/>
                  <a:ext cx="2154513" cy="4630492"/>
                  <a:chOff x="2491289" y="1120063"/>
                  <a:chExt cx="2154513" cy="4630492"/>
                </a:xfrm>
              </p:grpSpPr>
              <p:grpSp>
                <p:nvGrpSpPr>
                  <p:cNvPr id="49" name="Group 48">
                    <a:extLst>
                      <a:ext uri="{FF2B5EF4-FFF2-40B4-BE49-F238E27FC236}">
                        <a16:creationId xmlns:a16="http://schemas.microsoft.com/office/drawing/2014/main" id="{C92DBB48-C974-A22B-0F78-DDA60DA2D422}"/>
                      </a:ext>
                    </a:extLst>
                  </p:cNvPr>
                  <p:cNvGrpSpPr/>
                  <p:nvPr/>
                </p:nvGrpSpPr>
                <p:grpSpPr>
                  <a:xfrm>
                    <a:off x="3054827" y="1634139"/>
                    <a:ext cx="811161" cy="1033566"/>
                    <a:chOff x="1988575" y="3243465"/>
                    <a:chExt cx="811161" cy="1033566"/>
                  </a:xfrm>
                </p:grpSpPr>
                <p:sp>
                  <p:nvSpPr>
                    <p:cNvPr id="76" name="Rectangle 75">
                      <a:extLst>
                        <a:ext uri="{FF2B5EF4-FFF2-40B4-BE49-F238E27FC236}">
                          <a16:creationId xmlns:a16="http://schemas.microsoft.com/office/drawing/2014/main" id="{1C21359E-8453-DF51-375E-5C109A2DA5F0}"/>
                        </a:ext>
                      </a:extLst>
                    </p:cNvPr>
                    <p:cNvSpPr/>
                    <p:nvPr/>
                  </p:nvSpPr>
                  <p:spPr>
                    <a:xfrm>
                      <a:off x="1988575" y="3296265"/>
                      <a:ext cx="811161" cy="9807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2A9BB5F-1468-8921-4E14-264554487C7A}"/>
                        </a:ext>
                      </a:extLst>
                    </p:cNvPr>
                    <p:cNvSpPr/>
                    <p:nvPr/>
                  </p:nvSpPr>
                  <p:spPr>
                    <a:xfrm>
                      <a:off x="1988575" y="3243465"/>
                      <a:ext cx="811161" cy="528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B9267BA9-72EB-FD54-4404-B3917F869365}"/>
                      </a:ext>
                    </a:extLst>
                  </p:cNvPr>
                  <p:cNvGrpSpPr/>
                  <p:nvPr/>
                </p:nvGrpSpPr>
                <p:grpSpPr>
                  <a:xfrm>
                    <a:off x="2867395" y="2499626"/>
                    <a:ext cx="1778407" cy="2703060"/>
                    <a:chOff x="535852" y="908549"/>
                    <a:chExt cx="2984499" cy="5261488"/>
                  </a:xfrm>
                </p:grpSpPr>
                <p:grpSp>
                  <p:nvGrpSpPr>
                    <p:cNvPr id="53" name="Group 52">
                      <a:extLst>
                        <a:ext uri="{FF2B5EF4-FFF2-40B4-BE49-F238E27FC236}">
                          <a16:creationId xmlns:a16="http://schemas.microsoft.com/office/drawing/2014/main" id="{06BEA86A-1159-348E-4C10-6C236FD28012}"/>
                        </a:ext>
                      </a:extLst>
                    </p:cNvPr>
                    <p:cNvGrpSpPr/>
                    <p:nvPr/>
                  </p:nvGrpSpPr>
                  <p:grpSpPr>
                    <a:xfrm>
                      <a:off x="828788" y="908549"/>
                      <a:ext cx="1481328" cy="5034150"/>
                      <a:chOff x="828788" y="908549"/>
                      <a:chExt cx="1481328" cy="5034150"/>
                    </a:xfrm>
                  </p:grpSpPr>
                  <p:grpSp>
                    <p:nvGrpSpPr>
                      <p:cNvPr id="64" name="Group 63">
                        <a:extLst>
                          <a:ext uri="{FF2B5EF4-FFF2-40B4-BE49-F238E27FC236}">
                            <a16:creationId xmlns:a16="http://schemas.microsoft.com/office/drawing/2014/main" id="{94C4BD50-6FBE-9F09-450F-EA9693A0F85C}"/>
                          </a:ext>
                        </a:extLst>
                      </p:cNvPr>
                      <p:cNvGrpSpPr/>
                      <p:nvPr/>
                    </p:nvGrpSpPr>
                    <p:grpSpPr>
                      <a:xfrm>
                        <a:off x="828788" y="3991703"/>
                        <a:ext cx="1481328" cy="1950996"/>
                        <a:chOff x="1005840" y="4218159"/>
                        <a:chExt cx="1481328" cy="1950996"/>
                      </a:xfrm>
                    </p:grpSpPr>
                    <p:grpSp>
                      <p:nvGrpSpPr>
                        <p:cNvPr id="67" name="Group 66">
                          <a:extLst>
                            <a:ext uri="{FF2B5EF4-FFF2-40B4-BE49-F238E27FC236}">
                              <a16:creationId xmlns:a16="http://schemas.microsoft.com/office/drawing/2014/main" id="{F6670D90-E556-487B-49E4-096FD181B849}"/>
                            </a:ext>
                          </a:extLst>
                        </p:cNvPr>
                        <p:cNvGrpSpPr/>
                        <p:nvPr/>
                      </p:nvGrpSpPr>
                      <p:grpSpPr>
                        <a:xfrm>
                          <a:off x="1133856" y="4218159"/>
                          <a:ext cx="1225296" cy="1728217"/>
                          <a:chOff x="859536" y="1980317"/>
                          <a:chExt cx="1097280" cy="1728217"/>
                        </a:xfrm>
                      </p:grpSpPr>
                      <p:sp>
                        <p:nvSpPr>
                          <p:cNvPr id="74" name="Arc 73">
                            <a:extLst>
                              <a:ext uri="{FF2B5EF4-FFF2-40B4-BE49-F238E27FC236}">
                                <a16:creationId xmlns:a16="http://schemas.microsoft.com/office/drawing/2014/main" id="{796E74D1-303E-7499-5E99-8A59965C23CB}"/>
                              </a:ext>
                            </a:extLst>
                          </p:cNvPr>
                          <p:cNvSpPr/>
                          <p:nvPr/>
                        </p:nvSpPr>
                        <p:spPr>
                          <a:xfrm>
                            <a:off x="859536" y="1980321"/>
                            <a:ext cx="1097280" cy="1728213"/>
                          </a:xfrm>
                          <a:prstGeom prst="arc">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75" name="Arc 74">
                            <a:extLst>
                              <a:ext uri="{FF2B5EF4-FFF2-40B4-BE49-F238E27FC236}">
                                <a16:creationId xmlns:a16="http://schemas.microsoft.com/office/drawing/2014/main" id="{B0605FAA-DC1F-7FD9-B747-EA28922FC5BF}"/>
                              </a:ext>
                            </a:extLst>
                          </p:cNvPr>
                          <p:cNvSpPr/>
                          <p:nvPr/>
                        </p:nvSpPr>
                        <p:spPr>
                          <a:xfrm flipH="1">
                            <a:off x="859536" y="1980317"/>
                            <a:ext cx="1097280" cy="1728215"/>
                          </a:xfrm>
                          <a:prstGeom prst="arc">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68" name="Group 67">
                          <a:extLst>
                            <a:ext uri="{FF2B5EF4-FFF2-40B4-BE49-F238E27FC236}">
                              <a16:creationId xmlns:a16="http://schemas.microsoft.com/office/drawing/2014/main" id="{691E1040-FBA0-32D3-2E5B-664961E1C0F4}"/>
                            </a:ext>
                          </a:extLst>
                        </p:cNvPr>
                        <p:cNvGrpSpPr/>
                        <p:nvPr/>
                      </p:nvGrpSpPr>
                      <p:grpSpPr>
                        <a:xfrm>
                          <a:off x="1005840" y="4347000"/>
                          <a:ext cx="1481328" cy="1139728"/>
                          <a:chOff x="859536" y="2183610"/>
                          <a:chExt cx="1097280" cy="1728216"/>
                        </a:xfrm>
                      </p:grpSpPr>
                      <p:sp>
                        <p:nvSpPr>
                          <p:cNvPr id="72" name="Arc 71">
                            <a:extLst>
                              <a:ext uri="{FF2B5EF4-FFF2-40B4-BE49-F238E27FC236}">
                                <a16:creationId xmlns:a16="http://schemas.microsoft.com/office/drawing/2014/main" id="{001143CC-3278-5E85-1380-3C69B585505D}"/>
                              </a:ext>
                            </a:extLst>
                          </p:cNvPr>
                          <p:cNvSpPr/>
                          <p:nvPr/>
                        </p:nvSpPr>
                        <p:spPr>
                          <a:xfrm>
                            <a:off x="859536" y="2183610"/>
                            <a:ext cx="1097280" cy="1728216"/>
                          </a:xfrm>
                          <a:prstGeom prst="arc">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73" name="Arc 72">
                            <a:extLst>
                              <a:ext uri="{FF2B5EF4-FFF2-40B4-BE49-F238E27FC236}">
                                <a16:creationId xmlns:a16="http://schemas.microsoft.com/office/drawing/2014/main" id="{5C93BF02-AFC0-4D40-521F-F63BAAE7FF16}"/>
                              </a:ext>
                            </a:extLst>
                          </p:cNvPr>
                          <p:cNvSpPr/>
                          <p:nvPr/>
                        </p:nvSpPr>
                        <p:spPr>
                          <a:xfrm flipH="1">
                            <a:off x="859536" y="2183610"/>
                            <a:ext cx="1097280" cy="1728216"/>
                          </a:xfrm>
                          <a:prstGeom prst="arc">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69" name="Group 68">
                          <a:extLst>
                            <a:ext uri="{FF2B5EF4-FFF2-40B4-BE49-F238E27FC236}">
                              <a16:creationId xmlns:a16="http://schemas.microsoft.com/office/drawing/2014/main" id="{4BB4A28D-9C25-A5DE-D092-1F16D5B34EAD}"/>
                            </a:ext>
                          </a:extLst>
                        </p:cNvPr>
                        <p:cNvGrpSpPr/>
                        <p:nvPr/>
                      </p:nvGrpSpPr>
                      <p:grpSpPr>
                        <a:xfrm>
                          <a:off x="1203692" y="4710426"/>
                          <a:ext cx="1097280" cy="1458729"/>
                          <a:chOff x="896112" y="1836095"/>
                          <a:chExt cx="1097280" cy="1745343"/>
                        </a:xfrm>
                      </p:grpSpPr>
                      <p:sp>
                        <p:nvSpPr>
                          <p:cNvPr id="70" name="Arc 69">
                            <a:extLst>
                              <a:ext uri="{FF2B5EF4-FFF2-40B4-BE49-F238E27FC236}">
                                <a16:creationId xmlns:a16="http://schemas.microsoft.com/office/drawing/2014/main" id="{F8F71A1A-6A4D-5932-C2BA-EAD32116641C}"/>
                              </a:ext>
                            </a:extLst>
                          </p:cNvPr>
                          <p:cNvSpPr/>
                          <p:nvPr/>
                        </p:nvSpPr>
                        <p:spPr>
                          <a:xfrm>
                            <a:off x="896112" y="1853228"/>
                            <a:ext cx="1097280" cy="1728210"/>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71" name="Arc 70">
                            <a:extLst>
                              <a:ext uri="{FF2B5EF4-FFF2-40B4-BE49-F238E27FC236}">
                                <a16:creationId xmlns:a16="http://schemas.microsoft.com/office/drawing/2014/main" id="{0033E895-65D6-03D1-89ED-42541D5E4990}"/>
                              </a:ext>
                            </a:extLst>
                          </p:cNvPr>
                          <p:cNvSpPr/>
                          <p:nvPr/>
                        </p:nvSpPr>
                        <p:spPr>
                          <a:xfrm flipH="1">
                            <a:off x="896112" y="1836095"/>
                            <a:ext cx="1097280" cy="1728209"/>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sp>
                    <p:nvSpPr>
                      <p:cNvPr id="65" name="Arc 64">
                        <a:extLst>
                          <a:ext uri="{FF2B5EF4-FFF2-40B4-BE49-F238E27FC236}">
                            <a16:creationId xmlns:a16="http://schemas.microsoft.com/office/drawing/2014/main" id="{AEB427EA-54F6-3C90-6F3B-C0C4E9B5AF21}"/>
                          </a:ext>
                        </a:extLst>
                      </p:cNvPr>
                      <p:cNvSpPr/>
                      <p:nvPr/>
                    </p:nvSpPr>
                    <p:spPr>
                      <a:xfrm flipV="1">
                        <a:off x="1007816" y="908549"/>
                        <a:ext cx="1097280" cy="1864260"/>
                      </a:xfrm>
                      <a:prstGeom prst="arc">
                        <a:avLst/>
                      </a:prstGeom>
                      <a:ln w="28575">
                        <a:solidFill>
                          <a:srgbClr val="00B0F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sz="1400"/>
                      </a:p>
                    </p:txBody>
                  </p:sp>
                  <p:sp>
                    <p:nvSpPr>
                      <p:cNvPr id="66" name="Arc 65">
                        <a:extLst>
                          <a:ext uri="{FF2B5EF4-FFF2-40B4-BE49-F238E27FC236}">
                            <a16:creationId xmlns:a16="http://schemas.microsoft.com/office/drawing/2014/main" id="{26659A03-7B9C-89E7-A892-81F167AFAD95}"/>
                          </a:ext>
                        </a:extLst>
                      </p:cNvPr>
                      <p:cNvSpPr/>
                      <p:nvPr/>
                    </p:nvSpPr>
                    <p:spPr>
                      <a:xfrm flipH="1" flipV="1">
                        <a:off x="1007816" y="908549"/>
                        <a:ext cx="1097280" cy="1864260"/>
                      </a:xfrm>
                      <a:prstGeom prst="arc">
                        <a:avLst/>
                      </a:prstGeom>
                      <a:ln w="28575">
                        <a:solidFill>
                          <a:srgbClr val="00B0F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sz="1400"/>
                      </a:p>
                    </p:txBody>
                  </p:sp>
                </p:grpSp>
                <p:sp>
                  <p:nvSpPr>
                    <p:cNvPr id="54" name="TextBox 53">
                      <a:extLst>
                        <a:ext uri="{FF2B5EF4-FFF2-40B4-BE49-F238E27FC236}">
                          <a16:creationId xmlns:a16="http://schemas.microsoft.com/office/drawing/2014/main" id="{82C007E8-9F6E-6AB1-9FC7-FF0550B6FBA8}"/>
                        </a:ext>
                      </a:extLst>
                    </p:cNvPr>
                    <p:cNvSpPr txBox="1"/>
                    <p:nvPr/>
                  </p:nvSpPr>
                  <p:spPr>
                    <a:xfrm>
                      <a:off x="2105096" y="4644485"/>
                      <a:ext cx="1149227" cy="419360"/>
                    </a:xfrm>
                    <a:prstGeom prst="rect">
                      <a:avLst/>
                    </a:prstGeom>
                    <a:noFill/>
                  </p:spPr>
                  <p:txBody>
                    <a:bodyPr wrap="none" rtlCol="0">
                      <a:spAutoFit/>
                    </a:bodyPr>
                    <a:lstStyle/>
                    <a:p>
                      <a:r>
                        <a:rPr lang="en-US" sz="800" dirty="0"/>
                        <a:t>Light holes</a:t>
                      </a:r>
                    </a:p>
                  </p:txBody>
                </p:sp>
                <p:sp>
                  <p:nvSpPr>
                    <p:cNvPr id="55" name="TextBox 54">
                      <a:extLst>
                        <a:ext uri="{FF2B5EF4-FFF2-40B4-BE49-F238E27FC236}">
                          <a16:creationId xmlns:a16="http://schemas.microsoft.com/office/drawing/2014/main" id="{7A10F3E7-0244-1A8D-5630-7DA0DB26A2D8}"/>
                        </a:ext>
                      </a:extLst>
                    </p:cNvPr>
                    <p:cNvSpPr txBox="1"/>
                    <p:nvPr/>
                  </p:nvSpPr>
                  <p:spPr>
                    <a:xfrm>
                      <a:off x="2258138" y="4348209"/>
                      <a:ext cx="1262213" cy="419360"/>
                    </a:xfrm>
                    <a:prstGeom prst="rect">
                      <a:avLst/>
                    </a:prstGeom>
                    <a:noFill/>
                  </p:spPr>
                  <p:txBody>
                    <a:bodyPr wrap="none" rtlCol="0">
                      <a:spAutoFit/>
                    </a:bodyPr>
                    <a:lstStyle/>
                    <a:p>
                      <a:r>
                        <a:rPr lang="en-US" sz="800" dirty="0"/>
                        <a:t>Heavy holes</a:t>
                      </a:r>
                    </a:p>
                  </p:txBody>
                </p:sp>
                <p:sp>
                  <p:nvSpPr>
                    <p:cNvPr id="56" name="TextBox 55">
                      <a:extLst>
                        <a:ext uri="{FF2B5EF4-FFF2-40B4-BE49-F238E27FC236}">
                          <a16:creationId xmlns:a16="http://schemas.microsoft.com/office/drawing/2014/main" id="{007E5FC3-88B4-689D-1CE9-599AFBB37448}"/>
                        </a:ext>
                      </a:extLst>
                    </p:cNvPr>
                    <p:cNvSpPr txBox="1"/>
                    <p:nvPr/>
                  </p:nvSpPr>
                  <p:spPr>
                    <a:xfrm>
                      <a:off x="2041597" y="5017429"/>
                      <a:ext cx="1324088" cy="419360"/>
                    </a:xfrm>
                    <a:prstGeom prst="rect">
                      <a:avLst/>
                    </a:prstGeom>
                    <a:noFill/>
                  </p:spPr>
                  <p:txBody>
                    <a:bodyPr wrap="none" rtlCol="0">
                      <a:spAutoFit/>
                    </a:bodyPr>
                    <a:lstStyle/>
                    <a:p>
                      <a:r>
                        <a:rPr lang="en-US" sz="800" dirty="0"/>
                        <a:t>Split off band</a:t>
                      </a:r>
                    </a:p>
                  </p:txBody>
                </p:sp>
                <p:cxnSp>
                  <p:nvCxnSpPr>
                    <p:cNvPr id="57" name="Straight Arrow Connector 56">
                      <a:extLst>
                        <a:ext uri="{FF2B5EF4-FFF2-40B4-BE49-F238E27FC236}">
                          <a16:creationId xmlns:a16="http://schemas.microsoft.com/office/drawing/2014/main" id="{3478F99F-3355-ECE0-BB9D-FEAB52F66541}"/>
                        </a:ext>
                      </a:extLst>
                    </p:cNvPr>
                    <p:cNvCxnSpPr>
                      <a:cxnSpLocks/>
                    </p:cNvCxnSpPr>
                    <p:nvPr/>
                  </p:nvCxnSpPr>
                  <p:spPr>
                    <a:xfrm flipH="1" flipV="1">
                      <a:off x="1556456" y="1533832"/>
                      <a:ext cx="25456" cy="4044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5DFE662-1A7D-A6BF-7C0B-299BC3CA076B}"/>
                        </a:ext>
                      </a:extLst>
                    </p:cNvPr>
                    <p:cNvCxnSpPr>
                      <a:cxnSpLocks/>
                    </p:cNvCxnSpPr>
                    <p:nvPr/>
                  </p:nvCxnSpPr>
                  <p:spPr>
                    <a:xfrm>
                      <a:off x="1581912" y="5577840"/>
                      <a:ext cx="7282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99A3743B-BA5A-3B84-718B-60C2DA5D36FF}"/>
                        </a:ext>
                      </a:extLst>
                    </p:cNvPr>
                    <p:cNvSpPr txBox="1"/>
                    <p:nvPr/>
                  </p:nvSpPr>
                  <p:spPr>
                    <a:xfrm>
                      <a:off x="1093579" y="1394841"/>
                      <a:ext cx="511666" cy="599086"/>
                    </a:xfrm>
                    <a:prstGeom prst="rect">
                      <a:avLst/>
                    </a:prstGeom>
                    <a:noFill/>
                  </p:spPr>
                  <p:txBody>
                    <a:bodyPr wrap="none" rtlCol="0">
                      <a:spAutoFit/>
                    </a:bodyPr>
                    <a:lstStyle/>
                    <a:p>
                      <a:r>
                        <a:rPr lang="en-US" sz="1400" dirty="0"/>
                        <a:t>E</a:t>
                      </a:r>
                    </a:p>
                  </p:txBody>
                </p:sp>
                <p:sp>
                  <p:nvSpPr>
                    <p:cNvPr id="60" name="TextBox 59">
                      <a:extLst>
                        <a:ext uri="{FF2B5EF4-FFF2-40B4-BE49-F238E27FC236}">
                          <a16:creationId xmlns:a16="http://schemas.microsoft.com/office/drawing/2014/main" id="{D71050F3-C916-1B1F-BD9F-21FCA2B1D376}"/>
                        </a:ext>
                      </a:extLst>
                    </p:cNvPr>
                    <p:cNvSpPr txBox="1"/>
                    <p:nvPr/>
                  </p:nvSpPr>
                  <p:spPr>
                    <a:xfrm>
                      <a:off x="2145325" y="5570951"/>
                      <a:ext cx="460552" cy="599086"/>
                    </a:xfrm>
                    <a:prstGeom prst="rect">
                      <a:avLst/>
                    </a:prstGeom>
                    <a:noFill/>
                  </p:spPr>
                  <p:txBody>
                    <a:bodyPr wrap="none" rtlCol="0">
                      <a:spAutoFit/>
                    </a:bodyPr>
                    <a:lstStyle/>
                    <a:p>
                      <a:r>
                        <a:rPr lang="en-US" sz="1400" dirty="0"/>
                        <a:t>k</a:t>
                      </a:r>
                    </a:p>
                  </p:txBody>
                </p:sp>
                <p:cxnSp>
                  <p:nvCxnSpPr>
                    <p:cNvPr id="61" name="Straight Arrow Connector 60">
                      <a:extLst>
                        <a:ext uri="{FF2B5EF4-FFF2-40B4-BE49-F238E27FC236}">
                          <a16:creationId xmlns:a16="http://schemas.microsoft.com/office/drawing/2014/main" id="{E1C01EDD-9A67-70C4-B8FF-D757DEE51CE4}"/>
                        </a:ext>
                      </a:extLst>
                    </p:cNvPr>
                    <p:cNvCxnSpPr>
                      <a:cxnSpLocks/>
                      <a:stCxn id="74" idx="0"/>
                      <a:endCxn id="66" idx="0"/>
                    </p:cNvCxnSpPr>
                    <p:nvPr/>
                  </p:nvCxnSpPr>
                  <p:spPr>
                    <a:xfrm flipH="1" flipV="1">
                      <a:off x="1556456" y="2772809"/>
                      <a:ext cx="12994" cy="121889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1D49542-0B3D-B7BF-342B-3FF8126F2284}"/>
                        </a:ext>
                      </a:extLst>
                    </p:cNvPr>
                    <p:cNvCxnSpPr>
                      <a:cxnSpLocks/>
                      <a:endCxn id="75" idx="0"/>
                    </p:cNvCxnSpPr>
                    <p:nvPr/>
                  </p:nvCxnSpPr>
                  <p:spPr>
                    <a:xfrm>
                      <a:off x="535852" y="3898762"/>
                      <a:ext cx="1033600" cy="9294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4F3B445-FC49-EFED-0079-DF722F16C8D2}"/>
                        </a:ext>
                      </a:extLst>
                    </p:cNvPr>
                    <p:cNvSpPr txBox="1"/>
                    <p:nvPr/>
                  </p:nvSpPr>
                  <p:spPr>
                    <a:xfrm>
                      <a:off x="1609525" y="3181613"/>
                      <a:ext cx="1552748" cy="509222"/>
                    </a:xfrm>
                    <a:prstGeom prst="rect">
                      <a:avLst/>
                    </a:prstGeom>
                    <a:noFill/>
                  </p:spPr>
                  <p:txBody>
                    <a:bodyPr wrap="none" rtlCol="0">
                      <a:spAutoFit/>
                    </a:bodyPr>
                    <a:lstStyle/>
                    <a:p>
                      <a:r>
                        <a:rPr lang="en-US" sz="1100" dirty="0" err="1"/>
                        <a:t>Eg</a:t>
                      </a:r>
                      <a:r>
                        <a:rPr lang="en-US" sz="1100" dirty="0"/>
                        <a:t>=1.46 eV</a:t>
                      </a:r>
                    </a:p>
                  </p:txBody>
                </p:sp>
              </p:grpSp>
              <p:sp>
                <p:nvSpPr>
                  <p:cNvPr id="51" name="TextBox 50">
                    <a:extLst>
                      <a:ext uri="{FF2B5EF4-FFF2-40B4-BE49-F238E27FC236}">
                        <a16:creationId xmlns:a16="http://schemas.microsoft.com/office/drawing/2014/main" id="{466110F1-B167-3BA2-3BD9-DD15EC81B14F}"/>
                      </a:ext>
                    </a:extLst>
                  </p:cNvPr>
                  <p:cNvSpPr txBox="1"/>
                  <p:nvPr/>
                </p:nvSpPr>
                <p:spPr>
                  <a:xfrm>
                    <a:off x="2530230" y="1120063"/>
                    <a:ext cx="1545616" cy="430887"/>
                  </a:xfrm>
                  <a:prstGeom prst="rect">
                    <a:avLst/>
                  </a:prstGeom>
                  <a:noFill/>
                </p:spPr>
                <p:txBody>
                  <a:bodyPr wrap="none" rtlCol="0">
                    <a:spAutoFit/>
                  </a:bodyPr>
                  <a:lstStyle/>
                  <a:p>
                    <a:r>
                      <a:rPr lang="en-US" sz="1100" dirty="0"/>
                      <a:t>Strained GaAs</a:t>
                    </a:r>
                  </a:p>
                  <a:p>
                    <a:r>
                      <a:rPr lang="en-US" sz="1100" dirty="0"/>
                      <a:t>(2 layer – 2 materials)</a:t>
                    </a:r>
                  </a:p>
                </p:txBody>
              </p:sp>
              <p:sp>
                <p:nvSpPr>
                  <p:cNvPr id="52" name="TextBox 51">
                    <a:extLst>
                      <a:ext uri="{FF2B5EF4-FFF2-40B4-BE49-F238E27FC236}">
                        <a16:creationId xmlns:a16="http://schemas.microsoft.com/office/drawing/2014/main" id="{816B4E0E-FEEA-BE1C-3869-96DDA466909A}"/>
                      </a:ext>
                    </a:extLst>
                  </p:cNvPr>
                  <p:cNvSpPr txBox="1"/>
                  <p:nvPr/>
                </p:nvSpPr>
                <p:spPr>
                  <a:xfrm>
                    <a:off x="2491289" y="5150391"/>
                    <a:ext cx="1718473" cy="600164"/>
                  </a:xfrm>
                  <a:prstGeom prst="rect">
                    <a:avLst/>
                  </a:prstGeom>
                  <a:noFill/>
                </p:spPr>
                <p:txBody>
                  <a:bodyPr wrap="square" rtlCol="0">
                    <a:spAutoFit/>
                  </a:bodyPr>
                  <a:lstStyle/>
                  <a:p>
                    <a:pPr algn="ctr"/>
                    <a:r>
                      <a:rPr lang="en-US" sz="1100" b="1" dirty="0">
                        <a:solidFill>
                          <a:srgbClr val="FF0000"/>
                        </a:solidFill>
                      </a:rPr>
                      <a:t>QE and P limited by optical absorption and crystal defects</a:t>
                    </a:r>
                  </a:p>
                </p:txBody>
              </p:sp>
            </p:grpSp>
            <p:sp>
              <p:nvSpPr>
                <p:cNvPr id="48" name="Rectangle 47">
                  <a:extLst>
                    <a:ext uri="{FF2B5EF4-FFF2-40B4-BE49-F238E27FC236}">
                      <a16:creationId xmlns:a16="http://schemas.microsoft.com/office/drawing/2014/main" id="{6550D671-A277-0602-022F-5B32A45C4208}"/>
                    </a:ext>
                  </a:extLst>
                </p:cNvPr>
                <p:cNvSpPr/>
                <p:nvPr/>
              </p:nvSpPr>
              <p:spPr>
                <a:xfrm>
                  <a:off x="2804819" y="2206040"/>
                  <a:ext cx="1311175" cy="461665"/>
                </a:xfrm>
                <a:prstGeom prst="rect">
                  <a:avLst/>
                </a:prstGeom>
              </p:spPr>
              <p:txBody>
                <a:bodyPr wrap="square">
                  <a:spAutoFit/>
                </a:bodyPr>
                <a:lstStyle/>
                <a:p>
                  <a:pPr algn="ctr"/>
                  <a:r>
                    <a:rPr lang="en-US" sz="1200" b="1" dirty="0">
                      <a:solidFill>
                        <a:schemeClr val="bg1"/>
                      </a:solidFill>
                    </a:rPr>
                    <a:t>QE&gt; 0.1%</a:t>
                  </a:r>
                </a:p>
                <a:p>
                  <a:pPr algn="ctr"/>
                  <a:r>
                    <a:rPr lang="en-US" sz="1200" b="1" dirty="0">
                      <a:solidFill>
                        <a:schemeClr val="bg1"/>
                      </a:solidFill>
                    </a:rPr>
                    <a:t>P&gt; 80%</a:t>
                  </a:r>
                </a:p>
              </p:txBody>
            </p:sp>
          </p:grpSp>
          <p:sp>
            <p:nvSpPr>
              <p:cNvPr id="46" name="TextBox 45">
                <a:extLst>
                  <a:ext uri="{FF2B5EF4-FFF2-40B4-BE49-F238E27FC236}">
                    <a16:creationId xmlns:a16="http://schemas.microsoft.com/office/drawing/2014/main" id="{0180EB63-5CBE-5C9E-653A-6674D4FC5E22}"/>
                  </a:ext>
                </a:extLst>
              </p:cNvPr>
              <p:cNvSpPr txBox="1"/>
              <p:nvPr/>
            </p:nvSpPr>
            <p:spPr>
              <a:xfrm>
                <a:off x="2077828" y="5848930"/>
                <a:ext cx="2611612" cy="215444"/>
              </a:xfrm>
              <a:prstGeom prst="rect">
                <a:avLst/>
              </a:prstGeom>
              <a:noFill/>
            </p:spPr>
            <p:txBody>
              <a:bodyPr wrap="none" rtlCol="0">
                <a:spAutoFit/>
              </a:bodyPr>
              <a:lstStyle/>
              <a:p>
                <a:r>
                  <a:rPr lang="en-US" sz="800" dirty="0"/>
                  <a:t>T. Maruyama </a:t>
                </a:r>
                <a:r>
                  <a:rPr lang="en-US" sz="800" i="1" dirty="0"/>
                  <a:t>et al.</a:t>
                </a:r>
                <a:r>
                  <a:rPr lang="en-US" sz="800" dirty="0"/>
                  <a:t>, </a:t>
                </a:r>
                <a:r>
                  <a:rPr lang="en-US" sz="800" i="1" dirty="0"/>
                  <a:t>Phys. Rev. B, </a:t>
                </a:r>
                <a:r>
                  <a:rPr lang="en-US" sz="800" b="1" i="1" dirty="0"/>
                  <a:t>46</a:t>
                </a:r>
                <a:r>
                  <a:rPr lang="en-US" sz="800" i="1" dirty="0"/>
                  <a:t> </a:t>
                </a:r>
                <a:r>
                  <a:rPr lang="en-US" sz="800" dirty="0"/>
                  <a:t>, 4261 (1992)</a:t>
                </a:r>
              </a:p>
            </p:txBody>
          </p:sp>
        </p:grpSp>
      </p:grpSp>
      <p:grpSp>
        <p:nvGrpSpPr>
          <p:cNvPr id="78" name="Group 77">
            <a:extLst>
              <a:ext uri="{FF2B5EF4-FFF2-40B4-BE49-F238E27FC236}">
                <a16:creationId xmlns:a16="http://schemas.microsoft.com/office/drawing/2014/main" id="{CE56BAF2-EFD1-7BAA-F983-269A967AA1DC}"/>
              </a:ext>
            </a:extLst>
          </p:cNvPr>
          <p:cNvGrpSpPr/>
          <p:nvPr/>
        </p:nvGrpSpPr>
        <p:grpSpPr>
          <a:xfrm>
            <a:off x="5910256" y="1002719"/>
            <a:ext cx="2713501" cy="4837550"/>
            <a:chOff x="4240231" y="948067"/>
            <a:chExt cx="2713501" cy="4837550"/>
          </a:xfrm>
        </p:grpSpPr>
        <p:cxnSp>
          <p:nvCxnSpPr>
            <p:cNvPr id="79" name="Straight Arrow Connector 78">
              <a:extLst>
                <a:ext uri="{FF2B5EF4-FFF2-40B4-BE49-F238E27FC236}">
                  <a16:creationId xmlns:a16="http://schemas.microsoft.com/office/drawing/2014/main" id="{C4AECFCB-097A-A6B2-3D40-7FCB2A7125F9}"/>
                </a:ext>
              </a:extLst>
            </p:cNvPr>
            <p:cNvCxnSpPr>
              <a:cxnSpLocks/>
            </p:cNvCxnSpPr>
            <p:nvPr/>
          </p:nvCxnSpPr>
          <p:spPr>
            <a:xfrm flipH="1" flipV="1">
              <a:off x="4992967" y="2809228"/>
              <a:ext cx="1" cy="57987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6C2AE580-48D2-55E8-8B3F-90C056ED3DF9}"/>
                </a:ext>
              </a:extLst>
            </p:cNvPr>
            <p:cNvGrpSpPr/>
            <p:nvPr/>
          </p:nvGrpSpPr>
          <p:grpSpPr>
            <a:xfrm>
              <a:off x="4240231" y="948067"/>
              <a:ext cx="2713501" cy="4837550"/>
              <a:chOff x="4269737" y="1116435"/>
              <a:chExt cx="2713501" cy="4837550"/>
            </a:xfrm>
          </p:grpSpPr>
          <p:grpSp>
            <p:nvGrpSpPr>
              <p:cNvPr id="81" name="Group 80">
                <a:extLst>
                  <a:ext uri="{FF2B5EF4-FFF2-40B4-BE49-F238E27FC236}">
                    <a16:creationId xmlns:a16="http://schemas.microsoft.com/office/drawing/2014/main" id="{E535E2D3-DBF8-C30C-5A73-76DE3D241F3B}"/>
                  </a:ext>
                </a:extLst>
              </p:cNvPr>
              <p:cNvGrpSpPr/>
              <p:nvPr/>
            </p:nvGrpSpPr>
            <p:grpSpPr>
              <a:xfrm>
                <a:off x="4939448" y="1584955"/>
                <a:ext cx="811162" cy="1113501"/>
                <a:chOff x="2952135" y="3170903"/>
                <a:chExt cx="811162" cy="1113501"/>
              </a:xfrm>
            </p:grpSpPr>
            <p:sp>
              <p:nvSpPr>
                <p:cNvPr id="111" name="Rectangle 110">
                  <a:extLst>
                    <a:ext uri="{FF2B5EF4-FFF2-40B4-BE49-F238E27FC236}">
                      <a16:creationId xmlns:a16="http://schemas.microsoft.com/office/drawing/2014/main" id="{18E69438-1DAC-297C-B7D5-51070F20E2FA}"/>
                    </a:ext>
                  </a:extLst>
                </p:cNvPr>
                <p:cNvSpPr/>
                <p:nvPr/>
              </p:nvSpPr>
              <p:spPr>
                <a:xfrm>
                  <a:off x="2952136" y="3493768"/>
                  <a:ext cx="811161" cy="7906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2249FF72-DB0F-C5F1-5314-57963B395149}"/>
                    </a:ext>
                  </a:extLst>
                </p:cNvPr>
                <p:cNvSpPr/>
                <p:nvPr/>
              </p:nvSpPr>
              <p:spPr>
                <a:xfrm>
                  <a:off x="2952136" y="3170903"/>
                  <a:ext cx="811161" cy="132736"/>
                </a:xfrm>
                <a:prstGeom prst="rect">
                  <a:avLst/>
                </a:prstGeom>
                <a:pattFill prst="dkHorz">
                  <a:fgClr>
                    <a:schemeClr val="accent2"/>
                  </a:fgClr>
                  <a:bgClr>
                    <a:schemeClr val="accent6">
                      <a:lumMod val="75000"/>
                    </a:schemeClr>
                  </a:bgClr>
                </a:patt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2237F37F-EC65-C03C-9CAA-756180E279D1}"/>
                    </a:ext>
                  </a:extLst>
                </p:cNvPr>
                <p:cNvSpPr/>
                <p:nvPr/>
              </p:nvSpPr>
              <p:spPr>
                <a:xfrm>
                  <a:off x="2952135" y="3303639"/>
                  <a:ext cx="811161" cy="188842"/>
                </a:xfrm>
                <a:prstGeom prst="rect">
                  <a:avLst/>
                </a:prstGeom>
                <a:gradFill flip="none" rotWithShape="1">
                  <a:gsLst>
                    <a:gs pos="0">
                      <a:schemeClr val="accent2"/>
                    </a:gs>
                    <a:gs pos="100000">
                      <a:schemeClr val="accent1"/>
                    </a:gs>
                  </a:gsLst>
                  <a:lin ang="54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82" name="TextBox 81">
                <a:extLst>
                  <a:ext uri="{FF2B5EF4-FFF2-40B4-BE49-F238E27FC236}">
                    <a16:creationId xmlns:a16="http://schemas.microsoft.com/office/drawing/2014/main" id="{7B984959-905D-C465-C7B8-882EECF18F44}"/>
                  </a:ext>
                </a:extLst>
              </p:cNvPr>
              <p:cNvSpPr txBox="1"/>
              <p:nvPr/>
            </p:nvSpPr>
            <p:spPr>
              <a:xfrm>
                <a:off x="4269737" y="1116435"/>
                <a:ext cx="1776448" cy="430887"/>
              </a:xfrm>
              <a:prstGeom prst="rect">
                <a:avLst/>
              </a:prstGeom>
              <a:noFill/>
            </p:spPr>
            <p:txBody>
              <a:bodyPr wrap="none" rtlCol="0">
                <a:spAutoFit/>
              </a:bodyPr>
              <a:lstStyle/>
              <a:p>
                <a:r>
                  <a:rPr lang="en-US" sz="1100" dirty="0"/>
                  <a:t>III-V GaAs </a:t>
                </a:r>
                <a:r>
                  <a:rPr lang="en-US" sz="1100" dirty="0" err="1"/>
                  <a:t>SuperLattices</a:t>
                </a:r>
                <a:endParaRPr lang="en-US" sz="1100" dirty="0"/>
              </a:p>
              <a:p>
                <a:r>
                  <a:rPr lang="en-US" sz="1100" dirty="0"/>
                  <a:t>(~30 layers – 3 materials)</a:t>
                </a:r>
              </a:p>
            </p:txBody>
          </p:sp>
          <p:grpSp>
            <p:nvGrpSpPr>
              <p:cNvPr id="83" name="Group 82">
                <a:extLst>
                  <a:ext uri="{FF2B5EF4-FFF2-40B4-BE49-F238E27FC236}">
                    <a16:creationId xmlns:a16="http://schemas.microsoft.com/office/drawing/2014/main" id="{A9A9033C-B980-908A-F438-0A98A49FAFAB}"/>
                  </a:ext>
                </a:extLst>
              </p:cNvPr>
              <p:cNvGrpSpPr/>
              <p:nvPr/>
            </p:nvGrpSpPr>
            <p:grpSpPr>
              <a:xfrm>
                <a:off x="4757912" y="2871445"/>
                <a:ext cx="800098" cy="914399"/>
                <a:chOff x="2599398" y="2109019"/>
                <a:chExt cx="4597812" cy="2647335"/>
              </a:xfrm>
            </p:grpSpPr>
            <p:grpSp>
              <p:nvGrpSpPr>
                <p:cNvPr id="88" name="Group 87">
                  <a:extLst>
                    <a:ext uri="{FF2B5EF4-FFF2-40B4-BE49-F238E27FC236}">
                      <a16:creationId xmlns:a16="http://schemas.microsoft.com/office/drawing/2014/main" id="{8617C073-B697-08BE-F50B-AEDDCF6B3593}"/>
                    </a:ext>
                  </a:extLst>
                </p:cNvPr>
                <p:cNvGrpSpPr/>
                <p:nvPr/>
              </p:nvGrpSpPr>
              <p:grpSpPr>
                <a:xfrm>
                  <a:off x="2599399" y="3588771"/>
                  <a:ext cx="4557257" cy="1167583"/>
                  <a:chOff x="2599399" y="3588772"/>
                  <a:chExt cx="4557257" cy="685806"/>
                </a:xfrm>
              </p:grpSpPr>
              <p:grpSp>
                <p:nvGrpSpPr>
                  <p:cNvPr id="102" name="Group 101">
                    <a:extLst>
                      <a:ext uri="{FF2B5EF4-FFF2-40B4-BE49-F238E27FC236}">
                        <a16:creationId xmlns:a16="http://schemas.microsoft.com/office/drawing/2014/main" id="{AB233221-8261-8269-A7AD-718282FCA26E}"/>
                      </a:ext>
                    </a:extLst>
                  </p:cNvPr>
                  <p:cNvGrpSpPr/>
                  <p:nvPr/>
                </p:nvGrpSpPr>
                <p:grpSpPr>
                  <a:xfrm>
                    <a:off x="4118486" y="3588773"/>
                    <a:ext cx="1519085" cy="685804"/>
                    <a:chOff x="4118486" y="3588773"/>
                    <a:chExt cx="1519085" cy="685804"/>
                  </a:xfrm>
                </p:grpSpPr>
                <p:cxnSp>
                  <p:nvCxnSpPr>
                    <p:cNvPr id="109" name="Connector: Elbow 108">
                      <a:extLst>
                        <a:ext uri="{FF2B5EF4-FFF2-40B4-BE49-F238E27FC236}">
                          <a16:creationId xmlns:a16="http://schemas.microsoft.com/office/drawing/2014/main" id="{A84D0EC2-E76F-224A-328D-2B933D2F3B59}"/>
                        </a:ext>
                      </a:extLst>
                    </p:cNvPr>
                    <p:cNvCxnSpPr>
                      <a:cxnSpLocks/>
                    </p:cNvCxnSpPr>
                    <p:nvPr/>
                  </p:nvCxnSpPr>
                  <p:spPr>
                    <a:xfrm>
                      <a:off x="4878028" y="3588774"/>
                      <a:ext cx="759543" cy="685803"/>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Connector: Elbow 109">
                      <a:extLst>
                        <a:ext uri="{FF2B5EF4-FFF2-40B4-BE49-F238E27FC236}">
                          <a16:creationId xmlns:a16="http://schemas.microsoft.com/office/drawing/2014/main" id="{DEBC0B25-F9B2-276E-5D5B-7219F50387C4}"/>
                        </a:ext>
                      </a:extLst>
                    </p:cNvPr>
                    <p:cNvCxnSpPr>
                      <a:cxnSpLocks/>
                    </p:cNvCxnSpPr>
                    <p:nvPr/>
                  </p:nvCxnSpPr>
                  <p:spPr>
                    <a:xfrm rot="10800000" flipV="1">
                      <a:off x="4118486" y="3588773"/>
                      <a:ext cx="759543" cy="685804"/>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6FE744E0-8E6F-A8EC-3AEB-5A1073DF6A8E}"/>
                      </a:ext>
                    </a:extLst>
                  </p:cNvPr>
                  <p:cNvGrpSpPr/>
                  <p:nvPr/>
                </p:nvGrpSpPr>
                <p:grpSpPr>
                  <a:xfrm>
                    <a:off x="2599399" y="3588772"/>
                    <a:ext cx="1519085" cy="685804"/>
                    <a:chOff x="4118486" y="3588773"/>
                    <a:chExt cx="1519085" cy="685804"/>
                  </a:xfrm>
                </p:grpSpPr>
                <p:cxnSp>
                  <p:nvCxnSpPr>
                    <p:cNvPr id="107" name="Connector: Elbow 106">
                      <a:extLst>
                        <a:ext uri="{FF2B5EF4-FFF2-40B4-BE49-F238E27FC236}">
                          <a16:creationId xmlns:a16="http://schemas.microsoft.com/office/drawing/2014/main" id="{1CBA9B47-3251-FA1C-FF79-34D74BBECA11}"/>
                        </a:ext>
                      </a:extLst>
                    </p:cNvPr>
                    <p:cNvCxnSpPr>
                      <a:cxnSpLocks/>
                    </p:cNvCxnSpPr>
                    <p:nvPr/>
                  </p:nvCxnSpPr>
                  <p:spPr>
                    <a:xfrm>
                      <a:off x="4878028" y="3588774"/>
                      <a:ext cx="759543" cy="685803"/>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Connector: Elbow 107">
                      <a:extLst>
                        <a:ext uri="{FF2B5EF4-FFF2-40B4-BE49-F238E27FC236}">
                          <a16:creationId xmlns:a16="http://schemas.microsoft.com/office/drawing/2014/main" id="{12AF1BC8-94BA-592C-A99F-56145028FB9C}"/>
                        </a:ext>
                      </a:extLst>
                    </p:cNvPr>
                    <p:cNvCxnSpPr>
                      <a:cxnSpLocks/>
                    </p:cNvCxnSpPr>
                    <p:nvPr/>
                  </p:nvCxnSpPr>
                  <p:spPr>
                    <a:xfrm rot="10800000" flipV="1">
                      <a:off x="4118486" y="3588773"/>
                      <a:ext cx="759543" cy="685804"/>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367D5BDE-F810-17F1-1947-12D04BB538F6}"/>
                      </a:ext>
                    </a:extLst>
                  </p:cNvPr>
                  <p:cNvGrpSpPr/>
                  <p:nvPr/>
                </p:nvGrpSpPr>
                <p:grpSpPr>
                  <a:xfrm>
                    <a:off x="5637571" y="3588774"/>
                    <a:ext cx="1519085" cy="685804"/>
                    <a:chOff x="4118486" y="3588773"/>
                    <a:chExt cx="1519085" cy="685804"/>
                  </a:xfrm>
                </p:grpSpPr>
                <p:cxnSp>
                  <p:nvCxnSpPr>
                    <p:cNvPr id="105" name="Connector: Elbow 104">
                      <a:extLst>
                        <a:ext uri="{FF2B5EF4-FFF2-40B4-BE49-F238E27FC236}">
                          <a16:creationId xmlns:a16="http://schemas.microsoft.com/office/drawing/2014/main" id="{3385048C-0536-759C-F323-424C01443517}"/>
                        </a:ext>
                      </a:extLst>
                    </p:cNvPr>
                    <p:cNvCxnSpPr>
                      <a:cxnSpLocks/>
                    </p:cNvCxnSpPr>
                    <p:nvPr/>
                  </p:nvCxnSpPr>
                  <p:spPr>
                    <a:xfrm>
                      <a:off x="4878028" y="3588774"/>
                      <a:ext cx="759543" cy="685803"/>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Connector: Elbow 105">
                      <a:extLst>
                        <a:ext uri="{FF2B5EF4-FFF2-40B4-BE49-F238E27FC236}">
                          <a16:creationId xmlns:a16="http://schemas.microsoft.com/office/drawing/2014/main" id="{1F50AC4E-54CD-2B49-B3BA-3AD90824AA3F}"/>
                        </a:ext>
                      </a:extLst>
                    </p:cNvPr>
                    <p:cNvCxnSpPr>
                      <a:cxnSpLocks/>
                    </p:cNvCxnSpPr>
                    <p:nvPr/>
                  </p:nvCxnSpPr>
                  <p:spPr>
                    <a:xfrm rot="10800000" flipV="1">
                      <a:off x="4118486" y="3588773"/>
                      <a:ext cx="759543" cy="685804"/>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89" name="Group 88">
                  <a:extLst>
                    <a:ext uri="{FF2B5EF4-FFF2-40B4-BE49-F238E27FC236}">
                      <a16:creationId xmlns:a16="http://schemas.microsoft.com/office/drawing/2014/main" id="{F721345C-A26B-4D3F-0E4F-3F7ACE4C0D2F}"/>
                    </a:ext>
                  </a:extLst>
                </p:cNvPr>
                <p:cNvGrpSpPr/>
                <p:nvPr/>
              </p:nvGrpSpPr>
              <p:grpSpPr>
                <a:xfrm flipV="1">
                  <a:off x="2639953" y="2109019"/>
                  <a:ext cx="4557257" cy="621894"/>
                  <a:chOff x="2599399" y="3588772"/>
                  <a:chExt cx="4557257" cy="685806"/>
                </a:xfrm>
              </p:grpSpPr>
              <p:grpSp>
                <p:nvGrpSpPr>
                  <p:cNvPr id="93" name="Group 92">
                    <a:extLst>
                      <a:ext uri="{FF2B5EF4-FFF2-40B4-BE49-F238E27FC236}">
                        <a16:creationId xmlns:a16="http://schemas.microsoft.com/office/drawing/2014/main" id="{DA97FC0F-3ACB-8C29-C8F0-720A7ACFCBEC}"/>
                      </a:ext>
                    </a:extLst>
                  </p:cNvPr>
                  <p:cNvGrpSpPr/>
                  <p:nvPr/>
                </p:nvGrpSpPr>
                <p:grpSpPr>
                  <a:xfrm>
                    <a:off x="4118486" y="3588773"/>
                    <a:ext cx="1519085" cy="685804"/>
                    <a:chOff x="4118486" y="3588773"/>
                    <a:chExt cx="1519085" cy="685804"/>
                  </a:xfrm>
                </p:grpSpPr>
                <p:cxnSp>
                  <p:nvCxnSpPr>
                    <p:cNvPr id="100" name="Connector: Elbow 99">
                      <a:extLst>
                        <a:ext uri="{FF2B5EF4-FFF2-40B4-BE49-F238E27FC236}">
                          <a16:creationId xmlns:a16="http://schemas.microsoft.com/office/drawing/2014/main" id="{C20D73C8-114F-5381-4C20-36BC1A1E9467}"/>
                        </a:ext>
                      </a:extLst>
                    </p:cNvPr>
                    <p:cNvCxnSpPr>
                      <a:cxnSpLocks/>
                    </p:cNvCxnSpPr>
                    <p:nvPr/>
                  </p:nvCxnSpPr>
                  <p:spPr>
                    <a:xfrm>
                      <a:off x="4878028" y="3588774"/>
                      <a:ext cx="759543" cy="685803"/>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Connector: Elbow 100">
                      <a:extLst>
                        <a:ext uri="{FF2B5EF4-FFF2-40B4-BE49-F238E27FC236}">
                          <a16:creationId xmlns:a16="http://schemas.microsoft.com/office/drawing/2014/main" id="{CCCEF3DC-1E56-8BCF-A006-DDAE152C118D}"/>
                        </a:ext>
                      </a:extLst>
                    </p:cNvPr>
                    <p:cNvCxnSpPr>
                      <a:cxnSpLocks/>
                    </p:cNvCxnSpPr>
                    <p:nvPr/>
                  </p:nvCxnSpPr>
                  <p:spPr>
                    <a:xfrm rot="10800000" flipV="1">
                      <a:off x="4118486" y="3588773"/>
                      <a:ext cx="759543" cy="685804"/>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AD3D3278-B06C-F3EE-EF4A-EC8961A5C670}"/>
                      </a:ext>
                    </a:extLst>
                  </p:cNvPr>
                  <p:cNvGrpSpPr/>
                  <p:nvPr/>
                </p:nvGrpSpPr>
                <p:grpSpPr>
                  <a:xfrm>
                    <a:off x="2599399" y="3588772"/>
                    <a:ext cx="1519085" cy="685804"/>
                    <a:chOff x="4118486" y="3588773"/>
                    <a:chExt cx="1519085" cy="685804"/>
                  </a:xfrm>
                </p:grpSpPr>
                <p:cxnSp>
                  <p:nvCxnSpPr>
                    <p:cNvPr id="98" name="Connector: Elbow 97">
                      <a:extLst>
                        <a:ext uri="{FF2B5EF4-FFF2-40B4-BE49-F238E27FC236}">
                          <a16:creationId xmlns:a16="http://schemas.microsoft.com/office/drawing/2014/main" id="{15F786EA-6663-275B-FD53-444676240503}"/>
                        </a:ext>
                      </a:extLst>
                    </p:cNvPr>
                    <p:cNvCxnSpPr>
                      <a:cxnSpLocks/>
                    </p:cNvCxnSpPr>
                    <p:nvPr/>
                  </p:nvCxnSpPr>
                  <p:spPr>
                    <a:xfrm>
                      <a:off x="4878028" y="3588774"/>
                      <a:ext cx="759543" cy="685803"/>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Connector: Elbow 98">
                      <a:extLst>
                        <a:ext uri="{FF2B5EF4-FFF2-40B4-BE49-F238E27FC236}">
                          <a16:creationId xmlns:a16="http://schemas.microsoft.com/office/drawing/2014/main" id="{8ADC7459-A64B-E874-28FE-9374BD21DE1E}"/>
                        </a:ext>
                      </a:extLst>
                    </p:cNvPr>
                    <p:cNvCxnSpPr>
                      <a:cxnSpLocks/>
                    </p:cNvCxnSpPr>
                    <p:nvPr/>
                  </p:nvCxnSpPr>
                  <p:spPr>
                    <a:xfrm rot="10800000" flipV="1">
                      <a:off x="4118486" y="3588773"/>
                      <a:ext cx="759543" cy="685804"/>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A9D4295C-291F-AD88-3E30-9B3255F109BF}"/>
                      </a:ext>
                    </a:extLst>
                  </p:cNvPr>
                  <p:cNvGrpSpPr/>
                  <p:nvPr/>
                </p:nvGrpSpPr>
                <p:grpSpPr>
                  <a:xfrm>
                    <a:off x="5637571" y="3588774"/>
                    <a:ext cx="1519085" cy="685804"/>
                    <a:chOff x="4118486" y="3588773"/>
                    <a:chExt cx="1519085" cy="685804"/>
                  </a:xfrm>
                </p:grpSpPr>
                <p:cxnSp>
                  <p:nvCxnSpPr>
                    <p:cNvPr id="96" name="Connector: Elbow 95">
                      <a:extLst>
                        <a:ext uri="{FF2B5EF4-FFF2-40B4-BE49-F238E27FC236}">
                          <a16:creationId xmlns:a16="http://schemas.microsoft.com/office/drawing/2014/main" id="{61F789CE-6587-E114-1D88-35D4742E11BE}"/>
                        </a:ext>
                      </a:extLst>
                    </p:cNvPr>
                    <p:cNvCxnSpPr>
                      <a:cxnSpLocks/>
                    </p:cNvCxnSpPr>
                    <p:nvPr/>
                  </p:nvCxnSpPr>
                  <p:spPr>
                    <a:xfrm>
                      <a:off x="4878028" y="3588774"/>
                      <a:ext cx="759543" cy="685803"/>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Connector: Elbow 96">
                      <a:extLst>
                        <a:ext uri="{FF2B5EF4-FFF2-40B4-BE49-F238E27FC236}">
                          <a16:creationId xmlns:a16="http://schemas.microsoft.com/office/drawing/2014/main" id="{BF8FFF4F-65A2-02D0-B1F2-05F8DA33A3CD}"/>
                        </a:ext>
                      </a:extLst>
                    </p:cNvPr>
                    <p:cNvCxnSpPr>
                      <a:cxnSpLocks/>
                    </p:cNvCxnSpPr>
                    <p:nvPr/>
                  </p:nvCxnSpPr>
                  <p:spPr>
                    <a:xfrm rot="10800000" flipV="1">
                      <a:off x="4118486" y="3588773"/>
                      <a:ext cx="759543" cy="685804"/>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0" name="Rectangle 89">
                  <a:extLst>
                    <a:ext uri="{FF2B5EF4-FFF2-40B4-BE49-F238E27FC236}">
                      <a16:creationId xmlns:a16="http://schemas.microsoft.com/office/drawing/2014/main" id="{0AF1F941-F20F-9D70-F4B1-806B8C83745E}"/>
                    </a:ext>
                  </a:extLst>
                </p:cNvPr>
                <p:cNvSpPr/>
                <p:nvPr/>
              </p:nvSpPr>
              <p:spPr>
                <a:xfrm>
                  <a:off x="2599398" y="4254910"/>
                  <a:ext cx="4557258" cy="3687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30EC732D-4564-637F-A843-796FFC780693}"/>
                    </a:ext>
                  </a:extLst>
                </p:cNvPr>
                <p:cNvSpPr/>
                <p:nvPr/>
              </p:nvSpPr>
              <p:spPr>
                <a:xfrm>
                  <a:off x="2599400" y="3989439"/>
                  <a:ext cx="4557258" cy="13273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EE2A6272-C21D-80B9-ED9C-5B143F91386E}"/>
                    </a:ext>
                  </a:extLst>
                </p:cNvPr>
                <p:cNvSpPr/>
                <p:nvPr/>
              </p:nvSpPr>
              <p:spPr>
                <a:xfrm>
                  <a:off x="2639952" y="2353596"/>
                  <a:ext cx="4557258" cy="13273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TextBox 83">
                <a:extLst>
                  <a:ext uri="{FF2B5EF4-FFF2-40B4-BE49-F238E27FC236}">
                    <a16:creationId xmlns:a16="http://schemas.microsoft.com/office/drawing/2014/main" id="{FCB64F4F-92F3-7922-0F36-4CB849C1577B}"/>
                  </a:ext>
                </a:extLst>
              </p:cNvPr>
              <p:cNvSpPr txBox="1"/>
              <p:nvPr/>
            </p:nvSpPr>
            <p:spPr>
              <a:xfrm>
                <a:off x="4505138" y="5150391"/>
                <a:ext cx="1718473" cy="600164"/>
              </a:xfrm>
              <a:prstGeom prst="rect">
                <a:avLst/>
              </a:prstGeom>
              <a:noFill/>
            </p:spPr>
            <p:txBody>
              <a:bodyPr wrap="square" rtlCol="0">
                <a:spAutoFit/>
              </a:bodyPr>
              <a:lstStyle/>
              <a:p>
                <a:pPr algn="ctr"/>
                <a:r>
                  <a:rPr lang="en-US" sz="1100" b="1" dirty="0">
                    <a:solidFill>
                      <a:srgbClr val="FF0000"/>
                    </a:solidFill>
                  </a:rPr>
                  <a:t>QE limited by optical absorption and crystal defects</a:t>
                </a:r>
              </a:p>
            </p:txBody>
          </p:sp>
          <p:sp>
            <p:nvSpPr>
              <p:cNvPr id="85" name="Rectangle 84">
                <a:extLst>
                  <a:ext uri="{FF2B5EF4-FFF2-40B4-BE49-F238E27FC236}">
                    <a16:creationId xmlns:a16="http://schemas.microsoft.com/office/drawing/2014/main" id="{79B97E35-4853-7485-3134-29E7B8ED6A14}"/>
                  </a:ext>
                </a:extLst>
              </p:cNvPr>
              <p:cNvSpPr/>
              <p:nvPr/>
            </p:nvSpPr>
            <p:spPr>
              <a:xfrm>
                <a:off x="4689440" y="2244165"/>
                <a:ext cx="1311175" cy="461665"/>
              </a:xfrm>
              <a:prstGeom prst="rect">
                <a:avLst/>
              </a:prstGeom>
            </p:spPr>
            <p:txBody>
              <a:bodyPr wrap="square">
                <a:spAutoFit/>
              </a:bodyPr>
              <a:lstStyle/>
              <a:p>
                <a:pPr algn="ctr"/>
                <a:r>
                  <a:rPr lang="en-US" sz="1200" b="1" dirty="0">
                    <a:solidFill>
                      <a:schemeClr val="bg1"/>
                    </a:solidFill>
                  </a:rPr>
                  <a:t>QE&gt; 1%</a:t>
                </a:r>
              </a:p>
              <a:p>
                <a:pPr algn="ctr"/>
                <a:r>
                  <a:rPr lang="en-US" sz="1200" b="1" dirty="0">
                    <a:solidFill>
                      <a:schemeClr val="bg1"/>
                    </a:solidFill>
                  </a:rPr>
                  <a:t>P&gt; 90%</a:t>
                </a:r>
              </a:p>
            </p:txBody>
          </p:sp>
          <p:sp>
            <p:nvSpPr>
              <p:cNvPr id="86" name="Rectangle 85">
                <a:extLst>
                  <a:ext uri="{FF2B5EF4-FFF2-40B4-BE49-F238E27FC236}">
                    <a16:creationId xmlns:a16="http://schemas.microsoft.com/office/drawing/2014/main" id="{09375060-ED7F-17A6-AF07-F072F3656FCD}"/>
                  </a:ext>
                </a:extLst>
              </p:cNvPr>
              <p:cNvSpPr/>
              <p:nvPr/>
            </p:nvSpPr>
            <p:spPr>
              <a:xfrm>
                <a:off x="4572000" y="5738541"/>
                <a:ext cx="2411238" cy="215444"/>
              </a:xfrm>
              <a:prstGeom prst="rect">
                <a:avLst/>
              </a:prstGeom>
            </p:spPr>
            <p:txBody>
              <a:bodyPr wrap="none">
                <a:spAutoFit/>
              </a:bodyPr>
              <a:lstStyle/>
              <a:p>
                <a:r>
                  <a:rPr lang="fr-FR" sz="800" dirty="0"/>
                  <a:t>X. Jin </a:t>
                </a:r>
                <a:r>
                  <a:rPr lang="fr-FR" sz="800" i="1" dirty="0"/>
                  <a:t>et al.</a:t>
                </a:r>
                <a:r>
                  <a:rPr lang="fr-FR" sz="800" dirty="0"/>
                  <a:t>,</a:t>
                </a:r>
                <a:r>
                  <a:rPr lang="fr-FR" sz="800" i="1" dirty="0" err="1"/>
                  <a:t>Appl</a:t>
                </a:r>
                <a:r>
                  <a:rPr lang="fr-FR" sz="800" i="1" dirty="0"/>
                  <a:t>. Phys. </a:t>
                </a:r>
                <a:r>
                  <a:rPr lang="fr-FR" sz="800" i="1" dirty="0" err="1"/>
                  <a:t>Lett</a:t>
                </a:r>
                <a:r>
                  <a:rPr lang="fr-FR" sz="800" i="1" dirty="0"/>
                  <a:t>. </a:t>
                </a:r>
                <a:r>
                  <a:rPr lang="fr-FR" sz="800" b="1" dirty="0"/>
                  <a:t>105</a:t>
                </a:r>
                <a:r>
                  <a:rPr lang="fr-FR" sz="800" dirty="0"/>
                  <a:t>, 203509 (2014)</a:t>
                </a:r>
                <a:endParaRPr lang="en-US" sz="800" dirty="0"/>
              </a:p>
            </p:txBody>
          </p:sp>
          <p:pic>
            <p:nvPicPr>
              <p:cNvPr id="87" name="Picture 86">
                <a:extLst>
                  <a:ext uri="{FF2B5EF4-FFF2-40B4-BE49-F238E27FC236}">
                    <a16:creationId xmlns:a16="http://schemas.microsoft.com/office/drawing/2014/main" id="{8103CF70-1DB7-37BE-6322-DFF0C67B2C6C}"/>
                  </a:ext>
                </a:extLst>
              </p:cNvPr>
              <p:cNvPicPr>
                <a:picLocks noChangeAspect="1"/>
              </p:cNvPicPr>
              <p:nvPr/>
            </p:nvPicPr>
            <p:blipFill>
              <a:blip r:embed="rId2" cstate="screen">
                <a:lum bright="-20000" contrast="40000"/>
                <a:extLst>
                  <a:ext uri="{28A0092B-C50C-407E-A947-70E740481C1C}">
                    <a14:useLocalDpi xmlns:a14="http://schemas.microsoft.com/office/drawing/2010/main"/>
                  </a:ext>
                </a:extLst>
              </a:blip>
              <a:stretch>
                <a:fillRect/>
              </a:stretch>
            </p:blipFill>
            <p:spPr>
              <a:xfrm>
                <a:off x="5259342" y="3831740"/>
                <a:ext cx="822112" cy="1329806"/>
              </a:xfrm>
              <a:prstGeom prst="rect">
                <a:avLst/>
              </a:prstGeom>
            </p:spPr>
          </p:pic>
        </p:grpSp>
      </p:grpSp>
      <p:sp>
        <p:nvSpPr>
          <p:cNvPr id="114" name="TextBox 113">
            <a:extLst>
              <a:ext uri="{FF2B5EF4-FFF2-40B4-BE49-F238E27FC236}">
                <a16:creationId xmlns:a16="http://schemas.microsoft.com/office/drawing/2014/main" id="{EC2B0C75-334A-4461-C0ED-2794EC08913C}"/>
              </a:ext>
            </a:extLst>
          </p:cNvPr>
          <p:cNvSpPr txBox="1"/>
          <p:nvPr/>
        </p:nvSpPr>
        <p:spPr>
          <a:xfrm>
            <a:off x="2796846" y="6332977"/>
            <a:ext cx="6836230" cy="369332"/>
          </a:xfrm>
          <a:prstGeom prst="rect">
            <a:avLst/>
          </a:prstGeom>
          <a:noFill/>
        </p:spPr>
        <p:txBody>
          <a:bodyPr wrap="none" rtlCol="0">
            <a:spAutoFit/>
          </a:bodyPr>
          <a:lstStyle/>
          <a:p>
            <a:r>
              <a:rPr lang="en-US" u="sng" dirty="0">
                <a:solidFill>
                  <a:srgbClr val="FF0000"/>
                </a:solidFill>
              </a:rPr>
              <a:t>Extracting electrons requires Negative Electron Affinity conditions</a:t>
            </a:r>
          </a:p>
        </p:txBody>
      </p:sp>
      <p:grpSp>
        <p:nvGrpSpPr>
          <p:cNvPr id="115" name="Group 114">
            <a:extLst>
              <a:ext uri="{FF2B5EF4-FFF2-40B4-BE49-F238E27FC236}">
                <a16:creationId xmlns:a16="http://schemas.microsoft.com/office/drawing/2014/main" id="{8C9A4F95-AFD7-EE93-1F64-FACB88594F4A}"/>
              </a:ext>
            </a:extLst>
          </p:cNvPr>
          <p:cNvGrpSpPr/>
          <p:nvPr/>
        </p:nvGrpSpPr>
        <p:grpSpPr>
          <a:xfrm>
            <a:off x="8894346" y="1084111"/>
            <a:ext cx="2791156" cy="4625588"/>
            <a:chOff x="6256656" y="942746"/>
            <a:chExt cx="2791156" cy="4625588"/>
          </a:xfrm>
        </p:grpSpPr>
        <p:grpSp>
          <p:nvGrpSpPr>
            <p:cNvPr id="116" name="Group 115">
              <a:extLst>
                <a:ext uri="{FF2B5EF4-FFF2-40B4-BE49-F238E27FC236}">
                  <a16:creationId xmlns:a16="http://schemas.microsoft.com/office/drawing/2014/main" id="{05611AE7-6734-9856-B1E3-B7A497897755}"/>
                </a:ext>
              </a:extLst>
            </p:cNvPr>
            <p:cNvGrpSpPr/>
            <p:nvPr/>
          </p:nvGrpSpPr>
          <p:grpSpPr>
            <a:xfrm>
              <a:off x="6256656" y="942746"/>
              <a:ext cx="2791156" cy="4625588"/>
              <a:chOff x="6256656" y="942746"/>
              <a:chExt cx="2791156" cy="4625588"/>
            </a:xfrm>
          </p:grpSpPr>
          <p:grpSp>
            <p:nvGrpSpPr>
              <p:cNvPr id="118" name="Group 117">
                <a:extLst>
                  <a:ext uri="{FF2B5EF4-FFF2-40B4-BE49-F238E27FC236}">
                    <a16:creationId xmlns:a16="http://schemas.microsoft.com/office/drawing/2014/main" id="{5B72BAE1-6692-9FE6-C709-90436E6C5DA9}"/>
                  </a:ext>
                </a:extLst>
              </p:cNvPr>
              <p:cNvGrpSpPr/>
              <p:nvPr/>
            </p:nvGrpSpPr>
            <p:grpSpPr>
              <a:xfrm>
                <a:off x="6256656" y="942746"/>
                <a:ext cx="2393571" cy="4461215"/>
                <a:chOff x="6256656" y="1120063"/>
                <a:chExt cx="2393571" cy="4461215"/>
              </a:xfrm>
            </p:grpSpPr>
            <p:grpSp>
              <p:nvGrpSpPr>
                <p:cNvPr id="120" name="Group 119">
                  <a:extLst>
                    <a:ext uri="{FF2B5EF4-FFF2-40B4-BE49-F238E27FC236}">
                      <a16:creationId xmlns:a16="http://schemas.microsoft.com/office/drawing/2014/main" id="{7E458C68-D13A-66F3-BECA-2582ADB76603}"/>
                    </a:ext>
                  </a:extLst>
                </p:cNvPr>
                <p:cNvGrpSpPr/>
                <p:nvPr/>
              </p:nvGrpSpPr>
              <p:grpSpPr>
                <a:xfrm>
                  <a:off x="6256656" y="1120063"/>
                  <a:ext cx="2393571" cy="4461215"/>
                  <a:chOff x="6256656" y="1120063"/>
                  <a:chExt cx="2393571" cy="4461215"/>
                </a:xfrm>
              </p:grpSpPr>
              <p:grpSp>
                <p:nvGrpSpPr>
                  <p:cNvPr id="122" name="Group 121">
                    <a:extLst>
                      <a:ext uri="{FF2B5EF4-FFF2-40B4-BE49-F238E27FC236}">
                        <a16:creationId xmlns:a16="http://schemas.microsoft.com/office/drawing/2014/main" id="{204996B7-B27E-1D87-A0C4-380CEB238591}"/>
                      </a:ext>
                    </a:extLst>
                  </p:cNvPr>
                  <p:cNvGrpSpPr/>
                  <p:nvPr/>
                </p:nvGrpSpPr>
                <p:grpSpPr>
                  <a:xfrm>
                    <a:off x="6824066" y="1584955"/>
                    <a:ext cx="811162" cy="1113501"/>
                    <a:chOff x="3996813" y="3170903"/>
                    <a:chExt cx="811162" cy="1113501"/>
                  </a:xfrm>
                </p:grpSpPr>
                <p:sp>
                  <p:nvSpPr>
                    <p:cNvPr id="128" name="Rectangle 127">
                      <a:extLst>
                        <a:ext uri="{FF2B5EF4-FFF2-40B4-BE49-F238E27FC236}">
                          <a16:creationId xmlns:a16="http://schemas.microsoft.com/office/drawing/2014/main" id="{AC0F71FB-D1FE-8499-B212-44A13028ECE5}"/>
                        </a:ext>
                      </a:extLst>
                    </p:cNvPr>
                    <p:cNvSpPr/>
                    <p:nvPr/>
                  </p:nvSpPr>
                  <p:spPr>
                    <a:xfrm>
                      <a:off x="3996814" y="3672347"/>
                      <a:ext cx="811161" cy="612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C766887D-34D8-6682-646D-1BDE26386D3E}"/>
                        </a:ext>
                      </a:extLst>
                    </p:cNvPr>
                    <p:cNvSpPr/>
                    <p:nvPr/>
                  </p:nvSpPr>
                  <p:spPr>
                    <a:xfrm>
                      <a:off x="3996814" y="3170903"/>
                      <a:ext cx="811161" cy="132736"/>
                    </a:xfrm>
                    <a:prstGeom prst="rect">
                      <a:avLst/>
                    </a:prstGeom>
                    <a:pattFill prst="dkHorz">
                      <a:fgClr>
                        <a:schemeClr val="accent2"/>
                      </a:fgClr>
                      <a:bgClr>
                        <a:schemeClr val="accent6">
                          <a:lumMod val="75000"/>
                        </a:schemeClr>
                      </a:bgClr>
                    </a:patt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1AC1C0B2-8823-9751-4FA1-80E2CA551A99}"/>
                        </a:ext>
                      </a:extLst>
                    </p:cNvPr>
                    <p:cNvSpPr/>
                    <p:nvPr/>
                  </p:nvSpPr>
                  <p:spPr>
                    <a:xfrm>
                      <a:off x="3996814" y="3359745"/>
                      <a:ext cx="811161" cy="132736"/>
                    </a:xfrm>
                    <a:prstGeom prst="rect">
                      <a:avLst/>
                    </a:prstGeom>
                    <a:pattFill prst="dkHorz">
                      <a:fgClr>
                        <a:schemeClr val="accent2"/>
                      </a:fgClr>
                      <a:bgClr>
                        <a:schemeClr val="accent4">
                          <a:lumMod val="40000"/>
                          <a:lumOff val="60000"/>
                        </a:schemeClr>
                      </a:bgClr>
                    </a:patt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6D384231-5CBA-B6D0-2DAE-3E183A4ED5B0}"/>
                        </a:ext>
                      </a:extLst>
                    </p:cNvPr>
                    <p:cNvSpPr/>
                    <p:nvPr/>
                  </p:nvSpPr>
                  <p:spPr>
                    <a:xfrm>
                      <a:off x="3996813" y="3483505"/>
                      <a:ext cx="811161" cy="188842"/>
                    </a:xfrm>
                    <a:prstGeom prst="rect">
                      <a:avLst/>
                    </a:prstGeom>
                    <a:gradFill flip="none" rotWithShape="1">
                      <a:gsLst>
                        <a:gs pos="0">
                          <a:schemeClr val="accent2"/>
                        </a:gs>
                        <a:gs pos="100000">
                          <a:schemeClr val="accent1"/>
                        </a:gs>
                      </a:gsLst>
                      <a:lin ang="54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8D341644-E5C8-F4D0-DF9D-ECA56C508DE3}"/>
                        </a:ext>
                      </a:extLst>
                    </p:cNvPr>
                    <p:cNvSpPr/>
                    <p:nvPr/>
                  </p:nvSpPr>
                  <p:spPr>
                    <a:xfrm>
                      <a:off x="3996814" y="3296265"/>
                      <a:ext cx="811161" cy="7085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123" name="TextBox 122">
                    <a:extLst>
                      <a:ext uri="{FF2B5EF4-FFF2-40B4-BE49-F238E27FC236}">
                        <a16:creationId xmlns:a16="http://schemas.microsoft.com/office/drawing/2014/main" id="{AF00481E-4437-7378-66F1-8F37455C1B32}"/>
                      </a:ext>
                    </a:extLst>
                  </p:cNvPr>
                  <p:cNvSpPr txBox="1"/>
                  <p:nvPr/>
                </p:nvSpPr>
                <p:spPr>
                  <a:xfrm>
                    <a:off x="6302556" y="1120063"/>
                    <a:ext cx="1776448" cy="430887"/>
                  </a:xfrm>
                  <a:prstGeom prst="rect">
                    <a:avLst/>
                  </a:prstGeom>
                  <a:noFill/>
                </p:spPr>
                <p:txBody>
                  <a:bodyPr wrap="none" rtlCol="0">
                    <a:spAutoFit/>
                  </a:bodyPr>
                  <a:lstStyle/>
                  <a:p>
                    <a:r>
                      <a:rPr lang="en-US" sz="1100" dirty="0"/>
                      <a:t>III-V GaAs SL with DBR</a:t>
                    </a:r>
                  </a:p>
                  <a:p>
                    <a:r>
                      <a:rPr lang="en-US" sz="1100" dirty="0"/>
                      <a:t>(~60 layers – 5 materials)</a:t>
                    </a:r>
                  </a:p>
                </p:txBody>
              </p:sp>
              <p:sp>
                <p:nvSpPr>
                  <p:cNvPr id="124" name="TextBox 123">
                    <a:extLst>
                      <a:ext uri="{FF2B5EF4-FFF2-40B4-BE49-F238E27FC236}">
                        <a16:creationId xmlns:a16="http://schemas.microsoft.com/office/drawing/2014/main" id="{CC127163-DA94-340D-A11C-98580E53A553}"/>
                      </a:ext>
                    </a:extLst>
                  </p:cNvPr>
                  <p:cNvSpPr txBox="1"/>
                  <p:nvPr/>
                </p:nvSpPr>
                <p:spPr>
                  <a:xfrm>
                    <a:off x="6574058" y="5150391"/>
                    <a:ext cx="1718473" cy="430887"/>
                  </a:xfrm>
                  <a:prstGeom prst="rect">
                    <a:avLst/>
                  </a:prstGeom>
                  <a:noFill/>
                </p:spPr>
                <p:txBody>
                  <a:bodyPr wrap="square" rtlCol="0">
                    <a:spAutoFit/>
                  </a:bodyPr>
                  <a:lstStyle/>
                  <a:p>
                    <a:pPr algn="ctr"/>
                    <a:r>
                      <a:rPr lang="en-US" sz="1100" b="1" dirty="0">
                        <a:solidFill>
                          <a:srgbClr val="FF0000"/>
                        </a:solidFill>
                      </a:rPr>
                      <a:t>State-of-the-art</a:t>
                    </a:r>
                  </a:p>
                  <a:p>
                    <a:pPr algn="ctr"/>
                    <a:r>
                      <a:rPr lang="en-US" sz="1100" b="1" dirty="0">
                        <a:solidFill>
                          <a:srgbClr val="FF0000"/>
                        </a:solidFill>
                      </a:rPr>
                      <a:t>Unmatched result </a:t>
                    </a:r>
                  </a:p>
                </p:txBody>
              </p:sp>
              <p:grpSp>
                <p:nvGrpSpPr>
                  <p:cNvPr id="125" name="Group 124">
                    <a:extLst>
                      <a:ext uri="{FF2B5EF4-FFF2-40B4-BE49-F238E27FC236}">
                        <a16:creationId xmlns:a16="http://schemas.microsoft.com/office/drawing/2014/main" id="{6C071581-E860-7F2E-6B5A-551E67D4E443}"/>
                      </a:ext>
                    </a:extLst>
                  </p:cNvPr>
                  <p:cNvGrpSpPr/>
                  <p:nvPr/>
                </p:nvGrpSpPr>
                <p:grpSpPr>
                  <a:xfrm>
                    <a:off x="6256656" y="3131630"/>
                    <a:ext cx="2393571" cy="1597220"/>
                    <a:chOff x="2133360" y="3344850"/>
                    <a:chExt cx="4704735" cy="2982650"/>
                  </a:xfrm>
                </p:grpSpPr>
                <p:pic>
                  <p:nvPicPr>
                    <p:cNvPr id="126" name="Picture 125">
                      <a:extLst>
                        <a:ext uri="{FF2B5EF4-FFF2-40B4-BE49-F238E27FC236}">
                          <a16:creationId xmlns:a16="http://schemas.microsoft.com/office/drawing/2014/main" id="{A25DC3EC-F7D0-3F0A-D033-00E9A272FB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3360" y="3344850"/>
                      <a:ext cx="4704735" cy="2982650"/>
                    </a:xfrm>
                    <a:prstGeom prst="rect">
                      <a:avLst/>
                    </a:prstGeom>
                  </p:spPr>
                </p:pic>
                <p:sp>
                  <p:nvSpPr>
                    <p:cNvPr id="127" name="Rectangle 126">
                      <a:extLst>
                        <a:ext uri="{FF2B5EF4-FFF2-40B4-BE49-F238E27FC236}">
                          <a16:creationId xmlns:a16="http://schemas.microsoft.com/office/drawing/2014/main" id="{0C709FC2-77BD-9A7F-6F1E-BC07FCEE7841}"/>
                        </a:ext>
                      </a:extLst>
                    </p:cNvPr>
                    <p:cNvSpPr/>
                    <p:nvPr/>
                  </p:nvSpPr>
                  <p:spPr>
                    <a:xfrm>
                      <a:off x="5324168" y="3480174"/>
                      <a:ext cx="154858" cy="23380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1" name="Rectangle 120">
                  <a:extLst>
                    <a:ext uri="{FF2B5EF4-FFF2-40B4-BE49-F238E27FC236}">
                      <a16:creationId xmlns:a16="http://schemas.microsoft.com/office/drawing/2014/main" id="{E32CDCD3-93E5-4277-C654-C468D6B86BC6}"/>
                    </a:ext>
                  </a:extLst>
                </p:cNvPr>
                <p:cNvSpPr/>
                <p:nvPr/>
              </p:nvSpPr>
              <p:spPr>
                <a:xfrm>
                  <a:off x="6574058" y="2248154"/>
                  <a:ext cx="1311175" cy="461665"/>
                </a:xfrm>
                <a:prstGeom prst="rect">
                  <a:avLst/>
                </a:prstGeom>
              </p:spPr>
              <p:txBody>
                <a:bodyPr wrap="square">
                  <a:spAutoFit/>
                </a:bodyPr>
                <a:lstStyle/>
                <a:p>
                  <a:pPr algn="ctr"/>
                  <a:r>
                    <a:rPr lang="en-US" sz="1200" b="1" dirty="0">
                      <a:solidFill>
                        <a:schemeClr val="bg1"/>
                      </a:solidFill>
                    </a:rPr>
                    <a:t>QE&gt; 6%</a:t>
                  </a:r>
                </a:p>
                <a:p>
                  <a:pPr algn="ctr"/>
                  <a:r>
                    <a:rPr lang="en-US" sz="1200" b="1" dirty="0">
                      <a:solidFill>
                        <a:schemeClr val="bg1"/>
                      </a:solidFill>
                    </a:rPr>
                    <a:t>P&gt; 85%</a:t>
                  </a:r>
                </a:p>
              </p:txBody>
            </p:sp>
          </p:grpSp>
          <p:sp>
            <p:nvSpPr>
              <p:cNvPr id="119" name="Rectangle 118">
                <a:extLst>
                  <a:ext uri="{FF2B5EF4-FFF2-40B4-BE49-F238E27FC236}">
                    <a16:creationId xmlns:a16="http://schemas.microsoft.com/office/drawing/2014/main" id="{07357C90-19FF-4F12-6EFD-C335EEC7E2ED}"/>
                  </a:ext>
                </a:extLst>
              </p:cNvPr>
              <p:cNvSpPr/>
              <p:nvPr/>
            </p:nvSpPr>
            <p:spPr>
              <a:xfrm>
                <a:off x="6574058" y="5352890"/>
                <a:ext cx="2473754" cy="215444"/>
              </a:xfrm>
              <a:prstGeom prst="rect">
                <a:avLst/>
              </a:prstGeom>
            </p:spPr>
            <p:txBody>
              <a:bodyPr wrap="none">
                <a:spAutoFit/>
              </a:bodyPr>
              <a:lstStyle/>
              <a:p>
                <a:r>
                  <a:rPr lang="fr-FR" sz="800" dirty="0"/>
                  <a:t>W. Liu </a:t>
                </a:r>
                <a:r>
                  <a:rPr lang="fr-FR" sz="800" i="1" dirty="0"/>
                  <a:t>et al., </a:t>
                </a:r>
                <a:r>
                  <a:rPr lang="fr-FR" sz="800" i="1" dirty="0" err="1"/>
                  <a:t>Appl</a:t>
                </a:r>
                <a:r>
                  <a:rPr lang="fr-FR" sz="800" i="1" dirty="0"/>
                  <a:t>. Phys. </a:t>
                </a:r>
                <a:r>
                  <a:rPr lang="fr-FR" sz="800" i="1" dirty="0" err="1"/>
                  <a:t>Lett</a:t>
                </a:r>
                <a:r>
                  <a:rPr lang="fr-FR" sz="800" i="1" dirty="0"/>
                  <a:t>. </a:t>
                </a:r>
                <a:r>
                  <a:rPr lang="fr-FR" sz="800" b="1" dirty="0"/>
                  <a:t>109</a:t>
                </a:r>
                <a:r>
                  <a:rPr lang="fr-FR" sz="800" dirty="0"/>
                  <a:t>, 252104 (2016)</a:t>
                </a:r>
                <a:endParaRPr lang="en-US" sz="800" dirty="0"/>
              </a:p>
            </p:txBody>
          </p:sp>
        </p:grpSp>
        <p:sp>
          <p:nvSpPr>
            <p:cNvPr id="117" name="Rectangle 116">
              <a:extLst>
                <a:ext uri="{FF2B5EF4-FFF2-40B4-BE49-F238E27FC236}">
                  <a16:creationId xmlns:a16="http://schemas.microsoft.com/office/drawing/2014/main" id="{810EA772-E79C-3DF3-C6F7-679ABD1496FE}"/>
                </a:ext>
              </a:extLst>
            </p:cNvPr>
            <p:cNvSpPr/>
            <p:nvPr/>
          </p:nvSpPr>
          <p:spPr>
            <a:xfrm>
              <a:off x="7074179" y="4564959"/>
              <a:ext cx="1923925" cy="430887"/>
            </a:xfrm>
            <a:prstGeom prst="rect">
              <a:avLst/>
            </a:prstGeom>
          </p:spPr>
          <p:txBody>
            <a:bodyPr wrap="none">
              <a:spAutoFit/>
            </a:bodyPr>
            <a:lstStyle/>
            <a:p>
              <a:pPr algn="ctr"/>
              <a:r>
                <a:rPr lang="en-US" sz="1050" i="1" dirty="0"/>
                <a:t>Difficult to realize</a:t>
              </a:r>
            </a:p>
            <a:p>
              <a:pPr algn="ctr"/>
              <a:r>
                <a:rPr lang="en-US" sz="1050" i="1" dirty="0"/>
                <a:t>Low rate of success (~20%)</a:t>
              </a:r>
            </a:p>
          </p:txBody>
        </p:sp>
      </p:grpSp>
    </p:spTree>
    <p:extLst>
      <p:ext uri="{BB962C8B-B14F-4D97-AF65-F5344CB8AC3E}">
        <p14:creationId xmlns:p14="http://schemas.microsoft.com/office/powerpoint/2010/main" val="101854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5FE810-FE53-41BD-8490-2686A72F0758}"/>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sp>
        <p:nvSpPr>
          <p:cNvPr id="3" name="Title 1">
            <a:extLst>
              <a:ext uri="{FF2B5EF4-FFF2-40B4-BE49-F238E27FC236}">
                <a16:creationId xmlns:a16="http://schemas.microsoft.com/office/drawing/2014/main" id="{14F5F777-9459-E6D9-2D43-66A8FD13F713}"/>
              </a:ext>
            </a:extLst>
          </p:cNvPr>
          <p:cNvSpPr txBox="1">
            <a:spLocks/>
          </p:cNvSpPr>
          <p:nvPr/>
        </p:nvSpPr>
        <p:spPr>
          <a:xfrm>
            <a:off x="269139" y="234011"/>
            <a:ext cx="8328991" cy="807371"/>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a:t>Negative Electron Affinity</a:t>
            </a:r>
            <a:endParaRPr lang="en-US" dirty="0"/>
          </a:p>
        </p:txBody>
      </p:sp>
      <p:sp>
        <p:nvSpPr>
          <p:cNvPr id="4" name="Rectangle 3">
            <a:extLst>
              <a:ext uri="{FF2B5EF4-FFF2-40B4-BE49-F238E27FC236}">
                <a16:creationId xmlns:a16="http://schemas.microsoft.com/office/drawing/2014/main" id="{A7AA9A53-B7C9-46D3-D059-E5A0D10FB9E2}"/>
              </a:ext>
            </a:extLst>
          </p:cNvPr>
          <p:cNvSpPr/>
          <p:nvPr/>
        </p:nvSpPr>
        <p:spPr>
          <a:xfrm>
            <a:off x="799202" y="966669"/>
            <a:ext cx="7919884" cy="923330"/>
          </a:xfrm>
          <a:prstGeom prst="rect">
            <a:avLst/>
          </a:prstGeom>
        </p:spPr>
        <p:txBody>
          <a:bodyPr wrap="square">
            <a:spAutoFit/>
          </a:bodyPr>
          <a:lstStyle/>
          <a:p>
            <a:pPr lvl="0" algn="ctr" defTabSz="457200">
              <a:spcBef>
                <a:spcPts val="1000"/>
              </a:spcBef>
              <a:buClr>
                <a:srgbClr val="90C226"/>
              </a:buClr>
              <a:buSzPct val="80000"/>
            </a:pPr>
            <a:r>
              <a:rPr lang="en-US" i="1" dirty="0"/>
              <a:t>All GaAs based photocathodes operated at photon energies near the band gap must be activated to Negative Electron Affinity (NEA) condition using Cs and O to form a strong surface dipole that lowers the electron affinity</a:t>
            </a:r>
          </a:p>
        </p:txBody>
      </p:sp>
      <p:grpSp>
        <p:nvGrpSpPr>
          <p:cNvPr id="5" name="Group 4">
            <a:extLst>
              <a:ext uri="{FF2B5EF4-FFF2-40B4-BE49-F238E27FC236}">
                <a16:creationId xmlns:a16="http://schemas.microsoft.com/office/drawing/2014/main" id="{852EF601-85A4-E119-3FF7-E9F787B1FCF7}"/>
              </a:ext>
            </a:extLst>
          </p:cNvPr>
          <p:cNvGrpSpPr/>
          <p:nvPr/>
        </p:nvGrpSpPr>
        <p:grpSpPr>
          <a:xfrm>
            <a:off x="1173924" y="2318016"/>
            <a:ext cx="4020018" cy="2668258"/>
            <a:chOff x="297041" y="1475034"/>
            <a:chExt cx="7228007" cy="4995618"/>
          </a:xfrm>
        </p:grpSpPr>
        <p:grpSp>
          <p:nvGrpSpPr>
            <p:cNvPr id="6" name="Group 5">
              <a:extLst>
                <a:ext uri="{FF2B5EF4-FFF2-40B4-BE49-F238E27FC236}">
                  <a16:creationId xmlns:a16="http://schemas.microsoft.com/office/drawing/2014/main" id="{D0C48A31-C34E-7952-8039-77BB6FED8D7B}"/>
                </a:ext>
              </a:extLst>
            </p:cNvPr>
            <p:cNvGrpSpPr/>
            <p:nvPr/>
          </p:nvGrpSpPr>
          <p:grpSpPr>
            <a:xfrm>
              <a:off x="297041" y="1475034"/>
              <a:ext cx="7228007" cy="4995618"/>
              <a:chOff x="134086" y="1435565"/>
              <a:chExt cx="7228007" cy="4995618"/>
            </a:xfrm>
          </p:grpSpPr>
          <p:sp>
            <p:nvSpPr>
              <p:cNvPr id="11" name="Arc 10">
                <a:extLst>
                  <a:ext uri="{FF2B5EF4-FFF2-40B4-BE49-F238E27FC236}">
                    <a16:creationId xmlns:a16="http://schemas.microsoft.com/office/drawing/2014/main" id="{E14BBF37-8EE2-D374-AAE3-3F0E22D1B912}"/>
                  </a:ext>
                </a:extLst>
              </p:cNvPr>
              <p:cNvSpPr/>
              <p:nvPr/>
            </p:nvSpPr>
            <p:spPr>
              <a:xfrm>
                <a:off x="1371600" y="4916269"/>
                <a:ext cx="3276600" cy="14478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a:p>
            </p:txBody>
          </p:sp>
          <p:sp>
            <p:nvSpPr>
              <p:cNvPr id="12" name="Arc 11">
                <a:extLst>
                  <a:ext uri="{FF2B5EF4-FFF2-40B4-BE49-F238E27FC236}">
                    <a16:creationId xmlns:a16="http://schemas.microsoft.com/office/drawing/2014/main" id="{7DF12B86-8DAC-1E6A-BF4A-763DFACED517}"/>
                  </a:ext>
                </a:extLst>
              </p:cNvPr>
              <p:cNvSpPr/>
              <p:nvPr/>
            </p:nvSpPr>
            <p:spPr>
              <a:xfrm>
                <a:off x="1371600" y="3276600"/>
                <a:ext cx="3276600" cy="14478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a:p>
            </p:txBody>
          </p:sp>
          <p:cxnSp>
            <p:nvCxnSpPr>
              <p:cNvPr id="13" name="Straight Connector 12">
                <a:extLst>
                  <a:ext uri="{FF2B5EF4-FFF2-40B4-BE49-F238E27FC236}">
                    <a16:creationId xmlns:a16="http://schemas.microsoft.com/office/drawing/2014/main" id="{9938EE62-CBEA-2FCA-5E25-723D6F4763DB}"/>
                  </a:ext>
                </a:extLst>
              </p:cNvPr>
              <p:cNvCxnSpPr/>
              <p:nvPr/>
            </p:nvCxnSpPr>
            <p:spPr>
              <a:xfrm flipH="1">
                <a:off x="914400" y="3276600"/>
                <a:ext cx="20955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A3970BF-3818-773E-8D3E-31E2D534CF36}"/>
                  </a:ext>
                </a:extLst>
              </p:cNvPr>
              <p:cNvCxnSpPr/>
              <p:nvPr/>
            </p:nvCxnSpPr>
            <p:spPr>
              <a:xfrm flipH="1">
                <a:off x="914400" y="4916269"/>
                <a:ext cx="20955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9E4738-D78D-ADE2-5B0E-621B8A9EDFE4}"/>
                  </a:ext>
                </a:extLst>
              </p:cNvPr>
              <p:cNvCxnSpPr>
                <a:stCxn id="11" idx="2"/>
              </p:cNvCxnSpPr>
              <p:nvPr/>
            </p:nvCxnSpPr>
            <p:spPr>
              <a:xfrm flipV="1">
                <a:off x="4648200" y="2744181"/>
                <a:ext cx="0" cy="28959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C3FEB7-59E8-C5D5-4795-CC0699DBA999}"/>
                  </a:ext>
                </a:extLst>
              </p:cNvPr>
              <p:cNvCxnSpPr>
                <a:stCxn id="12" idx="0"/>
              </p:cNvCxnSpPr>
              <p:nvPr/>
            </p:nvCxnSpPr>
            <p:spPr>
              <a:xfrm>
                <a:off x="3009900" y="3276600"/>
                <a:ext cx="33909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A490AD-50E0-E810-1B29-2B8D7222C571}"/>
                  </a:ext>
                </a:extLst>
              </p:cNvPr>
              <p:cNvCxnSpPr/>
              <p:nvPr/>
            </p:nvCxnSpPr>
            <p:spPr>
              <a:xfrm>
                <a:off x="4648200" y="1457792"/>
                <a:ext cx="1524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5062876-2D03-C719-93DD-55708C40C46B}"/>
                  </a:ext>
                </a:extLst>
              </p:cNvPr>
              <p:cNvSpPr txBox="1"/>
              <p:nvPr/>
            </p:nvSpPr>
            <p:spPr>
              <a:xfrm>
                <a:off x="320349" y="4908359"/>
                <a:ext cx="990599" cy="417152"/>
              </a:xfrm>
              <a:prstGeom prst="rect">
                <a:avLst/>
              </a:prstGeom>
              <a:noFill/>
            </p:spPr>
            <p:txBody>
              <a:bodyPr wrap="square" rtlCol="0">
                <a:spAutoFit/>
              </a:bodyPr>
              <a:lstStyle/>
              <a:p>
                <a:r>
                  <a:rPr lang="en-US" sz="1100" dirty="0"/>
                  <a:t>VBM</a:t>
                </a:r>
              </a:p>
            </p:txBody>
          </p:sp>
          <p:sp>
            <p:nvSpPr>
              <p:cNvPr id="19" name="TextBox 18">
                <a:extLst>
                  <a:ext uri="{FF2B5EF4-FFF2-40B4-BE49-F238E27FC236}">
                    <a16:creationId xmlns:a16="http://schemas.microsoft.com/office/drawing/2014/main" id="{992C7F5F-9425-EEDD-DDCF-28644E7A0FEF}"/>
                  </a:ext>
                </a:extLst>
              </p:cNvPr>
              <p:cNvSpPr txBox="1"/>
              <p:nvPr/>
            </p:nvSpPr>
            <p:spPr>
              <a:xfrm>
                <a:off x="320349" y="2919428"/>
                <a:ext cx="990599" cy="417152"/>
              </a:xfrm>
              <a:prstGeom prst="rect">
                <a:avLst/>
              </a:prstGeom>
              <a:noFill/>
            </p:spPr>
            <p:txBody>
              <a:bodyPr wrap="square" rtlCol="0">
                <a:spAutoFit/>
              </a:bodyPr>
              <a:lstStyle/>
              <a:p>
                <a:r>
                  <a:rPr lang="en-US" sz="1100" dirty="0"/>
                  <a:t>CBM</a:t>
                </a:r>
              </a:p>
            </p:txBody>
          </p:sp>
          <p:sp>
            <p:nvSpPr>
              <p:cNvPr id="20" name="TextBox 19">
                <a:extLst>
                  <a:ext uri="{FF2B5EF4-FFF2-40B4-BE49-F238E27FC236}">
                    <a16:creationId xmlns:a16="http://schemas.microsoft.com/office/drawing/2014/main" id="{BBCC8B7B-DFD6-F32D-65A1-43A36E2093A3}"/>
                  </a:ext>
                </a:extLst>
              </p:cNvPr>
              <p:cNvSpPr txBox="1"/>
              <p:nvPr/>
            </p:nvSpPr>
            <p:spPr>
              <a:xfrm>
                <a:off x="5761893" y="1435565"/>
                <a:ext cx="1600200" cy="687075"/>
              </a:xfrm>
              <a:prstGeom prst="rect">
                <a:avLst/>
              </a:prstGeom>
              <a:noFill/>
            </p:spPr>
            <p:txBody>
              <a:bodyPr wrap="square" rtlCol="0">
                <a:spAutoFit/>
              </a:bodyPr>
              <a:lstStyle/>
              <a:p>
                <a:r>
                  <a:rPr lang="en-US" sz="1100" dirty="0"/>
                  <a:t>Vacuum level</a:t>
                </a:r>
              </a:p>
            </p:txBody>
          </p:sp>
          <p:cxnSp>
            <p:nvCxnSpPr>
              <p:cNvPr id="21" name="Straight Arrow Connector 20">
                <a:extLst>
                  <a:ext uri="{FF2B5EF4-FFF2-40B4-BE49-F238E27FC236}">
                    <a16:creationId xmlns:a16="http://schemas.microsoft.com/office/drawing/2014/main" id="{CE7E25F2-9C56-B8F9-F36C-1F9C6022ECAD}"/>
                  </a:ext>
                </a:extLst>
              </p:cNvPr>
              <p:cNvCxnSpPr/>
              <p:nvPr/>
            </p:nvCxnSpPr>
            <p:spPr>
              <a:xfrm flipH="1" flipV="1">
                <a:off x="4762500" y="5640169"/>
                <a:ext cx="495300" cy="495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8D710FB-F4B6-ADD8-C008-B3C9B14614CD}"/>
                  </a:ext>
                </a:extLst>
              </p:cNvPr>
              <p:cNvSpPr txBox="1"/>
              <p:nvPr/>
            </p:nvSpPr>
            <p:spPr>
              <a:xfrm>
                <a:off x="5233742" y="5744108"/>
                <a:ext cx="2030688" cy="687075"/>
              </a:xfrm>
              <a:prstGeom prst="rect">
                <a:avLst/>
              </a:prstGeom>
              <a:noFill/>
            </p:spPr>
            <p:txBody>
              <a:bodyPr wrap="square" rtlCol="0">
                <a:spAutoFit/>
              </a:bodyPr>
              <a:lstStyle/>
              <a:p>
                <a:r>
                  <a:rPr lang="en-US" sz="1100" dirty="0"/>
                  <a:t>GaAs – Vacuum interface</a:t>
                </a:r>
              </a:p>
            </p:txBody>
          </p:sp>
          <p:cxnSp>
            <p:nvCxnSpPr>
              <p:cNvPr id="23" name="Straight Connector 22">
                <a:extLst>
                  <a:ext uri="{FF2B5EF4-FFF2-40B4-BE49-F238E27FC236}">
                    <a16:creationId xmlns:a16="http://schemas.microsoft.com/office/drawing/2014/main" id="{5C1B41E0-501C-C3C0-C2CB-35F249DBBDA3}"/>
                  </a:ext>
                </a:extLst>
              </p:cNvPr>
              <p:cNvCxnSpPr/>
              <p:nvPr/>
            </p:nvCxnSpPr>
            <p:spPr>
              <a:xfrm>
                <a:off x="914400" y="4916269"/>
                <a:ext cx="37338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88BF2E1-9182-B64C-AEC8-E4FE101A9A66}"/>
                  </a:ext>
                </a:extLst>
              </p:cNvPr>
              <p:cNvCxnSpPr>
                <a:stCxn id="25" idx="0"/>
              </p:cNvCxnSpPr>
              <p:nvPr/>
            </p:nvCxnSpPr>
            <p:spPr>
              <a:xfrm flipV="1">
                <a:off x="3771900" y="4916269"/>
                <a:ext cx="533400" cy="7239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9CAA2ED-48C1-CD9E-CDB9-86CE09AD75BE}"/>
                  </a:ext>
                </a:extLst>
              </p:cNvPr>
              <p:cNvSpPr txBox="1"/>
              <p:nvPr/>
            </p:nvSpPr>
            <p:spPr>
              <a:xfrm>
                <a:off x="2781299" y="5640170"/>
                <a:ext cx="1981201" cy="417152"/>
              </a:xfrm>
              <a:prstGeom prst="rect">
                <a:avLst/>
              </a:prstGeom>
              <a:noFill/>
            </p:spPr>
            <p:txBody>
              <a:bodyPr wrap="square" rtlCol="0">
                <a:spAutoFit/>
              </a:bodyPr>
              <a:lstStyle/>
              <a:p>
                <a:r>
                  <a:rPr lang="en-US" sz="1100" dirty="0"/>
                  <a:t>Fermi level</a:t>
                </a:r>
              </a:p>
            </p:txBody>
          </p:sp>
          <p:cxnSp>
            <p:nvCxnSpPr>
              <p:cNvPr id="26" name="Straight Arrow Connector 25">
                <a:extLst>
                  <a:ext uri="{FF2B5EF4-FFF2-40B4-BE49-F238E27FC236}">
                    <a16:creationId xmlns:a16="http://schemas.microsoft.com/office/drawing/2014/main" id="{20122918-B77E-870A-8712-ACF37D766B79}"/>
                  </a:ext>
                </a:extLst>
              </p:cNvPr>
              <p:cNvCxnSpPr/>
              <p:nvPr/>
            </p:nvCxnSpPr>
            <p:spPr>
              <a:xfrm>
                <a:off x="1066800" y="3276600"/>
                <a:ext cx="0" cy="1639669"/>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22E12E3-DAE4-DCBD-F004-5D38700B5529}"/>
                  </a:ext>
                </a:extLst>
              </p:cNvPr>
              <p:cNvSpPr txBox="1"/>
              <p:nvPr/>
            </p:nvSpPr>
            <p:spPr>
              <a:xfrm>
                <a:off x="134086" y="3887857"/>
                <a:ext cx="2571013" cy="417152"/>
              </a:xfrm>
              <a:prstGeom prst="rect">
                <a:avLst/>
              </a:prstGeom>
              <a:noFill/>
            </p:spPr>
            <p:txBody>
              <a:bodyPr wrap="square" rtlCol="0">
                <a:spAutoFit/>
              </a:bodyPr>
              <a:lstStyle/>
              <a:p>
                <a:r>
                  <a:rPr lang="en-US" sz="1100" dirty="0"/>
                  <a:t>Band Gap = 1.42 eV</a:t>
                </a:r>
              </a:p>
            </p:txBody>
          </p:sp>
          <p:cxnSp>
            <p:nvCxnSpPr>
              <p:cNvPr id="28" name="Straight Arrow Connector 27">
                <a:extLst>
                  <a:ext uri="{FF2B5EF4-FFF2-40B4-BE49-F238E27FC236}">
                    <a16:creationId xmlns:a16="http://schemas.microsoft.com/office/drawing/2014/main" id="{8E1CDC38-3A4E-EFEC-436F-E7D0F9444365}"/>
                  </a:ext>
                </a:extLst>
              </p:cNvPr>
              <p:cNvCxnSpPr/>
              <p:nvPr/>
            </p:nvCxnSpPr>
            <p:spPr>
              <a:xfrm>
                <a:off x="4038600" y="3276600"/>
                <a:ext cx="0" cy="7239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7FE3643-1191-9A1D-15B8-36D089C5A3A1}"/>
                  </a:ext>
                </a:extLst>
              </p:cNvPr>
              <p:cNvSpPr txBox="1"/>
              <p:nvPr/>
            </p:nvSpPr>
            <p:spPr>
              <a:xfrm>
                <a:off x="3168133" y="3429001"/>
                <a:ext cx="1243192" cy="417152"/>
              </a:xfrm>
              <a:prstGeom prst="rect">
                <a:avLst/>
              </a:prstGeom>
              <a:noFill/>
            </p:spPr>
            <p:txBody>
              <a:bodyPr wrap="square" rtlCol="0">
                <a:spAutoFit/>
              </a:bodyPr>
              <a:lstStyle/>
              <a:p>
                <a:r>
                  <a:rPr lang="en-US" sz="1100" dirty="0"/>
                  <a:t>~0.5 eV</a:t>
                </a:r>
              </a:p>
            </p:txBody>
          </p:sp>
        </p:grpSp>
        <p:cxnSp>
          <p:nvCxnSpPr>
            <p:cNvPr id="7" name="Straight Connector 6">
              <a:extLst>
                <a:ext uri="{FF2B5EF4-FFF2-40B4-BE49-F238E27FC236}">
                  <a16:creationId xmlns:a16="http://schemas.microsoft.com/office/drawing/2014/main" id="{BAA146AB-6AFD-E245-24A5-F8435190304D}"/>
                </a:ext>
              </a:extLst>
            </p:cNvPr>
            <p:cNvCxnSpPr/>
            <p:nvPr/>
          </p:nvCxnSpPr>
          <p:spPr>
            <a:xfrm flipH="1" flipV="1">
              <a:off x="4794747" y="1475034"/>
              <a:ext cx="16408" cy="87784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772207C-1DEE-2E8A-8332-4B8BAF7DD0D5}"/>
                </a:ext>
              </a:extLst>
            </p:cNvPr>
            <p:cNvCxnSpPr>
              <a:cxnSpLocks/>
            </p:cNvCxnSpPr>
            <p:nvPr/>
          </p:nvCxnSpPr>
          <p:spPr>
            <a:xfrm>
              <a:off x="4808815" y="2162108"/>
              <a:ext cx="30874" cy="1213939"/>
            </a:xfrm>
            <a:prstGeom prst="line">
              <a:avLst/>
            </a:prstGeom>
            <a:ln w="28575">
              <a:prstDash val="solid"/>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556E625B-4349-6938-7FF6-1A51CFD3BB75}"/>
                </a:ext>
              </a:extLst>
            </p:cNvPr>
            <p:cNvCxnSpPr/>
            <p:nvPr/>
          </p:nvCxnSpPr>
          <p:spPr>
            <a:xfrm flipV="1">
              <a:off x="5639415" y="1534380"/>
              <a:ext cx="0" cy="3421358"/>
            </a:xfrm>
            <a:prstGeom prst="straightConnector1">
              <a:avLst/>
            </a:prstGeom>
            <a:ln w="127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624640D-0781-67ED-82FE-D78CD1AE52D0}"/>
                </a:ext>
              </a:extLst>
            </p:cNvPr>
            <p:cNvSpPr txBox="1"/>
            <p:nvPr/>
          </p:nvSpPr>
          <p:spPr>
            <a:xfrm>
              <a:off x="5619240" y="2575074"/>
              <a:ext cx="1052663" cy="417152"/>
            </a:xfrm>
            <a:prstGeom prst="rect">
              <a:avLst/>
            </a:prstGeom>
            <a:noFill/>
          </p:spPr>
          <p:txBody>
            <a:bodyPr wrap="square" rtlCol="0">
              <a:spAutoFit/>
            </a:bodyPr>
            <a:lstStyle/>
            <a:p>
              <a:r>
                <a:rPr lang="en-US" sz="1100" dirty="0"/>
                <a:t>4-5 eV</a:t>
              </a:r>
            </a:p>
          </p:txBody>
        </p:sp>
      </p:grpSp>
      <p:sp>
        <p:nvSpPr>
          <p:cNvPr id="30" name="TextBox 29">
            <a:extLst>
              <a:ext uri="{FF2B5EF4-FFF2-40B4-BE49-F238E27FC236}">
                <a16:creationId xmlns:a16="http://schemas.microsoft.com/office/drawing/2014/main" id="{BA4E8C60-A3D1-3912-55D2-A67A97862804}"/>
              </a:ext>
            </a:extLst>
          </p:cNvPr>
          <p:cNvSpPr txBox="1"/>
          <p:nvPr/>
        </p:nvSpPr>
        <p:spPr>
          <a:xfrm>
            <a:off x="2343102" y="5751095"/>
            <a:ext cx="8142843" cy="830997"/>
          </a:xfrm>
          <a:prstGeom prst="rect">
            <a:avLst/>
          </a:prstGeom>
          <a:noFill/>
        </p:spPr>
        <p:txBody>
          <a:bodyPr wrap="square" rtlCol="0">
            <a:spAutoFit/>
          </a:bodyPr>
          <a:lstStyle/>
          <a:p>
            <a:r>
              <a:rPr lang="en-US" sz="2400" dirty="0">
                <a:solidFill>
                  <a:srgbClr val="FF0000"/>
                </a:solidFill>
              </a:rPr>
              <a:t>Extremely vacuum sensitive and vacuum levels &lt;10</a:t>
            </a:r>
            <a:r>
              <a:rPr lang="en-US" sz="2400" baseline="30000" dirty="0">
                <a:solidFill>
                  <a:srgbClr val="FF0000"/>
                </a:solidFill>
              </a:rPr>
              <a:t>-11</a:t>
            </a:r>
            <a:r>
              <a:rPr lang="en-US" sz="2400" dirty="0">
                <a:solidFill>
                  <a:srgbClr val="FF0000"/>
                </a:solidFill>
              </a:rPr>
              <a:t> Torr are required to achieve sufficient lifetime</a:t>
            </a:r>
          </a:p>
        </p:txBody>
      </p:sp>
      <p:grpSp>
        <p:nvGrpSpPr>
          <p:cNvPr id="31" name="Group 30">
            <a:extLst>
              <a:ext uri="{FF2B5EF4-FFF2-40B4-BE49-F238E27FC236}">
                <a16:creationId xmlns:a16="http://schemas.microsoft.com/office/drawing/2014/main" id="{FE2AF71F-EA3B-0967-53A0-F18B110B245A}"/>
              </a:ext>
            </a:extLst>
          </p:cNvPr>
          <p:cNvGrpSpPr/>
          <p:nvPr/>
        </p:nvGrpSpPr>
        <p:grpSpPr>
          <a:xfrm>
            <a:off x="3571746" y="2290990"/>
            <a:ext cx="1119145" cy="1632465"/>
            <a:chOff x="2485519" y="2296932"/>
            <a:chExt cx="1119145" cy="1632465"/>
          </a:xfrm>
        </p:grpSpPr>
        <p:grpSp>
          <p:nvGrpSpPr>
            <p:cNvPr id="32" name="Group 31">
              <a:extLst>
                <a:ext uri="{FF2B5EF4-FFF2-40B4-BE49-F238E27FC236}">
                  <a16:creationId xmlns:a16="http://schemas.microsoft.com/office/drawing/2014/main" id="{18B7C026-98D5-D0AE-088B-98651C742354}"/>
                </a:ext>
              </a:extLst>
            </p:cNvPr>
            <p:cNvGrpSpPr/>
            <p:nvPr/>
          </p:nvGrpSpPr>
          <p:grpSpPr>
            <a:xfrm>
              <a:off x="2485519" y="2296932"/>
              <a:ext cx="1119145" cy="1632465"/>
              <a:chOff x="2548907" y="2296932"/>
              <a:chExt cx="1988268" cy="2247899"/>
            </a:xfrm>
          </p:grpSpPr>
          <p:cxnSp>
            <p:nvCxnSpPr>
              <p:cNvPr id="34" name="Straight Connector 33">
                <a:extLst>
                  <a:ext uri="{FF2B5EF4-FFF2-40B4-BE49-F238E27FC236}">
                    <a16:creationId xmlns:a16="http://schemas.microsoft.com/office/drawing/2014/main" id="{BAEFB7FF-C431-B952-9FAE-AC946093047C}"/>
                  </a:ext>
                </a:extLst>
              </p:cNvPr>
              <p:cNvCxnSpPr/>
              <p:nvPr/>
            </p:nvCxnSpPr>
            <p:spPr>
              <a:xfrm>
                <a:off x="2777507" y="2296932"/>
                <a:ext cx="266700" cy="166036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3977C43-6F1B-889A-4C77-B166CDABA11D}"/>
                  </a:ext>
                </a:extLst>
              </p:cNvPr>
              <p:cNvCxnSpPr/>
              <p:nvPr/>
            </p:nvCxnSpPr>
            <p:spPr>
              <a:xfrm>
                <a:off x="3013175" y="3929398"/>
                <a:ext cx="1524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37A49EB0-5BB0-67C4-0D38-A9FDCA594789}"/>
                  </a:ext>
                </a:extLst>
              </p:cNvPr>
              <p:cNvSpPr/>
              <p:nvPr/>
            </p:nvSpPr>
            <p:spPr>
              <a:xfrm>
                <a:off x="2548907" y="2339181"/>
                <a:ext cx="685800" cy="22056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 name="Straight Connector 32">
              <a:extLst>
                <a:ext uri="{FF2B5EF4-FFF2-40B4-BE49-F238E27FC236}">
                  <a16:creationId xmlns:a16="http://schemas.microsoft.com/office/drawing/2014/main" id="{21E0C52A-6D1E-DC46-FE34-2AF3BA799F39}"/>
                </a:ext>
              </a:extLst>
            </p:cNvPr>
            <p:cNvCxnSpPr/>
            <p:nvPr/>
          </p:nvCxnSpPr>
          <p:spPr>
            <a:xfrm>
              <a:off x="2614192" y="2305460"/>
              <a:ext cx="86496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1E799093-EC33-F955-F4DE-433D208FBF4A}"/>
              </a:ext>
            </a:extLst>
          </p:cNvPr>
          <p:cNvGrpSpPr/>
          <p:nvPr/>
        </p:nvGrpSpPr>
        <p:grpSpPr>
          <a:xfrm>
            <a:off x="6096780" y="1964150"/>
            <a:ext cx="5261098" cy="3406853"/>
            <a:chOff x="3887704" y="2142893"/>
            <a:chExt cx="5261098" cy="3406853"/>
          </a:xfrm>
        </p:grpSpPr>
        <p:grpSp>
          <p:nvGrpSpPr>
            <p:cNvPr id="38" name="Group 37">
              <a:extLst>
                <a:ext uri="{FF2B5EF4-FFF2-40B4-BE49-F238E27FC236}">
                  <a16:creationId xmlns:a16="http://schemas.microsoft.com/office/drawing/2014/main" id="{58A2A77B-4A30-726F-F7CB-DBDFB48E902F}"/>
                </a:ext>
              </a:extLst>
            </p:cNvPr>
            <p:cNvGrpSpPr/>
            <p:nvPr/>
          </p:nvGrpSpPr>
          <p:grpSpPr>
            <a:xfrm>
              <a:off x="6541700" y="2142893"/>
              <a:ext cx="2607102" cy="2898368"/>
              <a:chOff x="6541700" y="2142893"/>
              <a:chExt cx="2607102" cy="2898368"/>
            </a:xfrm>
          </p:grpSpPr>
          <p:grpSp>
            <p:nvGrpSpPr>
              <p:cNvPr id="44" name="Group 43">
                <a:extLst>
                  <a:ext uri="{FF2B5EF4-FFF2-40B4-BE49-F238E27FC236}">
                    <a16:creationId xmlns:a16="http://schemas.microsoft.com/office/drawing/2014/main" id="{0D285A90-1150-AE98-7D00-AF6DD4F84A58}"/>
                  </a:ext>
                </a:extLst>
              </p:cNvPr>
              <p:cNvGrpSpPr/>
              <p:nvPr/>
            </p:nvGrpSpPr>
            <p:grpSpPr>
              <a:xfrm>
                <a:off x="6919661" y="2370426"/>
                <a:ext cx="1824285" cy="2670835"/>
                <a:chOff x="4515378" y="3349950"/>
                <a:chExt cx="1786539" cy="2594443"/>
              </a:xfrm>
            </p:grpSpPr>
            <p:pic>
              <p:nvPicPr>
                <p:cNvPr id="46" name="Picture 45">
                  <a:extLst>
                    <a:ext uri="{FF2B5EF4-FFF2-40B4-BE49-F238E27FC236}">
                      <a16:creationId xmlns:a16="http://schemas.microsoft.com/office/drawing/2014/main" id="{B02B556E-BE1C-B909-F3C7-7F4BA7866B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18441" y="3349950"/>
                  <a:ext cx="1757813" cy="2594443"/>
                </a:xfrm>
                <a:prstGeom prst="rect">
                  <a:avLst/>
                </a:prstGeom>
              </p:spPr>
            </p:pic>
            <p:grpSp>
              <p:nvGrpSpPr>
                <p:cNvPr id="47" name="Group 46">
                  <a:extLst>
                    <a:ext uri="{FF2B5EF4-FFF2-40B4-BE49-F238E27FC236}">
                      <a16:creationId xmlns:a16="http://schemas.microsoft.com/office/drawing/2014/main" id="{3EDC13B1-A9E6-6B0B-257A-CD98EB47AB0A}"/>
                    </a:ext>
                  </a:extLst>
                </p:cNvPr>
                <p:cNvGrpSpPr/>
                <p:nvPr/>
              </p:nvGrpSpPr>
              <p:grpSpPr>
                <a:xfrm>
                  <a:off x="4515378" y="3429000"/>
                  <a:ext cx="1786539" cy="1983835"/>
                  <a:chOff x="2878902" y="1491332"/>
                  <a:chExt cx="3612807" cy="3967670"/>
                </a:xfrm>
              </p:grpSpPr>
              <mc:AlternateContent xmlns:mc="http://schemas.openxmlformats.org/markup-compatibility/2006" xmlns:a14="http://schemas.microsoft.com/office/drawing/2010/main">
                <mc:Choice Requires="a14">
                  <p:sp>
                    <p:nvSpPr>
                      <p:cNvPr id="48" name="TextBox 16">
                        <a:extLst>
                          <a:ext uri="{FF2B5EF4-FFF2-40B4-BE49-F238E27FC236}">
                            <a16:creationId xmlns:a16="http://schemas.microsoft.com/office/drawing/2014/main" id="{EC1213FD-7B29-80B2-B433-A29EE4B618D8}"/>
                          </a:ext>
                        </a:extLst>
                      </p:cNvPr>
                      <p:cNvSpPr txBox="1"/>
                      <p:nvPr/>
                    </p:nvSpPr>
                    <p:spPr>
                      <a:xfrm>
                        <a:off x="2986726" y="1491332"/>
                        <a:ext cx="1725210" cy="73866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900" b="1" i="1" smtClean="0">
                                  <a:solidFill>
                                    <a:schemeClr val="bg1"/>
                                  </a:solidFill>
                                  <a:latin typeface="Cambria Math"/>
                                </a:rPr>
                                <m:t>𝟑</m:t>
                              </m:r>
                              <m:r>
                                <a:rPr lang="en-US" sz="900" b="1" i="1" smtClean="0">
                                  <a:solidFill>
                                    <a:schemeClr val="bg1"/>
                                  </a:solidFill>
                                  <a:latin typeface="Cambria Math"/>
                                </a:rPr>
                                <m:t>𝒏𝒎</m:t>
                              </m:r>
                              <m:r>
                                <a:rPr lang="en-US" sz="900" b="1" i="1" smtClean="0">
                                  <a:solidFill>
                                    <a:schemeClr val="bg1"/>
                                  </a:solidFill>
                                  <a:latin typeface="Cambria Math"/>
                                  <a:ea typeface="Cambria Math"/>
                                </a:rPr>
                                <m:t>×</m:t>
                              </m:r>
                              <m:r>
                                <a:rPr lang="en-US" sz="900" b="1" i="1" smtClean="0">
                                  <a:solidFill>
                                    <a:schemeClr val="bg1"/>
                                  </a:solidFill>
                                  <a:latin typeface="Cambria Math"/>
                                  <a:ea typeface="Cambria Math"/>
                                </a:rPr>
                                <m:t>𝟑</m:t>
                              </m:r>
                              <m:r>
                                <a:rPr lang="en-US" sz="900" b="1" i="1" smtClean="0">
                                  <a:solidFill>
                                    <a:schemeClr val="bg1"/>
                                  </a:solidFill>
                                  <a:latin typeface="Cambria Math"/>
                                  <a:ea typeface="Cambria Math"/>
                                </a:rPr>
                                <m:t>𝒏𝒎</m:t>
                              </m:r>
                            </m:oMath>
                          </m:oMathPara>
                        </a14:m>
                        <a:endParaRPr lang="en-US" sz="900" b="1" dirty="0">
                          <a:solidFill>
                            <a:schemeClr val="bg1"/>
                          </a:solidFill>
                          <a:ea typeface="Cambria Math"/>
                        </a:endParaRPr>
                      </a:p>
                      <a:p>
                        <a:pPr algn="ctr"/>
                        <a:r>
                          <a:rPr lang="en-US" sz="900" b="1" dirty="0">
                            <a:solidFill>
                              <a:schemeClr val="bg1"/>
                            </a:solidFill>
                          </a:rPr>
                          <a:t>No Cs</a:t>
                        </a:r>
                      </a:p>
                    </p:txBody>
                  </p:sp>
                </mc:Choice>
                <mc:Fallback xmlns="">
                  <p:sp>
                    <p:nvSpPr>
                      <p:cNvPr id="53" name="TextBox 16">
                        <a:extLst>
                          <a:ext uri="{FF2B5EF4-FFF2-40B4-BE49-F238E27FC236}">
                            <a16:creationId xmlns:a16="http://schemas.microsoft.com/office/drawing/2014/main" id="{71DAD7AB-038C-45F3-8389-8863FC061E7D}"/>
                          </a:ext>
                        </a:extLst>
                      </p:cNvPr>
                      <p:cNvSpPr txBox="1">
                        <a:spLocks noRot="1" noChangeAspect="1" noMove="1" noResize="1" noEditPoints="1" noAdjustHandles="1" noChangeArrowheads="1" noChangeShapeType="1" noTextEdit="1"/>
                      </p:cNvSpPr>
                      <p:nvPr/>
                    </p:nvSpPr>
                    <p:spPr>
                      <a:xfrm>
                        <a:off x="2986726" y="1491332"/>
                        <a:ext cx="1725210" cy="738664"/>
                      </a:xfrm>
                      <a:prstGeom prst="rect">
                        <a:avLst/>
                      </a:prstGeom>
                      <a:blipFill>
                        <a:blip r:embed="rId4"/>
                        <a:stretch>
                          <a:fillRect b="-31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17">
                        <a:extLst>
                          <a:ext uri="{FF2B5EF4-FFF2-40B4-BE49-F238E27FC236}">
                            <a16:creationId xmlns:a16="http://schemas.microsoft.com/office/drawing/2014/main" id="{B69068BC-AD23-3F3C-D638-BA02933B6AD2}"/>
                          </a:ext>
                        </a:extLst>
                      </p:cNvPr>
                      <p:cNvSpPr txBox="1"/>
                      <p:nvPr/>
                    </p:nvSpPr>
                    <p:spPr>
                      <a:xfrm>
                        <a:off x="4572001" y="1491332"/>
                        <a:ext cx="1919708" cy="73866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b="1" dirty="0">
                            <a:solidFill>
                              <a:schemeClr val="bg1"/>
                            </a:solidFill>
                          </a:rPr>
                          <a:t>11</a:t>
                        </a:r>
                        <a14:m>
                          <m:oMath xmlns:m="http://schemas.openxmlformats.org/officeDocument/2006/math">
                            <m:r>
                              <a:rPr lang="en-US" sz="900" b="1" i="1" smtClean="0">
                                <a:solidFill>
                                  <a:schemeClr val="bg1"/>
                                </a:solidFill>
                                <a:latin typeface="Cambria Math"/>
                              </a:rPr>
                              <m:t>𝒏𝒎</m:t>
                            </m:r>
                            <m:r>
                              <a:rPr lang="en-US" sz="900" b="1" i="1" smtClean="0">
                                <a:solidFill>
                                  <a:schemeClr val="bg1"/>
                                </a:solidFill>
                                <a:latin typeface="Cambria Math"/>
                                <a:ea typeface="Cambria Math"/>
                              </a:rPr>
                              <m:t>×</m:t>
                            </m:r>
                            <m:r>
                              <a:rPr lang="en-US" sz="900" b="1" i="1" smtClean="0">
                                <a:solidFill>
                                  <a:schemeClr val="bg1"/>
                                </a:solidFill>
                                <a:latin typeface="Cambria Math"/>
                                <a:ea typeface="Cambria Math"/>
                              </a:rPr>
                              <m:t>𝟏𝟏</m:t>
                            </m:r>
                            <m:r>
                              <a:rPr lang="en-US" sz="900" b="1" i="1" smtClean="0">
                                <a:solidFill>
                                  <a:schemeClr val="bg1"/>
                                </a:solidFill>
                                <a:latin typeface="Cambria Math"/>
                                <a:ea typeface="Cambria Math"/>
                              </a:rPr>
                              <m:t>𝒏𝒎</m:t>
                            </m:r>
                          </m:oMath>
                        </a14:m>
                        <a:endParaRPr lang="en-US" sz="900" b="1" dirty="0">
                          <a:solidFill>
                            <a:schemeClr val="bg1"/>
                          </a:solidFill>
                          <a:ea typeface="Cambria Math"/>
                        </a:endParaRPr>
                      </a:p>
                      <a:p>
                        <a:pPr algn="ctr"/>
                        <a:r>
                          <a:rPr lang="en-US" sz="900" b="1" i="1" dirty="0">
                            <a:solidFill>
                              <a:schemeClr val="bg1"/>
                            </a:solidFill>
                          </a:rPr>
                          <a:t>0.1ML Cs</a:t>
                        </a:r>
                      </a:p>
                    </p:txBody>
                  </p:sp>
                </mc:Choice>
                <mc:Fallback xmlns="">
                  <p:sp>
                    <p:nvSpPr>
                      <p:cNvPr id="54" name="TextBox 17">
                        <a:extLst>
                          <a:ext uri="{FF2B5EF4-FFF2-40B4-BE49-F238E27FC236}">
                            <a16:creationId xmlns:a16="http://schemas.microsoft.com/office/drawing/2014/main" id="{D2EFABED-1703-4697-B4C3-D8713AE17865}"/>
                          </a:ext>
                        </a:extLst>
                      </p:cNvPr>
                      <p:cNvSpPr txBox="1">
                        <a:spLocks noRot="1" noChangeAspect="1" noMove="1" noResize="1" noEditPoints="1" noAdjustHandles="1" noChangeArrowheads="1" noChangeShapeType="1" noTextEdit="1"/>
                      </p:cNvSpPr>
                      <p:nvPr/>
                    </p:nvSpPr>
                    <p:spPr>
                      <a:xfrm>
                        <a:off x="4572001" y="1491332"/>
                        <a:ext cx="1919708" cy="738664"/>
                      </a:xfrm>
                      <a:prstGeom prst="rect">
                        <a:avLst/>
                      </a:prstGeom>
                      <a:blipFill>
                        <a:blip r:embed="rId5"/>
                        <a:stretch>
                          <a:fillRect b="-31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18">
                        <a:extLst>
                          <a:ext uri="{FF2B5EF4-FFF2-40B4-BE49-F238E27FC236}">
                            <a16:creationId xmlns:a16="http://schemas.microsoft.com/office/drawing/2014/main" id="{5D9B0B5D-09D8-5C37-DCF6-9C30BAE884E9}"/>
                          </a:ext>
                        </a:extLst>
                      </p:cNvPr>
                      <p:cNvSpPr txBox="1"/>
                      <p:nvPr/>
                    </p:nvSpPr>
                    <p:spPr>
                      <a:xfrm>
                        <a:off x="2878902" y="3072482"/>
                        <a:ext cx="1650650" cy="73866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dirty="0">
                            <a:solidFill>
                              <a:schemeClr val="bg1"/>
                            </a:solidFill>
                          </a:rPr>
                          <a:t>4</a:t>
                        </a:r>
                        <a14:m>
                          <m:oMath xmlns:m="http://schemas.openxmlformats.org/officeDocument/2006/math">
                            <m:r>
                              <a:rPr lang="en-US" sz="900" b="1" i="1" smtClean="0">
                                <a:solidFill>
                                  <a:schemeClr val="bg1"/>
                                </a:solidFill>
                                <a:latin typeface="Cambria Math"/>
                              </a:rPr>
                              <m:t>𝒏𝒎</m:t>
                            </m:r>
                            <m:r>
                              <a:rPr lang="en-US" sz="900" b="1" i="1" smtClean="0">
                                <a:solidFill>
                                  <a:schemeClr val="bg1"/>
                                </a:solidFill>
                                <a:latin typeface="Cambria Math"/>
                                <a:ea typeface="Cambria Math"/>
                              </a:rPr>
                              <m:t>×</m:t>
                            </m:r>
                            <m:r>
                              <a:rPr lang="en-US" sz="900" b="1" i="1" smtClean="0">
                                <a:solidFill>
                                  <a:schemeClr val="bg1"/>
                                </a:solidFill>
                                <a:latin typeface="Cambria Math"/>
                                <a:ea typeface="Cambria Math"/>
                              </a:rPr>
                              <m:t>𝟒</m:t>
                            </m:r>
                            <m:r>
                              <a:rPr lang="en-US" sz="900" b="1" i="1" smtClean="0">
                                <a:solidFill>
                                  <a:schemeClr val="bg1"/>
                                </a:solidFill>
                                <a:latin typeface="Cambria Math"/>
                                <a:ea typeface="Cambria Math"/>
                              </a:rPr>
                              <m:t>𝒏𝒎</m:t>
                            </m:r>
                          </m:oMath>
                        </a14:m>
                        <a:endParaRPr lang="en-US" sz="900" b="1" dirty="0">
                          <a:solidFill>
                            <a:schemeClr val="bg1"/>
                          </a:solidFill>
                          <a:ea typeface="Cambria Math"/>
                        </a:endParaRPr>
                      </a:p>
                      <a:p>
                        <a:pPr algn="ctr"/>
                        <a:r>
                          <a:rPr lang="en-US" sz="900" b="1" i="1" dirty="0">
                            <a:solidFill>
                              <a:schemeClr val="bg1"/>
                            </a:solidFill>
                          </a:rPr>
                          <a:t>0.23ML Cs</a:t>
                        </a:r>
                        <a:endParaRPr lang="en-US" sz="900" b="1" dirty="0">
                          <a:solidFill>
                            <a:schemeClr val="bg1"/>
                          </a:solidFill>
                        </a:endParaRPr>
                      </a:p>
                    </p:txBody>
                  </p:sp>
                </mc:Choice>
                <mc:Fallback xmlns="">
                  <p:sp>
                    <p:nvSpPr>
                      <p:cNvPr id="55" name="TextBox 18">
                        <a:extLst>
                          <a:ext uri="{FF2B5EF4-FFF2-40B4-BE49-F238E27FC236}">
                            <a16:creationId xmlns:a16="http://schemas.microsoft.com/office/drawing/2014/main" id="{8322439B-A345-457D-9B51-9FE2737006AD}"/>
                          </a:ext>
                        </a:extLst>
                      </p:cNvPr>
                      <p:cNvSpPr txBox="1">
                        <a:spLocks noRot="1" noChangeAspect="1" noMove="1" noResize="1" noEditPoints="1" noAdjustHandles="1" noChangeArrowheads="1" noChangeShapeType="1" noTextEdit="1"/>
                      </p:cNvSpPr>
                      <p:nvPr/>
                    </p:nvSpPr>
                    <p:spPr>
                      <a:xfrm>
                        <a:off x="2878902" y="3072482"/>
                        <a:ext cx="1650650" cy="738664"/>
                      </a:xfrm>
                      <a:prstGeom prst="rect">
                        <a:avLst/>
                      </a:prstGeom>
                      <a:blipFill>
                        <a:blip r:embed="rId6"/>
                        <a:stretch>
                          <a:fillRect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19">
                        <a:extLst>
                          <a:ext uri="{FF2B5EF4-FFF2-40B4-BE49-F238E27FC236}">
                            <a16:creationId xmlns:a16="http://schemas.microsoft.com/office/drawing/2014/main" id="{F91B8AFD-CB61-AFFD-679C-821C203FFD26}"/>
                          </a:ext>
                        </a:extLst>
                      </p:cNvPr>
                      <p:cNvSpPr txBox="1"/>
                      <p:nvPr/>
                    </p:nvSpPr>
                    <p:spPr>
                      <a:xfrm>
                        <a:off x="4571998" y="3072482"/>
                        <a:ext cx="1919708" cy="73866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b="1" dirty="0">
                            <a:solidFill>
                              <a:schemeClr val="bg1"/>
                            </a:solidFill>
                          </a:rPr>
                          <a:t>28</a:t>
                        </a:r>
                        <a14:m>
                          <m:oMath xmlns:m="http://schemas.openxmlformats.org/officeDocument/2006/math">
                            <m:r>
                              <a:rPr lang="en-US" sz="900" b="1" i="1" smtClean="0">
                                <a:solidFill>
                                  <a:schemeClr val="bg1"/>
                                </a:solidFill>
                                <a:latin typeface="Cambria Math"/>
                              </a:rPr>
                              <m:t>𝒏𝒎</m:t>
                            </m:r>
                            <m:r>
                              <a:rPr lang="en-US" sz="900" b="1" i="1" smtClean="0">
                                <a:solidFill>
                                  <a:schemeClr val="bg1"/>
                                </a:solidFill>
                                <a:latin typeface="Cambria Math"/>
                                <a:ea typeface="Cambria Math"/>
                              </a:rPr>
                              <m:t>×</m:t>
                            </m:r>
                            <m:r>
                              <a:rPr lang="en-US" sz="900" b="1" i="1" smtClean="0">
                                <a:solidFill>
                                  <a:schemeClr val="bg1"/>
                                </a:solidFill>
                                <a:latin typeface="Cambria Math"/>
                                <a:ea typeface="Cambria Math"/>
                              </a:rPr>
                              <m:t>𝟐𝟖</m:t>
                            </m:r>
                            <m:r>
                              <a:rPr lang="en-US" sz="900" b="1" i="1" smtClean="0">
                                <a:solidFill>
                                  <a:schemeClr val="bg1"/>
                                </a:solidFill>
                                <a:latin typeface="Cambria Math"/>
                                <a:ea typeface="Cambria Math"/>
                              </a:rPr>
                              <m:t>𝒏𝒎</m:t>
                            </m:r>
                          </m:oMath>
                        </a14:m>
                        <a:endParaRPr lang="en-US" sz="900" b="1" dirty="0">
                          <a:solidFill>
                            <a:schemeClr val="bg1"/>
                          </a:solidFill>
                          <a:ea typeface="Cambria Math"/>
                        </a:endParaRPr>
                      </a:p>
                      <a:p>
                        <a:pPr algn="ctr"/>
                        <a:r>
                          <a:rPr lang="en-US" sz="900" b="1" i="1" dirty="0">
                            <a:solidFill>
                              <a:schemeClr val="bg1"/>
                            </a:solidFill>
                          </a:rPr>
                          <a:t>0.35ML Cs</a:t>
                        </a:r>
                        <a:endParaRPr lang="en-US" sz="900" b="1" dirty="0">
                          <a:solidFill>
                            <a:schemeClr val="bg1"/>
                          </a:solidFill>
                        </a:endParaRPr>
                      </a:p>
                    </p:txBody>
                  </p:sp>
                </mc:Choice>
                <mc:Fallback xmlns="">
                  <p:sp>
                    <p:nvSpPr>
                      <p:cNvPr id="56" name="TextBox 19">
                        <a:extLst>
                          <a:ext uri="{FF2B5EF4-FFF2-40B4-BE49-F238E27FC236}">
                            <a16:creationId xmlns:a16="http://schemas.microsoft.com/office/drawing/2014/main" id="{36C47FE8-7634-42AD-8F77-98577B399893}"/>
                          </a:ext>
                        </a:extLst>
                      </p:cNvPr>
                      <p:cNvSpPr txBox="1">
                        <a:spLocks noRot="1" noChangeAspect="1" noMove="1" noResize="1" noEditPoints="1" noAdjustHandles="1" noChangeArrowheads="1" noChangeShapeType="1" noTextEdit="1"/>
                      </p:cNvSpPr>
                      <p:nvPr/>
                    </p:nvSpPr>
                    <p:spPr>
                      <a:xfrm>
                        <a:off x="4571998" y="3072482"/>
                        <a:ext cx="1919708" cy="738664"/>
                      </a:xfrm>
                      <a:prstGeom prst="rect">
                        <a:avLst/>
                      </a:prstGeom>
                      <a:blipFill>
                        <a:blip r:embed="rId7"/>
                        <a:stretch>
                          <a:fillRect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20">
                        <a:extLst>
                          <a:ext uri="{FF2B5EF4-FFF2-40B4-BE49-F238E27FC236}">
                            <a16:creationId xmlns:a16="http://schemas.microsoft.com/office/drawing/2014/main" id="{25C2CFE9-163A-C19B-515B-5B53A7967E5D}"/>
                          </a:ext>
                        </a:extLst>
                      </p:cNvPr>
                      <p:cNvSpPr txBox="1"/>
                      <p:nvPr/>
                    </p:nvSpPr>
                    <p:spPr>
                      <a:xfrm>
                        <a:off x="2882113" y="4720338"/>
                        <a:ext cx="1919708" cy="73866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b="1" dirty="0">
                            <a:solidFill>
                              <a:schemeClr val="bg1"/>
                            </a:solidFill>
                          </a:rPr>
                          <a:t>59</a:t>
                        </a:r>
                        <a14:m>
                          <m:oMath xmlns:m="http://schemas.openxmlformats.org/officeDocument/2006/math">
                            <m:r>
                              <a:rPr lang="en-US" sz="900" b="1" i="1" smtClean="0">
                                <a:solidFill>
                                  <a:schemeClr val="bg1"/>
                                </a:solidFill>
                                <a:latin typeface="Cambria Math"/>
                              </a:rPr>
                              <m:t>𝒏𝒎</m:t>
                            </m:r>
                            <m:r>
                              <a:rPr lang="en-US" sz="900" b="1" i="1" smtClean="0">
                                <a:solidFill>
                                  <a:schemeClr val="bg1"/>
                                </a:solidFill>
                                <a:latin typeface="Cambria Math"/>
                                <a:ea typeface="Cambria Math"/>
                              </a:rPr>
                              <m:t>×</m:t>
                            </m:r>
                            <m:r>
                              <a:rPr lang="en-US" sz="900" b="1" i="1" smtClean="0">
                                <a:solidFill>
                                  <a:schemeClr val="bg1"/>
                                </a:solidFill>
                                <a:latin typeface="Cambria Math"/>
                                <a:ea typeface="Cambria Math"/>
                              </a:rPr>
                              <m:t>𝟓𝟗</m:t>
                            </m:r>
                            <m:r>
                              <a:rPr lang="en-US" sz="900" b="1" i="1" smtClean="0">
                                <a:solidFill>
                                  <a:schemeClr val="bg1"/>
                                </a:solidFill>
                                <a:latin typeface="Cambria Math"/>
                                <a:ea typeface="Cambria Math"/>
                              </a:rPr>
                              <m:t>𝒏𝒎</m:t>
                            </m:r>
                          </m:oMath>
                        </a14:m>
                        <a:endParaRPr lang="en-US" sz="900" b="1" dirty="0">
                          <a:solidFill>
                            <a:schemeClr val="bg1"/>
                          </a:solidFill>
                          <a:ea typeface="Cambria Math"/>
                        </a:endParaRPr>
                      </a:p>
                      <a:p>
                        <a:pPr algn="ctr"/>
                        <a:r>
                          <a:rPr lang="en-US" sz="900" b="1" i="1" dirty="0">
                            <a:solidFill>
                              <a:schemeClr val="bg1"/>
                            </a:solidFill>
                          </a:rPr>
                          <a:t>0.5ML Cs</a:t>
                        </a:r>
                        <a:endParaRPr lang="en-US" sz="900" b="1" dirty="0">
                          <a:solidFill>
                            <a:schemeClr val="bg1"/>
                          </a:solidFill>
                        </a:endParaRPr>
                      </a:p>
                    </p:txBody>
                  </p:sp>
                </mc:Choice>
                <mc:Fallback xmlns="">
                  <p:sp>
                    <p:nvSpPr>
                      <p:cNvPr id="57" name="TextBox 20">
                        <a:extLst>
                          <a:ext uri="{FF2B5EF4-FFF2-40B4-BE49-F238E27FC236}">
                            <a16:creationId xmlns:a16="http://schemas.microsoft.com/office/drawing/2014/main" id="{DA300241-352B-467C-A2CD-7911AFE0878D}"/>
                          </a:ext>
                        </a:extLst>
                      </p:cNvPr>
                      <p:cNvSpPr txBox="1">
                        <a:spLocks noRot="1" noChangeAspect="1" noMove="1" noResize="1" noEditPoints="1" noAdjustHandles="1" noChangeArrowheads="1" noChangeShapeType="1" noTextEdit="1"/>
                      </p:cNvSpPr>
                      <p:nvPr/>
                    </p:nvSpPr>
                    <p:spPr>
                      <a:xfrm>
                        <a:off x="2882113" y="4720338"/>
                        <a:ext cx="1919708" cy="738664"/>
                      </a:xfrm>
                      <a:prstGeom prst="rect">
                        <a:avLst/>
                      </a:prstGeom>
                      <a:blipFill>
                        <a:blip r:embed="rId8"/>
                        <a:stretch>
                          <a:fillRect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21">
                        <a:extLst>
                          <a:ext uri="{FF2B5EF4-FFF2-40B4-BE49-F238E27FC236}">
                            <a16:creationId xmlns:a16="http://schemas.microsoft.com/office/drawing/2014/main" id="{D45F585C-63F7-542E-8C80-11BF7B682649}"/>
                          </a:ext>
                        </a:extLst>
                      </p:cNvPr>
                      <p:cNvSpPr txBox="1"/>
                      <p:nvPr/>
                    </p:nvSpPr>
                    <p:spPr>
                      <a:xfrm>
                        <a:off x="4572000" y="4720338"/>
                        <a:ext cx="1919708" cy="73866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b="1" dirty="0">
                            <a:solidFill>
                              <a:schemeClr val="bg1"/>
                            </a:solidFill>
                          </a:rPr>
                          <a:t>22</a:t>
                        </a:r>
                        <a14:m>
                          <m:oMath xmlns:m="http://schemas.openxmlformats.org/officeDocument/2006/math">
                            <m:r>
                              <a:rPr lang="en-US" sz="900" b="1" i="1" smtClean="0">
                                <a:solidFill>
                                  <a:schemeClr val="bg1"/>
                                </a:solidFill>
                                <a:latin typeface="Cambria Math"/>
                              </a:rPr>
                              <m:t>𝒏𝒎</m:t>
                            </m:r>
                            <m:r>
                              <a:rPr lang="en-US" sz="900" b="1" i="1" smtClean="0">
                                <a:solidFill>
                                  <a:schemeClr val="bg1"/>
                                </a:solidFill>
                                <a:latin typeface="Cambria Math"/>
                                <a:ea typeface="Cambria Math"/>
                              </a:rPr>
                              <m:t>×</m:t>
                            </m:r>
                            <m:r>
                              <a:rPr lang="en-US" sz="900" b="1" i="1" smtClean="0">
                                <a:solidFill>
                                  <a:schemeClr val="bg1"/>
                                </a:solidFill>
                                <a:latin typeface="Cambria Math"/>
                                <a:ea typeface="Cambria Math"/>
                              </a:rPr>
                              <m:t>𝟐𝟐</m:t>
                            </m:r>
                            <m:r>
                              <a:rPr lang="en-US" sz="900" b="1" i="1" smtClean="0">
                                <a:solidFill>
                                  <a:schemeClr val="bg1"/>
                                </a:solidFill>
                                <a:latin typeface="Cambria Math"/>
                                <a:ea typeface="Cambria Math"/>
                              </a:rPr>
                              <m:t>𝒏𝒎</m:t>
                            </m:r>
                          </m:oMath>
                        </a14:m>
                        <a:endParaRPr lang="en-US" sz="900" b="1" dirty="0">
                          <a:solidFill>
                            <a:schemeClr val="bg1"/>
                          </a:solidFill>
                          <a:ea typeface="Cambria Math"/>
                        </a:endParaRPr>
                      </a:p>
                      <a:p>
                        <a:pPr algn="ctr"/>
                        <a:r>
                          <a:rPr lang="en-US" sz="900" b="1" dirty="0">
                            <a:solidFill>
                              <a:schemeClr val="bg1"/>
                            </a:solidFill>
                          </a:rPr>
                          <a:t>0.6ML Cs</a:t>
                        </a:r>
                      </a:p>
                    </p:txBody>
                  </p:sp>
                </mc:Choice>
                <mc:Fallback xmlns="">
                  <p:sp>
                    <p:nvSpPr>
                      <p:cNvPr id="58" name="TextBox 21">
                        <a:extLst>
                          <a:ext uri="{FF2B5EF4-FFF2-40B4-BE49-F238E27FC236}">
                            <a16:creationId xmlns:a16="http://schemas.microsoft.com/office/drawing/2014/main" id="{C0EF498B-56CD-41F6-9962-AE8716FC7852}"/>
                          </a:ext>
                        </a:extLst>
                      </p:cNvPr>
                      <p:cNvSpPr txBox="1">
                        <a:spLocks noRot="1" noChangeAspect="1" noMove="1" noResize="1" noEditPoints="1" noAdjustHandles="1" noChangeArrowheads="1" noChangeShapeType="1" noTextEdit="1"/>
                      </p:cNvSpPr>
                      <p:nvPr/>
                    </p:nvSpPr>
                    <p:spPr>
                      <a:xfrm>
                        <a:off x="4572000" y="4720338"/>
                        <a:ext cx="1919708" cy="738664"/>
                      </a:xfrm>
                      <a:prstGeom prst="rect">
                        <a:avLst/>
                      </a:prstGeom>
                      <a:blipFill>
                        <a:blip r:embed="rId9"/>
                        <a:stretch>
                          <a:fillRect b="-3226"/>
                        </a:stretch>
                      </a:blipFill>
                    </p:spPr>
                    <p:txBody>
                      <a:bodyPr/>
                      <a:lstStyle/>
                      <a:p>
                        <a:r>
                          <a:rPr lang="en-US">
                            <a:noFill/>
                          </a:rPr>
                          <a:t> </a:t>
                        </a:r>
                      </a:p>
                    </p:txBody>
                  </p:sp>
                </mc:Fallback>
              </mc:AlternateContent>
            </p:grpSp>
          </p:grpSp>
          <p:sp>
            <p:nvSpPr>
              <p:cNvPr id="45" name="TextBox 44">
                <a:extLst>
                  <a:ext uri="{FF2B5EF4-FFF2-40B4-BE49-F238E27FC236}">
                    <a16:creationId xmlns:a16="http://schemas.microsoft.com/office/drawing/2014/main" id="{E13E01B7-6C89-3AB2-B01E-AEAFB2AD22BB}"/>
                  </a:ext>
                </a:extLst>
              </p:cNvPr>
              <p:cNvSpPr txBox="1"/>
              <p:nvPr/>
            </p:nvSpPr>
            <p:spPr>
              <a:xfrm>
                <a:off x="6541700" y="2142893"/>
                <a:ext cx="2607102" cy="215444"/>
              </a:xfrm>
              <a:prstGeom prst="rect">
                <a:avLst/>
              </a:prstGeom>
              <a:noFill/>
            </p:spPr>
            <p:txBody>
              <a:bodyPr wrap="square" rtlCol="0">
                <a:spAutoFit/>
              </a:bodyPr>
              <a:lstStyle/>
              <a:p>
                <a:r>
                  <a:rPr lang="fr-FR" sz="800" dirty="0"/>
                  <a:t>T. Yamada et al., Surface Science </a:t>
                </a:r>
                <a:r>
                  <a:rPr lang="fr-FR" sz="800" b="1" dirty="0"/>
                  <a:t>479</a:t>
                </a:r>
                <a:r>
                  <a:rPr lang="fr-FR" sz="800" dirty="0"/>
                  <a:t> (2001) 33-42</a:t>
                </a:r>
                <a:endParaRPr lang="en-US" sz="800" dirty="0"/>
              </a:p>
            </p:txBody>
          </p:sp>
        </p:grpSp>
        <p:sp>
          <p:nvSpPr>
            <p:cNvPr id="39" name="TextBox 38">
              <a:extLst>
                <a:ext uri="{FF2B5EF4-FFF2-40B4-BE49-F238E27FC236}">
                  <a16:creationId xmlns:a16="http://schemas.microsoft.com/office/drawing/2014/main" id="{4F4A74DA-00A6-00F5-D259-F6EFDE1AEA78}"/>
                </a:ext>
              </a:extLst>
            </p:cNvPr>
            <p:cNvSpPr txBox="1"/>
            <p:nvPr/>
          </p:nvSpPr>
          <p:spPr>
            <a:xfrm>
              <a:off x="4430825" y="5180414"/>
              <a:ext cx="4172937" cy="369332"/>
            </a:xfrm>
            <a:prstGeom prst="rect">
              <a:avLst/>
            </a:prstGeom>
            <a:noFill/>
          </p:spPr>
          <p:txBody>
            <a:bodyPr wrap="none" rtlCol="0">
              <a:spAutoFit/>
            </a:bodyPr>
            <a:lstStyle/>
            <a:p>
              <a:r>
                <a:rPr lang="en-US" dirty="0">
                  <a:solidFill>
                    <a:srgbClr val="FF0000"/>
                  </a:solidFill>
                </a:rPr>
                <a:t>Less than 1 monolayer to achieve NEA</a:t>
              </a:r>
            </a:p>
          </p:txBody>
        </p:sp>
        <p:grpSp>
          <p:nvGrpSpPr>
            <p:cNvPr id="40" name="Group 39">
              <a:extLst>
                <a:ext uri="{FF2B5EF4-FFF2-40B4-BE49-F238E27FC236}">
                  <a16:creationId xmlns:a16="http://schemas.microsoft.com/office/drawing/2014/main" id="{509B1782-DAC7-F570-A5CA-C146109B3B52}"/>
                </a:ext>
              </a:extLst>
            </p:cNvPr>
            <p:cNvGrpSpPr/>
            <p:nvPr/>
          </p:nvGrpSpPr>
          <p:grpSpPr>
            <a:xfrm>
              <a:off x="3887704" y="2510113"/>
              <a:ext cx="2981202" cy="2550490"/>
              <a:chOff x="3887704" y="2510113"/>
              <a:chExt cx="2981202" cy="2550490"/>
            </a:xfrm>
          </p:grpSpPr>
          <p:sp>
            <p:nvSpPr>
              <p:cNvPr id="41" name="TextBox 40">
                <a:extLst>
                  <a:ext uri="{FF2B5EF4-FFF2-40B4-BE49-F238E27FC236}">
                    <a16:creationId xmlns:a16="http://schemas.microsoft.com/office/drawing/2014/main" id="{D160B8C2-82D0-9109-BDF6-D5233FFFC19C}"/>
                  </a:ext>
                </a:extLst>
              </p:cNvPr>
              <p:cNvSpPr txBox="1"/>
              <p:nvPr/>
            </p:nvSpPr>
            <p:spPr>
              <a:xfrm>
                <a:off x="4560220" y="4622389"/>
                <a:ext cx="1755609" cy="261610"/>
              </a:xfrm>
              <a:prstGeom prst="rect">
                <a:avLst/>
              </a:prstGeom>
              <a:noFill/>
            </p:spPr>
            <p:txBody>
              <a:bodyPr wrap="none" rtlCol="0">
                <a:spAutoFit/>
              </a:bodyPr>
              <a:lstStyle/>
              <a:p>
                <a:r>
                  <a:rPr lang="en-US" sz="1100" dirty="0"/>
                  <a:t>Cs surface density (nm</a:t>
                </a:r>
                <a:r>
                  <a:rPr lang="en-US" sz="1100" baseline="30000" dirty="0"/>
                  <a:t>-2</a:t>
                </a:r>
                <a:r>
                  <a:rPr lang="en-US" sz="1100" dirty="0"/>
                  <a:t>)</a:t>
                </a:r>
              </a:p>
            </p:txBody>
          </p:sp>
          <p:sp>
            <p:nvSpPr>
              <p:cNvPr id="42" name="Rectangle 41">
                <a:extLst>
                  <a:ext uri="{FF2B5EF4-FFF2-40B4-BE49-F238E27FC236}">
                    <a16:creationId xmlns:a16="http://schemas.microsoft.com/office/drawing/2014/main" id="{0ED60C85-FA51-359C-2F59-B055D85304D6}"/>
                  </a:ext>
                </a:extLst>
              </p:cNvPr>
              <p:cNvSpPr/>
              <p:nvPr/>
            </p:nvSpPr>
            <p:spPr>
              <a:xfrm>
                <a:off x="4162164" y="4845159"/>
                <a:ext cx="2528039" cy="215444"/>
              </a:xfrm>
              <a:prstGeom prst="rect">
                <a:avLst/>
              </a:prstGeom>
            </p:spPr>
            <p:txBody>
              <a:bodyPr wrap="square">
                <a:spAutoFit/>
              </a:bodyPr>
              <a:lstStyle/>
              <a:p>
                <a:r>
                  <a:rPr lang="en-US" sz="800" dirty="0"/>
                  <a:t>S. Karkare </a:t>
                </a:r>
                <a:r>
                  <a:rPr lang="en-US" sz="800" i="1" dirty="0"/>
                  <a:t>et al., Phys. Rev. B </a:t>
                </a:r>
                <a:r>
                  <a:rPr lang="en-US" sz="800" b="1" dirty="0"/>
                  <a:t>91</a:t>
                </a:r>
                <a:r>
                  <a:rPr lang="en-US" sz="800" dirty="0"/>
                  <a:t>, 035408 (2015)</a:t>
                </a:r>
              </a:p>
            </p:txBody>
          </p:sp>
          <p:pic>
            <p:nvPicPr>
              <p:cNvPr id="43" name="Picture 42">
                <a:extLst>
                  <a:ext uri="{FF2B5EF4-FFF2-40B4-BE49-F238E27FC236}">
                    <a16:creationId xmlns:a16="http://schemas.microsoft.com/office/drawing/2014/main" id="{34BE8E78-547D-55EC-55FE-310204849E9F}"/>
                  </a:ext>
                </a:extLst>
              </p:cNvPr>
              <p:cNvPicPr>
                <a:picLocks noChangeAspect="1"/>
              </p:cNvPicPr>
              <p:nvPr/>
            </p:nvPicPr>
            <p:blipFill>
              <a:blip r:embed="rId10"/>
              <a:stretch>
                <a:fillRect/>
              </a:stretch>
            </p:blipFill>
            <p:spPr>
              <a:xfrm>
                <a:off x="3887704" y="2510113"/>
                <a:ext cx="2981202" cy="2152075"/>
              </a:xfrm>
              <a:prstGeom prst="rect">
                <a:avLst/>
              </a:prstGeom>
            </p:spPr>
          </p:pic>
        </p:grpSp>
      </p:grpSp>
    </p:spTree>
    <p:extLst>
      <p:ext uri="{BB962C8B-B14F-4D97-AF65-F5344CB8AC3E}">
        <p14:creationId xmlns:p14="http://schemas.microsoft.com/office/powerpoint/2010/main" val="140893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6DC58E-4570-FE54-AF72-EF422E28EB32}"/>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sp>
        <p:nvSpPr>
          <p:cNvPr id="3" name="Title 1">
            <a:extLst>
              <a:ext uri="{FF2B5EF4-FFF2-40B4-BE49-F238E27FC236}">
                <a16:creationId xmlns:a16="http://schemas.microsoft.com/office/drawing/2014/main" id="{48FEFDE8-AA37-4F79-E87E-F1B577FF6AE1}"/>
              </a:ext>
            </a:extLst>
          </p:cNvPr>
          <p:cNvSpPr txBox="1">
            <a:spLocks/>
          </p:cNvSpPr>
          <p:nvPr/>
        </p:nvSpPr>
        <p:spPr>
          <a:xfrm>
            <a:off x="396274" y="202624"/>
            <a:ext cx="8787915" cy="770499"/>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a:t>Electron guns for NEA photocathodes</a:t>
            </a:r>
            <a:endParaRPr lang="en-US" dirty="0"/>
          </a:p>
        </p:txBody>
      </p:sp>
      <p:sp>
        <p:nvSpPr>
          <p:cNvPr id="4" name="Content Placeholder 2">
            <a:extLst>
              <a:ext uri="{FF2B5EF4-FFF2-40B4-BE49-F238E27FC236}">
                <a16:creationId xmlns:a16="http://schemas.microsoft.com/office/drawing/2014/main" id="{7CFAE918-0CEB-005F-47A3-D790F1713ED4}"/>
              </a:ext>
            </a:extLst>
          </p:cNvPr>
          <p:cNvSpPr txBox="1">
            <a:spLocks/>
          </p:cNvSpPr>
          <p:nvPr/>
        </p:nvSpPr>
        <p:spPr>
          <a:xfrm>
            <a:off x="474604" y="884903"/>
            <a:ext cx="8787914" cy="4426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i="1"/>
              <a:t>Given the vacuum requirements GaAs based photocathodes are operated in DC gun </a:t>
            </a:r>
            <a:endParaRPr lang="en-US" sz="1800" i="1" dirty="0"/>
          </a:p>
        </p:txBody>
      </p:sp>
      <p:grpSp>
        <p:nvGrpSpPr>
          <p:cNvPr id="8" name="Group 7">
            <a:extLst>
              <a:ext uri="{FF2B5EF4-FFF2-40B4-BE49-F238E27FC236}">
                <a16:creationId xmlns:a16="http://schemas.microsoft.com/office/drawing/2014/main" id="{EAC63149-67E8-A483-48EB-DAD1AB73D8B7}"/>
              </a:ext>
            </a:extLst>
          </p:cNvPr>
          <p:cNvGrpSpPr/>
          <p:nvPr/>
        </p:nvGrpSpPr>
        <p:grpSpPr>
          <a:xfrm>
            <a:off x="396274" y="2767914"/>
            <a:ext cx="3992459" cy="3401125"/>
            <a:chOff x="99712" y="3338728"/>
            <a:chExt cx="3375521" cy="2742091"/>
          </a:xfrm>
        </p:grpSpPr>
        <p:pic>
          <p:nvPicPr>
            <p:cNvPr id="9" name="Picture 8">
              <a:extLst>
                <a:ext uri="{FF2B5EF4-FFF2-40B4-BE49-F238E27FC236}">
                  <a16:creationId xmlns:a16="http://schemas.microsoft.com/office/drawing/2014/main" id="{2EAAB24C-5494-CA34-037B-140CF9899BDD}"/>
                </a:ext>
              </a:extLst>
            </p:cNvPr>
            <p:cNvPicPr>
              <a:picLocks noChangeAspect="1"/>
            </p:cNvPicPr>
            <p:nvPr/>
          </p:nvPicPr>
          <p:blipFill>
            <a:blip r:embed="rId2"/>
            <a:stretch>
              <a:fillRect/>
            </a:stretch>
          </p:blipFill>
          <p:spPr>
            <a:xfrm>
              <a:off x="296691" y="3338728"/>
              <a:ext cx="2536012" cy="2429499"/>
            </a:xfrm>
            <a:prstGeom prst="rect">
              <a:avLst/>
            </a:prstGeom>
          </p:spPr>
        </p:pic>
        <p:sp>
          <p:nvSpPr>
            <p:cNvPr id="10" name="Rectangle 9">
              <a:extLst>
                <a:ext uri="{FF2B5EF4-FFF2-40B4-BE49-F238E27FC236}">
                  <a16:creationId xmlns:a16="http://schemas.microsoft.com/office/drawing/2014/main" id="{D8C723CE-DF68-EA8D-571D-80417B06CF4D}"/>
                </a:ext>
              </a:extLst>
            </p:cNvPr>
            <p:cNvSpPr/>
            <p:nvPr/>
          </p:nvSpPr>
          <p:spPr>
            <a:xfrm>
              <a:off x="99712" y="5865375"/>
              <a:ext cx="3375521" cy="215444"/>
            </a:xfrm>
            <a:prstGeom prst="rect">
              <a:avLst/>
            </a:prstGeom>
          </p:spPr>
          <p:txBody>
            <a:bodyPr wrap="square">
              <a:spAutoFit/>
            </a:bodyPr>
            <a:lstStyle/>
            <a:p>
              <a:r>
                <a:rPr lang="en-US" sz="800" dirty="0">
                  <a:solidFill>
                    <a:srgbClr val="555555"/>
                  </a:solidFill>
                </a:rPr>
                <a:t>N. </a:t>
              </a:r>
              <a:r>
                <a:rPr lang="en-US" sz="800" dirty="0" err="1">
                  <a:solidFill>
                    <a:srgbClr val="555555"/>
                  </a:solidFill>
                </a:rPr>
                <a:t>Yishimori</a:t>
              </a:r>
              <a:r>
                <a:rPr lang="en-US" sz="800" dirty="0">
                  <a:solidFill>
                    <a:srgbClr val="555555"/>
                  </a:solidFill>
                </a:rPr>
                <a:t> et al., </a:t>
              </a:r>
              <a:r>
                <a:rPr lang="en-US" sz="800" i="1" dirty="0">
                  <a:solidFill>
                    <a:srgbClr val="555555"/>
                  </a:solidFill>
                </a:rPr>
                <a:t>Phys. Rev. Accel. Beams </a:t>
              </a:r>
              <a:r>
                <a:rPr lang="en-US" sz="800" b="1" dirty="0">
                  <a:solidFill>
                    <a:srgbClr val="555555"/>
                  </a:solidFill>
                </a:rPr>
                <a:t>22</a:t>
              </a:r>
              <a:r>
                <a:rPr lang="en-US" sz="800" dirty="0">
                  <a:solidFill>
                    <a:srgbClr val="555555"/>
                  </a:solidFill>
                </a:rPr>
                <a:t>, 053402 (2019)</a:t>
              </a:r>
              <a:endParaRPr lang="en-US" sz="800" b="0" i="0" dirty="0">
                <a:solidFill>
                  <a:srgbClr val="555555"/>
                </a:solidFill>
                <a:effectLst/>
              </a:endParaRPr>
            </a:p>
          </p:txBody>
        </p:sp>
      </p:grpSp>
      <p:grpSp>
        <p:nvGrpSpPr>
          <p:cNvPr id="11" name="Group 10">
            <a:extLst>
              <a:ext uri="{FF2B5EF4-FFF2-40B4-BE49-F238E27FC236}">
                <a16:creationId xmlns:a16="http://schemas.microsoft.com/office/drawing/2014/main" id="{F8E02B1D-E3A7-9717-43EB-021686F6C2A5}"/>
              </a:ext>
            </a:extLst>
          </p:cNvPr>
          <p:cNvGrpSpPr/>
          <p:nvPr/>
        </p:nvGrpSpPr>
        <p:grpSpPr>
          <a:xfrm>
            <a:off x="3730038" y="1335734"/>
            <a:ext cx="4530929" cy="4009881"/>
            <a:chOff x="2605190" y="1246811"/>
            <a:chExt cx="4530929" cy="4009881"/>
          </a:xfrm>
        </p:grpSpPr>
        <p:sp>
          <p:nvSpPr>
            <p:cNvPr id="12" name="TextBox 11">
              <a:extLst>
                <a:ext uri="{FF2B5EF4-FFF2-40B4-BE49-F238E27FC236}">
                  <a16:creationId xmlns:a16="http://schemas.microsoft.com/office/drawing/2014/main" id="{BD71E9E8-7BAD-F033-DDC2-9D021200FB65}"/>
                </a:ext>
              </a:extLst>
            </p:cNvPr>
            <p:cNvSpPr txBox="1"/>
            <p:nvPr/>
          </p:nvSpPr>
          <p:spPr>
            <a:xfrm>
              <a:off x="2605190" y="4333362"/>
              <a:ext cx="3069682" cy="923330"/>
            </a:xfrm>
            <a:prstGeom prst="rect">
              <a:avLst/>
            </a:prstGeom>
            <a:noFill/>
          </p:spPr>
          <p:txBody>
            <a:bodyPr wrap="square" rtlCol="0">
              <a:spAutoFit/>
            </a:bodyPr>
            <a:lstStyle/>
            <a:p>
              <a:pPr algn="ctr"/>
              <a:r>
                <a:rPr lang="en-US" b="1" dirty="0">
                  <a:solidFill>
                    <a:srgbClr val="FF0000"/>
                  </a:solidFill>
                </a:rPr>
                <a:t>Large number of NEG vacuum pumps allows for vacuum in 10</a:t>
              </a:r>
              <a:r>
                <a:rPr lang="en-US" b="1" baseline="30000" dirty="0">
                  <a:solidFill>
                    <a:srgbClr val="FF0000"/>
                  </a:solidFill>
                </a:rPr>
                <a:t>-12</a:t>
              </a:r>
              <a:r>
                <a:rPr lang="en-US" b="1" dirty="0">
                  <a:solidFill>
                    <a:srgbClr val="FF0000"/>
                  </a:solidFill>
                </a:rPr>
                <a:t> Torr range</a:t>
              </a:r>
            </a:p>
          </p:txBody>
        </p:sp>
        <p:grpSp>
          <p:nvGrpSpPr>
            <p:cNvPr id="13" name="Group 12">
              <a:extLst>
                <a:ext uri="{FF2B5EF4-FFF2-40B4-BE49-F238E27FC236}">
                  <a16:creationId xmlns:a16="http://schemas.microsoft.com/office/drawing/2014/main" id="{217CADAE-B4EF-1CEE-5BF5-375D18346131}"/>
                </a:ext>
              </a:extLst>
            </p:cNvPr>
            <p:cNvGrpSpPr/>
            <p:nvPr/>
          </p:nvGrpSpPr>
          <p:grpSpPr>
            <a:xfrm>
              <a:off x="2605190" y="1246811"/>
              <a:ext cx="4530929" cy="2182189"/>
              <a:chOff x="2605190" y="1246811"/>
              <a:chExt cx="4530929" cy="2182189"/>
            </a:xfrm>
          </p:grpSpPr>
          <p:pic>
            <p:nvPicPr>
              <p:cNvPr id="14" name="Picture 13">
                <a:extLst>
                  <a:ext uri="{FF2B5EF4-FFF2-40B4-BE49-F238E27FC236}">
                    <a16:creationId xmlns:a16="http://schemas.microsoft.com/office/drawing/2014/main" id="{D27B43E9-093C-30D4-23C0-F5D14A2A9FE2}"/>
                  </a:ext>
                </a:extLst>
              </p:cNvPr>
              <p:cNvPicPr>
                <a:picLocks noChangeAspect="1"/>
              </p:cNvPicPr>
              <p:nvPr/>
            </p:nvPicPr>
            <p:blipFill>
              <a:blip r:embed="rId3"/>
              <a:stretch>
                <a:fillRect/>
              </a:stretch>
            </p:blipFill>
            <p:spPr>
              <a:xfrm>
                <a:off x="2605190" y="1327506"/>
                <a:ext cx="3642912" cy="2018173"/>
              </a:xfrm>
              <a:prstGeom prst="rect">
                <a:avLst/>
              </a:prstGeom>
            </p:spPr>
          </p:pic>
          <p:sp>
            <p:nvSpPr>
              <p:cNvPr id="15" name="Rectangle 14">
                <a:extLst>
                  <a:ext uri="{FF2B5EF4-FFF2-40B4-BE49-F238E27FC236}">
                    <a16:creationId xmlns:a16="http://schemas.microsoft.com/office/drawing/2014/main" id="{23B7D513-64AA-9EB2-5373-00A0FEBCE3B2}"/>
                  </a:ext>
                </a:extLst>
              </p:cNvPr>
              <p:cNvSpPr/>
              <p:nvPr/>
            </p:nvSpPr>
            <p:spPr>
              <a:xfrm>
                <a:off x="3531998" y="3098779"/>
                <a:ext cx="1609204" cy="3302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609744C-4A77-5145-B525-E86A8871F7A1}"/>
                  </a:ext>
                </a:extLst>
              </p:cNvPr>
              <p:cNvSpPr/>
              <p:nvPr/>
            </p:nvSpPr>
            <p:spPr>
              <a:xfrm>
                <a:off x="3817732" y="1246811"/>
                <a:ext cx="3318387" cy="215444"/>
              </a:xfrm>
              <a:prstGeom prst="rect">
                <a:avLst/>
              </a:prstGeom>
            </p:spPr>
            <p:txBody>
              <a:bodyPr wrap="square">
                <a:spAutoFit/>
              </a:bodyPr>
              <a:lstStyle/>
              <a:p>
                <a:r>
                  <a:rPr lang="en-US" sz="800" dirty="0"/>
                  <a:t>P.A. Adderley </a:t>
                </a:r>
                <a:r>
                  <a:rPr lang="en-US" sz="800" i="1" dirty="0"/>
                  <a:t>et al., Phys. Rev. ST Accel. Beams </a:t>
                </a:r>
                <a:r>
                  <a:rPr lang="en-US" sz="800" b="1" dirty="0"/>
                  <a:t>13</a:t>
                </a:r>
                <a:r>
                  <a:rPr lang="en-US" sz="800" dirty="0"/>
                  <a:t>, 010101 (2010)</a:t>
                </a:r>
                <a:endParaRPr lang="en-US" sz="800" b="0" i="0" dirty="0">
                  <a:effectLst/>
                </a:endParaRPr>
              </a:p>
            </p:txBody>
          </p:sp>
        </p:grpSp>
      </p:grpSp>
      <p:grpSp>
        <p:nvGrpSpPr>
          <p:cNvPr id="5" name="Group 4">
            <a:extLst>
              <a:ext uri="{FF2B5EF4-FFF2-40B4-BE49-F238E27FC236}">
                <a16:creationId xmlns:a16="http://schemas.microsoft.com/office/drawing/2014/main" id="{5A92D5EF-0798-DC39-3515-6D440622C6E1}"/>
              </a:ext>
            </a:extLst>
          </p:cNvPr>
          <p:cNvGrpSpPr/>
          <p:nvPr/>
        </p:nvGrpSpPr>
        <p:grpSpPr>
          <a:xfrm>
            <a:off x="7192858" y="3332732"/>
            <a:ext cx="4634270" cy="3102436"/>
            <a:chOff x="5778228" y="3486245"/>
            <a:chExt cx="3266060" cy="2086723"/>
          </a:xfrm>
        </p:grpSpPr>
        <p:pic>
          <p:nvPicPr>
            <p:cNvPr id="6" name="Picture 5">
              <a:extLst>
                <a:ext uri="{FF2B5EF4-FFF2-40B4-BE49-F238E27FC236}">
                  <a16:creationId xmlns:a16="http://schemas.microsoft.com/office/drawing/2014/main" id="{1AF4558A-A34C-99A3-4145-996F93111547}"/>
                </a:ext>
              </a:extLst>
            </p:cNvPr>
            <p:cNvPicPr>
              <a:picLocks noChangeAspect="1"/>
            </p:cNvPicPr>
            <p:nvPr/>
          </p:nvPicPr>
          <p:blipFill>
            <a:blip r:embed="rId4"/>
            <a:stretch>
              <a:fillRect/>
            </a:stretch>
          </p:blipFill>
          <p:spPr>
            <a:xfrm>
              <a:off x="5778228" y="3486245"/>
              <a:ext cx="3069081" cy="1829172"/>
            </a:xfrm>
            <a:prstGeom prst="rect">
              <a:avLst/>
            </a:prstGeom>
          </p:spPr>
        </p:pic>
        <p:sp>
          <p:nvSpPr>
            <p:cNvPr id="7" name="Rectangle 6">
              <a:extLst>
                <a:ext uri="{FF2B5EF4-FFF2-40B4-BE49-F238E27FC236}">
                  <a16:creationId xmlns:a16="http://schemas.microsoft.com/office/drawing/2014/main" id="{7A7B6DA9-A6F3-2173-F55E-4767FCD58AA6}"/>
                </a:ext>
              </a:extLst>
            </p:cNvPr>
            <p:cNvSpPr/>
            <p:nvPr/>
          </p:nvSpPr>
          <p:spPr>
            <a:xfrm>
              <a:off x="5975207" y="5357524"/>
              <a:ext cx="3069081" cy="215444"/>
            </a:xfrm>
            <a:prstGeom prst="rect">
              <a:avLst/>
            </a:prstGeom>
          </p:spPr>
          <p:txBody>
            <a:bodyPr wrap="square">
              <a:spAutoFit/>
            </a:bodyPr>
            <a:lstStyle/>
            <a:p>
              <a:r>
                <a:rPr lang="en-US" sz="800" dirty="0">
                  <a:solidFill>
                    <a:srgbClr val="000000"/>
                  </a:solidFill>
                </a:rPr>
                <a:t>C. Hernandez-Garcia </a:t>
              </a:r>
              <a:r>
                <a:rPr lang="en-US" sz="800" i="1" dirty="0">
                  <a:solidFill>
                    <a:srgbClr val="000000"/>
                  </a:solidFill>
                </a:rPr>
                <a:t>et al., Rev. Sci. Instr. </a:t>
              </a:r>
              <a:r>
                <a:rPr lang="en-US" sz="800" b="1" dirty="0">
                  <a:solidFill>
                    <a:srgbClr val="000000"/>
                  </a:solidFill>
                </a:rPr>
                <a:t>88</a:t>
              </a:r>
              <a:r>
                <a:rPr lang="en-US" sz="800" dirty="0">
                  <a:solidFill>
                    <a:srgbClr val="000000"/>
                  </a:solidFill>
                </a:rPr>
                <a:t>, 093303 (2017)</a:t>
              </a:r>
              <a:endParaRPr lang="en-US" sz="800" dirty="0"/>
            </a:p>
          </p:txBody>
        </p:sp>
      </p:grpSp>
    </p:spTree>
    <p:extLst>
      <p:ext uri="{BB962C8B-B14F-4D97-AF65-F5344CB8AC3E}">
        <p14:creationId xmlns:p14="http://schemas.microsoft.com/office/powerpoint/2010/main" val="423723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25084A-3666-37BA-0B91-F5D6EB067851}"/>
              </a:ext>
            </a:extLst>
          </p:cNvPr>
          <p:cNvSpPr>
            <a:spLocks noGrp="1"/>
          </p:cNvSpPr>
          <p:nvPr>
            <p:ph type="sldNum" sz="quarter" idx="4"/>
          </p:nvPr>
        </p:nvSpPr>
        <p:spPr/>
        <p:txBody>
          <a:bodyPr/>
          <a:lstStyle/>
          <a:p>
            <a:fld id="{933A556B-7C63-244D-9B7C-B0EA8042B330}" type="slidenum">
              <a:rPr lang="en-US" smtClean="0"/>
              <a:pPr/>
              <a:t>6</a:t>
            </a:fld>
            <a:endParaRPr lang="en-US" sz="1000" dirty="0"/>
          </a:p>
        </p:txBody>
      </p:sp>
      <p:sp>
        <p:nvSpPr>
          <p:cNvPr id="3" name="Title 1">
            <a:extLst>
              <a:ext uri="{FF2B5EF4-FFF2-40B4-BE49-F238E27FC236}">
                <a16:creationId xmlns:a16="http://schemas.microsoft.com/office/drawing/2014/main" id="{4173C4A9-0E0A-2767-D134-4483261F14E7}"/>
              </a:ext>
            </a:extLst>
          </p:cNvPr>
          <p:cNvSpPr txBox="1">
            <a:spLocks/>
          </p:cNvSpPr>
          <p:nvPr/>
        </p:nvSpPr>
        <p:spPr>
          <a:xfrm>
            <a:off x="406151" y="291385"/>
            <a:ext cx="8328991" cy="652512"/>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a:t>GaAs QE degradation</a:t>
            </a:r>
            <a:endParaRPr lang="en-US" dirty="0"/>
          </a:p>
        </p:txBody>
      </p:sp>
      <p:sp>
        <p:nvSpPr>
          <p:cNvPr id="4" name="Content Placeholder 2">
            <a:extLst>
              <a:ext uri="{FF2B5EF4-FFF2-40B4-BE49-F238E27FC236}">
                <a16:creationId xmlns:a16="http://schemas.microsoft.com/office/drawing/2014/main" id="{ABD75284-C73B-78EA-4EBE-EEBBB7CE47DA}"/>
              </a:ext>
            </a:extLst>
          </p:cNvPr>
          <p:cNvSpPr txBox="1">
            <a:spLocks/>
          </p:cNvSpPr>
          <p:nvPr/>
        </p:nvSpPr>
        <p:spPr>
          <a:xfrm>
            <a:off x="1813806" y="1272683"/>
            <a:ext cx="8328991" cy="412954"/>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Photocathode QE degradation is induced by the following mechanisms:</a:t>
            </a:r>
            <a:endParaRPr lang="en-US" sz="2400" dirty="0"/>
          </a:p>
        </p:txBody>
      </p:sp>
      <p:pic>
        <p:nvPicPr>
          <p:cNvPr id="5" name="Picture 4">
            <a:extLst>
              <a:ext uri="{FF2B5EF4-FFF2-40B4-BE49-F238E27FC236}">
                <a16:creationId xmlns:a16="http://schemas.microsoft.com/office/drawing/2014/main" id="{28830F03-C89F-7602-8E54-D5C14D3FBD2A}"/>
              </a:ext>
            </a:extLst>
          </p:cNvPr>
          <p:cNvPicPr>
            <a:picLocks noChangeAspect="1"/>
          </p:cNvPicPr>
          <p:nvPr/>
        </p:nvPicPr>
        <p:blipFill>
          <a:blip r:embed="rId2"/>
          <a:stretch>
            <a:fillRect/>
          </a:stretch>
        </p:blipFill>
        <p:spPr>
          <a:xfrm>
            <a:off x="406151" y="3076158"/>
            <a:ext cx="3560651" cy="2695044"/>
          </a:xfrm>
          <a:prstGeom prst="rect">
            <a:avLst/>
          </a:prstGeom>
        </p:spPr>
      </p:pic>
      <p:sp>
        <p:nvSpPr>
          <p:cNvPr id="6" name="TextBox 5">
            <a:extLst>
              <a:ext uri="{FF2B5EF4-FFF2-40B4-BE49-F238E27FC236}">
                <a16:creationId xmlns:a16="http://schemas.microsoft.com/office/drawing/2014/main" id="{FAC33607-9710-A36B-40F4-ADEB07EC0868}"/>
              </a:ext>
            </a:extLst>
          </p:cNvPr>
          <p:cNvSpPr txBox="1"/>
          <p:nvPr/>
        </p:nvSpPr>
        <p:spPr>
          <a:xfrm>
            <a:off x="1187303" y="1757430"/>
            <a:ext cx="2198038" cy="369332"/>
          </a:xfrm>
          <a:prstGeom prst="rect">
            <a:avLst/>
          </a:prstGeom>
          <a:noFill/>
        </p:spPr>
        <p:txBody>
          <a:bodyPr wrap="none" rtlCol="0">
            <a:spAutoFit/>
          </a:bodyPr>
          <a:lstStyle/>
          <a:p>
            <a:r>
              <a:rPr lang="en-US" dirty="0">
                <a:solidFill>
                  <a:srgbClr val="FF0000"/>
                </a:solidFill>
              </a:rPr>
              <a:t>Chemical poisoning</a:t>
            </a:r>
          </a:p>
        </p:txBody>
      </p:sp>
      <p:pic>
        <p:nvPicPr>
          <p:cNvPr id="7" name="Picture 6">
            <a:extLst>
              <a:ext uri="{FF2B5EF4-FFF2-40B4-BE49-F238E27FC236}">
                <a16:creationId xmlns:a16="http://schemas.microsoft.com/office/drawing/2014/main" id="{D2A1E090-1649-1FEE-AB98-DCDBE9789A9F}"/>
              </a:ext>
            </a:extLst>
          </p:cNvPr>
          <p:cNvPicPr>
            <a:picLocks noChangeAspect="1"/>
          </p:cNvPicPr>
          <p:nvPr/>
        </p:nvPicPr>
        <p:blipFill>
          <a:blip r:embed="rId3" cstate="screen">
            <a:lum bright="-20000" contrast="40000"/>
            <a:extLst>
              <a:ext uri="{28A0092B-C50C-407E-A947-70E740481C1C}">
                <a14:useLocalDpi xmlns:a14="http://schemas.microsoft.com/office/drawing/2010/main"/>
              </a:ext>
            </a:extLst>
          </a:blip>
          <a:stretch>
            <a:fillRect/>
          </a:stretch>
        </p:blipFill>
        <p:spPr>
          <a:xfrm>
            <a:off x="4001249" y="2458123"/>
            <a:ext cx="4387131" cy="3089207"/>
          </a:xfrm>
          <a:prstGeom prst="rect">
            <a:avLst/>
          </a:prstGeom>
        </p:spPr>
      </p:pic>
      <p:sp>
        <p:nvSpPr>
          <p:cNvPr id="8" name="TextBox 7">
            <a:extLst>
              <a:ext uri="{FF2B5EF4-FFF2-40B4-BE49-F238E27FC236}">
                <a16:creationId xmlns:a16="http://schemas.microsoft.com/office/drawing/2014/main" id="{149859CD-C0F2-0204-697F-62F046CC063C}"/>
              </a:ext>
            </a:extLst>
          </p:cNvPr>
          <p:cNvSpPr txBox="1"/>
          <p:nvPr/>
        </p:nvSpPr>
        <p:spPr>
          <a:xfrm>
            <a:off x="5137380" y="1774598"/>
            <a:ext cx="1877437" cy="369332"/>
          </a:xfrm>
          <a:prstGeom prst="rect">
            <a:avLst/>
          </a:prstGeom>
          <a:noFill/>
        </p:spPr>
        <p:txBody>
          <a:bodyPr wrap="none" rtlCol="0">
            <a:spAutoFit/>
          </a:bodyPr>
          <a:lstStyle/>
          <a:p>
            <a:r>
              <a:rPr lang="en-US" dirty="0">
                <a:solidFill>
                  <a:srgbClr val="FF0000"/>
                </a:solidFill>
              </a:rPr>
              <a:t>Alkali desorption</a:t>
            </a:r>
          </a:p>
        </p:txBody>
      </p:sp>
      <p:sp>
        <p:nvSpPr>
          <p:cNvPr id="9" name="TextBox 8">
            <a:extLst>
              <a:ext uri="{FF2B5EF4-FFF2-40B4-BE49-F238E27FC236}">
                <a16:creationId xmlns:a16="http://schemas.microsoft.com/office/drawing/2014/main" id="{14FB20C7-F417-77E0-FCBC-AE0A1B9044C5}"/>
              </a:ext>
            </a:extLst>
          </p:cNvPr>
          <p:cNvSpPr txBox="1"/>
          <p:nvPr/>
        </p:nvSpPr>
        <p:spPr>
          <a:xfrm>
            <a:off x="1071887" y="2121574"/>
            <a:ext cx="2428870" cy="646331"/>
          </a:xfrm>
          <a:prstGeom prst="rect">
            <a:avLst/>
          </a:prstGeom>
          <a:noFill/>
        </p:spPr>
        <p:txBody>
          <a:bodyPr wrap="none" rtlCol="0">
            <a:spAutoFit/>
          </a:bodyPr>
          <a:lstStyle/>
          <a:p>
            <a:pPr algn="ctr"/>
            <a:r>
              <a:rPr lang="en-US" dirty="0"/>
              <a:t>Exposure in Langmuir</a:t>
            </a:r>
          </a:p>
          <a:p>
            <a:pPr algn="ctr"/>
            <a:r>
              <a:rPr lang="en-US" dirty="0"/>
              <a:t>1L = 10</a:t>
            </a:r>
            <a:r>
              <a:rPr lang="en-US" baseline="30000" dirty="0"/>
              <a:t>-6</a:t>
            </a:r>
            <a:r>
              <a:rPr lang="en-US" dirty="0"/>
              <a:t> Torr*s</a:t>
            </a:r>
          </a:p>
        </p:txBody>
      </p:sp>
      <p:sp>
        <p:nvSpPr>
          <p:cNvPr id="10" name="TextBox 9">
            <a:extLst>
              <a:ext uri="{FF2B5EF4-FFF2-40B4-BE49-F238E27FC236}">
                <a16:creationId xmlns:a16="http://schemas.microsoft.com/office/drawing/2014/main" id="{F41177D9-57E3-B532-471C-F7C14B264762}"/>
              </a:ext>
            </a:extLst>
          </p:cNvPr>
          <p:cNvSpPr txBox="1"/>
          <p:nvPr/>
        </p:nvSpPr>
        <p:spPr>
          <a:xfrm>
            <a:off x="1240704" y="2754851"/>
            <a:ext cx="1941557" cy="369332"/>
          </a:xfrm>
          <a:prstGeom prst="rect">
            <a:avLst/>
          </a:prstGeom>
          <a:noFill/>
        </p:spPr>
        <p:txBody>
          <a:bodyPr wrap="none" rtlCol="0">
            <a:spAutoFit/>
          </a:bodyPr>
          <a:lstStyle/>
          <a:p>
            <a:r>
              <a:rPr lang="en-US" dirty="0"/>
              <a:t>Oxygen is a killer</a:t>
            </a:r>
          </a:p>
        </p:txBody>
      </p:sp>
      <p:sp>
        <p:nvSpPr>
          <p:cNvPr id="11" name="TextBox 10">
            <a:extLst>
              <a:ext uri="{FF2B5EF4-FFF2-40B4-BE49-F238E27FC236}">
                <a16:creationId xmlns:a16="http://schemas.microsoft.com/office/drawing/2014/main" id="{8F60848D-BF3C-3E8A-303F-932F06BBC2BD}"/>
              </a:ext>
            </a:extLst>
          </p:cNvPr>
          <p:cNvSpPr txBox="1"/>
          <p:nvPr/>
        </p:nvSpPr>
        <p:spPr>
          <a:xfrm>
            <a:off x="4705474" y="5451116"/>
            <a:ext cx="3006508" cy="923330"/>
          </a:xfrm>
          <a:prstGeom prst="rect">
            <a:avLst/>
          </a:prstGeom>
          <a:noFill/>
        </p:spPr>
        <p:txBody>
          <a:bodyPr wrap="square" rtlCol="0">
            <a:spAutoFit/>
          </a:bodyPr>
          <a:lstStyle/>
          <a:p>
            <a:pPr algn="ctr"/>
            <a:r>
              <a:rPr lang="en-US" dirty="0"/>
              <a:t>Especially relevant for high average power or tightly focused lasers beams</a:t>
            </a:r>
          </a:p>
        </p:txBody>
      </p:sp>
      <p:pic>
        <p:nvPicPr>
          <p:cNvPr id="12" name="Picture 11">
            <a:extLst>
              <a:ext uri="{FF2B5EF4-FFF2-40B4-BE49-F238E27FC236}">
                <a16:creationId xmlns:a16="http://schemas.microsoft.com/office/drawing/2014/main" id="{9F7D5F21-A416-3191-0B31-DEF7D4E078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86392" y="2126762"/>
            <a:ext cx="2404061" cy="2067503"/>
          </a:xfrm>
          <a:prstGeom prst="rect">
            <a:avLst/>
          </a:prstGeom>
        </p:spPr>
      </p:pic>
      <p:sp>
        <p:nvSpPr>
          <p:cNvPr id="13" name="TextBox 12">
            <a:extLst>
              <a:ext uri="{FF2B5EF4-FFF2-40B4-BE49-F238E27FC236}">
                <a16:creationId xmlns:a16="http://schemas.microsoft.com/office/drawing/2014/main" id="{E79DBD6B-AB14-3636-3E92-CE7719726ED3}"/>
              </a:ext>
            </a:extLst>
          </p:cNvPr>
          <p:cNvSpPr txBox="1"/>
          <p:nvPr/>
        </p:nvSpPr>
        <p:spPr>
          <a:xfrm>
            <a:off x="9173382" y="1767508"/>
            <a:ext cx="2544286" cy="369332"/>
          </a:xfrm>
          <a:prstGeom prst="rect">
            <a:avLst/>
          </a:prstGeom>
          <a:noFill/>
        </p:spPr>
        <p:txBody>
          <a:bodyPr wrap="none" rtlCol="0">
            <a:spAutoFit/>
          </a:bodyPr>
          <a:lstStyle/>
          <a:p>
            <a:r>
              <a:rPr lang="en-US" dirty="0">
                <a:solidFill>
                  <a:srgbClr val="FF0000"/>
                </a:solidFill>
              </a:rPr>
              <a:t>Ion back bombardment</a:t>
            </a:r>
          </a:p>
        </p:txBody>
      </p:sp>
      <p:pic>
        <p:nvPicPr>
          <p:cNvPr id="14" name="Picture 13">
            <a:extLst>
              <a:ext uri="{FF2B5EF4-FFF2-40B4-BE49-F238E27FC236}">
                <a16:creationId xmlns:a16="http://schemas.microsoft.com/office/drawing/2014/main" id="{C21D0063-AA27-AFFA-C5BF-E7882AF66B7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25610" y="4194265"/>
            <a:ext cx="2287030" cy="2067503"/>
          </a:xfrm>
          <a:prstGeom prst="rect">
            <a:avLst/>
          </a:prstGeom>
        </p:spPr>
      </p:pic>
      <p:sp>
        <p:nvSpPr>
          <p:cNvPr id="15" name="Rectangle 14">
            <a:extLst>
              <a:ext uri="{FF2B5EF4-FFF2-40B4-BE49-F238E27FC236}">
                <a16:creationId xmlns:a16="http://schemas.microsoft.com/office/drawing/2014/main" id="{F89FAE4D-3070-A9AD-E333-623B7749AD6A}"/>
              </a:ext>
            </a:extLst>
          </p:cNvPr>
          <p:cNvSpPr/>
          <p:nvPr/>
        </p:nvSpPr>
        <p:spPr>
          <a:xfrm>
            <a:off x="365460" y="5771202"/>
            <a:ext cx="2959465" cy="215444"/>
          </a:xfrm>
          <a:prstGeom prst="rect">
            <a:avLst/>
          </a:prstGeom>
        </p:spPr>
        <p:txBody>
          <a:bodyPr wrap="none">
            <a:spAutoFit/>
          </a:bodyPr>
          <a:lstStyle/>
          <a:p>
            <a:r>
              <a:rPr lang="en-US" sz="800" dirty="0"/>
              <a:t>N. </a:t>
            </a:r>
            <a:r>
              <a:rPr lang="en-US" sz="800" dirty="0" err="1"/>
              <a:t>Chanlek</a:t>
            </a:r>
            <a:r>
              <a:rPr lang="en-US" sz="800" dirty="0"/>
              <a:t> </a:t>
            </a:r>
            <a:r>
              <a:rPr lang="en-US" sz="800" i="1" dirty="0"/>
              <a:t>et al., J. Phys. D: Appl. Phys. </a:t>
            </a:r>
            <a:r>
              <a:rPr lang="en-US" sz="800" b="1" dirty="0"/>
              <a:t>47</a:t>
            </a:r>
            <a:r>
              <a:rPr lang="en-US" sz="800" dirty="0"/>
              <a:t>, 055110 (2014) </a:t>
            </a:r>
          </a:p>
        </p:txBody>
      </p:sp>
      <p:sp>
        <p:nvSpPr>
          <p:cNvPr id="16" name="TextBox 15">
            <a:extLst>
              <a:ext uri="{FF2B5EF4-FFF2-40B4-BE49-F238E27FC236}">
                <a16:creationId xmlns:a16="http://schemas.microsoft.com/office/drawing/2014/main" id="{05EFAD92-5EEB-1EF5-2A64-A66CC757009C}"/>
              </a:ext>
            </a:extLst>
          </p:cNvPr>
          <p:cNvSpPr txBox="1"/>
          <p:nvPr/>
        </p:nvSpPr>
        <p:spPr>
          <a:xfrm>
            <a:off x="9669180" y="6280875"/>
            <a:ext cx="2412840" cy="215444"/>
          </a:xfrm>
          <a:prstGeom prst="rect">
            <a:avLst/>
          </a:prstGeom>
          <a:noFill/>
        </p:spPr>
        <p:txBody>
          <a:bodyPr wrap="none" rtlCol="0">
            <a:spAutoFit/>
          </a:bodyPr>
          <a:lstStyle/>
          <a:p>
            <a:r>
              <a:rPr lang="en-US" sz="800" dirty="0"/>
              <a:t>J </a:t>
            </a:r>
            <a:r>
              <a:rPr lang="en-US" sz="800" dirty="0" err="1"/>
              <a:t>Grames</a:t>
            </a:r>
            <a:r>
              <a:rPr lang="en-US" sz="800" dirty="0"/>
              <a:t> </a:t>
            </a:r>
            <a:r>
              <a:rPr lang="en-US" sz="800" i="1" dirty="0"/>
              <a:t>et al., </a:t>
            </a:r>
            <a:r>
              <a:rPr lang="pl-PL" sz="800" i="1" dirty="0"/>
              <a:t>AIP Conf. Proc. </a:t>
            </a:r>
            <a:r>
              <a:rPr lang="pl-PL" sz="800" b="1" dirty="0"/>
              <a:t>980</a:t>
            </a:r>
            <a:r>
              <a:rPr lang="pl-PL" sz="800" dirty="0"/>
              <a:t>, 110 (2008)</a:t>
            </a:r>
            <a:endParaRPr lang="en-US" sz="800" dirty="0"/>
          </a:p>
        </p:txBody>
      </p:sp>
      <p:sp>
        <p:nvSpPr>
          <p:cNvPr id="17" name="Rectangle 16">
            <a:extLst>
              <a:ext uri="{FF2B5EF4-FFF2-40B4-BE49-F238E27FC236}">
                <a16:creationId xmlns:a16="http://schemas.microsoft.com/office/drawing/2014/main" id="{8FECA573-9864-A218-7818-48F33D6EDC61}"/>
              </a:ext>
            </a:extLst>
          </p:cNvPr>
          <p:cNvSpPr/>
          <p:nvPr/>
        </p:nvSpPr>
        <p:spPr>
          <a:xfrm>
            <a:off x="5978301" y="2434156"/>
            <a:ext cx="2395207" cy="215444"/>
          </a:xfrm>
          <a:prstGeom prst="rect">
            <a:avLst/>
          </a:prstGeom>
        </p:spPr>
        <p:txBody>
          <a:bodyPr wrap="none">
            <a:spAutoFit/>
          </a:bodyPr>
          <a:lstStyle/>
          <a:p>
            <a:r>
              <a:rPr lang="en-US" sz="800" dirty="0"/>
              <a:t>H. </a:t>
            </a:r>
            <a:r>
              <a:rPr lang="en-US" sz="800" dirty="0" err="1"/>
              <a:t>Iijima</a:t>
            </a:r>
            <a:r>
              <a:rPr lang="en-US" sz="800" dirty="0"/>
              <a:t> </a:t>
            </a:r>
            <a:r>
              <a:rPr lang="en-US" sz="800" i="1" dirty="0"/>
              <a:t>et al., Proc. of IPAC 2010</a:t>
            </a:r>
            <a:r>
              <a:rPr lang="en-US" sz="800" dirty="0"/>
              <a:t>, 2323 (2010) </a:t>
            </a:r>
          </a:p>
        </p:txBody>
      </p:sp>
    </p:spTree>
    <p:extLst>
      <p:ext uri="{BB962C8B-B14F-4D97-AF65-F5344CB8AC3E}">
        <p14:creationId xmlns:p14="http://schemas.microsoft.com/office/powerpoint/2010/main" val="157146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3"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88DA9C-94E1-CBB5-8211-A91534364B9A}"/>
              </a:ext>
            </a:extLst>
          </p:cNvPr>
          <p:cNvSpPr>
            <a:spLocks noGrp="1"/>
          </p:cNvSpPr>
          <p:nvPr>
            <p:ph type="sldNum" sz="quarter" idx="4"/>
          </p:nvPr>
        </p:nvSpPr>
        <p:spPr/>
        <p:txBody>
          <a:bodyPr/>
          <a:lstStyle/>
          <a:p>
            <a:fld id="{933A556B-7C63-244D-9B7C-B0EA8042B330}" type="slidenum">
              <a:rPr lang="en-US" smtClean="0"/>
              <a:pPr/>
              <a:t>7</a:t>
            </a:fld>
            <a:endParaRPr lang="en-US" sz="1000" dirty="0"/>
          </a:p>
        </p:txBody>
      </p:sp>
      <p:sp>
        <p:nvSpPr>
          <p:cNvPr id="4" name="Title 1">
            <a:extLst>
              <a:ext uri="{FF2B5EF4-FFF2-40B4-BE49-F238E27FC236}">
                <a16:creationId xmlns:a16="http://schemas.microsoft.com/office/drawing/2014/main" id="{5FB283D0-AACB-BF5C-B7FE-469A9122B76A}"/>
              </a:ext>
            </a:extLst>
          </p:cNvPr>
          <p:cNvSpPr txBox="1">
            <a:spLocks/>
          </p:cNvSpPr>
          <p:nvPr/>
        </p:nvSpPr>
        <p:spPr>
          <a:xfrm>
            <a:off x="285952" y="173632"/>
            <a:ext cx="8328991" cy="695492"/>
          </a:xfrm>
          <a:prstGeom prst="rect">
            <a:avLst/>
          </a:prstGeom>
        </p:spPr>
        <p:txBody>
          <a:bodyPr>
            <a:normAutofit fontScale="975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GaAs @ high average current</a:t>
            </a:r>
          </a:p>
        </p:txBody>
      </p:sp>
      <p:grpSp>
        <p:nvGrpSpPr>
          <p:cNvPr id="5" name="Group 4">
            <a:extLst>
              <a:ext uri="{FF2B5EF4-FFF2-40B4-BE49-F238E27FC236}">
                <a16:creationId xmlns:a16="http://schemas.microsoft.com/office/drawing/2014/main" id="{C737FAF6-8FE5-5075-C489-2E9154712FE2}"/>
              </a:ext>
            </a:extLst>
          </p:cNvPr>
          <p:cNvGrpSpPr/>
          <p:nvPr/>
        </p:nvGrpSpPr>
        <p:grpSpPr>
          <a:xfrm>
            <a:off x="6413842" y="1496598"/>
            <a:ext cx="4921657" cy="3407815"/>
            <a:chOff x="4060264" y="1444887"/>
            <a:chExt cx="5399896" cy="3880757"/>
          </a:xfrm>
        </p:grpSpPr>
        <p:pic>
          <p:nvPicPr>
            <p:cNvPr id="6" name="Picture 5">
              <a:extLst>
                <a:ext uri="{FF2B5EF4-FFF2-40B4-BE49-F238E27FC236}">
                  <a16:creationId xmlns:a16="http://schemas.microsoft.com/office/drawing/2014/main" id="{7797999D-B8A2-0266-56A3-9474185806A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83864" y="2416013"/>
              <a:ext cx="4008761" cy="2801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a:extLst>
                <a:ext uri="{FF2B5EF4-FFF2-40B4-BE49-F238E27FC236}">
                  <a16:creationId xmlns:a16="http://schemas.microsoft.com/office/drawing/2014/main" id="{7061B0E2-7FAA-F90E-D83D-C31D575C9F91}"/>
                </a:ext>
              </a:extLst>
            </p:cNvPr>
            <p:cNvCxnSpPr>
              <a:cxnSpLocks/>
              <a:stCxn id="8" idx="2"/>
            </p:cNvCxnSpPr>
            <p:nvPr/>
          </p:nvCxnSpPr>
          <p:spPr>
            <a:xfrm>
              <a:off x="5295479" y="2293586"/>
              <a:ext cx="485444" cy="101638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18">
              <a:extLst>
                <a:ext uri="{FF2B5EF4-FFF2-40B4-BE49-F238E27FC236}">
                  <a16:creationId xmlns:a16="http://schemas.microsoft.com/office/drawing/2014/main" id="{81768A72-6D03-CC2F-D748-1A7BEDAC6183}"/>
                </a:ext>
              </a:extLst>
            </p:cNvPr>
            <p:cNvSpPr txBox="1"/>
            <p:nvPr/>
          </p:nvSpPr>
          <p:spPr>
            <a:xfrm>
              <a:off x="4060264" y="1444887"/>
              <a:ext cx="2470430" cy="848699"/>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solidFill>
                    <a:srgbClr val="FF0000"/>
                  </a:solidFill>
                </a:rPr>
                <a:t>Laser power is increased until the maximum power is reached </a:t>
              </a:r>
            </a:p>
          </p:txBody>
        </p:sp>
        <p:sp>
          <p:nvSpPr>
            <p:cNvPr id="9" name="TextBox 25">
              <a:extLst>
                <a:ext uri="{FF2B5EF4-FFF2-40B4-BE49-F238E27FC236}">
                  <a16:creationId xmlns:a16="http://schemas.microsoft.com/office/drawing/2014/main" id="{88122CE1-EB6D-C020-40EB-F04C04D02FAB}"/>
                </a:ext>
              </a:extLst>
            </p:cNvPr>
            <p:cNvSpPr txBox="1"/>
            <p:nvPr/>
          </p:nvSpPr>
          <p:spPr>
            <a:xfrm>
              <a:off x="6876146" y="1897736"/>
              <a:ext cx="2173679" cy="307777"/>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solidFill>
                    <a:srgbClr val="FF0000"/>
                  </a:solidFill>
                </a:rPr>
                <a:t>Laser power maxed out</a:t>
              </a:r>
            </a:p>
          </p:txBody>
        </p:sp>
        <p:cxnSp>
          <p:nvCxnSpPr>
            <p:cNvPr id="10" name="Straight Arrow Connector 9">
              <a:extLst>
                <a:ext uri="{FF2B5EF4-FFF2-40B4-BE49-F238E27FC236}">
                  <a16:creationId xmlns:a16="http://schemas.microsoft.com/office/drawing/2014/main" id="{7DF06DE0-C835-7274-339A-B5D0C31E9D7F}"/>
                </a:ext>
              </a:extLst>
            </p:cNvPr>
            <p:cNvCxnSpPr>
              <a:cxnSpLocks/>
              <a:stCxn id="9" idx="1"/>
            </p:cNvCxnSpPr>
            <p:nvPr/>
          </p:nvCxnSpPr>
          <p:spPr>
            <a:xfrm flipH="1">
              <a:off x="6383060" y="2051625"/>
              <a:ext cx="493086" cy="57604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30">
              <a:extLst>
                <a:ext uri="{FF2B5EF4-FFF2-40B4-BE49-F238E27FC236}">
                  <a16:creationId xmlns:a16="http://schemas.microsoft.com/office/drawing/2014/main" id="{00655238-BAEB-2900-AFC5-591DF30CE895}"/>
                </a:ext>
              </a:extLst>
            </p:cNvPr>
            <p:cNvSpPr txBox="1"/>
            <p:nvPr/>
          </p:nvSpPr>
          <p:spPr>
            <a:xfrm>
              <a:off x="6299881" y="4204879"/>
              <a:ext cx="1838241" cy="307777"/>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solidFill>
                    <a:srgbClr val="FF0000"/>
                  </a:solidFill>
                </a:rPr>
                <a:t>QE decaying</a:t>
              </a:r>
            </a:p>
          </p:txBody>
        </p:sp>
        <p:cxnSp>
          <p:nvCxnSpPr>
            <p:cNvPr id="12" name="Straight Arrow Connector 11">
              <a:extLst>
                <a:ext uri="{FF2B5EF4-FFF2-40B4-BE49-F238E27FC236}">
                  <a16:creationId xmlns:a16="http://schemas.microsoft.com/office/drawing/2014/main" id="{00A4AA40-7683-7500-CC1A-067EDCF18444}"/>
                </a:ext>
              </a:extLst>
            </p:cNvPr>
            <p:cNvCxnSpPr>
              <a:stCxn id="11" idx="0"/>
            </p:cNvCxnSpPr>
            <p:nvPr/>
          </p:nvCxnSpPr>
          <p:spPr>
            <a:xfrm flipH="1" flipV="1">
              <a:off x="6968150" y="3768979"/>
              <a:ext cx="250852" cy="4359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34">
              <a:extLst>
                <a:ext uri="{FF2B5EF4-FFF2-40B4-BE49-F238E27FC236}">
                  <a16:creationId xmlns:a16="http://schemas.microsoft.com/office/drawing/2014/main" id="{7F27FFF6-56F1-7E54-A536-34D3A14988B9}"/>
                </a:ext>
              </a:extLst>
            </p:cNvPr>
            <p:cNvSpPr txBox="1"/>
            <p:nvPr/>
          </p:nvSpPr>
          <p:spPr>
            <a:xfrm>
              <a:off x="6530695" y="2641414"/>
              <a:ext cx="1432290"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b="1" dirty="0"/>
                <a:t>GaAs</a:t>
              </a:r>
            </a:p>
            <a:p>
              <a:pPr algn="ctr"/>
              <a:r>
                <a:rPr lang="en-US" sz="1200" b="1" dirty="0"/>
                <a:t>photocathode</a:t>
              </a:r>
            </a:p>
          </p:txBody>
        </p:sp>
        <p:sp>
          <p:nvSpPr>
            <p:cNvPr id="14" name="Rectangle 13">
              <a:extLst>
                <a:ext uri="{FF2B5EF4-FFF2-40B4-BE49-F238E27FC236}">
                  <a16:creationId xmlns:a16="http://schemas.microsoft.com/office/drawing/2014/main" id="{6D605A84-075D-5E50-B529-BCCE57ACDED0}"/>
                </a:ext>
              </a:extLst>
            </p:cNvPr>
            <p:cNvSpPr/>
            <p:nvPr/>
          </p:nvSpPr>
          <p:spPr>
            <a:xfrm>
              <a:off x="6383060" y="5080300"/>
              <a:ext cx="3077100" cy="24534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t> B. Dunham, et al</a:t>
              </a:r>
              <a:r>
                <a:rPr lang="en-US" sz="800" i="1" dirty="0"/>
                <a:t> Appl. Phys. Lett. </a:t>
              </a:r>
              <a:r>
                <a:rPr lang="en-US" sz="800" b="1" dirty="0"/>
                <a:t>102</a:t>
              </a:r>
              <a:r>
                <a:rPr lang="en-US" sz="800" dirty="0"/>
                <a:t> (2013) 034105</a:t>
              </a:r>
            </a:p>
          </p:txBody>
        </p:sp>
      </p:grpSp>
      <p:pic>
        <p:nvPicPr>
          <p:cNvPr id="15" name="Picture 14">
            <a:extLst>
              <a:ext uri="{FF2B5EF4-FFF2-40B4-BE49-F238E27FC236}">
                <a16:creationId xmlns:a16="http://schemas.microsoft.com/office/drawing/2014/main" id="{3ABB226B-4E89-D401-5B32-1C94BB6060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6146" y="1473683"/>
            <a:ext cx="3313752" cy="3261567"/>
          </a:xfrm>
          <a:prstGeom prst="rect">
            <a:avLst/>
          </a:prstGeom>
        </p:spPr>
      </p:pic>
      <p:sp>
        <p:nvSpPr>
          <p:cNvPr id="16" name="Rectangle 15">
            <a:extLst>
              <a:ext uri="{FF2B5EF4-FFF2-40B4-BE49-F238E27FC236}">
                <a16:creationId xmlns:a16="http://schemas.microsoft.com/office/drawing/2014/main" id="{30F0C124-A216-74BE-20B9-7F70CD771B41}"/>
              </a:ext>
            </a:extLst>
          </p:cNvPr>
          <p:cNvSpPr/>
          <p:nvPr/>
        </p:nvSpPr>
        <p:spPr>
          <a:xfrm>
            <a:off x="1337496" y="4839074"/>
            <a:ext cx="1887055" cy="215444"/>
          </a:xfrm>
          <a:prstGeom prst="rect">
            <a:avLst/>
          </a:prstGeom>
        </p:spPr>
        <p:txBody>
          <a:bodyPr wrap="none">
            <a:spAutoFit/>
          </a:bodyPr>
          <a:lstStyle/>
          <a:p>
            <a:r>
              <a:rPr lang="en-US" sz="800"/>
              <a:t>J. Grames </a:t>
            </a:r>
            <a:r>
              <a:rPr lang="en-US" sz="800" i="1"/>
              <a:t>et al</a:t>
            </a:r>
            <a:r>
              <a:rPr lang="en-US" sz="800"/>
              <a:t>., PAC07, THPMS064</a:t>
            </a:r>
            <a:endParaRPr lang="en-US" sz="800" dirty="0"/>
          </a:p>
        </p:txBody>
      </p:sp>
      <p:sp>
        <p:nvSpPr>
          <p:cNvPr id="17" name="Rectangle 16">
            <a:extLst>
              <a:ext uri="{FF2B5EF4-FFF2-40B4-BE49-F238E27FC236}">
                <a16:creationId xmlns:a16="http://schemas.microsoft.com/office/drawing/2014/main" id="{BE8F7F2E-9CB2-96F8-3C42-D87900CA59BB}"/>
              </a:ext>
            </a:extLst>
          </p:cNvPr>
          <p:cNvSpPr/>
          <p:nvPr/>
        </p:nvSpPr>
        <p:spPr>
          <a:xfrm>
            <a:off x="1333202" y="5013642"/>
            <a:ext cx="1915909" cy="215444"/>
          </a:xfrm>
          <a:prstGeom prst="rect">
            <a:avLst/>
          </a:prstGeom>
        </p:spPr>
        <p:txBody>
          <a:bodyPr wrap="none">
            <a:spAutoFit/>
          </a:bodyPr>
          <a:lstStyle/>
          <a:p>
            <a:r>
              <a:rPr lang="fr-FR" sz="800" dirty="0"/>
              <a:t>R. </a:t>
            </a:r>
            <a:r>
              <a:rPr lang="fr-FR" sz="800" dirty="0" err="1"/>
              <a:t>Suleiman</a:t>
            </a:r>
            <a:r>
              <a:rPr lang="fr-FR" sz="800" dirty="0"/>
              <a:t> </a:t>
            </a:r>
            <a:r>
              <a:rPr lang="fr-FR" sz="800" i="1" dirty="0"/>
              <a:t>et al</a:t>
            </a:r>
            <a:r>
              <a:rPr lang="fr-FR" sz="800" dirty="0"/>
              <a:t>., PAC11, WEODS3 </a:t>
            </a:r>
          </a:p>
        </p:txBody>
      </p:sp>
      <p:sp>
        <p:nvSpPr>
          <p:cNvPr id="18" name="TextBox 17">
            <a:extLst>
              <a:ext uri="{FF2B5EF4-FFF2-40B4-BE49-F238E27FC236}">
                <a16:creationId xmlns:a16="http://schemas.microsoft.com/office/drawing/2014/main" id="{1F9C4511-26E9-4609-B10D-F64A7143694D}"/>
              </a:ext>
            </a:extLst>
          </p:cNvPr>
          <p:cNvSpPr txBox="1"/>
          <p:nvPr/>
        </p:nvSpPr>
        <p:spPr>
          <a:xfrm>
            <a:off x="1742206" y="1104351"/>
            <a:ext cx="2830647" cy="369332"/>
          </a:xfrm>
          <a:prstGeom prst="rect">
            <a:avLst/>
          </a:prstGeom>
          <a:noFill/>
        </p:spPr>
        <p:txBody>
          <a:bodyPr wrap="none" rtlCol="0">
            <a:spAutoFit/>
          </a:bodyPr>
          <a:lstStyle/>
          <a:p>
            <a:r>
              <a:rPr lang="en-US" dirty="0"/>
              <a:t>SL Spin polarized e-beam</a:t>
            </a:r>
          </a:p>
        </p:txBody>
      </p:sp>
      <p:sp>
        <p:nvSpPr>
          <p:cNvPr id="19" name="TextBox 18">
            <a:extLst>
              <a:ext uri="{FF2B5EF4-FFF2-40B4-BE49-F238E27FC236}">
                <a16:creationId xmlns:a16="http://schemas.microsoft.com/office/drawing/2014/main" id="{5F1A4806-06BD-4FDB-4224-D3FBA0F3F42E}"/>
              </a:ext>
            </a:extLst>
          </p:cNvPr>
          <p:cNvSpPr txBox="1"/>
          <p:nvPr/>
        </p:nvSpPr>
        <p:spPr>
          <a:xfrm>
            <a:off x="7232663" y="1139255"/>
            <a:ext cx="3416320" cy="369332"/>
          </a:xfrm>
          <a:prstGeom prst="rect">
            <a:avLst/>
          </a:prstGeom>
          <a:noFill/>
        </p:spPr>
        <p:txBody>
          <a:bodyPr wrap="none" rtlCol="0">
            <a:spAutoFit/>
          </a:bodyPr>
          <a:lstStyle/>
          <a:p>
            <a:r>
              <a:rPr lang="en-US" dirty="0"/>
              <a:t>Bulk GaAs Unpolarized e-beam</a:t>
            </a:r>
          </a:p>
        </p:txBody>
      </p:sp>
      <p:sp>
        <p:nvSpPr>
          <p:cNvPr id="20" name="TextBox 19">
            <a:extLst>
              <a:ext uri="{FF2B5EF4-FFF2-40B4-BE49-F238E27FC236}">
                <a16:creationId xmlns:a16="http://schemas.microsoft.com/office/drawing/2014/main" id="{86317151-CCA9-2B40-B701-33F9937C382D}"/>
              </a:ext>
            </a:extLst>
          </p:cNvPr>
          <p:cNvSpPr txBox="1"/>
          <p:nvPr/>
        </p:nvSpPr>
        <p:spPr>
          <a:xfrm>
            <a:off x="5735380" y="5303952"/>
            <a:ext cx="5122793" cy="1077218"/>
          </a:xfrm>
          <a:prstGeom prst="rect">
            <a:avLst/>
          </a:prstGeom>
          <a:noFill/>
        </p:spPr>
        <p:txBody>
          <a:bodyPr wrap="square" rtlCol="0">
            <a:spAutoFit/>
          </a:bodyPr>
          <a:lstStyle/>
          <a:p>
            <a:pPr marL="285750" indent="-285750">
              <a:buFont typeface="Arial" panose="020B0604020202020204" pitchFamily="34" charset="0"/>
              <a:buChar char="•"/>
            </a:pPr>
            <a:r>
              <a:rPr lang="en-US" sz="1600" b="1" i="1" dirty="0">
                <a:solidFill>
                  <a:srgbClr val="00B050"/>
                </a:solidFill>
              </a:rPr>
              <a:t>QE is now a factor 6 larger</a:t>
            </a:r>
          </a:p>
          <a:p>
            <a:pPr marL="285750" indent="-285750">
              <a:buFont typeface="Arial" panose="020B0604020202020204" pitchFamily="34" charset="0"/>
              <a:buChar char="•"/>
            </a:pPr>
            <a:r>
              <a:rPr lang="en-US" sz="1600" b="1" i="1" dirty="0">
                <a:solidFill>
                  <a:srgbClr val="00B050"/>
                </a:solidFill>
              </a:rPr>
              <a:t>Less laser power, less heat to dissipate</a:t>
            </a:r>
          </a:p>
          <a:p>
            <a:pPr marL="285750" indent="-285750">
              <a:buFont typeface="Arial" panose="020B0604020202020204" pitchFamily="34" charset="0"/>
              <a:buChar char="•"/>
            </a:pPr>
            <a:endParaRPr lang="en-US" sz="1600" i="1" dirty="0">
              <a:solidFill>
                <a:srgbClr val="C00000"/>
              </a:solidFill>
            </a:endParaRPr>
          </a:p>
          <a:p>
            <a:pPr marL="285750" indent="-285750">
              <a:buFont typeface="Arial" panose="020B0604020202020204" pitchFamily="34" charset="0"/>
              <a:buChar char="•"/>
            </a:pPr>
            <a:r>
              <a:rPr lang="en-US" sz="1600" b="1" i="1" dirty="0">
                <a:solidFill>
                  <a:srgbClr val="FF0000"/>
                </a:solidFill>
              </a:rPr>
              <a:t>Challenges of growth process are an issue</a:t>
            </a:r>
          </a:p>
        </p:txBody>
      </p:sp>
      <p:grpSp>
        <p:nvGrpSpPr>
          <p:cNvPr id="21" name="Group 20">
            <a:extLst>
              <a:ext uri="{FF2B5EF4-FFF2-40B4-BE49-F238E27FC236}">
                <a16:creationId xmlns:a16="http://schemas.microsoft.com/office/drawing/2014/main" id="{B72196A8-9706-6FEC-6AAF-317991F526ED}"/>
              </a:ext>
            </a:extLst>
          </p:cNvPr>
          <p:cNvGrpSpPr/>
          <p:nvPr/>
        </p:nvGrpSpPr>
        <p:grpSpPr>
          <a:xfrm>
            <a:off x="4424205" y="5256767"/>
            <a:ext cx="1311175" cy="1124864"/>
            <a:chOff x="2477861" y="5106011"/>
            <a:chExt cx="1311175" cy="1124864"/>
          </a:xfrm>
        </p:grpSpPr>
        <p:sp>
          <p:nvSpPr>
            <p:cNvPr id="22" name="Rectangle 21">
              <a:extLst>
                <a:ext uri="{FF2B5EF4-FFF2-40B4-BE49-F238E27FC236}">
                  <a16:creationId xmlns:a16="http://schemas.microsoft.com/office/drawing/2014/main" id="{A647DE1A-60C9-D753-2C05-A18B6F301EE7}"/>
                </a:ext>
              </a:extLst>
            </p:cNvPr>
            <p:cNvSpPr/>
            <p:nvPr/>
          </p:nvSpPr>
          <p:spPr>
            <a:xfrm>
              <a:off x="2727870" y="5607455"/>
              <a:ext cx="811161" cy="612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47096A-E7DB-B03D-B03D-BFA5D306E4C5}"/>
                </a:ext>
              </a:extLst>
            </p:cNvPr>
            <p:cNvSpPr/>
            <p:nvPr/>
          </p:nvSpPr>
          <p:spPr>
            <a:xfrm>
              <a:off x="2727870" y="5106011"/>
              <a:ext cx="811161" cy="132736"/>
            </a:xfrm>
            <a:prstGeom prst="rect">
              <a:avLst/>
            </a:prstGeom>
            <a:pattFill prst="dkHorz">
              <a:fgClr>
                <a:schemeClr val="accent2"/>
              </a:fgClr>
              <a:bgClr>
                <a:schemeClr val="accent6">
                  <a:lumMod val="75000"/>
                </a:schemeClr>
              </a:bgClr>
            </a:patt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8FD0240-D5D1-B166-E696-610E20C04690}"/>
                </a:ext>
              </a:extLst>
            </p:cNvPr>
            <p:cNvSpPr/>
            <p:nvPr/>
          </p:nvSpPr>
          <p:spPr>
            <a:xfrm>
              <a:off x="2727870" y="5294853"/>
              <a:ext cx="811161" cy="132736"/>
            </a:xfrm>
            <a:prstGeom prst="rect">
              <a:avLst/>
            </a:prstGeom>
            <a:pattFill prst="dkHorz">
              <a:fgClr>
                <a:schemeClr val="accent2"/>
              </a:fgClr>
              <a:bgClr>
                <a:schemeClr val="accent4">
                  <a:lumMod val="40000"/>
                  <a:lumOff val="60000"/>
                </a:schemeClr>
              </a:bgClr>
            </a:patt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D2B00C7-B366-5C1F-9201-EFA9DB90A829}"/>
                </a:ext>
              </a:extLst>
            </p:cNvPr>
            <p:cNvSpPr/>
            <p:nvPr/>
          </p:nvSpPr>
          <p:spPr>
            <a:xfrm>
              <a:off x="2727869" y="5418613"/>
              <a:ext cx="811161" cy="188842"/>
            </a:xfrm>
            <a:prstGeom prst="rect">
              <a:avLst/>
            </a:prstGeom>
            <a:gradFill flip="none" rotWithShape="1">
              <a:gsLst>
                <a:gs pos="0">
                  <a:schemeClr val="accent2"/>
                </a:gs>
                <a:gs pos="100000">
                  <a:schemeClr val="accent1"/>
                </a:gs>
              </a:gsLst>
              <a:lin ang="54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CFE3A8D-1E38-29FB-92D2-8463C1EF3C2F}"/>
                </a:ext>
              </a:extLst>
            </p:cNvPr>
            <p:cNvSpPr/>
            <p:nvPr/>
          </p:nvSpPr>
          <p:spPr>
            <a:xfrm>
              <a:off x="2727870" y="5231373"/>
              <a:ext cx="811161" cy="7085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C259900-F991-8598-BB44-09A8C053EF9F}"/>
                </a:ext>
              </a:extLst>
            </p:cNvPr>
            <p:cNvSpPr/>
            <p:nvPr/>
          </p:nvSpPr>
          <p:spPr>
            <a:xfrm>
              <a:off x="2477861" y="5769210"/>
              <a:ext cx="1311175" cy="461665"/>
            </a:xfrm>
            <a:prstGeom prst="rect">
              <a:avLst/>
            </a:prstGeom>
          </p:spPr>
          <p:txBody>
            <a:bodyPr wrap="square">
              <a:spAutoFit/>
            </a:bodyPr>
            <a:lstStyle/>
            <a:p>
              <a:pPr algn="ctr"/>
              <a:r>
                <a:rPr lang="en-US" sz="1200" b="1" dirty="0">
                  <a:solidFill>
                    <a:schemeClr val="bg1"/>
                  </a:solidFill>
                </a:rPr>
                <a:t>QE&gt; 6%</a:t>
              </a:r>
            </a:p>
            <a:p>
              <a:pPr algn="ctr"/>
              <a:r>
                <a:rPr lang="en-US" sz="1200" b="1" dirty="0">
                  <a:solidFill>
                    <a:schemeClr val="bg1"/>
                  </a:solidFill>
                </a:rPr>
                <a:t>P&gt; 85%</a:t>
              </a:r>
            </a:p>
          </p:txBody>
        </p:sp>
      </p:grpSp>
      <p:sp>
        <p:nvSpPr>
          <p:cNvPr id="28" name="TextBox 27">
            <a:extLst>
              <a:ext uri="{FF2B5EF4-FFF2-40B4-BE49-F238E27FC236}">
                <a16:creationId xmlns:a16="http://schemas.microsoft.com/office/drawing/2014/main" id="{0763F2D0-E1F1-B83B-22E0-B9AD47686650}"/>
              </a:ext>
            </a:extLst>
          </p:cNvPr>
          <p:cNvSpPr txBox="1"/>
          <p:nvPr/>
        </p:nvSpPr>
        <p:spPr>
          <a:xfrm>
            <a:off x="1979622" y="5536676"/>
            <a:ext cx="2364750" cy="646331"/>
          </a:xfrm>
          <a:prstGeom prst="rect">
            <a:avLst/>
          </a:prstGeom>
          <a:noFill/>
        </p:spPr>
        <p:txBody>
          <a:bodyPr wrap="none" rtlCol="0">
            <a:spAutoFit/>
          </a:bodyPr>
          <a:lstStyle/>
          <a:p>
            <a:pPr algn="ctr"/>
            <a:r>
              <a:rPr lang="en-US" dirty="0"/>
              <a:t>SL with DBR</a:t>
            </a:r>
          </a:p>
          <a:p>
            <a:pPr algn="ctr"/>
            <a:r>
              <a:rPr lang="en-US" dirty="0"/>
              <a:t>Is the ideal candidate</a:t>
            </a:r>
          </a:p>
        </p:txBody>
      </p:sp>
    </p:spTree>
    <p:extLst>
      <p:ext uri="{BB962C8B-B14F-4D97-AF65-F5344CB8AC3E}">
        <p14:creationId xmlns:p14="http://schemas.microsoft.com/office/powerpoint/2010/main" val="408707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DC5CF-49C6-45F0-A03A-15199E797674}"/>
              </a:ext>
            </a:extLst>
          </p:cNvPr>
          <p:cNvSpPr>
            <a:spLocks noGrp="1"/>
          </p:cNvSpPr>
          <p:nvPr>
            <p:ph type="title"/>
          </p:nvPr>
        </p:nvSpPr>
        <p:spPr>
          <a:xfrm>
            <a:off x="355257" y="49427"/>
            <a:ext cx="11049000" cy="837843"/>
          </a:xfrm>
        </p:spPr>
        <p:txBody>
          <a:bodyPr/>
          <a:lstStyle/>
          <a:p>
            <a:r>
              <a:rPr lang="en-US" dirty="0"/>
              <a:t>SL-DBR GaAs/</a:t>
            </a:r>
            <a:r>
              <a:rPr lang="en-US" dirty="0" err="1"/>
              <a:t>GaAsP</a:t>
            </a:r>
            <a:endParaRPr lang="en-US" dirty="0"/>
          </a:p>
        </p:txBody>
      </p:sp>
      <p:sp>
        <p:nvSpPr>
          <p:cNvPr id="5" name="Slide Number Placeholder 4">
            <a:extLst>
              <a:ext uri="{FF2B5EF4-FFF2-40B4-BE49-F238E27FC236}">
                <a16:creationId xmlns:a16="http://schemas.microsoft.com/office/drawing/2014/main" id="{DB4612C0-0612-446D-AD3C-FD4A3F5D563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4EAF6514-B769-49EC-951E-FD34858B7A8E}"/>
              </a:ext>
            </a:extLst>
          </p:cNvPr>
          <p:cNvSpPr txBox="1"/>
          <p:nvPr/>
        </p:nvSpPr>
        <p:spPr>
          <a:xfrm>
            <a:off x="375856" y="843868"/>
            <a:ext cx="455541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a:ea typeface="+mn-ea"/>
                <a:cs typeface="+mn-cs"/>
              </a:rPr>
              <a:t>BNL has designed a SL-DBR that may yield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a:ea typeface="+mn-ea"/>
                <a:cs typeface="+mn-cs"/>
              </a:rPr>
              <a:t>ESP of &gt;85% and QE in excess of 10%</a:t>
            </a:r>
          </a:p>
        </p:txBody>
      </p:sp>
      <p:grpSp>
        <p:nvGrpSpPr>
          <p:cNvPr id="16" name="Group 15">
            <a:extLst>
              <a:ext uri="{FF2B5EF4-FFF2-40B4-BE49-F238E27FC236}">
                <a16:creationId xmlns:a16="http://schemas.microsoft.com/office/drawing/2014/main" id="{D66DCDC4-1CDC-4F4D-9AFB-8C0562FABAB5}"/>
              </a:ext>
            </a:extLst>
          </p:cNvPr>
          <p:cNvGrpSpPr/>
          <p:nvPr/>
        </p:nvGrpSpPr>
        <p:grpSpPr>
          <a:xfrm>
            <a:off x="2064392" y="4273218"/>
            <a:ext cx="3717850" cy="2584782"/>
            <a:chOff x="1147814" y="4388212"/>
            <a:chExt cx="2605652" cy="1948890"/>
          </a:xfrm>
        </p:grpSpPr>
        <p:pic>
          <p:nvPicPr>
            <p:cNvPr id="17" name="Picture 16">
              <a:extLst>
                <a:ext uri="{FF2B5EF4-FFF2-40B4-BE49-F238E27FC236}">
                  <a16:creationId xmlns:a16="http://schemas.microsoft.com/office/drawing/2014/main" id="{120E78BC-DC32-4CB6-9663-26E00BE79A4D}"/>
                </a:ext>
              </a:extLst>
            </p:cNvPr>
            <p:cNvPicPr/>
            <p:nvPr/>
          </p:nvPicPr>
          <p:blipFill rotWithShape="1">
            <a:blip r:embed="rId2" cstate="screen">
              <a:extLst>
                <a:ext uri="{28A0092B-C50C-407E-A947-70E740481C1C}">
                  <a14:useLocalDpi xmlns:a14="http://schemas.microsoft.com/office/drawing/2010/main"/>
                </a:ext>
              </a:extLst>
            </a:blip>
            <a:srcRect l="7324" t="26560" r="10704" b="23146"/>
            <a:stretch/>
          </p:blipFill>
          <p:spPr bwMode="auto">
            <a:xfrm>
              <a:off x="1147814" y="4388212"/>
              <a:ext cx="2605652" cy="1948890"/>
            </a:xfrm>
            <a:prstGeom prst="rect">
              <a:avLst/>
            </a:prstGeom>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B830C781-ED9A-4ECC-8D20-69637E6ACA84}"/>
                </a:ext>
              </a:extLst>
            </p:cNvPr>
            <p:cNvSpPr txBox="1"/>
            <p:nvPr/>
          </p:nvSpPr>
          <p:spPr>
            <a:xfrm>
              <a:off x="1344703" y="4418198"/>
              <a:ext cx="1815107" cy="3945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a:ea typeface="+mn-ea"/>
                  <a:cs typeface="+mn-cs"/>
                </a:rPr>
                <a:t>Expected P&gt; 85%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a:ea typeface="+mn-ea"/>
                  <a:cs typeface="+mn-cs"/>
                </a:rPr>
                <a:t>and QE ~ 10%</a:t>
              </a:r>
            </a:p>
          </p:txBody>
        </p:sp>
        <p:cxnSp>
          <p:nvCxnSpPr>
            <p:cNvPr id="19" name="Straight Arrow Connector 18">
              <a:extLst>
                <a:ext uri="{FF2B5EF4-FFF2-40B4-BE49-F238E27FC236}">
                  <a16:creationId xmlns:a16="http://schemas.microsoft.com/office/drawing/2014/main" id="{A48AFB0D-ED95-4643-8A19-BEBE2ADED4F9}"/>
                </a:ext>
              </a:extLst>
            </p:cNvPr>
            <p:cNvCxnSpPr>
              <a:cxnSpLocks/>
            </p:cNvCxnSpPr>
            <p:nvPr/>
          </p:nvCxnSpPr>
          <p:spPr>
            <a:xfrm>
              <a:off x="2968208" y="4679808"/>
              <a:ext cx="0" cy="1098262"/>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DCF92DE7-4B3B-45E2-AE7E-B09F0D36E617}"/>
                </a:ext>
              </a:extLst>
            </p:cNvPr>
            <p:cNvSpPr txBox="1"/>
            <p:nvPr/>
          </p:nvSpPr>
          <p:spPr>
            <a:xfrm>
              <a:off x="1394310" y="5783103"/>
              <a:ext cx="2293933" cy="2784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&gt;4x larger than SL absorption!</a:t>
              </a:r>
            </a:p>
          </p:txBody>
        </p:sp>
      </p:grpSp>
      <p:pic>
        <p:nvPicPr>
          <p:cNvPr id="3" name="Picture 2">
            <a:extLst>
              <a:ext uri="{FF2B5EF4-FFF2-40B4-BE49-F238E27FC236}">
                <a16:creationId xmlns:a16="http://schemas.microsoft.com/office/drawing/2014/main" id="{8CC94464-B795-4C7C-1741-B4978A837C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6728" y="1492637"/>
            <a:ext cx="4253529" cy="2584782"/>
          </a:xfrm>
          <a:prstGeom prst="rect">
            <a:avLst/>
          </a:prstGeom>
        </p:spPr>
      </p:pic>
      <p:sp>
        <p:nvSpPr>
          <p:cNvPr id="23" name="Right Brace 22">
            <a:extLst>
              <a:ext uri="{FF2B5EF4-FFF2-40B4-BE49-F238E27FC236}">
                <a16:creationId xmlns:a16="http://schemas.microsoft.com/office/drawing/2014/main" id="{01819B17-4178-D3F3-7D72-7EFC0DAC28DC}"/>
              </a:ext>
            </a:extLst>
          </p:cNvPr>
          <p:cNvSpPr/>
          <p:nvPr/>
        </p:nvSpPr>
        <p:spPr>
          <a:xfrm>
            <a:off x="4570257" y="1772048"/>
            <a:ext cx="361009" cy="1388596"/>
          </a:xfrm>
          <a:prstGeom prst="rightBrace">
            <a:avLst>
              <a:gd name="adj1" fmla="val 5161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2CE998F7-8A1B-4989-AD8E-A66D41889869}"/>
              </a:ext>
            </a:extLst>
          </p:cNvPr>
          <p:cNvSpPr txBox="1"/>
          <p:nvPr/>
        </p:nvSpPr>
        <p:spPr>
          <a:xfrm>
            <a:off x="4889964" y="2281680"/>
            <a:ext cx="1326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84 layers!!</a:t>
            </a:r>
          </a:p>
        </p:txBody>
      </p:sp>
      <p:pic>
        <p:nvPicPr>
          <p:cNvPr id="7" name="Picture 6">
            <a:extLst>
              <a:ext uri="{FF2B5EF4-FFF2-40B4-BE49-F238E27FC236}">
                <a16:creationId xmlns:a16="http://schemas.microsoft.com/office/drawing/2014/main" id="{8B15A8A3-FE27-8EEC-6DCD-BBE0B16320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15968" y="1455170"/>
            <a:ext cx="5838258" cy="4872006"/>
          </a:xfrm>
          <a:prstGeom prst="rect">
            <a:avLst/>
          </a:prstGeom>
        </p:spPr>
      </p:pic>
      <p:sp>
        <p:nvSpPr>
          <p:cNvPr id="8" name="TextBox 7">
            <a:extLst>
              <a:ext uri="{FF2B5EF4-FFF2-40B4-BE49-F238E27FC236}">
                <a16:creationId xmlns:a16="http://schemas.microsoft.com/office/drawing/2014/main" id="{C732DE1E-6D96-32D7-C588-FD49CA897C8A}"/>
              </a:ext>
            </a:extLst>
          </p:cNvPr>
          <p:cNvSpPr txBox="1"/>
          <p:nvPr/>
        </p:nvSpPr>
        <p:spPr>
          <a:xfrm>
            <a:off x="8712657" y="1100626"/>
            <a:ext cx="3341569" cy="276999"/>
          </a:xfrm>
          <a:prstGeom prst="rect">
            <a:avLst/>
          </a:prstGeom>
          <a:noFill/>
        </p:spPr>
        <p:txBody>
          <a:bodyPr wrap="square">
            <a:spAutoFit/>
          </a:bodyPr>
          <a:lstStyle/>
          <a:p>
            <a:r>
              <a:rPr lang="en-US" sz="1200" dirty="0"/>
              <a:t>https://napac2022.vrws.de/papers/wepa68.pdf</a:t>
            </a:r>
          </a:p>
        </p:txBody>
      </p:sp>
    </p:spTree>
    <p:extLst>
      <p:ext uri="{BB962C8B-B14F-4D97-AF65-F5344CB8AC3E}">
        <p14:creationId xmlns:p14="http://schemas.microsoft.com/office/powerpoint/2010/main" val="2508258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A382D-6766-545F-535B-88D708AFED17}"/>
              </a:ext>
            </a:extLst>
          </p:cNvPr>
          <p:cNvSpPr>
            <a:spLocks noGrp="1"/>
          </p:cNvSpPr>
          <p:nvPr>
            <p:ph type="title"/>
          </p:nvPr>
        </p:nvSpPr>
        <p:spPr>
          <a:xfrm>
            <a:off x="355257" y="176280"/>
            <a:ext cx="11049000" cy="701823"/>
          </a:xfrm>
        </p:spPr>
        <p:txBody>
          <a:bodyPr/>
          <a:lstStyle/>
          <a:p>
            <a:r>
              <a:rPr lang="en-US" dirty="0"/>
              <a:t>TEM, QE and ESP</a:t>
            </a:r>
          </a:p>
        </p:txBody>
      </p:sp>
      <p:sp>
        <p:nvSpPr>
          <p:cNvPr id="5" name="Slide Number Placeholder 4">
            <a:extLst>
              <a:ext uri="{FF2B5EF4-FFF2-40B4-BE49-F238E27FC236}">
                <a16:creationId xmlns:a16="http://schemas.microsoft.com/office/drawing/2014/main" id="{4D239DA2-519D-526F-F62D-596438C2A485}"/>
              </a:ext>
            </a:extLst>
          </p:cNvPr>
          <p:cNvSpPr>
            <a:spLocks noGrp="1"/>
          </p:cNvSpPr>
          <p:nvPr>
            <p:ph type="sldNum" sz="quarter" idx="4"/>
          </p:nvPr>
        </p:nvSpPr>
        <p:spPr/>
        <p:txBody>
          <a:bodyPr/>
          <a:lstStyle/>
          <a:p>
            <a:fld id="{933A556B-7C63-244D-9B7C-B0EA8042B330}" type="slidenum">
              <a:rPr lang="en-US" smtClean="0"/>
              <a:pPr/>
              <a:t>9</a:t>
            </a:fld>
            <a:endParaRPr lang="en-US" sz="1000" dirty="0"/>
          </a:p>
        </p:txBody>
      </p:sp>
      <p:pic>
        <p:nvPicPr>
          <p:cNvPr id="10" name="Picture 9">
            <a:extLst>
              <a:ext uri="{FF2B5EF4-FFF2-40B4-BE49-F238E27FC236}">
                <a16:creationId xmlns:a16="http://schemas.microsoft.com/office/drawing/2014/main" id="{2A12FF4C-7C76-B811-A84B-9640F684BAE8}"/>
              </a:ext>
            </a:extLst>
          </p:cNvPr>
          <p:cNvPicPr>
            <a:picLocks noChangeAspect="1"/>
          </p:cNvPicPr>
          <p:nvPr/>
        </p:nvPicPr>
        <p:blipFill>
          <a:blip r:embed="rId2"/>
          <a:stretch>
            <a:fillRect/>
          </a:stretch>
        </p:blipFill>
        <p:spPr>
          <a:xfrm>
            <a:off x="6229314" y="2728545"/>
            <a:ext cx="5289208" cy="3706705"/>
          </a:xfrm>
          <a:prstGeom prst="rect">
            <a:avLst/>
          </a:prstGeom>
        </p:spPr>
      </p:pic>
      <p:pic>
        <p:nvPicPr>
          <p:cNvPr id="11" name="Picture 10">
            <a:extLst>
              <a:ext uri="{FF2B5EF4-FFF2-40B4-BE49-F238E27FC236}">
                <a16:creationId xmlns:a16="http://schemas.microsoft.com/office/drawing/2014/main" id="{47455E2B-EF8C-C6C1-3055-D1FC813FB6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39718" y="680241"/>
            <a:ext cx="2087568" cy="1631176"/>
          </a:xfrm>
          <a:prstGeom prst="rect">
            <a:avLst/>
          </a:prstGeom>
        </p:spPr>
      </p:pic>
      <p:sp>
        <p:nvSpPr>
          <p:cNvPr id="12" name="Oval 11">
            <a:extLst>
              <a:ext uri="{FF2B5EF4-FFF2-40B4-BE49-F238E27FC236}">
                <a16:creationId xmlns:a16="http://schemas.microsoft.com/office/drawing/2014/main" id="{6E35B0E2-AA20-9EFF-0666-6043FE4754FF}"/>
              </a:ext>
            </a:extLst>
          </p:cNvPr>
          <p:cNvSpPr/>
          <p:nvPr/>
        </p:nvSpPr>
        <p:spPr>
          <a:xfrm rot="18812920">
            <a:off x="10569460" y="713578"/>
            <a:ext cx="480335" cy="1435916"/>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3" name="Straight Arrow Connector 12">
            <a:extLst>
              <a:ext uri="{FF2B5EF4-FFF2-40B4-BE49-F238E27FC236}">
                <a16:creationId xmlns:a16="http://schemas.microsoft.com/office/drawing/2014/main" id="{8031935F-0C92-0522-C64F-2F72B5D11FCE}"/>
              </a:ext>
            </a:extLst>
          </p:cNvPr>
          <p:cNvCxnSpPr>
            <a:cxnSpLocks/>
            <a:stCxn id="12" idx="4"/>
          </p:cNvCxnSpPr>
          <p:nvPr/>
        </p:nvCxnSpPr>
        <p:spPr>
          <a:xfrm flipH="1">
            <a:off x="9818724" y="1926187"/>
            <a:ext cx="1511272" cy="3542212"/>
          </a:xfrm>
          <a:prstGeom prst="straightConnector1">
            <a:avLst/>
          </a:prstGeom>
          <a:ln w="28575">
            <a:solidFill>
              <a:schemeClr val="accent5"/>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4D6C7C90-97A4-D8D4-2BAA-F396C9B4CA1D}"/>
              </a:ext>
            </a:extLst>
          </p:cNvPr>
          <p:cNvCxnSpPr>
            <a:cxnSpLocks/>
          </p:cNvCxnSpPr>
          <p:nvPr/>
        </p:nvCxnSpPr>
        <p:spPr>
          <a:xfrm>
            <a:off x="10058400" y="2116157"/>
            <a:ext cx="304542" cy="3191339"/>
          </a:xfrm>
          <a:prstGeom prst="straightConnector1">
            <a:avLst/>
          </a:prstGeom>
          <a:ln w="28575">
            <a:solidFill>
              <a:srgbClr val="0000FF"/>
            </a:solidFill>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324C5764-DC0E-C3A8-7B50-7A913359AAF8}"/>
              </a:ext>
            </a:extLst>
          </p:cNvPr>
          <p:cNvSpPr txBox="1"/>
          <p:nvPr/>
        </p:nvSpPr>
        <p:spPr>
          <a:xfrm>
            <a:off x="799851" y="878589"/>
            <a:ext cx="4802908" cy="646331"/>
          </a:xfrm>
          <a:prstGeom prst="rect">
            <a:avLst/>
          </a:prstGeom>
          <a:noFill/>
        </p:spPr>
        <p:txBody>
          <a:bodyPr wrap="square" rtlCol="0">
            <a:spAutoFit/>
          </a:bodyPr>
          <a:lstStyle/>
          <a:p>
            <a:r>
              <a:rPr lang="en-US" dirty="0"/>
              <a:t>This are result from the first and only sample that was grown and tested</a:t>
            </a:r>
          </a:p>
        </p:txBody>
      </p:sp>
      <p:sp>
        <p:nvSpPr>
          <p:cNvPr id="20" name="TextBox 19">
            <a:extLst>
              <a:ext uri="{FF2B5EF4-FFF2-40B4-BE49-F238E27FC236}">
                <a16:creationId xmlns:a16="http://schemas.microsoft.com/office/drawing/2014/main" id="{A4D92670-1658-B955-29C7-D9F55A7F02EA}"/>
              </a:ext>
            </a:extLst>
          </p:cNvPr>
          <p:cNvSpPr txBox="1"/>
          <p:nvPr/>
        </p:nvSpPr>
        <p:spPr>
          <a:xfrm>
            <a:off x="7050714" y="748368"/>
            <a:ext cx="2502480" cy="646331"/>
          </a:xfrm>
          <a:prstGeom prst="rect">
            <a:avLst/>
          </a:prstGeom>
          <a:noFill/>
        </p:spPr>
        <p:txBody>
          <a:bodyPr wrap="square" rtlCol="0">
            <a:spAutoFit/>
          </a:bodyPr>
          <a:lstStyle/>
          <a:p>
            <a:pPr algn="ctr"/>
            <a:r>
              <a:rPr lang="en-US" b="1" dirty="0">
                <a:solidFill>
                  <a:schemeClr val="accent5"/>
                </a:solidFill>
              </a:rPr>
              <a:t>Need to improve the spatial uniformity!!</a:t>
            </a:r>
          </a:p>
        </p:txBody>
      </p:sp>
      <p:sp>
        <p:nvSpPr>
          <p:cNvPr id="22" name="TextBox 21">
            <a:extLst>
              <a:ext uri="{FF2B5EF4-FFF2-40B4-BE49-F238E27FC236}">
                <a16:creationId xmlns:a16="http://schemas.microsoft.com/office/drawing/2014/main" id="{991AED01-310A-605C-E574-43CF9C35E012}"/>
              </a:ext>
            </a:extLst>
          </p:cNvPr>
          <p:cNvSpPr txBox="1"/>
          <p:nvPr/>
        </p:nvSpPr>
        <p:spPr>
          <a:xfrm>
            <a:off x="6427519" y="6472082"/>
            <a:ext cx="4293033" cy="261610"/>
          </a:xfrm>
          <a:prstGeom prst="rect">
            <a:avLst/>
          </a:prstGeom>
          <a:noFill/>
        </p:spPr>
        <p:txBody>
          <a:bodyPr wrap="square">
            <a:spAutoFit/>
          </a:bodyPr>
          <a:lstStyle/>
          <a:p>
            <a:r>
              <a:rPr lang="en-US" sz="1050" dirty="0"/>
              <a:t>J. Biswas et al., </a:t>
            </a:r>
            <a:r>
              <a:rPr lang="en-US" sz="1050" b="0" i="1" dirty="0">
                <a:solidFill>
                  <a:srgbClr val="1A1A1A"/>
                </a:solidFill>
                <a:effectLst/>
                <a:latin typeface="Helvetica" panose="020B0604020202020204" pitchFamily="34" charset="0"/>
              </a:rPr>
              <a:t>AIP Advances</a:t>
            </a:r>
            <a:r>
              <a:rPr lang="en-US" sz="1050" b="0" i="0" dirty="0">
                <a:solidFill>
                  <a:srgbClr val="1A1A1A"/>
                </a:solidFill>
                <a:effectLst/>
                <a:latin typeface="Helvetica" panose="020B0604020202020204" pitchFamily="34" charset="0"/>
              </a:rPr>
              <a:t> </a:t>
            </a:r>
            <a:r>
              <a:rPr lang="en-US" sz="1050" b="1" i="0" dirty="0">
                <a:solidFill>
                  <a:srgbClr val="1A1A1A"/>
                </a:solidFill>
                <a:effectLst/>
                <a:latin typeface="Helvetica" panose="020B0604020202020204" pitchFamily="34" charset="0"/>
              </a:rPr>
              <a:t>13</a:t>
            </a:r>
            <a:r>
              <a:rPr lang="en-US" sz="1050" b="0" i="0" dirty="0">
                <a:solidFill>
                  <a:srgbClr val="1A1A1A"/>
                </a:solidFill>
                <a:effectLst/>
                <a:latin typeface="Helvetica" panose="020B0604020202020204" pitchFamily="34" charset="0"/>
              </a:rPr>
              <a:t>, 085106 (2023)</a:t>
            </a:r>
            <a:endParaRPr lang="en-US" sz="1050" dirty="0"/>
          </a:p>
        </p:txBody>
      </p:sp>
      <p:sp>
        <p:nvSpPr>
          <p:cNvPr id="3" name="TextBox 2">
            <a:extLst>
              <a:ext uri="{FF2B5EF4-FFF2-40B4-BE49-F238E27FC236}">
                <a16:creationId xmlns:a16="http://schemas.microsoft.com/office/drawing/2014/main" id="{186B7F47-9E69-7A92-E2F9-74031B59F330}"/>
              </a:ext>
            </a:extLst>
          </p:cNvPr>
          <p:cNvSpPr txBox="1"/>
          <p:nvPr/>
        </p:nvSpPr>
        <p:spPr>
          <a:xfrm>
            <a:off x="264714" y="1684147"/>
            <a:ext cx="6099234" cy="338554"/>
          </a:xfrm>
          <a:prstGeom prst="rect">
            <a:avLst/>
          </a:prstGeom>
          <a:noFill/>
        </p:spPr>
        <p:txBody>
          <a:bodyPr wrap="none" rtlCol="0">
            <a:spAutoFit/>
          </a:bodyPr>
          <a:lstStyle/>
          <a:p>
            <a:pPr algn="ctr"/>
            <a:r>
              <a:rPr lang="en-US" sz="1600" dirty="0"/>
              <a:t>MBE growth @ Sandia National Laboratories – DOE HEP funded</a:t>
            </a:r>
          </a:p>
        </p:txBody>
      </p:sp>
      <p:pic>
        <p:nvPicPr>
          <p:cNvPr id="4" name="Picture 3" descr="Chart&#10;&#10;Description automatically generated">
            <a:extLst>
              <a:ext uri="{FF2B5EF4-FFF2-40B4-BE49-F238E27FC236}">
                <a16:creationId xmlns:a16="http://schemas.microsoft.com/office/drawing/2014/main" id="{3E4DA023-4C86-2CFF-4C58-AF23EA1599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0548" y="2095389"/>
            <a:ext cx="5289209" cy="3837253"/>
          </a:xfrm>
          <a:prstGeom prst="rect">
            <a:avLst/>
          </a:prstGeom>
        </p:spPr>
      </p:pic>
      <p:sp>
        <p:nvSpPr>
          <p:cNvPr id="29" name="TextBox 28">
            <a:extLst>
              <a:ext uri="{FF2B5EF4-FFF2-40B4-BE49-F238E27FC236}">
                <a16:creationId xmlns:a16="http://schemas.microsoft.com/office/drawing/2014/main" id="{73A473DB-B175-BC7E-5411-0E139B0EAC54}"/>
              </a:ext>
            </a:extLst>
          </p:cNvPr>
          <p:cNvSpPr txBox="1"/>
          <p:nvPr/>
        </p:nvSpPr>
        <p:spPr>
          <a:xfrm>
            <a:off x="7038392" y="1432082"/>
            <a:ext cx="2625462" cy="369332"/>
          </a:xfrm>
          <a:prstGeom prst="rect">
            <a:avLst/>
          </a:prstGeom>
          <a:noFill/>
        </p:spPr>
        <p:txBody>
          <a:bodyPr wrap="none" rtlCol="0">
            <a:spAutoFit/>
          </a:bodyPr>
          <a:lstStyle/>
          <a:p>
            <a:r>
              <a:rPr lang="en-US" dirty="0"/>
              <a:t>Original 3” wafer center</a:t>
            </a:r>
          </a:p>
        </p:txBody>
      </p:sp>
      <p:cxnSp>
        <p:nvCxnSpPr>
          <p:cNvPr id="31" name="Straight Arrow Connector 30">
            <a:extLst>
              <a:ext uri="{FF2B5EF4-FFF2-40B4-BE49-F238E27FC236}">
                <a16:creationId xmlns:a16="http://schemas.microsoft.com/office/drawing/2014/main" id="{F61657FD-8E64-3D74-D98F-10C7DE969075}"/>
              </a:ext>
            </a:extLst>
          </p:cNvPr>
          <p:cNvCxnSpPr>
            <a:cxnSpLocks/>
            <a:stCxn id="29" idx="2"/>
          </p:cNvCxnSpPr>
          <p:nvPr/>
        </p:nvCxnSpPr>
        <p:spPr>
          <a:xfrm>
            <a:off x="8351123" y="1801414"/>
            <a:ext cx="1578305" cy="31474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1A55E70B-E8B0-F688-4B6E-CB6D7EB68831}"/>
              </a:ext>
            </a:extLst>
          </p:cNvPr>
          <p:cNvSpPr txBox="1"/>
          <p:nvPr/>
        </p:nvSpPr>
        <p:spPr>
          <a:xfrm>
            <a:off x="3070424" y="6141222"/>
            <a:ext cx="2380780" cy="461665"/>
          </a:xfrm>
          <a:prstGeom prst="rect">
            <a:avLst/>
          </a:prstGeom>
          <a:noFill/>
        </p:spPr>
        <p:txBody>
          <a:bodyPr wrap="none" rtlCol="0">
            <a:spAutoFit/>
          </a:bodyPr>
          <a:lstStyle/>
          <a:p>
            <a:r>
              <a:rPr lang="en-US" sz="2400" b="1" dirty="0">
                <a:solidFill>
                  <a:schemeClr val="accent5"/>
                </a:solidFill>
              </a:rPr>
              <a:t>Up to ~16% QE</a:t>
            </a:r>
          </a:p>
        </p:txBody>
      </p:sp>
    </p:spTree>
    <p:extLst>
      <p:ext uri="{BB962C8B-B14F-4D97-AF65-F5344CB8AC3E}">
        <p14:creationId xmlns:p14="http://schemas.microsoft.com/office/powerpoint/2010/main" val="487210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547"/>
</p:tagLst>
</file>

<file path=ppt/tags/tag2.xml><?xml version="1.0" encoding="utf-8"?>
<p:tagLst xmlns:a="http://schemas.openxmlformats.org/drawingml/2006/main" xmlns:r="http://schemas.openxmlformats.org/officeDocument/2006/relationships" xmlns:p="http://schemas.openxmlformats.org/presentationml/2006/main">
  <p:tag name="AS_UNIQUEID" val="547"/>
</p:tagLst>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bnl_ppt_template_2021_widescreen_compressed</Template>
  <TotalTime>9834</TotalTime>
  <Words>2791</Words>
  <Application>Microsoft Office PowerPoint</Application>
  <PresentationFormat>Widescreen</PresentationFormat>
  <Paragraphs>372</Paragraphs>
  <Slides>27</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Cambria Math</vt:lpstr>
      <vt:lpstr>Helvetica</vt:lpstr>
      <vt:lpstr>Symbol</vt:lpstr>
      <vt:lpstr>BNL</vt:lpstr>
      <vt:lpstr>Spin polarized electron beams production beyond III-V semiconductors</vt:lpstr>
      <vt:lpstr>Outline</vt:lpstr>
      <vt:lpstr>PowerPoint Presentation</vt:lpstr>
      <vt:lpstr>PowerPoint Presentation</vt:lpstr>
      <vt:lpstr>PowerPoint Presentation</vt:lpstr>
      <vt:lpstr>PowerPoint Presentation</vt:lpstr>
      <vt:lpstr>PowerPoint Presentation</vt:lpstr>
      <vt:lpstr>SL-DBR GaAs/GaAsP</vt:lpstr>
      <vt:lpstr>TEM, QE and ESP</vt:lpstr>
      <vt:lpstr>Cs-Te activated GaAs (1)</vt:lpstr>
      <vt:lpstr>Cs-Te activated GaAs (2) </vt:lpstr>
      <vt:lpstr>Cs-Te activated GaAs (3)</vt:lpstr>
      <vt:lpstr>Cs-Sb-O activated GaAs (1)</vt:lpstr>
      <vt:lpstr>Cs-Sb-O activated GaAs (3)</vt:lpstr>
      <vt:lpstr>PowerPoint Presentation</vt:lpstr>
      <vt:lpstr>PowerPoint Presentation</vt:lpstr>
      <vt:lpstr>What’s out there beyond GaAs?</vt:lpstr>
      <vt:lpstr>III-Nitrides</vt:lpstr>
      <vt:lpstr>QE and robustness for NEA GaN</vt:lpstr>
      <vt:lpstr>Cs-free engineered high QE cathodes</vt:lpstr>
      <vt:lpstr>Spin polarized photoemission from c-GaN</vt:lpstr>
      <vt:lpstr>Layered Alkali Antimonides</vt:lpstr>
      <vt:lpstr>Half metals</vt:lpstr>
      <vt:lpstr>CrO2</vt:lpstr>
      <vt:lpstr>Spin filters</vt:lpstr>
      <vt:lpstr>Will they work?</vt:lpstr>
      <vt:lpstr>Conclusions</vt:lpstr>
    </vt:vector>
  </TitlesOfParts>
  <Manager/>
  <Company>Brookhaven National Laboratory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Spin polarized electron beams production beyond III-V semiconductors</dc:title>
  <dc:subject/>
  <dc:creator>Cultrera, Luca</dc:creator>
  <cp:keywords/>
  <dc:description/>
  <cp:lastModifiedBy>Cultrera, Luca</cp:lastModifiedBy>
  <cp:revision>3</cp:revision>
  <dcterms:created xsi:type="dcterms:W3CDTF">2023-09-10T19:26:34Z</dcterms:created>
  <dcterms:modified xsi:type="dcterms:W3CDTF">2023-09-25T16:45:15Z</dcterms:modified>
  <cp:category/>
</cp:coreProperties>
</file>