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9" r:id="rId2"/>
  </p:sldMasterIdLst>
  <p:notesMasterIdLst>
    <p:notesMasterId r:id="rId40"/>
  </p:notesMasterIdLst>
  <p:sldIdLst>
    <p:sldId id="256" r:id="rId3"/>
    <p:sldId id="257" r:id="rId4"/>
    <p:sldId id="258" r:id="rId5"/>
    <p:sldId id="266" r:id="rId6"/>
    <p:sldId id="259" r:id="rId7"/>
    <p:sldId id="261" r:id="rId8"/>
    <p:sldId id="267" r:id="rId9"/>
    <p:sldId id="268" r:id="rId10"/>
    <p:sldId id="269" r:id="rId11"/>
    <p:sldId id="271" r:id="rId12"/>
    <p:sldId id="262" r:id="rId13"/>
    <p:sldId id="272" r:id="rId14"/>
    <p:sldId id="273" r:id="rId15"/>
    <p:sldId id="274" r:id="rId16"/>
    <p:sldId id="275" r:id="rId17"/>
    <p:sldId id="297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65" r:id="rId26"/>
    <p:sldId id="295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06" autoAdjust="0"/>
    <p:restoredTop sz="96405" autoAdjust="0"/>
  </p:normalViewPr>
  <p:slideViewPr>
    <p:cSldViewPr snapToGrid="0" snapToObjects="1">
      <p:cViewPr varScale="1">
        <p:scale>
          <a:sx n="82" d="100"/>
          <a:sy n="82" d="100"/>
        </p:scale>
        <p:origin x="1277" y="4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September 25, 2023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September 25, 2023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3449DA5-AC04-504D-AB35-228ACC421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455" t="-1" b="-5861"/>
          <a:stretch/>
        </p:blipFill>
        <p:spPr>
          <a:xfrm>
            <a:off x="2800593" y="298702"/>
            <a:ext cx="6343408" cy="6925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105049"/>
            <a:ext cx="3830320" cy="155940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684923"/>
            <a:ext cx="3830320" cy="646853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352250"/>
            <a:ext cx="2714105" cy="324812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41137" y="6537960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129016" y="6537960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9/25/2023</a:t>
            </a:fld>
            <a:endParaRPr lang="en-US" sz="7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D30B68-8D2B-554F-9FC1-7A1E62403E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2115" y="466724"/>
            <a:ext cx="2957369" cy="8658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BEBDBD-8D9E-8346-9A25-F58480E72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901" y="6391276"/>
            <a:ext cx="598099" cy="2746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A48010-B6CB-324A-9F6D-759B7914D5BF}"/>
              </a:ext>
            </a:extLst>
          </p:cNvPr>
          <p:cNvSpPr txBox="1"/>
          <p:nvPr userDrawn="1"/>
        </p:nvSpPr>
        <p:spPr>
          <a:xfrm>
            <a:off x="957182" y="6499783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2234376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83166" y="0"/>
            <a:ext cx="4160837" cy="68580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9600"/>
            <a:ext cx="4258314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8103" y="6431280"/>
            <a:ext cx="1505063" cy="4267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4" y="1524000"/>
            <a:ext cx="4258016" cy="4260851"/>
          </a:xfrm>
        </p:spPr>
        <p:txBody>
          <a:bodyPr lIns="0" tIns="0" rIns="0" bIns="0">
            <a:noAutofit/>
          </a:bodyPr>
          <a:lstStyle>
            <a:lvl1pPr marL="230183" indent="-230183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437501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9600"/>
            <a:ext cx="8229600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24000"/>
            <a:ext cx="8229600" cy="4260851"/>
          </a:xfrm>
        </p:spPr>
        <p:txBody>
          <a:bodyPr wrap="square" lIns="0" tIns="0" rIns="0" bIns="0">
            <a:noAutofit/>
          </a:bodyPr>
          <a:lstStyle>
            <a:lvl1pPr marL="230183" indent="-230183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64" indent="-230183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378" indent="-227007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035239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634F09-C54B-0549-937F-03AE61B9A8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485" t="8400" r="31052" b="20205"/>
          <a:stretch/>
        </p:blipFill>
        <p:spPr>
          <a:xfrm>
            <a:off x="3084722" y="345775"/>
            <a:ext cx="6059277" cy="651222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9600"/>
            <a:ext cx="8226054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23999"/>
            <a:ext cx="8226054" cy="4267200"/>
          </a:xfrm>
        </p:spPr>
        <p:txBody>
          <a:bodyPr lIns="0" tIns="0" rIns="0" bIns="0">
            <a:noAutofit/>
          </a:bodyPr>
          <a:lstStyle>
            <a:lvl1pPr marL="230183" indent="-230183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8741137" y="6537960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8129016" y="6537960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9/25/2023</a:t>
            </a:fld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536616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3" y="1524002"/>
            <a:ext cx="8226055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9600"/>
            <a:ext cx="8226054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011682"/>
            <a:ext cx="8226054" cy="3875484"/>
          </a:xfrm>
        </p:spPr>
        <p:txBody>
          <a:bodyPr lIns="0" tIns="0" rIns="0" bIns="0">
            <a:noAutofit/>
          </a:bodyPr>
          <a:lstStyle>
            <a:lvl1pPr marL="182876" indent="-182876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96133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533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0">
          <p15:clr>
            <a:srgbClr val="FBAE40"/>
          </p15:clr>
        </p15:guide>
        <p15:guide id="2" pos="28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80566" y="0"/>
            <a:ext cx="4163434" cy="6858000"/>
          </a:xfrm>
          <a:noFill/>
          <a:ln>
            <a:noFill/>
          </a:ln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4980568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9600"/>
            <a:ext cx="4277596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29542" y="5920333"/>
            <a:ext cx="1505254" cy="42347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4" y="1524000"/>
            <a:ext cx="4280050" cy="4260851"/>
          </a:xfrm>
        </p:spPr>
        <p:txBody>
          <a:bodyPr lIns="0" tIns="0" rIns="0" bIns="0">
            <a:noAutofit/>
          </a:bodyPr>
          <a:lstStyle>
            <a:lvl1pPr marL="182876" indent="-182876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5C1693-6B2B-7A43-ACD5-E64B6D2B21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464" y="6419088"/>
            <a:ext cx="1307592" cy="2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913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3480" y="3429000"/>
            <a:ext cx="4160520" cy="3429000"/>
          </a:xfrm>
          <a:noFill/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83480" y="0"/>
            <a:ext cx="4160520" cy="3429000"/>
          </a:xfrm>
          <a:noFill/>
          <a:ln>
            <a:noFill/>
          </a:ln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9600"/>
            <a:ext cx="4343659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5605" y="5894428"/>
            <a:ext cx="1505254" cy="43142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3" y="1524000"/>
            <a:ext cx="4346151" cy="4260851"/>
          </a:xfrm>
        </p:spPr>
        <p:txBody>
          <a:bodyPr lIns="0" tIns="0" rIns="0" bIns="0">
            <a:noAutofit/>
          </a:bodyPr>
          <a:lstStyle>
            <a:lvl1pPr marL="182876" indent="-182876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541316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80569" y="3429000"/>
            <a:ext cx="4163432" cy="3429000"/>
          </a:xfrm>
          <a:noFill/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4980568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80568" y="0"/>
            <a:ext cx="4163432" cy="3429000"/>
          </a:xfrm>
          <a:noFill/>
          <a:ln>
            <a:noFill/>
          </a:ln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9600"/>
            <a:ext cx="4343659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5605" y="5894430"/>
            <a:ext cx="1505254" cy="42347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3" y="1524000"/>
            <a:ext cx="4346151" cy="4260851"/>
          </a:xfrm>
        </p:spPr>
        <p:txBody>
          <a:bodyPr lIns="0" tIns="0" rIns="0" bIns="0">
            <a:noAutofit/>
          </a:bodyPr>
          <a:lstStyle>
            <a:lvl1pPr marL="182876" indent="-182876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FB53F9-6B9E-CA40-A06E-A230BAE51B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9184" y="6412313"/>
            <a:ext cx="1037332" cy="2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16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524002"/>
            <a:ext cx="384048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9600"/>
            <a:ext cx="8229600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524002"/>
            <a:ext cx="384048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2011680"/>
            <a:ext cx="3840480" cy="4046357"/>
          </a:xfrm>
        </p:spPr>
        <p:txBody>
          <a:bodyPr lIns="0" tIns="0" rIns="0" bIns="0">
            <a:noAutofit/>
          </a:bodyPr>
          <a:lstStyle>
            <a:lvl1pPr marL="182876" indent="-182876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2011680"/>
            <a:ext cx="3840480" cy="4046357"/>
          </a:xfrm>
        </p:spPr>
        <p:txBody>
          <a:bodyPr lIns="0" tIns="0" rIns="0" bIns="0">
            <a:noAutofit/>
          </a:bodyPr>
          <a:lstStyle>
            <a:lvl1pPr marL="182876" indent="-182876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30053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9600"/>
            <a:ext cx="8229600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524000"/>
            <a:ext cx="3685032" cy="2706624"/>
          </a:xfrm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4693920"/>
            <a:ext cx="3685032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5120640"/>
            <a:ext cx="368503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28160"/>
            <a:ext cx="368503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524000"/>
            <a:ext cx="3685032" cy="2706624"/>
          </a:xfrm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4693920"/>
            <a:ext cx="3685032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5120640"/>
            <a:ext cx="368503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4328160"/>
            <a:ext cx="368503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41581661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524000"/>
            <a:ext cx="2493282" cy="2706624"/>
          </a:xfrm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9600"/>
            <a:ext cx="8229600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432816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524000"/>
            <a:ext cx="2496312" cy="2706624"/>
          </a:xfrm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432816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524000"/>
            <a:ext cx="2496312" cy="2706624"/>
          </a:xfrm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469392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5120640"/>
            <a:ext cx="2496312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4328160"/>
            <a:ext cx="2496312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4136166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">
          <p15:clr>
            <a:srgbClr val="FBAE40"/>
          </p15:clr>
        </p15:guide>
        <p15:guide id="2" pos="4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524000"/>
            <a:ext cx="1828800" cy="2706624"/>
          </a:xfrm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432816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9600"/>
            <a:ext cx="8229600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524000"/>
            <a:ext cx="1828800" cy="2706624"/>
          </a:xfrm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432816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524000"/>
            <a:ext cx="1828800" cy="2706624"/>
          </a:xfrm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432816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524000"/>
            <a:ext cx="1828800" cy="2706624"/>
          </a:xfrm>
        </p:spPr>
        <p:txBody>
          <a:bodyPr/>
          <a:lstStyle>
            <a:lvl1pPr marL="171446" marR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46" marR="0" lvl="0" indent="-171446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469392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5120640"/>
            <a:ext cx="18288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4328160"/>
            <a:ext cx="1828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15803901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609600"/>
            <a:ext cx="8229600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524000"/>
            <a:ext cx="8229600" cy="4141621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862323"/>
            <a:ext cx="82296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2"/>
            <a:ext cx="565609" cy="754145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1332325"/>
            <a:ext cx="565609" cy="754145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714924"/>
            <a:ext cx="565609" cy="754145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4097522"/>
            <a:ext cx="565609" cy="754145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953887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3329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131642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71159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410675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5541580"/>
            <a:ext cx="565609" cy="7541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5550815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27332521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609600"/>
            <a:ext cx="8229600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524000"/>
            <a:ext cx="8229600" cy="4267200"/>
          </a:xfrm>
        </p:spPr>
        <p:txBody>
          <a:bodyPr/>
          <a:lstStyle>
            <a:lvl1pPr marL="228594" indent="-217483">
              <a:buClr>
                <a:srgbClr val="0070C1"/>
              </a:buClr>
              <a:buFont typeface="+mj-lt"/>
              <a:buAutoNum type="arabicPeriod"/>
              <a:tabLst/>
              <a:defRPr/>
            </a:lvl1pPr>
            <a:lvl2pPr marL="458777" indent="-230183">
              <a:buClr>
                <a:srgbClr val="0070C1"/>
              </a:buClr>
              <a:buFont typeface="+mj-lt"/>
              <a:buAutoNum type="arabicPeriod"/>
              <a:tabLst/>
              <a:defRPr/>
            </a:lvl2pPr>
            <a:lvl3pPr marL="687371" indent="-228594">
              <a:buClr>
                <a:srgbClr val="0070C1"/>
              </a:buClr>
              <a:buFont typeface="+mj-lt"/>
              <a:buAutoNum type="arabicPeriod"/>
              <a:tabLst/>
              <a:defRPr/>
            </a:lvl3pPr>
            <a:lvl4pPr marL="1546187" indent="-174621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94211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3" y="1524002"/>
            <a:ext cx="8226055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9600"/>
            <a:ext cx="8226054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011682"/>
            <a:ext cx="8226054" cy="3875484"/>
          </a:xfrm>
        </p:spPr>
        <p:txBody>
          <a:bodyPr lIns="0" tIns="0" rIns="0" bIns="0">
            <a:noAutofit/>
          </a:bodyPr>
          <a:lstStyle>
            <a:lvl1pPr marL="182876" indent="-182876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66151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609600"/>
            <a:ext cx="8229600" cy="9144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524000"/>
            <a:ext cx="8229600" cy="4267200"/>
          </a:xfrm>
        </p:spPr>
        <p:txBody>
          <a:bodyPr/>
          <a:lstStyle>
            <a:lvl1pPr marL="228594" indent="-217483">
              <a:buClr>
                <a:srgbClr val="0070C1"/>
              </a:buClr>
              <a:buFont typeface="+mj-lt"/>
              <a:buAutoNum type="arabicPeriod"/>
              <a:tabLst/>
              <a:defRPr/>
            </a:lvl1pPr>
            <a:lvl2pPr marL="458777" indent="-230183">
              <a:buClr>
                <a:srgbClr val="0070C1"/>
              </a:buClr>
              <a:buFont typeface="+mj-lt"/>
              <a:buAutoNum type="arabicPeriod"/>
              <a:tabLst/>
              <a:defRPr/>
            </a:lvl2pPr>
            <a:lvl3pPr marL="687371" indent="-228594">
              <a:buClr>
                <a:srgbClr val="0070C1"/>
              </a:buClr>
              <a:buFont typeface="+mj-lt"/>
              <a:buAutoNum type="arabicPeriod"/>
              <a:tabLst/>
              <a:defRPr/>
            </a:lvl3pPr>
            <a:lvl4pPr marL="1546187" indent="-174621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5041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3227F-FECB-46CC-92C6-79C96CB83C00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A1DE-A90A-4D63-A462-977B807C3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91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September 25,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883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4378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741137" y="6538456"/>
            <a:ext cx="220485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7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8129016" y="6538455"/>
            <a:ext cx="609914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700" smtClean="0"/>
              <a:pPr/>
              <a:t>9/25/2023</a:t>
            </a:fld>
            <a:endParaRPr lang="en-US" sz="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2C6A60-08D5-4948-9A3E-96D735B06AC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85488" y="6421534"/>
            <a:ext cx="1307592" cy="2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8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hf sldNum="0" hdr="0" ftr="0" dt="0"/>
  <p:txStyles>
    <p:titleStyle>
      <a:lvl1pPr algn="l" defTabSz="685783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3" indent="-222245" algn="l" defTabSz="68578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64" indent="-230183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58" indent="-231770" algn="l" defTabSz="685783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378" indent="-227007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9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29.jpe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6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background pattern&#10;&#10;Description automatically generated">
            <a:extLst>
              <a:ext uri="{FF2B5EF4-FFF2-40B4-BE49-F238E27FC236}">
                <a16:creationId xmlns:a16="http://schemas.microsoft.com/office/drawing/2014/main" id="{2706D14D-661E-2217-0AC6-5DF5F7FAC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73741" y="1792495"/>
            <a:ext cx="8108555" cy="22601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800" dirty="0"/>
              <a:t>Simulating Real-Time Electron Impact Ionization Within the CEBAF Photo-gun Using a General Particle Tracer (GPT) Custom Element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301035" y="4355185"/>
            <a:ext cx="4051834" cy="988323"/>
          </a:xfrm>
        </p:spPr>
        <p:txBody>
          <a:bodyPr>
            <a:noAutofit/>
          </a:bodyPr>
          <a:lstStyle/>
          <a:p>
            <a:r>
              <a:rPr lang="en-US" sz="1600" dirty="0"/>
              <a:t>J. T. Yoskowitz, J. </a:t>
            </a:r>
            <a:r>
              <a:rPr lang="en-US" sz="1600" dirty="0" err="1"/>
              <a:t>Grames</a:t>
            </a:r>
            <a:r>
              <a:rPr lang="en-US" sz="1600" dirty="0"/>
              <a:t>, C. Hernandez-Garcia, G. A. </a:t>
            </a:r>
            <a:r>
              <a:rPr lang="en-US" sz="1600" dirty="0" err="1"/>
              <a:t>Krafft</a:t>
            </a:r>
            <a:r>
              <a:rPr lang="en-US" sz="1600" dirty="0"/>
              <a:t>, G. Palacios-Serrano, M. </a:t>
            </a:r>
            <a:r>
              <a:rPr lang="en-US" sz="1600" dirty="0" err="1"/>
              <a:t>Poelker</a:t>
            </a:r>
            <a:r>
              <a:rPr lang="en-US" sz="1600" dirty="0"/>
              <a:t>, M. L. Stutzman, R. Suleiman, S. B. van der Geer, S. </a:t>
            </a:r>
            <a:r>
              <a:rPr lang="en-US" sz="1600" dirty="0" err="1"/>
              <a:t>Wijethunga</a:t>
            </a:r>
            <a:endParaRPr lang="en-US" sz="1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4301035" y="5423051"/>
            <a:ext cx="2228981" cy="246475"/>
          </a:xfrm>
        </p:spPr>
        <p:txBody>
          <a:bodyPr/>
          <a:lstStyle/>
          <a:p>
            <a:fld id="{BDC57488-3539-8349-95E7-E0E3D7B2EDB0}" type="datetime2">
              <a:rPr lang="en-US" smtClean="0"/>
              <a:pPr/>
              <a:t>Monday, September 25, 2023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27256C-FAF3-3520-694D-91EBF25E73E4}"/>
              </a:ext>
            </a:extLst>
          </p:cNvPr>
          <p:cNvSpPr txBox="1"/>
          <p:nvPr/>
        </p:nvSpPr>
        <p:spPr>
          <a:xfrm>
            <a:off x="4295901" y="5749069"/>
            <a:ext cx="47417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This material is based upon work supported by the U.S. Department of Energy, Office of Science, Office of Nuclear Physics under contract DE-AC05-06OR23177.</a:t>
            </a:r>
            <a:endParaRPr lang="en-US" sz="1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E7D4C9-6807-B747-D83E-9515DC573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775" y="6336443"/>
            <a:ext cx="1784225" cy="350388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AC0677E-08C2-BCF8-0A52-43EEFF06A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189" y="6336443"/>
            <a:ext cx="1209487" cy="349942"/>
          </a:xfrm>
          <a:prstGeom prst="rect">
            <a:avLst/>
          </a:prstGeom>
        </p:spPr>
      </p:pic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8DB5EAA4-30DF-E546-2DB8-07789F726A90}"/>
              </a:ext>
            </a:extLst>
          </p:cNvPr>
          <p:cNvSpPr txBox="1">
            <a:spLocks/>
          </p:cNvSpPr>
          <p:nvPr/>
        </p:nvSpPr>
        <p:spPr>
          <a:xfrm>
            <a:off x="6453315" y="5438567"/>
            <a:ext cx="2228981" cy="246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LA-UR-23-30859</a:t>
            </a:r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QE Scan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8919" y="966055"/>
            <a:ext cx="3623600" cy="5381694"/>
          </a:xfrm>
        </p:spPr>
        <p:txBody>
          <a:bodyPr anchor="ctr"/>
          <a:lstStyle/>
          <a:p>
            <a:r>
              <a:rPr lang="en-US" sz="2000" dirty="0"/>
              <a:t>Series of QE measurements in a gridded pattern.</a:t>
            </a:r>
          </a:p>
          <a:p>
            <a:r>
              <a:rPr lang="en-US" sz="2000" dirty="0"/>
              <a:t>X/Y stepper motor moves laser spot.</a:t>
            </a:r>
          </a:p>
          <a:p>
            <a:r>
              <a:rPr lang="en-US" sz="2000" dirty="0"/>
              <a:t>Interpolate measurements to generate QE contour plot.</a:t>
            </a:r>
          </a:p>
          <a:p>
            <a:r>
              <a:rPr lang="en-US" sz="2000" dirty="0"/>
              <a:t>Compare successive scans to visualize QE degradation.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165669"/>
            <a:ext cx="3917888" cy="61298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C4E457-997A-0E28-0DCF-BDDCE21E15AE}"/>
              </a:ext>
            </a:extLst>
          </p:cNvPr>
          <p:cNvGrpSpPr>
            <a:grpSpLocks noChangeAspect="1"/>
          </p:cNvGrpSpPr>
          <p:nvPr/>
        </p:nvGrpSpPr>
        <p:grpSpPr>
          <a:xfrm>
            <a:off x="3932519" y="2677535"/>
            <a:ext cx="5037156" cy="1823672"/>
            <a:chOff x="1320187" y="2096277"/>
            <a:chExt cx="8172157" cy="295867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D3DB7D-5CC7-45FB-B2EA-D2C32838E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936" y="2178482"/>
              <a:ext cx="3172408" cy="2876474"/>
            </a:xfrm>
            <a:prstGeom prst="rect">
              <a:avLst/>
            </a:prstGeom>
          </p:spPr>
        </p:pic>
        <p:sp>
          <p:nvSpPr>
            <p:cNvPr id="12" name="Right Arrow 9">
              <a:extLst>
                <a:ext uri="{FF2B5EF4-FFF2-40B4-BE49-F238E27FC236}">
                  <a16:creationId xmlns:a16="http://schemas.microsoft.com/office/drawing/2014/main" id="{5F64E5B8-27A3-7E3B-965F-859AF12537E2}"/>
                </a:ext>
              </a:extLst>
            </p:cNvPr>
            <p:cNvSpPr/>
            <p:nvPr/>
          </p:nvSpPr>
          <p:spPr>
            <a:xfrm>
              <a:off x="5448291" y="3300154"/>
              <a:ext cx="801141" cy="33524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0FDF3A3-7BBB-E081-F689-47BBBFE3B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95"/>
            <a:stretch/>
          </p:blipFill>
          <p:spPr>
            <a:xfrm>
              <a:off x="1320187" y="2096277"/>
              <a:ext cx="4151795" cy="295867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37C11E8-D5E3-C53A-F038-0C644A8B5DCB}"/>
              </a:ext>
            </a:extLst>
          </p:cNvPr>
          <p:cNvSpPr txBox="1"/>
          <p:nvPr/>
        </p:nvSpPr>
        <p:spPr>
          <a:xfrm>
            <a:off x="4855092" y="4623317"/>
            <a:ext cx="3831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Red Circle: Photocathode Active Area, 5 mm diameter</a:t>
            </a:r>
          </a:p>
          <a:p>
            <a:r>
              <a:rPr lang="en-US" sz="1200" dirty="0">
                <a:solidFill>
                  <a:srgbClr val="00B050"/>
                </a:solidFill>
              </a:rPr>
              <a:t>Green Circle: Laser Spot, 2 mm diameter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B4DC3A-67D0-5DEF-ACC9-3ADB3BF7F7A0}"/>
              </a:ext>
            </a:extLst>
          </p:cNvPr>
          <p:cNvSpPr txBox="1"/>
          <p:nvPr/>
        </p:nvSpPr>
        <p:spPr>
          <a:xfrm>
            <a:off x="4143097" y="2363623"/>
            <a:ext cx="1596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Raw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91E7D7-8655-799C-EBDC-C16AB90C9655}"/>
              </a:ext>
            </a:extLst>
          </p:cNvPr>
          <p:cNvSpPr txBox="1"/>
          <p:nvPr/>
        </p:nvSpPr>
        <p:spPr>
          <a:xfrm>
            <a:off x="7193620" y="2363623"/>
            <a:ext cx="1596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QE Scan</a:t>
            </a:r>
          </a:p>
        </p:txBody>
      </p:sp>
    </p:spTree>
    <p:extLst>
      <p:ext uri="{BB962C8B-B14F-4D97-AF65-F5344CB8AC3E}">
        <p14:creationId xmlns:p14="http://schemas.microsoft.com/office/powerpoint/2010/main" val="2291956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QE Scans: Run Period 1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3473" y="1140823"/>
            <a:ext cx="5902527" cy="5206926"/>
          </a:xfrm>
        </p:spPr>
        <p:txBody>
          <a:bodyPr/>
          <a:lstStyle/>
          <a:p>
            <a:r>
              <a:rPr lang="en-US" dirty="0"/>
              <a:t>Laser spot position: (-1.0 mm, -1.0 mm)</a:t>
            </a:r>
          </a:p>
          <a:p>
            <a:r>
              <a:rPr lang="en-US" dirty="0"/>
              <a:t>Time elapsed between scans: 111 days</a:t>
            </a:r>
          </a:p>
          <a:p>
            <a:r>
              <a:rPr lang="en-US" dirty="0"/>
              <a:t>Charge extracted between scans: 245.7 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165669"/>
            <a:ext cx="3917888" cy="61298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8D8035-2CC7-3B5E-1438-D2C0D7ABEC53}"/>
              </a:ext>
            </a:extLst>
          </p:cNvPr>
          <p:cNvSpPr txBox="1"/>
          <p:nvPr/>
        </p:nvSpPr>
        <p:spPr>
          <a:xfrm>
            <a:off x="3065035" y="5549340"/>
            <a:ext cx="285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Red Circle: Active Area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00B050"/>
                </a:solidFill>
              </a:rPr>
              <a:t>Green Circle: Laser Area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B719CD-7284-D2E5-5DD2-C3204ACF444D}"/>
              </a:ext>
            </a:extLst>
          </p:cNvPr>
          <p:cNvGrpSpPr>
            <a:grpSpLocks noChangeAspect="1"/>
          </p:cNvGrpSpPr>
          <p:nvPr/>
        </p:nvGrpSpPr>
        <p:grpSpPr>
          <a:xfrm>
            <a:off x="104183" y="2739680"/>
            <a:ext cx="2639906" cy="2734982"/>
            <a:chOff x="4841205" y="2107669"/>
            <a:chExt cx="2420337" cy="250750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94AF41F-9930-577E-62AD-1DE6B1374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1205" y="2420615"/>
              <a:ext cx="2420337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C9887D-40EE-EE9A-94B3-F014EA476E1F}"/>
                </a:ext>
              </a:extLst>
            </p:cNvPr>
            <p:cNvSpPr txBox="1"/>
            <p:nvPr/>
          </p:nvSpPr>
          <p:spPr>
            <a:xfrm>
              <a:off x="5229765" y="2107669"/>
              <a:ext cx="1606768" cy="310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dirty="0"/>
                <a:t>1 (Initial)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CF317E3-96FF-BEF7-F68C-79313B0FB4EC}"/>
              </a:ext>
            </a:extLst>
          </p:cNvPr>
          <p:cNvGrpSpPr>
            <a:grpSpLocks noChangeAspect="1"/>
          </p:cNvGrpSpPr>
          <p:nvPr/>
        </p:nvGrpSpPr>
        <p:grpSpPr>
          <a:xfrm>
            <a:off x="3174202" y="2721578"/>
            <a:ext cx="2639906" cy="2749847"/>
            <a:chOff x="6397181" y="1725747"/>
            <a:chExt cx="2417068" cy="251772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0F355A4-4061-76D1-0E75-EEAE3B8AF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7181" y="2051880"/>
              <a:ext cx="2417068" cy="21915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CD90A0-7DB1-381E-8016-84B1D401DF54}"/>
                </a:ext>
              </a:extLst>
            </p:cNvPr>
            <p:cNvSpPr txBox="1"/>
            <p:nvPr/>
          </p:nvSpPr>
          <p:spPr>
            <a:xfrm>
              <a:off x="6981783" y="1725747"/>
              <a:ext cx="1342115" cy="309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 dirty="0"/>
                <a:t>2 (Final)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DF36DF-27DF-CD5B-D3A4-D46D405634CC}"/>
              </a:ext>
            </a:extLst>
          </p:cNvPr>
          <p:cNvGrpSpPr>
            <a:grpSpLocks noChangeAspect="1"/>
          </p:cNvGrpSpPr>
          <p:nvPr/>
        </p:nvGrpSpPr>
        <p:grpSpPr>
          <a:xfrm>
            <a:off x="6176614" y="2742462"/>
            <a:ext cx="2737482" cy="2727845"/>
            <a:chOff x="7257684" y="3364548"/>
            <a:chExt cx="3379635" cy="328211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D9E4C0F-928E-9903-65BF-E901184D2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684" y="3746766"/>
              <a:ext cx="3379635" cy="289989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D35B050-F62F-EFB0-5203-D3E0638A5373}"/>
                    </a:ext>
                  </a:extLst>
                </p:cNvPr>
                <p:cNvSpPr txBox="1"/>
                <p:nvPr/>
              </p:nvSpPr>
              <p:spPr>
                <a:xfrm>
                  <a:off x="8013554" y="3364548"/>
                  <a:ext cx="1795994" cy="4073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600" b="1" i="0" u="sng" smtClean="0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sz="1600" b="1" i="0" u="sng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1600" b="1" u="sng" dirty="0"/>
                    <a:t> 2 - 1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D35B050-F62F-EFB0-5203-D3E0638A53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3554" y="3364548"/>
                  <a:ext cx="1795994" cy="407345"/>
                </a:xfrm>
                <a:prstGeom prst="rect">
                  <a:avLst/>
                </a:prstGeom>
                <a:blipFill>
                  <a:blip r:embed="rId5"/>
                  <a:stretch>
                    <a:fillRect t="-5455" b="-2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3127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QE Scans: Run Period 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165669"/>
            <a:ext cx="3917888" cy="61298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A9E3C514-3C4F-E542-BAAC-2883BA60EE6A}"/>
              </a:ext>
            </a:extLst>
          </p:cNvPr>
          <p:cNvSpPr txBox="1">
            <a:spLocks/>
          </p:cNvSpPr>
          <p:nvPr/>
        </p:nvSpPr>
        <p:spPr>
          <a:xfrm>
            <a:off x="133967" y="1085249"/>
            <a:ext cx="4070409" cy="14087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Laser spot #1 : (-0.78 mm, 0 mm)</a:t>
            </a:r>
          </a:p>
          <a:p>
            <a:r>
              <a:rPr lang="en-US" sz="1800" dirty="0"/>
              <a:t>Laser spot #2: (1.63 mm, 0.57 mm)</a:t>
            </a:r>
          </a:p>
          <a:p>
            <a:r>
              <a:rPr lang="en-US" sz="1800" dirty="0"/>
              <a:t>Total time elapsed: 81 days</a:t>
            </a:r>
          </a:p>
          <a:p>
            <a:r>
              <a:rPr lang="en-US" sz="1800" dirty="0"/>
              <a:t>Total charge extracted: 404 C</a:t>
            </a:r>
          </a:p>
        </p:txBody>
      </p:sp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09D1A39C-3F8E-74D0-D4E4-894452EE2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02" y="2810719"/>
            <a:ext cx="8020234" cy="132307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FE726DA-6D8C-B2C9-ACDE-43C7E6EA61E8}"/>
              </a:ext>
            </a:extLst>
          </p:cNvPr>
          <p:cNvSpPr txBox="1"/>
          <p:nvPr/>
        </p:nvSpPr>
        <p:spPr>
          <a:xfrm>
            <a:off x="133967" y="3150005"/>
            <a:ext cx="719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QE Scans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7A43B7-0663-102C-158F-6C8096B14A70}"/>
              </a:ext>
            </a:extLst>
          </p:cNvPr>
          <p:cNvSpPr txBox="1"/>
          <p:nvPr/>
        </p:nvSpPr>
        <p:spPr>
          <a:xfrm>
            <a:off x="4762965" y="2354828"/>
            <a:ext cx="4142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Note: Scans are not correlated with bias or laser spot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9B6854-D76A-91C0-0B37-075B5B815277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4558597"/>
            <a:ext cx="9010935" cy="1362086"/>
            <a:chOff x="-148051" y="4558597"/>
            <a:chExt cx="12340051" cy="186531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063B4C1-0B32-A25B-B3B5-2FF44D7F3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4455" y="4558597"/>
              <a:ext cx="10987545" cy="186531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85228E4-5FEC-9E5A-B07B-E4184258A435}"/>
                </a:ext>
              </a:extLst>
            </p:cNvPr>
            <p:cNvSpPr txBox="1"/>
            <p:nvPr/>
          </p:nvSpPr>
          <p:spPr>
            <a:xfrm>
              <a:off x="-148051" y="4807625"/>
              <a:ext cx="1352865" cy="101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/>
                <a:t>QE Difference Scans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4E51394-927F-04D9-9F99-A3E9F03DC521}"/>
              </a:ext>
            </a:extLst>
          </p:cNvPr>
          <p:cNvSpPr txBox="1"/>
          <p:nvPr/>
        </p:nvSpPr>
        <p:spPr>
          <a:xfrm>
            <a:off x="2615030" y="3878300"/>
            <a:ext cx="18288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1FA9F0-AA26-3DC7-2B37-EE881F3FFEF3}"/>
              </a:ext>
            </a:extLst>
          </p:cNvPr>
          <p:cNvSpPr txBox="1"/>
          <p:nvPr/>
        </p:nvSpPr>
        <p:spPr>
          <a:xfrm>
            <a:off x="1022814" y="3872302"/>
            <a:ext cx="18288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424CFA-AB80-5B3B-217B-270F01C9E6BF}"/>
              </a:ext>
            </a:extLst>
          </p:cNvPr>
          <p:cNvSpPr txBox="1"/>
          <p:nvPr/>
        </p:nvSpPr>
        <p:spPr>
          <a:xfrm>
            <a:off x="1009599" y="5678466"/>
            <a:ext cx="258806" cy="2154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2-1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C3A3F7-11C8-3A8C-85A8-E1D347348ABF}"/>
              </a:ext>
            </a:extLst>
          </p:cNvPr>
          <p:cNvSpPr txBox="1"/>
          <p:nvPr/>
        </p:nvSpPr>
        <p:spPr>
          <a:xfrm>
            <a:off x="4211758" y="3845609"/>
            <a:ext cx="182880" cy="2539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87088E-DB67-C075-4203-9A3DD32CDD44}"/>
              </a:ext>
            </a:extLst>
          </p:cNvPr>
          <p:cNvSpPr txBox="1"/>
          <p:nvPr/>
        </p:nvSpPr>
        <p:spPr>
          <a:xfrm>
            <a:off x="5800716" y="3848804"/>
            <a:ext cx="182880" cy="2539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AF10AA-D949-11AA-26CC-9A05F4AB7E0E}"/>
              </a:ext>
            </a:extLst>
          </p:cNvPr>
          <p:cNvSpPr txBox="1"/>
          <p:nvPr/>
        </p:nvSpPr>
        <p:spPr>
          <a:xfrm>
            <a:off x="7390339" y="3855554"/>
            <a:ext cx="182880" cy="2539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F3410B-89AD-DD8D-00E7-AD15C07839F8}"/>
              </a:ext>
            </a:extLst>
          </p:cNvPr>
          <p:cNvSpPr txBox="1"/>
          <p:nvPr/>
        </p:nvSpPr>
        <p:spPr>
          <a:xfrm>
            <a:off x="2582990" y="5678466"/>
            <a:ext cx="258806" cy="2154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3-2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C0CFAB-1F0A-C5E1-B424-D33699304355}"/>
              </a:ext>
            </a:extLst>
          </p:cNvPr>
          <p:cNvSpPr txBox="1"/>
          <p:nvPr/>
        </p:nvSpPr>
        <p:spPr>
          <a:xfrm>
            <a:off x="4189352" y="5684505"/>
            <a:ext cx="252748" cy="2154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4-3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77D616-F401-231C-F465-F17951EE4467}"/>
              </a:ext>
            </a:extLst>
          </p:cNvPr>
          <p:cNvSpPr txBox="1"/>
          <p:nvPr/>
        </p:nvSpPr>
        <p:spPr>
          <a:xfrm>
            <a:off x="5799991" y="5687442"/>
            <a:ext cx="252748" cy="2154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5-4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128D76-45B6-0EF6-1BA3-3799C2F69340}"/>
              </a:ext>
            </a:extLst>
          </p:cNvPr>
          <p:cNvSpPr txBox="1"/>
          <p:nvPr/>
        </p:nvSpPr>
        <p:spPr>
          <a:xfrm>
            <a:off x="7391079" y="5687442"/>
            <a:ext cx="252748" cy="2154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</a:rPr>
              <a:t>5-1</a:t>
            </a:r>
          </a:p>
        </p:txBody>
      </p:sp>
    </p:spTree>
    <p:extLst>
      <p:ext uri="{BB962C8B-B14F-4D97-AF65-F5344CB8AC3E}">
        <p14:creationId xmlns:p14="http://schemas.microsoft.com/office/powerpoint/2010/main" val="3383779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QE Scans: Run Period 3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3473" y="1140823"/>
            <a:ext cx="6446706" cy="5206926"/>
          </a:xfrm>
        </p:spPr>
        <p:txBody>
          <a:bodyPr/>
          <a:lstStyle/>
          <a:p>
            <a:pPr marL="285750" indent="-285750"/>
            <a:r>
              <a:rPr lang="en-US" sz="2400" dirty="0"/>
              <a:t>Laser spot position: (0.88 mm, 0.59 mm)</a:t>
            </a:r>
          </a:p>
          <a:p>
            <a:pPr marL="285750" indent="-285750"/>
            <a:r>
              <a:rPr lang="en-US" sz="2400" dirty="0"/>
              <a:t>Time elapsed between scans: 81 days</a:t>
            </a:r>
          </a:p>
          <a:p>
            <a:pPr marL="285750" indent="-285750"/>
            <a:r>
              <a:rPr lang="en-US" sz="2400" dirty="0"/>
              <a:t>Charge extracted between scans: 241 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165669"/>
            <a:ext cx="3917888" cy="61298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8D8035-2CC7-3B5E-1438-D2C0D7ABEC53}"/>
              </a:ext>
            </a:extLst>
          </p:cNvPr>
          <p:cNvSpPr txBox="1"/>
          <p:nvPr/>
        </p:nvSpPr>
        <p:spPr>
          <a:xfrm>
            <a:off x="3065035" y="5619012"/>
            <a:ext cx="285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Red Circle: Active Area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00B050"/>
                </a:solidFill>
              </a:rPr>
              <a:t>Green Circle: Laser Area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C9887D-40EE-EE9A-94B3-F014EA476E1F}"/>
              </a:ext>
            </a:extLst>
          </p:cNvPr>
          <p:cNvSpPr txBox="1"/>
          <p:nvPr/>
        </p:nvSpPr>
        <p:spPr>
          <a:xfrm>
            <a:off x="527993" y="2739680"/>
            <a:ext cx="1752531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1 (Initial)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CD90A0-7DB1-381E-8016-84B1D401DF54}"/>
              </a:ext>
            </a:extLst>
          </p:cNvPr>
          <p:cNvSpPr txBox="1"/>
          <p:nvPr/>
        </p:nvSpPr>
        <p:spPr>
          <a:xfrm>
            <a:off x="3812701" y="2721578"/>
            <a:ext cx="1465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2 (Final)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35B050-F62F-EFB0-5203-D3E0638A5373}"/>
                  </a:ext>
                </a:extLst>
              </p:cNvPr>
              <p:cNvSpPr txBox="1"/>
              <p:nvPr/>
            </p:nvSpPr>
            <p:spPr>
              <a:xfrm>
                <a:off x="6788864" y="2742462"/>
                <a:ext cx="14547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1" i="0" u="sng" smtClean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sz="1600" b="1" i="0" u="sng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b="1" u="sng" dirty="0"/>
                  <a:t> 2 - 1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35B050-F62F-EFB0-5203-D3E0638A5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864" y="2742462"/>
                <a:ext cx="1454743" cy="338554"/>
              </a:xfrm>
              <a:prstGeom prst="rect">
                <a:avLst/>
              </a:prstGeom>
              <a:blipFill>
                <a:blip r:embed="rId2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209355FF-7656-436D-CAEE-31237C65D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7" y="3089754"/>
            <a:ext cx="2682300" cy="24320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3CC369-590F-E44D-F054-6E9AA6D8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77" y="3060132"/>
            <a:ext cx="2714970" cy="24617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1C2076-D1B7-C2C2-1A11-762A0915D8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25" y="3089755"/>
            <a:ext cx="2872738" cy="252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25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Particle Tracer (GPT) Simulations with IONATOR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8919" y="783975"/>
            <a:ext cx="3623600" cy="5381694"/>
          </a:xfrm>
        </p:spPr>
        <p:txBody>
          <a:bodyPr anchor="ctr">
            <a:normAutofit/>
          </a:bodyPr>
          <a:lstStyle/>
          <a:p>
            <a:r>
              <a:rPr lang="en-US" sz="1800" dirty="0"/>
              <a:t>GPT is a particle tracking code.</a:t>
            </a:r>
          </a:p>
          <a:p>
            <a:r>
              <a:rPr lang="en-US" sz="1800" dirty="0"/>
              <a:t>Created the C++ custom element IONATOR to model electron impact ionization.</a:t>
            </a:r>
          </a:p>
          <a:p>
            <a:r>
              <a:rPr lang="en-US" sz="1800" dirty="0"/>
              <a:t>Features:</a:t>
            </a:r>
          </a:p>
          <a:p>
            <a:pPr lvl="1"/>
            <a:r>
              <a:rPr lang="en-US" sz="1800" dirty="0"/>
              <a:t>Implements cross sections using Monte Carlo algorithms.</a:t>
            </a:r>
          </a:p>
          <a:p>
            <a:pPr lvl="1"/>
            <a:r>
              <a:rPr lang="en-US" sz="1800" dirty="0"/>
              <a:t>Includes prevalent residual gases: H</a:t>
            </a:r>
            <a:r>
              <a:rPr lang="en-US" sz="1800" baseline="-25000" dirty="0"/>
              <a:t>2</a:t>
            </a:r>
            <a:r>
              <a:rPr lang="en-US" sz="1800" dirty="0"/>
              <a:t>, He, CO, CH</a:t>
            </a:r>
            <a:r>
              <a:rPr lang="en-US" sz="1800" baseline="-25000" dirty="0"/>
              <a:t>4</a:t>
            </a:r>
            <a:r>
              <a:rPr lang="en-US" sz="1800" dirty="0"/>
              <a:t>.</a:t>
            </a:r>
            <a:endParaRPr lang="en-US" sz="1800" baseline="-25000" dirty="0"/>
          </a:p>
          <a:p>
            <a:pPr lvl="1"/>
            <a:r>
              <a:rPr lang="en-US" sz="1800" dirty="0"/>
              <a:t>User-defined gas densities and temperatures.</a:t>
            </a:r>
          </a:p>
          <a:p>
            <a:pPr lvl="1"/>
            <a:r>
              <a:rPr lang="en-US" sz="1800" dirty="0"/>
              <a:t>Generates ionization statistics (particle energies, momenta, ionization cross sections) in a separate output file.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165669"/>
            <a:ext cx="3917888" cy="61298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F19148-D78E-1701-8A60-5D4300676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07" b="21719"/>
          <a:stretch/>
        </p:blipFill>
        <p:spPr>
          <a:xfrm>
            <a:off x="4123648" y="2496628"/>
            <a:ext cx="4933607" cy="167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51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IONATOR Flow Chart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/>
              <p:cNvSpPr>
                <a:spLocks noGrp="1"/>
              </p:cNvSpPr>
              <p:nvPr>
                <p:ph idx="1"/>
              </p:nvPr>
            </p:nvSpPr>
            <p:spPr>
              <a:xfrm>
                <a:off x="308919" y="783975"/>
                <a:ext cx="3623600" cy="5381694"/>
              </a:xfrm>
            </p:spPr>
            <p:txBody>
              <a:bodyPr anchor="ctr">
                <a:normAutofit/>
              </a:bodyPr>
              <a:lstStyle/>
              <a:p>
                <a:r>
                  <a:rPr lang="en-US" sz="1800" dirty="0"/>
                  <a:t>The number of ions each macro-particle creates in a time step is given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𝑖𝑜𝑛</m:t>
                        </m:r>
                      </m:sub>
                    </m:sSub>
                    <m:r>
                      <a:rPr lang="en-US" sz="18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𝜌𝜎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1800" dirty="0"/>
              </a:p>
              <a:p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800" dirty="0"/>
                  <a:t>Gas density</a:t>
                </a:r>
              </a:p>
              <a:p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800" dirty="0"/>
                  <a:t>Ionization cross section</a:t>
                </a:r>
              </a:p>
              <a:p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800" dirty="0"/>
                  <a:t>Distance travelled in time step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800" i="1" dirty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800" dirty="0"/>
                  <a:t>Number of electrons per macro-particle</a:t>
                </a:r>
              </a:p>
              <a:p>
                <a:r>
                  <a:rPr lang="en-US" sz="1800" dirty="0"/>
                  <a:t>Monte Carlo algorithm ensures ionization simulations are probabilistic, instead of deterministic.</a:t>
                </a:r>
              </a:p>
            </p:txBody>
          </p:sp>
        </mc:Choice>
        <mc:Fallback xmlns="">
          <p:sp>
            <p:nvSpPr>
              <p:cNvPr id="9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783975"/>
                <a:ext cx="3623600" cy="5381694"/>
              </a:xfrm>
              <a:blipFill>
                <a:blip r:embed="rId2"/>
                <a:stretch>
                  <a:fillRect l="-1178" r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165669"/>
            <a:ext cx="3917888" cy="61298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7DF5B50F-A713-3151-DB77-92CE521EC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063" y="1541416"/>
            <a:ext cx="5258008" cy="435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8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Ion Production Rate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165669"/>
            <a:ext cx="3917888" cy="61298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21A8F2-A671-2343-3292-00A94A2F9D66}"/>
              </a:ext>
            </a:extLst>
          </p:cNvPr>
          <p:cNvSpPr txBox="1"/>
          <p:nvPr/>
        </p:nvSpPr>
        <p:spPr>
          <a:xfrm>
            <a:off x="4995158" y="1463240"/>
            <a:ext cx="3768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Ion Production Rate Per Unit Length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E4B40-242F-5DAE-99E7-8A2251AD19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5" r="6957"/>
          <a:stretch/>
        </p:blipFill>
        <p:spPr>
          <a:xfrm>
            <a:off x="4762965" y="1801794"/>
            <a:ext cx="4125940" cy="36328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C4E68F-7372-B291-C4DB-89C40D99BF39}"/>
                  </a:ext>
                </a:extLst>
              </p:cNvPr>
              <p:cNvSpPr txBox="1"/>
              <p:nvPr/>
            </p:nvSpPr>
            <p:spPr>
              <a:xfrm>
                <a:off x="1471234" y="1490754"/>
                <a:ext cx="1772088" cy="6915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𝑑𝑁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𝑙</m:t>
                              </m:r>
                            </m:den>
                          </m:f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𝜌𝜎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C4E68F-7372-B291-C4DB-89C40D99B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234" y="1490754"/>
                <a:ext cx="1772088" cy="6915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D4558E-85FD-D464-F047-7EF0A5585538}"/>
                  </a:ext>
                </a:extLst>
              </p:cNvPr>
              <p:cNvSpPr txBox="1"/>
              <p:nvPr/>
            </p:nvSpPr>
            <p:spPr>
              <a:xfrm>
                <a:off x="912995" y="2180303"/>
                <a:ext cx="323903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𝜌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= Gas density (m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-3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)</a:t>
                </a:r>
                <a:endPara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𝜎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= Ionization cross section (m</a:t>
                </a: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𝑙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= Distance traveled by electron (m)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= Electron current (A)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𝑒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= Elementary charge (C)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CD4558E-85FD-D464-F047-7EF0A5585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995" y="2180303"/>
                <a:ext cx="3239037" cy="1569660"/>
              </a:xfrm>
              <a:prstGeom prst="rect">
                <a:avLst/>
              </a:prstGeom>
              <a:blipFill>
                <a:blip r:embed="rId4"/>
                <a:stretch>
                  <a:fillRect l="-1130" t="-1167" b="-4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E4FAD61-F5C4-09EE-DFF2-A475B399784A}"/>
              </a:ext>
            </a:extLst>
          </p:cNvPr>
          <p:cNvSpPr txBox="1"/>
          <p:nvPr/>
        </p:nvSpPr>
        <p:spPr>
          <a:xfrm>
            <a:off x="412144" y="3865327"/>
            <a:ext cx="3539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 Calculations for H</a:t>
            </a:r>
            <a:r>
              <a:rPr kumimoji="0" lang="en-US" sz="1600" b="1" i="0" u="sng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Gas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7EE87655-0891-A753-01A5-048E46C78F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1037159"/>
                  </p:ext>
                </p:extLst>
              </p:nvPr>
            </p:nvGraphicFramePr>
            <p:xfrm>
              <a:off x="846867" y="4569137"/>
              <a:ext cx="2670175" cy="1468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96258">
                      <a:extLst>
                        <a:ext uri="{9D8B030D-6E8A-4147-A177-3AD203B41FA5}">
                          <a16:colId xmlns:a16="http://schemas.microsoft.com/office/drawing/2014/main" val="2712443848"/>
                        </a:ext>
                      </a:extLst>
                    </a:gridCol>
                    <a:gridCol w="1373917">
                      <a:extLst>
                        <a:ext uri="{9D8B030D-6E8A-4147-A177-3AD203B41FA5}">
                          <a16:colId xmlns:a16="http://schemas.microsoft.com/office/drawing/2014/main" val="3979336261"/>
                        </a:ext>
                      </a:extLst>
                    </a:gridCol>
                  </a:tblGrid>
                  <a:tr h="48006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Electron</a:t>
                          </a:r>
                          <a:r>
                            <a:rPr lang="en-US" sz="1400" baseline="0" dirty="0"/>
                            <a:t> Energy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IPR per length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574066531"/>
                      </a:ext>
                    </a:extLst>
                  </a:tr>
                  <a:tr h="49301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eV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2.4×</m:t>
                                </m:r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latin typeface="+mn-lt"/>
                                      </a:rPr>
                                      <m:t>s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latin typeface="+mn-lt"/>
                                      </a:rPr>
                                      <m:t>⋅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latin typeface="+mn-lt"/>
                                      </a:rPr>
                                      <m:t>m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400" dirty="0">
                            <a:latin typeface="+mn-lt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436510738"/>
                      </a:ext>
                    </a:extLst>
                  </a:tr>
                  <a:tr h="49301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100 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keV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1.0×</m:t>
                                </m:r>
                                <m:sSup>
                                  <m:sSup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b="0" i="0" dirty="0" smtClean="0"/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latin typeface="+mn-lt"/>
                                      </a:rPr>
                                      <m:t>s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latin typeface="+mn-lt"/>
                                      </a:rPr>
                                      <m:t>⋅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latin typeface="+mn-lt"/>
                                      </a:rPr>
                                      <m:t>m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79120413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7EE87655-0891-A753-01A5-048E46C78F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61037159"/>
                  </p:ext>
                </p:extLst>
              </p:nvPr>
            </p:nvGraphicFramePr>
            <p:xfrm>
              <a:off x="846867" y="4569137"/>
              <a:ext cx="2670175" cy="1468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96258">
                      <a:extLst>
                        <a:ext uri="{9D8B030D-6E8A-4147-A177-3AD203B41FA5}">
                          <a16:colId xmlns:a16="http://schemas.microsoft.com/office/drawing/2014/main" val="2712443848"/>
                        </a:ext>
                      </a:extLst>
                    </a:gridCol>
                    <a:gridCol w="1373917">
                      <a:extLst>
                        <a:ext uri="{9D8B030D-6E8A-4147-A177-3AD203B41FA5}">
                          <a16:colId xmlns:a16="http://schemas.microsoft.com/office/drawing/2014/main" val="3979336261"/>
                        </a:ext>
                      </a:extLst>
                    </a:gridCol>
                  </a:tblGrid>
                  <a:tr h="48006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Electron</a:t>
                          </a:r>
                          <a:r>
                            <a:rPr lang="en-US" sz="1400" baseline="0" dirty="0"/>
                            <a:t> Energy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IPR per length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574066531"/>
                      </a:ext>
                    </a:extLst>
                  </a:tr>
                  <a:tr h="494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5"/>
                          <a:stretch>
                            <a:fillRect l="-469" t="-100000" r="-108451" b="-1012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94690" t="-100000" r="-2212" b="-10122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6510738"/>
                      </a:ext>
                    </a:extLst>
                  </a:tr>
                  <a:tr h="4940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5"/>
                          <a:stretch>
                            <a:fillRect l="-469" t="-202469" r="-108451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94690" t="-202469" r="-2212" b="-24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20413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0924DC-F68B-6B1B-5CE8-D612B0BD93CE}"/>
                  </a:ext>
                </a:extLst>
              </p:cNvPr>
              <p:cNvSpPr txBox="1"/>
              <p:nvPr/>
            </p:nvSpPr>
            <p:spPr>
              <a:xfrm>
                <a:off x="234170" y="4203881"/>
                <a:ext cx="4417453" cy="312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𝜌</m:t>
                        </m:r>
                      </m:e>
                      <m:sub>
                        <m:sSub>
                          <m:sSubPr>
                            <m:ctrlP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H</m:t>
                            </m:r>
                          </m:e>
                          <m:sub>
                            <m: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=3.56×</m:t>
                    </m:r>
                    <m:sSup>
                      <m:sSupPr>
                        <m:ctrlP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sup>
                    </m:sSup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p>
                      <m:sSupPr>
                        <m:ctrlP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sz="1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</m:t>
                        </m:r>
                      </m:e>
                      <m:sup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</m:sup>
                    </m:sSup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(</m:t>
                    </m:r>
                    <m:sSup>
                      <m:sSupPr>
                        <m:ctrlP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−12</m:t>
                        </m:r>
                      </m:sup>
                    </m:sSup>
                    <m:r>
                      <m:rPr>
                        <m:nor/>
                      </m:rP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Torr</m:t>
                    </m:r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=100</m:t>
                    </m:r>
                    <m:r>
                      <m:rPr>
                        <m:nor/>
                      </m:rP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μA</m:t>
                    </m:r>
                  </m:oMath>
                </a14:m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0924DC-F68B-6B1B-5CE8-D612B0BD9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70" y="4203881"/>
                <a:ext cx="4417453" cy="312008"/>
              </a:xfrm>
              <a:prstGeom prst="rect">
                <a:avLst/>
              </a:prstGeom>
              <a:blipFill>
                <a:blip r:embed="rId6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EC7C219-9080-908B-6953-CF381F3B72BD}"/>
              </a:ext>
            </a:extLst>
          </p:cNvPr>
          <p:cNvSpPr txBox="1"/>
          <p:nvPr/>
        </p:nvSpPr>
        <p:spPr>
          <a:xfrm>
            <a:off x="383695" y="1124686"/>
            <a:ext cx="3768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Ion Production Rate Per Unit Length</a:t>
            </a:r>
          </a:p>
        </p:txBody>
      </p:sp>
    </p:spTree>
    <p:extLst>
      <p:ext uri="{BB962C8B-B14F-4D97-AF65-F5344CB8AC3E}">
        <p14:creationId xmlns:p14="http://schemas.microsoft.com/office/powerpoint/2010/main" val="3671600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Modelling the CEBAF Beamline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165669"/>
            <a:ext cx="3917888" cy="61298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8918" y="966055"/>
            <a:ext cx="7589756" cy="5381694"/>
          </a:xfrm>
        </p:spPr>
        <p:txBody>
          <a:bodyPr>
            <a:normAutofit/>
          </a:bodyPr>
          <a:lstStyle/>
          <a:p>
            <a:r>
              <a:rPr lang="en-US" sz="1800" dirty="0"/>
              <a:t>Created GPT simulations for each anode bias configuration in each run period.</a:t>
            </a:r>
          </a:p>
          <a:p>
            <a:r>
              <a:rPr lang="en-US" sz="1800" dirty="0"/>
              <a:t>Single electron bunch is tracked to a viewer 1.54 m away from photocathode.</a:t>
            </a:r>
          </a:p>
          <a:p>
            <a:r>
              <a:rPr lang="en-US" sz="1800" dirty="0"/>
              <a:t>Used a CST 3D electric field map of the CEBAF photo-gun.</a:t>
            </a:r>
          </a:p>
          <a:p>
            <a:r>
              <a:rPr lang="en-US" sz="1800" dirty="0"/>
              <a:t>Used GPT field maps for magnetic elements.</a:t>
            </a:r>
          </a:p>
          <a:p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242D65-F92A-E5C3-FC34-A96542F71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55" y="3005580"/>
            <a:ext cx="8037506" cy="32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18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Grounded vs Biased Anode Simulations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165669"/>
            <a:ext cx="3917888" cy="61298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  <p:pic>
        <p:nvPicPr>
          <p:cNvPr id="9" name="Winter2020_SimulationforBAP_0VAnode_result_extended">
            <a:hlinkClick r:id="" action="ppaction://media"/>
            <a:extLst>
              <a:ext uri="{FF2B5EF4-FFF2-40B4-BE49-F238E27FC236}">
                <a16:creationId xmlns:a16="http://schemas.microsoft.com/office/drawing/2014/main" id="{03BF9E80-2E62-6A13-0EEC-483ED28B2D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2215" y="1875692"/>
            <a:ext cx="5328426" cy="1922597"/>
          </a:xfrm>
          <a:prstGeom prst="rect">
            <a:avLst/>
          </a:prstGeom>
        </p:spPr>
      </p:pic>
      <p:pic>
        <p:nvPicPr>
          <p:cNvPr id="10" name="Winter2020_SimulationforBAP_961VAnode_result_extended">
            <a:hlinkClick r:id="" action="ppaction://media"/>
            <a:extLst>
              <a:ext uri="{FF2B5EF4-FFF2-40B4-BE49-F238E27FC236}">
                <a16:creationId xmlns:a16="http://schemas.microsoft.com/office/drawing/2014/main" id="{3552015C-ED46-EFBD-64F2-B46E3C401A3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2215" y="4251454"/>
            <a:ext cx="5328427" cy="19204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Content Placeholder 8">
                <a:extLst>
                  <a:ext uri="{FF2B5EF4-FFF2-40B4-BE49-F238E27FC236}">
                    <a16:creationId xmlns:a16="http://schemas.microsoft.com/office/drawing/2014/main" id="{BD09414D-97C1-B177-CA2D-6F8CFAC7C36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032100181"/>
                  </p:ext>
                </p:extLst>
              </p:nvPr>
            </p:nvGraphicFramePr>
            <p:xfrm>
              <a:off x="105199" y="1909642"/>
              <a:ext cx="3430481" cy="37375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89223">
                      <a:extLst>
                        <a:ext uri="{9D8B030D-6E8A-4147-A177-3AD203B41FA5}">
                          <a16:colId xmlns:a16="http://schemas.microsoft.com/office/drawing/2014/main" val="4063745920"/>
                        </a:ext>
                      </a:extLst>
                    </a:gridCol>
                    <a:gridCol w="2041258">
                      <a:extLst>
                        <a:ext uri="{9D8B030D-6E8A-4147-A177-3AD203B41FA5}">
                          <a16:colId xmlns:a16="http://schemas.microsoft.com/office/drawing/2014/main" val="823587554"/>
                        </a:ext>
                      </a:extLst>
                    </a:gridCol>
                  </a:tblGrid>
                  <a:tr h="2559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89701395"/>
                      </a:ext>
                    </a:extLst>
                  </a:tr>
                  <a:tr h="363783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#</a:t>
                          </a:r>
                          <a:r>
                            <a:rPr lang="en-US" sz="1200" baseline="0" dirty="0"/>
                            <a:t> Macro Particles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3527143"/>
                      </a:ext>
                    </a:extLst>
                  </a:tr>
                  <a:tr h="300922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Total Bunch Charge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0.13 </m:t>
                              </m:r>
                            </m:oMath>
                          </a14:m>
                          <a:r>
                            <a:rPr lang="en-US" sz="1200" dirty="0"/>
                            <a:t>mC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431688"/>
                      </a:ext>
                    </a:extLst>
                  </a:tr>
                  <a:tr h="265965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Bunch Length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50</a:t>
                          </a:r>
                          <a:r>
                            <a:rPr lang="en-US" sz="1200" baseline="0" dirty="0"/>
                            <a:t> </a:t>
                          </a:r>
                          <a:r>
                            <a:rPr lang="en-US" sz="1200" baseline="0" dirty="0" err="1"/>
                            <a:t>ps</a:t>
                          </a:r>
                          <a:r>
                            <a:rPr lang="en-US" sz="1200" baseline="0" dirty="0"/>
                            <a:t> (</a:t>
                          </a:r>
                          <a:r>
                            <a:rPr lang="en-US" sz="1200" baseline="0" dirty="0" err="1"/>
                            <a:t>rms</a:t>
                          </a:r>
                          <a:r>
                            <a:rPr lang="en-US" sz="1200" baseline="0" dirty="0"/>
                            <a:t>)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1698967"/>
                      </a:ext>
                    </a:extLst>
                  </a:tr>
                  <a:tr h="28624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Transverse Diameter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</a:t>
                          </a:r>
                          <a:r>
                            <a:rPr lang="en-US" sz="1200" baseline="0" dirty="0"/>
                            <a:t> mm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2666882"/>
                      </a:ext>
                    </a:extLst>
                  </a:tr>
                  <a:tr h="260739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Cathode Voltage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-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130</m:t>
                              </m:r>
                            </m:oMath>
                          </a14:m>
                          <a:r>
                            <a:rPr lang="en-US" sz="1200" dirty="0"/>
                            <a:t> kV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6476774"/>
                      </a:ext>
                    </a:extLst>
                  </a:tr>
                  <a:tr h="28624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Anode</a:t>
                          </a:r>
                        </a:p>
                        <a:p>
                          <a:r>
                            <a:rPr lang="en-US" sz="1200" dirty="0"/>
                            <a:t>voltage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aseline="0" dirty="0"/>
                            <a:t>0 V (grounded)</a:t>
                          </a:r>
                        </a:p>
                        <a:p>
                          <a:pPr algn="ctr"/>
                          <a:r>
                            <a:rPr lang="en-US" sz="1200" baseline="0" dirty="0"/>
                            <a:t>+1 kV (biased)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6909337"/>
                      </a:ext>
                    </a:extLst>
                  </a:tr>
                  <a:tr h="363783">
                    <a:tc>
                      <a:txBody>
                        <a:bodyPr/>
                        <a:lstStyle/>
                        <a:p>
                          <a:r>
                            <a:rPr lang="en-US" sz="1200" baseline="0" dirty="0"/>
                            <a:t>H</a:t>
                          </a:r>
                          <a:r>
                            <a:rPr lang="en-US" sz="1200" baseline="-25000" dirty="0"/>
                            <a:t>2</a:t>
                          </a:r>
                          <a:r>
                            <a:rPr lang="en-US" sz="1200" baseline="0" dirty="0"/>
                            <a:t> density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3.56×</m:t>
                              </m:r>
                              <m:sSup>
                                <m:sSup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200" dirty="0"/>
                            <a:t> m</a:t>
                          </a:r>
                          <a:r>
                            <a:rPr lang="en-US" sz="1200" baseline="30000" dirty="0"/>
                            <a:t>-3</a:t>
                          </a:r>
                        </a:p>
                        <a:p>
                          <a:pPr algn="ctr"/>
                          <a:r>
                            <a:rPr lang="en-US" sz="1200" baseline="0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baseline="0" smtClean="0">
                                  <a:latin typeface="Cambria Math" panose="02040503050406030204" pitchFamily="18" charset="0"/>
                                </a:rPr>
                                <m:t>≈</m:t>
                              </m:r>
                              <m:sSup>
                                <m:sSupPr>
                                  <m:ctrlPr>
                                    <a:rPr lang="en-US" sz="12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baseline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b="0" i="1" baseline="0" smtClean="0">
                                      <a:latin typeface="Cambria Math" panose="02040503050406030204" pitchFamily="18" charset="0"/>
                                    </a:rPr>
                                    <m:t>−12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200" baseline="0" dirty="0"/>
                            <a:t> Torr)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9755296"/>
                      </a:ext>
                    </a:extLst>
                  </a:tr>
                  <a:tr h="283902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Simulation Region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∈[0, 1.54]</m:t>
                              </m:r>
                            </m:oMath>
                          </a14:m>
                          <a:r>
                            <a:rPr lang="en-US" sz="1200" dirty="0"/>
                            <a:t> 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1879589"/>
                      </a:ext>
                    </a:extLst>
                  </a:tr>
                  <a:tr h="381654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Simulation Stages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100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100" dirty="0" smtClean="0"/>
                                    <m:t>ns</m:t>
                                  </m:r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, 10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100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100" dirty="0" smtClean="0"/>
                                    <m:t>ns</m:t>
                                  </m:r>
                                </m:e>
                              </m:d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oMath>
                          </a14:m>
                          <a:r>
                            <a:rPr lang="en-US" sz="1100" b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0.1 </m:t>
                              </m:r>
                            </m:oMath>
                          </a14:m>
                          <a:r>
                            <a:rPr lang="en-US" sz="1100" dirty="0"/>
                            <a:t>ns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∈[10 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ns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, 0.5 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m:rPr>
                                  <m:sty m:val="p"/>
                                </m:r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US" sz="1100" dirty="0"/>
                            <a:t>,</a:t>
                          </a:r>
                          <a:r>
                            <a:rPr lang="en-US" sz="11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oMath>
                          </a14:m>
                          <a:r>
                            <a:rPr lang="en-US" sz="1100" dirty="0"/>
                            <a:t> ns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0.5 </m:t>
                                  </m:r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, 0.1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ms</m:t>
                                  </m:r>
                                </m:e>
                              </m:d>
                              <m:r>
                                <a:rPr lang="en-US" sz="1100" b="0" i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0.5 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1100" dirty="0"/>
                            <a:t>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67292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Content Placeholder 8">
                <a:extLst>
                  <a:ext uri="{FF2B5EF4-FFF2-40B4-BE49-F238E27FC236}">
                    <a16:creationId xmlns:a16="http://schemas.microsoft.com/office/drawing/2014/main" id="{BD09414D-97C1-B177-CA2D-6F8CFAC7C36E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032100181"/>
                  </p:ext>
                </p:extLst>
              </p:nvPr>
            </p:nvGraphicFramePr>
            <p:xfrm>
              <a:off x="105199" y="1909642"/>
              <a:ext cx="3430481" cy="37375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89223">
                      <a:extLst>
                        <a:ext uri="{9D8B030D-6E8A-4147-A177-3AD203B41FA5}">
                          <a16:colId xmlns:a16="http://schemas.microsoft.com/office/drawing/2014/main" val="4063745920"/>
                        </a:ext>
                      </a:extLst>
                    </a:gridCol>
                    <a:gridCol w="2041258">
                      <a:extLst>
                        <a:ext uri="{9D8B030D-6E8A-4147-A177-3AD203B41FA5}">
                          <a16:colId xmlns:a16="http://schemas.microsoft.com/office/drawing/2014/main" val="823587554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89701395"/>
                      </a:ext>
                    </a:extLst>
                  </a:tr>
                  <a:tr h="363783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#</a:t>
                          </a:r>
                          <a:r>
                            <a:rPr lang="en-US" sz="1200" baseline="0" dirty="0"/>
                            <a:t> Macro Particles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8358" t="-76667" r="-1493" b="-8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3527143"/>
                      </a:ext>
                    </a:extLst>
                  </a:tr>
                  <a:tr h="300922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Total Bunch Charge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8358" t="-216327" r="-1493" b="-9530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43168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Bunch Length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50</a:t>
                          </a:r>
                          <a:r>
                            <a:rPr lang="en-US" sz="1200" baseline="0" dirty="0"/>
                            <a:t> </a:t>
                          </a:r>
                          <a:r>
                            <a:rPr lang="en-US" sz="1200" baseline="0" dirty="0" err="1"/>
                            <a:t>ps</a:t>
                          </a:r>
                          <a:r>
                            <a:rPr lang="en-US" sz="1200" baseline="0" dirty="0"/>
                            <a:t> (</a:t>
                          </a:r>
                          <a:r>
                            <a:rPr lang="en-US" sz="1200" baseline="0" dirty="0" err="1"/>
                            <a:t>rms</a:t>
                          </a:r>
                          <a:r>
                            <a:rPr lang="en-US" sz="1200" baseline="0" dirty="0"/>
                            <a:t>)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4169896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Transverse Diameter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</a:t>
                          </a:r>
                          <a:r>
                            <a:rPr lang="en-US" sz="1200" baseline="0" dirty="0"/>
                            <a:t> mm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266688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Cathode Voltage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8358" t="-597826" r="-1493" b="-6543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47677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Anode</a:t>
                          </a:r>
                        </a:p>
                        <a:p>
                          <a:r>
                            <a:rPr lang="en-US" sz="1200" dirty="0"/>
                            <a:t>voltage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aseline="0" dirty="0"/>
                            <a:t>0 V (grounded)</a:t>
                          </a:r>
                        </a:p>
                        <a:p>
                          <a:pPr algn="ctr"/>
                          <a:r>
                            <a:rPr lang="en-US" sz="1200" baseline="0" dirty="0"/>
                            <a:t>+1 kV (biased)</a:t>
                          </a:r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690933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 baseline="0" dirty="0"/>
                            <a:t>H</a:t>
                          </a:r>
                          <a:r>
                            <a:rPr lang="en-US" sz="1200" baseline="-25000" dirty="0"/>
                            <a:t>2</a:t>
                          </a:r>
                          <a:r>
                            <a:rPr lang="en-US" sz="1200" baseline="0" dirty="0"/>
                            <a:t> density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8358" t="-528000" r="-1493" b="-20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9755296"/>
                      </a:ext>
                    </a:extLst>
                  </a:tr>
                  <a:tr h="283902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Simulation Region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8358" t="-1023913" r="-1493" b="-22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1879589"/>
                      </a:ext>
                    </a:extLst>
                  </a:tr>
                  <a:tr h="59436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Simulation Stages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8358" t="-527551" r="-1493" b="-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67292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4EA56C1-280F-4415-D7AA-8F807B0B1D81}"/>
              </a:ext>
            </a:extLst>
          </p:cNvPr>
          <p:cNvSpPr txBox="1"/>
          <p:nvPr/>
        </p:nvSpPr>
        <p:spPr>
          <a:xfrm>
            <a:off x="5004196" y="1520532"/>
            <a:ext cx="3019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Grounded Anode Simulation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001803-C9A8-6C76-FE2D-4E33744A9140}"/>
              </a:ext>
            </a:extLst>
          </p:cNvPr>
          <p:cNvSpPr txBox="1"/>
          <p:nvPr/>
        </p:nvSpPr>
        <p:spPr>
          <a:xfrm>
            <a:off x="5212525" y="3912900"/>
            <a:ext cx="2603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Biased Anode Simulation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473E33-C21E-30BA-EE60-E9E9AEE48355}"/>
              </a:ext>
            </a:extLst>
          </p:cNvPr>
          <p:cNvSpPr txBox="1"/>
          <p:nvPr/>
        </p:nvSpPr>
        <p:spPr>
          <a:xfrm>
            <a:off x="4022150" y="1224439"/>
            <a:ext cx="768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Anode</a:t>
            </a:r>
            <a:endParaRPr lang="en-US" sz="16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2BA09B-8475-58C5-4F3B-BFDF79FE87FC}"/>
              </a:ext>
            </a:extLst>
          </p:cNvPr>
          <p:cNvCxnSpPr>
            <a:cxnSpLocks/>
          </p:cNvCxnSpPr>
          <p:nvPr/>
        </p:nvCxnSpPr>
        <p:spPr>
          <a:xfrm>
            <a:off x="3993474" y="1437233"/>
            <a:ext cx="0" cy="475488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F1AA4D5-2D53-29E9-C327-C47D749483F3}"/>
              </a:ext>
            </a:extLst>
          </p:cNvPr>
          <p:cNvSpPr txBox="1"/>
          <p:nvPr/>
        </p:nvSpPr>
        <p:spPr>
          <a:xfrm>
            <a:off x="3100271" y="1224440"/>
            <a:ext cx="1082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Photocathode</a:t>
            </a:r>
            <a:endParaRPr lang="en-US" sz="16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CD3DF6-AAB6-F242-496F-CD9B62BE0A04}"/>
              </a:ext>
            </a:extLst>
          </p:cNvPr>
          <p:cNvCxnSpPr>
            <a:cxnSpLocks/>
          </p:cNvCxnSpPr>
          <p:nvPr/>
        </p:nvCxnSpPr>
        <p:spPr>
          <a:xfrm>
            <a:off x="4226499" y="1442343"/>
            <a:ext cx="0" cy="475488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7FAD886-D431-87AB-831E-82E3EA0DDAD4}"/>
              </a:ext>
            </a:extLst>
          </p:cNvPr>
          <p:cNvSpPr txBox="1"/>
          <p:nvPr/>
        </p:nvSpPr>
        <p:spPr>
          <a:xfrm>
            <a:off x="7464002" y="776249"/>
            <a:ext cx="1796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FF"/>
                </a:solidFill>
              </a:rPr>
              <a:t>Primary Electron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</a:rPr>
              <a:t>Secondary Electron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9900"/>
                </a:solidFill>
              </a:rPr>
              <a:t>Scattered Electron</a:t>
            </a:r>
          </a:p>
        </p:txBody>
      </p:sp>
    </p:spTree>
    <p:extLst>
      <p:ext uri="{BB962C8B-B14F-4D97-AF65-F5344CB8AC3E}">
        <p14:creationId xmlns:p14="http://schemas.microsoft.com/office/powerpoint/2010/main" val="5442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5707" y="124067"/>
            <a:ext cx="8774121" cy="551961"/>
          </a:xfrm>
        </p:spPr>
        <p:txBody>
          <a:bodyPr>
            <a:normAutofit fontScale="90000"/>
          </a:bodyPr>
          <a:lstStyle/>
          <a:p>
            <a:r>
              <a:rPr lang="en-US" dirty="0"/>
              <a:t>Back-Bombarding Ion Density Distributions: Grounded vs. Biased Anode (Run Period 1)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295495"/>
            <a:ext cx="3917888" cy="43090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45" y="1397536"/>
            <a:ext cx="2560320" cy="2048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184" y="1313063"/>
            <a:ext cx="2787366" cy="22298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39" y="3581564"/>
            <a:ext cx="2727572" cy="21820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099" y="3622349"/>
            <a:ext cx="2297377" cy="229737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080" y="1818733"/>
            <a:ext cx="2061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Grounded Anode (0 V)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159" y="4068845"/>
            <a:ext cx="2061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Biased Anode (961 V)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80252" y="960539"/>
            <a:ext cx="294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Upstream of Anode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36807" y="935871"/>
            <a:ext cx="322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Downstream of Anode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80794" y="3415193"/>
            <a:ext cx="121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X (mm)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1864188" y="2296369"/>
            <a:ext cx="1035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Y (mm)</a:t>
            </a:r>
          </a:p>
        </p:txBody>
      </p:sp>
      <p:sp>
        <p:nvSpPr>
          <p:cNvPr id="33" name="TextBox 32"/>
          <p:cNvSpPr txBox="1"/>
          <p:nvPr/>
        </p:nvSpPr>
        <p:spPr>
          <a:xfrm rot="5400000">
            <a:off x="3797951" y="2280110"/>
            <a:ext cx="2197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Ion Density (mm</a:t>
            </a:r>
            <a:r>
              <a:rPr lang="en-US" sz="1400" baseline="30000" dirty="0">
                <a:latin typeface="LM Roman 10" panose="00000500000000000000" pitchFamily="50" charset="0"/>
              </a:rPr>
              <a:t>-2</a:t>
            </a:r>
            <a:r>
              <a:rPr lang="en-US" sz="1400" dirty="0">
                <a:latin typeface="LM Roman 10" panose="00000500000000000000" pitchFamily="50" charset="0"/>
              </a:rPr>
              <a:t>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75990" y="5771433"/>
            <a:ext cx="121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X (mm)</a:t>
            </a:r>
          </a:p>
        </p:txBody>
      </p:sp>
      <p:sp>
        <p:nvSpPr>
          <p:cNvPr id="35" name="TextBox 34"/>
          <p:cNvSpPr txBox="1"/>
          <p:nvPr/>
        </p:nvSpPr>
        <p:spPr>
          <a:xfrm rot="16200000">
            <a:off x="1816389" y="4535028"/>
            <a:ext cx="1035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Y (mm)</a:t>
            </a:r>
          </a:p>
        </p:txBody>
      </p:sp>
      <p:sp>
        <p:nvSpPr>
          <p:cNvPr id="36" name="TextBox 35"/>
          <p:cNvSpPr txBox="1"/>
          <p:nvPr/>
        </p:nvSpPr>
        <p:spPr>
          <a:xfrm rot="5400000">
            <a:off x="3818078" y="4518769"/>
            <a:ext cx="2197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Ion Density (mm</a:t>
            </a:r>
            <a:r>
              <a:rPr lang="en-US" sz="1400" baseline="30000" dirty="0">
                <a:latin typeface="LM Roman 10" panose="00000500000000000000" pitchFamily="50" charset="0"/>
              </a:rPr>
              <a:t>-2</a:t>
            </a:r>
            <a:r>
              <a:rPr lang="en-US" sz="1400" dirty="0">
                <a:latin typeface="LM Roman 10" panose="00000500000000000000" pitchFamily="50" charset="0"/>
              </a:rPr>
              <a:t>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70519" y="3532774"/>
            <a:ext cx="121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X (mm)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4910918" y="2296369"/>
            <a:ext cx="1035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Y (mm)</a:t>
            </a:r>
          </a:p>
        </p:txBody>
      </p:sp>
      <p:sp>
        <p:nvSpPr>
          <p:cNvPr id="39" name="TextBox 38"/>
          <p:cNvSpPr txBox="1"/>
          <p:nvPr/>
        </p:nvSpPr>
        <p:spPr>
          <a:xfrm rot="5400000">
            <a:off x="6912607" y="2280110"/>
            <a:ext cx="2197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Ion Density (mm</a:t>
            </a:r>
            <a:r>
              <a:rPr lang="en-US" sz="1400" baseline="30000" dirty="0">
                <a:latin typeface="LM Roman 10" panose="00000500000000000000" pitchFamily="50" charset="0"/>
              </a:rPr>
              <a:t>-2</a:t>
            </a:r>
            <a:r>
              <a:rPr lang="en-US" sz="1400" dirty="0">
                <a:latin typeface="LM Roman 10" panose="00000500000000000000" pitchFamily="50" charset="0"/>
              </a:rPr>
              <a:t>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41491" y="5919726"/>
            <a:ext cx="121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X (mm)</a:t>
            </a:r>
          </a:p>
        </p:txBody>
      </p:sp>
      <p:sp>
        <p:nvSpPr>
          <p:cNvPr id="41" name="TextBox 40"/>
          <p:cNvSpPr txBox="1"/>
          <p:nvPr/>
        </p:nvSpPr>
        <p:spPr>
          <a:xfrm rot="16200000">
            <a:off x="4896572" y="4666955"/>
            <a:ext cx="1035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Y (mm)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81893" y="4636177"/>
            <a:ext cx="188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(Scatter Plot)</a:t>
            </a:r>
          </a:p>
        </p:txBody>
      </p:sp>
    </p:spTree>
    <p:extLst>
      <p:ext uri="{BB962C8B-B14F-4D97-AF65-F5344CB8AC3E}">
        <p14:creationId xmlns:p14="http://schemas.microsoft.com/office/powerpoint/2010/main" val="467012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Background and Motivation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Biased Anode Experiments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Ion Back-Bombardment Modelling with GPT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Conclusions &amp; Ongoing Work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347749"/>
            <a:ext cx="3917888" cy="43090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5707" y="124067"/>
            <a:ext cx="8774121" cy="551961"/>
          </a:xfrm>
        </p:spPr>
        <p:txBody>
          <a:bodyPr>
            <a:normAutofit fontScale="90000"/>
          </a:bodyPr>
          <a:lstStyle/>
          <a:p>
            <a:r>
              <a:rPr lang="en-US" dirty="0"/>
              <a:t>Back-Bombarding Ion Energy Density Distributions: Grounded vs. Biased Anode (Run Period 1)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295495"/>
            <a:ext cx="3917888" cy="43090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83" y="1397536"/>
            <a:ext cx="2560319" cy="2048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185" y="1313063"/>
            <a:ext cx="2787364" cy="22298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77" y="3581564"/>
            <a:ext cx="2727571" cy="21820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099" y="3622349"/>
            <a:ext cx="2297377" cy="229737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080" y="1818733"/>
            <a:ext cx="2061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Grounded Anode (0 V)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159" y="4068845"/>
            <a:ext cx="2061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Biased Anode (961 V)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18990" y="960539"/>
            <a:ext cx="294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Upstream of Anode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36807" y="935871"/>
            <a:ext cx="322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Downstream of Anode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19532" y="3415193"/>
            <a:ext cx="121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X (mm)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1602926" y="2296369"/>
            <a:ext cx="1035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Y (mm)</a:t>
            </a:r>
          </a:p>
        </p:txBody>
      </p:sp>
      <p:sp>
        <p:nvSpPr>
          <p:cNvPr id="33" name="TextBox 32"/>
          <p:cNvSpPr txBox="1"/>
          <p:nvPr/>
        </p:nvSpPr>
        <p:spPr>
          <a:xfrm rot="5400000">
            <a:off x="3235307" y="2288312"/>
            <a:ext cx="3320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M Roman 10" panose="00000500000000000000" pitchFamily="50" charset="0"/>
              </a:rPr>
              <a:t>Ion Energy Density (eV/mm</a:t>
            </a:r>
            <a:r>
              <a:rPr lang="en-US" sz="1200" baseline="30000" dirty="0">
                <a:latin typeface="LM Roman 10" panose="00000500000000000000" pitchFamily="50" charset="0"/>
              </a:rPr>
              <a:t>2</a:t>
            </a:r>
            <a:r>
              <a:rPr lang="en-US" sz="1200" dirty="0">
                <a:latin typeface="LM Roman 10" panose="00000500000000000000" pitchFamily="50" charset="0"/>
              </a:rPr>
              <a:t>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14728" y="5771433"/>
            <a:ext cx="121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X (mm)</a:t>
            </a:r>
          </a:p>
        </p:txBody>
      </p:sp>
      <p:sp>
        <p:nvSpPr>
          <p:cNvPr id="35" name="TextBox 34"/>
          <p:cNvSpPr txBox="1"/>
          <p:nvPr/>
        </p:nvSpPr>
        <p:spPr>
          <a:xfrm rot="16200000">
            <a:off x="1555127" y="4535028"/>
            <a:ext cx="1035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Y (mm)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70519" y="3532774"/>
            <a:ext cx="121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X (mm)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4910918" y="2296369"/>
            <a:ext cx="1035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Y (mm)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41491" y="5919726"/>
            <a:ext cx="121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X (mm)</a:t>
            </a:r>
          </a:p>
        </p:txBody>
      </p:sp>
      <p:sp>
        <p:nvSpPr>
          <p:cNvPr id="41" name="TextBox 40"/>
          <p:cNvSpPr txBox="1"/>
          <p:nvPr/>
        </p:nvSpPr>
        <p:spPr>
          <a:xfrm rot="16200000">
            <a:off x="4896572" y="4666955"/>
            <a:ext cx="1035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M Roman 10" panose="00000500000000000000" pitchFamily="50" charset="0"/>
              </a:rPr>
              <a:t>Y (mm)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81893" y="4636177"/>
            <a:ext cx="188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(Scatter Plot)</a:t>
            </a:r>
          </a:p>
        </p:txBody>
      </p:sp>
      <p:sp>
        <p:nvSpPr>
          <p:cNvPr id="25" name="TextBox 24"/>
          <p:cNvSpPr txBox="1"/>
          <p:nvPr/>
        </p:nvSpPr>
        <p:spPr>
          <a:xfrm rot="5400000">
            <a:off x="3325270" y="4489536"/>
            <a:ext cx="3320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M Roman 10" panose="00000500000000000000" pitchFamily="50" charset="0"/>
              </a:rPr>
              <a:t>Ion Energy Density (eV/mm</a:t>
            </a:r>
            <a:r>
              <a:rPr lang="en-US" sz="1200" baseline="30000" dirty="0">
                <a:latin typeface="LM Roman 10" panose="00000500000000000000" pitchFamily="50" charset="0"/>
              </a:rPr>
              <a:t>2</a:t>
            </a:r>
            <a:r>
              <a:rPr lang="en-US" sz="1200" dirty="0">
                <a:latin typeface="LM Roman 10" panose="00000500000000000000" pitchFamily="50" charset="0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 rot="5400000">
            <a:off x="6672254" y="2372639"/>
            <a:ext cx="3320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LM Roman 10" panose="00000500000000000000" pitchFamily="50" charset="0"/>
              </a:rPr>
              <a:t>Ion Energy Density (eV/mm</a:t>
            </a:r>
            <a:r>
              <a:rPr lang="en-US" sz="1200" baseline="30000" dirty="0">
                <a:latin typeface="LM Roman 10" panose="00000500000000000000" pitchFamily="50" charset="0"/>
              </a:rPr>
              <a:t>2</a:t>
            </a:r>
            <a:r>
              <a:rPr lang="en-US" sz="1200" dirty="0">
                <a:latin typeface="LM Roman 10" panose="00000500000000000000" pitchFamily="50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6422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5707" y="124067"/>
            <a:ext cx="8774121" cy="551961"/>
          </a:xfrm>
        </p:spPr>
        <p:txBody>
          <a:bodyPr>
            <a:normAutofit/>
          </a:bodyPr>
          <a:lstStyle/>
          <a:p>
            <a:r>
              <a:rPr lang="en-US" dirty="0"/>
              <a:t>Back-Bombarding Ion Distributions vs QE Difference Scan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295495"/>
            <a:ext cx="3917888" cy="43090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220" y="1714561"/>
            <a:ext cx="1410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Run Period 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75528" y="2636431"/>
            <a:ext cx="1211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LM Roman 10" panose="00000500000000000000" pitchFamily="50" charset="0"/>
              </a:rPr>
              <a:t>X (mm)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978505" y="1861081"/>
            <a:ext cx="1035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LM Roman 10" panose="00000500000000000000" pitchFamily="50" charset="0"/>
              </a:rPr>
              <a:t>Y (mm)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83" y="1163560"/>
            <a:ext cx="1796498" cy="143719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 rot="5400000">
            <a:off x="2632329" y="1746063"/>
            <a:ext cx="14080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LM Roman 10" panose="00000500000000000000" pitchFamily="50" charset="0"/>
              </a:rPr>
              <a:t>Ion Density (mm</a:t>
            </a:r>
            <a:r>
              <a:rPr lang="en-US" sz="1050" baseline="30000" dirty="0">
                <a:latin typeface="LM Roman 10" panose="00000500000000000000" pitchFamily="50" charset="0"/>
              </a:rPr>
              <a:t>-2</a:t>
            </a:r>
            <a:r>
              <a:rPr lang="en-US" sz="1050" dirty="0">
                <a:latin typeface="LM Roman 10" panose="00000500000000000000" pitchFamily="50" charset="0"/>
              </a:rPr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26807" y="2607036"/>
            <a:ext cx="1211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LM Roman 10" panose="00000500000000000000" pitchFamily="50" charset="0"/>
              </a:rPr>
              <a:t>X (mm)</a:t>
            </a:r>
          </a:p>
        </p:txBody>
      </p:sp>
      <p:sp>
        <p:nvSpPr>
          <p:cNvPr id="36" name="TextBox 35"/>
          <p:cNvSpPr txBox="1"/>
          <p:nvPr/>
        </p:nvSpPr>
        <p:spPr>
          <a:xfrm rot="16200000">
            <a:off x="3452084" y="1832059"/>
            <a:ext cx="1035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LM Roman 10" panose="00000500000000000000" pitchFamily="50" charset="0"/>
              </a:rPr>
              <a:t>Y (mm)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68" y="1163560"/>
            <a:ext cx="1796498" cy="14371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6149" y="824239"/>
            <a:ext cx="2385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Ion Energy Density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13909" y="825129"/>
            <a:ext cx="1506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Ion Density</a:t>
            </a:r>
          </a:p>
        </p:txBody>
      </p:sp>
      <p:sp>
        <p:nvSpPr>
          <p:cNvPr id="44" name="TextBox 43"/>
          <p:cNvSpPr txBox="1"/>
          <p:nvPr/>
        </p:nvSpPr>
        <p:spPr>
          <a:xfrm rot="5400000">
            <a:off x="5428426" y="1681401"/>
            <a:ext cx="125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LM Roman 10" panose="00000500000000000000" pitchFamily="50" charset="0"/>
              </a:rPr>
              <a:t>Ion Energy</a:t>
            </a:r>
          </a:p>
          <a:p>
            <a:pPr algn="ctr"/>
            <a:r>
              <a:rPr lang="en-US" sz="1000" dirty="0">
                <a:latin typeface="LM Roman 10" panose="00000500000000000000" pitchFamily="50" charset="0"/>
              </a:rPr>
              <a:t>Density (eV/mm</a:t>
            </a:r>
            <a:r>
              <a:rPr lang="en-US" sz="1000" baseline="30000" dirty="0">
                <a:latin typeface="LM Roman 10" panose="00000500000000000000" pitchFamily="50" charset="0"/>
              </a:rPr>
              <a:t>2</a:t>
            </a:r>
            <a:r>
              <a:rPr lang="en-US" sz="1000" dirty="0">
                <a:latin typeface="LM Roman 10" panose="00000500000000000000" pitchFamily="50" charset="0"/>
              </a:rPr>
              <a:t>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18021" y="822408"/>
            <a:ext cx="2385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QE Difference Scan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D9E4C0F-928E-9903-65BF-E901184D2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164" y="1213767"/>
            <a:ext cx="1854288" cy="163257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066" y="3373462"/>
            <a:ext cx="1410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Run Period 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713909" y="4237334"/>
            <a:ext cx="1211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LM Roman 10" panose="00000500000000000000" pitchFamily="50" charset="0"/>
              </a:rPr>
              <a:t>X (mm)</a:t>
            </a:r>
          </a:p>
        </p:txBody>
      </p:sp>
      <p:sp>
        <p:nvSpPr>
          <p:cNvPr id="49" name="TextBox 48"/>
          <p:cNvSpPr txBox="1"/>
          <p:nvPr/>
        </p:nvSpPr>
        <p:spPr>
          <a:xfrm rot="16200000">
            <a:off x="976295" y="3478596"/>
            <a:ext cx="1035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LM Roman 10" panose="00000500000000000000" pitchFamily="50" charset="0"/>
              </a:rPr>
              <a:t>Y (mm)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52" y="2827852"/>
            <a:ext cx="1796498" cy="143719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 rot="5400000">
            <a:off x="2665294" y="3473358"/>
            <a:ext cx="13577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LM Roman 10" panose="00000500000000000000" pitchFamily="50" charset="0"/>
              </a:rPr>
              <a:t>Ion Density (mm</a:t>
            </a:r>
            <a:r>
              <a:rPr lang="en-US" sz="1050" baseline="30000" dirty="0">
                <a:latin typeface="LM Roman 10" panose="00000500000000000000" pitchFamily="50" charset="0"/>
              </a:rPr>
              <a:t>-2</a:t>
            </a:r>
            <a:r>
              <a:rPr lang="en-US" sz="1050" dirty="0">
                <a:latin typeface="LM Roman 10" panose="00000500000000000000" pitchFamily="50" charset="0"/>
              </a:rPr>
              <a:t>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84093" y="4253808"/>
            <a:ext cx="1211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LM Roman 10" panose="00000500000000000000" pitchFamily="50" charset="0"/>
              </a:rPr>
              <a:t>X (mm)</a:t>
            </a:r>
          </a:p>
        </p:txBody>
      </p:sp>
      <p:sp>
        <p:nvSpPr>
          <p:cNvPr id="53" name="TextBox 52"/>
          <p:cNvSpPr txBox="1"/>
          <p:nvPr/>
        </p:nvSpPr>
        <p:spPr>
          <a:xfrm rot="16200000">
            <a:off x="3443755" y="3415646"/>
            <a:ext cx="1035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LM Roman 10" panose="00000500000000000000" pitchFamily="50" charset="0"/>
              </a:rPr>
              <a:t>Y (mm)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236" y="2827852"/>
            <a:ext cx="1796498" cy="143719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D9E4C0F-928E-9903-65BF-E901184D2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94" y="2851777"/>
            <a:ext cx="1892989" cy="159396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 rot="5400000">
            <a:off x="5360681" y="3325266"/>
            <a:ext cx="125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LM Roman 10" panose="00000500000000000000" pitchFamily="50" charset="0"/>
              </a:rPr>
              <a:t>Ion Energy</a:t>
            </a:r>
          </a:p>
          <a:p>
            <a:pPr algn="ctr"/>
            <a:r>
              <a:rPr lang="en-US" sz="1000" dirty="0">
                <a:latin typeface="LM Roman 10" panose="00000500000000000000" pitchFamily="50" charset="0"/>
              </a:rPr>
              <a:t>Density (eV/mm</a:t>
            </a:r>
            <a:r>
              <a:rPr lang="en-US" sz="1000" baseline="30000" dirty="0">
                <a:latin typeface="LM Roman 10" panose="00000500000000000000" pitchFamily="50" charset="0"/>
              </a:rPr>
              <a:t>2</a:t>
            </a:r>
            <a:r>
              <a:rPr lang="en-US" sz="1000" dirty="0">
                <a:latin typeface="LM Roman 10" panose="00000500000000000000" pitchFamily="50" charset="0"/>
              </a:rPr>
              <a:t>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9006" y="5092856"/>
            <a:ext cx="1410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Run Period 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706947" y="5966605"/>
            <a:ext cx="1211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LM Roman 10" panose="00000500000000000000" pitchFamily="50" charset="0"/>
              </a:rPr>
              <a:t>X (mm)</a:t>
            </a:r>
          </a:p>
        </p:txBody>
      </p:sp>
      <p:sp>
        <p:nvSpPr>
          <p:cNvPr id="61" name="TextBox 60"/>
          <p:cNvSpPr txBox="1"/>
          <p:nvPr/>
        </p:nvSpPr>
        <p:spPr>
          <a:xfrm rot="16200000">
            <a:off x="969333" y="5207867"/>
            <a:ext cx="1035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LM Roman 10" panose="00000500000000000000" pitchFamily="50" charset="0"/>
              </a:rPr>
              <a:t>Y (mm)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90" y="4557123"/>
            <a:ext cx="1796497" cy="1437198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 rot="5400000">
            <a:off x="2658332" y="5202629"/>
            <a:ext cx="13577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LM Roman 10" panose="00000500000000000000" pitchFamily="50" charset="0"/>
              </a:rPr>
              <a:t>Ion Density (mm</a:t>
            </a:r>
            <a:r>
              <a:rPr lang="en-US" sz="1050" baseline="30000" dirty="0">
                <a:latin typeface="LM Roman 10" panose="00000500000000000000" pitchFamily="50" charset="0"/>
              </a:rPr>
              <a:t>-2</a:t>
            </a:r>
            <a:r>
              <a:rPr lang="en-US" sz="1050" dirty="0">
                <a:latin typeface="LM Roman 10" panose="00000500000000000000" pitchFamily="50" charset="0"/>
              </a:rPr>
              <a:t>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177131" y="5983079"/>
            <a:ext cx="1211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LM Roman 10" panose="00000500000000000000" pitchFamily="50" charset="0"/>
              </a:rPr>
              <a:t>X (mm)</a:t>
            </a:r>
          </a:p>
        </p:txBody>
      </p:sp>
      <p:sp>
        <p:nvSpPr>
          <p:cNvPr id="65" name="TextBox 64"/>
          <p:cNvSpPr txBox="1"/>
          <p:nvPr/>
        </p:nvSpPr>
        <p:spPr>
          <a:xfrm rot="16200000">
            <a:off x="3436793" y="5144917"/>
            <a:ext cx="1035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LM Roman 10" panose="00000500000000000000" pitchFamily="50" charset="0"/>
              </a:rPr>
              <a:t>Y (mm)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274" y="4557123"/>
            <a:ext cx="1796498" cy="143719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D9E4C0F-928E-9903-65BF-E901184D2E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732" y="4528795"/>
            <a:ext cx="1892988" cy="1593969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 rot="5400000">
            <a:off x="5353719" y="5054537"/>
            <a:ext cx="1257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LM Roman 10" panose="00000500000000000000" pitchFamily="50" charset="0"/>
              </a:rPr>
              <a:t>Ion Energy</a:t>
            </a:r>
          </a:p>
          <a:p>
            <a:pPr algn="ctr"/>
            <a:r>
              <a:rPr lang="en-US" sz="1000" dirty="0">
                <a:latin typeface="LM Roman 10" panose="00000500000000000000" pitchFamily="50" charset="0"/>
              </a:rPr>
              <a:t>Density (eV/mm</a:t>
            </a:r>
            <a:r>
              <a:rPr lang="en-US" sz="1000" baseline="30000" dirty="0">
                <a:latin typeface="LM Roman 10" panose="00000500000000000000" pitchFamily="50" charset="0"/>
              </a:rPr>
              <a:t>2</a:t>
            </a:r>
            <a:r>
              <a:rPr lang="en-US" sz="1000" dirty="0">
                <a:latin typeface="LM Roman 10" panose="00000500000000000000" pitchFamily="50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2894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728030"/>
            <a:ext cx="8547699" cy="5470921"/>
          </a:xfrm>
        </p:spPr>
        <p:txBody>
          <a:bodyPr anchor="ctr"/>
          <a:lstStyle/>
          <a:p>
            <a:r>
              <a:rPr lang="en-US" dirty="0"/>
              <a:t>Biasing the anode increases the charge lifetime of the CEBAF photo-gun by 1.80±0.51.</a:t>
            </a:r>
          </a:p>
          <a:p>
            <a:r>
              <a:rPr lang="en-US" dirty="0"/>
              <a:t>Created IONATOR to model electron-impact ionization and simulate ion back-bombardment.</a:t>
            </a:r>
          </a:p>
          <a:p>
            <a:r>
              <a:rPr lang="en-US" dirty="0"/>
              <a:t>Back-bombarding ions created </a:t>
            </a:r>
            <a:r>
              <a:rPr lang="en-US" u="sng" dirty="0"/>
              <a:t>upstream</a:t>
            </a:r>
            <a:r>
              <a:rPr lang="en-US" dirty="0"/>
              <a:t> of the anode are concentrated at the laser spots.</a:t>
            </a:r>
          </a:p>
          <a:p>
            <a:r>
              <a:rPr lang="en-US" dirty="0"/>
              <a:t>Back-bombarding ions created </a:t>
            </a:r>
            <a:r>
              <a:rPr lang="en-US" u="sng" dirty="0"/>
              <a:t>downstream</a:t>
            </a:r>
            <a:r>
              <a:rPr lang="en-US" dirty="0"/>
              <a:t> of the anode are spread out over the active area.</a:t>
            </a:r>
          </a:p>
          <a:p>
            <a:r>
              <a:rPr lang="en-US" dirty="0"/>
              <a:t>Biasing the anode repels the vast majority of ions created downstream of the anode.</a:t>
            </a:r>
          </a:p>
          <a:p>
            <a:r>
              <a:rPr lang="en-US" dirty="0"/>
              <a:t>Back-bombarding ion distribution patterns correlate to the QE degradation patterns in all three run periods.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269371"/>
            <a:ext cx="3917888" cy="43090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87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7920682" cy="5381694"/>
          </a:xfrm>
        </p:spPr>
        <p:txBody>
          <a:bodyPr anchor="ctr"/>
          <a:lstStyle/>
          <a:p>
            <a:r>
              <a:rPr lang="en-US" dirty="0"/>
              <a:t>Currently using IONATOR to predict ion back-bombardment for the 200 kV CEBAF photo-gun.</a:t>
            </a:r>
          </a:p>
          <a:p>
            <a:r>
              <a:rPr lang="en-US" dirty="0"/>
              <a:t>Determining how ion damage mechanisms (sputtering, implantation, etc.) contribute to QE degradation.</a:t>
            </a:r>
          </a:p>
          <a:p>
            <a:r>
              <a:rPr lang="en-US" dirty="0"/>
              <a:t>Studying time-dependence of charge lifetime improvement.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18" y="6347749"/>
            <a:ext cx="3917888" cy="311322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15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13036" y="1766051"/>
            <a:ext cx="4630964" cy="3821639"/>
          </a:xfrm>
        </p:spPr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jty@lanl.gov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>
          <a:xfrm>
            <a:off x="6828518" y="5861941"/>
            <a:ext cx="2057400" cy="365125"/>
          </a:xfrm>
        </p:spPr>
        <p:txBody>
          <a:bodyPr/>
          <a:lstStyle/>
          <a:p>
            <a:fld id="{BDC57488-3539-8349-95E7-E0E3D7B2EDB0}" type="datetime2">
              <a:rPr lang="en-US" smtClean="0"/>
              <a:pPr/>
              <a:t>Monday, September 25, 2023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 anchor="ctr">
            <a:normAutofit fontScale="700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J. T. Yoskowitz</a:t>
            </a:r>
            <a:r>
              <a:rPr lang="en-US" dirty="0"/>
              <a:t>, J. Grames, C. Hernandez-Garcia, G. A. </a:t>
            </a:r>
            <a:r>
              <a:rPr lang="en-US" dirty="0" err="1"/>
              <a:t>Krafft</a:t>
            </a:r>
            <a:r>
              <a:rPr lang="en-US" dirty="0"/>
              <a:t>, G. Palacios-Serrano, M. </a:t>
            </a:r>
            <a:r>
              <a:rPr lang="en-US" dirty="0" err="1"/>
              <a:t>Poelker</a:t>
            </a:r>
            <a:r>
              <a:rPr lang="en-US" dirty="0"/>
              <a:t>, M. L. Stutzman, R. Suleiman, S. B. van der Geer, S. </a:t>
            </a:r>
            <a:r>
              <a:rPr lang="en-US" dirty="0" err="1"/>
              <a:t>Wijethunga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E7D4C9-6807-B747-D83E-9515DC573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775" y="6336443"/>
            <a:ext cx="1784225" cy="350388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AC0677E-08C2-BCF8-0A52-43EEFF06A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189" y="6336443"/>
            <a:ext cx="1209487" cy="34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9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6065" y="6324333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83986" y="6317887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4891" y="2882537"/>
            <a:ext cx="5407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175498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ECF89D-F0E5-E64A-A7C5-A8AC05CFF5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Photoemission and Quantum Efficiency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E3C514-3C4F-E542-BAAC-2883BA60EE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1524000"/>
            <a:ext cx="3902423" cy="4260851"/>
          </a:xfrm>
        </p:spPr>
        <p:txBody>
          <a:bodyPr/>
          <a:lstStyle/>
          <a:p>
            <a:r>
              <a:rPr lang="en-US" dirty="0"/>
              <a:t>Photo-guns produce electron beams via photoemission.</a:t>
            </a:r>
          </a:p>
          <a:p>
            <a:r>
              <a:rPr lang="en-US" dirty="0"/>
              <a:t>Photoemission is described as a three-step process</a:t>
            </a:r>
            <a:r>
              <a:rPr lang="en-US" baseline="30000" dirty="0"/>
              <a:t>1</a:t>
            </a:r>
            <a:r>
              <a:rPr lang="en-US" dirty="0"/>
              <a:t>:</a:t>
            </a:r>
          </a:p>
          <a:p>
            <a:pPr marL="573081" lvl="1" indent="-342900">
              <a:buFont typeface="+mj-lt"/>
              <a:buAutoNum type="arabicPeriod"/>
            </a:pPr>
            <a:r>
              <a:rPr lang="en-US" dirty="0"/>
              <a:t>Photons excite electrons in the photocathode.</a:t>
            </a:r>
          </a:p>
          <a:p>
            <a:pPr marL="573081" lvl="1" indent="-342900">
              <a:buFont typeface="+mj-lt"/>
              <a:buAutoNum type="arabicPeriod"/>
            </a:pPr>
            <a:r>
              <a:rPr lang="en-US" dirty="0"/>
              <a:t>Electrons diffuse through the material; some reach the surface.</a:t>
            </a:r>
          </a:p>
          <a:p>
            <a:pPr marL="573081" lvl="1" indent="-342900">
              <a:buFont typeface="+mj-lt"/>
              <a:buAutoNum type="arabicPeriod"/>
            </a:pPr>
            <a:r>
              <a:rPr lang="en-US" dirty="0"/>
              <a:t>Electrons overcome electron affinity and escape the photocathode.</a:t>
            </a:r>
          </a:p>
          <a:p>
            <a:r>
              <a:rPr lang="en-US" dirty="0"/>
              <a:t>Quantum efficiency (QE): Ratio of # photo-emitted electrons to # incident photons.</a:t>
            </a:r>
          </a:p>
          <a:p>
            <a:endParaRPr lang="en-US" dirty="0"/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D07A2863-2048-13FB-4C15-192DBF719F9B}"/>
              </a:ext>
            </a:extLst>
          </p:cNvPr>
          <p:cNvSpPr txBox="1">
            <a:spLocks/>
          </p:cNvSpPr>
          <p:nvPr/>
        </p:nvSpPr>
        <p:spPr>
          <a:xfrm>
            <a:off x="80271" y="5911933"/>
            <a:ext cx="46562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W. E. Spicer, “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Photoemissive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photoconductive, and optical absorption studies of alkali-antimony compounds”, Phys. Rev., vol. 112, pp. 114–122, Oct. 1958, doi:10.1103/PhysRev.112.114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E66949-D8B1-E049-34AC-7CC200564A67}"/>
              </a:ext>
            </a:extLst>
          </p:cNvPr>
          <p:cNvGrpSpPr/>
          <p:nvPr/>
        </p:nvGrpSpPr>
        <p:grpSpPr>
          <a:xfrm>
            <a:off x="4359623" y="895360"/>
            <a:ext cx="4715274" cy="3998120"/>
            <a:chOff x="6419903" y="1927693"/>
            <a:chExt cx="5551689" cy="4299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1A60B3E-9C03-F46E-052F-8CE5AA412618}"/>
                </a:ext>
              </a:extLst>
            </p:cNvPr>
            <p:cNvSpPr/>
            <p:nvPr/>
          </p:nvSpPr>
          <p:spPr>
            <a:xfrm>
              <a:off x="6911109" y="1927693"/>
              <a:ext cx="5060483" cy="420906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scene3d>
              <a:camera prst="isometricOffAxis1Top"/>
              <a:lightRig rig="threePt" dir="t"/>
            </a:scene3d>
            <a:sp3d>
              <a:bevelT w="114300" h="1022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A9C9C5-4DDF-66C0-14FD-C5F7A6B00AA2}"/>
                </a:ext>
              </a:extLst>
            </p:cNvPr>
            <p:cNvGrpSpPr/>
            <p:nvPr/>
          </p:nvGrpSpPr>
          <p:grpSpPr>
            <a:xfrm>
              <a:off x="7411543" y="2873072"/>
              <a:ext cx="534302" cy="2173889"/>
              <a:chOff x="6298384" y="1764722"/>
              <a:chExt cx="523366" cy="2269562"/>
            </a:xfrm>
          </p:grpSpPr>
          <p:cxnSp>
            <p:nvCxnSpPr>
              <p:cNvPr id="34" name="Curved Connector 7">
                <a:extLst>
                  <a:ext uri="{FF2B5EF4-FFF2-40B4-BE49-F238E27FC236}">
                    <a16:creationId xmlns:a16="http://schemas.microsoft.com/office/drawing/2014/main" id="{BCDE8340-DB80-519E-A33C-F66003E66EC9}"/>
                  </a:ext>
                </a:extLst>
              </p:cNvPr>
              <p:cNvCxnSpPr/>
              <p:nvPr/>
            </p:nvCxnSpPr>
            <p:spPr>
              <a:xfrm rot="18540000" flipH="1">
                <a:off x="6246721" y="1822454"/>
                <a:ext cx="632761" cy="517297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urved Connector 18">
                <a:extLst>
                  <a:ext uri="{FF2B5EF4-FFF2-40B4-BE49-F238E27FC236}">
                    <a16:creationId xmlns:a16="http://schemas.microsoft.com/office/drawing/2014/main" id="{2D253071-EF1A-8AC1-4F09-DD527CC46CB8}"/>
                  </a:ext>
                </a:extLst>
              </p:cNvPr>
              <p:cNvCxnSpPr/>
              <p:nvPr/>
            </p:nvCxnSpPr>
            <p:spPr>
              <a:xfrm rot="18540000" flipH="1">
                <a:off x="6241465" y="2637088"/>
                <a:ext cx="632762" cy="517300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urved Connector 19">
                <a:extLst>
                  <a:ext uri="{FF2B5EF4-FFF2-40B4-BE49-F238E27FC236}">
                    <a16:creationId xmlns:a16="http://schemas.microsoft.com/office/drawing/2014/main" id="{5C8EA013-B674-13F5-50C0-6B52FAE5DEF4}"/>
                  </a:ext>
                </a:extLst>
              </p:cNvPr>
              <p:cNvCxnSpPr/>
              <p:nvPr/>
            </p:nvCxnSpPr>
            <p:spPr>
              <a:xfrm rot="18540000" flipH="1">
                <a:off x="6240653" y="3459253"/>
                <a:ext cx="632762" cy="517299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D4C0FA7-8C37-BA07-9958-534D7DB9E7F2}"/>
                </a:ext>
              </a:extLst>
            </p:cNvPr>
            <p:cNvGrpSpPr/>
            <p:nvPr/>
          </p:nvGrpSpPr>
          <p:grpSpPr>
            <a:xfrm>
              <a:off x="7166399" y="3128495"/>
              <a:ext cx="365760" cy="365761"/>
              <a:chOff x="6434497" y="4091540"/>
              <a:chExt cx="367361" cy="38128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E16137B-5E3E-4AD7-FA61-A13FD7BBEE21}"/>
                  </a:ext>
                </a:extLst>
              </p:cNvPr>
              <p:cNvSpPr txBox="1"/>
              <p:nvPr/>
            </p:nvSpPr>
            <p:spPr>
              <a:xfrm>
                <a:off x="6444406" y="4091540"/>
                <a:ext cx="299803" cy="3795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440E500-DA9F-E675-513E-532091706CFE}"/>
                  </a:ext>
                </a:extLst>
              </p:cNvPr>
              <p:cNvSpPr/>
              <p:nvPr/>
            </p:nvSpPr>
            <p:spPr>
              <a:xfrm>
                <a:off x="6434497" y="4091541"/>
                <a:ext cx="367361" cy="381279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9D21FB3-892F-FB03-1015-05C29899C3C0}"/>
                </a:ext>
              </a:extLst>
            </p:cNvPr>
            <p:cNvGrpSpPr/>
            <p:nvPr/>
          </p:nvGrpSpPr>
          <p:grpSpPr>
            <a:xfrm>
              <a:off x="7511321" y="5165463"/>
              <a:ext cx="371272" cy="347294"/>
              <a:chOff x="10163330" y="1950584"/>
              <a:chExt cx="419725" cy="402872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34ECBBE-2B11-941E-6619-6CC953243E17}"/>
                  </a:ext>
                </a:extLst>
              </p:cNvPr>
              <p:cNvSpPr/>
              <p:nvPr/>
            </p:nvSpPr>
            <p:spPr>
              <a:xfrm>
                <a:off x="10163330" y="1950584"/>
                <a:ext cx="419725" cy="40287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plastic">
                <a:bevelT w="457200" h="457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7C7C422-7C18-4A48-F8B1-EA17294A866A}"/>
                  </a:ext>
                </a:extLst>
              </p:cNvPr>
              <p:cNvSpPr txBox="1"/>
              <p:nvPr/>
            </p:nvSpPr>
            <p:spPr>
              <a:xfrm>
                <a:off x="10163330" y="1982743"/>
                <a:ext cx="419725" cy="326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e-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DFE1754-CFC1-6B08-D002-04E4EAE33513}"/>
                </a:ext>
              </a:extLst>
            </p:cNvPr>
            <p:cNvCxnSpPr/>
            <p:nvPr/>
          </p:nvCxnSpPr>
          <p:spPr>
            <a:xfrm flipV="1">
              <a:off x="7894594" y="5060788"/>
              <a:ext cx="588211" cy="278322"/>
            </a:xfrm>
            <a:prstGeom prst="straightConnector1">
              <a:avLst/>
            </a:prstGeom>
            <a:ln w="4127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5664D8C-2F65-4B15-C151-AA7113B4D770}"/>
                </a:ext>
              </a:extLst>
            </p:cNvPr>
            <p:cNvCxnSpPr/>
            <p:nvPr/>
          </p:nvCxnSpPr>
          <p:spPr>
            <a:xfrm>
              <a:off x="8467817" y="5074448"/>
              <a:ext cx="509724" cy="264662"/>
            </a:xfrm>
            <a:prstGeom prst="straightConnector1">
              <a:avLst/>
            </a:prstGeom>
            <a:ln w="4127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76A267B-BEC8-F3B5-B0DB-677BFD0BEC37}"/>
                </a:ext>
              </a:extLst>
            </p:cNvPr>
            <p:cNvCxnSpPr/>
            <p:nvPr/>
          </p:nvCxnSpPr>
          <p:spPr>
            <a:xfrm flipV="1">
              <a:off x="8984486" y="4684427"/>
              <a:ext cx="285722" cy="662648"/>
            </a:xfrm>
            <a:prstGeom prst="straightConnector1">
              <a:avLst/>
            </a:prstGeom>
            <a:ln w="4127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39B1E0-4BCB-E555-EE0C-175A4AE8BAFA}"/>
                </a:ext>
              </a:extLst>
            </p:cNvPr>
            <p:cNvGrpSpPr/>
            <p:nvPr/>
          </p:nvGrpSpPr>
          <p:grpSpPr>
            <a:xfrm>
              <a:off x="8293140" y="5210757"/>
              <a:ext cx="365760" cy="369332"/>
              <a:chOff x="6434497" y="4091540"/>
              <a:chExt cx="367361" cy="385003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2A888F3-0E8E-2987-74E6-BA8665A3007D}"/>
                  </a:ext>
                </a:extLst>
              </p:cNvPr>
              <p:cNvSpPr txBox="1"/>
              <p:nvPr/>
            </p:nvSpPr>
            <p:spPr>
              <a:xfrm>
                <a:off x="6444406" y="4091540"/>
                <a:ext cx="299803" cy="385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84CAAD9-EB90-1068-E00B-725F328CCD87}"/>
                  </a:ext>
                </a:extLst>
              </p:cNvPr>
              <p:cNvSpPr/>
              <p:nvPr/>
            </p:nvSpPr>
            <p:spPr>
              <a:xfrm>
                <a:off x="6434497" y="4091541"/>
                <a:ext cx="367361" cy="381279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F058233-085E-7F77-4000-68A3C09B62F1}"/>
                </a:ext>
              </a:extLst>
            </p:cNvPr>
            <p:cNvGrpSpPr/>
            <p:nvPr/>
          </p:nvGrpSpPr>
          <p:grpSpPr>
            <a:xfrm>
              <a:off x="9111050" y="4337133"/>
              <a:ext cx="371272" cy="347294"/>
              <a:chOff x="10163330" y="1950584"/>
              <a:chExt cx="419725" cy="402872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34D82BF-997C-DA3C-1C31-0A9EE654D4A2}"/>
                  </a:ext>
                </a:extLst>
              </p:cNvPr>
              <p:cNvSpPr/>
              <p:nvPr/>
            </p:nvSpPr>
            <p:spPr>
              <a:xfrm>
                <a:off x="10163330" y="1950584"/>
                <a:ext cx="419725" cy="40287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plastic">
                <a:bevelT w="457200" h="457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9CE751E-B1EB-6FA3-3BBE-F55445E9DB48}"/>
                  </a:ext>
                </a:extLst>
              </p:cNvPr>
              <p:cNvSpPr txBox="1"/>
              <p:nvPr/>
            </p:nvSpPr>
            <p:spPr>
              <a:xfrm>
                <a:off x="10163330" y="1982743"/>
                <a:ext cx="419725" cy="326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e-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D378732-EEED-89B6-C31E-D14B792E06C6}"/>
                </a:ext>
              </a:extLst>
            </p:cNvPr>
            <p:cNvCxnSpPr/>
            <p:nvPr/>
          </p:nvCxnSpPr>
          <p:spPr>
            <a:xfrm flipH="1" flipV="1">
              <a:off x="9253837" y="2912529"/>
              <a:ext cx="38428" cy="1424605"/>
            </a:xfrm>
            <a:prstGeom prst="straightConnector1">
              <a:avLst/>
            </a:prstGeom>
            <a:ln w="412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8B63D07-EC66-92D7-5D4B-322C9C8B9BB6}"/>
                </a:ext>
              </a:extLst>
            </p:cNvPr>
            <p:cNvGrpSpPr/>
            <p:nvPr/>
          </p:nvGrpSpPr>
          <p:grpSpPr>
            <a:xfrm>
              <a:off x="9395807" y="2947747"/>
              <a:ext cx="365760" cy="369332"/>
              <a:chOff x="6434497" y="4091540"/>
              <a:chExt cx="367361" cy="38500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898499C-077B-9983-A5D9-309CD63971FD}"/>
                  </a:ext>
                </a:extLst>
              </p:cNvPr>
              <p:cNvSpPr txBox="1"/>
              <p:nvPr/>
            </p:nvSpPr>
            <p:spPr>
              <a:xfrm>
                <a:off x="6444406" y="4091540"/>
                <a:ext cx="299803" cy="385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59044B9-D69C-6AB5-ECCC-8B1E8D316494}"/>
                  </a:ext>
                </a:extLst>
              </p:cNvPr>
              <p:cNvSpPr/>
              <p:nvPr/>
            </p:nvSpPr>
            <p:spPr>
              <a:xfrm>
                <a:off x="6434497" y="4091541"/>
                <a:ext cx="367361" cy="381279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0FC39E-8FA2-B694-DEA2-2183D97C34B3}"/>
                </a:ext>
              </a:extLst>
            </p:cNvPr>
            <p:cNvSpPr txBox="1"/>
            <p:nvPr/>
          </p:nvSpPr>
          <p:spPr>
            <a:xfrm>
              <a:off x="6419903" y="2304443"/>
              <a:ext cx="1940830" cy="695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Incident Photon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B34A19-4BE6-85D9-D64B-AEF7F7AF245E}"/>
                </a:ext>
              </a:extLst>
            </p:cNvPr>
            <p:cNvSpPr txBox="1"/>
            <p:nvPr/>
          </p:nvSpPr>
          <p:spPr>
            <a:xfrm>
              <a:off x="8590792" y="5775580"/>
              <a:ext cx="2524477" cy="430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912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Photocathode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18D0E7-5FEB-5E18-8C1F-AE8AE28DC432}"/>
                </a:ext>
              </a:extLst>
            </p:cNvPr>
            <p:cNvSpPr txBox="1"/>
            <p:nvPr/>
          </p:nvSpPr>
          <p:spPr>
            <a:xfrm>
              <a:off x="9482322" y="2198826"/>
              <a:ext cx="22429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B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Photo-emitted Electron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101DF49-7966-DD97-3A6B-293F6012A746}"/>
                </a:ext>
              </a:extLst>
            </p:cNvPr>
            <p:cNvGrpSpPr/>
            <p:nvPr/>
          </p:nvGrpSpPr>
          <p:grpSpPr>
            <a:xfrm>
              <a:off x="9056973" y="2518383"/>
              <a:ext cx="371272" cy="347294"/>
              <a:chOff x="10163330" y="1950584"/>
              <a:chExt cx="419725" cy="40287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CF17F32-B923-F307-B205-CFD4142614BA}"/>
                  </a:ext>
                </a:extLst>
              </p:cNvPr>
              <p:cNvSpPr/>
              <p:nvPr/>
            </p:nvSpPr>
            <p:spPr>
              <a:xfrm>
                <a:off x="10163330" y="1950584"/>
                <a:ext cx="419725" cy="40287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prstMaterial="plastic">
                <a:bevelT w="457200" h="4572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1582623-AF2A-AAD5-0DCC-D866D4B7C06F}"/>
                  </a:ext>
                </a:extLst>
              </p:cNvPr>
              <p:cNvSpPr txBox="1"/>
              <p:nvPr/>
            </p:nvSpPr>
            <p:spPr>
              <a:xfrm>
                <a:off x="10163330" y="1982743"/>
                <a:ext cx="419725" cy="326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e-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16A40D-1FEE-2335-6565-70CCE8C1E1FC}"/>
                </a:ext>
              </a:extLst>
            </p:cNvPr>
            <p:cNvSpPr txBox="1"/>
            <p:nvPr/>
          </p:nvSpPr>
          <p:spPr>
            <a:xfrm>
              <a:off x="6556067" y="5532558"/>
              <a:ext cx="1883968" cy="695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B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Excited Electron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45ECC5E-052D-D948-842E-A0E775C38B98}"/>
                  </a:ext>
                </a:extLst>
              </p:cNvPr>
              <p:cNvSpPr txBox="1"/>
              <p:nvPr/>
            </p:nvSpPr>
            <p:spPr>
              <a:xfrm>
                <a:off x="5812973" y="5041553"/>
                <a:ext cx="2295371" cy="1367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𝑄𝐸</m:t>
                      </m:r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h𝑐</m:t>
                          </m:r>
                        </m:num>
                        <m:den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den>
                      </m:f>
                      <m:f>
                        <m:f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num>
                        <m:den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Beam Current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Laser Power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Laser Wavelength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45ECC5E-052D-D948-842E-A0E775C38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973" y="5041553"/>
                <a:ext cx="2295371" cy="1367747"/>
              </a:xfrm>
              <a:prstGeom prst="rect">
                <a:avLst/>
              </a:prstGeom>
              <a:blipFill>
                <a:blip r:embed="rId2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176065" y="6324333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383986" y="6317887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176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ECF89D-F0E5-E64A-A7C5-A8AC05CFF5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CEBAF Polarized Electron Source Beamline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96A3DC5-A769-098C-5650-439FC3397FDA}"/>
              </a:ext>
            </a:extLst>
          </p:cNvPr>
          <p:cNvGrpSpPr/>
          <p:nvPr/>
        </p:nvGrpSpPr>
        <p:grpSpPr>
          <a:xfrm>
            <a:off x="493790" y="1846536"/>
            <a:ext cx="7762756" cy="3713813"/>
            <a:chOff x="116662" y="2360062"/>
            <a:chExt cx="7319755" cy="3435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4886DF0-3E6C-7F97-CC4D-3F4179178047}"/>
                </a:ext>
              </a:extLst>
            </p:cNvPr>
            <p:cNvGrpSpPr/>
            <p:nvPr/>
          </p:nvGrpSpPr>
          <p:grpSpPr>
            <a:xfrm>
              <a:off x="116662" y="2360062"/>
              <a:ext cx="7074652" cy="3435431"/>
              <a:chOff x="116662" y="2360062"/>
              <a:chExt cx="7074652" cy="3435431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ABFE326-95D2-FF03-C1CC-6A389942EB5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16662" y="2360062"/>
                <a:ext cx="7074652" cy="3435431"/>
                <a:chOff x="348622" y="2602086"/>
                <a:chExt cx="6048060" cy="2883063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E26807B-BDB4-B80E-0D9A-B11938262C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8" t="1" r="46509" b="1198"/>
                <a:stretch/>
              </p:blipFill>
              <p:spPr>
                <a:xfrm>
                  <a:off x="348622" y="2731203"/>
                  <a:ext cx="6048060" cy="2753946"/>
                </a:xfrm>
                <a:prstGeom prst="rect">
                  <a:avLst/>
                </a:prstGeom>
              </p:spPr>
            </p:pic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669C81D-4E84-019C-0320-4E4591DC1AAE}"/>
                    </a:ext>
                  </a:extLst>
                </p:cNvPr>
                <p:cNvSpPr txBox="1"/>
                <p:nvPr/>
              </p:nvSpPr>
              <p:spPr>
                <a:xfrm>
                  <a:off x="400435" y="2602086"/>
                  <a:ext cx="1380330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M Roman 12" panose="00000500000000000000" pitchFamily="50" charset="0"/>
                      <a:ea typeface="+mn-ea"/>
                      <a:cs typeface="+mn-cs"/>
                    </a:rPr>
                    <a:t>PHOTOCATHODE PREPARATION CHAMBER</a:t>
                  </a:r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7E62A231-8CBD-5E3A-420F-A8991EF3B730}"/>
                    </a:ext>
                  </a:extLst>
                </p:cNvPr>
                <p:cNvCxnSpPr/>
                <p:nvPr/>
              </p:nvCxnSpPr>
              <p:spPr>
                <a:xfrm>
                  <a:off x="1069983" y="2815388"/>
                  <a:ext cx="300517" cy="805357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8EB67A7-0C9F-1169-0CCC-00BD678D6C11}"/>
                    </a:ext>
                  </a:extLst>
                </p:cNvPr>
                <p:cNvSpPr txBox="1"/>
                <p:nvPr/>
              </p:nvSpPr>
              <p:spPr>
                <a:xfrm>
                  <a:off x="1596081" y="4633673"/>
                  <a:ext cx="755726" cy="1937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M Roman 12" panose="00000500000000000000" pitchFamily="50" charset="0"/>
                      <a:ea typeface="+mn-ea"/>
                      <a:cs typeface="+mn-cs"/>
                    </a:rPr>
                    <a:t>SOLENOID</a:t>
                  </a:r>
                </a:p>
              </p:txBody>
            </p: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43559A14-7816-797C-4DE3-F4A3BE2E9D5B}"/>
                    </a:ext>
                  </a:extLst>
                </p:cNvPr>
                <p:cNvCxnSpPr/>
                <p:nvPr/>
              </p:nvCxnSpPr>
              <p:spPr>
                <a:xfrm flipV="1">
                  <a:off x="2104993" y="4291349"/>
                  <a:ext cx="501691" cy="342324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4D98CA6-97CD-854D-3880-ECB4F6AAE9DD}"/>
                    </a:ext>
                  </a:extLst>
                </p:cNvPr>
                <p:cNvSpPr txBox="1"/>
                <p:nvPr/>
              </p:nvSpPr>
              <p:spPr>
                <a:xfrm>
                  <a:off x="2606683" y="3042315"/>
                  <a:ext cx="758047" cy="3099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LM Roman 12" panose="00000500000000000000" pitchFamily="50" charset="0"/>
                      <a:ea typeface="+mn-ea"/>
                      <a:cs typeface="+mn-cs"/>
                    </a:rPr>
                    <a:t>STEERING COILS</a:t>
                  </a:r>
                </a:p>
              </p:txBody>
            </p: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2FCA83F0-7D48-77FC-5B54-82FA06B29D33}"/>
                    </a:ext>
                  </a:extLst>
                </p:cNvPr>
                <p:cNvCxnSpPr/>
                <p:nvPr/>
              </p:nvCxnSpPr>
              <p:spPr>
                <a:xfrm flipH="1">
                  <a:off x="2560996" y="3365206"/>
                  <a:ext cx="320007" cy="709481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D204BE53-5BE2-576B-44D8-91C021450715}"/>
                    </a:ext>
                  </a:extLst>
                </p:cNvPr>
                <p:cNvCxnSpPr/>
                <p:nvPr/>
              </p:nvCxnSpPr>
              <p:spPr>
                <a:xfrm flipH="1">
                  <a:off x="2858143" y="3365206"/>
                  <a:ext cx="22860" cy="806577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60B5BE6-0254-DA58-E686-5B6500C9D22F}"/>
                  </a:ext>
                </a:extLst>
              </p:cNvPr>
              <p:cNvCxnSpPr/>
              <p:nvPr/>
            </p:nvCxnSpPr>
            <p:spPr>
              <a:xfrm flipH="1">
                <a:off x="2383231" y="3269389"/>
                <a:ext cx="668915" cy="73594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D035A97-2227-E52A-95F6-1C5210B97253}"/>
                  </a:ext>
                </a:extLst>
              </p:cNvPr>
              <p:cNvSpPr txBox="1"/>
              <p:nvPr/>
            </p:nvSpPr>
            <p:spPr>
              <a:xfrm>
                <a:off x="1824926" y="2360315"/>
                <a:ext cx="1071237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M Roman 12" panose="00000500000000000000" pitchFamily="50" charset="0"/>
                    <a:ea typeface="+mn-ea"/>
                    <a:cs typeface="+mn-cs"/>
                  </a:rPr>
                  <a:t>PHOTO-GUN VACUUM CHAMBER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A774C932-DD74-6914-45C2-F77F5E0E956F}"/>
                  </a:ext>
                </a:extLst>
              </p:cNvPr>
              <p:cNvCxnSpPr/>
              <p:nvPr/>
            </p:nvCxnSpPr>
            <p:spPr>
              <a:xfrm flipH="1">
                <a:off x="2036999" y="2868146"/>
                <a:ext cx="134159" cy="823229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46F6EE-509E-B709-BD5F-59B281BA21BE}"/>
                  </a:ext>
                </a:extLst>
              </p:cNvPr>
              <p:cNvSpPr txBox="1"/>
              <p:nvPr/>
            </p:nvSpPr>
            <p:spPr>
              <a:xfrm>
                <a:off x="2221042" y="5078141"/>
                <a:ext cx="13413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M Roman 12" panose="00000500000000000000" pitchFamily="50" charset="0"/>
                    <a:ea typeface="+mn-ea"/>
                    <a:cs typeface="+mn-cs"/>
                  </a:rPr>
                  <a:t>BEAM POSITION MONITORS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C3939E80-39AA-285A-73F2-75E07952F76A}"/>
                  </a:ext>
                </a:extLst>
              </p:cNvPr>
              <p:cNvCxnSpPr/>
              <p:nvPr/>
            </p:nvCxnSpPr>
            <p:spPr>
              <a:xfrm flipH="1" flipV="1">
                <a:off x="2459866" y="4230499"/>
                <a:ext cx="64393" cy="257722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E13C7997-D6DA-39B5-02D2-50223D067428}"/>
                  </a:ext>
                </a:extLst>
              </p:cNvPr>
              <p:cNvCxnSpPr/>
              <p:nvPr/>
            </p:nvCxnSpPr>
            <p:spPr>
              <a:xfrm flipV="1">
                <a:off x="2685836" y="4435642"/>
                <a:ext cx="445230" cy="61513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368E17F-3045-7FCA-42C5-B33D7CF69162}"/>
                  </a:ext>
                </a:extLst>
              </p:cNvPr>
              <p:cNvCxnSpPr/>
              <p:nvPr/>
            </p:nvCxnSpPr>
            <p:spPr>
              <a:xfrm flipH="1" flipV="1">
                <a:off x="2544218" y="4576928"/>
                <a:ext cx="126793" cy="47384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9E13D3B2-19EB-E649-9AAF-C0EED646F26A}"/>
                      </a:ext>
                    </a:extLst>
                  </p:cNvPr>
                  <p:cNvSpPr txBox="1"/>
                  <p:nvPr/>
                </p:nvSpPr>
                <p:spPr>
                  <a:xfrm>
                    <a:off x="3283070" y="5172672"/>
                    <a:ext cx="100413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r>
                          <a:rPr kumimoji="0" lang="en-US" sz="9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9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sSup>
                          <m:sSupPr>
                            <m:ctrlPr>
                              <a:rPr kumimoji="0" lang="en-US" sz="9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9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e>
                          <m:sup>
                            <m:r>
                              <a:rPr kumimoji="0" lang="en-US" sz="9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∘</m:t>
                            </m:r>
                          </m:sup>
                        </m:sSup>
                      </m:oMath>
                    </a14:m>
                    <a:r>
                      <a: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LM Roman 12" panose="00000500000000000000" pitchFamily="50" charset="0"/>
                        <a:ea typeface="+mn-ea"/>
                        <a:cs typeface="+mn-cs"/>
                      </a:rPr>
                      <a:t> DIPOLE MAGNET</a:t>
                    </a:r>
                  </a:p>
                </p:txBody>
              </p:sp>
            </mc:Choice>
            <mc:Fallback xmlns="">
              <p:sp>
                <p:nvSpPr>
                  <p:cNvPr id="133" name="TextBox 1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3070" y="5172672"/>
                    <a:ext cx="1004132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610"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548E93E-FD20-410E-E2C4-F123D1142F46}"/>
                  </a:ext>
                </a:extLst>
              </p:cNvPr>
              <p:cNvCxnSpPr/>
              <p:nvPr/>
            </p:nvCxnSpPr>
            <p:spPr>
              <a:xfrm flipH="1" flipV="1">
                <a:off x="3691418" y="4769641"/>
                <a:ext cx="88103" cy="430247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AECCD59-3452-9288-91C5-84C14636706F}"/>
                </a:ext>
              </a:extLst>
            </p:cNvPr>
            <p:cNvCxnSpPr/>
            <p:nvPr/>
          </p:nvCxnSpPr>
          <p:spPr>
            <a:xfrm flipH="1">
              <a:off x="3518356" y="3407569"/>
              <a:ext cx="261165" cy="54448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D0ADA19-5D6A-A594-FA95-CAC3B53E695A}"/>
                </a:ext>
              </a:extLst>
            </p:cNvPr>
            <p:cNvSpPr txBox="1"/>
            <p:nvPr/>
          </p:nvSpPr>
          <p:spPr>
            <a:xfrm>
              <a:off x="3468186" y="3077012"/>
              <a:ext cx="893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M Roman 12" panose="00000500000000000000" pitchFamily="50" charset="0"/>
                  <a:ea typeface="+mn-ea"/>
                  <a:cs typeface="+mn-cs"/>
                </a:rPr>
                <a:t>BEAMLINE VALVE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EF9D38D-E1EF-A5ED-8522-AB446638480C}"/>
                </a:ext>
              </a:extLst>
            </p:cNvPr>
            <p:cNvCxnSpPr/>
            <p:nvPr/>
          </p:nvCxnSpPr>
          <p:spPr>
            <a:xfrm flipH="1">
              <a:off x="3914700" y="3865848"/>
              <a:ext cx="157428" cy="45676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6FB52DA-D54E-84C0-2E7C-E7C925682073}"/>
                </a:ext>
              </a:extLst>
            </p:cNvPr>
            <p:cNvSpPr txBox="1"/>
            <p:nvPr/>
          </p:nvSpPr>
          <p:spPr>
            <a:xfrm>
              <a:off x="3735469" y="3630778"/>
              <a:ext cx="7426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M Roman 12" panose="00000500000000000000" pitchFamily="50" charset="0"/>
                  <a:ea typeface="+mn-ea"/>
                  <a:cs typeface="+mn-cs"/>
                </a:rPr>
                <a:t>VIEWER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2F3FBD9-D056-3287-D363-01B536155334}"/>
                </a:ext>
              </a:extLst>
            </p:cNvPr>
            <p:cNvSpPr txBox="1"/>
            <p:nvPr/>
          </p:nvSpPr>
          <p:spPr>
            <a:xfrm>
              <a:off x="6116104" y="5265825"/>
              <a:ext cx="1275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M Roman 12" panose="00000500000000000000" pitchFamily="50" charset="0"/>
                  <a:ea typeface="+mn-ea"/>
                  <a:cs typeface="+mn-cs"/>
                </a:rPr>
                <a:t>BEAM POSITION MONITORS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0409390-8E1B-745F-4598-8ECFF44EEC12}"/>
                </a:ext>
              </a:extLst>
            </p:cNvPr>
            <p:cNvCxnSpPr/>
            <p:nvPr/>
          </p:nvCxnSpPr>
          <p:spPr>
            <a:xfrm flipH="1" flipV="1">
              <a:off x="4122758" y="4657008"/>
              <a:ext cx="482214" cy="62445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A1B96D6-B3A6-7B39-AD36-461A6A98764F}"/>
                </a:ext>
              </a:extLst>
            </p:cNvPr>
            <p:cNvCxnSpPr/>
            <p:nvPr/>
          </p:nvCxnSpPr>
          <p:spPr>
            <a:xfrm flipH="1">
              <a:off x="4177250" y="3637359"/>
              <a:ext cx="517978" cy="68524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FB05975-BEF9-12B8-F202-4CD55EA2B219}"/>
                </a:ext>
              </a:extLst>
            </p:cNvPr>
            <p:cNvCxnSpPr/>
            <p:nvPr/>
          </p:nvCxnSpPr>
          <p:spPr>
            <a:xfrm flipH="1">
              <a:off x="4480535" y="3637359"/>
              <a:ext cx="217173" cy="67442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3592E7C-A5D0-7F6D-DE59-DFFA3DB77FCB}"/>
                </a:ext>
              </a:extLst>
            </p:cNvPr>
            <p:cNvSpPr txBox="1"/>
            <p:nvPr/>
          </p:nvSpPr>
          <p:spPr>
            <a:xfrm>
              <a:off x="4405981" y="3281102"/>
              <a:ext cx="859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M Roman 12" panose="00000500000000000000" pitchFamily="50" charset="0"/>
                  <a:ea typeface="+mn-ea"/>
                  <a:cs typeface="+mn-cs"/>
                </a:rPr>
                <a:t>STEERING COILS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BAD38C1-99AB-32F9-2E66-B631D8EC4B8C}"/>
                </a:ext>
              </a:extLst>
            </p:cNvPr>
            <p:cNvCxnSpPr/>
            <p:nvPr/>
          </p:nvCxnSpPr>
          <p:spPr>
            <a:xfrm>
              <a:off x="4695228" y="3637359"/>
              <a:ext cx="551679" cy="68524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DEBBCB2-08D1-EE38-1FFE-B78B3FE9B0FD}"/>
                </a:ext>
              </a:extLst>
            </p:cNvPr>
            <p:cNvCxnSpPr/>
            <p:nvPr/>
          </p:nvCxnSpPr>
          <p:spPr>
            <a:xfrm flipV="1">
              <a:off x="4619942" y="4617786"/>
              <a:ext cx="645238" cy="64502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F158CC8-61C6-6A15-B7D3-63896E43D367}"/>
                </a:ext>
              </a:extLst>
            </p:cNvPr>
            <p:cNvSpPr txBox="1"/>
            <p:nvPr/>
          </p:nvSpPr>
          <p:spPr>
            <a:xfrm>
              <a:off x="5776899" y="3275006"/>
              <a:ext cx="874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M Roman 12" panose="00000500000000000000" pitchFamily="50" charset="0"/>
                  <a:ea typeface="+mn-ea"/>
                  <a:cs typeface="+mn-cs"/>
                </a:rPr>
                <a:t>STEERING COILS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E6B77AA9-B4B2-0C66-BDC7-C8F54FB33C09}"/>
                </a:ext>
              </a:extLst>
            </p:cNvPr>
            <p:cNvCxnSpPr/>
            <p:nvPr/>
          </p:nvCxnSpPr>
          <p:spPr>
            <a:xfrm flipH="1">
              <a:off x="5891969" y="3630778"/>
              <a:ext cx="176867" cy="68100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4A4672D-2B94-49AD-72A1-E0C9D85D645F}"/>
                </a:ext>
              </a:extLst>
            </p:cNvPr>
            <p:cNvCxnSpPr/>
            <p:nvPr/>
          </p:nvCxnSpPr>
          <p:spPr>
            <a:xfrm>
              <a:off x="6068836" y="3630778"/>
              <a:ext cx="303285" cy="69183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FCE97BF-4205-41B6-88A4-DC3805306EFB}"/>
                </a:ext>
              </a:extLst>
            </p:cNvPr>
            <p:cNvSpPr txBox="1"/>
            <p:nvPr/>
          </p:nvSpPr>
          <p:spPr>
            <a:xfrm>
              <a:off x="4177251" y="5274403"/>
              <a:ext cx="1284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M Roman 12" panose="00000500000000000000" pitchFamily="50" charset="0"/>
                  <a:ea typeface="+mn-ea"/>
                  <a:cs typeface="+mn-cs"/>
                </a:rPr>
                <a:t>BEAM POSITION MONITORS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597B2C8E-295E-3A50-F24B-EF24EED26ECF}"/>
                </a:ext>
              </a:extLst>
            </p:cNvPr>
            <p:cNvCxnSpPr/>
            <p:nvPr/>
          </p:nvCxnSpPr>
          <p:spPr>
            <a:xfrm flipH="1" flipV="1">
              <a:off x="6258753" y="4682672"/>
              <a:ext cx="416490" cy="57312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0A585AE9-404C-F767-2530-6EDEDD6C92D3}"/>
                </a:ext>
              </a:extLst>
            </p:cNvPr>
            <p:cNvCxnSpPr/>
            <p:nvPr/>
          </p:nvCxnSpPr>
          <p:spPr>
            <a:xfrm flipV="1">
              <a:off x="6675243" y="4617786"/>
              <a:ext cx="320581" cy="64502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58FC3659-F89E-F6E9-A944-5BE1D8E55DDC}"/>
                </a:ext>
              </a:extLst>
            </p:cNvPr>
            <p:cNvCxnSpPr/>
            <p:nvPr/>
          </p:nvCxnSpPr>
          <p:spPr>
            <a:xfrm flipV="1">
              <a:off x="5765139" y="4724075"/>
              <a:ext cx="154128" cy="629415"/>
            </a:xfrm>
            <a:prstGeom prst="straightConnector1">
              <a:avLst/>
            </a:prstGeom>
            <a:ln w="3175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75C4903-2871-3F34-90D1-FAD0BEAE0EE5}"/>
                </a:ext>
              </a:extLst>
            </p:cNvPr>
            <p:cNvSpPr txBox="1"/>
            <p:nvPr/>
          </p:nvSpPr>
          <p:spPr>
            <a:xfrm>
              <a:off x="5335801" y="5343653"/>
              <a:ext cx="8364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M Roman 12" panose="00000500000000000000" pitchFamily="50" charset="0"/>
                  <a:ea typeface="+mn-ea"/>
                  <a:cs typeface="+mn-cs"/>
                </a:rPr>
                <a:t>(VIEWER)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FFA92B3-AD8A-6D01-9B89-77D2C3D1A377}"/>
                </a:ext>
              </a:extLst>
            </p:cNvPr>
            <p:cNvSpPr txBox="1"/>
            <p:nvPr/>
          </p:nvSpPr>
          <p:spPr>
            <a:xfrm>
              <a:off x="6561950" y="3551571"/>
              <a:ext cx="8744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M Roman 12" panose="00000500000000000000" pitchFamily="50" charset="0"/>
                  <a:ea typeface="+mn-ea"/>
                  <a:cs typeface="+mn-cs"/>
                </a:rPr>
                <a:t>FARADAY CUP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E4DD4E12-CF0F-9015-CAF6-07633587AD87}"/>
                </a:ext>
              </a:extLst>
            </p:cNvPr>
            <p:cNvCxnSpPr/>
            <p:nvPr/>
          </p:nvCxnSpPr>
          <p:spPr>
            <a:xfrm flipH="1">
              <a:off x="6568352" y="3792361"/>
              <a:ext cx="343397" cy="52848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A4B78F01-17F0-545B-6B2B-1FD18DEDC697}"/>
                </a:ext>
              </a:extLst>
            </p:cNvPr>
            <p:cNvCxnSpPr/>
            <p:nvPr/>
          </p:nvCxnSpPr>
          <p:spPr>
            <a:xfrm flipH="1" flipV="1">
              <a:off x="2037001" y="4029398"/>
              <a:ext cx="2441114" cy="67595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FBADA84-0B2D-6EB3-99F9-A65A1C6CBB5E}"/>
                </a:ext>
              </a:extLst>
            </p:cNvPr>
            <p:cNvSpPr txBox="1"/>
            <p:nvPr/>
          </p:nvSpPr>
          <p:spPr>
            <a:xfrm>
              <a:off x="4324493" y="4678865"/>
              <a:ext cx="6054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M Roman 12" panose="00000500000000000000" pitchFamily="50" charset="0"/>
                  <a:ea typeface="+mn-ea"/>
                  <a:cs typeface="+mn-cs"/>
                </a:rPr>
                <a:t>LASER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76065" y="6324333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383986" y="6317887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88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525" y="925585"/>
            <a:ext cx="7886700" cy="994172"/>
          </a:xfrm>
        </p:spPr>
        <p:txBody>
          <a:bodyPr/>
          <a:lstStyle/>
          <a:p>
            <a:r>
              <a:rPr lang="en-US" dirty="0"/>
              <a:t>Electron-Impact Ionization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389" y="1575129"/>
            <a:ext cx="3612524" cy="4713584"/>
          </a:xfrm>
        </p:spPr>
        <p:txBody>
          <a:bodyPr>
            <a:normAutofit/>
          </a:bodyPr>
          <a:lstStyle/>
          <a:p>
            <a:pPr marL="214313" indent="-214313"/>
            <a:r>
              <a:rPr lang="en-US" dirty="0"/>
              <a:t>A </a:t>
            </a:r>
            <a:r>
              <a:rPr lang="en-US" u="sng" dirty="0"/>
              <a:t>primary electron</a:t>
            </a:r>
            <a:r>
              <a:rPr lang="en-US" dirty="0"/>
              <a:t> scatters off a </a:t>
            </a:r>
            <a:r>
              <a:rPr lang="en-US" u="sng" dirty="0"/>
              <a:t>target particle</a:t>
            </a:r>
            <a:r>
              <a:rPr lang="en-US" dirty="0"/>
              <a:t> and ejects an electron.</a:t>
            </a:r>
          </a:p>
          <a:p>
            <a:pPr marL="214313" indent="-214313"/>
            <a:r>
              <a:rPr lang="en-US" dirty="0"/>
              <a:t>The target particle becomes a </a:t>
            </a:r>
            <a:r>
              <a:rPr lang="en-US" u="sng" dirty="0"/>
              <a:t>positive ion</a:t>
            </a:r>
            <a:r>
              <a:rPr lang="en-US" dirty="0"/>
              <a:t>.</a:t>
            </a:r>
            <a:endParaRPr lang="en-US" i="1" u="sng" dirty="0"/>
          </a:p>
          <a:p>
            <a:pPr marL="214313" indent="-214313"/>
            <a:r>
              <a:rPr lang="en-US" dirty="0"/>
              <a:t>The ejected electron is called the </a:t>
            </a:r>
            <a:r>
              <a:rPr lang="en-US" u="sng" dirty="0"/>
              <a:t>secondary electron</a:t>
            </a:r>
            <a:r>
              <a:rPr lang="en-US" dirty="0"/>
              <a:t>.</a:t>
            </a:r>
          </a:p>
          <a:p>
            <a:pPr marL="214313" indent="-214313"/>
            <a:r>
              <a:rPr lang="en-US" dirty="0"/>
              <a:t>The primary electron scatters away and is called the </a:t>
            </a:r>
            <a:r>
              <a:rPr lang="en-US" u="sng" dirty="0"/>
              <a:t>scattered electron</a:t>
            </a:r>
            <a:r>
              <a:rPr lang="en-US" dirty="0"/>
              <a:t>.</a:t>
            </a:r>
          </a:p>
          <a:p>
            <a:pPr marL="214313" indent="-214313"/>
            <a:r>
              <a:rPr lang="en-US" dirty="0"/>
              <a:t>The primary electron must overcome the </a:t>
            </a:r>
            <a:r>
              <a:rPr lang="en-US" u="sng" dirty="0"/>
              <a:t>ionization (binding) energy</a:t>
            </a:r>
            <a:r>
              <a:rPr lang="en-US" dirty="0"/>
              <a:t> of the target particle.</a:t>
            </a:r>
          </a:p>
          <a:p>
            <a:pPr marL="214313" indent="-214313"/>
            <a:r>
              <a:rPr lang="en-US" dirty="0"/>
              <a:t>Both the secondary electron and scattered electron can continue to ionize, provided they have sufficient kinetic energy.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868" y="2851675"/>
            <a:ext cx="4950007" cy="1664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5926" y="3498181"/>
            <a:ext cx="2586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0" y="3498180"/>
            <a:ext cx="2586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60068" y="2929952"/>
            <a:ext cx="2586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1567" y="2799203"/>
            <a:ext cx="2586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5446" y="3158479"/>
            <a:ext cx="2586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33072" y="3766072"/>
            <a:ext cx="2586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8534" y="2796780"/>
            <a:ext cx="1146572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Shell electron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6065" y="6324333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83986" y="6317887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331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764" y="1036665"/>
            <a:ext cx="7886700" cy="994172"/>
          </a:xfrm>
        </p:spPr>
        <p:txBody>
          <a:bodyPr/>
          <a:lstStyle/>
          <a:p>
            <a:r>
              <a:rPr lang="en-US" dirty="0"/>
              <a:t>Ionization Cross 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9528" y="2030837"/>
                <a:ext cx="4795771" cy="2892961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900"/>
                  </a:spcAft>
                </a:pPr>
                <a:r>
                  <a:rPr lang="en-US" dirty="0"/>
                  <a:t>Probability of ionization given by the ionization cross section</a:t>
                </a:r>
                <a:r>
                  <a:rPr lang="en-US" baseline="30000" dirty="0"/>
                  <a:t>2</a:t>
                </a:r>
                <a:r>
                  <a:rPr lang="en-US" dirty="0"/>
                  <a:t>:</a:t>
                </a:r>
              </a:p>
              <a:p>
                <a:pPr marL="0" indent="0">
                  <a:spcAft>
                    <a:spcPts val="9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050" i="1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0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1.872×</m:t>
                          </m:r>
                          <m:sSup>
                            <m:sSup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−24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den>
                          </m:f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105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1050">
                          <a:latin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7.515</m:t>
                          </m:r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05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05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9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500" dirty="0"/>
                  <a:t>: Primary electron kinetic energy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500" dirty="0"/>
                  <a:t>: Ionization energy</a:t>
                </a:r>
                <a:endParaRPr lang="en-US" sz="9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500" dirty="0"/>
                  <a:t>: Relativistic factors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5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500" dirty="0"/>
                  <a:t>: Ion-specific parameters</a:t>
                </a:r>
              </a:p>
              <a:p>
                <a:r>
                  <a:rPr lang="en-US" dirty="0"/>
                  <a:t>Low energy electrons are more likely to ionize.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528" y="2030837"/>
                <a:ext cx="4795771" cy="2892961"/>
              </a:xfrm>
              <a:blipFill>
                <a:blip r:embed="rId2"/>
                <a:stretch>
                  <a:fillRect l="-2541" t="-2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C91C8FE-8624-434E-B020-486AFBC964AB}"/>
              </a:ext>
            </a:extLst>
          </p:cNvPr>
          <p:cNvSpPr txBox="1"/>
          <p:nvPr/>
        </p:nvSpPr>
        <p:spPr>
          <a:xfrm>
            <a:off x="5674471" y="1460509"/>
            <a:ext cx="28753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Ionization Cross 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/>
            </p:nvGraphicFramePr>
            <p:xfrm>
              <a:off x="516763" y="4718402"/>
              <a:ext cx="3429158" cy="10591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8315">
                      <a:extLst>
                        <a:ext uri="{9D8B030D-6E8A-4147-A177-3AD203B41FA5}">
                          <a16:colId xmlns:a16="http://schemas.microsoft.com/office/drawing/2014/main" val="1790191479"/>
                        </a:ext>
                      </a:extLst>
                    </a:gridCol>
                    <a:gridCol w="2170843">
                      <a:extLst>
                        <a:ext uri="{9D8B030D-6E8A-4147-A177-3AD203B41FA5}">
                          <a16:colId xmlns:a16="http://schemas.microsoft.com/office/drawing/2014/main" val="1855715999"/>
                        </a:ext>
                      </a:extLst>
                    </a:gridCol>
                  </a:tblGrid>
                  <a:tr h="48006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Electron Energy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Ionization Cross</a:t>
                          </a:r>
                          <a:r>
                            <a:rPr lang="en-US" sz="1400" baseline="0" dirty="0"/>
                            <a:t> Section (H</a:t>
                          </a:r>
                          <a:r>
                            <a:rPr lang="en-US" sz="1400" baseline="-25000" dirty="0"/>
                            <a:t>2</a:t>
                          </a:r>
                          <a:r>
                            <a:rPr lang="en-US" sz="1400" baseline="0" dirty="0"/>
                            <a:t>)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89726017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eV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1.08×</m:t>
                                </m:r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−20</m:t>
                                    </m:r>
                                  </m:sup>
                                </m:s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latin typeface="+mn-lt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44307538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keV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4.56×</m:t>
                                </m:r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−23</m:t>
                                    </m:r>
                                  </m:sup>
                                </m:s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latin typeface="+mn-lt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22883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/>
            </p:nvGraphicFramePr>
            <p:xfrm>
              <a:off x="516763" y="4718402"/>
              <a:ext cx="3429158" cy="10591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8315">
                      <a:extLst>
                        <a:ext uri="{9D8B030D-6E8A-4147-A177-3AD203B41FA5}">
                          <a16:colId xmlns:a16="http://schemas.microsoft.com/office/drawing/2014/main" val="1790191479"/>
                        </a:ext>
                      </a:extLst>
                    </a:gridCol>
                    <a:gridCol w="2170843">
                      <a:extLst>
                        <a:ext uri="{9D8B030D-6E8A-4147-A177-3AD203B41FA5}">
                          <a16:colId xmlns:a16="http://schemas.microsoft.com/office/drawing/2014/main" val="1855715999"/>
                        </a:ext>
                      </a:extLst>
                    </a:gridCol>
                  </a:tblGrid>
                  <a:tr h="4953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Electron Energy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Ionization Cross</a:t>
                          </a:r>
                          <a:r>
                            <a:rPr lang="en-US" sz="1400" baseline="0" dirty="0"/>
                            <a:t> Section (H</a:t>
                          </a:r>
                          <a:r>
                            <a:rPr lang="en-US" sz="1400" baseline="-25000" dirty="0"/>
                            <a:t>2</a:t>
                          </a:r>
                          <a:r>
                            <a:rPr lang="en-US" sz="1400" baseline="0" dirty="0"/>
                            <a:t>)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897260175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483" t="-180851" r="-174396" b="-1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58263" t="-180851" r="-1120" b="-10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43075386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483" t="-286957" r="-174396" b="-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3"/>
                          <a:stretch>
                            <a:fillRect l="-58263" t="-286957" r="-1120" b="-43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8833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2" r="6201"/>
          <a:stretch/>
        </p:blipFill>
        <p:spPr>
          <a:xfrm>
            <a:off x="4955299" y="1760592"/>
            <a:ext cx="3964532" cy="3472160"/>
          </a:xfrm>
          <a:prstGeom prst="rect">
            <a:avLst/>
          </a:prstGeom>
        </p:spPr>
      </p:pic>
      <p:sp>
        <p:nvSpPr>
          <p:cNvPr id="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857750" y="5657360"/>
            <a:ext cx="3964532" cy="27384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M. Reiser, “Linear beam optics with space charge”, in Theory and Design of Charged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Particle Beams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Weinheim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Germany: Wiley VCH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Verlag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GmbH, 2008, pp. 163–272</a:t>
            </a: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065" y="6324333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83986" y="6317887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169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Back-Bombardment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308919" y="966055"/>
                <a:ext cx="3932962" cy="538169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Photocathode charge lifetime is determined by ion back-bombardment.</a:t>
                </a:r>
              </a:p>
              <a:p>
                <a:r>
                  <a:rPr lang="en-US" dirty="0"/>
                  <a:t>GaAs photocathodes, used to create polarized electron beams, are particularly susceptible to ion back-bombardment.</a:t>
                </a:r>
              </a:p>
              <a:p>
                <a:r>
                  <a:rPr lang="en-US" dirty="0"/>
                  <a:t>Charge lifetime: amount of charge extracted before QE falls to 1/e (~37%) of the initial value.</a:t>
                </a:r>
              </a:p>
              <a:p>
                <a:pPr marL="0" indent="0">
                  <a:buNone/>
                </a:pP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𝑄𝐸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b="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𝑄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0" dirty="0"/>
                  <a:t> Initial QE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0" dirty="0"/>
                  <a:t> Charge Extracted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b="0" dirty="0"/>
                  <a:t> Charge Lifetime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966055"/>
                <a:ext cx="3932962" cy="5381694"/>
              </a:xfrm>
              <a:blipFill>
                <a:blip r:embed="rId2"/>
                <a:stretch>
                  <a:fillRect l="-1395" t="-2152" r="-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8EBBD6-64C1-F6AA-9B7A-A7A6BAB749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9" r="2197" b="9920"/>
          <a:stretch/>
        </p:blipFill>
        <p:spPr bwMode="auto">
          <a:xfrm>
            <a:off x="4413057" y="3634328"/>
            <a:ext cx="4658609" cy="2752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8D54C6-FBAD-C656-9AEB-F36741E4160A}"/>
              </a:ext>
            </a:extLst>
          </p:cNvPr>
          <p:cNvGrpSpPr/>
          <p:nvPr/>
        </p:nvGrpSpPr>
        <p:grpSpPr>
          <a:xfrm>
            <a:off x="5061646" y="1224514"/>
            <a:ext cx="4010020" cy="2113472"/>
            <a:chOff x="6894287" y="1018674"/>
            <a:chExt cx="5020278" cy="2681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D6BC97A-B905-82F5-CD0F-C050351FE3BE}"/>
                </a:ext>
              </a:extLst>
            </p:cNvPr>
            <p:cNvGrpSpPr/>
            <p:nvPr/>
          </p:nvGrpSpPr>
          <p:grpSpPr>
            <a:xfrm>
              <a:off x="6894287" y="1018674"/>
              <a:ext cx="5020278" cy="2681762"/>
              <a:chOff x="6982518" y="1463804"/>
              <a:chExt cx="4606834" cy="236410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98539C3-38BC-2365-8BF6-8DE1637DAF7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982518" y="1463804"/>
                <a:ext cx="4606834" cy="2240814"/>
                <a:chOff x="1384296" y="884384"/>
                <a:chExt cx="6684325" cy="32513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BE427F11-BCAE-BD06-CA1C-8E5FE77CBBAA}"/>
                    </a:ext>
                  </a:extLst>
                </p:cNvPr>
                <p:cNvGrpSpPr/>
                <p:nvPr/>
              </p:nvGrpSpPr>
              <p:grpSpPr>
                <a:xfrm>
                  <a:off x="1384296" y="884384"/>
                  <a:ext cx="6684325" cy="3115356"/>
                  <a:chOff x="428099" y="1166703"/>
                  <a:chExt cx="6684325" cy="3115356"/>
                </a:xfrm>
              </p:grpSpPr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F71F9DBD-1B67-F11B-88F5-A32042EA05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8099" y="1166703"/>
                    <a:ext cx="6521104" cy="3115356"/>
                  </a:xfrm>
                  <a:prstGeom prst="rect">
                    <a:avLst/>
                  </a:prstGeom>
                </p:spPr>
              </p:pic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547A73F6-5094-1DE9-98D6-37DCDEF1E56D}"/>
                      </a:ext>
                    </a:extLst>
                  </p:cNvPr>
                  <p:cNvGrpSpPr/>
                  <p:nvPr/>
                </p:nvGrpSpPr>
                <p:grpSpPr>
                  <a:xfrm>
                    <a:off x="3529926" y="1809869"/>
                    <a:ext cx="3582498" cy="2020075"/>
                    <a:chOff x="2840578" y="1383754"/>
                    <a:chExt cx="3582498" cy="2020075"/>
                  </a:xfrm>
                </p:grpSpPr>
                <p:grpSp>
                  <p:nvGrpSpPr>
                    <p:cNvPr id="23" name="Group 22">
                      <a:extLst>
                        <a:ext uri="{FF2B5EF4-FFF2-40B4-BE49-F238E27FC236}">
                          <a16:creationId xmlns:a16="http://schemas.microsoft.com/office/drawing/2014/main" id="{2D54D254-3EC6-263B-EC40-F383F9B029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0578" y="1383754"/>
                      <a:ext cx="3582498" cy="2020075"/>
                      <a:chOff x="2937325" y="2549140"/>
                      <a:chExt cx="3302605" cy="1922709"/>
                    </a:xfrm>
                  </p:grpSpPr>
                  <p:cxnSp>
                    <p:nvCxnSpPr>
                      <p:cNvPr id="25" name="Straight Arrow Connector 24">
                        <a:extLst>
                          <a:ext uri="{FF2B5EF4-FFF2-40B4-BE49-F238E27FC236}">
                            <a16:creationId xmlns:a16="http://schemas.microsoft.com/office/drawing/2014/main" id="{F2601475-2C71-A334-EC9A-C686CFA8D671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819603" y="3678600"/>
                        <a:ext cx="244549" cy="0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" name="Straight Arrow Connector 25">
                        <a:extLst>
                          <a:ext uri="{FF2B5EF4-FFF2-40B4-BE49-F238E27FC236}">
                            <a16:creationId xmlns:a16="http://schemas.microsoft.com/office/drawing/2014/main" id="{906EE045-36C4-497C-4B53-42D23EDF3C98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200524" y="3809844"/>
                        <a:ext cx="228600" cy="0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" name="Straight Arrow Connector 26">
                        <a:extLst>
                          <a:ext uri="{FF2B5EF4-FFF2-40B4-BE49-F238E27FC236}">
                            <a16:creationId xmlns:a16="http://schemas.microsoft.com/office/drawing/2014/main" id="{EA8477C4-6E5B-C66B-2BC7-30C72A8F2A73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517824" y="3584543"/>
                        <a:ext cx="244549" cy="0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28" name="Group 27">
                        <a:extLst>
                          <a:ext uri="{FF2B5EF4-FFF2-40B4-BE49-F238E27FC236}">
                            <a16:creationId xmlns:a16="http://schemas.microsoft.com/office/drawing/2014/main" id="{CA918445-F56A-C007-5664-D8D6E2CAD9D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37325" y="2549140"/>
                        <a:ext cx="3302605" cy="1922709"/>
                        <a:chOff x="2937325" y="2549140"/>
                        <a:chExt cx="3302605" cy="1922709"/>
                      </a:xfrm>
                    </p:grpSpPr>
                    <p:grpSp>
                      <p:nvGrpSpPr>
                        <p:cNvPr id="29" name="Group 28">
                          <a:extLst>
                            <a:ext uri="{FF2B5EF4-FFF2-40B4-BE49-F238E27FC236}">
                              <a16:creationId xmlns:a16="http://schemas.microsoft.com/office/drawing/2014/main" id="{6FD7F749-A184-DE95-A445-C7CF7F1368D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937325" y="2549140"/>
                          <a:ext cx="3158674" cy="1922709"/>
                          <a:chOff x="2937325" y="2549140"/>
                          <a:chExt cx="3158674" cy="1922709"/>
                        </a:xfrm>
                      </p:grpSpPr>
                      <p:grpSp>
                        <p:nvGrpSpPr>
                          <p:cNvPr id="32" name="Group 31">
                            <a:extLst>
                              <a:ext uri="{FF2B5EF4-FFF2-40B4-BE49-F238E27FC236}">
                                <a16:creationId xmlns:a16="http://schemas.microsoft.com/office/drawing/2014/main" id="{87E11C22-6B8A-871D-B831-79163F9E229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937325" y="2549140"/>
                            <a:ext cx="3158674" cy="1922709"/>
                            <a:chOff x="2937325" y="2549140"/>
                            <a:chExt cx="3158674" cy="1922709"/>
                          </a:xfrm>
                        </p:grpSpPr>
                        <p:sp>
                          <p:nvSpPr>
                            <p:cNvPr id="35" name="TextBox 34">
                              <a:extLst>
                                <a:ext uri="{FF2B5EF4-FFF2-40B4-BE49-F238E27FC236}">
                                  <a16:creationId xmlns:a16="http://schemas.microsoft.com/office/drawing/2014/main" id="{CB4E145C-296A-B810-908B-95859D089C7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344148" y="2549140"/>
                              <a:ext cx="1210502" cy="404135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marL="0" marR="0" lvl="0" indent="0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US" sz="1100" b="0" i="0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</a:rPr>
                                <a:t>Anode</a:t>
                              </a:r>
                            </a:p>
                          </p:txBody>
                        </p:sp>
                        <p:grpSp>
                          <p:nvGrpSpPr>
                            <p:cNvPr id="36" name="Group 35">
                              <a:extLst>
                                <a:ext uri="{FF2B5EF4-FFF2-40B4-BE49-F238E27FC236}">
                                  <a16:creationId xmlns:a16="http://schemas.microsoft.com/office/drawing/2014/main" id="{480610DA-C374-8ABA-8BD0-2AB4195CF02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371849" y="3571718"/>
                              <a:ext cx="2724150" cy="900131"/>
                              <a:chOff x="3371850" y="3682361"/>
                              <a:chExt cx="2724150" cy="900131"/>
                            </a:xfrm>
                          </p:grpSpPr>
                          <p:grpSp>
                            <p:nvGrpSpPr>
                              <p:cNvPr id="38" name="Group 37">
                                <a:extLst>
                                  <a:ext uri="{FF2B5EF4-FFF2-40B4-BE49-F238E27FC236}">
                                    <a16:creationId xmlns:a16="http://schemas.microsoft.com/office/drawing/2014/main" id="{D4501838-0764-A6A8-59AA-2A7C0C40729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371850" y="4067175"/>
                                <a:ext cx="2724150" cy="431686"/>
                                <a:chOff x="3371850" y="4067175"/>
                                <a:chExt cx="2724150" cy="431686"/>
                              </a:xfrm>
                            </p:grpSpPr>
                            <p:cxnSp>
                              <p:nvCxnSpPr>
                                <p:cNvPr id="57" name="Straight Arrow Connector 56">
                                  <a:extLst>
                                    <a:ext uri="{FF2B5EF4-FFF2-40B4-BE49-F238E27FC236}">
                                      <a16:creationId xmlns:a16="http://schemas.microsoft.com/office/drawing/2014/main" id="{54686D1B-2043-B3DD-CA97-C3CE0E2780FF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371850" y="4067175"/>
                                  <a:ext cx="2724150" cy="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w="92075" cap="flat" cmpd="sng" algn="ctr">
                                  <a:solidFill>
                                    <a:srgbClr val="4472C4"/>
                                  </a:solidFill>
                                  <a:prstDash val="solid"/>
                                  <a:miter lim="800000"/>
                                  <a:tailEnd type="triangle"/>
                                </a:ln>
                                <a:effectLst/>
                              </p:spPr>
                            </p:cxnSp>
                            <p:sp>
                              <p:nvSpPr>
                                <p:cNvPr id="58" name="TextBox 57">
                                  <a:extLst>
                                    <a:ext uri="{FF2B5EF4-FFF2-40B4-BE49-F238E27FC236}">
                                      <a16:creationId xmlns:a16="http://schemas.microsoft.com/office/drawing/2014/main" id="{FEAC66E0-78B2-F9BA-581F-5642FE3A4F19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3609974" y="4094726"/>
                                  <a:ext cx="1123951" cy="404135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pPr marL="0" marR="0" lvl="0" indent="0" defTabSz="91440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en-US" sz="1100" b="0" i="0" u="none" strike="noStrike" kern="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</a:rPr>
                                    <a:t>e-beam</a:t>
                                  </a:r>
                                </a:p>
                              </p:txBody>
                            </p:sp>
                          </p:grpSp>
                          <p:sp>
                            <p:nvSpPr>
                              <p:cNvPr id="39" name="Oval 38">
                                <a:extLst>
                                  <a:ext uri="{FF2B5EF4-FFF2-40B4-BE49-F238E27FC236}">
                                    <a16:creationId xmlns:a16="http://schemas.microsoft.com/office/drawing/2014/main" id="{6BD21153-68DE-367D-DF56-29D427DE6FA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609975" y="3773799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1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40" name="Oval 39">
                                <a:extLst>
                                  <a:ext uri="{FF2B5EF4-FFF2-40B4-BE49-F238E27FC236}">
                                    <a16:creationId xmlns:a16="http://schemas.microsoft.com/office/drawing/2014/main" id="{FB548837-C483-848D-B568-30DBD534032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886200" y="3874768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1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41" name="Oval 40">
                                <a:extLst>
                                  <a:ext uri="{FF2B5EF4-FFF2-40B4-BE49-F238E27FC236}">
                                    <a16:creationId xmlns:a16="http://schemas.microsoft.com/office/drawing/2014/main" id="{8E40B57C-C2C6-54FC-1614-429957D7A76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114800" y="3773799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100" b="0" i="0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42" name="Oval 41">
                                <a:extLst>
                                  <a:ext uri="{FF2B5EF4-FFF2-40B4-BE49-F238E27FC236}">
                                    <a16:creationId xmlns:a16="http://schemas.microsoft.com/office/drawing/2014/main" id="{C3176022-677F-7B7D-680D-28F8682EAD2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829050" y="3682361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1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43" name="Oval 42">
                                <a:extLst>
                                  <a:ext uri="{FF2B5EF4-FFF2-40B4-BE49-F238E27FC236}">
                                    <a16:creationId xmlns:a16="http://schemas.microsoft.com/office/drawing/2014/main" id="{42DE74AF-7293-9908-DF98-8C70AEE5D36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581400" y="4384373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1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44" name="Oval 43">
                                <a:extLst>
                                  <a:ext uri="{FF2B5EF4-FFF2-40B4-BE49-F238E27FC236}">
                                    <a16:creationId xmlns:a16="http://schemas.microsoft.com/office/drawing/2014/main" id="{8A5D1D51-22B0-83CE-54B1-49EE6AE3722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953703" y="4441199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1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45" name="Oval 44">
                                <a:extLst>
                                  <a:ext uri="{FF2B5EF4-FFF2-40B4-BE49-F238E27FC236}">
                                    <a16:creationId xmlns:a16="http://schemas.microsoft.com/office/drawing/2014/main" id="{63B4408E-D133-E4EE-46A2-F58ADDF42A1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476750" y="3897627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1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46" name="Oval 45">
                                <a:extLst>
                                  <a:ext uri="{FF2B5EF4-FFF2-40B4-BE49-F238E27FC236}">
                                    <a16:creationId xmlns:a16="http://schemas.microsoft.com/office/drawing/2014/main" id="{53DAEDE4-F97C-7CD9-BD13-3B4A3C74D8F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581400" y="4213864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1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47" name="Oval 46">
                                <a:extLst>
                                  <a:ext uri="{FF2B5EF4-FFF2-40B4-BE49-F238E27FC236}">
                                    <a16:creationId xmlns:a16="http://schemas.microsoft.com/office/drawing/2014/main" id="{878C1F6A-FA8D-C35D-6ADC-C6C29E0C950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143375" y="4464059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1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48" name="Oval 47">
                                <a:extLst>
                                  <a:ext uri="{FF2B5EF4-FFF2-40B4-BE49-F238E27FC236}">
                                    <a16:creationId xmlns:a16="http://schemas.microsoft.com/office/drawing/2014/main" id="{D8247D8A-903D-B078-76E0-AE0B9FEE5AD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101258" y="3796658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1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49" name="Oval 48">
                                <a:extLst>
                                  <a:ext uri="{FF2B5EF4-FFF2-40B4-BE49-F238E27FC236}">
                                    <a16:creationId xmlns:a16="http://schemas.microsoft.com/office/drawing/2014/main" id="{7958E68C-B001-C3B0-FBD6-99764492FA4B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129833" y="4401067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1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50" name="Oval 49">
                                <a:extLst>
                                  <a:ext uri="{FF2B5EF4-FFF2-40B4-BE49-F238E27FC236}">
                                    <a16:creationId xmlns:a16="http://schemas.microsoft.com/office/drawing/2014/main" id="{AF2C4D30-9562-3186-A589-B02237102AE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290930" y="3750939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1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51" name="Oval 50">
                                <a:extLst>
                                  <a:ext uri="{FF2B5EF4-FFF2-40B4-BE49-F238E27FC236}">
                                    <a16:creationId xmlns:a16="http://schemas.microsoft.com/office/drawing/2014/main" id="{B9BF961A-51C5-B249-BA7E-A79B1D46B83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439396" y="4314833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1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52" name="Oval 51">
                                <a:extLst>
                                  <a:ext uri="{FF2B5EF4-FFF2-40B4-BE49-F238E27FC236}">
                                    <a16:creationId xmlns:a16="http://schemas.microsoft.com/office/drawing/2014/main" id="{400A5ACF-3797-6733-6901-00578854788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215558" y="4191005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1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" name="Oval 52">
                                <a:extLst>
                                  <a:ext uri="{FF2B5EF4-FFF2-40B4-BE49-F238E27FC236}">
                                    <a16:creationId xmlns:a16="http://schemas.microsoft.com/office/drawing/2014/main" id="{CD53015F-1B3B-B387-2E94-DD0A5CC616A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553696" y="3874767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1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54" name="Oval 53">
                                <a:extLst>
                                  <a:ext uri="{FF2B5EF4-FFF2-40B4-BE49-F238E27FC236}">
                                    <a16:creationId xmlns:a16="http://schemas.microsoft.com/office/drawing/2014/main" id="{68F01DF3-A642-D1CD-36BC-E94F04DABB5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852905" y="3796658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1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" name="Oval 54">
                                <a:extLst>
                                  <a:ext uri="{FF2B5EF4-FFF2-40B4-BE49-F238E27FC236}">
                                    <a16:creationId xmlns:a16="http://schemas.microsoft.com/office/drawing/2014/main" id="{4EBA59AE-FDA3-98B2-D6C4-B485B6E12C4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733800" y="4536773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1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" name="Oval 55">
                                <a:extLst>
                                  <a:ext uri="{FF2B5EF4-FFF2-40B4-BE49-F238E27FC236}">
                                    <a16:creationId xmlns:a16="http://schemas.microsoft.com/office/drawing/2014/main" id="{D19163DC-2E53-6557-C52F-E6FD7B7C414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651637" y="4213863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1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37" name="TextBox 36">
                              <a:extLst>
                                <a:ext uri="{FF2B5EF4-FFF2-40B4-BE49-F238E27FC236}">
                                  <a16:creationId xmlns:a16="http://schemas.microsoft.com/office/drawing/2014/main" id="{26511D13-6AED-36AF-0EA1-D5D8E29C8913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2937325" y="2637085"/>
                              <a:ext cx="1210502" cy="404135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marL="0" marR="0" lvl="0" indent="0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US" sz="1100" b="0" i="0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</a:rPr>
                                <a:t>Cathode</a:t>
                              </a:r>
                            </a:p>
                          </p:txBody>
                        </p:sp>
                      </p:grpSp>
                      <p:cxnSp>
                        <p:nvCxnSpPr>
                          <p:cNvPr id="33" name="Straight Arrow Connector 32">
                            <a:extLst>
                              <a:ext uri="{FF2B5EF4-FFF2-40B4-BE49-F238E27FC236}">
                                <a16:creationId xmlns:a16="http://schemas.microsoft.com/office/drawing/2014/main" id="{642A4568-91C7-793C-9FD7-260D2ABEF5ED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3241633" y="2975320"/>
                            <a:ext cx="170207" cy="294080"/>
                          </a:xfrm>
                          <a:prstGeom prst="straightConnector1">
                            <a:avLst/>
                          </a:prstGeom>
                          <a:noFill/>
                          <a:ln w="254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triangle"/>
                          </a:ln>
                          <a:effectLst/>
                        </p:spPr>
                      </p:cxnSp>
                      <p:cxnSp>
                        <p:nvCxnSpPr>
                          <p:cNvPr id="34" name="Straight Arrow Connector 33">
                            <a:extLst>
                              <a:ext uri="{FF2B5EF4-FFF2-40B4-BE49-F238E27FC236}">
                                <a16:creationId xmlns:a16="http://schemas.microsoft.com/office/drawing/2014/main" id="{713D275D-83D5-BF8A-0B79-968201BC875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4733647" y="2870325"/>
                            <a:ext cx="1" cy="340503"/>
                          </a:xfrm>
                          <a:prstGeom prst="straightConnector1">
                            <a:avLst/>
                          </a:prstGeom>
                          <a:noFill/>
                          <a:ln w="254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triangle"/>
                          </a:ln>
                          <a:effectLst/>
                        </p:spPr>
                      </p:cxnSp>
                    </p:grpSp>
                    <p:sp>
                      <p:nvSpPr>
                        <p:cNvPr id="30" name="TextBox 29">
                          <a:extLst>
                            <a:ext uri="{FF2B5EF4-FFF2-40B4-BE49-F238E27FC236}">
                              <a16:creationId xmlns:a16="http://schemas.microsoft.com/office/drawing/2014/main" id="{55F49F51-0097-E2B0-568C-EE5A4FF5B23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941878" y="3301564"/>
                          <a:ext cx="914401" cy="40413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</a:rPr>
                            <a:t>Ions</a:t>
                          </a:r>
                        </a:p>
                      </p:txBody>
                    </p:sp>
                    <p:sp>
                      <p:nvSpPr>
                        <p:cNvPr id="31" name="TextBox 30">
                          <a:extLst>
                            <a:ext uri="{FF2B5EF4-FFF2-40B4-BE49-F238E27FC236}">
                              <a16:creationId xmlns:a16="http://schemas.microsoft.com/office/drawing/2014/main" id="{E8AEE390-5C8E-1CEF-7A19-8169CE6C2E1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325529" y="3399878"/>
                          <a:ext cx="914401" cy="40413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10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</a:rPr>
                            <a:t>Ions</a:t>
                          </a:r>
                        </a:p>
                      </p:txBody>
                    </p:sp>
                  </p:grpSp>
                </p:grpSp>
                <p:cxnSp>
                  <p:nvCxnSpPr>
                    <p:cNvPr id="24" name="Straight Arrow Connector 23">
                      <a:extLst>
                        <a:ext uri="{FF2B5EF4-FFF2-40B4-BE49-F238E27FC236}">
                          <a16:creationId xmlns:a16="http://schemas.microsoft.com/office/drawing/2014/main" id="{5A12F022-DB39-0D52-DC2C-67AEF7BEA8BD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409795" y="3377740"/>
                      <a:ext cx="247974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2C8714ED-E209-3B7A-2108-A7F173EA0D7B}"/>
                    </a:ext>
                  </a:extLst>
                </p:cNvPr>
                <p:cNvCxnSpPr/>
                <p:nvPr/>
              </p:nvCxnSpPr>
              <p:spPr>
                <a:xfrm>
                  <a:off x="4996421" y="3736386"/>
                  <a:ext cx="128016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CB5A996-49B7-32A0-C8D8-54AF2C51A0C8}"/>
                    </a:ext>
                  </a:extLst>
                </p:cNvPr>
                <p:cNvSpPr txBox="1"/>
                <p:nvPr/>
              </p:nvSpPr>
              <p:spPr>
                <a:xfrm>
                  <a:off x="4979955" y="3711113"/>
                  <a:ext cx="1313092" cy="4246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6 cm Gap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8077FF2-78F0-1212-94D2-11839495B5DA}"/>
                  </a:ext>
                </a:extLst>
              </p:cNvPr>
              <p:cNvSpPr txBox="1"/>
              <p:nvPr/>
            </p:nvSpPr>
            <p:spPr>
              <a:xfrm>
                <a:off x="8188053" y="3535278"/>
                <a:ext cx="1231379" cy="292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kern="0" dirty="0" err="1">
                    <a:solidFill>
                      <a:prstClr val="black"/>
                    </a:solidFill>
                  </a:rPr>
                  <a:t>Photoc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athode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5FE592C-DAC2-4581-2200-B72761929229}"/>
                  </a:ext>
                </a:extLst>
              </p:cNvPr>
              <p:cNvCxnSpPr>
                <a:cxnSpLocks/>
                <a:stCxn id="16" idx="0"/>
              </p:cNvCxnSpPr>
              <p:nvPr/>
            </p:nvCxnSpPr>
            <p:spPr>
              <a:xfrm flipV="1">
                <a:off x="8803742" y="2926167"/>
                <a:ext cx="588610" cy="609111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E3F540B-248B-7AA1-0EF4-B35B21368056}"/>
                </a:ext>
              </a:extLst>
            </p:cNvPr>
            <p:cNvCxnSpPr/>
            <p:nvPr/>
          </p:nvCxnSpPr>
          <p:spPr>
            <a:xfrm flipH="1">
              <a:off x="10857489" y="2798017"/>
              <a:ext cx="19923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F6FEAFD-67EF-E706-C85D-7E06BE4B26B5}"/>
                </a:ext>
              </a:extLst>
            </p:cNvPr>
            <p:cNvCxnSpPr/>
            <p:nvPr/>
          </p:nvCxnSpPr>
          <p:spPr>
            <a:xfrm>
              <a:off x="11102565" y="2973333"/>
              <a:ext cx="249435" cy="13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2FFB364-C79F-B6ED-EC35-E021DAAE9091}"/>
                </a:ext>
              </a:extLst>
            </p:cNvPr>
            <p:cNvCxnSpPr/>
            <p:nvPr/>
          </p:nvCxnSpPr>
          <p:spPr>
            <a:xfrm>
              <a:off x="11050913" y="2482191"/>
              <a:ext cx="249435" cy="13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D910E81-7CD6-F3FC-9A4F-DE5642C265F7}"/>
                </a:ext>
              </a:extLst>
            </p:cNvPr>
            <p:cNvCxnSpPr/>
            <p:nvPr/>
          </p:nvCxnSpPr>
          <p:spPr>
            <a:xfrm flipH="1">
              <a:off x="11216772" y="2816868"/>
              <a:ext cx="19923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7AA27D7-C5E9-A2C3-EC3E-FBF242CCBC93}"/>
              </a:ext>
            </a:extLst>
          </p:cNvPr>
          <p:cNvSpPr txBox="1"/>
          <p:nvPr/>
        </p:nvSpPr>
        <p:spPr>
          <a:xfrm>
            <a:off x="6117959" y="933350"/>
            <a:ext cx="1721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Grounded Anode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86DD294-3C1E-84B8-911A-5BBC11AAFC1F}"/>
              </a:ext>
            </a:extLst>
          </p:cNvPr>
          <p:cNvSpPr txBox="1"/>
          <p:nvPr/>
        </p:nvSpPr>
        <p:spPr>
          <a:xfrm>
            <a:off x="5134902" y="3407774"/>
            <a:ext cx="3765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/>
              <a:t>Photocathode QE vs Charge Extracted</a:t>
            </a:r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347749"/>
            <a:ext cx="3917888" cy="43090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</p:spTree>
    <p:extLst>
      <p:ext uri="{BB962C8B-B14F-4D97-AF65-F5344CB8AC3E}">
        <p14:creationId xmlns:p14="http://schemas.microsoft.com/office/powerpoint/2010/main" val="47728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635536-C315-4BAB-B22D-8E01D14FD689}"/>
                  </a:ext>
                </a:extLst>
              </p:cNvPr>
              <p:cNvSpPr txBox="1"/>
              <p:nvPr/>
            </p:nvSpPr>
            <p:spPr>
              <a:xfrm>
                <a:off x="1522232" y="2014522"/>
                <a:ext cx="1328505" cy="5186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𝑑𝑁</m:t>
                          </m:r>
                        </m:num>
                        <m:den>
                          <m: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𝑙</m:t>
                              </m:r>
                            </m:den>
                          </m:f>
                        </m:e>
                      </m:d>
                      <m:r>
                        <a:rPr kumimoji="0" lang="en-US" sz="1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𝜌𝜎</m:t>
                      </m:r>
                      <m:f>
                        <m:fPr>
                          <m:ctrlP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</m:t>
                              </m:r>
                            </m:e>
                            <m:sub>
                              <m:r>
                                <a:rPr kumimoji="0" lang="en-US" sz="15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635536-C315-4BAB-B22D-8E01D14FD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232" y="2014522"/>
                <a:ext cx="1328505" cy="5186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08E975-0AD6-4B9B-AD4C-747EEBAC56DB}"/>
                  </a:ext>
                </a:extLst>
              </p:cNvPr>
              <p:cNvSpPr txBox="1"/>
              <p:nvPr/>
            </p:nvSpPr>
            <p:spPr>
              <a:xfrm>
                <a:off x="907661" y="2517278"/>
                <a:ext cx="277063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𝜌</m:t>
                    </m:r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= Gas density (m</a:t>
                </a:r>
                <a:r>
                  <a:rPr kumimoji="0" lang="en-US" sz="1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-3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)</a:t>
                </a:r>
                <a:endParaRPr kumimoji="0" lang="en-US" sz="1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𝜎</m:t>
                    </m:r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= Ionization cross section (m</a:t>
                </a:r>
                <a:r>
                  <a:rPr kumimoji="0" lang="en-US" sz="1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𝑙</m:t>
                    </m:r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= Distance traveled by electron (m)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= Electron current (A)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𝑒</m:t>
                    </m:r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= Elementary charge (C)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08E975-0AD6-4B9B-AD4C-747EEBAC5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661" y="2517278"/>
                <a:ext cx="2770633" cy="1015663"/>
              </a:xfrm>
              <a:prstGeom prst="rect">
                <a:avLst/>
              </a:prstGeom>
              <a:blipFill>
                <a:blip r:embed="rId3"/>
                <a:stretch>
                  <a:fillRect t="-1198" b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52A0F74-8A85-4C06-AFFB-B7AB87D8EF2C}"/>
              </a:ext>
            </a:extLst>
          </p:cNvPr>
          <p:cNvSpPr txBox="1"/>
          <p:nvPr/>
        </p:nvSpPr>
        <p:spPr>
          <a:xfrm>
            <a:off x="653696" y="1721141"/>
            <a:ext cx="319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Ion Production Rate Per Unit Length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C3E6FD-1ABC-4A01-B501-38AE5E48F3C5}"/>
              </a:ext>
            </a:extLst>
          </p:cNvPr>
          <p:cNvSpPr txBox="1"/>
          <p:nvPr/>
        </p:nvSpPr>
        <p:spPr>
          <a:xfrm>
            <a:off x="5510548" y="1780491"/>
            <a:ext cx="32529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Ion Production Rate Per Unit Length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28226-D40D-43B3-ADF0-B273FA85BE73}"/>
              </a:ext>
            </a:extLst>
          </p:cNvPr>
          <p:cNvSpPr txBox="1"/>
          <p:nvPr/>
        </p:nvSpPr>
        <p:spPr>
          <a:xfrm>
            <a:off x="761793" y="3596545"/>
            <a:ext cx="2618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 Calculations for H</a:t>
            </a:r>
            <a:r>
              <a:rPr kumimoji="0" lang="en-US" sz="1200" b="1" i="0" u="sng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C8982B92-B865-40A1-9298-8685830DE62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46867" y="4391852"/>
              <a:ext cx="2670175" cy="148425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96258">
                      <a:extLst>
                        <a:ext uri="{9D8B030D-6E8A-4147-A177-3AD203B41FA5}">
                          <a16:colId xmlns:a16="http://schemas.microsoft.com/office/drawing/2014/main" val="2712443848"/>
                        </a:ext>
                      </a:extLst>
                    </a:gridCol>
                    <a:gridCol w="1373917">
                      <a:extLst>
                        <a:ext uri="{9D8B030D-6E8A-4147-A177-3AD203B41FA5}">
                          <a16:colId xmlns:a16="http://schemas.microsoft.com/office/drawing/2014/main" val="3979336261"/>
                        </a:ext>
                      </a:extLst>
                    </a:gridCol>
                  </a:tblGrid>
                  <a:tr h="48006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Electron</a:t>
                          </a:r>
                          <a:r>
                            <a:rPr lang="en-US" sz="1400" baseline="0" dirty="0"/>
                            <a:t> Energy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IPR per length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574066531"/>
                      </a:ext>
                    </a:extLst>
                  </a:tr>
                  <a:tr h="49301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eV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2.4×</m:t>
                                </m:r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latin typeface="+mn-lt"/>
                                      </a:rPr>
                                      <m:t>s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latin typeface="+mn-lt"/>
                                      </a:rPr>
                                      <m:t>⋅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latin typeface="+mn-lt"/>
                                      </a:rPr>
                                      <m:t>m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400" dirty="0">
                            <a:latin typeface="+mn-lt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436510738"/>
                      </a:ext>
                    </a:extLst>
                  </a:tr>
                  <a:tr h="49301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100 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keV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68580" marR="68580" marT="34290" marB="3429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1.0×</m:t>
                                </m:r>
                                <m:sSup>
                                  <m:sSupPr>
                                    <m:ctrlP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b="0" i="0" dirty="0" smtClean="0"/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dirty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latin typeface="+mn-lt"/>
                                      </a:rPr>
                                      <m:t>s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latin typeface="+mn-lt"/>
                                      </a:rPr>
                                      <m:t>⋅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400" b="0" i="0" smtClean="0">
                                        <a:latin typeface="+mn-lt"/>
                                      </a:rPr>
                                      <m:t>m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400" b="0" i="0" dirty="0">
                            <a:latin typeface="+mn-lt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7912041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C8982B92-B865-40A1-9298-8685830DE62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46867" y="4391852"/>
              <a:ext cx="2670175" cy="148425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96258">
                      <a:extLst>
                        <a:ext uri="{9D8B030D-6E8A-4147-A177-3AD203B41FA5}">
                          <a16:colId xmlns:a16="http://schemas.microsoft.com/office/drawing/2014/main" val="2712443848"/>
                        </a:ext>
                      </a:extLst>
                    </a:gridCol>
                    <a:gridCol w="1373917">
                      <a:extLst>
                        <a:ext uri="{9D8B030D-6E8A-4147-A177-3AD203B41FA5}">
                          <a16:colId xmlns:a16="http://schemas.microsoft.com/office/drawing/2014/main" val="3979336261"/>
                        </a:ext>
                      </a:extLst>
                    </a:gridCol>
                  </a:tblGrid>
                  <a:tr h="4953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Electron</a:t>
                          </a:r>
                          <a:r>
                            <a:rPr lang="en-US" sz="1400" baseline="0" dirty="0"/>
                            <a:t> Energy</a:t>
                          </a:r>
                          <a:endParaRPr lang="en-US" sz="14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IPR per length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574066531"/>
                      </a:ext>
                    </a:extLst>
                  </a:tr>
                  <a:tr h="4944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4"/>
                          <a:stretch>
                            <a:fillRect l="-469" t="-102439" r="-108451" b="-10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94690" t="-102439" r="-2212" b="-102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6510738"/>
                      </a:ext>
                    </a:extLst>
                  </a:tr>
                  <a:tr h="4944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 anchor="ctr">
                        <a:blipFill>
                          <a:blip r:embed="rId4"/>
                          <a:stretch>
                            <a:fillRect l="-469" t="-204938" r="-108451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94690" t="-204938" r="-2212" b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120413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5E39B79-AC32-40C5-BCD2-584158EAE429}"/>
                  </a:ext>
                </a:extLst>
              </p:cNvPr>
              <p:cNvSpPr txBox="1"/>
              <p:nvPr/>
            </p:nvSpPr>
            <p:spPr>
              <a:xfrm>
                <a:off x="154547" y="3883658"/>
                <a:ext cx="4351449" cy="504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𝜌</m:t>
                        </m:r>
                      </m:e>
                      <m:sub>
                        <m:sSub>
                          <m:sSubPr>
                            <m:ctrlP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H</m:t>
                            </m:r>
                          </m:e>
                          <m:sub>
                            <m:r>
                              <a:rPr kumimoji="0" lang="en-US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=3.56×</m:t>
                    </m:r>
                    <m:sSup>
                      <m:sSupPr>
                        <m:ctrlP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sup>
                    </m:sSup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p>
                      <m:sSupPr>
                        <m:ctrlP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kumimoji="0" lang="en-US" sz="1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</m:t>
                        </m:r>
                      </m:e>
                      <m:sup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</m:sup>
                    </m:sSup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(</m:t>
                    </m:r>
                    <m:sSup>
                      <m:sSupPr>
                        <m:ctrlP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−12</m:t>
                        </m:r>
                      </m:sup>
                    </m:sSup>
                    <m:r>
                      <m:rPr>
                        <m:nor/>
                      </m:rP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Torr</m:t>
                    </m:r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e>
                      <m:sub>
                        <m:r>
                          <a:rPr kumimoji="0" lang="en-US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=100</m:t>
                    </m:r>
                    <m:r>
                      <m:rPr>
                        <m:nor/>
                      </m:rP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μA</m:t>
                    </m:r>
                  </m:oMath>
                </a14:m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5E39B79-AC32-40C5-BCD2-584158EAE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47" y="3883658"/>
                <a:ext cx="4351449" cy="504497"/>
              </a:xfrm>
              <a:prstGeom prst="rect">
                <a:avLst/>
              </a:prstGeom>
              <a:blipFill>
                <a:blip r:embed="rId5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5" r="6957"/>
          <a:stretch/>
        </p:blipFill>
        <p:spPr>
          <a:xfrm>
            <a:off x="5120567" y="2075156"/>
            <a:ext cx="3768338" cy="3317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BEAB37-17C3-B3A7-84BB-71CAF12A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764" y="1036665"/>
            <a:ext cx="7886700" cy="994172"/>
          </a:xfrm>
        </p:spPr>
        <p:txBody>
          <a:bodyPr/>
          <a:lstStyle/>
          <a:p>
            <a:r>
              <a:rPr lang="en-US" dirty="0"/>
              <a:t>Ion Production Rate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6065" y="6324333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383986" y="6317887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030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535" y="857251"/>
            <a:ext cx="8330216" cy="994172"/>
          </a:xfrm>
        </p:spPr>
        <p:txBody>
          <a:bodyPr/>
          <a:lstStyle/>
          <a:p>
            <a:r>
              <a:rPr lang="en-US" dirty="0"/>
              <a:t>Secondary Electron Energy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762" y="1789358"/>
                <a:ext cx="5230433" cy="4440361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900"/>
                  </a:spcAft>
                </a:pPr>
                <a:r>
                  <a:rPr lang="en-US" dirty="0"/>
                  <a:t>In the Binary Encounter Dipole Model</a:t>
                </a:r>
                <a:r>
                  <a:rPr lang="en-US" baseline="30000" dirty="0"/>
                  <a:t>3</a:t>
                </a:r>
                <a:r>
                  <a:rPr lang="en-US" dirty="0"/>
                  <a:t>, the distribution of possible secondary electron energies is given by the differential cross section:</a:t>
                </a:r>
              </a:p>
              <a:p>
                <a:pPr marL="0" indent="0">
                  <a:spcAft>
                    <a:spcPts val="9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𝑑𝑊</m:t>
                          </m:r>
                        </m:den>
                      </m:f>
                      <m:d>
                        <m:d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sz="9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900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9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  <m:d>
                            <m:d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den>
                              </m:f>
                            </m:e>
                          </m:d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2−</m:t>
                              </m:r>
                              <m:f>
                                <m:fPr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9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sz="900" i="1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9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9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9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900" i="1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den>
                          </m:f>
                          <m:f>
                            <m:f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𝑑𝑓</m:t>
                              </m:r>
                              <m:d>
                                <m:dPr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𝑑𝑤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105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050" dirty="0"/>
                  <a:t>: Primary electron energy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050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sz="1050" dirty="0"/>
                  <a:t>: Secondary electron energy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05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1050" dirty="0"/>
                  <a:t>: Ionization energy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050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1050" dirty="0"/>
                  <a:t>: Average electron energy in a subshell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05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050" dirty="0"/>
                  <a:t>: Number of electrons in a subshell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05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05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05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</m:oMath>
                </a14:m>
                <a:endParaRPr lang="en-US" sz="105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105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05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050" dirty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𝑑𝑤</m:t>
                        </m:r>
                      </m:den>
                    </m:f>
                  </m:oMath>
                </a14:m>
                <a:r>
                  <a:rPr lang="en-US" sz="1050" dirty="0"/>
                  <a:t>: Differential oscillator strength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05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05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𝑑𝑓</m:t>
                            </m:r>
                          </m:num>
                          <m:den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𝑑𝑤</m:t>
                            </m:r>
                          </m:den>
                        </m:f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𝑑𝑤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Secondary electrons are likely to have low energy compared to the scattered electron.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762" y="1789358"/>
                <a:ext cx="5230433" cy="4440361"/>
              </a:xfrm>
              <a:blipFill>
                <a:blip r:embed="rId2"/>
                <a:stretch>
                  <a:fillRect l="-2331" t="-1786" r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7" r="7365"/>
          <a:stretch/>
        </p:blipFill>
        <p:spPr>
          <a:xfrm>
            <a:off x="5357947" y="2578986"/>
            <a:ext cx="3739635" cy="2756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5174" y="2320612"/>
            <a:ext cx="33324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Secondary Electron Differential Cross Section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065" y="6324333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83986" y="6317887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28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06" y="963502"/>
            <a:ext cx="6532268" cy="922449"/>
          </a:xfrm>
        </p:spPr>
        <p:txBody>
          <a:bodyPr/>
          <a:lstStyle/>
          <a:p>
            <a:r>
              <a:rPr lang="en-US" dirty="0"/>
              <a:t>Ion and Scattered Electron Energies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5685" y="1710813"/>
                <a:ext cx="3733263" cy="4542503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900"/>
                  </a:spcAft>
                </a:pPr>
                <a:r>
                  <a:rPr lang="en-US" dirty="0"/>
                  <a:t>The distribution of speeds of an ideal gas with temperature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is given by the Maxwell-Boltzmann distribution (38 </a:t>
                </a:r>
                <a:r>
                  <a:rPr lang="en-US" dirty="0" err="1"/>
                  <a:t>meV</a:t>
                </a:r>
                <a:r>
                  <a:rPr lang="en-US" dirty="0"/>
                  <a:t> at 293 K):</a:t>
                </a:r>
              </a:p>
              <a:p>
                <a:pPr marL="0" indent="0">
                  <a:spcAft>
                    <a:spcPts val="9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1350" i="1"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rad>
                      <m:f>
                        <m:f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135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35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𝑘𝑇</m:t>
                              </m:r>
                            </m:num>
                            <m:den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35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350" i="1">
                              <a:latin typeface="Cambria Math" panose="02040503050406030204" pitchFamily="18" charset="0"/>
                            </a:rPr>
                            <m:t>prob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350" dirty="0"/>
              </a:p>
              <a:p>
                <a:r>
                  <a:rPr lang="en-US" dirty="0"/>
                  <a:t>The parameters of the scattered electron can be calculated from conservation of momentum and energy.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5685" y="1710813"/>
                <a:ext cx="3733263" cy="4542503"/>
              </a:xfrm>
              <a:blipFill>
                <a:blip r:embed="rId2"/>
                <a:stretch>
                  <a:fillRect l="-3431" t="-1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9" r="7865"/>
          <a:stretch/>
        </p:blipFill>
        <p:spPr>
          <a:xfrm>
            <a:off x="4323035" y="2673865"/>
            <a:ext cx="4646507" cy="2752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537514" y="2178842"/>
                <a:ext cx="2986691" cy="574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Maxwell-Boltzmann Distribution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sz="1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prob</m:t>
                        </m:r>
                      </m:sub>
                    </m:sSub>
                    <m:r>
                      <a:rPr kumimoji="0" lang="en-US" sz="1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=4 </m:t>
                    </m:r>
                    <m:r>
                      <m:rPr>
                        <m:sty m:val="p"/>
                      </m:rPr>
                      <a:rPr kumimoji="0" lang="en-US" sz="1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eV</m:t>
                    </m:r>
                    <m:r>
                      <a:rPr kumimoji="0" lang="en-US" sz="1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514" y="2178842"/>
                <a:ext cx="2986691" cy="574453"/>
              </a:xfrm>
              <a:prstGeom prst="rect">
                <a:avLst/>
              </a:prstGeom>
              <a:blipFill>
                <a:blip r:embed="rId4"/>
                <a:stretch>
                  <a:fillRect t="-2105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76065" y="6324333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83986" y="6317887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774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98" y="895278"/>
            <a:ext cx="4939852" cy="812230"/>
          </a:xfrm>
        </p:spPr>
        <p:txBody>
          <a:bodyPr/>
          <a:lstStyle/>
          <a:p>
            <a:r>
              <a:rPr lang="en-US" dirty="0"/>
              <a:t>Laser Profile Measurements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0297" y="1664651"/>
                <a:ext cx="3626208" cy="252104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Four 780 nm lasers (A, B, C, D) illuminate the photocathode.</a:t>
                </a:r>
              </a:p>
              <a:p>
                <a:r>
                  <a:rPr lang="en-US" dirty="0"/>
                  <a:t>Transverse intensity profiles were measured using a CCD camera and analyzed using </a:t>
                </a:r>
                <a:r>
                  <a:rPr lang="en-US" dirty="0" err="1"/>
                  <a:t>BeamGage</a:t>
                </a:r>
                <a:r>
                  <a:rPr lang="en-US" dirty="0"/>
                  <a:t> software</a:t>
                </a:r>
                <a:r>
                  <a:rPr lang="en-US" baseline="30000" dirty="0"/>
                  <a:t>5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Laser diameter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0297" y="1664651"/>
                <a:ext cx="3626208" cy="2521040"/>
              </a:xfrm>
              <a:blipFill>
                <a:blip r:embed="rId2"/>
                <a:stretch>
                  <a:fillRect l="-3361" t="-3140" r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94" y="1118927"/>
            <a:ext cx="3071704" cy="2034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36" y="4639215"/>
            <a:ext cx="1731766" cy="13537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13" y="4639214"/>
            <a:ext cx="1678643" cy="13030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60" y="3336194"/>
            <a:ext cx="1678642" cy="1303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013" y="3336194"/>
            <a:ext cx="1678643" cy="13030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/>
            </p:nvGraphicFramePr>
            <p:xfrm>
              <a:off x="610355" y="4315983"/>
              <a:ext cx="3300603" cy="7879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80363">
                      <a:extLst>
                        <a:ext uri="{9D8B030D-6E8A-4147-A177-3AD203B41FA5}">
                          <a16:colId xmlns:a16="http://schemas.microsoft.com/office/drawing/2014/main" val="509893642"/>
                        </a:ext>
                      </a:extLst>
                    </a:gridCol>
                    <a:gridCol w="480060">
                      <a:extLst>
                        <a:ext uri="{9D8B030D-6E8A-4147-A177-3AD203B41FA5}">
                          <a16:colId xmlns:a16="http://schemas.microsoft.com/office/drawing/2014/main" val="2929312374"/>
                        </a:ext>
                      </a:extLst>
                    </a:gridCol>
                    <a:gridCol w="480060">
                      <a:extLst>
                        <a:ext uri="{9D8B030D-6E8A-4147-A177-3AD203B41FA5}">
                          <a16:colId xmlns:a16="http://schemas.microsoft.com/office/drawing/2014/main" val="1271622100"/>
                        </a:ext>
                      </a:extLst>
                    </a:gridCol>
                    <a:gridCol w="480060">
                      <a:extLst>
                        <a:ext uri="{9D8B030D-6E8A-4147-A177-3AD203B41FA5}">
                          <a16:colId xmlns:a16="http://schemas.microsoft.com/office/drawing/2014/main" val="743908297"/>
                        </a:ext>
                      </a:extLst>
                    </a:gridCol>
                    <a:gridCol w="480060">
                      <a:extLst>
                        <a:ext uri="{9D8B030D-6E8A-4147-A177-3AD203B41FA5}">
                          <a16:colId xmlns:a16="http://schemas.microsoft.com/office/drawing/2014/main" val="2141368574"/>
                        </a:ext>
                      </a:extLst>
                    </a:gridCol>
                  </a:tblGrid>
                  <a:tr h="262652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Laser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A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B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C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D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406724400"/>
                      </a:ext>
                    </a:extLst>
                  </a:tr>
                  <a:tr h="262652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1000" dirty="0"/>
                            <a:t>-diameter</a:t>
                          </a:r>
                          <a:r>
                            <a:rPr lang="en-US" sz="1000" baseline="0" dirty="0"/>
                            <a:t> (mm)</a:t>
                          </a:r>
                          <a:endParaRPr lang="en-US" sz="10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2.14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2.23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2.05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2.84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51240453"/>
                      </a:ext>
                    </a:extLst>
                  </a:tr>
                  <a:tr h="262652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oMath>
                          </a14:m>
                          <a:r>
                            <a:rPr lang="en-US" sz="1000" dirty="0"/>
                            <a:t>-diameter (mm)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1.97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2.15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2.02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2.38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4264045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/>
            </p:nvGraphicFramePr>
            <p:xfrm>
              <a:off x="610355" y="4315983"/>
              <a:ext cx="3300603" cy="7879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80363">
                      <a:extLst>
                        <a:ext uri="{9D8B030D-6E8A-4147-A177-3AD203B41FA5}">
                          <a16:colId xmlns:a16="http://schemas.microsoft.com/office/drawing/2014/main" val="509893642"/>
                        </a:ext>
                      </a:extLst>
                    </a:gridCol>
                    <a:gridCol w="480060">
                      <a:extLst>
                        <a:ext uri="{9D8B030D-6E8A-4147-A177-3AD203B41FA5}">
                          <a16:colId xmlns:a16="http://schemas.microsoft.com/office/drawing/2014/main" val="2929312374"/>
                        </a:ext>
                      </a:extLst>
                    </a:gridCol>
                    <a:gridCol w="480060">
                      <a:extLst>
                        <a:ext uri="{9D8B030D-6E8A-4147-A177-3AD203B41FA5}">
                          <a16:colId xmlns:a16="http://schemas.microsoft.com/office/drawing/2014/main" val="1271622100"/>
                        </a:ext>
                      </a:extLst>
                    </a:gridCol>
                    <a:gridCol w="480060">
                      <a:extLst>
                        <a:ext uri="{9D8B030D-6E8A-4147-A177-3AD203B41FA5}">
                          <a16:colId xmlns:a16="http://schemas.microsoft.com/office/drawing/2014/main" val="743908297"/>
                        </a:ext>
                      </a:extLst>
                    </a:gridCol>
                    <a:gridCol w="480060">
                      <a:extLst>
                        <a:ext uri="{9D8B030D-6E8A-4147-A177-3AD203B41FA5}">
                          <a16:colId xmlns:a16="http://schemas.microsoft.com/office/drawing/2014/main" val="2141368574"/>
                        </a:ext>
                      </a:extLst>
                    </a:gridCol>
                  </a:tblGrid>
                  <a:tr h="262652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Laser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A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B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C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D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406724400"/>
                      </a:ext>
                    </a:extLst>
                  </a:tr>
                  <a:tr h="2626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8"/>
                          <a:stretch>
                            <a:fillRect l="-441" t="-102273" r="-140529" b="-102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2.14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2.23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2.05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2.84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51240453"/>
                      </a:ext>
                    </a:extLst>
                  </a:tr>
                  <a:tr h="2626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8"/>
                          <a:stretch>
                            <a:fillRect l="-441" t="-206977" r="-140529" b="-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1.97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2.15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2.02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2.38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42640451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27284" y="3926278"/>
                <a:ext cx="26522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Laser Diameters (4</a:t>
                </a:r>
                <a14:m>
                  <m:oMath xmlns:m="http://schemas.openxmlformats.org/officeDocument/2006/math">
                    <m:r>
                      <a:rPr kumimoji="0" lang="en-US" sz="1800" b="0" i="1" u="sng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𝜎</m:t>
                    </m:r>
                    <m:r>
                      <a:rPr kumimoji="0" lang="en-US" sz="1800" b="0" i="1" u="sng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284" y="3926278"/>
                <a:ext cx="2652233" cy="369332"/>
              </a:xfrm>
              <a:prstGeom prst="rect">
                <a:avLst/>
              </a:prstGeom>
              <a:blipFill>
                <a:blip r:embed="rId9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089379" y="5155381"/>
            <a:ext cx="173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(Assume 2% uncertainty)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0760" y="5595605"/>
            <a:ext cx="4326377" cy="27384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BeamGage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Professional Version 6.15.3, https://www.ophiropt.com/laser--measurement/beam-profilers/products/Beam-Profiling/Camera-Profiling-with-BeamGage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065" y="6324333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83986" y="6317887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591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Anode Bias on Electron Beam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8" y="2048616"/>
            <a:ext cx="8712378" cy="2760767"/>
          </a:xfrm>
        </p:spPr>
        <p:txBody>
          <a:bodyPr>
            <a:normAutofit/>
          </a:bodyPr>
          <a:lstStyle/>
          <a:p>
            <a:pPr marL="685800" lvl="1" indent="-342900">
              <a:spcAft>
                <a:spcPts val="900"/>
              </a:spcAft>
              <a:buFont typeface="+mj-lt"/>
              <a:buAutoNum type="arabicPeriod"/>
            </a:pPr>
            <a:r>
              <a:rPr lang="en-US" sz="2700" u="sng" dirty="0"/>
              <a:t>Beam deflection</a:t>
            </a:r>
            <a:r>
              <a:rPr lang="en-US" sz="2700" dirty="0"/>
              <a:t>: Compare transverse beam positions using BPM’s.</a:t>
            </a:r>
          </a:p>
          <a:p>
            <a:pPr marL="685800" lvl="1" indent="-342900">
              <a:spcAft>
                <a:spcPts val="900"/>
              </a:spcAft>
              <a:buFont typeface="+mj-lt"/>
              <a:buAutoNum type="arabicPeriod"/>
            </a:pPr>
            <a:r>
              <a:rPr lang="en-US" sz="2700" u="sng" dirty="0"/>
              <a:t>Beam size</a:t>
            </a:r>
            <a:r>
              <a:rPr lang="en-US" sz="2700" dirty="0"/>
              <a:t>: Compare transverse beam size using viewers.</a:t>
            </a:r>
          </a:p>
          <a:p>
            <a:pPr marL="685800" lvl="1" indent="-342900">
              <a:spcAft>
                <a:spcPts val="900"/>
              </a:spcAft>
              <a:buFont typeface="+mj-lt"/>
              <a:buAutoNum type="arabicPeriod"/>
            </a:pPr>
            <a:r>
              <a:rPr lang="en-US" sz="2700" u="sng" dirty="0"/>
              <a:t>Time of flight</a:t>
            </a:r>
            <a:r>
              <a:rPr lang="en-US" sz="2700" dirty="0"/>
              <a:t>: Compare time of flight using RF chopper cavities.</a:t>
            </a:r>
            <a:endParaRPr lang="en-US" sz="27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76065" y="6324333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83986" y="6317887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47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11" y="851001"/>
            <a:ext cx="7886700" cy="994172"/>
          </a:xfrm>
        </p:spPr>
        <p:txBody>
          <a:bodyPr/>
          <a:lstStyle/>
          <a:p>
            <a:r>
              <a:rPr lang="en-US" dirty="0"/>
              <a:t>Beam Deflection vs Anode Bias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2387" y="1977519"/>
                <a:ext cx="3985805" cy="333420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Used first two BPM’s to measure transverse beam position vs anode bias.</a:t>
                </a:r>
              </a:p>
              <a:p>
                <a:r>
                  <a:rPr lang="en-US" dirty="0"/>
                  <a:t>Predicted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0.10±0.07</m:t>
                    </m:r>
                  </m:oMath>
                </a14:m>
                <a:r>
                  <a:rPr lang="en-US" dirty="0"/>
                  <a:t> mm total displacement at BPM #2 with 1000 V anode bias.</a:t>
                </a:r>
              </a:p>
              <a:p>
                <a:r>
                  <a:rPr lang="en-US" dirty="0"/>
                  <a:t>Measured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0.05±0.02</m:t>
                    </m:r>
                  </m:oMath>
                </a14:m>
                <a:r>
                  <a:rPr lang="en-US" dirty="0"/>
                  <a:t> mm total displacement at BPM #2 with 1000 V anode bias.</a:t>
                </a:r>
              </a:p>
              <a:p>
                <a:r>
                  <a:rPr lang="en-US" dirty="0"/>
                  <a:t>Can easily correct for displacement with steering coils.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387" y="1977519"/>
                <a:ext cx="3985805" cy="3334202"/>
              </a:xfrm>
              <a:blipFill>
                <a:blip r:embed="rId2"/>
                <a:stretch>
                  <a:fillRect l="-3211" t="-2377" r="-4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17" y="3644620"/>
            <a:ext cx="3517703" cy="22783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3826" y="3379928"/>
            <a:ext cx="33881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Relative Beam Deflection vs. Anode Bias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18" y="697249"/>
            <a:ext cx="3070371" cy="2560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065" y="6324333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83986" y="6317887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4197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62" y="1016036"/>
            <a:ext cx="7886700" cy="896353"/>
          </a:xfrm>
        </p:spPr>
        <p:txBody>
          <a:bodyPr/>
          <a:lstStyle/>
          <a:p>
            <a:r>
              <a:rPr lang="en-US" dirty="0"/>
              <a:t>Beam Size vs Anode Bias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439" y="4172260"/>
            <a:ext cx="3053903" cy="1998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91807" y="3641933"/>
            <a:ext cx="27995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Relative Beam Size vs. Anode Bias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68128" y="2375373"/>
                <a:ext cx="5341869" cy="329980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Used three viewers to measure transverse beam size vs anode bias.</a:t>
                </a:r>
              </a:p>
              <a:p>
                <a:r>
                  <a:rPr lang="en-US" dirty="0"/>
                  <a:t>Expect small change in beam size due to anode behaving as an electrostatic lens.</a:t>
                </a:r>
              </a:p>
              <a:p>
                <a:r>
                  <a:rPr lang="en-US" dirty="0"/>
                  <a:t>Resolution of CCD camera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~4.4 </m:t>
                    </m:r>
                  </m:oMath>
                </a14:m>
                <a:r>
                  <a:rPr lang="el-GR" dirty="0"/>
                  <a:t>μ</a:t>
                </a:r>
                <a:r>
                  <a:rPr lang="en-US" dirty="0"/>
                  <a:t>m/</a:t>
                </a:r>
                <a:r>
                  <a:rPr lang="en-US" dirty="0" err="1"/>
                  <a:t>px</a:t>
                </a:r>
                <a:endParaRPr lang="en-US" dirty="0"/>
              </a:p>
              <a:p>
                <a:r>
                  <a:rPr lang="en-US" dirty="0"/>
                  <a:t>Beam size decreased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1.33±0.46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px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5.8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m) on viewer #2 with 1000 V anode bias.</a:t>
                </a: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8128" y="2375373"/>
                <a:ext cx="5341869" cy="3299806"/>
              </a:xfrm>
              <a:blipFill>
                <a:blip r:embed="rId3"/>
                <a:stretch>
                  <a:fillRect l="-2397" t="-2403" r="-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18"/>
          <a:stretch/>
        </p:blipFill>
        <p:spPr>
          <a:xfrm>
            <a:off x="5750222" y="768464"/>
            <a:ext cx="2725028" cy="25530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065" y="6324333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83986" y="6317887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929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994172"/>
          </a:xfrm>
        </p:spPr>
        <p:txBody>
          <a:bodyPr/>
          <a:lstStyle/>
          <a:p>
            <a:r>
              <a:rPr lang="en-US" dirty="0"/>
              <a:t>Time of Flight vs Anode Bias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884" y="3593653"/>
            <a:ext cx="3529778" cy="2373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7484" y="3273183"/>
            <a:ext cx="33881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RF Chopper Scans vs. Anode Bias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28292" y="1907657"/>
                <a:ext cx="4757530" cy="434565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Took chopper scans across one slit to measure time of flight vs anode bias.</a:t>
                </a:r>
              </a:p>
              <a:p>
                <a:r>
                  <a:rPr lang="en-US" dirty="0"/>
                  <a:t>Slit width: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3.3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dirty="0"/>
                  <a:t> at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499</m:t>
                    </m:r>
                  </m:oMath>
                </a14:m>
                <a:r>
                  <a:rPr lang="en-US" dirty="0"/>
                  <a:t> MHz.</a:t>
                </a:r>
              </a:p>
              <a:p>
                <a:r>
                  <a:rPr lang="en-US" dirty="0"/>
                  <a:t>Fit each set of chopper scan data with Gaussian function to determine phase of peak current.</a:t>
                </a:r>
              </a:p>
              <a:p>
                <a:r>
                  <a:rPr lang="en-US" dirty="0"/>
                  <a:t>Anode bias increases beam energy </a:t>
                </a:r>
                <a:r>
                  <a:rPr lang="en-US" dirty="0">
                    <a:sym typeface="Wingdings" panose="05000000000000000000" pitchFamily="2" charset="2"/>
                  </a:rPr>
                  <a:t> shorter time of flight  positive phase shift.</a:t>
                </a:r>
              </a:p>
              <a:p>
                <a:r>
                  <a:rPr lang="en-US" dirty="0"/>
                  <a:t>Peak phase difference between 0 V and 1000 V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0.35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0.06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dirty="0"/>
                  <a:t> (499 MHz).</a:t>
                </a: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8292" y="1907657"/>
                <a:ext cx="4757530" cy="4345659"/>
              </a:xfrm>
              <a:blipFill>
                <a:blip r:embed="rId3"/>
                <a:stretch>
                  <a:fillRect l="-2692" t="-1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6110344" y="829058"/>
            <a:ext cx="2646202" cy="2444125"/>
            <a:chOff x="8124640" y="327958"/>
            <a:chExt cx="3528269" cy="32588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159"/>
            <a:stretch/>
          </p:blipFill>
          <p:spPr>
            <a:xfrm>
              <a:off x="8124640" y="1830174"/>
              <a:ext cx="3528269" cy="1756617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9170977" y="327958"/>
              <a:ext cx="1531644" cy="1390689"/>
              <a:chOff x="9170977" y="327958"/>
              <a:chExt cx="1531644" cy="1390689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9370345" y="662781"/>
                <a:ext cx="1005840" cy="100584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0312877" y="1241130"/>
                <a:ext cx="389744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170977" y="1318538"/>
                <a:ext cx="389744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708753" y="327958"/>
                <a:ext cx="389744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9827545" y="732555"/>
                <a:ext cx="91440" cy="2286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7200000">
                <a:off x="10096670" y="1191294"/>
                <a:ext cx="91440" cy="2286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14400000">
                <a:off x="9573067" y="1197009"/>
                <a:ext cx="91440" cy="2286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176065" y="6324333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383986" y="6317887"/>
            <a:ext cx="1800780" cy="478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411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Biasing the Anode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Biasing the anode with a positive voltage repels ions downstream of the anode, increasing charge lifetime.</a:t>
            </a:r>
          </a:p>
          <a:p>
            <a:r>
              <a:rPr lang="en-US" dirty="0"/>
              <a:t>Higher charge lifetime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higher current in the same amount of time, or same current for longer time.</a:t>
            </a:r>
          </a:p>
          <a:p>
            <a:r>
              <a:rPr lang="en-US" dirty="0"/>
              <a:t>Developed a realistic model to explain the charge lifetime improvement with the biased anode.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C7BD142-F35A-5B5F-A274-E042E4FF394B}"/>
              </a:ext>
            </a:extLst>
          </p:cNvPr>
          <p:cNvGrpSpPr/>
          <p:nvPr/>
        </p:nvGrpSpPr>
        <p:grpSpPr>
          <a:xfrm>
            <a:off x="5057355" y="1210794"/>
            <a:ext cx="3995411" cy="2132215"/>
            <a:chOff x="6982518" y="4506680"/>
            <a:chExt cx="4606834" cy="2322738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2C56489-925E-E398-5254-75A8773BDF21}"/>
                </a:ext>
              </a:extLst>
            </p:cNvPr>
            <p:cNvGrpSpPr/>
            <p:nvPr/>
          </p:nvGrpSpPr>
          <p:grpSpPr>
            <a:xfrm>
              <a:off x="6982518" y="4506680"/>
              <a:ext cx="4606834" cy="2125568"/>
              <a:chOff x="6757367" y="4119214"/>
              <a:chExt cx="5487176" cy="2667610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F2C1AD3F-2BB7-48AB-AD39-626494BBE48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757367" y="4119214"/>
                <a:ext cx="5487176" cy="2667610"/>
                <a:chOff x="1384296" y="884384"/>
                <a:chExt cx="6684325" cy="3249609"/>
              </a:xfrm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70A23160-3CB2-3CC3-DF7F-C0BD00A15F30}"/>
                    </a:ext>
                  </a:extLst>
                </p:cNvPr>
                <p:cNvGrpSpPr/>
                <p:nvPr/>
              </p:nvGrpSpPr>
              <p:grpSpPr>
                <a:xfrm>
                  <a:off x="1384296" y="884384"/>
                  <a:ext cx="6684325" cy="3115356"/>
                  <a:chOff x="428099" y="1166703"/>
                  <a:chExt cx="6684325" cy="3115356"/>
                </a:xfrm>
              </p:grpSpPr>
              <p:pic>
                <p:nvPicPr>
                  <p:cNvPr id="68" name="Picture 67">
                    <a:extLst>
                      <a:ext uri="{FF2B5EF4-FFF2-40B4-BE49-F238E27FC236}">
                        <a16:creationId xmlns:a16="http://schemas.microsoft.com/office/drawing/2014/main" id="{FAC93D04-288C-CA43-80CD-FFEC1D8C18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8099" y="1166703"/>
                    <a:ext cx="6521104" cy="3115356"/>
                  </a:xfrm>
                  <a:prstGeom prst="rect">
                    <a:avLst/>
                  </a:prstGeom>
                </p:spPr>
              </p:pic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5D9CCE4E-0703-F40D-35EE-910BEF74DFBF}"/>
                      </a:ext>
                    </a:extLst>
                  </p:cNvPr>
                  <p:cNvGrpSpPr/>
                  <p:nvPr/>
                </p:nvGrpSpPr>
                <p:grpSpPr>
                  <a:xfrm>
                    <a:off x="3529926" y="1809869"/>
                    <a:ext cx="3582498" cy="2020075"/>
                    <a:chOff x="2840578" y="1383754"/>
                    <a:chExt cx="3582498" cy="2020075"/>
                  </a:xfrm>
                </p:grpSpPr>
                <p:grpSp>
                  <p:nvGrpSpPr>
                    <p:cNvPr id="70" name="Group 69">
                      <a:extLst>
                        <a:ext uri="{FF2B5EF4-FFF2-40B4-BE49-F238E27FC236}">
                          <a16:creationId xmlns:a16="http://schemas.microsoft.com/office/drawing/2014/main" id="{6D839390-A5AA-CE79-070D-F76EE6DCFA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0578" y="1383754"/>
                      <a:ext cx="3582498" cy="2020075"/>
                      <a:chOff x="2937325" y="2549140"/>
                      <a:chExt cx="3302605" cy="1922709"/>
                    </a:xfrm>
                  </p:grpSpPr>
                  <p:cxnSp>
                    <p:nvCxnSpPr>
                      <p:cNvPr id="72" name="Straight Arrow Connector 71">
                        <a:extLst>
                          <a:ext uri="{FF2B5EF4-FFF2-40B4-BE49-F238E27FC236}">
                            <a16:creationId xmlns:a16="http://schemas.microsoft.com/office/drawing/2014/main" id="{7DE41623-26DD-A161-9BC7-10E35CEF513B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819603" y="3678600"/>
                        <a:ext cx="244549" cy="0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3" name="Straight Arrow Connector 72">
                        <a:extLst>
                          <a:ext uri="{FF2B5EF4-FFF2-40B4-BE49-F238E27FC236}">
                            <a16:creationId xmlns:a16="http://schemas.microsoft.com/office/drawing/2014/main" id="{94F1A649-096F-8016-E6A8-C87761D4C109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200524" y="3809844"/>
                        <a:ext cx="228600" cy="0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4" name="Straight Arrow Connector 73">
                        <a:extLst>
                          <a:ext uri="{FF2B5EF4-FFF2-40B4-BE49-F238E27FC236}">
                            <a16:creationId xmlns:a16="http://schemas.microsoft.com/office/drawing/2014/main" id="{87F498A1-E32C-7B5D-A737-1DF4F2CD145D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517824" y="3584543"/>
                        <a:ext cx="244549" cy="0"/>
                      </a:xfrm>
                      <a:prstGeom prst="straightConnector1">
                        <a:avLst/>
                      </a:prstGeom>
                      <a:ln w="19050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75" name="Group 74">
                        <a:extLst>
                          <a:ext uri="{FF2B5EF4-FFF2-40B4-BE49-F238E27FC236}">
                            <a16:creationId xmlns:a16="http://schemas.microsoft.com/office/drawing/2014/main" id="{57C07AA3-A1A6-E963-C220-1EB5316E08A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937325" y="2549140"/>
                        <a:ext cx="3302605" cy="1922709"/>
                        <a:chOff x="2937325" y="2549140"/>
                        <a:chExt cx="3302605" cy="1922709"/>
                      </a:xfrm>
                    </p:grpSpPr>
                    <p:grpSp>
                      <p:nvGrpSpPr>
                        <p:cNvPr id="76" name="Group 75">
                          <a:extLst>
                            <a:ext uri="{FF2B5EF4-FFF2-40B4-BE49-F238E27FC236}">
                              <a16:creationId xmlns:a16="http://schemas.microsoft.com/office/drawing/2014/main" id="{50FF0682-578A-7AD8-E993-8C312984D80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937325" y="2549140"/>
                          <a:ext cx="3158674" cy="1922709"/>
                          <a:chOff x="2937325" y="2549140"/>
                          <a:chExt cx="3158674" cy="1922709"/>
                        </a:xfrm>
                      </p:grpSpPr>
                      <p:grpSp>
                        <p:nvGrpSpPr>
                          <p:cNvPr id="79" name="Group 78">
                            <a:extLst>
                              <a:ext uri="{FF2B5EF4-FFF2-40B4-BE49-F238E27FC236}">
                                <a16:creationId xmlns:a16="http://schemas.microsoft.com/office/drawing/2014/main" id="{A50EE95D-FE3D-EE07-26CA-FEF618224A3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937325" y="2549140"/>
                            <a:ext cx="3158674" cy="1922709"/>
                            <a:chOff x="2937325" y="2549140"/>
                            <a:chExt cx="3158674" cy="1922709"/>
                          </a:xfrm>
                        </p:grpSpPr>
                        <p:sp>
                          <p:nvSpPr>
                            <p:cNvPr id="82" name="TextBox 81">
                              <a:extLst>
                                <a:ext uri="{FF2B5EF4-FFF2-40B4-BE49-F238E27FC236}">
                                  <a16:creationId xmlns:a16="http://schemas.microsoft.com/office/drawing/2014/main" id="{FAC43799-A132-B6BF-65C4-32E7E5BDBE54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344147" y="2549140"/>
                              <a:ext cx="1210502" cy="41469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marL="0" marR="0" lvl="0" indent="0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US" sz="1050" b="0" i="0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</a:rPr>
                                <a:t>Anode</a:t>
                              </a:r>
                            </a:p>
                          </p:txBody>
                        </p:sp>
                        <p:grpSp>
                          <p:nvGrpSpPr>
                            <p:cNvPr id="83" name="Group 82">
                              <a:extLst>
                                <a:ext uri="{FF2B5EF4-FFF2-40B4-BE49-F238E27FC236}">
                                  <a16:creationId xmlns:a16="http://schemas.microsoft.com/office/drawing/2014/main" id="{CDF0A8ED-7B15-ACB4-6740-79A419C14F2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3371849" y="3571718"/>
                              <a:ext cx="2724150" cy="900131"/>
                              <a:chOff x="3371850" y="3682361"/>
                              <a:chExt cx="2724150" cy="900131"/>
                            </a:xfrm>
                          </p:grpSpPr>
                          <p:grpSp>
                            <p:nvGrpSpPr>
                              <p:cNvPr id="85" name="Group 84">
                                <a:extLst>
                                  <a:ext uri="{FF2B5EF4-FFF2-40B4-BE49-F238E27FC236}">
                                    <a16:creationId xmlns:a16="http://schemas.microsoft.com/office/drawing/2014/main" id="{4E693AC4-2408-A345-13A9-28792FA6BDB7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3371850" y="4067175"/>
                                <a:ext cx="2724150" cy="442244"/>
                                <a:chOff x="3371850" y="4067175"/>
                                <a:chExt cx="2724150" cy="442244"/>
                              </a:xfrm>
                            </p:grpSpPr>
                            <p:cxnSp>
                              <p:nvCxnSpPr>
                                <p:cNvPr id="104" name="Straight Arrow Connector 103">
                                  <a:extLst>
                                    <a:ext uri="{FF2B5EF4-FFF2-40B4-BE49-F238E27FC236}">
                                      <a16:creationId xmlns:a16="http://schemas.microsoft.com/office/drawing/2014/main" id="{37C84CF7-C123-D02E-5C66-18CDB9436BFB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371850" y="4067175"/>
                                  <a:ext cx="2724150" cy="0"/>
                                </a:xfrm>
                                <a:prstGeom prst="straightConnector1">
                                  <a:avLst/>
                                </a:prstGeom>
                                <a:noFill/>
                                <a:ln w="92075" cap="flat" cmpd="sng" algn="ctr">
                                  <a:solidFill>
                                    <a:srgbClr val="4472C4"/>
                                  </a:solidFill>
                                  <a:prstDash val="solid"/>
                                  <a:miter lim="800000"/>
                                  <a:tailEnd type="triangle"/>
                                </a:ln>
                                <a:effectLst/>
                              </p:spPr>
                            </p:cxnSp>
                            <p:sp>
                              <p:nvSpPr>
                                <p:cNvPr id="105" name="TextBox 104">
                                  <a:extLst>
                                    <a:ext uri="{FF2B5EF4-FFF2-40B4-BE49-F238E27FC236}">
                                      <a16:creationId xmlns:a16="http://schemas.microsoft.com/office/drawing/2014/main" id="{362AF27B-2D88-D263-98D7-495E3955E8F2}"/>
                                    </a:ext>
                                  </a:extLst>
                                </p:cNvPr>
                                <p:cNvSpPr txBox="1"/>
                                <p:nvPr/>
                              </p:nvSpPr>
                              <p:spPr>
                                <a:xfrm>
                                  <a:off x="3609975" y="4094727"/>
                                  <a:ext cx="1123950" cy="41469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pPr marL="0" marR="0" lvl="0" indent="0" defTabSz="914400" eaLnBrk="1" fontAlgn="auto" latinLnBrk="0" hangingPunct="1">
                                    <a:lnSpc>
                                      <a:spcPct val="10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ClrTx/>
                                    <a:buSzTx/>
                                    <a:buFontTx/>
                                    <a:buNone/>
                                    <a:tabLst/>
                                    <a:defRPr/>
                                  </a:pPr>
                                  <a:r>
                                    <a:rPr kumimoji="0" lang="en-US" sz="1050" b="0" i="0" u="none" strike="noStrike" kern="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70C0"/>
                                      </a:solidFill>
                                      <a:effectLst/>
                                      <a:uLnTx/>
                                      <a:uFillTx/>
                                    </a:rPr>
                                    <a:t>e-beam</a:t>
                                  </a:r>
                                </a:p>
                              </p:txBody>
                            </p:sp>
                          </p:grpSp>
                          <p:sp>
                            <p:nvSpPr>
                              <p:cNvPr id="86" name="Oval 85">
                                <a:extLst>
                                  <a:ext uri="{FF2B5EF4-FFF2-40B4-BE49-F238E27FC236}">
                                    <a16:creationId xmlns:a16="http://schemas.microsoft.com/office/drawing/2014/main" id="{87E524B6-5055-6115-BDA9-33F30F3FD69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609975" y="3773799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0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87" name="Oval 86">
                                <a:extLst>
                                  <a:ext uri="{FF2B5EF4-FFF2-40B4-BE49-F238E27FC236}">
                                    <a16:creationId xmlns:a16="http://schemas.microsoft.com/office/drawing/2014/main" id="{3355032F-CBC1-6364-86D1-94C04FEFA20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886200" y="3874768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0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88" name="Oval 87">
                                <a:extLst>
                                  <a:ext uri="{FF2B5EF4-FFF2-40B4-BE49-F238E27FC236}">
                                    <a16:creationId xmlns:a16="http://schemas.microsoft.com/office/drawing/2014/main" id="{6D875827-98AA-5797-35C8-E156249079E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114800" y="3773799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050" b="0" i="0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89" name="Oval 88">
                                <a:extLst>
                                  <a:ext uri="{FF2B5EF4-FFF2-40B4-BE49-F238E27FC236}">
                                    <a16:creationId xmlns:a16="http://schemas.microsoft.com/office/drawing/2014/main" id="{9395DDA2-E5E5-E792-54D6-89DD0438074B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829050" y="3682361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0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90" name="Oval 89">
                                <a:extLst>
                                  <a:ext uri="{FF2B5EF4-FFF2-40B4-BE49-F238E27FC236}">
                                    <a16:creationId xmlns:a16="http://schemas.microsoft.com/office/drawing/2014/main" id="{8696C118-998C-B3A6-CF45-81ECE5C465D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581400" y="4384373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0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91" name="Oval 90">
                                <a:extLst>
                                  <a:ext uri="{FF2B5EF4-FFF2-40B4-BE49-F238E27FC236}">
                                    <a16:creationId xmlns:a16="http://schemas.microsoft.com/office/drawing/2014/main" id="{C5678523-C7E7-8444-CB96-A7888A37798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953703" y="4441199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0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92" name="Oval 91">
                                <a:extLst>
                                  <a:ext uri="{FF2B5EF4-FFF2-40B4-BE49-F238E27FC236}">
                                    <a16:creationId xmlns:a16="http://schemas.microsoft.com/office/drawing/2014/main" id="{3CCCF01E-BC31-0F25-E794-B5A61BAAC01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476750" y="3897627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0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93" name="Oval 92">
                                <a:extLst>
                                  <a:ext uri="{FF2B5EF4-FFF2-40B4-BE49-F238E27FC236}">
                                    <a16:creationId xmlns:a16="http://schemas.microsoft.com/office/drawing/2014/main" id="{22E426F8-9D6C-29E0-9832-96030902EDE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581400" y="4213864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0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94" name="Oval 93">
                                <a:extLst>
                                  <a:ext uri="{FF2B5EF4-FFF2-40B4-BE49-F238E27FC236}">
                                    <a16:creationId xmlns:a16="http://schemas.microsoft.com/office/drawing/2014/main" id="{C11AF467-645C-D2F4-EAF2-7E381090234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4143375" y="4464059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0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95" name="Oval 94">
                                <a:extLst>
                                  <a:ext uri="{FF2B5EF4-FFF2-40B4-BE49-F238E27FC236}">
                                    <a16:creationId xmlns:a16="http://schemas.microsoft.com/office/drawing/2014/main" id="{2AF88936-C050-A945-9019-8FBD4E2C860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101258" y="3796658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0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96" name="Oval 95">
                                <a:extLst>
                                  <a:ext uri="{FF2B5EF4-FFF2-40B4-BE49-F238E27FC236}">
                                    <a16:creationId xmlns:a16="http://schemas.microsoft.com/office/drawing/2014/main" id="{75D83F36-23BF-5ECB-8909-8AAD7110434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129833" y="4401067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0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97" name="Oval 96">
                                <a:extLst>
                                  <a:ext uri="{FF2B5EF4-FFF2-40B4-BE49-F238E27FC236}">
                                    <a16:creationId xmlns:a16="http://schemas.microsoft.com/office/drawing/2014/main" id="{13CF3ECC-7A36-7FA6-A408-52DCA206C57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290930" y="3750939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0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98" name="Oval 97">
                                <a:extLst>
                                  <a:ext uri="{FF2B5EF4-FFF2-40B4-BE49-F238E27FC236}">
                                    <a16:creationId xmlns:a16="http://schemas.microsoft.com/office/drawing/2014/main" id="{957E4E12-71FB-0AB4-EF99-C03062EA562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439396" y="4314833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0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99" name="Oval 98">
                                <a:extLst>
                                  <a:ext uri="{FF2B5EF4-FFF2-40B4-BE49-F238E27FC236}">
                                    <a16:creationId xmlns:a16="http://schemas.microsoft.com/office/drawing/2014/main" id="{571DBCDE-4960-6F02-7006-FE03167FC8D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215558" y="4191005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0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0" name="Oval 99">
                                <a:extLst>
                                  <a:ext uri="{FF2B5EF4-FFF2-40B4-BE49-F238E27FC236}">
                                    <a16:creationId xmlns:a16="http://schemas.microsoft.com/office/drawing/2014/main" id="{7E9C9B50-8F48-DCB0-23AC-58C198ACCB5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553696" y="3874767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0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1" name="Oval 100">
                                <a:extLst>
                                  <a:ext uri="{FF2B5EF4-FFF2-40B4-BE49-F238E27FC236}">
                                    <a16:creationId xmlns:a16="http://schemas.microsoft.com/office/drawing/2014/main" id="{AD9A8B9A-7B18-B56A-8CD9-A16E085BF1E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852905" y="3796658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0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2" name="Oval 101">
                                <a:extLst>
                                  <a:ext uri="{FF2B5EF4-FFF2-40B4-BE49-F238E27FC236}">
                                    <a16:creationId xmlns:a16="http://schemas.microsoft.com/office/drawing/2014/main" id="{D3F53AAF-6D15-B319-C06D-2F1389538D9B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733800" y="4536773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0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3" name="Oval 102">
                                <a:extLst>
                                  <a:ext uri="{FF2B5EF4-FFF2-40B4-BE49-F238E27FC236}">
                                    <a16:creationId xmlns:a16="http://schemas.microsoft.com/office/drawing/2014/main" id="{B4DEAB26-78BF-826B-EE68-DA4A6BA7D5A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5651637" y="4213863"/>
                                <a:ext cx="57150" cy="45719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0000"/>
                              </a:solidFill>
                              <a:ln w="12700" cap="flat" cmpd="sng" algn="ctr">
                                <a:solidFill>
                                  <a:srgbClr val="FF0000"/>
                                </a:solidFill>
                                <a:prstDash val="solid"/>
                                <a:miter lim="800000"/>
                              </a:ln>
                              <a:effectLst/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05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libri" panose="020F0502020204030204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84" name="TextBox 83">
                              <a:extLst>
                                <a:ext uri="{FF2B5EF4-FFF2-40B4-BE49-F238E27FC236}">
                                  <a16:creationId xmlns:a16="http://schemas.microsoft.com/office/drawing/2014/main" id="{DA82B76E-28BC-16CA-F0C5-0B681690AC6A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2937325" y="2583168"/>
                              <a:ext cx="1210502" cy="41469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marL="0" marR="0" lvl="0" indent="0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r>
                                <a:rPr kumimoji="0" lang="en-US" sz="1050" b="0" i="0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</a:rPr>
                                <a:t>Cathode</a:t>
                              </a:r>
                            </a:p>
                          </p:txBody>
                        </p:sp>
                      </p:grpSp>
                      <p:cxnSp>
                        <p:nvCxnSpPr>
                          <p:cNvPr id="80" name="Straight Arrow Connector 79">
                            <a:extLst>
                              <a:ext uri="{FF2B5EF4-FFF2-40B4-BE49-F238E27FC236}">
                                <a16:creationId xmlns:a16="http://schemas.microsoft.com/office/drawing/2014/main" id="{92D27871-9077-B28A-D1E3-A57034FF772A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3241633" y="2975320"/>
                            <a:ext cx="170207" cy="294080"/>
                          </a:xfrm>
                          <a:prstGeom prst="straightConnector1">
                            <a:avLst/>
                          </a:prstGeom>
                          <a:noFill/>
                          <a:ln w="254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triangle"/>
                          </a:ln>
                          <a:effectLst/>
                        </p:spPr>
                      </p:cxnSp>
                      <p:cxnSp>
                        <p:nvCxnSpPr>
                          <p:cNvPr id="81" name="Straight Arrow Connector 80">
                            <a:extLst>
                              <a:ext uri="{FF2B5EF4-FFF2-40B4-BE49-F238E27FC236}">
                                <a16:creationId xmlns:a16="http://schemas.microsoft.com/office/drawing/2014/main" id="{AC8F675D-82AB-5749-CD93-6962F975E06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4733647" y="2870325"/>
                            <a:ext cx="1" cy="340503"/>
                          </a:xfrm>
                          <a:prstGeom prst="straightConnector1">
                            <a:avLst/>
                          </a:prstGeom>
                          <a:noFill/>
                          <a:ln w="25400" cap="flat" cmpd="sng" algn="ctr">
                            <a:solidFill>
                              <a:sysClr val="windowText" lastClr="000000"/>
                            </a:solidFill>
                            <a:prstDash val="solid"/>
                            <a:miter lim="800000"/>
                            <a:tailEnd type="triangle"/>
                          </a:ln>
                          <a:effectLst/>
                        </p:spPr>
                      </p:cxnSp>
                    </p:grpSp>
                    <p:sp>
                      <p:nvSpPr>
                        <p:cNvPr id="77" name="TextBox 76">
                          <a:extLst>
                            <a:ext uri="{FF2B5EF4-FFF2-40B4-BE49-F238E27FC236}">
                              <a16:creationId xmlns:a16="http://schemas.microsoft.com/office/drawing/2014/main" id="{91B89375-9BA4-6E9F-D82F-D6A1AB7D4ED9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941877" y="3301565"/>
                          <a:ext cx="914401" cy="4146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5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</a:rPr>
                            <a:t>Ions</a:t>
                          </a:r>
                        </a:p>
                      </p:txBody>
                    </p:sp>
                    <p:sp>
                      <p:nvSpPr>
                        <p:cNvPr id="78" name="TextBox 77">
                          <a:extLst>
                            <a:ext uri="{FF2B5EF4-FFF2-40B4-BE49-F238E27FC236}">
                              <a16:creationId xmlns:a16="http://schemas.microsoft.com/office/drawing/2014/main" id="{D39669AA-4B8B-8CB6-5D4B-728A7AAF36B2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325529" y="3399878"/>
                          <a:ext cx="914401" cy="41469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050" b="0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</a:rPr>
                            <a:t>Ions</a:t>
                          </a:r>
                        </a:p>
                      </p:txBody>
                    </p:sp>
                  </p:grpSp>
                </p:grpSp>
                <p:cxnSp>
                  <p:nvCxnSpPr>
                    <p:cNvPr id="71" name="Straight Arrow Connector 70">
                      <a:extLst>
                        <a:ext uri="{FF2B5EF4-FFF2-40B4-BE49-F238E27FC236}">
                          <a16:creationId xmlns:a16="http://schemas.microsoft.com/office/drawing/2014/main" id="{6B0F2CFF-31EC-7838-8A00-5F54E1E29A31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409795" y="3377740"/>
                      <a:ext cx="247974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CF6ED135-81C6-8C15-40F6-7B6BF9FACAB2}"/>
                    </a:ext>
                  </a:extLst>
                </p:cNvPr>
                <p:cNvCxnSpPr/>
                <p:nvPr/>
              </p:nvCxnSpPr>
              <p:spPr>
                <a:xfrm>
                  <a:off x="4996421" y="3736386"/>
                  <a:ext cx="128016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9A437C52-63C1-9439-8E7B-AF3E89659037}"/>
                    </a:ext>
                  </a:extLst>
                </p:cNvPr>
                <p:cNvSpPr txBox="1"/>
                <p:nvPr/>
              </p:nvSpPr>
              <p:spPr>
                <a:xfrm>
                  <a:off x="4979956" y="3711115"/>
                  <a:ext cx="1313091" cy="422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6 cm Gap</a:t>
                  </a:r>
                </a:p>
              </p:txBody>
            </p:sp>
          </p:grp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2D0BDD4E-AA4B-D783-0D56-39DC543CF30E}"/>
                  </a:ext>
                </a:extLst>
              </p:cNvPr>
              <p:cNvCxnSpPr/>
              <p:nvPr/>
            </p:nvCxnSpPr>
            <p:spPr>
              <a:xfrm>
                <a:off x="11422084" y="5984892"/>
                <a:ext cx="18288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BB3F8CE0-34CF-C0B7-03BF-AF2E2D742A95}"/>
                  </a:ext>
                </a:extLst>
              </p:cNvPr>
              <p:cNvCxnSpPr/>
              <p:nvPr/>
            </p:nvCxnSpPr>
            <p:spPr>
              <a:xfrm>
                <a:off x="11348503" y="6162810"/>
                <a:ext cx="18288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F02B38AD-C6FD-1010-D843-84125BBB9DD2}"/>
                  </a:ext>
                </a:extLst>
              </p:cNvPr>
              <p:cNvCxnSpPr/>
              <p:nvPr/>
            </p:nvCxnSpPr>
            <p:spPr>
              <a:xfrm>
                <a:off x="11325232" y="5675283"/>
                <a:ext cx="18288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650C16C-8EB1-A1AF-6E1E-2E6C210C2409}"/>
                </a:ext>
              </a:extLst>
            </p:cNvPr>
            <p:cNvSpPr txBox="1"/>
            <p:nvPr/>
          </p:nvSpPr>
          <p:spPr>
            <a:xfrm>
              <a:off x="8188053" y="6544432"/>
              <a:ext cx="1234731" cy="284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kern="0" dirty="0" err="1">
                  <a:solidFill>
                    <a:prstClr val="black"/>
                  </a:solidFill>
                </a:rPr>
                <a:t>Photoc</a:t>
              </a:r>
              <a:r>
                <a:rPr kumimoji="0" lang="en-US" sz="105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athode</a:t>
              </a: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5E0A8EB-CF69-7BE3-E6D8-C586EFC7F92A}"/>
                </a:ext>
              </a:extLst>
            </p:cNvPr>
            <p:cNvCxnSpPr>
              <a:cxnSpLocks/>
              <a:stCxn id="59" idx="0"/>
            </p:cNvCxnSpPr>
            <p:nvPr/>
          </p:nvCxnSpPr>
          <p:spPr>
            <a:xfrm flipV="1">
              <a:off x="8805418" y="5935323"/>
              <a:ext cx="590287" cy="609109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1F209193-4B64-627F-8766-B12561711896}"/>
              </a:ext>
            </a:extLst>
          </p:cNvPr>
          <p:cNvSpPr txBox="1"/>
          <p:nvPr/>
        </p:nvSpPr>
        <p:spPr>
          <a:xfrm>
            <a:off x="6418593" y="911079"/>
            <a:ext cx="1371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/>
              <a:t>Biased Anode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E882FDB-2852-5756-E9FD-5C3F3D34E42B}"/>
              </a:ext>
            </a:extLst>
          </p:cNvPr>
          <p:cNvGrpSpPr/>
          <p:nvPr/>
        </p:nvGrpSpPr>
        <p:grpSpPr>
          <a:xfrm>
            <a:off x="4382197" y="3627769"/>
            <a:ext cx="4666330" cy="2800144"/>
            <a:chOff x="6358911" y="3543243"/>
            <a:chExt cx="5233262" cy="3132036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85114E5F-ECD8-CECD-85B5-756253031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19" r="2707" b="9541"/>
            <a:stretch/>
          </p:blipFill>
          <p:spPr bwMode="auto">
            <a:xfrm>
              <a:off x="6358911" y="3543243"/>
              <a:ext cx="5233262" cy="313203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E10777FA-8B46-99FD-589D-74D77250FD33}"/>
                </a:ext>
              </a:extLst>
            </p:cNvPr>
            <p:cNvSpPr txBox="1"/>
            <p:nvPr/>
          </p:nvSpPr>
          <p:spPr>
            <a:xfrm>
              <a:off x="7640145" y="3658626"/>
              <a:ext cx="14943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Grounded Anode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04E3A6F6-C39B-3FAE-1A09-4FBB48A6C5A6}"/>
                </a:ext>
              </a:extLst>
            </p:cNvPr>
            <p:cNvSpPr txBox="1"/>
            <p:nvPr/>
          </p:nvSpPr>
          <p:spPr>
            <a:xfrm>
              <a:off x="9788068" y="3658626"/>
              <a:ext cx="14943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Biased Anode</a:t>
              </a: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DBA57AD3-33A3-E18A-E858-66F1DB5A2846}"/>
              </a:ext>
            </a:extLst>
          </p:cNvPr>
          <p:cNvSpPr txBox="1"/>
          <p:nvPr/>
        </p:nvSpPr>
        <p:spPr>
          <a:xfrm>
            <a:off x="4928233" y="3431251"/>
            <a:ext cx="4152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/>
              <a:t>Photocathode QE vs Charge Extracted</a:t>
            </a:r>
          </a:p>
        </p:txBody>
      </p:sp>
      <p:sp>
        <p:nvSpPr>
          <p:cNvPr id="10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347749"/>
            <a:ext cx="3917888" cy="43090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</p:spTree>
    <p:extLst>
      <p:ext uri="{BB962C8B-B14F-4D97-AF65-F5344CB8AC3E}">
        <p14:creationId xmlns:p14="http://schemas.microsoft.com/office/powerpoint/2010/main" val="1662628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CEBAF Photo-gun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AB8D0E-21E3-91CE-B74E-356FC3A99D4E}"/>
              </a:ext>
            </a:extLst>
          </p:cNvPr>
          <p:cNvGrpSpPr>
            <a:grpSpLocks noChangeAspect="1"/>
          </p:cNvGrpSpPr>
          <p:nvPr/>
        </p:nvGrpSpPr>
        <p:grpSpPr>
          <a:xfrm>
            <a:off x="4633398" y="1913047"/>
            <a:ext cx="4449124" cy="3217088"/>
            <a:chOff x="-833959" y="1241771"/>
            <a:chExt cx="5400695" cy="39051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DB110D-6255-30D5-DB7A-2A434C3DC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8809" y="1241771"/>
              <a:ext cx="2927068" cy="390515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137A59-AEF1-4498-E0C7-7AE55232D0E2}"/>
                </a:ext>
              </a:extLst>
            </p:cNvPr>
            <p:cNvSpPr txBox="1"/>
            <p:nvPr/>
          </p:nvSpPr>
          <p:spPr>
            <a:xfrm>
              <a:off x="-759092" y="1701117"/>
              <a:ext cx="1108867" cy="348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HV Cable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B607E6-4166-A80C-3CA1-2BB31DB9160E}"/>
                </a:ext>
              </a:extLst>
            </p:cNvPr>
            <p:cNvSpPr txBox="1"/>
            <p:nvPr/>
          </p:nvSpPr>
          <p:spPr>
            <a:xfrm>
              <a:off x="-637303" y="2605425"/>
              <a:ext cx="1108867" cy="504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Gun Chamber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054DC1-E56B-F521-096F-1BF19B5EFF8E}"/>
                </a:ext>
              </a:extLst>
            </p:cNvPr>
            <p:cNvSpPr txBox="1"/>
            <p:nvPr/>
          </p:nvSpPr>
          <p:spPr>
            <a:xfrm>
              <a:off x="-833959" y="3599247"/>
              <a:ext cx="1448805" cy="574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Anode Bias Feedthrough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36CC66-A416-9B58-D36D-A3C46B262171}"/>
                </a:ext>
              </a:extLst>
            </p:cNvPr>
            <p:cNvSpPr txBox="1"/>
            <p:nvPr/>
          </p:nvSpPr>
          <p:spPr>
            <a:xfrm>
              <a:off x="3597890" y="4296946"/>
              <a:ext cx="968846" cy="554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E-Beam Direction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E2B8E95-7AE4-B34F-E90E-E7752BF033C1}"/>
                </a:ext>
              </a:extLst>
            </p:cNvPr>
            <p:cNvCxnSpPr/>
            <p:nvPr/>
          </p:nvCxnSpPr>
          <p:spPr>
            <a:xfrm flipV="1">
              <a:off x="178350" y="1807964"/>
              <a:ext cx="1367570" cy="56140"/>
            </a:xfrm>
            <a:prstGeom prst="straightConnector1">
              <a:avLst/>
            </a:prstGeom>
            <a:ln w="50800">
              <a:solidFill>
                <a:srgbClr val="92D05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21DA8DC-97C1-27AA-99D3-1DB41DBDEA61}"/>
                </a:ext>
              </a:extLst>
            </p:cNvPr>
            <p:cNvCxnSpPr/>
            <p:nvPr/>
          </p:nvCxnSpPr>
          <p:spPr>
            <a:xfrm flipV="1">
              <a:off x="67399" y="2830010"/>
              <a:ext cx="993420" cy="17283"/>
            </a:xfrm>
            <a:prstGeom prst="straightConnector1">
              <a:avLst/>
            </a:prstGeom>
            <a:ln w="50800">
              <a:solidFill>
                <a:srgbClr val="92D05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75E64D6-1A69-7410-64D7-37D1DF45AC45}"/>
                </a:ext>
              </a:extLst>
            </p:cNvPr>
            <p:cNvCxnSpPr/>
            <p:nvPr/>
          </p:nvCxnSpPr>
          <p:spPr>
            <a:xfrm>
              <a:off x="305908" y="3881273"/>
              <a:ext cx="1496456" cy="1"/>
            </a:xfrm>
            <a:prstGeom prst="straightConnector1">
              <a:avLst/>
            </a:prstGeom>
            <a:ln w="50800">
              <a:solidFill>
                <a:srgbClr val="92D05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145E119-BC9A-B2CB-19F2-35B8EFD95665}"/>
                </a:ext>
              </a:extLst>
            </p:cNvPr>
            <p:cNvCxnSpPr/>
            <p:nvPr/>
          </p:nvCxnSpPr>
          <p:spPr>
            <a:xfrm>
              <a:off x="2325732" y="3650931"/>
              <a:ext cx="1335852" cy="934102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1D70E0-62BA-2AE8-D0C7-23A892452998}"/>
              </a:ext>
            </a:extLst>
          </p:cNvPr>
          <p:cNvGrpSpPr>
            <a:grpSpLocks noChangeAspect="1"/>
          </p:cNvGrpSpPr>
          <p:nvPr/>
        </p:nvGrpSpPr>
        <p:grpSpPr>
          <a:xfrm>
            <a:off x="72755" y="1846156"/>
            <a:ext cx="4692250" cy="3244689"/>
            <a:chOff x="24305" y="1274839"/>
            <a:chExt cx="6527299" cy="451362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8B50203-3F75-6221-358F-6736FCEC2F1F}"/>
                </a:ext>
              </a:extLst>
            </p:cNvPr>
            <p:cNvGrpSpPr/>
            <p:nvPr/>
          </p:nvGrpSpPr>
          <p:grpSpPr>
            <a:xfrm>
              <a:off x="24305" y="1274839"/>
              <a:ext cx="6527299" cy="4513625"/>
              <a:chOff x="196249" y="1240876"/>
              <a:chExt cx="6527299" cy="4513625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8120E7D-749E-3C0D-2950-6357A52668D0}"/>
                  </a:ext>
                </a:extLst>
              </p:cNvPr>
              <p:cNvGrpSpPr/>
              <p:nvPr/>
            </p:nvGrpSpPr>
            <p:grpSpPr>
              <a:xfrm>
                <a:off x="196249" y="1240876"/>
                <a:ext cx="6527299" cy="4513625"/>
                <a:chOff x="-78509" y="1306457"/>
                <a:chExt cx="6527299" cy="4513625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0787E2EC-9366-869D-31FA-18DD2CCB302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-78509" y="1306457"/>
                  <a:ext cx="6527299" cy="4513625"/>
                  <a:chOff x="6457617" y="114373"/>
                  <a:chExt cx="5334317" cy="3688677"/>
                </a:xfrm>
              </p:grpSpPr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741192B3-E30C-9F68-2AE0-745E4A71D0CC}"/>
                      </a:ext>
                    </a:extLst>
                  </p:cNvPr>
                  <p:cNvGrpSpPr/>
                  <p:nvPr/>
                </p:nvGrpSpPr>
                <p:grpSpPr>
                  <a:xfrm>
                    <a:off x="6457617" y="114373"/>
                    <a:ext cx="5334317" cy="3246313"/>
                    <a:chOff x="6413526" y="262458"/>
                    <a:chExt cx="5334317" cy="3246313"/>
                  </a:xfrm>
                </p:grpSpPr>
                <p:pic>
                  <p:nvPicPr>
                    <p:cNvPr id="42" name="Picture 41">
                      <a:extLst>
                        <a:ext uri="{FF2B5EF4-FFF2-40B4-BE49-F238E27FC236}">
                          <a16:creationId xmlns:a16="http://schemas.microsoft.com/office/drawing/2014/main" id="{72410217-6BA2-40EC-779A-956BD302F56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254551" y="1174989"/>
                      <a:ext cx="3360889" cy="2333782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43" name="Straight Arrow Connector 42">
                      <a:extLst>
                        <a:ext uri="{FF2B5EF4-FFF2-40B4-BE49-F238E27FC236}">
                          <a16:creationId xmlns:a16="http://schemas.microsoft.com/office/drawing/2014/main" id="{FB18EFDB-7439-4284-3C62-55B85CFD907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115643" y="1027906"/>
                      <a:ext cx="1304120" cy="1134384"/>
                    </a:xfrm>
                    <a:prstGeom prst="straightConnector1">
                      <a:avLst/>
                    </a:prstGeom>
                    <a:ln w="34925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346A6D70-F296-BF82-9321-D4710198459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13526" y="578136"/>
                      <a:ext cx="1169117" cy="4898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/>
                        <a:t>Cathode Electrode</a:t>
                      </a:r>
                    </a:p>
                  </p:txBody>
                </p:sp>
                <p:cxnSp>
                  <p:nvCxnSpPr>
                    <p:cNvPr id="45" name="Straight Arrow Connector 44">
                      <a:extLst>
                        <a:ext uri="{FF2B5EF4-FFF2-40B4-BE49-F238E27FC236}">
                          <a16:creationId xmlns:a16="http://schemas.microsoft.com/office/drawing/2014/main" id="{2970E7F7-3159-F9F9-31DB-67BAC4DE3920}"/>
                        </a:ext>
                      </a:extLst>
                    </p:cNvPr>
                    <p:cNvCxnSpPr>
                      <a:stCxn id="46" idx="2"/>
                    </p:cNvCxnSpPr>
                    <p:nvPr/>
                  </p:nvCxnSpPr>
                  <p:spPr>
                    <a:xfrm flipH="1">
                      <a:off x="8750055" y="752306"/>
                      <a:ext cx="298882" cy="402915"/>
                    </a:xfrm>
                    <a:prstGeom prst="straightConnector1">
                      <a:avLst/>
                    </a:prstGeom>
                    <a:ln w="34925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18399AA0-78FB-5848-F6F3-03A0B9109A7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45408" y="262458"/>
                      <a:ext cx="807056" cy="4898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050" dirty="0"/>
                        <a:t>HV Cable</a:t>
                      </a:r>
                    </a:p>
                  </p:txBody>
                </p:sp>
                <p:cxnSp>
                  <p:nvCxnSpPr>
                    <p:cNvPr id="47" name="Straight Arrow Connector 46">
                      <a:extLst>
                        <a:ext uri="{FF2B5EF4-FFF2-40B4-BE49-F238E27FC236}">
                          <a16:creationId xmlns:a16="http://schemas.microsoft.com/office/drawing/2014/main" id="{3F8FBB49-FE04-F294-B188-7C7B56A9AA13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9478710" y="1044784"/>
                      <a:ext cx="106879" cy="1147551"/>
                    </a:xfrm>
                    <a:prstGeom prst="straightConnector1">
                      <a:avLst/>
                    </a:prstGeom>
                    <a:ln w="34925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8" name="TextBox 47">
                      <a:extLst>
                        <a:ext uri="{FF2B5EF4-FFF2-40B4-BE49-F238E27FC236}">
                          <a16:creationId xmlns:a16="http://schemas.microsoft.com/office/drawing/2014/main" id="{F4B20592-6BAA-0A15-0FA8-B1E6F53B0FC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16609" y="612409"/>
                      <a:ext cx="1003032" cy="4898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/>
                        <a:t>Anode Electrode</a:t>
                      </a:r>
                    </a:p>
                  </p:txBody>
                </p:sp>
                <p:cxnSp>
                  <p:nvCxnSpPr>
                    <p:cNvPr id="49" name="Straight Arrow Connector 48">
                      <a:extLst>
                        <a:ext uri="{FF2B5EF4-FFF2-40B4-BE49-F238E27FC236}">
                          <a16:creationId xmlns:a16="http://schemas.microsoft.com/office/drawing/2014/main" id="{FDC58D51-3CB0-8868-6831-ED872D08D24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752026" y="791714"/>
                      <a:ext cx="624472" cy="936528"/>
                    </a:xfrm>
                    <a:prstGeom prst="straightConnector1">
                      <a:avLst/>
                    </a:prstGeom>
                    <a:ln w="34925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589F7ADD-BF22-BE0D-4691-45443A5D608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54879" y="333345"/>
                      <a:ext cx="1001105" cy="65604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/>
                        <a:t>Triple-Point Junction Shield</a:t>
                      </a:r>
                    </a:p>
                  </p:txBody>
                </p: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EAD48444-F62A-E4A2-0FD2-0DC786F977C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76614" y="597514"/>
                      <a:ext cx="1003032" cy="4898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/>
                        <a:t>Support Tube</a:t>
                      </a:r>
                    </a:p>
                  </p:txBody>
                </p:sp>
                <p:cxnSp>
                  <p:nvCxnSpPr>
                    <p:cNvPr id="52" name="Straight Arrow Connector 51">
                      <a:extLst>
                        <a:ext uri="{FF2B5EF4-FFF2-40B4-BE49-F238E27FC236}">
                          <a16:creationId xmlns:a16="http://schemas.microsoft.com/office/drawing/2014/main" id="{725B8120-584E-E5EB-91C9-C349AB000ACB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9709171" y="1027906"/>
                      <a:ext cx="559091" cy="1164428"/>
                    </a:xfrm>
                    <a:prstGeom prst="straightConnector1">
                      <a:avLst/>
                    </a:prstGeom>
                    <a:ln w="34925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id="{E78918D5-750E-C576-CB07-FB7E8EF084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651997" y="3011556"/>
                      <a:ext cx="1095846" cy="4898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/>
                        <a:t>Gun Chamber</a:t>
                      </a:r>
                    </a:p>
                  </p:txBody>
                </p:sp>
                <p:cxnSp>
                  <p:nvCxnSpPr>
                    <p:cNvPr id="54" name="Straight Arrow Connector 53">
                      <a:extLst>
                        <a:ext uri="{FF2B5EF4-FFF2-40B4-BE49-F238E27FC236}">
                          <a16:creationId xmlns:a16="http://schemas.microsoft.com/office/drawing/2014/main" id="{C27B5E24-64A2-FFFB-4EB5-04094FD604AD}"/>
                        </a:ext>
                      </a:extLst>
                    </p:cNvPr>
                    <p:cNvCxnSpPr>
                      <a:stCxn id="53" idx="1"/>
                    </p:cNvCxnSpPr>
                    <p:nvPr/>
                  </p:nvCxnSpPr>
                  <p:spPr>
                    <a:xfrm flipH="1" flipV="1">
                      <a:off x="9759784" y="3152694"/>
                      <a:ext cx="892213" cy="103786"/>
                    </a:xfrm>
                    <a:prstGeom prst="straightConnector1">
                      <a:avLst/>
                    </a:prstGeom>
                    <a:ln w="34925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67FA7291-C5BE-EB77-108E-597E338DB788}"/>
                      </a:ext>
                    </a:extLst>
                  </p:cNvPr>
                  <p:cNvSpPr txBox="1"/>
                  <p:nvPr/>
                </p:nvSpPr>
                <p:spPr>
                  <a:xfrm>
                    <a:off x="7413552" y="3472587"/>
                    <a:ext cx="1147291" cy="2886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50" dirty="0"/>
                      <a:t>Photocathode</a:t>
                    </a:r>
                  </a:p>
                </p:txBody>
              </p: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6B66C3CC-7282-A798-E1C3-2E0F99E3C85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8096866" y="2303761"/>
                    <a:ext cx="1059244" cy="1187130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Arrow Connector 35">
                    <a:extLst>
                      <a:ext uri="{FF2B5EF4-FFF2-40B4-BE49-F238E27FC236}">
                        <a16:creationId xmlns:a16="http://schemas.microsoft.com/office/drawing/2014/main" id="{0AA5B9C0-52DD-647F-2686-EA1A5D88D3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168450" y="2262694"/>
                    <a:ext cx="1935928" cy="1"/>
                  </a:xfrm>
                  <a:prstGeom prst="straightConnector1">
                    <a:avLst/>
                  </a:prstGeom>
                  <a:ln w="34925">
                    <a:solidFill>
                      <a:srgbClr val="0070C0"/>
                    </a:solidFill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8BFE5609-72F3-495D-2321-B902AE8120AA}"/>
                      </a:ext>
                    </a:extLst>
                  </p:cNvPr>
                  <p:cNvSpPr txBox="1"/>
                  <p:nvPr/>
                </p:nvSpPr>
                <p:spPr>
                  <a:xfrm>
                    <a:off x="10679625" y="1778297"/>
                    <a:ext cx="917116" cy="4898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50" dirty="0">
                        <a:solidFill>
                          <a:srgbClr val="0070C0"/>
                        </a:solidFill>
                      </a:rPr>
                      <a:t>E-Beam Direction</a:t>
                    </a: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AE60977-D321-DE41-6183-AB1114D999CC}"/>
                      </a:ext>
                    </a:extLst>
                  </p:cNvPr>
                  <p:cNvSpPr txBox="1"/>
                  <p:nvPr/>
                </p:nvSpPr>
                <p:spPr>
                  <a:xfrm>
                    <a:off x="9169960" y="3505642"/>
                    <a:ext cx="1555727" cy="2974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50" dirty="0"/>
                      <a:t>Ceramic Spacers</a:t>
                    </a:r>
                  </a:p>
                </p:txBody>
              </p:sp>
              <p:cxnSp>
                <p:nvCxnSpPr>
                  <p:cNvPr id="39" name="Straight Arrow Connector 38">
                    <a:extLst>
                      <a:ext uri="{FF2B5EF4-FFF2-40B4-BE49-F238E27FC236}">
                        <a16:creationId xmlns:a16="http://schemas.microsoft.com/office/drawing/2014/main" id="{B77538C9-1A68-EAE8-72A6-5B16508760FC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9610729" y="2554389"/>
                    <a:ext cx="141598" cy="973414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FFE2B2A2-2AB8-1A37-468D-304369DFC1AD}"/>
                      </a:ext>
                    </a:extLst>
                  </p:cNvPr>
                  <p:cNvSpPr txBox="1"/>
                  <p:nvPr/>
                </p:nvSpPr>
                <p:spPr>
                  <a:xfrm>
                    <a:off x="10658680" y="1210083"/>
                    <a:ext cx="1059798" cy="2974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50" dirty="0"/>
                      <a:t>Beam Pipe</a:t>
                    </a:r>
                  </a:p>
                </p:txBody>
              </p: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4E42BA1F-359F-DA5A-6426-4B040264CB4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0285155" y="1433176"/>
                    <a:ext cx="388584" cy="585891"/>
                  </a:xfrm>
                  <a:prstGeom prst="straightConnector1">
                    <a:avLst/>
                  </a:prstGeom>
                  <a:ln w="34925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2AFCD2F3-9795-5BA5-F8C0-CA2096EE3D1F}"/>
                    </a:ext>
                  </a:extLst>
                </p:cNvPr>
                <p:cNvCxnSpPr/>
                <p:nvPr/>
              </p:nvCxnSpPr>
              <p:spPr>
                <a:xfrm flipH="1">
                  <a:off x="3276683" y="4243306"/>
                  <a:ext cx="365760" cy="0"/>
                </a:xfrm>
                <a:prstGeom prst="straightConnector1">
                  <a:avLst/>
                </a:prstGeom>
                <a:ln w="25400"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F707399-A3BA-0298-A0C5-BCA2A8385E98}"/>
                    </a:ext>
                  </a:extLst>
                </p:cNvPr>
                <p:cNvSpPr txBox="1"/>
                <p:nvPr/>
              </p:nvSpPr>
              <p:spPr>
                <a:xfrm>
                  <a:off x="2939542" y="4244722"/>
                  <a:ext cx="990806" cy="5565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6 cm Gap</a:t>
                  </a:r>
                </a:p>
              </p:txBody>
            </p:sp>
          </p:grp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D5DC88FA-DF00-63B7-1727-D370D361602D}"/>
                  </a:ext>
                </a:extLst>
              </p:cNvPr>
              <p:cNvCxnSpPr/>
              <p:nvPr/>
            </p:nvCxnSpPr>
            <p:spPr>
              <a:xfrm flipH="1" flipV="1">
                <a:off x="3513342" y="3996685"/>
                <a:ext cx="2368296" cy="0"/>
              </a:xfrm>
              <a:prstGeom prst="straightConnector1">
                <a:avLst/>
              </a:prstGeom>
              <a:ln w="349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3DAB54D-7F76-9988-1A63-3A46C8843D6E}"/>
                  </a:ext>
                </a:extLst>
              </p:cNvPr>
              <p:cNvSpPr txBox="1"/>
              <p:nvPr/>
            </p:nvSpPr>
            <p:spPr>
              <a:xfrm>
                <a:off x="5358211" y="4042421"/>
                <a:ext cx="1011444" cy="599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rgbClr val="C00000"/>
                    </a:solidFill>
                  </a:rPr>
                  <a:t>Laser Direction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1202F1C-249C-27DD-50F4-FC0275AE2363}"/>
                </a:ext>
              </a:extLst>
            </p:cNvPr>
            <p:cNvSpPr txBox="1"/>
            <p:nvPr/>
          </p:nvSpPr>
          <p:spPr>
            <a:xfrm>
              <a:off x="1882208" y="1667019"/>
              <a:ext cx="987548" cy="577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Inverted Insulator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11DA718-313C-E7A0-B1D5-0295D59212EB}"/>
                </a:ext>
              </a:extLst>
            </p:cNvPr>
            <p:cNvCxnSpPr/>
            <p:nvPr/>
          </p:nvCxnSpPr>
          <p:spPr>
            <a:xfrm>
              <a:off x="2313355" y="2192126"/>
              <a:ext cx="284549" cy="493456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347749"/>
            <a:ext cx="3917888" cy="43090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</p:spTree>
    <p:extLst>
      <p:ext uri="{BB962C8B-B14F-4D97-AF65-F5344CB8AC3E}">
        <p14:creationId xmlns:p14="http://schemas.microsoft.com/office/powerpoint/2010/main" val="116788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Grounded vs Biased Anode Configurations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230183" marR="0" lvl="0" indent="-230183" algn="l" defTabSz="68578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Cathode: -130 kV</a:t>
            </a:r>
          </a:p>
          <a:p>
            <a:pPr marL="230183" marR="0" lvl="0" indent="-230183" algn="l" defTabSz="68578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Grounded anode: 0 V</a:t>
            </a:r>
          </a:p>
          <a:p>
            <a:pPr marL="230183" marR="0" lvl="0" indent="-230183" algn="l" defTabSz="68578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B0F1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Biased anode: +1000 V</a:t>
            </a:r>
          </a:p>
          <a:p>
            <a:pPr marL="460364" marR="0" lvl="1" indent="-230183" algn="l" defTabSz="685783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B0F1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Peak: ~ 350 V at 8 cm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2C71D5-092C-42CD-211F-C652E5D4C499}"/>
              </a:ext>
            </a:extLst>
          </p:cNvPr>
          <p:cNvGrpSpPr>
            <a:grpSpLocks noChangeAspect="1"/>
          </p:cNvGrpSpPr>
          <p:nvPr/>
        </p:nvGrpSpPr>
        <p:grpSpPr>
          <a:xfrm>
            <a:off x="5738231" y="940670"/>
            <a:ext cx="3191529" cy="2686620"/>
            <a:chOff x="4984230" y="2345775"/>
            <a:chExt cx="3668500" cy="308813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F304F23-634D-73FC-EE6E-5BAB242D1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4230" y="2637200"/>
              <a:ext cx="3668500" cy="279670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837990-84C1-6709-A581-DB72820512D0}"/>
                </a:ext>
              </a:extLst>
            </p:cNvPr>
            <p:cNvSpPr txBox="1"/>
            <p:nvPr/>
          </p:nvSpPr>
          <p:spPr>
            <a:xfrm>
              <a:off x="6489094" y="2345775"/>
              <a:ext cx="916047" cy="30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Anode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48EA534-6C8E-126C-C067-39D71ACF3C14}"/>
                </a:ext>
              </a:extLst>
            </p:cNvPr>
            <p:cNvCxnSpPr>
              <a:stCxn id="16" idx="2"/>
            </p:cNvCxnSpPr>
            <p:nvPr/>
          </p:nvCxnSpPr>
          <p:spPr>
            <a:xfrm>
              <a:off x="6947118" y="2646482"/>
              <a:ext cx="15813" cy="245017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637F76-FFFB-96C9-9D42-381F29E33522}"/>
                </a:ext>
              </a:extLst>
            </p:cNvPr>
            <p:cNvSpPr txBox="1"/>
            <p:nvPr/>
          </p:nvSpPr>
          <p:spPr>
            <a:xfrm>
              <a:off x="5108807" y="2345775"/>
              <a:ext cx="1431107" cy="30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Photocathode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CB56DD-C64B-87EA-DCF9-6F40B81F5056}"/>
                </a:ext>
              </a:extLst>
            </p:cNvPr>
            <p:cNvCxnSpPr>
              <a:stCxn id="18" idx="2"/>
            </p:cNvCxnSpPr>
            <p:nvPr/>
          </p:nvCxnSpPr>
          <p:spPr>
            <a:xfrm flipH="1">
              <a:off x="5801240" y="2646482"/>
              <a:ext cx="23121" cy="245017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9498C6-3057-4C42-F019-1F33E9EE5BEE}"/>
              </a:ext>
            </a:extLst>
          </p:cNvPr>
          <p:cNvGrpSpPr>
            <a:grpSpLocks noChangeAspect="1"/>
          </p:cNvGrpSpPr>
          <p:nvPr/>
        </p:nvGrpSpPr>
        <p:grpSpPr>
          <a:xfrm>
            <a:off x="5857635" y="3601807"/>
            <a:ext cx="3118470" cy="2745942"/>
            <a:chOff x="8501552" y="2447479"/>
            <a:chExt cx="3585518" cy="315719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E04FE51-8314-B108-F018-6FC5EFE0C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4276" y="2721266"/>
              <a:ext cx="3362794" cy="288341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D6EEC3-7496-D23D-EBC4-1CD13B2DC7C5}"/>
                </a:ext>
              </a:extLst>
            </p:cNvPr>
            <p:cNvSpPr txBox="1"/>
            <p:nvPr/>
          </p:nvSpPr>
          <p:spPr>
            <a:xfrm>
              <a:off x="9922721" y="2451561"/>
              <a:ext cx="916047" cy="30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Anode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51F4E05-0E63-DAB5-3DE2-D41A07E656D7}"/>
                </a:ext>
              </a:extLst>
            </p:cNvPr>
            <p:cNvCxnSpPr>
              <a:stCxn id="22" idx="2"/>
            </p:cNvCxnSpPr>
            <p:nvPr/>
          </p:nvCxnSpPr>
          <p:spPr>
            <a:xfrm>
              <a:off x="10380745" y="2752352"/>
              <a:ext cx="15813" cy="245009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213474C-7D03-59A0-2014-B3E2A649E9E1}"/>
                </a:ext>
              </a:extLst>
            </p:cNvPr>
            <p:cNvSpPr txBox="1"/>
            <p:nvPr/>
          </p:nvSpPr>
          <p:spPr>
            <a:xfrm>
              <a:off x="8501552" y="2447479"/>
              <a:ext cx="1431107" cy="30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Photocathode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6EE37AF-7BBE-2850-A469-E0F8B4F6288B}"/>
                </a:ext>
              </a:extLst>
            </p:cNvPr>
            <p:cNvCxnSpPr>
              <a:stCxn id="24" idx="2"/>
            </p:cNvCxnSpPr>
            <p:nvPr/>
          </p:nvCxnSpPr>
          <p:spPr>
            <a:xfrm>
              <a:off x="9217106" y="2748270"/>
              <a:ext cx="21105" cy="2470534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9A68EE2-7DF5-06B3-D04D-2E7EAD6ADC2B}"/>
              </a:ext>
            </a:extLst>
          </p:cNvPr>
          <p:cNvSpPr txBox="1"/>
          <p:nvPr/>
        </p:nvSpPr>
        <p:spPr>
          <a:xfrm>
            <a:off x="4189927" y="1975695"/>
            <a:ext cx="1577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Electric Potential On Axis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AB0B4F-40C3-4F91-314E-982FBA92D6DA}"/>
              </a:ext>
            </a:extLst>
          </p:cNvPr>
          <p:cNvSpPr txBox="1"/>
          <p:nvPr/>
        </p:nvSpPr>
        <p:spPr>
          <a:xfrm>
            <a:off x="4189927" y="4516939"/>
            <a:ext cx="1577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Electric Potential On Axis</a:t>
            </a:r>
          </a:p>
          <a:p>
            <a:pPr algn="ctr"/>
            <a:r>
              <a:rPr lang="en-US" sz="1600" dirty="0"/>
              <a:t>(Zoomed in)</a:t>
            </a:r>
          </a:p>
        </p:txBody>
      </p:sp>
      <p:sp>
        <p:nvSpPr>
          <p:cNvPr id="2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347749"/>
            <a:ext cx="3917888" cy="43090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</p:spTree>
    <p:extLst>
      <p:ext uri="{BB962C8B-B14F-4D97-AF65-F5344CB8AC3E}">
        <p14:creationId xmlns:p14="http://schemas.microsoft.com/office/powerpoint/2010/main" val="1611489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Biased Anode Experiments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8919" y="966055"/>
            <a:ext cx="3623600" cy="5381694"/>
          </a:xfrm>
        </p:spPr>
        <p:txBody>
          <a:bodyPr anchor="t"/>
          <a:lstStyle/>
          <a:p>
            <a:r>
              <a:rPr lang="en-US" sz="2000" dirty="0"/>
              <a:t>Experiments took place parasitically to three run periods at the CEBAF accelerator.</a:t>
            </a:r>
          </a:p>
          <a:p>
            <a:r>
              <a:rPr lang="en-US" sz="2000" dirty="0"/>
              <a:t>Anode alternated between grounded and biased configurations (RP1 and RP2).</a:t>
            </a:r>
          </a:p>
          <a:p>
            <a:r>
              <a:rPr lang="en-US" sz="2000" dirty="0"/>
              <a:t>Daily QE measurements to track degradation and calculate charge lifetime.</a:t>
            </a:r>
          </a:p>
          <a:p>
            <a:r>
              <a:rPr lang="en-US" sz="2000" dirty="0"/>
              <a:t>Periodic QE scans to measure spatial degradation.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B45BDE64-EABB-AE7C-A12C-D717B2DBDA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1274548"/>
                  </p:ext>
                </p:extLst>
              </p:nvPr>
            </p:nvGraphicFramePr>
            <p:xfrm>
              <a:off x="4022241" y="2121608"/>
              <a:ext cx="4983908" cy="3070588"/>
            </p:xfrm>
            <a:graphic>
              <a:graphicData uri="http://schemas.openxmlformats.org/drawingml/2006/table">
                <a:tbl>
                  <a:tblPr firstRow="1" firstCol="1" bandRow="1">
                    <a:solidFill>
                      <a:srgbClr val="0000CC"/>
                    </a:solidFill>
                    <a:tableStyleId>{5C22544A-7EE6-4342-B048-85BDC9FD1C3A}</a:tableStyleId>
                  </a:tblPr>
                  <a:tblGrid>
                    <a:gridCol w="1469073">
                      <a:extLst>
                        <a:ext uri="{9D8B030D-6E8A-4147-A177-3AD203B41FA5}">
                          <a16:colId xmlns:a16="http://schemas.microsoft.com/office/drawing/2014/main" val="3548612056"/>
                        </a:ext>
                      </a:extLst>
                    </a:gridCol>
                    <a:gridCol w="1163429">
                      <a:extLst>
                        <a:ext uri="{9D8B030D-6E8A-4147-A177-3AD203B41FA5}">
                          <a16:colId xmlns:a16="http://schemas.microsoft.com/office/drawing/2014/main" val="626331303"/>
                        </a:ext>
                      </a:extLst>
                    </a:gridCol>
                    <a:gridCol w="1183374">
                      <a:extLst>
                        <a:ext uri="{9D8B030D-6E8A-4147-A177-3AD203B41FA5}">
                          <a16:colId xmlns:a16="http://schemas.microsoft.com/office/drawing/2014/main" val="1384416353"/>
                        </a:ext>
                      </a:extLst>
                    </a:gridCol>
                    <a:gridCol w="1168032">
                      <a:extLst>
                        <a:ext uri="{9D8B030D-6E8A-4147-A177-3AD203B41FA5}">
                          <a16:colId xmlns:a16="http://schemas.microsoft.com/office/drawing/2014/main" val="2564880346"/>
                        </a:ext>
                      </a:extLst>
                    </a:gridCol>
                  </a:tblGrid>
                  <a:tr h="279996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Run Period 1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Run Period 2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Run Period 3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171740430"/>
                      </a:ext>
                    </a:extLst>
                  </a:tr>
                  <a:tr h="572434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Dates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June 2019 – Sept 2019 (</a:t>
                          </a:r>
                          <a14:m>
                            <m:oMath xmlns:m="http://schemas.openxmlformats.org/officeDocument/2006/math">
                              <m:r>
                                <a:rPr lang="en-US" sz="1100">
                                  <a:effectLst/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1100" dirty="0">
                              <a:effectLst/>
                            </a:rPr>
                            <a:t>12 weeks)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Jan 2020 –</a:t>
                          </a:r>
                        </a:p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Mar 2020</a:t>
                          </a:r>
                        </a:p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100">
                                  <a:effectLst/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1100" dirty="0">
                              <a:effectLst/>
                            </a:rPr>
                            <a:t>11 weeks)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July 2020 – </a:t>
                          </a:r>
                        </a:p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Sept 2020</a:t>
                          </a:r>
                        </a:p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100">
                                  <a:effectLst/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1100" dirty="0">
                              <a:effectLst/>
                            </a:rPr>
                            <a:t>11 weeks)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14062157"/>
                      </a:ext>
                    </a:extLst>
                  </a:tr>
                  <a:tr h="186517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Lasers/halls used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A, B, C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A, B, C, D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A, B, C, D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69337053"/>
                      </a:ext>
                    </a:extLst>
                  </a:tr>
                  <a:tr h="366351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Total charge extracted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solidFill>
                                <a:srgbClr val="FF0000"/>
                              </a:solidFill>
                              <a:effectLst/>
                            </a:rPr>
                            <a:t>245 C</a:t>
                          </a:r>
                          <a:endParaRPr lang="en-US" sz="110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solidFill>
                                <a:srgbClr val="FF0000"/>
                              </a:solidFill>
                              <a:effectLst/>
                            </a:rPr>
                            <a:t>390 C</a:t>
                          </a:r>
                          <a:endParaRPr lang="en-US" sz="110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solidFill>
                                <a:srgbClr val="FF0000"/>
                              </a:solidFill>
                              <a:effectLst/>
                            </a:rPr>
                            <a:t>247 C</a:t>
                          </a:r>
                          <a:endParaRPr lang="en-US" sz="110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72354993"/>
                      </a:ext>
                    </a:extLst>
                  </a:tr>
                  <a:tr h="366351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Total beam current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50 – 100 μA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150 – 225 μA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150 – 225 </a:t>
                          </a:r>
                          <a:r>
                            <a:rPr lang="en-US" sz="1100" dirty="0" err="1">
                              <a:effectLst/>
                            </a:rPr>
                            <a:t>μA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37155685"/>
                      </a:ext>
                    </a:extLst>
                  </a:tr>
                  <a:tr h="186517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Rep Rate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499 MHz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499 MHz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499 MHz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29068783"/>
                      </a:ext>
                    </a:extLst>
                  </a:tr>
                  <a:tr h="366351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Initial bunch size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0.5 mm (</a:t>
                          </a:r>
                          <a:r>
                            <a:rPr lang="en-US" sz="1100" dirty="0" err="1">
                              <a:effectLst/>
                            </a:rPr>
                            <a:t>rms</a:t>
                          </a:r>
                          <a:r>
                            <a:rPr lang="en-US" sz="1100" dirty="0">
                              <a:effectLst/>
                            </a:rPr>
                            <a:t>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0.5 mm (</a:t>
                          </a:r>
                          <a:r>
                            <a:rPr lang="en-US" sz="1100" dirty="0" err="1">
                              <a:effectLst/>
                            </a:rPr>
                            <a:t>rms</a:t>
                          </a:r>
                          <a:r>
                            <a:rPr lang="en-US" sz="1100" dirty="0">
                              <a:effectLst/>
                            </a:rPr>
                            <a:t>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0.5 mm (rms)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124213362"/>
                      </a:ext>
                    </a:extLst>
                  </a:tr>
                  <a:tr h="186517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Bunch length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50 </a:t>
                          </a:r>
                          <a:r>
                            <a:rPr lang="en-US" sz="1100" dirty="0" err="1">
                              <a:effectLst/>
                            </a:rPr>
                            <a:t>ps</a:t>
                          </a:r>
                          <a:r>
                            <a:rPr lang="en-US" sz="1100" dirty="0">
                              <a:effectLst/>
                            </a:rPr>
                            <a:t> (</a:t>
                          </a:r>
                          <a:r>
                            <a:rPr lang="en-US" sz="1100" dirty="0" err="1">
                              <a:effectLst/>
                            </a:rPr>
                            <a:t>rms</a:t>
                          </a:r>
                          <a:r>
                            <a:rPr lang="en-US" sz="1100" dirty="0">
                              <a:effectLst/>
                            </a:rPr>
                            <a:t>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50 ps (rms)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50 </a:t>
                          </a:r>
                          <a:r>
                            <a:rPr lang="en-US" sz="1100" dirty="0" err="1">
                              <a:effectLst/>
                            </a:rPr>
                            <a:t>ps</a:t>
                          </a:r>
                          <a:r>
                            <a:rPr lang="en-US" sz="1100" dirty="0">
                              <a:effectLst/>
                            </a:rPr>
                            <a:t> (rms)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18497718"/>
                      </a:ext>
                    </a:extLst>
                  </a:tr>
                  <a:tr h="186517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Cathode bias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-130 kV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-130 kV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-130 kV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82360060"/>
                      </a:ext>
                    </a:extLst>
                  </a:tr>
                  <a:tr h="373037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Anode bias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solidFill>
                                <a:srgbClr val="FF0000"/>
                              </a:solidFill>
                              <a:effectLst/>
                            </a:rPr>
                            <a:t>0 V or 961 V</a:t>
                          </a:r>
                          <a:endParaRPr lang="en-US" sz="110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solidFill>
                                <a:srgbClr val="FF0000"/>
                              </a:solidFill>
                              <a:effectLst/>
                            </a:rPr>
                            <a:t>0 V, 961 V, or 1000 V</a:t>
                          </a:r>
                          <a:endParaRPr lang="en-US" sz="110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solidFill>
                                <a:srgbClr val="FF0000"/>
                              </a:solidFill>
                              <a:effectLst/>
                            </a:rPr>
                            <a:t>1000 V</a:t>
                          </a:r>
                          <a:endParaRPr lang="en-US" sz="110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1272159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B45BDE64-EABB-AE7C-A12C-D717B2DBDA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1274548"/>
                  </p:ext>
                </p:extLst>
              </p:nvPr>
            </p:nvGraphicFramePr>
            <p:xfrm>
              <a:off x="4022241" y="2121608"/>
              <a:ext cx="4983908" cy="3070588"/>
            </p:xfrm>
            <a:graphic>
              <a:graphicData uri="http://schemas.openxmlformats.org/drawingml/2006/table">
                <a:tbl>
                  <a:tblPr firstRow="1" firstCol="1" bandRow="1">
                    <a:solidFill>
                      <a:srgbClr val="0000CC"/>
                    </a:solidFill>
                    <a:tableStyleId>{5C22544A-7EE6-4342-B048-85BDC9FD1C3A}</a:tableStyleId>
                  </a:tblPr>
                  <a:tblGrid>
                    <a:gridCol w="1469073">
                      <a:extLst>
                        <a:ext uri="{9D8B030D-6E8A-4147-A177-3AD203B41FA5}">
                          <a16:colId xmlns:a16="http://schemas.microsoft.com/office/drawing/2014/main" val="3548612056"/>
                        </a:ext>
                      </a:extLst>
                    </a:gridCol>
                    <a:gridCol w="1163429">
                      <a:extLst>
                        <a:ext uri="{9D8B030D-6E8A-4147-A177-3AD203B41FA5}">
                          <a16:colId xmlns:a16="http://schemas.microsoft.com/office/drawing/2014/main" val="626331303"/>
                        </a:ext>
                      </a:extLst>
                    </a:gridCol>
                    <a:gridCol w="1183374">
                      <a:extLst>
                        <a:ext uri="{9D8B030D-6E8A-4147-A177-3AD203B41FA5}">
                          <a16:colId xmlns:a16="http://schemas.microsoft.com/office/drawing/2014/main" val="1384416353"/>
                        </a:ext>
                      </a:extLst>
                    </a:gridCol>
                    <a:gridCol w="1168032">
                      <a:extLst>
                        <a:ext uri="{9D8B030D-6E8A-4147-A177-3AD203B41FA5}">
                          <a16:colId xmlns:a16="http://schemas.microsoft.com/office/drawing/2014/main" val="2564880346"/>
                        </a:ext>
                      </a:extLst>
                    </a:gridCol>
                  </a:tblGrid>
                  <a:tr h="279996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 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Run Period 1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Run Period 2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Run Period 3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171740430"/>
                      </a:ext>
                    </a:extLst>
                  </a:tr>
                  <a:tr h="572434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Dates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26042" t="-51064" r="-203125" b="-398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23711" t="-51064" r="-101031" b="-398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27083" t="-51064" r="-2083" b="-3989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4062157"/>
                      </a:ext>
                    </a:extLst>
                  </a:tr>
                  <a:tr h="186517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Lasers/halls used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A, B, C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A, B, C, D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A, B, C, D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69337053"/>
                      </a:ext>
                    </a:extLst>
                  </a:tr>
                  <a:tr h="366351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Total charge extracted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solidFill>
                                <a:srgbClr val="FF0000"/>
                              </a:solidFill>
                              <a:effectLst/>
                            </a:rPr>
                            <a:t>245 C</a:t>
                          </a:r>
                          <a:endParaRPr lang="en-US" sz="110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solidFill>
                                <a:srgbClr val="FF0000"/>
                              </a:solidFill>
                              <a:effectLst/>
                            </a:rPr>
                            <a:t>390 C</a:t>
                          </a:r>
                          <a:endParaRPr lang="en-US" sz="110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solidFill>
                                <a:srgbClr val="FF0000"/>
                              </a:solidFill>
                              <a:effectLst/>
                            </a:rPr>
                            <a:t>247 C</a:t>
                          </a:r>
                          <a:endParaRPr lang="en-US" sz="110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72354993"/>
                      </a:ext>
                    </a:extLst>
                  </a:tr>
                  <a:tr h="366351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Total beam current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50 – 100 μA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150 – 225 μA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150 – 225 </a:t>
                          </a:r>
                          <a:r>
                            <a:rPr lang="en-US" sz="1100" dirty="0" err="1">
                              <a:effectLst/>
                            </a:rPr>
                            <a:t>μA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937155685"/>
                      </a:ext>
                    </a:extLst>
                  </a:tr>
                  <a:tr h="186517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Rep Rate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499 MHz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499 MHz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499 MHz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29068783"/>
                      </a:ext>
                    </a:extLst>
                  </a:tr>
                  <a:tr h="366351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Initial bunch size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0.5 mm (</a:t>
                          </a:r>
                          <a:r>
                            <a:rPr lang="en-US" sz="1100" dirty="0" err="1">
                              <a:effectLst/>
                            </a:rPr>
                            <a:t>rms</a:t>
                          </a:r>
                          <a:r>
                            <a:rPr lang="en-US" sz="1100" dirty="0">
                              <a:effectLst/>
                            </a:rPr>
                            <a:t>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0.5 mm (</a:t>
                          </a:r>
                          <a:r>
                            <a:rPr lang="en-US" sz="1100" dirty="0" err="1">
                              <a:effectLst/>
                            </a:rPr>
                            <a:t>rms</a:t>
                          </a:r>
                          <a:r>
                            <a:rPr lang="en-US" sz="1100" dirty="0">
                              <a:effectLst/>
                            </a:rPr>
                            <a:t>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0.5 mm (rms)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124213362"/>
                      </a:ext>
                    </a:extLst>
                  </a:tr>
                  <a:tr h="186517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Bunch length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50 </a:t>
                          </a:r>
                          <a:r>
                            <a:rPr lang="en-US" sz="1100" dirty="0" err="1">
                              <a:effectLst/>
                            </a:rPr>
                            <a:t>ps</a:t>
                          </a:r>
                          <a:r>
                            <a:rPr lang="en-US" sz="1100" dirty="0">
                              <a:effectLst/>
                            </a:rPr>
                            <a:t> (</a:t>
                          </a:r>
                          <a:r>
                            <a:rPr lang="en-US" sz="1100" dirty="0" err="1">
                              <a:effectLst/>
                            </a:rPr>
                            <a:t>rms</a:t>
                          </a:r>
                          <a:r>
                            <a:rPr lang="en-US" sz="1100" dirty="0">
                              <a:effectLst/>
                            </a:rPr>
                            <a:t>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50 ps (rms)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50 </a:t>
                          </a:r>
                          <a:r>
                            <a:rPr lang="en-US" sz="1100" dirty="0" err="1">
                              <a:effectLst/>
                            </a:rPr>
                            <a:t>ps</a:t>
                          </a:r>
                          <a:r>
                            <a:rPr lang="en-US" sz="1100" dirty="0">
                              <a:effectLst/>
                            </a:rPr>
                            <a:t> (rms)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218497718"/>
                      </a:ext>
                    </a:extLst>
                  </a:tr>
                  <a:tr h="186517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Cathode bias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-130 kV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-130 kV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>
                              <a:effectLst/>
                            </a:rPr>
                            <a:t>-130 kV</a:t>
                          </a:r>
                          <a:endParaRPr lang="en-US" sz="1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82360060"/>
                      </a:ext>
                    </a:extLst>
                  </a:tr>
                  <a:tr h="373037">
                    <a:tc>
                      <a:txBody>
                        <a:bodyPr/>
                        <a:lstStyle/>
                        <a:p>
                          <a:pPr marL="0" marR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effectLst/>
                            </a:rPr>
                            <a:t>Anode bias</a:t>
                          </a:r>
                          <a:endParaRPr lang="en-US" sz="1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solidFill>
                                <a:srgbClr val="FF0000"/>
                              </a:solidFill>
                              <a:effectLst/>
                            </a:rPr>
                            <a:t>0 V or 961 V</a:t>
                          </a:r>
                          <a:endParaRPr lang="en-US" sz="110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solidFill>
                                <a:srgbClr val="FF0000"/>
                              </a:solidFill>
                              <a:effectLst/>
                            </a:rPr>
                            <a:t>0 V, 961 V, or 1000 V</a:t>
                          </a:r>
                          <a:endParaRPr lang="en-US" sz="110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100" dirty="0">
                              <a:solidFill>
                                <a:srgbClr val="FF0000"/>
                              </a:solidFill>
                              <a:effectLst/>
                            </a:rPr>
                            <a:t>1000 V</a:t>
                          </a:r>
                          <a:endParaRPr lang="en-US" sz="1100" dirty="0">
                            <a:solidFill>
                              <a:srgbClr val="FF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12721597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165669"/>
            <a:ext cx="3917888" cy="61298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</p:spTree>
    <p:extLst>
      <p:ext uri="{BB962C8B-B14F-4D97-AF65-F5344CB8AC3E}">
        <p14:creationId xmlns:p14="http://schemas.microsoft.com/office/powerpoint/2010/main" val="2361761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QE Measurements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8919" y="966055"/>
            <a:ext cx="3565003" cy="5381694"/>
          </a:xfrm>
        </p:spPr>
        <p:txBody>
          <a:bodyPr anchor="ctr"/>
          <a:lstStyle/>
          <a:p>
            <a:r>
              <a:rPr lang="en-US" sz="1600" dirty="0"/>
              <a:t>QE measurements measure the QE at the laser spot on the photocathode.</a:t>
            </a:r>
          </a:p>
          <a:p>
            <a:r>
              <a:rPr lang="en-US" sz="1600" dirty="0"/>
              <a:t>Laser spot shifted in run period 2 when the QE was too low.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3F1102-4943-272E-F894-ABA271E1A8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7192" y="841836"/>
            <a:ext cx="3000871" cy="1621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EC790B-54BC-00EF-5A76-9670C1A2FEEB}"/>
              </a:ext>
            </a:extLst>
          </p:cNvPr>
          <p:cNvSpPr txBox="1"/>
          <p:nvPr/>
        </p:nvSpPr>
        <p:spPr>
          <a:xfrm>
            <a:off x="4139109" y="1378156"/>
            <a:ext cx="140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Run Period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4762-3298-3D27-D67D-809AF561F2F9}"/>
              </a:ext>
            </a:extLst>
          </p:cNvPr>
          <p:cNvSpPr txBox="1"/>
          <p:nvPr/>
        </p:nvSpPr>
        <p:spPr>
          <a:xfrm>
            <a:off x="4139108" y="3142027"/>
            <a:ext cx="140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Run Period 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C212848-F776-1C4E-490A-20EBB6425BF4}"/>
              </a:ext>
            </a:extLst>
          </p:cNvPr>
          <p:cNvGrpSpPr/>
          <p:nvPr/>
        </p:nvGrpSpPr>
        <p:grpSpPr>
          <a:xfrm>
            <a:off x="5604599" y="2371538"/>
            <a:ext cx="2914069" cy="2117081"/>
            <a:chOff x="5459481" y="2753636"/>
            <a:chExt cx="3569354" cy="2545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D65B0C0-63A0-C7DB-143F-D794D7709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9481" y="2950812"/>
              <a:ext cx="3569354" cy="23485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3F8E754-A0FD-EE38-EA9E-6D99E6414988}"/>
                </a:ext>
              </a:extLst>
            </p:cNvPr>
            <p:cNvSpPr txBox="1"/>
            <p:nvPr/>
          </p:nvSpPr>
          <p:spPr>
            <a:xfrm>
              <a:off x="6114406" y="2753636"/>
              <a:ext cx="132194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u="sng" dirty="0"/>
                <a:t>Laser Spot 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BC0EA8-DE84-1B10-16C6-2431B54B0870}"/>
                </a:ext>
              </a:extLst>
            </p:cNvPr>
            <p:cNvSpPr txBox="1"/>
            <p:nvPr/>
          </p:nvSpPr>
          <p:spPr>
            <a:xfrm>
              <a:off x="7533966" y="2760107"/>
              <a:ext cx="132194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u="sng" dirty="0"/>
                <a:t>Laser Spot 2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57BF732-7D99-9E6F-957E-1718712FB1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4599" y="4395158"/>
            <a:ext cx="2956082" cy="2089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C4FD28-B498-C601-8F66-AE1FD5B994AE}"/>
              </a:ext>
            </a:extLst>
          </p:cNvPr>
          <p:cNvSpPr txBox="1"/>
          <p:nvPr/>
        </p:nvSpPr>
        <p:spPr>
          <a:xfrm>
            <a:off x="4139109" y="5070358"/>
            <a:ext cx="140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Run Period 3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347749"/>
            <a:ext cx="3917888" cy="430909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</p:spTree>
    <p:extLst>
      <p:ext uri="{BB962C8B-B14F-4D97-AF65-F5344CB8AC3E}">
        <p14:creationId xmlns:p14="http://schemas.microsoft.com/office/powerpoint/2010/main" val="1891064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Charge Lifetime and Improvement Ratios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261463"/>
            <a:ext cx="3917888" cy="517195"/>
          </a:xfrm>
        </p:spPr>
        <p:txBody>
          <a:bodyPr/>
          <a:lstStyle/>
          <a:p>
            <a:r>
              <a:rPr lang="en-US" dirty="0"/>
              <a:t>Simulating Real-Time Electron Impact Ionization Within the CEBAF Photo-gun Using a General Particle Tracer (GPT) Custom Element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Placeholder 6">
                <a:extLst>
                  <a:ext uri="{FF2B5EF4-FFF2-40B4-BE49-F238E27FC236}">
                    <a16:creationId xmlns:a16="http://schemas.microsoft.com/office/drawing/2014/main" id="{A9E3C514-3C4F-E542-BAAC-2883BA60EE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6864" y="4911212"/>
                <a:ext cx="8105327" cy="97339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Charge lifetime improved by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1.80±0.51</m:t>
                    </m:r>
                  </m:oMath>
                </a14:m>
                <a:r>
                  <a:rPr lang="en-US" sz="1800" dirty="0"/>
                  <a:t> on average with anode biased.</a:t>
                </a:r>
              </a:p>
              <a:p>
                <a:r>
                  <a:rPr lang="en-US" sz="1800" dirty="0"/>
                  <a:t>Interestingly, charge lifetimes for a given anode bias change throughout each run period.</a:t>
                </a:r>
              </a:p>
            </p:txBody>
          </p:sp>
        </mc:Choice>
        <mc:Fallback xmlns="">
          <p:sp>
            <p:nvSpPr>
              <p:cNvPr id="15" name="Text Placeholder 6">
                <a:extLst>
                  <a:ext uri="{FF2B5EF4-FFF2-40B4-BE49-F238E27FC236}">
                    <a16:creationId xmlns:a16="http://schemas.microsoft.com/office/drawing/2014/main" id="{A9E3C514-3C4F-E542-BAAC-2883BA60E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64" y="4911212"/>
                <a:ext cx="8105327" cy="973393"/>
              </a:xfrm>
              <a:prstGeom prst="rect">
                <a:avLst/>
              </a:prstGeom>
              <a:blipFill>
                <a:blip r:embed="rId2"/>
                <a:stretch>
                  <a:fillRect l="-526" t="-6289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7AA486B-4871-6092-96D5-1A74390DA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428749"/>
              </p:ext>
            </p:extLst>
          </p:nvPr>
        </p:nvGraphicFramePr>
        <p:xfrm>
          <a:off x="271755" y="1771446"/>
          <a:ext cx="2524537" cy="2682567"/>
        </p:xfrm>
        <a:graphic>
          <a:graphicData uri="http://schemas.openxmlformats.org/drawingml/2006/table">
            <a:tbl>
              <a:tblPr/>
              <a:tblGrid>
                <a:gridCol w="623123">
                  <a:extLst>
                    <a:ext uri="{9D8B030D-6E8A-4147-A177-3AD203B41FA5}">
                      <a16:colId xmlns:a16="http://schemas.microsoft.com/office/drawing/2014/main" val="178779587"/>
                    </a:ext>
                  </a:extLst>
                </a:gridCol>
                <a:gridCol w="834313">
                  <a:extLst>
                    <a:ext uri="{9D8B030D-6E8A-4147-A177-3AD203B41FA5}">
                      <a16:colId xmlns:a16="http://schemas.microsoft.com/office/drawing/2014/main" val="1469906141"/>
                    </a:ext>
                  </a:extLst>
                </a:gridCol>
                <a:gridCol w="1067101">
                  <a:extLst>
                    <a:ext uri="{9D8B030D-6E8A-4147-A177-3AD203B41FA5}">
                      <a16:colId xmlns:a16="http://schemas.microsoft.com/office/drawing/2014/main" val="120328384"/>
                    </a:ext>
                  </a:extLst>
                </a:gridCol>
              </a:tblGrid>
              <a:tr h="63044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Run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Period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Anode Bias (V)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Charge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Lifetime (C)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764187"/>
                  </a:ext>
                </a:extLst>
              </a:tr>
              <a:tr h="82296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118745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118745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118745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181 ± 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118745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424 ± 53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118745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288 ± 39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118745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303 ± 18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16293"/>
                  </a:ext>
                </a:extLst>
              </a:tr>
              <a:tr h="102606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118745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118745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118745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118745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85.9 ± 0.1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118745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211 ± 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118745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401 ± 10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118745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208 ± 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118745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370 ± 29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461146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350 ± 14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067002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3AD91D0-F4E9-551B-D94A-43DD03D77091}"/>
              </a:ext>
            </a:extLst>
          </p:cNvPr>
          <p:cNvSpPr txBox="1"/>
          <p:nvPr/>
        </p:nvSpPr>
        <p:spPr>
          <a:xfrm>
            <a:off x="412814" y="1432892"/>
            <a:ext cx="2242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Charge Lifetime Table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E1B33CF6-8AC7-2CD5-E36E-C8C296F56F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3074237"/>
                  </p:ext>
                </p:extLst>
              </p:nvPr>
            </p:nvGraphicFramePr>
            <p:xfrm>
              <a:off x="2997546" y="1779718"/>
              <a:ext cx="2795631" cy="2674294"/>
            </p:xfrm>
            <a:graphic>
              <a:graphicData uri="http://schemas.openxmlformats.org/drawingml/2006/table">
                <a:tbl>
                  <a:tblPr/>
                  <a:tblGrid>
                    <a:gridCol w="641382">
                      <a:extLst>
                        <a:ext uri="{9D8B030D-6E8A-4147-A177-3AD203B41FA5}">
                          <a16:colId xmlns:a16="http://schemas.microsoft.com/office/drawing/2014/main" val="178779587"/>
                        </a:ext>
                      </a:extLst>
                    </a:gridCol>
                    <a:gridCol w="1156526">
                      <a:extLst>
                        <a:ext uri="{9D8B030D-6E8A-4147-A177-3AD203B41FA5}">
                          <a16:colId xmlns:a16="http://schemas.microsoft.com/office/drawing/2014/main" val="1469906141"/>
                        </a:ext>
                      </a:extLst>
                    </a:gridCol>
                    <a:gridCol w="997723">
                      <a:extLst>
                        <a:ext uri="{9D8B030D-6E8A-4147-A177-3AD203B41FA5}">
                          <a16:colId xmlns:a16="http://schemas.microsoft.com/office/drawing/2014/main" val="120328384"/>
                        </a:ext>
                      </a:extLst>
                    </a:gridCol>
                  </a:tblGrid>
                  <a:tr h="562647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en-GB" sz="1200" b="1" kern="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Run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marL="0" marR="0" algn="l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en-GB" sz="1200" b="1" kern="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Period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en-GB" sz="1200" b="1" kern="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Improvement</a:t>
                          </a:r>
                          <a:r>
                            <a:rPr lang="en-GB" sz="1200" b="1" kern="800" baseline="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Ratio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en-US" sz="1200" b="1" kern="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Ratio Value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30764187"/>
                      </a:ext>
                    </a:extLst>
                  </a:tr>
                  <a:tr h="469056">
                    <a:tc rowSpan="2"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en-GB" sz="1200" kern="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2.34±0.31</m:t>
                                </m:r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1216293"/>
                      </a:ext>
                    </a:extLst>
                  </a:tr>
                  <a:tr h="469056">
                    <a:tc vMerge="1"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dirty="0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dirty="0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200" b="0" i="1" dirty="0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sz="1200" b="0" i="1" dirty="0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1200" b="0" i="1" dirty="0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dirty="0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200" b="0" i="1" dirty="0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1.05±0.16</m:t>
                                </m:r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90576738"/>
                      </a:ext>
                    </a:extLst>
                  </a:tr>
                  <a:tr h="610887">
                    <a:tc rowSpan="3"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en-GB" sz="1200" kern="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2.28±0.22</m:t>
                                </m:r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08461146"/>
                      </a:ext>
                    </a:extLst>
                  </a:tr>
                  <a:tr h="281324">
                    <a:tc vMerge="1"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1.93±0.06</m:t>
                                </m:r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33437869"/>
                      </a:ext>
                    </a:extLst>
                  </a:tr>
                  <a:tr h="281324">
                    <a:tc vMerge="1"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1.78±0.14</m:t>
                                </m:r>
                              </m:oMath>
                            </m:oMathPara>
                          </a14:m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106116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E1B33CF6-8AC7-2CD5-E36E-C8C296F56F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3074237"/>
                  </p:ext>
                </p:extLst>
              </p:nvPr>
            </p:nvGraphicFramePr>
            <p:xfrm>
              <a:off x="2997546" y="1779718"/>
              <a:ext cx="2795631" cy="2674294"/>
            </p:xfrm>
            <a:graphic>
              <a:graphicData uri="http://schemas.openxmlformats.org/drawingml/2006/table">
                <a:tbl>
                  <a:tblPr/>
                  <a:tblGrid>
                    <a:gridCol w="641382">
                      <a:extLst>
                        <a:ext uri="{9D8B030D-6E8A-4147-A177-3AD203B41FA5}">
                          <a16:colId xmlns:a16="http://schemas.microsoft.com/office/drawing/2014/main" val="178779587"/>
                        </a:ext>
                      </a:extLst>
                    </a:gridCol>
                    <a:gridCol w="1156526">
                      <a:extLst>
                        <a:ext uri="{9D8B030D-6E8A-4147-A177-3AD203B41FA5}">
                          <a16:colId xmlns:a16="http://schemas.microsoft.com/office/drawing/2014/main" val="1469906141"/>
                        </a:ext>
                      </a:extLst>
                    </a:gridCol>
                    <a:gridCol w="997723">
                      <a:extLst>
                        <a:ext uri="{9D8B030D-6E8A-4147-A177-3AD203B41FA5}">
                          <a16:colId xmlns:a16="http://schemas.microsoft.com/office/drawing/2014/main" val="120328384"/>
                        </a:ext>
                      </a:extLst>
                    </a:gridCol>
                  </a:tblGrid>
                  <a:tr h="562647">
                    <a:tc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en-GB" sz="1200" b="1" kern="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Run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marL="0" marR="0" algn="l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en-GB" sz="1200" b="1" kern="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Period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en-GB" sz="1200" b="1" kern="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Improvement</a:t>
                          </a:r>
                          <a:r>
                            <a:rPr lang="en-GB" sz="1200" b="1" kern="800" baseline="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 Ratio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r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en-US" sz="1200" b="1" kern="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Ratio Value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30764187"/>
                      </a:ext>
                    </a:extLst>
                  </a:tr>
                  <a:tr h="469056">
                    <a:tc rowSpan="2"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en-GB" sz="1200" kern="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1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6316" t="-122078" r="-87368" b="-3532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1098" t="-122078" r="-1220" b="-3532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16293"/>
                      </a:ext>
                    </a:extLst>
                  </a:tr>
                  <a:tr h="469056">
                    <a:tc vMerge="1"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6316" t="-222078" r="-87368" b="-2532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1098" t="-222078" r="-1220" b="-2532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0576738"/>
                      </a:ext>
                    </a:extLst>
                  </a:tr>
                  <a:tr h="610887">
                    <a:tc rowSpan="3">
                      <a:txBody>
                        <a:bodyPr/>
                        <a:lstStyle/>
                        <a:p>
                          <a:pPr marL="0" marR="0" algn="l">
                            <a:spcBef>
                              <a:spcPts val="100"/>
                            </a:spcBef>
                            <a:spcAft>
                              <a:spcPts val="100"/>
                            </a:spcAft>
                          </a:pPr>
                          <a:r>
                            <a:rPr lang="en-GB" sz="1200" kern="8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2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rPr>
                            <a:t> 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6316" t="-248000" r="-87368" b="-9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1098" t="-248000" r="-1220" b="-9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8461146"/>
                      </a:ext>
                    </a:extLst>
                  </a:tr>
                  <a:tr h="281324">
                    <a:tc vMerge="1"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6316" t="-740426" r="-87368" b="-102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1098" t="-740426" r="-1220" b="-10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3437869"/>
                      </a:ext>
                    </a:extLst>
                  </a:tr>
                  <a:tr h="281324">
                    <a:tc vMerge="1">
                      <a:txBody>
                        <a:bodyPr/>
                        <a:lstStyle/>
                        <a:p>
                          <a:pPr marL="0" marR="0" indent="0"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6316" t="-858696" r="-87368" b="-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1098" t="-858696" r="-1220" b="-43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061163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090F280-0369-4DCD-54D9-24FD8B7B8C94}"/>
              </a:ext>
            </a:extLst>
          </p:cNvPr>
          <p:cNvSpPr txBox="1"/>
          <p:nvPr/>
        </p:nvSpPr>
        <p:spPr>
          <a:xfrm>
            <a:off x="3120014" y="1445474"/>
            <a:ext cx="2550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Improvement Ratios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15625A-2FF6-3403-D566-8536B909724D}"/>
              </a:ext>
            </a:extLst>
          </p:cNvPr>
          <p:cNvSpPr txBox="1"/>
          <p:nvPr/>
        </p:nvSpPr>
        <p:spPr>
          <a:xfrm>
            <a:off x="5888235" y="2503349"/>
            <a:ext cx="3168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Average Improvement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565279-5480-8E0F-D2D7-836528EAD587}"/>
                  </a:ext>
                </a:extLst>
              </p:cNvPr>
              <p:cNvSpPr txBox="1"/>
              <p:nvPr/>
            </p:nvSpPr>
            <p:spPr>
              <a:xfrm>
                <a:off x="6006557" y="2909157"/>
                <a:ext cx="2919164" cy="518155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biased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grounded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343±66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191±40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≈1.80±0.51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565279-5480-8E0F-D2D7-836528EAD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6557" y="2909157"/>
                <a:ext cx="2919164" cy="5181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2910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_Standard" id="{C827FAA7-516A-D449-BEDD-B5FC91024FEC}" vid="{B010C366-98B8-504F-B911-D3F895C7B8B4}"/>
    </a:ext>
  </a:extLst>
</a:theme>
</file>

<file path=ppt/theme/theme2.xml><?xml version="1.0" encoding="utf-8"?>
<a:theme xmlns:a="http://schemas.openxmlformats.org/drawingml/2006/main" name="Main">
  <a:themeElements>
    <a:clrScheme name="LANL_new logo branding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B8"/>
      </a:accent1>
      <a:accent2>
        <a:srgbClr val="FF9128"/>
      </a:accent2>
      <a:accent3>
        <a:srgbClr val="CCD0E1"/>
      </a:accent3>
      <a:accent4>
        <a:srgbClr val="00A963"/>
      </a:accent4>
      <a:accent5>
        <a:srgbClr val="3295DB"/>
      </a:accent5>
      <a:accent6>
        <a:srgbClr val="EB0E1D"/>
      </a:accent6>
      <a:hlink>
        <a:srgbClr val="3295DB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JeffersonLab_Standard</Template>
  <TotalTime>1374</TotalTime>
  <Words>3295</Words>
  <Application>Microsoft Office PowerPoint</Application>
  <PresentationFormat>On-screen Show (4:3)</PresentationFormat>
  <Paragraphs>574</Paragraphs>
  <Slides>37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.PingFangSC-Regular</vt:lpstr>
      <vt:lpstr>Acumin Pro</vt:lpstr>
      <vt:lpstr>Arial</vt:lpstr>
      <vt:lpstr>Calibri</vt:lpstr>
      <vt:lpstr>Cambria Math</vt:lpstr>
      <vt:lpstr>LM Roman 10</vt:lpstr>
      <vt:lpstr>LM Roman 12</vt:lpstr>
      <vt:lpstr>PingFangSC-Regular</vt:lpstr>
      <vt:lpstr>Times New Roman</vt:lpstr>
      <vt:lpstr>Wingdings</vt:lpstr>
      <vt:lpstr>Office Theme</vt:lpstr>
      <vt:lpstr>Main</vt:lpstr>
      <vt:lpstr>Simulating Real-Time Electron Impact Ionization Within the CEBAF Photo-gun Using a General Particle Tracer (GPT) Custom Element</vt:lpstr>
      <vt:lpstr>Outline</vt:lpstr>
      <vt:lpstr>Ion Back-Bombardment</vt:lpstr>
      <vt:lpstr>Biasing the Anode</vt:lpstr>
      <vt:lpstr>CEBAF Photo-gun</vt:lpstr>
      <vt:lpstr>Grounded vs Biased Anode Configurations</vt:lpstr>
      <vt:lpstr>Biased Anode Experiments</vt:lpstr>
      <vt:lpstr>QE Measurements</vt:lpstr>
      <vt:lpstr>Charge Lifetime and Improvement Ratios</vt:lpstr>
      <vt:lpstr>QE Scan</vt:lpstr>
      <vt:lpstr>QE Scans: Run Period 1</vt:lpstr>
      <vt:lpstr>QE Scans: Run Period 2</vt:lpstr>
      <vt:lpstr>QE Scans: Run Period 3</vt:lpstr>
      <vt:lpstr>General Particle Tracer (GPT) Simulations with IONATOR</vt:lpstr>
      <vt:lpstr>IONATOR Flow Chart</vt:lpstr>
      <vt:lpstr>Ion Production Rate</vt:lpstr>
      <vt:lpstr>Modelling the CEBAF Beamline</vt:lpstr>
      <vt:lpstr>Grounded vs Biased Anode Simulations</vt:lpstr>
      <vt:lpstr>Back-Bombarding Ion Density Distributions: Grounded vs. Biased Anode (Run Period 1)</vt:lpstr>
      <vt:lpstr>Back-Bombarding Ion Energy Density Distributions: Grounded vs. Biased Anode (Run Period 1)</vt:lpstr>
      <vt:lpstr>Back-Bombarding Ion Distributions vs QE Difference Scan</vt:lpstr>
      <vt:lpstr>Conclusions</vt:lpstr>
      <vt:lpstr>Ongoing Work</vt:lpstr>
      <vt:lpstr>PowerPoint Presentation</vt:lpstr>
      <vt:lpstr>PowerPoint Presentation</vt:lpstr>
      <vt:lpstr>PowerPoint Presentation</vt:lpstr>
      <vt:lpstr>PowerPoint Presentation</vt:lpstr>
      <vt:lpstr>Electron-Impact Ionization</vt:lpstr>
      <vt:lpstr>Ionization Cross Section</vt:lpstr>
      <vt:lpstr>Ion Production Rate</vt:lpstr>
      <vt:lpstr>Secondary Electron Energy Distribution</vt:lpstr>
      <vt:lpstr>Ion and Scattered Electron Energies</vt:lpstr>
      <vt:lpstr>Laser Profile Measurements</vt:lpstr>
      <vt:lpstr>Effect of Anode Bias on Electron Beam</vt:lpstr>
      <vt:lpstr>Beam Deflection vs Anode Bias</vt:lpstr>
      <vt:lpstr>Beam Size vs Anode Bias</vt:lpstr>
      <vt:lpstr>Time of Flight vs Anode Bias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Yoskowitz, Joshua Tyler</dc:creator>
  <cp:lastModifiedBy>Joshua Yoskowitz</cp:lastModifiedBy>
  <cp:revision>71</cp:revision>
  <dcterms:created xsi:type="dcterms:W3CDTF">2023-09-20T18:50:07Z</dcterms:created>
  <dcterms:modified xsi:type="dcterms:W3CDTF">2023-09-25T17:09:39Z</dcterms:modified>
</cp:coreProperties>
</file>