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13.jpg" ContentType="image/jpg"/>
  <Override PartName="/ppt/media/image14.jpg" ContentType="image/jpg"/>
  <Override PartName="/ppt/notesSlides/notesSlide1.xml" ContentType="application/vnd.openxmlformats-officedocument.presentationml.notesSlide+xml"/>
  <Override PartName="/ppt/media/image15.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2.jpg" ContentType="image/jpg"/>
  <Override PartName="/ppt/media/image35.jpg" ContentType="image/jpg"/>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7"/>
  </p:notesMasterIdLst>
  <p:handoutMasterIdLst>
    <p:handoutMasterId r:id="rId28"/>
  </p:handoutMasterIdLst>
  <p:sldIdLst>
    <p:sldId id="256" r:id="rId2"/>
    <p:sldId id="3744" r:id="rId3"/>
    <p:sldId id="3745" r:id="rId4"/>
    <p:sldId id="3742" r:id="rId5"/>
    <p:sldId id="261" r:id="rId6"/>
    <p:sldId id="3738" r:id="rId7"/>
    <p:sldId id="3726" r:id="rId8"/>
    <p:sldId id="3747" r:id="rId9"/>
    <p:sldId id="3668" r:id="rId10"/>
    <p:sldId id="266" r:id="rId11"/>
    <p:sldId id="2317" r:id="rId12"/>
    <p:sldId id="3748" r:id="rId13"/>
    <p:sldId id="3749" r:id="rId14"/>
    <p:sldId id="3750" r:id="rId15"/>
    <p:sldId id="3751" r:id="rId16"/>
    <p:sldId id="3752" r:id="rId17"/>
    <p:sldId id="3741" r:id="rId18"/>
    <p:sldId id="300" r:id="rId19"/>
    <p:sldId id="3753" r:id="rId20"/>
    <p:sldId id="3739" r:id="rId21"/>
    <p:sldId id="3740" r:id="rId22"/>
    <p:sldId id="3743" r:id="rId23"/>
    <p:sldId id="3679" r:id="rId24"/>
    <p:sldId id="543" r:id="rId25"/>
    <p:sldId id="375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52"/>
    <p:restoredTop sz="94694"/>
  </p:normalViewPr>
  <p:slideViewPr>
    <p:cSldViewPr snapToGrid="0" snapToObjects="1">
      <p:cViewPr varScale="1">
        <p:scale>
          <a:sx n="164" d="100"/>
          <a:sy n="164" d="100"/>
        </p:scale>
        <p:origin x="4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https://brookhavenlab-my.sharepoint.com/personal/wliu_bnl_gov/Documents/Mott_966/QE%20and%20ESP/QE%20and%20ESP_DBR-SC-SL-GaAs_ODU-22R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wange/Documents/Research/eRHIC%20injector/SL%20GaAs/DBR/QE%20and%20ESP_DBR-SC-SL-GaAs_ODU-22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2602623198706"/>
          <c:y val="0.14633949955427383"/>
          <c:w val="0.75222130878646276"/>
          <c:h val="0.7140420858615113"/>
        </c:manualLayout>
      </c:layout>
      <c:scatterChart>
        <c:scatterStyle val="smoothMarker"/>
        <c:varyColors val="0"/>
        <c:ser>
          <c:idx val="4"/>
          <c:order val="0"/>
          <c:tx>
            <c:v>ESP, 1st activation</c:v>
          </c:tx>
          <c:spPr>
            <a:ln w="25400">
              <a:noFill/>
              <a:prstDash val="sysDash"/>
            </a:ln>
          </c:spPr>
          <c:marker>
            <c:symbol val="circle"/>
            <c:size val="4"/>
            <c:spPr>
              <a:ln w="12700">
                <a:solidFill>
                  <a:srgbClr val="0070C0"/>
                </a:solidFill>
              </a:ln>
            </c:spPr>
          </c:marker>
          <c:errBars>
            <c:errDir val="y"/>
            <c:errBarType val="both"/>
            <c:errValType val="cust"/>
            <c:noEndCap val="0"/>
            <c:plus>
              <c:numRef>
                <c:f>'ESP_HCl_22R113-1_Aug2022'!$F$3:$F$21</c:f>
                <c:numCache>
                  <c:formatCode>General</c:formatCode>
                  <c:ptCount val="19"/>
                  <c:pt idx="0">
                    <c:v>0.62962962962962965</c:v>
                  </c:pt>
                  <c:pt idx="1">
                    <c:v>0.59259259259259256</c:v>
                  </c:pt>
                  <c:pt idx="2">
                    <c:v>0.62962962962962965</c:v>
                  </c:pt>
                  <c:pt idx="3">
                    <c:v>0.7407407407407407</c:v>
                  </c:pt>
                  <c:pt idx="4">
                    <c:v>0.77777777777777768</c:v>
                  </c:pt>
                  <c:pt idx="5">
                    <c:v>0.88888888888888884</c:v>
                  </c:pt>
                  <c:pt idx="6">
                    <c:v>1.074074074074074</c:v>
                  </c:pt>
                  <c:pt idx="7">
                    <c:v>1.3333333333333333</c:v>
                  </c:pt>
                  <c:pt idx="8">
                    <c:v>1.7407407407407405</c:v>
                  </c:pt>
                  <c:pt idx="9">
                    <c:v>1.9259259259259258</c:v>
                  </c:pt>
                  <c:pt idx="10">
                    <c:v>2.0370370370370372</c:v>
                  </c:pt>
                  <c:pt idx="11">
                    <c:v>2.074074074074074</c:v>
                  </c:pt>
                  <c:pt idx="12">
                    <c:v>2.074074074074074</c:v>
                  </c:pt>
                  <c:pt idx="13">
                    <c:v>1.962962962962963</c:v>
                  </c:pt>
                  <c:pt idx="14">
                    <c:v>2.0370370370370372</c:v>
                  </c:pt>
                  <c:pt idx="15">
                    <c:v>1.9259259259259258</c:v>
                  </c:pt>
                  <c:pt idx="16">
                    <c:v>1.9259259259259258</c:v>
                  </c:pt>
                </c:numCache>
              </c:numRef>
            </c:plus>
            <c:minus>
              <c:numRef>
                <c:f>'ESP_HCl_22R113-1_Aug2022'!$F$3:$F$21</c:f>
                <c:numCache>
                  <c:formatCode>General</c:formatCode>
                  <c:ptCount val="19"/>
                  <c:pt idx="0">
                    <c:v>0.62962962962962965</c:v>
                  </c:pt>
                  <c:pt idx="1">
                    <c:v>0.59259259259259256</c:v>
                  </c:pt>
                  <c:pt idx="2">
                    <c:v>0.62962962962962965</c:v>
                  </c:pt>
                  <c:pt idx="3">
                    <c:v>0.7407407407407407</c:v>
                  </c:pt>
                  <c:pt idx="4">
                    <c:v>0.77777777777777768</c:v>
                  </c:pt>
                  <c:pt idx="5">
                    <c:v>0.88888888888888884</c:v>
                  </c:pt>
                  <c:pt idx="6">
                    <c:v>1.074074074074074</c:v>
                  </c:pt>
                  <c:pt idx="7">
                    <c:v>1.3333333333333333</c:v>
                  </c:pt>
                  <c:pt idx="8">
                    <c:v>1.7407407407407405</c:v>
                  </c:pt>
                  <c:pt idx="9">
                    <c:v>1.9259259259259258</c:v>
                  </c:pt>
                  <c:pt idx="10">
                    <c:v>2.0370370370370372</c:v>
                  </c:pt>
                  <c:pt idx="11">
                    <c:v>2.074074074074074</c:v>
                  </c:pt>
                  <c:pt idx="12">
                    <c:v>2.074074074074074</c:v>
                  </c:pt>
                  <c:pt idx="13">
                    <c:v>1.962962962962963</c:v>
                  </c:pt>
                  <c:pt idx="14">
                    <c:v>2.0370370370370372</c:v>
                  </c:pt>
                  <c:pt idx="15">
                    <c:v>1.9259259259259258</c:v>
                  </c:pt>
                  <c:pt idx="16">
                    <c:v>1.9259259259259258</c:v>
                  </c:pt>
                </c:numCache>
              </c:numRef>
            </c:minus>
            <c:spPr>
              <a:ln w="25400">
                <a:solidFill>
                  <a:srgbClr val="0070C0"/>
                </a:solidFill>
              </a:ln>
            </c:spPr>
          </c:errBars>
          <c:errBars>
            <c:errDir val="x"/>
            <c:errBarType val="both"/>
            <c:errValType val="fixedVal"/>
            <c:noEndCap val="0"/>
            <c:val val="0"/>
          </c:errBars>
          <c:xVal>
            <c:numRef>
              <c:f>'ESP_HCl_22R113-1_Aug2022'!$B$3:$B$21</c:f>
              <c:numCache>
                <c:formatCode>General</c:formatCode>
                <c:ptCount val="19"/>
                <c:pt idx="0">
                  <c:v>720</c:v>
                </c:pt>
                <c:pt idx="1">
                  <c:v>725</c:v>
                </c:pt>
                <c:pt idx="2">
                  <c:v>730</c:v>
                </c:pt>
                <c:pt idx="3">
                  <c:v>735</c:v>
                </c:pt>
                <c:pt idx="4">
                  <c:v>740</c:v>
                </c:pt>
                <c:pt idx="5">
                  <c:v>745</c:v>
                </c:pt>
                <c:pt idx="6">
                  <c:v>750</c:v>
                </c:pt>
                <c:pt idx="7">
                  <c:v>755</c:v>
                </c:pt>
                <c:pt idx="8">
                  <c:v>760</c:v>
                </c:pt>
                <c:pt idx="9">
                  <c:v>765</c:v>
                </c:pt>
                <c:pt idx="10">
                  <c:v>770</c:v>
                </c:pt>
                <c:pt idx="11">
                  <c:v>775</c:v>
                </c:pt>
                <c:pt idx="12">
                  <c:v>780</c:v>
                </c:pt>
                <c:pt idx="13">
                  <c:v>785</c:v>
                </c:pt>
                <c:pt idx="14">
                  <c:v>790</c:v>
                </c:pt>
                <c:pt idx="15">
                  <c:v>795</c:v>
                </c:pt>
                <c:pt idx="16">
                  <c:v>800</c:v>
                </c:pt>
              </c:numCache>
            </c:numRef>
          </c:xVal>
          <c:yVal>
            <c:numRef>
              <c:f>'ESP_HCl_22R113-1_Aug2022'!$E$3:$E$21</c:f>
              <c:numCache>
                <c:formatCode>General</c:formatCode>
                <c:ptCount val="19"/>
                <c:pt idx="0">
                  <c:v>21.888888888888889</c:v>
                </c:pt>
                <c:pt idx="1">
                  <c:v>25.629629629629626</c:v>
                </c:pt>
                <c:pt idx="2">
                  <c:v>28.037037037037035</c:v>
                </c:pt>
                <c:pt idx="3">
                  <c:v>30.962962962962958</c:v>
                </c:pt>
                <c:pt idx="4">
                  <c:v>33.777777777777771</c:v>
                </c:pt>
                <c:pt idx="5">
                  <c:v>39.148148148148145</c:v>
                </c:pt>
                <c:pt idx="6">
                  <c:v>47.444444444444443</c:v>
                </c:pt>
                <c:pt idx="7">
                  <c:v>60.185185185185183</c:v>
                </c:pt>
                <c:pt idx="8">
                  <c:v>76</c:v>
                </c:pt>
                <c:pt idx="9">
                  <c:v>86.92592592592591</c:v>
                </c:pt>
                <c:pt idx="10">
                  <c:v>91.370370370370367</c:v>
                </c:pt>
                <c:pt idx="11">
                  <c:v>93.481481481481467</c:v>
                </c:pt>
                <c:pt idx="12">
                  <c:v>93.333333333333329</c:v>
                </c:pt>
                <c:pt idx="13">
                  <c:v>91.962962962962948</c:v>
                </c:pt>
                <c:pt idx="14">
                  <c:v>92.925925925925924</c:v>
                </c:pt>
                <c:pt idx="15">
                  <c:v>91.962962962962948</c:v>
                </c:pt>
                <c:pt idx="16">
                  <c:v>92.222222222222214</c:v>
                </c:pt>
              </c:numCache>
            </c:numRef>
          </c:yVal>
          <c:smooth val="1"/>
          <c:extLst>
            <c:ext xmlns:c16="http://schemas.microsoft.com/office/drawing/2014/chart" uri="{C3380CC4-5D6E-409C-BE32-E72D297353CC}">
              <c16:uniqueId val="{00000000-5C33-9344-9897-551F9C7D8845}"/>
            </c:ext>
          </c:extLst>
        </c:ser>
        <c:ser>
          <c:idx val="6"/>
          <c:order val="1"/>
          <c:tx>
            <c:v>ESP, 2nd activation</c:v>
          </c:tx>
          <c:spPr>
            <a:ln w="25400">
              <a:noFill/>
              <a:prstDash val="sysDash"/>
            </a:ln>
          </c:spPr>
          <c:marker>
            <c:symbol val="triangle"/>
            <c:size val="5"/>
            <c:spPr>
              <a:solidFill>
                <a:schemeClr val="bg1">
                  <a:lumMod val="50000"/>
                </a:schemeClr>
              </a:solidFill>
              <a:ln>
                <a:solidFill>
                  <a:srgbClr val="00B050"/>
                </a:solidFill>
              </a:ln>
            </c:spPr>
          </c:marker>
          <c:errBars>
            <c:errDir val="y"/>
            <c:errBarType val="both"/>
            <c:errValType val="cust"/>
            <c:noEndCap val="0"/>
            <c:plus>
              <c:numRef>
                <c:f>'ESP_HCl_22R113-1_Aug2022'!$M$3:$M$21</c:f>
                <c:numCache>
                  <c:formatCode>General</c:formatCode>
                  <c:ptCount val="19"/>
                  <c:pt idx="0">
                    <c:v>0.44444444444444442</c:v>
                  </c:pt>
                  <c:pt idx="1">
                    <c:v>0.51851851851851849</c:v>
                  </c:pt>
                  <c:pt idx="2">
                    <c:v>0.59259259259259256</c:v>
                  </c:pt>
                  <c:pt idx="3">
                    <c:v>0.59259259259259256</c:v>
                  </c:pt>
                  <c:pt idx="4">
                    <c:v>0.62962962962962965</c:v>
                  </c:pt>
                  <c:pt idx="5">
                    <c:v>0.70370370370370372</c:v>
                  </c:pt>
                  <c:pt idx="6">
                    <c:v>0.92592592592592582</c:v>
                  </c:pt>
                  <c:pt idx="7">
                    <c:v>1.1111111111111109</c:v>
                  </c:pt>
                  <c:pt idx="8">
                    <c:v>1.4444444444444444</c:v>
                  </c:pt>
                  <c:pt idx="9">
                    <c:v>1.6666666666666665</c:v>
                  </c:pt>
                  <c:pt idx="10">
                    <c:v>1.6666666666666665</c:v>
                  </c:pt>
                  <c:pt idx="11">
                    <c:v>1.7407407407407405</c:v>
                  </c:pt>
                  <c:pt idx="12">
                    <c:v>1.6296296296296295</c:v>
                  </c:pt>
                  <c:pt idx="13">
                    <c:v>1.6296296296296295</c:v>
                  </c:pt>
                  <c:pt idx="14">
                    <c:v>1.5925925925925926</c:v>
                  </c:pt>
                  <c:pt idx="15">
                    <c:v>1.5925925925925926</c:v>
                  </c:pt>
                  <c:pt idx="16">
                    <c:v>1.5555555555555554</c:v>
                  </c:pt>
                </c:numCache>
              </c:numRef>
            </c:plus>
            <c:minus>
              <c:numRef>
                <c:f>'ESP_HCl_22R113-1_Aug2022'!$M$3:$M$21</c:f>
                <c:numCache>
                  <c:formatCode>General</c:formatCode>
                  <c:ptCount val="19"/>
                  <c:pt idx="0">
                    <c:v>0.44444444444444442</c:v>
                  </c:pt>
                  <c:pt idx="1">
                    <c:v>0.51851851851851849</c:v>
                  </c:pt>
                  <c:pt idx="2">
                    <c:v>0.59259259259259256</c:v>
                  </c:pt>
                  <c:pt idx="3">
                    <c:v>0.59259259259259256</c:v>
                  </c:pt>
                  <c:pt idx="4">
                    <c:v>0.62962962962962965</c:v>
                  </c:pt>
                  <c:pt idx="5">
                    <c:v>0.70370370370370372</c:v>
                  </c:pt>
                  <c:pt idx="6">
                    <c:v>0.92592592592592582</c:v>
                  </c:pt>
                  <c:pt idx="7">
                    <c:v>1.1111111111111109</c:v>
                  </c:pt>
                  <c:pt idx="8">
                    <c:v>1.4444444444444444</c:v>
                  </c:pt>
                  <c:pt idx="9">
                    <c:v>1.6666666666666665</c:v>
                  </c:pt>
                  <c:pt idx="10">
                    <c:v>1.6666666666666665</c:v>
                  </c:pt>
                  <c:pt idx="11">
                    <c:v>1.7407407407407405</c:v>
                  </c:pt>
                  <c:pt idx="12">
                    <c:v>1.6296296296296295</c:v>
                  </c:pt>
                  <c:pt idx="13">
                    <c:v>1.6296296296296295</c:v>
                  </c:pt>
                  <c:pt idx="14">
                    <c:v>1.5925925925925926</c:v>
                  </c:pt>
                  <c:pt idx="15">
                    <c:v>1.5925925925925926</c:v>
                  </c:pt>
                  <c:pt idx="16">
                    <c:v>1.5555555555555554</c:v>
                  </c:pt>
                </c:numCache>
              </c:numRef>
            </c:minus>
            <c:spPr>
              <a:ln w="25400">
                <a:solidFill>
                  <a:srgbClr val="92D050"/>
                </a:solidFill>
              </a:ln>
            </c:spPr>
          </c:errBars>
          <c:errBars>
            <c:errDir val="x"/>
            <c:errBarType val="both"/>
            <c:errValType val="fixedVal"/>
            <c:noEndCap val="0"/>
            <c:val val="0"/>
          </c:errBars>
          <c:xVal>
            <c:numRef>
              <c:f>'ESP_HCl_22R113-1_Aug2022'!$I$3:$I$21</c:f>
              <c:numCache>
                <c:formatCode>General</c:formatCode>
                <c:ptCount val="19"/>
                <c:pt idx="0">
                  <c:v>720</c:v>
                </c:pt>
                <c:pt idx="1">
                  <c:v>725</c:v>
                </c:pt>
                <c:pt idx="2">
                  <c:v>730</c:v>
                </c:pt>
                <c:pt idx="3">
                  <c:v>735</c:v>
                </c:pt>
                <c:pt idx="4">
                  <c:v>740</c:v>
                </c:pt>
                <c:pt idx="5">
                  <c:v>745</c:v>
                </c:pt>
                <c:pt idx="6">
                  <c:v>750</c:v>
                </c:pt>
                <c:pt idx="7">
                  <c:v>755</c:v>
                </c:pt>
                <c:pt idx="8">
                  <c:v>760</c:v>
                </c:pt>
                <c:pt idx="9">
                  <c:v>765</c:v>
                </c:pt>
                <c:pt idx="10">
                  <c:v>770</c:v>
                </c:pt>
                <c:pt idx="11">
                  <c:v>775</c:v>
                </c:pt>
                <c:pt idx="12">
                  <c:v>780</c:v>
                </c:pt>
                <c:pt idx="13">
                  <c:v>785</c:v>
                </c:pt>
                <c:pt idx="14">
                  <c:v>790</c:v>
                </c:pt>
                <c:pt idx="15">
                  <c:v>795</c:v>
                </c:pt>
                <c:pt idx="16">
                  <c:v>800</c:v>
                </c:pt>
              </c:numCache>
            </c:numRef>
          </c:xVal>
          <c:yVal>
            <c:numRef>
              <c:f>'ESP_HCl_22R113-1_Aug2022'!$L$3:$L$21</c:f>
              <c:numCache>
                <c:formatCode>General</c:formatCode>
                <c:ptCount val="19"/>
                <c:pt idx="0">
                  <c:v>24.333333333333332</c:v>
                </c:pt>
                <c:pt idx="1">
                  <c:v>26.407407407407405</c:v>
                </c:pt>
                <c:pt idx="2">
                  <c:v>28.444444444444443</c:v>
                </c:pt>
                <c:pt idx="3">
                  <c:v>30.444444444444446</c:v>
                </c:pt>
                <c:pt idx="4">
                  <c:v>34</c:v>
                </c:pt>
                <c:pt idx="5">
                  <c:v>39.592592592592588</c:v>
                </c:pt>
                <c:pt idx="6">
                  <c:v>48.222222222222214</c:v>
                </c:pt>
                <c:pt idx="7">
                  <c:v>60.814814814814817</c:v>
                </c:pt>
                <c:pt idx="8">
                  <c:v>75.962962962962962</c:v>
                </c:pt>
                <c:pt idx="9">
                  <c:v>85.81481481481481</c:v>
                </c:pt>
                <c:pt idx="10">
                  <c:v>89.740740740740733</c:v>
                </c:pt>
                <c:pt idx="11">
                  <c:v>91.444444444444443</c:v>
                </c:pt>
                <c:pt idx="12">
                  <c:v>90.518518518518519</c:v>
                </c:pt>
                <c:pt idx="13">
                  <c:v>89.703703703703695</c:v>
                </c:pt>
                <c:pt idx="14">
                  <c:v>89.740740740740733</c:v>
                </c:pt>
                <c:pt idx="15">
                  <c:v>89.481481481481481</c:v>
                </c:pt>
                <c:pt idx="16">
                  <c:v>89.851851851851848</c:v>
                </c:pt>
              </c:numCache>
            </c:numRef>
          </c:yVal>
          <c:smooth val="1"/>
          <c:extLst>
            <c:ext xmlns:c16="http://schemas.microsoft.com/office/drawing/2014/chart" uri="{C3380CC4-5D6E-409C-BE32-E72D297353CC}">
              <c16:uniqueId val="{00000001-5C33-9344-9897-551F9C7D8845}"/>
            </c:ext>
          </c:extLst>
        </c:ser>
        <c:dLbls>
          <c:showLegendKey val="0"/>
          <c:showVal val="0"/>
          <c:showCatName val="0"/>
          <c:showSerName val="0"/>
          <c:showPercent val="0"/>
          <c:showBubbleSize val="0"/>
        </c:dLbls>
        <c:axId val="739356712"/>
        <c:axId val="739357368"/>
      </c:scatterChart>
      <c:scatterChart>
        <c:scatterStyle val="smoothMarker"/>
        <c:varyColors val="0"/>
        <c:ser>
          <c:idx val="0"/>
          <c:order val="2"/>
          <c:tx>
            <c:v>QE, 1st activation</c:v>
          </c:tx>
          <c:spPr>
            <a:ln w="19050" cap="rnd">
              <a:solidFill>
                <a:srgbClr val="0070C0"/>
              </a:solidFill>
              <a:round/>
            </a:ln>
            <a:effectLst/>
          </c:spPr>
          <c:marker>
            <c:symbol val="circle"/>
            <c:size val="5"/>
            <c:spPr>
              <a:solidFill>
                <a:schemeClr val="accent1"/>
              </a:solidFill>
              <a:ln w="9525">
                <a:solidFill>
                  <a:srgbClr val="0070C0"/>
                </a:solidFill>
              </a:ln>
              <a:effectLst/>
            </c:spPr>
          </c:marker>
          <c:xVal>
            <c:numRef>
              <c:f>'QE_HCl_22R113-1_Aug2022'!$C$3:$C$53</c:f>
              <c:numCache>
                <c:formatCode>General</c:formatCode>
                <c:ptCount val="51"/>
                <c:pt idx="0">
                  <c:v>700</c:v>
                </c:pt>
                <c:pt idx="1">
                  <c:v>702</c:v>
                </c:pt>
                <c:pt idx="2">
                  <c:v>704</c:v>
                </c:pt>
                <c:pt idx="3">
                  <c:v>706</c:v>
                </c:pt>
                <c:pt idx="4">
                  <c:v>708</c:v>
                </c:pt>
                <c:pt idx="5">
                  <c:v>710</c:v>
                </c:pt>
                <c:pt idx="6">
                  <c:v>712</c:v>
                </c:pt>
                <c:pt idx="7">
                  <c:v>714</c:v>
                </c:pt>
                <c:pt idx="8">
                  <c:v>716</c:v>
                </c:pt>
                <c:pt idx="9">
                  <c:v>718</c:v>
                </c:pt>
                <c:pt idx="10">
                  <c:v>720</c:v>
                </c:pt>
                <c:pt idx="11">
                  <c:v>722</c:v>
                </c:pt>
                <c:pt idx="12">
                  <c:v>724</c:v>
                </c:pt>
                <c:pt idx="13">
                  <c:v>726</c:v>
                </c:pt>
                <c:pt idx="14">
                  <c:v>728</c:v>
                </c:pt>
                <c:pt idx="15">
                  <c:v>730</c:v>
                </c:pt>
                <c:pt idx="16">
                  <c:v>732</c:v>
                </c:pt>
                <c:pt idx="17">
                  <c:v>734</c:v>
                </c:pt>
                <c:pt idx="18">
                  <c:v>736</c:v>
                </c:pt>
                <c:pt idx="19">
                  <c:v>738</c:v>
                </c:pt>
                <c:pt idx="20">
                  <c:v>740</c:v>
                </c:pt>
                <c:pt idx="21">
                  <c:v>742</c:v>
                </c:pt>
                <c:pt idx="22">
                  <c:v>744</c:v>
                </c:pt>
                <c:pt idx="23">
                  <c:v>746</c:v>
                </c:pt>
                <c:pt idx="24">
                  <c:v>748</c:v>
                </c:pt>
                <c:pt idx="25">
                  <c:v>750</c:v>
                </c:pt>
                <c:pt idx="26">
                  <c:v>752</c:v>
                </c:pt>
                <c:pt idx="27">
                  <c:v>754</c:v>
                </c:pt>
                <c:pt idx="28">
                  <c:v>756</c:v>
                </c:pt>
                <c:pt idx="29">
                  <c:v>758</c:v>
                </c:pt>
                <c:pt idx="30">
                  <c:v>760</c:v>
                </c:pt>
                <c:pt idx="31">
                  <c:v>762</c:v>
                </c:pt>
                <c:pt idx="32">
                  <c:v>764</c:v>
                </c:pt>
                <c:pt idx="33">
                  <c:v>766</c:v>
                </c:pt>
                <c:pt idx="34">
                  <c:v>768</c:v>
                </c:pt>
                <c:pt idx="35">
                  <c:v>770</c:v>
                </c:pt>
                <c:pt idx="36">
                  <c:v>772</c:v>
                </c:pt>
                <c:pt idx="37">
                  <c:v>774</c:v>
                </c:pt>
                <c:pt idx="38">
                  <c:v>776</c:v>
                </c:pt>
                <c:pt idx="39">
                  <c:v>778</c:v>
                </c:pt>
                <c:pt idx="40">
                  <c:v>780</c:v>
                </c:pt>
                <c:pt idx="41">
                  <c:v>782</c:v>
                </c:pt>
                <c:pt idx="42">
                  <c:v>784</c:v>
                </c:pt>
                <c:pt idx="43">
                  <c:v>786</c:v>
                </c:pt>
                <c:pt idx="44">
                  <c:v>788</c:v>
                </c:pt>
                <c:pt idx="45">
                  <c:v>790</c:v>
                </c:pt>
                <c:pt idx="46">
                  <c:v>792</c:v>
                </c:pt>
                <c:pt idx="47">
                  <c:v>794</c:v>
                </c:pt>
                <c:pt idx="48">
                  <c:v>796</c:v>
                </c:pt>
                <c:pt idx="49">
                  <c:v>798</c:v>
                </c:pt>
                <c:pt idx="50">
                  <c:v>800</c:v>
                </c:pt>
              </c:numCache>
            </c:numRef>
          </c:xVal>
          <c:yVal>
            <c:numRef>
              <c:f>'QE_HCl_22R113-1_Aug2022'!$F$3:$F$53</c:f>
              <c:numCache>
                <c:formatCode>General</c:formatCode>
                <c:ptCount val="51"/>
                <c:pt idx="0">
                  <c:v>1.3410403956813763</c:v>
                </c:pt>
                <c:pt idx="1">
                  <c:v>1.2015628283316964</c:v>
                </c:pt>
                <c:pt idx="2">
                  <c:v>1.1114367290374199</c:v>
                </c:pt>
                <c:pt idx="3">
                  <c:v>1.0533931665709377</c:v>
                </c:pt>
                <c:pt idx="4">
                  <c:v>1.0150654827851042</c:v>
                </c:pt>
                <c:pt idx="5">
                  <c:v>0.98463886991922067</c:v>
                </c:pt>
                <c:pt idx="6">
                  <c:v>0.95493552688253502</c:v>
                </c:pt>
                <c:pt idx="7">
                  <c:v>0.91886353697597178</c:v>
                </c:pt>
                <c:pt idx="8">
                  <c:v>0.87672221328945243</c:v>
                </c:pt>
                <c:pt idx="9">
                  <c:v>0.83950028179825753</c:v>
                </c:pt>
                <c:pt idx="10">
                  <c:v>0.81184260797018404</c:v>
                </c:pt>
                <c:pt idx="11">
                  <c:v>0.81211019034103338</c:v>
                </c:pt>
                <c:pt idx="12">
                  <c:v>0.84087724866061486</c:v>
                </c:pt>
                <c:pt idx="13">
                  <c:v>0.90774278484020809</c:v>
                </c:pt>
                <c:pt idx="14">
                  <c:v>0.98752277980449921</c:v>
                </c:pt>
                <c:pt idx="15">
                  <c:v>1.0559491943525954</c:v>
                </c:pt>
                <c:pt idx="16">
                  <c:v>1.0959254473477213</c:v>
                </c:pt>
                <c:pt idx="17">
                  <c:v>1.0958693894661196</c:v>
                </c:pt>
                <c:pt idx="18">
                  <c:v>1.047433606738861</c:v>
                </c:pt>
                <c:pt idx="19">
                  <c:v>0.95253659945611602</c:v>
                </c:pt>
                <c:pt idx="20">
                  <c:v>0.83775638292408805</c:v>
                </c:pt>
                <c:pt idx="21">
                  <c:v>0.74063612052505745</c:v>
                </c:pt>
                <c:pt idx="22">
                  <c:v>0.638034168495489</c:v>
                </c:pt>
                <c:pt idx="23">
                  <c:v>0.56847046739886176</c:v>
                </c:pt>
                <c:pt idx="24">
                  <c:v>0.53144808262400256</c:v>
                </c:pt>
                <c:pt idx="25">
                  <c:v>0.50404608965506992</c:v>
                </c:pt>
                <c:pt idx="26">
                  <c:v>0.49938257229651967</c:v>
                </c:pt>
                <c:pt idx="27">
                  <c:v>0.50937697793681558</c:v>
                </c:pt>
                <c:pt idx="28">
                  <c:v>0.53224086671705717</c:v>
                </c:pt>
                <c:pt idx="29">
                  <c:v>0.5678930126655205</c:v>
                </c:pt>
                <c:pt idx="30">
                  <c:v>0.61134014812311666</c:v>
                </c:pt>
                <c:pt idx="31">
                  <c:v>0.66796905214713598</c:v>
                </c:pt>
                <c:pt idx="32">
                  <c:v>0.75028869113964225</c:v>
                </c:pt>
                <c:pt idx="33">
                  <c:v>0.86018965304352391</c:v>
                </c:pt>
                <c:pt idx="34">
                  <c:v>0.97762488262628211</c:v>
                </c:pt>
                <c:pt idx="35">
                  <c:v>1.1372458050424152</c:v>
                </c:pt>
                <c:pt idx="36">
                  <c:v>1.292194840402531</c:v>
                </c:pt>
                <c:pt idx="37">
                  <c:v>1.4408694553426458</c:v>
                </c:pt>
                <c:pt idx="38">
                  <c:v>1.5403568072935721</c:v>
                </c:pt>
                <c:pt idx="39">
                  <c:v>1.5944261015073677</c:v>
                </c:pt>
                <c:pt idx="40">
                  <c:v>1.5709524632670702</c:v>
                </c:pt>
                <c:pt idx="41">
                  <c:v>1.4510615276053156</c:v>
                </c:pt>
                <c:pt idx="42">
                  <c:v>1.2590507315760735</c:v>
                </c:pt>
                <c:pt idx="43">
                  <c:v>1.0231208821622864</c:v>
                </c:pt>
                <c:pt idx="44">
                  <c:v>0.75209279605514445</c:v>
                </c:pt>
                <c:pt idx="45">
                  <c:v>0.54380622298942427</c:v>
                </c:pt>
                <c:pt idx="46">
                  <c:v>0.35265312637914686</c:v>
                </c:pt>
                <c:pt idx="47">
                  <c:v>0.23092119720155277</c:v>
                </c:pt>
                <c:pt idx="48">
                  <c:v>0.15120809527087492</c:v>
                </c:pt>
                <c:pt idx="49">
                  <c:v>9.9161759234839122E-2</c:v>
                </c:pt>
                <c:pt idx="50">
                  <c:v>6.8300368341226367E-2</c:v>
                </c:pt>
              </c:numCache>
            </c:numRef>
          </c:yVal>
          <c:smooth val="1"/>
          <c:extLst>
            <c:ext xmlns:c16="http://schemas.microsoft.com/office/drawing/2014/chart" uri="{C3380CC4-5D6E-409C-BE32-E72D297353CC}">
              <c16:uniqueId val="{00000002-5C33-9344-9897-551F9C7D8845}"/>
            </c:ext>
          </c:extLst>
        </c:ser>
        <c:ser>
          <c:idx val="2"/>
          <c:order val="3"/>
          <c:tx>
            <c:v>QE, 2nd activationC</c:v>
          </c:tx>
          <c:spPr>
            <a:ln w="19050" cap="rnd">
              <a:solidFill>
                <a:srgbClr val="00B050"/>
              </a:solidFill>
              <a:round/>
            </a:ln>
            <a:effectLst/>
          </c:spPr>
          <c:marker>
            <c:symbol val="triangle"/>
            <c:size val="5"/>
            <c:spPr>
              <a:solidFill>
                <a:schemeClr val="accent3"/>
              </a:solidFill>
              <a:ln w="9525">
                <a:solidFill>
                  <a:srgbClr val="00B050"/>
                </a:solidFill>
              </a:ln>
              <a:effectLst/>
            </c:spPr>
          </c:marker>
          <c:xVal>
            <c:numRef>
              <c:f>'QE_HCl_22R113-1_Aug2022'!$H$3:$H$53</c:f>
              <c:numCache>
                <c:formatCode>General</c:formatCode>
                <c:ptCount val="51"/>
                <c:pt idx="0">
                  <c:v>700</c:v>
                </c:pt>
                <c:pt idx="1">
                  <c:v>702</c:v>
                </c:pt>
                <c:pt idx="2">
                  <c:v>704</c:v>
                </c:pt>
                <c:pt idx="3">
                  <c:v>706</c:v>
                </c:pt>
                <c:pt idx="4">
                  <c:v>708</c:v>
                </c:pt>
                <c:pt idx="5">
                  <c:v>710</c:v>
                </c:pt>
                <c:pt idx="6">
                  <c:v>712</c:v>
                </c:pt>
                <c:pt idx="7">
                  <c:v>714</c:v>
                </c:pt>
                <c:pt idx="8">
                  <c:v>716</c:v>
                </c:pt>
                <c:pt idx="9">
                  <c:v>718</c:v>
                </c:pt>
                <c:pt idx="10">
                  <c:v>720</c:v>
                </c:pt>
                <c:pt idx="11">
                  <c:v>722</c:v>
                </c:pt>
                <c:pt idx="12">
                  <c:v>724</c:v>
                </c:pt>
                <c:pt idx="13">
                  <c:v>726</c:v>
                </c:pt>
                <c:pt idx="14">
                  <c:v>728</c:v>
                </c:pt>
                <c:pt idx="15">
                  <c:v>730</c:v>
                </c:pt>
                <c:pt idx="16">
                  <c:v>732</c:v>
                </c:pt>
                <c:pt idx="17">
                  <c:v>734</c:v>
                </c:pt>
                <c:pt idx="18">
                  <c:v>736</c:v>
                </c:pt>
                <c:pt idx="19">
                  <c:v>738</c:v>
                </c:pt>
                <c:pt idx="20">
                  <c:v>740</c:v>
                </c:pt>
                <c:pt idx="21">
                  <c:v>742</c:v>
                </c:pt>
                <c:pt idx="22">
                  <c:v>744</c:v>
                </c:pt>
                <c:pt idx="23">
                  <c:v>746</c:v>
                </c:pt>
                <c:pt idx="24">
                  <c:v>748</c:v>
                </c:pt>
                <c:pt idx="25">
                  <c:v>750</c:v>
                </c:pt>
                <c:pt idx="26">
                  <c:v>752</c:v>
                </c:pt>
                <c:pt idx="27">
                  <c:v>754</c:v>
                </c:pt>
                <c:pt idx="28">
                  <c:v>756</c:v>
                </c:pt>
                <c:pt idx="29">
                  <c:v>758</c:v>
                </c:pt>
                <c:pt idx="30">
                  <c:v>760</c:v>
                </c:pt>
                <c:pt idx="31">
                  <c:v>762</c:v>
                </c:pt>
                <c:pt idx="32">
                  <c:v>764</c:v>
                </c:pt>
                <c:pt idx="33">
                  <c:v>766</c:v>
                </c:pt>
                <c:pt idx="34">
                  <c:v>768</c:v>
                </c:pt>
                <c:pt idx="35">
                  <c:v>770</c:v>
                </c:pt>
                <c:pt idx="36">
                  <c:v>772</c:v>
                </c:pt>
                <c:pt idx="37">
                  <c:v>774</c:v>
                </c:pt>
                <c:pt idx="38">
                  <c:v>776</c:v>
                </c:pt>
                <c:pt idx="39">
                  <c:v>778</c:v>
                </c:pt>
                <c:pt idx="40">
                  <c:v>780</c:v>
                </c:pt>
                <c:pt idx="41">
                  <c:v>782</c:v>
                </c:pt>
                <c:pt idx="42">
                  <c:v>784</c:v>
                </c:pt>
                <c:pt idx="43">
                  <c:v>786</c:v>
                </c:pt>
                <c:pt idx="44">
                  <c:v>788</c:v>
                </c:pt>
                <c:pt idx="45">
                  <c:v>790</c:v>
                </c:pt>
                <c:pt idx="46">
                  <c:v>792</c:v>
                </c:pt>
                <c:pt idx="47">
                  <c:v>794</c:v>
                </c:pt>
                <c:pt idx="48">
                  <c:v>796</c:v>
                </c:pt>
                <c:pt idx="49">
                  <c:v>798</c:v>
                </c:pt>
                <c:pt idx="50">
                  <c:v>800</c:v>
                </c:pt>
              </c:numCache>
            </c:numRef>
          </c:xVal>
          <c:yVal>
            <c:numRef>
              <c:f>'QE_HCl_22R113-1_Aug2022'!$K$3:$K$53</c:f>
              <c:numCache>
                <c:formatCode>General</c:formatCode>
                <c:ptCount val="51"/>
                <c:pt idx="0">
                  <c:v>1.9981105009355462</c:v>
                </c:pt>
                <c:pt idx="1">
                  <c:v>1.7991492246394205</c:v>
                </c:pt>
                <c:pt idx="2">
                  <c:v>1.676825628839004</c:v>
                </c:pt>
                <c:pt idx="3">
                  <c:v>1.6088442983338549</c:v>
                </c:pt>
                <c:pt idx="4">
                  <c:v>1.5611599279579538</c:v>
                </c:pt>
                <c:pt idx="5">
                  <c:v>1.5210142484320019</c:v>
                </c:pt>
                <c:pt idx="6">
                  <c:v>1.4767428103126796</c:v>
                </c:pt>
                <c:pt idx="7">
                  <c:v>1.413600127860857</c:v>
                </c:pt>
                <c:pt idx="8">
                  <c:v>1.3495774299837482</c:v>
                </c:pt>
                <c:pt idx="9">
                  <c:v>1.2884019678574783</c:v>
                </c:pt>
                <c:pt idx="10">
                  <c:v>1.2447715350635007</c:v>
                </c:pt>
                <c:pt idx="11">
                  <c:v>1.2444707638315018</c:v>
                </c:pt>
                <c:pt idx="12">
                  <c:v>1.278675756791509</c:v>
                </c:pt>
                <c:pt idx="13">
                  <c:v>1.357161876572859</c:v>
                </c:pt>
                <c:pt idx="14">
                  <c:v>1.4456358195794816</c:v>
                </c:pt>
                <c:pt idx="15">
                  <c:v>1.5204943599484908</c:v>
                </c:pt>
                <c:pt idx="16">
                  <c:v>1.5441268993310273</c:v>
                </c:pt>
                <c:pt idx="17">
                  <c:v>1.5206663904466229</c:v>
                </c:pt>
                <c:pt idx="18">
                  <c:v>1.439299005936205</c:v>
                </c:pt>
                <c:pt idx="19">
                  <c:v>1.309827348882443</c:v>
                </c:pt>
                <c:pt idx="20">
                  <c:v>1.1632503452705383</c:v>
                </c:pt>
                <c:pt idx="21">
                  <c:v>1.0443624055688601</c:v>
                </c:pt>
                <c:pt idx="22">
                  <c:v>0.92669154285801492</c:v>
                </c:pt>
                <c:pt idx="23">
                  <c:v>0.85205436994026773</c:v>
                </c:pt>
                <c:pt idx="24">
                  <c:v>0.81604106264630705</c:v>
                </c:pt>
                <c:pt idx="25">
                  <c:v>0.7989391085158587</c:v>
                </c:pt>
                <c:pt idx="26">
                  <c:v>0.80529440870856006</c:v>
                </c:pt>
                <c:pt idx="27">
                  <c:v>0.82976677217160233</c:v>
                </c:pt>
                <c:pt idx="28">
                  <c:v>0.87077462865880295</c:v>
                </c:pt>
                <c:pt idx="29">
                  <c:v>0.93602059037415231</c:v>
                </c:pt>
                <c:pt idx="30">
                  <c:v>1.0122044631422227</c:v>
                </c:pt>
                <c:pt idx="31">
                  <c:v>1.1142730943196992</c:v>
                </c:pt>
                <c:pt idx="32">
                  <c:v>1.261908088874002</c:v>
                </c:pt>
                <c:pt idx="33">
                  <c:v>1.4611903989338659</c:v>
                </c:pt>
                <c:pt idx="34">
                  <c:v>1.6567952154059955</c:v>
                </c:pt>
                <c:pt idx="35">
                  <c:v>1.9057894136402163</c:v>
                </c:pt>
                <c:pt idx="36">
                  <c:v>2.1224154708279439</c:v>
                </c:pt>
                <c:pt idx="37">
                  <c:v>2.2992096374832118</c:v>
                </c:pt>
                <c:pt idx="38">
                  <c:v>2.3518013275957044</c:v>
                </c:pt>
                <c:pt idx="39">
                  <c:v>2.3319807061772932</c:v>
                </c:pt>
                <c:pt idx="40">
                  <c:v>2.1845841288490724</c:v>
                </c:pt>
                <c:pt idx="41">
                  <c:v>1.8994292308651985</c:v>
                </c:pt>
                <c:pt idx="42">
                  <c:v>1.5608934699037644</c:v>
                </c:pt>
                <c:pt idx="43">
                  <c:v>1.1910275950426334</c:v>
                </c:pt>
                <c:pt idx="44">
                  <c:v>0.82556472492086674</c:v>
                </c:pt>
                <c:pt idx="45">
                  <c:v>0.57096575304074881</c:v>
                </c:pt>
                <c:pt idx="46">
                  <c:v>0.36591436585946757</c:v>
                </c:pt>
                <c:pt idx="47">
                  <c:v>0.24015588397683182</c:v>
                </c:pt>
                <c:pt idx="48">
                  <c:v>0.15991015592899918</c:v>
                </c:pt>
                <c:pt idx="49">
                  <c:v>0.10882801015080595</c:v>
                </c:pt>
                <c:pt idx="50">
                  <c:v>7.5858614768174029E-2</c:v>
                </c:pt>
              </c:numCache>
            </c:numRef>
          </c:yVal>
          <c:smooth val="1"/>
          <c:extLst>
            <c:ext xmlns:c16="http://schemas.microsoft.com/office/drawing/2014/chart" uri="{C3380CC4-5D6E-409C-BE32-E72D297353CC}">
              <c16:uniqueId val="{00000003-5C33-9344-9897-551F9C7D8845}"/>
            </c:ext>
          </c:extLst>
        </c:ser>
        <c:dLbls>
          <c:showLegendKey val="0"/>
          <c:showVal val="0"/>
          <c:showCatName val="0"/>
          <c:showSerName val="0"/>
          <c:showPercent val="0"/>
          <c:showBubbleSize val="0"/>
        </c:dLbls>
        <c:axId val="791197960"/>
        <c:axId val="791203864"/>
      </c:scatterChart>
      <c:valAx>
        <c:axId val="739356712"/>
        <c:scaling>
          <c:orientation val="minMax"/>
          <c:max val="800"/>
          <c:min val="720"/>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en-US"/>
                  <a:t>Wavelength (nm)</a:t>
                </a:r>
              </a:p>
            </c:rich>
          </c:tx>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739357368"/>
        <c:crosses val="autoZero"/>
        <c:crossBetween val="midCat"/>
      </c:valAx>
      <c:valAx>
        <c:axId val="739357368"/>
        <c:scaling>
          <c:orientation val="minMax"/>
          <c:max val="100"/>
          <c:min val="20"/>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Electron spin polarization ,ESP (%)</a:t>
                </a:r>
              </a:p>
            </c:rich>
          </c:tx>
          <c:layout>
            <c:manualLayout>
              <c:xMode val="edge"/>
              <c:yMode val="edge"/>
              <c:x val="3.1557916447876394E-2"/>
              <c:y val="0.2298632421751437"/>
            </c:manualLayout>
          </c:layout>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739356712"/>
        <c:crosses val="autoZero"/>
        <c:crossBetween val="midCat"/>
      </c:valAx>
      <c:valAx>
        <c:axId val="791203864"/>
        <c:scaling>
          <c:orientation val="minMax"/>
        </c:scaling>
        <c:delete val="0"/>
        <c:axPos val="r"/>
        <c:title>
          <c:tx>
            <c:rich>
              <a:bodyPr/>
              <a:lstStyle/>
              <a:p>
                <a:pPr>
                  <a:defRPr/>
                </a:pPr>
                <a:r>
                  <a:rPr lang="en-US"/>
                  <a:t>Quantum efficiency, QE (%)</a:t>
                </a:r>
              </a:p>
            </c:rich>
          </c:tx>
          <c:layout>
            <c:manualLayout>
              <c:xMode val="edge"/>
              <c:yMode val="edge"/>
              <c:x val="0.94666378000341977"/>
              <c:y val="0.24238520326071622"/>
            </c:manualLayout>
          </c:layout>
          <c:overlay val="0"/>
        </c:title>
        <c:numFmt formatCode="General" sourceLinked="1"/>
        <c:majorTickMark val="out"/>
        <c:minorTickMark val="none"/>
        <c:tickLblPos val="nextTo"/>
        <c:crossAx val="791197960"/>
        <c:crosses val="max"/>
        <c:crossBetween val="midCat"/>
      </c:valAx>
      <c:valAx>
        <c:axId val="791197960"/>
        <c:scaling>
          <c:orientation val="minMax"/>
        </c:scaling>
        <c:delete val="1"/>
        <c:axPos val="b"/>
        <c:numFmt formatCode="General" sourceLinked="1"/>
        <c:majorTickMark val="out"/>
        <c:minorTickMark val="none"/>
        <c:tickLblPos val="nextTo"/>
        <c:crossAx val="791203864"/>
        <c:crosses val="autoZero"/>
        <c:crossBetween val="midCat"/>
      </c:valAx>
    </c:plotArea>
    <c:legend>
      <c:legendPos val="r"/>
      <c:layout>
        <c:manualLayout>
          <c:xMode val="edge"/>
          <c:yMode val="edge"/>
          <c:x val="0.14810135257902418"/>
          <c:y val="0.14903220594055067"/>
          <c:w val="0.32911164183695701"/>
          <c:h val="0.19498239689758154"/>
        </c:manualLayout>
      </c:layout>
      <c:overlay val="0"/>
      <c:spPr>
        <a:solidFill>
          <a:schemeClr val="bg1"/>
        </a:solidFill>
        <a:ln>
          <a:solidFill>
            <a:schemeClr val="tx1"/>
          </a:solidFill>
        </a:ln>
      </c:spPr>
    </c:legend>
    <c:plotVisOnly val="1"/>
    <c:dispBlanksAs val="gap"/>
    <c:showDLblsOverMax val="0"/>
    <c:extLst/>
  </c:chart>
  <c:txPr>
    <a:bodyPr/>
    <a:lstStyle/>
    <a:p>
      <a:pPr>
        <a:defRPr>
          <a:latin typeface="Calibri" panose="020F0502020204030204" pitchFamily="34" charset="0"/>
          <a:cs typeface="Calibri" panose="020F050202020403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8724342094184"/>
          <c:y val="9.4213831042076077E-2"/>
          <c:w val="0.78216774232354547"/>
          <c:h val="0.80094923606965884"/>
        </c:manualLayout>
      </c:layout>
      <c:scatterChart>
        <c:scatterStyle val="smoothMarker"/>
        <c:varyColors val="0"/>
        <c:ser>
          <c:idx val="7"/>
          <c:order val="0"/>
          <c:tx>
            <c:v>ESP</c:v>
          </c:tx>
          <c:spPr>
            <a:ln w="25400">
              <a:noFill/>
              <a:prstDash val="sysDash"/>
            </a:ln>
          </c:spPr>
          <c:marker>
            <c:symbol val="triangle"/>
            <c:size val="8"/>
            <c:spPr>
              <a:solidFill>
                <a:srgbClr val="00B050"/>
              </a:solidFill>
              <a:ln>
                <a:solidFill>
                  <a:srgbClr val="00B050"/>
                </a:solidFill>
              </a:ln>
            </c:spPr>
          </c:marker>
          <c:errBars>
            <c:errDir val="y"/>
            <c:errBarType val="both"/>
            <c:errValType val="cust"/>
            <c:noEndCap val="0"/>
            <c:plus>
              <c:numRef>
                <c:f>'ESP_22R112-1_Jul2022'!$M$3:$M$21</c:f>
                <c:numCache>
                  <c:formatCode>General</c:formatCode>
                  <c:ptCount val="19"/>
                  <c:pt idx="0">
                    <c:v>0.55555555555555547</c:v>
                  </c:pt>
                  <c:pt idx="1">
                    <c:v>0.55555555555555547</c:v>
                  </c:pt>
                  <c:pt idx="2">
                    <c:v>0.70370370370370372</c:v>
                  </c:pt>
                  <c:pt idx="3">
                    <c:v>0.70370370370370372</c:v>
                  </c:pt>
                  <c:pt idx="4">
                    <c:v>0.88888888888888884</c:v>
                  </c:pt>
                  <c:pt idx="5">
                    <c:v>1</c:v>
                  </c:pt>
                  <c:pt idx="6">
                    <c:v>1.3333333333333333</c:v>
                  </c:pt>
                  <c:pt idx="7">
                    <c:v>1.5185185185185184</c:v>
                  </c:pt>
                  <c:pt idx="8">
                    <c:v>1.7037037037037037</c:v>
                  </c:pt>
                  <c:pt idx="9">
                    <c:v>1.6666666666666665</c:v>
                  </c:pt>
                  <c:pt idx="10">
                    <c:v>1.7407407407407405</c:v>
                  </c:pt>
                  <c:pt idx="11">
                    <c:v>1.7037037037037037</c:v>
                  </c:pt>
                  <c:pt idx="12">
                    <c:v>1.6296296296296295</c:v>
                  </c:pt>
                  <c:pt idx="13">
                    <c:v>1.4444444444444444</c:v>
                  </c:pt>
                </c:numCache>
              </c:numRef>
            </c:plus>
            <c:minus>
              <c:numRef>
                <c:f>'ESP_22R112-1_Jul2022'!$M$3:$M$21</c:f>
                <c:numCache>
                  <c:formatCode>General</c:formatCode>
                  <c:ptCount val="19"/>
                  <c:pt idx="0">
                    <c:v>0.55555555555555547</c:v>
                  </c:pt>
                  <c:pt idx="1">
                    <c:v>0.55555555555555547</c:v>
                  </c:pt>
                  <c:pt idx="2">
                    <c:v>0.70370370370370372</c:v>
                  </c:pt>
                  <c:pt idx="3">
                    <c:v>0.70370370370370372</c:v>
                  </c:pt>
                  <c:pt idx="4">
                    <c:v>0.88888888888888884</c:v>
                  </c:pt>
                  <c:pt idx="5">
                    <c:v>1</c:v>
                  </c:pt>
                  <c:pt idx="6">
                    <c:v>1.3333333333333333</c:v>
                  </c:pt>
                  <c:pt idx="7">
                    <c:v>1.5185185185185184</c:v>
                  </c:pt>
                  <c:pt idx="8">
                    <c:v>1.7037037037037037</c:v>
                  </c:pt>
                  <c:pt idx="9">
                    <c:v>1.6666666666666665</c:v>
                  </c:pt>
                  <c:pt idx="10">
                    <c:v>1.7407407407407405</c:v>
                  </c:pt>
                  <c:pt idx="11">
                    <c:v>1.7037037037037037</c:v>
                  </c:pt>
                  <c:pt idx="12">
                    <c:v>1.6296296296296295</c:v>
                  </c:pt>
                  <c:pt idx="13">
                    <c:v>1.4444444444444444</c:v>
                  </c:pt>
                </c:numCache>
              </c:numRef>
            </c:minus>
            <c:spPr>
              <a:ln w="25400">
                <a:solidFill>
                  <a:srgbClr val="92D050"/>
                </a:solidFill>
              </a:ln>
            </c:spPr>
          </c:errBars>
          <c:errBars>
            <c:errDir val="x"/>
            <c:errBarType val="both"/>
            <c:errValType val="fixedVal"/>
            <c:noEndCap val="0"/>
            <c:val val="0"/>
          </c:errBars>
          <c:xVal>
            <c:numRef>
              <c:f>'ESP_22R112-1_Jul2022'!$I$3:$I$21</c:f>
              <c:numCache>
                <c:formatCode>General</c:formatCode>
                <c:ptCount val="19"/>
                <c:pt idx="0">
                  <c:v>730</c:v>
                </c:pt>
                <c:pt idx="1">
                  <c:v>735</c:v>
                </c:pt>
                <c:pt idx="2">
                  <c:v>740</c:v>
                </c:pt>
                <c:pt idx="3">
                  <c:v>745</c:v>
                </c:pt>
                <c:pt idx="4">
                  <c:v>750</c:v>
                </c:pt>
                <c:pt idx="5">
                  <c:v>755</c:v>
                </c:pt>
                <c:pt idx="6">
                  <c:v>760</c:v>
                </c:pt>
                <c:pt idx="7">
                  <c:v>765</c:v>
                </c:pt>
                <c:pt idx="8">
                  <c:v>770</c:v>
                </c:pt>
                <c:pt idx="9">
                  <c:v>775</c:v>
                </c:pt>
                <c:pt idx="10">
                  <c:v>780</c:v>
                </c:pt>
                <c:pt idx="11">
                  <c:v>785</c:v>
                </c:pt>
                <c:pt idx="12">
                  <c:v>790</c:v>
                </c:pt>
                <c:pt idx="13">
                  <c:v>795</c:v>
                </c:pt>
              </c:numCache>
            </c:numRef>
          </c:xVal>
          <c:yVal>
            <c:numRef>
              <c:f>'ESP_22R112-1_Jul2022'!$L$3:$L$21</c:f>
              <c:numCache>
                <c:formatCode>General</c:formatCode>
                <c:ptCount val="19"/>
                <c:pt idx="0">
                  <c:v>30.407407407407408</c:v>
                </c:pt>
                <c:pt idx="1">
                  <c:v>33.407407407407405</c:v>
                </c:pt>
                <c:pt idx="2">
                  <c:v>36.481481481481481</c:v>
                </c:pt>
                <c:pt idx="3">
                  <c:v>41.074074074074069</c:v>
                </c:pt>
                <c:pt idx="4">
                  <c:v>48.370370370370367</c:v>
                </c:pt>
                <c:pt idx="5">
                  <c:v>59.851851851851848</c:v>
                </c:pt>
                <c:pt idx="6">
                  <c:v>74.296296296296291</c:v>
                </c:pt>
                <c:pt idx="7">
                  <c:v>82.222222222222214</c:v>
                </c:pt>
                <c:pt idx="8">
                  <c:v>87.81481481481481</c:v>
                </c:pt>
                <c:pt idx="9">
                  <c:v>89.629629629629619</c:v>
                </c:pt>
                <c:pt idx="10">
                  <c:v>89.777777777777771</c:v>
                </c:pt>
                <c:pt idx="11">
                  <c:v>87.407407407407405</c:v>
                </c:pt>
                <c:pt idx="12">
                  <c:v>87.518518518518505</c:v>
                </c:pt>
                <c:pt idx="13">
                  <c:v>82.222222222222214</c:v>
                </c:pt>
              </c:numCache>
            </c:numRef>
          </c:yVal>
          <c:smooth val="1"/>
          <c:extLst>
            <c:ext xmlns:c16="http://schemas.microsoft.com/office/drawing/2014/chart" uri="{C3380CC4-5D6E-409C-BE32-E72D297353CC}">
              <c16:uniqueId val="{00000000-7B47-9440-A7C6-BF3E9FF7260D}"/>
            </c:ext>
          </c:extLst>
        </c:ser>
        <c:dLbls>
          <c:showLegendKey val="0"/>
          <c:showVal val="0"/>
          <c:showCatName val="0"/>
          <c:showSerName val="0"/>
          <c:showPercent val="0"/>
          <c:showBubbleSize val="0"/>
        </c:dLbls>
        <c:axId val="739356712"/>
        <c:axId val="739357368"/>
      </c:scatterChart>
      <c:scatterChart>
        <c:scatterStyle val="smoothMarker"/>
        <c:varyColors val="0"/>
        <c:ser>
          <c:idx val="1"/>
          <c:order val="1"/>
          <c:tx>
            <c:v>QE</c:v>
          </c:tx>
          <c:spPr>
            <a:ln w="19050">
              <a:noFill/>
            </a:ln>
          </c:spPr>
          <c:marker>
            <c:spPr>
              <a:solidFill>
                <a:srgbClr val="0000FF"/>
              </a:solidFill>
            </c:spPr>
          </c:marker>
          <c:xVal>
            <c:numRef>
              <c:f>'QE_22R112-1_July2022'!$M$3:$M$53</c:f>
              <c:numCache>
                <c:formatCode>General</c:formatCode>
                <c:ptCount val="51"/>
                <c:pt idx="0">
                  <c:v>700</c:v>
                </c:pt>
                <c:pt idx="1">
                  <c:v>702</c:v>
                </c:pt>
                <c:pt idx="2">
                  <c:v>704</c:v>
                </c:pt>
                <c:pt idx="3">
                  <c:v>706</c:v>
                </c:pt>
                <c:pt idx="4">
                  <c:v>708</c:v>
                </c:pt>
                <c:pt idx="5">
                  <c:v>710</c:v>
                </c:pt>
                <c:pt idx="6">
                  <c:v>712</c:v>
                </c:pt>
                <c:pt idx="7">
                  <c:v>714</c:v>
                </c:pt>
                <c:pt idx="8">
                  <c:v>716</c:v>
                </c:pt>
                <c:pt idx="9">
                  <c:v>718</c:v>
                </c:pt>
                <c:pt idx="10">
                  <c:v>720</c:v>
                </c:pt>
                <c:pt idx="11">
                  <c:v>722</c:v>
                </c:pt>
                <c:pt idx="12">
                  <c:v>724</c:v>
                </c:pt>
                <c:pt idx="13">
                  <c:v>726</c:v>
                </c:pt>
                <c:pt idx="14">
                  <c:v>728</c:v>
                </c:pt>
                <c:pt idx="15">
                  <c:v>730</c:v>
                </c:pt>
                <c:pt idx="16">
                  <c:v>732</c:v>
                </c:pt>
                <c:pt idx="17">
                  <c:v>734</c:v>
                </c:pt>
                <c:pt idx="18">
                  <c:v>736</c:v>
                </c:pt>
                <c:pt idx="19">
                  <c:v>738</c:v>
                </c:pt>
                <c:pt idx="20">
                  <c:v>740</c:v>
                </c:pt>
                <c:pt idx="21">
                  <c:v>742</c:v>
                </c:pt>
                <c:pt idx="22">
                  <c:v>744</c:v>
                </c:pt>
                <c:pt idx="23">
                  <c:v>746</c:v>
                </c:pt>
                <c:pt idx="24">
                  <c:v>748</c:v>
                </c:pt>
                <c:pt idx="25">
                  <c:v>750</c:v>
                </c:pt>
                <c:pt idx="26">
                  <c:v>752</c:v>
                </c:pt>
                <c:pt idx="27">
                  <c:v>754</c:v>
                </c:pt>
                <c:pt idx="28">
                  <c:v>756</c:v>
                </c:pt>
                <c:pt idx="29">
                  <c:v>758</c:v>
                </c:pt>
                <c:pt idx="30">
                  <c:v>760</c:v>
                </c:pt>
                <c:pt idx="31">
                  <c:v>762</c:v>
                </c:pt>
                <c:pt idx="32">
                  <c:v>764</c:v>
                </c:pt>
                <c:pt idx="33">
                  <c:v>766</c:v>
                </c:pt>
                <c:pt idx="34">
                  <c:v>768</c:v>
                </c:pt>
                <c:pt idx="35">
                  <c:v>770</c:v>
                </c:pt>
                <c:pt idx="36">
                  <c:v>772</c:v>
                </c:pt>
                <c:pt idx="37">
                  <c:v>774</c:v>
                </c:pt>
                <c:pt idx="38">
                  <c:v>776</c:v>
                </c:pt>
                <c:pt idx="39">
                  <c:v>778</c:v>
                </c:pt>
                <c:pt idx="40">
                  <c:v>780</c:v>
                </c:pt>
                <c:pt idx="41">
                  <c:v>782</c:v>
                </c:pt>
                <c:pt idx="42">
                  <c:v>784</c:v>
                </c:pt>
                <c:pt idx="43">
                  <c:v>786</c:v>
                </c:pt>
                <c:pt idx="44">
                  <c:v>788</c:v>
                </c:pt>
                <c:pt idx="45">
                  <c:v>790</c:v>
                </c:pt>
                <c:pt idx="46">
                  <c:v>792</c:v>
                </c:pt>
                <c:pt idx="47">
                  <c:v>794</c:v>
                </c:pt>
                <c:pt idx="48">
                  <c:v>796</c:v>
                </c:pt>
                <c:pt idx="49">
                  <c:v>798</c:v>
                </c:pt>
                <c:pt idx="50">
                  <c:v>800</c:v>
                </c:pt>
              </c:numCache>
            </c:numRef>
          </c:xVal>
          <c:yVal>
            <c:numRef>
              <c:f>'QE_22R112-1_July2022'!$P$3:$P$53</c:f>
              <c:numCache>
                <c:formatCode>General</c:formatCode>
                <c:ptCount val="51"/>
                <c:pt idx="0">
                  <c:v>1.1527640291548087</c:v>
                </c:pt>
                <c:pt idx="1">
                  <c:v>1.0378132807472151</c:v>
                </c:pt>
                <c:pt idx="2">
                  <c:v>0.94491918186658796</c:v>
                </c:pt>
                <c:pt idx="3">
                  <c:v>0.88463327657498103</c:v>
                </c:pt>
                <c:pt idx="4">
                  <c:v>0.84276669279892791</c:v>
                </c:pt>
                <c:pt idx="5">
                  <c:v>0.81699932907537609</c:v>
                </c:pt>
                <c:pt idx="6">
                  <c:v>0.81476742525233281</c:v>
                </c:pt>
                <c:pt idx="7">
                  <c:v>0.81274217333394738</c:v>
                </c:pt>
                <c:pt idx="8">
                  <c:v>0.8131596558872638</c:v>
                </c:pt>
                <c:pt idx="9">
                  <c:v>0.80686220209406234</c:v>
                </c:pt>
                <c:pt idx="10">
                  <c:v>0.78593840032510265</c:v>
                </c:pt>
                <c:pt idx="11">
                  <c:v>0.76187568919730686</c:v>
                </c:pt>
                <c:pt idx="12">
                  <c:v>0.73596735179870665</c:v>
                </c:pt>
                <c:pt idx="13">
                  <c:v>0.71241453939078159</c:v>
                </c:pt>
                <c:pt idx="14">
                  <c:v>0.70064883788777599</c:v>
                </c:pt>
                <c:pt idx="15">
                  <c:v>0.7018671455970843</c:v>
                </c:pt>
                <c:pt idx="16">
                  <c:v>0.71442938162074898</c:v>
                </c:pt>
                <c:pt idx="17">
                  <c:v>0.72340288239185258</c:v>
                </c:pt>
                <c:pt idx="18">
                  <c:v>0.74148667188424433</c:v>
                </c:pt>
                <c:pt idx="19">
                  <c:v>0.7335808395230452</c:v>
                </c:pt>
                <c:pt idx="20">
                  <c:v>0.71549150547631535</c:v>
                </c:pt>
                <c:pt idx="21">
                  <c:v>0.68736926490579575</c:v>
                </c:pt>
                <c:pt idx="22">
                  <c:v>0.64425720858075219</c:v>
                </c:pt>
                <c:pt idx="23">
                  <c:v>0.59160434179929045</c:v>
                </c:pt>
                <c:pt idx="24">
                  <c:v>0.55440326749449698</c:v>
                </c:pt>
                <c:pt idx="25">
                  <c:v>0.50458289674289669</c:v>
                </c:pt>
                <c:pt idx="26">
                  <c:v>0.48432771058198187</c:v>
                </c:pt>
                <c:pt idx="27">
                  <c:v>0.46054799206707098</c:v>
                </c:pt>
                <c:pt idx="28">
                  <c:v>0.45519466974460804</c:v>
                </c:pt>
                <c:pt idx="29">
                  <c:v>0.46282342404386762</c:v>
                </c:pt>
                <c:pt idx="30">
                  <c:v>0.47900674430062917</c:v>
                </c:pt>
                <c:pt idx="31">
                  <c:v>0.50340359085331898</c:v>
                </c:pt>
                <c:pt idx="32">
                  <c:v>0.54230257118567693</c:v>
                </c:pt>
                <c:pt idx="33">
                  <c:v>0.59713213141399069</c:v>
                </c:pt>
                <c:pt idx="34">
                  <c:v>0.65283544539519978</c:v>
                </c:pt>
                <c:pt idx="35">
                  <c:v>0.73124208108964206</c:v>
                </c:pt>
                <c:pt idx="36">
                  <c:v>0.80961752466612347</c:v>
                </c:pt>
                <c:pt idx="37">
                  <c:v>0.89011104167329946</c:v>
                </c:pt>
                <c:pt idx="38">
                  <c:v>0.95942641060144007</c:v>
                </c:pt>
                <c:pt idx="39">
                  <c:v>1.0152847281413548</c:v>
                </c:pt>
                <c:pt idx="40">
                  <c:v>1.0456344560910098</c:v>
                </c:pt>
                <c:pt idx="41">
                  <c:v>1.0345556421334536</c:v>
                </c:pt>
                <c:pt idx="42">
                  <c:v>0.97720843174576877</c:v>
                </c:pt>
                <c:pt idx="43">
                  <c:v>0.88444571835822405</c:v>
                </c:pt>
                <c:pt idx="44">
                  <c:v>0.74784753197425691</c:v>
                </c:pt>
                <c:pt idx="45">
                  <c:v>0.61704288891299541</c:v>
                </c:pt>
                <c:pt idx="46">
                  <c:v>0.46748472499283394</c:v>
                </c:pt>
                <c:pt idx="47">
                  <c:v>0.34890394710819111</c:v>
                </c:pt>
                <c:pt idx="48">
                  <c:v>0.24741871266867613</c:v>
                </c:pt>
                <c:pt idx="49">
                  <c:v>0.1720888534160728</c:v>
                </c:pt>
                <c:pt idx="50">
                  <c:v>0.12165044942839687</c:v>
                </c:pt>
              </c:numCache>
            </c:numRef>
          </c:yVal>
          <c:smooth val="1"/>
          <c:extLst>
            <c:ext xmlns:c16="http://schemas.microsoft.com/office/drawing/2014/chart" uri="{C3380CC4-5D6E-409C-BE32-E72D297353CC}">
              <c16:uniqueId val="{00000001-7B47-9440-A7C6-BF3E9FF7260D}"/>
            </c:ext>
          </c:extLst>
        </c:ser>
        <c:dLbls>
          <c:showLegendKey val="0"/>
          <c:showVal val="0"/>
          <c:showCatName val="0"/>
          <c:showSerName val="0"/>
          <c:showPercent val="0"/>
          <c:showBubbleSize val="0"/>
        </c:dLbls>
        <c:axId val="791197960"/>
        <c:axId val="791203864"/>
      </c:scatterChart>
      <c:valAx>
        <c:axId val="739356712"/>
        <c:scaling>
          <c:orientation val="minMax"/>
          <c:max val="800"/>
          <c:min val="730"/>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en-US" sz="1600"/>
                  <a:t>Wavelength (nm)</a:t>
                </a:r>
              </a:p>
            </c:rich>
          </c:tx>
          <c:overlay val="0"/>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39357368"/>
        <c:crosses val="autoZero"/>
        <c:crossBetween val="midCat"/>
      </c:valAx>
      <c:valAx>
        <c:axId val="739357368"/>
        <c:scaling>
          <c:orientation val="minMax"/>
          <c:max val="100"/>
          <c:min val="20"/>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sz="1600"/>
                  <a:t>Electron spin polarization ,ESP (%)</a:t>
                </a:r>
              </a:p>
            </c:rich>
          </c:tx>
          <c:overlay val="0"/>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39356712"/>
        <c:crosses val="autoZero"/>
        <c:crossBetween val="midCat"/>
      </c:valAx>
      <c:valAx>
        <c:axId val="791203864"/>
        <c:scaling>
          <c:orientation val="minMax"/>
        </c:scaling>
        <c:delete val="0"/>
        <c:axPos val="r"/>
        <c:title>
          <c:tx>
            <c:rich>
              <a:bodyPr/>
              <a:lstStyle/>
              <a:p>
                <a:pPr>
                  <a:defRPr/>
                </a:pPr>
                <a:r>
                  <a:rPr lang="en-US" sz="1600"/>
                  <a:t>Quantum</a:t>
                </a:r>
                <a:r>
                  <a:rPr lang="en-US" sz="1600" baseline="0"/>
                  <a:t> efficiency, QE (%)</a:t>
                </a:r>
                <a:endParaRPr lang="en-US" sz="1600"/>
              </a:p>
            </c:rich>
          </c:tx>
          <c:layout>
            <c:manualLayout>
              <c:xMode val="edge"/>
              <c:yMode val="edge"/>
              <c:x val="0.95744257551094225"/>
              <c:y val="0.24934142130052347"/>
            </c:manualLayout>
          </c:layout>
          <c:overlay val="0"/>
        </c:title>
        <c:numFmt formatCode="General" sourceLinked="1"/>
        <c:majorTickMark val="out"/>
        <c:minorTickMark val="none"/>
        <c:tickLblPos val="nextTo"/>
        <c:txPr>
          <a:bodyPr/>
          <a:lstStyle/>
          <a:p>
            <a:pPr>
              <a:defRPr sz="1400"/>
            </a:pPr>
            <a:endParaRPr lang="en-US"/>
          </a:p>
        </c:txPr>
        <c:crossAx val="791197960"/>
        <c:crosses val="max"/>
        <c:crossBetween val="midCat"/>
      </c:valAx>
      <c:valAx>
        <c:axId val="791197960"/>
        <c:scaling>
          <c:orientation val="minMax"/>
        </c:scaling>
        <c:delete val="1"/>
        <c:axPos val="b"/>
        <c:numFmt formatCode="General" sourceLinked="1"/>
        <c:majorTickMark val="out"/>
        <c:minorTickMark val="none"/>
        <c:tickLblPos val="nextTo"/>
        <c:crossAx val="791203864"/>
        <c:crosses val="autoZero"/>
        <c:crossBetween val="midCat"/>
      </c:valAx>
      <c:spPr>
        <a:noFill/>
        <a:ln>
          <a:solidFill>
            <a:schemeClr val="tx1"/>
          </a:solidFill>
        </a:ln>
      </c:spPr>
    </c:plotArea>
    <c:legend>
      <c:legendPos val="r"/>
      <c:layout>
        <c:manualLayout>
          <c:xMode val="edge"/>
          <c:yMode val="edge"/>
          <c:x val="0.16279019161098035"/>
          <c:y val="0.13440038307449695"/>
          <c:w val="0.10374556528024061"/>
          <c:h val="9.6358014139955706E-2"/>
        </c:manualLayout>
      </c:layout>
      <c:overlay val="0"/>
      <c:spPr>
        <a:solidFill>
          <a:schemeClr val="bg1"/>
        </a:solidFill>
        <a:ln>
          <a:solidFill>
            <a:schemeClr val="tx1"/>
          </a:solidFill>
        </a:ln>
      </c:spPr>
      <c:txPr>
        <a:bodyPr/>
        <a:lstStyle/>
        <a:p>
          <a:pPr>
            <a:defRPr sz="1400"/>
          </a:pPr>
          <a:endParaRPr lang="en-US"/>
        </a:p>
      </c:txPr>
    </c:legend>
    <c:plotVisOnly val="1"/>
    <c:dispBlanksAs val="gap"/>
    <c:showDLblsOverMax val="0"/>
    <c:extLst/>
  </c:chart>
  <c:spPr>
    <a:ln>
      <a:noFill/>
    </a:ln>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32B4ED-DADA-C677-1286-3113EED13B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8DA3D22-C2D2-73FC-3F69-E3C0F4EBD4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12B682-A9F8-9544-93D3-01ED4CDAD8B0}" type="datetimeFigureOut">
              <a:rPr lang="en-US" smtClean="0"/>
              <a:t>9/24/23</a:t>
            </a:fld>
            <a:endParaRPr lang="en-US"/>
          </a:p>
        </p:txBody>
      </p:sp>
      <p:sp>
        <p:nvSpPr>
          <p:cNvPr id="4" name="Footer Placeholder 3">
            <a:extLst>
              <a:ext uri="{FF2B5EF4-FFF2-40B4-BE49-F238E27FC236}">
                <a16:creationId xmlns:a16="http://schemas.microsoft.com/office/drawing/2014/main" id="{3A5E1DA1-552E-6FDB-A371-65BB887199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C587628-5BAB-B035-881D-455AD1E9E2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8E8873-D014-0D44-9C02-9FF391B3B2A9}" type="slidenum">
              <a:rPr lang="en-US" smtClean="0"/>
              <a:t>‹#›</a:t>
            </a:fld>
            <a:endParaRPr lang="en-US"/>
          </a:p>
        </p:txBody>
      </p:sp>
    </p:spTree>
    <p:extLst>
      <p:ext uri="{BB962C8B-B14F-4D97-AF65-F5344CB8AC3E}">
        <p14:creationId xmlns:p14="http://schemas.microsoft.com/office/powerpoint/2010/main" val="31508528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9/24/23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zh-CN" dirty="0"/>
              <a:t>Let</a:t>
            </a:r>
            <a:r>
              <a:rPr lang="zh-CN" altLang="en-US" dirty="0"/>
              <a:t> </a:t>
            </a:r>
            <a:r>
              <a:rPr lang="en-US" altLang="zh-CN" dirty="0"/>
              <a:t>me</a:t>
            </a:r>
            <a:r>
              <a:rPr lang="zh-CN" altLang="en-US" dirty="0"/>
              <a:t> </a:t>
            </a:r>
            <a:r>
              <a:rPr lang="en-US" altLang="zh-CN" dirty="0"/>
              <a:t>give</a:t>
            </a:r>
            <a:r>
              <a:rPr lang="zh-CN" altLang="en-US" dirty="0"/>
              <a:t> </a:t>
            </a:r>
            <a:r>
              <a:rPr lang="en-US" altLang="zh-CN" dirty="0"/>
              <a:t>you</a:t>
            </a:r>
            <a:r>
              <a:rPr lang="zh-CN" altLang="en-US" dirty="0"/>
              <a:t> </a:t>
            </a:r>
            <a:r>
              <a:rPr lang="en-US" altLang="zh-CN" dirty="0"/>
              <a:t>an</a:t>
            </a:r>
            <a:r>
              <a:rPr lang="zh-CN" altLang="en-US" dirty="0"/>
              <a:t> </a:t>
            </a:r>
            <a:r>
              <a:rPr lang="en-US" altLang="zh-CN" dirty="0"/>
              <a:t>overview</a:t>
            </a:r>
            <a:r>
              <a:rPr lang="zh-CN" altLang="en-US" dirty="0"/>
              <a:t> </a:t>
            </a:r>
            <a:r>
              <a:rPr lang="en-US" altLang="zh-CN" dirty="0"/>
              <a:t>of</a:t>
            </a:r>
            <a:r>
              <a:rPr lang="zh-CN" altLang="en-US" dirty="0"/>
              <a:t> </a:t>
            </a:r>
            <a:r>
              <a:rPr lang="en-US" altLang="zh-CN" dirty="0"/>
              <a:t>EIC</a:t>
            </a:r>
            <a:r>
              <a:rPr lang="zh-CN" altLang="en-US" dirty="0"/>
              <a:t> </a:t>
            </a:r>
            <a:r>
              <a:rPr lang="en-US" altLang="zh-CN" dirty="0"/>
              <a:t>polarized</a:t>
            </a:r>
            <a:r>
              <a:rPr lang="zh-CN" altLang="en-US" dirty="0"/>
              <a:t> </a:t>
            </a:r>
            <a:r>
              <a:rPr lang="en-US" altLang="zh-CN" dirty="0"/>
              <a:t>gun</a:t>
            </a:r>
            <a:r>
              <a:rPr lang="zh-CN" altLang="en-US" dirty="0"/>
              <a:t> </a:t>
            </a:r>
            <a:r>
              <a:rPr lang="en-US" altLang="zh-CN" dirty="0"/>
              <a:t>overview.</a:t>
            </a:r>
            <a:r>
              <a:rPr lang="zh-CN" altLang="en-US" dirty="0"/>
              <a:t> </a:t>
            </a:r>
            <a:endParaRPr lang="en-US" altLang="zh-CN" dirty="0"/>
          </a:p>
          <a:p>
            <a:pPr marL="171450" indent="-171450">
              <a:buFont typeface="Arial" panose="020B0604020202020204" pitchFamily="34" charset="0"/>
              <a:buChar char="•"/>
            </a:pPr>
            <a:r>
              <a:rPr lang="en-US" altLang="zh-CN" dirty="0"/>
              <a:t>EIC</a:t>
            </a:r>
            <a:r>
              <a:rPr lang="zh-CN" altLang="en-US" dirty="0"/>
              <a:t> </a:t>
            </a:r>
            <a:r>
              <a:rPr lang="en-US" altLang="zh-CN" dirty="0"/>
              <a:t>needs</a:t>
            </a:r>
            <a:r>
              <a:rPr lang="zh-CN" altLang="en-US" dirty="0"/>
              <a:t> </a:t>
            </a:r>
            <a:r>
              <a:rPr lang="en-US" altLang="zh-CN" dirty="0"/>
              <a:t>a</a:t>
            </a:r>
            <a:r>
              <a:rPr lang="zh-CN" altLang="en-US" dirty="0"/>
              <a:t> </a:t>
            </a:r>
            <a:r>
              <a:rPr lang="en-US" altLang="zh-CN" dirty="0"/>
              <a:t>source</a:t>
            </a:r>
            <a:r>
              <a:rPr lang="zh-CN" altLang="en-US" dirty="0"/>
              <a:t> </a:t>
            </a:r>
            <a:r>
              <a:rPr lang="en-US" altLang="zh-CN" dirty="0"/>
              <a:t>that can</a:t>
            </a:r>
            <a:r>
              <a:rPr lang="zh-CN" altLang="en-US" dirty="0"/>
              <a:t> </a:t>
            </a:r>
            <a:r>
              <a:rPr lang="en-US" altLang="zh-CN" dirty="0"/>
              <a:t>provide</a:t>
            </a:r>
            <a:r>
              <a:rPr lang="zh-CN" altLang="en-US" dirty="0"/>
              <a:t> </a:t>
            </a:r>
            <a:r>
              <a:rPr lang="en-US" altLang="zh-CN" dirty="0"/>
              <a:t>high</a:t>
            </a:r>
            <a:r>
              <a:rPr lang="zh-CN" altLang="en-US" dirty="0"/>
              <a:t> </a:t>
            </a:r>
            <a:r>
              <a:rPr lang="en-US" altLang="zh-CN" dirty="0"/>
              <a:t>charge,</a:t>
            </a:r>
            <a:r>
              <a:rPr lang="zh-CN" altLang="en-US" dirty="0"/>
              <a:t> </a:t>
            </a:r>
            <a:r>
              <a:rPr lang="en-US" altLang="zh-CN" dirty="0"/>
              <a:t>high</a:t>
            </a:r>
            <a:r>
              <a:rPr lang="zh-CN" altLang="en-US" dirty="0"/>
              <a:t> </a:t>
            </a:r>
            <a:r>
              <a:rPr lang="en-US" altLang="zh-CN" dirty="0"/>
              <a:t>polarization,</a:t>
            </a:r>
            <a:r>
              <a:rPr lang="zh-CN" altLang="en-US" dirty="0"/>
              <a:t> </a:t>
            </a:r>
            <a:r>
              <a:rPr lang="en-US" altLang="zh-CN" dirty="0"/>
              <a:t>high</a:t>
            </a:r>
            <a:r>
              <a:rPr lang="zh-CN" altLang="en-US" dirty="0"/>
              <a:t> </a:t>
            </a:r>
            <a:r>
              <a:rPr lang="en-US" altLang="zh-CN" dirty="0"/>
              <a:t>peak</a:t>
            </a:r>
            <a:r>
              <a:rPr lang="zh-CN" altLang="en-US" dirty="0"/>
              <a:t> </a:t>
            </a:r>
            <a:r>
              <a:rPr lang="en-US" altLang="zh-CN" dirty="0"/>
              <a:t>current</a:t>
            </a:r>
            <a:r>
              <a:rPr lang="zh-CN" altLang="en-US" dirty="0"/>
              <a:t> </a:t>
            </a:r>
            <a:r>
              <a:rPr lang="en-US" altLang="zh-CN" dirty="0"/>
              <a:t>electron</a:t>
            </a:r>
            <a:r>
              <a:rPr lang="zh-CN" altLang="en-US" dirty="0"/>
              <a:t> </a:t>
            </a:r>
            <a:r>
              <a:rPr lang="en-US" altLang="zh-CN" dirty="0"/>
              <a:t>beam</a:t>
            </a:r>
            <a:r>
              <a:rPr lang="zh-CN" altLang="en-US" dirty="0"/>
              <a:t> </a:t>
            </a:r>
            <a:r>
              <a:rPr lang="en-US" altLang="zh-CN" dirty="0"/>
              <a:t>with</a:t>
            </a:r>
            <a:r>
              <a:rPr lang="zh-CN" altLang="en-US" dirty="0"/>
              <a:t> </a:t>
            </a:r>
            <a:r>
              <a:rPr lang="en-US" altLang="zh-CN" dirty="0"/>
              <a:t>a cathode</a:t>
            </a:r>
            <a:r>
              <a:rPr lang="zh-CN" altLang="en-US" dirty="0"/>
              <a:t> </a:t>
            </a:r>
            <a:r>
              <a:rPr lang="en-US" altLang="zh-CN" dirty="0"/>
              <a:t>long</a:t>
            </a:r>
            <a:r>
              <a:rPr lang="zh-CN" altLang="en-US" dirty="0"/>
              <a:t> </a:t>
            </a:r>
            <a:r>
              <a:rPr lang="en-US" altLang="zh-CN" dirty="0"/>
              <a:t>lifetime.</a:t>
            </a:r>
            <a:r>
              <a:rPr lang="zh-CN" altLang="en-US" dirty="0"/>
              <a:t> </a:t>
            </a:r>
            <a:r>
              <a:rPr lang="en-US" altLang="zh-CN" dirty="0"/>
              <a:t>Electron</a:t>
            </a:r>
            <a:r>
              <a:rPr lang="zh-CN" altLang="en-US" dirty="0"/>
              <a:t> </a:t>
            </a:r>
            <a:r>
              <a:rPr lang="en-US" altLang="zh-CN" dirty="0"/>
              <a:t>source</a:t>
            </a:r>
            <a:r>
              <a:rPr lang="zh-CN" altLang="en-US" dirty="0"/>
              <a:t> </a:t>
            </a:r>
            <a:r>
              <a:rPr lang="en-US" altLang="zh-CN" dirty="0"/>
              <a:t>has</a:t>
            </a:r>
            <a:r>
              <a:rPr lang="zh-CN" altLang="en-US" dirty="0"/>
              <a:t> </a:t>
            </a:r>
            <a:r>
              <a:rPr lang="en-US" altLang="zh-CN" dirty="0"/>
              <a:t>to</a:t>
            </a:r>
            <a:r>
              <a:rPr lang="zh-CN" altLang="en-US" dirty="0"/>
              <a:t> </a:t>
            </a:r>
            <a:r>
              <a:rPr lang="en-US" altLang="zh-CN" dirty="0"/>
              <a:t>be</a:t>
            </a:r>
            <a:r>
              <a:rPr lang="zh-CN" altLang="en-US" dirty="0"/>
              <a:t> </a:t>
            </a:r>
            <a:r>
              <a:rPr lang="en-US" altLang="zh-CN" dirty="0"/>
              <a:t>maintenance-free.</a:t>
            </a:r>
            <a:r>
              <a:rPr lang="zh-CN" altLang="en-US" dirty="0"/>
              <a:t> </a:t>
            </a:r>
            <a:r>
              <a:rPr lang="en-US" altLang="zh-CN" dirty="0"/>
              <a:t>no</a:t>
            </a:r>
            <a:r>
              <a:rPr lang="zh-CN" altLang="en-US" dirty="0"/>
              <a:t> </a:t>
            </a:r>
            <a:r>
              <a:rPr lang="en-US" altLang="zh-CN" dirty="0"/>
              <a:t>existing</a:t>
            </a:r>
            <a:r>
              <a:rPr lang="zh-CN" altLang="en-US" dirty="0"/>
              <a:t> </a:t>
            </a:r>
            <a:r>
              <a:rPr lang="en-US" altLang="zh-CN" dirty="0"/>
              <a:t>gun</a:t>
            </a:r>
            <a:r>
              <a:rPr lang="zh-CN" altLang="en-US" dirty="0"/>
              <a:t> </a:t>
            </a:r>
            <a:r>
              <a:rPr lang="en-US" altLang="zh-CN" dirty="0"/>
              <a:t>can</a:t>
            </a:r>
            <a:r>
              <a:rPr lang="zh-CN" altLang="en-US" dirty="0"/>
              <a:t> </a:t>
            </a:r>
            <a:r>
              <a:rPr lang="en-US" altLang="zh-CN" dirty="0"/>
              <a:t>meet</a:t>
            </a:r>
            <a:r>
              <a:rPr lang="zh-CN" altLang="en-US" dirty="0"/>
              <a:t> </a:t>
            </a:r>
            <a:r>
              <a:rPr lang="en-US" altLang="zh-CN" dirty="0"/>
              <a:t>all</a:t>
            </a:r>
            <a:r>
              <a:rPr lang="zh-CN" altLang="en-US" dirty="0"/>
              <a:t> </a:t>
            </a:r>
            <a:r>
              <a:rPr lang="en-US" altLang="zh-CN" dirty="0"/>
              <a:t>the</a:t>
            </a:r>
            <a:r>
              <a:rPr lang="zh-CN" altLang="en-US" dirty="0"/>
              <a:t> </a:t>
            </a:r>
            <a:r>
              <a:rPr lang="en-US" altLang="zh-CN" dirty="0"/>
              <a:t>EIC</a:t>
            </a:r>
            <a:r>
              <a:rPr lang="zh-CN" altLang="en-US" dirty="0"/>
              <a:t> </a:t>
            </a:r>
            <a:r>
              <a:rPr lang="en-US" altLang="zh-CN" dirty="0"/>
              <a:t>needs.</a:t>
            </a:r>
            <a:r>
              <a:rPr lang="zh-CN" altLang="en-US" dirty="0"/>
              <a:t> </a:t>
            </a:r>
            <a:endParaRPr lang="en-US" altLang="zh-CN" dirty="0"/>
          </a:p>
          <a:p>
            <a:pPr marL="171450" indent="-171450">
              <a:buFont typeface="Arial" panose="020B0604020202020204" pitchFamily="34" charset="0"/>
              <a:buChar char="•"/>
            </a:pPr>
            <a:r>
              <a:rPr lang="en-US" altLang="zh-CN" dirty="0"/>
              <a:t>In</a:t>
            </a:r>
            <a:r>
              <a:rPr lang="zh-CN" altLang="en-US" dirty="0"/>
              <a:t> </a:t>
            </a:r>
            <a:r>
              <a:rPr lang="en-US" altLang="zh-CN" dirty="0"/>
              <a:t>the last</a:t>
            </a:r>
            <a:r>
              <a:rPr lang="zh-CN" altLang="en-US" dirty="0"/>
              <a:t> </a:t>
            </a:r>
            <a:r>
              <a:rPr lang="en-US" altLang="zh-CN" dirty="0"/>
              <a:t>four</a:t>
            </a:r>
            <a:r>
              <a:rPr lang="zh-CN" altLang="en-US" dirty="0"/>
              <a:t> </a:t>
            </a:r>
            <a:r>
              <a:rPr lang="en-US" altLang="zh-CN" dirty="0"/>
              <a:t>years,</a:t>
            </a:r>
            <a:r>
              <a:rPr lang="zh-CN" altLang="en-US" dirty="0"/>
              <a:t> </a:t>
            </a:r>
            <a:r>
              <a:rPr lang="en-US" altLang="zh-CN" dirty="0"/>
              <a:t>we</a:t>
            </a:r>
            <a:r>
              <a:rPr lang="zh-CN" altLang="en-US" dirty="0"/>
              <a:t> </a:t>
            </a:r>
            <a:r>
              <a:rPr lang="en-US" altLang="zh-CN" dirty="0"/>
              <a:t>developed</a:t>
            </a:r>
            <a:r>
              <a:rPr lang="zh-CN" altLang="en-US" dirty="0"/>
              <a:t> </a:t>
            </a:r>
            <a:r>
              <a:rPr lang="en-US" altLang="zh-CN" dirty="0"/>
              <a:t>the</a:t>
            </a:r>
            <a:r>
              <a:rPr lang="zh-CN" altLang="en-US" dirty="0"/>
              <a:t> </a:t>
            </a:r>
            <a:r>
              <a:rPr lang="en-US" altLang="zh-CN" dirty="0"/>
              <a:t>EIC</a:t>
            </a:r>
            <a:r>
              <a:rPr lang="zh-CN" altLang="en-US" dirty="0"/>
              <a:t> </a:t>
            </a:r>
            <a:r>
              <a:rPr lang="en-US" altLang="zh-CN" dirty="0"/>
              <a:t>polarized</a:t>
            </a:r>
            <a:r>
              <a:rPr lang="zh-CN" altLang="en-US" dirty="0"/>
              <a:t> </a:t>
            </a:r>
            <a:r>
              <a:rPr lang="en-US" altLang="zh-CN" dirty="0"/>
              <a:t>HVDC</a:t>
            </a:r>
            <a:r>
              <a:rPr lang="zh-CN" altLang="en-US" dirty="0"/>
              <a:t> </a:t>
            </a:r>
            <a:r>
              <a:rPr lang="en-US" altLang="zh-CN" dirty="0"/>
              <a:t>gun</a:t>
            </a:r>
            <a:r>
              <a:rPr lang="zh-CN" altLang="en-US" dirty="0"/>
              <a:t> </a:t>
            </a:r>
            <a:r>
              <a:rPr lang="en-US" altLang="zh-CN" dirty="0"/>
              <a:t>at</a:t>
            </a:r>
            <a:r>
              <a:rPr lang="zh-CN" altLang="en-US" dirty="0"/>
              <a:t> </a:t>
            </a:r>
            <a:r>
              <a:rPr lang="en-US" altLang="zh-CN" dirty="0"/>
              <a:t>BNL.</a:t>
            </a:r>
            <a:r>
              <a:rPr lang="zh-CN" altLang="en-US" dirty="0"/>
              <a:t> </a:t>
            </a:r>
            <a:r>
              <a:rPr lang="en-US" altLang="zh-CN" dirty="0"/>
              <a:t>I</a:t>
            </a:r>
            <a:r>
              <a:rPr lang="zh-CN" altLang="en-US" dirty="0"/>
              <a:t> </a:t>
            </a:r>
            <a:r>
              <a:rPr lang="en-US" altLang="zh-CN" dirty="0"/>
              <a:t>proposed</a:t>
            </a:r>
            <a:r>
              <a:rPr lang="zh-CN" altLang="en-US" dirty="0"/>
              <a:t> </a:t>
            </a:r>
            <a:r>
              <a:rPr lang="en-US" altLang="zh-CN" dirty="0"/>
              <a:t>the</a:t>
            </a:r>
            <a:r>
              <a:rPr lang="zh-CN" altLang="en-US" dirty="0"/>
              <a:t> </a:t>
            </a:r>
            <a:r>
              <a:rPr lang="en-US" altLang="zh-CN" dirty="0"/>
              <a:t>idea, then</a:t>
            </a:r>
            <a:r>
              <a:rPr lang="zh-CN" altLang="en-US" dirty="0"/>
              <a:t> </a:t>
            </a:r>
            <a:r>
              <a:rPr lang="en-US" altLang="zh-CN" dirty="0"/>
              <a:t>involves</a:t>
            </a:r>
            <a:r>
              <a:rPr lang="zh-CN" altLang="en-US" dirty="0"/>
              <a:t> </a:t>
            </a:r>
            <a:r>
              <a:rPr lang="en-US" altLang="zh-CN" dirty="0"/>
              <a:t>in the</a:t>
            </a:r>
            <a:r>
              <a:rPr lang="zh-CN" altLang="en-US" dirty="0"/>
              <a:t> </a:t>
            </a:r>
            <a:r>
              <a:rPr lang="en-US" altLang="zh-CN" dirty="0"/>
              <a:t>design,</a:t>
            </a:r>
            <a:r>
              <a:rPr lang="zh-CN" altLang="en-US" dirty="0"/>
              <a:t> </a:t>
            </a:r>
            <a:r>
              <a:rPr lang="en-US" altLang="zh-CN" dirty="0"/>
              <a:t>construction, and</a:t>
            </a:r>
            <a:r>
              <a:rPr lang="zh-CN" altLang="en-US" dirty="0"/>
              <a:t> </a:t>
            </a:r>
            <a:r>
              <a:rPr lang="en-US" altLang="zh-CN" dirty="0"/>
              <a:t>commission of this</a:t>
            </a:r>
            <a:r>
              <a:rPr lang="zh-CN" altLang="en-US" dirty="0"/>
              <a:t> </a:t>
            </a:r>
            <a:r>
              <a:rPr lang="en-US" altLang="zh-CN" dirty="0"/>
              <a:t>system.</a:t>
            </a:r>
            <a:r>
              <a:rPr lang="zh-CN" altLang="en-US" dirty="0"/>
              <a:t> </a:t>
            </a:r>
            <a:endParaRPr lang="en-US" altLang="zh-CN" dirty="0"/>
          </a:p>
          <a:p>
            <a:pPr marL="171450" indent="-171450">
              <a:buFont typeface="Arial" panose="020B0604020202020204" pitchFamily="34" charset="0"/>
              <a:buChar char="•"/>
            </a:pPr>
            <a:r>
              <a:rPr lang="en-US" altLang="zh-CN" dirty="0"/>
              <a:t>The</a:t>
            </a:r>
            <a:r>
              <a:rPr lang="zh-CN" altLang="en-US" dirty="0"/>
              <a:t> </a:t>
            </a:r>
            <a:r>
              <a:rPr lang="en-US" altLang="zh-CN" dirty="0"/>
              <a:t>gun</a:t>
            </a:r>
            <a:r>
              <a:rPr lang="zh-CN" altLang="en-US" dirty="0"/>
              <a:t> </a:t>
            </a:r>
            <a:r>
              <a:rPr lang="en-US" altLang="zh-CN" dirty="0"/>
              <a:t>3D</a:t>
            </a:r>
            <a:r>
              <a:rPr lang="zh-CN" altLang="en-US" dirty="0"/>
              <a:t> </a:t>
            </a:r>
            <a:r>
              <a:rPr lang="en-US" altLang="zh-CN" dirty="0"/>
              <a:t>model</a:t>
            </a:r>
            <a:r>
              <a:rPr lang="zh-CN" altLang="en-US" dirty="0"/>
              <a:t> </a:t>
            </a:r>
            <a:r>
              <a:rPr lang="en-US" altLang="zh-CN" dirty="0"/>
              <a:t>is</a:t>
            </a:r>
            <a:r>
              <a:rPr lang="zh-CN" altLang="en-US" dirty="0"/>
              <a:t> </a:t>
            </a:r>
            <a:r>
              <a:rPr lang="en-US" altLang="zh-CN" dirty="0"/>
              <a:t>like</a:t>
            </a:r>
            <a:r>
              <a:rPr lang="zh-CN" altLang="en-US" dirty="0"/>
              <a:t> </a:t>
            </a:r>
            <a:r>
              <a:rPr lang="en-US" altLang="zh-CN" dirty="0"/>
              <a:t>here.</a:t>
            </a:r>
            <a:r>
              <a:rPr lang="zh-CN" altLang="en-US" dirty="0"/>
              <a:t> </a:t>
            </a:r>
            <a:r>
              <a:rPr lang="en-US" altLang="zh-CN" dirty="0"/>
              <a:t>Here</a:t>
            </a:r>
            <a:r>
              <a:rPr lang="zh-CN" altLang="en-US" dirty="0"/>
              <a:t> </a:t>
            </a:r>
            <a:r>
              <a:rPr lang="en-US" altLang="zh-CN" dirty="0"/>
              <a:t>is</a:t>
            </a:r>
            <a:r>
              <a:rPr lang="zh-CN" altLang="en-US" dirty="0"/>
              <a:t> </a:t>
            </a:r>
            <a:r>
              <a:rPr lang="en-US" altLang="zh-CN" dirty="0"/>
              <a:t>the cathode,</a:t>
            </a:r>
            <a:r>
              <a:rPr lang="zh-CN" altLang="en-US" dirty="0"/>
              <a:t> </a:t>
            </a:r>
            <a:r>
              <a:rPr lang="en-US" altLang="zh-CN" dirty="0"/>
              <a:t>anode,</a:t>
            </a:r>
            <a:r>
              <a:rPr lang="zh-CN" altLang="en-US" dirty="0"/>
              <a:t> </a:t>
            </a:r>
            <a:r>
              <a:rPr lang="en-US" altLang="zh-CN" dirty="0"/>
              <a:t>and</a:t>
            </a:r>
            <a:r>
              <a:rPr lang="zh-CN" altLang="en-US" dirty="0"/>
              <a:t> </a:t>
            </a:r>
            <a:r>
              <a:rPr lang="en-US" altLang="zh-CN" dirty="0"/>
              <a:t>HV</a:t>
            </a:r>
            <a:r>
              <a:rPr lang="zh-CN" altLang="en-US" dirty="0"/>
              <a:t> </a:t>
            </a:r>
            <a:r>
              <a:rPr lang="en-US" altLang="zh-CN" dirty="0"/>
              <a:t>feedthrough</a:t>
            </a:r>
            <a:r>
              <a:rPr lang="zh-CN" altLang="en-US" dirty="0"/>
              <a:t> </a:t>
            </a:r>
            <a:r>
              <a:rPr lang="en-US" altLang="zh-CN" dirty="0"/>
              <a:t>to</a:t>
            </a:r>
            <a:r>
              <a:rPr lang="zh-CN" altLang="en-US" dirty="0"/>
              <a:t> </a:t>
            </a:r>
            <a:r>
              <a:rPr lang="en-US" altLang="zh-CN" dirty="0"/>
              <a:t>deliver</a:t>
            </a:r>
            <a:r>
              <a:rPr lang="zh-CN" altLang="en-US" dirty="0"/>
              <a:t> </a:t>
            </a:r>
            <a:r>
              <a:rPr lang="en-US" altLang="zh-CN" dirty="0"/>
              <a:t>up</a:t>
            </a:r>
            <a:r>
              <a:rPr lang="zh-CN" altLang="en-US" dirty="0"/>
              <a:t> </a:t>
            </a:r>
            <a:r>
              <a:rPr lang="en-US" altLang="zh-CN" dirty="0"/>
              <a:t>to</a:t>
            </a:r>
            <a:r>
              <a:rPr lang="zh-CN" altLang="en-US" dirty="0"/>
              <a:t> </a:t>
            </a:r>
            <a:r>
              <a:rPr lang="en-US" altLang="zh-CN" dirty="0"/>
              <a:t>400</a:t>
            </a:r>
            <a:r>
              <a:rPr lang="zh-CN" altLang="en-US" dirty="0"/>
              <a:t> </a:t>
            </a:r>
            <a:r>
              <a:rPr lang="en-US" altLang="zh-CN" dirty="0"/>
              <a:t>kV</a:t>
            </a:r>
            <a:r>
              <a:rPr lang="zh-CN" altLang="en-US" dirty="0"/>
              <a:t> </a:t>
            </a:r>
            <a:r>
              <a:rPr lang="en-US" altLang="zh-CN" dirty="0"/>
              <a:t>to</a:t>
            </a:r>
            <a:r>
              <a:rPr lang="zh-CN" altLang="en-US" dirty="0"/>
              <a:t> </a:t>
            </a:r>
            <a:r>
              <a:rPr lang="en-US" altLang="zh-CN" dirty="0"/>
              <a:t>the</a:t>
            </a:r>
            <a:r>
              <a:rPr lang="zh-CN" altLang="en-US" dirty="0"/>
              <a:t> </a:t>
            </a:r>
            <a:r>
              <a:rPr lang="en-US" altLang="zh-CN" dirty="0"/>
              <a:t>gun.</a:t>
            </a:r>
            <a:r>
              <a:rPr lang="zh-CN" altLang="en-US" dirty="0"/>
              <a:t> </a:t>
            </a:r>
            <a:r>
              <a:rPr lang="en-US" altLang="zh-CN" dirty="0"/>
              <a:t>We</a:t>
            </a:r>
            <a:r>
              <a:rPr lang="zh-CN" altLang="en-US" dirty="0"/>
              <a:t> </a:t>
            </a:r>
            <a:r>
              <a:rPr lang="en-US" altLang="zh-CN" dirty="0"/>
              <a:t>have</a:t>
            </a:r>
            <a:r>
              <a:rPr lang="zh-CN" altLang="en-US" dirty="0"/>
              <a:t> </a:t>
            </a:r>
            <a:r>
              <a:rPr lang="en-US" altLang="zh-CN" dirty="0"/>
              <a:t>pumps</a:t>
            </a:r>
            <a:r>
              <a:rPr lang="zh-CN" altLang="en-US" dirty="0"/>
              <a:t> </a:t>
            </a:r>
            <a:r>
              <a:rPr lang="en-US" altLang="zh-CN" dirty="0"/>
              <a:t>to</a:t>
            </a:r>
            <a:r>
              <a:rPr lang="zh-CN" altLang="en-US" dirty="0"/>
              <a:t> </a:t>
            </a:r>
            <a:r>
              <a:rPr lang="en-US" altLang="zh-CN" dirty="0"/>
              <a:t>maintain</a:t>
            </a:r>
            <a:r>
              <a:rPr lang="zh-CN" altLang="en-US" dirty="0"/>
              <a:t> </a:t>
            </a:r>
            <a:r>
              <a:rPr lang="en-US" altLang="zh-CN" dirty="0"/>
              <a:t>a</a:t>
            </a:r>
            <a:r>
              <a:rPr lang="zh-CN" altLang="en-US" dirty="0"/>
              <a:t> </a:t>
            </a:r>
            <a:r>
              <a:rPr lang="en-US" altLang="zh-CN" dirty="0"/>
              <a:t>good</a:t>
            </a:r>
            <a:r>
              <a:rPr lang="zh-CN" altLang="en-US" dirty="0"/>
              <a:t> </a:t>
            </a:r>
            <a:r>
              <a:rPr lang="en-US" altLang="zh-CN" dirty="0"/>
              <a:t>vacuum.</a:t>
            </a:r>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6</a:t>
            </a:fld>
            <a:endParaRPr lang="en-US"/>
          </a:p>
        </p:txBody>
      </p:sp>
    </p:spTree>
    <p:extLst>
      <p:ext uri="{BB962C8B-B14F-4D97-AF65-F5344CB8AC3E}">
        <p14:creationId xmlns:p14="http://schemas.microsoft.com/office/powerpoint/2010/main" val="354492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zh-CN" dirty="0"/>
              <a:t>Let</a:t>
            </a:r>
            <a:r>
              <a:rPr lang="zh-CN" altLang="en-US" dirty="0"/>
              <a:t> </a:t>
            </a:r>
            <a:r>
              <a:rPr lang="en-US" altLang="zh-CN" dirty="0"/>
              <a:t>me</a:t>
            </a:r>
            <a:r>
              <a:rPr lang="zh-CN" altLang="en-US" dirty="0"/>
              <a:t> </a:t>
            </a:r>
            <a:r>
              <a:rPr lang="en-US" altLang="zh-CN" dirty="0"/>
              <a:t>tell</a:t>
            </a:r>
            <a:r>
              <a:rPr lang="zh-CN" altLang="en-US" dirty="0"/>
              <a:t> </a:t>
            </a:r>
            <a:r>
              <a:rPr lang="en-US" altLang="zh-CN" dirty="0"/>
              <a:t>you</a:t>
            </a:r>
            <a:r>
              <a:rPr lang="zh-CN" altLang="en-US" dirty="0"/>
              <a:t> </a:t>
            </a:r>
            <a:r>
              <a:rPr lang="en-US" altLang="zh-CN" dirty="0"/>
              <a:t>how</a:t>
            </a:r>
            <a:r>
              <a:rPr lang="zh-CN" altLang="en-US" dirty="0"/>
              <a:t> </a:t>
            </a:r>
            <a:r>
              <a:rPr lang="en-US" altLang="zh-CN" dirty="0"/>
              <a:t>to</a:t>
            </a:r>
            <a:r>
              <a:rPr lang="zh-CN" altLang="en-US" dirty="0"/>
              <a:t> </a:t>
            </a:r>
            <a:r>
              <a:rPr lang="en-US" altLang="zh-CN" dirty="0"/>
              <a:t>get</a:t>
            </a:r>
            <a:r>
              <a:rPr lang="zh-CN" altLang="en-US" dirty="0"/>
              <a:t> </a:t>
            </a:r>
            <a:r>
              <a:rPr lang="en-US" altLang="zh-CN" dirty="0"/>
              <a:t>an extremely</a:t>
            </a:r>
            <a:r>
              <a:rPr lang="zh-CN" altLang="en-US" dirty="0"/>
              <a:t> </a:t>
            </a:r>
            <a:r>
              <a:rPr lang="en-US" altLang="zh-CN" dirty="0"/>
              <a:t>good</a:t>
            </a:r>
            <a:r>
              <a:rPr lang="zh-CN" altLang="en-US" dirty="0"/>
              <a:t> </a:t>
            </a:r>
            <a:r>
              <a:rPr lang="en-US" altLang="zh-CN" dirty="0"/>
              <a:t>vacuum.</a:t>
            </a:r>
            <a:r>
              <a:rPr lang="zh-CN" altLang="en-US" dirty="0"/>
              <a:t> </a:t>
            </a:r>
            <a:r>
              <a:rPr lang="en-US" altLang="zh-CN" dirty="0"/>
              <a:t>Of</a:t>
            </a:r>
            <a:r>
              <a:rPr lang="zh-CN" altLang="en-US" dirty="0"/>
              <a:t> </a:t>
            </a:r>
            <a:r>
              <a:rPr lang="en-US" altLang="zh-CN" dirty="0"/>
              <a:t>course,</a:t>
            </a:r>
            <a:r>
              <a:rPr lang="zh-CN" altLang="en-US" dirty="0"/>
              <a:t> </a:t>
            </a:r>
            <a:r>
              <a:rPr lang="en-US" altLang="zh-CN" dirty="0"/>
              <a:t>you</a:t>
            </a:r>
            <a:r>
              <a:rPr lang="zh-CN" altLang="en-US" dirty="0"/>
              <a:t> </a:t>
            </a:r>
            <a:r>
              <a:rPr lang="en-US" altLang="zh-CN" dirty="0"/>
              <a:t>will</a:t>
            </a:r>
            <a:r>
              <a:rPr lang="zh-CN" altLang="en-US" dirty="0"/>
              <a:t> </a:t>
            </a:r>
            <a:r>
              <a:rPr lang="en-US" altLang="zh-CN" dirty="0"/>
              <a:t>need</a:t>
            </a:r>
            <a:r>
              <a:rPr lang="zh-CN" altLang="en-US" dirty="0"/>
              <a:t> </a:t>
            </a:r>
            <a:r>
              <a:rPr lang="en-US" altLang="zh-CN" dirty="0"/>
              <a:t>a</a:t>
            </a:r>
            <a:r>
              <a:rPr lang="zh-CN" altLang="en-US" dirty="0"/>
              <a:t> </a:t>
            </a:r>
            <a:r>
              <a:rPr lang="en-US" altLang="zh-CN" dirty="0"/>
              <a:t>pump</a:t>
            </a:r>
            <a:r>
              <a:rPr lang="zh-CN" altLang="en-US" dirty="0"/>
              <a:t> </a:t>
            </a:r>
            <a:r>
              <a:rPr lang="en-US" altLang="zh-CN" dirty="0"/>
              <a:t>to</a:t>
            </a:r>
            <a:r>
              <a:rPr lang="zh-CN" altLang="en-US" dirty="0"/>
              <a:t> </a:t>
            </a:r>
            <a:r>
              <a:rPr lang="en-US" altLang="zh-CN" dirty="0"/>
              <a:t>pump</a:t>
            </a:r>
            <a:r>
              <a:rPr lang="zh-CN" altLang="en-US" dirty="0"/>
              <a:t> </a:t>
            </a:r>
            <a:r>
              <a:rPr lang="en-US" altLang="zh-CN" dirty="0"/>
              <a:t>the</a:t>
            </a:r>
            <a:r>
              <a:rPr lang="zh-CN" altLang="en-US" dirty="0"/>
              <a:t> </a:t>
            </a:r>
            <a:r>
              <a:rPr lang="en-US" altLang="zh-CN" dirty="0"/>
              <a:t>molecules</a:t>
            </a:r>
            <a:r>
              <a:rPr lang="zh-CN" altLang="en-US" dirty="0"/>
              <a:t> </a:t>
            </a:r>
            <a:r>
              <a:rPr lang="en-US" altLang="zh-CN" dirty="0"/>
              <a:t>out</a:t>
            </a:r>
            <a:r>
              <a:rPr lang="zh-CN" altLang="en-US" dirty="0"/>
              <a:t> </a:t>
            </a:r>
            <a:r>
              <a:rPr lang="en-US" altLang="zh-CN" dirty="0"/>
              <a:t>from</a:t>
            </a:r>
            <a:r>
              <a:rPr lang="zh-CN" altLang="en-US" dirty="0"/>
              <a:t> </a:t>
            </a:r>
            <a:r>
              <a:rPr lang="en-US" altLang="zh-CN" dirty="0"/>
              <a:t>a</a:t>
            </a:r>
            <a:r>
              <a:rPr lang="zh-CN" altLang="en-US" dirty="0"/>
              <a:t> </a:t>
            </a:r>
            <a:r>
              <a:rPr lang="en-US" altLang="zh-CN" dirty="0"/>
              <a:t>chamber,</a:t>
            </a:r>
            <a:r>
              <a:rPr lang="zh-CN" altLang="en-US" dirty="0"/>
              <a:t> </a:t>
            </a:r>
            <a:r>
              <a:rPr lang="en-US" altLang="zh-CN" dirty="0"/>
              <a:t>but</a:t>
            </a:r>
            <a:r>
              <a:rPr lang="zh-CN" altLang="en-US" dirty="0"/>
              <a:t> </a:t>
            </a:r>
            <a:r>
              <a:rPr lang="en-US" altLang="zh-CN" dirty="0"/>
              <a:t>that</a:t>
            </a:r>
            <a:r>
              <a:rPr lang="zh-CN" altLang="en-US" dirty="0"/>
              <a:t> </a:t>
            </a:r>
            <a:r>
              <a:rPr lang="en-US" altLang="zh-CN" dirty="0"/>
              <a:t>cannot</a:t>
            </a:r>
            <a:r>
              <a:rPr lang="zh-CN" altLang="en-US" dirty="0"/>
              <a:t> </a:t>
            </a:r>
            <a:r>
              <a:rPr lang="en-US" altLang="zh-CN" dirty="0"/>
              <a:t>give</a:t>
            </a:r>
            <a:r>
              <a:rPr lang="zh-CN" altLang="en-US" dirty="0"/>
              <a:t> </a:t>
            </a:r>
            <a:r>
              <a:rPr lang="en-US" altLang="zh-CN" dirty="0"/>
              <a:t>you</a:t>
            </a:r>
            <a:r>
              <a:rPr lang="zh-CN" altLang="en-US" dirty="0"/>
              <a:t> </a:t>
            </a:r>
            <a:r>
              <a:rPr lang="en-US" altLang="zh-CN" dirty="0"/>
              <a:t>a good</a:t>
            </a:r>
            <a:r>
              <a:rPr lang="zh-CN" altLang="en-US" dirty="0"/>
              <a:t> </a:t>
            </a:r>
            <a:r>
              <a:rPr lang="en-US" altLang="zh-CN" dirty="0"/>
              <a:t>vacuum.</a:t>
            </a:r>
            <a:r>
              <a:rPr lang="zh-CN" altLang="en-US" dirty="0"/>
              <a:t> </a:t>
            </a:r>
            <a:endParaRPr lang="en-US" altLang="zh-CN" dirty="0"/>
          </a:p>
          <a:p>
            <a:pPr marL="171450" indent="-171450">
              <a:buFont typeface="Arial" panose="020B0604020202020204" pitchFamily="34" charset="0"/>
              <a:buChar char="•"/>
            </a:pPr>
            <a:r>
              <a:rPr lang="en-US" altLang="zh-CN" dirty="0"/>
              <a:t>Because</a:t>
            </a:r>
            <a:r>
              <a:rPr lang="zh-CN" altLang="en-US" dirty="0"/>
              <a:t> </a:t>
            </a:r>
            <a:r>
              <a:rPr lang="en-US" altLang="zh-CN" dirty="0"/>
              <a:t>the</a:t>
            </a:r>
            <a:r>
              <a:rPr lang="zh-CN" altLang="en-US" dirty="0"/>
              <a:t> </a:t>
            </a:r>
            <a:r>
              <a:rPr lang="en-US" altLang="zh-CN" dirty="0"/>
              <a:t>vacuum</a:t>
            </a:r>
            <a:r>
              <a:rPr lang="zh-CN" altLang="en-US" dirty="0"/>
              <a:t> </a:t>
            </a:r>
            <a:r>
              <a:rPr lang="en-US" altLang="zh-CN" dirty="0"/>
              <a:t>chamber</a:t>
            </a:r>
            <a:r>
              <a:rPr lang="zh-CN" altLang="en-US" dirty="0"/>
              <a:t> </a:t>
            </a:r>
            <a:r>
              <a:rPr lang="en-US" altLang="zh-CN" dirty="0"/>
              <a:t>will</a:t>
            </a:r>
            <a:r>
              <a:rPr lang="zh-CN" altLang="en-US" dirty="0"/>
              <a:t> </a:t>
            </a:r>
            <a:r>
              <a:rPr lang="en-US" altLang="zh-CN" dirty="0"/>
              <a:t>keep</a:t>
            </a:r>
            <a:r>
              <a:rPr lang="zh-CN" altLang="en-US" dirty="0"/>
              <a:t> </a:t>
            </a:r>
            <a:r>
              <a:rPr lang="en-US" altLang="zh-CN" dirty="0"/>
              <a:t>releasing</a:t>
            </a:r>
            <a:r>
              <a:rPr lang="zh-CN" altLang="en-US" dirty="0"/>
              <a:t> </a:t>
            </a:r>
            <a:r>
              <a:rPr lang="en-US" altLang="zh-CN" dirty="0"/>
              <a:t>gas.</a:t>
            </a:r>
            <a:r>
              <a:rPr lang="zh-CN" altLang="en-US" dirty="0"/>
              <a:t> </a:t>
            </a:r>
            <a:r>
              <a:rPr lang="en-US" altLang="zh-CN" dirty="0"/>
              <a:t>Why?</a:t>
            </a:r>
            <a:r>
              <a:rPr lang="zh-CN" altLang="en-US" dirty="0"/>
              <a:t> </a:t>
            </a:r>
            <a:r>
              <a:rPr lang="en-US" altLang="zh-CN" dirty="0"/>
              <a:t>We</a:t>
            </a:r>
            <a:r>
              <a:rPr lang="zh-CN" altLang="en-US" dirty="0"/>
              <a:t> </a:t>
            </a:r>
            <a:r>
              <a:rPr lang="en-US" altLang="zh-CN" dirty="0"/>
              <a:t>use</a:t>
            </a:r>
            <a:r>
              <a:rPr lang="zh-CN" altLang="en-US" dirty="0"/>
              <a:t> </a:t>
            </a:r>
            <a:r>
              <a:rPr lang="en-US" altLang="zh-CN" dirty="0"/>
              <a:t>Stainless</a:t>
            </a:r>
            <a:r>
              <a:rPr lang="zh-CN" altLang="en-US" dirty="0"/>
              <a:t> </a:t>
            </a:r>
            <a:r>
              <a:rPr lang="en-US" altLang="zh-CN" dirty="0"/>
              <a:t>steel</a:t>
            </a:r>
            <a:r>
              <a:rPr lang="zh-CN" altLang="en-US" dirty="0"/>
              <a:t> </a:t>
            </a:r>
            <a:r>
              <a:rPr lang="en-US" altLang="zh-CN" dirty="0"/>
              <a:t>as</a:t>
            </a:r>
            <a:r>
              <a:rPr lang="zh-CN" altLang="en-US" dirty="0"/>
              <a:t> </a:t>
            </a:r>
            <a:r>
              <a:rPr lang="en-US" altLang="zh-CN" dirty="0"/>
              <a:t>our</a:t>
            </a:r>
            <a:r>
              <a:rPr lang="zh-CN" altLang="en-US" dirty="0"/>
              <a:t> </a:t>
            </a:r>
            <a:r>
              <a:rPr lang="en-US" altLang="zh-CN" dirty="0"/>
              <a:t>vacuum</a:t>
            </a:r>
            <a:r>
              <a:rPr lang="zh-CN" altLang="en-US" dirty="0"/>
              <a:t> </a:t>
            </a:r>
            <a:r>
              <a:rPr lang="en-US" altLang="zh-CN" dirty="0"/>
              <a:t>chamber.</a:t>
            </a:r>
            <a:r>
              <a:rPr lang="zh-CN" altLang="en-US" dirty="0"/>
              <a:t> </a:t>
            </a:r>
            <a:r>
              <a:rPr lang="en-US" altLang="zh-CN" dirty="0"/>
              <a:t>Actually,</a:t>
            </a:r>
            <a:r>
              <a:rPr lang="zh-CN" altLang="en-US" dirty="0"/>
              <a:t> </a:t>
            </a:r>
            <a:r>
              <a:rPr lang="en-US" altLang="zh-CN" dirty="0"/>
              <a:t>any</a:t>
            </a:r>
            <a:r>
              <a:rPr lang="zh-CN" altLang="en-US" dirty="0"/>
              <a:t> </a:t>
            </a:r>
            <a:r>
              <a:rPr lang="en-US" altLang="zh-CN" dirty="0"/>
              <a:t>metal,</a:t>
            </a:r>
            <a:r>
              <a:rPr lang="zh-CN" altLang="en-US" dirty="0"/>
              <a:t> </a:t>
            </a:r>
            <a:r>
              <a:rPr lang="en-US" altLang="zh-CN" dirty="0"/>
              <a:t>more</a:t>
            </a:r>
            <a:r>
              <a:rPr lang="zh-CN" altLang="en-US" dirty="0"/>
              <a:t> </a:t>
            </a:r>
            <a:r>
              <a:rPr lang="en-US" altLang="zh-CN" dirty="0"/>
              <a:t>or</a:t>
            </a:r>
            <a:r>
              <a:rPr lang="zh-CN" altLang="en-US" dirty="0"/>
              <a:t> </a:t>
            </a:r>
            <a:r>
              <a:rPr lang="en-US" altLang="zh-CN" dirty="0"/>
              <a:t>less,</a:t>
            </a:r>
            <a:r>
              <a:rPr lang="zh-CN" altLang="en-US" dirty="0"/>
              <a:t> </a:t>
            </a:r>
            <a:r>
              <a:rPr lang="en-US" altLang="zh-CN" dirty="0"/>
              <a:t>will</a:t>
            </a:r>
            <a:r>
              <a:rPr lang="zh-CN" altLang="en-US" dirty="0"/>
              <a:t> </a:t>
            </a:r>
            <a:r>
              <a:rPr lang="en-US" altLang="zh-CN" dirty="0"/>
              <a:t>have</a:t>
            </a:r>
            <a:r>
              <a:rPr lang="zh-CN" altLang="en-US" dirty="0"/>
              <a:t> </a:t>
            </a:r>
            <a:r>
              <a:rPr lang="en-US" altLang="zh-CN" dirty="0"/>
              <a:t>trapped</a:t>
            </a:r>
            <a:r>
              <a:rPr lang="zh-CN" altLang="en-US" dirty="0"/>
              <a:t> </a:t>
            </a:r>
            <a:r>
              <a:rPr lang="en-US" altLang="zh-CN" dirty="0"/>
              <a:t>gas.</a:t>
            </a:r>
            <a:r>
              <a:rPr lang="zh-CN" altLang="en-US" dirty="0"/>
              <a:t> </a:t>
            </a:r>
            <a:r>
              <a:rPr lang="en-US" altLang="zh-CN" dirty="0"/>
              <a:t>For</a:t>
            </a:r>
            <a:r>
              <a:rPr lang="zh-CN" altLang="en-US" dirty="0"/>
              <a:t> </a:t>
            </a:r>
            <a:r>
              <a:rPr lang="en-US" altLang="zh-CN" dirty="0"/>
              <a:t>example,</a:t>
            </a:r>
            <a:r>
              <a:rPr lang="zh-CN" altLang="en-US" dirty="0"/>
              <a:t> </a:t>
            </a:r>
            <a:r>
              <a:rPr lang="en-US" altLang="zh-CN" dirty="0"/>
              <a:t>SS</a:t>
            </a:r>
            <a:r>
              <a:rPr lang="zh-CN" altLang="en-US" dirty="0"/>
              <a:t> </a:t>
            </a:r>
            <a:r>
              <a:rPr lang="en-US" altLang="zh-CN" dirty="0"/>
              <a:t>trapped</a:t>
            </a:r>
            <a:r>
              <a:rPr lang="zh-CN" altLang="en-US" dirty="0"/>
              <a:t> </a:t>
            </a:r>
            <a:r>
              <a:rPr lang="en-US" altLang="zh-CN" dirty="0"/>
              <a:t>many</a:t>
            </a:r>
            <a:r>
              <a:rPr lang="zh-CN" altLang="en-US" dirty="0"/>
              <a:t> </a:t>
            </a:r>
            <a:r>
              <a:rPr lang="en-US" altLang="zh-CN" dirty="0"/>
              <a:t>gas</a:t>
            </a:r>
            <a:r>
              <a:rPr lang="zh-CN" altLang="en-US" dirty="0"/>
              <a:t> </a:t>
            </a:r>
            <a:r>
              <a:rPr lang="en-US" altLang="zh-CN" dirty="0"/>
              <a:t>atoms.,</a:t>
            </a:r>
            <a:r>
              <a:rPr lang="zh-CN" altLang="en-US" dirty="0"/>
              <a:t> </a:t>
            </a:r>
            <a:r>
              <a:rPr lang="en-US" altLang="zh-CN" dirty="0"/>
              <a:t>like</a:t>
            </a:r>
            <a:r>
              <a:rPr lang="zh-CN" altLang="en-US" dirty="0"/>
              <a:t> </a:t>
            </a:r>
            <a:r>
              <a:rPr lang="en-US" altLang="zh-CN" dirty="0"/>
              <a:t>Hydrogen</a:t>
            </a:r>
            <a:r>
              <a:rPr lang="zh-CN" altLang="en-US" dirty="0"/>
              <a:t> </a:t>
            </a:r>
            <a:r>
              <a:rPr lang="en-US" altLang="zh-CN" dirty="0"/>
              <a:t>atoms.</a:t>
            </a:r>
            <a:r>
              <a:rPr lang="zh-CN" altLang="en-US" dirty="0"/>
              <a:t> </a:t>
            </a:r>
            <a:r>
              <a:rPr lang="en-US" altLang="zh-CN" dirty="0"/>
              <a:t>When</a:t>
            </a:r>
            <a:r>
              <a:rPr lang="zh-CN" altLang="en-US" dirty="0"/>
              <a:t> </a:t>
            </a:r>
            <a:r>
              <a:rPr lang="en-US" altLang="zh-CN" dirty="0"/>
              <a:t>they</a:t>
            </a:r>
            <a:r>
              <a:rPr lang="zh-CN" altLang="en-US" dirty="0"/>
              <a:t> </a:t>
            </a:r>
            <a:r>
              <a:rPr lang="en-US" altLang="zh-CN" dirty="0"/>
              <a:t>diffuse</a:t>
            </a:r>
            <a:r>
              <a:rPr lang="zh-CN" altLang="en-US" dirty="0"/>
              <a:t> </a:t>
            </a:r>
            <a:r>
              <a:rPr lang="en-US" altLang="zh-CN" dirty="0"/>
              <a:t>to</a:t>
            </a:r>
            <a:r>
              <a:rPr lang="zh-CN" altLang="en-US" dirty="0"/>
              <a:t> </a:t>
            </a:r>
            <a:r>
              <a:rPr lang="en-US" altLang="zh-CN" dirty="0"/>
              <a:t>the</a:t>
            </a:r>
            <a:r>
              <a:rPr lang="zh-CN" altLang="en-US" dirty="0"/>
              <a:t> </a:t>
            </a:r>
            <a:r>
              <a:rPr lang="en-US" altLang="zh-CN" dirty="0"/>
              <a:t>surface</a:t>
            </a:r>
            <a:r>
              <a:rPr lang="zh-CN" altLang="en-US" dirty="0"/>
              <a:t> </a:t>
            </a:r>
            <a:r>
              <a:rPr lang="en-US" altLang="zh-CN" dirty="0"/>
              <a:t>of</a:t>
            </a:r>
            <a:r>
              <a:rPr lang="zh-CN" altLang="en-US" dirty="0"/>
              <a:t> </a:t>
            </a:r>
            <a:r>
              <a:rPr lang="en-US" altLang="zh-CN" dirty="0"/>
              <a:t>the</a:t>
            </a:r>
            <a:r>
              <a:rPr lang="zh-CN" altLang="en-US" dirty="0"/>
              <a:t> </a:t>
            </a:r>
            <a:r>
              <a:rPr lang="en-US" altLang="zh-CN" dirty="0"/>
              <a:t>surface,</a:t>
            </a:r>
            <a:r>
              <a:rPr lang="zh-CN" altLang="en-US" dirty="0"/>
              <a:t> </a:t>
            </a:r>
            <a:r>
              <a:rPr lang="en-US" altLang="zh-CN" dirty="0"/>
              <a:t>two</a:t>
            </a:r>
            <a:r>
              <a:rPr lang="zh-CN" altLang="en-US" dirty="0"/>
              <a:t> </a:t>
            </a:r>
            <a:r>
              <a:rPr lang="en-US" altLang="zh-CN" dirty="0"/>
              <a:t>H</a:t>
            </a:r>
            <a:r>
              <a:rPr lang="zh-CN" altLang="en-US" dirty="0"/>
              <a:t> </a:t>
            </a:r>
            <a:r>
              <a:rPr lang="en-US" altLang="zh-CN" dirty="0"/>
              <a:t>atoms</a:t>
            </a:r>
            <a:r>
              <a:rPr lang="zh-CN" altLang="en-US" dirty="0"/>
              <a:t> </a:t>
            </a:r>
            <a:r>
              <a:rPr lang="en-US" altLang="zh-CN" dirty="0"/>
              <a:t>will</a:t>
            </a:r>
            <a:r>
              <a:rPr lang="zh-CN" altLang="en-US" dirty="0"/>
              <a:t> </a:t>
            </a:r>
            <a:r>
              <a:rPr lang="en-US" altLang="zh-CN" dirty="0"/>
              <a:t>combine</a:t>
            </a:r>
            <a:r>
              <a:rPr lang="zh-CN" altLang="en-US" dirty="0"/>
              <a:t> </a:t>
            </a:r>
            <a:r>
              <a:rPr lang="en-US" altLang="zh-CN" dirty="0"/>
              <a:t>and</a:t>
            </a:r>
            <a:r>
              <a:rPr lang="zh-CN" altLang="en-US" dirty="0"/>
              <a:t> </a:t>
            </a:r>
            <a:r>
              <a:rPr lang="en-US" altLang="zh-CN" dirty="0"/>
              <a:t>release</a:t>
            </a:r>
            <a:r>
              <a:rPr lang="zh-CN" altLang="en-US" dirty="0"/>
              <a:t> </a:t>
            </a:r>
            <a:r>
              <a:rPr lang="en-US" altLang="zh-CN" dirty="0"/>
              <a:t>as</a:t>
            </a:r>
            <a:r>
              <a:rPr lang="zh-CN" altLang="en-US" dirty="0"/>
              <a:t> </a:t>
            </a:r>
            <a:r>
              <a:rPr lang="en-US" altLang="zh-CN" dirty="0"/>
              <a:t>H2</a:t>
            </a:r>
            <a:r>
              <a:rPr lang="zh-CN" altLang="en-US" dirty="0"/>
              <a:t> </a:t>
            </a:r>
            <a:r>
              <a:rPr lang="en-US" altLang="zh-CN" dirty="0"/>
              <a:t>molecules.</a:t>
            </a:r>
            <a:r>
              <a:rPr lang="zh-CN" altLang="en-US" dirty="0"/>
              <a:t> </a:t>
            </a:r>
            <a:r>
              <a:rPr lang="en-US" altLang="zh-CN" dirty="0"/>
              <a:t>That</a:t>
            </a:r>
            <a:r>
              <a:rPr lang="zh-CN" altLang="en-US" dirty="0"/>
              <a:t> </a:t>
            </a:r>
            <a:r>
              <a:rPr lang="en-US" altLang="zh-CN" dirty="0"/>
              <a:t>is</a:t>
            </a:r>
            <a:r>
              <a:rPr lang="zh-CN" altLang="en-US" dirty="0"/>
              <a:t> </a:t>
            </a:r>
            <a:r>
              <a:rPr lang="en-US" altLang="zh-CN" dirty="0"/>
              <a:t>a</a:t>
            </a:r>
            <a:r>
              <a:rPr lang="zh-CN" altLang="en-US" dirty="0"/>
              <a:t> </a:t>
            </a:r>
            <a:r>
              <a:rPr lang="en-US" altLang="zh-CN" dirty="0"/>
              <a:t>simple</a:t>
            </a:r>
            <a:r>
              <a:rPr lang="zh-CN" altLang="en-US" dirty="0"/>
              <a:t> </a:t>
            </a:r>
            <a:r>
              <a:rPr lang="en-US" altLang="zh-CN" dirty="0"/>
              <a:t>picture</a:t>
            </a:r>
            <a:r>
              <a:rPr lang="zh-CN" altLang="en-US" dirty="0"/>
              <a:t> </a:t>
            </a:r>
            <a:r>
              <a:rPr lang="en-US" altLang="zh-CN" dirty="0"/>
              <a:t>of</a:t>
            </a:r>
            <a:r>
              <a:rPr lang="zh-CN" altLang="en-US" dirty="0"/>
              <a:t> </a:t>
            </a:r>
            <a:r>
              <a:rPr lang="en-US" altLang="zh-CN" dirty="0"/>
              <a:t>how</a:t>
            </a:r>
            <a:r>
              <a:rPr lang="zh-CN" altLang="en-US" dirty="0"/>
              <a:t> </a:t>
            </a:r>
            <a:r>
              <a:rPr lang="en-US" altLang="zh-CN" dirty="0"/>
              <a:t>out-gassing</a:t>
            </a:r>
            <a:r>
              <a:rPr lang="zh-CN" altLang="en-US" dirty="0"/>
              <a:t> </a:t>
            </a:r>
            <a:r>
              <a:rPr lang="en-US" altLang="zh-CN" dirty="0"/>
              <a:t>happens.</a:t>
            </a:r>
            <a:r>
              <a:rPr lang="zh-CN" altLang="en-US" dirty="0"/>
              <a:t> </a:t>
            </a:r>
            <a:endParaRPr lang="en-US" altLang="zh-CN" dirty="0"/>
          </a:p>
          <a:p>
            <a:pPr marL="171450" indent="-171450">
              <a:buFont typeface="Arial" panose="020B0604020202020204" pitchFamily="34" charset="0"/>
              <a:buChar char="•"/>
            </a:pPr>
            <a:r>
              <a:rPr lang="en-US" altLang="zh-CN" dirty="0"/>
              <a:t>Two</a:t>
            </a:r>
            <a:r>
              <a:rPr lang="zh-CN" altLang="en-US" dirty="0"/>
              <a:t> </a:t>
            </a:r>
            <a:r>
              <a:rPr lang="en-US" altLang="zh-CN" dirty="0"/>
              <a:t>strategies</a:t>
            </a:r>
            <a:r>
              <a:rPr lang="zh-CN" altLang="en-US" dirty="0"/>
              <a:t> </a:t>
            </a:r>
            <a:r>
              <a:rPr lang="en-US" altLang="zh-CN" dirty="0"/>
              <a:t>to</a:t>
            </a:r>
            <a:r>
              <a:rPr lang="zh-CN" altLang="en-US" dirty="0"/>
              <a:t> </a:t>
            </a:r>
            <a:r>
              <a:rPr lang="en-US" altLang="zh-CN" dirty="0"/>
              <a:t>achieve</a:t>
            </a:r>
            <a:r>
              <a:rPr lang="zh-CN" altLang="en-US" dirty="0"/>
              <a:t> </a:t>
            </a:r>
            <a:r>
              <a:rPr lang="en-US" altLang="zh-CN" dirty="0"/>
              <a:t>an extremely</a:t>
            </a:r>
            <a:r>
              <a:rPr lang="zh-CN" altLang="en-US" dirty="0"/>
              <a:t> </a:t>
            </a:r>
            <a:r>
              <a:rPr lang="en-US" altLang="zh-CN" dirty="0"/>
              <a:t>good</a:t>
            </a:r>
            <a:r>
              <a:rPr lang="zh-CN" altLang="en-US" dirty="0"/>
              <a:t> </a:t>
            </a:r>
            <a:r>
              <a:rPr lang="en-US" altLang="zh-CN" dirty="0"/>
              <a:t>vacuum. 1. </a:t>
            </a:r>
            <a:r>
              <a:rPr lang="zh-CN" altLang="en-US" dirty="0"/>
              <a:t> </a:t>
            </a:r>
            <a:r>
              <a:rPr lang="en-US" altLang="zh-CN" dirty="0"/>
              <a:t>lower</a:t>
            </a:r>
            <a:r>
              <a:rPr lang="zh-CN" altLang="en-US" dirty="0"/>
              <a:t> </a:t>
            </a:r>
            <a:r>
              <a:rPr lang="en-US" altLang="zh-CN" dirty="0"/>
              <a:t>the</a:t>
            </a:r>
            <a:r>
              <a:rPr lang="zh-CN" altLang="en-US" dirty="0"/>
              <a:t> </a:t>
            </a:r>
            <a:r>
              <a:rPr lang="en-US" altLang="zh-CN" dirty="0"/>
              <a:t>outgassing</a:t>
            </a:r>
            <a:r>
              <a:rPr lang="zh-CN" altLang="en-US" dirty="0"/>
              <a:t> </a:t>
            </a:r>
            <a:r>
              <a:rPr lang="en-US" altLang="zh-CN" dirty="0"/>
              <a:t>speed</a:t>
            </a:r>
            <a:r>
              <a:rPr lang="zh-CN" altLang="en-US" dirty="0"/>
              <a:t> </a:t>
            </a:r>
            <a:r>
              <a:rPr lang="en-US" altLang="zh-CN" dirty="0"/>
              <a:t>and 2. </a:t>
            </a:r>
            <a:r>
              <a:rPr lang="zh-CN" altLang="en-US" dirty="0"/>
              <a:t> </a:t>
            </a:r>
            <a:r>
              <a:rPr lang="en-US" altLang="zh-CN" dirty="0"/>
              <a:t>increase</a:t>
            </a:r>
            <a:r>
              <a:rPr lang="zh-CN" altLang="en-US" dirty="0"/>
              <a:t> </a:t>
            </a:r>
            <a:r>
              <a:rPr lang="en-US" altLang="zh-CN" dirty="0"/>
              <a:t>the</a:t>
            </a:r>
            <a:r>
              <a:rPr lang="zh-CN" altLang="en-US" dirty="0"/>
              <a:t> </a:t>
            </a:r>
            <a:r>
              <a:rPr lang="en-US" altLang="zh-CN" dirty="0"/>
              <a:t>pumping</a:t>
            </a:r>
            <a:r>
              <a:rPr lang="zh-CN" altLang="en-US" dirty="0"/>
              <a:t> </a:t>
            </a:r>
            <a:r>
              <a:rPr lang="en-US" altLang="zh-CN" dirty="0"/>
              <a:t>speed.</a:t>
            </a:r>
            <a:r>
              <a:rPr lang="zh-CN" altLang="en-US" dirty="0"/>
              <a:t> </a:t>
            </a:r>
            <a:endParaRPr lang="en-US" altLang="zh-CN" dirty="0"/>
          </a:p>
          <a:p>
            <a:pPr marL="171450" indent="-171450">
              <a:buFont typeface="Arial" panose="020B0604020202020204" pitchFamily="34" charset="0"/>
              <a:buChar char="•"/>
            </a:pPr>
            <a:r>
              <a:rPr lang="en-US" altLang="zh-CN" dirty="0"/>
              <a:t>We reducing</a:t>
            </a:r>
            <a:r>
              <a:rPr lang="zh-CN" altLang="en-US" dirty="0"/>
              <a:t> </a:t>
            </a:r>
            <a:r>
              <a:rPr lang="en-US" altLang="zh-CN" dirty="0"/>
              <a:t>the</a:t>
            </a:r>
            <a:r>
              <a:rPr lang="zh-CN" altLang="en-US" dirty="0"/>
              <a:t> </a:t>
            </a:r>
            <a:r>
              <a:rPr lang="en-US" altLang="zh-CN" dirty="0"/>
              <a:t>chamber</a:t>
            </a:r>
            <a:r>
              <a:rPr lang="zh-CN" altLang="en-US" dirty="0"/>
              <a:t> </a:t>
            </a:r>
            <a:r>
              <a:rPr lang="en-US" altLang="zh-CN" dirty="0"/>
              <a:t>thickness</a:t>
            </a:r>
            <a:r>
              <a:rPr lang="zh-CN" altLang="en-US" dirty="0"/>
              <a:t> </a:t>
            </a:r>
            <a:r>
              <a:rPr lang="en-US" altLang="zh-CN" dirty="0"/>
              <a:t>which will</a:t>
            </a:r>
            <a:r>
              <a:rPr lang="zh-CN" altLang="en-US" dirty="0"/>
              <a:t> </a:t>
            </a:r>
            <a:r>
              <a:rPr lang="en-US" altLang="zh-CN" dirty="0"/>
              <a:t>help</a:t>
            </a:r>
            <a:r>
              <a:rPr lang="zh-CN" altLang="en-US" dirty="0"/>
              <a:t> </a:t>
            </a:r>
            <a:r>
              <a:rPr lang="en-US" altLang="zh-CN" dirty="0"/>
              <a:t>to</a:t>
            </a:r>
            <a:r>
              <a:rPr lang="zh-CN" altLang="en-US" dirty="0"/>
              <a:t> </a:t>
            </a:r>
            <a:r>
              <a:rPr lang="en-US" altLang="zh-CN" dirty="0"/>
              <a:t>reduce</a:t>
            </a:r>
            <a:r>
              <a:rPr lang="zh-CN" altLang="en-US" dirty="0"/>
              <a:t> </a:t>
            </a:r>
            <a:r>
              <a:rPr lang="en-US" altLang="zh-CN" dirty="0"/>
              <a:t>the</a:t>
            </a:r>
            <a:r>
              <a:rPr lang="zh-CN" altLang="en-US" dirty="0"/>
              <a:t> </a:t>
            </a:r>
            <a:r>
              <a:rPr lang="en-US" altLang="zh-CN" dirty="0"/>
              <a:t>trapped</a:t>
            </a:r>
            <a:r>
              <a:rPr lang="zh-CN" altLang="en-US" dirty="0"/>
              <a:t> </a:t>
            </a:r>
            <a:r>
              <a:rPr lang="en-US" altLang="zh-CN" dirty="0"/>
              <a:t>atoms</a:t>
            </a:r>
            <a:r>
              <a:rPr lang="zh-CN" altLang="en-US" dirty="0"/>
              <a:t> </a:t>
            </a:r>
            <a:r>
              <a:rPr lang="en-US" altLang="zh-CN" dirty="0"/>
              <a:t>and</a:t>
            </a:r>
            <a:r>
              <a:rPr lang="zh-CN" altLang="en-US" dirty="0"/>
              <a:t> </a:t>
            </a:r>
            <a:r>
              <a:rPr lang="en-US" altLang="zh-CN" dirty="0"/>
              <a:t>reduce</a:t>
            </a:r>
            <a:r>
              <a:rPr lang="zh-CN" altLang="en-US" dirty="0"/>
              <a:t> </a:t>
            </a:r>
            <a:r>
              <a:rPr lang="en-US" altLang="zh-CN" dirty="0"/>
              <a:t>the</a:t>
            </a:r>
            <a:r>
              <a:rPr lang="zh-CN" altLang="en-US" dirty="0"/>
              <a:t> </a:t>
            </a:r>
            <a:r>
              <a:rPr lang="en-US" altLang="zh-CN" dirty="0"/>
              <a:t>diffusion</a:t>
            </a:r>
            <a:r>
              <a:rPr lang="zh-CN" altLang="en-US" dirty="0"/>
              <a:t> </a:t>
            </a:r>
            <a:r>
              <a:rPr lang="en-US" altLang="zh-CN" dirty="0"/>
              <a:t>time.</a:t>
            </a:r>
            <a:r>
              <a:rPr lang="zh-CN" altLang="en-US" dirty="0"/>
              <a:t> </a:t>
            </a:r>
            <a:r>
              <a:rPr lang="en-US" altLang="zh-CN" dirty="0"/>
              <a:t>Baking</a:t>
            </a:r>
            <a:r>
              <a:rPr lang="zh-CN" altLang="en-US" dirty="0"/>
              <a:t> </a:t>
            </a:r>
            <a:r>
              <a:rPr lang="en-US" altLang="zh-CN" dirty="0"/>
              <a:t>the</a:t>
            </a:r>
            <a:r>
              <a:rPr lang="zh-CN" altLang="en-US" dirty="0"/>
              <a:t> </a:t>
            </a:r>
            <a:r>
              <a:rPr lang="en-US" altLang="zh-CN" dirty="0"/>
              <a:t>chamber</a:t>
            </a:r>
            <a:r>
              <a:rPr lang="zh-CN" altLang="en-US" dirty="0"/>
              <a:t> </a:t>
            </a:r>
            <a:r>
              <a:rPr lang="en-US" altLang="zh-CN" dirty="0"/>
              <a:t>is</a:t>
            </a:r>
            <a:r>
              <a:rPr lang="zh-CN" altLang="en-US" dirty="0"/>
              <a:t> </a:t>
            </a:r>
            <a:r>
              <a:rPr lang="en-US" altLang="zh-CN" dirty="0"/>
              <a:t>a</a:t>
            </a:r>
            <a:r>
              <a:rPr lang="zh-CN" altLang="en-US" dirty="0"/>
              <a:t> </a:t>
            </a:r>
            <a:r>
              <a:rPr lang="en-US" altLang="zh-CN" dirty="0"/>
              <a:t>way</a:t>
            </a:r>
            <a:r>
              <a:rPr lang="zh-CN" altLang="en-US" dirty="0"/>
              <a:t> </a:t>
            </a:r>
            <a:r>
              <a:rPr lang="en-US" altLang="zh-CN" dirty="0"/>
              <a:t>to</a:t>
            </a:r>
            <a:r>
              <a:rPr lang="zh-CN" altLang="en-US" dirty="0"/>
              <a:t> </a:t>
            </a:r>
            <a:r>
              <a:rPr lang="en-US" altLang="zh-CN" dirty="0"/>
              <a:t>enhance</a:t>
            </a:r>
            <a:r>
              <a:rPr lang="zh-CN" altLang="en-US" dirty="0"/>
              <a:t> </a:t>
            </a:r>
            <a:r>
              <a:rPr lang="en-US" altLang="zh-CN" dirty="0"/>
              <a:t>the</a:t>
            </a:r>
            <a:r>
              <a:rPr lang="zh-CN" altLang="en-US" dirty="0"/>
              <a:t> </a:t>
            </a:r>
            <a:r>
              <a:rPr lang="en-US" altLang="zh-CN" dirty="0"/>
              <a:t>diffusing. </a:t>
            </a:r>
          </a:p>
          <a:p>
            <a:pPr marL="171450" indent="-171450">
              <a:buFont typeface="Arial" panose="020B0604020202020204" pitchFamily="34" charset="0"/>
              <a:buChar char="•"/>
            </a:pPr>
            <a:r>
              <a:rPr lang="en-US" altLang="zh-CN" dirty="0"/>
              <a:t>Our</a:t>
            </a:r>
            <a:r>
              <a:rPr lang="zh-CN" altLang="en-US" dirty="0"/>
              <a:t> </a:t>
            </a:r>
            <a:r>
              <a:rPr lang="en-US" altLang="zh-CN" dirty="0"/>
              <a:t>system</a:t>
            </a:r>
            <a:r>
              <a:rPr lang="zh-CN" altLang="en-US" dirty="0"/>
              <a:t> </a:t>
            </a:r>
            <a:r>
              <a:rPr lang="en-US" altLang="zh-CN" dirty="0"/>
              <a:t>had</a:t>
            </a:r>
            <a:r>
              <a:rPr lang="zh-CN" altLang="en-US" dirty="0"/>
              <a:t> </a:t>
            </a:r>
            <a:r>
              <a:rPr lang="en-US" altLang="zh-CN" dirty="0"/>
              <a:t>a</a:t>
            </a:r>
            <a:r>
              <a:rPr lang="zh-CN" altLang="en-US" dirty="0"/>
              <a:t> </a:t>
            </a:r>
            <a:r>
              <a:rPr lang="en-US" altLang="zh-CN" dirty="0"/>
              <a:t>10</a:t>
            </a:r>
            <a:r>
              <a:rPr lang="zh-CN" altLang="en-US" dirty="0"/>
              <a:t> </a:t>
            </a:r>
            <a:r>
              <a:rPr lang="en-US" altLang="zh-CN" dirty="0"/>
              <a:t>hours</a:t>
            </a:r>
            <a:r>
              <a:rPr lang="zh-CN" altLang="en-US" dirty="0"/>
              <a:t> </a:t>
            </a:r>
            <a:r>
              <a:rPr lang="en-US" altLang="zh-CN" dirty="0"/>
              <a:t>900</a:t>
            </a:r>
            <a:r>
              <a:rPr lang="zh-CN" altLang="en-US" dirty="0"/>
              <a:t> </a:t>
            </a:r>
            <a:r>
              <a:rPr lang="en-US" altLang="zh-CN" dirty="0"/>
              <a:t>C</a:t>
            </a:r>
            <a:r>
              <a:rPr lang="zh-CN" altLang="en-US" dirty="0"/>
              <a:t> </a:t>
            </a:r>
            <a:r>
              <a:rPr lang="en-US" altLang="zh-CN" dirty="0"/>
              <a:t>fire,</a:t>
            </a:r>
            <a:r>
              <a:rPr lang="zh-CN" altLang="en-US" dirty="0"/>
              <a:t> </a:t>
            </a:r>
            <a:r>
              <a:rPr lang="en-US" altLang="zh-CN" dirty="0"/>
              <a:t>then</a:t>
            </a:r>
            <a:r>
              <a:rPr lang="zh-CN" altLang="en-US" dirty="0"/>
              <a:t> </a:t>
            </a:r>
            <a:r>
              <a:rPr lang="en-US" altLang="zh-CN" dirty="0"/>
              <a:t>a</a:t>
            </a:r>
            <a:r>
              <a:rPr lang="zh-CN" altLang="en-US" dirty="0"/>
              <a:t> </a:t>
            </a:r>
            <a:r>
              <a:rPr lang="en-US" altLang="zh-CN" dirty="0"/>
              <a:t>week</a:t>
            </a:r>
            <a:r>
              <a:rPr lang="zh-CN" altLang="en-US" dirty="0"/>
              <a:t> </a:t>
            </a:r>
            <a:r>
              <a:rPr lang="en-US" altLang="zh-CN" dirty="0"/>
              <a:t>400</a:t>
            </a:r>
            <a:r>
              <a:rPr lang="zh-CN" altLang="en-US" dirty="0"/>
              <a:t> </a:t>
            </a:r>
            <a:r>
              <a:rPr lang="en-US" altLang="zh-CN" dirty="0"/>
              <a:t>C</a:t>
            </a:r>
            <a:r>
              <a:rPr lang="zh-CN" altLang="en-US" dirty="0"/>
              <a:t> </a:t>
            </a:r>
            <a:r>
              <a:rPr lang="en-US" altLang="zh-CN" dirty="0"/>
              <a:t>bake</a:t>
            </a:r>
            <a:r>
              <a:rPr lang="zh-CN" altLang="en-US" dirty="0"/>
              <a:t> </a:t>
            </a:r>
            <a:r>
              <a:rPr lang="en-US" altLang="zh-CN" dirty="0"/>
              <a:t>to</a:t>
            </a:r>
            <a:r>
              <a:rPr lang="zh-CN" altLang="en-US" dirty="0"/>
              <a:t> </a:t>
            </a:r>
            <a:r>
              <a:rPr lang="en-US" altLang="zh-CN" dirty="0"/>
              <a:t>remove</a:t>
            </a:r>
            <a:r>
              <a:rPr lang="zh-CN" altLang="en-US" dirty="0"/>
              <a:t> </a:t>
            </a:r>
            <a:r>
              <a:rPr lang="en-US" altLang="zh-CN" dirty="0"/>
              <a:t>the</a:t>
            </a:r>
            <a:r>
              <a:rPr lang="zh-CN" altLang="en-US" dirty="0"/>
              <a:t> </a:t>
            </a:r>
            <a:r>
              <a:rPr lang="en-US" altLang="zh-CN" dirty="0"/>
              <a:t>trapped</a:t>
            </a:r>
            <a:r>
              <a:rPr lang="zh-CN" altLang="en-US" dirty="0"/>
              <a:t> </a:t>
            </a:r>
            <a:r>
              <a:rPr lang="en-US" altLang="zh-CN" dirty="0"/>
              <a:t>gases</a:t>
            </a:r>
            <a:r>
              <a:rPr lang="zh-CN" altLang="en-US" dirty="0"/>
              <a:t> </a:t>
            </a:r>
            <a:r>
              <a:rPr lang="en-US" altLang="zh-CN" dirty="0"/>
              <a:t>atom,</a:t>
            </a:r>
            <a:r>
              <a:rPr lang="zh-CN" altLang="en-US" dirty="0"/>
              <a:t> </a:t>
            </a:r>
            <a:r>
              <a:rPr lang="en-US" altLang="zh-CN" dirty="0"/>
              <a:t>then</a:t>
            </a:r>
            <a:r>
              <a:rPr lang="zh-CN" altLang="en-US" dirty="0"/>
              <a:t> </a:t>
            </a:r>
            <a:r>
              <a:rPr lang="en-US" altLang="zh-CN" dirty="0"/>
              <a:t>add</a:t>
            </a:r>
            <a:r>
              <a:rPr lang="zh-CN" altLang="en-US" dirty="0"/>
              <a:t> </a:t>
            </a:r>
            <a:r>
              <a:rPr lang="en-US" altLang="zh-CN" dirty="0"/>
              <a:t>many</a:t>
            </a:r>
            <a:r>
              <a:rPr lang="zh-CN" altLang="en-US" dirty="0"/>
              <a:t> </a:t>
            </a:r>
            <a:r>
              <a:rPr lang="en-US" altLang="zh-CN" dirty="0"/>
              <a:t>gas</a:t>
            </a:r>
            <a:r>
              <a:rPr lang="zh-CN" altLang="en-US" dirty="0"/>
              <a:t> </a:t>
            </a:r>
            <a:r>
              <a:rPr lang="en-US" altLang="zh-CN" dirty="0"/>
              <a:t>absorbers</a:t>
            </a:r>
            <a:r>
              <a:rPr lang="zh-CN" altLang="en-US" dirty="0"/>
              <a:t> </a:t>
            </a:r>
            <a:r>
              <a:rPr lang="en-US" altLang="zh-CN" dirty="0"/>
              <a:t>in</a:t>
            </a:r>
            <a:r>
              <a:rPr lang="zh-CN" altLang="en-US" dirty="0"/>
              <a:t> </a:t>
            </a:r>
            <a:r>
              <a:rPr lang="en-US" altLang="zh-CN" dirty="0"/>
              <a:t>the</a:t>
            </a:r>
            <a:r>
              <a:rPr lang="zh-CN" altLang="en-US" dirty="0"/>
              <a:t> </a:t>
            </a:r>
            <a:r>
              <a:rPr lang="en-US" altLang="zh-CN" dirty="0"/>
              <a:t>chamber.</a:t>
            </a:r>
          </a:p>
          <a:p>
            <a:endParaRPr lang="en-US" dirty="0"/>
          </a:p>
          <a:p>
            <a:r>
              <a:rPr lang="en-US" sz="1800" dirty="0">
                <a:effectLst/>
                <a:latin typeface="Times New Roman" panose="02020603050405020304" pitchFamily="18" charset="0"/>
                <a:ea typeface="Times New Roman" panose="02020603050405020304" pitchFamily="18" charset="0"/>
              </a:rPr>
              <a:t>electro slag remelt (ESR) processes </a:t>
            </a:r>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7</a:t>
            </a:fld>
            <a:endParaRPr lang="en-US"/>
          </a:p>
        </p:txBody>
      </p:sp>
    </p:spTree>
    <p:extLst>
      <p:ext uri="{BB962C8B-B14F-4D97-AF65-F5344CB8AC3E}">
        <p14:creationId xmlns:p14="http://schemas.microsoft.com/office/powerpoint/2010/main" val="1011347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EF9784-8D28-EA40-87B4-C89792811127}" type="slidenum">
              <a:rPr lang="en-US" smtClean="0"/>
              <a:t>9</a:t>
            </a:fld>
            <a:endParaRPr lang="en-US"/>
          </a:p>
        </p:txBody>
      </p:sp>
      <p:sp>
        <p:nvSpPr>
          <p:cNvPr id="5" name="Footer Placeholder 4">
            <a:extLst>
              <a:ext uri="{FF2B5EF4-FFF2-40B4-BE49-F238E27FC236}">
                <a16:creationId xmlns:a16="http://schemas.microsoft.com/office/drawing/2014/main" id="{CB1B0E9D-5ECA-254D-BCB8-ED8411791144}"/>
              </a:ext>
            </a:extLst>
          </p:cNvPr>
          <p:cNvSpPr>
            <a:spLocks noGrp="1"/>
          </p:cNvSpPr>
          <p:nvPr>
            <p:ph type="ftr" sz="quarter" idx="4"/>
          </p:nvPr>
        </p:nvSpPr>
        <p:spPr/>
        <p:txBody>
          <a:bodyPr/>
          <a:lstStyle/>
          <a:p>
            <a:r>
              <a:rPr lang="en-US"/>
              <a:t>LCWS 2021</a:t>
            </a:r>
          </a:p>
        </p:txBody>
      </p:sp>
    </p:spTree>
    <p:extLst>
      <p:ext uri="{BB962C8B-B14F-4D97-AF65-F5344CB8AC3E}">
        <p14:creationId xmlns:p14="http://schemas.microsoft.com/office/powerpoint/2010/main" val="3978863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we have a fantastic vacuum as our baseline. But when bringing the gun to high voltage, that may degrade the vacuum as well.</a:t>
            </a:r>
          </a:p>
          <a:p>
            <a:pPr marL="171450" indent="-171450">
              <a:buFont typeface="Arial" panose="020B0604020202020204" pitchFamily="34" charset="0"/>
              <a:buChar char="•"/>
            </a:pPr>
            <a:r>
              <a:rPr lang="en-US" dirty="0"/>
              <a:t> How does it happen?  When a metal is in a very high gradient field, electrons can be emitted, we call it field emission. It will be enhanced if the metal has a sharp shape such as particulates on the surface or rough surface. The field emission will generate unwanted electrons, because these electrons will have no way to control and useless. Finally these electrons will stop on the beam pipe and generate outgassing from the vacuum chamber.</a:t>
            </a:r>
          </a:p>
          <a:p>
            <a:pPr marL="171450" indent="-171450">
              <a:buFont typeface="Arial" panose="020B0604020202020204" pitchFamily="34" charset="0"/>
              <a:buChar char="•"/>
            </a:pPr>
            <a:r>
              <a:rPr lang="en-US" dirty="0"/>
              <a:t>We did mirror polish using crushed corncob for 2 hours. You see here we got mirror-like surface. That is not enough. The surface has many particles still. Then we use high-pressure rinsing, similar as what you did high-pressure rinsing for your backyard trail or your house </a:t>
            </a:r>
            <a:r>
              <a:rPr lang="en-US" b="0" i="0" dirty="0">
                <a:solidFill>
                  <a:srgbClr val="BDC1C6"/>
                </a:solidFill>
                <a:effectLst/>
                <a:latin typeface="Roboto" panose="02000000000000000000" pitchFamily="2" charset="0"/>
              </a:rPr>
              <a:t>exterior. But we use ultra clean water and very high pressure. </a:t>
            </a:r>
          </a:p>
          <a:p>
            <a:pPr marL="171450" indent="-171450">
              <a:buFont typeface="Arial" panose="020B0604020202020204" pitchFamily="34" charset="0"/>
              <a:buChar char="•"/>
            </a:pPr>
            <a:r>
              <a:rPr lang="en-US" b="0" i="0" dirty="0">
                <a:solidFill>
                  <a:srgbClr val="BDC1C6"/>
                </a:solidFill>
                <a:effectLst/>
                <a:latin typeface="Roboto" panose="02000000000000000000" pitchFamily="2" charset="0"/>
              </a:rPr>
              <a:t>After these processes, finally give us particles-free, mirror-smooth HV electrodes. These steps are </a:t>
            </a:r>
            <a:r>
              <a:rPr lang="en-US" sz="1200" dirty="0">
                <a:latin typeface="+mj-lt"/>
              </a:rPr>
              <a:t>the key of gun fabrication towards high voltage and high gradient.</a:t>
            </a:r>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11</a:t>
            </a:fld>
            <a:endParaRPr lang="en-US"/>
          </a:p>
        </p:txBody>
      </p:sp>
    </p:spTree>
    <p:extLst>
      <p:ext uri="{BB962C8B-B14F-4D97-AF65-F5344CB8AC3E}">
        <p14:creationId xmlns:p14="http://schemas.microsoft.com/office/powerpoint/2010/main" val="29601951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b="0" i="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b="0" i="0">
                <a:solidFill>
                  <a:schemeClr val="bg1"/>
                </a:solidFill>
                <a:latin typeface="Calibri Light" panose="020F0302020204030204" pitchFamily="34" charset="0"/>
                <a:cs typeface="Calibri Light" panose="020F0302020204030204" pitchFamily="34" charset="0"/>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latin typeface="Calibri" panose="020F0502020204030204" pitchFamily="34" charset="0"/>
                <a:cs typeface="Calibri" panose="020F0502020204030204" pitchFamily="34" charset="0"/>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a:xfrm>
            <a:off x="571500" y="230320"/>
            <a:ext cx="11049000" cy="1325563"/>
          </a:xfrm>
        </p:spPr>
        <p:txBody>
          <a:bodyPr/>
          <a:lstStyle>
            <a:lvl1pPr>
              <a:defRPr b="1" i="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a:xfrm>
            <a:off x="571500" y="1734533"/>
            <a:ext cx="11049000" cy="4298278"/>
          </a:xfrm>
        </p:spPr>
        <p:txBody>
          <a:bodyPr/>
          <a:lstStyle>
            <a:lvl1pPr>
              <a:buFont typeface="Arial" panose="020B0604020202020204" pitchFamily="34" charset="0"/>
              <a:buNone/>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a:xfrm>
            <a:off x="571500" y="176280"/>
            <a:ext cx="11049000" cy="1325563"/>
          </a:xfrm>
        </p:spPr>
        <p:txBody>
          <a:bodyPr/>
          <a:lstStyle>
            <a:lvl1pPr>
              <a:defRPr b="1" i="0">
                <a:latin typeface="Calibri" panose="020F0502020204030204" pitchFamily="34" charset="0"/>
                <a:cs typeface="Calibri" panose="020F050202020403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emf"/></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slideLayout" Target="../slideLayouts/slideLayout3.xml"/><Relationship Id="rId5" Type="http://schemas.openxmlformats.org/officeDocument/2006/relationships/image" Target="../media/image45.emf"/><Relationship Id="rId4" Type="http://schemas.openxmlformats.org/officeDocument/2006/relationships/image" Target="../media/image44.gif"/></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chart" Target="../charts/chart1.xml"/><Relationship Id="rId1" Type="http://schemas.openxmlformats.org/officeDocument/2006/relationships/slideLayout" Target="../slideLayouts/slideLayout3.xml"/><Relationship Id="rId6" Type="http://schemas.openxmlformats.org/officeDocument/2006/relationships/image" Target="../media/image240.png"/><Relationship Id="rId5" Type="http://schemas.openxmlformats.org/officeDocument/2006/relationships/image" Target="../media/image48.tiff"/><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emf"/></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23.tiff"/><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cid:image012.jpg@01D7C455.B40C53D0" TargetMode="External"/><Relationship Id="rId4" Type="http://schemas.openxmlformats.org/officeDocument/2006/relationships/image" Target="../media/image26.jpe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813174" y="2356556"/>
            <a:ext cx="10334625" cy="1947460"/>
          </a:xfrm>
        </p:spPr>
        <p:txBody>
          <a:bodyPr>
            <a:normAutofit/>
          </a:bodyPr>
          <a:lstStyle/>
          <a:p>
            <a:r>
              <a:rPr lang="en-US" sz="4000" dirty="0"/>
              <a:t>High voltage DC gun using DBR superlattice GaAs photocathode for EIC polarized electron source</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Sep. 25th 2023</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813174" y="4304016"/>
            <a:ext cx="10334625" cy="1259607"/>
          </a:xfrm>
        </p:spPr>
        <p:txBody>
          <a:bodyPr/>
          <a:lstStyle/>
          <a:p>
            <a:r>
              <a:rPr lang="en-US" dirty="0"/>
              <a:t>Erdong Wang on behalf of electron source team</a:t>
            </a:r>
          </a:p>
          <a:p>
            <a:r>
              <a:rPr lang="en-US" dirty="0"/>
              <a:t>Electron Ion Collider</a:t>
            </a:r>
            <a:r>
              <a:rPr lang="en-US"/>
              <a:t>, BNL</a:t>
            </a:r>
            <a:endParaRPr lang="en-US" dirty="0"/>
          </a:p>
          <a:p>
            <a:r>
              <a:rPr lang="en-US" dirty="0"/>
              <a:t>SPIN 2023</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2584" y="475889"/>
            <a:ext cx="6831518" cy="689932"/>
          </a:xfrm>
          <a:prstGeom prst="rect">
            <a:avLst/>
          </a:prstGeom>
        </p:spPr>
        <p:txBody>
          <a:bodyPr vert="horz" wrap="square" lIns="0" tIns="12700" rIns="0" bIns="0" rtlCol="0" anchor="ctr">
            <a:spAutoFit/>
          </a:bodyPr>
          <a:lstStyle/>
          <a:p>
            <a:pPr marL="12700">
              <a:lnSpc>
                <a:spcPct val="100000"/>
              </a:lnSpc>
              <a:spcBef>
                <a:spcPts val="100"/>
              </a:spcBef>
            </a:pPr>
            <a:r>
              <a:rPr lang="en-US" spc="-5" dirty="0"/>
              <a:t>Gun </a:t>
            </a:r>
            <a:r>
              <a:rPr spc="-5" dirty="0"/>
              <a:t>HV</a:t>
            </a:r>
            <a:r>
              <a:rPr spc="-95" dirty="0"/>
              <a:t> </a:t>
            </a:r>
            <a:r>
              <a:rPr dirty="0"/>
              <a:t>design</a:t>
            </a:r>
          </a:p>
        </p:txBody>
      </p:sp>
      <p:sp>
        <p:nvSpPr>
          <p:cNvPr id="4" name="object 4"/>
          <p:cNvSpPr txBox="1"/>
          <p:nvPr/>
        </p:nvSpPr>
        <p:spPr>
          <a:xfrm>
            <a:off x="532584" y="1921071"/>
            <a:ext cx="3362760" cy="2239972"/>
          </a:xfrm>
          <a:prstGeom prst="rect">
            <a:avLst/>
          </a:prstGeom>
        </p:spPr>
        <p:txBody>
          <a:bodyPr vert="horz" wrap="square" lIns="0" tIns="40005" rIns="0" bIns="0" rtlCol="0">
            <a:spAutoFit/>
          </a:bodyPr>
          <a:lstStyle/>
          <a:p>
            <a:pPr marL="299085" marR="5080" indent="-287020">
              <a:lnSpc>
                <a:spcPct val="90000"/>
              </a:lnSpc>
              <a:spcBef>
                <a:spcPts val="315"/>
              </a:spcBef>
              <a:buChar char="•"/>
              <a:tabLst>
                <a:tab pos="299085" algn="l"/>
                <a:tab pos="299720" algn="l"/>
              </a:tabLst>
            </a:pPr>
            <a:r>
              <a:rPr spc="-5" dirty="0">
                <a:latin typeface="Calibri Light" panose="020F0302020204030204" pitchFamily="34" charset="0"/>
                <a:cs typeface="Calibri Light" panose="020F0302020204030204" pitchFamily="34" charset="0"/>
              </a:rPr>
              <a:t>Maximum </a:t>
            </a:r>
            <a:r>
              <a:rPr dirty="0">
                <a:latin typeface="Calibri Light" panose="020F0302020204030204" pitchFamily="34" charset="0"/>
                <a:cs typeface="Calibri Light" panose="020F0302020204030204" pitchFamily="34" charset="0"/>
              </a:rPr>
              <a:t> </a:t>
            </a:r>
            <a:r>
              <a:rPr spc="-5" dirty="0">
                <a:latin typeface="Calibri Light" panose="020F0302020204030204" pitchFamily="34" charset="0"/>
                <a:cs typeface="Calibri Light" panose="020F0302020204030204" pitchFamily="34" charset="0"/>
              </a:rPr>
              <a:t>gradient</a:t>
            </a:r>
            <a:r>
              <a:rPr spc="-30" dirty="0">
                <a:latin typeface="Calibri Light" panose="020F0302020204030204" pitchFamily="34" charset="0"/>
                <a:cs typeface="Calibri Light" panose="020F0302020204030204" pitchFamily="34" charset="0"/>
              </a:rPr>
              <a:t> </a:t>
            </a:r>
            <a:r>
              <a:rPr spc="-5" dirty="0">
                <a:latin typeface="Calibri Light" panose="020F0302020204030204" pitchFamily="34" charset="0"/>
                <a:cs typeface="Calibri Light" panose="020F0302020204030204" pitchFamily="34" charset="0"/>
              </a:rPr>
              <a:t>is</a:t>
            </a:r>
            <a:r>
              <a:rPr spc="-30" dirty="0">
                <a:latin typeface="Calibri Light" panose="020F0302020204030204" pitchFamily="34" charset="0"/>
                <a:cs typeface="Calibri Light" panose="020F0302020204030204" pitchFamily="34" charset="0"/>
              </a:rPr>
              <a:t> </a:t>
            </a:r>
            <a:r>
              <a:rPr spc="-5" dirty="0">
                <a:latin typeface="Calibri Light" panose="020F0302020204030204" pitchFamily="34" charset="0"/>
                <a:cs typeface="Calibri Light" panose="020F0302020204030204" pitchFamily="34" charset="0"/>
              </a:rPr>
              <a:t>9.8 </a:t>
            </a:r>
            <a:r>
              <a:rPr spc="-484" dirty="0">
                <a:latin typeface="Calibri Light" panose="020F0302020204030204" pitchFamily="34" charset="0"/>
                <a:cs typeface="Calibri Light" panose="020F0302020204030204" pitchFamily="34" charset="0"/>
              </a:rPr>
              <a:t> </a:t>
            </a:r>
            <a:r>
              <a:rPr dirty="0">
                <a:latin typeface="Calibri Light" panose="020F0302020204030204" pitchFamily="34" charset="0"/>
                <a:cs typeface="Calibri Light" panose="020F0302020204030204" pitchFamily="34" charset="0"/>
              </a:rPr>
              <a:t>MV/m </a:t>
            </a:r>
            <a:r>
              <a:rPr spc="-5" dirty="0">
                <a:latin typeface="Calibri Light" panose="020F0302020204030204" pitchFamily="34" charset="0"/>
                <a:cs typeface="Calibri Light" panose="020F0302020204030204" pitchFamily="34" charset="0"/>
              </a:rPr>
              <a:t>at </a:t>
            </a:r>
            <a:r>
              <a:rPr spc="-10" dirty="0">
                <a:latin typeface="Calibri Light" panose="020F0302020204030204" pitchFamily="34" charset="0"/>
                <a:cs typeface="Calibri Light" panose="020F0302020204030204" pitchFamily="34" charset="0"/>
              </a:rPr>
              <a:t>350 </a:t>
            </a:r>
            <a:r>
              <a:rPr spc="-5" dirty="0">
                <a:latin typeface="Calibri Light" panose="020F0302020204030204" pitchFamily="34" charset="0"/>
                <a:cs typeface="Calibri Light" panose="020F0302020204030204" pitchFamily="34" charset="0"/>
              </a:rPr>
              <a:t> </a:t>
            </a:r>
            <a:r>
              <a:rPr spc="-55" dirty="0">
                <a:latin typeface="Calibri Light" panose="020F0302020204030204" pitchFamily="34" charset="0"/>
                <a:cs typeface="Calibri Light" panose="020F0302020204030204" pitchFamily="34" charset="0"/>
              </a:rPr>
              <a:t>kV.</a:t>
            </a:r>
            <a:endParaRPr dirty="0">
              <a:latin typeface="Calibri Light" panose="020F0302020204030204" pitchFamily="34" charset="0"/>
              <a:cs typeface="Calibri Light" panose="020F0302020204030204" pitchFamily="34" charset="0"/>
            </a:endParaRPr>
          </a:p>
          <a:p>
            <a:pPr marL="299085" marR="64135" indent="-287020">
              <a:lnSpc>
                <a:spcPct val="90000"/>
              </a:lnSpc>
              <a:spcBef>
                <a:spcPts val="805"/>
              </a:spcBef>
              <a:buChar char="•"/>
              <a:tabLst>
                <a:tab pos="299085" algn="l"/>
                <a:tab pos="299720" algn="l"/>
              </a:tabLst>
            </a:pPr>
            <a:r>
              <a:rPr spc="-10" dirty="0">
                <a:latin typeface="Calibri Light" panose="020F0302020204030204" pitchFamily="34" charset="0"/>
                <a:cs typeface="Calibri Light" panose="020F0302020204030204" pitchFamily="34" charset="0"/>
              </a:rPr>
              <a:t>Triple-point </a:t>
            </a:r>
            <a:r>
              <a:rPr spc="-5" dirty="0">
                <a:latin typeface="Calibri Light" panose="020F0302020204030204" pitchFamily="34" charset="0"/>
                <a:cs typeface="Calibri Light" panose="020F0302020204030204" pitchFamily="34" charset="0"/>
              </a:rPr>
              <a:t> shields</a:t>
            </a:r>
            <a:r>
              <a:rPr spc="-55" dirty="0">
                <a:latin typeface="Calibri Light" panose="020F0302020204030204" pitchFamily="34" charset="0"/>
                <a:cs typeface="Calibri Light" panose="020F0302020204030204" pitchFamily="34" charset="0"/>
              </a:rPr>
              <a:t> </a:t>
            </a:r>
            <a:r>
              <a:rPr dirty="0">
                <a:latin typeface="Calibri Light" panose="020F0302020204030204" pitchFamily="34" charset="0"/>
                <a:cs typeface="Calibri Light" panose="020F0302020204030204" pitchFamily="34" charset="0"/>
              </a:rPr>
              <a:t>(TPS) </a:t>
            </a:r>
            <a:r>
              <a:rPr spc="-484" dirty="0">
                <a:latin typeface="Calibri Light" panose="020F0302020204030204" pitchFamily="34" charset="0"/>
                <a:cs typeface="Calibri Light" panose="020F0302020204030204" pitchFamily="34" charset="0"/>
              </a:rPr>
              <a:t> </a:t>
            </a:r>
            <a:r>
              <a:rPr spc="-5" dirty="0">
                <a:latin typeface="Calibri Light" panose="020F0302020204030204" pitchFamily="34" charset="0"/>
                <a:cs typeface="Calibri Light" panose="020F0302020204030204" pitchFamily="34" charset="0"/>
              </a:rPr>
              <a:t>are applied </a:t>
            </a:r>
            <a:r>
              <a:rPr dirty="0">
                <a:latin typeface="Calibri Light" panose="020F0302020204030204" pitchFamily="34" charset="0"/>
                <a:cs typeface="Calibri Light" panose="020F0302020204030204" pitchFamily="34" charset="0"/>
              </a:rPr>
              <a:t> </a:t>
            </a:r>
            <a:r>
              <a:rPr spc="-5" dirty="0">
                <a:latin typeface="Calibri Light" panose="020F0302020204030204" pitchFamily="34" charset="0"/>
                <a:cs typeface="Calibri Light" panose="020F0302020204030204" pitchFamily="34" charset="0"/>
              </a:rPr>
              <a:t>both on </a:t>
            </a:r>
            <a:r>
              <a:rPr spc="-10" dirty="0">
                <a:latin typeface="Calibri Light" panose="020F0302020204030204" pitchFamily="34" charset="0"/>
                <a:cs typeface="Calibri Light" panose="020F0302020204030204" pitchFamily="34" charset="0"/>
              </a:rPr>
              <a:t>HV </a:t>
            </a:r>
            <a:r>
              <a:rPr spc="-5" dirty="0">
                <a:latin typeface="Calibri Light" panose="020F0302020204030204" pitchFamily="34" charset="0"/>
                <a:cs typeface="Calibri Light" panose="020F0302020204030204" pitchFamily="34" charset="0"/>
              </a:rPr>
              <a:t> and ground </a:t>
            </a:r>
            <a:r>
              <a:rPr dirty="0">
                <a:latin typeface="Calibri Light" panose="020F0302020204030204" pitchFamily="34" charset="0"/>
                <a:cs typeface="Calibri Light" panose="020F0302020204030204" pitchFamily="34" charset="0"/>
              </a:rPr>
              <a:t> </a:t>
            </a:r>
            <a:r>
              <a:rPr spc="-5" dirty="0">
                <a:latin typeface="Calibri Light" panose="020F0302020204030204" pitchFamily="34" charset="0"/>
                <a:cs typeface="Calibri Light" panose="020F0302020204030204" pitchFamily="34" charset="0"/>
              </a:rPr>
              <a:t>side </a:t>
            </a:r>
            <a:r>
              <a:rPr dirty="0">
                <a:latin typeface="Calibri Light" panose="020F0302020204030204" pitchFamily="34" charset="0"/>
                <a:cs typeface="Calibri Light" panose="020F0302020204030204" pitchFamily="34" charset="0"/>
              </a:rPr>
              <a:t>to </a:t>
            </a:r>
            <a:r>
              <a:rPr spc="5" dirty="0">
                <a:latin typeface="Calibri Light" panose="020F0302020204030204" pitchFamily="34" charset="0"/>
                <a:cs typeface="Calibri Light" panose="020F0302020204030204" pitchFamily="34" charset="0"/>
              </a:rPr>
              <a:t> </a:t>
            </a:r>
            <a:r>
              <a:rPr spc="-5" dirty="0">
                <a:latin typeface="Calibri Light" panose="020F0302020204030204" pitchFamily="34" charset="0"/>
                <a:cs typeface="Calibri Light" panose="020F0302020204030204" pitchFamily="34" charset="0"/>
              </a:rPr>
              <a:t>prevent </a:t>
            </a:r>
            <a:r>
              <a:rPr spc="-10" dirty="0">
                <a:latin typeface="Calibri Light" panose="020F0302020204030204" pitchFamily="34" charset="0"/>
                <a:cs typeface="Calibri Light" panose="020F0302020204030204" pitchFamily="34" charset="0"/>
              </a:rPr>
              <a:t>HV </a:t>
            </a:r>
            <a:r>
              <a:rPr spc="-5" dirty="0">
                <a:latin typeface="Calibri Light" panose="020F0302020204030204" pitchFamily="34" charset="0"/>
                <a:cs typeface="Calibri Light" panose="020F0302020204030204" pitchFamily="34" charset="0"/>
              </a:rPr>
              <a:t> </a:t>
            </a:r>
            <a:r>
              <a:rPr spc="-10" dirty="0">
                <a:latin typeface="Calibri Light" panose="020F0302020204030204" pitchFamily="34" charset="0"/>
                <a:cs typeface="Calibri Light" panose="020F0302020204030204" pitchFamily="34" charset="0"/>
              </a:rPr>
              <a:t>breakdown</a:t>
            </a:r>
            <a:endParaRPr dirty="0">
              <a:latin typeface="Calibri Light" panose="020F0302020204030204" pitchFamily="34" charset="0"/>
              <a:cs typeface="Calibri Light" panose="020F0302020204030204" pitchFamily="34" charset="0"/>
            </a:endParaRPr>
          </a:p>
          <a:p>
            <a:pPr marL="299085" marR="67310" indent="-287020">
              <a:lnSpc>
                <a:spcPct val="90000"/>
              </a:lnSpc>
              <a:spcBef>
                <a:spcPts val="790"/>
              </a:spcBef>
              <a:buChar char="•"/>
              <a:tabLst>
                <a:tab pos="299085" algn="l"/>
                <a:tab pos="299720" algn="l"/>
              </a:tabLst>
            </a:pPr>
            <a:r>
              <a:rPr spc="-25" dirty="0">
                <a:latin typeface="Calibri Light" panose="020F0302020204030204" pitchFamily="34" charset="0"/>
                <a:cs typeface="Calibri Light" panose="020F0302020204030204" pitchFamily="34" charset="0"/>
              </a:rPr>
              <a:t>Tweak </a:t>
            </a:r>
            <a:r>
              <a:rPr spc="5" dirty="0">
                <a:latin typeface="Calibri Light" panose="020F0302020204030204" pitchFamily="34" charset="0"/>
                <a:cs typeface="Calibri Light" panose="020F0302020204030204" pitchFamily="34" charset="0"/>
              </a:rPr>
              <a:t>TPS </a:t>
            </a:r>
            <a:r>
              <a:rPr spc="10" dirty="0">
                <a:latin typeface="Calibri Light" panose="020F0302020204030204" pitchFamily="34" charset="0"/>
                <a:cs typeface="Calibri Light" panose="020F0302020204030204" pitchFamily="34" charset="0"/>
              </a:rPr>
              <a:t> </a:t>
            </a:r>
            <a:r>
              <a:rPr spc="-5" dirty="0">
                <a:latin typeface="Calibri Light" panose="020F0302020204030204" pitchFamily="34" charset="0"/>
                <a:cs typeface="Calibri Light" panose="020F0302020204030204" pitchFamily="34" charset="0"/>
              </a:rPr>
              <a:t>geometry</a:t>
            </a:r>
            <a:r>
              <a:rPr dirty="0">
                <a:latin typeface="Calibri Light" panose="020F0302020204030204" pitchFamily="34" charset="0"/>
                <a:cs typeface="Calibri Light" panose="020F0302020204030204" pitchFamily="34" charset="0"/>
              </a:rPr>
              <a:t> to </a:t>
            </a:r>
            <a:r>
              <a:rPr spc="5" dirty="0">
                <a:latin typeface="Calibri Light" panose="020F0302020204030204" pitchFamily="34" charset="0"/>
                <a:cs typeface="Calibri Light" panose="020F0302020204030204" pitchFamily="34" charset="0"/>
              </a:rPr>
              <a:t> </a:t>
            </a:r>
            <a:r>
              <a:rPr spc="-5" dirty="0">
                <a:latin typeface="Calibri Light" panose="020F0302020204030204" pitchFamily="34" charset="0"/>
                <a:cs typeface="Calibri Light" panose="020F0302020204030204" pitchFamily="34" charset="0"/>
              </a:rPr>
              <a:t>minimize </a:t>
            </a:r>
            <a:r>
              <a:rPr dirty="0">
                <a:latin typeface="Calibri Light" panose="020F0302020204030204" pitchFamily="34" charset="0"/>
                <a:cs typeface="Calibri Light" panose="020F0302020204030204" pitchFamily="34" charset="0"/>
              </a:rPr>
              <a:t> </a:t>
            </a:r>
            <a:r>
              <a:rPr spc="-10" dirty="0">
                <a:latin typeface="Calibri Light" panose="020F0302020204030204" pitchFamily="34" charset="0"/>
                <a:cs typeface="Calibri Light" panose="020F0302020204030204" pitchFamily="34" charset="0"/>
              </a:rPr>
              <a:t>wanted</a:t>
            </a:r>
            <a:r>
              <a:rPr spc="-25" dirty="0">
                <a:latin typeface="Calibri Light" panose="020F0302020204030204" pitchFamily="34" charset="0"/>
                <a:cs typeface="Calibri Light" panose="020F0302020204030204" pitchFamily="34" charset="0"/>
              </a:rPr>
              <a:t> </a:t>
            </a:r>
            <a:r>
              <a:rPr spc="-5" dirty="0">
                <a:latin typeface="Calibri Light" panose="020F0302020204030204" pitchFamily="34" charset="0"/>
                <a:cs typeface="Calibri Light" panose="020F0302020204030204" pitchFamily="34" charset="0"/>
              </a:rPr>
              <a:t>beam </a:t>
            </a:r>
            <a:r>
              <a:rPr spc="-484" dirty="0">
                <a:latin typeface="Calibri Light" panose="020F0302020204030204" pitchFamily="34" charset="0"/>
                <a:cs typeface="Calibri Light" panose="020F0302020204030204" pitchFamily="34" charset="0"/>
              </a:rPr>
              <a:t> </a:t>
            </a:r>
            <a:r>
              <a:rPr spc="-5" dirty="0">
                <a:latin typeface="Calibri Light" panose="020F0302020204030204" pitchFamily="34" charset="0"/>
                <a:cs typeface="Calibri Light" panose="020F0302020204030204" pitchFamily="34" charset="0"/>
              </a:rPr>
              <a:t>deflection</a:t>
            </a:r>
            <a:endParaRPr dirty="0">
              <a:latin typeface="Calibri Light" panose="020F0302020204030204" pitchFamily="34" charset="0"/>
              <a:cs typeface="Calibri Light" panose="020F0302020204030204" pitchFamily="34" charset="0"/>
            </a:endParaRPr>
          </a:p>
        </p:txBody>
      </p:sp>
      <p:pic>
        <p:nvPicPr>
          <p:cNvPr id="5" name="object 5"/>
          <p:cNvPicPr/>
          <p:nvPr/>
        </p:nvPicPr>
        <p:blipFill>
          <a:blip r:embed="rId2" cstate="print"/>
          <a:stretch>
            <a:fillRect/>
          </a:stretch>
        </p:blipFill>
        <p:spPr>
          <a:xfrm>
            <a:off x="4317305" y="1287045"/>
            <a:ext cx="2636707" cy="4452851"/>
          </a:xfrm>
          <a:prstGeom prst="rect">
            <a:avLst/>
          </a:prstGeom>
        </p:spPr>
      </p:pic>
      <p:sp>
        <p:nvSpPr>
          <p:cNvPr id="6" name="object 6"/>
          <p:cNvSpPr txBox="1"/>
          <p:nvPr/>
        </p:nvSpPr>
        <p:spPr>
          <a:xfrm>
            <a:off x="4248008" y="1386582"/>
            <a:ext cx="218440" cy="201978"/>
          </a:xfrm>
          <a:prstGeom prst="rect">
            <a:avLst/>
          </a:prstGeom>
        </p:spPr>
        <p:txBody>
          <a:bodyPr vert="horz" wrap="square" lIns="0" tIns="17145" rIns="0" bIns="0" rtlCol="0">
            <a:spAutoFit/>
          </a:bodyPr>
          <a:lstStyle/>
          <a:p>
            <a:pPr marL="12700">
              <a:spcBef>
                <a:spcPts val="135"/>
              </a:spcBef>
            </a:pPr>
            <a:r>
              <a:rPr sz="1200" spc="10" dirty="0">
                <a:latin typeface="Arial MT"/>
                <a:cs typeface="Arial MT"/>
              </a:rPr>
              <a:t>(</a:t>
            </a:r>
            <a:r>
              <a:rPr sz="1200" spc="20" dirty="0">
                <a:latin typeface="Arial MT"/>
                <a:cs typeface="Arial MT"/>
              </a:rPr>
              <a:t>b</a:t>
            </a:r>
            <a:r>
              <a:rPr sz="1200" spc="10" dirty="0">
                <a:latin typeface="Arial MT"/>
                <a:cs typeface="Arial MT"/>
              </a:rPr>
              <a:t>)</a:t>
            </a:r>
            <a:endParaRPr sz="1200">
              <a:latin typeface="Arial MT"/>
              <a:cs typeface="Arial MT"/>
            </a:endParaRPr>
          </a:p>
        </p:txBody>
      </p:sp>
      <p:pic>
        <p:nvPicPr>
          <p:cNvPr id="7" name="object 7"/>
          <p:cNvPicPr/>
          <p:nvPr/>
        </p:nvPicPr>
        <p:blipFill>
          <a:blip r:embed="rId3" cstate="print"/>
          <a:stretch>
            <a:fillRect/>
          </a:stretch>
        </p:blipFill>
        <p:spPr>
          <a:xfrm>
            <a:off x="5471323" y="2315207"/>
            <a:ext cx="1482688" cy="2180302"/>
          </a:xfrm>
          <a:prstGeom prst="rect">
            <a:avLst/>
          </a:prstGeom>
        </p:spPr>
      </p:pic>
      <p:sp>
        <p:nvSpPr>
          <p:cNvPr id="8" name="object 8"/>
          <p:cNvSpPr txBox="1"/>
          <p:nvPr/>
        </p:nvSpPr>
        <p:spPr>
          <a:xfrm>
            <a:off x="5470562" y="2895886"/>
            <a:ext cx="699770" cy="181460"/>
          </a:xfrm>
          <a:prstGeom prst="rect">
            <a:avLst/>
          </a:prstGeom>
        </p:spPr>
        <p:txBody>
          <a:bodyPr vert="horz" wrap="square" lIns="0" tIns="12065" rIns="0" bIns="0" rtlCol="0">
            <a:spAutoFit/>
          </a:bodyPr>
          <a:lstStyle/>
          <a:p>
            <a:pPr marL="12700">
              <a:spcBef>
                <a:spcPts val="95"/>
              </a:spcBef>
            </a:pPr>
            <a:r>
              <a:rPr sz="1100" spc="-10" dirty="0">
                <a:latin typeface="Arial MT"/>
                <a:cs typeface="Arial MT"/>
              </a:rPr>
              <a:t>2.32 </a:t>
            </a:r>
            <a:r>
              <a:rPr sz="1100" spc="-15" dirty="0">
                <a:latin typeface="Arial MT"/>
                <a:cs typeface="Arial MT"/>
              </a:rPr>
              <a:t>MV/m</a:t>
            </a:r>
            <a:endParaRPr sz="1100">
              <a:latin typeface="Arial MT"/>
              <a:cs typeface="Arial MT"/>
            </a:endParaRPr>
          </a:p>
        </p:txBody>
      </p:sp>
      <p:sp>
        <p:nvSpPr>
          <p:cNvPr id="9" name="object 9"/>
          <p:cNvSpPr/>
          <p:nvPr/>
        </p:nvSpPr>
        <p:spPr>
          <a:xfrm>
            <a:off x="5860073" y="2724519"/>
            <a:ext cx="523875" cy="1276985"/>
          </a:xfrm>
          <a:custGeom>
            <a:avLst/>
            <a:gdLst/>
            <a:ahLst/>
            <a:cxnLst/>
            <a:rect l="l" t="t" r="r" b="b"/>
            <a:pathLst>
              <a:path w="523875" h="1276985">
                <a:moveTo>
                  <a:pt x="331241" y="0"/>
                </a:moveTo>
                <a:lnTo>
                  <a:pt x="273037" y="4089"/>
                </a:lnTo>
                <a:lnTo>
                  <a:pt x="281660" y="18948"/>
                </a:lnTo>
                <a:lnTo>
                  <a:pt x="0" y="182486"/>
                </a:lnTo>
                <a:lnTo>
                  <a:pt x="8636" y="197637"/>
                </a:lnTo>
                <a:lnTo>
                  <a:pt x="290550" y="34264"/>
                </a:lnTo>
                <a:lnTo>
                  <a:pt x="299173" y="49123"/>
                </a:lnTo>
                <a:lnTo>
                  <a:pt x="321754" y="14541"/>
                </a:lnTo>
                <a:lnTo>
                  <a:pt x="331241" y="0"/>
                </a:lnTo>
                <a:close/>
              </a:path>
              <a:path w="523875" h="1276985">
                <a:moveTo>
                  <a:pt x="523570" y="1012240"/>
                </a:moveTo>
                <a:lnTo>
                  <a:pt x="465975" y="1021905"/>
                </a:lnTo>
                <a:lnTo>
                  <a:pt x="475957" y="1035519"/>
                </a:lnTo>
                <a:lnTo>
                  <a:pt x="164884" y="1261960"/>
                </a:lnTo>
                <a:lnTo>
                  <a:pt x="175425" y="1276426"/>
                </a:lnTo>
                <a:lnTo>
                  <a:pt x="486473" y="1049870"/>
                </a:lnTo>
                <a:lnTo>
                  <a:pt x="496735" y="1063891"/>
                </a:lnTo>
                <a:lnTo>
                  <a:pt x="514159" y="1030351"/>
                </a:lnTo>
                <a:lnTo>
                  <a:pt x="523570" y="1012240"/>
                </a:lnTo>
                <a:close/>
              </a:path>
            </a:pathLst>
          </a:custGeom>
          <a:solidFill>
            <a:srgbClr val="000000"/>
          </a:solidFill>
        </p:spPr>
        <p:txBody>
          <a:bodyPr wrap="square" lIns="0" tIns="0" rIns="0" bIns="0" rtlCol="0"/>
          <a:lstStyle/>
          <a:p>
            <a:endParaRPr/>
          </a:p>
        </p:txBody>
      </p:sp>
      <p:sp>
        <p:nvSpPr>
          <p:cNvPr id="10" name="object 10"/>
          <p:cNvSpPr txBox="1"/>
          <p:nvPr/>
        </p:nvSpPr>
        <p:spPr>
          <a:xfrm>
            <a:off x="4864700" y="3960124"/>
            <a:ext cx="1474470" cy="181460"/>
          </a:xfrm>
          <a:prstGeom prst="rect">
            <a:avLst/>
          </a:prstGeom>
        </p:spPr>
        <p:txBody>
          <a:bodyPr vert="horz" wrap="square" lIns="0" tIns="12065" rIns="0" bIns="0" rtlCol="0">
            <a:spAutoFit/>
          </a:bodyPr>
          <a:lstStyle/>
          <a:p>
            <a:pPr marL="38100">
              <a:spcBef>
                <a:spcPts val="95"/>
              </a:spcBef>
            </a:pPr>
            <a:r>
              <a:rPr sz="1650" spc="-15" baseline="40404" dirty="0">
                <a:latin typeface="Calibri"/>
                <a:cs typeface="Calibri"/>
              </a:rPr>
              <a:t>9.86</a:t>
            </a:r>
            <a:r>
              <a:rPr sz="1650" spc="7" baseline="40404" dirty="0">
                <a:latin typeface="Calibri"/>
                <a:cs typeface="Calibri"/>
              </a:rPr>
              <a:t> </a:t>
            </a:r>
            <a:r>
              <a:rPr sz="1650" spc="-7" baseline="40404" dirty="0">
                <a:latin typeface="Calibri"/>
                <a:cs typeface="Calibri"/>
              </a:rPr>
              <a:t>MV/m</a:t>
            </a:r>
            <a:r>
              <a:rPr sz="1100" spc="-5" dirty="0">
                <a:latin typeface="Arial MT"/>
                <a:cs typeface="Arial MT"/>
              </a:rPr>
              <a:t>0.045</a:t>
            </a:r>
            <a:r>
              <a:rPr sz="1100" spc="20" dirty="0">
                <a:latin typeface="Arial MT"/>
                <a:cs typeface="Arial MT"/>
              </a:rPr>
              <a:t> </a:t>
            </a:r>
            <a:r>
              <a:rPr sz="1100" spc="-15" dirty="0">
                <a:latin typeface="Arial MT"/>
                <a:cs typeface="Arial MT"/>
              </a:rPr>
              <a:t>MV/m</a:t>
            </a:r>
            <a:endParaRPr sz="1100">
              <a:latin typeface="Arial MT"/>
              <a:cs typeface="Arial MT"/>
            </a:endParaRPr>
          </a:p>
        </p:txBody>
      </p:sp>
      <p:grpSp>
        <p:nvGrpSpPr>
          <p:cNvPr id="11" name="object 11"/>
          <p:cNvGrpSpPr/>
          <p:nvPr/>
        </p:nvGrpSpPr>
        <p:grpSpPr>
          <a:xfrm>
            <a:off x="4529723" y="4072271"/>
            <a:ext cx="995044" cy="1225550"/>
            <a:chOff x="3005723" y="4072271"/>
            <a:chExt cx="995044" cy="1225550"/>
          </a:xfrm>
        </p:grpSpPr>
        <p:pic>
          <p:nvPicPr>
            <p:cNvPr id="12" name="object 12"/>
            <p:cNvPicPr/>
            <p:nvPr/>
          </p:nvPicPr>
          <p:blipFill>
            <a:blip r:embed="rId4" cstate="print"/>
            <a:stretch>
              <a:fillRect/>
            </a:stretch>
          </p:blipFill>
          <p:spPr>
            <a:xfrm>
              <a:off x="3722312" y="4072271"/>
              <a:ext cx="118344" cy="175166"/>
            </a:xfrm>
            <a:prstGeom prst="rect">
              <a:avLst/>
            </a:prstGeom>
          </p:spPr>
        </p:pic>
        <p:sp>
          <p:nvSpPr>
            <p:cNvPr id="13" name="object 13"/>
            <p:cNvSpPr/>
            <p:nvPr/>
          </p:nvSpPr>
          <p:spPr>
            <a:xfrm>
              <a:off x="3014268" y="4678603"/>
              <a:ext cx="401320" cy="610870"/>
            </a:xfrm>
            <a:custGeom>
              <a:avLst/>
              <a:gdLst/>
              <a:ahLst/>
              <a:cxnLst/>
              <a:rect l="l" t="t" r="r" b="b"/>
              <a:pathLst>
                <a:path w="401320" h="610870">
                  <a:moveTo>
                    <a:pt x="0" y="0"/>
                  </a:moveTo>
                  <a:lnTo>
                    <a:pt x="0" y="0"/>
                  </a:lnTo>
                  <a:lnTo>
                    <a:pt x="69446" y="0"/>
                  </a:lnTo>
                </a:path>
                <a:path w="401320" h="610870">
                  <a:moveTo>
                    <a:pt x="121795" y="0"/>
                  </a:moveTo>
                  <a:lnTo>
                    <a:pt x="121795" y="0"/>
                  </a:lnTo>
                  <a:lnTo>
                    <a:pt x="191677" y="0"/>
                  </a:lnTo>
                </a:path>
                <a:path w="401320" h="610870">
                  <a:moveTo>
                    <a:pt x="244026" y="0"/>
                  </a:moveTo>
                  <a:lnTo>
                    <a:pt x="244026" y="0"/>
                  </a:lnTo>
                  <a:lnTo>
                    <a:pt x="314117" y="0"/>
                  </a:lnTo>
                </a:path>
                <a:path w="401320" h="610870">
                  <a:moveTo>
                    <a:pt x="366475" y="0"/>
                  </a:moveTo>
                  <a:lnTo>
                    <a:pt x="401089" y="0"/>
                  </a:lnTo>
                  <a:lnTo>
                    <a:pt x="401089" y="34580"/>
                  </a:lnTo>
                </a:path>
                <a:path w="401320" h="610870">
                  <a:moveTo>
                    <a:pt x="401089" y="86929"/>
                  </a:moveTo>
                  <a:lnTo>
                    <a:pt x="401089" y="86929"/>
                  </a:lnTo>
                  <a:lnTo>
                    <a:pt x="401089" y="156961"/>
                  </a:lnTo>
                </a:path>
                <a:path w="401320" h="610870">
                  <a:moveTo>
                    <a:pt x="401089" y="209311"/>
                  </a:moveTo>
                  <a:lnTo>
                    <a:pt x="401089" y="209311"/>
                  </a:lnTo>
                  <a:lnTo>
                    <a:pt x="401089" y="279342"/>
                  </a:lnTo>
                </a:path>
                <a:path w="401320" h="610870">
                  <a:moveTo>
                    <a:pt x="401089" y="331709"/>
                  </a:moveTo>
                  <a:lnTo>
                    <a:pt x="401089" y="331709"/>
                  </a:lnTo>
                  <a:lnTo>
                    <a:pt x="401089" y="401123"/>
                  </a:lnTo>
                </a:path>
                <a:path w="401320" h="610870">
                  <a:moveTo>
                    <a:pt x="401089" y="453446"/>
                  </a:moveTo>
                  <a:lnTo>
                    <a:pt x="401089" y="453446"/>
                  </a:lnTo>
                  <a:lnTo>
                    <a:pt x="401089" y="523295"/>
                  </a:lnTo>
                </a:path>
                <a:path w="401320" h="610870">
                  <a:moveTo>
                    <a:pt x="401089" y="575618"/>
                  </a:moveTo>
                  <a:lnTo>
                    <a:pt x="401089" y="610434"/>
                  </a:lnTo>
                  <a:lnTo>
                    <a:pt x="366475" y="610434"/>
                  </a:lnTo>
                </a:path>
                <a:path w="401320" h="610870">
                  <a:moveTo>
                    <a:pt x="314117" y="610434"/>
                  </a:moveTo>
                  <a:lnTo>
                    <a:pt x="314117" y="610434"/>
                  </a:lnTo>
                  <a:lnTo>
                    <a:pt x="244026" y="610434"/>
                  </a:lnTo>
                </a:path>
                <a:path w="401320" h="610870">
                  <a:moveTo>
                    <a:pt x="191677" y="610434"/>
                  </a:moveTo>
                  <a:lnTo>
                    <a:pt x="191677" y="610434"/>
                  </a:lnTo>
                  <a:lnTo>
                    <a:pt x="121795" y="610434"/>
                  </a:lnTo>
                </a:path>
                <a:path w="401320" h="610870">
                  <a:moveTo>
                    <a:pt x="69446" y="610434"/>
                  </a:moveTo>
                  <a:lnTo>
                    <a:pt x="69446" y="610434"/>
                  </a:lnTo>
                  <a:lnTo>
                    <a:pt x="0" y="610434"/>
                  </a:lnTo>
                </a:path>
                <a:path w="401320" h="610870">
                  <a:moveTo>
                    <a:pt x="0" y="558102"/>
                  </a:moveTo>
                  <a:lnTo>
                    <a:pt x="0" y="558102"/>
                  </a:lnTo>
                  <a:lnTo>
                    <a:pt x="0" y="488697"/>
                  </a:lnTo>
                </a:path>
                <a:path w="401320" h="610870">
                  <a:moveTo>
                    <a:pt x="0" y="436365"/>
                  </a:moveTo>
                  <a:lnTo>
                    <a:pt x="0" y="436365"/>
                  </a:lnTo>
                  <a:lnTo>
                    <a:pt x="0" y="366307"/>
                  </a:lnTo>
                </a:path>
                <a:path w="401320" h="610870">
                  <a:moveTo>
                    <a:pt x="0" y="314010"/>
                  </a:moveTo>
                  <a:lnTo>
                    <a:pt x="0" y="314010"/>
                  </a:lnTo>
                  <a:lnTo>
                    <a:pt x="0" y="244152"/>
                  </a:lnTo>
                </a:path>
                <a:path w="401320" h="610870">
                  <a:moveTo>
                    <a:pt x="0" y="191629"/>
                  </a:moveTo>
                  <a:lnTo>
                    <a:pt x="0" y="191629"/>
                  </a:lnTo>
                  <a:lnTo>
                    <a:pt x="0" y="122381"/>
                  </a:lnTo>
                </a:path>
                <a:path w="401320" h="610870">
                  <a:moveTo>
                    <a:pt x="0" y="70031"/>
                  </a:moveTo>
                  <a:lnTo>
                    <a:pt x="0" y="70031"/>
                  </a:lnTo>
                  <a:lnTo>
                    <a:pt x="0" y="0"/>
                  </a:lnTo>
                </a:path>
              </a:pathLst>
            </a:custGeom>
            <a:ln w="17086">
              <a:solidFill>
                <a:srgbClr val="000000"/>
              </a:solidFill>
            </a:ln>
          </p:spPr>
          <p:txBody>
            <a:bodyPr wrap="square" lIns="0" tIns="0" rIns="0" bIns="0" rtlCol="0"/>
            <a:lstStyle/>
            <a:p>
              <a:endParaRPr/>
            </a:p>
          </p:txBody>
        </p:sp>
        <p:sp>
          <p:nvSpPr>
            <p:cNvPr id="14" name="object 14"/>
            <p:cNvSpPr/>
            <p:nvPr/>
          </p:nvSpPr>
          <p:spPr>
            <a:xfrm>
              <a:off x="3394373" y="4430617"/>
              <a:ext cx="606425" cy="266065"/>
            </a:xfrm>
            <a:custGeom>
              <a:avLst/>
              <a:gdLst/>
              <a:ahLst/>
              <a:cxnLst/>
              <a:rect l="l" t="t" r="r" b="b"/>
              <a:pathLst>
                <a:path w="606425" h="266064">
                  <a:moveTo>
                    <a:pt x="554573" y="16038"/>
                  </a:moveTo>
                  <a:lnTo>
                    <a:pt x="0" y="249291"/>
                  </a:lnTo>
                  <a:lnTo>
                    <a:pt x="7355" y="265754"/>
                  </a:lnTo>
                  <a:lnTo>
                    <a:pt x="561501" y="32255"/>
                  </a:lnTo>
                  <a:lnTo>
                    <a:pt x="554573" y="16038"/>
                  </a:lnTo>
                  <a:close/>
                </a:path>
                <a:path w="606425" h="266064">
                  <a:moveTo>
                    <a:pt x="598612" y="12542"/>
                  </a:moveTo>
                  <a:lnTo>
                    <a:pt x="562884" y="12542"/>
                  </a:lnTo>
                  <a:lnTo>
                    <a:pt x="569420" y="28918"/>
                  </a:lnTo>
                  <a:lnTo>
                    <a:pt x="561501" y="32255"/>
                  </a:lnTo>
                  <a:lnTo>
                    <a:pt x="568113" y="47733"/>
                  </a:lnTo>
                  <a:lnTo>
                    <a:pt x="598612" y="12542"/>
                  </a:lnTo>
                  <a:close/>
                </a:path>
                <a:path w="606425" h="266064">
                  <a:moveTo>
                    <a:pt x="562884" y="12542"/>
                  </a:moveTo>
                  <a:lnTo>
                    <a:pt x="554573" y="16038"/>
                  </a:lnTo>
                  <a:lnTo>
                    <a:pt x="561501" y="32255"/>
                  </a:lnTo>
                  <a:lnTo>
                    <a:pt x="569420" y="28918"/>
                  </a:lnTo>
                  <a:lnTo>
                    <a:pt x="562884" y="12542"/>
                  </a:lnTo>
                  <a:close/>
                </a:path>
                <a:path w="606425" h="266064">
                  <a:moveTo>
                    <a:pt x="547721" y="0"/>
                  </a:moveTo>
                  <a:lnTo>
                    <a:pt x="554573" y="16038"/>
                  </a:lnTo>
                  <a:lnTo>
                    <a:pt x="562884" y="12542"/>
                  </a:lnTo>
                  <a:lnTo>
                    <a:pt x="598612" y="12542"/>
                  </a:lnTo>
                  <a:lnTo>
                    <a:pt x="605934" y="4093"/>
                  </a:lnTo>
                  <a:lnTo>
                    <a:pt x="547721" y="0"/>
                  </a:lnTo>
                  <a:close/>
                </a:path>
              </a:pathLst>
            </a:custGeom>
            <a:solidFill>
              <a:srgbClr val="000000"/>
            </a:solidFill>
          </p:spPr>
          <p:txBody>
            <a:bodyPr wrap="square" lIns="0" tIns="0" rIns="0" bIns="0" rtlCol="0"/>
            <a:lstStyle/>
            <a:p>
              <a:endParaRPr/>
            </a:p>
          </p:txBody>
        </p:sp>
      </p:grpSp>
      <p:grpSp>
        <p:nvGrpSpPr>
          <p:cNvPr id="15" name="object 15"/>
          <p:cNvGrpSpPr/>
          <p:nvPr/>
        </p:nvGrpSpPr>
        <p:grpSpPr>
          <a:xfrm>
            <a:off x="7883019" y="1650288"/>
            <a:ext cx="3173095" cy="3639185"/>
            <a:chOff x="5669279" y="1484513"/>
            <a:chExt cx="3173095" cy="3639185"/>
          </a:xfrm>
        </p:grpSpPr>
        <p:pic>
          <p:nvPicPr>
            <p:cNvPr id="16" name="object 16"/>
            <p:cNvPicPr/>
            <p:nvPr/>
          </p:nvPicPr>
          <p:blipFill>
            <a:blip r:embed="rId5" cstate="print"/>
            <a:stretch>
              <a:fillRect/>
            </a:stretch>
          </p:blipFill>
          <p:spPr>
            <a:xfrm>
              <a:off x="5669279" y="1484513"/>
              <a:ext cx="3172968" cy="3639119"/>
            </a:xfrm>
            <a:prstGeom prst="rect">
              <a:avLst/>
            </a:prstGeom>
          </p:spPr>
        </p:pic>
        <p:pic>
          <p:nvPicPr>
            <p:cNvPr id="17" name="object 17"/>
            <p:cNvPicPr/>
            <p:nvPr/>
          </p:nvPicPr>
          <p:blipFill>
            <a:blip r:embed="rId6" cstate="print"/>
            <a:stretch>
              <a:fillRect/>
            </a:stretch>
          </p:blipFill>
          <p:spPr>
            <a:xfrm>
              <a:off x="6617207" y="3005327"/>
              <a:ext cx="1138427" cy="1766316"/>
            </a:xfrm>
            <a:prstGeom prst="rect">
              <a:avLst/>
            </a:prstGeom>
          </p:spPr>
        </p:pic>
      </p:grpSp>
      <p:sp>
        <p:nvSpPr>
          <p:cNvPr id="18" name="Slide Number Placeholder 17">
            <a:extLst>
              <a:ext uri="{FF2B5EF4-FFF2-40B4-BE49-F238E27FC236}">
                <a16:creationId xmlns:a16="http://schemas.microsoft.com/office/drawing/2014/main" id="{28EE0EF5-DB48-3CBF-0D5B-AF8788FC6999}"/>
              </a:ext>
            </a:extLst>
          </p:cNvPr>
          <p:cNvSpPr>
            <a:spLocks noGrp="1"/>
          </p:cNvSpPr>
          <p:nvPr>
            <p:ph type="sldNum" sz="quarter" idx="4"/>
          </p:nvPr>
        </p:nvSpPr>
        <p:spPr/>
        <p:txBody>
          <a:bodyPr/>
          <a:lstStyle/>
          <a:p>
            <a:fld id="{933A556B-7C63-244D-9B7C-B0EA8042B330}" type="slidenum">
              <a:rPr lang="en-US" smtClean="0"/>
              <a:pPr/>
              <a:t>10</a:t>
            </a:fld>
            <a:endParaRPr lang="en-US" sz="1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3184C20-4375-1B46-9C92-DD67858E56D7}"/>
              </a:ext>
            </a:extLst>
          </p:cNvPr>
          <p:cNvSpPr>
            <a:spLocks noGrp="1"/>
          </p:cNvSpPr>
          <p:nvPr>
            <p:ph type="sldNum" sz="quarter" idx="4"/>
          </p:nvPr>
        </p:nvSpPr>
        <p:spPr>
          <a:xfrm>
            <a:off x="14236014" y="6316596"/>
            <a:ext cx="432486" cy="365125"/>
          </a:xfrm>
          <a:prstGeom prst="rect">
            <a:avLst/>
          </a:prstGeom>
        </p:spPr>
        <p:txBody>
          <a:bodyPr vert="horz" lIns="0" tIns="0" rIns="45720" bIns="0" rtlCol="0" anchor="ctr"/>
          <a:lstStyle>
            <a:defPPr>
              <a:defRPr lang="en-US"/>
            </a:defPPr>
            <a:lvl1pPr marL="0" algn="r" defTabSz="914400" rtl="0" eaLnBrk="1" latinLnBrk="0" hangingPunct="1">
              <a:defRPr sz="1000" b="0" i="0" kern="1200">
                <a:solidFill>
                  <a:schemeClr val="tx1"/>
                </a:solidFill>
                <a:latin typeface="Avenir Light" panose="020B04020202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latin typeface="+mj-lt"/>
              </a:rPr>
              <a:pPr/>
              <a:t>11</a:t>
            </a:fld>
            <a:endParaRPr lang="en-US">
              <a:latin typeface="+mj-lt"/>
            </a:endParaRPr>
          </a:p>
        </p:txBody>
      </p:sp>
      <p:sp>
        <p:nvSpPr>
          <p:cNvPr id="27" name="Title 1">
            <a:extLst>
              <a:ext uri="{FF2B5EF4-FFF2-40B4-BE49-F238E27FC236}">
                <a16:creationId xmlns:a16="http://schemas.microsoft.com/office/drawing/2014/main" id="{03C98E58-7361-0249-F9E4-2A91669F4647}"/>
              </a:ext>
            </a:extLst>
          </p:cNvPr>
          <p:cNvSpPr>
            <a:spLocks noGrp="1"/>
          </p:cNvSpPr>
          <p:nvPr>
            <p:ph type="title"/>
          </p:nvPr>
        </p:nvSpPr>
        <p:spPr>
          <a:xfrm>
            <a:off x="367646" y="347695"/>
            <a:ext cx="10619674" cy="994172"/>
          </a:xfrm>
        </p:spPr>
        <p:txBody>
          <a:bodyPr/>
          <a:lstStyle/>
          <a:p>
            <a:r>
              <a:rPr lang="en-US" altLang="zh-CN" sz="4000" dirty="0"/>
              <a:t>HV</a:t>
            </a:r>
            <a:r>
              <a:rPr lang="zh-CN" altLang="en-US" sz="4000" dirty="0"/>
              <a:t> </a:t>
            </a:r>
            <a:r>
              <a:rPr lang="en-US" altLang="zh-CN" sz="4000" dirty="0"/>
              <a:t>Electrode</a:t>
            </a:r>
            <a:r>
              <a:rPr lang="zh-CN" altLang="en-US" sz="4000" dirty="0"/>
              <a:t> </a:t>
            </a:r>
            <a:r>
              <a:rPr lang="en-US" altLang="zh-CN" sz="4000" dirty="0"/>
              <a:t>Polish and Clean</a:t>
            </a:r>
            <a:endParaRPr lang="en-US" sz="4000" dirty="0"/>
          </a:p>
        </p:txBody>
      </p:sp>
      <p:sp>
        <p:nvSpPr>
          <p:cNvPr id="32" name="TextBox 31">
            <a:extLst>
              <a:ext uri="{FF2B5EF4-FFF2-40B4-BE49-F238E27FC236}">
                <a16:creationId xmlns:a16="http://schemas.microsoft.com/office/drawing/2014/main" id="{61F9C2C6-C410-87FB-6354-870EEE781B85}"/>
              </a:ext>
            </a:extLst>
          </p:cNvPr>
          <p:cNvSpPr txBox="1"/>
          <p:nvPr/>
        </p:nvSpPr>
        <p:spPr>
          <a:xfrm>
            <a:off x="1977742" y="4612921"/>
            <a:ext cx="8481611" cy="1200329"/>
          </a:xfrm>
          <a:prstGeom prst="rect">
            <a:avLst/>
          </a:prstGeom>
          <a:noFill/>
        </p:spPr>
        <p:txBody>
          <a:bodyPr wrap="square" rtlCol="0">
            <a:spAutoFit/>
          </a:bodyPr>
          <a:lstStyle/>
          <a:p>
            <a:pPr marL="257175" indent="-257175">
              <a:buFont typeface="Arial" panose="020B0604020202020204" pitchFamily="34" charset="0"/>
              <a:buChar char="•"/>
            </a:pPr>
            <a:r>
              <a:rPr lang="en-US" dirty="0">
                <a:latin typeface="Calibri Light" panose="020F0302020204030204" pitchFamily="34" charset="0"/>
                <a:cs typeface="Calibri Light" panose="020F0302020204030204" pitchFamily="34" charset="0"/>
              </a:rPr>
              <a:t>Rough surfaces or particulates will easily generate unwanted electrons in the high voltage (field emission)</a:t>
            </a:r>
          </a:p>
          <a:p>
            <a:pPr marL="257175" indent="-257175">
              <a:buFont typeface="Arial" panose="020B0604020202020204" pitchFamily="34" charset="0"/>
              <a:buChar char="•"/>
            </a:pPr>
            <a:r>
              <a:rPr lang="en-US" b="1" dirty="0">
                <a:solidFill>
                  <a:schemeClr val="accent3">
                    <a:lumMod val="75000"/>
                  </a:schemeClr>
                </a:solidFill>
                <a:latin typeface="Calibri" panose="020F0502020204030204" pitchFamily="34" charset="0"/>
                <a:cs typeface="Calibri" panose="020F0502020204030204" pitchFamily="34" charset="0"/>
              </a:rPr>
              <a:t>Mirror surface polishing </a:t>
            </a:r>
            <a:r>
              <a:rPr lang="en-US" dirty="0">
                <a:latin typeface="Calibri Light" panose="020F0302020204030204" pitchFamily="34" charset="0"/>
                <a:cs typeface="Calibri Light" panose="020F0302020204030204" pitchFamily="34" charset="0"/>
              </a:rPr>
              <a:t>and </a:t>
            </a:r>
            <a:r>
              <a:rPr lang="en-US" b="1" dirty="0">
                <a:solidFill>
                  <a:schemeClr val="accent3">
                    <a:lumMod val="75000"/>
                  </a:schemeClr>
                </a:solidFill>
                <a:latin typeface="Calibri" panose="020F0502020204030204" pitchFamily="34" charset="0"/>
                <a:cs typeface="Calibri" panose="020F0502020204030204" pitchFamily="34" charset="0"/>
              </a:rPr>
              <a:t>particles free cleaning </a:t>
            </a:r>
            <a:r>
              <a:rPr lang="en-US" dirty="0">
                <a:latin typeface="Calibri Light" panose="020F0302020204030204" pitchFamily="34" charset="0"/>
                <a:cs typeface="Calibri Light" panose="020F0302020204030204" pitchFamily="34" charset="0"/>
              </a:rPr>
              <a:t>are the key of gun fabrication towards high voltage and high gradient.</a:t>
            </a:r>
          </a:p>
        </p:txBody>
      </p:sp>
      <p:grpSp>
        <p:nvGrpSpPr>
          <p:cNvPr id="4" name="Group 3">
            <a:extLst>
              <a:ext uri="{FF2B5EF4-FFF2-40B4-BE49-F238E27FC236}">
                <a16:creationId xmlns:a16="http://schemas.microsoft.com/office/drawing/2014/main" id="{939F00B5-5C59-5617-B33D-8847299063AD}"/>
              </a:ext>
            </a:extLst>
          </p:cNvPr>
          <p:cNvGrpSpPr/>
          <p:nvPr/>
        </p:nvGrpSpPr>
        <p:grpSpPr>
          <a:xfrm>
            <a:off x="986997" y="1581224"/>
            <a:ext cx="9637735" cy="2483976"/>
            <a:chOff x="986997" y="2061991"/>
            <a:chExt cx="9637735" cy="2483976"/>
          </a:xfrm>
        </p:grpSpPr>
        <p:sp>
          <p:nvSpPr>
            <p:cNvPr id="23" name="Right Arrow 22">
              <a:extLst>
                <a:ext uri="{FF2B5EF4-FFF2-40B4-BE49-F238E27FC236}">
                  <a16:creationId xmlns:a16="http://schemas.microsoft.com/office/drawing/2014/main" id="{81F3BEDB-C7F8-A442-BC65-9083E05DDBC4}"/>
                </a:ext>
              </a:extLst>
            </p:cNvPr>
            <p:cNvSpPr/>
            <p:nvPr/>
          </p:nvSpPr>
          <p:spPr>
            <a:xfrm>
              <a:off x="2635591" y="2317757"/>
              <a:ext cx="2388751" cy="832208"/>
            </a:xfrm>
            <a:prstGeom prst="rightArrow">
              <a:avLst/>
            </a:prstGeom>
            <a:solidFill>
              <a:srgbClr val="CFD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Calibri Light" panose="020F0302020204030204" pitchFamily="34" charset="0"/>
                <a:cs typeface="Calibri Light" panose="020F0302020204030204" pitchFamily="34" charset="0"/>
              </a:endParaRPr>
            </a:p>
          </p:txBody>
        </p:sp>
        <p:grpSp>
          <p:nvGrpSpPr>
            <p:cNvPr id="28" name="Group 27">
              <a:extLst>
                <a:ext uri="{FF2B5EF4-FFF2-40B4-BE49-F238E27FC236}">
                  <a16:creationId xmlns:a16="http://schemas.microsoft.com/office/drawing/2014/main" id="{C9EA92E5-FE9D-5376-5DC8-F02BEC005837}"/>
                </a:ext>
              </a:extLst>
            </p:cNvPr>
            <p:cNvGrpSpPr/>
            <p:nvPr/>
          </p:nvGrpSpPr>
          <p:grpSpPr>
            <a:xfrm>
              <a:off x="5033744" y="2317757"/>
              <a:ext cx="1701659" cy="1968080"/>
              <a:chOff x="1267663" y="1544959"/>
              <a:chExt cx="2268878" cy="2624106"/>
            </a:xfrm>
          </p:grpSpPr>
          <p:pic>
            <p:nvPicPr>
              <p:cNvPr id="10" name="Picture 9">
                <a:extLst>
                  <a:ext uri="{FF2B5EF4-FFF2-40B4-BE49-F238E27FC236}">
                    <a16:creationId xmlns:a16="http://schemas.microsoft.com/office/drawing/2014/main" id="{B3C3F815-7E79-F34B-8082-5CB9F07CF8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7666" y="1544959"/>
                <a:ext cx="2268875" cy="2542032"/>
              </a:xfrm>
              <a:prstGeom prst="rect">
                <a:avLst/>
              </a:prstGeom>
            </p:spPr>
          </p:pic>
          <p:sp>
            <p:nvSpPr>
              <p:cNvPr id="3" name="TextBox 2">
                <a:extLst>
                  <a:ext uri="{FF2B5EF4-FFF2-40B4-BE49-F238E27FC236}">
                    <a16:creationId xmlns:a16="http://schemas.microsoft.com/office/drawing/2014/main" id="{6847F3B6-9A35-1A45-6036-49E9B452AC97}"/>
                  </a:ext>
                </a:extLst>
              </p:cNvPr>
              <p:cNvSpPr txBox="1"/>
              <p:nvPr/>
            </p:nvSpPr>
            <p:spPr>
              <a:xfrm>
                <a:off x="1267663" y="3717660"/>
                <a:ext cx="2268878" cy="451405"/>
              </a:xfrm>
              <a:prstGeom prst="rect">
                <a:avLst/>
              </a:prstGeom>
              <a:solidFill>
                <a:srgbClr val="CFD6EB"/>
              </a:solidFill>
            </p:spPr>
            <p:txBody>
              <a:bodyPr wrap="square" rtlCol="0">
                <a:spAutoFit/>
              </a:bodyPr>
              <a:lstStyle/>
              <a:p>
                <a:pPr algn="ctr"/>
                <a:r>
                  <a:rPr lang="en-US" altLang="zh-CN" sz="1600" dirty="0">
                    <a:latin typeface="Calibri Light" panose="020F0302020204030204" pitchFamily="34" charset="0"/>
                    <a:cs typeface="Calibri Light" panose="020F0302020204030204" pitchFamily="34" charset="0"/>
                  </a:rPr>
                  <a:t>Mirror Polish</a:t>
                </a:r>
                <a:endParaRPr lang="en-US" sz="1600" dirty="0">
                  <a:latin typeface="Calibri Light" panose="020F0302020204030204" pitchFamily="34" charset="0"/>
                  <a:cs typeface="Calibri Light" panose="020F0302020204030204" pitchFamily="34" charset="0"/>
                </a:endParaRPr>
              </a:p>
            </p:txBody>
          </p:sp>
        </p:grpSp>
        <p:pic>
          <p:nvPicPr>
            <p:cNvPr id="2" name="Picture 1">
              <a:extLst>
                <a:ext uri="{FF2B5EF4-FFF2-40B4-BE49-F238E27FC236}">
                  <a16:creationId xmlns:a16="http://schemas.microsoft.com/office/drawing/2014/main" id="{46B4E7A1-C188-FE13-EB7A-DC49E7BA9F7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48381" t="7915" b="15107"/>
            <a:stretch/>
          </p:blipFill>
          <p:spPr>
            <a:xfrm>
              <a:off x="3163365" y="3159455"/>
              <a:ext cx="1239219" cy="1229517"/>
            </a:xfrm>
            <a:prstGeom prst="rect">
              <a:avLst/>
            </a:prstGeom>
          </p:spPr>
        </p:pic>
        <p:sp>
          <p:nvSpPr>
            <p:cNvPr id="5" name="TextBox 4">
              <a:extLst>
                <a:ext uri="{FF2B5EF4-FFF2-40B4-BE49-F238E27FC236}">
                  <a16:creationId xmlns:a16="http://schemas.microsoft.com/office/drawing/2014/main" id="{55F9F629-2EFD-BFB2-B2A5-DE9A1E761806}"/>
                </a:ext>
              </a:extLst>
            </p:cNvPr>
            <p:cNvSpPr txBox="1"/>
            <p:nvPr/>
          </p:nvSpPr>
          <p:spPr>
            <a:xfrm>
              <a:off x="3005346" y="2548011"/>
              <a:ext cx="1627691" cy="338554"/>
            </a:xfrm>
            <a:prstGeom prst="rect">
              <a:avLst/>
            </a:prstGeom>
            <a:noFill/>
          </p:spPr>
          <p:txBody>
            <a:bodyPr wrap="square">
              <a:spAutoFit/>
            </a:bodyPr>
            <a:lstStyle/>
            <a:p>
              <a:r>
                <a:rPr lang="en-US" sz="1600" dirty="0">
                  <a:latin typeface="Calibri Light" panose="020F0302020204030204" pitchFamily="34" charset="0"/>
                  <a:cs typeface="Calibri Light" panose="020F0302020204030204" pitchFamily="34" charset="0"/>
                </a:rPr>
                <a:t>crushed corncob</a:t>
              </a:r>
            </a:p>
          </p:txBody>
        </p:sp>
        <p:grpSp>
          <p:nvGrpSpPr>
            <p:cNvPr id="7" name="Group 6">
              <a:extLst>
                <a:ext uri="{FF2B5EF4-FFF2-40B4-BE49-F238E27FC236}">
                  <a16:creationId xmlns:a16="http://schemas.microsoft.com/office/drawing/2014/main" id="{E1770FDE-8C3C-37FA-FBE3-BF3A9D240C09}"/>
                </a:ext>
              </a:extLst>
            </p:cNvPr>
            <p:cNvGrpSpPr/>
            <p:nvPr/>
          </p:nvGrpSpPr>
          <p:grpSpPr>
            <a:xfrm>
              <a:off x="9148062" y="2061991"/>
              <a:ext cx="1476670" cy="2272489"/>
              <a:chOff x="2840281" y="1326536"/>
              <a:chExt cx="2192388" cy="3654710"/>
            </a:xfrm>
          </p:grpSpPr>
          <p:pic>
            <p:nvPicPr>
              <p:cNvPr id="11" name="Picture 10">
                <a:extLst>
                  <a:ext uri="{FF2B5EF4-FFF2-40B4-BE49-F238E27FC236}">
                    <a16:creationId xmlns:a16="http://schemas.microsoft.com/office/drawing/2014/main" id="{05CEDBDC-C07C-34B5-AA1F-DD93F30957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40281" y="1326536"/>
                <a:ext cx="2192387" cy="3536950"/>
              </a:xfrm>
              <a:prstGeom prst="rect">
                <a:avLst/>
              </a:prstGeom>
            </p:spPr>
          </p:pic>
          <p:sp>
            <p:nvSpPr>
              <p:cNvPr id="15" name="TextBox 14">
                <a:extLst>
                  <a:ext uri="{FF2B5EF4-FFF2-40B4-BE49-F238E27FC236}">
                    <a16:creationId xmlns:a16="http://schemas.microsoft.com/office/drawing/2014/main" id="{A1E4959E-31F9-4352-1945-9C316809E0AA}"/>
                  </a:ext>
                </a:extLst>
              </p:cNvPr>
              <p:cNvSpPr txBox="1"/>
              <p:nvPr/>
            </p:nvSpPr>
            <p:spPr>
              <a:xfrm>
                <a:off x="2841387" y="4436770"/>
                <a:ext cx="2191282" cy="544476"/>
              </a:xfrm>
              <a:prstGeom prst="rect">
                <a:avLst/>
              </a:prstGeom>
              <a:solidFill>
                <a:srgbClr val="CFD6EB"/>
              </a:solidFill>
            </p:spPr>
            <p:txBody>
              <a:bodyPr wrap="square" rtlCol="0">
                <a:spAutoFit/>
              </a:bodyPr>
              <a:lstStyle/>
              <a:p>
                <a:r>
                  <a:rPr lang="en-US" altLang="zh-CN" sz="1600" dirty="0">
                    <a:latin typeface="Calibri Light" panose="020F0302020204030204" pitchFamily="34" charset="0"/>
                    <a:cs typeface="Calibri Light" panose="020F0302020204030204" pitchFamily="34" charset="0"/>
                  </a:rPr>
                  <a:t>Particulate free</a:t>
                </a:r>
                <a:endParaRPr lang="en-US" sz="1600" dirty="0">
                  <a:latin typeface="Calibri Light" panose="020F0302020204030204" pitchFamily="34" charset="0"/>
                  <a:cs typeface="Calibri Light" panose="020F0302020204030204" pitchFamily="34" charset="0"/>
                </a:endParaRPr>
              </a:p>
            </p:txBody>
          </p:sp>
        </p:grpSp>
        <p:sp>
          <p:nvSpPr>
            <p:cNvPr id="34" name="Right Arrow 33">
              <a:extLst>
                <a:ext uri="{FF2B5EF4-FFF2-40B4-BE49-F238E27FC236}">
                  <a16:creationId xmlns:a16="http://schemas.microsoft.com/office/drawing/2014/main" id="{3EBD5A31-6BBC-AFCA-EBF5-E088CE4C24FD}"/>
                </a:ext>
              </a:extLst>
            </p:cNvPr>
            <p:cNvSpPr/>
            <p:nvPr/>
          </p:nvSpPr>
          <p:spPr>
            <a:xfrm>
              <a:off x="6744807" y="2317757"/>
              <a:ext cx="2391755" cy="847287"/>
            </a:xfrm>
            <a:prstGeom prst="rightArrow">
              <a:avLst/>
            </a:prstGeom>
            <a:solidFill>
              <a:srgbClr val="CFD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Calibri Light" panose="020F0302020204030204" pitchFamily="34" charset="0"/>
                <a:cs typeface="Calibri Light" panose="020F0302020204030204" pitchFamily="34" charset="0"/>
              </a:endParaRPr>
            </a:p>
          </p:txBody>
        </p:sp>
        <p:pic>
          <p:nvPicPr>
            <p:cNvPr id="35" name="Picture 34">
              <a:extLst>
                <a:ext uri="{FF2B5EF4-FFF2-40B4-BE49-F238E27FC236}">
                  <a16:creationId xmlns:a16="http://schemas.microsoft.com/office/drawing/2014/main" id="{9546A5B1-CEE9-3E74-247C-19B018BB61E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2"/>
            <a:stretch/>
          </p:blipFill>
          <p:spPr>
            <a:xfrm>
              <a:off x="986997" y="2269650"/>
              <a:ext cx="1627691" cy="1694790"/>
            </a:xfrm>
            <a:prstGeom prst="rect">
              <a:avLst/>
            </a:prstGeom>
          </p:spPr>
        </p:pic>
        <p:sp>
          <p:nvSpPr>
            <p:cNvPr id="36" name="TextBox 35">
              <a:extLst>
                <a:ext uri="{FF2B5EF4-FFF2-40B4-BE49-F238E27FC236}">
                  <a16:creationId xmlns:a16="http://schemas.microsoft.com/office/drawing/2014/main" id="{A286D7DB-5E5B-9F6A-683C-6AF79631334C}"/>
                </a:ext>
              </a:extLst>
            </p:cNvPr>
            <p:cNvSpPr txBox="1"/>
            <p:nvPr/>
          </p:nvSpPr>
          <p:spPr>
            <a:xfrm>
              <a:off x="997043" y="3961192"/>
              <a:ext cx="1627691" cy="584775"/>
            </a:xfrm>
            <a:prstGeom prst="rect">
              <a:avLst/>
            </a:prstGeom>
            <a:solidFill>
              <a:srgbClr val="CFD6EB"/>
            </a:solidFill>
          </p:spPr>
          <p:txBody>
            <a:bodyPr wrap="square" rtlCol="0">
              <a:spAutoFit/>
            </a:bodyPr>
            <a:lstStyle/>
            <a:p>
              <a:pPr algn="ctr"/>
              <a:r>
                <a:rPr lang="en-US" altLang="zh-CN" sz="1600" dirty="0">
                  <a:latin typeface="Calibri Light" panose="020F0302020204030204" pitchFamily="34" charset="0"/>
                  <a:cs typeface="Calibri Light" panose="020F0302020204030204" pitchFamily="34" charset="0"/>
                </a:rPr>
                <a:t>Original electrode</a:t>
              </a:r>
              <a:endParaRPr lang="en-US" sz="1600" dirty="0">
                <a:latin typeface="Calibri Light" panose="020F0302020204030204" pitchFamily="34" charset="0"/>
                <a:cs typeface="Calibri Light" panose="020F0302020204030204" pitchFamily="34" charset="0"/>
              </a:endParaRPr>
            </a:p>
          </p:txBody>
        </p:sp>
        <p:sp>
          <p:nvSpPr>
            <p:cNvPr id="37" name="TextBox 36">
              <a:extLst>
                <a:ext uri="{FF2B5EF4-FFF2-40B4-BE49-F238E27FC236}">
                  <a16:creationId xmlns:a16="http://schemas.microsoft.com/office/drawing/2014/main" id="{DCFC6140-6AA6-0356-1FD9-F18295EBA637}"/>
                </a:ext>
              </a:extLst>
            </p:cNvPr>
            <p:cNvSpPr txBox="1"/>
            <p:nvPr/>
          </p:nvSpPr>
          <p:spPr>
            <a:xfrm>
              <a:off x="6756306" y="2565795"/>
              <a:ext cx="2391755" cy="338554"/>
            </a:xfrm>
            <a:prstGeom prst="rect">
              <a:avLst/>
            </a:prstGeom>
            <a:noFill/>
          </p:spPr>
          <p:txBody>
            <a:bodyPr wrap="square">
              <a:spAutoFit/>
            </a:bodyPr>
            <a:lstStyle/>
            <a:p>
              <a:r>
                <a:rPr lang="en-US" sz="1600" dirty="0">
                  <a:latin typeface="Calibri Light" panose="020F0302020204030204" pitchFamily="34" charset="0"/>
                  <a:cs typeface="Calibri Light" panose="020F0302020204030204" pitchFamily="34" charset="0"/>
                </a:rPr>
                <a:t>High pressure rinsing</a:t>
              </a:r>
            </a:p>
          </p:txBody>
        </p:sp>
        <p:pic>
          <p:nvPicPr>
            <p:cNvPr id="38" name="Picture 37">
              <a:extLst>
                <a:ext uri="{FF2B5EF4-FFF2-40B4-BE49-F238E27FC236}">
                  <a16:creationId xmlns:a16="http://schemas.microsoft.com/office/drawing/2014/main" id="{6EEB5DC1-B1E7-E178-128B-6302D7961FC5}"/>
                </a:ext>
              </a:extLst>
            </p:cNvPr>
            <p:cNvPicPr>
              <a:picLocks noChangeAspect="1"/>
            </p:cNvPicPr>
            <p:nvPr/>
          </p:nvPicPr>
          <p:blipFill>
            <a:blip r:embed="rId7"/>
            <a:stretch>
              <a:fillRect/>
            </a:stretch>
          </p:blipFill>
          <p:spPr>
            <a:xfrm>
              <a:off x="7015238" y="3197117"/>
              <a:ext cx="1475924" cy="1191855"/>
            </a:xfrm>
            <a:prstGeom prst="rect">
              <a:avLst/>
            </a:prstGeom>
          </p:spPr>
        </p:pic>
      </p:grpSp>
    </p:spTree>
    <p:extLst>
      <p:ext uri="{BB962C8B-B14F-4D97-AF65-F5344CB8AC3E}">
        <p14:creationId xmlns:p14="http://schemas.microsoft.com/office/powerpoint/2010/main" val="3646691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E3EC0-A10D-A424-0792-A5D62CCE089C}"/>
              </a:ext>
            </a:extLst>
          </p:cNvPr>
          <p:cNvSpPr>
            <a:spLocks noGrp="1"/>
          </p:cNvSpPr>
          <p:nvPr>
            <p:ph type="title"/>
          </p:nvPr>
        </p:nvSpPr>
        <p:spPr/>
        <p:txBody>
          <a:bodyPr/>
          <a:lstStyle/>
          <a:p>
            <a:r>
              <a:rPr lang="en-US" sz="4400" dirty="0"/>
              <a:t>HV Conditioning</a:t>
            </a:r>
            <a:endParaRPr lang="en-US" dirty="0"/>
          </a:p>
        </p:txBody>
      </p:sp>
      <p:sp>
        <p:nvSpPr>
          <p:cNvPr id="3" name="Content Placeholder 2">
            <a:extLst>
              <a:ext uri="{FF2B5EF4-FFF2-40B4-BE49-F238E27FC236}">
                <a16:creationId xmlns:a16="http://schemas.microsoft.com/office/drawing/2014/main" id="{0531EB13-BF49-DA96-2F22-6C868FBCD067}"/>
              </a:ext>
            </a:extLst>
          </p:cNvPr>
          <p:cNvSpPr>
            <a:spLocks noGrp="1"/>
          </p:cNvSpPr>
          <p:nvPr>
            <p:ph idx="1"/>
          </p:nvPr>
        </p:nvSpPr>
        <p:spPr>
          <a:xfrm>
            <a:off x="768332" y="4618392"/>
            <a:ext cx="11049000" cy="1225141"/>
          </a:xfrm>
        </p:spPr>
        <p:txBody>
          <a:bodyPr>
            <a:noAutofit/>
          </a:bodyPr>
          <a:lstStyle/>
          <a:p>
            <a:pPr marL="285750" indent="-285750">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Gun conditioned in Dec 2020 (vacuum conditioning, total takes 23 </a:t>
            </a:r>
            <a:r>
              <a:rPr lang="en-US" sz="1800" dirty="0" err="1">
                <a:latin typeface="Calibri Light" panose="020F0302020204030204" pitchFamily="34" charset="0"/>
                <a:cs typeface="Calibri Light" panose="020F0302020204030204" pitchFamily="34" charset="0"/>
              </a:rPr>
              <a:t>hrs</a:t>
            </a:r>
            <a:r>
              <a:rPr lang="en-US" sz="1800" dirty="0">
                <a:latin typeface="Calibri Light" panose="020F0302020204030204" pitchFamily="34" charset="0"/>
                <a:cs typeface="Calibri Light" panose="020F0302020204030204" pitchFamily="34" charset="0"/>
              </a:rPr>
              <a:t>, Cooling is on):</a:t>
            </a:r>
          </a:p>
          <a:p>
            <a:pPr marL="742950" lvl="1" indent="-285750">
              <a:buFont typeface="Courier New" panose="02070309020205020404" pitchFamily="49" charset="0"/>
              <a:buChar char="o"/>
            </a:pPr>
            <a:r>
              <a:rPr lang="en-US" sz="1800" dirty="0">
                <a:latin typeface="Calibri Light" panose="020F0302020204030204" pitchFamily="34" charset="0"/>
                <a:cs typeface="Calibri Light" panose="020F0302020204030204" pitchFamily="34" charset="0"/>
              </a:rPr>
              <a:t>Achieved gun design value 352 kV without field emission (without activated GaAs)</a:t>
            </a:r>
          </a:p>
          <a:p>
            <a:pPr marL="742950" lvl="1" indent="-285750">
              <a:buFont typeface="Courier New" panose="02070309020205020404" pitchFamily="49" charset="0"/>
              <a:buChar char="o"/>
            </a:pPr>
            <a:r>
              <a:rPr lang="en-US" sz="1800" dirty="0">
                <a:latin typeface="Calibri Light" panose="020F0302020204030204" pitchFamily="34" charset="0"/>
                <a:cs typeface="Calibri Light" panose="020F0302020204030204" pitchFamily="34" charset="0"/>
              </a:rPr>
              <a:t>Achieved gun design value 325 kV without field emission (with activated GaAs)</a:t>
            </a:r>
          </a:p>
          <a:p>
            <a:pPr marL="285750" indent="-285750">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 In 2023, we improved the puck clean procedure. The new puck with new SL-GaAs(ODU) sample can achieve 350 kV without any conditioning. We don’t need extra conditioning to use new samples/puck.</a:t>
            </a:r>
          </a:p>
          <a:p>
            <a:endParaRPr lang="en-US" sz="1800" dirty="0"/>
          </a:p>
        </p:txBody>
      </p:sp>
      <p:sp>
        <p:nvSpPr>
          <p:cNvPr id="4" name="Slide Number Placeholder 3">
            <a:extLst>
              <a:ext uri="{FF2B5EF4-FFF2-40B4-BE49-F238E27FC236}">
                <a16:creationId xmlns:a16="http://schemas.microsoft.com/office/drawing/2014/main" id="{D76BDE5B-D8B6-B8F6-B29C-EDADA1D06E99}"/>
              </a:ext>
            </a:extLst>
          </p:cNvPr>
          <p:cNvSpPr>
            <a:spLocks noGrp="1"/>
          </p:cNvSpPr>
          <p:nvPr>
            <p:ph type="sldNum" sz="quarter" idx="4"/>
          </p:nvPr>
        </p:nvSpPr>
        <p:spPr/>
        <p:txBody>
          <a:bodyPr/>
          <a:lstStyle/>
          <a:p>
            <a:fld id="{933A556B-7C63-244D-9B7C-B0EA8042B330}" type="slidenum">
              <a:rPr lang="en-US" smtClean="0"/>
              <a:pPr/>
              <a:t>12</a:t>
            </a:fld>
            <a:endParaRPr lang="en-US" sz="1000" dirty="0"/>
          </a:p>
        </p:txBody>
      </p:sp>
      <p:grpSp>
        <p:nvGrpSpPr>
          <p:cNvPr id="13" name="Group 12">
            <a:extLst>
              <a:ext uri="{FF2B5EF4-FFF2-40B4-BE49-F238E27FC236}">
                <a16:creationId xmlns:a16="http://schemas.microsoft.com/office/drawing/2014/main" id="{EF60F292-D885-955C-1B70-97024F680D0B}"/>
              </a:ext>
            </a:extLst>
          </p:cNvPr>
          <p:cNvGrpSpPr/>
          <p:nvPr/>
        </p:nvGrpSpPr>
        <p:grpSpPr>
          <a:xfrm>
            <a:off x="2657054" y="952107"/>
            <a:ext cx="7938674" cy="4068476"/>
            <a:chOff x="3024699" y="1533767"/>
            <a:chExt cx="6840923" cy="3439682"/>
          </a:xfrm>
        </p:grpSpPr>
        <p:pic>
          <p:nvPicPr>
            <p:cNvPr id="5" name="Picture 4">
              <a:extLst>
                <a:ext uri="{FF2B5EF4-FFF2-40B4-BE49-F238E27FC236}">
                  <a16:creationId xmlns:a16="http://schemas.microsoft.com/office/drawing/2014/main" id="{A66D7E2A-0987-B153-7606-C8CD2A4AD73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24699" y="1789847"/>
              <a:ext cx="5758293" cy="2694184"/>
            </a:xfrm>
            <a:prstGeom prst="rect">
              <a:avLst/>
            </a:prstGeom>
          </p:spPr>
        </p:pic>
        <p:cxnSp>
          <p:nvCxnSpPr>
            <p:cNvPr id="7" name="Straight Arrow Connector 6">
              <a:extLst>
                <a:ext uri="{FF2B5EF4-FFF2-40B4-BE49-F238E27FC236}">
                  <a16:creationId xmlns:a16="http://schemas.microsoft.com/office/drawing/2014/main" id="{9A930FCD-394B-E388-D562-1D5CD9E30596}"/>
                </a:ext>
              </a:extLst>
            </p:cNvPr>
            <p:cNvCxnSpPr>
              <a:cxnSpLocks/>
            </p:cNvCxnSpPr>
            <p:nvPr/>
          </p:nvCxnSpPr>
          <p:spPr>
            <a:xfrm flipH="1">
              <a:off x="8017036" y="1781235"/>
              <a:ext cx="332897" cy="249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B1D10EB-A2B7-41A9-0998-303D4A7006FD}"/>
                </a:ext>
              </a:extLst>
            </p:cNvPr>
            <p:cNvSpPr txBox="1"/>
            <p:nvPr/>
          </p:nvSpPr>
          <p:spPr>
            <a:xfrm>
              <a:off x="8182710" y="1533767"/>
              <a:ext cx="553357" cy="248209"/>
            </a:xfrm>
            <a:prstGeom prst="rect">
              <a:avLst/>
            </a:prstGeom>
            <a:noFill/>
          </p:spPr>
          <p:txBody>
            <a:bodyPr wrap="none" rtlCol="0">
              <a:spAutoFit/>
            </a:bodyPr>
            <a:lstStyle/>
            <a:p>
              <a:r>
                <a:rPr lang="en-US" sz="1013">
                  <a:solidFill>
                    <a:srgbClr val="0432FF"/>
                  </a:solidFill>
                </a:rPr>
                <a:t>352kV</a:t>
              </a:r>
            </a:p>
          </p:txBody>
        </p:sp>
        <p:cxnSp>
          <p:nvCxnSpPr>
            <p:cNvPr id="9" name="Straight Arrow Connector 8">
              <a:extLst>
                <a:ext uri="{FF2B5EF4-FFF2-40B4-BE49-F238E27FC236}">
                  <a16:creationId xmlns:a16="http://schemas.microsoft.com/office/drawing/2014/main" id="{25976B3A-3DE1-AD64-EC08-F4820385F6DE}"/>
                </a:ext>
              </a:extLst>
            </p:cNvPr>
            <p:cNvCxnSpPr>
              <a:cxnSpLocks/>
            </p:cNvCxnSpPr>
            <p:nvPr/>
          </p:nvCxnSpPr>
          <p:spPr>
            <a:xfrm flipH="1" flipV="1">
              <a:off x="7946297" y="2797630"/>
              <a:ext cx="667392" cy="2146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AFF7F5E-0585-A19C-E2AC-943957E0DCF6}"/>
                </a:ext>
              </a:extLst>
            </p:cNvPr>
            <p:cNvSpPr txBox="1"/>
            <p:nvPr/>
          </p:nvSpPr>
          <p:spPr>
            <a:xfrm>
              <a:off x="8651828" y="2865880"/>
              <a:ext cx="1213794" cy="253916"/>
            </a:xfrm>
            <a:prstGeom prst="rect">
              <a:avLst/>
            </a:prstGeom>
            <a:noFill/>
          </p:spPr>
          <p:txBody>
            <a:bodyPr wrap="none" rtlCol="0">
              <a:spAutoFit/>
            </a:bodyPr>
            <a:lstStyle/>
            <a:p>
              <a:r>
                <a:rPr lang="en-US" sz="1050">
                  <a:solidFill>
                    <a:srgbClr val="FF0000"/>
                  </a:solidFill>
                </a:rPr>
                <a:t>No field emission</a:t>
              </a:r>
            </a:p>
          </p:txBody>
        </p:sp>
        <p:cxnSp>
          <p:nvCxnSpPr>
            <p:cNvPr id="11" name="Straight Arrow Connector 10">
              <a:extLst>
                <a:ext uri="{FF2B5EF4-FFF2-40B4-BE49-F238E27FC236}">
                  <a16:creationId xmlns:a16="http://schemas.microsoft.com/office/drawing/2014/main" id="{ECD6143A-86D5-F4DB-368F-4A3770F80AE6}"/>
                </a:ext>
              </a:extLst>
            </p:cNvPr>
            <p:cNvCxnSpPr>
              <a:cxnSpLocks/>
            </p:cNvCxnSpPr>
            <p:nvPr/>
          </p:nvCxnSpPr>
          <p:spPr>
            <a:xfrm flipH="1" flipV="1">
              <a:off x="7946298" y="4150390"/>
              <a:ext cx="621203" cy="296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D60F63E-6D64-176F-9A59-B46870971111}"/>
                </a:ext>
              </a:extLst>
            </p:cNvPr>
            <p:cNvSpPr txBox="1"/>
            <p:nvPr/>
          </p:nvSpPr>
          <p:spPr>
            <a:xfrm>
              <a:off x="8511207" y="4234785"/>
              <a:ext cx="1342698" cy="738664"/>
            </a:xfrm>
            <a:prstGeom prst="rect">
              <a:avLst/>
            </a:prstGeom>
            <a:noFill/>
          </p:spPr>
          <p:txBody>
            <a:bodyPr wrap="square" rtlCol="0">
              <a:spAutoFit/>
            </a:bodyPr>
            <a:lstStyle/>
            <a:p>
              <a:r>
                <a:rPr lang="en-US" sz="1050">
                  <a:solidFill>
                    <a:srgbClr val="0432FF"/>
                  </a:solidFill>
                </a:rPr>
                <a:t>Radiation noise level</a:t>
              </a:r>
            </a:p>
            <a:p>
              <a:r>
                <a:rPr lang="en-US" sz="1050">
                  <a:solidFill>
                    <a:srgbClr val="0432FF"/>
                  </a:solidFill>
                </a:rPr>
                <a:t>Vacuum into 10e-12 torr</a:t>
              </a:r>
            </a:p>
          </p:txBody>
        </p:sp>
      </p:grpSp>
    </p:spTree>
    <p:extLst>
      <p:ext uri="{BB962C8B-B14F-4D97-AF65-F5344CB8AC3E}">
        <p14:creationId xmlns:p14="http://schemas.microsoft.com/office/powerpoint/2010/main" val="3276685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A744A-5DA6-D4AB-CA7B-C231B001AA6E}"/>
              </a:ext>
            </a:extLst>
          </p:cNvPr>
          <p:cNvSpPr>
            <a:spLocks noGrp="1"/>
          </p:cNvSpPr>
          <p:nvPr>
            <p:ph type="title"/>
          </p:nvPr>
        </p:nvSpPr>
        <p:spPr/>
        <p:txBody>
          <a:bodyPr/>
          <a:lstStyle/>
          <a:p>
            <a:r>
              <a:rPr lang="en-US" dirty="0">
                <a:cs typeface="Arial" panose="020B0604020202020204" pitchFamily="34" charset="0"/>
              </a:rPr>
              <a:t>Bunch Charge and Cathode Lifetime</a:t>
            </a:r>
            <a:endParaRPr lang="en-US" dirty="0"/>
          </a:p>
        </p:txBody>
      </p:sp>
      <p:sp>
        <p:nvSpPr>
          <p:cNvPr id="4" name="Slide Number Placeholder 3">
            <a:extLst>
              <a:ext uri="{FF2B5EF4-FFF2-40B4-BE49-F238E27FC236}">
                <a16:creationId xmlns:a16="http://schemas.microsoft.com/office/drawing/2014/main" id="{F23618F8-8238-A3D5-4499-F0B841CA8243}"/>
              </a:ext>
            </a:extLst>
          </p:cNvPr>
          <p:cNvSpPr>
            <a:spLocks noGrp="1"/>
          </p:cNvSpPr>
          <p:nvPr>
            <p:ph type="sldNum" sz="quarter" idx="4"/>
          </p:nvPr>
        </p:nvSpPr>
        <p:spPr/>
        <p:txBody>
          <a:bodyPr/>
          <a:lstStyle/>
          <a:p>
            <a:fld id="{933A556B-7C63-244D-9B7C-B0EA8042B330}" type="slidenum">
              <a:rPr lang="en-US" smtClean="0"/>
              <a:pPr/>
              <a:t>13</a:t>
            </a:fld>
            <a:endParaRPr lang="en-US" sz="1000" dirty="0"/>
          </a:p>
        </p:txBody>
      </p:sp>
      <p:sp>
        <p:nvSpPr>
          <p:cNvPr id="6" name="TextBox 5">
            <a:extLst>
              <a:ext uri="{FF2B5EF4-FFF2-40B4-BE49-F238E27FC236}">
                <a16:creationId xmlns:a16="http://schemas.microsoft.com/office/drawing/2014/main" id="{2A4DCC67-5487-2AA4-F2EE-4DF19FA35BE8}"/>
              </a:ext>
            </a:extLst>
          </p:cNvPr>
          <p:cNvSpPr txBox="1"/>
          <p:nvPr/>
        </p:nvSpPr>
        <p:spPr>
          <a:xfrm>
            <a:off x="6252509" y="6360657"/>
            <a:ext cx="5151748" cy="276999"/>
          </a:xfrm>
          <a:prstGeom prst="rect">
            <a:avLst/>
          </a:prstGeom>
          <a:noFill/>
        </p:spPr>
        <p:txBody>
          <a:bodyPr wrap="square">
            <a:spAutoFit/>
          </a:bodyPr>
          <a:lstStyle/>
          <a:p>
            <a:r>
              <a:rPr lang="en-US" sz="1200" dirty="0">
                <a:solidFill>
                  <a:srgbClr val="000000"/>
                </a:solidFill>
                <a:latin typeface="Calibri Light" panose="020F0302020204030204" pitchFamily="34" charset="0"/>
                <a:cs typeface="Calibri Light" panose="020F0302020204030204" pitchFamily="34" charset="0"/>
              </a:rPr>
              <a:t>E. Wang </a:t>
            </a:r>
            <a:r>
              <a:rPr lang="en-US" sz="1200" dirty="0" err="1">
                <a:solidFill>
                  <a:srgbClr val="000000"/>
                </a:solidFill>
                <a:latin typeface="Calibri Light" panose="020F0302020204030204" pitchFamily="34" charset="0"/>
                <a:cs typeface="Calibri Light" panose="020F0302020204030204" pitchFamily="34" charset="0"/>
              </a:rPr>
              <a:t>et.al</a:t>
            </a:r>
            <a:r>
              <a:rPr lang="en-US" sz="1200" dirty="0">
                <a:solidFill>
                  <a:srgbClr val="000000"/>
                </a:solidFill>
                <a:latin typeface="Calibri Light" panose="020F0302020204030204" pitchFamily="34" charset="0"/>
                <a:cs typeface="Calibri Light" panose="020F0302020204030204" pitchFamily="34" charset="0"/>
              </a:rPr>
              <a:t> PHYSICAL REVIEW ACCELERATORS AND BEAMS 25, 033401 (2022)</a:t>
            </a:r>
            <a:endParaRPr lang="en-US" sz="1200" dirty="0">
              <a:latin typeface="Calibri Light" panose="020F0302020204030204" pitchFamily="34" charset="0"/>
              <a:cs typeface="Calibri Light" panose="020F0302020204030204" pitchFamily="34" charset="0"/>
            </a:endParaRPr>
          </a:p>
        </p:txBody>
      </p:sp>
      <p:sp>
        <p:nvSpPr>
          <p:cNvPr id="7" name="Rectangle 6">
            <a:extLst>
              <a:ext uri="{FF2B5EF4-FFF2-40B4-BE49-F238E27FC236}">
                <a16:creationId xmlns:a16="http://schemas.microsoft.com/office/drawing/2014/main" id="{217FA596-347C-69CC-352A-2236BA655E31}"/>
              </a:ext>
            </a:extLst>
          </p:cNvPr>
          <p:cNvSpPr/>
          <p:nvPr/>
        </p:nvSpPr>
        <p:spPr>
          <a:xfrm>
            <a:off x="5654149" y="4489745"/>
            <a:ext cx="6261331" cy="1754326"/>
          </a:xfrm>
          <a:prstGeom prst="rect">
            <a:avLst/>
          </a:prstGeom>
          <a:noFill/>
        </p:spPr>
        <p:txBody>
          <a:bodyPr wrap="square">
            <a:spAutoFit/>
          </a:bodyPr>
          <a:lstStyle/>
          <a:p>
            <a:pPr marL="96441" indent="-96441">
              <a:buFont typeface="Arial" panose="020B0604020202020204" pitchFamily="34" charset="0"/>
              <a:buChar char="•"/>
            </a:pPr>
            <a:r>
              <a:rPr lang="en-US" dirty="0">
                <a:latin typeface="Calibri Light" panose="020F0302020204030204" pitchFamily="34" charset="0"/>
                <a:cs typeface="Calibri Light" panose="020F0302020204030204" pitchFamily="34" charset="0"/>
              </a:rPr>
              <a:t>Bulk GaAs with 785 nm polarized laser; Gun operates at 300 kV. Run up to 67.5 </a:t>
            </a:r>
            <a:r>
              <a:rPr lang="en-US" dirty="0" err="1">
                <a:latin typeface="Calibri Light" panose="020F0302020204030204" pitchFamily="34" charset="0"/>
                <a:cs typeface="Calibri Light" panose="020F0302020204030204" pitchFamily="34" charset="0"/>
              </a:rPr>
              <a:t>uA</a:t>
            </a:r>
            <a:r>
              <a:rPr lang="en-US" dirty="0">
                <a:latin typeface="Calibri Light" panose="020F0302020204030204" pitchFamily="34" charset="0"/>
                <a:cs typeface="Calibri Light" panose="020F0302020204030204" pitchFamily="34" charset="0"/>
              </a:rPr>
              <a:t>.</a:t>
            </a:r>
            <a:endParaRPr lang="en-US" dirty="0">
              <a:solidFill>
                <a:srgbClr val="000000"/>
              </a:solidFill>
              <a:latin typeface="Calibri Light" panose="020F0302020204030204" pitchFamily="34" charset="0"/>
              <a:cs typeface="Calibri Light" panose="020F0302020204030204" pitchFamily="34" charset="0"/>
            </a:endParaRPr>
          </a:p>
          <a:p>
            <a:pPr marL="96441" indent="-96441">
              <a:buFont typeface="Arial" panose="020B0604020202020204" pitchFamily="34" charset="0"/>
              <a:buChar char="•"/>
            </a:pPr>
            <a:r>
              <a:rPr lang="en-US" dirty="0">
                <a:solidFill>
                  <a:srgbClr val="000000"/>
                </a:solidFill>
                <a:latin typeface="Calibri Light" panose="020F0302020204030204" pitchFamily="34" charset="0"/>
                <a:cs typeface="Calibri Light" panose="020F0302020204030204" pitchFamily="34" charset="0"/>
              </a:rPr>
              <a:t>7.5 </a:t>
            </a:r>
            <a:r>
              <a:rPr lang="en-US" dirty="0" err="1">
                <a:solidFill>
                  <a:srgbClr val="000000"/>
                </a:solidFill>
                <a:latin typeface="Calibri Light" panose="020F0302020204030204" pitchFamily="34" charset="0"/>
                <a:cs typeface="Calibri Light" panose="020F0302020204030204" pitchFamily="34" charset="0"/>
              </a:rPr>
              <a:t>nC</a:t>
            </a:r>
            <a:r>
              <a:rPr lang="en-US" dirty="0">
                <a:solidFill>
                  <a:srgbClr val="000000"/>
                </a:solidFill>
                <a:latin typeface="Calibri Light" panose="020F0302020204030204" pitchFamily="34" charset="0"/>
                <a:cs typeface="Calibri Light" panose="020F0302020204030204" pitchFamily="34" charset="0"/>
              </a:rPr>
              <a:t> bunch charge polarized beam, 5000 pulses/s ~37.5 </a:t>
            </a:r>
            <a:r>
              <a:rPr lang="en-US" dirty="0" err="1">
                <a:solidFill>
                  <a:srgbClr val="000000"/>
                </a:solidFill>
                <a:latin typeface="Calibri Light" panose="020F0302020204030204" pitchFamily="34" charset="0"/>
                <a:cs typeface="Calibri Light" panose="020F0302020204030204" pitchFamily="34" charset="0"/>
              </a:rPr>
              <a:t>uA</a:t>
            </a:r>
            <a:r>
              <a:rPr lang="en-US" dirty="0">
                <a:solidFill>
                  <a:srgbClr val="000000"/>
                </a:solidFill>
                <a:latin typeface="Calibri Light" panose="020F0302020204030204" pitchFamily="34" charset="0"/>
                <a:cs typeface="Calibri Light" panose="020F0302020204030204" pitchFamily="34" charset="0"/>
              </a:rPr>
              <a:t>; </a:t>
            </a:r>
          </a:p>
          <a:p>
            <a:pPr marL="439341" lvl="1" indent="-96441">
              <a:buFont typeface="Arial" panose="020B0604020202020204" pitchFamily="34" charset="0"/>
              <a:buChar char="•"/>
            </a:pPr>
            <a:r>
              <a:rPr lang="en-US" b="1" dirty="0">
                <a:solidFill>
                  <a:srgbClr val="30519D"/>
                </a:solidFill>
                <a:latin typeface="Calibri" panose="020F0502020204030204" pitchFamily="34" charset="0"/>
                <a:cs typeface="Calibri" panose="020F0502020204030204" pitchFamily="34" charset="0"/>
              </a:rPr>
              <a:t>With anode bias</a:t>
            </a:r>
            <a:r>
              <a:rPr lang="en-US" dirty="0">
                <a:solidFill>
                  <a:schemeClr val="accent2">
                    <a:lumMod val="75000"/>
                  </a:schemeClr>
                </a:solidFill>
                <a:latin typeface="Calibri Light" panose="020F0302020204030204" pitchFamily="34" charset="0"/>
                <a:cs typeface="Calibri Light" panose="020F0302020204030204" pitchFamily="34" charset="0"/>
              </a:rPr>
              <a:t>, </a:t>
            </a:r>
            <a:r>
              <a:rPr lang="en-US" b="1" dirty="0">
                <a:solidFill>
                  <a:schemeClr val="accent3">
                    <a:lumMod val="75000"/>
                  </a:schemeClr>
                </a:solidFill>
                <a:latin typeface="Calibri" panose="020F0502020204030204" pitchFamily="34" charset="0"/>
                <a:cs typeface="Calibri" panose="020F0502020204030204" pitchFamily="34" charset="0"/>
              </a:rPr>
              <a:t>we didn’t observe QE drop.</a:t>
            </a:r>
          </a:p>
          <a:p>
            <a:pPr marL="439341" lvl="1" indent="-96441">
              <a:buFont typeface="Arial" panose="020B0604020202020204" pitchFamily="34" charset="0"/>
              <a:buChar char="•"/>
            </a:pPr>
            <a:r>
              <a:rPr lang="en-US" b="1" dirty="0">
                <a:solidFill>
                  <a:schemeClr val="accent4"/>
                </a:solidFill>
                <a:latin typeface="Calibri" panose="020F0502020204030204" pitchFamily="34" charset="0"/>
                <a:cs typeface="Calibri" panose="020F0502020204030204" pitchFamily="34" charset="0"/>
              </a:rPr>
              <a:t>Without anode bias </a:t>
            </a:r>
            <a:r>
              <a:rPr lang="en-US" dirty="0">
                <a:solidFill>
                  <a:srgbClr val="000000"/>
                </a:solidFill>
                <a:latin typeface="Calibri Light" panose="020F0302020204030204" pitchFamily="34" charset="0"/>
                <a:cs typeface="Calibri Light" panose="020F0302020204030204" pitchFamily="34" charset="0"/>
              </a:rPr>
              <a:t>1/e lifetime is 63 hrs. Dominated by the outgassing from FC.</a:t>
            </a:r>
          </a:p>
        </p:txBody>
      </p:sp>
      <p:pic>
        <p:nvPicPr>
          <p:cNvPr id="8" name="Picture 7">
            <a:extLst>
              <a:ext uri="{FF2B5EF4-FFF2-40B4-BE49-F238E27FC236}">
                <a16:creationId xmlns:a16="http://schemas.microsoft.com/office/drawing/2014/main" id="{600F935E-34D0-E8D2-C965-264B3DAC0150}"/>
              </a:ext>
            </a:extLst>
          </p:cNvPr>
          <p:cNvPicPr>
            <a:picLocks noChangeAspect="1"/>
          </p:cNvPicPr>
          <p:nvPr/>
        </p:nvPicPr>
        <p:blipFill>
          <a:blip r:embed="rId2"/>
          <a:stretch>
            <a:fillRect/>
          </a:stretch>
        </p:blipFill>
        <p:spPr>
          <a:xfrm>
            <a:off x="6768202" y="1168347"/>
            <a:ext cx="4419812" cy="2922276"/>
          </a:xfrm>
          <a:prstGeom prst="rect">
            <a:avLst/>
          </a:prstGeom>
        </p:spPr>
      </p:pic>
      <p:grpSp>
        <p:nvGrpSpPr>
          <p:cNvPr id="9" name="Group 8">
            <a:extLst>
              <a:ext uri="{FF2B5EF4-FFF2-40B4-BE49-F238E27FC236}">
                <a16:creationId xmlns:a16="http://schemas.microsoft.com/office/drawing/2014/main" id="{305DDDF9-D5BB-BBE1-A4AE-E4108DA0F50B}"/>
              </a:ext>
            </a:extLst>
          </p:cNvPr>
          <p:cNvGrpSpPr/>
          <p:nvPr/>
        </p:nvGrpSpPr>
        <p:grpSpPr>
          <a:xfrm>
            <a:off x="762373" y="4409823"/>
            <a:ext cx="4662261" cy="1863209"/>
            <a:chOff x="585734" y="1685723"/>
            <a:chExt cx="3871600" cy="1814663"/>
          </a:xfrm>
        </p:grpSpPr>
        <p:pic>
          <p:nvPicPr>
            <p:cNvPr id="10" name="Picture 2">
              <a:extLst>
                <a:ext uri="{FF2B5EF4-FFF2-40B4-BE49-F238E27FC236}">
                  <a16:creationId xmlns:a16="http://schemas.microsoft.com/office/drawing/2014/main" id="{7F4DF4BF-83D5-A2E3-57B3-E6B86576D99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03114" y="1690690"/>
              <a:ext cx="1954220" cy="18096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 monitor, electronics, display&#10;&#10;Description automatically generated">
              <a:extLst>
                <a:ext uri="{FF2B5EF4-FFF2-40B4-BE49-F238E27FC236}">
                  <a16:creationId xmlns:a16="http://schemas.microsoft.com/office/drawing/2014/main" id="{0D170BAA-8C10-CC3C-619A-A6F1A28F7A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5734" y="1685723"/>
              <a:ext cx="1917380" cy="1814663"/>
            </a:xfrm>
            <a:prstGeom prst="rect">
              <a:avLst/>
            </a:prstGeom>
          </p:spPr>
        </p:pic>
        <p:sp>
          <p:nvSpPr>
            <p:cNvPr id="12" name="TextBox 11">
              <a:extLst>
                <a:ext uri="{FF2B5EF4-FFF2-40B4-BE49-F238E27FC236}">
                  <a16:creationId xmlns:a16="http://schemas.microsoft.com/office/drawing/2014/main" id="{0B0D6A76-256B-8454-5AD0-3FBA8D25B1EA}"/>
                </a:ext>
              </a:extLst>
            </p:cNvPr>
            <p:cNvSpPr txBox="1"/>
            <p:nvPr/>
          </p:nvSpPr>
          <p:spPr>
            <a:xfrm>
              <a:off x="1063690" y="2174032"/>
              <a:ext cx="733535" cy="400109"/>
            </a:xfrm>
            <a:prstGeom prst="rect">
              <a:avLst/>
            </a:prstGeom>
            <a:noFill/>
          </p:spPr>
          <p:txBody>
            <a:bodyPr wrap="none" rtlCol="0">
              <a:spAutoFit/>
            </a:bodyPr>
            <a:lstStyle/>
            <a:p>
              <a:r>
                <a:rPr lang="en-US" sz="1350">
                  <a:solidFill>
                    <a:schemeClr val="bg1"/>
                  </a:solidFill>
                </a:rPr>
                <a:t>1 </a:t>
              </a:r>
              <a:r>
                <a:rPr lang="en-US" sz="1350" err="1">
                  <a:solidFill>
                    <a:schemeClr val="bg1"/>
                  </a:solidFill>
                </a:rPr>
                <a:t>nC</a:t>
              </a:r>
              <a:endParaRPr lang="en-US" sz="1350">
                <a:solidFill>
                  <a:schemeClr val="bg1"/>
                </a:solidFill>
              </a:endParaRPr>
            </a:p>
          </p:txBody>
        </p:sp>
        <p:sp>
          <p:nvSpPr>
            <p:cNvPr id="13" name="TextBox 12">
              <a:extLst>
                <a:ext uri="{FF2B5EF4-FFF2-40B4-BE49-F238E27FC236}">
                  <a16:creationId xmlns:a16="http://schemas.microsoft.com/office/drawing/2014/main" id="{359834AD-4A67-4877-D29F-206864F88366}"/>
                </a:ext>
              </a:extLst>
            </p:cNvPr>
            <p:cNvSpPr txBox="1"/>
            <p:nvPr/>
          </p:nvSpPr>
          <p:spPr>
            <a:xfrm>
              <a:off x="3106842" y="2174032"/>
              <a:ext cx="733535" cy="400109"/>
            </a:xfrm>
            <a:prstGeom prst="rect">
              <a:avLst/>
            </a:prstGeom>
            <a:noFill/>
          </p:spPr>
          <p:txBody>
            <a:bodyPr wrap="none" rtlCol="0">
              <a:spAutoFit/>
            </a:bodyPr>
            <a:lstStyle/>
            <a:p>
              <a:r>
                <a:rPr lang="en-US" sz="1350">
                  <a:solidFill>
                    <a:schemeClr val="bg1"/>
                  </a:solidFill>
                </a:rPr>
                <a:t>8 </a:t>
              </a:r>
              <a:r>
                <a:rPr lang="en-US" sz="1350" err="1">
                  <a:solidFill>
                    <a:schemeClr val="bg1"/>
                  </a:solidFill>
                </a:rPr>
                <a:t>nC</a:t>
              </a:r>
              <a:endParaRPr lang="en-US" sz="1350">
                <a:solidFill>
                  <a:schemeClr val="bg1"/>
                </a:solidFill>
              </a:endParaRPr>
            </a:p>
          </p:txBody>
        </p:sp>
      </p:grpSp>
      <p:sp>
        <p:nvSpPr>
          <p:cNvPr id="23" name="TextBox 22">
            <a:extLst>
              <a:ext uri="{FF2B5EF4-FFF2-40B4-BE49-F238E27FC236}">
                <a16:creationId xmlns:a16="http://schemas.microsoft.com/office/drawing/2014/main" id="{3B090D3D-5E0C-8505-E184-B9550BEF5B97}"/>
              </a:ext>
            </a:extLst>
          </p:cNvPr>
          <p:cNvSpPr txBox="1"/>
          <p:nvPr/>
        </p:nvSpPr>
        <p:spPr>
          <a:xfrm>
            <a:off x="762373" y="4394161"/>
            <a:ext cx="4662261" cy="300082"/>
          </a:xfrm>
          <a:prstGeom prst="rect">
            <a:avLst/>
          </a:prstGeom>
          <a:solidFill>
            <a:srgbClr val="CFD5EA"/>
          </a:solidFill>
        </p:spPr>
        <p:txBody>
          <a:bodyPr wrap="square" rtlCol="0">
            <a:spAutoFit/>
          </a:bodyPr>
          <a:lstStyle/>
          <a:p>
            <a:pPr algn="ctr"/>
            <a:r>
              <a:rPr lang="en-US" sz="1350" dirty="0">
                <a:latin typeface="Calibri Light" panose="020F0302020204030204" pitchFamily="34" charset="0"/>
                <a:cs typeface="Calibri Light" panose="020F0302020204030204" pitchFamily="34" charset="0"/>
              </a:rPr>
              <a:t>Beam image before the dump</a:t>
            </a:r>
          </a:p>
        </p:txBody>
      </p:sp>
      <p:pic>
        <p:nvPicPr>
          <p:cNvPr id="24" name="Picture 23">
            <a:extLst>
              <a:ext uri="{FF2B5EF4-FFF2-40B4-BE49-F238E27FC236}">
                <a16:creationId xmlns:a16="http://schemas.microsoft.com/office/drawing/2014/main" id="{FF276EA0-6985-E792-D365-E49C7A93D438}"/>
              </a:ext>
            </a:extLst>
          </p:cNvPr>
          <p:cNvPicPr>
            <a:picLocks noChangeAspect="1"/>
          </p:cNvPicPr>
          <p:nvPr/>
        </p:nvPicPr>
        <p:blipFill>
          <a:blip r:embed="rId5"/>
          <a:stretch>
            <a:fillRect/>
          </a:stretch>
        </p:blipFill>
        <p:spPr>
          <a:xfrm>
            <a:off x="1106411" y="1242771"/>
            <a:ext cx="4547738" cy="2942215"/>
          </a:xfrm>
          <a:prstGeom prst="rect">
            <a:avLst/>
          </a:prstGeom>
        </p:spPr>
      </p:pic>
      <p:sp>
        <p:nvSpPr>
          <p:cNvPr id="25" name="TextBox 24">
            <a:extLst>
              <a:ext uri="{FF2B5EF4-FFF2-40B4-BE49-F238E27FC236}">
                <a16:creationId xmlns:a16="http://schemas.microsoft.com/office/drawing/2014/main" id="{3F60142B-DC80-A543-F2DD-3EEA8111C330}"/>
              </a:ext>
            </a:extLst>
          </p:cNvPr>
          <p:cNvSpPr txBox="1"/>
          <p:nvPr/>
        </p:nvSpPr>
        <p:spPr>
          <a:xfrm>
            <a:off x="5119151" y="1684428"/>
            <a:ext cx="1375313" cy="369332"/>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Nominal size</a:t>
            </a:r>
          </a:p>
        </p:txBody>
      </p:sp>
      <p:sp>
        <p:nvSpPr>
          <p:cNvPr id="26" name="TextBox 25">
            <a:extLst>
              <a:ext uri="{FF2B5EF4-FFF2-40B4-BE49-F238E27FC236}">
                <a16:creationId xmlns:a16="http://schemas.microsoft.com/office/drawing/2014/main" id="{F471ED42-93AB-0B2D-A96C-4B45CE2D89D9}"/>
              </a:ext>
            </a:extLst>
          </p:cNvPr>
          <p:cNvSpPr txBox="1"/>
          <p:nvPr/>
        </p:nvSpPr>
        <p:spPr>
          <a:xfrm>
            <a:off x="4764634" y="2677145"/>
            <a:ext cx="1283941" cy="369332"/>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Smaller size</a:t>
            </a:r>
          </a:p>
        </p:txBody>
      </p:sp>
      <p:cxnSp>
        <p:nvCxnSpPr>
          <p:cNvPr id="29" name="Straight Arrow Connector 28">
            <a:extLst>
              <a:ext uri="{FF2B5EF4-FFF2-40B4-BE49-F238E27FC236}">
                <a16:creationId xmlns:a16="http://schemas.microsoft.com/office/drawing/2014/main" id="{798FE0CA-7317-3487-8A99-DCAD12AFD1BB}"/>
              </a:ext>
            </a:extLst>
          </p:cNvPr>
          <p:cNvCxnSpPr/>
          <p:nvPr/>
        </p:nvCxnSpPr>
        <p:spPr>
          <a:xfrm>
            <a:off x="2531120" y="2017196"/>
            <a:ext cx="923827" cy="491477"/>
          </a:xfrm>
          <a:prstGeom prst="straightConnector1">
            <a:avLst/>
          </a:prstGeom>
          <a:ln w="25400">
            <a:solidFill>
              <a:srgbClr val="FF0000">
                <a:alpha val="63534"/>
              </a:srgb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025F582-4855-0F5B-9BD0-8250A955F917}"/>
              </a:ext>
            </a:extLst>
          </p:cNvPr>
          <p:cNvSpPr txBox="1"/>
          <p:nvPr/>
        </p:nvSpPr>
        <p:spPr>
          <a:xfrm>
            <a:off x="1759362" y="1684428"/>
            <a:ext cx="2156231" cy="369332"/>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SLC starts from 12 </a:t>
            </a:r>
            <a:r>
              <a:rPr lang="en-US" dirty="0" err="1">
                <a:latin typeface="Calibri Light" panose="020F0302020204030204" pitchFamily="34" charset="0"/>
                <a:cs typeface="Calibri Light" panose="020F0302020204030204" pitchFamily="34" charset="0"/>
              </a:rPr>
              <a:t>nC</a:t>
            </a: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18278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66CBC-FF71-C4D3-3D00-B801D1B89625}"/>
              </a:ext>
            </a:extLst>
          </p:cNvPr>
          <p:cNvSpPr>
            <a:spLocks noGrp="1"/>
          </p:cNvSpPr>
          <p:nvPr>
            <p:ph type="title"/>
          </p:nvPr>
        </p:nvSpPr>
        <p:spPr/>
        <p:txBody>
          <a:bodyPr/>
          <a:lstStyle/>
          <a:p>
            <a:r>
              <a:rPr lang="en-US" altLang="zh-CN" sz="4400" dirty="0"/>
              <a:t>High Polarization</a:t>
            </a:r>
            <a:r>
              <a:rPr lang="zh-CN" altLang="en-US" sz="4400" dirty="0"/>
              <a:t> </a:t>
            </a:r>
            <a:r>
              <a:rPr lang="en-US" altLang="zh-CN" sz="4400" dirty="0"/>
              <a:t>Photocathode</a:t>
            </a:r>
            <a:endParaRPr lang="en-US" dirty="0"/>
          </a:p>
        </p:txBody>
      </p:sp>
      <p:sp>
        <p:nvSpPr>
          <p:cNvPr id="4" name="Slide Number Placeholder 3">
            <a:extLst>
              <a:ext uri="{FF2B5EF4-FFF2-40B4-BE49-F238E27FC236}">
                <a16:creationId xmlns:a16="http://schemas.microsoft.com/office/drawing/2014/main" id="{E2E1C93A-3A1D-7BDC-BD56-9A0EDB3876C0}"/>
              </a:ext>
            </a:extLst>
          </p:cNvPr>
          <p:cNvSpPr>
            <a:spLocks noGrp="1"/>
          </p:cNvSpPr>
          <p:nvPr>
            <p:ph type="sldNum" sz="quarter" idx="4"/>
          </p:nvPr>
        </p:nvSpPr>
        <p:spPr/>
        <p:txBody>
          <a:bodyPr/>
          <a:lstStyle/>
          <a:p>
            <a:fld id="{933A556B-7C63-244D-9B7C-B0EA8042B330}" type="slidenum">
              <a:rPr lang="en-US" smtClean="0"/>
              <a:pPr/>
              <a:t>14</a:t>
            </a:fld>
            <a:endParaRPr lang="en-US" sz="1000" dirty="0"/>
          </a:p>
        </p:txBody>
      </p:sp>
      <p:graphicFrame>
        <p:nvGraphicFramePr>
          <p:cNvPr id="6" name="Chart 5">
            <a:extLst>
              <a:ext uri="{FF2B5EF4-FFF2-40B4-BE49-F238E27FC236}">
                <a16:creationId xmlns:a16="http://schemas.microsoft.com/office/drawing/2014/main" id="{0351E109-F2CA-6B08-C584-51DF8FBF54D0}"/>
              </a:ext>
            </a:extLst>
          </p:cNvPr>
          <p:cNvGraphicFramePr>
            <a:graphicFrameLocks/>
          </p:cNvGraphicFramePr>
          <p:nvPr>
            <p:extLst>
              <p:ext uri="{D42A27DB-BD31-4B8C-83A1-F6EECF244321}">
                <p14:modId xmlns:p14="http://schemas.microsoft.com/office/powerpoint/2010/main" val="4120218575"/>
              </p:ext>
            </p:extLst>
          </p:nvPr>
        </p:nvGraphicFramePr>
        <p:xfrm>
          <a:off x="6096000" y="2321940"/>
          <a:ext cx="5602778" cy="365134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C09260F0-38A8-12BF-97C5-B590648C36FE}"/>
              </a:ext>
            </a:extLst>
          </p:cNvPr>
          <p:cNvSpPr txBox="1"/>
          <p:nvPr/>
        </p:nvSpPr>
        <p:spPr>
          <a:xfrm>
            <a:off x="820132" y="1233060"/>
            <a:ext cx="10800367" cy="1477328"/>
          </a:xfrm>
          <a:prstGeom prst="rect">
            <a:avLst/>
          </a:prstGeom>
          <a:noFill/>
        </p:spPr>
        <p:txBody>
          <a:bodyPr wrap="square" rtlCol="0">
            <a:spAutoFit/>
          </a:bodyPr>
          <a:lstStyle/>
          <a:p>
            <a:r>
              <a:rPr lang="en-US" b="1" dirty="0">
                <a:solidFill>
                  <a:schemeClr val="accent3">
                    <a:lumMod val="75000"/>
                  </a:schemeClr>
                </a:solidFill>
                <a:latin typeface="Calibri" panose="020F0502020204030204" pitchFamily="34" charset="0"/>
                <a:cs typeface="Calibri" panose="020F0502020204030204" pitchFamily="34" charset="0"/>
              </a:rPr>
              <a:t>Distributed Bragg reflector </a:t>
            </a:r>
            <a:r>
              <a:rPr lang="en-US" dirty="0">
                <a:solidFill>
                  <a:srgbClr val="000000"/>
                </a:solidFill>
                <a:latin typeface="Calibri Light" panose="020F0302020204030204" pitchFamily="34" charset="0"/>
                <a:cs typeface="Calibri Light" panose="020F0302020204030204" pitchFamily="34" charset="0"/>
              </a:rPr>
              <a:t>(DBR) layer was added to the GaAs photocathode, resulting in a Fabry-Perot resonance in between the surface-vacuum interface and DBR layer that significantly enhances the QE.</a:t>
            </a:r>
            <a:r>
              <a:rPr lang="en-US" dirty="0">
                <a:latin typeface="Calibri Light" panose="020F0302020204030204" pitchFamily="34" charset="0"/>
                <a:cs typeface="Calibri Light" panose="020F0302020204030204" pitchFamily="34" charset="0"/>
              </a:rPr>
              <a:t> </a:t>
            </a:r>
            <a:r>
              <a:rPr lang="en-US" dirty="0">
                <a:solidFill>
                  <a:srgbClr val="000000"/>
                </a:solidFill>
                <a:latin typeface="Calibri Light" panose="020F0302020204030204" pitchFamily="34" charset="0"/>
                <a:cs typeface="Calibri Light" panose="020F0302020204030204" pitchFamily="34" charset="0"/>
              </a:rPr>
              <a:t>We are the first successfully used DBR cathode in the HVDC gun. </a:t>
            </a:r>
          </a:p>
          <a:p>
            <a:r>
              <a:rPr lang="en-US" altLang="zh-CN" dirty="0">
                <a:latin typeface="Calibri Light" panose="020F0302020204030204" pitchFamily="34" charset="0"/>
                <a:cs typeface="Calibri Light" panose="020F0302020204030204" pitchFamily="34" charset="0"/>
              </a:rPr>
              <a:t>ODU/</a:t>
            </a:r>
            <a:r>
              <a:rPr lang="en-US" altLang="zh-CN" dirty="0" err="1">
                <a:latin typeface="Calibri Light" panose="020F0302020204030204" pitchFamily="34" charset="0"/>
                <a:cs typeface="Calibri Light" panose="020F0302020204030204" pitchFamily="34" charset="0"/>
              </a:rPr>
              <a:t>Jlab</a:t>
            </a:r>
            <a:r>
              <a:rPr lang="en-US" altLang="zh-CN" dirty="0">
                <a:latin typeface="Calibri Light" panose="020F0302020204030204" pitchFamily="34" charset="0"/>
                <a:cs typeface="Calibri Light" panose="020F0302020204030204" pitchFamily="34" charset="0"/>
              </a:rPr>
              <a:t>/BNL:</a:t>
            </a:r>
            <a:r>
              <a:rPr lang="zh-CN" altLang="en-US" dirty="0">
                <a:latin typeface="Calibri Light" panose="020F0302020204030204" pitchFamily="34" charset="0"/>
                <a:cs typeface="Calibri Light" panose="020F0302020204030204" pitchFamily="34" charset="0"/>
              </a:rPr>
              <a:t> </a:t>
            </a:r>
            <a:r>
              <a:rPr lang="en-US" altLang="zh-CN" b="1" dirty="0">
                <a:solidFill>
                  <a:schemeClr val="accent5"/>
                </a:solidFill>
                <a:latin typeface="Calibri" panose="020F0502020204030204" pitchFamily="34" charset="0"/>
                <a:cs typeface="Calibri" panose="020F0502020204030204" pitchFamily="34" charset="0"/>
              </a:rPr>
              <a:t>GaAs/</a:t>
            </a:r>
            <a:r>
              <a:rPr lang="en-US" altLang="zh-CN" b="1" dirty="0" err="1">
                <a:solidFill>
                  <a:schemeClr val="accent5"/>
                </a:solidFill>
                <a:latin typeface="Calibri" panose="020F0502020204030204" pitchFamily="34" charset="0"/>
                <a:cs typeface="Calibri" panose="020F0502020204030204" pitchFamily="34" charset="0"/>
              </a:rPr>
              <a:t>GaAsP</a:t>
            </a:r>
            <a:r>
              <a:rPr lang="zh-CN" altLang="en-US" b="1" dirty="0">
                <a:solidFill>
                  <a:schemeClr val="accent5"/>
                </a:solidFill>
                <a:latin typeface="Calibri" panose="020F0502020204030204" pitchFamily="34" charset="0"/>
                <a:cs typeface="Calibri" panose="020F0502020204030204" pitchFamily="34" charset="0"/>
              </a:rPr>
              <a:t> </a:t>
            </a:r>
            <a:r>
              <a:rPr lang="en-US" altLang="zh-CN" b="1" dirty="0">
                <a:solidFill>
                  <a:schemeClr val="accent5"/>
                </a:solidFill>
                <a:latin typeface="Calibri" panose="020F0502020204030204" pitchFamily="34" charset="0"/>
                <a:cs typeface="Calibri" panose="020F0502020204030204" pitchFamily="34" charset="0"/>
              </a:rPr>
              <a:t>SL</a:t>
            </a:r>
            <a:r>
              <a:rPr lang="zh-CN" altLang="en-US" b="1" dirty="0">
                <a:solidFill>
                  <a:schemeClr val="accent5"/>
                </a:solidFill>
                <a:latin typeface="Calibri" panose="020F0502020204030204" pitchFamily="34" charset="0"/>
                <a:cs typeface="Calibri" panose="020F0502020204030204" pitchFamily="34" charset="0"/>
              </a:rPr>
              <a:t> </a:t>
            </a:r>
            <a:r>
              <a:rPr lang="en-US" altLang="zh-CN" b="1" dirty="0">
                <a:solidFill>
                  <a:schemeClr val="accent5"/>
                </a:solidFill>
                <a:latin typeface="Calibri" panose="020F0502020204030204" pitchFamily="34" charset="0"/>
                <a:cs typeface="Calibri" panose="020F0502020204030204" pitchFamily="34" charset="0"/>
              </a:rPr>
              <a:t>with</a:t>
            </a:r>
            <a:r>
              <a:rPr lang="zh-CN" altLang="en-US" b="1" dirty="0">
                <a:solidFill>
                  <a:schemeClr val="accent5"/>
                </a:solidFill>
                <a:latin typeface="Calibri" panose="020F0502020204030204" pitchFamily="34" charset="0"/>
                <a:cs typeface="Calibri" panose="020F0502020204030204" pitchFamily="34" charset="0"/>
              </a:rPr>
              <a:t> </a:t>
            </a:r>
            <a:r>
              <a:rPr lang="en-US" altLang="zh-CN" b="1" dirty="0" err="1">
                <a:solidFill>
                  <a:schemeClr val="accent5"/>
                </a:solidFill>
                <a:latin typeface="Calibri" panose="020F0502020204030204" pitchFamily="34" charset="0"/>
                <a:cs typeface="Calibri" panose="020F0502020204030204" pitchFamily="34" charset="0"/>
              </a:rPr>
              <a:t>AlAsP</a:t>
            </a:r>
            <a:r>
              <a:rPr lang="en-US" altLang="zh-CN" b="1" dirty="0">
                <a:solidFill>
                  <a:schemeClr val="accent5"/>
                </a:solidFill>
                <a:latin typeface="Calibri" panose="020F0502020204030204" pitchFamily="34" charset="0"/>
                <a:cs typeface="Calibri" panose="020F0502020204030204" pitchFamily="34" charset="0"/>
              </a:rPr>
              <a:t>/</a:t>
            </a:r>
            <a:r>
              <a:rPr lang="en-US" altLang="zh-CN" b="1" dirty="0" err="1">
                <a:solidFill>
                  <a:schemeClr val="accent5"/>
                </a:solidFill>
                <a:latin typeface="Calibri" panose="020F0502020204030204" pitchFamily="34" charset="0"/>
                <a:cs typeface="Calibri" panose="020F0502020204030204" pitchFamily="34" charset="0"/>
              </a:rPr>
              <a:t>GaAsP</a:t>
            </a:r>
            <a:r>
              <a:rPr lang="zh-CN" altLang="en-US" b="1" dirty="0">
                <a:solidFill>
                  <a:schemeClr val="accent5"/>
                </a:solidFill>
                <a:latin typeface="Calibri" panose="020F0502020204030204" pitchFamily="34" charset="0"/>
                <a:cs typeface="Calibri" panose="020F0502020204030204" pitchFamily="34" charset="0"/>
              </a:rPr>
              <a:t> </a:t>
            </a:r>
            <a:r>
              <a:rPr lang="en-US" altLang="zh-CN" b="1" dirty="0">
                <a:solidFill>
                  <a:schemeClr val="accent5"/>
                </a:solidFill>
                <a:latin typeface="Calibri" panose="020F0502020204030204" pitchFamily="34" charset="0"/>
                <a:cs typeface="Calibri" panose="020F0502020204030204" pitchFamily="34" charset="0"/>
              </a:rPr>
              <a:t>DBR</a:t>
            </a:r>
          </a:p>
          <a:p>
            <a:pPr marL="285750" indent="-285750">
              <a:buFont typeface="Arial" panose="020B0604020202020204" pitchFamily="34" charset="0"/>
              <a:buChar char="•"/>
            </a:pPr>
            <a:r>
              <a:rPr lang="en-US" altLang="zh-CN" dirty="0">
                <a:latin typeface="Calibri Light" panose="020F0302020204030204" pitchFamily="34" charset="0"/>
                <a:cs typeface="Calibri Light" panose="020F0302020204030204" pitchFamily="34" charset="0"/>
              </a:rPr>
              <a:t>Cathode</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performance:</a:t>
            </a:r>
            <a:r>
              <a:rPr lang="zh-CN" altLang="en-US" dirty="0">
                <a:latin typeface="Calibri Light" panose="020F0302020204030204" pitchFamily="34" charset="0"/>
                <a:cs typeface="Calibri Light" panose="020F0302020204030204" pitchFamily="34" charset="0"/>
              </a:rPr>
              <a:t> </a:t>
            </a:r>
            <a:r>
              <a:rPr lang="en-US" altLang="zh-CN" b="1" dirty="0">
                <a:solidFill>
                  <a:schemeClr val="accent3">
                    <a:lumMod val="75000"/>
                  </a:schemeClr>
                </a:solidFill>
                <a:latin typeface="Calibri" panose="020F0502020204030204" pitchFamily="34" charset="0"/>
                <a:cs typeface="Calibri" panose="020F0502020204030204" pitchFamily="34" charset="0"/>
              </a:rPr>
              <a:t>QE=2.35%,</a:t>
            </a:r>
            <a:r>
              <a:rPr lang="zh-CN" altLang="en-US" b="1" dirty="0">
                <a:solidFill>
                  <a:schemeClr val="accent3">
                    <a:lumMod val="75000"/>
                  </a:schemeClr>
                </a:solidFill>
                <a:latin typeface="Calibri" panose="020F0502020204030204" pitchFamily="34" charset="0"/>
                <a:cs typeface="Calibri" panose="020F0502020204030204" pitchFamily="34" charset="0"/>
              </a:rPr>
              <a:t> </a:t>
            </a:r>
            <a:r>
              <a:rPr lang="en-US" altLang="zh-CN" b="1" dirty="0">
                <a:solidFill>
                  <a:schemeClr val="accent3">
                    <a:lumMod val="75000"/>
                  </a:schemeClr>
                </a:solidFill>
                <a:latin typeface="Calibri" panose="020F0502020204030204" pitchFamily="34" charset="0"/>
                <a:cs typeface="Calibri" panose="020F0502020204030204" pitchFamily="34" charset="0"/>
              </a:rPr>
              <a:t>ESP=92%</a:t>
            </a:r>
          </a:p>
        </p:txBody>
      </p:sp>
      <p:grpSp>
        <p:nvGrpSpPr>
          <p:cNvPr id="22" name="Group 21">
            <a:extLst>
              <a:ext uri="{FF2B5EF4-FFF2-40B4-BE49-F238E27FC236}">
                <a16:creationId xmlns:a16="http://schemas.microsoft.com/office/drawing/2014/main" id="{BF53F2F1-961E-B3EA-BCB3-FD42E70F70FE}"/>
              </a:ext>
            </a:extLst>
          </p:cNvPr>
          <p:cNvGrpSpPr/>
          <p:nvPr/>
        </p:nvGrpSpPr>
        <p:grpSpPr>
          <a:xfrm>
            <a:off x="375713" y="2755822"/>
            <a:ext cx="5635438" cy="3700861"/>
            <a:chOff x="295395" y="2730121"/>
            <a:chExt cx="5635438" cy="3700861"/>
          </a:xfrm>
        </p:grpSpPr>
        <p:grpSp>
          <p:nvGrpSpPr>
            <p:cNvPr id="10" name="Group 9">
              <a:extLst>
                <a:ext uri="{FF2B5EF4-FFF2-40B4-BE49-F238E27FC236}">
                  <a16:creationId xmlns:a16="http://schemas.microsoft.com/office/drawing/2014/main" id="{8E7D6F66-1B33-77A7-6200-0CB9BD4932D8}"/>
                </a:ext>
              </a:extLst>
            </p:cNvPr>
            <p:cNvGrpSpPr/>
            <p:nvPr/>
          </p:nvGrpSpPr>
          <p:grpSpPr>
            <a:xfrm>
              <a:off x="295395" y="2853322"/>
              <a:ext cx="3629631" cy="2977028"/>
              <a:chOff x="1057030" y="2858729"/>
              <a:chExt cx="3629631" cy="2977028"/>
            </a:xfrm>
          </p:grpSpPr>
          <p:pic>
            <p:nvPicPr>
              <p:cNvPr id="5" name="Picture 2" descr="Table&#10;&#10;Description automatically generated">
                <a:extLst>
                  <a:ext uri="{FF2B5EF4-FFF2-40B4-BE49-F238E27FC236}">
                    <a16:creationId xmlns:a16="http://schemas.microsoft.com/office/drawing/2014/main" id="{58FB0578-43C2-279D-2526-5F4DF8E2CA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7030" y="2858729"/>
                <a:ext cx="3629631" cy="2977028"/>
              </a:xfrm>
              <a:prstGeom prst="rect">
                <a:avLst/>
              </a:prstGeom>
              <a:noFill/>
            </p:spPr>
          </p:pic>
          <p:sp>
            <p:nvSpPr>
              <p:cNvPr id="8" name="Rectangle 7">
                <a:extLst>
                  <a:ext uri="{FF2B5EF4-FFF2-40B4-BE49-F238E27FC236}">
                    <a16:creationId xmlns:a16="http://schemas.microsoft.com/office/drawing/2014/main" id="{8491C4A8-0838-F389-D997-C573C3C71F36}"/>
                  </a:ext>
                </a:extLst>
              </p:cNvPr>
              <p:cNvSpPr/>
              <p:nvPr/>
            </p:nvSpPr>
            <p:spPr>
              <a:xfrm>
                <a:off x="1131217" y="3987540"/>
                <a:ext cx="3469064" cy="433633"/>
              </a:xfrm>
              <a:prstGeom prst="rect">
                <a:avLst/>
              </a:prstGeom>
              <a:noFill/>
              <a:ln w="254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5753F6A-93A5-FCF0-8931-2C861D4EAB35}"/>
                  </a:ext>
                </a:extLst>
              </p:cNvPr>
              <p:cNvSpPr/>
              <p:nvPr/>
            </p:nvSpPr>
            <p:spPr>
              <a:xfrm>
                <a:off x="1131217" y="3253894"/>
                <a:ext cx="3469064" cy="433633"/>
              </a:xfrm>
              <a:prstGeom prst="rect">
                <a:avLst/>
              </a:prstGeom>
              <a:no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D88A0FB3-9C9B-5ABD-4596-1A4E21C34082}"/>
                </a:ext>
              </a:extLst>
            </p:cNvPr>
            <p:cNvGrpSpPr/>
            <p:nvPr/>
          </p:nvGrpSpPr>
          <p:grpSpPr>
            <a:xfrm>
              <a:off x="4078575" y="4655444"/>
              <a:ext cx="1852258" cy="1775538"/>
              <a:chOff x="6209525" y="3258471"/>
              <a:chExt cx="2777192" cy="2793102"/>
            </a:xfrm>
          </p:grpSpPr>
          <p:pic>
            <p:nvPicPr>
              <p:cNvPr id="12" name="Picture 11">
                <a:extLst>
                  <a:ext uri="{FF2B5EF4-FFF2-40B4-BE49-F238E27FC236}">
                    <a16:creationId xmlns:a16="http://schemas.microsoft.com/office/drawing/2014/main" id="{23223579-2780-76C1-44CB-EA41A552031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09526" y="3258471"/>
                <a:ext cx="2777191" cy="2777191"/>
              </a:xfrm>
              <a:prstGeom prst="rect">
                <a:avLst/>
              </a:prstGeom>
              <a:ln w="38100">
                <a:solidFill>
                  <a:schemeClr val="accent5"/>
                </a:solidFill>
              </a:ln>
            </p:spPr>
          </p:pic>
          <p:sp>
            <p:nvSpPr>
              <p:cNvPr id="13" name="TextBox 12">
                <a:extLst>
                  <a:ext uri="{FF2B5EF4-FFF2-40B4-BE49-F238E27FC236}">
                    <a16:creationId xmlns:a16="http://schemas.microsoft.com/office/drawing/2014/main" id="{F09DCD6A-04E2-DD6E-6FF7-5211C33A6614}"/>
                  </a:ext>
                </a:extLst>
              </p:cNvPr>
              <p:cNvSpPr txBox="1"/>
              <p:nvPr/>
            </p:nvSpPr>
            <p:spPr>
              <a:xfrm>
                <a:off x="6209525" y="5491355"/>
                <a:ext cx="2777192" cy="560218"/>
              </a:xfrm>
              <a:prstGeom prst="rect">
                <a:avLst/>
              </a:prstGeom>
              <a:solidFill>
                <a:schemeClr val="accent2">
                  <a:lumMod val="20000"/>
                  <a:lumOff val="80000"/>
                </a:schemeClr>
              </a:solidFill>
            </p:spPr>
            <p:txBody>
              <a:bodyPr wrap="square" rtlCol="0">
                <a:spAutoFit/>
              </a:bodyPr>
              <a:lstStyle/>
              <a:p>
                <a:r>
                  <a:rPr lang="en-US" sz="1714" dirty="0">
                    <a:latin typeface="Arial" panose="020B0604020202020204" pitchFamily="34" charset="0"/>
                    <a:cs typeface="Arial" panose="020B0604020202020204" pitchFamily="34" charset="0"/>
                  </a:rPr>
                  <a:t>12 DBR Pair </a:t>
                </a:r>
              </a:p>
            </p:txBody>
          </p:sp>
        </p:grpSp>
        <p:grpSp>
          <p:nvGrpSpPr>
            <p:cNvPr id="14" name="Group 13">
              <a:extLst>
                <a:ext uri="{FF2B5EF4-FFF2-40B4-BE49-F238E27FC236}">
                  <a16:creationId xmlns:a16="http://schemas.microsoft.com/office/drawing/2014/main" id="{B753C5D4-3F22-21F2-6F24-03DB0B9E52B6}"/>
                </a:ext>
              </a:extLst>
            </p:cNvPr>
            <p:cNvGrpSpPr/>
            <p:nvPr/>
          </p:nvGrpSpPr>
          <p:grpSpPr>
            <a:xfrm>
              <a:off x="4078575" y="2730121"/>
              <a:ext cx="1852258" cy="1789553"/>
              <a:chOff x="3458659" y="3313394"/>
              <a:chExt cx="2777191" cy="2795843"/>
            </a:xfrm>
          </p:grpSpPr>
          <p:pic>
            <p:nvPicPr>
              <p:cNvPr id="15" name="Picture 14">
                <a:extLst>
                  <a:ext uri="{FF2B5EF4-FFF2-40B4-BE49-F238E27FC236}">
                    <a16:creationId xmlns:a16="http://schemas.microsoft.com/office/drawing/2014/main" id="{97A69270-E69F-F4AA-0583-0892F225652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58659" y="3342122"/>
                <a:ext cx="2777188" cy="2767115"/>
              </a:xfrm>
              <a:prstGeom prst="rect">
                <a:avLst/>
              </a:prstGeom>
              <a:ln w="38100">
                <a:solidFill>
                  <a:schemeClr val="accent3">
                    <a:lumMod val="75000"/>
                  </a:schemeClr>
                </a:solidFill>
              </a:ln>
            </p:spPr>
          </p:pic>
          <p:cxnSp>
            <p:nvCxnSpPr>
              <p:cNvPr id="16" name="Straight Arrow Connector 15">
                <a:extLst>
                  <a:ext uri="{FF2B5EF4-FFF2-40B4-BE49-F238E27FC236}">
                    <a16:creationId xmlns:a16="http://schemas.microsoft.com/office/drawing/2014/main" id="{8D8572A2-55F3-92A8-0471-14BCB8DF55C6}"/>
                  </a:ext>
                </a:extLst>
              </p:cNvPr>
              <p:cNvCxnSpPr>
                <a:cxnSpLocks/>
              </p:cNvCxnSpPr>
              <p:nvPr/>
            </p:nvCxnSpPr>
            <p:spPr>
              <a:xfrm flipH="1">
                <a:off x="3939611" y="3948157"/>
                <a:ext cx="1230595" cy="1589518"/>
              </a:xfrm>
              <a:prstGeom prst="straightConnector1">
                <a:avLst/>
              </a:prstGeom>
              <a:ln w="12700">
                <a:solidFill>
                  <a:schemeClr val="bg1">
                    <a:lumMod val="9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B97EDC0-5719-6D1F-5045-C01F00EFAE74}"/>
                      </a:ext>
                    </a:extLst>
                  </p:cNvPr>
                  <p:cNvSpPr txBox="1"/>
                  <p:nvPr/>
                </p:nvSpPr>
                <p:spPr>
                  <a:xfrm>
                    <a:off x="4471453" y="4713004"/>
                    <a:ext cx="1045990" cy="4265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33" b="0" i="0" smtClean="0">
                              <a:solidFill>
                                <a:schemeClr val="bg1"/>
                              </a:solidFill>
                              <a:latin typeface="Cambria Math" panose="02040503050406030204" pitchFamily="18" charset="0"/>
                              <a:ea typeface="Cambria Math" panose="02040503050406030204" pitchFamily="18" charset="0"/>
                            </a:rPr>
                            <m:t>96 </m:t>
                          </m:r>
                          <m:r>
                            <m:rPr>
                              <m:sty m:val="p"/>
                            </m:rPr>
                            <a:rPr lang="en-US" sz="1333" b="0" i="0" smtClean="0">
                              <a:solidFill>
                                <a:schemeClr val="bg1"/>
                              </a:solidFill>
                              <a:latin typeface="Cambria Math" panose="02040503050406030204" pitchFamily="18" charset="0"/>
                              <a:ea typeface="Cambria Math" panose="02040503050406030204" pitchFamily="18" charset="0"/>
                            </a:rPr>
                            <m:t>nm</m:t>
                          </m:r>
                        </m:oMath>
                      </m:oMathPara>
                    </a14:m>
                    <a:endParaRPr lang="en-US" sz="1333" dirty="0">
                      <a:solidFill>
                        <a:schemeClr val="bg1"/>
                      </a:solidFill>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5F9087DD-2D75-104E-8D39-2522C601A1BC}"/>
                      </a:ext>
                    </a:extLst>
                  </p:cNvPr>
                  <p:cNvSpPr txBox="1">
                    <a:spLocks noRot="1" noChangeAspect="1" noMove="1" noResize="1" noEditPoints="1" noAdjustHandles="1" noChangeArrowheads="1" noChangeShapeType="1" noTextEdit="1"/>
                  </p:cNvSpPr>
                  <p:nvPr/>
                </p:nvSpPr>
                <p:spPr>
                  <a:xfrm>
                    <a:off x="4471453" y="4713004"/>
                    <a:ext cx="1045990" cy="426525"/>
                  </a:xfrm>
                  <a:prstGeom prst="rect">
                    <a:avLst/>
                  </a:prstGeom>
                  <a:blipFill>
                    <a:blip r:embed="rId6"/>
                    <a:stretch>
                      <a:fillRect b="-17391"/>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D0BA2BB5-BCC9-1E76-508B-B4209519ED43}"/>
                  </a:ext>
                </a:extLst>
              </p:cNvPr>
              <p:cNvSpPr txBox="1"/>
              <p:nvPr/>
            </p:nvSpPr>
            <p:spPr>
              <a:xfrm>
                <a:off x="3458659" y="3313394"/>
                <a:ext cx="2777191" cy="556376"/>
              </a:xfrm>
              <a:prstGeom prst="rect">
                <a:avLst/>
              </a:prstGeom>
              <a:solidFill>
                <a:schemeClr val="accent2">
                  <a:lumMod val="20000"/>
                  <a:lumOff val="80000"/>
                </a:schemeClr>
              </a:solidFill>
            </p:spPr>
            <p:txBody>
              <a:bodyPr wrap="square" rtlCol="0">
                <a:spAutoFit/>
              </a:bodyPr>
              <a:lstStyle/>
              <a:p>
                <a:r>
                  <a:rPr lang="en-US" sz="1714" dirty="0">
                    <a:latin typeface="Arial" panose="020B0604020202020204" pitchFamily="34" charset="0"/>
                    <a:cs typeface="Arial" panose="020B0604020202020204" pitchFamily="34" charset="0"/>
                  </a:rPr>
                  <a:t>14 SL Pair</a:t>
                </a:r>
              </a:p>
            </p:txBody>
          </p:sp>
        </p:grpSp>
        <p:sp>
          <p:nvSpPr>
            <p:cNvPr id="20" name="Left Arrow 19">
              <a:extLst>
                <a:ext uri="{FF2B5EF4-FFF2-40B4-BE49-F238E27FC236}">
                  <a16:creationId xmlns:a16="http://schemas.microsoft.com/office/drawing/2014/main" id="{5101AB03-514B-4866-5D8B-215D6B944BE0}"/>
                </a:ext>
              </a:extLst>
            </p:cNvPr>
            <p:cNvSpPr/>
            <p:nvPr/>
          </p:nvSpPr>
          <p:spPr>
            <a:xfrm>
              <a:off x="3858982" y="3394983"/>
              <a:ext cx="190918" cy="141225"/>
            </a:xfrm>
            <a:prstGeom prst="leftArrow">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 Arrow 20">
              <a:extLst>
                <a:ext uri="{FF2B5EF4-FFF2-40B4-BE49-F238E27FC236}">
                  <a16:creationId xmlns:a16="http://schemas.microsoft.com/office/drawing/2014/main" id="{95816251-EE85-E74E-B0DE-61F285C7380A}"/>
                </a:ext>
              </a:extLst>
            </p:cNvPr>
            <p:cNvSpPr/>
            <p:nvPr/>
          </p:nvSpPr>
          <p:spPr>
            <a:xfrm rot="4808309">
              <a:off x="3396535" y="4885175"/>
              <a:ext cx="1086362" cy="141194"/>
            </a:xfrm>
            <a:prstGeom prst="lef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5630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94BED-F82C-687C-601E-80BB147B1912}"/>
              </a:ext>
            </a:extLst>
          </p:cNvPr>
          <p:cNvSpPr>
            <a:spLocks noGrp="1"/>
          </p:cNvSpPr>
          <p:nvPr>
            <p:ph type="title"/>
          </p:nvPr>
        </p:nvSpPr>
        <p:spPr/>
        <p:txBody>
          <a:bodyPr/>
          <a:lstStyle/>
          <a:p>
            <a:r>
              <a:rPr lang="en-US" altLang="zh-CN" sz="4400" dirty="0"/>
              <a:t>Observed</a:t>
            </a:r>
            <a:r>
              <a:rPr lang="zh-CN" altLang="en-US" sz="4400" dirty="0"/>
              <a:t> </a:t>
            </a:r>
            <a:r>
              <a:rPr lang="en-US" altLang="zh-CN" sz="4400" dirty="0"/>
              <a:t>Surface</a:t>
            </a:r>
            <a:r>
              <a:rPr lang="zh-CN" altLang="en-US" sz="4400" dirty="0"/>
              <a:t> </a:t>
            </a:r>
            <a:r>
              <a:rPr lang="en-US" altLang="zh-CN" sz="4400" dirty="0"/>
              <a:t>Charge</a:t>
            </a:r>
            <a:r>
              <a:rPr lang="zh-CN" altLang="en-US" sz="4400" dirty="0"/>
              <a:t> </a:t>
            </a:r>
            <a:r>
              <a:rPr lang="en-US" altLang="zh-CN" sz="4400" dirty="0"/>
              <a:t>Limit(SCL)</a:t>
            </a:r>
            <a:endParaRPr lang="en-US" dirty="0"/>
          </a:p>
        </p:txBody>
      </p:sp>
      <p:sp>
        <p:nvSpPr>
          <p:cNvPr id="4" name="Slide Number Placeholder 3">
            <a:extLst>
              <a:ext uri="{FF2B5EF4-FFF2-40B4-BE49-F238E27FC236}">
                <a16:creationId xmlns:a16="http://schemas.microsoft.com/office/drawing/2014/main" id="{A20C46AC-E30C-602C-1451-C4C9A502E4A4}"/>
              </a:ext>
            </a:extLst>
          </p:cNvPr>
          <p:cNvSpPr>
            <a:spLocks noGrp="1"/>
          </p:cNvSpPr>
          <p:nvPr>
            <p:ph type="sldNum" sz="quarter" idx="4"/>
          </p:nvPr>
        </p:nvSpPr>
        <p:spPr/>
        <p:txBody>
          <a:bodyPr/>
          <a:lstStyle/>
          <a:p>
            <a:fld id="{933A556B-7C63-244D-9B7C-B0EA8042B330}" type="slidenum">
              <a:rPr lang="en-US" smtClean="0"/>
              <a:pPr/>
              <a:t>15</a:t>
            </a:fld>
            <a:endParaRPr lang="en-US" sz="1000" dirty="0"/>
          </a:p>
        </p:txBody>
      </p:sp>
      <p:sp>
        <p:nvSpPr>
          <p:cNvPr id="5" name="Slide Number Placeholder 3">
            <a:extLst>
              <a:ext uri="{FF2B5EF4-FFF2-40B4-BE49-F238E27FC236}">
                <a16:creationId xmlns:a16="http://schemas.microsoft.com/office/drawing/2014/main" id="{BCB5C5B2-C2E0-BC53-7766-297A4F757C3C}"/>
              </a:ext>
            </a:extLst>
          </p:cNvPr>
          <p:cNvSpPr txBox="1">
            <a:spLocks/>
          </p:cNvSpPr>
          <p:nvPr/>
        </p:nvSpPr>
        <p:spPr>
          <a:xfrm>
            <a:off x="3543300" y="6362006"/>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j-lt"/>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15</a:t>
            </a:fld>
            <a:endParaRPr lang="en-US"/>
          </a:p>
        </p:txBody>
      </p:sp>
      <p:sp>
        <p:nvSpPr>
          <p:cNvPr id="6" name="TextBox 5">
            <a:extLst>
              <a:ext uri="{FF2B5EF4-FFF2-40B4-BE49-F238E27FC236}">
                <a16:creationId xmlns:a16="http://schemas.microsoft.com/office/drawing/2014/main" id="{3416CEFF-2028-3F8E-94E8-D1DB609B072E}"/>
              </a:ext>
            </a:extLst>
          </p:cNvPr>
          <p:cNvSpPr txBox="1"/>
          <p:nvPr/>
        </p:nvSpPr>
        <p:spPr>
          <a:xfrm>
            <a:off x="1941824" y="1230302"/>
            <a:ext cx="9413570" cy="646331"/>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latin typeface="Calibri Light" panose="020F0302020204030204" pitchFamily="34" charset="0"/>
                <a:cs typeface="Calibri Light" panose="020F0302020204030204" pitchFamily="34" charset="0"/>
              </a:rPr>
              <a:t>Surface</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Charge</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Limit(SCL)</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was</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the</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main</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issue</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towards</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high</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bunch</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charge</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polarized</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beam.</a:t>
            </a:r>
          </a:p>
          <a:p>
            <a:pPr marL="285750" indent="-285750">
              <a:buFont typeface="Arial" panose="020B0604020202020204" pitchFamily="34" charset="0"/>
              <a:buChar char="•"/>
            </a:pPr>
            <a:r>
              <a:rPr lang="en-US" altLang="zh-CN" dirty="0">
                <a:latin typeface="Calibri Light" panose="020F0302020204030204" pitchFamily="34" charset="0"/>
                <a:cs typeface="Calibri Light" panose="020F0302020204030204" pitchFamily="34" charset="0"/>
              </a:rPr>
              <a:t>At</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Feb</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2023,</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we</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extracted</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6</a:t>
            </a:r>
            <a:r>
              <a:rPr lang="zh-CN" altLang="en-US" dirty="0">
                <a:latin typeface="Calibri Light" panose="020F0302020204030204" pitchFamily="34" charset="0"/>
                <a:cs typeface="Calibri Light" panose="020F0302020204030204" pitchFamily="34" charset="0"/>
              </a:rPr>
              <a:t> </a:t>
            </a:r>
            <a:r>
              <a:rPr lang="en-US" altLang="zh-CN" dirty="0" err="1">
                <a:latin typeface="Calibri Light" panose="020F0302020204030204" pitchFamily="34" charset="0"/>
                <a:cs typeface="Calibri Light" panose="020F0302020204030204" pitchFamily="34" charset="0"/>
              </a:rPr>
              <a:t>nC</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maximum</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bunch</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charge</a:t>
            </a:r>
            <a:r>
              <a:rPr lang="en-US" altLang="zh-CN" dirty="0">
                <a:solidFill>
                  <a:schemeClr val="accent5"/>
                </a:solidFill>
                <a:latin typeface="Calibri Light" panose="020F0302020204030204" pitchFamily="34" charset="0"/>
                <a:cs typeface="Calibri Light" panose="020F0302020204030204" pitchFamily="34" charset="0"/>
              </a:rPr>
              <a:t>, </a:t>
            </a:r>
            <a:r>
              <a:rPr lang="en-US" altLang="zh-CN" b="1" dirty="0">
                <a:solidFill>
                  <a:schemeClr val="accent5"/>
                </a:solidFill>
                <a:latin typeface="Calibri" panose="020F0502020204030204" pitchFamily="34" charset="0"/>
                <a:cs typeface="Calibri" panose="020F0502020204030204" pitchFamily="34" charset="0"/>
              </a:rPr>
              <a:t>limited by SCL</a:t>
            </a:r>
            <a:r>
              <a:rPr lang="zh-CN" altLang="en-US" b="1" dirty="0">
                <a:solidFill>
                  <a:schemeClr val="accent5"/>
                </a:solidFill>
                <a:latin typeface="Calibri" panose="020F0502020204030204" pitchFamily="34" charset="0"/>
                <a:cs typeface="Calibri" panose="020F0502020204030204" pitchFamily="34" charset="0"/>
              </a:rPr>
              <a:t> </a:t>
            </a:r>
            <a:r>
              <a:rPr lang="en-US" altLang="zh-CN" dirty="0">
                <a:latin typeface="Calibri Light" panose="020F0302020204030204" pitchFamily="34" charset="0"/>
                <a:cs typeface="Calibri Light" panose="020F0302020204030204" pitchFamily="34" charset="0"/>
              </a:rPr>
              <a:t>:</a:t>
            </a:r>
          </a:p>
        </p:txBody>
      </p:sp>
      <p:pic>
        <p:nvPicPr>
          <p:cNvPr id="7" name="Picture 6">
            <a:extLst>
              <a:ext uri="{FF2B5EF4-FFF2-40B4-BE49-F238E27FC236}">
                <a16:creationId xmlns:a16="http://schemas.microsoft.com/office/drawing/2014/main" id="{79A7CD57-F0C4-B67E-F72E-5C6292076EA1}"/>
              </a:ext>
            </a:extLst>
          </p:cNvPr>
          <p:cNvPicPr>
            <a:picLocks noChangeAspect="1"/>
          </p:cNvPicPr>
          <p:nvPr/>
        </p:nvPicPr>
        <p:blipFill>
          <a:blip r:embed="rId2"/>
          <a:stretch>
            <a:fillRect/>
          </a:stretch>
        </p:blipFill>
        <p:spPr>
          <a:xfrm>
            <a:off x="1086596" y="2356732"/>
            <a:ext cx="4901833" cy="3431282"/>
          </a:xfrm>
          <a:prstGeom prst="rect">
            <a:avLst/>
          </a:prstGeom>
        </p:spPr>
      </p:pic>
      <p:sp>
        <p:nvSpPr>
          <p:cNvPr id="8" name="TextBox 7">
            <a:extLst>
              <a:ext uri="{FF2B5EF4-FFF2-40B4-BE49-F238E27FC236}">
                <a16:creationId xmlns:a16="http://schemas.microsoft.com/office/drawing/2014/main" id="{326C1D36-7FA0-8C59-422C-FC8CD5808CB1}"/>
              </a:ext>
            </a:extLst>
          </p:cNvPr>
          <p:cNvSpPr txBox="1"/>
          <p:nvPr/>
        </p:nvSpPr>
        <p:spPr>
          <a:xfrm>
            <a:off x="6592236" y="4464575"/>
            <a:ext cx="4763158" cy="1200329"/>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Surface charge limit can be suppressing by:</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Increasing surface doping</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Laser size </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Gun voltage</a:t>
            </a:r>
          </a:p>
        </p:txBody>
      </p:sp>
      <p:cxnSp>
        <p:nvCxnSpPr>
          <p:cNvPr id="10" name="Straight Arrow Connector 9">
            <a:extLst>
              <a:ext uri="{FF2B5EF4-FFF2-40B4-BE49-F238E27FC236}">
                <a16:creationId xmlns:a16="http://schemas.microsoft.com/office/drawing/2014/main" id="{B50A28D8-07B2-8200-E7F3-4FFF4253A20F}"/>
              </a:ext>
            </a:extLst>
          </p:cNvPr>
          <p:cNvCxnSpPr>
            <a:cxnSpLocks/>
          </p:cNvCxnSpPr>
          <p:nvPr/>
        </p:nvCxnSpPr>
        <p:spPr>
          <a:xfrm flipH="1" flipV="1">
            <a:off x="2931736" y="2966916"/>
            <a:ext cx="876693" cy="734090"/>
          </a:xfrm>
          <a:prstGeom prst="straightConnector1">
            <a:avLst/>
          </a:prstGeom>
          <a:ln w="254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4C0939C-6C75-3F83-BE1F-547D16C9F0C4}"/>
              </a:ext>
            </a:extLst>
          </p:cNvPr>
          <p:cNvSpPr txBox="1"/>
          <p:nvPr/>
        </p:nvSpPr>
        <p:spPr>
          <a:xfrm>
            <a:off x="3386932" y="3689222"/>
            <a:ext cx="2137829" cy="369332"/>
          </a:xfrm>
          <a:prstGeom prst="rect">
            <a:avLst/>
          </a:prstGeom>
          <a:solidFill>
            <a:schemeClr val="bg1"/>
          </a:solidFill>
          <a:ln w="25400">
            <a:solidFill>
              <a:schemeClr val="accent5"/>
            </a:solidFill>
          </a:ln>
        </p:spPr>
        <p:txBody>
          <a:bodyPr wrap="none" rtlCol="0">
            <a:spAutoFit/>
          </a:bodyPr>
          <a:lstStyle/>
          <a:p>
            <a:r>
              <a:rPr lang="en-US" b="1" dirty="0">
                <a:solidFill>
                  <a:schemeClr val="accent5"/>
                </a:solidFill>
                <a:latin typeface="Calibri" panose="020F0502020204030204" pitchFamily="34" charset="0"/>
                <a:cs typeface="Calibri" panose="020F0502020204030204" pitchFamily="34" charset="0"/>
              </a:rPr>
              <a:t>Surface Charge Limit</a:t>
            </a:r>
          </a:p>
        </p:txBody>
      </p:sp>
      <p:grpSp>
        <p:nvGrpSpPr>
          <p:cNvPr id="35" name="Group 34">
            <a:extLst>
              <a:ext uri="{FF2B5EF4-FFF2-40B4-BE49-F238E27FC236}">
                <a16:creationId xmlns:a16="http://schemas.microsoft.com/office/drawing/2014/main" id="{6020DBA2-A4AE-EFC9-55C1-4A1A2F6DE3E3}"/>
              </a:ext>
            </a:extLst>
          </p:cNvPr>
          <p:cNvGrpSpPr/>
          <p:nvPr/>
        </p:nvGrpSpPr>
        <p:grpSpPr>
          <a:xfrm>
            <a:off x="7052226" y="2323762"/>
            <a:ext cx="3998571" cy="1693683"/>
            <a:chOff x="7070103" y="2084464"/>
            <a:chExt cx="3998571" cy="1693683"/>
          </a:xfrm>
        </p:grpSpPr>
        <p:sp>
          <p:nvSpPr>
            <p:cNvPr id="14" name="Freeform 13">
              <a:extLst>
                <a:ext uri="{FF2B5EF4-FFF2-40B4-BE49-F238E27FC236}">
                  <a16:creationId xmlns:a16="http://schemas.microsoft.com/office/drawing/2014/main" id="{578288FE-B99C-794A-CACA-15BA19D26F93}"/>
                </a:ext>
              </a:extLst>
            </p:cNvPr>
            <p:cNvSpPr/>
            <p:nvPr/>
          </p:nvSpPr>
          <p:spPr>
            <a:xfrm>
              <a:off x="7070103" y="2619637"/>
              <a:ext cx="1809946" cy="367289"/>
            </a:xfrm>
            <a:custGeom>
              <a:avLst/>
              <a:gdLst>
                <a:gd name="connsiteX0" fmla="*/ 0 w 1809946"/>
                <a:gd name="connsiteY0" fmla="*/ 9070 h 367289"/>
                <a:gd name="connsiteX1" fmla="*/ 1376313 w 1809946"/>
                <a:gd name="connsiteY1" fmla="*/ 9070 h 367289"/>
                <a:gd name="connsiteX2" fmla="*/ 1706252 w 1809946"/>
                <a:gd name="connsiteY2" fmla="*/ 103338 h 367289"/>
                <a:gd name="connsiteX3" fmla="*/ 1809946 w 1809946"/>
                <a:gd name="connsiteY3" fmla="*/ 367289 h 367289"/>
              </a:gdLst>
              <a:ahLst/>
              <a:cxnLst>
                <a:cxn ang="0">
                  <a:pos x="connsiteX0" y="connsiteY0"/>
                </a:cxn>
                <a:cxn ang="0">
                  <a:pos x="connsiteX1" y="connsiteY1"/>
                </a:cxn>
                <a:cxn ang="0">
                  <a:pos x="connsiteX2" y="connsiteY2"/>
                </a:cxn>
                <a:cxn ang="0">
                  <a:pos x="connsiteX3" y="connsiteY3"/>
                </a:cxn>
              </a:cxnLst>
              <a:rect l="l" t="t" r="r" b="b"/>
              <a:pathLst>
                <a:path w="1809946" h="367289">
                  <a:moveTo>
                    <a:pt x="0" y="9070"/>
                  </a:moveTo>
                  <a:cubicBezTo>
                    <a:pt x="545969" y="1214"/>
                    <a:pt x="1091938" y="-6641"/>
                    <a:pt x="1376313" y="9070"/>
                  </a:cubicBezTo>
                  <a:cubicBezTo>
                    <a:pt x="1660688" y="24781"/>
                    <a:pt x="1633980" y="43635"/>
                    <a:pt x="1706252" y="103338"/>
                  </a:cubicBezTo>
                  <a:cubicBezTo>
                    <a:pt x="1778524" y="163041"/>
                    <a:pt x="1794235" y="265165"/>
                    <a:pt x="1809946" y="367289"/>
                  </a:cubicBezTo>
                </a:path>
              </a:pathLst>
            </a:cu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cs typeface="Calibri Light" panose="020F0302020204030204" pitchFamily="34" charset="0"/>
              </a:endParaRPr>
            </a:p>
          </p:txBody>
        </p:sp>
        <p:sp>
          <p:nvSpPr>
            <p:cNvPr id="15" name="Freeform 14">
              <a:extLst>
                <a:ext uri="{FF2B5EF4-FFF2-40B4-BE49-F238E27FC236}">
                  <a16:creationId xmlns:a16="http://schemas.microsoft.com/office/drawing/2014/main" id="{CAFFC16B-926D-0B64-40AA-756BF45BE021}"/>
                </a:ext>
              </a:extLst>
            </p:cNvPr>
            <p:cNvSpPr/>
            <p:nvPr/>
          </p:nvSpPr>
          <p:spPr>
            <a:xfrm>
              <a:off x="7070103" y="3410858"/>
              <a:ext cx="1809946" cy="367289"/>
            </a:xfrm>
            <a:custGeom>
              <a:avLst/>
              <a:gdLst>
                <a:gd name="connsiteX0" fmla="*/ 0 w 1809946"/>
                <a:gd name="connsiteY0" fmla="*/ 9070 h 367289"/>
                <a:gd name="connsiteX1" fmla="*/ 1376313 w 1809946"/>
                <a:gd name="connsiteY1" fmla="*/ 9070 h 367289"/>
                <a:gd name="connsiteX2" fmla="*/ 1706252 w 1809946"/>
                <a:gd name="connsiteY2" fmla="*/ 103338 h 367289"/>
                <a:gd name="connsiteX3" fmla="*/ 1809946 w 1809946"/>
                <a:gd name="connsiteY3" fmla="*/ 367289 h 367289"/>
              </a:gdLst>
              <a:ahLst/>
              <a:cxnLst>
                <a:cxn ang="0">
                  <a:pos x="connsiteX0" y="connsiteY0"/>
                </a:cxn>
                <a:cxn ang="0">
                  <a:pos x="connsiteX1" y="connsiteY1"/>
                </a:cxn>
                <a:cxn ang="0">
                  <a:pos x="connsiteX2" y="connsiteY2"/>
                </a:cxn>
                <a:cxn ang="0">
                  <a:pos x="connsiteX3" y="connsiteY3"/>
                </a:cxn>
              </a:cxnLst>
              <a:rect l="l" t="t" r="r" b="b"/>
              <a:pathLst>
                <a:path w="1809946" h="367289">
                  <a:moveTo>
                    <a:pt x="0" y="9070"/>
                  </a:moveTo>
                  <a:cubicBezTo>
                    <a:pt x="545969" y="1214"/>
                    <a:pt x="1091938" y="-6641"/>
                    <a:pt x="1376313" y="9070"/>
                  </a:cubicBezTo>
                  <a:cubicBezTo>
                    <a:pt x="1660688" y="24781"/>
                    <a:pt x="1633980" y="43635"/>
                    <a:pt x="1706252" y="103338"/>
                  </a:cubicBezTo>
                  <a:cubicBezTo>
                    <a:pt x="1778524" y="163041"/>
                    <a:pt x="1794235" y="265165"/>
                    <a:pt x="1809946" y="367289"/>
                  </a:cubicBezTo>
                </a:path>
              </a:pathLst>
            </a:cu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cs typeface="Calibri Light" panose="020F0302020204030204" pitchFamily="34" charset="0"/>
              </a:endParaRPr>
            </a:p>
          </p:txBody>
        </p:sp>
        <p:cxnSp>
          <p:nvCxnSpPr>
            <p:cNvPr id="17" name="Straight Connector 16">
              <a:extLst>
                <a:ext uri="{FF2B5EF4-FFF2-40B4-BE49-F238E27FC236}">
                  <a16:creationId xmlns:a16="http://schemas.microsoft.com/office/drawing/2014/main" id="{EB083C28-3A43-D559-113C-18C1D79F4973}"/>
                </a:ext>
              </a:extLst>
            </p:cNvPr>
            <p:cNvCxnSpPr>
              <a:cxnSpLocks/>
            </p:cNvCxnSpPr>
            <p:nvPr/>
          </p:nvCxnSpPr>
          <p:spPr>
            <a:xfrm>
              <a:off x="8880049" y="2704121"/>
              <a:ext cx="0" cy="1074026"/>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Freeform 19">
              <a:extLst>
                <a:ext uri="{FF2B5EF4-FFF2-40B4-BE49-F238E27FC236}">
                  <a16:creationId xmlns:a16="http://schemas.microsoft.com/office/drawing/2014/main" id="{A481856F-F6D6-BF49-6575-A743E2975A33}"/>
                </a:ext>
              </a:extLst>
            </p:cNvPr>
            <p:cNvSpPr/>
            <p:nvPr/>
          </p:nvSpPr>
          <p:spPr>
            <a:xfrm>
              <a:off x="8889476" y="2704121"/>
              <a:ext cx="848413" cy="282805"/>
            </a:xfrm>
            <a:custGeom>
              <a:avLst/>
              <a:gdLst>
                <a:gd name="connsiteX0" fmla="*/ 0 w 848413"/>
                <a:gd name="connsiteY0" fmla="*/ 0 h 282805"/>
                <a:gd name="connsiteX1" fmla="*/ 28281 w 848413"/>
                <a:gd name="connsiteY1" fmla="*/ 122549 h 282805"/>
                <a:gd name="connsiteX2" fmla="*/ 150829 w 848413"/>
                <a:gd name="connsiteY2" fmla="*/ 245097 h 282805"/>
                <a:gd name="connsiteX3" fmla="*/ 329938 w 848413"/>
                <a:gd name="connsiteY3" fmla="*/ 273378 h 282805"/>
                <a:gd name="connsiteX4" fmla="*/ 848413 w 848413"/>
                <a:gd name="connsiteY4" fmla="*/ 282805 h 282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413" h="282805">
                  <a:moveTo>
                    <a:pt x="0" y="0"/>
                  </a:moveTo>
                  <a:cubicBezTo>
                    <a:pt x="1571" y="40850"/>
                    <a:pt x="3143" y="81700"/>
                    <a:pt x="28281" y="122549"/>
                  </a:cubicBezTo>
                  <a:cubicBezTo>
                    <a:pt x="53419" y="163398"/>
                    <a:pt x="100553" y="219959"/>
                    <a:pt x="150829" y="245097"/>
                  </a:cubicBezTo>
                  <a:cubicBezTo>
                    <a:pt x="201105" y="270235"/>
                    <a:pt x="213674" y="267093"/>
                    <a:pt x="329938" y="273378"/>
                  </a:cubicBezTo>
                  <a:cubicBezTo>
                    <a:pt x="446202" y="279663"/>
                    <a:pt x="647307" y="281234"/>
                    <a:pt x="848413" y="282805"/>
                  </a:cubicBezTo>
                </a:path>
              </a:pathLst>
            </a:cu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1" name="Oval 20">
              <a:extLst>
                <a:ext uri="{FF2B5EF4-FFF2-40B4-BE49-F238E27FC236}">
                  <a16:creationId xmlns:a16="http://schemas.microsoft.com/office/drawing/2014/main" id="{49F2F2FE-56CB-612F-2B47-C45899F261D2}"/>
                </a:ext>
              </a:extLst>
            </p:cNvPr>
            <p:cNvSpPr/>
            <p:nvPr/>
          </p:nvSpPr>
          <p:spPr>
            <a:xfrm>
              <a:off x="8772181" y="2666647"/>
              <a:ext cx="59474" cy="5250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2" name="Oval 21">
              <a:extLst>
                <a:ext uri="{FF2B5EF4-FFF2-40B4-BE49-F238E27FC236}">
                  <a16:creationId xmlns:a16="http://schemas.microsoft.com/office/drawing/2014/main" id="{83F05030-8A59-35FA-B226-DDA91658283C}"/>
                </a:ext>
              </a:extLst>
            </p:cNvPr>
            <p:cNvSpPr/>
            <p:nvPr/>
          </p:nvSpPr>
          <p:spPr>
            <a:xfrm>
              <a:off x="8830002" y="2591883"/>
              <a:ext cx="59474" cy="5250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3" name="Oval 22">
              <a:extLst>
                <a:ext uri="{FF2B5EF4-FFF2-40B4-BE49-F238E27FC236}">
                  <a16:creationId xmlns:a16="http://schemas.microsoft.com/office/drawing/2014/main" id="{E0F83469-D5FA-3A69-C0A1-E7A625ED735A}"/>
                </a:ext>
              </a:extLst>
            </p:cNvPr>
            <p:cNvSpPr/>
            <p:nvPr/>
          </p:nvSpPr>
          <p:spPr>
            <a:xfrm>
              <a:off x="8167590" y="2535825"/>
              <a:ext cx="59474" cy="5250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4" name="Oval 23">
              <a:extLst>
                <a:ext uri="{FF2B5EF4-FFF2-40B4-BE49-F238E27FC236}">
                  <a16:creationId xmlns:a16="http://schemas.microsoft.com/office/drawing/2014/main" id="{468FB3A1-F94E-378C-F0D8-A65EA70F041D}"/>
                </a:ext>
              </a:extLst>
            </p:cNvPr>
            <p:cNvSpPr/>
            <p:nvPr/>
          </p:nvSpPr>
          <p:spPr>
            <a:xfrm>
              <a:off x="8316972" y="2509570"/>
              <a:ext cx="59474" cy="5250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5" name="Oval 24">
              <a:extLst>
                <a:ext uri="{FF2B5EF4-FFF2-40B4-BE49-F238E27FC236}">
                  <a16:creationId xmlns:a16="http://schemas.microsoft.com/office/drawing/2014/main" id="{3A32B57D-1552-63DF-B063-55B0DE5ED613}"/>
                </a:ext>
              </a:extLst>
            </p:cNvPr>
            <p:cNvSpPr/>
            <p:nvPr/>
          </p:nvSpPr>
          <p:spPr>
            <a:xfrm>
              <a:off x="7665123" y="2535599"/>
              <a:ext cx="59474" cy="5250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6" name="Oval 25">
              <a:extLst>
                <a:ext uri="{FF2B5EF4-FFF2-40B4-BE49-F238E27FC236}">
                  <a16:creationId xmlns:a16="http://schemas.microsoft.com/office/drawing/2014/main" id="{67DB7A05-BC11-8EA5-8C04-109354310E66}"/>
                </a:ext>
              </a:extLst>
            </p:cNvPr>
            <p:cNvSpPr/>
            <p:nvPr/>
          </p:nvSpPr>
          <p:spPr>
            <a:xfrm>
              <a:off x="8830002" y="2756887"/>
              <a:ext cx="59474" cy="5250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7" name="Oval 26">
              <a:extLst>
                <a:ext uri="{FF2B5EF4-FFF2-40B4-BE49-F238E27FC236}">
                  <a16:creationId xmlns:a16="http://schemas.microsoft.com/office/drawing/2014/main" id="{5C1EB81C-EF78-0461-A4F8-781294FEC363}"/>
                </a:ext>
              </a:extLst>
            </p:cNvPr>
            <p:cNvSpPr/>
            <p:nvPr/>
          </p:nvSpPr>
          <p:spPr>
            <a:xfrm>
              <a:off x="9313682" y="2666647"/>
              <a:ext cx="59474" cy="5250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8" name="Oval 27">
              <a:extLst>
                <a:ext uri="{FF2B5EF4-FFF2-40B4-BE49-F238E27FC236}">
                  <a16:creationId xmlns:a16="http://schemas.microsoft.com/office/drawing/2014/main" id="{B0B540FA-FBC6-4D83-27CE-FEB1EB541EEA}"/>
                </a:ext>
              </a:extLst>
            </p:cNvPr>
            <p:cNvSpPr/>
            <p:nvPr/>
          </p:nvSpPr>
          <p:spPr>
            <a:xfrm>
              <a:off x="8608786" y="2560475"/>
              <a:ext cx="59474" cy="5250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9" name="Oval 28">
              <a:extLst>
                <a:ext uri="{FF2B5EF4-FFF2-40B4-BE49-F238E27FC236}">
                  <a16:creationId xmlns:a16="http://schemas.microsoft.com/office/drawing/2014/main" id="{787CD2F9-D6C0-60E2-BB00-DB63037BF8D0}"/>
                </a:ext>
              </a:extLst>
            </p:cNvPr>
            <p:cNvSpPr/>
            <p:nvPr/>
          </p:nvSpPr>
          <p:spPr>
            <a:xfrm>
              <a:off x="8528517" y="2546316"/>
              <a:ext cx="59474" cy="5250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0" name="TextBox 29">
              <a:extLst>
                <a:ext uri="{FF2B5EF4-FFF2-40B4-BE49-F238E27FC236}">
                  <a16:creationId xmlns:a16="http://schemas.microsoft.com/office/drawing/2014/main" id="{C8B72CC2-269B-9227-E1BC-10425048042D}"/>
                </a:ext>
              </a:extLst>
            </p:cNvPr>
            <p:cNvSpPr txBox="1"/>
            <p:nvPr/>
          </p:nvSpPr>
          <p:spPr>
            <a:xfrm>
              <a:off x="7444559" y="2905442"/>
              <a:ext cx="964688" cy="369332"/>
            </a:xfrm>
            <a:prstGeom prst="rect">
              <a:avLst/>
            </a:prstGeom>
            <a:noFill/>
          </p:spPr>
          <p:txBody>
            <a:bodyPr wrap="none" rtlCol="0">
              <a:spAutoFit/>
            </a:bodyPr>
            <a:lstStyle/>
            <a:p>
              <a:r>
                <a:rPr lang="en-US" dirty="0">
                  <a:solidFill>
                    <a:schemeClr val="accent1"/>
                  </a:solidFill>
                  <a:latin typeface="Calibri Light" panose="020F0302020204030204" pitchFamily="34" charset="0"/>
                  <a:cs typeface="Calibri Light" panose="020F0302020204030204" pitchFamily="34" charset="0"/>
                </a:rPr>
                <a:t>Cathode</a:t>
              </a:r>
            </a:p>
          </p:txBody>
        </p:sp>
        <p:sp>
          <p:nvSpPr>
            <p:cNvPr id="31" name="TextBox 30">
              <a:extLst>
                <a:ext uri="{FF2B5EF4-FFF2-40B4-BE49-F238E27FC236}">
                  <a16:creationId xmlns:a16="http://schemas.microsoft.com/office/drawing/2014/main" id="{1FBEB28E-35C4-3303-D360-ED4563A2D6BA}"/>
                </a:ext>
              </a:extLst>
            </p:cNvPr>
            <p:cNvSpPr txBox="1"/>
            <p:nvPr/>
          </p:nvSpPr>
          <p:spPr>
            <a:xfrm>
              <a:off x="8973815" y="3221594"/>
              <a:ext cx="929935" cy="369332"/>
            </a:xfrm>
            <a:prstGeom prst="rect">
              <a:avLst/>
            </a:prstGeom>
            <a:noFill/>
          </p:spPr>
          <p:txBody>
            <a:bodyPr wrap="none" rtlCol="0">
              <a:spAutoFit/>
            </a:bodyPr>
            <a:lstStyle/>
            <a:p>
              <a:r>
                <a:rPr lang="en-US" dirty="0">
                  <a:solidFill>
                    <a:srgbClr val="00B0F0"/>
                  </a:solidFill>
                  <a:latin typeface="Calibri Light" panose="020F0302020204030204" pitchFamily="34" charset="0"/>
                  <a:cs typeface="Calibri Light" panose="020F0302020204030204" pitchFamily="34" charset="0"/>
                </a:rPr>
                <a:t>Vacuum</a:t>
              </a:r>
            </a:p>
          </p:txBody>
        </p:sp>
        <p:cxnSp>
          <p:nvCxnSpPr>
            <p:cNvPr id="33" name="Straight Arrow Connector 32">
              <a:extLst>
                <a:ext uri="{FF2B5EF4-FFF2-40B4-BE49-F238E27FC236}">
                  <a16:creationId xmlns:a16="http://schemas.microsoft.com/office/drawing/2014/main" id="{6F89942C-F473-B1B6-4CD0-734D81C0B807}"/>
                </a:ext>
              </a:extLst>
            </p:cNvPr>
            <p:cNvCxnSpPr/>
            <p:nvPr/>
          </p:nvCxnSpPr>
          <p:spPr>
            <a:xfrm flipH="1">
              <a:off x="8880049" y="2356732"/>
              <a:ext cx="372324" cy="336169"/>
            </a:xfrm>
            <a:prstGeom prst="straightConnector1">
              <a:avLst/>
            </a:prstGeom>
            <a:ln>
              <a:solidFill>
                <a:schemeClr val="accent5"/>
              </a:solidFill>
              <a:tailEnd type="stealt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6AEB18A-06FD-E209-B669-6688C14A412C}"/>
                </a:ext>
              </a:extLst>
            </p:cNvPr>
            <p:cNvSpPr txBox="1"/>
            <p:nvPr/>
          </p:nvSpPr>
          <p:spPr>
            <a:xfrm>
              <a:off x="9238686" y="2084464"/>
              <a:ext cx="1829988" cy="369332"/>
            </a:xfrm>
            <a:prstGeom prst="rect">
              <a:avLst/>
            </a:prstGeom>
            <a:noFill/>
          </p:spPr>
          <p:txBody>
            <a:bodyPr wrap="none" rtlCol="0">
              <a:spAutoFit/>
            </a:bodyPr>
            <a:lstStyle/>
            <a:p>
              <a:r>
                <a:rPr lang="en-US" dirty="0">
                  <a:solidFill>
                    <a:schemeClr val="accent5"/>
                  </a:solidFill>
                  <a:latin typeface="Calibri Light" panose="020F0302020204030204" pitchFamily="34" charset="0"/>
                  <a:cs typeface="Calibri Light" panose="020F0302020204030204" pitchFamily="34" charset="0"/>
                </a:rPr>
                <a:t>trapped electrons</a:t>
              </a:r>
            </a:p>
          </p:txBody>
        </p:sp>
      </p:grpSp>
    </p:spTree>
    <p:extLst>
      <p:ext uri="{BB962C8B-B14F-4D97-AF65-F5344CB8AC3E}">
        <p14:creationId xmlns:p14="http://schemas.microsoft.com/office/powerpoint/2010/main" val="1632506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F213D-07A4-0563-031C-FCB26017D21E}"/>
              </a:ext>
            </a:extLst>
          </p:cNvPr>
          <p:cNvSpPr>
            <a:spLocks noGrp="1"/>
          </p:cNvSpPr>
          <p:nvPr>
            <p:ph type="title"/>
          </p:nvPr>
        </p:nvSpPr>
        <p:spPr/>
        <p:txBody>
          <a:bodyPr/>
          <a:lstStyle/>
          <a:p>
            <a:r>
              <a:rPr lang="en-US" altLang="zh-CN" sz="4400" dirty="0"/>
              <a:t>Suppression of</a:t>
            </a:r>
            <a:r>
              <a:rPr lang="zh-CN" altLang="en-US" sz="4400" dirty="0"/>
              <a:t> </a:t>
            </a:r>
            <a:r>
              <a:rPr lang="en-US" altLang="zh-CN" sz="4400" dirty="0"/>
              <a:t>Surface</a:t>
            </a:r>
            <a:r>
              <a:rPr lang="zh-CN" altLang="en-US" sz="4400" dirty="0"/>
              <a:t> </a:t>
            </a:r>
            <a:r>
              <a:rPr lang="en-US" altLang="zh-CN" sz="4400" dirty="0"/>
              <a:t>Charge</a:t>
            </a:r>
            <a:r>
              <a:rPr lang="zh-CN" altLang="en-US" sz="4400" dirty="0"/>
              <a:t> </a:t>
            </a:r>
            <a:r>
              <a:rPr lang="en-US" altLang="zh-CN" sz="4400" dirty="0"/>
              <a:t>Limit</a:t>
            </a:r>
            <a:endParaRPr lang="en-US" dirty="0"/>
          </a:p>
        </p:txBody>
      </p:sp>
      <p:sp>
        <p:nvSpPr>
          <p:cNvPr id="3" name="Content Placeholder 2">
            <a:extLst>
              <a:ext uri="{FF2B5EF4-FFF2-40B4-BE49-F238E27FC236}">
                <a16:creationId xmlns:a16="http://schemas.microsoft.com/office/drawing/2014/main" id="{00217365-B74F-2BDD-5421-F10CC2B80008}"/>
              </a:ext>
            </a:extLst>
          </p:cNvPr>
          <p:cNvSpPr>
            <a:spLocks noGrp="1"/>
          </p:cNvSpPr>
          <p:nvPr>
            <p:ph idx="1"/>
          </p:nvPr>
        </p:nvSpPr>
        <p:spPr>
          <a:xfrm>
            <a:off x="406908" y="1973895"/>
            <a:ext cx="5808980" cy="3056923"/>
          </a:xfrm>
        </p:spPr>
        <p:txBody>
          <a:bodyPr>
            <a:normAutofit/>
          </a:bodyPr>
          <a:lstStyle/>
          <a:p>
            <a:pPr marL="457200" indent="-457200">
              <a:buFont typeface="Arial" panose="020B0604020202020204" pitchFamily="34" charset="0"/>
              <a:buChar char="•"/>
            </a:pPr>
            <a:r>
              <a:rPr lang="en-US" sz="1800" dirty="0"/>
              <a:t>Various surface doping levels of the cathodes. </a:t>
            </a:r>
          </a:p>
          <a:p>
            <a:pPr marL="457200" indent="-457200">
              <a:buFont typeface="Arial" panose="020B0604020202020204" pitchFamily="34" charset="0"/>
              <a:buChar char="•"/>
            </a:pPr>
            <a:r>
              <a:rPr lang="en-US" sz="1800" dirty="0"/>
              <a:t>Secondary Ion Mass Spectrometry (SIMS) was used to test doping level changes at different temperatures. We found that </a:t>
            </a:r>
            <a:r>
              <a:rPr lang="en-US" sz="1800" b="1" dirty="0">
                <a:solidFill>
                  <a:schemeClr val="accent3">
                    <a:lumMod val="75000"/>
                  </a:schemeClr>
                </a:solidFill>
                <a:latin typeface="Calibri" panose="020F0502020204030204" pitchFamily="34" charset="0"/>
                <a:cs typeface="Calibri" panose="020F0502020204030204" pitchFamily="34" charset="0"/>
              </a:rPr>
              <a:t>450°C is the optimal temperature</a:t>
            </a:r>
            <a:r>
              <a:rPr lang="en-US" sz="1800" dirty="0">
                <a:solidFill>
                  <a:schemeClr val="accent3">
                    <a:lumMod val="75000"/>
                  </a:schemeClr>
                </a:solidFill>
              </a:rPr>
              <a:t>.</a:t>
            </a:r>
          </a:p>
          <a:p>
            <a:pPr marL="457200" indent="-457200">
              <a:buFont typeface="Arial" panose="020B0604020202020204" pitchFamily="34" charset="0"/>
              <a:buChar char="•"/>
            </a:pPr>
            <a:r>
              <a:rPr lang="en-US" altLang="zh-CN" sz="1800" dirty="0"/>
              <a:t>Used</a:t>
            </a:r>
            <a:r>
              <a:rPr lang="zh-CN" altLang="en-US" sz="1800" dirty="0"/>
              <a:t> </a:t>
            </a:r>
            <a:r>
              <a:rPr lang="en-US" altLang="zh-CN" sz="1800" dirty="0"/>
              <a:t>a</a:t>
            </a:r>
            <a:r>
              <a:rPr lang="en-US" sz="1800" dirty="0"/>
              <a:t> new sample with minimal surface defects and a surface doping level of </a:t>
            </a:r>
            <a:r>
              <a:rPr lang="en-US" sz="1800" b="1" dirty="0">
                <a:solidFill>
                  <a:schemeClr val="accent5"/>
                </a:solidFill>
                <a:latin typeface="Calibri" panose="020F0502020204030204" pitchFamily="34" charset="0"/>
                <a:cs typeface="Calibri" panose="020F0502020204030204" pitchFamily="34" charset="0"/>
              </a:rPr>
              <a:t>5e19 atom/</a:t>
            </a:r>
            <a:r>
              <a:rPr lang="en-US" sz="1800" b="1" dirty="0" err="1">
                <a:solidFill>
                  <a:schemeClr val="accent5"/>
                </a:solidFill>
                <a:latin typeface="Calibri" panose="020F0502020204030204" pitchFamily="34" charset="0"/>
                <a:cs typeface="Calibri" panose="020F0502020204030204" pitchFamily="34" charset="0"/>
              </a:rPr>
              <a:t>c.c</a:t>
            </a:r>
            <a:r>
              <a:rPr lang="en-US" sz="1800" b="1" dirty="0">
                <a:solidFill>
                  <a:schemeClr val="accent5"/>
                </a:solidFill>
                <a:latin typeface="Calibri" panose="020F0502020204030204" pitchFamily="34" charset="0"/>
                <a:cs typeface="Calibri" panose="020F0502020204030204" pitchFamily="34" charset="0"/>
              </a:rPr>
              <a:t> </a:t>
            </a:r>
            <a:r>
              <a:rPr lang="en-US" sz="1800" dirty="0"/>
              <a:t>was obtained from</a:t>
            </a:r>
            <a:r>
              <a:rPr lang="zh-CN" altLang="en-US" sz="1800" dirty="0"/>
              <a:t> </a:t>
            </a:r>
            <a:r>
              <a:rPr lang="en-US" sz="1800" dirty="0"/>
              <a:t>ODU. The resonance QE of 1.2% and spin peak of 92% were measured at 790 nm at BNL.</a:t>
            </a:r>
          </a:p>
          <a:p>
            <a:pPr marL="457200" indent="-457200">
              <a:buFont typeface="Arial" panose="020B0604020202020204" pitchFamily="34" charset="0"/>
              <a:buChar char="•"/>
            </a:pPr>
            <a:r>
              <a:rPr lang="en-US" sz="1800" dirty="0"/>
              <a:t>The cathode puck underwent a high-pressure rinsing clean. </a:t>
            </a:r>
            <a:endParaRPr lang="en-US" sz="1800" dirty="0">
              <a:solidFill>
                <a:schemeClr val="accent3">
                  <a:lumMod val="75000"/>
                </a:schemeClr>
              </a:solidFill>
            </a:endParaRPr>
          </a:p>
        </p:txBody>
      </p:sp>
      <p:sp>
        <p:nvSpPr>
          <p:cNvPr id="4" name="Slide Number Placeholder 3">
            <a:extLst>
              <a:ext uri="{FF2B5EF4-FFF2-40B4-BE49-F238E27FC236}">
                <a16:creationId xmlns:a16="http://schemas.microsoft.com/office/drawing/2014/main" id="{77C982A8-B861-DE7D-3E6F-0144FE861193}"/>
              </a:ext>
            </a:extLst>
          </p:cNvPr>
          <p:cNvSpPr>
            <a:spLocks noGrp="1"/>
          </p:cNvSpPr>
          <p:nvPr>
            <p:ph type="sldNum" sz="quarter" idx="4"/>
          </p:nvPr>
        </p:nvSpPr>
        <p:spPr/>
        <p:txBody>
          <a:bodyPr/>
          <a:lstStyle/>
          <a:p>
            <a:fld id="{933A556B-7C63-244D-9B7C-B0EA8042B330}" type="slidenum">
              <a:rPr lang="en-US" smtClean="0"/>
              <a:pPr/>
              <a:t>16</a:t>
            </a:fld>
            <a:endParaRPr lang="en-US" sz="1000" dirty="0"/>
          </a:p>
        </p:txBody>
      </p:sp>
      <p:grpSp>
        <p:nvGrpSpPr>
          <p:cNvPr id="5" name="Group 4">
            <a:extLst>
              <a:ext uri="{FF2B5EF4-FFF2-40B4-BE49-F238E27FC236}">
                <a16:creationId xmlns:a16="http://schemas.microsoft.com/office/drawing/2014/main" id="{CB9F4B26-5C57-72E8-DF7C-DF4D85D02AC4}"/>
              </a:ext>
            </a:extLst>
          </p:cNvPr>
          <p:cNvGrpSpPr/>
          <p:nvPr/>
        </p:nvGrpSpPr>
        <p:grpSpPr>
          <a:xfrm>
            <a:off x="6470470" y="1973895"/>
            <a:ext cx="4384942" cy="3360048"/>
            <a:chOff x="6664412" y="1942070"/>
            <a:chExt cx="3886199" cy="2973861"/>
          </a:xfrm>
        </p:grpSpPr>
        <p:pic>
          <p:nvPicPr>
            <p:cNvPr id="6" name="Picture 5">
              <a:extLst>
                <a:ext uri="{FF2B5EF4-FFF2-40B4-BE49-F238E27FC236}">
                  <a16:creationId xmlns:a16="http://schemas.microsoft.com/office/drawing/2014/main" id="{6D8E6226-FE0E-9BFC-F7AD-201A7656E76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64412" y="1942070"/>
              <a:ext cx="3886199" cy="2973861"/>
            </a:xfrm>
            <a:prstGeom prst="rect">
              <a:avLst/>
            </a:prstGeom>
          </p:spPr>
        </p:pic>
        <p:sp>
          <p:nvSpPr>
            <p:cNvPr id="7" name="Oval 6">
              <a:extLst>
                <a:ext uri="{FF2B5EF4-FFF2-40B4-BE49-F238E27FC236}">
                  <a16:creationId xmlns:a16="http://schemas.microsoft.com/office/drawing/2014/main" id="{5DE83E67-F32F-CD8B-65A0-3A17D5F51DA1}"/>
                </a:ext>
              </a:extLst>
            </p:cNvPr>
            <p:cNvSpPr/>
            <p:nvPr/>
          </p:nvSpPr>
          <p:spPr>
            <a:xfrm>
              <a:off x="8443784" y="2281882"/>
              <a:ext cx="403655" cy="65902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9090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5274648-D136-1065-88CD-3D3370AA91B3}"/>
              </a:ext>
            </a:extLst>
          </p:cNvPr>
          <p:cNvPicPr>
            <a:picLocks noChangeAspect="1"/>
          </p:cNvPicPr>
          <p:nvPr/>
        </p:nvPicPr>
        <p:blipFill>
          <a:blip r:embed="rId2"/>
          <a:stretch>
            <a:fillRect/>
          </a:stretch>
        </p:blipFill>
        <p:spPr>
          <a:xfrm>
            <a:off x="4502150" y="2218410"/>
            <a:ext cx="3883980" cy="2537740"/>
          </a:xfrm>
          <a:prstGeom prst="rect">
            <a:avLst/>
          </a:prstGeom>
        </p:spPr>
      </p:pic>
      <p:sp>
        <p:nvSpPr>
          <p:cNvPr id="2" name="Title 1">
            <a:extLst>
              <a:ext uri="{FF2B5EF4-FFF2-40B4-BE49-F238E27FC236}">
                <a16:creationId xmlns:a16="http://schemas.microsoft.com/office/drawing/2014/main" id="{30350ECE-367A-67F0-54B2-BCE9A385207B}"/>
              </a:ext>
            </a:extLst>
          </p:cNvPr>
          <p:cNvSpPr>
            <a:spLocks noGrp="1"/>
          </p:cNvSpPr>
          <p:nvPr>
            <p:ph type="title"/>
          </p:nvPr>
        </p:nvSpPr>
        <p:spPr>
          <a:xfrm>
            <a:off x="571500" y="365125"/>
            <a:ext cx="11049000" cy="1325563"/>
          </a:xfrm>
        </p:spPr>
        <p:txBody>
          <a:bodyPr/>
          <a:lstStyle/>
          <a:p>
            <a:r>
              <a:rPr lang="en-US" altLang="zh-CN" dirty="0"/>
              <a:t>DBR</a:t>
            </a:r>
            <a:r>
              <a:rPr lang="zh-CN" altLang="en-US" dirty="0"/>
              <a:t> </a:t>
            </a:r>
            <a:r>
              <a:rPr lang="en-US" altLang="zh-CN" dirty="0"/>
              <a:t>samples</a:t>
            </a:r>
            <a:r>
              <a:rPr lang="zh-CN" altLang="en-US" dirty="0"/>
              <a:t> </a:t>
            </a:r>
            <a:r>
              <a:rPr lang="en-US" altLang="zh-CN" dirty="0"/>
              <a:t>resonance</a:t>
            </a:r>
            <a:r>
              <a:rPr lang="zh-CN" altLang="en-US" dirty="0"/>
              <a:t> </a:t>
            </a:r>
            <a:r>
              <a:rPr lang="en-US" altLang="zh-CN" dirty="0"/>
              <a:t>frequency</a:t>
            </a:r>
            <a:r>
              <a:rPr lang="zh-CN" altLang="en-US" dirty="0"/>
              <a:t> </a:t>
            </a:r>
            <a:r>
              <a:rPr lang="en-US" altLang="zh-CN" dirty="0"/>
              <a:t>variation</a:t>
            </a:r>
            <a:endParaRPr lang="en-US" dirty="0"/>
          </a:p>
        </p:txBody>
      </p:sp>
      <p:sp>
        <p:nvSpPr>
          <p:cNvPr id="4" name="Slide Number Placeholder 3">
            <a:extLst>
              <a:ext uri="{FF2B5EF4-FFF2-40B4-BE49-F238E27FC236}">
                <a16:creationId xmlns:a16="http://schemas.microsoft.com/office/drawing/2014/main" id="{43693A7F-3D72-55E7-3F0B-D60CD72FD0CC}"/>
              </a:ext>
            </a:extLst>
          </p:cNvPr>
          <p:cNvSpPr>
            <a:spLocks noGrp="1"/>
          </p:cNvSpPr>
          <p:nvPr>
            <p:ph type="sldNum" sz="quarter" idx="4"/>
          </p:nvPr>
        </p:nvSpPr>
        <p:spPr/>
        <p:txBody>
          <a:bodyPr/>
          <a:lstStyle/>
          <a:p>
            <a:fld id="{933A556B-7C63-244D-9B7C-B0EA8042B330}" type="slidenum">
              <a:rPr lang="en-US" smtClean="0"/>
              <a:pPr/>
              <a:t>17</a:t>
            </a:fld>
            <a:endParaRPr lang="en-US" sz="1000" dirty="0"/>
          </a:p>
        </p:txBody>
      </p:sp>
      <p:pic>
        <p:nvPicPr>
          <p:cNvPr id="5" name="Picture 4">
            <a:extLst>
              <a:ext uri="{FF2B5EF4-FFF2-40B4-BE49-F238E27FC236}">
                <a16:creationId xmlns:a16="http://schemas.microsoft.com/office/drawing/2014/main" id="{E22060E1-296A-F955-28BF-5D3F3E01A8A2}"/>
              </a:ext>
            </a:extLst>
          </p:cNvPr>
          <p:cNvPicPr>
            <a:picLocks noChangeAspect="1"/>
          </p:cNvPicPr>
          <p:nvPr/>
        </p:nvPicPr>
        <p:blipFill>
          <a:blip r:embed="rId3"/>
          <a:stretch>
            <a:fillRect/>
          </a:stretch>
        </p:blipFill>
        <p:spPr>
          <a:xfrm>
            <a:off x="353890" y="2218410"/>
            <a:ext cx="4203974" cy="2580971"/>
          </a:xfrm>
          <a:prstGeom prst="rect">
            <a:avLst/>
          </a:prstGeom>
        </p:spPr>
      </p:pic>
      <p:pic>
        <p:nvPicPr>
          <p:cNvPr id="8" name="Picture 7">
            <a:extLst>
              <a:ext uri="{FF2B5EF4-FFF2-40B4-BE49-F238E27FC236}">
                <a16:creationId xmlns:a16="http://schemas.microsoft.com/office/drawing/2014/main" id="{EF22064B-824B-931E-3766-F995F182F96E}"/>
              </a:ext>
            </a:extLst>
          </p:cNvPr>
          <p:cNvPicPr>
            <a:picLocks noChangeAspect="1"/>
          </p:cNvPicPr>
          <p:nvPr/>
        </p:nvPicPr>
        <p:blipFill>
          <a:blip r:embed="rId4"/>
          <a:stretch>
            <a:fillRect/>
          </a:stretch>
        </p:blipFill>
        <p:spPr>
          <a:xfrm>
            <a:off x="8440807" y="2115860"/>
            <a:ext cx="3517900" cy="2654300"/>
          </a:xfrm>
          <a:prstGeom prst="rect">
            <a:avLst/>
          </a:prstGeom>
        </p:spPr>
      </p:pic>
      <p:sp>
        <p:nvSpPr>
          <p:cNvPr id="9" name="TextBox 8">
            <a:extLst>
              <a:ext uri="{FF2B5EF4-FFF2-40B4-BE49-F238E27FC236}">
                <a16:creationId xmlns:a16="http://schemas.microsoft.com/office/drawing/2014/main" id="{E39B685E-704D-A296-8C50-1A44D19B8360}"/>
              </a:ext>
            </a:extLst>
          </p:cNvPr>
          <p:cNvSpPr txBox="1"/>
          <p:nvPr/>
        </p:nvSpPr>
        <p:spPr>
          <a:xfrm>
            <a:off x="2242637" y="5017979"/>
            <a:ext cx="8428076" cy="1477328"/>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Vary the DBR resonance frequency(~20 nm):</a:t>
            </a:r>
          </a:p>
          <a:p>
            <a:pPr marL="742950" lvl="1" indent="-285750">
              <a:buFont typeface="Courier New" panose="02070309020205020404" pitchFamily="49" charset="0"/>
              <a:buChar char="o"/>
            </a:pPr>
            <a:r>
              <a:rPr lang="en-US" dirty="0">
                <a:latin typeface="Calibri Light" panose="020F0302020204030204" pitchFamily="34" charset="0"/>
                <a:cs typeface="Calibri Light" panose="020F0302020204030204" pitchFamily="34" charset="0"/>
              </a:rPr>
              <a:t>Iterations of heat clean and QE (same sample, same location, same temperature)</a:t>
            </a:r>
          </a:p>
          <a:p>
            <a:pPr marL="742950" lvl="1" indent="-285750">
              <a:buFont typeface="Courier New" panose="02070309020205020404" pitchFamily="49" charset="0"/>
              <a:buChar char="o"/>
            </a:pPr>
            <a:r>
              <a:rPr lang="en-US" dirty="0">
                <a:latin typeface="Calibri Light" panose="020F0302020204030204" pitchFamily="34" charset="0"/>
                <a:cs typeface="Calibri Light" panose="020F0302020204030204" pitchFamily="34" charset="0"/>
              </a:rPr>
              <a:t>Different samples</a:t>
            </a:r>
          </a:p>
          <a:p>
            <a:pPr marL="742950" lvl="1" indent="-285750">
              <a:buFont typeface="Courier New" panose="02070309020205020404" pitchFamily="49" charset="0"/>
              <a:buChar char="o"/>
            </a:pPr>
            <a:r>
              <a:rPr lang="en-US" dirty="0">
                <a:latin typeface="Calibri Light" panose="020F0302020204030204" pitchFamily="34" charset="0"/>
                <a:cs typeface="Calibri Light" panose="020F0302020204030204" pitchFamily="34" charset="0"/>
              </a:rPr>
              <a:t>Same sample on different location</a:t>
            </a:r>
          </a:p>
          <a:p>
            <a:pPr marL="742950" lvl="1" indent="-28575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00E6D8F8-2A30-957E-9096-4592280F9083}"/>
              </a:ext>
            </a:extLst>
          </p:cNvPr>
          <p:cNvSpPr txBox="1"/>
          <p:nvPr/>
        </p:nvSpPr>
        <p:spPr>
          <a:xfrm>
            <a:off x="9549517" y="0"/>
            <a:ext cx="2642483" cy="276999"/>
          </a:xfrm>
          <a:prstGeom prst="rect">
            <a:avLst/>
          </a:prstGeom>
          <a:noFill/>
        </p:spPr>
        <p:txBody>
          <a:bodyPr wrap="square" rtlCol="0">
            <a:spAutoFit/>
          </a:bodyPr>
          <a:lstStyle/>
          <a:p>
            <a:r>
              <a:rPr lang="en-US" sz="1200" dirty="0"/>
              <a:t>Third figure is provided by A. Master</a:t>
            </a:r>
          </a:p>
        </p:txBody>
      </p:sp>
      <p:cxnSp>
        <p:nvCxnSpPr>
          <p:cNvPr id="12" name="Straight Arrow Connector 11">
            <a:extLst>
              <a:ext uri="{FF2B5EF4-FFF2-40B4-BE49-F238E27FC236}">
                <a16:creationId xmlns:a16="http://schemas.microsoft.com/office/drawing/2014/main" id="{3038A911-140E-B61B-AABC-70469A2AAC8B}"/>
              </a:ext>
            </a:extLst>
          </p:cNvPr>
          <p:cNvCxnSpPr/>
          <p:nvPr/>
        </p:nvCxnSpPr>
        <p:spPr>
          <a:xfrm>
            <a:off x="6806317" y="2687541"/>
            <a:ext cx="114498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8BFFDFC-07D0-8FC6-D261-E2FF915A92E8}"/>
              </a:ext>
            </a:extLst>
          </p:cNvPr>
          <p:cNvCxnSpPr>
            <a:cxnSpLocks/>
          </p:cNvCxnSpPr>
          <p:nvPr/>
        </p:nvCxnSpPr>
        <p:spPr>
          <a:xfrm>
            <a:off x="2577548" y="2466229"/>
            <a:ext cx="39624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2B19C02-5169-1EB0-384D-4A7F7528D8FC}"/>
              </a:ext>
            </a:extLst>
          </p:cNvPr>
          <p:cNvCxnSpPr>
            <a:cxnSpLocks/>
          </p:cNvCxnSpPr>
          <p:nvPr/>
        </p:nvCxnSpPr>
        <p:spPr>
          <a:xfrm>
            <a:off x="10108759" y="2452976"/>
            <a:ext cx="561891" cy="1325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344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37EB0-1753-67DA-F80E-AAC5C42097CD}"/>
              </a:ext>
            </a:extLst>
          </p:cNvPr>
          <p:cNvSpPr>
            <a:spLocks noGrp="1"/>
          </p:cNvSpPr>
          <p:nvPr>
            <p:ph type="title"/>
          </p:nvPr>
        </p:nvSpPr>
        <p:spPr>
          <a:xfrm>
            <a:off x="416294" y="169375"/>
            <a:ext cx="9794508" cy="1325563"/>
          </a:xfrm>
        </p:spPr>
        <p:txBody>
          <a:bodyPr>
            <a:normAutofit/>
          </a:bodyPr>
          <a:lstStyle/>
          <a:p>
            <a:r>
              <a:rPr lang="de-DE" dirty="0"/>
              <a:t>Tunable, Solid State, Nd:YAG OPA Laser</a:t>
            </a:r>
            <a:br>
              <a:rPr lang="de-DE" dirty="0"/>
            </a:br>
            <a:r>
              <a:rPr lang="de-DE" dirty="0"/>
              <a:t>Overview</a:t>
            </a:r>
            <a:endParaRPr lang="en-US" dirty="0"/>
          </a:p>
        </p:txBody>
      </p:sp>
      <p:grpSp>
        <p:nvGrpSpPr>
          <p:cNvPr id="6" name="Group 5">
            <a:extLst>
              <a:ext uri="{FF2B5EF4-FFF2-40B4-BE49-F238E27FC236}">
                <a16:creationId xmlns:a16="http://schemas.microsoft.com/office/drawing/2014/main" id="{59DA015C-990D-D37E-6892-A02127D11F41}"/>
              </a:ext>
            </a:extLst>
          </p:cNvPr>
          <p:cNvGrpSpPr/>
          <p:nvPr/>
        </p:nvGrpSpPr>
        <p:grpSpPr>
          <a:xfrm>
            <a:off x="493705" y="2225430"/>
            <a:ext cx="7860432" cy="3719490"/>
            <a:chOff x="190945" y="1645518"/>
            <a:chExt cx="9160439" cy="4334641"/>
          </a:xfrm>
        </p:grpSpPr>
        <p:sp>
          <p:nvSpPr>
            <p:cNvPr id="81" name="Freeform 129">
              <a:extLst>
                <a:ext uri="{FF2B5EF4-FFF2-40B4-BE49-F238E27FC236}">
                  <a16:creationId xmlns:a16="http://schemas.microsoft.com/office/drawing/2014/main" id="{86C169D8-1DFA-E7B0-D69C-4F6F6D5B6171}"/>
                </a:ext>
              </a:extLst>
            </p:cNvPr>
            <p:cNvSpPr/>
            <p:nvPr/>
          </p:nvSpPr>
          <p:spPr>
            <a:xfrm>
              <a:off x="517229" y="1847598"/>
              <a:ext cx="2098327" cy="353119"/>
            </a:xfrm>
            <a:custGeom>
              <a:avLst/>
              <a:gdLst>
                <a:gd name="connsiteX0" fmla="*/ 0 w 2339512"/>
                <a:gd name="connsiteY0" fmla="*/ 381515 h 393707"/>
                <a:gd name="connsiteX1" fmla="*/ 112776 w 2339512"/>
                <a:gd name="connsiteY1" fmla="*/ 37091 h 393707"/>
                <a:gd name="connsiteX2" fmla="*/ 643128 w 2339512"/>
                <a:gd name="connsiteY2" fmla="*/ 101099 h 393707"/>
                <a:gd name="connsiteX3" fmla="*/ 1188720 w 2339512"/>
                <a:gd name="connsiteY3" fmla="*/ 515 h 393707"/>
                <a:gd name="connsiteX4" fmla="*/ 1911096 w 2339512"/>
                <a:gd name="connsiteY4" fmla="*/ 61475 h 393707"/>
                <a:gd name="connsiteX5" fmla="*/ 2310384 w 2339512"/>
                <a:gd name="connsiteY5" fmla="*/ 52331 h 393707"/>
                <a:gd name="connsiteX6" fmla="*/ 2307336 w 2339512"/>
                <a:gd name="connsiteY6" fmla="*/ 229115 h 393707"/>
                <a:gd name="connsiteX7" fmla="*/ 2295144 w 2339512"/>
                <a:gd name="connsiteY7" fmla="*/ 393707 h 39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512" h="393707">
                  <a:moveTo>
                    <a:pt x="0" y="381515"/>
                  </a:moveTo>
                  <a:cubicBezTo>
                    <a:pt x="2794" y="232671"/>
                    <a:pt x="5588" y="83827"/>
                    <a:pt x="112776" y="37091"/>
                  </a:cubicBezTo>
                  <a:cubicBezTo>
                    <a:pt x="219964" y="-9645"/>
                    <a:pt x="463804" y="107195"/>
                    <a:pt x="643128" y="101099"/>
                  </a:cubicBezTo>
                  <a:cubicBezTo>
                    <a:pt x="822452" y="95003"/>
                    <a:pt x="977392" y="7119"/>
                    <a:pt x="1188720" y="515"/>
                  </a:cubicBezTo>
                  <a:cubicBezTo>
                    <a:pt x="1400048" y="-6089"/>
                    <a:pt x="1724152" y="52839"/>
                    <a:pt x="1911096" y="61475"/>
                  </a:cubicBezTo>
                  <a:cubicBezTo>
                    <a:pt x="2098040" y="70111"/>
                    <a:pt x="2244344" y="24391"/>
                    <a:pt x="2310384" y="52331"/>
                  </a:cubicBezTo>
                  <a:cubicBezTo>
                    <a:pt x="2376424" y="80271"/>
                    <a:pt x="2309876" y="172219"/>
                    <a:pt x="2307336" y="229115"/>
                  </a:cubicBezTo>
                  <a:cubicBezTo>
                    <a:pt x="2304796" y="286011"/>
                    <a:pt x="2299970" y="339859"/>
                    <a:pt x="2295144" y="39370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2" name="Rectangle 81">
              <a:extLst>
                <a:ext uri="{FF2B5EF4-FFF2-40B4-BE49-F238E27FC236}">
                  <a16:creationId xmlns:a16="http://schemas.microsoft.com/office/drawing/2014/main" id="{438A39EE-1E52-153A-FF1C-2C9FF6C51734}"/>
                </a:ext>
              </a:extLst>
            </p:cNvPr>
            <p:cNvSpPr/>
            <p:nvPr/>
          </p:nvSpPr>
          <p:spPr>
            <a:xfrm>
              <a:off x="190945" y="2143950"/>
              <a:ext cx="1780975" cy="7960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rPr>
                <a:t>Seed Laser</a:t>
              </a:r>
            </a:p>
            <a:p>
              <a:pPr algn="ctr"/>
              <a:r>
                <a:rPr lang="de-DE" sz="1100" dirty="0">
                  <a:solidFill>
                    <a:schemeClr val="tx1"/>
                  </a:solidFill>
                </a:rPr>
                <a:t>2ns Flat-Top Pulses</a:t>
              </a:r>
              <a:endParaRPr lang="en-US" sz="1100" dirty="0">
                <a:solidFill>
                  <a:schemeClr val="tx1"/>
                </a:solidFill>
              </a:endParaRPr>
            </a:p>
          </p:txBody>
        </p:sp>
        <p:cxnSp>
          <p:nvCxnSpPr>
            <p:cNvPr id="83" name="Straight Connector 82">
              <a:extLst>
                <a:ext uri="{FF2B5EF4-FFF2-40B4-BE49-F238E27FC236}">
                  <a16:creationId xmlns:a16="http://schemas.microsoft.com/office/drawing/2014/main" id="{B69353D3-D881-687E-1678-DF302B1980B0}"/>
                </a:ext>
              </a:extLst>
            </p:cNvPr>
            <p:cNvCxnSpPr/>
            <p:nvPr/>
          </p:nvCxnSpPr>
          <p:spPr>
            <a:xfrm>
              <a:off x="2572435" y="2386985"/>
              <a:ext cx="0" cy="2628407"/>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7E52CE3-C136-0002-44AF-9EFAD9BFDD38}"/>
                </a:ext>
              </a:extLst>
            </p:cNvPr>
            <p:cNvCxnSpPr/>
            <p:nvPr/>
          </p:nvCxnSpPr>
          <p:spPr>
            <a:xfrm flipH="1">
              <a:off x="1310456" y="5015392"/>
              <a:ext cx="2479814"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B6D3746E-E262-B7A6-BF69-0C9020130B77}"/>
                </a:ext>
              </a:extLst>
            </p:cNvPr>
            <p:cNvGrpSpPr/>
            <p:nvPr/>
          </p:nvGrpSpPr>
          <p:grpSpPr>
            <a:xfrm>
              <a:off x="1318336" y="4480589"/>
              <a:ext cx="2479814" cy="1069607"/>
              <a:chOff x="3932480" y="1900517"/>
              <a:chExt cx="1860178" cy="802342"/>
            </a:xfrm>
          </p:grpSpPr>
          <p:sp>
            <p:nvSpPr>
              <p:cNvPr id="148" name="Arc 147">
                <a:extLst>
                  <a:ext uri="{FF2B5EF4-FFF2-40B4-BE49-F238E27FC236}">
                    <a16:creationId xmlns:a16="http://schemas.microsoft.com/office/drawing/2014/main" id="{683F3524-04FB-0531-4E1E-DFEFCDC4EAAE}"/>
                  </a:ext>
                </a:extLst>
              </p:cNvPr>
              <p:cNvSpPr/>
              <p:nvPr/>
            </p:nvSpPr>
            <p:spPr>
              <a:xfrm rot="16200000">
                <a:off x="3932480" y="1900517"/>
                <a:ext cx="802342" cy="802342"/>
              </a:xfrm>
              <a:prstGeom prst="arc">
                <a:avLst>
                  <a:gd name="adj1" fmla="val 14681919"/>
                  <a:gd name="adj2" fmla="val 1766162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a:p>
            </p:txBody>
          </p:sp>
          <p:sp>
            <p:nvSpPr>
              <p:cNvPr id="149" name="Arc 148">
                <a:extLst>
                  <a:ext uri="{FF2B5EF4-FFF2-40B4-BE49-F238E27FC236}">
                    <a16:creationId xmlns:a16="http://schemas.microsoft.com/office/drawing/2014/main" id="{00107EA6-F349-D685-06A5-2DFDEB7BC633}"/>
                  </a:ext>
                </a:extLst>
              </p:cNvPr>
              <p:cNvSpPr/>
              <p:nvPr/>
            </p:nvSpPr>
            <p:spPr>
              <a:xfrm rot="5400000">
                <a:off x="4990316" y="1900517"/>
                <a:ext cx="802342" cy="802342"/>
              </a:xfrm>
              <a:prstGeom prst="arc">
                <a:avLst>
                  <a:gd name="adj1" fmla="val 14681919"/>
                  <a:gd name="adj2" fmla="val 1766162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a:p>
            </p:txBody>
          </p:sp>
          <p:sp>
            <p:nvSpPr>
              <p:cNvPr id="150" name="Rectangle 149">
                <a:extLst>
                  <a:ext uri="{FF2B5EF4-FFF2-40B4-BE49-F238E27FC236}">
                    <a16:creationId xmlns:a16="http://schemas.microsoft.com/office/drawing/2014/main" id="{82C8AD80-EC94-9C48-9F5A-399E7D888793}"/>
                  </a:ext>
                </a:extLst>
              </p:cNvPr>
              <p:cNvSpPr/>
              <p:nvPr/>
            </p:nvSpPr>
            <p:spPr>
              <a:xfrm>
                <a:off x="4210386" y="2173941"/>
                <a:ext cx="327212" cy="25549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51" name="Straight Connector 150">
                <a:extLst>
                  <a:ext uri="{FF2B5EF4-FFF2-40B4-BE49-F238E27FC236}">
                    <a16:creationId xmlns:a16="http://schemas.microsoft.com/office/drawing/2014/main" id="{C8423A7E-8356-4E57-0D2B-67FB1DE20EDC}"/>
                  </a:ext>
                </a:extLst>
              </p:cNvPr>
              <p:cNvCxnSpPr/>
              <p:nvPr/>
            </p:nvCxnSpPr>
            <p:spPr>
              <a:xfrm>
                <a:off x="4709609" y="2138082"/>
                <a:ext cx="327212" cy="32721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52" name="Rectangle 151">
                <a:extLst>
                  <a:ext uri="{FF2B5EF4-FFF2-40B4-BE49-F238E27FC236}">
                    <a16:creationId xmlns:a16="http://schemas.microsoft.com/office/drawing/2014/main" id="{2ABC4D74-D426-B963-C167-2F4D39B61CD4}"/>
                  </a:ext>
                </a:extLst>
              </p:cNvPr>
              <p:cNvSpPr/>
              <p:nvPr/>
            </p:nvSpPr>
            <p:spPr>
              <a:xfrm>
                <a:off x="5511951" y="2064515"/>
                <a:ext cx="45719" cy="4743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53" name="Rectangle 152">
                <a:extLst>
                  <a:ext uri="{FF2B5EF4-FFF2-40B4-BE49-F238E27FC236}">
                    <a16:creationId xmlns:a16="http://schemas.microsoft.com/office/drawing/2014/main" id="{42F745AE-C64C-2514-0533-D761241AE8E3}"/>
                  </a:ext>
                </a:extLst>
              </p:cNvPr>
              <p:cNvSpPr/>
              <p:nvPr/>
            </p:nvSpPr>
            <p:spPr>
              <a:xfrm>
                <a:off x="5097780" y="2064515"/>
                <a:ext cx="268605" cy="446275"/>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cxnSp>
          <p:nvCxnSpPr>
            <p:cNvPr id="86" name="Straight Connector 85">
              <a:extLst>
                <a:ext uri="{FF2B5EF4-FFF2-40B4-BE49-F238E27FC236}">
                  <a16:creationId xmlns:a16="http://schemas.microsoft.com/office/drawing/2014/main" id="{F17E3B98-F369-D139-585A-D2376DD5B10A}"/>
                </a:ext>
              </a:extLst>
            </p:cNvPr>
            <p:cNvCxnSpPr/>
            <p:nvPr/>
          </p:nvCxnSpPr>
          <p:spPr>
            <a:xfrm flipH="1">
              <a:off x="2367869" y="3266468"/>
              <a:ext cx="436208" cy="436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B11CDB11-65CA-2355-0DF1-1B65D9F98223}"/>
                </a:ext>
              </a:extLst>
            </p:cNvPr>
            <p:cNvSpPr/>
            <p:nvPr/>
          </p:nvSpPr>
          <p:spPr>
            <a:xfrm rot="5400000">
              <a:off x="2394235" y="3693414"/>
              <a:ext cx="358079" cy="594932"/>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8" name="Rectangle 87">
              <a:extLst>
                <a:ext uri="{FF2B5EF4-FFF2-40B4-BE49-F238E27FC236}">
                  <a16:creationId xmlns:a16="http://schemas.microsoft.com/office/drawing/2014/main" id="{6C61A57C-27FC-CDB4-37C0-6ECD2B439891}"/>
                </a:ext>
              </a:extLst>
            </p:cNvPr>
            <p:cNvSpPr/>
            <p:nvPr/>
          </p:nvSpPr>
          <p:spPr>
            <a:xfrm rot="5400000">
              <a:off x="2541960" y="3991106"/>
              <a:ext cx="60948" cy="632352"/>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9" name="TextBox 88">
              <a:extLst>
                <a:ext uri="{FF2B5EF4-FFF2-40B4-BE49-F238E27FC236}">
                  <a16:creationId xmlns:a16="http://schemas.microsoft.com/office/drawing/2014/main" id="{31FD6105-A4CF-DFC9-EF42-2F7E32394366}"/>
                </a:ext>
              </a:extLst>
            </p:cNvPr>
            <p:cNvSpPr txBox="1"/>
            <p:nvPr/>
          </p:nvSpPr>
          <p:spPr>
            <a:xfrm>
              <a:off x="1485270" y="3346832"/>
              <a:ext cx="1123112" cy="251075"/>
            </a:xfrm>
            <a:prstGeom prst="rect">
              <a:avLst/>
            </a:prstGeom>
            <a:noFill/>
          </p:spPr>
          <p:txBody>
            <a:bodyPr wrap="none" rtlCol="0">
              <a:spAutoFit/>
            </a:bodyPr>
            <a:lstStyle/>
            <a:p>
              <a:r>
                <a:rPr lang="de-DE" sz="800" dirty="0"/>
                <a:t>Pol. Beamsplitter</a:t>
              </a:r>
              <a:endParaRPr lang="en-US" sz="800" dirty="0"/>
            </a:p>
          </p:txBody>
        </p:sp>
        <p:sp>
          <p:nvSpPr>
            <p:cNvPr id="90" name="TextBox 89">
              <a:extLst>
                <a:ext uri="{FF2B5EF4-FFF2-40B4-BE49-F238E27FC236}">
                  <a16:creationId xmlns:a16="http://schemas.microsoft.com/office/drawing/2014/main" id="{92AC7F65-D36B-2887-E4DE-47FE206AC06B}"/>
                </a:ext>
              </a:extLst>
            </p:cNvPr>
            <p:cNvSpPr txBox="1"/>
            <p:nvPr/>
          </p:nvSpPr>
          <p:spPr>
            <a:xfrm>
              <a:off x="2655635" y="5360719"/>
              <a:ext cx="874653" cy="251075"/>
            </a:xfrm>
            <a:prstGeom prst="rect">
              <a:avLst/>
            </a:prstGeom>
            <a:noFill/>
          </p:spPr>
          <p:txBody>
            <a:bodyPr wrap="none" rtlCol="0">
              <a:spAutoFit/>
            </a:bodyPr>
            <a:lstStyle/>
            <a:p>
              <a:r>
                <a:rPr lang="de-DE" sz="800" dirty="0"/>
                <a:t>Pockels Cell</a:t>
              </a:r>
              <a:endParaRPr lang="en-US" sz="800" dirty="0"/>
            </a:p>
          </p:txBody>
        </p:sp>
        <p:sp>
          <p:nvSpPr>
            <p:cNvPr id="91" name="TextBox 90">
              <a:extLst>
                <a:ext uri="{FF2B5EF4-FFF2-40B4-BE49-F238E27FC236}">
                  <a16:creationId xmlns:a16="http://schemas.microsoft.com/office/drawing/2014/main" id="{F0DD77E9-A0A4-A3A6-06C8-B86AC75D40B2}"/>
                </a:ext>
              </a:extLst>
            </p:cNvPr>
            <p:cNvSpPr txBox="1"/>
            <p:nvPr/>
          </p:nvSpPr>
          <p:spPr>
            <a:xfrm rot="5400000">
              <a:off x="3480217" y="4889854"/>
              <a:ext cx="891465" cy="251075"/>
            </a:xfrm>
            <a:prstGeom prst="rect">
              <a:avLst/>
            </a:prstGeom>
            <a:noFill/>
          </p:spPr>
          <p:txBody>
            <a:bodyPr wrap="none" rtlCol="0">
              <a:spAutoFit/>
            </a:bodyPr>
            <a:lstStyle/>
            <a:p>
              <a:r>
                <a:rPr lang="de-DE" sz="800" dirty="0"/>
                <a:t>Cavity Mirror</a:t>
              </a:r>
              <a:endParaRPr lang="en-US" sz="800" dirty="0"/>
            </a:p>
          </p:txBody>
        </p:sp>
        <p:sp>
          <p:nvSpPr>
            <p:cNvPr id="92" name="TextBox 91">
              <a:extLst>
                <a:ext uri="{FF2B5EF4-FFF2-40B4-BE49-F238E27FC236}">
                  <a16:creationId xmlns:a16="http://schemas.microsoft.com/office/drawing/2014/main" id="{D2491D53-4DA5-246A-1A10-2C33F59ED31B}"/>
                </a:ext>
              </a:extLst>
            </p:cNvPr>
            <p:cNvSpPr txBox="1"/>
            <p:nvPr/>
          </p:nvSpPr>
          <p:spPr>
            <a:xfrm rot="5400000">
              <a:off x="3216553" y="4368285"/>
              <a:ext cx="517842" cy="251075"/>
            </a:xfrm>
            <a:prstGeom prst="rect">
              <a:avLst/>
            </a:prstGeom>
            <a:noFill/>
          </p:spPr>
          <p:txBody>
            <a:bodyPr wrap="none" rtlCol="0">
              <a:spAutoFit/>
            </a:bodyPr>
            <a:lstStyle/>
            <a:p>
              <a:r>
                <a:rPr lang="de-DE" sz="800" dirty="0">
                  <a:latin typeface="Calibri" panose="020F0502020204030204" pitchFamily="34" charset="0"/>
                </a:rPr>
                <a:t>¼</a:t>
              </a:r>
              <a:r>
                <a:rPr lang="de-DE" sz="800" dirty="0"/>
                <a:t> WP</a:t>
              </a:r>
              <a:endParaRPr lang="en-US" sz="800" dirty="0"/>
            </a:p>
          </p:txBody>
        </p:sp>
        <p:sp>
          <p:nvSpPr>
            <p:cNvPr id="93" name="TextBox 92">
              <a:extLst>
                <a:ext uri="{FF2B5EF4-FFF2-40B4-BE49-F238E27FC236}">
                  <a16:creationId xmlns:a16="http://schemas.microsoft.com/office/drawing/2014/main" id="{06588A8E-46B3-45B8-8F86-017ABB5B2E0A}"/>
                </a:ext>
              </a:extLst>
            </p:cNvPr>
            <p:cNvSpPr txBox="1"/>
            <p:nvPr/>
          </p:nvSpPr>
          <p:spPr>
            <a:xfrm>
              <a:off x="1777947" y="4201834"/>
              <a:ext cx="521578" cy="251075"/>
            </a:xfrm>
            <a:prstGeom prst="rect">
              <a:avLst/>
            </a:prstGeom>
            <a:noFill/>
          </p:spPr>
          <p:txBody>
            <a:bodyPr wrap="none" rtlCol="0">
              <a:spAutoFit/>
            </a:bodyPr>
            <a:lstStyle/>
            <a:p>
              <a:r>
                <a:rPr lang="de-DE" sz="800" dirty="0">
                  <a:latin typeface="Calibri" panose="020F0502020204030204" pitchFamily="34" charset="0"/>
                </a:rPr>
                <a:t>½</a:t>
              </a:r>
              <a:r>
                <a:rPr lang="de-DE" sz="800" dirty="0"/>
                <a:t> WP</a:t>
              </a:r>
              <a:endParaRPr lang="en-US" sz="800" dirty="0"/>
            </a:p>
          </p:txBody>
        </p:sp>
        <p:sp>
          <p:nvSpPr>
            <p:cNvPr id="94" name="TextBox 93">
              <a:extLst>
                <a:ext uri="{FF2B5EF4-FFF2-40B4-BE49-F238E27FC236}">
                  <a16:creationId xmlns:a16="http://schemas.microsoft.com/office/drawing/2014/main" id="{CC84CDCC-4EC3-5DFE-5C53-1008D8257A7F}"/>
                </a:ext>
              </a:extLst>
            </p:cNvPr>
            <p:cNvSpPr txBox="1"/>
            <p:nvPr/>
          </p:nvSpPr>
          <p:spPr>
            <a:xfrm>
              <a:off x="2286089" y="3870761"/>
              <a:ext cx="585095" cy="251075"/>
            </a:xfrm>
            <a:prstGeom prst="rect">
              <a:avLst/>
            </a:prstGeom>
            <a:noFill/>
          </p:spPr>
          <p:txBody>
            <a:bodyPr wrap="none" rtlCol="0">
              <a:spAutoFit/>
            </a:bodyPr>
            <a:lstStyle/>
            <a:p>
              <a:r>
                <a:rPr lang="de-DE" sz="800" dirty="0">
                  <a:latin typeface="Calibri" panose="020F0502020204030204" pitchFamily="34" charset="0"/>
                </a:rPr>
                <a:t>Isolator</a:t>
              </a:r>
              <a:endParaRPr lang="en-US" sz="800" dirty="0"/>
            </a:p>
          </p:txBody>
        </p:sp>
        <p:sp>
          <p:nvSpPr>
            <p:cNvPr id="95" name="TextBox 94">
              <a:extLst>
                <a:ext uri="{FF2B5EF4-FFF2-40B4-BE49-F238E27FC236}">
                  <a16:creationId xmlns:a16="http://schemas.microsoft.com/office/drawing/2014/main" id="{7B5E0263-1B42-B8F2-779D-57B9F6D86E36}"/>
                </a:ext>
              </a:extLst>
            </p:cNvPr>
            <p:cNvSpPr txBox="1"/>
            <p:nvPr/>
          </p:nvSpPr>
          <p:spPr>
            <a:xfrm>
              <a:off x="1485270" y="5226462"/>
              <a:ext cx="897071" cy="251075"/>
            </a:xfrm>
            <a:prstGeom prst="rect">
              <a:avLst/>
            </a:prstGeom>
            <a:noFill/>
          </p:spPr>
          <p:txBody>
            <a:bodyPr wrap="none" rtlCol="0">
              <a:spAutoFit/>
            </a:bodyPr>
            <a:lstStyle/>
            <a:p>
              <a:r>
                <a:rPr lang="de-DE" sz="800" dirty="0"/>
                <a:t>Gain Module</a:t>
              </a:r>
              <a:endParaRPr lang="en-US" sz="800" dirty="0"/>
            </a:p>
          </p:txBody>
        </p:sp>
        <p:sp>
          <p:nvSpPr>
            <p:cNvPr id="96" name="Oval 95">
              <a:extLst>
                <a:ext uri="{FF2B5EF4-FFF2-40B4-BE49-F238E27FC236}">
                  <a16:creationId xmlns:a16="http://schemas.microsoft.com/office/drawing/2014/main" id="{E9B61DC1-2932-5E36-7D71-4A3218F9B42C}"/>
                </a:ext>
              </a:extLst>
            </p:cNvPr>
            <p:cNvSpPr/>
            <p:nvPr/>
          </p:nvSpPr>
          <p:spPr>
            <a:xfrm rot="16200000">
              <a:off x="2543730" y="2057245"/>
              <a:ext cx="57409" cy="587762"/>
            </a:xfrm>
            <a:prstGeom prst="ellipse">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7" name="TextBox 96">
              <a:extLst>
                <a:ext uri="{FF2B5EF4-FFF2-40B4-BE49-F238E27FC236}">
                  <a16:creationId xmlns:a16="http://schemas.microsoft.com/office/drawing/2014/main" id="{980EF95D-6914-8B16-1A6A-CBC311D1E8C7}"/>
                </a:ext>
              </a:extLst>
            </p:cNvPr>
            <p:cNvSpPr txBox="1"/>
            <p:nvPr/>
          </p:nvSpPr>
          <p:spPr>
            <a:xfrm>
              <a:off x="2888611" y="2218074"/>
              <a:ext cx="1102564" cy="251075"/>
            </a:xfrm>
            <a:prstGeom prst="rect">
              <a:avLst/>
            </a:prstGeom>
            <a:noFill/>
          </p:spPr>
          <p:txBody>
            <a:bodyPr wrap="none" rtlCol="0">
              <a:spAutoFit/>
            </a:bodyPr>
            <a:lstStyle/>
            <a:p>
              <a:r>
                <a:rPr lang="de-DE" sz="800" dirty="0"/>
                <a:t>Collimation Lens</a:t>
              </a:r>
              <a:endParaRPr lang="en-US" sz="800" dirty="0"/>
            </a:p>
          </p:txBody>
        </p:sp>
        <p:sp>
          <p:nvSpPr>
            <p:cNvPr id="98" name="TextBox 97">
              <a:extLst>
                <a:ext uri="{FF2B5EF4-FFF2-40B4-BE49-F238E27FC236}">
                  <a16:creationId xmlns:a16="http://schemas.microsoft.com/office/drawing/2014/main" id="{42F25680-17D0-5FE7-F9DC-759FAC702D3B}"/>
                </a:ext>
              </a:extLst>
            </p:cNvPr>
            <p:cNvSpPr txBox="1"/>
            <p:nvPr/>
          </p:nvSpPr>
          <p:spPr>
            <a:xfrm>
              <a:off x="491164" y="1645518"/>
              <a:ext cx="1110036" cy="251075"/>
            </a:xfrm>
            <a:prstGeom prst="rect">
              <a:avLst/>
            </a:prstGeom>
            <a:noFill/>
          </p:spPr>
          <p:txBody>
            <a:bodyPr wrap="none" rtlCol="0">
              <a:spAutoFit/>
            </a:bodyPr>
            <a:lstStyle/>
            <a:p>
              <a:r>
                <a:rPr lang="de-DE" sz="800" dirty="0"/>
                <a:t>Oscillator Output</a:t>
              </a:r>
              <a:endParaRPr lang="en-US" sz="800" dirty="0"/>
            </a:p>
          </p:txBody>
        </p:sp>
        <p:cxnSp>
          <p:nvCxnSpPr>
            <p:cNvPr id="99" name="Straight Connector 98">
              <a:extLst>
                <a:ext uri="{FF2B5EF4-FFF2-40B4-BE49-F238E27FC236}">
                  <a16:creationId xmlns:a16="http://schemas.microsoft.com/office/drawing/2014/main" id="{A11D4506-4131-9651-B9F8-254B3A8DB129}"/>
                </a:ext>
              </a:extLst>
            </p:cNvPr>
            <p:cNvCxnSpPr>
              <a:endCxn id="96" idx="3"/>
            </p:cNvCxnSpPr>
            <p:nvPr/>
          </p:nvCxnSpPr>
          <p:spPr>
            <a:xfrm>
              <a:off x="2580891" y="2200717"/>
              <a:ext cx="199349" cy="17070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B118182A-F7B9-313E-9434-C495C86B95CB}"/>
                </a:ext>
              </a:extLst>
            </p:cNvPr>
            <p:cNvCxnSpPr>
              <a:stCxn id="81" idx="7"/>
              <a:endCxn id="96" idx="1"/>
            </p:cNvCxnSpPr>
            <p:nvPr/>
          </p:nvCxnSpPr>
          <p:spPr>
            <a:xfrm flipH="1">
              <a:off x="2364629" y="2200717"/>
              <a:ext cx="211133" cy="17070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29F43F9E-3B76-61E4-05B5-EEC5CB410D21}"/>
                </a:ext>
              </a:extLst>
            </p:cNvPr>
            <p:cNvCxnSpPr/>
            <p:nvPr/>
          </p:nvCxnSpPr>
          <p:spPr>
            <a:xfrm>
              <a:off x="2580890" y="3495843"/>
              <a:ext cx="158046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6F0010C6-EC32-2B54-1E39-6821CA796D9A}"/>
                </a:ext>
              </a:extLst>
            </p:cNvPr>
            <p:cNvSpPr txBox="1"/>
            <p:nvPr/>
          </p:nvSpPr>
          <p:spPr>
            <a:xfrm>
              <a:off x="1602178" y="5522823"/>
              <a:ext cx="2451344" cy="286942"/>
            </a:xfrm>
            <a:prstGeom prst="rect">
              <a:avLst/>
            </a:prstGeom>
            <a:noFill/>
          </p:spPr>
          <p:txBody>
            <a:bodyPr wrap="none" rtlCol="0">
              <a:spAutoFit/>
            </a:bodyPr>
            <a:lstStyle/>
            <a:p>
              <a:r>
                <a:rPr lang="de-DE" sz="1000" b="1" dirty="0"/>
                <a:t>Nd:YAG Regenerative Amplifier</a:t>
              </a:r>
              <a:endParaRPr lang="en-US" sz="1000" b="1" dirty="0"/>
            </a:p>
          </p:txBody>
        </p:sp>
        <p:cxnSp>
          <p:nvCxnSpPr>
            <p:cNvPr id="104" name="Straight Connector 103">
              <a:extLst>
                <a:ext uri="{FF2B5EF4-FFF2-40B4-BE49-F238E27FC236}">
                  <a16:creationId xmlns:a16="http://schemas.microsoft.com/office/drawing/2014/main" id="{56300B15-68A0-7670-9931-9F7A639BF5EB}"/>
                </a:ext>
              </a:extLst>
            </p:cNvPr>
            <p:cNvCxnSpPr>
              <a:cxnSpLocks/>
            </p:cNvCxnSpPr>
            <p:nvPr/>
          </p:nvCxnSpPr>
          <p:spPr>
            <a:xfrm flipV="1">
              <a:off x="5350269" y="2032745"/>
              <a:ext cx="1802542" cy="34197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4EF67C1-24FB-6282-A273-016C36663853}"/>
                </a:ext>
              </a:extLst>
            </p:cNvPr>
            <p:cNvCxnSpPr/>
            <p:nvPr/>
          </p:nvCxnSpPr>
          <p:spPr>
            <a:xfrm>
              <a:off x="3114000" y="3494604"/>
              <a:ext cx="1031876"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298B527-9B12-80B7-1A9B-3D83374D2735}"/>
                </a:ext>
              </a:extLst>
            </p:cNvPr>
            <p:cNvCxnSpPr/>
            <p:nvPr/>
          </p:nvCxnSpPr>
          <p:spPr>
            <a:xfrm flipH="1">
              <a:off x="3928438" y="3298770"/>
              <a:ext cx="436208" cy="436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051EC8E-38A8-A2B1-DBD1-0667F6AB7CFC}"/>
                </a:ext>
              </a:extLst>
            </p:cNvPr>
            <p:cNvCxnSpPr/>
            <p:nvPr/>
          </p:nvCxnSpPr>
          <p:spPr>
            <a:xfrm flipH="1">
              <a:off x="3914102" y="2163056"/>
              <a:ext cx="436208" cy="436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C1BF435-9259-704E-4D67-9C27D91A50A0}"/>
                </a:ext>
              </a:extLst>
            </p:cNvPr>
            <p:cNvCxnSpPr/>
            <p:nvPr/>
          </p:nvCxnSpPr>
          <p:spPr>
            <a:xfrm flipH="1">
              <a:off x="7519952" y="3120868"/>
              <a:ext cx="436208" cy="436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C49F6189-ED6B-1267-1E80-4B91EBE321B7}"/>
                </a:ext>
              </a:extLst>
            </p:cNvPr>
            <p:cNvCxnSpPr/>
            <p:nvPr/>
          </p:nvCxnSpPr>
          <p:spPr>
            <a:xfrm flipV="1">
              <a:off x="4146541" y="1958094"/>
              <a:ext cx="0" cy="155877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4DB248E-E1DA-BE63-6DD4-07C57AAE71F9}"/>
                </a:ext>
              </a:extLst>
            </p:cNvPr>
            <p:cNvCxnSpPr/>
            <p:nvPr/>
          </p:nvCxnSpPr>
          <p:spPr>
            <a:xfrm>
              <a:off x="4151098" y="2368914"/>
              <a:ext cx="2803079"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9A862467-250D-4E93-D9EF-F07017E3E4C6}"/>
                </a:ext>
              </a:extLst>
            </p:cNvPr>
            <p:cNvSpPr/>
            <p:nvPr/>
          </p:nvSpPr>
          <p:spPr>
            <a:xfrm rot="16200000">
              <a:off x="3966837" y="2671638"/>
              <a:ext cx="358079" cy="594932"/>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16" name="Rectangle 115">
              <a:extLst>
                <a:ext uri="{FF2B5EF4-FFF2-40B4-BE49-F238E27FC236}">
                  <a16:creationId xmlns:a16="http://schemas.microsoft.com/office/drawing/2014/main" id="{BB71CC11-7C91-86BA-D3CE-54566ACE7A8F}"/>
                </a:ext>
              </a:extLst>
            </p:cNvPr>
            <p:cNvSpPr/>
            <p:nvPr/>
          </p:nvSpPr>
          <p:spPr>
            <a:xfrm>
              <a:off x="7387760" y="3017858"/>
              <a:ext cx="60948" cy="632352"/>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17" name="Rectangle 116">
              <a:extLst>
                <a:ext uri="{FF2B5EF4-FFF2-40B4-BE49-F238E27FC236}">
                  <a16:creationId xmlns:a16="http://schemas.microsoft.com/office/drawing/2014/main" id="{3933DE32-94B6-F103-ECF8-E4A0D55AF6A4}"/>
                </a:ext>
              </a:extLst>
            </p:cNvPr>
            <p:cNvSpPr/>
            <p:nvPr/>
          </p:nvSpPr>
          <p:spPr>
            <a:xfrm>
              <a:off x="3923881" y="1855577"/>
              <a:ext cx="426429" cy="1025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18" name="Straight Connector 117">
              <a:extLst>
                <a:ext uri="{FF2B5EF4-FFF2-40B4-BE49-F238E27FC236}">
                  <a16:creationId xmlns:a16="http://schemas.microsoft.com/office/drawing/2014/main" id="{3B526943-DBA9-B4D8-2176-4DC80AA3091F}"/>
                </a:ext>
              </a:extLst>
            </p:cNvPr>
            <p:cNvCxnSpPr/>
            <p:nvPr/>
          </p:nvCxnSpPr>
          <p:spPr>
            <a:xfrm>
              <a:off x="4145876" y="3494604"/>
              <a:ext cx="4956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1B23FD93-2B27-F4FA-5291-98E2D6D9A320}"/>
                </a:ext>
              </a:extLst>
            </p:cNvPr>
            <p:cNvSpPr/>
            <p:nvPr/>
          </p:nvSpPr>
          <p:spPr>
            <a:xfrm rot="16200000">
              <a:off x="4472221" y="3442664"/>
              <a:ext cx="426430" cy="1025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20" name="Straight Connector 119">
              <a:extLst>
                <a:ext uri="{FF2B5EF4-FFF2-40B4-BE49-F238E27FC236}">
                  <a16:creationId xmlns:a16="http://schemas.microsoft.com/office/drawing/2014/main" id="{B5C8C361-8E4E-422C-B4F7-A815FC68B9CA}"/>
                </a:ext>
              </a:extLst>
            </p:cNvPr>
            <p:cNvCxnSpPr/>
            <p:nvPr/>
          </p:nvCxnSpPr>
          <p:spPr>
            <a:xfrm flipV="1">
              <a:off x="7738056" y="2876513"/>
              <a:ext cx="0" cy="45752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21" name="Rectangle 120">
              <a:extLst>
                <a:ext uri="{FF2B5EF4-FFF2-40B4-BE49-F238E27FC236}">
                  <a16:creationId xmlns:a16="http://schemas.microsoft.com/office/drawing/2014/main" id="{F2FBE5DD-F30C-CB63-C1E2-3E9B89C6CF9F}"/>
                </a:ext>
              </a:extLst>
            </p:cNvPr>
            <p:cNvSpPr/>
            <p:nvPr/>
          </p:nvSpPr>
          <p:spPr>
            <a:xfrm>
              <a:off x="7529731" y="2821745"/>
              <a:ext cx="426429" cy="1025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22" name="TextBox 121">
              <a:extLst>
                <a:ext uri="{FF2B5EF4-FFF2-40B4-BE49-F238E27FC236}">
                  <a16:creationId xmlns:a16="http://schemas.microsoft.com/office/drawing/2014/main" id="{0B8B4010-820E-3CE1-6CBA-C0E38749AE31}"/>
                </a:ext>
              </a:extLst>
            </p:cNvPr>
            <p:cNvSpPr txBox="1"/>
            <p:nvPr/>
          </p:nvSpPr>
          <p:spPr>
            <a:xfrm>
              <a:off x="6913459" y="3680790"/>
              <a:ext cx="1083883" cy="251075"/>
            </a:xfrm>
            <a:prstGeom prst="rect">
              <a:avLst/>
            </a:prstGeom>
            <a:noFill/>
          </p:spPr>
          <p:txBody>
            <a:bodyPr wrap="none" rtlCol="0">
              <a:spAutoFit/>
            </a:bodyPr>
            <a:lstStyle/>
            <a:p>
              <a:r>
                <a:rPr lang="de-DE" sz="800" dirty="0"/>
                <a:t>Intensity Control</a:t>
              </a:r>
              <a:endParaRPr lang="en-US" sz="800" dirty="0"/>
            </a:p>
          </p:txBody>
        </p:sp>
        <p:sp>
          <p:nvSpPr>
            <p:cNvPr id="123" name="TextBox 122">
              <a:extLst>
                <a:ext uri="{FF2B5EF4-FFF2-40B4-BE49-F238E27FC236}">
                  <a16:creationId xmlns:a16="http://schemas.microsoft.com/office/drawing/2014/main" id="{B080BDA8-1969-2D8D-7EA9-DD8FB9CFA749}"/>
                </a:ext>
              </a:extLst>
            </p:cNvPr>
            <p:cNvSpPr txBox="1"/>
            <p:nvPr/>
          </p:nvSpPr>
          <p:spPr>
            <a:xfrm>
              <a:off x="2963819" y="2856715"/>
              <a:ext cx="936300" cy="251075"/>
            </a:xfrm>
            <a:prstGeom prst="rect">
              <a:avLst/>
            </a:prstGeom>
            <a:noFill/>
          </p:spPr>
          <p:txBody>
            <a:bodyPr wrap="none" rtlCol="0">
              <a:spAutoFit/>
            </a:bodyPr>
            <a:lstStyle/>
            <a:p>
              <a:r>
                <a:rPr lang="de-DE" sz="800" dirty="0"/>
                <a:t>Pulse Picking</a:t>
              </a:r>
              <a:endParaRPr lang="en-US" sz="800" dirty="0"/>
            </a:p>
          </p:txBody>
        </p:sp>
        <p:sp>
          <p:nvSpPr>
            <p:cNvPr id="124" name="Rectangle 123">
              <a:extLst>
                <a:ext uri="{FF2B5EF4-FFF2-40B4-BE49-F238E27FC236}">
                  <a16:creationId xmlns:a16="http://schemas.microsoft.com/office/drawing/2014/main" id="{A899D6FD-08B2-0DAE-BCD5-D1654ABB0BE8}"/>
                </a:ext>
              </a:extLst>
            </p:cNvPr>
            <p:cNvSpPr/>
            <p:nvPr/>
          </p:nvSpPr>
          <p:spPr>
            <a:xfrm rot="16200000">
              <a:off x="6740961" y="2322927"/>
              <a:ext cx="426430" cy="1025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125" name="Group 124">
              <a:extLst>
                <a:ext uri="{FF2B5EF4-FFF2-40B4-BE49-F238E27FC236}">
                  <a16:creationId xmlns:a16="http://schemas.microsoft.com/office/drawing/2014/main" id="{8E59248A-B417-A8FC-63FF-6A95FF298F7D}"/>
                </a:ext>
              </a:extLst>
            </p:cNvPr>
            <p:cNvGrpSpPr/>
            <p:nvPr/>
          </p:nvGrpSpPr>
          <p:grpSpPr>
            <a:xfrm>
              <a:off x="4767825" y="4467423"/>
              <a:ext cx="1915196" cy="749383"/>
              <a:chOff x="6474850" y="4834658"/>
              <a:chExt cx="2135329" cy="835518"/>
            </a:xfrm>
          </p:grpSpPr>
          <p:sp>
            <p:nvSpPr>
              <p:cNvPr id="146" name="Rectangle 145">
                <a:extLst>
                  <a:ext uri="{FF2B5EF4-FFF2-40B4-BE49-F238E27FC236}">
                    <a16:creationId xmlns:a16="http://schemas.microsoft.com/office/drawing/2014/main" id="{DE35FEED-9040-2402-76C3-D52F3B4C5166}"/>
                  </a:ext>
                </a:extLst>
              </p:cNvPr>
              <p:cNvSpPr/>
              <p:nvPr/>
            </p:nvSpPr>
            <p:spPr>
              <a:xfrm>
                <a:off x="6570140" y="4834658"/>
                <a:ext cx="1941980" cy="83551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47" name="TextBox 146">
                <a:extLst>
                  <a:ext uri="{FF2B5EF4-FFF2-40B4-BE49-F238E27FC236}">
                    <a16:creationId xmlns:a16="http://schemas.microsoft.com/office/drawing/2014/main" id="{0315AA98-C645-0221-EB56-22D75CB2C6A7}"/>
                  </a:ext>
                </a:extLst>
              </p:cNvPr>
              <p:cNvSpPr txBox="1"/>
              <p:nvPr/>
            </p:nvSpPr>
            <p:spPr>
              <a:xfrm>
                <a:off x="6474850" y="4938780"/>
                <a:ext cx="2135329" cy="559868"/>
              </a:xfrm>
              <a:prstGeom prst="rect">
                <a:avLst/>
              </a:prstGeom>
              <a:noFill/>
            </p:spPr>
            <p:txBody>
              <a:bodyPr wrap="none" rtlCol="0">
                <a:spAutoFit/>
              </a:bodyPr>
              <a:lstStyle/>
              <a:p>
                <a:pPr algn="ctr"/>
                <a:r>
                  <a:rPr lang="de-DE" sz="1100" b="1" dirty="0"/>
                  <a:t>760-790nm tunable</a:t>
                </a:r>
              </a:p>
              <a:p>
                <a:pPr algn="ctr"/>
                <a:r>
                  <a:rPr lang="de-DE" sz="1100" b="1" dirty="0"/>
                  <a:t>CW/Pulsed OPA Seed</a:t>
                </a:r>
                <a:endParaRPr lang="en-US" sz="1100" b="1" dirty="0"/>
              </a:p>
            </p:txBody>
          </p:sp>
        </p:grpSp>
        <p:sp>
          <p:nvSpPr>
            <p:cNvPr id="126" name="Freeform 7">
              <a:extLst>
                <a:ext uri="{FF2B5EF4-FFF2-40B4-BE49-F238E27FC236}">
                  <a16:creationId xmlns:a16="http://schemas.microsoft.com/office/drawing/2014/main" id="{FBBEE520-382C-1B1A-63E0-338F64E440A8}"/>
                </a:ext>
              </a:extLst>
            </p:cNvPr>
            <p:cNvSpPr/>
            <p:nvPr/>
          </p:nvSpPr>
          <p:spPr>
            <a:xfrm>
              <a:off x="6242926" y="3387337"/>
              <a:ext cx="256368" cy="1069389"/>
            </a:xfrm>
            <a:custGeom>
              <a:avLst/>
              <a:gdLst>
                <a:gd name="connsiteX0" fmla="*/ 15958 w 285835"/>
                <a:gd name="connsiteY0" fmla="*/ 1192306 h 1192306"/>
                <a:gd name="connsiteX1" fmla="*/ 15958 w 285835"/>
                <a:gd name="connsiteY1" fmla="*/ 963706 h 1192306"/>
                <a:gd name="connsiteX2" fmla="*/ 181805 w 285835"/>
                <a:gd name="connsiteY2" fmla="*/ 815788 h 1192306"/>
                <a:gd name="connsiteX3" fmla="*/ 284899 w 285835"/>
                <a:gd name="connsiteY3" fmla="*/ 502024 h 1192306"/>
                <a:gd name="connsiteX4" fmla="*/ 123534 w 285835"/>
                <a:gd name="connsiteY4" fmla="*/ 215153 h 1192306"/>
                <a:gd name="connsiteX5" fmla="*/ 110087 w 285835"/>
                <a:gd name="connsiteY5" fmla="*/ 0 h 119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835" h="1192306">
                  <a:moveTo>
                    <a:pt x="15958" y="1192306"/>
                  </a:moveTo>
                  <a:cubicBezTo>
                    <a:pt x="2137" y="1109382"/>
                    <a:pt x="-11683" y="1026459"/>
                    <a:pt x="15958" y="963706"/>
                  </a:cubicBezTo>
                  <a:cubicBezTo>
                    <a:pt x="43599" y="900953"/>
                    <a:pt x="136981" y="892735"/>
                    <a:pt x="181805" y="815788"/>
                  </a:cubicBezTo>
                  <a:cubicBezTo>
                    <a:pt x="226629" y="738841"/>
                    <a:pt x="294611" y="602130"/>
                    <a:pt x="284899" y="502024"/>
                  </a:cubicBezTo>
                  <a:cubicBezTo>
                    <a:pt x="275187" y="401918"/>
                    <a:pt x="152669" y="298824"/>
                    <a:pt x="123534" y="215153"/>
                  </a:cubicBezTo>
                  <a:cubicBezTo>
                    <a:pt x="94399" y="131482"/>
                    <a:pt x="102243" y="65741"/>
                    <a:pt x="110087"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127" name="Group 126">
              <a:extLst>
                <a:ext uri="{FF2B5EF4-FFF2-40B4-BE49-F238E27FC236}">
                  <a16:creationId xmlns:a16="http://schemas.microsoft.com/office/drawing/2014/main" id="{76662D28-FF77-1EDB-2096-13E55CE93065}"/>
                </a:ext>
              </a:extLst>
            </p:cNvPr>
            <p:cNvGrpSpPr/>
            <p:nvPr/>
          </p:nvGrpSpPr>
          <p:grpSpPr>
            <a:xfrm flipV="1">
              <a:off x="6038739" y="3208223"/>
              <a:ext cx="587762" cy="179113"/>
              <a:chOff x="7719194" y="3591496"/>
              <a:chExt cx="655320" cy="199701"/>
            </a:xfrm>
          </p:grpSpPr>
          <p:sp>
            <p:nvSpPr>
              <p:cNvPr id="143" name="Oval 142">
                <a:extLst>
                  <a:ext uri="{FF2B5EF4-FFF2-40B4-BE49-F238E27FC236}">
                    <a16:creationId xmlns:a16="http://schemas.microsoft.com/office/drawing/2014/main" id="{1776BD49-A8B3-7F1F-A597-1A7CE3B615A5}"/>
                  </a:ext>
                </a:extLst>
              </p:cNvPr>
              <p:cNvSpPr/>
              <p:nvPr/>
            </p:nvSpPr>
            <p:spPr>
              <a:xfrm rot="16200000">
                <a:off x="8014850" y="3431533"/>
                <a:ext cx="64008" cy="655320"/>
              </a:xfrm>
              <a:prstGeom prst="ellipse">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44" name="Straight Connector 143">
                <a:extLst>
                  <a:ext uri="{FF2B5EF4-FFF2-40B4-BE49-F238E27FC236}">
                    <a16:creationId xmlns:a16="http://schemas.microsoft.com/office/drawing/2014/main" id="{8C685548-95AC-03C9-996E-D24ACD143166}"/>
                  </a:ext>
                </a:extLst>
              </p:cNvPr>
              <p:cNvCxnSpPr>
                <a:endCxn id="143" idx="3"/>
              </p:cNvCxnSpPr>
              <p:nvPr/>
            </p:nvCxnSpPr>
            <p:spPr>
              <a:xfrm>
                <a:off x="8056282" y="3591496"/>
                <a:ext cx="222263" cy="1903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8447DFFA-26A7-9CB0-8463-50FA8ABE3226}"/>
                  </a:ext>
                </a:extLst>
              </p:cNvPr>
              <p:cNvCxnSpPr>
                <a:endCxn id="143" idx="1"/>
              </p:cNvCxnSpPr>
              <p:nvPr/>
            </p:nvCxnSpPr>
            <p:spPr>
              <a:xfrm flipH="1">
                <a:off x="7815163" y="3591496"/>
                <a:ext cx="235401" cy="1903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128" name="Straight Connector 127">
              <a:extLst>
                <a:ext uri="{FF2B5EF4-FFF2-40B4-BE49-F238E27FC236}">
                  <a16:creationId xmlns:a16="http://schemas.microsoft.com/office/drawing/2014/main" id="{4714CFAA-4DF5-107D-E378-E3950304FE78}"/>
                </a:ext>
              </a:extLst>
            </p:cNvPr>
            <p:cNvCxnSpPr/>
            <p:nvPr/>
          </p:nvCxnSpPr>
          <p:spPr>
            <a:xfrm flipH="1" flipV="1">
              <a:off x="6205625" y="2725106"/>
              <a:ext cx="278110" cy="27811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E17D8D5-49D7-956B-E3BD-590DE2C1B2BF}"/>
                </a:ext>
              </a:extLst>
            </p:cNvPr>
            <p:cNvCxnSpPr/>
            <p:nvPr/>
          </p:nvCxnSpPr>
          <p:spPr>
            <a:xfrm rot="3600000" flipH="1" flipV="1">
              <a:off x="4394767" y="2448344"/>
              <a:ext cx="278110" cy="27811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42B19DC-3B83-5CCA-157E-58B3ABC4E22C}"/>
                </a:ext>
              </a:extLst>
            </p:cNvPr>
            <p:cNvCxnSpPr>
              <a:stCxn id="143" idx="2"/>
            </p:cNvCxnSpPr>
            <p:nvPr/>
          </p:nvCxnSpPr>
          <p:spPr>
            <a:xfrm flipV="1">
              <a:off x="6332620" y="2864161"/>
              <a:ext cx="0" cy="34406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986D690-5624-848E-D28F-2058049F1916}"/>
                </a:ext>
              </a:extLst>
            </p:cNvPr>
            <p:cNvCxnSpPr/>
            <p:nvPr/>
          </p:nvCxnSpPr>
          <p:spPr>
            <a:xfrm>
              <a:off x="4566589" y="2520101"/>
              <a:ext cx="1755682" cy="33308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4A43970E-5468-CC0D-9498-E2CE6B6CF094}"/>
                </a:ext>
              </a:extLst>
            </p:cNvPr>
            <p:cNvCxnSpPr>
              <a:cxnSpLocks/>
            </p:cNvCxnSpPr>
            <p:nvPr/>
          </p:nvCxnSpPr>
          <p:spPr>
            <a:xfrm flipV="1">
              <a:off x="4548944" y="2030536"/>
              <a:ext cx="2582408" cy="48992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9E3FF88C-D70E-772D-6B1F-CF6DC25EBB6D}"/>
                </a:ext>
              </a:extLst>
            </p:cNvPr>
            <p:cNvGrpSpPr/>
            <p:nvPr/>
          </p:nvGrpSpPr>
          <p:grpSpPr>
            <a:xfrm>
              <a:off x="5022439" y="2183876"/>
              <a:ext cx="594932" cy="358079"/>
              <a:chOff x="6570141" y="2584753"/>
              <a:chExt cx="663314" cy="399237"/>
            </a:xfrm>
          </p:grpSpPr>
          <p:sp>
            <p:nvSpPr>
              <p:cNvPr id="141" name="Rectangle 140">
                <a:extLst>
                  <a:ext uri="{FF2B5EF4-FFF2-40B4-BE49-F238E27FC236}">
                    <a16:creationId xmlns:a16="http://schemas.microsoft.com/office/drawing/2014/main" id="{57CEDA88-ED55-E6F9-6928-E14B7399394D}"/>
                  </a:ext>
                </a:extLst>
              </p:cNvPr>
              <p:cNvSpPr/>
              <p:nvPr/>
            </p:nvSpPr>
            <p:spPr>
              <a:xfrm rot="16200000">
                <a:off x="6702179" y="2452715"/>
                <a:ext cx="399237" cy="6633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42" name="TextBox 141">
                <a:extLst>
                  <a:ext uri="{FF2B5EF4-FFF2-40B4-BE49-F238E27FC236}">
                    <a16:creationId xmlns:a16="http://schemas.microsoft.com/office/drawing/2014/main" id="{B0083A28-8A45-B0EA-2DF3-424E41B9C657}"/>
                  </a:ext>
                </a:extLst>
              </p:cNvPr>
              <p:cNvSpPr txBox="1"/>
              <p:nvPr/>
            </p:nvSpPr>
            <p:spPr>
              <a:xfrm>
                <a:off x="6636038" y="2653567"/>
                <a:ext cx="523209" cy="279934"/>
              </a:xfrm>
              <a:prstGeom prst="rect">
                <a:avLst/>
              </a:prstGeom>
              <a:noFill/>
            </p:spPr>
            <p:txBody>
              <a:bodyPr wrap="none" rtlCol="0">
                <a:spAutoFit/>
              </a:bodyPr>
              <a:lstStyle/>
              <a:p>
                <a:r>
                  <a:rPr lang="de-DE" sz="800" dirty="0"/>
                  <a:t>OPA</a:t>
                </a:r>
                <a:endParaRPr lang="en-US" sz="800" dirty="0"/>
              </a:p>
            </p:txBody>
          </p:sp>
        </p:grpSp>
        <p:cxnSp>
          <p:nvCxnSpPr>
            <p:cNvPr id="134" name="Straight Connector 133">
              <a:extLst>
                <a:ext uri="{FF2B5EF4-FFF2-40B4-BE49-F238E27FC236}">
                  <a16:creationId xmlns:a16="http://schemas.microsoft.com/office/drawing/2014/main" id="{BB089CC2-6007-CB07-61D3-FE6306D0798D}"/>
                </a:ext>
              </a:extLst>
            </p:cNvPr>
            <p:cNvCxnSpPr/>
            <p:nvPr/>
          </p:nvCxnSpPr>
          <p:spPr>
            <a:xfrm flipV="1">
              <a:off x="7132971" y="2030186"/>
              <a:ext cx="0" cy="129371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AB08B3F-AB34-94E7-5DE1-D9552E5645B0}"/>
                </a:ext>
              </a:extLst>
            </p:cNvPr>
            <p:cNvCxnSpPr/>
            <p:nvPr/>
          </p:nvCxnSpPr>
          <p:spPr>
            <a:xfrm>
              <a:off x="7132971" y="3323899"/>
              <a:ext cx="134833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0F514FFF-23C4-C82E-4D71-AA060D8BAFA9}"/>
                </a:ext>
              </a:extLst>
            </p:cNvPr>
            <p:cNvCxnSpPr/>
            <p:nvPr/>
          </p:nvCxnSpPr>
          <p:spPr>
            <a:xfrm flipH="1" flipV="1">
              <a:off x="6992297" y="3188145"/>
              <a:ext cx="278110" cy="27811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D401B620-2A0F-0456-25E6-E3FC50142DDA}"/>
                </a:ext>
              </a:extLst>
            </p:cNvPr>
            <p:cNvCxnSpPr/>
            <p:nvPr/>
          </p:nvCxnSpPr>
          <p:spPr>
            <a:xfrm flipH="1" flipV="1">
              <a:off x="7009715" y="1889689"/>
              <a:ext cx="278110" cy="27811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8" name="Rectangle 137">
              <a:extLst>
                <a:ext uri="{FF2B5EF4-FFF2-40B4-BE49-F238E27FC236}">
                  <a16:creationId xmlns:a16="http://schemas.microsoft.com/office/drawing/2014/main" id="{383E9FAF-56D4-C8A6-2216-E47371EB0FA3}"/>
                </a:ext>
              </a:extLst>
            </p:cNvPr>
            <p:cNvSpPr/>
            <p:nvPr/>
          </p:nvSpPr>
          <p:spPr>
            <a:xfrm rot="5400000">
              <a:off x="3157241" y="3280266"/>
              <a:ext cx="358079" cy="437988"/>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39" name="TextBox 138">
              <a:extLst>
                <a:ext uri="{FF2B5EF4-FFF2-40B4-BE49-F238E27FC236}">
                  <a16:creationId xmlns:a16="http://schemas.microsoft.com/office/drawing/2014/main" id="{D2B5ACAF-3B19-EBD8-B805-4184DE8EF8C1}"/>
                </a:ext>
              </a:extLst>
            </p:cNvPr>
            <p:cNvSpPr txBox="1"/>
            <p:nvPr/>
          </p:nvSpPr>
          <p:spPr>
            <a:xfrm>
              <a:off x="3117089" y="3377283"/>
              <a:ext cx="474876" cy="251075"/>
            </a:xfrm>
            <a:prstGeom prst="rect">
              <a:avLst/>
            </a:prstGeom>
            <a:noFill/>
          </p:spPr>
          <p:txBody>
            <a:bodyPr wrap="none" rtlCol="0">
              <a:spAutoFit/>
            </a:bodyPr>
            <a:lstStyle/>
            <a:p>
              <a:r>
                <a:rPr lang="de-DE" sz="800" dirty="0"/>
                <a:t>SHG</a:t>
              </a:r>
              <a:endParaRPr lang="en-US" sz="800" dirty="0"/>
            </a:p>
          </p:txBody>
        </p:sp>
        <p:sp>
          <p:nvSpPr>
            <p:cNvPr id="140" name="Rectangle 139">
              <a:extLst>
                <a:ext uri="{FF2B5EF4-FFF2-40B4-BE49-F238E27FC236}">
                  <a16:creationId xmlns:a16="http://schemas.microsoft.com/office/drawing/2014/main" id="{1109BFB8-68CC-8FF2-5307-D64B474EE908}"/>
                </a:ext>
              </a:extLst>
            </p:cNvPr>
            <p:cNvSpPr/>
            <p:nvPr/>
          </p:nvSpPr>
          <p:spPr>
            <a:xfrm>
              <a:off x="8288568" y="3218959"/>
              <a:ext cx="659295" cy="2296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Output</a:t>
              </a:r>
              <a:endParaRPr lang="en-US" sz="1000" dirty="0">
                <a:solidFill>
                  <a:schemeClr val="tx1"/>
                </a:solidFill>
              </a:endParaRPr>
            </a:p>
          </p:txBody>
        </p:sp>
        <p:sp>
          <p:nvSpPr>
            <p:cNvPr id="154" name="TextBox 153">
              <a:extLst>
                <a:ext uri="{FF2B5EF4-FFF2-40B4-BE49-F238E27FC236}">
                  <a16:creationId xmlns:a16="http://schemas.microsoft.com/office/drawing/2014/main" id="{AA5A4BF3-CB66-635C-CB29-FE28F4DAD425}"/>
                </a:ext>
              </a:extLst>
            </p:cNvPr>
            <p:cNvSpPr txBox="1"/>
            <p:nvPr/>
          </p:nvSpPr>
          <p:spPr>
            <a:xfrm>
              <a:off x="1882614" y="5693217"/>
              <a:ext cx="1577066" cy="286942"/>
            </a:xfrm>
            <a:prstGeom prst="rect">
              <a:avLst/>
            </a:prstGeom>
            <a:noFill/>
          </p:spPr>
          <p:txBody>
            <a:bodyPr wrap="none" rtlCol="0">
              <a:spAutoFit/>
            </a:bodyPr>
            <a:lstStyle/>
            <a:p>
              <a:r>
                <a:rPr lang="de-DE" sz="1000" dirty="0"/>
                <a:t>10kHz, 1.7mJ output</a:t>
              </a:r>
              <a:endParaRPr lang="en-US" sz="1000" dirty="0"/>
            </a:p>
          </p:txBody>
        </p:sp>
        <p:sp>
          <p:nvSpPr>
            <p:cNvPr id="156" name="TextBox 155">
              <a:extLst>
                <a:ext uri="{FF2B5EF4-FFF2-40B4-BE49-F238E27FC236}">
                  <a16:creationId xmlns:a16="http://schemas.microsoft.com/office/drawing/2014/main" id="{694F9C0B-EE30-5FA8-55BE-812C763C0E95}"/>
                </a:ext>
              </a:extLst>
            </p:cNvPr>
            <p:cNvSpPr txBox="1"/>
            <p:nvPr/>
          </p:nvSpPr>
          <p:spPr>
            <a:xfrm>
              <a:off x="8157284" y="3421466"/>
              <a:ext cx="1194100" cy="466283"/>
            </a:xfrm>
            <a:prstGeom prst="rect">
              <a:avLst/>
            </a:prstGeom>
            <a:noFill/>
          </p:spPr>
          <p:txBody>
            <a:bodyPr wrap="none" rtlCol="0">
              <a:spAutoFit/>
            </a:bodyPr>
            <a:lstStyle/>
            <a:p>
              <a:r>
                <a:rPr lang="de-DE" sz="1000" dirty="0"/>
                <a:t>10kHz, 300µJ,</a:t>
              </a:r>
            </a:p>
            <a:p>
              <a:r>
                <a:rPr lang="de-DE" sz="1000" dirty="0"/>
                <a:t>tunable output</a:t>
              </a:r>
              <a:endParaRPr lang="en-US" sz="1000" dirty="0"/>
            </a:p>
          </p:txBody>
        </p:sp>
      </p:grpSp>
      <p:sp>
        <p:nvSpPr>
          <p:cNvPr id="158" name="Rectangle 157">
            <a:extLst>
              <a:ext uri="{FF2B5EF4-FFF2-40B4-BE49-F238E27FC236}">
                <a16:creationId xmlns:a16="http://schemas.microsoft.com/office/drawing/2014/main" id="{54D6C09C-54E6-C12D-5B0F-B7FEA60ED65C}"/>
              </a:ext>
            </a:extLst>
          </p:cNvPr>
          <p:cNvSpPr/>
          <p:nvPr/>
        </p:nvSpPr>
        <p:spPr>
          <a:xfrm>
            <a:off x="416293" y="2152920"/>
            <a:ext cx="3777388" cy="3792000"/>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a:extLst>
              <a:ext uri="{FF2B5EF4-FFF2-40B4-BE49-F238E27FC236}">
                <a16:creationId xmlns:a16="http://schemas.microsoft.com/office/drawing/2014/main" id="{08E29953-E341-34A8-4AD1-77999F54E2B0}"/>
              </a:ext>
            </a:extLst>
          </p:cNvPr>
          <p:cNvSpPr txBox="1"/>
          <p:nvPr/>
        </p:nvSpPr>
        <p:spPr>
          <a:xfrm>
            <a:off x="424364" y="1544288"/>
            <a:ext cx="1836913" cy="338554"/>
          </a:xfrm>
          <a:prstGeom prst="rect">
            <a:avLst/>
          </a:prstGeom>
          <a:noFill/>
        </p:spPr>
        <p:txBody>
          <a:bodyPr wrap="none" rtlCol="0">
            <a:spAutoFit/>
          </a:bodyPr>
          <a:lstStyle/>
          <a:p>
            <a:r>
              <a:rPr lang="de-DE" sz="1600" b="1" dirty="0"/>
              <a:t>OPA Pump Laser</a:t>
            </a:r>
            <a:endParaRPr lang="en-US" sz="1600" b="1" dirty="0"/>
          </a:p>
        </p:txBody>
      </p:sp>
      <p:pic>
        <p:nvPicPr>
          <p:cNvPr id="3" name="Picture 2" descr="A machine with wires and wires&#10;&#10;Description automatically generated">
            <a:extLst>
              <a:ext uri="{FF2B5EF4-FFF2-40B4-BE49-F238E27FC236}">
                <a16:creationId xmlns:a16="http://schemas.microsoft.com/office/drawing/2014/main" id="{6164EC61-1A64-3126-5811-C6D18F82C52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718427" y="3598295"/>
            <a:ext cx="2171199" cy="3014376"/>
          </a:xfrm>
          <a:prstGeom prst="rect">
            <a:avLst/>
          </a:prstGeom>
        </p:spPr>
      </p:pic>
      <p:grpSp>
        <p:nvGrpSpPr>
          <p:cNvPr id="4" name="Group 3">
            <a:extLst>
              <a:ext uri="{FF2B5EF4-FFF2-40B4-BE49-F238E27FC236}">
                <a16:creationId xmlns:a16="http://schemas.microsoft.com/office/drawing/2014/main" id="{3332A98C-8972-2FE7-A2C3-1DF137CD918A}"/>
              </a:ext>
            </a:extLst>
          </p:cNvPr>
          <p:cNvGrpSpPr/>
          <p:nvPr/>
        </p:nvGrpSpPr>
        <p:grpSpPr>
          <a:xfrm>
            <a:off x="7970214" y="861573"/>
            <a:ext cx="4076001" cy="2720298"/>
            <a:chOff x="680203" y="511573"/>
            <a:chExt cx="7805918" cy="5834850"/>
          </a:xfrm>
        </p:grpSpPr>
        <p:pic>
          <p:nvPicPr>
            <p:cNvPr id="5" name="Picture 4">
              <a:extLst>
                <a:ext uri="{FF2B5EF4-FFF2-40B4-BE49-F238E27FC236}">
                  <a16:creationId xmlns:a16="http://schemas.microsoft.com/office/drawing/2014/main" id="{2CBDF5F0-A1DE-050C-DD60-F9ABD70089F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0203" y="511573"/>
              <a:ext cx="7783594" cy="5834850"/>
            </a:xfrm>
            <a:prstGeom prst="rect">
              <a:avLst/>
            </a:prstGeom>
          </p:spPr>
        </p:pic>
        <p:cxnSp>
          <p:nvCxnSpPr>
            <p:cNvPr id="7" name="Straight Connector 6">
              <a:extLst>
                <a:ext uri="{FF2B5EF4-FFF2-40B4-BE49-F238E27FC236}">
                  <a16:creationId xmlns:a16="http://schemas.microsoft.com/office/drawing/2014/main" id="{11B413CC-F693-B627-32A1-2FF9E8166983}"/>
                </a:ext>
              </a:extLst>
            </p:cNvPr>
            <p:cNvCxnSpPr>
              <a:cxnSpLocks/>
            </p:cNvCxnSpPr>
            <p:nvPr/>
          </p:nvCxnSpPr>
          <p:spPr>
            <a:xfrm flipH="1" flipV="1">
              <a:off x="2179539" y="833718"/>
              <a:ext cx="5481917" cy="124609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4692BEA-5C0B-AC0E-5A60-AED808777631}"/>
                </a:ext>
              </a:extLst>
            </p:cNvPr>
            <p:cNvCxnSpPr>
              <a:cxnSpLocks/>
            </p:cNvCxnSpPr>
            <p:nvPr/>
          </p:nvCxnSpPr>
          <p:spPr>
            <a:xfrm flipV="1">
              <a:off x="1838880" y="833719"/>
              <a:ext cx="340659" cy="22573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DC03135-386D-046E-9796-10A2B148D6E3}"/>
                </a:ext>
              </a:extLst>
            </p:cNvPr>
            <p:cNvCxnSpPr>
              <a:cxnSpLocks/>
            </p:cNvCxnSpPr>
            <p:nvPr/>
          </p:nvCxnSpPr>
          <p:spPr>
            <a:xfrm flipH="1" flipV="1">
              <a:off x="1834395" y="1064557"/>
              <a:ext cx="2725271" cy="66563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CE20D5-7B7B-4AA5-AD40-50F20EF92AD9}"/>
                </a:ext>
              </a:extLst>
            </p:cNvPr>
            <p:cNvCxnSpPr>
              <a:cxnSpLocks/>
            </p:cNvCxnSpPr>
            <p:nvPr/>
          </p:nvCxnSpPr>
          <p:spPr>
            <a:xfrm flipV="1">
              <a:off x="680203" y="1151966"/>
              <a:ext cx="1499336" cy="109369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D995272-2A6F-D47A-B746-29045D0C487D}"/>
                </a:ext>
              </a:extLst>
            </p:cNvPr>
            <p:cNvCxnSpPr>
              <a:cxnSpLocks/>
            </p:cNvCxnSpPr>
            <p:nvPr/>
          </p:nvCxnSpPr>
          <p:spPr>
            <a:xfrm flipV="1">
              <a:off x="6388469" y="1864658"/>
              <a:ext cx="402992" cy="75855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1B8B374-F861-755F-DE64-9C5E374EF7BE}"/>
                </a:ext>
              </a:extLst>
            </p:cNvPr>
            <p:cNvCxnSpPr>
              <a:cxnSpLocks/>
            </p:cNvCxnSpPr>
            <p:nvPr/>
          </p:nvCxnSpPr>
          <p:spPr>
            <a:xfrm flipH="1" flipV="1">
              <a:off x="6397434" y="2609764"/>
              <a:ext cx="1223681" cy="29887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E5F9842-4693-F22C-9CEC-7AE0B52EA311}"/>
                </a:ext>
              </a:extLst>
            </p:cNvPr>
            <p:cNvCxnSpPr>
              <a:cxnSpLocks/>
            </p:cNvCxnSpPr>
            <p:nvPr/>
          </p:nvCxnSpPr>
          <p:spPr>
            <a:xfrm flipV="1">
              <a:off x="6868080" y="2918492"/>
              <a:ext cx="753035" cy="22182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ABF122-F0F5-7279-E822-2EF1B2A34259}"/>
                </a:ext>
              </a:extLst>
            </p:cNvPr>
            <p:cNvCxnSpPr>
              <a:cxnSpLocks/>
            </p:cNvCxnSpPr>
            <p:nvPr/>
          </p:nvCxnSpPr>
          <p:spPr>
            <a:xfrm flipH="1" flipV="1">
              <a:off x="5823692" y="4531659"/>
              <a:ext cx="1125070" cy="382523"/>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E19DEA-648D-1CF3-9209-7D4478B2CF02}"/>
                </a:ext>
              </a:extLst>
            </p:cNvPr>
            <p:cNvCxnSpPr>
              <a:cxnSpLocks/>
            </p:cNvCxnSpPr>
            <p:nvPr/>
          </p:nvCxnSpPr>
          <p:spPr>
            <a:xfrm flipH="1">
              <a:off x="6912902" y="3841337"/>
              <a:ext cx="381000" cy="105039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9B5B9DE-9B92-6C99-6920-C27150146291}"/>
                </a:ext>
              </a:extLst>
            </p:cNvPr>
            <p:cNvCxnSpPr>
              <a:cxnSpLocks/>
            </p:cNvCxnSpPr>
            <p:nvPr/>
          </p:nvCxnSpPr>
          <p:spPr>
            <a:xfrm flipH="1">
              <a:off x="5823692" y="3687923"/>
              <a:ext cx="416857" cy="843736"/>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DE3F53-035D-50B7-9C56-5DA55B400219}"/>
                </a:ext>
              </a:extLst>
            </p:cNvPr>
            <p:cNvCxnSpPr>
              <a:cxnSpLocks/>
            </p:cNvCxnSpPr>
            <p:nvPr/>
          </p:nvCxnSpPr>
          <p:spPr>
            <a:xfrm flipH="1" flipV="1">
              <a:off x="4868950" y="3276904"/>
              <a:ext cx="1358151" cy="397615"/>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D124F1-62AA-57FD-47A7-E65FD867A17A}"/>
                </a:ext>
              </a:extLst>
            </p:cNvPr>
            <p:cNvCxnSpPr>
              <a:cxnSpLocks/>
            </p:cNvCxnSpPr>
            <p:nvPr/>
          </p:nvCxnSpPr>
          <p:spPr>
            <a:xfrm flipH="1">
              <a:off x="3829045" y="3276904"/>
              <a:ext cx="996516" cy="1446016"/>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FCAA11F-D3A5-ED24-21A9-E2A745E63CC3}"/>
                </a:ext>
              </a:extLst>
            </p:cNvPr>
            <p:cNvCxnSpPr>
              <a:cxnSpLocks/>
            </p:cNvCxnSpPr>
            <p:nvPr/>
          </p:nvCxnSpPr>
          <p:spPr>
            <a:xfrm flipH="1" flipV="1">
              <a:off x="2167219" y="4109791"/>
              <a:ext cx="1661826" cy="61313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4F4FCF-7234-556D-7753-003E70EE4F77}"/>
                </a:ext>
              </a:extLst>
            </p:cNvPr>
            <p:cNvCxnSpPr>
              <a:cxnSpLocks/>
            </p:cNvCxnSpPr>
            <p:nvPr/>
          </p:nvCxnSpPr>
          <p:spPr>
            <a:xfrm flipH="1">
              <a:off x="680203" y="4109791"/>
              <a:ext cx="1487016" cy="1516177"/>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CB404FA-2F73-1B1C-2E52-63BDD45EF708}"/>
                </a:ext>
              </a:extLst>
            </p:cNvPr>
            <p:cNvCxnSpPr>
              <a:cxnSpLocks/>
            </p:cNvCxnSpPr>
            <p:nvPr/>
          </p:nvCxnSpPr>
          <p:spPr>
            <a:xfrm flipH="1" flipV="1">
              <a:off x="2991406" y="1345233"/>
              <a:ext cx="573747" cy="140133"/>
            </a:xfrm>
            <a:prstGeom prst="line">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4E52BB6-C6B9-1339-592D-AE9025A06938}"/>
                </a:ext>
              </a:extLst>
            </p:cNvPr>
            <p:cNvCxnSpPr>
              <a:cxnSpLocks/>
            </p:cNvCxnSpPr>
            <p:nvPr/>
          </p:nvCxnSpPr>
          <p:spPr>
            <a:xfrm flipV="1">
              <a:off x="1157302" y="1522711"/>
              <a:ext cx="531992" cy="388061"/>
            </a:xfrm>
            <a:prstGeom prst="line">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88C1EAE-B618-2395-808A-5677C383EDEA}"/>
                </a:ext>
              </a:extLst>
            </p:cNvPr>
            <p:cNvCxnSpPr>
              <a:cxnSpLocks/>
            </p:cNvCxnSpPr>
            <p:nvPr/>
          </p:nvCxnSpPr>
          <p:spPr>
            <a:xfrm flipH="1" flipV="1">
              <a:off x="3678875" y="1177826"/>
              <a:ext cx="1009090" cy="229376"/>
            </a:xfrm>
            <a:prstGeom prst="line">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961C1CC-A586-A6E4-07F1-58099ACCC4F0}"/>
                </a:ext>
              </a:extLst>
            </p:cNvPr>
            <p:cNvCxnSpPr>
              <a:cxnSpLocks/>
            </p:cNvCxnSpPr>
            <p:nvPr/>
          </p:nvCxnSpPr>
          <p:spPr>
            <a:xfrm flipV="1">
              <a:off x="6500739" y="2045475"/>
              <a:ext cx="201496" cy="379275"/>
            </a:xfrm>
            <a:prstGeom prst="line">
              <a:avLst/>
            </a:prstGeom>
            <a:ln w="28575">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Box 55">
              <a:extLst>
                <a:ext uri="{FF2B5EF4-FFF2-40B4-BE49-F238E27FC236}">
                  <a16:creationId xmlns:a16="http://schemas.microsoft.com/office/drawing/2014/main" id="{AB47D9A8-3D2F-5E70-BB79-3CC921B2D096}"/>
                </a:ext>
              </a:extLst>
            </p:cNvPr>
            <p:cNvSpPr txBox="1"/>
            <p:nvPr/>
          </p:nvSpPr>
          <p:spPr>
            <a:xfrm>
              <a:off x="1953297" y="1391034"/>
              <a:ext cx="1372256" cy="544632"/>
            </a:xfrm>
            <a:prstGeom prst="rect">
              <a:avLst/>
            </a:prstGeom>
            <a:solidFill>
              <a:schemeClr val="bg1"/>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t>Amplifier</a:t>
              </a:r>
            </a:p>
          </p:txBody>
        </p:sp>
        <p:sp>
          <p:nvSpPr>
            <p:cNvPr id="26" name="TextBox 56">
              <a:extLst>
                <a:ext uri="{FF2B5EF4-FFF2-40B4-BE49-F238E27FC236}">
                  <a16:creationId xmlns:a16="http://schemas.microsoft.com/office/drawing/2014/main" id="{8C2D541C-0143-1476-AA93-F9ECC3F82CBB}"/>
                </a:ext>
              </a:extLst>
            </p:cNvPr>
            <p:cNvSpPr txBox="1"/>
            <p:nvPr/>
          </p:nvSpPr>
          <p:spPr>
            <a:xfrm>
              <a:off x="7374105" y="1298517"/>
              <a:ext cx="1050733" cy="544632"/>
            </a:xfrm>
            <a:prstGeom prst="rect">
              <a:avLst/>
            </a:prstGeom>
            <a:solidFill>
              <a:schemeClr val="bg1"/>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t>Seed</a:t>
              </a:r>
            </a:p>
          </p:txBody>
        </p:sp>
        <p:sp>
          <p:nvSpPr>
            <p:cNvPr id="27" name="TextBox 57">
              <a:extLst>
                <a:ext uri="{FF2B5EF4-FFF2-40B4-BE49-F238E27FC236}">
                  <a16:creationId xmlns:a16="http://schemas.microsoft.com/office/drawing/2014/main" id="{5087D713-2250-D15A-5D02-BEE630D8FCFE}"/>
                </a:ext>
              </a:extLst>
            </p:cNvPr>
            <p:cNvSpPr txBox="1"/>
            <p:nvPr/>
          </p:nvSpPr>
          <p:spPr>
            <a:xfrm>
              <a:off x="7338722" y="3649578"/>
              <a:ext cx="944345" cy="544632"/>
            </a:xfrm>
            <a:prstGeom prst="rect">
              <a:avLst/>
            </a:prstGeom>
            <a:solidFill>
              <a:schemeClr val="bg1"/>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t>SHG</a:t>
              </a:r>
            </a:p>
          </p:txBody>
        </p:sp>
        <p:sp>
          <p:nvSpPr>
            <p:cNvPr id="28" name="TextBox 58">
              <a:extLst>
                <a:ext uri="{FF2B5EF4-FFF2-40B4-BE49-F238E27FC236}">
                  <a16:creationId xmlns:a16="http://schemas.microsoft.com/office/drawing/2014/main" id="{B758DADE-8E12-92A7-6E0D-B2C85A22AD40}"/>
                </a:ext>
              </a:extLst>
            </p:cNvPr>
            <p:cNvSpPr txBox="1"/>
            <p:nvPr/>
          </p:nvSpPr>
          <p:spPr>
            <a:xfrm rot="806535">
              <a:off x="6575715" y="2355109"/>
              <a:ext cx="1910406" cy="891214"/>
            </a:xfrm>
            <a:prstGeom prst="rect">
              <a:avLst/>
            </a:prstGeom>
            <a:solidFill>
              <a:schemeClr val="bg1"/>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t>Intensity </a:t>
              </a:r>
              <a:r>
                <a:rPr lang="en-US" sz="1050" dirty="0" err="1"/>
                <a:t>Fdbk</a:t>
              </a:r>
              <a:endParaRPr lang="en-US" sz="1050" dirty="0"/>
            </a:p>
          </p:txBody>
        </p:sp>
        <p:sp>
          <p:nvSpPr>
            <p:cNvPr id="29" name="TextBox 59">
              <a:extLst>
                <a:ext uri="{FF2B5EF4-FFF2-40B4-BE49-F238E27FC236}">
                  <a16:creationId xmlns:a16="http://schemas.microsoft.com/office/drawing/2014/main" id="{2A605031-9E90-F16D-BB84-609870C60F1B}"/>
                </a:ext>
              </a:extLst>
            </p:cNvPr>
            <p:cNvSpPr txBox="1"/>
            <p:nvPr/>
          </p:nvSpPr>
          <p:spPr>
            <a:xfrm>
              <a:off x="3741719" y="3745190"/>
              <a:ext cx="1873950" cy="891214"/>
            </a:xfrm>
            <a:prstGeom prst="rect">
              <a:avLst/>
            </a:prstGeom>
            <a:solidFill>
              <a:schemeClr val="bg1"/>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t>Pulse Picking</a:t>
              </a:r>
            </a:p>
          </p:txBody>
        </p:sp>
      </p:grpSp>
      <p:sp>
        <p:nvSpPr>
          <p:cNvPr id="30" name="Slide Number Placeholder 29">
            <a:extLst>
              <a:ext uri="{FF2B5EF4-FFF2-40B4-BE49-F238E27FC236}">
                <a16:creationId xmlns:a16="http://schemas.microsoft.com/office/drawing/2014/main" id="{50DE5B76-E7F2-A51B-4CAD-18060087C91C}"/>
              </a:ext>
            </a:extLst>
          </p:cNvPr>
          <p:cNvSpPr>
            <a:spLocks noGrp="1"/>
          </p:cNvSpPr>
          <p:nvPr>
            <p:ph type="sldNum" sz="quarter" idx="4"/>
          </p:nvPr>
        </p:nvSpPr>
        <p:spPr/>
        <p:txBody>
          <a:bodyPr/>
          <a:lstStyle/>
          <a:p>
            <a:fld id="{933A556B-7C63-244D-9B7C-B0EA8042B330}" type="slidenum">
              <a:rPr lang="en-US" smtClean="0"/>
              <a:pPr/>
              <a:t>18</a:t>
            </a:fld>
            <a:endParaRPr lang="en-US" sz="1000" dirty="0"/>
          </a:p>
        </p:txBody>
      </p:sp>
      <p:sp>
        <p:nvSpPr>
          <p:cNvPr id="31" name="TextBox 30">
            <a:extLst>
              <a:ext uri="{FF2B5EF4-FFF2-40B4-BE49-F238E27FC236}">
                <a16:creationId xmlns:a16="http://schemas.microsoft.com/office/drawing/2014/main" id="{0E398CBF-1F97-ECB3-51D4-6ED436DD5B5E}"/>
              </a:ext>
            </a:extLst>
          </p:cNvPr>
          <p:cNvSpPr txBox="1"/>
          <p:nvPr/>
        </p:nvSpPr>
        <p:spPr>
          <a:xfrm>
            <a:off x="4920842" y="5413388"/>
            <a:ext cx="2801536" cy="1077218"/>
          </a:xfrm>
          <a:prstGeom prst="rect">
            <a:avLst/>
          </a:prstGeom>
          <a:noFill/>
        </p:spPr>
        <p:txBody>
          <a:bodyPr wrap="none" rtlCol="0">
            <a:spAutoFit/>
          </a:bodyPr>
          <a:lstStyle/>
          <a:p>
            <a:pPr marL="285750" indent="-285750">
              <a:buFont typeface="Arial" panose="020B0604020202020204" pitchFamily="34" charset="0"/>
              <a:buChar char="•"/>
            </a:pPr>
            <a:r>
              <a:rPr lang="de-DE" sz="1600" dirty="0">
                <a:latin typeface="Calibri Light" panose="020F0302020204030204" pitchFamily="34" charset="0"/>
                <a:cs typeface="Calibri Light" panose="020F0302020204030204" pitchFamily="34" charset="0"/>
              </a:rPr>
              <a:t>Rep. Rate: 10 kHz</a:t>
            </a:r>
          </a:p>
          <a:p>
            <a:pPr marL="285750" indent="-285750">
              <a:buFont typeface="Arial" panose="020B0604020202020204" pitchFamily="34" charset="0"/>
              <a:buChar char="•"/>
            </a:pPr>
            <a:r>
              <a:rPr lang="de-DE" sz="1600" dirty="0">
                <a:latin typeface="Calibri Light" panose="020F0302020204030204" pitchFamily="34" charset="0"/>
                <a:cs typeface="Calibri Light" panose="020F0302020204030204" pitchFamily="34" charset="0"/>
              </a:rPr>
              <a:t>Pulse Energy: 340 µJ</a:t>
            </a:r>
          </a:p>
          <a:p>
            <a:pPr marL="285750" indent="-285750" algn="just">
              <a:buFont typeface="Arial" panose="020B0604020202020204" pitchFamily="34" charset="0"/>
              <a:buChar char="•"/>
            </a:pPr>
            <a:r>
              <a:rPr lang="de-DE" sz="1600" dirty="0" err="1">
                <a:latin typeface="Calibri Light" panose="020F0302020204030204" pitchFamily="34" charset="0"/>
                <a:cs typeface="Calibri Light" panose="020F0302020204030204" pitchFamily="34" charset="0"/>
              </a:rPr>
              <a:t>Tunability</a:t>
            </a:r>
            <a:r>
              <a:rPr lang="de-DE" sz="1600" dirty="0">
                <a:latin typeface="Calibri Light" panose="020F0302020204030204" pitchFamily="34" charset="0"/>
                <a:cs typeface="Calibri Light" panose="020F0302020204030204" pitchFamily="34" charset="0"/>
              </a:rPr>
              <a:t>: 760nm – 790 </a:t>
            </a:r>
            <a:r>
              <a:rPr lang="de-DE" sz="1600" dirty="0" err="1">
                <a:latin typeface="Calibri Light" panose="020F0302020204030204" pitchFamily="34" charset="0"/>
                <a:cs typeface="Calibri Light" panose="020F0302020204030204" pitchFamily="34" charset="0"/>
              </a:rPr>
              <a:t>nm</a:t>
            </a:r>
            <a:endParaRPr lang="de-DE" sz="16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de-DE" sz="1600" dirty="0" err="1">
                <a:latin typeface="Calibri Light" panose="020F0302020204030204" pitchFamily="34" charset="0"/>
                <a:cs typeface="Calibri Light" panose="020F0302020204030204" pitchFamily="34" charset="0"/>
              </a:rPr>
              <a:t>Spectral</a:t>
            </a:r>
            <a:r>
              <a:rPr lang="de-DE" sz="1600" dirty="0">
                <a:latin typeface="Calibri Light" panose="020F0302020204030204" pitchFamily="34" charset="0"/>
                <a:cs typeface="Calibri Light" panose="020F0302020204030204" pitchFamily="34" charset="0"/>
              </a:rPr>
              <a:t> </a:t>
            </a:r>
            <a:r>
              <a:rPr lang="de-DE" sz="1600" dirty="0" err="1">
                <a:latin typeface="Calibri Light" panose="020F0302020204030204" pitchFamily="34" charset="0"/>
                <a:cs typeface="Calibri Light" panose="020F0302020204030204" pitchFamily="34" charset="0"/>
              </a:rPr>
              <a:t>Bandwidth</a:t>
            </a:r>
            <a:r>
              <a:rPr lang="de-DE" sz="1600" dirty="0">
                <a:latin typeface="Calibri Light" panose="020F0302020204030204" pitchFamily="34" charset="0"/>
                <a:cs typeface="Calibri Light" panose="020F0302020204030204" pitchFamily="34" charset="0"/>
              </a:rPr>
              <a:t>: ~50 </a:t>
            </a:r>
            <a:r>
              <a:rPr lang="de-DE" sz="1600" dirty="0" err="1">
                <a:latin typeface="Calibri Light" panose="020F0302020204030204" pitchFamily="34" charset="0"/>
                <a:cs typeface="Calibri Light" panose="020F0302020204030204" pitchFamily="34" charset="0"/>
              </a:rPr>
              <a:t>pm</a:t>
            </a:r>
            <a:endParaRPr lang="en-US" sz="1600" dirty="0">
              <a:latin typeface="Calibri Light" panose="020F0302020204030204" pitchFamily="34" charset="0"/>
              <a:cs typeface="Calibri Light" panose="020F0302020204030204" pitchFamily="34" charset="0"/>
            </a:endParaRPr>
          </a:p>
        </p:txBody>
      </p:sp>
      <p:sp>
        <p:nvSpPr>
          <p:cNvPr id="32" name="TextBox 31">
            <a:extLst>
              <a:ext uri="{FF2B5EF4-FFF2-40B4-BE49-F238E27FC236}">
                <a16:creationId xmlns:a16="http://schemas.microsoft.com/office/drawing/2014/main" id="{07D960EE-4737-4F2D-5F22-8CDE46B85226}"/>
              </a:ext>
            </a:extLst>
          </p:cNvPr>
          <p:cNvSpPr txBox="1"/>
          <p:nvPr/>
        </p:nvSpPr>
        <p:spPr>
          <a:xfrm>
            <a:off x="8671216" y="2914137"/>
            <a:ext cx="1231402" cy="276999"/>
          </a:xfrm>
          <a:prstGeom prst="rect">
            <a:avLst/>
          </a:prstGeom>
          <a:noFill/>
          <a:ln>
            <a:solidFill>
              <a:schemeClr val="bg1"/>
            </a:solidFill>
          </a:ln>
        </p:spPr>
        <p:txBody>
          <a:bodyPr wrap="square" rtlCol="0">
            <a:spAutoFit/>
          </a:bodyPr>
          <a:lstStyle/>
          <a:p>
            <a:r>
              <a:rPr lang="en-US" sz="1200" b="1" dirty="0">
                <a:solidFill>
                  <a:schemeClr val="bg1"/>
                </a:solidFill>
                <a:latin typeface="Calibri" panose="020F0502020204030204" pitchFamily="34" charset="0"/>
                <a:cs typeface="Calibri" panose="020F0502020204030204" pitchFamily="34" charset="0"/>
              </a:rPr>
              <a:t>OPA Pump Laser</a:t>
            </a:r>
          </a:p>
        </p:txBody>
      </p:sp>
      <p:sp>
        <p:nvSpPr>
          <p:cNvPr id="33" name="TextBox 32">
            <a:extLst>
              <a:ext uri="{FF2B5EF4-FFF2-40B4-BE49-F238E27FC236}">
                <a16:creationId xmlns:a16="http://schemas.microsoft.com/office/drawing/2014/main" id="{FEC8C257-B665-152A-6252-76E3824F3A73}"/>
              </a:ext>
            </a:extLst>
          </p:cNvPr>
          <p:cNvSpPr txBox="1"/>
          <p:nvPr/>
        </p:nvSpPr>
        <p:spPr>
          <a:xfrm>
            <a:off x="9061345" y="6239553"/>
            <a:ext cx="1403455" cy="276999"/>
          </a:xfrm>
          <a:prstGeom prst="rect">
            <a:avLst/>
          </a:prstGeom>
          <a:noFill/>
          <a:ln>
            <a:solidFill>
              <a:schemeClr val="bg1"/>
            </a:solidFill>
          </a:ln>
        </p:spPr>
        <p:txBody>
          <a:bodyPr wrap="square" rtlCol="0">
            <a:spAutoFit/>
          </a:bodyPr>
          <a:lstStyle/>
          <a:p>
            <a:r>
              <a:rPr lang="en-US" sz="1200" b="1" dirty="0">
                <a:solidFill>
                  <a:schemeClr val="bg1"/>
                </a:solidFill>
                <a:latin typeface="Calibri" panose="020F0502020204030204" pitchFamily="34" charset="0"/>
                <a:cs typeface="Calibri" panose="020F0502020204030204" pitchFamily="34" charset="0"/>
              </a:rPr>
              <a:t>Tunable seed Laser</a:t>
            </a:r>
          </a:p>
        </p:txBody>
      </p:sp>
    </p:spTree>
    <p:extLst>
      <p:ext uri="{BB962C8B-B14F-4D97-AF65-F5344CB8AC3E}">
        <p14:creationId xmlns:p14="http://schemas.microsoft.com/office/powerpoint/2010/main" val="1032122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14E43-A5C5-77DB-70A8-5A066E10674E}"/>
              </a:ext>
            </a:extLst>
          </p:cNvPr>
          <p:cNvSpPr>
            <a:spLocks noGrp="1"/>
          </p:cNvSpPr>
          <p:nvPr>
            <p:ph type="title"/>
          </p:nvPr>
        </p:nvSpPr>
        <p:spPr/>
        <p:txBody>
          <a:bodyPr/>
          <a:lstStyle/>
          <a:p>
            <a:r>
              <a:rPr lang="en-US" sz="4400" dirty="0"/>
              <a:t>DBR-SL GaAs Performance in the Gun</a:t>
            </a:r>
            <a:endParaRPr lang="en-US" dirty="0"/>
          </a:p>
        </p:txBody>
      </p:sp>
      <p:sp>
        <p:nvSpPr>
          <p:cNvPr id="4" name="Slide Number Placeholder 3">
            <a:extLst>
              <a:ext uri="{FF2B5EF4-FFF2-40B4-BE49-F238E27FC236}">
                <a16:creationId xmlns:a16="http://schemas.microsoft.com/office/drawing/2014/main" id="{4E5AACC5-F0A9-4FEB-2F0C-1ABDFF062A3C}"/>
              </a:ext>
            </a:extLst>
          </p:cNvPr>
          <p:cNvSpPr>
            <a:spLocks noGrp="1"/>
          </p:cNvSpPr>
          <p:nvPr>
            <p:ph type="sldNum" sz="quarter" idx="4"/>
          </p:nvPr>
        </p:nvSpPr>
        <p:spPr/>
        <p:txBody>
          <a:bodyPr/>
          <a:lstStyle/>
          <a:p>
            <a:fld id="{933A556B-7C63-244D-9B7C-B0EA8042B330}" type="slidenum">
              <a:rPr lang="en-US" smtClean="0"/>
              <a:pPr/>
              <a:t>19</a:t>
            </a:fld>
            <a:endParaRPr lang="en-US" sz="1000" dirty="0"/>
          </a:p>
        </p:txBody>
      </p:sp>
      <p:pic>
        <p:nvPicPr>
          <p:cNvPr id="5" name="Picture 4">
            <a:extLst>
              <a:ext uri="{FF2B5EF4-FFF2-40B4-BE49-F238E27FC236}">
                <a16:creationId xmlns:a16="http://schemas.microsoft.com/office/drawing/2014/main" id="{E734C3C9-E60E-83B9-6BDF-F159EA617BD8}"/>
              </a:ext>
            </a:extLst>
          </p:cNvPr>
          <p:cNvPicPr>
            <a:picLocks noChangeAspect="1"/>
          </p:cNvPicPr>
          <p:nvPr/>
        </p:nvPicPr>
        <p:blipFill>
          <a:blip r:embed="rId2"/>
          <a:stretch>
            <a:fillRect/>
          </a:stretch>
        </p:blipFill>
        <p:spPr>
          <a:xfrm>
            <a:off x="6428683" y="1651070"/>
            <a:ext cx="3924993" cy="2689253"/>
          </a:xfrm>
          <a:prstGeom prst="rect">
            <a:avLst/>
          </a:prstGeom>
        </p:spPr>
      </p:pic>
      <p:sp>
        <p:nvSpPr>
          <p:cNvPr id="6" name="TextBox 5">
            <a:extLst>
              <a:ext uri="{FF2B5EF4-FFF2-40B4-BE49-F238E27FC236}">
                <a16:creationId xmlns:a16="http://schemas.microsoft.com/office/drawing/2014/main" id="{45707B09-AC24-008F-BF4F-9A358272C1D1}"/>
              </a:ext>
            </a:extLst>
          </p:cNvPr>
          <p:cNvSpPr txBox="1"/>
          <p:nvPr/>
        </p:nvSpPr>
        <p:spPr>
          <a:xfrm>
            <a:off x="1057086" y="4725048"/>
            <a:ext cx="10243819" cy="1200329"/>
          </a:xfrm>
          <a:prstGeom prst="rect">
            <a:avLst/>
          </a:prstGeom>
          <a:noFill/>
        </p:spPr>
        <p:txBody>
          <a:bodyPr wrap="square">
            <a:spAutoFit/>
          </a:bodyPr>
          <a:lstStyle/>
          <a:p>
            <a:pPr marL="457200" indent="-457200">
              <a:buFont typeface="Arial" panose="020B0604020202020204" pitchFamily="34" charset="0"/>
              <a:buChar char="•"/>
            </a:pPr>
            <a:r>
              <a:rPr lang="en-US" dirty="0">
                <a:solidFill>
                  <a:srgbClr val="000000"/>
                </a:solidFill>
                <a:latin typeface="Calibri Light" panose="020F0302020204030204" pitchFamily="34" charset="0"/>
                <a:cs typeface="Calibri Light" panose="020F0302020204030204" pitchFamily="34" charset="0"/>
              </a:rPr>
              <a:t>We developed circular polarized </a:t>
            </a:r>
            <a:r>
              <a:rPr lang="en-US" b="1" dirty="0">
                <a:solidFill>
                  <a:schemeClr val="accent3">
                    <a:lumMod val="75000"/>
                  </a:schemeClr>
                </a:solidFill>
                <a:latin typeface="Calibri" panose="020F0502020204030204" pitchFamily="34" charset="0"/>
                <a:cs typeface="Calibri" panose="020F0502020204030204" pitchFamily="34" charset="0"/>
              </a:rPr>
              <a:t>laser with tunable wavelength </a:t>
            </a:r>
            <a:r>
              <a:rPr lang="en-US" dirty="0">
                <a:solidFill>
                  <a:srgbClr val="000000"/>
                </a:solidFill>
                <a:latin typeface="Calibri Light" panose="020F0302020204030204" pitchFamily="34" charset="0"/>
                <a:cs typeface="Calibri Light" panose="020F0302020204030204" pitchFamily="34" charset="0"/>
              </a:rPr>
              <a:t>for DBR-SL-GaAs cathode.</a:t>
            </a:r>
          </a:p>
          <a:p>
            <a:pPr marL="457200" indent="-457200">
              <a:buFont typeface="Arial" panose="020B0604020202020204" pitchFamily="34" charset="0"/>
              <a:buChar char="•"/>
            </a:pPr>
            <a:r>
              <a:rPr lang="en-US" dirty="0">
                <a:solidFill>
                  <a:srgbClr val="000000"/>
                </a:solidFill>
                <a:latin typeface="Calibri Light" panose="020F0302020204030204" pitchFamily="34" charset="0"/>
                <a:cs typeface="Calibri Light" panose="020F0302020204030204" pitchFamily="34" charset="0"/>
              </a:rPr>
              <a:t>We tested DBR-SL-GaAs </a:t>
            </a:r>
            <a:r>
              <a:rPr lang="en-US" b="1" dirty="0">
                <a:solidFill>
                  <a:schemeClr val="accent3">
                    <a:lumMod val="75000"/>
                  </a:schemeClr>
                </a:solidFill>
                <a:latin typeface="Calibri" panose="020F0502020204030204" pitchFamily="34" charset="0"/>
                <a:cs typeface="Calibri" panose="020F0502020204030204" pitchFamily="34" charset="0"/>
              </a:rPr>
              <a:t>in the gun at 310 kV</a:t>
            </a:r>
            <a:r>
              <a:rPr lang="en-US" altLang="zh-CN" dirty="0">
                <a:solidFill>
                  <a:srgbClr val="000000"/>
                </a:solidFill>
                <a:latin typeface="Calibri Light" panose="020F0302020204030204" pitchFamily="34" charset="0"/>
                <a:cs typeface="Calibri Light" panose="020F0302020204030204" pitchFamily="34" charset="0"/>
              </a:rPr>
              <a:t>,</a:t>
            </a:r>
            <a:r>
              <a:rPr lang="zh-CN" altLang="en-US" dirty="0">
                <a:solidFill>
                  <a:srgbClr val="000000"/>
                </a:solidFill>
                <a:latin typeface="Calibri Light" panose="020F0302020204030204" pitchFamily="34" charset="0"/>
                <a:cs typeface="Calibri Light" panose="020F0302020204030204" pitchFamily="34" charset="0"/>
              </a:rPr>
              <a:t> </a:t>
            </a:r>
            <a:r>
              <a:rPr lang="en-US" altLang="zh-CN" dirty="0">
                <a:solidFill>
                  <a:srgbClr val="000000"/>
                </a:solidFill>
                <a:latin typeface="Calibri Light" panose="020F0302020204030204" pitchFamily="34" charset="0"/>
                <a:cs typeface="Calibri Light" panose="020F0302020204030204" pitchFamily="34" charset="0"/>
              </a:rPr>
              <a:t>generated</a:t>
            </a:r>
            <a:r>
              <a:rPr lang="zh-CN" altLang="en-US" dirty="0">
                <a:solidFill>
                  <a:srgbClr val="000000"/>
                </a:solidFill>
                <a:latin typeface="Calibri Light" panose="020F0302020204030204" pitchFamily="34" charset="0"/>
                <a:cs typeface="Calibri Light" panose="020F0302020204030204" pitchFamily="34" charset="0"/>
              </a:rPr>
              <a:t> </a:t>
            </a:r>
            <a:r>
              <a:rPr lang="en-US" altLang="zh-CN" dirty="0">
                <a:solidFill>
                  <a:srgbClr val="000000"/>
                </a:solidFill>
                <a:latin typeface="Calibri Light" panose="020F0302020204030204" pitchFamily="34" charset="0"/>
                <a:cs typeface="Calibri Light" panose="020F0302020204030204" pitchFamily="34" charset="0"/>
              </a:rPr>
              <a:t>11</a:t>
            </a:r>
            <a:r>
              <a:rPr lang="zh-CN" altLang="en-US" dirty="0">
                <a:solidFill>
                  <a:srgbClr val="000000"/>
                </a:solidFill>
                <a:latin typeface="Calibri Light" panose="020F0302020204030204" pitchFamily="34" charset="0"/>
                <a:cs typeface="Calibri Light" panose="020F0302020204030204" pitchFamily="34" charset="0"/>
              </a:rPr>
              <a:t> </a:t>
            </a:r>
            <a:r>
              <a:rPr lang="en-US" altLang="zh-CN" dirty="0" err="1">
                <a:solidFill>
                  <a:srgbClr val="000000"/>
                </a:solidFill>
                <a:latin typeface="Calibri Light" panose="020F0302020204030204" pitchFamily="34" charset="0"/>
                <a:cs typeface="Calibri Light" panose="020F0302020204030204" pitchFamily="34" charset="0"/>
              </a:rPr>
              <a:t>nC</a:t>
            </a:r>
            <a:r>
              <a:rPr lang="zh-CN" altLang="en-US" dirty="0">
                <a:solidFill>
                  <a:srgbClr val="000000"/>
                </a:solidFill>
                <a:latin typeface="Calibri Light" panose="020F0302020204030204" pitchFamily="34" charset="0"/>
                <a:cs typeface="Calibri Light" panose="020F0302020204030204" pitchFamily="34" charset="0"/>
              </a:rPr>
              <a:t> </a:t>
            </a:r>
            <a:r>
              <a:rPr lang="en-US" altLang="zh-CN" dirty="0">
                <a:solidFill>
                  <a:srgbClr val="000000"/>
                </a:solidFill>
                <a:latin typeface="Calibri Light" panose="020F0302020204030204" pitchFamily="34" charset="0"/>
                <a:cs typeface="Calibri Light" panose="020F0302020204030204" pitchFamily="34" charset="0"/>
              </a:rPr>
              <a:t>bunch</a:t>
            </a:r>
            <a:r>
              <a:rPr lang="zh-CN" altLang="en-US" dirty="0">
                <a:solidFill>
                  <a:srgbClr val="000000"/>
                </a:solidFill>
                <a:latin typeface="Calibri Light" panose="020F0302020204030204" pitchFamily="34" charset="0"/>
                <a:cs typeface="Calibri Light" panose="020F0302020204030204" pitchFamily="34" charset="0"/>
              </a:rPr>
              <a:t> </a:t>
            </a:r>
            <a:r>
              <a:rPr lang="en-US" altLang="zh-CN" dirty="0">
                <a:solidFill>
                  <a:srgbClr val="000000"/>
                </a:solidFill>
                <a:latin typeface="Calibri Light" panose="020F0302020204030204" pitchFamily="34" charset="0"/>
                <a:cs typeface="Calibri Light" panose="020F0302020204030204" pitchFamily="34" charset="0"/>
              </a:rPr>
              <a:t>charge(1.6 ns length, and 8 mm laser spot)</a:t>
            </a:r>
            <a:r>
              <a:rPr lang="en-US" dirty="0">
                <a:solidFill>
                  <a:srgbClr val="000000"/>
                </a:solidFill>
                <a:latin typeface="Calibri Light" panose="020F0302020204030204" pitchFamily="34" charset="0"/>
                <a:cs typeface="Calibri Light" panose="020F0302020204030204" pitchFamily="34" charset="0"/>
              </a:rPr>
              <a:t>.</a:t>
            </a:r>
          </a:p>
          <a:p>
            <a:pPr marL="457200" indent="-457200">
              <a:buFont typeface="Arial" panose="020B0604020202020204" pitchFamily="34" charset="0"/>
              <a:buChar char="•"/>
            </a:pPr>
            <a:r>
              <a:rPr lang="en-US" dirty="0">
                <a:solidFill>
                  <a:srgbClr val="000000"/>
                </a:solidFill>
                <a:latin typeface="Calibri Light" panose="020F0302020204030204" pitchFamily="34" charset="0"/>
                <a:cs typeface="Calibri Light" panose="020F0302020204030204" pitchFamily="34" charset="0"/>
              </a:rPr>
              <a:t>Charge from 9 hours , 20 </a:t>
            </a:r>
            <a:r>
              <a:rPr lang="en-US" dirty="0" err="1">
                <a:solidFill>
                  <a:srgbClr val="000000"/>
                </a:solidFill>
                <a:latin typeface="Calibri Light" panose="020F0302020204030204" pitchFamily="34" charset="0"/>
                <a:cs typeface="Calibri Light" panose="020F0302020204030204" pitchFamily="34" charset="0"/>
              </a:rPr>
              <a:t>uA</a:t>
            </a:r>
            <a:r>
              <a:rPr lang="en-US" dirty="0">
                <a:solidFill>
                  <a:srgbClr val="000000"/>
                </a:solidFill>
                <a:latin typeface="Calibri Light" panose="020F0302020204030204" pitchFamily="34" charset="0"/>
                <a:cs typeface="Calibri Light" panose="020F0302020204030204" pitchFamily="34" charset="0"/>
              </a:rPr>
              <a:t> operation, </a:t>
            </a:r>
            <a:r>
              <a:rPr lang="en-US" b="1" dirty="0">
                <a:solidFill>
                  <a:schemeClr val="accent5"/>
                </a:solidFill>
                <a:latin typeface="Calibri" panose="020F0502020204030204" pitchFamily="34" charset="0"/>
                <a:cs typeface="Calibri" panose="020F0502020204030204" pitchFamily="34" charset="0"/>
              </a:rPr>
              <a:t>Decay 10 %.</a:t>
            </a:r>
          </a:p>
        </p:txBody>
      </p:sp>
      <p:cxnSp>
        <p:nvCxnSpPr>
          <p:cNvPr id="7" name="Straight Arrow Connector 6">
            <a:extLst>
              <a:ext uri="{FF2B5EF4-FFF2-40B4-BE49-F238E27FC236}">
                <a16:creationId xmlns:a16="http://schemas.microsoft.com/office/drawing/2014/main" id="{0A2720E1-8C13-CD02-983A-4B4CD6E923ED}"/>
              </a:ext>
            </a:extLst>
          </p:cNvPr>
          <p:cNvCxnSpPr/>
          <p:nvPr/>
        </p:nvCxnSpPr>
        <p:spPr>
          <a:xfrm flipV="1">
            <a:off x="6544887" y="1643220"/>
            <a:ext cx="0" cy="2513145"/>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7BED6BF-6A33-A5DE-176E-33D792A1A658}"/>
              </a:ext>
            </a:extLst>
          </p:cNvPr>
          <p:cNvSpPr txBox="1"/>
          <p:nvPr/>
        </p:nvSpPr>
        <p:spPr>
          <a:xfrm rot="16200000">
            <a:off x="5725314" y="2745903"/>
            <a:ext cx="1215141" cy="307777"/>
          </a:xfrm>
          <a:prstGeom prst="rect">
            <a:avLst/>
          </a:prstGeom>
          <a:noFill/>
        </p:spPr>
        <p:txBody>
          <a:bodyPr wrap="none" rtlCol="0">
            <a:spAutoFit/>
          </a:bodyPr>
          <a:lstStyle/>
          <a:p>
            <a:r>
              <a:rPr lang="en-US" sz="1400">
                <a:latin typeface="Calibri Light" panose="020F0302020204030204" pitchFamily="34" charset="0"/>
                <a:cs typeface="Calibri Light" panose="020F0302020204030204" pitchFamily="34" charset="0"/>
              </a:rPr>
              <a:t>Intensity [a.u.]</a:t>
            </a:r>
          </a:p>
        </p:txBody>
      </p:sp>
      <p:sp>
        <p:nvSpPr>
          <p:cNvPr id="9" name="TextBox 8">
            <a:extLst>
              <a:ext uri="{FF2B5EF4-FFF2-40B4-BE49-F238E27FC236}">
                <a16:creationId xmlns:a16="http://schemas.microsoft.com/office/drawing/2014/main" id="{40B351C9-C93C-9C3F-3375-E01D15FA9CC9}"/>
              </a:ext>
            </a:extLst>
          </p:cNvPr>
          <p:cNvSpPr txBox="1"/>
          <p:nvPr/>
        </p:nvSpPr>
        <p:spPr>
          <a:xfrm>
            <a:off x="7847829" y="4319666"/>
            <a:ext cx="1420517" cy="307777"/>
          </a:xfrm>
          <a:prstGeom prst="rect">
            <a:avLst/>
          </a:prstGeom>
          <a:noFill/>
        </p:spPr>
        <p:txBody>
          <a:bodyPr wrap="none" rtlCol="0">
            <a:spAutoFit/>
          </a:bodyPr>
          <a:lstStyle/>
          <a:p>
            <a:r>
              <a:rPr lang="en-US" sz="1400">
                <a:latin typeface="Calibri Light" panose="020F0302020204030204" pitchFamily="34" charset="0"/>
                <a:cs typeface="Calibri Light" panose="020F0302020204030204" pitchFamily="34" charset="0"/>
              </a:rPr>
              <a:t>Wavelength [nm]</a:t>
            </a:r>
          </a:p>
        </p:txBody>
      </p:sp>
      <p:sp>
        <p:nvSpPr>
          <p:cNvPr id="10" name="TextBox 9">
            <a:extLst>
              <a:ext uri="{FF2B5EF4-FFF2-40B4-BE49-F238E27FC236}">
                <a16:creationId xmlns:a16="http://schemas.microsoft.com/office/drawing/2014/main" id="{6C25113B-7A89-8707-C986-EAD76DBE7E83}"/>
              </a:ext>
            </a:extLst>
          </p:cNvPr>
          <p:cNvSpPr txBox="1"/>
          <p:nvPr/>
        </p:nvSpPr>
        <p:spPr>
          <a:xfrm>
            <a:off x="8695922" y="6267570"/>
            <a:ext cx="1781578" cy="276999"/>
          </a:xfrm>
          <a:prstGeom prst="rect">
            <a:avLst/>
          </a:prstGeom>
          <a:solidFill>
            <a:schemeClr val="bg1"/>
          </a:solidFill>
        </p:spPr>
        <p:txBody>
          <a:bodyPr wrap="none" rtlCol="0">
            <a:spAutoFit/>
          </a:bodyPr>
          <a:lstStyle/>
          <a:p>
            <a:r>
              <a:rPr lang="en-US" sz="1200">
                <a:latin typeface="Calibri Light" panose="020F0302020204030204" pitchFamily="34" charset="0"/>
                <a:cs typeface="Calibri Light" panose="020F0302020204030204" pitchFamily="34" charset="0"/>
              </a:rPr>
              <a:t>E. Wang IPAC 23 TUPA131</a:t>
            </a:r>
          </a:p>
        </p:txBody>
      </p:sp>
      <p:pic>
        <p:nvPicPr>
          <p:cNvPr id="11" name="Picture 10">
            <a:extLst>
              <a:ext uri="{FF2B5EF4-FFF2-40B4-BE49-F238E27FC236}">
                <a16:creationId xmlns:a16="http://schemas.microsoft.com/office/drawing/2014/main" id="{DBD1277F-F2CC-D1C7-58F3-48A513E27D14}"/>
              </a:ext>
            </a:extLst>
          </p:cNvPr>
          <p:cNvPicPr>
            <a:picLocks noChangeAspect="1"/>
          </p:cNvPicPr>
          <p:nvPr/>
        </p:nvPicPr>
        <p:blipFill>
          <a:blip r:embed="rId3"/>
          <a:stretch>
            <a:fillRect/>
          </a:stretch>
        </p:blipFill>
        <p:spPr>
          <a:xfrm>
            <a:off x="962376" y="1530920"/>
            <a:ext cx="4252571" cy="2929549"/>
          </a:xfrm>
          <a:prstGeom prst="rect">
            <a:avLst/>
          </a:prstGeom>
        </p:spPr>
      </p:pic>
      <p:sp>
        <p:nvSpPr>
          <p:cNvPr id="14" name="Rectangle 13">
            <a:extLst>
              <a:ext uri="{FF2B5EF4-FFF2-40B4-BE49-F238E27FC236}">
                <a16:creationId xmlns:a16="http://schemas.microsoft.com/office/drawing/2014/main" id="{8D932D29-7DDF-BB7E-312B-EEB95C675B00}"/>
              </a:ext>
            </a:extLst>
          </p:cNvPr>
          <p:cNvSpPr/>
          <p:nvPr/>
        </p:nvSpPr>
        <p:spPr>
          <a:xfrm>
            <a:off x="8856154" y="1819803"/>
            <a:ext cx="148014" cy="2351784"/>
          </a:xfrm>
          <a:prstGeom prst="rect">
            <a:avLst/>
          </a:prstGeom>
          <a:noFill/>
          <a:ln w="254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75000"/>
                </a:schemeClr>
              </a:solidFill>
              <a:latin typeface="Calibri Light" panose="020F0302020204030204"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F2A405D4-B251-7375-46F4-844358363ADF}"/>
              </a:ext>
            </a:extLst>
          </p:cNvPr>
          <p:cNvSpPr txBox="1"/>
          <p:nvPr/>
        </p:nvSpPr>
        <p:spPr>
          <a:xfrm>
            <a:off x="2475660" y="2981800"/>
            <a:ext cx="2719719" cy="369332"/>
          </a:xfrm>
          <a:prstGeom prst="rect">
            <a:avLst/>
          </a:prstGeom>
          <a:noFill/>
          <a:ln w="25400">
            <a:solidFill>
              <a:schemeClr val="accent3">
                <a:lumMod val="75000"/>
              </a:schemeClr>
            </a:solidFill>
          </a:ln>
        </p:spPr>
        <p:txBody>
          <a:bodyPr wrap="none" rtlCol="0">
            <a:spAutoFit/>
          </a:bodyPr>
          <a:lstStyle/>
          <a:p>
            <a:r>
              <a:rPr lang="en-US" b="1" dirty="0">
                <a:solidFill>
                  <a:schemeClr val="accent3">
                    <a:lumMod val="75000"/>
                  </a:schemeClr>
                </a:solidFill>
                <a:latin typeface="Calibri" panose="020F0502020204030204" pitchFamily="34" charset="0"/>
                <a:cs typeface="Calibri" panose="020F0502020204030204" pitchFamily="34" charset="0"/>
              </a:rPr>
              <a:t>Surface charge limit: 10 </a:t>
            </a:r>
            <a:r>
              <a:rPr lang="en-US" b="1" dirty="0" err="1">
                <a:solidFill>
                  <a:schemeClr val="accent3">
                    <a:lumMod val="75000"/>
                  </a:schemeClr>
                </a:solidFill>
                <a:latin typeface="Calibri" panose="020F0502020204030204" pitchFamily="34" charset="0"/>
                <a:cs typeface="Calibri" panose="020F0502020204030204" pitchFamily="34" charset="0"/>
              </a:rPr>
              <a:t>nC</a:t>
            </a:r>
            <a:endParaRPr lang="en-US" b="1" dirty="0">
              <a:solidFill>
                <a:schemeClr val="accent3">
                  <a:lumMod val="75000"/>
                </a:schemeClr>
              </a:solidFill>
              <a:latin typeface="Calibri" panose="020F0502020204030204" pitchFamily="34" charset="0"/>
              <a:cs typeface="Calibri" panose="020F0502020204030204" pitchFamily="34" charset="0"/>
            </a:endParaRPr>
          </a:p>
        </p:txBody>
      </p:sp>
      <p:cxnSp>
        <p:nvCxnSpPr>
          <p:cNvPr id="17" name="Straight Arrow Connector 16">
            <a:extLst>
              <a:ext uri="{FF2B5EF4-FFF2-40B4-BE49-F238E27FC236}">
                <a16:creationId xmlns:a16="http://schemas.microsoft.com/office/drawing/2014/main" id="{4A734E43-18AE-15E6-A5AB-FA9346DA8707}"/>
              </a:ext>
            </a:extLst>
          </p:cNvPr>
          <p:cNvCxnSpPr>
            <a:cxnSpLocks/>
          </p:cNvCxnSpPr>
          <p:nvPr/>
        </p:nvCxnSpPr>
        <p:spPr>
          <a:xfrm flipH="1" flipV="1">
            <a:off x="3566160" y="2143760"/>
            <a:ext cx="301570" cy="851934"/>
          </a:xfrm>
          <a:prstGeom prst="straightConnector1">
            <a:avLst/>
          </a:prstGeom>
          <a:ln w="28575">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303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87786-E73B-AEAB-4DAD-39C07F88B576}"/>
              </a:ext>
            </a:extLst>
          </p:cNvPr>
          <p:cNvSpPr>
            <a:spLocks noGrp="1"/>
          </p:cNvSpPr>
          <p:nvPr>
            <p:ph type="title"/>
          </p:nvPr>
        </p:nvSpPr>
        <p:spPr/>
        <p:txBody>
          <a:bodyPr/>
          <a:lstStyle/>
          <a:p>
            <a:r>
              <a:rPr lang="en-US" altLang="zh-CN" dirty="0"/>
              <a:t>EIC</a:t>
            </a:r>
            <a:r>
              <a:rPr lang="zh-CN" altLang="en-US" dirty="0"/>
              <a:t> </a:t>
            </a:r>
            <a:r>
              <a:rPr lang="en-US" dirty="0"/>
              <a:t>needs high intensity high polarized electron source</a:t>
            </a:r>
          </a:p>
        </p:txBody>
      </p:sp>
      <p:sp>
        <p:nvSpPr>
          <p:cNvPr id="3" name="Content Placeholder 2">
            <a:extLst>
              <a:ext uri="{FF2B5EF4-FFF2-40B4-BE49-F238E27FC236}">
                <a16:creationId xmlns:a16="http://schemas.microsoft.com/office/drawing/2014/main" id="{E6040281-387F-354D-B9B9-99F27AD45804}"/>
              </a:ext>
            </a:extLst>
          </p:cNvPr>
          <p:cNvSpPr>
            <a:spLocks noGrp="1"/>
          </p:cNvSpPr>
          <p:nvPr>
            <p:ph idx="1"/>
          </p:nvPr>
        </p:nvSpPr>
        <p:spPr>
          <a:xfrm>
            <a:off x="571500" y="1825625"/>
            <a:ext cx="6819114" cy="4667250"/>
          </a:xfrm>
        </p:spPr>
        <p:txBody>
          <a:bodyPr>
            <a:normAutofit/>
          </a:bodyPr>
          <a:lstStyle/>
          <a:p>
            <a:pPr marL="0" indent="0" fontAlgn="base"/>
            <a:r>
              <a:rPr lang="en-US" sz="1800" b="1" dirty="0">
                <a:solidFill>
                  <a:srgbClr val="000000"/>
                </a:solidFill>
                <a:latin typeface="Calibri" panose="020F0502020204030204" pitchFamily="34" charset="0"/>
                <a:cs typeface="Calibri" panose="020F0502020204030204" pitchFamily="34" charset="0"/>
              </a:rPr>
              <a:t>Electron Ion Collider (EIC)</a:t>
            </a:r>
          </a:p>
          <a:p>
            <a:pPr marL="457200" indent="-457200" fontAlgn="base">
              <a:buFont typeface="Arial" panose="020B0604020202020204" pitchFamily="34" charset="0"/>
              <a:buChar char="•"/>
            </a:pPr>
            <a:r>
              <a:rPr lang="en-US" sz="1800" dirty="0">
                <a:solidFill>
                  <a:srgbClr val="000000"/>
                </a:solidFill>
              </a:rPr>
              <a:t>Hadron storage Ring is existing, and electron storage ring and injector are new.</a:t>
            </a:r>
          </a:p>
          <a:p>
            <a:pPr marL="457200" indent="-457200">
              <a:buFont typeface="Arial" panose="020B0604020202020204" pitchFamily="34" charset="0"/>
              <a:buChar char="•"/>
            </a:pPr>
            <a:r>
              <a:rPr lang="en-US" sz="1800" dirty="0"/>
              <a:t>We need polarized electron bunches with </a:t>
            </a:r>
            <a:r>
              <a:rPr lang="en-US" sz="1800" b="1" dirty="0">
                <a:solidFill>
                  <a:schemeClr val="accent3">
                    <a:lumMod val="75000"/>
                  </a:schemeClr>
                </a:solidFill>
                <a:latin typeface="Calibri" panose="020F0502020204030204" pitchFamily="34" charset="0"/>
                <a:cs typeface="Calibri" panose="020F0502020204030204" pitchFamily="34" charset="0"/>
              </a:rPr>
              <a:t>spin up </a:t>
            </a:r>
            <a:r>
              <a:rPr lang="en-US" sz="1800" dirty="0">
                <a:solidFill>
                  <a:schemeClr val="accent3">
                    <a:lumMod val="75000"/>
                  </a:schemeClr>
                </a:solidFill>
              </a:rPr>
              <a:t>&amp; </a:t>
            </a:r>
            <a:r>
              <a:rPr lang="en-US" sz="1800" b="1" dirty="0">
                <a:solidFill>
                  <a:schemeClr val="accent3">
                    <a:lumMod val="75000"/>
                  </a:schemeClr>
                </a:solidFill>
                <a:latin typeface="Calibri" panose="020F0502020204030204" pitchFamily="34" charset="0"/>
                <a:cs typeface="Calibri" panose="020F0502020204030204" pitchFamily="34" charset="0"/>
              </a:rPr>
              <a:t>spin down</a:t>
            </a:r>
            <a:r>
              <a:rPr lang="en-US" sz="1800" dirty="0"/>
              <a:t>, stored simultaneously</a:t>
            </a:r>
          </a:p>
          <a:p>
            <a:pPr marL="457200" indent="-457200">
              <a:buFont typeface="Arial" panose="020B0604020202020204" pitchFamily="34" charset="0"/>
              <a:buChar char="•"/>
            </a:pPr>
            <a:r>
              <a:rPr lang="en-US" sz="1800" dirty="0"/>
              <a:t>Sokolov-</a:t>
            </a:r>
            <a:r>
              <a:rPr lang="en-US" sz="1800" dirty="0" err="1"/>
              <a:t>Ternov</a:t>
            </a:r>
            <a:r>
              <a:rPr lang="en-US" sz="1800" dirty="0"/>
              <a:t> self-polarization too slow, produces only polarization anti-parallel to the main dipole field. </a:t>
            </a:r>
          </a:p>
          <a:p>
            <a:pPr marL="457200" indent="-457200">
              <a:buFont typeface="Arial" panose="020B0604020202020204" pitchFamily="34" charset="0"/>
              <a:buChar char="•"/>
            </a:pPr>
            <a:r>
              <a:rPr lang="en-US" sz="1800" dirty="0"/>
              <a:t>Polarized electron bunches are produced and accelerated in the injector chain and injected at collision energy in the electron storage ring</a:t>
            </a:r>
          </a:p>
          <a:p>
            <a:pPr marL="457200" indent="-457200">
              <a:buFont typeface="Arial" panose="020B0604020202020204" pitchFamily="34" charset="0"/>
              <a:buChar char="•"/>
            </a:pPr>
            <a:r>
              <a:rPr lang="en-US" sz="1800" dirty="0"/>
              <a:t>Sokolov-</a:t>
            </a:r>
            <a:r>
              <a:rPr lang="en-US" sz="1800" dirty="0" err="1"/>
              <a:t>Ternov</a:t>
            </a:r>
            <a:r>
              <a:rPr lang="en-US" sz="1800" dirty="0"/>
              <a:t> works against spin-down polarization, spin diffusion reduces average polarization</a:t>
            </a:r>
            <a:r>
              <a:rPr lang="en-US" sz="1800" dirty="0">
                <a:sym typeface="Wingdings" panose="05000000000000000000" pitchFamily="2" charset="2"/>
              </a:rPr>
              <a:t>. All </a:t>
            </a:r>
            <a:r>
              <a:rPr lang="en-US" sz="1800" dirty="0"/>
              <a:t>bunches be exchanged frequently (every 6 minutes on average) to achieve </a:t>
            </a:r>
            <a:r>
              <a:rPr lang="en-US" sz="1800" b="1" dirty="0">
                <a:solidFill>
                  <a:schemeClr val="accent3">
                    <a:lumMod val="75000"/>
                  </a:schemeClr>
                </a:solidFill>
                <a:latin typeface="Calibri" panose="020F0502020204030204" pitchFamily="34" charset="0"/>
                <a:cs typeface="Calibri" panose="020F0502020204030204" pitchFamily="34" charset="0"/>
              </a:rPr>
              <a:t>70% average  polarization </a:t>
            </a:r>
            <a:r>
              <a:rPr lang="en-US" sz="1800" dirty="0">
                <a:solidFill>
                  <a:schemeClr val="accent3">
                    <a:lumMod val="75000"/>
                  </a:schemeClr>
                </a:solidFill>
              </a:rPr>
              <a:t>.</a:t>
            </a:r>
          </a:p>
          <a:p>
            <a:endParaRPr lang="en-US" sz="1800" dirty="0"/>
          </a:p>
        </p:txBody>
      </p:sp>
      <p:sp>
        <p:nvSpPr>
          <p:cNvPr id="4" name="Slide Number Placeholder 3">
            <a:extLst>
              <a:ext uri="{FF2B5EF4-FFF2-40B4-BE49-F238E27FC236}">
                <a16:creationId xmlns:a16="http://schemas.microsoft.com/office/drawing/2014/main" id="{45E3B3EA-8905-B1EC-76B3-A8D3A506E4C5}"/>
              </a:ext>
            </a:extLst>
          </p:cNvPr>
          <p:cNvSpPr>
            <a:spLocks noGrp="1"/>
          </p:cNvSpPr>
          <p:nvPr>
            <p:ph type="sldNum" sz="quarter" idx="4"/>
          </p:nvPr>
        </p:nvSpPr>
        <p:spPr/>
        <p:txBody>
          <a:bodyPr/>
          <a:lstStyle/>
          <a:p>
            <a:fld id="{933A556B-7C63-244D-9B7C-B0EA8042B330}" type="slidenum">
              <a:rPr lang="en-US" smtClean="0"/>
              <a:pPr/>
              <a:t>2</a:t>
            </a:fld>
            <a:endParaRPr lang="en-US" sz="1000" dirty="0"/>
          </a:p>
        </p:txBody>
      </p:sp>
      <p:sp>
        <p:nvSpPr>
          <p:cNvPr id="5" name="Rectangle 4">
            <a:extLst>
              <a:ext uri="{FF2B5EF4-FFF2-40B4-BE49-F238E27FC236}">
                <a16:creationId xmlns:a16="http://schemas.microsoft.com/office/drawing/2014/main" id="{C6DB0515-4F6E-05AA-8B8A-10A6F12E458C}"/>
              </a:ext>
            </a:extLst>
          </p:cNvPr>
          <p:cNvSpPr/>
          <p:nvPr/>
        </p:nvSpPr>
        <p:spPr>
          <a:xfrm>
            <a:off x="7888572" y="1232307"/>
            <a:ext cx="3868367" cy="646331"/>
          </a:xfrm>
          <a:prstGeom prst="rect">
            <a:avLst/>
          </a:prstGeom>
          <a:solidFill>
            <a:srgbClr val="C1C6DA"/>
          </a:solidFill>
        </p:spPr>
        <p:txBody>
          <a:bodyPr wrap="none">
            <a:spAutoFit/>
          </a:bodyPr>
          <a:lstStyle/>
          <a:p>
            <a:pPr algn="ctr"/>
            <a:r>
              <a:rPr lang="en-US" dirty="0" err="1">
                <a:solidFill>
                  <a:srgbClr val="000000"/>
                </a:solidFill>
                <a:latin typeface="Avenir Light" panose="020B0402020203020204" pitchFamily="34" charset="77"/>
              </a:rPr>
              <a:t>E</a:t>
            </a:r>
            <a:r>
              <a:rPr lang="en-US" baseline="-25000" dirty="0" err="1">
                <a:solidFill>
                  <a:srgbClr val="000000"/>
                </a:solidFill>
                <a:latin typeface="Avenir Light" panose="020B0402020203020204" pitchFamily="34" charset="77"/>
              </a:rPr>
              <a:t>cm</a:t>
            </a:r>
            <a:r>
              <a:rPr lang="en-US" dirty="0">
                <a:solidFill>
                  <a:srgbClr val="000000"/>
                </a:solidFill>
                <a:latin typeface="Avenir Light" panose="020B0402020203020204" pitchFamily="34" charset="77"/>
              </a:rPr>
              <a:t> = 20 GeV -141 GeV</a:t>
            </a:r>
          </a:p>
          <a:p>
            <a:pPr algn="ctr"/>
            <a:r>
              <a:rPr lang="en-US" dirty="0">
                <a:solidFill>
                  <a:srgbClr val="000000"/>
                </a:solidFill>
                <a:latin typeface="Avenir Light" panose="020B0402020203020204" pitchFamily="34" charset="77"/>
              </a:rPr>
              <a:t>High luminosity goal: </a:t>
            </a:r>
            <a:r>
              <a:rPr lang="en-US" dirty="0">
                <a:solidFill>
                  <a:srgbClr val="FB0007"/>
                </a:solidFill>
                <a:latin typeface="Avenir Light" panose="020B0402020203020204" pitchFamily="34" charset="77"/>
              </a:rPr>
              <a:t>L = 10</a:t>
            </a:r>
            <a:r>
              <a:rPr lang="en-US" baseline="30000" dirty="0">
                <a:solidFill>
                  <a:srgbClr val="FB0007"/>
                </a:solidFill>
                <a:latin typeface="Avenir Light" panose="020B0402020203020204" pitchFamily="34" charset="77"/>
              </a:rPr>
              <a:t>34</a:t>
            </a:r>
            <a:r>
              <a:rPr lang="en-US" dirty="0">
                <a:solidFill>
                  <a:srgbClr val="FB0007"/>
                </a:solidFill>
                <a:latin typeface="Avenir Light" panose="020B0402020203020204" pitchFamily="34" charset="77"/>
              </a:rPr>
              <a:t>cm</a:t>
            </a:r>
            <a:r>
              <a:rPr lang="en-US" baseline="30000" dirty="0">
                <a:solidFill>
                  <a:srgbClr val="FB0007"/>
                </a:solidFill>
                <a:latin typeface="Avenir Light" panose="020B0402020203020204" pitchFamily="34" charset="77"/>
              </a:rPr>
              <a:t>-2</a:t>
            </a:r>
            <a:r>
              <a:rPr lang="en-US" dirty="0">
                <a:solidFill>
                  <a:srgbClr val="FB0007"/>
                </a:solidFill>
                <a:latin typeface="Avenir Light" panose="020B0402020203020204" pitchFamily="34" charset="77"/>
              </a:rPr>
              <a:t>s</a:t>
            </a:r>
            <a:r>
              <a:rPr lang="en-US" baseline="30000" dirty="0">
                <a:solidFill>
                  <a:srgbClr val="FB0007"/>
                </a:solidFill>
                <a:latin typeface="Avenir Light" panose="020B0402020203020204" pitchFamily="34" charset="77"/>
              </a:rPr>
              <a:t>-1</a:t>
            </a:r>
            <a:endParaRPr lang="en-US" baseline="30000" dirty="0">
              <a:solidFill>
                <a:srgbClr val="000000"/>
              </a:solidFill>
              <a:latin typeface="Avenir Light" panose="020B0402020203020204" pitchFamily="34" charset="77"/>
            </a:endParaRPr>
          </a:p>
        </p:txBody>
      </p:sp>
      <p:pic>
        <p:nvPicPr>
          <p:cNvPr id="6" name="Picture 5">
            <a:extLst>
              <a:ext uri="{FF2B5EF4-FFF2-40B4-BE49-F238E27FC236}">
                <a16:creationId xmlns:a16="http://schemas.microsoft.com/office/drawing/2014/main" id="{AC0F77C4-D9A1-D7B4-BABF-60225EF58671}"/>
              </a:ext>
            </a:extLst>
          </p:cNvPr>
          <p:cNvPicPr>
            <a:picLocks noChangeAspect="1"/>
          </p:cNvPicPr>
          <p:nvPr/>
        </p:nvPicPr>
        <p:blipFill>
          <a:blip r:embed="rId2"/>
          <a:stretch>
            <a:fillRect/>
          </a:stretch>
        </p:blipFill>
        <p:spPr>
          <a:xfrm>
            <a:off x="8011120" y="1811407"/>
            <a:ext cx="3463169" cy="4475185"/>
          </a:xfrm>
          <a:prstGeom prst="rect">
            <a:avLst/>
          </a:prstGeom>
        </p:spPr>
      </p:pic>
    </p:spTree>
    <p:extLst>
      <p:ext uri="{BB962C8B-B14F-4D97-AF65-F5344CB8AC3E}">
        <p14:creationId xmlns:p14="http://schemas.microsoft.com/office/powerpoint/2010/main" val="1640621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17C8F-3A34-A8F0-6161-5A13F7CE3B03}"/>
              </a:ext>
            </a:extLst>
          </p:cNvPr>
          <p:cNvSpPr>
            <a:spLocks noGrp="1"/>
          </p:cNvSpPr>
          <p:nvPr>
            <p:ph type="title"/>
          </p:nvPr>
        </p:nvSpPr>
        <p:spPr/>
        <p:txBody>
          <a:bodyPr/>
          <a:lstStyle/>
          <a:p>
            <a:r>
              <a:rPr lang="en-US" dirty="0"/>
              <a:t>Lifetime observation from DBR SL cathode</a:t>
            </a:r>
          </a:p>
        </p:txBody>
      </p:sp>
      <p:sp>
        <p:nvSpPr>
          <p:cNvPr id="4" name="Slide Number Placeholder 3">
            <a:extLst>
              <a:ext uri="{FF2B5EF4-FFF2-40B4-BE49-F238E27FC236}">
                <a16:creationId xmlns:a16="http://schemas.microsoft.com/office/drawing/2014/main" id="{FAD42115-5B55-18BE-5E37-C9D719306839}"/>
              </a:ext>
            </a:extLst>
          </p:cNvPr>
          <p:cNvSpPr>
            <a:spLocks noGrp="1"/>
          </p:cNvSpPr>
          <p:nvPr>
            <p:ph type="sldNum" sz="quarter" idx="4"/>
          </p:nvPr>
        </p:nvSpPr>
        <p:spPr/>
        <p:txBody>
          <a:bodyPr/>
          <a:lstStyle/>
          <a:p>
            <a:fld id="{933A556B-7C63-244D-9B7C-B0EA8042B330}" type="slidenum">
              <a:rPr lang="en-US" smtClean="0"/>
              <a:pPr/>
              <a:t>20</a:t>
            </a:fld>
            <a:endParaRPr lang="en-US" sz="1000" dirty="0"/>
          </a:p>
        </p:txBody>
      </p:sp>
      <p:sp>
        <p:nvSpPr>
          <p:cNvPr id="7" name="TextBox 6">
            <a:extLst>
              <a:ext uri="{FF2B5EF4-FFF2-40B4-BE49-F238E27FC236}">
                <a16:creationId xmlns:a16="http://schemas.microsoft.com/office/drawing/2014/main" id="{25F4681F-CB29-B5DA-C749-0AF7F3459A43}"/>
              </a:ext>
            </a:extLst>
          </p:cNvPr>
          <p:cNvSpPr txBox="1"/>
          <p:nvPr/>
        </p:nvSpPr>
        <p:spPr>
          <a:xfrm>
            <a:off x="707344" y="2030390"/>
            <a:ext cx="4230416" cy="3139321"/>
          </a:xfrm>
          <a:prstGeom prst="rect">
            <a:avLst/>
          </a:prstGeom>
          <a:noFill/>
        </p:spPr>
        <p:txBody>
          <a:bodyPr wrap="square">
            <a:spAutoFit/>
          </a:bodyPr>
          <a:lstStyle/>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For working point A. The QE </a:t>
            </a:r>
            <a:r>
              <a:rPr lang="en-US" b="1" dirty="0">
                <a:solidFill>
                  <a:schemeClr val="accent5"/>
                </a:solidFill>
                <a:latin typeface="Calibri" panose="020F0502020204030204" pitchFamily="34" charset="0"/>
                <a:cs typeface="Calibri" panose="020F0502020204030204" pitchFamily="34" charset="0"/>
              </a:rPr>
              <a:t>drops 75% in &lt; 2 hours </a:t>
            </a:r>
            <a:r>
              <a:rPr lang="en-US" dirty="0">
                <a:latin typeface="Calibri Light" panose="020F0302020204030204" pitchFamily="34" charset="0"/>
                <a:cs typeface="Calibri Light" panose="020F0302020204030204" pitchFamily="34" charset="0"/>
              </a:rPr>
              <a:t>with 1 </a:t>
            </a:r>
            <a:r>
              <a:rPr lang="en-US" dirty="0" err="1">
                <a:latin typeface="Calibri Light" panose="020F0302020204030204" pitchFamily="34" charset="0"/>
                <a:cs typeface="Calibri Light" panose="020F0302020204030204" pitchFamily="34" charset="0"/>
              </a:rPr>
              <a:t>uA</a:t>
            </a:r>
            <a:r>
              <a:rPr lang="en-US" dirty="0">
                <a:latin typeface="Calibri Light" panose="020F0302020204030204" pitchFamily="34" charset="0"/>
                <a:cs typeface="Calibri Light" panose="020F0302020204030204" pitchFamily="34" charset="0"/>
              </a:rPr>
              <a:t> average current.</a:t>
            </a:r>
          </a:p>
          <a:p>
            <a:pPr marL="285750" indent="-28575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For working point B. The QE drops </a:t>
            </a:r>
            <a:r>
              <a:rPr lang="en-US" b="1" dirty="0">
                <a:solidFill>
                  <a:schemeClr val="accent3">
                    <a:lumMod val="75000"/>
                  </a:schemeClr>
                </a:solidFill>
                <a:latin typeface="Calibri" panose="020F0502020204030204" pitchFamily="34" charset="0"/>
                <a:cs typeface="Calibri" panose="020F0502020204030204" pitchFamily="34" charset="0"/>
              </a:rPr>
              <a:t>~ 3% in 4 hours </a:t>
            </a:r>
            <a:r>
              <a:rPr lang="en-US" dirty="0">
                <a:latin typeface="Calibri Light" panose="020F0302020204030204" pitchFamily="34" charset="0"/>
                <a:cs typeface="Calibri Light" panose="020F0302020204030204" pitchFamily="34" charset="0"/>
              </a:rPr>
              <a:t>with 20 </a:t>
            </a:r>
            <a:r>
              <a:rPr lang="en-US" dirty="0" err="1">
                <a:latin typeface="Calibri Light" panose="020F0302020204030204" pitchFamily="34" charset="0"/>
                <a:cs typeface="Calibri Light" panose="020F0302020204030204" pitchFamily="34" charset="0"/>
              </a:rPr>
              <a:t>uA</a:t>
            </a:r>
            <a:r>
              <a:rPr lang="en-US" dirty="0">
                <a:latin typeface="Calibri Light" panose="020F0302020204030204" pitchFamily="34" charset="0"/>
                <a:cs typeface="Calibri Light" panose="020F0302020204030204" pitchFamily="34" charset="0"/>
              </a:rPr>
              <a:t> average current.</a:t>
            </a:r>
          </a:p>
          <a:p>
            <a:pPr marL="285750" indent="-28575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For working point C. The QE is </a:t>
            </a:r>
            <a:r>
              <a:rPr lang="en-US" b="1" dirty="0">
                <a:solidFill>
                  <a:schemeClr val="accent3">
                    <a:lumMod val="75000"/>
                  </a:schemeClr>
                </a:solidFill>
                <a:latin typeface="Calibri" panose="020F0502020204030204" pitchFamily="34" charset="0"/>
                <a:cs typeface="Calibri" panose="020F0502020204030204" pitchFamily="34" charset="0"/>
              </a:rPr>
              <a:t>no decay in 2 hours</a:t>
            </a:r>
            <a:r>
              <a:rPr lang="en-US" b="1" dirty="0">
                <a:solidFill>
                  <a:srgbClr val="00B050"/>
                </a:solidFill>
                <a:latin typeface="Calibri" panose="020F0502020204030204" pitchFamily="34" charset="0"/>
                <a:cs typeface="Calibri" panose="020F0502020204030204" pitchFamily="34" charset="0"/>
              </a:rPr>
              <a:t> </a:t>
            </a:r>
            <a:r>
              <a:rPr lang="en-US" dirty="0">
                <a:latin typeface="Calibri Light" panose="020F0302020204030204" pitchFamily="34" charset="0"/>
                <a:cs typeface="Calibri Light" panose="020F0302020204030204" pitchFamily="34" charset="0"/>
              </a:rPr>
              <a:t>with 20 </a:t>
            </a:r>
            <a:r>
              <a:rPr lang="en-US" dirty="0" err="1">
                <a:latin typeface="Calibri Light" panose="020F0302020204030204" pitchFamily="34" charset="0"/>
                <a:cs typeface="Calibri Light" panose="020F0302020204030204" pitchFamily="34" charset="0"/>
              </a:rPr>
              <a:t>uA</a:t>
            </a:r>
            <a:r>
              <a:rPr lang="en-US" dirty="0">
                <a:latin typeface="Calibri Light" panose="020F0302020204030204" pitchFamily="34" charset="0"/>
                <a:cs typeface="Calibri Light" panose="020F0302020204030204" pitchFamily="34" charset="0"/>
              </a:rPr>
              <a:t> average current.</a:t>
            </a:r>
          </a:p>
          <a:p>
            <a:pPr marL="285750" indent="-28575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b="1" dirty="0">
                <a:solidFill>
                  <a:schemeClr val="accent3">
                    <a:lumMod val="75000"/>
                  </a:schemeClr>
                </a:solidFill>
                <a:latin typeface="Calibri" panose="020F0502020204030204" pitchFamily="34" charset="0"/>
                <a:cs typeface="Calibri" panose="020F0502020204030204" pitchFamily="34" charset="0"/>
              </a:rPr>
              <a:t>The lifetime is wavelength dependence.</a:t>
            </a:r>
          </a:p>
          <a:p>
            <a:pPr marL="285750" indent="-28575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p:txBody>
      </p:sp>
      <p:pic>
        <p:nvPicPr>
          <p:cNvPr id="9" name="Picture 8">
            <a:extLst>
              <a:ext uri="{FF2B5EF4-FFF2-40B4-BE49-F238E27FC236}">
                <a16:creationId xmlns:a16="http://schemas.microsoft.com/office/drawing/2014/main" id="{264829D5-2A4C-749D-A47B-C4FDCA6CAC13}"/>
              </a:ext>
            </a:extLst>
          </p:cNvPr>
          <p:cNvPicPr>
            <a:picLocks noChangeAspect="1"/>
          </p:cNvPicPr>
          <p:nvPr/>
        </p:nvPicPr>
        <p:blipFill>
          <a:blip r:embed="rId2"/>
          <a:stretch>
            <a:fillRect/>
          </a:stretch>
        </p:blipFill>
        <p:spPr>
          <a:xfrm>
            <a:off x="5092487" y="1773141"/>
            <a:ext cx="6729777" cy="4497734"/>
          </a:xfrm>
          <a:prstGeom prst="rect">
            <a:avLst/>
          </a:prstGeom>
        </p:spPr>
      </p:pic>
      <p:cxnSp>
        <p:nvCxnSpPr>
          <p:cNvPr id="11" name="Straight Arrow Connector 10">
            <a:extLst>
              <a:ext uri="{FF2B5EF4-FFF2-40B4-BE49-F238E27FC236}">
                <a16:creationId xmlns:a16="http://schemas.microsoft.com/office/drawing/2014/main" id="{1EFC9663-B2B0-7465-7298-1B489039724F}"/>
              </a:ext>
            </a:extLst>
          </p:cNvPr>
          <p:cNvCxnSpPr/>
          <p:nvPr/>
        </p:nvCxnSpPr>
        <p:spPr>
          <a:xfrm>
            <a:off x="10177670" y="3824577"/>
            <a:ext cx="0" cy="15505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406D3F7-F280-F018-7DCD-DD281D473C31}"/>
              </a:ext>
            </a:extLst>
          </p:cNvPr>
          <p:cNvCxnSpPr>
            <a:cxnSpLocks/>
          </p:cNvCxnSpPr>
          <p:nvPr/>
        </p:nvCxnSpPr>
        <p:spPr>
          <a:xfrm>
            <a:off x="9423621" y="3173895"/>
            <a:ext cx="0" cy="15770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BFC9B95-131B-0581-1A6D-76D8A5E61B07}"/>
              </a:ext>
            </a:extLst>
          </p:cNvPr>
          <p:cNvCxnSpPr>
            <a:cxnSpLocks/>
          </p:cNvCxnSpPr>
          <p:nvPr/>
        </p:nvCxnSpPr>
        <p:spPr>
          <a:xfrm>
            <a:off x="9114845" y="3485321"/>
            <a:ext cx="0" cy="124571"/>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80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F5FD7-1C93-E391-8BE3-554ECEB3F5C7}"/>
              </a:ext>
            </a:extLst>
          </p:cNvPr>
          <p:cNvSpPr>
            <a:spLocks noGrp="1"/>
          </p:cNvSpPr>
          <p:nvPr>
            <p:ph type="title"/>
          </p:nvPr>
        </p:nvSpPr>
        <p:spPr/>
        <p:txBody>
          <a:bodyPr/>
          <a:lstStyle/>
          <a:p>
            <a:r>
              <a:rPr lang="en-US" altLang="zh-CN" dirty="0"/>
              <a:t>Wavelength</a:t>
            </a:r>
            <a:r>
              <a:rPr lang="zh-CN" altLang="en-US" dirty="0"/>
              <a:t> </a:t>
            </a:r>
            <a:r>
              <a:rPr lang="en-US" altLang="zh-CN" dirty="0"/>
              <a:t>dependence</a:t>
            </a:r>
            <a:r>
              <a:rPr lang="zh-CN" altLang="en-US" dirty="0"/>
              <a:t> </a:t>
            </a:r>
            <a:r>
              <a:rPr lang="en-US" altLang="zh-CN" dirty="0"/>
              <a:t>lifetime</a:t>
            </a:r>
            <a:endParaRPr lang="en-US" dirty="0"/>
          </a:p>
        </p:txBody>
      </p:sp>
      <p:sp>
        <p:nvSpPr>
          <p:cNvPr id="4" name="Slide Number Placeholder 3">
            <a:extLst>
              <a:ext uri="{FF2B5EF4-FFF2-40B4-BE49-F238E27FC236}">
                <a16:creationId xmlns:a16="http://schemas.microsoft.com/office/drawing/2014/main" id="{449FA052-B420-2D72-DAB6-C80FF26CFB4C}"/>
              </a:ext>
            </a:extLst>
          </p:cNvPr>
          <p:cNvSpPr>
            <a:spLocks noGrp="1"/>
          </p:cNvSpPr>
          <p:nvPr>
            <p:ph type="sldNum" sz="quarter" idx="4"/>
          </p:nvPr>
        </p:nvSpPr>
        <p:spPr/>
        <p:txBody>
          <a:bodyPr/>
          <a:lstStyle/>
          <a:p>
            <a:fld id="{933A556B-7C63-244D-9B7C-B0EA8042B330}" type="slidenum">
              <a:rPr lang="en-US" smtClean="0"/>
              <a:pPr/>
              <a:t>21</a:t>
            </a:fld>
            <a:endParaRPr lang="en-US" sz="1000" dirty="0"/>
          </a:p>
        </p:txBody>
      </p:sp>
      <p:sp>
        <p:nvSpPr>
          <p:cNvPr id="6" name="TextBox 5">
            <a:extLst>
              <a:ext uri="{FF2B5EF4-FFF2-40B4-BE49-F238E27FC236}">
                <a16:creationId xmlns:a16="http://schemas.microsoft.com/office/drawing/2014/main" id="{E4601B1C-B728-165C-7A06-42D8BB2164B6}"/>
              </a:ext>
            </a:extLst>
          </p:cNvPr>
          <p:cNvSpPr txBox="1"/>
          <p:nvPr/>
        </p:nvSpPr>
        <p:spPr>
          <a:xfrm>
            <a:off x="373711" y="1746030"/>
            <a:ext cx="6269114"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DBR sample has much large slope than SL-GaAs at right edge, causing the short lifetime.</a:t>
            </a:r>
          </a:p>
          <a:p>
            <a:pPr marL="285750" indent="-28575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Long time operation is increasing effective work function due to losing activation material or chemical poisoning.</a:t>
            </a:r>
          </a:p>
          <a:p>
            <a:pPr marL="285750" indent="-28575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It is approximately equal to shift the spectrum to the left, but laser photon energy is fixed.</a:t>
            </a:r>
          </a:p>
          <a:p>
            <a:pPr marL="285750" indent="-28575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b="1" dirty="0">
                <a:solidFill>
                  <a:schemeClr val="accent5"/>
                </a:solidFill>
                <a:latin typeface="Calibri" panose="020F0502020204030204" pitchFamily="34" charset="0"/>
                <a:cs typeface="Calibri" panose="020F0502020204030204" pitchFamily="34" charset="0"/>
              </a:rPr>
              <a:t>The large slope has fast QE drop.</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2F46477-24DB-BB61-4CD4-051670700E93}"/>
                  </a:ext>
                </a:extLst>
              </p:cNvPr>
              <p:cNvSpPr txBox="1"/>
              <p:nvPr/>
            </p:nvSpPr>
            <p:spPr>
              <a:xfrm>
                <a:off x="1419308" y="2516978"/>
                <a:ext cx="1962973" cy="3047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𝑄𝐸</m:t>
                      </m:r>
                      <m:r>
                        <a:rPr lang="en-US" i="1">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h𝑣</m:t>
                          </m:r>
                          <m:r>
                            <a:rPr lang="en-US" i="1">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en-US" i="1">
                                  <a:latin typeface="Cambria Math" panose="02040503050406030204" pitchFamily="18" charset="0"/>
                                  <a:ea typeface="Cambria Math" panose="02040503050406030204" pitchFamily="18" charset="0"/>
                                </a:rPr>
                                <m:t>𝑒𝑓𝑓</m:t>
                              </m:r>
                            </m:sub>
                          </m:sSub>
                          <m:r>
                            <a:rPr lang="en-US" i="1">
                              <a:latin typeface="Cambria Math" panose="02040503050406030204" pitchFamily="18" charset="0"/>
                              <a:ea typeface="Cambria Math" panose="02040503050406030204" pitchFamily="18" charset="0"/>
                            </a:rPr>
                            <m:t>)</m:t>
                          </m:r>
                        </m:e>
                        <m:sup>
                          <m:r>
                            <a:rPr lang="en-US" b="0" i="1" smtClean="0">
                              <a:latin typeface="Cambria Math" panose="02040503050406030204" pitchFamily="18" charset="0"/>
                              <a:ea typeface="Cambria Math" panose="02040503050406030204" pitchFamily="18" charset="0"/>
                            </a:rPr>
                            <m:t>2</m:t>
                          </m:r>
                        </m:sup>
                      </m:sSup>
                    </m:oMath>
                  </m:oMathPara>
                </a14:m>
                <a:endParaRPr lang="en-US" dirty="0"/>
              </a:p>
            </p:txBody>
          </p:sp>
        </mc:Choice>
        <mc:Fallback xmlns="">
          <p:sp>
            <p:nvSpPr>
              <p:cNvPr id="7" name="TextBox 6">
                <a:extLst>
                  <a:ext uri="{FF2B5EF4-FFF2-40B4-BE49-F238E27FC236}">
                    <a16:creationId xmlns:a16="http://schemas.microsoft.com/office/drawing/2014/main" id="{52F46477-24DB-BB61-4CD4-051670700E93}"/>
                  </a:ext>
                </a:extLst>
              </p:cNvPr>
              <p:cNvSpPr txBox="1">
                <a:spLocks noRot="1" noChangeAspect="1" noMove="1" noResize="1" noEditPoints="1" noAdjustHandles="1" noChangeArrowheads="1" noChangeShapeType="1" noTextEdit="1"/>
              </p:cNvSpPr>
              <p:nvPr/>
            </p:nvSpPr>
            <p:spPr>
              <a:xfrm>
                <a:off x="1419308" y="2516978"/>
                <a:ext cx="1962973" cy="304763"/>
              </a:xfrm>
              <a:prstGeom prst="rect">
                <a:avLst/>
              </a:prstGeom>
              <a:blipFill>
                <a:blip r:embed="rId2"/>
                <a:stretch>
                  <a:fillRect l="-2564" b="-24000"/>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0B6B740A-E4C1-C9F3-BB76-C026463EFD87}"/>
              </a:ext>
            </a:extLst>
          </p:cNvPr>
          <p:cNvGrpSpPr/>
          <p:nvPr/>
        </p:nvGrpSpPr>
        <p:grpSpPr>
          <a:xfrm>
            <a:off x="7134871" y="1237962"/>
            <a:ext cx="4388535" cy="2676599"/>
            <a:chOff x="6642825" y="2170704"/>
            <a:chExt cx="5155366" cy="3368317"/>
          </a:xfrm>
        </p:grpSpPr>
        <p:pic>
          <p:nvPicPr>
            <p:cNvPr id="5" name="Picture 4">
              <a:extLst>
                <a:ext uri="{FF2B5EF4-FFF2-40B4-BE49-F238E27FC236}">
                  <a16:creationId xmlns:a16="http://schemas.microsoft.com/office/drawing/2014/main" id="{CD97B433-4792-549A-DA9B-7A4E41E31621}"/>
                </a:ext>
              </a:extLst>
            </p:cNvPr>
            <p:cNvPicPr>
              <a:picLocks noChangeAspect="1"/>
            </p:cNvPicPr>
            <p:nvPr/>
          </p:nvPicPr>
          <p:blipFill>
            <a:blip r:embed="rId3"/>
            <a:stretch>
              <a:fillRect/>
            </a:stretch>
          </p:blipFill>
          <p:spPr>
            <a:xfrm>
              <a:off x="6642825" y="2170704"/>
              <a:ext cx="5155366" cy="3368317"/>
            </a:xfrm>
            <a:prstGeom prst="rect">
              <a:avLst/>
            </a:prstGeom>
          </p:spPr>
        </p:pic>
        <p:sp>
          <p:nvSpPr>
            <p:cNvPr id="8" name="Right Arrow 7">
              <a:extLst>
                <a:ext uri="{FF2B5EF4-FFF2-40B4-BE49-F238E27FC236}">
                  <a16:creationId xmlns:a16="http://schemas.microsoft.com/office/drawing/2014/main" id="{883BFE91-4272-CE71-31D2-2B5B4AC378A3}"/>
                </a:ext>
              </a:extLst>
            </p:cNvPr>
            <p:cNvSpPr/>
            <p:nvPr/>
          </p:nvSpPr>
          <p:spPr>
            <a:xfrm rot="10646931">
              <a:off x="8977023" y="3666692"/>
              <a:ext cx="310100" cy="181359"/>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a:extLst>
                <a:ext uri="{FF2B5EF4-FFF2-40B4-BE49-F238E27FC236}">
                  <a16:creationId xmlns:a16="http://schemas.microsoft.com/office/drawing/2014/main" id="{FB7AB4A6-FD60-C07D-1496-59F8762CA2B5}"/>
                </a:ext>
              </a:extLst>
            </p:cNvPr>
            <p:cNvSpPr/>
            <p:nvPr/>
          </p:nvSpPr>
          <p:spPr>
            <a:xfrm rot="10646931">
              <a:off x="8977024" y="4188857"/>
              <a:ext cx="310100" cy="181359"/>
            </a:xfrm>
            <a:prstGeom prst="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926C6D6E-BC6F-A6CD-7150-0DFEF1A9C154}"/>
                </a:ext>
              </a:extLst>
            </p:cNvPr>
            <p:cNvCxnSpPr>
              <a:cxnSpLocks/>
            </p:cNvCxnSpPr>
            <p:nvPr/>
          </p:nvCxnSpPr>
          <p:spPr>
            <a:xfrm flipV="1">
              <a:off x="9300359" y="4377028"/>
              <a:ext cx="0" cy="58814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E3901FAF-33B2-86D6-EF31-97119C3CC27C}"/>
              </a:ext>
            </a:extLst>
          </p:cNvPr>
          <p:cNvPicPr>
            <a:picLocks noChangeAspect="1"/>
          </p:cNvPicPr>
          <p:nvPr/>
        </p:nvPicPr>
        <p:blipFill>
          <a:blip r:embed="rId4"/>
          <a:stretch>
            <a:fillRect/>
          </a:stretch>
        </p:blipFill>
        <p:spPr>
          <a:xfrm>
            <a:off x="7226709" y="3914561"/>
            <a:ext cx="4177547" cy="2727010"/>
          </a:xfrm>
          <a:prstGeom prst="rect">
            <a:avLst/>
          </a:prstGeom>
        </p:spPr>
      </p:pic>
      <p:pic>
        <p:nvPicPr>
          <p:cNvPr id="15" name="Picture 14">
            <a:extLst>
              <a:ext uri="{FF2B5EF4-FFF2-40B4-BE49-F238E27FC236}">
                <a16:creationId xmlns:a16="http://schemas.microsoft.com/office/drawing/2014/main" id="{888EFED3-7D5D-1FC3-1685-D16524297C40}"/>
              </a:ext>
            </a:extLst>
          </p:cNvPr>
          <p:cNvPicPr>
            <a:picLocks noChangeAspect="1"/>
          </p:cNvPicPr>
          <p:nvPr/>
        </p:nvPicPr>
        <p:blipFill>
          <a:blip r:embed="rId5"/>
          <a:stretch>
            <a:fillRect/>
          </a:stretch>
        </p:blipFill>
        <p:spPr>
          <a:xfrm>
            <a:off x="7885881" y="4953600"/>
            <a:ext cx="552642" cy="975251"/>
          </a:xfrm>
          <a:prstGeom prst="rect">
            <a:avLst/>
          </a:prstGeom>
          <a:ln>
            <a:solidFill>
              <a:schemeClr val="tx1"/>
            </a:solidFill>
          </a:ln>
        </p:spPr>
      </p:pic>
    </p:spTree>
    <p:extLst>
      <p:ext uri="{BB962C8B-B14F-4D97-AF65-F5344CB8AC3E}">
        <p14:creationId xmlns:p14="http://schemas.microsoft.com/office/powerpoint/2010/main" val="890603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68BE5-74C4-BF20-FC2C-ED61F4080435}"/>
              </a:ext>
            </a:extLst>
          </p:cNvPr>
          <p:cNvSpPr>
            <a:spLocks noGrp="1"/>
          </p:cNvSpPr>
          <p:nvPr>
            <p:ph type="title"/>
          </p:nvPr>
        </p:nvSpPr>
        <p:spPr/>
        <p:txBody>
          <a:bodyPr/>
          <a:lstStyle/>
          <a:p>
            <a:r>
              <a:rPr lang="en-US" dirty="0"/>
              <a:t>DBR cathode working zone</a:t>
            </a:r>
          </a:p>
        </p:txBody>
      </p:sp>
      <p:sp>
        <p:nvSpPr>
          <p:cNvPr id="4" name="Slide Number Placeholder 3">
            <a:extLst>
              <a:ext uri="{FF2B5EF4-FFF2-40B4-BE49-F238E27FC236}">
                <a16:creationId xmlns:a16="http://schemas.microsoft.com/office/drawing/2014/main" id="{B7E37958-8AD7-241D-784F-A38B84CA5A65}"/>
              </a:ext>
            </a:extLst>
          </p:cNvPr>
          <p:cNvSpPr>
            <a:spLocks noGrp="1"/>
          </p:cNvSpPr>
          <p:nvPr>
            <p:ph type="sldNum" sz="quarter" idx="4"/>
          </p:nvPr>
        </p:nvSpPr>
        <p:spPr/>
        <p:txBody>
          <a:bodyPr/>
          <a:lstStyle/>
          <a:p>
            <a:fld id="{933A556B-7C63-244D-9B7C-B0EA8042B330}" type="slidenum">
              <a:rPr lang="en-US" smtClean="0"/>
              <a:pPr/>
              <a:t>22</a:t>
            </a:fld>
            <a:endParaRPr lang="en-US" sz="1000" dirty="0"/>
          </a:p>
        </p:txBody>
      </p:sp>
      <p:sp>
        <p:nvSpPr>
          <p:cNvPr id="6" name="Rectangle 5">
            <a:extLst>
              <a:ext uri="{FF2B5EF4-FFF2-40B4-BE49-F238E27FC236}">
                <a16:creationId xmlns:a16="http://schemas.microsoft.com/office/drawing/2014/main" id="{801C9BDD-4C4E-E012-91A4-73C11F151FF8}"/>
              </a:ext>
            </a:extLst>
          </p:cNvPr>
          <p:cNvSpPr/>
          <p:nvPr/>
        </p:nvSpPr>
        <p:spPr>
          <a:xfrm>
            <a:off x="8937531" y="1997858"/>
            <a:ext cx="1444238" cy="4031226"/>
          </a:xfrm>
          <a:prstGeom prst="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4E373A2-B351-7A03-487D-EBB0BE2ECC7D}"/>
              </a:ext>
            </a:extLst>
          </p:cNvPr>
          <p:cNvSpPr txBox="1"/>
          <p:nvPr/>
        </p:nvSpPr>
        <p:spPr>
          <a:xfrm>
            <a:off x="9102519" y="1249376"/>
            <a:ext cx="1239570" cy="646331"/>
          </a:xfrm>
          <a:prstGeom prst="rect">
            <a:avLst/>
          </a:prstGeom>
          <a:noFill/>
        </p:spPr>
        <p:txBody>
          <a:bodyPr wrap="none" rtlCol="0">
            <a:spAutoFit/>
          </a:bodyPr>
          <a:lstStyle/>
          <a:p>
            <a:pPr algn="ctr"/>
            <a:r>
              <a:rPr lang="en-US" b="1" dirty="0">
                <a:solidFill>
                  <a:schemeClr val="accent5"/>
                </a:solidFill>
                <a:latin typeface="Calibri" panose="020F0502020204030204" pitchFamily="34" charset="0"/>
                <a:cs typeface="Calibri" panose="020F0502020204030204" pitchFamily="34" charset="0"/>
              </a:rPr>
              <a:t>Fast QE </a:t>
            </a:r>
          </a:p>
          <a:p>
            <a:r>
              <a:rPr lang="en-US" b="1" dirty="0">
                <a:solidFill>
                  <a:schemeClr val="accent5"/>
                </a:solidFill>
                <a:latin typeface="Calibri" panose="020F0502020204030204" pitchFamily="34" charset="0"/>
                <a:cs typeface="Calibri" panose="020F0502020204030204" pitchFamily="34" charset="0"/>
              </a:rPr>
              <a:t>decay zone</a:t>
            </a:r>
          </a:p>
        </p:txBody>
      </p:sp>
      <p:sp>
        <p:nvSpPr>
          <p:cNvPr id="8" name="Rectangle 7">
            <a:extLst>
              <a:ext uri="{FF2B5EF4-FFF2-40B4-BE49-F238E27FC236}">
                <a16:creationId xmlns:a16="http://schemas.microsoft.com/office/drawing/2014/main" id="{FFAB0536-03D7-7565-7C4A-9FC50E3CCB62}"/>
              </a:ext>
            </a:extLst>
          </p:cNvPr>
          <p:cNvSpPr/>
          <p:nvPr/>
        </p:nvSpPr>
        <p:spPr>
          <a:xfrm>
            <a:off x="4452917" y="1997859"/>
            <a:ext cx="3629198" cy="4031226"/>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DD9B9DA-4E6A-F4D1-6579-43ACA2B65D43}"/>
              </a:ext>
            </a:extLst>
          </p:cNvPr>
          <p:cNvSpPr txBox="1"/>
          <p:nvPr/>
        </p:nvSpPr>
        <p:spPr>
          <a:xfrm>
            <a:off x="4934376" y="1450168"/>
            <a:ext cx="2270301" cy="369332"/>
          </a:xfrm>
          <a:prstGeom prst="rect">
            <a:avLst/>
          </a:prstGeom>
          <a:noFill/>
        </p:spPr>
        <p:txBody>
          <a:bodyPr wrap="none" rtlCol="0">
            <a:spAutoFit/>
          </a:bodyPr>
          <a:lstStyle/>
          <a:p>
            <a:r>
              <a:rPr lang="en-US" b="1" dirty="0">
                <a:solidFill>
                  <a:schemeClr val="accent4"/>
                </a:solidFill>
                <a:latin typeface="Calibri" panose="020F0502020204030204" pitchFamily="34" charset="0"/>
                <a:cs typeface="Calibri" panose="020F0502020204030204" pitchFamily="34" charset="0"/>
              </a:rPr>
              <a:t>Low polarization zone</a:t>
            </a:r>
          </a:p>
        </p:txBody>
      </p:sp>
      <p:sp>
        <p:nvSpPr>
          <p:cNvPr id="10" name="Rectangle 9">
            <a:extLst>
              <a:ext uri="{FF2B5EF4-FFF2-40B4-BE49-F238E27FC236}">
                <a16:creationId xmlns:a16="http://schemas.microsoft.com/office/drawing/2014/main" id="{69CD720F-CE4C-06A9-B6A1-B56DD0CC19D9}"/>
              </a:ext>
            </a:extLst>
          </p:cNvPr>
          <p:cNvSpPr/>
          <p:nvPr/>
        </p:nvSpPr>
        <p:spPr>
          <a:xfrm>
            <a:off x="8122549" y="1997858"/>
            <a:ext cx="774548" cy="4031226"/>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652350D-2412-4B01-31D6-89E3889E2A19}"/>
              </a:ext>
            </a:extLst>
          </p:cNvPr>
          <p:cNvSpPr txBox="1"/>
          <p:nvPr/>
        </p:nvSpPr>
        <p:spPr>
          <a:xfrm>
            <a:off x="7949883" y="1262347"/>
            <a:ext cx="1042851" cy="646331"/>
          </a:xfrm>
          <a:prstGeom prst="rect">
            <a:avLst/>
          </a:prstGeom>
          <a:noFill/>
        </p:spPr>
        <p:txBody>
          <a:bodyPr wrap="none" rtlCol="0">
            <a:spAutoFit/>
          </a:bodyPr>
          <a:lstStyle/>
          <a:p>
            <a:pPr algn="ctr"/>
            <a:r>
              <a:rPr lang="en-US" b="1" dirty="0">
                <a:solidFill>
                  <a:srgbClr val="00B050"/>
                </a:solidFill>
                <a:latin typeface="Calibri" panose="020F0502020204030204" pitchFamily="34" charset="0"/>
                <a:cs typeface="Calibri" panose="020F0502020204030204" pitchFamily="34" charset="0"/>
              </a:rPr>
              <a:t>Working </a:t>
            </a:r>
          </a:p>
          <a:p>
            <a:pPr algn="ctr"/>
            <a:r>
              <a:rPr lang="en-US" b="1" dirty="0">
                <a:solidFill>
                  <a:srgbClr val="00B050"/>
                </a:solidFill>
                <a:latin typeface="Calibri" panose="020F0502020204030204" pitchFamily="34" charset="0"/>
                <a:cs typeface="Calibri" panose="020F0502020204030204" pitchFamily="34" charset="0"/>
              </a:rPr>
              <a:t>zone</a:t>
            </a:r>
          </a:p>
        </p:txBody>
      </p:sp>
      <p:sp>
        <p:nvSpPr>
          <p:cNvPr id="13" name="TextBox 12">
            <a:extLst>
              <a:ext uri="{FF2B5EF4-FFF2-40B4-BE49-F238E27FC236}">
                <a16:creationId xmlns:a16="http://schemas.microsoft.com/office/drawing/2014/main" id="{42817E3F-8006-8FE3-6F9C-D61859880A0C}"/>
              </a:ext>
            </a:extLst>
          </p:cNvPr>
          <p:cNvSpPr txBox="1"/>
          <p:nvPr/>
        </p:nvSpPr>
        <p:spPr>
          <a:xfrm>
            <a:off x="496598" y="2582310"/>
            <a:ext cx="3128041" cy="2862322"/>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The working zone </a:t>
            </a:r>
            <a:r>
              <a:rPr lang="en-US">
                <a:latin typeface="Calibri Light" panose="020F0302020204030204" pitchFamily="34" charset="0"/>
                <a:cs typeface="Calibri Light" panose="020F0302020204030204" pitchFamily="34" charset="0"/>
              </a:rPr>
              <a:t>is from the </a:t>
            </a:r>
            <a:r>
              <a:rPr lang="en-US" dirty="0">
                <a:latin typeface="Calibri Light" panose="020F0302020204030204" pitchFamily="34" charset="0"/>
                <a:cs typeface="Calibri Light" panose="020F0302020204030204" pitchFamily="34" charset="0"/>
              </a:rPr>
              <a:t>left edge of the DBR resonance peak, while with good polarization</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r>
              <a:rPr lang="en-US" b="1" dirty="0">
                <a:solidFill>
                  <a:schemeClr val="accent3">
                    <a:lumMod val="75000"/>
                  </a:schemeClr>
                </a:solidFill>
                <a:latin typeface="Calibri" panose="020F0502020204030204" pitchFamily="34" charset="0"/>
                <a:cs typeface="Calibri" panose="020F0502020204030204" pitchFamily="34" charset="0"/>
              </a:rPr>
              <a:t>A good DBR cathode:</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High polarization</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High QE</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Large working zone</a:t>
            </a:r>
          </a:p>
        </p:txBody>
      </p:sp>
      <p:graphicFrame>
        <p:nvGraphicFramePr>
          <p:cNvPr id="15" name="Chart 14">
            <a:extLst>
              <a:ext uri="{FF2B5EF4-FFF2-40B4-BE49-F238E27FC236}">
                <a16:creationId xmlns:a16="http://schemas.microsoft.com/office/drawing/2014/main" id="{D5F0833A-D914-8D48-9556-76C3CEE15B45}"/>
              </a:ext>
            </a:extLst>
          </p:cNvPr>
          <p:cNvGraphicFramePr>
            <a:graphicFrameLocks/>
          </p:cNvGraphicFramePr>
          <p:nvPr>
            <p:extLst>
              <p:ext uri="{D42A27DB-BD31-4B8C-83A1-F6EECF244321}">
                <p14:modId xmlns:p14="http://schemas.microsoft.com/office/powerpoint/2010/main" val="1779986447"/>
              </p:ext>
            </p:extLst>
          </p:nvPr>
        </p:nvGraphicFramePr>
        <p:xfrm>
          <a:off x="3665073" y="1526675"/>
          <a:ext cx="7581104" cy="5023220"/>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a:extLst>
              <a:ext uri="{FF2B5EF4-FFF2-40B4-BE49-F238E27FC236}">
                <a16:creationId xmlns:a16="http://schemas.microsoft.com/office/drawing/2014/main" id="{E6712048-2240-74E1-284E-17A7E25F7632}"/>
              </a:ext>
            </a:extLst>
          </p:cNvPr>
          <p:cNvSpPr txBox="1"/>
          <p:nvPr/>
        </p:nvSpPr>
        <p:spPr>
          <a:xfrm>
            <a:off x="7350780" y="375667"/>
            <a:ext cx="4733155" cy="707886"/>
          </a:xfrm>
          <a:prstGeom prst="rect">
            <a:avLst/>
          </a:prstGeom>
          <a:noFill/>
          <a:ln w="25400">
            <a:solidFill>
              <a:srgbClr val="00B050"/>
            </a:solidFill>
          </a:ln>
        </p:spPr>
        <p:txBody>
          <a:bodyPr wrap="none" rtlCol="0">
            <a:spAutoFit/>
          </a:bodyPr>
          <a:lstStyle/>
          <a:p>
            <a:r>
              <a:rPr lang="en-US" sz="2000" dirty="0">
                <a:latin typeface="Calibri Light" panose="020F0302020204030204" pitchFamily="34" charset="0"/>
                <a:cs typeface="Calibri Light" panose="020F0302020204030204" pitchFamily="34" charset="0"/>
              </a:rPr>
              <a:t>Working zone=</a:t>
            </a:r>
          </a:p>
          <a:p>
            <a:r>
              <a:rPr lang="en-US" sz="2000" dirty="0">
                <a:latin typeface="Calibri Light" panose="020F0302020204030204" pitchFamily="34" charset="0"/>
                <a:cs typeface="Calibri Light" panose="020F0302020204030204" pitchFamily="34" charset="0"/>
              </a:rPr>
              <a:t> Resonance wavelength - ESP drop threshold</a:t>
            </a:r>
          </a:p>
        </p:txBody>
      </p:sp>
      <p:cxnSp>
        <p:nvCxnSpPr>
          <p:cNvPr id="18" name="Straight Arrow Connector 17">
            <a:extLst>
              <a:ext uri="{FF2B5EF4-FFF2-40B4-BE49-F238E27FC236}">
                <a16:creationId xmlns:a16="http://schemas.microsoft.com/office/drawing/2014/main" id="{875F81C6-F8F9-9E39-49C1-9A9D1B0EB187}"/>
              </a:ext>
            </a:extLst>
          </p:cNvPr>
          <p:cNvCxnSpPr/>
          <p:nvPr/>
        </p:nvCxnSpPr>
        <p:spPr>
          <a:xfrm flipH="1">
            <a:off x="8778240" y="1083553"/>
            <a:ext cx="721360" cy="294785"/>
          </a:xfrm>
          <a:prstGeom prst="straightConnector1">
            <a:avLst/>
          </a:prstGeom>
          <a:ln w="25400">
            <a:solidFill>
              <a:srgbClr val="00B05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937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5A8F-67A4-4708-D5BA-125DC3508C21}"/>
              </a:ext>
            </a:extLst>
          </p:cNvPr>
          <p:cNvSpPr>
            <a:spLocks noGrp="1"/>
          </p:cNvSpPr>
          <p:nvPr>
            <p:ph type="title"/>
          </p:nvPr>
        </p:nvSpPr>
        <p:spPr>
          <a:xfrm>
            <a:off x="419856" y="313756"/>
            <a:ext cx="7886700" cy="970514"/>
          </a:xfrm>
        </p:spPr>
        <p:txBody>
          <a:bodyPr>
            <a:normAutofit/>
          </a:bodyPr>
          <a:lstStyle/>
          <a:p>
            <a:r>
              <a:rPr lang="en-US" dirty="0"/>
              <a:t>Summary</a:t>
            </a:r>
          </a:p>
        </p:txBody>
      </p:sp>
      <p:sp>
        <p:nvSpPr>
          <p:cNvPr id="4" name="Slide Number Placeholder 3">
            <a:extLst>
              <a:ext uri="{FF2B5EF4-FFF2-40B4-BE49-F238E27FC236}">
                <a16:creationId xmlns:a16="http://schemas.microsoft.com/office/drawing/2014/main" id="{2636A6B5-091B-D75A-01CE-E714E5FCFFAB}"/>
              </a:ext>
            </a:extLst>
          </p:cNvPr>
          <p:cNvSpPr>
            <a:spLocks noGrp="1"/>
          </p:cNvSpPr>
          <p:nvPr>
            <p:ph type="sldNum" sz="quarter" idx="12"/>
          </p:nvPr>
        </p:nvSpPr>
        <p:spPr>
          <a:xfrm>
            <a:off x="3543300" y="6362006"/>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j-lt"/>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23</a:t>
            </a:fld>
            <a:endParaRPr lang="en-US"/>
          </a:p>
        </p:txBody>
      </p:sp>
      <p:sp>
        <p:nvSpPr>
          <p:cNvPr id="7" name="Content Placeholder 2">
            <a:extLst>
              <a:ext uri="{FF2B5EF4-FFF2-40B4-BE49-F238E27FC236}">
                <a16:creationId xmlns:a16="http://schemas.microsoft.com/office/drawing/2014/main" id="{C5B5BBF1-2BC6-184C-5327-CAD0D2A19834}"/>
              </a:ext>
            </a:extLst>
          </p:cNvPr>
          <p:cNvSpPr>
            <a:spLocks noGrp="1"/>
          </p:cNvSpPr>
          <p:nvPr>
            <p:ph idx="1"/>
          </p:nvPr>
        </p:nvSpPr>
        <p:spPr>
          <a:xfrm>
            <a:off x="639312" y="1750614"/>
            <a:ext cx="10114580" cy="3552906"/>
          </a:xfrm>
        </p:spPr>
        <p:txBody>
          <a:bodyPr>
            <a:normAutofit lnSpcReduction="10000"/>
          </a:bodyPr>
          <a:lstStyle/>
          <a:p>
            <a:pPr lvl="1"/>
            <a:r>
              <a:rPr lang="en-US" sz="2000" dirty="0"/>
              <a:t>A prototype High Voltage DC polarized electron gun was designed and constructed to fulfill all the  requirements for the EIC polarized electron source e-beam. </a:t>
            </a:r>
          </a:p>
          <a:p>
            <a:pPr lvl="1"/>
            <a:r>
              <a:rPr lang="en-US" sz="2000" dirty="0"/>
              <a:t>This cutting-edge gun incorporates several innovative concepts, notably a cathode cooling system that holds potential in future high current electron sources, large cathode and new HV cable.</a:t>
            </a:r>
          </a:p>
          <a:p>
            <a:pPr lvl="1"/>
            <a:r>
              <a:rPr lang="en-US" sz="2000" dirty="0"/>
              <a:t>The gun has been successfully conditioned up to 350 KV without any field emission and has maintained consistently operated at 310 KV. </a:t>
            </a:r>
          </a:p>
          <a:p>
            <a:pPr lvl="1"/>
            <a:r>
              <a:rPr lang="en-US" sz="2000" dirty="0"/>
              <a:t>Exceeding 11 </a:t>
            </a:r>
            <a:r>
              <a:rPr lang="en-US" sz="2000" dirty="0" err="1"/>
              <a:t>nC,with</a:t>
            </a:r>
            <a:r>
              <a:rPr lang="en-US" sz="2000" dirty="0"/>
              <a:t> spin polarization &gt; 90% , electron beam was generated from DBR SL-GaAs photocathode that had good lifetime. Beyond the EIC requirements.</a:t>
            </a:r>
          </a:p>
          <a:p>
            <a:pPr lvl="2">
              <a:buFont typeface="Courier New" panose="02070309020205020404" pitchFamily="49" charset="0"/>
              <a:buChar char="o"/>
            </a:pPr>
            <a:r>
              <a:rPr lang="en-US" sz="1600" dirty="0"/>
              <a:t>We found optimal doping level and heat treatment temperature to suppressing Surface charge limit</a:t>
            </a:r>
          </a:p>
          <a:p>
            <a:pPr lvl="2">
              <a:buFont typeface="Courier New" panose="02070309020205020404" pitchFamily="49" charset="0"/>
              <a:buChar char="o"/>
            </a:pPr>
            <a:r>
              <a:rPr lang="en-US" sz="1600" dirty="0"/>
              <a:t>We observed DBR resonance</a:t>
            </a:r>
            <a:r>
              <a:rPr lang="zh-CN" altLang="en-US" sz="1600" dirty="0"/>
              <a:t> </a:t>
            </a:r>
            <a:r>
              <a:rPr lang="en-US" altLang="zh-CN" sz="1600" dirty="0"/>
              <a:t>shift</a:t>
            </a:r>
            <a:r>
              <a:rPr lang="zh-CN" altLang="en-US" sz="1600" dirty="0"/>
              <a:t> </a:t>
            </a:r>
            <a:r>
              <a:rPr lang="en-US" altLang="zh-CN" sz="1600" dirty="0"/>
              <a:t>due to various samples, different locations and various activation</a:t>
            </a:r>
          </a:p>
          <a:p>
            <a:pPr lvl="2">
              <a:buFont typeface="Courier New" panose="02070309020205020404" pitchFamily="49" charset="0"/>
              <a:buChar char="o"/>
            </a:pPr>
            <a:r>
              <a:rPr lang="en-US" sz="1600" dirty="0"/>
              <a:t>Lifetime is strongly wavelength dependence. We proposed a working zone for DBR cathode operation.</a:t>
            </a:r>
          </a:p>
        </p:txBody>
      </p:sp>
    </p:spTree>
    <p:extLst>
      <p:ext uri="{BB962C8B-B14F-4D97-AF65-F5344CB8AC3E}">
        <p14:creationId xmlns:p14="http://schemas.microsoft.com/office/powerpoint/2010/main" val="562589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878042-57CA-8841-8A6D-A80F24481B69}"/>
              </a:ext>
            </a:extLst>
          </p:cNvPr>
          <p:cNvSpPr>
            <a:spLocks noGrp="1"/>
          </p:cNvSpPr>
          <p:nvPr>
            <p:ph type="sldNum" sz="quarter" idx="12"/>
          </p:nvPr>
        </p:nvSpPr>
        <p:spPr>
          <a:xfrm>
            <a:off x="3543300" y="6362006"/>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j-lt"/>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24</a:t>
            </a:fld>
            <a:endParaRPr lang="en-US"/>
          </a:p>
        </p:txBody>
      </p:sp>
      <p:sp>
        <p:nvSpPr>
          <p:cNvPr id="5" name="Title 1">
            <a:extLst>
              <a:ext uri="{FF2B5EF4-FFF2-40B4-BE49-F238E27FC236}">
                <a16:creationId xmlns:a16="http://schemas.microsoft.com/office/drawing/2014/main" id="{4F361F5F-7A3D-E547-BDEE-BE769C5B7381}"/>
              </a:ext>
            </a:extLst>
          </p:cNvPr>
          <p:cNvSpPr>
            <a:spLocks noGrp="1"/>
          </p:cNvSpPr>
          <p:nvPr>
            <p:ph type="title"/>
          </p:nvPr>
        </p:nvSpPr>
        <p:spPr>
          <a:xfrm>
            <a:off x="3543300" y="1758629"/>
            <a:ext cx="5378211" cy="661866"/>
          </a:xfrm>
        </p:spPr>
        <p:txBody>
          <a:bodyPr>
            <a:normAutofit fontScale="90000"/>
          </a:bodyPr>
          <a:lstStyle/>
          <a:p>
            <a:pPr algn="ctr"/>
            <a:r>
              <a:rPr lang="en-US" dirty="0">
                <a:solidFill>
                  <a:srgbClr val="FF0000"/>
                </a:solidFill>
              </a:rPr>
              <a:t>Thanks!</a:t>
            </a:r>
            <a:br>
              <a:rPr lang="en-US" dirty="0">
                <a:solidFill>
                  <a:srgbClr val="FF0000"/>
                </a:solidFill>
              </a:rPr>
            </a:br>
            <a:r>
              <a:rPr lang="en-US" dirty="0">
                <a:solidFill>
                  <a:srgbClr val="FF0000"/>
                </a:solidFill>
              </a:rPr>
              <a:t>Questions?</a:t>
            </a:r>
          </a:p>
        </p:txBody>
      </p:sp>
      <p:sp>
        <p:nvSpPr>
          <p:cNvPr id="6" name="Rectangle 5">
            <a:extLst>
              <a:ext uri="{FF2B5EF4-FFF2-40B4-BE49-F238E27FC236}">
                <a16:creationId xmlns:a16="http://schemas.microsoft.com/office/drawing/2014/main" id="{9DCEE941-1880-BC46-9511-13C43224A35F}"/>
              </a:ext>
            </a:extLst>
          </p:cNvPr>
          <p:cNvSpPr/>
          <p:nvPr/>
        </p:nvSpPr>
        <p:spPr>
          <a:xfrm>
            <a:off x="1384516" y="3429000"/>
            <a:ext cx="9804400" cy="2375009"/>
          </a:xfrm>
          <a:prstGeom prst="rect">
            <a:avLst/>
          </a:prstGeom>
          <a:noFill/>
        </p:spPr>
        <p:txBody>
          <a:bodyPr wrap="square">
            <a:spAutoFit/>
          </a:bodyPr>
          <a:lstStyle/>
          <a:p>
            <a:pPr algn="ctr"/>
            <a:r>
              <a:rPr lang="en-US" sz="2400" b="1" dirty="0">
                <a:solidFill>
                  <a:srgbClr val="00B050"/>
                </a:solidFill>
                <a:latin typeface="Calibri" panose="020F0502020204030204" pitchFamily="34" charset="0"/>
                <a:cs typeface="Calibri" panose="020F0502020204030204" pitchFamily="34" charset="0"/>
              </a:rPr>
              <a:t>Acknowledgement:</a:t>
            </a:r>
          </a:p>
          <a:p>
            <a:pPr algn="ctr"/>
            <a:endParaRPr lang="en-US" sz="2400" b="1" dirty="0">
              <a:solidFill>
                <a:srgbClr val="00B050"/>
              </a:solidFill>
              <a:latin typeface="Calibri" panose="020F0502020204030204" pitchFamily="34" charset="0"/>
              <a:cs typeface="Calibri" panose="020F0502020204030204" pitchFamily="34" charset="0"/>
            </a:endParaRPr>
          </a:p>
          <a:p>
            <a:pPr>
              <a:spcAft>
                <a:spcPts val="600"/>
              </a:spcAft>
            </a:pPr>
            <a:r>
              <a:rPr lang="en-US" dirty="0">
                <a:latin typeface="Calibri Light" panose="020F0302020204030204" pitchFamily="34" charset="0"/>
                <a:cs typeface="Calibri Light" panose="020F0302020204030204" pitchFamily="34" charset="0"/>
              </a:rPr>
              <a:t>BNL: O. Rahman, P. </a:t>
            </a:r>
            <a:r>
              <a:rPr lang="en-US" dirty="0" err="1">
                <a:latin typeface="Calibri Light" panose="020F0302020204030204" pitchFamily="34" charset="0"/>
                <a:cs typeface="Calibri Light" panose="020F0302020204030204" pitchFamily="34" charset="0"/>
              </a:rPr>
              <a:t>Inacker</a:t>
            </a:r>
            <a:r>
              <a:rPr lang="en-US" dirty="0">
                <a:latin typeface="Calibri Light" panose="020F0302020204030204" pitchFamily="34" charset="0"/>
                <a:cs typeface="Calibri Light" panose="020F0302020204030204" pitchFamily="34" charset="0"/>
              </a:rPr>
              <a:t>,  J. Biswas, J. </a:t>
            </a:r>
            <a:r>
              <a:rPr lang="en-US" dirty="0" err="1">
                <a:latin typeface="Calibri Light" panose="020F0302020204030204" pitchFamily="34" charset="0"/>
                <a:cs typeface="Calibri Light" panose="020F0302020204030204" pitchFamily="34" charset="0"/>
              </a:rPr>
              <a:t>Skaritka</a:t>
            </a:r>
            <a:r>
              <a:rPr lang="en-US" dirty="0">
                <a:latin typeface="Calibri Light" panose="020F0302020204030204" pitchFamily="34" charset="0"/>
                <a:cs typeface="Calibri Light" panose="020F0302020204030204" pitchFamily="34" charset="0"/>
              </a:rPr>
              <a:t>, C. Degen, B. </a:t>
            </a:r>
            <a:r>
              <a:rPr lang="en-US" dirty="0" err="1">
                <a:latin typeface="Calibri Light" panose="020F0302020204030204" pitchFamily="34" charset="0"/>
                <a:cs typeface="Calibri Light" panose="020F0302020204030204" pitchFamily="34" charset="0"/>
              </a:rPr>
              <a:t>Lambiase</a:t>
            </a:r>
            <a:r>
              <a:rPr lang="en-US" dirty="0">
                <a:latin typeface="Calibri Light" panose="020F0302020204030204" pitchFamily="34" charset="0"/>
                <a:cs typeface="Calibri Light" panose="020F0302020204030204" pitchFamily="34" charset="0"/>
              </a:rPr>
              <a:t>, R. Napoli, M. </a:t>
            </a:r>
            <a:r>
              <a:rPr lang="en-US" dirty="0" err="1">
                <a:latin typeface="Calibri Light" panose="020F0302020204030204" pitchFamily="34" charset="0"/>
                <a:cs typeface="Calibri Light" panose="020F0302020204030204" pitchFamily="34" charset="0"/>
              </a:rPr>
              <a:t>Paniccia</a:t>
            </a:r>
            <a:endParaRPr lang="en-US" dirty="0">
              <a:latin typeface="Calibri Light" panose="020F0302020204030204" pitchFamily="34" charset="0"/>
              <a:cs typeface="Calibri Light" panose="020F0302020204030204" pitchFamily="34" charset="0"/>
            </a:endParaRPr>
          </a:p>
          <a:p>
            <a:pPr>
              <a:spcAft>
                <a:spcPts val="600"/>
              </a:spcAft>
            </a:pPr>
            <a:r>
              <a:rPr lang="en-US" dirty="0">
                <a:latin typeface="Calibri Light" panose="020F0302020204030204" pitchFamily="34" charset="0"/>
                <a:cs typeface="Calibri Light" panose="020F0302020204030204" pitchFamily="34" charset="0"/>
              </a:rPr>
              <a:t>Chong Qing University:  W. Liu </a:t>
            </a:r>
          </a:p>
          <a:p>
            <a:pPr marL="12700" marR="635000">
              <a:spcBef>
                <a:spcPts val="844"/>
              </a:spcBef>
              <a:spcAft>
                <a:spcPts val="600"/>
              </a:spcAft>
              <a:tabLst>
                <a:tab pos="354965" algn="l"/>
                <a:tab pos="355600" algn="l"/>
              </a:tabLst>
            </a:pPr>
            <a:r>
              <a:rPr lang="en-US" spc="-5" dirty="0" err="1">
                <a:latin typeface="Calibri Light" panose="020F0302020204030204" pitchFamily="34" charset="0"/>
                <a:cs typeface="Calibri Light" panose="020F0302020204030204" pitchFamily="34" charset="0"/>
              </a:rPr>
              <a:t>Jlab</a:t>
            </a:r>
            <a:r>
              <a:rPr lang="en-US" spc="-5" dirty="0">
                <a:latin typeface="Calibri Light" panose="020F0302020204030204" pitchFamily="34" charset="0"/>
                <a:cs typeface="Calibri Light" panose="020F0302020204030204" pitchFamily="34" charset="0"/>
              </a:rPr>
              <a:t>: M.</a:t>
            </a:r>
            <a:r>
              <a:rPr lang="en-US" spc="20" dirty="0">
                <a:latin typeface="Calibri Light" panose="020F0302020204030204" pitchFamily="34" charset="0"/>
                <a:cs typeface="Calibri Light" panose="020F0302020204030204" pitchFamily="34" charset="0"/>
              </a:rPr>
              <a:t> </a:t>
            </a:r>
            <a:r>
              <a:rPr lang="en-US" spc="-20" dirty="0" err="1">
                <a:latin typeface="Calibri Light" panose="020F0302020204030204" pitchFamily="34" charset="0"/>
                <a:cs typeface="Calibri Light" panose="020F0302020204030204" pitchFamily="34" charset="0"/>
              </a:rPr>
              <a:t>Poelker</a:t>
            </a:r>
            <a:r>
              <a:rPr lang="en-US" spc="-20" dirty="0">
                <a:latin typeface="Calibri Light" panose="020F0302020204030204" pitchFamily="34" charset="0"/>
                <a:cs typeface="Calibri Light" panose="020F0302020204030204" pitchFamily="34" charset="0"/>
              </a:rPr>
              <a:t>,</a:t>
            </a:r>
            <a:r>
              <a:rPr lang="en-US" spc="-5"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C. Hernandez- </a:t>
            </a:r>
            <a:r>
              <a:rPr lang="en-US" spc="-765" dirty="0">
                <a:latin typeface="Calibri Light" panose="020F0302020204030204" pitchFamily="34" charset="0"/>
                <a:cs typeface="Calibri Light" panose="020F0302020204030204" pitchFamily="34" charset="0"/>
              </a:rPr>
              <a:t> </a:t>
            </a:r>
            <a:r>
              <a:rPr lang="en-US" spc="-5" dirty="0">
                <a:latin typeface="Calibri Light" panose="020F0302020204030204" pitchFamily="34" charset="0"/>
                <a:cs typeface="Calibri Light" panose="020F0302020204030204" pitchFamily="34" charset="0"/>
              </a:rPr>
              <a:t>Garcia,</a:t>
            </a:r>
            <a:r>
              <a:rPr lang="en-US" dirty="0">
                <a:latin typeface="Calibri Light" panose="020F0302020204030204" pitchFamily="34" charset="0"/>
                <a:cs typeface="Calibri Light" panose="020F0302020204030204" pitchFamily="34" charset="0"/>
              </a:rPr>
              <a:t> the</a:t>
            </a:r>
            <a:r>
              <a:rPr lang="en-US" spc="-5" dirty="0">
                <a:latin typeface="Calibri Light" panose="020F0302020204030204" pitchFamily="34" charset="0"/>
                <a:cs typeface="Calibri Light" panose="020F0302020204030204" pitchFamily="34" charset="0"/>
              </a:rPr>
              <a:t> </a:t>
            </a:r>
            <a:r>
              <a:rPr lang="en-US" spc="-10" dirty="0">
                <a:latin typeface="Calibri Light" panose="020F0302020204030204" pitchFamily="34" charset="0"/>
                <a:cs typeface="Calibri Light" panose="020F0302020204030204" pitchFamily="34" charset="0"/>
              </a:rPr>
              <a:t>late</a:t>
            </a:r>
            <a:r>
              <a:rPr lang="en-US" spc="15" dirty="0">
                <a:latin typeface="Calibri Light" panose="020F0302020204030204" pitchFamily="34" charset="0"/>
                <a:cs typeface="Calibri Light" panose="020F0302020204030204" pitchFamily="34" charset="0"/>
              </a:rPr>
              <a:t> </a:t>
            </a:r>
            <a:r>
              <a:rPr lang="en-US" spc="-5" dirty="0">
                <a:latin typeface="Calibri Light" panose="020F0302020204030204" pitchFamily="34" charset="0"/>
                <a:cs typeface="Calibri Light" panose="020F0302020204030204" pitchFamily="34" charset="0"/>
              </a:rPr>
              <a:t>D.</a:t>
            </a:r>
            <a:r>
              <a:rPr lang="en-US" spc="15" dirty="0">
                <a:latin typeface="Calibri Light" panose="020F0302020204030204" pitchFamily="34" charset="0"/>
                <a:cs typeface="Calibri Light" panose="020F0302020204030204" pitchFamily="34" charset="0"/>
              </a:rPr>
              <a:t> </a:t>
            </a:r>
            <a:r>
              <a:rPr lang="en-US" spc="-5" dirty="0">
                <a:latin typeface="Calibri Light" panose="020F0302020204030204" pitchFamily="34" charset="0"/>
                <a:cs typeface="Calibri Light" panose="020F0302020204030204" pitchFamily="34" charset="0"/>
              </a:rPr>
              <a:t>Bullard</a:t>
            </a:r>
          </a:p>
          <a:p>
            <a:pPr marL="12700" marR="635000">
              <a:spcBef>
                <a:spcPts val="844"/>
              </a:spcBef>
              <a:spcAft>
                <a:spcPts val="600"/>
              </a:spcAft>
              <a:tabLst>
                <a:tab pos="354965" algn="l"/>
                <a:tab pos="355600" algn="l"/>
              </a:tabLst>
            </a:pPr>
            <a:r>
              <a:rPr lang="en-US" spc="-5" dirty="0">
                <a:latin typeface="Calibri Light" panose="020F0302020204030204" pitchFamily="34" charset="0"/>
                <a:cs typeface="Calibri Light" panose="020F0302020204030204" pitchFamily="34" charset="0"/>
              </a:rPr>
              <a:t>Old Dominion University: S. </a:t>
            </a:r>
            <a:r>
              <a:rPr lang="en-US" spc="-5" dirty="0" err="1">
                <a:latin typeface="Calibri Light" panose="020F0302020204030204" pitchFamily="34" charset="0"/>
                <a:cs typeface="Calibri Light" panose="020F0302020204030204" pitchFamily="34" charset="0"/>
              </a:rPr>
              <a:t>Marsillac</a:t>
            </a:r>
            <a:r>
              <a:rPr lang="en-US" spc="-5" dirty="0">
                <a:latin typeface="Calibri Light" panose="020F0302020204030204" pitchFamily="34" charset="0"/>
                <a:cs typeface="Calibri Light" panose="020F0302020204030204" pitchFamily="34" charset="0"/>
              </a:rPr>
              <a:t> and A. Masters</a:t>
            </a: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35351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8FE2A-00DA-5061-1074-65721A158116}"/>
              </a:ext>
            </a:extLst>
          </p:cNvPr>
          <p:cNvSpPr>
            <a:spLocks noGrp="1"/>
          </p:cNvSpPr>
          <p:nvPr>
            <p:ph type="title"/>
          </p:nvPr>
        </p:nvSpPr>
        <p:spPr/>
        <p:txBody>
          <a:bodyPr/>
          <a:lstStyle/>
          <a:p>
            <a:r>
              <a:rPr lang="en-US" dirty="0"/>
              <a:t>Peak frequency change also relevant to activation</a:t>
            </a:r>
          </a:p>
        </p:txBody>
      </p:sp>
      <p:sp>
        <p:nvSpPr>
          <p:cNvPr id="4" name="Slide Number Placeholder 3">
            <a:extLst>
              <a:ext uri="{FF2B5EF4-FFF2-40B4-BE49-F238E27FC236}">
                <a16:creationId xmlns:a16="http://schemas.microsoft.com/office/drawing/2014/main" id="{37E46E2C-777C-7BC7-EF00-C76ADA4700B2}"/>
              </a:ext>
            </a:extLst>
          </p:cNvPr>
          <p:cNvSpPr>
            <a:spLocks noGrp="1"/>
          </p:cNvSpPr>
          <p:nvPr>
            <p:ph type="sldNum" sz="quarter" idx="4"/>
          </p:nvPr>
        </p:nvSpPr>
        <p:spPr/>
        <p:txBody>
          <a:bodyPr/>
          <a:lstStyle/>
          <a:p>
            <a:fld id="{933A556B-7C63-244D-9B7C-B0EA8042B330}" type="slidenum">
              <a:rPr lang="en-US" smtClean="0"/>
              <a:pPr/>
              <a:t>25</a:t>
            </a:fld>
            <a:endParaRPr lang="en-US" sz="1000" dirty="0"/>
          </a:p>
        </p:txBody>
      </p:sp>
      <p:grpSp>
        <p:nvGrpSpPr>
          <p:cNvPr id="16" name="Group 15">
            <a:extLst>
              <a:ext uri="{FF2B5EF4-FFF2-40B4-BE49-F238E27FC236}">
                <a16:creationId xmlns:a16="http://schemas.microsoft.com/office/drawing/2014/main" id="{479735F9-E31D-9022-689A-E224E0F503E9}"/>
              </a:ext>
            </a:extLst>
          </p:cNvPr>
          <p:cNvGrpSpPr/>
          <p:nvPr/>
        </p:nvGrpSpPr>
        <p:grpSpPr>
          <a:xfrm>
            <a:off x="1300480" y="1666240"/>
            <a:ext cx="5882640" cy="4283286"/>
            <a:chOff x="1300480" y="1666240"/>
            <a:chExt cx="5882640" cy="4283286"/>
          </a:xfrm>
        </p:grpSpPr>
        <p:pic>
          <p:nvPicPr>
            <p:cNvPr id="5" name="Picture 4">
              <a:extLst>
                <a:ext uri="{FF2B5EF4-FFF2-40B4-BE49-F238E27FC236}">
                  <a16:creationId xmlns:a16="http://schemas.microsoft.com/office/drawing/2014/main" id="{F0645EBB-C390-9421-457E-B4CA48B8875F}"/>
                </a:ext>
              </a:extLst>
            </p:cNvPr>
            <p:cNvPicPr>
              <a:picLocks noChangeAspect="1"/>
            </p:cNvPicPr>
            <p:nvPr/>
          </p:nvPicPr>
          <p:blipFill>
            <a:blip r:embed="rId2"/>
            <a:stretch>
              <a:fillRect/>
            </a:stretch>
          </p:blipFill>
          <p:spPr>
            <a:xfrm>
              <a:off x="1300480" y="2109469"/>
              <a:ext cx="5882640" cy="3840057"/>
            </a:xfrm>
            <a:prstGeom prst="rect">
              <a:avLst/>
            </a:prstGeom>
          </p:spPr>
        </p:pic>
        <p:pic>
          <p:nvPicPr>
            <p:cNvPr id="6" name="Picture 5">
              <a:extLst>
                <a:ext uri="{FF2B5EF4-FFF2-40B4-BE49-F238E27FC236}">
                  <a16:creationId xmlns:a16="http://schemas.microsoft.com/office/drawing/2014/main" id="{B5F778FC-B943-6B0C-685B-66F525A4680A}"/>
                </a:ext>
              </a:extLst>
            </p:cNvPr>
            <p:cNvPicPr>
              <a:picLocks noChangeAspect="1"/>
            </p:cNvPicPr>
            <p:nvPr/>
          </p:nvPicPr>
          <p:blipFill>
            <a:blip r:embed="rId3"/>
            <a:stretch>
              <a:fillRect/>
            </a:stretch>
          </p:blipFill>
          <p:spPr>
            <a:xfrm>
              <a:off x="3101340" y="4707890"/>
              <a:ext cx="1905000" cy="673100"/>
            </a:xfrm>
            <a:prstGeom prst="rect">
              <a:avLst/>
            </a:prstGeom>
          </p:spPr>
        </p:pic>
        <p:cxnSp>
          <p:nvCxnSpPr>
            <p:cNvPr id="10" name="Straight Connector 9">
              <a:extLst>
                <a:ext uri="{FF2B5EF4-FFF2-40B4-BE49-F238E27FC236}">
                  <a16:creationId xmlns:a16="http://schemas.microsoft.com/office/drawing/2014/main" id="{60813FA0-3536-58D7-31B7-DFDB6F008683}"/>
                </a:ext>
              </a:extLst>
            </p:cNvPr>
            <p:cNvCxnSpPr>
              <a:cxnSpLocks/>
            </p:cNvCxnSpPr>
            <p:nvPr/>
          </p:nvCxnSpPr>
          <p:spPr>
            <a:xfrm>
              <a:off x="4409440" y="1666240"/>
              <a:ext cx="0" cy="22250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74EE689-9A2B-82F5-148B-89AD8164C73B}"/>
                </a:ext>
              </a:extLst>
            </p:cNvPr>
            <p:cNvCxnSpPr>
              <a:cxnSpLocks/>
            </p:cNvCxnSpPr>
            <p:nvPr/>
          </p:nvCxnSpPr>
          <p:spPr>
            <a:xfrm>
              <a:off x="4053840" y="1666240"/>
              <a:ext cx="0" cy="22250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9C4870C-8FB7-3EA4-A78C-F0BD78390141}"/>
                </a:ext>
              </a:extLst>
            </p:cNvPr>
            <p:cNvCxnSpPr/>
            <p:nvPr/>
          </p:nvCxnSpPr>
          <p:spPr>
            <a:xfrm>
              <a:off x="4053840" y="1869440"/>
              <a:ext cx="355600"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475EF8A2-C7EA-959F-A3B4-1C8AB0E2058D}"/>
              </a:ext>
            </a:extLst>
          </p:cNvPr>
          <p:cNvSpPr txBox="1"/>
          <p:nvPr/>
        </p:nvSpPr>
        <p:spPr>
          <a:xfrm>
            <a:off x="7315200" y="2357120"/>
            <a:ext cx="4409440" cy="2862322"/>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DBR SL spectrum=</a:t>
            </a:r>
          </a:p>
          <a:p>
            <a:r>
              <a:rPr lang="en-US" dirty="0">
                <a:latin typeface="Calibri Light" panose="020F0302020204030204" pitchFamily="34" charset="0"/>
                <a:cs typeface="Calibri Light" panose="020F0302020204030204" pitchFamily="34" charset="0"/>
              </a:rPr>
              <a:t>DBR layer absorption x SL spectrum</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When the SL spectrum shift to the left due to increase work function, the DBR resonance peak will shift to left as well.</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By using DBR-SL GaAs for long time, the QE will drop faster and faster if the initial working point on the peak?</a:t>
            </a:r>
          </a:p>
        </p:txBody>
      </p:sp>
    </p:spTree>
    <p:extLst>
      <p:ext uri="{BB962C8B-B14F-4D97-AF65-F5344CB8AC3E}">
        <p14:creationId xmlns:p14="http://schemas.microsoft.com/office/powerpoint/2010/main" val="2327987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08952-58A6-EF1B-0C71-AC34A9E1283C}"/>
              </a:ext>
            </a:extLst>
          </p:cNvPr>
          <p:cNvSpPr>
            <a:spLocks noGrp="1"/>
          </p:cNvSpPr>
          <p:nvPr>
            <p:ph type="title"/>
          </p:nvPr>
        </p:nvSpPr>
        <p:spPr/>
        <p:txBody>
          <a:bodyPr/>
          <a:lstStyle/>
          <a:p>
            <a:r>
              <a:rPr lang="en-US" sz="4400" dirty="0"/>
              <a:t>EIC Electron  Pre-Injector</a:t>
            </a:r>
            <a:endParaRPr lang="en-US" dirty="0"/>
          </a:p>
        </p:txBody>
      </p:sp>
      <p:sp>
        <p:nvSpPr>
          <p:cNvPr id="3" name="Content Placeholder 2">
            <a:extLst>
              <a:ext uri="{FF2B5EF4-FFF2-40B4-BE49-F238E27FC236}">
                <a16:creationId xmlns:a16="http://schemas.microsoft.com/office/drawing/2014/main" id="{8D6304BE-FD7A-B94B-D658-78BDC46EFE78}"/>
              </a:ext>
            </a:extLst>
          </p:cNvPr>
          <p:cNvSpPr>
            <a:spLocks noGrp="1"/>
          </p:cNvSpPr>
          <p:nvPr>
            <p:ph idx="1"/>
          </p:nvPr>
        </p:nvSpPr>
        <p:spPr>
          <a:xfrm>
            <a:off x="1902638" y="5047678"/>
            <a:ext cx="8261351" cy="1241885"/>
          </a:xfrm>
        </p:spPr>
        <p:txBody>
          <a:bodyPr>
            <a:noAutofit/>
          </a:bodyPr>
          <a:lstStyle/>
          <a:p>
            <a:pPr marL="214313" indent="-214313" fontAlgn="base">
              <a:buSzPct val="100000"/>
              <a:buFont typeface="Arial" panose="020B0604020202020204" pitchFamily="34" charset="0"/>
              <a:buChar char="•"/>
            </a:pPr>
            <a:r>
              <a:rPr lang="en-US" sz="1800" dirty="0">
                <a:solidFill>
                  <a:srgbClr val="000000"/>
                </a:solidFill>
              </a:rPr>
              <a:t>EIC injector: </a:t>
            </a:r>
            <a:r>
              <a:rPr lang="en-US" sz="1800" b="1" dirty="0">
                <a:solidFill>
                  <a:srgbClr val="00B050"/>
                </a:solidFill>
                <a:latin typeface="Calibri" panose="020F0502020204030204" pitchFamily="34" charset="0"/>
                <a:cs typeface="Calibri" panose="020F0502020204030204" pitchFamily="34" charset="0"/>
              </a:rPr>
              <a:t>400 MeV </a:t>
            </a:r>
            <a:r>
              <a:rPr lang="en-US" sz="1800" b="1" dirty="0" err="1">
                <a:solidFill>
                  <a:srgbClr val="00B050"/>
                </a:solidFill>
                <a:latin typeface="Calibri" panose="020F0502020204030204" pitchFamily="34" charset="0"/>
                <a:cs typeface="Calibri" panose="020F0502020204030204" pitchFamily="34" charset="0"/>
              </a:rPr>
              <a:t>Linac</a:t>
            </a:r>
            <a:r>
              <a:rPr lang="en-US" sz="1800" b="1" dirty="0">
                <a:solidFill>
                  <a:srgbClr val="00B050"/>
                </a:solidFill>
                <a:latin typeface="Calibri" panose="020F0502020204030204" pitchFamily="34" charset="0"/>
                <a:cs typeface="Calibri" panose="020F0502020204030204" pitchFamily="34" charset="0"/>
              </a:rPr>
              <a:t> </a:t>
            </a:r>
            <a:r>
              <a:rPr lang="en-US" sz="1800" dirty="0">
                <a:solidFill>
                  <a:srgbClr val="000000"/>
                </a:solidFill>
              </a:rPr>
              <a:t>+ </a:t>
            </a:r>
            <a:r>
              <a:rPr lang="en-US" sz="1800" b="1" dirty="0">
                <a:solidFill>
                  <a:srgbClr val="00B050"/>
                </a:solidFill>
                <a:latin typeface="Calibri" panose="020F0502020204030204" pitchFamily="34" charset="0"/>
                <a:cs typeface="Calibri" panose="020F0502020204030204" pitchFamily="34" charset="0"/>
              </a:rPr>
              <a:t>Rapid Cycling Synchrotron (RCS).</a:t>
            </a:r>
          </a:p>
          <a:p>
            <a:pPr lvl="1" fontAlgn="base">
              <a:buFont typeface="Courier New" panose="02070309020205020404" pitchFamily="49" charset="0"/>
              <a:buChar char="o"/>
            </a:pPr>
            <a:r>
              <a:rPr lang="en-US" sz="1800" dirty="0">
                <a:solidFill>
                  <a:srgbClr val="000000"/>
                </a:solidFill>
              </a:rPr>
              <a:t>300 kV polarized HVDC gun generates 7nC x 4 polarized electron beam every second and booster energy up to 400 MeV</a:t>
            </a:r>
          </a:p>
          <a:p>
            <a:pPr lvl="1" fontAlgn="base">
              <a:buFont typeface="Courier New" panose="02070309020205020404" pitchFamily="49" charset="0"/>
              <a:buChar char="o"/>
            </a:pPr>
            <a:r>
              <a:rPr lang="en-US" sz="1800" dirty="0">
                <a:solidFill>
                  <a:srgbClr val="000000"/>
                </a:solidFill>
              </a:rPr>
              <a:t>Four bunch merge in the RCS and inject a 28 </a:t>
            </a:r>
            <a:r>
              <a:rPr lang="en-US" sz="1800" dirty="0" err="1">
                <a:solidFill>
                  <a:srgbClr val="000000"/>
                </a:solidFill>
              </a:rPr>
              <a:t>nC</a:t>
            </a:r>
            <a:r>
              <a:rPr lang="en-US" sz="1800" dirty="0">
                <a:solidFill>
                  <a:srgbClr val="000000"/>
                </a:solidFill>
              </a:rPr>
              <a:t> bunch into EIC</a:t>
            </a:r>
          </a:p>
          <a:p>
            <a:pPr lvl="1" fontAlgn="base">
              <a:buFont typeface="Courier New" panose="02070309020205020404" pitchFamily="49" charset="0"/>
              <a:buChar char="o"/>
            </a:pPr>
            <a:r>
              <a:rPr lang="en-US" sz="1800" dirty="0">
                <a:solidFill>
                  <a:srgbClr val="000000"/>
                </a:solidFill>
              </a:rPr>
              <a:t>Rotate the electron spin direction at end of </a:t>
            </a:r>
            <a:r>
              <a:rPr lang="en-US" sz="1800" dirty="0" err="1">
                <a:solidFill>
                  <a:srgbClr val="000000"/>
                </a:solidFill>
              </a:rPr>
              <a:t>Linac</a:t>
            </a:r>
            <a:r>
              <a:rPr lang="en-US" sz="1800" dirty="0">
                <a:solidFill>
                  <a:srgbClr val="000000"/>
                </a:solidFill>
              </a:rPr>
              <a:t> from longitudinal to vertical </a:t>
            </a:r>
          </a:p>
        </p:txBody>
      </p:sp>
      <p:sp>
        <p:nvSpPr>
          <p:cNvPr id="4" name="Slide Number Placeholder 3">
            <a:extLst>
              <a:ext uri="{FF2B5EF4-FFF2-40B4-BE49-F238E27FC236}">
                <a16:creationId xmlns:a16="http://schemas.microsoft.com/office/drawing/2014/main" id="{18182121-D0DB-F997-98B4-19AA52289BC5}"/>
              </a:ext>
            </a:extLst>
          </p:cNvPr>
          <p:cNvSpPr>
            <a:spLocks noGrp="1"/>
          </p:cNvSpPr>
          <p:nvPr>
            <p:ph type="sldNum" sz="quarter" idx="4"/>
          </p:nvPr>
        </p:nvSpPr>
        <p:spPr/>
        <p:txBody>
          <a:bodyPr/>
          <a:lstStyle/>
          <a:p>
            <a:fld id="{933A556B-7C63-244D-9B7C-B0EA8042B330}" type="slidenum">
              <a:rPr lang="en-US" smtClean="0"/>
              <a:pPr/>
              <a:t>3</a:t>
            </a:fld>
            <a:endParaRPr lang="en-US" sz="1000" dirty="0"/>
          </a:p>
        </p:txBody>
      </p:sp>
      <p:grpSp>
        <p:nvGrpSpPr>
          <p:cNvPr id="5" name="Group 4">
            <a:extLst>
              <a:ext uri="{FF2B5EF4-FFF2-40B4-BE49-F238E27FC236}">
                <a16:creationId xmlns:a16="http://schemas.microsoft.com/office/drawing/2014/main" id="{49ACB1A1-ACA1-BF93-68B2-E0516FA0CF82}"/>
              </a:ext>
            </a:extLst>
          </p:cNvPr>
          <p:cNvGrpSpPr/>
          <p:nvPr/>
        </p:nvGrpSpPr>
        <p:grpSpPr>
          <a:xfrm>
            <a:off x="2836619" y="249810"/>
            <a:ext cx="8106493" cy="4696876"/>
            <a:chOff x="1672223" y="1204768"/>
            <a:chExt cx="5247621" cy="3201850"/>
          </a:xfrm>
        </p:grpSpPr>
        <p:pic>
          <p:nvPicPr>
            <p:cNvPr id="6" name="Picture 5">
              <a:extLst>
                <a:ext uri="{FF2B5EF4-FFF2-40B4-BE49-F238E27FC236}">
                  <a16:creationId xmlns:a16="http://schemas.microsoft.com/office/drawing/2014/main" id="{49C4B0A2-24E4-5E3A-1FF2-FDD466E40247}"/>
                </a:ext>
              </a:extLst>
            </p:cNvPr>
            <p:cNvPicPr>
              <a:picLocks noChangeAspect="1"/>
            </p:cNvPicPr>
            <p:nvPr/>
          </p:nvPicPr>
          <p:blipFill>
            <a:blip r:embed="rId2"/>
            <a:stretch>
              <a:fillRect/>
            </a:stretch>
          </p:blipFill>
          <p:spPr>
            <a:xfrm>
              <a:off x="1672223" y="2121291"/>
              <a:ext cx="2638345" cy="2285327"/>
            </a:xfrm>
            <a:prstGeom prst="rect">
              <a:avLst/>
            </a:prstGeom>
          </p:spPr>
        </p:pic>
        <p:pic>
          <p:nvPicPr>
            <p:cNvPr id="7" name="Picture 6">
              <a:extLst>
                <a:ext uri="{FF2B5EF4-FFF2-40B4-BE49-F238E27FC236}">
                  <a16:creationId xmlns:a16="http://schemas.microsoft.com/office/drawing/2014/main" id="{D984DDF2-659E-8B90-C2BA-75DA30A5047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51182" y="2656157"/>
              <a:ext cx="1968662" cy="1574400"/>
            </a:xfrm>
            <a:prstGeom prst="rect">
              <a:avLst/>
            </a:prstGeom>
          </p:spPr>
        </p:pic>
        <p:pic>
          <p:nvPicPr>
            <p:cNvPr id="8" name="Picture 7">
              <a:extLst>
                <a:ext uri="{FF2B5EF4-FFF2-40B4-BE49-F238E27FC236}">
                  <a16:creationId xmlns:a16="http://schemas.microsoft.com/office/drawing/2014/main" id="{3C015191-BEC5-A85A-914E-AB853627232F}"/>
                </a:ext>
              </a:extLst>
            </p:cNvPr>
            <p:cNvPicPr>
              <a:picLocks noChangeAspect="1"/>
            </p:cNvPicPr>
            <p:nvPr/>
          </p:nvPicPr>
          <p:blipFill>
            <a:blip r:embed="rId4"/>
            <a:stretch>
              <a:fillRect/>
            </a:stretch>
          </p:blipFill>
          <p:spPr>
            <a:xfrm>
              <a:off x="4871051" y="1204768"/>
              <a:ext cx="1590675" cy="1352550"/>
            </a:xfrm>
            <a:prstGeom prst="rect">
              <a:avLst/>
            </a:prstGeom>
          </p:spPr>
        </p:pic>
        <p:cxnSp>
          <p:nvCxnSpPr>
            <p:cNvPr id="9" name="Straight Arrow Connector 8">
              <a:extLst>
                <a:ext uri="{FF2B5EF4-FFF2-40B4-BE49-F238E27FC236}">
                  <a16:creationId xmlns:a16="http://schemas.microsoft.com/office/drawing/2014/main" id="{F0E89DE6-8D76-32AB-9963-52506D329B1C}"/>
                </a:ext>
              </a:extLst>
            </p:cNvPr>
            <p:cNvCxnSpPr>
              <a:cxnSpLocks/>
              <a:stCxn id="7" idx="1"/>
            </p:cNvCxnSpPr>
            <p:nvPr/>
          </p:nvCxnSpPr>
          <p:spPr>
            <a:xfrm flipH="1" flipV="1">
              <a:off x="3741557" y="2709057"/>
              <a:ext cx="1209625" cy="73430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C57AFC0-E03A-B5FC-DA5A-561184907F5E}"/>
                </a:ext>
              </a:extLst>
            </p:cNvPr>
            <p:cNvCxnSpPr>
              <a:cxnSpLocks/>
              <a:stCxn id="8" idx="1"/>
            </p:cNvCxnSpPr>
            <p:nvPr/>
          </p:nvCxnSpPr>
          <p:spPr>
            <a:xfrm flipH="1">
              <a:off x="3434292" y="1881043"/>
              <a:ext cx="1436760" cy="4730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33717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0440" y="419964"/>
            <a:ext cx="10732298" cy="690574"/>
          </a:xfrm>
          <a:prstGeom prst="rect">
            <a:avLst/>
          </a:prstGeom>
        </p:spPr>
        <p:txBody>
          <a:bodyPr vert="horz" wrap="square" lIns="0" tIns="13335" rIns="0" bIns="0" rtlCol="0" anchor="ctr">
            <a:spAutoFit/>
          </a:bodyPr>
          <a:lstStyle/>
          <a:p>
            <a:pPr marL="12700">
              <a:lnSpc>
                <a:spcPct val="100000"/>
              </a:lnSpc>
              <a:spcBef>
                <a:spcPts val="105"/>
              </a:spcBef>
              <a:tabLst>
                <a:tab pos="2538095" algn="l"/>
              </a:tabLst>
            </a:pPr>
            <a:r>
              <a:rPr dirty="0"/>
              <a:t>Overview</a:t>
            </a:r>
            <a:r>
              <a:rPr spc="-35" dirty="0"/>
              <a:t> </a:t>
            </a:r>
            <a:r>
              <a:rPr dirty="0"/>
              <a:t>o</a:t>
            </a:r>
            <a:r>
              <a:rPr lang="en-US" dirty="0"/>
              <a:t>f </a:t>
            </a:r>
            <a:r>
              <a:rPr dirty="0"/>
              <a:t>polarized</a:t>
            </a:r>
            <a:r>
              <a:rPr spc="-45" dirty="0"/>
              <a:t> </a:t>
            </a:r>
            <a:r>
              <a:rPr dirty="0"/>
              <a:t>guns</a:t>
            </a:r>
            <a:r>
              <a:rPr spc="-50" dirty="0"/>
              <a:t> </a:t>
            </a:r>
            <a:r>
              <a:rPr dirty="0"/>
              <a:t>in</a:t>
            </a:r>
            <a:r>
              <a:rPr spc="-15" dirty="0"/>
              <a:t> </a:t>
            </a:r>
            <a:r>
              <a:rPr dirty="0"/>
              <a:t>the</a:t>
            </a:r>
            <a:r>
              <a:rPr spc="-45" dirty="0"/>
              <a:t> </a:t>
            </a:r>
            <a:r>
              <a:rPr dirty="0"/>
              <a:t>world</a:t>
            </a:r>
          </a:p>
        </p:txBody>
      </p:sp>
      <p:graphicFrame>
        <p:nvGraphicFramePr>
          <p:cNvPr id="4" name="object 4"/>
          <p:cNvGraphicFramePr>
            <a:graphicFrameLocks noGrp="1"/>
          </p:cNvGraphicFramePr>
          <p:nvPr>
            <p:extLst>
              <p:ext uri="{D42A27DB-BD31-4B8C-83A1-F6EECF244321}">
                <p14:modId xmlns:p14="http://schemas.microsoft.com/office/powerpoint/2010/main" val="2887426791"/>
              </p:ext>
            </p:extLst>
          </p:nvPr>
        </p:nvGraphicFramePr>
        <p:xfrm>
          <a:off x="690695" y="1664113"/>
          <a:ext cx="5771274" cy="2645126"/>
        </p:xfrm>
        <a:graphic>
          <a:graphicData uri="http://schemas.openxmlformats.org/drawingml/2006/table">
            <a:tbl>
              <a:tblPr firstRow="1" bandRow="1">
                <a:tableStyleId>{2D5ABB26-0587-4C30-8999-92F81FD0307C}</a:tableStyleId>
              </a:tblPr>
              <a:tblGrid>
                <a:gridCol w="1235687">
                  <a:extLst>
                    <a:ext uri="{9D8B030D-6E8A-4147-A177-3AD203B41FA5}">
                      <a16:colId xmlns:a16="http://schemas.microsoft.com/office/drawing/2014/main" val="20000"/>
                    </a:ext>
                  </a:extLst>
                </a:gridCol>
                <a:gridCol w="1121173">
                  <a:extLst>
                    <a:ext uri="{9D8B030D-6E8A-4147-A177-3AD203B41FA5}">
                      <a16:colId xmlns:a16="http://schemas.microsoft.com/office/drawing/2014/main" val="20001"/>
                    </a:ext>
                  </a:extLst>
                </a:gridCol>
                <a:gridCol w="1197516">
                  <a:extLst>
                    <a:ext uri="{9D8B030D-6E8A-4147-A177-3AD203B41FA5}">
                      <a16:colId xmlns:a16="http://schemas.microsoft.com/office/drawing/2014/main" val="20002"/>
                    </a:ext>
                  </a:extLst>
                </a:gridCol>
                <a:gridCol w="829278">
                  <a:extLst>
                    <a:ext uri="{9D8B030D-6E8A-4147-A177-3AD203B41FA5}">
                      <a16:colId xmlns:a16="http://schemas.microsoft.com/office/drawing/2014/main" val="20003"/>
                    </a:ext>
                  </a:extLst>
                </a:gridCol>
                <a:gridCol w="1387620">
                  <a:extLst>
                    <a:ext uri="{9D8B030D-6E8A-4147-A177-3AD203B41FA5}">
                      <a16:colId xmlns:a16="http://schemas.microsoft.com/office/drawing/2014/main" val="20004"/>
                    </a:ext>
                  </a:extLst>
                </a:gridCol>
              </a:tblGrid>
              <a:tr h="393514">
                <a:tc>
                  <a:txBody>
                    <a:bodyPr/>
                    <a:lstStyle/>
                    <a:p>
                      <a:pPr>
                        <a:lnSpc>
                          <a:spcPct val="100000"/>
                        </a:lnSpc>
                        <a:spcBef>
                          <a:spcPts val="25"/>
                        </a:spcBef>
                      </a:pPr>
                      <a:endParaRPr sz="1450" b="0" i="0" dirty="0">
                        <a:solidFill>
                          <a:schemeClr val="bg1"/>
                        </a:solidFill>
                        <a:latin typeface="Calibri Light" panose="020F0302020204030204" pitchFamily="34" charset="0"/>
                        <a:cs typeface="Calibri Light" panose="020F0302020204030204" pitchFamily="34" charset="0"/>
                      </a:endParaRPr>
                    </a:p>
                    <a:p>
                      <a:pPr marL="3810">
                        <a:lnSpc>
                          <a:spcPts val="1595"/>
                        </a:lnSpc>
                      </a:pPr>
                      <a:r>
                        <a:rPr sz="1400" b="0" i="0" dirty="0">
                          <a:solidFill>
                            <a:schemeClr val="bg1"/>
                          </a:solidFill>
                          <a:latin typeface="Calibri Light" panose="020F0302020204030204" pitchFamily="34" charset="0"/>
                          <a:cs typeface="Calibri Light" panose="020F0302020204030204" pitchFamily="34" charset="0"/>
                        </a:rPr>
                        <a:t>Laboratory</a:t>
                      </a: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chemeClr val="accent1"/>
                    </a:solidFill>
                  </a:tcPr>
                </a:tc>
                <a:tc>
                  <a:txBody>
                    <a:bodyPr/>
                    <a:lstStyle/>
                    <a:p>
                      <a:pPr>
                        <a:lnSpc>
                          <a:spcPct val="100000"/>
                        </a:lnSpc>
                        <a:spcBef>
                          <a:spcPts val="25"/>
                        </a:spcBef>
                      </a:pPr>
                      <a:endParaRPr sz="1450" b="0" i="0">
                        <a:solidFill>
                          <a:schemeClr val="bg1"/>
                        </a:solidFill>
                        <a:latin typeface="Calibri Light" panose="020F0302020204030204" pitchFamily="34" charset="0"/>
                        <a:cs typeface="Calibri Light" panose="020F0302020204030204" pitchFamily="34" charset="0"/>
                      </a:endParaRPr>
                    </a:p>
                    <a:p>
                      <a:pPr marL="3810">
                        <a:lnSpc>
                          <a:spcPts val="1595"/>
                        </a:lnSpc>
                      </a:pPr>
                      <a:r>
                        <a:rPr sz="1400" b="0" i="0" spc="-10" dirty="0">
                          <a:solidFill>
                            <a:schemeClr val="bg1"/>
                          </a:solidFill>
                          <a:latin typeface="Calibri Light" panose="020F0302020204030204" pitchFamily="34" charset="0"/>
                          <a:cs typeface="Calibri Light" panose="020F0302020204030204" pitchFamily="34" charset="0"/>
                        </a:rPr>
                        <a:t>Voltage</a:t>
                      </a:r>
                      <a:endParaRPr sz="1400" b="0" i="0">
                        <a:solidFill>
                          <a:schemeClr val="bg1"/>
                        </a:solidFill>
                        <a:latin typeface="Calibri Light" panose="020F0302020204030204" pitchFamily="34" charset="0"/>
                        <a:cs typeface="Calibri Light" panose="020F0302020204030204" pitchFamily="34" charset="0"/>
                      </a:endParaRP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chemeClr val="accent1"/>
                    </a:solidFill>
                  </a:tcPr>
                </a:tc>
                <a:tc>
                  <a:txBody>
                    <a:bodyPr/>
                    <a:lstStyle/>
                    <a:p>
                      <a:pPr marL="3810" marR="457834">
                        <a:lnSpc>
                          <a:spcPct val="100000"/>
                        </a:lnSpc>
                      </a:pPr>
                      <a:r>
                        <a:rPr sz="1400" b="0" i="0" dirty="0">
                          <a:solidFill>
                            <a:schemeClr val="bg1"/>
                          </a:solidFill>
                          <a:latin typeface="Calibri Light" panose="020F0302020204030204" pitchFamily="34" charset="0"/>
                          <a:cs typeface="Calibri Light" panose="020F0302020204030204" pitchFamily="34" charset="0"/>
                        </a:rPr>
                        <a:t>Bunch </a:t>
                      </a:r>
                      <a:r>
                        <a:rPr sz="1400" b="0" i="0" spc="-375" dirty="0">
                          <a:solidFill>
                            <a:schemeClr val="bg1"/>
                          </a:solidFill>
                          <a:latin typeface="Calibri Light" panose="020F0302020204030204" pitchFamily="34" charset="0"/>
                          <a:cs typeface="Calibri Light" panose="020F0302020204030204" pitchFamily="34" charset="0"/>
                        </a:rPr>
                        <a:t> </a:t>
                      </a:r>
                      <a:r>
                        <a:rPr sz="1400" b="0" i="0" dirty="0">
                          <a:solidFill>
                            <a:schemeClr val="bg1"/>
                          </a:solidFill>
                          <a:latin typeface="Calibri Light" panose="020F0302020204030204" pitchFamily="34" charset="0"/>
                          <a:cs typeface="Calibri Light" panose="020F0302020204030204" pitchFamily="34" charset="0"/>
                        </a:rPr>
                        <a:t>charge</a:t>
                      </a:r>
                    </a:p>
                  </a:txBody>
                  <a:tcPr marL="0" marR="0" marT="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chemeClr val="accent1"/>
                    </a:solidFill>
                  </a:tcPr>
                </a:tc>
                <a:tc>
                  <a:txBody>
                    <a:bodyPr/>
                    <a:lstStyle/>
                    <a:p>
                      <a:pPr>
                        <a:lnSpc>
                          <a:spcPct val="100000"/>
                        </a:lnSpc>
                        <a:spcBef>
                          <a:spcPts val="25"/>
                        </a:spcBef>
                      </a:pPr>
                      <a:endParaRPr sz="1450" b="0" i="0">
                        <a:solidFill>
                          <a:schemeClr val="bg1"/>
                        </a:solidFill>
                        <a:latin typeface="Calibri Light" panose="020F0302020204030204" pitchFamily="34" charset="0"/>
                        <a:cs typeface="Calibri Light" panose="020F0302020204030204" pitchFamily="34" charset="0"/>
                      </a:endParaRPr>
                    </a:p>
                    <a:p>
                      <a:pPr marL="3810">
                        <a:lnSpc>
                          <a:spcPts val="1595"/>
                        </a:lnSpc>
                      </a:pPr>
                      <a:r>
                        <a:rPr sz="1400" b="0" i="0" dirty="0">
                          <a:solidFill>
                            <a:schemeClr val="bg1"/>
                          </a:solidFill>
                          <a:latin typeface="Calibri Light" panose="020F0302020204030204" pitchFamily="34" charset="0"/>
                          <a:cs typeface="Calibri Light" panose="020F0302020204030204" pitchFamily="34" charset="0"/>
                        </a:rPr>
                        <a:t>I_pk</a:t>
                      </a:r>
                      <a:endParaRPr sz="1400" b="0" i="0">
                        <a:solidFill>
                          <a:schemeClr val="bg1"/>
                        </a:solidFill>
                        <a:latin typeface="Calibri Light" panose="020F0302020204030204" pitchFamily="34" charset="0"/>
                        <a:cs typeface="Calibri Light" panose="020F0302020204030204" pitchFamily="34" charset="0"/>
                      </a:endParaRP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chemeClr val="accent1"/>
                    </a:solidFill>
                  </a:tcPr>
                </a:tc>
                <a:tc>
                  <a:txBody>
                    <a:bodyPr/>
                    <a:lstStyle/>
                    <a:p>
                      <a:pPr>
                        <a:lnSpc>
                          <a:spcPct val="100000"/>
                        </a:lnSpc>
                        <a:spcBef>
                          <a:spcPts val="25"/>
                        </a:spcBef>
                      </a:pPr>
                      <a:endParaRPr sz="1450" b="0" i="0" dirty="0">
                        <a:solidFill>
                          <a:schemeClr val="bg1"/>
                        </a:solidFill>
                        <a:latin typeface="Calibri Light" panose="020F0302020204030204" pitchFamily="34" charset="0"/>
                        <a:cs typeface="Calibri Light" panose="020F0302020204030204" pitchFamily="34" charset="0"/>
                      </a:endParaRPr>
                    </a:p>
                    <a:p>
                      <a:pPr marL="3810">
                        <a:lnSpc>
                          <a:spcPts val="1595"/>
                        </a:lnSpc>
                      </a:pPr>
                      <a:r>
                        <a:rPr sz="1400" b="0" i="0" spc="-5" dirty="0">
                          <a:solidFill>
                            <a:schemeClr val="bg1"/>
                          </a:solidFill>
                          <a:latin typeface="Calibri Light" panose="020F0302020204030204" pitchFamily="34" charset="0"/>
                          <a:cs typeface="Calibri Light" panose="020F0302020204030204" pitchFamily="34" charset="0"/>
                        </a:rPr>
                        <a:t>I_avg</a:t>
                      </a:r>
                      <a:endParaRPr sz="1400" b="0" i="0" dirty="0">
                        <a:solidFill>
                          <a:schemeClr val="bg1"/>
                        </a:solidFill>
                        <a:latin typeface="Calibri Light" panose="020F0302020204030204" pitchFamily="34" charset="0"/>
                        <a:cs typeface="Calibri Light" panose="020F0302020204030204" pitchFamily="34" charset="0"/>
                      </a:endParaRP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chemeClr val="accent1"/>
                    </a:solidFill>
                  </a:tcPr>
                </a:tc>
                <a:extLst>
                  <a:ext uri="{0D108BD9-81ED-4DB2-BD59-A6C34878D82A}">
                    <a16:rowId xmlns:a16="http://schemas.microsoft.com/office/drawing/2014/main" val="10000"/>
                  </a:ext>
                </a:extLst>
              </a:tr>
              <a:tr h="143797">
                <a:tc>
                  <a:txBody>
                    <a:bodyPr/>
                    <a:lstStyle/>
                    <a:p>
                      <a:pPr marL="3810">
                        <a:lnSpc>
                          <a:spcPts val="1595"/>
                        </a:lnSpc>
                      </a:pPr>
                      <a:r>
                        <a:rPr sz="1400" b="0" i="0" dirty="0" err="1">
                          <a:latin typeface="Calibri Light" panose="020F0302020204030204" pitchFamily="34" charset="0"/>
                          <a:cs typeface="Calibri Light" panose="020F0302020204030204" pitchFamily="34" charset="0"/>
                        </a:rPr>
                        <a:t>JLab</a:t>
                      </a:r>
                      <a:endParaRPr sz="1400" b="0" i="0" dirty="0">
                        <a:latin typeface="Calibri Light" panose="020F0302020204030204" pitchFamily="34" charset="0"/>
                        <a:cs typeface="Calibri Light" panose="020F0302020204030204" pitchFamily="34" charset="0"/>
                      </a:endParaRPr>
                    </a:p>
                  </a:txBody>
                  <a:tcPr marL="0" marR="0" marT="635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DBCBC"/>
                    </a:solidFill>
                  </a:tcPr>
                </a:tc>
                <a:tc>
                  <a:txBody>
                    <a:bodyPr/>
                    <a:lstStyle/>
                    <a:p>
                      <a:pPr marL="3810">
                        <a:lnSpc>
                          <a:spcPts val="1595"/>
                        </a:lnSpc>
                      </a:pPr>
                      <a:r>
                        <a:rPr sz="1400" b="0" i="0" dirty="0">
                          <a:latin typeface="Calibri Light" panose="020F0302020204030204" pitchFamily="34" charset="0"/>
                          <a:cs typeface="Calibri Light" panose="020F0302020204030204" pitchFamily="34" charset="0"/>
                        </a:rPr>
                        <a:t>100,</a:t>
                      </a:r>
                      <a:r>
                        <a:rPr sz="1400" b="0" i="0" spc="-70"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200kV</a:t>
                      </a:r>
                    </a:p>
                  </a:txBody>
                  <a:tcPr marL="0" marR="0" marT="635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DBCBC"/>
                    </a:solidFill>
                  </a:tcPr>
                </a:tc>
                <a:tc>
                  <a:txBody>
                    <a:bodyPr/>
                    <a:lstStyle/>
                    <a:p>
                      <a:pPr marL="3810">
                        <a:lnSpc>
                          <a:spcPts val="1595"/>
                        </a:lnSpc>
                      </a:pPr>
                      <a:r>
                        <a:rPr sz="1400" b="0" i="0" dirty="0">
                          <a:latin typeface="Calibri Light" panose="020F0302020204030204" pitchFamily="34" charset="0"/>
                          <a:cs typeface="Calibri Light" panose="020F0302020204030204" pitchFamily="34" charset="0"/>
                        </a:rPr>
                        <a:t>2</a:t>
                      </a:r>
                      <a:r>
                        <a:rPr sz="1400" b="0" i="0" spc="-40"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or</a:t>
                      </a:r>
                      <a:r>
                        <a:rPr sz="1400" b="0" i="0" spc="-45"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2.7pC</a:t>
                      </a:r>
                    </a:p>
                  </a:txBody>
                  <a:tcPr marL="0" marR="0" marT="635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DBCBC"/>
                    </a:solidFill>
                  </a:tcPr>
                </a:tc>
                <a:tc>
                  <a:txBody>
                    <a:bodyPr/>
                    <a:lstStyle/>
                    <a:p>
                      <a:pPr marL="3810" marR="42545">
                        <a:lnSpc>
                          <a:spcPct val="100000"/>
                        </a:lnSpc>
                        <a:spcBef>
                          <a:spcPts val="65"/>
                        </a:spcBef>
                      </a:pPr>
                      <a:r>
                        <a:rPr sz="1400" b="0" i="0" spc="-5" dirty="0">
                          <a:latin typeface="Calibri Light" panose="020F0302020204030204" pitchFamily="34" charset="0"/>
                          <a:cs typeface="Calibri Light" panose="020F0302020204030204" pitchFamily="34" charset="0"/>
                        </a:rPr>
                        <a:t>67~53m  </a:t>
                      </a:r>
                      <a:r>
                        <a:rPr sz="1400" b="0" i="0" dirty="0">
                          <a:latin typeface="Calibri Light" panose="020F0302020204030204" pitchFamily="34" charset="0"/>
                          <a:cs typeface="Calibri Light" panose="020F0302020204030204" pitchFamily="34" charset="0"/>
                        </a:rPr>
                        <a:t>A</a:t>
                      </a:r>
                    </a:p>
                  </a:txBody>
                  <a:tcPr marL="0" marR="0" marT="825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DBCBC"/>
                    </a:solidFill>
                  </a:tcPr>
                </a:tc>
                <a:tc>
                  <a:txBody>
                    <a:bodyPr/>
                    <a:lstStyle/>
                    <a:p>
                      <a:pPr marL="3810">
                        <a:lnSpc>
                          <a:spcPts val="1595"/>
                        </a:lnSpc>
                      </a:pPr>
                      <a:r>
                        <a:rPr sz="1400" b="0" i="0" spc="-5" dirty="0">
                          <a:latin typeface="Calibri Light" panose="020F0302020204030204" pitchFamily="34" charset="0"/>
                          <a:cs typeface="Calibri Light" panose="020F0302020204030204" pitchFamily="34" charset="0"/>
                        </a:rPr>
                        <a:t>Up</a:t>
                      </a:r>
                      <a:r>
                        <a:rPr sz="1400" b="0" i="0" spc="-35"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to</a:t>
                      </a:r>
                      <a:r>
                        <a:rPr sz="1400" b="0" i="0" spc="-45" dirty="0">
                          <a:latin typeface="Calibri Light" panose="020F0302020204030204" pitchFamily="34" charset="0"/>
                          <a:cs typeface="Calibri Light" panose="020F0302020204030204" pitchFamily="34" charset="0"/>
                        </a:rPr>
                        <a:t> </a:t>
                      </a:r>
                      <a:r>
                        <a:rPr sz="1400" b="0" i="0" spc="-5" dirty="0">
                          <a:latin typeface="Calibri Light" panose="020F0302020204030204" pitchFamily="34" charset="0"/>
                          <a:cs typeface="Calibri Light" panose="020F0302020204030204" pitchFamily="34" charset="0"/>
                        </a:rPr>
                        <a:t>4mA</a:t>
                      </a:r>
                      <a:endParaRPr sz="1400" b="0" i="0" dirty="0">
                        <a:latin typeface="Calibri Light" panose="020F0302020204030204" pitchFamily="34" charset="0"/>
                        <a:cs typeface="Calibri Light" panose="020F0302020204030204" pitchFamily="34" charset="0"/>
                      </a:endParaRPr>
                    </a:p>
                  </a:txBody>
                  <a:tcPr marL="0" marR="0" marT="635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DBCBC"/>
                    </a:solidFill>
                  </a:tcPr>
                </a:tc>
                <a:extLst>
                  <a:ext uri="{0D108BD9-81ED-4DB2-BD59-A6C34878D82A}">
                    <a16:rowId xmlns:a16="http://schemas.microsoft.com/office/drawing/2014/main" val="10001"/>
                  </a:ext>
                </a:extLst>
              </a:tr>
              <a:tr h="271281">
                <a:tc>
                  <a:txBody>
                    <a:bodyPr/>
                    <a:lstStyle/>
                    <a:p>
                      <a:pPr marL="3810">
                        <a:lnSpc>
                          <a:spcPts val="1595"/>
                        </a:lnSpc>
                        <a:spcBef>
                          <a:spcPts val="640"/>
                        </a:spcBef>
                      </a:pPr>
                      <a:r>
                        <a:rPr sz="1400" b="0" i="0" dirty="0">
                          <a:latin typeface="Calibri Light" panose="020F0302020204030204" pitchFamily="34" charset="0"/>
                          <a:cs typeface="Calibri Light" panose="020F0302020204030204" pitchFamily="34" charset="0"/>
                        </a:rPr>
                        <a:t>SLC</a:t>
                      </a: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640"/>
                        </a:spcBef>
                      </a:pPr>
                      <a:r>
                        <a:rPr sz="1400" b="0" i="0" dirty="0">
                          <a:latin typeface="Calibri Light" panose="020F0302020204030204" pitchFamily="34" charset="0"/>
                          <a:cs typeface="Calibri Light" panose="020F0302020204030204" pitchFamily="34" charset="0"/>
                        </a:rPr>
                        <a:t>120kV</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640"/>
                        </a:spcBef>
                      </a:pPr>
                      <a:r>
                        <a:rPr sz="1400" b="0" i="0" spc="-5" dirty="0">
                          <a:latin typeface="Calibri Light" panose="020F0302020204030204" pitchFamily="34" charset="0"/>
                          <a:cs typeface="Calibri Light" panose="020F0302020204030204" pitchFamily="34" charset="0"/>
                        </a:rPr>
                        <a:t>8-16</a:t>
                      </a:r>
                      <a:r>
                        <a:rPr sz="1400" b="0" i="0" spc="-55" dirty="0">
                          <a:latin typeface="Calibri Light" panose="020F0302020204030204" pitchFamily="34" charset="0"/>
                          <a:cs typeface="Calibri Light" panose="020F0302020204030204" pitchFamily="34" charset="0"/>
                        </a:rPr>
                        <a:t> </a:t>
                      </a:r>
                      <a:r>
                        <a:rPr sz="1400" b="0" i="0" spc="-5" dirty="0">
                          <a:latin typeface="Calibri Light" panose="020F0302020204030204" pitchFamily="34" charset="0"/>
                          <a:cs typeface="Calibri Light" panose="020F0302020204030204" pitchFamily="34" charset="0"/>
                        </a:rPr>
                        <a:t>nC</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640"/>
                        </a:spcBef>
                      </a:pPr>
                      <a:r>
                        <a:rPr sz="1400" b="0" i="0" dirty="0">
                          <a:latin typeface="Calibri Light" panose="020F0302020204030204" pitchFamily="34" charset="0"/>
                          <a:cs typeface="Calibri Light" panose="020F0302020204030204" pitchFamily="34" charset="0"/>
                        </a:rPr>
                        <a:t>3</a:t>
                      </a:r>
                      <a:r>
                        <a:rPr sz="1400" b="0" i="0" spc="-90"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A</a:t>
                      </a: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640"/>
                        </a:spcBef>
                      </a:pPr>
                      <a:r>
                        <a:rPr sz="1400" b="0" i="0" spc="-5" dirty="0">
                          <a:latin typeface="Calibri Light" panose="020F0302020204030204" pitchFamily="34" charset="0"/>
                          <a:cs typeface="Calibri Light" panose="020F0302020204030204" pitchFamily="34" charset="0"/>
                        </a:rPr>
                        <a:t>2uA</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extLst>
                  <a:ext uri="{0D108BD9-81ED-4DB2-BD59-A6C34878D82A}">
                    <a16:rowId xmlns:a16="http://schemas.microsoft.com/office/drawing/2014/main" val="10002"/>
                  </a:ext>
                </a:extLst>
              </a:tr>
              <a:tr h="271165">
                <a:tc>
                  <a:txBody>
                    <a:bodyPr/>
                    <a:lstStyle/>
                    <a:p>
                      <a:pPr marL="3810">
                        <a:lnSpc>
                          <a:spcPts val="1595"/>
                        </a:lnSpc>
                        <a:spcBef>
                          <a:spcPts val="640"/>
                        </a:spcBef>
                      </a:pPr>
                      <a:r>
                        <a:rPr sz="1400" b="0" i="0" spc="-5" dirty="0">
                          <a:latin typeface="Calibri Light" panose="020F0302020204030204" pitchFamily="34" charset="0"/>
                          <a:cs typeface="Calibri Light" panose="020F0302020204030204" pitchFamily="34" charset="0"/>
                        </a:rPr>
                        <a:t>MAMI</a:t>
                      </a:r>
                      <a:endParaRPr sz="1400" b="0" i="0" dirty="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DBCBC"/>
                    </a:solidFill>
                  </a:tcPr>
                </a:tc>
                <a:tc>
                  <a:txBody>
                    <a:bodyPr/>
                    <a:lstStyle/>
                    <a:p>
                      <a:pPr marL="3810">
                        <a:lnSpc>
                          <a:spcPts val="1595"/>
                        </a:lnSpc>
                        <a:spcBef>
                          <a:spcPts val="640"/>
                        </a:spcBef>
                      </a:pPr>
                      <a:r>
                        <a:rPr sz="1400" b="0" i="0" dirty="0">
                          <a:latin typeface="Calibri Light" panose="020F0302020204030204" pitchFamily="34" charset="0"/>
                          <a:cs typeface="Calibri Light" panose="020F0302020204030204" pitchFamily="34" charset="0"/>
                        </a:rPr>
                        <a:t>100kV</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DBCBC"/>
                    </a:solidFill>
                  </a:tcPr>
                </a:tc>
                <a:tc>
                  <a:txBody>
                    <a:bodyPr/>
                    <a:lstStyle/>
                    <a:p>
                      <a:pPr marL="3810">
                        <a:lnSpc>
                          <a:spcPts val="1595"/>
                        </a:lnSpc>
                        <a:spcBef>
                          <a:spcPts val="640"/>
                        </a:spcBef>
                      </a:pPr>
                      <a:r>
                        <a:rPr sz="1400" b="0" i="0" dirty="0">
                          <a:latin typeface="Calibri Light" panose="020F0302020204030204" pitchFamily="34" charset="0"/>
                          <a:cs typeface="Calibri Light" panose="020F0302020204030204" pitchFamily="34" charset="0"/>
                        </a:rPr>
                        <a:t>0.02</a:t>
                      </a:r>
                      <a:r>
                        <a:rPr sz="1400" b="0" i="0" spc="-70" dirty="0">
                          <a:latin typeface="Calibri Light" panose="020F0302020204030204" pitchFamily="34" charset="0"/>
                          <a:cs typeface="Calibri Light" panose="020F0302020204030204" pitchFamily="34" charset="0"/>
                        </a:rPr>
                        <a:t> </a:t>
                      </a:r>
                      <a:r>
                        <a:rPr sz="1400" b="0" i="0" spc="-5" dirty="0">
                          <a:latin typeface="Calibri Light" panose="020F0302020204030204" pitchFamily="34" charset="0"/>
                          <a:cs typeface="Calibri Light" panose="020F0302020204030204" pitchFamily="34" charset="0"/>
                        </a:rPr>
                        <a:t>pC</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DBCBC"/>
                    </a:solidFill>
                  </a:tcPr>
                </a:tc>
                <a:tc>
                  <a:txBody>
                    <a:bodyPr/>
                    <a:lstStyle/>
                    <a:p>
                      <a:pPr>
                        <a:lnSpc>
                          <a:spcPct val="100000"/>
                        </a:lnSpc>
                      </a:pPr>
                      <a:endParaRPr sz="1500" b="0" i="0">
                        <a:latin typeface="Calibri Light" panose="020F0302020204030204" pitchFamily="34" charset="0"/>
                        <a:cs typeface="Calibri Light" panose="020F0302020204030204" pitchFamily="34" charset="0"/>
                      </a:endParaRPr>
                    </a:p>
                  </a:txBody>
                  <a:tcPr marL="0" marR="0" marT="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DBCBC"/>
                    </a:solidFill>
                  </a:tcPr>
                </a:tc>
                <a:tc>
                  <a:txBody>
                    <a:bodyPr/>
                    <a:lstStyle/>
                    <a:p>
                      <a:pPr marL="3810">
                        <a:lnSpc>
                          <a:spcPts val="1595"/>
                        </a:lnSpc>
                        <a:spcBef>
                          <a:spcPts val="640"/>
                        </a:spcBef>
                      </a:pPr>
                      <a:r>
                        <a:rPr sz="1400" b="0" i="0" spc="-5" dirty="0">
                          <a:latin typeface="Calibri Light" panose="020F0302020204030204" pitchFamily="34" charset="0"/>
                          <a:cs typeface="Calibri Light" panose="020F0302020204030204" pitchFamily="34" charset="0"/>
                        </a:rPr>
                        <a:t>50uA</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DBCBC"/>
                    </a:solidFill>
                  </a:tcPr>
                </a:tc>
                <a:extLst>
                  <a:ext uri="{0D108BD9-81ED-4DB2-BD59-A6C34878D82A}">
                    <a16:rowId xmlns:a16="http://schemas.microsoft.com/office/drawing/2014/main" val="10003"/>
                  </a:ext>
                </a:extLst>
              </a:tr>
              <a:tr h="235227">
                <a:tc>
                  <a:txBody>
                    <a:bodyPr/>
                    <a:lstStyle/>
                    <a:p>
                      <a:pPr marL="3810" marR="382905">
                        <a:lnSpc>
                          <a:spcPct val="100000"/>
                        </a:lnSpc>
                      </a:pPr>
                      <a:r>
                        <a:rPr sz="1400" b="0" i="0" spc="-5" dirty="0">
                          <a:latin typeface="Calibri Light" panose="020F0302020204030204" pitchFamily="34" charset="0"/>
                          <a:cs typeface="Calibri Light" panose="020F0302020204030204" pitchFamily="34" charset="0"/>
                        </a:rPr>
                        <a:t>Bonn- </a:t>
                      </a:r>
                      <a:r>
                        <a:rPr sz="1400" b="0" i="0" dirty="0">
                          <a:latin typeface="Calibri Light" panose="020F0302020204030204" pitchFamily="34" charset="0"/>
                          <a:cs typeface="Calibri Light" panose="020F0302020204030204" pitchFamily="34" charset="0"/>
                        </a:rPr>
                        <a:t> ELSA</a:t>
                      </a:r>
                    </a:p>
                  </a:txBody>
                  <a:tcPr marL="0" marR="0" marT="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pPr>
                      <a:r>
                        <a:rPr sz="1400" b="0" i="0" dirty="0">
                          <a:latin typeface="Calibri Light" panose="020F0302020204030204" pitchFamily="34" charset="0"/>
                          <a:cs typeface="Calibri Light" panose="020F0302020204030204" pitchFamily="34" charset="0"/>
                        </a:rPr>
                        <a:t>50kV</a:t>
                      </a: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pPr>
                      <a:r>
                        <a:rPr sz="1400" b="0" i="0" dirty="0">
                          <a:latin typeface="Calibri Light" panose="020F0302020204030204" pitchFamily="34" charset="0"/>
                          <a:cs typeface="Calibri Light" panose="020F0302020204030204" pitchFamily="34" charset="0"/>
                        </a:rPr>
                        <a:t>100</a:t>
                      </a:r>
                      <a:r>
                        <a:rPr sz="1400" b="0" i="0" spc="-60"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nC</a:t>
                      </a: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pPr>
                      <a:r>
                        <a:rPr sz="1400" b="0" i="0" dirty="0">
                          <a:latin typeface="Calibri Light" panose="020F0302020204030204" pitchFamily="34" charset="0"/>
                          <a:cs typeface="Calibri Light" panose="020F0302020204030204" pitchFamily="34" charset="0"/>
                        </a:rPr>
                        <a:t>100mA</a:t>
                      </a: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pPr>
                      <a:r>
                        <a:rPr sz="1400" b="0" i="0" spc="-5" dirty="0">
                          <a:latin typeface="Calibri Light" panose="020F0302020204030204" pitchFamily="34" charset="0"/>
                          <a:cs typeface="Calibri Light" panose="020F0302020204030204" pitchFamily="34" charset="0"/>
                        </a:rPr>
                        <a:t>5uA</a:t>
                      </a:r>
                      <a:endParaRPr sz="1400" b="0" i="0" dirty="0">
                        <a:latin typeface="Calibri Light" panose="020F0302020204030204" pitchFamily="34" charset="0"/>
                        <a:cs typeface="Calibri Light" panose="020F0302020204030204" pitchFamily="34" charset="0"/>
                      </a:endParaRP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extLst>
                  <a:ext uri="{0D108BD9-81ED-4DB2-BD59-A6C34878D82A}">
                    <a16:rowId xmlns:a16="http://schemas.microsoft.com/office/drawing/2014/main" val="10004"/>
                  </a:ext>
                </a:extLst>
              </a:tr>
              <a:tr h="195016">
                <a:tc>
                  <a:txBody>
                    <a:bodyPr/>
                    <a:lstStyle/>
                    <a:p>
                      <a:pPr marL="3810" marR="267970">
                        <a:lnSpc>
                          <a:spcPct val="100000"/>
                        </a:lnSpc>
                      </a:pPr>
                      <a:r>
                        <a:rPr sz="1400" b="0" i="0" spc="-25" dirty="0">
                          <a:latin typeface="Calibri Light" panose="020F0302020204030204" pitchFamily="34" charset="0"/>
                          <a:cs typeface="Calibri Light" panose="020F0302020204030204" pitchFamily="34" charset="0"/>
                        </a:rPr>
                        <a:t>MIT- </a:t>
                      </a:r>
                      <a:r>
                        <a:rPr sz="1400" b="0" i="0" spc="-20"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B</a:t>
                      </a:r>
                      <a:r>
                        <a:rPr sz="1400" b="0" i="0" spc="-110" dirty="0">
                          <a:latin typeface="Calibri Light" panose="020F0302020204030204" pitchFamily="34" charset="0"/>
                          <a:cs typeface="Calibri Light" panose="020F0302020204030204" pitchFamily="34" charset="0"/>
                        </a:rPr>
                        <a:t>A</a:t>
                      </a:r>
                      <a:r>
                        <a:rPr sz="1400" b="0" i="0" spc="-10" dirty="0">
                          <a:latin typeface="Calibri Light" panose="020F0302020204030204" pitchFamily="34" charset="0"/>
                          <a:cs typeface="Calibri Light" panose="020F0302020204030204" pitchFamily="34" charset="0"/>
                        </a:rPr>
                        <a:t>T</a:t>
                      </a:r>
                      <a:r>
                        <a:rPr sz="1400" b="0" i="0" dirty="0">
                          <a:latin typeface="Calibri Light" panose="020F0302020204030204" pitchFamily="34" charset="0"/>
                          <a:cs typeface="Calibri Light" panose="020F0302020204030204" pitchFamily="34" charset="0"/>
                        </a:rPr>
                        <a:t>ES</a:t>
                      </a:r>
                    </a:p>
                  </a:txBody>
                  <a:tcPr marL="0" marR="0" marT="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5"/>
                        </a:spcBef>
                      </a:pPr>
                      <a:r>
                        <a:rPr sz="1400" b="0" i="0" dirty="0">
                          <a:latin typeface="Calibri Light" panose="020F0302020204030204" pitchFamily="34" charset="0"/>
                          <a:cs typeface="Calibri Light" panose="020F0302020204030204" pitchFamily="34" charset="0"/>
                        </a:rPr>
                        <a:t>60kV</a:t>
                      </a: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5"/>
                        </a:spcBef>
                      </a:pPr>
                      <a:r>
                        <a:rPr sz="1400" b="0" i="0" dirty="0">
                          <a:latin typeface="Calibri Light" panose="020F0302020204030204" pitchFamily="34" charset="0"/>
                          <a:cs typeface="Calibri Light" panose="020F0302020204030204" pitchFamily="34" charset="0"/>
                        </a:rPr>
                        <a:t>250</a:t>
                      </a:r>
                      <a:r>
                        <a:rPr sz="1400" b="0" i="0" spc="-60"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nC</a:t>
                      </a: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5"/>
                        </a:spcBef>
                      </a:pPr>
                      <a:r>
                        <a:rPr sz="1400" b="0" i="0" dirty="0">
                          <a:latin typeface="Calibri Light" panose="020F0302020204030204" pitchFamily="34" charset="0"/>
                          <a:cs typeface="Calibri Light" panose="020F0302020204030204" pitchFamily="34" charset="0"/>
                        </a:rPr>
                        <a:t>10mA</a:t>
                      </a: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5"/>
                        </a:spcBef>
                      </a:pPr>
                      <a:r>
                        <a:rPr sz="1400" b="0" i="0" dirty="0">
                          <a:latin typeface="Calibri Light" panose="020F0302020204030204" pitchFamily="34" charset="0"/>
                          <a:cs typeface="Calibri Light" panose="020F0302020204030204" pitchFamily="34" charset="0"/>
                        </a:rPr>
                        <a:t>20</a:t>
                      </a:r>
                      <a:r>
                        <a:rPr sz="1400" b="0" i="0" spc="-45"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or</a:t>
                      </a:r>
                      <a:r>
                        <a:rPr sz="1400" b="0" i="0" spc="-40"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120uA</a:t>
                      </a: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extLst>
                  <a:ext uri="{0D108BD9-81ED-4DB2-BD59-A6C34878D82A}">
                    <a16:rowId xmlns:a16="http://schemas.microsoft.com/office/drawing/2014/main" val="10005"/>
                  </a:ext>
                </a:extLst>
              </a:tr>
              <a:tr h="271165">
                <a:tc>
                  <a:txBody>
                    <a:bodyPr/>
                    <a:lstStyle/>
                    <a:p>
                      <a:pPr marL="3810">
                        <a:lnSpc>
                          <a:spcPts val="1595"/>
                        </a:lnSpc>
                        <a:spcBef>
                          <a:spcPts val="640"/>
                        </a:spcBef>
                      </a:pPr>
                      <a:r>
                        <a:rPr sz="1400" b="0" i="0" spc="-5" dirty="0">
                          <a:latin typeface="Calibri Light" panose="020F0302020204030204" pitchFamily="34" charset="0"/>
                          <a:cs typeface="Calibri Light" panose="020F0302020204030204" pitchFamily="34" charset="0"/>
                        </a:rPr>
                        <a:t>Nagoya</a:t>
                      </a:r>
                      <a:endParaRPr sz="1400" b="0" i="0" dirty="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640"/>
                        </a:spcBef>
                      </a:pPr>
                      <a:r>
                        <a:rPr sz="1400" b="0" i="0" dirty="0">
                          <a:latin typeface="Calibri Light" panose="020F0302020204030204" pitchFamily="34" charset="0"/>
                          <a:cs typeface="Calibri Light" panose="020F0302020204030204" pitchFamily="34" charset="0"/>
                        </a:rPr>
                        <a:t>200kV</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640"/>
                        </a:spcBef>
                      </a:pPr>
                      <a:r>
                        <a:rPr sz="1400" b="0" i="0" dirty="0">
                          <a:latin typeface="Calibri Light" panose="020F0302020204030204" pitchFamily="34" charset="0"/>
                          <a:cs typeface="Calibri Light" panose="020F0302020204030204" pitchFamily="34" charset="0"/>
                        </a:rPr>
                        <a:t>1.25</a:t>
                      </a:r>
                      <a:r>
                        <a:rPr sz="1400" b="0" i="0" spc="-70" dirty="0">
                          <a:latin typeface="Calibri Light" panose="020F0302020204030204" pitchFamily="34" charset="0"/>
                          <a:cs typeface="Calibri Light" panose="020F0302020204030204" pitchFamily="34" charset="0"/>
                        </a:rPr>
                        <a:t> </a:t>
                      </a:r>
                      <a:r>
                        <a:rPr sz="1400" b="0" i="0" spc="-5" dirty="0">
                          <a:latin typeface="Calibri Light" panose="020F0302020204030204" pitchFamily="34" charset="0"/>
                          <a:cs typeface="Calibri Light" panose="020F0302020204030204" pitchFamily="34" charset="0"/>
                        </a:rPr>
                        <a:t>nC</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640"/>
                        </a:spcBef>
                      </a:pPr>
                      <a:r>
                        <a:rPr sz="1400" b="0" i="0" spc="-5" dirty="0">
                          <a:latin typeface="Calibri Light" panose="020F0302020204030204" pitchFamily="34" charset="0"/>
                          <a:cs typeface="Calibri Light" panose="020F0302020204030204" pitchFamily="34" charset="0"/>
                        </a:rPr>
                        <a:t>2A</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52705">
                        <a:lnSpc>
                          <a:spcPts val="1595"/>
                        </a:lnSpc>
                        <a:spcBef>
                          <a:spcPts val="640"/>
                        </a:spcBef>
                      </a:pPr>
                      <a:r>
                        <a:rPr sz="1400" b="0" i="0" spc="-10" dirty="0">
                          <a:latin typeface="Calibri Light" panose="020F0302020204030204" pitchFamily="34" charset="0"/>
                          <a:cs typeface="Calibri Light" panose="020F0302020204030204" pitchFamily="34" charset="0"/>
                        </a:rPr>
                        <a:t>NA</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extLst>
                  <a:ext uri="{0D108BD9-81ED-4DB2-BD59-A6C34878D82A}">
                    <a16:rowId xmlns:a16="http://schemas.microsoft.com/office/drawing/2014/main" val="10006"/>
                  </a:ext>
                </a:extLst>
              </a:tr>
              <a:tr h="271280">
                <a:tc>
                  <a:txBody>
                    <a:bodyPr/>
                    <a:lstStyle/>
                    <a:p>
                      <a:pPr marL="3810">
                        <a:lnSpc>
                          <a:spcPts val="1595"/>
                        </a:lnSpc>
                        <a:spcBef>
                          <a:spcPts val="640"/>
                        </a:spcBef>
                      </a:pPr>
                      <a:r>
                        <a:rPr sz="1400" b="0" i="0" dirty="0">
                          <a:latin typeface="Calibri Light" panose="020F0302020204030204" pitchFamily="34" charset="0"/>
                          <a:cs typeface="Calibri Light" panose="020F0302020204030204" pitchFamily="34" charset="0"/>
                        </a:rPr>
                        <a:t>NIKHEF</a:t>
                      </a: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640"/>
                        </a:spcBef>
                      </a:pPr>
                      <a:r>
                        <a:rPr sz="1400" b="0" i="0" dirty="0">
                          <a:latin typeface="Calibri Light" panose="020F0302020204030204" pitchFamily="34" charset="0"/>
                          <a:cs typeface="Calibri Light" panose="020F0302020204030204" pitchFamily="34" charset="0"/>
                        </a:rPr>
                        <a:t>100kV</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640"/>
                        </a:spcBef>
                      </a:pPr>
                      <a:r>
                        <a:rPr sz="1400" b="0" i="0" spc="-5" dirty="0">
                          <a:latin typeface="Calibri Light" panose="020F0302020204030204" pitchFamily="34" charset="0"/>
                          <a:cs typeface="Calibri Light" panose="020F0302020204030204" pitchFamily="34" charset="0"/>
                        </a:rPr>
                        <a:t>2us</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52705">
                        <a:lnSpc>
                          <a:spcPts val="1595"/>
                        </a:lnSpc>
                        <a:spcBef>
                          <a:spcPts val="640"/>
                        </a:spcBef>
                      </a:pPr>
                      <a:r>
                        <a:rPr sz="1400" b="0" i="0" spc="-10" dirty="0">
                          <a:latin typeface="Calibri Light" panose="020F0302020204030204" pitchFamily="34" charset="0"/>
                          <a:cs typeface="Calibri Light" panose="020F0302020204030204" pitchFamily="34" charset="0"/>
                        </a:rPr>
                        <a:t>NA</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640"/>
                        </a:spcBef>
                      </a:pPr>
                      <a:r>
                        <a:rPr sz="1400" b="0" i="0" dirty="0">
                          <a:latin typeface="Calibri Light" panose="020F0302020204030204" pitchFamily="34" charset="0"/>
                          <a:cs typeface="Calibri Light" panose="020F0302020204030204" pitchFamily="34" charset="0"/>
                        </a:rPr>
                        <a:t>0.04uA</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extLst>
                  <a:ext uri="{0D108BD9-81ED-4DB2-BD59-A6C34878D82A}">
                    <a16:rowId xmlns:a16="http://schemas.microsoft.com/office/drawing/2014/main" val="10007"/>
                  </a:ext>
                </a:extLst>
              </a:tr>
              <a:tr h="409649">
                <a:tc>
                  <a:txBody>
                    <a:bodyPr/>
                    <a:lstStyle/>
                    <a:p>
                      <a:pPr marL="3810">
                        <a:lnSpc>
                          <a:spcPts val="1595"/>
                        </a:lnSpc>
                      </a:pPr>
                      <a:r>
                        <a:rPr sz="1400" b="0" i="0" dirty="0">
                          <a:latin typeface="Calibri Light" panose="020F0302020204030204" pitchFamily="34" charset="0"/>
                          <a:cs typeface="Calibri Light" panose="020F0302020204030204" pitchFamily="34" charset="0"/>
                        </a:rPr>
                        <a:t>EIC</a:t>
                      </a:r>
                    </a:p>
                  </a:txBody>
                  <a:tcPr marL="0" marR="0" marT="635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CE8D2"/>
                    </a:solidFill>
                  </a:tcPr>
                </a:tc>
                <a:tc>
                  <a:txBody>
                    <a:bodyPr/>
                    <a:lstStyle/>
                    <a:p>
                      <a:pPr marL="3810">
                        <a:lnSpc>
                          <a:spcPts val="1595"/>
                        </a:lnSpc>
                      </a:pPr>
                      <a:r>
                        <a:rPr sz="1400" b="1" i="0" dirty="0">
                          <a:solidFill>
                            <a:schemeClr val="accent3">
                              <a:lumMod val="75000"/>
                            </a:schemeClr>
                          </a:solidFill>
                          <a:latin typeface="Calibri" panose="020F0502020204030204" pitchFamily="34" charset="0"/>
                          <a:cs typeface="Calibri" panose="020F0502020204030204" pitchFamily="34" charset="0"/>
                        </a:rPr>
                        <a:t>300kV</a:t>
                      </a:r>
                    </a:p>
                  </a:txBody>
                  <a:tcPr marL="0" marR="0" marT="635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CE8D2"/>
                    </a:solidFill>
                  </a:tcPr>
                </a:tc>
                <a:tc>
                  <a:txBody>
                    <a:bodyPr/>
                    <a:lstStyle/>
                    <a:p>
                      <a:pPr marL="3810">
                        <a:lnSpc>
                          <a:spcPts val="1595"/>
                        </a:lnSpc>
                      </a:pPr>
                      <a:r>
                        <a:rPr sz="1400" b="1" i="0" spc="-5" dirty="0">
                          <a:solidFill>
                            <a:schemeClr val="accent3">
                              <a:lumMod val="75000"/>
                            </a:schemeClr>
                          </a:solidFill>
                          <a:latin typeface="Calibri" panose="020F0502020204030204" pitchFamily="34" charset="0"/>
                          <a:cs typeface="Calibri" panose="020F0502020204030204" pitchFamily="34" charset="0"/>
                        </a:rPr>
                        <a:t>7-16</a:t>
                      </a:r>
                      <a:r>
                        <a:rPr sz="1400" b="1" i="0" spc="-55" dirty="0">
                          <a:solidFill>
                            <a:schemeClr val="accent3">
                              <a:lumMod val="75000"/>
                            </a:schemeClr>
                          </a:solidFill>
                          <a:latin typeface="Calibri" panose="020F0502020204030204" pitchFamily="34" charset="0"/>
                          <a:cs typeface="Calibri" panose="020F0502020204030204" pitchFamily="34" charset="0"/>
                        </a:rPr>
                        <a:t> </a:t>
                      </a:r>
                      <a:r>
                        <a:rPr sz="1400" b="1" i="0" spc="-5" dirty="0">
                          <a:solidFill>
                            <a:schemeClr val="accent3">
                              <a:lumMod val="75000"/>
                            </a:schemeClr>
                          </a:solidFill>
                          <a:latin typeface="Calibri" panose="020F0502020204030204" pitchFamily="34" charset="0"/>
                          <a:cs typeface="Calibri" panose="020F0502020204030204" pitchFamily="34" charset="0"/>
                        </a:rPr>
                        <a:t>nC</a:t>
                      </a:r>
                      <a:endParaRPr sz="1400" b="1" i="0" dirty="0">
                        <a:solidFill>
                          <a:schemeClr val="accent3">
                            <a:lumMod val="75000"/>
                          </a:schemeClr>
                        </a:solidFill>
                        <a:latin typeface="Calibri" panose="020F0502020204030204" pitchFamily="34" charset="0"/>
                        <a:cs typeface="Calibri" panose="020F0502020204030204" pitchFamily="34" charset="0"/>
                      </a:endParaRPr>
                    </a:p>
                  </a:txBody>
                  <a:tcPr marL="0" marR="0" marT="635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CE8D2"/>
                    </a:solidFill>
                  </a:tcPr>
                </a:tc>
                <a:tc>
                  <a:txBody>
                    <a:bodyPr/>
                    <a:lstStyle/>
                    <a:p>
                      <a:pPr marL="3810">
                        <a:lnSpc>
                          <a:spcPts val="1595"/>
                        </a:lnSpc>
                      </a:pPr>
                      <a:r>
                        <a:rPr sz="1400" b="1" i="0" dirty="0">
                          <a:solidFill>
                            <a:schemeClr val="accent3">
                              <a:lumMod val="75000"/>
                            </a:schemeClr>
                          </a:solidFill>
                          <a:latin typeface="Calibri" panose="020F0502020204030204" pitchFamily="34" charset="0"/>
                          <a:cs typeface="Calibri" panose="020F0502020204030204" pitchFamily="34" charset="0"/>
                        </a:rPr>
                        <a:t>4.8</a:t>
                      </a:r>
                      <a:r>
                        <a:rPr sz="1400" b="1" i="0" spc="-105" dirty="0">
                          <a:solidFill>
                            <a:schemeClr val="accent3">
                              <a:lumMod val="75000"/>
                            </a:schemeClr>
                          </a:solidFill>
                          <a:latin typeface="Calibri" panose="020F0502020204030204" pitchFamily="34" charset="0"/>
                          <a:cs typeface="Calibri" panose="020F0502020204030204" pitchFamily="34" charset="0"/>
                        </a:rPr>
                        <a:t> </a:t>
                      </a:r>
                      <a:r>
                        <a:rPr sz="1400" b="1" i="0" dirty="0">
                          <a:solidFill>
                            <a:schemeClr val="accent3">
                              <a:lumMod val="75000"/>
                            </a:schemeClr>
                          </a:solidFill>
                          <a:latin typeface="Calibri" panose="020F0502020204030204" pitchFamily="34" charset="0"/>
                          <a:cs typeface="Calibri" panose="020F0502020204030204" pitchFamily="34" charset="0"/>
                        </a:rPr>
                        <a:t>A</a:t>
                      </a:r>
                    </a:p>
                  </a:txBody>
                  <a:tcPr marL="0" marR="0" marT="635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CE8D2"/>
                    </a:solidFill>
                  </a:tcPr>
                </a:tc>
                <a:tc>
                  <a:txBody>
                    <a:bodyPr/>
                    <a:lstStyle/>
                    <a:p>
                      <a:pPr marL="3810" marR="59055">
                        <a:lnSpc>
                          <a:spcPct val="100000"/>
                        </a:lnSpc>
                        <a:spcBef>
                          <a:spcPts val="65"/>
                        </a:spcBef>
                      </a:pPr>
                      <a:r>
                        <a:rPr lang="en-US" sz="1400" b="0" i="0" spc="-30" dirty="0">
                          <a:latin typeface="Calibri Light" panose="020F0302020204030204" pitchFamily="34" charset="0"/>
                          <a:cs typeface="Calibri Light" panose="020F0302020204030204" pitchFamily="34" charset="0"/>
                        </a:rPr>
                        <a:t>20</a:t>
                      </a:r>
                      <a:r>
                        <a:rPr sz="1400" b="0" i="0" spc="-30" dirty="0">
                          <a:latin typeface="Calibri Light" panose="020F0302020204030204" pitchFamily="34" charset="0"/>
                          <a:cs typeface="Calibri Light" panose="020F0302020204030204" pitchFamily="34" charset="0"/>
                        </a:rPr>
                        <a:t> </a:t>
                      </a:r>
                      <a:r>
                        <a:rPr sz="1400" b="0" i="0" spc="-5" dirty="0">
                          <a:latin typeface="Calibri Light" panose="020F0302020204030204" pitchFamily="34" charset="0"/>
                          <a:cs typeface="Calibri Light" panose="020F0302020204030204" pitchFamily="34" charset="0"/>
                        </a:rPr>
                        <a:t>uA,</a:t>
                      </a:r>
                      <a:r>
                        <a:rPr sz="1400" b="0" i="0" spc="-35"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up</a:t>
                      </a:r>
                      <a:r>
                        <a:rPr sz="1400" b="0" i="0" spc="-30"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to</a:t>
                      </a:r>
                      <a:r>
                        <a:rPr sz="1400" b="0" i="0" spc="-35"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67 </a:t>
                      </a:r>
                      <a:r>
                        <a:rPr sz="1400" b="0" i="0" spc="-375" dirty="0">
                          <a:latin typeface="Calibri Light" panose="020F0302020204030204" pitchFamily="34" charset="0"/>
                          <a:cs typeface="Calibri Light" panose="020F0302020204030204" pitchFamily="34" charset="0"/>
                        </a:rPr>
                        <a:t> </a:t>
                      </a:r>
                      <a:r>
                        <a:rPr sz="1400" b="0" i="0" spc="-5" dirty="0">
                          <a:latin typeface="Calibri Light" panose="020F0302020204030204" pitchFamily="34" charset="0"/>
                          <a:cs typeface="Calibri Light" panose="020F0302020204030204" pitchFamily="34" charset="0"/>
                        </a:rPr>
                        <a:t>uA</a:t>
                      </a:r>
                      <a:endParaRPr sz="1400" b="0" i="0" dirty="0">
                        <a:latin typeface="Calibri Light" panose="020F0302020204030204" pitchFamily="34" charset="0"/>
                        <a:cs typeface="Calibri Light" panose="020F0302020204030204" pitchFamily="34" charset="0"/>
                      </a:endParaRPr>
                    </a:p>
                  </a:txBody>
                  <a:tcPr marL="0" marR="0" marT="825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CE8D2"/>
                    </a:solidFill>
                  </a:tcPr>
                </a:tc>
                <a:extLst>
                  <a:ext uri="{0D108BD9-81ED-4DB2-BD59-A6C34878D82A}">
                    <a16:rowId xmlns:a16="http://schemas.microsoft.com/office/drawing/2014/main" val="10008"/>
                  </a:ext>
                </a:extLst>
              </a:tr>
            </a:tbl>
          </a:graphicData>
        </a:graphic>
      </p:graphicFrame>
      <p:graphicFrame>
        <p:nvGraphicFramePr>
          <p:cNvPr id="5" name="object 5"/>
          <p:cNvGraphicFramePr>
            <a:graphicFrameLocks noGrp="1"/>
          </p:cNvGraphicFramePr>
          <p:nvPr>
            <p:extLst>
              <p:ext uri="{D42A27DB-BD31-4B8C-83A1-F6EECF244321}">
                <p14:modId xmlns:p14="http://schemas.microsoft.com/office/powerpoint/2010/main" val="3442182057"/>
              </p:ext>
            </p:extLst>
          </p:nvPr>
        </p:nvGraphicFramePr>
        <p:xfrm>
          <a:off x="2088920" y="5020183"/>
          <a:ext cx="170815" cy="682750"/>
        </p:xfrm>
        <a:graphic>
          <a:graphicData uri="http://schemas.openxmlformats.org/drawingml/2006/table">
            <a:tbl>
              <a:tblPr firstRow="1" bandRow="1">
                <a:tableStyleId>{2D5ABB26-0587-4C30-8999-92F81FD0307C}</a:tableStyleId>
              </a:tblPr>
              <a:tblGrid>
                <a:gridCol w="170815">
                  <a:extLst>
                    <a:ext uri="{9D8B030D-6E8A-4147-A177-3AD203B41FA5}">
                      <a16:colId xmlns:a16="http://schemas.microsoft.com/office/drawing/2014/main" val="20000"/>
                    </a:ext>
                  </a:extLst>
                </a:gridCol>
              </a:tblGrid>
              <a:tr h="222503">
                <a:tc>
                  <a:txBody>
                    <a:bodyPr/>
                    <a:lstStyle/>
                    <a:p>
                      <a:pPr>
                        <a:lnSpc>
                          <a:spcPct val="100000"/>
                        </a:lnSpc>
                      </a:pPr>
                      <a:endParaRPr sz="1300">
                        <a:latin typeface="Times New Roman"/>
                        <a:cs typeface="Times New Roman"/>
                      </a:endParaRPr>
                    </a:p>
                  </a:txBody>
                  <a:tcPr marL="0" marR="0" marT="0" marB="0">
                    <a:solidFill>
                      <a:srgbClr val="FDBCBC"/>
                    </a:solidFill>
                  </a:tcPr>
                </a:tc>
                <a:extLst>
                  <a:ext uri="{0D108BD9-81ED-4DB2-BD59-A6C34878D82A}">
                    <a16:rowId xmlns:a16="http://schemas.microsoft.com/office/drawing/2014/main" val="10000"/>
                  </a:ext>
                </a:extLst>
              </a:tr>
              <a:tr h="237744">
                <a:tc>
                  <a:txBody>
                    <a:bodyPr/>
                    <a:lstStyle/>
                    <a:p>
                      <a:pPr>
                        <a:lnSpc>
                          <a:spcPct val="100000"/>
                        </a:lnSpc>
                      </a:pPr>
                      <a:endParaRPr sz="1400">
                        <a:latin typeface="Times New Roman"/>
                        <a:cs typeface="Times New Roman"/>
                      </a:endParaRPr>
                    </a:p>
                  </a:txBody>
                  <a:tcPr marL="0" marR="0" marT="0" marB="0">
                    <a:solidFill>
                      <a:srgbClr val="B5FFF0"/>
                    </a:solidFill>
                  </a:tcPr>
                </a:tc>
                <a:extLst>
                  <a:ext uri="{0D108BD9-81ED-4DB2-BD59-A6C34878D82A}">
                    <a16:rowId xmlns:a16="http://schemas.microsoft.com/office/drawing/2014/main" val="10001"/>
                  </a:ext>
                </a:extLst>
              </a:tr>
              <a:tr h="222503">
                <a:tc>
                  <a:txBody>
                    <a:bodyPr/>
                    <a:lstStyle/>
                    <a:p>
                      <a:pPr>
                        <a:lnSpc>
                          <a:spcPct val="100000"/>
                        </a:lnSpc>
                      </a:pPr>
                      <a:endParaRPr sz="1300" dirty="0">
                        <a:latin typeface="Times New Roman"/>
                        <a:cs typeface="Times New Roman"/>
                      </a:endParaRPr>
                    </a:p>
                  </a:txBody>
                  <a:tcPr marL="0" marR="0" marT="0" marB="0">
                    <a:solidFill>
                      <a:srgbClr val="FCE8D2"/>
                    </a:solidFill>
                  </a:tcPr>
                </a:tc>
                <a:extLst>
                  <a:ext uri="{0D108BD9-81ED-4DB2-BD59-A6C34878D82A}">
                    <a16:rowId xmlns:a16="http://schemas.microsoft.com/office/drawing/2014/main" val="10002"/>
                  </a:ext>
                </a:extLst>
              </a:tr>
            </a:tbl>
          </a:graphicData>
        </a:graphic>
      </p:graphicFrame>
      <p:sp>
        <p:nvSpPr>
          <p:cNvPr id="6" name="object 6"/>
          <p:cNvSpPr txBox="1"/>
          <p:nvPr/>
        </p:nvSpPr>
        <p:spPr>
          <a:xfrm>
            <a:off x="2443539" y="4969656"/>
            <a:ext cx="1193911" cy="783804"/>
          </a:xfrm>
          <a:prstGeom prst="rect">
            <a:avLst/>
          </a:prstGeom>
        </p:spPr>
        <p:txBody>
          <a:bodyPr vert="horz" wrap="square" lIns="0" tIns="12700" rIns="0" bIns="0" rtlCol="0">
            <a:spAutoFit/>
          </a:bodyPr>
          <a:lstStyle/>
          <a:p>
            <a:pPr marL="12700" marR="5080">
              <a:lnSpc>
                <a:spcPct val="120000"/>
              </a:lnSpc>
              <a:spcBef>
                <a:spcPts val="100"/>
              </a:spcBef>
            </a:pPr>
            <a:r>
              <a:rPr sz="1400" dirty="0">
                <a:latin typeface="Calibri Light" panose="020F0302020204030204" pitchFamily="34" charset="0"/>
                <a:cs typeface="Calibri Light" panose="020F0302020204030204" pitchFamily="34" charset="0"/>
              </a:rPr>
              <a:t>In</a:t>
            </a:r>
            <a:r>
              <a:rPr sz="1400" spc="-60" dirty="0">
                <a:latin typeface="Calibri Light" panose="020F0302020204030204" pitchFamily="34" charset="0"/>
                <a:cs typeface="Calibri Light" panose="020F0302020204030204" pitchFamily="34" charset="0"/>
              </a:rPr>
              <a:t> </a:t>
            </a:r>
            <a:r>
              <a:rPr sz="1400" spc="-5" dirty="0">
                <a:latin typeface="Calibri Light" panose="020F0302020204030204" pitchFamily="34" charset="0"/>
                <a:cs typeface="Calibri Light" panose="020F0302020204030204" pitchFamily="34" charset="0"/>
              </a:rPr>
              <a:t>operation </a:t>
            </a:r>
            <a:r>
              <a:rPr sz="1400" spc="-320" dirty="0">
                <a:latin typeface="Calibri Light" panose="020F0302020204030204" pitchFamily="34" charset="0"/>
                <a:cs typeface="Calibri Light" panose="020F0302020204030204" pitchFamily="34" charset="0"/>
              </a:rPr>
              <a:t> </a:t>
            </a:r>
            <a:r>
              <a:rPr sz="1400" spc="-5" dirty="0">
                <a:latin typeface="Calibri Light" panose="020F0302020204030204" pitchFamily="34" charset="0"/>
                <a:cs typeface="Calibri Light" panose="020F0302020204030204" pitchFamily="34" charset="0"/>
              </a:rPr>
              <a:t>Retired</a:t>
            </a:r>
            <a:endParaRPr sz="1400" dirty="0">
              <a:latin typeface="Calibri Light" panose="020F0302020204030204" pitchFamily="34" charset="0"/>
              <a:cs typeface="Calibri Light" panose="020F0302020204030204" pitchFamily="34" charset="0"/>
            </a:endParaRPr>
          </a:p>
          <a:p>
            <a:pPr marL="12700">
              <a:spcBef>
                <a:spcPts val="285"/>
              </a:spcBef>
            </a:pPr>
            <a:r>
              <a:rPr sz="1400" dirty="0">
                <a:latin typeface="Calibri Light" panose="020F0302020204030204" pitchFamily="34" charset="0"/>
                <a:cs typeface="Calibri Light" panose="020F0302020204030204" pitchFamily="34" charset="0"/>
              </a:rPr>
              <a:t>EIC</a:t>
            </a:r>
            <a:r>
              <a:rPr sz="1400" spc="-45" dirty="0">
                <a:latin typeface="Calibri Light" panose="020F0302020204030204" pitchFamily="34" charset="0"/>
                <a:cs typeface="Calibri Light" panose="020F0302020204030204" pitchFamily="34" charset="0"/>
              </a:rPr>
              <a:t> </a:t>
            </a:r>
            <a:r>
              <a:rPr sz="1400" spc="-5" dirty="0">
                <a:latin typeface="Calibri Light" panose="020F0302020204030204" pitchFamily="34" charset="0"/>
                <a:cs typeface="Calibri Light" panose="020F0302020204030204" pitchFamily="34" charset="0"/>
              </a:rPr>
              <a:t>gun</a:t>
            </a:r>
            <a:endParaRPr sz="1400" dirty="0">
              <a:latin typeface="Calibri Light" panose="020F0302020204030204" pitchFamily="34" charset="0"/>
              <a:cs typeface="Calibri Light" panose="020F0302020204030204" pitchFamily="34" charset="0"/>
            </a:endParaRPr>
          </a:p>
        </p:txBody>
      </p:sp>
      <p:pic>
        <p:nvPicPr>
          <p:cNvPr id="7" name="object 7"/>
          <p:cNvPicPr/>
          <p:nvPr/>
        </p:nvPicPr>
        <p:blipFill>
          <a:blip r:embed="rId2" cstate="print"/>
          <a:stretch>
            <a:fillRect/>
          </a:stretch>
        </p:blipFill>
        <p:spPr>
          <a:xfrm>
            <a:off x="7097267" y="1734533"/>
            <a:ext cx="3489034" cy="1848392"/>
          </a:xfrm>
          <a:prstGeom prst="rect">
            <a:avLst/>
          </a:prstGeom>
        </p:spPr>
      </p:pic>
      <p:sp>
        <p:nvSpPr>
          <p:cNvPr id="8" name="object 8"/>
          <p:cNvSpPr txBox="1"/>
          <p:nvPr/>
        </p:nvSpPr>
        <p:spPr>
          <a:xfrm>
            <a:off x="8034656" y="1263710"/>
            <a:ext cx="1482090" cy="228268"/>
          </a:xfrm>
          <a:prstGeom prst="rect">
            <a:avLst/>
          </a:prstGeom>
        </p:spPr>
        <p:txBody>
          <a:bodyPr vert="horz" wrap="square" lIns="0" tIns="12700" rIns="0" bIns="0" rtlCol="0">
            <a:spAutoFit/>
          </a:bodyPr>
          <a:lstStyle/>
          <a:p>
            <a:pPr marL="12700">
              <a:spcBef>
                <a:spcPts val="100"/>
              </a:spcBef>
            </a:pPr>
            <a:r>
              <a:rPr sz="1400" b="1" spc="-5" dirty="0">
                <a:latin typeface="Calibri" panose="020F0502020204030204" pitchFamily="34" charset="0"/>
                <a:cs typeface="Calibri" panose="020F0502020204030204" pitchFamily="34" charset="0"/>
              </a:rPr>
              <a:t>SLC</a:t>
            </a:r>
            <a:r>
              <a:rPr sz="1400" b="1" spc="-25" dirty="0">
                <a:latin typeface="Calibri" panose="020F0502020204030204" pitchFamily="34" charset="0"/>
                <a:cs typeface="Calibri" panose="020F0502020204030204" pitchFamily="34" charset="0"/>
              </a:rPr>
              <a:t> </a:t>
            </a:r>
            <a:r>
              <a:rPr sz="1400" b="1" dirty="0">
                <a:latin typeface="Calibri" panose="020F0502020204030204" pitchFamily="34" charset="0"/>
                <a:cs typeface="Calibri" panose="020F0502020204030204" pitchFamily="34" charset="0"/>
              </a:rPr>
              <a:t>PES</a:t>
            </a:r>
            <a:r>
              <a:rPr sz="1400" b="1" spc="-25" dirty="0">
                <a:latin typeface="Calibri" panose="020F0502020204030204" pitchFamily="34" charset="0"/>
                <a:cs typeface="Calibri" panose="020F0502020204030204" pitchFamily="34" charset="0"/>
              </a:rPr>
              <a:t> </a:t>
            </a:r>
            <a:r>
              <a:rPr sz="1400" b="1" spc="-5" dirty="0">
                <a:latin typeface="Calibri" panose="020F0502020204030204" pitchFamily="34" charset="0"/>
                <a:cs typeface="Calibri" panose="020F0502020204030204" pitchFamily="34" charset="0"/>
              </a:rPr>
              <a:t>120</a:t>
            </a:r>
            <a:r>
              <a:rPr sz="1400" b="1" spc="-35" dirty="0">
                <a:latin typeface="Calibri" panose="020F0502020204030204" pitchFamily="34" charset="0"/>
                <a:cs typeface="Calibri" panose="020F0502020204030204" pitchFamily="34" charset="0"/>
              </a:rPr>
              <a:t> </a:t>
            </a:r>
            <a:r>
              <a:rPr sz="1400" b="1" dirty="0">
                <a:latin typeface="Calibri" panose="020F0502020204030204" pitchFamily="34" charset="0"/>
                <a:cs typeface="Calibri" panose="020F0502020204030204" pitchFamily="34" charset="0"/>
              </a:rPr>
              <a:t>kV</a:t>
            </a:r>
            <a:r>
              <a:rPr sz="1400" b="1" spc="-10" dirty="0">
                <a:latin typeface="Calibri" panose="020F0502020204030204" pitchFamily="34" charset="0"/>
                <a:cs typeface="Calibri" panose="020F0502020204030204" pitchFamily="34" charset="0"/>
              </a:rPr>
              <a:t> </a:t>
            </a:r>
            <a:r>
              <a:rPr sz="1400" b="1" spc="-5" dirty="0">
                <a:latin typeface="Calibri" panose="020F0502020204030204" pitchFamily="34" charset="0"/>
                <a:cs typeface="Calibri" panose="020F0502020204030204" pitchFamily="34" charset="0"/>
              </a:rPr>
              <a:t>gun</a:t>
            </a:r>
            <a:endParaRPr sz="1400" b="1" dirty="0">
              <a:latin typeface="Calibri" panose="020F0502020204030204" pitchFamily="34" charset="0"/>
              <a:cs typeface="Calibri" panose="020F0502020204030204" pitchFamily="34" charset="0"/>
            </a:endParaRPr>
          </a:p>
        </p:txBody>
      </p:sp>
      <p:sp>
        <p:nvSpPr>
          <p:cNvPr id="9" name="object 9"/>
          <p:cNvSpPr/>
          <p:nvPr/>
        </p:nvSpPr>
        <p:spPr>
          <a:xfrm>
            <a:off x="7027164" y="1133871"/>
            <a:ext cx="3757100" cy="2727944"/>
          </a:xfrm>
          <a:custGeom>
            <a:avLst/>
            <a:gdLst/>
            <a:ahLst/>
            <a:cxnLst/>
            <a:rect l="l" t="t" r="r" b="b"/>
            <a:pathLst>
              <a:path w="3030220" h="2499360">
                <a:moveTo>
                  <a:pt x="0" y="416560"/>
                </a:moveTo>
                <a:lnTo>
                  <a:pt x="2803" y="367991"/>
                </a:lnTo>
                <a:lnTo>
                  <a:pt x="11004" y="321066"/>
                </a:lnTo>
                <a:lnTo>
                  <a:pt x="24291" y="276096"/>
                </a:lnTo>
                <a:lnTo>
                  <a:pt x="42350" y="233394"/>
                </a:lnTo>
                <a:lnTo>
                  <a:pt x="64868" y="193274"/>
                </a:lnTo>
                <a:lnTo>
                  <a:pt x="91533" y="156049"/>
                </a:lnTo>
                <a:lnTo>
                  <a:pt x="122031" y="122031"/>
                </a:lnTo>
                <a:lnTo>
                  <a:pt x="156049" y="91533"/>
                </a:lnTo>
                <a:lnTo>
                  <a:pt x="193274" y="64868"/>
                </a:lnTo>
                <a:lnTo>
                  <a:pt x="233394" y="42350"/>
                </a:lnTo>
                <a:lnTo>
                  <a:pt x="276096" y="24291"/>
                </a:lnTo>
                <a:lnTo>
                  <a:pt x="321066" y="11004"/>
                </a:lnTo>
                <a:lnTo>
                  <a:pt x="367991" y="2803"/>
                </a:lnTo>
                <a:lnTo>
                  <a:pt x="416560" y="0"/>
                </a:lnTo>
                <a:lnTo>
                  <a:pt x="2613152" y="0"/>
                </a:lnTo>
                <a:lnTo>
                  <a:pt x="2661720" y="2803"/>
                </a:lnTo>
                <a:lnTo>
                  <a:pt x="2708645" y="11004"/>
                </a:lnTo>
                <a:lnTo>
                  <a:pt x="2753615" y="24291"/>
                </a:lnTo>
                <a:lnTo>
                  <a:pt x="2796317" y="42350"/>
                </a:lnTo>
                <a:lnTo>
                  <a:pt x="2836437" y="64868"/>
                </a:lnTo>
                <a:lnTo>
                  <a:pt x="2873662" y="91533"/>
                </a:lnTo>
                <a:lnTo>
                  <a:pt x="2907680" y="122031"/>
                </a:lnTo>
                <a:lnTo>
                  <a:pt x="2938178" y="156049"/>
                </a:lnTo>
                <a:lnTo>
                  <a:pt x="2964843" y="193274"/>
                </a:lnTo>
                <a:lnTo>
                  <a:pt x="2987361" y="233394"/>
                </a:lnTo>
                <a:lnTo>
                  <a:pt x="3005420" y="276096"/>
                </a:lnTo>
                <a:lnTo>
                  <a:pt x="3018707" y="321066"/>
                </a:lnTo>
                <a:lnTo>
                  <a:pt x="3026908" y="367991"/>
                </a:lnTo>
                <a:lnTo>
                  <a:pt x="3029712" y="416560"/>
                </a:lnTo>
                <a:lnTo>
                  <a:pt x="3029712" y="2082800"/>
                </a:lnTo>
                <a:lnTo>
                  <a:pt x="3026908" y="2131368"/>
                </a:lnTo>
                <a:lnTo>
                  <a:pt x="3018707" y="2178293"/>
                </a:lnTo>
                <a:lnTo>
                  <a:pt x="3005420" y="2223263"/>
                </a:lnTo>
                <a:lnTo>
                  <a:pt x="2987361" y="2265965"/>
                </a:lnTo>
                <a:lnTo>
                  <a:pt x="2964843" y="2306085"/>
                </a:lnTo>
                <a:lnTo>
                  <a:pt x="2938178" y="2343310"/>
                </a:lnTo>
                <a:lnTo>
                  <a:pt x="2907680" y="2377328"/>
                </a:lnTo>
                <a:lnTo>
                  <a:pt x="2873662" y="2407826"/>
                </a:lnTo>
                <a:lnTo>
                  <a:pt x="2836437" y="2434491"/>
                </a:lnTo>
                <a:lnTo>
                  <a:pt x="2796317" y="2457009"/>
                </a:lnTo>
                <a:lnTo>
                  <a:pt x="2753615" y="2475068"/>
                </a:lnTo>
                <a:lnTo>
                  <a:pt x="2708645" y="2488355"/>
                </a:lnTo>
                <a:lnTo>
                  <a:pt x="2661720" y="2496556"/>
                </a:lnTo>
                <a:lnTo>
                  <a:pt x="2613152" y="2499360"/>
                </a:lnTo>
                <a:lnTo>
                  <a:pt x="416560" y="2499360"/>
                </a:lnTo>
                <a:lnTo>
                  <a:pt x="367991" y="2496556"/>
                </a:lnTo>
                <a:lnTo>
                  <a:pt x="321066" y="2488355"/>
                </a:lnTo>
                <a:lnTo>
                  <a:pt x="276096" y="2475068"/>
                </a:lnTo>
                <a:lnTo>
                  <a:pt x="233394" y="2457009"/>
                </a:lnTo>
                <a:lnTo>
                  <a:pt x="193274" y="2434491"/>
                </a:lnTo>
                <a:lnTo>
                  <a:pt x="156049" y="2407826"/>
                </a:lnTo>
                <a:lnTo>
                  <a:pt x="122031" y="2377328"/>
                </a:lnTo>
                <a:lnTo>
                  <a:pt x="91533" y="2343310"/>
                </a:lnTo>
                <a:lnTo>
                  <a:pt x="64868" y="2306085"/>
                </a:lnTo>
                <a:lnTo>
                  <a:pt x="42350" y="2265965"/>
                </a:lnTo>
                <a:lnTo>
                  <a:pt x="24291" y="2223263"/>
                </a:lnTo>
                <a:lnTo>
                  <a:pt x="11004" y="2178293"/>
                </a:lnTo>
                <a:lnTo>
                  <a:pt x="2803" y="2131368"/>
                </a:lnTo>
                <a:lnTo>
                  <a:pt x="0" y="2082800"/>
                </a:lnTo>
                <a:lnTo>
                  <a:pt x="0" y="416560"/>
                </a:lnTo>
                <a:close/>
              </a:path>
            </a:pathLst>
          </a:custGeom>
          <a:ln w="12700">
            <a:solidFill>
              <a:srgbClr val="000000"/>
            </a:solidFill>
          </a:ln>
        </p:spPr>
        <p:txBody>
          <a:bodyPr wrap="square" lIns="0" tIns="0" rIns="0" bIns="0" rtlCol="0"/>
          <a:lstStyle/>
          <a:p>
            <a:endParaRPr/>
          </a:p>
        </p:txBody>
      </p:sp>
      <p:sp>
        <p:nvSpPr>
          <p:cNvPr id="10" name="object 10"/>
          <p:cNvSpPr/>
          <p:nvPr/>
        </p:nvSpPr>
        <p:spPr>
          <a:xfrm>
            <a:off x="7027164" y="4002023"/>
            <a:ext cx="3757100" cy="2719070"/>
          </a:xfrm>
          <a:custGeom>
            <a:avLst/>
            <a:gdLst/>
            <a:ahLst/>
            <a:cxnLst/>
            <a:rect l="l" t="t" r="r" b="b"/>
            <a:pathLst>
              <a:path w="3176270" h="2719070">
                <a:moveTo>
                  <a:pt x="0" y="453136"/>
                </a:moveTo>
                <a:lnTo>
                  <a:pt x="2338" y="406796"/>
                </a:lnTo>
                <a:lnTo>
                  <a:pt x="9203" y="361796"/>
                </a:lnTo>
                <a:lnTo>
                  <a:pt x="20367" y="318366"/>
                </a:lnTo>
                <a:lnTo>
                  <a:pt x="35601" y="276731"/>
                </a:lnTo>
                <a:lnTo>
                  <a:pt x="54679" y="237119"/>
                </a:lnTo>
                <a:lnTo>
                  <a:pt x="77373" y="199758"/>
                </a:lnTo>
                <a:lnTo>
                  <a:pt x="103455" y="164875"/>
                </a:lnTo>
                <a:lnTo>
                  <a:pt x="132699" y="132699"/>
                </a:lnTo>
                <a:lnTo>
                  <a:pt x="164875" y="103455"/>
                </a:lnTo>
                <a:lnTo>
                  <a:pt x="199758" y="77373"/>
                </a:lnTo>
                <a:lnTo>
                  <a:pt x="237119" y="54679"/>
                </a:lnTo>
                <a:lnTo>
                  <a:pt x="276731" y="35601"/>
                </a:lnTo>
                <a:lnTo>
                  <a:pt x="318366" y="20367"/>
                </a:lnTo>
                <a:lnTo>
                  <a:pt x="361796" y="9203"/>
                </a:lnTo>
                <a:lnTo>
                  <a:pt x="406796" y="2338"/>
                </a:lnTo>
                <a:lnTo>
                  <a:pt x="453136" y="0"/>
                </a:lnTo>
                <a:lnTo>
                  <a:pt x="2722880" y="0"/>
                </a:lnTo>
                <a:lnTo>
                  <a:pt x="2769219" y="2338"/>
                </a:lnTo>
                <a:lnTo>
                  <a:pt x="2814219" y="9203"/>
                </a:lnTo>
                <a:lnTo>
                  <a:pt x="2857649" y="20367"/>
                </a:lnTo>
                <a:lnTo>
                  <a:pt x="2899284" y="35601"/>
                </a:lnTo>
                <a:lnTo>
                  <a:pt x="2938896" y="54679"/>
                </a:lnTo>
                <a:lnTo>
                  <a:pt x="2976257" y="77373"/>
                </a:lnTo>
                <a:lnTo>
                  <a:pt x="3011140" y="103455"/>
                </a:lnTo>
                <a:lnTo>
                  <a:pt x="3043316" y="132699"/>
                </a:lnTo>
                <a:lnTo>
                  <a:pt x="3072560" y="164875"/>
                </a:lnTo>
                <a:lnTo>
                  <a:pt x="3098642" y="199758"/>
                </a:lnTo>
                <a:lnTo>
                  <a:pt x="3121336" y="237119"/>
                </a:lnTo>
                <a:lnTo>
                  <a:pt x="3140414" y="276731"/>
                </a:lnTo>
                <a:lnTo>
                  <a:pt x="3155648" y="318366"/>
                </a:lnTo>
                <a:lnTo>
                  <a:pt x="3166812" y="361796"/>
                </a:lnTo>
                <a:lnTo>
                  <a:pt x="3173677" y="406796"/>
                </a:lnTo>
                <a:lnTo>
                  <a:pt x="3176016" y="453136"/>
                </a:lnTo>
                <a:lnTo>
                  <a:pt x="3176016" y="2265667"/>
                </a:lnTo>
                <a:lnTo>
                  <a:pt x="3173677" y="2311998"/>
                </a:lnTo>
                <a:lnTo>
                  <a:pt x="3166812" y="2356992"/>
                </a:lnTo>
                <a:lnTo>
                  <a:pt x="3155648" y="2400419"/>
                </a:lnTo>
                <a:lnTo>
                  <a:pt x="3140414" y="2442052"/>
                </a:lnTo>
                <a:lnTo>
                  <a:pt x="3121336" y="2481664"/>
                </a:lnTo>
                <a:lnTo>
                  <a:pt x="3098642" y="2519026"/>
                </a:lnTo>
                <a:lnTo>
                  <a:pt x="3072560" y="2553911"/>
                </a:lnTo>
                <a:lnTo>
                  <a:pt x="3043316" y="2586091"/>
                </a:lnTo>
                <a:lnTo>
                  <a:pt x="3011140" y="2615338"/>
                </a:lnTo>
                <a:lnTo>
                  <a:pt x="2976257" y="2641425"/>
                </a:lnTo>
                <a:lnTo>
                  <a:pt x="2938896" y="2664123"/>
                </a:lnTo>
                <a:lnTo>
                  <a:pt x="2899284" y="2683205"/>
                </a:lnTo>
                <a:lnTo>
                  <a:pt x="2857649" y="2698443"/>
                </a:lnTo>
                <a:lnTo>
                  <a:pt x="2814219" y="2709609"/>
                </a:lnTo>
                <a:lnTo>
                  <a:pt x="2769219" y="2716476"/>
                </a:lnTo>
                <a:lnTo>
                  <a:pt x="2722880" y="2718816"/>
                </a:lnTo>
                <a:lnTo>
                  <a:pt x="453136" y="2718816"/>
                </a:lnTo>
                <a:lnTo>
                  <a:pt x="406796" y="2716476"/>
                </a:lnTo>
                <a:lnTo>
                  <a:pt x="361796" y="2709609"/>
                </a:lnTo>
                <a:lnTo>
                  <a:pt x="318366" y="2698443"/>
                </a:lnTo>
                <a:lnTo>
                  <a:pt x="276731" y="2683205"/>
                </a:lnTo>
                <a:lnTo>
                  <a:pt x="237119" y="2664123"/>
                </a:lnTo>
                <a:lnTo>
                  <a:pt x="199758" y="2641425"/>
                </a:lnTo>
                <a:lnTo>
                  <a:pt x="164875" y="2615338"/>
                </a:lnTo>
                <a:lnTo>
                  <a:pt x="132699" y="2586091"/>
                </a:lnTo>
                <a:lnTo>
                  <a:pt x="103455" y="2553911"/>
                </a:lnTo>
                <a:lnTo>
                  <a:pt x="77373" y="2519026"/>
                </a:lnTo>
                <a:lnTo>
                  <a:pt x="54679" y="2481664"/>
                </a:lnTo>
                <a:lnTo>
                  <a:pt x="35601" y="2442052"/>
                </a:lnTo>
                <a:lnTo>
                  <a:pt x="20367" y="2400419"/>
                </a:lnTo>
                <a:lnTo>
                  <a:pt x="9203" y="2356992"/>
                </a:lnTo>
                <a:lnTo>
                  <a:pt x="2338" y="2311998"/>
                </a:lnTo>
                <a:lnTo>
                  <a:pt x="0" y="2265667"/>
                </a:lnTo>
                <a:lnTo>
                  <a:pt x="0" y="453136"/>
                </a:lnTo>
                <a:close/>
              </a:path>
            </a:pathLst>
          </a:custGeom>
          <a:ln w="12700">
            <a:solidFill>
              <a:srgbClr val="094155"/>
            </a:solidFill>
          </a:ln>
        </p:spPr>
        <p:txBody>
          <a:bodyPr wrap="square" lIns="0" tIns="0" rIns="0" bIns="0" rtlCol="0"/>
          <a:lstStyle/>
          <a:p>
            <a:endParaRPr/>
          </a:p>
        </p:txBody>
      </p:sp>
      <p:sp>
        <p:nvSpPr>
          <p:cNvPr id="11" name="object 11"/>
          <p:cNvSpPr txBox="1"/>
          <p:nvPr/>
        </p:nvSpPr>
        <p:spPr>
          <a:xfrm>
            <a:off x="7760653" y="4082570"/>
            <a:ext cx="2030095" cy="443711"/>
          </a:xfrm>
          <a:prstGeom prst="rect">
            <a:avLst/>
          </a:prstGeom>
        </p:spPr>
        <p:txBody>
          <a:bodyPr vert="horz" wrap="square" lIns="0" tIns="12700" rIns="0" bIns="0" rtlCol="0">
            <a:spAutoFit/>
          </a:bodyPr>
          <a:lstStyle/>
          <a:p>
            <a:pPr marL="12700" algn="ctr">
              <a:spcBef>
                <a:spcPts val="100"/>
              </a:spcBef>
            </a:pPr>
            <a:r>
              <a:rPr sz="1400" b="1" spc="-5" dirty="0">
                <a:latin typeface="Calibri" panose="020F0502020204030204" pitchFamily="34" charset="0"/>
                <a:cs typeface="Calibri" panose="020F0502020204030204" pitchFamily="34" charset="0"/>
              </a:rPr>
              <a:t>BNL</a:t>
            </a:r>
            <a:r>
              <a:rPr sz="1400" b="1" spc="-65" dirty="0">
                <a:latin typeface="Calibri" panose="020F0502020204030204" pitchFamily="34" charset="0"/>
                <a:cs typeface="Calibri" panose="020F0502020204030204" pitchFamily="34" charset="0"/>
              </a:rPr>
              <a:t> </a:t>
            </a:r>
            <a:r>
              <a:rPr sz="1400" b="1" dirty="0">
                <a:latin typeface="Calibri" panose="020F0502020204030204" pitchFamily="34" charset="0"/>
                <a:cs typeface="Calibri" panose="020F0502020204030204" pitchFamily="34" charset="0"/>
              </a:rPr>
              <a:t>EIC</a:t>
            </a:r>
            <a:r>
              <a:rPr sz="1400" b="1" spc="-10" dirty="0">
                <a:latin typeface="Calibri" panose="020F0502020204030204" pitchFamily="34" charset="0"/>
                <a:cs typeface="Calibri" panose="020F0502020204030204" pitchFamily="34" charset="0"/>
              </a:rPr>
              <a:t> </a:t>
            </a:r>
            <a:r>
              <a:rPr sz="1400" b="1" spc="-5" dirty="0">
                <a:latin typeface="Calibri" panose="020F0502020204030204" pitchFamily="34" charset="0"/>
                <a:cs typeface="Calibri" panose="020F0502020204030204" pitchFamily="34" charset="0"/>
              </a:rPr>
              <a:t>inverted</a:t>
            </a:r>
            <a:r>
              <a:rPr sz="1400" b="1" spc="-25" dirty="0">
                <a:latin typeface="Calibri" panose="020F0502020204030204" pitchFamily="34" charset="0"/>
                <a:cs typeface="Calibri" panose="020F0502020204030204" pitchFamily="34" charset="0"/>
              </a:rPr>
              <a:t> </a:t>
            </a:r>
            <a:r>
              <a:rPr sz="1400" b="1" spc="-5" dirty="0">
                <a:latin typeface="Calibri" panose="020F0502020204030204" pitchFamily="34" charset="0"/>
                <a:cs typeface="Calibri" panose="020F0502020204030204" pitchFamily="34" charset="0"/>
              </a:rPr>
              <a:t>300</a:t>
            </a:r>
            <a:r>
              <a:rPr sz="1400" b="1" spc="-30" dirty="0">
                <a:latin typeface="Calibri" panose="020F0502020204030204" pitchFamily="34" charset="0"/>
                <a:cs typeface="Calibri" panose="020F0502020204030204" pitchFamily="34" charset="0"/>
              </a:rPr>
              <a:t> </a:t>
            </a:r>
            <a:r>
              <a:rPr sz="1400" b="1" dirty="0">
                <a:latin typeface="Calibri" panose="020F0502020204030204" pitchFamily="34" charset="0"/>
                <a:cs typeface="Calibri" panose="020F0502020204030204" pitchFamily="34" charset="0"/>
              </a:rPr>
              <a:t>KV</a:t>
            </a:r>
            <a:r>
              <a:rPr sz="1400" b="1" spc="-15" dirty="0">
                <a:latin typeface="Calibri" panose="020F0502020204030204" pitchFamily="34" charset="0"/>
                <a:cs typeface="Calibri" panose="020F0502020204030204" pitchFamily="34" charset="0"/>
              </a:rPr>
              <a:t> </a:t>
            </a:r>
            <a:r>
              <a:rPr sz="1400" b="1" spc="-5" dirty="0">
                <a:latin typeface="Calibri" panose="020F0502020204030204" pitchFamily="34" charset="0"/>
                <a:cs typeface="Calibri" panose="020F0502020204030204" pitchFamily="34" charset="0"/>
              </a:rPr>
              <a:t>gun</a:t>
            </a:r>
            <a:endParaRPr sz="1400" b="1" dirty="0">
              <a:latin typeface="Calibri" panose="020F0502020204030204" pitchFamily="34" charset="0"/>
              <a:cs typeface="Calibri" panose="020F0502020204030204" pitchFamily="34" charset="0"/>
            </a:endParaRPr>
          </a:p>
        </p:txBody>
      </p:sp>
      <p:pic>
        <p:nvPicPr>
          <p:cNvPr id="12" name="object 12"/>
          <p:cNvPicPr/>
          <p:nvPr/>
        </p:nvPicPr>
        <p:blipFill>
          <a:blip r:embed="rId3" cstate="print"/>
          <a:stretch>
            <a:fillRect/>
          </a:stretch>
        </p:blipFill>
        <p:spPr>
          <a:xfrm>
            <a:off x="7305398" y="4309240"/>
            <a:ext cx="3120648" cy="2323492"/>
          </a:xfrm>
          <a:prstGeom prst="rect">
            <a:avLst/>
          </a:prstGeom>
        </p:spPr>
      </p:pic>
      <p:sp>
        <p:nvSpPr>
          <p:cNvPr id="13" name="Slide Number Placeholder 12">
            <a:extLst>
              <a:ext uri="{FF2B5EF4-FFF2-40B4-BE49-F238E27FC236}">
                <a16:creationId xmlns:a16="http://schemas.microsoft.com/office/drawing/2014/main" id="{21BD001D-A080-D5E8-7690-7AA19AFCBC2E}"/>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1596" y="367377"/>
            <a:ext cx="8639403" cy="689932"/>
          </a:xfrm>
          <a:prstGeom prst="rect">
            <a:avLst/>
          </a:prstGeom>
        </p:spPr>
        <p:txBody>
          <a:bodyPr vert="horz" wrap="square" lIns="0" tIns="12700" rIns="0" bIns="0" rtlCol="0" anchor="ctr">
            <a:spAutoFit/>
          </a:bodyPr>
          <a:lstStyle/>
          <a:p>
            <a:pPr marL="12700">
              <a:lnSpc>
                <a:spcPct val="100000"/>
              </a:lnSpc>
              <a:spcBef>
                <a:spcPts val="100"/>
              </a:spcBef>
            </a:pPr>
            <a:r>
              <a:rPr lang="en-US" spc="-5" dirty="0"/>
              <a:t>P</a:t>
            </a:r>
            <a:r>
              <a:rPr spc="-5" dirty="0"/>
              <a:t>olarized</a:t>
            </a:r>
            <a:r>
              <a:rPr spc="-20" dirty="0"/>
              <a:t> </a:t>
            </a:r>
            <a:r>
              <a:rPr dirty="0"/>
              <a:t>gun</a:t>
            </a:r>
            <a:r>
              <a:rPr lang="en-US" dirty="0"/>
              <a:t> design considerations</a:t>
            </a:r>
            <a:endParaRPr dirty="0"/>
          </a:p>
        </p:txBody>
      </p:sp>
      <p:sp>
        <p:nvSpPr>
          <p:cNvPr id="9" name="Slide Number Placeholder 8">
            <a:extLst>
              <a:ext uri="{FF2B5EF4-FFF2-40B4-BE49-F238E27FC236}">
                <a16:creationId xmlns:a16="http://schemas.microsoft.com/office/drawing/2014/main" id="{7FCED365-58DC-EA0D-FCFC-BD3F2A3F621B}"/>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sp>
        <p:nvSpPr>
          <p:cNvPr id="11" name="TextBox 10">
            <a:extLst>
              <a:ext uri="{FF2B5EF4-FFF2-40B4-BE49-F238E27FC236}">
                <a16:creationId xmlns:a16="http://schemas.microsoft.com/office/drawing/2014/main" id="{04BB9645-54E6-2430-BCB9-AEC720ACFCBA}"/>
              </a:ext>
            </a:extLst>
          </p:cNvPr>
          <p:cNvSpPr txBox="1"/>
          <p:nvPr/>
        </p:nvSpPr>
        <p:spPr>
          <a:xfrm>
            <a:off x="5856549" y="1699530"/>
            <a:ext cx="6099142" cy="3801041"/>
          </a:xfrm>
          <a:prstGeom prst="rect">
            <a:avLst/>
          </a:prstGeom>
          <a:noFill/>
        </p:spPr>
        <p:txBody>
          <a:bodyPr wrap="square">
            <a:spAutoFit/>
          </a:bodyPr>
          <a:lstStyle/>
          <a:p>
            <a:pPr marL="12700" marR="301625">
              <a:spcBef>
                <a:spcPts val="100"/>
              </a:spcBef>
            </a:pPr>
            <a:r>
              <a:rPr lang="en-US" b="1" spc="-5" dirty="0">
                <a:latin typeface="Calibri Light" panose="020F0302020204030204" pitchFamily="34" charset="0"/>
                <a:cs typeface="Calibri Light" panose="020F0302020204030204" pitchFamily="34" charset="0"/>
              </a:rPr>
              <a:t>Depends on application. </a:t>
            </a:r>
            <a:r>
              <a:rPr lang="en-US" b="1" dirty="0">
                <a:latin typeface="Calibri Light" panose="020F0302020204030204" pitchFamily="34" charset="0"/>
                <a:cs typeface="Calibri Light" panose="020F0302020204030204" pitchFamily="34" charset="0"/>
              </a:rPr>
              <a:t>For </a:t>
            </a:r>
            <a:r>
              <a:rPr lang="en-US" b="1" spc="-490" dirty="0">
                <a:latin typeface="Calibri Light" panose="020F0302020204030204" pitchFamily="34" charset="0"/>
                <a:cs typeface="Calibri Light" panose="020F0302020204030204" pitchFamily="34" charset="0"/>
              </a:rPr>
              <a:t> </a:t>
            </a:r>
            <a:r>
              <a:rPr lang="en-US" b="1" spc="-5" dirty="0">
                <a:latin typeface="Calibri Light" panose="020F0302020204030204" pitchFamily="34" charset="0"/>
                <a:cs typeface="Calibri Light" panose="020F0302020204030204" pitchFamily="34" charset="0"/>
              </a:rPr>
              <a:t>example</a:t>
            </a:r>
            <a:r>
              <a:rPr lang="en-US" b="1" spc="15" dirty="0">
                <a:latin typeface="Calibri Light" panose="020F0302020204030204" pitchFamily="34" charset="0"/>
                <a:cs typeface="Calibri Light" panose="020F0302020204030204" pitchFamily="34" charset="0"/>
              </a:rPr>
              <a:t> </a:t>
            </a:r>
            <a:r>
              <a:rPr lang="en-US" b="1" dirty="0">
                <a:latin typeface="Calibri Light" panose="020F0302020204030204" pitchFamily="34" charset="0"/>
                <a:cs typeface="Calibri Light" panose="020F0302020204030204" pitchFamily="34" charset="0"/>
              </a:rPr>
              <a:t>–</a:t>
            </a:r>
          </a:p>
          <a:p>
            <a:pPr marL="756285" marR="193040" lvl="1" indent="-287020">
              <a:buFont typeface="Courier New" panose="02070309020205020404" pitchFamily="49" charset="0"/>
              <a:buChar char="o"/>
              <a:tabLst>
                <a:tab pos="299085" algn="l"/>
                <a:tab pos="299720" algn="l"/>
              </a:tabLst>
            </a:pPr>
            <a:r>
              <a:rPr lang="en-US" b="1" dirty="0">
                <a:solidFill>
                  <a:schemeClr val="accent3">
                    <a:lumMod val="75000"/>
                  </a:schemeClr>
                </a:solidFill>
                <a:latin typeface="Calibri" panose="020F0502020204030204" pitchFamily="34" charset="0"/>
                <a:cs typeface="Calibri" panose="020F0502020204030204" pitchFamily="34" charset="0"/>
              </a:rPr>
              <a:t>EIC</a:t>
            </a:r>
            <a:r>
              <a:rPr lang="en-US" b="1" spc="-15" dirty="0">
                <a:solidFill>
                  <a:schemeClr val="accent3">
                    <a:lumMod val="75000"/>
                  </a:schemeClr>
                </a:solidFill>
                <a:latin typeface="Calibri" panose="020F0502020204030204" pitchFamily="34" charset="0"/>
                <a:cs typeface="Calibri" panose="020F0502020204030204" pitchFamily="34" charset="0"/>
              </a:rPr>
              <a:t> </a:t>
            </a:r>
            <a:r>
              <a:rPr lang="en-US" b="1" dirty="0">
                <a:solidFill>
                  <a:schemeClr val="accent3">
                    <a:lumMod val="75000"/>
                  </a:schemeClr>
                </a:solidFill>
                <a:latin typeface="Calibri" panose="020F0502020204030204" pitchFamily="34" charset="0"/>
                <a:cs typeface="Calibri" panose="020F0502020204030204" pitchFamily="34" charset="0"/>
              </a:rPr>
              <a:t>–</a:t>
            </a:r>
            <a:r>
              <a:rPr lang="en-US" b="1" spc="-20" dirty="0">
                <a:solidFill>
                  <a:schemeClr val="accent3">
                    <a:lumMod val="75000"/>
                  </a:schemeClr>
                </a:solidFill>
                <a:latin typeface="Calibri" panose="020F0502020204030204" pitchFamily="34" charset="0"/>
                <a:cs typeface="Calibri" panose="020F0502020204030204" pitchFamily="34" charset="0"/>
              </a:rPr>
              <a:t> </a:t>
            </a:r>
            <a:r>
              <a:rPr lang="en-US" b="1" dirty="0">
                <a:solidFill>
                  <a:schemeClr val="accent3">
                    <a:lumMod val="75000"/>
                  </a:schemeClr>
                </a:solidFill>
                <a:latin typeface="Calibri" panose="020F0502020204030204" pitchFamily="34" charset="0"/>
                <a:cs typeface="Calibri" panose="020F0502020204030204" pitchFamily="34" charset="0"/>
              </a:rPr>
              <a:t>high</a:t>
            </a:r>
            <a:r>
              <a:rPr lang="en-US" b="1" spc="-35" dirty="0">
                <a:solidFill>
                  <a:schemeClr val="accent3">
                    <a:lumMod val="75000"/>
                  </a:schemeClr>
                </a:solidFill>
                <a:latin typeface="Calibri" panose="020F0502020204030204" pitchFamily="34" charset="0"/>
                <a:cs typeface="Calibri" panose="020F0502020204030204" pitchFamily="34" charset="0"/>
              </a:rPr>
              <a:t> </a:t>
            </a:r>
            <a:r>
              <a:rPr lang="en-US" b="1" dirty="0">
                <a:solidFill>
                  <a:schemeClr val="accent3">
                    <a:lumMod val="75000"/>
                  </a:schemeClr>
                </a:solidFill>
                <a:latin typeface="Calibri" panose="020F0502020204030204" pitchFamily="34" charset="0"/>
                <a:cs typeface="Calibri" panose="020F0502020204030204" pitchFamily="34" charset="0"/>
              </a:rPr>
              <a:t>bunch</a:t>
            </a:r>
            <a:r>
              <a:rPr lang="en-US" b="1" spc="-15" dirty="0">
                <a:solidFill>
                  <a:schemeClr val="accent3">
                    <a:lumMod val="75000"/>
                  </a:schemeClr>
                </a:solidFill>
                <a:latin typeface="Calibri" panose="020F0502020204030204" pitchFamily="34" charset="0"/>
                <a:cs typeface="Calibri" panose="020F0502020204030204" pitchFamily="34" charset="0"/>
              </a:rPr>
              <a:t> </a:t>
            </a:r>
            <a:r>
              <a:rPr lang="en-US" b="1" spc="-5" dirty="0">
                <a:solidFill>
                  <a:schemeClr val="accent3">
                    <a:lumMod val="75000"/>
                  </a:schemeClr>
                </a:solidFill>
                <a:latin typeface="Calibri" panose="020F0502020204030204" pitchFamily="34" charset="0"/>
                <a:cs typeface="Calibri" panose="020F0502020204030204" pitchFamily="34" charset="0"/>
              </a:rPr>
              <a:t>charge </a:t>
            </a:r>
            <a:r>
              <a:rPr lang="en-US" b="1" spc="-484" dirty="0">
                <a:solidFill>
                  <a:schemeClr val="accent3">
                    <a:lumMod val="75000"/>
                  </a:schemeClr>
                </a:solidFill>
                <a:latin typeface="Calibri" panose="020F0502020204030204" pitchFamily="34" charset="0"/>
                <a:cs typeface="Calibri" panose="020F0502020204030204" pitchFamily="34" charset="0"/>
              </a:rPr>
              <a:t> </a:t>
            </a:r>
            <a:r>
              <a:rPr lang="en-US" b="1" spc="-5" dirty="0">
                <a:solidFill>
                  <a:schemeClr val="accent3">
                    <a:lumMod val="75000"/>
                  </a:schemeClr>
                </a:solidFill>
                <a:latin typeface="Calibri" panose="020F0502020204030204" pitchFamily="34" charset="0"/>
                <a:cs typeface="Calibri" panose="020F0502020204030204" pitchFamily="34" charset="0"/>
              </a:rPr>
              <a:t>(7 </a:t>
            </a:r>
            <a:r>
              <a:rPr lang="en-US" b="1" spc="-5" dirty="0" err="1">
                <a:solidFill>
                  <a:schemeClr val="accent3">
                    <a:lumMod val="75000"/>
                  </a:schemeClr>
                </a:solidFill>
                <a:latin typeface="Calibri" panose="020F0502020204030204" pitchFamily="34" charset="0"/>
                <a:cs typeface="Calibri" panose="020F0502020204030204" pitchFamily="34" charset="0"/>
              </a:rPr>
              <a:t>nC</a:t>
            </a:r>
            <a:r>
              <a:rPr lang="en-US" b="1" spc="-5" dirty="0">
                <a:solidFill>
                  <a:schemeClr val="accent3">
                    <a:lumMod val="75000"/>
                  </a:schemeClr>
                </a:solidFill>
                <a:latin typeface="Calibri" panose="020F0502020204030204" pitchFamily="34" charset="0"/>
                <a:cs typeface="Calibri" panose="020F0502020204030204" pitchFamily="34" charset="0"/>
              </a:rPr>
              <a:t>)</a:t>
            </a:r>
            <a:endParaRPr lang="en-US" b="1" dirty="0">
              <a:solidFill>
                <a:schemeClr val="accent3">
                  <a:lumMod val="75000"/>
                </a:schemeClr>
              </a:solidFill>
              <a:latin typeface="Calibri" panose="020F0502020204030204" pitchFamily="34" charset="0"/>
              <a:cs typeface="Calibri" panose="020F0502020204030204" pitchFamily="34" charset="0"/>
            </a:endParaRPr>
          </a:p>
          <a:p>
            <a:pPr marL="756285" marR="512445" lvl="1" indent="-287020">
              <a:buFont typeface="Courier New" panose="02070309020205020404" pitchFamily="49" charset="0"/>
              <a:buChar char="o"/>
              <a:tabLst>
                <a:tab pos="299085" algn="l"/>
                <a:tab pos="299720" algn="l"/>
              </a:tabLst>
            </a:pPr>
            <a:r>
              <a:rPr lang="en-US" spc="-5" dirty="0" err="1">
                <a:latin typeface="Calibri Light" panose="020F0302020204030204" pitchFamily="34" charset="0"/>
                <a:cs typeface="Calibri Light" panose="020F0302020204030204" pitchFamily="34" charset="0"/>
              </a:rPr>
              <a:t>LHeC</a:t>
            </a:r>
            <a:r>
              <a:rPr lang="en-US" spc="-5"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 0.5 </a:t>
            </a:r>
            <a:r>
              <a:rPr lang="en-US" spc="-5" dirty="0" err="1">
                <a:latin typeface="Calibri Light" panose="020F0302020204030204" pitchFamily="34" charset="0"/>
                <a:cs typeface="Calibri Light" panose="020F0302020204030204" pitchFamily="34" charset="0"/>
              </a:rPr>
              <a:t>nC</a:t>
            </a:r>
            <a:r>
              <a:rPr lang="en-US" spc="-5" dirty="0">
                <a:latin typeface="Calibri Light" panose="020F0302020204030204" pitchFamily="34" charset="0"/>
                <a:cs typeface="Calibri Light" panose="020F0302020204030204" pitchFamily="34" charset="0"/>
              </a:rPr>
              <a:t> high bunch charge, 20</a:t>
            </a:r>
            <a:r>
              <a:rPr lang="en-US" spc="-30"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mA</a:t>
            </a:r>
            <a:r>
              <a:rPr lang="en-US" spc="-125" dirty="0">
                <a:latin typeface="Calibri Light" panose="020F0302020204030204" pitchFamily="34" charset="0"/>
                <a:cs typeface="Calibri Light" panose="020F0302020204030204" pitchFamily="34" charset="0"/>
              </a:rPr>
              <a:t> high </a:t>
            </a:r>
            <a:r>
              <a:rPr lang="en-US" spc="-5" dirty="0">
                <a:latin typeface="Calibri Light" panose="020F0302020204030204" pitchFamily="34" charset="0"/>
                <a:cs typeface="Calibri Light" panose="020F0302020204030204" pitchFamily="34" charset="0"/>
              </a:rPr>
              <a:t>average </a:t>
            </a:r>
            <a:r>
              <a:rPr lang="en-US" spc="-484" dirty="0">
                <a:latin typeface="Calibri Light" panose="020F0302020204030204" pitchFamily="34" charset="0"/>
                <a:cs typeface="Calibri Light" panose="020F0302020204030204" pitchFamily="34" charset="0"/>
              </a:rPr>
              <a:t> </a:t>
            </a:r>
            <a:r>
              <a:rPr lang="en-US" spc="-5" dirty="0">
                <a:latin typeface="Calibri Light" panose="020F0302020204030204" pitchFamily="34" charset="0"/>
                <a:cs typeface="Calibri Light" panose="020F0302020204030204" pitchFamily="34" charset="0"/>
              </a:rPr>
              <a:t>current</a:t>
            </a:r>
            <a:endParaRPr lang="en-US" dirty="0">
              <a:latin typeface="Calibri Light" panose="020F0302020204030204" pitchFamily="34" charset="0"/>
              <a:cs typeface="Calibri Light" panose="020F0302020204030204" pitchFamily="34" charset="0"/>
            </a:endParaRPr>
          </a:p>
          <a:p>
            <a:pPr marL="756285" marR="5080" lvl="1" indent="-287020">
              <a:buFont typeface="Courier New" panose="02070309020205020404" pitchFamily="49" charset="0"/>
              <a:buChar char="o"/>
              <a:tabLst>
                <a:tab pos="299085" algn="l"/>
                <a:tab pos="299720" algn="l"/>
              </a:tabLst>
            </a:pPr>
            <a:r>
              <a:rPr lang="en-US" dirty="0">
                <a:latin typeface="Calibri Light" panose="020F0302020204030204" pitchFamily="34" charset="0"/>
                <a:cs typeface="Calibri Light" panose="020F0302020204030204" pitchFamily="34" charset="0"/>
              </a:rPr>
              <a:t>CEBAF</a:t>
            </a:r>
            <a:r>
              <a:rPr lang="en-US" spc="-20"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a:t>
            </a:r>
            <a:r>
              <a:rPr lang="en-US" spc="-20" dirty="0">
                <a:latin typeface="Calibri Light" panose="020F0302020204030204" pitchFamily="34" charset="0"/>
                <a:cs typeface="Calibri Light" panose="020F0302020204030204" pitchFamily="34" charset="0"/>
              </a:rPr>
              <a:t> </a:t>
            </a:r>
            <a:r>
              <a:rPr lang="en-US" spc="-5" dirty="0">
                <a:latin typeface="Calibri Light" panose="020F0302020204030204" pitchFamily="34" charset="0"/>
                <a:cs typeface="Calibri Light" panose="020F0302020204030204" pitchFamily="34" charset="0"/>
              </a:rPr>
              <a:t>low</a:t>
            </a:r>
            <a:r>
              <a:rPr lang="en-US" spc="-20" dirty="0">
                <a:latin typeface="Calibri Light" panose="020F0302020204030204" pitchFamily="34" charset="0"/>
                <a:cs typeface="Calibri Light" panose="020F0302020204030204" pitchFamily="34" charset="0"/>
              </a:rPr>
              <a:t> </a:t>
            </a:r>
            <a:r>
              <a:rPr lang="en-US" spc="-5" dirty="0">
                <a:latin typeface="Calibri Light" panose="020F0302020204030204" pitchFamily="34" charset="0"/>
                <a:cs typeface="Calibri Light" panose="020F0302020204030204" pitchFamily="34" charset="0"/>
              </a:rPr>
              <a:t>bunch</a:t>
            </a:r>
            <a:r>
              <a:rPr lang="en-US" spc="-10" dirty="0">
                <a:latin typeface="Calibri Light" panose="020F0302020204030204" pitchFamily="34" charset="0"/>
                <a:cs typeface="Calibri Light" panose="020F0302020204030204" pitchFamily="34" charset="0"/>
              </a:rPr>
              <a:t> </a:t>
            </a:r>
            <a:r>
              <a:rPr lang="en-US" spc="-5" dirty="0">
                <a:latin typeface="Calibri Light" panose="020F0302020204030204" pitchFamily="34" charset="0"/>
                <a:cs typeface="Calibri Light" panose="020F0302020204030204" pitchFamily="34" charset="0"/>
              </a:rPr>
              <a:t>charge, </a:t>
            </a:r>
            <a:r>
              <a:rPr lang="en-US" spc="-484" dirty="0">
                <a:latin typeface="Calibri Light" panose="020F0302020204030204" pitchFamily="34" charset="0"/>
                <a:cs typeface="Calibri Light" panose="020F0302020204030204" pitchFamily="34" charset="0"/>
              </a:rPr>
              <a:t> </a:t>
            </a:r>
            <a:r>
              <a:rPr lang="en-US" spc="-15" dirty="0">
                <a:latin typeface="Calibri Light" panose="020F0302020204030204" pitchFamily="34" charset="0"/>
                <a:cs typeface="Calibri Light" panose="020F0302020204030204" pitchFamily="34" charset="0"/>
              </a:rPr>
              <a:t>100’s</a:t>
            </a:r>
            <a:r>
              <a:rPr lang="en-US" spc="5" dirty="0">
                <a:latin typeface="Calibri Light" panose="020F0302020204030204" pitchFamily="34" charset="0"/>
                <a:cs typeface="Calibri Light" panose="020F0302020204030204" pitchFamily="34" charset="0"/>
              </a:rPr>
              <a:t> </a:t>
            </a:r>
            <a:r>
              <a:rPr lang="en-US" spc="-5" dirty="0" err="1">
                <a:latin typeface="Calibri Light" panose="020F0302020204030204" pitchFamily="34" charset="0"/>
                <a:cs typeface="Calibri Light" panose="020F0302020204030204" pitchFamily="34" charset="0"/>
              </a:rPr>
              <a:t>uA</a:t>
            </a:r>
            <a:r>
              <a:rPr lang="en-US" spc="-5" dirty="0">
                <a:latin typeface="Calibri Light" panose="020F0302020204030204" pitchFamily="34" charset="0"/>
                <a:cs typeface="Calibri Light" panose="020F0302020204030204" pitchFamily="34" charset="0"/>
              </a:rPr>
              <a:t> high</a:t>
            </a:r>
            <a:r>
              <a:rPr lang="en-US" spc="-100" dirty="0">
                <a:latin typeface="Calibri Light" panose="020F0302020204030204" pitchFamily="34" charset="0"/>
                <a:cs typeface="Calibri Light" panose="020F0302020204030204" pitchFamily="34" charset="0"/>
              </a:rPr>
              <a:t> </a:t>
            </a:r>
            <a:r>
              <a:rPr lang="en-US" spc="-5" dirty="0">
                <a:latin typeface="Calibri Light" panose="020F0302020204030204" pitchFamily="34" charset="0"/>
                <a:cs typeface="Calibri Light" panose="020F0302020204030204" pitchFamily="34" charset="0"/>
              </a:rPr>
              <a:t>average</a:t>
            </a:r>
            <a:r>
              <a:rPr lang="en-US" spc="5" dirty="0">
                <a:latin typeface="Calibri Light" panose="020F0302020204030204" pitchFamily="34" charset="0"/>
                <a:cs typeface="Calibri Light" panose="020F0302020204030204" pitchFamily="34" charset="0"/>
              </a:rPr>
              <a:t> </a:t>
            </a:r>
            <a:r>
              <a:rPr lang="en-US" spc="-5" dirty="0">
                <a:latin typeface="Calibri Light" panose="020F0302020204030204" pitchFamily="34" charset="0"/>
                <a:cs typeface="Calibri Light" panose="020F0302020204030204" pitchFamily="34" charset="0"/>
              </a:rPr>
              <a:t>current</a:t>
            </a:r>
          </a:p>
          <a:p>
            <a:pPr marL="12700" marR="23495">
              <a:lnSpc>
                <a:spcPts val="2160"/>
              </a:lnSpc>
              <a:spcBef>
                <a:spcPts val="375"/>
              </a:spcBef>
              <a:tabLst>
                <a:tab pos="354965" algn="l"/>
                <a:tab pos="355600" algn="l"/>
              </a:tabLst>
            </a:pPr>
            <a:endParaRPr lang="en-US" sz="1800" b="1" spc="-5" dirty="0">
              <a:solidFill>
                <a:srgbClr val="00B050"/>
              </a:solidFill>
              <a:latin typeface="Calibri" panose="020F0502020204030204" pitchFamily="34" charset="0"/>
              <a:cs typeface="Calibri" panose="020F0502020204030204" pitchFamily="34" charset="0"/>
            </a:endParaRPr>
          </a:p>
          <a:p>
            <a:pPr marL="12700" marR="23495">
              <a:lnSpc>
                <a:spcPts val="2160"/>
              </a:lnSpc>
              <a:spcBef>
                <a:spcPts val="375"/>
              </a:spcBef>
              <a:tabLst>
                <a:tab pos="354965" algn="l"/>
                <a:tab pos="355600" algn="l"/>
              </a:tabLst>
            </a:pPr>
            <a:r>
              <a:rPr lang="en-US" sz="1800" b="1" spc="-5" dirty="0">
                <a:solidFill>
                  <a:schemeClr val="accent3">
                    <a:lumMod val="75000"/>
                  </a:schemeClr>
                </a:solidFill>
                <a:latin typeface="Calibri" panose="020F0502020204030204" pitchFamily="34" charset="0"/>
                <a:cs typeface="Calibri" panose="020F0502020204030204" pitchFamily="34" charset="0"/>
              </a:rPr>
              <a:t>Good/long</a:t>
            </a:r>
            <a:r>
              <a:rPr lang="en-US" sz="1800" b="1" spc="20" dirty="0">
                <a:solidFill>
                  <a:schemeClr val="accent3">
                    <a:lumMod val="75000"/>
                  </a:schemeClr>
                </a:solidFill>
                <a:latin typeface="Calibri" panose="020F0502020204030204" pitchFamily="34" charset="0"/>
                <a:cs typeface="Calibri" panose="020F0502020204030204" pitchFamily="34" charset="0"/>
              </a:rPr>
              <a:t> </a:t>
            </a:r>
            <a:r>
              <a:rPr lang="en-US" sz="1800" b="1" spc="-5" dirty="0">
                <a:solidFill>
                  <a:schemeClr val="accent3">
                    <a:lumMod val="75000"/>
                  </a:schemeClr>
                </a:solidFill>
                <a:latin typeface="Calibri" panose="020F0502020204030204" pitchFamily="34" charset="0"/>
                <a:cs typeface="Calibri" panose="020F0502020204030204" pitchFamily="34" charset="0"/>
              </a:rPr>
              <a:t>lifetime</a:t>
            </a:r>
            <a:r>
              <a:rPr lang="en-US" sz="1800" b="1" spc="30" dirty="0">
                <a:solidFill>
                  <a:schemeClr val="accent3">
                    <a:lumMod val="75000"/>
                  </a:schemeClr>
                </a:solidFill>
                <a:latin typeface="Calibri" panose="020F0502020204030204" pitchFamily="34" charset="0"/>
                <a:cs typeface="Calibri" panose="020F0502020204030204" pitchFamily="34" charset="0"/>
              </a:rPr>
              <a:t> </a:t>
            </a:r>
            <a:r>
              <a:rPr lang="en-US" sz="1800" b="1" spc="-5" dirty="0">
                <a:solidFill>
                  <a:schemeClr val="accent3">
                    <a:lumMod val="75000"/>
                  </a:schemeClr>
                </a:solidFill>
                <a:latin typeface="Calibri" panose="020F0502020204030204" pitchFamily="34" charset="0"/>
                <a:cs typeface="Calibri" panose="020F0502020204030204" pitchFamily="34" charset="0"/>
              </a:rPr>
              <a:t>is</a:t>
            </a:r>
            <a:r>
              <a:rPr lang="en-US" sz="1800" b="1" spc="5" dirty="0">
                <a:solidFill>
                  <a:schemeClr val="accent3">
                    <a:lumMod val="75000"/>
                  </a:schemeClr>
                </a:solidFill>
                <a:latin typeface="Calibri" panose="020F0502020204030204" pitchFamily="34" charset="0"/>
                <a:cs typeface="Calibri" panose="020F0502020204030204" pitchFamily="34" charset="0"/>
              </a:rPr>
              <a:t> </a:t>
            </a:r>
            <a:r>
              <a:rPr lang="en-US" sz="1800" b="1" spc="-5" dirty="0">
                <a:solidFill>
                  <a:schemeClr val="accent3">
                    <a:lumMod val="75000"/>
                  </a:schemeClr>
                </a:solidFill>
                <a:latin typeface="Calibri" panose="020F0502020204030204" pitchFamily="34" charset="0"/>
                <a:cs typeface="Calibri" panose="020F0502020204030204" pitchFamily="34" charset="0"/>
              </a:rPr>
              <a:t>always</a:t>
            </a:r>
            <a:r>
              <a:rPr lang="en-US" sz="1800" b="1" spc="10" dirty="0">
                <a:solidFill>
                  <a:schemeClr val="accent3">
                    <a:lumMod val="75000"/>
                  </a:schemeClr>
                </a:solidFill>
                <a:latin typeface="Calibri" panose="020F0502020204030204" pitchFamily="34" charset="0"/>
                <a:cs typeface="Calibri" panose="020F0502020204030204" pitchFamily="34" charset="0"/>
              </a:rPr>
              <a:t> </a:t>
            </a:r>
            <a:r>
              <a:rPr lang="en-US" sz="1800" b="1" spc="-5" dirty="0">
                <a:solidFill>
                  <a:schemeClr val="accent3">
                    <a:lumMod val="75000"/>
                  </a:schemeClr>
                </a:solidFill>
                <a:latin typeface="Calibri" panose="020F0502020204030204" pitchFamily="34" charset="0"/>
                <a:cs typeface="Calibri" panose="020F0502020204030204" pitchFamily="34" charset="0"/>
              </a:rPr>
              <a:t>wanted !</a:t>
            </a:r>
            <a:endParaRPr lang="en-US" sz="1800" b="1" dirty="0">
              <a:solidFill>
                <a:schemeClr val="accent3">
                  <a:lumMod val="75000"/>
                </a:schemeClr>
              </a:solidFill>
              <a:latin typeface="Calibri" panose="020F0502020204030204" pitchFamily="34" charset="0"/>
              <a:cs typeface="Calibri" panose="020F0502020204030204" pitchFamily="34" charset="0"/>
            </a:endParaRPr>
          </a:p>
          <a:p>
            <a:pPr marL="755650" marR="23495" lvl="1" indent="-285750">
              <a:lnSpc>
                <a:spcPts val="2160"/>
              </a:lnSpc>
              <a:spcBef>
                <a:spcPts val="375"/>
              </a:spcBef>
              <a:buFont typeface="Courier New" panose="02070309020205020404" pitchFamily="49" charset="0"/>
              <a:buChar char="o"/>
              <a:tabLst>
                <a:tab pos="354965" algn="l"/>
                <a:tab pos="355600" algn="l"/>
              </a:tabLst>
            </a:pPr>
            <a:r>
              <a:rPr lang="en-US" dirty="0">
                <a:latin typeface="Calibri Light" panose="020F0302020204030204" pitchFamily="34" charset="0"/>
                <a:cs typeface="Calibri Light" panose="020F0302020204030204" pitchFamily="34" charset="0"/>
              </a:rPr>
              <a:t>Good vacuum</a:t>
            </a:r>
          </a:p>
          <a:p>
            <a:pPr marL="755650" marR="154940" lvl="1" indent="-285750">
              <a:lnSpc>
                <a:spcPts val="2160"/>
              </a:lnSpc>
              <a:spcBef>
                <a:spcPts val="805"/>
              </a:spcBef>
              <a:buFont typeface="Courier New" panose="02070309020205020404" pitchFamily="49" charset="0"/>
              <a:buChar char="o"/>
              <a:tabLst>
                <a:tab pos="354965" algn="l"/>
                <a:tab pos="355600" algn="l"/>
              </a:tabLst>
            </a:pPr>
            <a:r>
              <a:rPr lang="en-US" dirty="0">
                <a:latin typeface="Calibri Light" panose="020F0302020204030204" pitchFamily="34" charset="0"/>
                <a:cs typeface="Calibri Light" panose="020F0302020204030204" pitchFamily="34" charset="0"/>
              </a:rPr>
              <a:t>Field emission free</a:t>
            </a:r>
          </a:p>
          <a:p>
            <a:pPr marL="755650" marR="5080" lvl="1" indent="-285750">
              <a:lnSpc>
                <a:spcPts val="2160"/>
              </a:lnSpc>
              <a:spcBef>
                <a:spcPts val="790"/>
              </a:spcBef>
              <a:buFont typeface="Courier New" panose="02070309020205020404" pitchFamily="49" charset="0"/>
              <a:buChar char="o"/>
              <a:tabLst>
                <a:tab pos="354965" algn="l"/>
                <a:tab pos="355600" algn="l"/>
              </a:tabLst>
            </a:pPr>
            <a:r>
              <a:rPr lang="en-US" dirty="0">
                <a:latin typeface="Calibri Light" panose="020F0302020204030204" pitchFamily="34" charset="0"/>
                <a:cs typeface="Calibri Light" panose="020F0302020204030204" pitchFamily="34" charset="0"/>
              </a:rPr>
              <a:t>Cool the cathode if laser power is high</a:t>
            </a:r>
          </a:p>
          <a:p>
            <a:pPr marL="469265" marR="5080" lvl="1">
              <a:tabLst>
                <a:tab pos="299085" algn="l"/>
                <a:tab pos="299720" algn="l"/>
              </a:tabLst>
            </a:pPr>
            <a:endParaRPr lang="en-US" dirty="0">
              <a:latin typeface="Calibri Light" panose="020F0302020204030204" pitchFamily="34" charset="0"/>
              <a:cs typeface="Calibri Light" panose="020F0302020204030204" pitchFamily="34" charset="0"/>
            </a:endParaRPr>
          </a:p>
        </p:txBody>
      </p:sp>
      <p:grpSp>
        <p:nvGrpSpPr>
          <p:cNvPr id="8" name="Group 7">
            <a:extLst>
              <a:ext uri="{FF2B5EF4-FFF2-40B4-BE49-F238E27FC236}">
                <a16:creationId xmlns:a16="http://schemas.microsoft.com/office/drawing/2014/main" id="{3C4ED936-8365-FF44-67EE-C4D5F4CB7A95}"/>
              </a:ext>
            </a:extLst>
          </p:cNvPr>
          <p:cNvGrpSpPr/>
          <p:nvPr/>
        </p:nvGrpSpPr>
        <p:grpSpPr>
          <a:xfrm>
            <a:off x="1019037" y="1278470"/>
            <a:ext cx="4663440" cy="4236347"/>
            <a:chOff x="1019037" y="1278470"/>
            <a:chExt cx="4663440" cy="4236347"/>
          </a:xfrm>
        </p:grpSpPr>
        <p:sp>
          <p:nvSpPr>
            <p:cNvPr id="14" name="Oval 13">
              <a:extLst>
                <a:ext uri="{FF2B5EF4-FFF2-40B4-BE49-F238E27FC236}">
                  <a16:creationId xmlns:a16="http://schemas.microsoft.com/office/drawing/2014/main" id="{0980D246-F022-2C19-B9BB-A3CE94EC84FE}"/>
                </a:ext>
              </a:extLst>
            </p:cNvPr>
            <p:cNvSpPr/>
            <p:nvPr/>
          </p:nvSpPr>
          <p:spPr>
            <a:xfrm>
              <a:off x="2591082" y="1278470"/>
              <a:ext cx="1554480" cy="1554480"/>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cs typeface="Calibri Light" panose="020F0302020204030204" pitchFamily="34" charset="0"/>
              </a:endParaRPr>
            </a:p>
          </p:txBody>
        </p:sp>
        <p:sp>
          <p:nvSpPr>
            <p:cNvPr id="18" name="Oval 17">
              <a:extLst>
                <a:ext uri="{FF2B5EF4-FFF2-40B4-BE49-F238E27FC236}">
                  <a16:creationId xmlns:a16="http://schemas.microsoft.com/office/drawing/2014/main" id="{24FCBCC3-541B-A983-26A3-2978255718DA}"/>
                </a:ext>
              </a:extLst>
            </p:cNvPr>
            <p:cNvSpPr/>
            <p:nvPr/>
          </p:nvSpPr>
          <p:spPr>
            <a:xfrm>
              <a:off x="4127997" y="3960337"/>
              <a:ext cx="1554480" cy="155448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0" name="Oval 19">
              <a:extLst>
                <a:ext uri="{FF2B5EF4-FFF2-40B4-BE49-F238E27FC236}">
                  <a16:creationId xmlns:a16="http://schemas.microsoft.com/office/drawing/2014/main" id="{2460DC90-FC02-61F4-81D1-03E2BB6BDA60}"/>
                </a:ext>
              </a:extLst>
            </p:cNvPr>
            <p:cNvSpPr/>
            <p:nvPr/>
          </p:nvSpPr>
          <p:spPr>
            <a:xfrm>
              <a:off x="1019037" y="3946091"/>
              <a:ext cx="1554480" cy="155448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1" name="TextBox 20">
              <a:extLst>
                <a:ext uri="{FF2B5EF4-FFF2-40B4-BE49-F238E27FC236}">
                  <a16:creationId xmlns:a16="http://schemas.microsoft.com/office/drawing/2014/main" id="{A3F2B390-C919-8B95-2CF8-38A64BF4CC16}"/>
                </a:ext>
              </a:extLst>
            </p:cNvPr>
            <p:cNvSpPr txBox="1"/>
            <p:nvPr/>
          </p:nvSpPr>
          <p:spPr>
            <a:xfrm>
              <a:off x="2964573" y="1728193"/>
              <a:ext cx="835229" cy="646331"/>
            </a:xfrm>
            <a:prstGeom prst="rect">
              <a:avLst/>
            </a:prstGeom>
            <a:noFill/>
          </p:spPr>
          <p:txBody>
            <a:bodyPr wrap="none" rtlCol="0">
              <a:spAutoFit/>
            </a:bodyPr>
            <a:lstStyle/>
            <a:p>
              <a:pPr algn="ctr"/>
              <a:r>
                <a:rPr lang="en-US" dirty="0">
                  <a:solidFill>
                    <a:schemeClr val="bg1"/>
                  </a:solidFill>
                  <a:latin typeface="Calibri Light" panose="020F0302020204030204" pitchFamily="34" charset="0"/>
                  <a:cs typeface="Calibri Light" panose="020F0302020204030204" pitchFamily="34" charset="0"/>
                </a:rPr>
                <a:t>Bunch </a:t>
              </a:r>
            </a:p>
            <a:p>
              <a:pPr algn="ctr"/>
              <a:r>
                <a:rPr lang="en-US" dirty="0">
                  <a:solidFill>
                    <a:schemeClr val="bg1"/>
                  </a:solidFill>
                  <a:latin typeface="Calibri Light" panose="020F0302020204030204" pitchFamily="34" charset="0"/>
                  <a:cs typeface="Calibri Light" panose="020F0302020204030204" pitchFamily="34" charset="0"/>
                </a:rPr>
                <a:t>Charge</a:t>
              </a:r>
            </a:p>
          </p:txBody>
        </p:sp>
        <p:sp>
          <p:nvSpPr>
            <p:cNvPr id="22" name="TextBox 21">
              <a:extLst>
                <a:ext uri="{FF2B5EF4-FFF2-40B4-BE49-F238E27FC236}">
                  <a16:creationId xmlns:a16="http://schemas.microsoft.com/office/drawing/2014/main" id="{43610BFC-0388-9534-D3B6-191D4E702B25}"/>
                </a:ext>
              </a:extLst>
            </p:cNvPr>
            <p:cNvSpPr txBox="1"/>
            <p:nvPr/>
          </p:nvSpPr>
          <p:spPr>
            <a:xfrm>
              <a:off x="4440494" y="4414411"/>
              <a:ext cx="929485" cy="646331"/>
            </a:xfrm>
            <a:prstGeom prst="rect">
              <a:avLst/>
            </a:prstGeom>
            <a:noFill/>
          </p:spPr>
          <p:txBody>
            <a:bodyPr wrap="none" rtlCol="0">
              <a:spAutoFit/>
            </a:bodyPr>
            <a:lstStyle/>
            <a:p>
              <a:pPr algn="ctr"/>
              <a:r>
                <a:rPr lang="en-US" dirty="0">
                  <a:solidFill>
                    <a:schemeClr val="bg1"/>
                  </a:solidFill>
                  <a:latin typeface="Calibri Light" panose="020F0302020204030204" pitchFamily="34" charset="0"/>
                  <a:cs typeface="Calibri Light" panose="020F0302020204030204" pitchFamily="34" charset="0"/>
                </a:rPr>
                <a:t>Average</a:t>
              </a:r>
            </a:p>
            <a:p>
              <a:pPr algn="ctr"/>
              <a:r>
                <a:rPr lang="en-US" dirty="0">
                  <a:solidFill>
                    <a:schemeClr val="bg1"/>
                  </a:solidFill>
                  <a:latin typeface="Calibri Light" panose="020F0302020204030204" pitchFamily="34" charset="0"/>
                  <a:cs typeface="Calibri Light" panose="020F0302020204030204" pitchFamily="34" charset="0"/>
                </a:rPr>
                <a:t>Current</a:t>
              </a:r>
            </a:p>
          </p:txBody>
        </p:sp>
        <p:sp>
          <p:nvSpPr>
            <p:cNvPr id="23" name="TextBox 22">
              <a:extLst>
                <a:ext uri="{FF2B5EF4-FFF2-40B4-BE49-F238E27FC236}">
                  <a16:creationId xmlns:a16="http://schemas.microsoft.com/office/drawing/2014/main" id="{2A630ED7-79B5-7DC0-2649-7DC7EF0B7F9C}"/>
                </a:ext>
              </a:extLst>
            </p:cNvPr>
            <p:cNvSpPr txBox="1"/>
            <p:nvPr/>
          </p:nvSpPr>
          <p:spPr>
            <a:xfrm>
              <a:off x="1238468" y="4414411"/>
              <a:ext cx="1115625" cy="646331"/>
            </a:xfrm>
            <a:prstGeom prst="rect">
              <a:avLst/>
            </a:prstGeom>
            <a:noFill/>
          </p:spPr>
          <p:txBody>
            <a:bodyPr wrap="none" rtlCol="0">
              <a:spAutoFit/>
            </a:bodyPr>
            <a:lstStyle/>
            <a:p>
              <a:pPr algn="ctr"/>
              <a:r>
                <a:rPr lang="en-US" dirty="0">
                  <a:solidFill>
                    <a:schemeClr val="bg1"/>
                  </a:solidFill>
                  <a:latin typeface="Calibri Light" panose="020F0302020204030204" pitchFamily="34" charset="0"/>
                  <a:cs typeface="Calibri Light" panose="020F0302020204030204" pitchFamily="34" charset="0"/>
                </a:rPr>
                <a:t>Low </a:t>
              </a:r>
            </a:p>
            <a:p>
              <a:pPr algn="ctr"/>
              <a:r>
                <a:rPr lang="en-US" dirty="0">
                  <a:solidFill>
                    <a:schemeClr val="bg1"/>
                  </a:solidFill>
                  <a:latin typeface="Calibri Light" panose="020F0302020204030204" pitchFamily="34" charset="0"/>
                  <a:cs typeface="Calibri Light" panose="020F0302020204030204" pitchFamily="34" charset="0"/>
                </a:rPr>
                <a:t>Emittance</a:t>
              </a:r>
            </a:p>
          </p:txBody>
        </p:sp>
        <p:sp>
          <p:nvSpPr>
            <p:cNvPr id="24" name="TextBox 23">
              <a:extLst>
                <a:ext uri="{FF2B5EF4-FFF2-40B4-BE49-F238E27FC236}">
                  <a16:creationId xmlns:a16="http://schemas.microsoft.com/office/drawing/2014/main" id="{A97DC90A-63DE-CAB5-66CE-608894CFC721}"/>
                </a:ext>
              </a:extLst>
            </p:cNvPr>
            <p:cNvSpPr txBox="1"/>
            <p:nvPr/>
          </p:nvSpPr>
          <p:spPr>
            <a:xfrm>
              <a:off x="2817036" y="3343080"/>
              <a:ext cx="1223925" cy="830997"/>
            </a:xfrm>
            <a:prstGeom prst="rect">
              <a:avLst/>
            </a:prstGeom>
            <a:noFill/>
          </p:spPr>
          <p:txBody>
            <a:bodyPr wrap="none" rtlCol="0">
              <a:spAutoFit/>
            </a:bodyPr>
            <a:lstStyle/>
            <a:p>
              <a:pPr algn="ctr"/>
              <a:r>
                <a:rPr lang="en-US" sz="2400" b="1" dirty="0">
                  <a:solidFill>
                    <a:schemeClr val="accent3">
                      <a:lumMod val="75000"/>
                    </a:schemeClr>
                  </a:solidFill>
                  <a:latin typeface="Calibri" panose="020F0502020204030204" pitchFamily="34" charset="0"/>
                  <a:cs typeface="Calibri" panose="020F0502020204030204" pitchFamily="34" charset="0"/>
                </a:rPr>
                <a:t>Long </a:t>
              </a:r>
            </a:p>
            <a:p>
              <a:pPr algn="ctr"/>
              <a:r>
                <a:rPr lang="en-US" sz="2400" b="1" dirty="0">
                  <a:solidFill>
                    <a:schemeClr val="accent3">
                      <a:lumMod val="75000"/>
                    </a:schemeClr>
                  </a:solidFill>
                  <a:latin typeface="Calibri" panose="020F0502020204030204" pitchFamily="34" charset="0"/>
                  <a:cs typeface="Calibri" panose="020F0502020204030204" pitchFamily="34" charset="0"/>
                </a:rPr>
                <a:t>Lifetime</a:t>
              </a:r>
            </a:p>
          </p:txBody>
        </p:sp>
        <p:sp>
          <p:nvSpPr>
            <p:cNvPr id="4" name="Up-Down Arrow 3">
              <a:extLst>
                <a:ext uri="{FF2B5EF4-FFF2-40B4-BE49-F238E27FC236}">
                  <a16:creationId xmlns:a16="http://schemas.microsoft.com/office/drawing/2014/main" id="{210DB497-12FD-F684-371F-B411BCC153A4}"/>
                </a:ext>
              </a:extLst>
            </p:cNvPr>
            <p:cNvSpPr/>
            <p:nvPr/>
          </p:nvSpPr>
          <p:spPr>
            <a:xfrm rot="16200000">
              <a:off x="3195782" y="4021192"/>
              <a:ext cx="331858" cy="1554481"/>
            </a:xfrm>
            <a:prstGeom prst="upDownArrow">
              <a:avLst/>
            </a:prstGeom>
            <a:gradFill>
              <a:gsLst>
                <a:gs pos="0">
                  <a:schemeClr val="accent2"/>
                </a:gs>
                <a:gs pos="10000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Down Arrow 5">
              <a:extLst>
                <a:ext uri="{FF2B5EF4-FFF2-40B4-BE49-F238E27FC236}">
                  <a16:creationId xmlns:a16="http://schemas.microsoft.com/office/drawing/2014/main" id="{3575639B-4CCB-C0C1-DED9-52CEDF05A5DA}"/>
                </a:ext>
              </a:extLst>
            </p:cNvPr>
            <p:cNvSpPr/>
            <p:nvPr/>
          </p:nvSpPr>
          <p:spPr>
            <a:xfrm rot="12600000">
              <a:off x="2430224" y="2626245"/>
              <a:ext cx="331858" cy="1554481"/>
            </a:xfrm>
            <a:prstGeom prst="upDownArrow">
              <a:avLst/>
            </a:prstGeom>
            <a:gradFill>
              <a:gsLst>
                <a:gs pos="0">
                  <a:schemeClr val="accent2"/>
                </a:gs>
                <a:gs pos="100000">
                  <a:schemeClr val="accent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Down Arrow 6">
              <a:extLst>
                <a:ext uri="{FF2B5EF4-FFF2-40B4-BE49-F238E27FC236}">
                  <a16:creationId xmlns:a16="http://schemas.microsoft.com/office/drawing/2014/main" id="{28779820-8179-5B41-A227-C28840C712EC}"/>
                </a:ext>
              </a:extLst>
            </p:cNvPr>
            <p:cNvSpPr/>
            <p:nvPr/>
          </p:nvSpPr>
          <p:spPr>
            <a:xfrm rot="9000000">
              <a:off x="3983989" y="2616817"/>
              <a:ext cx="331858" cy="1554481"/>
            </a:xfrm>
            <a:prstGeom prst="upDownArrow">
              <a:avLst/>
            </a:prstGeom>
            <a:gradFill>
              <a:gsLst>
                <a:gs pos="0">
                  <a:schemeClr val="accent1"/>
                </a:gs>
                <a:gs pos="100000">
                  <a:schemeClr val="accent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BDB6C-0FCC-0D4D-F60E-E9EE5D03B07B}"/>
              </a:ext>
            </a:extLst>
          </p:cNvPr>
          <p:cNvSpPr>
            <a:spLocks noGrp="1"/>
          </p:cNvSpPr>
          <p:nvPr>
            <p:ph type="title"/>
          </p:nvPr>
        </p:nvSpPr>
        <p:spPr/>
        <p:txBody>
          <a:bodyPr/>
          <a:lstStyle/>
          <a:p>
            <a:r>
              <a:rPr lang="en-US" dirty="0"/>
              <a:t>EIC</a:t>
            </a:r>
            <a:r>
              <a:rPr lang="en-US" spc="-50" dirty="0"/>
              <a:t> </a:t>
            </a:r>
            <a:r>
              <a:rPr lang="en-US" altLang="zh-CN" spc="-50" dirty="0"/>
              <a:t>polarized </a:t>
            </a:r>
            <a:r>
              <a:rPr lang="en-US" spc="-5" dirty="0"/>
              <a:t>gun</a:t>
            </a:r>
            <a:r>
              <a:rPr lang="en-US" spc="-35" dirty="0"/>
              <a:t> </a:t>
            </a:r>
            <a:r>
              <a:rPr lang="en-US" dirty="0"/>
              <a:t>overview</a:t>
            </a:r>
          </a:p>
        </p:txBody>
      </p:sp>
      <p:sp>
        <p:nvSpPr>
          <p:cNvPr id="4" name="Slide Number Placeholder 3">
            <a:extLst>
              <a:ext uri="{FF2B5EF4-FFF2-40B4-BE49-F238E27FC236}">
                <a16:creationId xmlns:a16="http://schemas.microsoft.com/office/drawing/2014/main" id="{CE4DF996-6B08-D1EB-1CBF-868F58AE3B86}"/>
              </a:ext>
            </a:extLst>
          </p:cNvPr>
          <p:cNvSpPr>
            <a:spLocks noGrp="1"/>
          </p:cNvSpPr>
          <p:nvPr>
            <p:ph type="sldNum" sz="quarter" idx="4"/>
          </p:nvPr>
        </p:nvSpPr>
        <p:spPr/>
        <p:txBody>
          <a:bodyPr/>
          <a:lstStyle/>
          <a:p>
            <a:fld id="{933A556B-7C63-244D-9B7C-B0EA8042B330}" type="slidenum">
              <a:rPr lang="en-US" smtClean="0"/>
              <a:pPr/>
              <a:t>6</a:t>
            </a:fld>
            <a:endParaRPr lang="en-US" dirty="0"/>
          </a:p>
        </p:txBody>
      </p:sp>
      <p:pic>
        <p:nvPicPr>
          <p:cNvPr id="5" name="object 4">
            <a:extLst>
              <a:ext uri="{FF2B5EF4-FFF2-40B4-BE49-F238E27FC236}">
                <a16:creationId xmlns:a16="http://schemas.microsoft.com/office/drawing/2014/main" id="{18633495-E0D5-7DB7-6EBA-09C58CDE88E0}"/>
              </a:ext>
            </a:extLst>
          </p:cNvPr>
          <p:cNvPicPr/>
          <p:nvPr/>
        </p:nvPicPr>
        <p:blipFill>
          <a:blip r:embed="rId3" cstate="print"/>
          <a:stretch>
            <a:fillRect/>
          </a:stretch>
        </p:blipFill>
        <p:spPr>
          <a:xfrm>
            <a:off x="1433102" y="1536190"/>
            <a:ext cx="5295899" cy="4645787"/>
          </a:xfrm>
          <a:prstGeom prst="rect">
            <a:avLst/>
          </a:prstGeom>
        </p:spPr>
      </p:pic>
      <p:sp>
        <p:nvSpPr>
          <p:cNvPr id="6" name="TextBox 5">
            <a:extLst>
              <a:ext uri="{FF2B5EF4-FFF2-40B4-BE49-F238E27FC236}">
                <a16:creationId xmlns:a16="http://schemas.microsoft.com/office/drawing/2014/main" id="{D0C52C44-1115-3305-BF3B-14080C29E1A7}"/>
              </a:ext>
            </a:extLst>
          </p:cNvPr>
          <p:cNvSpPr txBox="1"/>
          <p:nvPr/>
        </p:nvSpPr>
        <p:spPr>
          <a:xfrm>
            <a:off x="7800592" y="1330865"/>
            <a:ext cx="3457960" cy="1754326"/>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EIC polarized gun needs:</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High charge</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Long lifetime</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High polarization</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High peak current</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Maintenance free</a:t>
            </a:r>
          </a:p>
        </p:txBody>
      </p:sp>
      <p:sp>
        <p:nvSpPr>
          <p:cNvPr id="7" name="TextBox 6">
            <a:extLst>
              <a:ext uri="{FF2B5EF4-FFF2-40B4-BE49-F238E27FC236}">
                <a16:creationId xmlns:a16="http://schemas.microsoft.com/office/drawing/2014/main" id="{B77AA279-588D-5B29-61AD-D8F86E9B1169}"/>
              </a:ext>
            </a:extLst>
          </p:cNvPr>
          <p:cNvSpPr txBox="1"/>
          <p:nvPr/>
        </p:nvSpPr>
        <p:spPr>
          <a:xfrm>
            <a:off x="6867144" y="3772809"/>
            <a:ext cx="5324856" cy="461665"/>
          </a:xfrm>
          <a:prstGeom prst="rect">
            <a:avLst/>
          </a:prstGeom>
          <a:noFill/>
        </p:spPr>
        <p:txBody>
          <a:bodyPr wrap="square">
            <a:spAutoFit/>
          </a:bodyPr>
          <a:lstStyle/>
          <a:p>
            <a:r>
              <a:rPr lang="en-US" sz="2400" b="1" i="1" dirty="0">
                <a:solidFill>
                  <a:schemeClr val="accent5"/>
                </a:solidFill>
                <a:latin typeface="Calibri" panose="020F0502020204030204" pitchFamily="34" charset="0"/>
                <a:cs typeface="Calibri" panose="020F0502020204030204" pitchFamily="34" charset="0"/>
              </a:rPr>
              <a:t> No existing gun can meet all EIC needs.</a:t>
            </a:r>
            <a:endParaRPr lang="en-US" sz="2400" dirty="0"/>
          </a:p>
        </p:txBody>
      </p:sp>
      <p:sp>
        <p:nvSpPr>
          <p:cNvPr id="3" name="TextBox 2">
            <a:extLst>
              <a:ext uri="{FF2B5EF4-FFF2-40B4-BE49-F238E27FC236}">
                <a16:creationId xmlns:a16="http://schemas.microsoft.com/office/drawing/2014/main" id="{4C52E3AE-D2CD-2034-777E-EAA92829C2A5}"/>
              </a:ext>
            </a:extLst>
          </p:cNvPr>
          <p:cNvSpPr txBox="1"/>
          <p:nvPr/>
        </p:nvSpPr>
        <p:spPr>
          <a:xfrm>
            <a:off x="7336738" y="4337744"/>
            <a:ext cx="4437339" cy="1754326"/>
          </a:xfrm>
          <a:prstGeom prst="rect">
            <a:avLst/>
          </a:prstGeom>
          <a:noFill/>
          <a:ln w="25400">
            <a:solidFill>
              <a:schemeClr val="accent3">
                <a:lumMod val="75000"/>
              </a:schemeClr>
            </a:solidFill>
          </a:ln>
        </p:spPr>
        <p:txBody>
          <a:bodyPr wrap="square">
            <a:spAutoFit/>
          </a:bodyPr>
          <a:lstStyle/>
          <a:p>
            <a:r>
              <a:rPr lang="en-US" dirty="0">
                <a:latin typeface="Calibri Light" panose="020F0302020204030204" pitchFamily="34" charset="0"/>
                <a:cs typeface="Calibri Light" panose="020F0302020204030204" pitchFamily="34" charset="0"/>
              </a:rPr>
              <a:t>EIC gun includes new features:</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Active cathode cooling</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Large cathode </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High gradient</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Semiconductor jacket HV cable </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3D moveable electrically insulated anode.</a:t>
            </a:r>
          </a:p>
        </p:txBody>
      </p:sp>
    </p:spTree>
    <p:extLst>
      <p:ext uri="{BB962C8B-B14F-4D97-AF65-F5344CB8AC3E}">
        <p14:creationId xmlns:p14="http://schemas.microsoft.com/office/powerpoint/2010/main" val="4266569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4A15F-7129-B8A9-B75B-9339C240F3D5}"/>
              </a:ext>
            </a:extLst>
          </p:cNvPr>
          <p:cNvSpPr>
            <a:spLocks noGrp="1"/>
          </p:cNvSpPr>
          <p:nvPr>
            <p:ph type="title"/>
          </p:nvPr>
        </p:nvSpPr>
        <p:spPr/>
        <p:txBody>
          <a:bodyPr/>
          <a:lstStyle/>
          <a:p>
            <a:r>
              <a:rPr lang="en-US" dirty="0"/>
              <a:t>Achieve extremely </a:t>
            </a:r>
            <a:r>
              <a:rPr lang="en-US" altLang="zh-CN" dirty="0"/>
              <a:t>good</a:t>
            </a:r>
            <a:r>
              <a:rPr lang="en-US" dirty="0"/>
              <a:t> Vacuum</a:t>
            </a:r>
          </a:p>
        </p:txBody>
      </p:sp>
      <p:sp>
        <p:nvSpPr>
          <p:cNvPr id="4" name="Slide Number Placeholder 3">
            <a:extLst>
              <a:ext uri="{FF2B5EF4-FFF2-40B4-BE49-F238E27FC236}">
                <a16:creationId xmlns:a16="http://schemas.microsoft.com/office/drawing/2014/main" id="{7EB3C124-7CCD-D8BF-EE27-96AE14F69A9E}"/>
              </a:ext>
            </a:extLst>
          </p:cNvPr>
          <p:cNvSpPr>
            <a:spLocks noGrp="1"/>
          </p:cNvSpPr>
          <p:nvPr>
            <p:ph type="sldNum" sz="quarter" idx="4"/>
          </p:nvPr>
        </p:nvSpPr>
        <p:spPr/>
        <p:txBody>
          <a:bodyPr/>
          <a:lstStyle/>
          <a:p>
            <a:fld id="{933A556B-7C63-244D-9B7C-B0EA8042B330}" type="slidenum">
              <a:rPr lang="en-US" smtClean="0"/>
              <a:pPr/>
              <a:t>7</a:t>
            </a:fld>
            <a:endParaRPr lang="en-US" dirty="0"/>
          </a:p>
        </p:txBody>
      </p:sp>
      <p:pic>
        <p:nvPicPr>
          <p:cNvPr id="7" name="Picture 2" descr="6062d25c-7fd7-48c2-ab76-9015cc0364ca@namprd09">
            <a:extLst>
              <a:ext uri="{FF2B5EF4-FFF2-40B4-BE49-F238E27FC236}">
                <a16:creationId xmlns:a16="http://schemas.microsoft.com/office/drawing/2014/main" id="{CDFA7BB8-4556-6E52-70CF-28D2C0BF201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4640133" y="3783953"/>
            <a:ext cx="2394237" cy="23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BB832DC-7FD5-D5CC-E56F-92203D1C13F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175607" y="3791867"/>
            <a:ext cx="2394237" cy="2397216"/>
          </a:xfrm>
          <a:prstGeom prst="rect">
            <a:avLst/>
          </a:prstGeom>
        </p:spPr>
      </p:pic>
      <p:sp>
        <p:nvSpPr>
          <p:cNvPr id="22" name="TextBox 21">
            <a:extLst>
              <a:ext uri="{FF2B5EF4-FFF2-40B4-BE49-F238E27FC236}">
                <a16:creationId xmlns:a16="http://schemas.microsoft.com/office/drawing/2014/main" id="{85A78865-1ED1-784E-668F-2135148EDDA0}"/>
              </a:ext>
            </a:extLst>
          </p:cNvPr>
          <p:cNvSpPr txBox="1"/>
          <p:nvPr/>
        </p:nvSpPr>
        <p:spPr>
          <a:xfrm>
            <a:off x="917512" y="1490008"/>
            <a:ext cx="7948473" cy="1938992"/>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accent5"/>
                </a:solidFill>
                <a:latin typeface="Calibri" panose="020F0502020204030204" pitchFamily="34" charset="0"/>
                <a:cs typeface="Calibri" panose="020F0502020204030204" pitchFamily="34" charset="0"/>
              </a:rPr>
              <a:t>Lowering the out-gassing speed</a:t>
            </a:r>
            <a:r>
              <a:rPr lang="en-US" sz="2000" dirty="0">
                <a:latin typeface="Calibri Light" panose="020F0302020204030204" pitchFamily="34" charset="0"/>
                <a:cs typeface="Calibri Light" panose="020F0302020204030204" pitchFamily="34" charset="0"/>
              </a:rPr>
              <a:t>, and </a:t>
            </a:r>
            <a:r>
              <a:rPr lang="en-US" sz="2000" b="1" dirty="0">
                <a:solidFill>
                  <a:schemeClr val="accent3">
                    <a:lumMod val="75000"/>
                  </a:schemeClr>
                </a:solidFill>
                <a:latin typeface="Calibri" panose="020F0502020204030204" pitchFamily="34" charset="0"/>
                <a:cs typeface="Calibri" panose="020F0502020204030204" pitchFamily="34" charset="0"/>
              </a:rPr>
              <a:t>increasing the pumping speed</a:t>
            </a:r>
            <a:r>
              <a:rPr lang="en-US" sz="2000" b="1" dirty="0">
                <a:solidFill>
                  <a:srgbClr val="92D050"/>
                </a:solidFill>
                <a:latin typeface="Calibri" panose="020F0502020204030204" pitchFamily="34" charset="0"/>
                <a:cs typeface="Calibri" panose="020F0502020204030204" pitchFamily="34" charset="0"/>
              </a:rPr>
              <a:t> </a:t>
            </a:r>
            <a:r>
              <a:rPr lang="en-US" sz="2000" dirty="0">
                <a:latin typeface="Calibri Light" panose="020F0302020204030204" pitchFamily="34" charset="0"/>
                <a:cs typeface="Calibri Light" panose="020F0302020204030204" pitchFamily="34" charset="0"/>
              </a:rPr>
              <a:t>can get a good vacuum.</a:t>
            </a:r>
          </a:p>
          <a:p>
            <a:pPr marL="800100" lvl="1" indent="-342900">
              <a:buFont typeface="Courier New" panose="02070309020205020404" pitchFamily="49" charset="0"/>
              <a:buChar char="o"/>
            </a:pPr>
            <a:r>
              <a:rPr lang="en-US" sz="2000" dirty="0">
                <a:latin typeface="Calibri Light" panose="020F0302020204030204" pitchFamily="34" charset="0"/>
                <a:cs typeface="Calibri Light" panose="020F0302020204030204" pitchFamily="34" charset="0"/>
              </a:rPr>
              <a:t>Choose thin wall</a:t>
            </a:r>
          </a:p>
          <a:p>
            <a:pPr marL="800100" lvl="1" indent="-342900">
              <a:buFont typeface="Courier New" panose="02070309020205020404" pitchFamily="49" charset="0"/>
              <a:buChar char="o"/>
            </a:pPr>
            <a:r>
              <a:rPr lang="en-US" sz="2000" dirty="0">
                <a:latin typeface="Calibri Light" panose="020F0302020204030204" pitchFamily="34" charset="0"/>
                <a:cs typeface="Calibri Light" panose="020F0302020204030204" pitchFamily="34" charset="0"/>
              </a:rPr>
              <a:t>10 hours high-temperature fire	</a:t>
            </a:r>
            <a:r>
              <a:rPr lang="en-US" sz="2000" b="1" dirty="0">
                <a:solidFill>
                  <a:schemeClr val="accent5"/>
                </a:solidFill>
                <a:latin typeface="Calibri" panose="020F0502020204030204" pitchFamily="34" charset="0"/>
                <a:cs typeface="Calibri" panose="020F0502020204030204" pitchFamily="34" charset="0"/>
              </a:rPr>
              <a:t>Lowering the out-gassing </a:t>
            </a:r>
            <a:endParaRPr lang="en-US" sz="2000" b="1" dirty="0">
              <a:latin typeface="Calibri" panose="020F0502020204030204" pitchFamily="34" charset="0"/>
              <a:cs typeface="Calibri" panose="020F0502020204030204" pitchFamily="34" charset="0"/>
            </a:endParaRPr>
          </a:p>
          <a:p>
            <a:pPr marL="800100" lvl="1" indent="-342900">
              <a:buFont typeface="Courier New" panose="02070309020205020404" pitchFamily="49" charset="0"/>
              <a:buChar char="o"/>
            </a:pPr>
            <a:r>
              <a:rPr lang="en-US" sz="2000" dirty="0">
                <a:latin typeface="Calibri Light" panose="020F0302020204030204" pitchFamily="34" charset="0"/>
                <a:cs typeface="Calibri Light" panose="020F0302020204030204" pitchFamily="34" charset="0"/>
              </a:rPr>
              <a:t>A week bake</a:t>
            </a:r>
          </a:p>
          <a:p>
            <a:pPr marL="800100" lvl="1" indent="-342900">
              <a:buFont typeface="Courier New" panose="02070309020205020404" pitchFamily="49" charset="0"/>
              <a:buChar char="o"/>
            </a:pPr>
            <a:r>
              <a:rPr lang="en-US" sz="2000" dirty="0">
                <a:latin typeface="Calibri Light" panose="020F0302020204030204" pitchFamily="34" charset="0"/>
                <a:cs typeface="Calibri Light" panose="020F0302020204030204" pitchFamily="34" charset="0"/>
              </a:rPr>
              <a:t>Many non-evaporate getter                </a:t>
            </a:r>
            <a:r>
              <a:rPr lang="en-US" sz="2000" b="1" dirty="0">
                <a:latin typeface="Calibri" panose="020F0502020204030204" pitchFamily="34" charset="0"/>
                <a:cs typeface="Calibri" panose="020F0502020204030204" pitchFamily="34" charset="0"/>
              </a:rPr>
              <a:t> </a:t>
            </a:r>
            <a:r>
              <a:rPr lang="en-US" sz="2000" b="1" dirty="0">
                <a:solidFill>
                  <a:schemeClr val="accent3">
                    <a:lumMod val="75000"/>
                  </a:schemeClr>
                </a:solidFill>
                <a:latin typeface="Calibri" panose="020F0502020204030204" pitchFamily="34" charset="0"/>
                <a:cs typeface="Calibri" panose="020F0502020204030204" pitchFamily="34" charset="0"/>
              </a:rPr>
              <a:t>increasing the pumping speed </a:t>
            </a:r>
          </a:p>
        </p:txBody>
      </p:sp>
      <p:pic>
        <p:nvPicPr>
          <p:cNvPr id="41" name="Picture 40">
            <a:extLst>
              <a:ext uri="{FF2B5EF4-FFF2-40B4-BE49-F238E27FC236}">
                <a16:creationId xmlns:a16="http://schemas.microsoft.com/office/drawing/2014/main" id="{E3E7A29F-B830-E966-83AC-85511B47FCD9}"/>
              </a:ext>
            </a:extLst>
          </p:cNvPr>
          <p:cNvPicPr>
            <a:picLocks noChangeAspect="1"/>
          </p:cNvPicPr>
          <p:nvPr/>
        </p:nvPicPr>
        <p:blipFill>
          <a:blip r:embed="rId5"/>
          <a:stretch>
            <a:fillRect/>
          </a:stretch>
        </p:blipFill>
        <p:spPr>
          <a:xfrm>
            <a:off x="8356257" y="3686768"/>
            <a:ext cx="3048000" cy="1612900"/>
          </a:xfrm>
          <a:prstGeom prst="rect">
            <a:avLst/>
          </a:prstGeom>
        </p:spPr>
      </p:pic>
      <p:sp>
        <p:nvSpPr>
          <p:cNvPr id="42" name="TextBox 41">
            <a:extLst>
              <a:ext uri="{FF2B5EF4-FFF2-40B4-BE49-F238E27FC236}">
                <a16:creationId xmlns:a16="http://schemas.microsoft.com/office/drawing/2014/main" id="{8B7FAA7A-5867-C847-3A36-67C9C413C314}"/>
              </a:ext>
            </a:extLst>
          </p:cNvPr>
          <p:cNvSpPr txBox="1"/>
          <p:nvPr/>
        </p:nvSpPr>
        <p:spPr>
          <a:xfrm>
            <a:off x="7451806" y="5343800"/>
            <a:ext cx="4677884" cy="830997"/>
          </a:xfrm>
          <a:prstGeom prst="rect">
            <a:avLst/>
          </a:prstGeom>
          <a:noFill/>
        </p:spPr>
        <p:txBody>
          <a:bodyPr wrap="none" rtlCol="0">
            <a:spAutoFit/>
          </a:bodyPr>
          <a:lstStyle/>
          <a:p>
            <a:r>
              <a:rPr lang="en-US" sz="2400" dirty="0">
                <a:latin typeface="Calibri Light" panose="020F0302020204030204" pitchFamily="34" charset="0"/>
                <a:cs typeface="Calibri Light" panose="020F0302020204030204" pitchFamily="34" charset="0"/>
              </a:rPr>
              <a:t>30000 L/s</a:t>
            </a:r>
          </a:p>
          <a:p>
            <a:r>
              <a:rPr lang="en-US" sz="2400" dirty="0">
                <a:latin typeface="Calibri Light" panose="020F0302020204030204" pitchFamily="34" charset="0"/>
                <a:cs typeface="Calibri Light" panose="020F0302020204030204" pitchFamily="34" charset="0"/>
              </a:rPr>
              <a:t>Non-evaporate getter (gas absorber)</a:t>
            </a:r>
          </a:p>
        </p:txBody>
      </p:sp>
      <p:sp>
        <p:nvSpPr>
          <p:cNvPr id="43" name="Right Brace 42">
            <a:extLst>
              <a:ext uri="{FF2B5EF4-FFF2-40B4-BE49-F238E27FC236}">
                <a16:creationId xmlns:a16="http://schemas.microsoft.com/office/drawing/2014/main" id="{66D589DF-039C-A6B2-72D7-314CABC60CD6}"/>
              </a:ext>
            </a:extLst>
          </p:cNvPr>
          <p:cNvSpPr/>
          <p:nvPr/>
        </p:nvSpPr>
        <p:spPr>
          <a:xfrm>
            <a:off x="5237036" y="2293037"/>
            <a:ext cx="192404" cy="692335"/>
          </a:xfrm>
          <a:prstGeom prst="rightBrace">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01867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97BE9-06ED-B428-8EB5-41B2F82E1CBF}"/>
              </a:ext>
            </a:extLst>
          </p:cNvPr>
          <p:cNvSpPr>
            <a:spLocks noGrp="1"/>
          </p:cNvSpPr>
          <p:nvPr>
            <p:ph type="title"/>
          </p:nvPr>
        </p:nvSpPr>
        <p:spPr>
          <a:xfrm>
            <a:off x="571500" y="177069"/>
            <a:ext cx="11049000" cy="1325563"/>
          </a:xfrm>
        </p:spPr>
        <p:txBody>
          <a:bodyPr/>
          <a:lstStyle/>
          <a:p>
            <a:r>
              <a:rPr lang="en-US" dirty="0">
                <a:cs typeface="Arial" panose="020B0604020202020204" pitchFamily="34" charset="0"/>
              </a:rPr>
              <a:t>Beam-Line Vacuum</a:t>
            </a:r>
            <a:r>
              <a:rPr lang="zh-CN" altLang="en-US" dirty="0">
                <a:cs typeface="Arial" panose="020B0604020202020204" pitchFamily="34" charset="0"/>
              </a:rPr>
              <a:t> </a:t>
            </a:r>
            <a:r>
              <a:rPr lang="en-US" altLang="zh-CN" dirty="0">
                <a:cs typeface="Arial" panose="020B0604020202020204" pitchFamily="34" charset="0"/>
              </a:rPr>
              <a:t>in</a:t>
            </a:r>
            <a:r>
              <a:rPr lang="zh-CN" altLang="en-US" dirty="0">
                <a:cs typeface="Arial" panose="020B0604020202020204" pitchFamily="34" charset="0"/>
              </a:rPr>
              <a:t> </a:t>
            </a:r>
            <a:r>
              <a:rPr lang="en-US" altLang="zh-CN" dirty="0">
                <a:cs typeface="Arial" panose="020B0604020202020204" pitchFamily="34" charset="0"/>
              </a:rPr>
              <a:t>Experiment</a:t>
            </a:r>
            <a:endParaRPr lang="en-US" dirty="0"/>
          </a:p>
        </p:txBody>
      </p:sp>
      <p:sp>
        <p:nvSpPr>
          <p:cNvPr id="4" name="Slide Number Placeholder 3">
            <a:extLst>
              <a:ext uri="{FF2B5EF4-FFF2-40B4-BE49-F238E27FC236}">
                <a16:creationId xmlns:a16="http://schemas.microsoft.com/office/drawing/2014/main" id="{45BA6A99-B3F7-818C-1784-A5747E44523C}"/>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p:pic>
        <p:nvPicPr>
          <p:cNvPr id="5" name="Content Placeholder 4" descr="Graphical user interface&#10;&#10;Description automatically generated">
            <a:extLst>
              <a:ext uri="{FF2B5EF4-FFF2-40B4-BE49-F238E27FC236}">
                <a16:creationId xmlns:a16="http://schemas.microsoft.com/office/drawing/2014/main" id="{36671228-08A7-D2E2-5999-1F73D08B02A6}"/>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7869783" y="1809473"/>
            <a:ext cx="1835720" cy="802387"/>
          </a:xfrm>
        </p:spPr>
      </p:pic>
      <p:pic>
        <p:nvPicPr>
          <p:cNvPr id="6" name="Picture 5" descr="A picture containing text, clock, mounted, black&#10;&#10;Description automatically generated">
            <a:extLst>
              <a:ext uri="{FF2B5EF4-FFF2-40B4-BE49-F238E27FC236}">
                <a16:creationId xmlns:a16="http://schemas.microsoft.com/office/drawing/2014/main" id="{27EB115A-DEDA-8ED7-4500-D103E4E63F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76249" y="5011283"/>
            <a:ext cx="1529370" cy="1147027"/>
          </a:xfrm>
          <a:prstGeom prst="rect">
            <a:avLst/>
          </a:prstGeom>
        </p:spPr>
      </p:pic>
      <p:pic>
        <p:nvPicPr>
          <p:cNvPr id="7" name="Picture 6" descr="A picture containing text, wall, indoor&#10;&#10;Description automatically generated">
            <a:extLst>
              <a:ext uri="{FF2B5EF4-FFF2-40B4-BE49-F238E27FC236}">
                <a16:creationId xmlns:a16="http://schemas.microsoft.com/office/drawing/2014/main" id="{CD7B3A92-153E-3162-A6D3-7F3AA8D891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1244" y="4626635"/>
            <a:ext cx="1586508" cy="1189881"/>
          </a:xfrm>
          <a:prstGeom prst="rect">
            <a:avLst/>
          </a:prstGeom>
        </p:spPr>
      </p:pic>
      <p:pic>
        <p:nvPicPr>
          <p:cNvPr id="8" name="Picture 7">
            <a:extLst>
              <a:ext uri="{FF2B5EF4-FFF2-40B4-BE49-F238E27FC236}">
                <a16:creationId xmlns:a16="http://schemas.microsoft.com/office/drawing/2014/main" id="{35124BFE-781A-CE15-0A80-EDDC3595EB5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93266" y="1202673"/>
            <a:ext cx="5047899" cy="3365034"/>
          </a:xfrm>
          <a:prstGeom prst="rect">
            <a:avLst/>
          </a:prstGeom>
        </p:spPr>
      </p:pic>
      <p:sp>
        <p:nvSpPr>
          <p:cNvPr id="9" name="Right Arrow 8">
            <a:extLst>
              <a:ext uri="{FF2B5EF4-FFF2-40B4-BE49-F238E27FC236}">
                <a16:creationId xmlns:a16="http://schemas.microsoft.com/office/drawing/2014/main" id="{78946820-DDBE-A171-8B35-1A682A0F4E13}"/>
              </a:ext>
            </a:extLst>
          </p:cNvPr>
          <p:cNvSpPr/>
          <p:nvPr/>
        </p:nvSpPr>
        <p:spPr>
          <a:xfrm rot="10352148">
            <a:off x="5744870" y="2249468"/>
            <a:ext cx="2116426" cy="268716"/>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E8455007-D29B-76A2-8628-A2FCA32D80E4}"/>
              </a:ext>
            </a:extLst>
          </p:cNvPr>
          <p:cNvSpPr txBox="1"/>
          <p:nvPr/>
        </p:nvSpPr>
        <p:spPr>
          <a:xfrm>
            <a:off x="7103717" y="1352440"/>
            <a:ext cx="1069395" cy="507831"/>
          </a:xfrm>
          <a:prstGeom prst="rect">
            <a:avLst/>
          </a:prstGeom>
          <a:noFill/>
        </p:spPr>
        <p:txBody>
          <a:bodyPr wrap="none" rtlCol="0">
            <a:spAutoFit/>
          </a:bodyPr>
          <a:lstStyle/>
          <a:p>
            <a:r>
              <a:rPr lang="en-US" altLang="zh-CN" sz="1350" dirty="0">
                <a:latin typeface="Calibri Light" panose="020F0302020204030204" pitchFamily="34" charset="0"/>
                <a:cs typeface="Calibri Light" panose="020F0302020204030204" pitchFamily="34" charset="0"/>
              </a:rPr>
              <a:t>Gun</a:t>
            </a:r>
            <a:r>
              <a:rPr lang="zh-CN" altLang="en-US" sz="1350" dirty="0">
                <a:latin typeface="Calibri Light" panose="020F0302020204030204" pitchFamily="34" charset="0"/>
                <a:cs typeface="Calibri Light" panose="020F0302020204030204" pitchFamily="34" charset="0"/>
              </a:rPr>
              <a:t> </a:t>
            </a:r>
            <a:r>
              <a:rPr lang="en-US" altLang="zh-CN" sz="1350" dirty="0">
                <a:latin typeface="Calibri Light" panose="020F0302020204030204" pitchFamily="34" charset="0"/>
                <a:cs typeface="Calibri Light" panose="020F0302020204030204" pitchFamily="34" charset="0"/>
              </a:rPr>
              <a:t>Vacuum</a:t>
            </a:r>
          </a:p>
          <a:p>
            <a:r>
              <a:rPr lang="en-US" altLang="zh-CN" sz="1350" dirty="0">
                <a:latin typeface="Calibri Light" panose="020F0302020204030204" pitchFamily="34" charset="0"/>
                <a:cs typeface="Calibri Light" panose="020F0302020204030204" pitchFamily="34" charset="0"/>
              </a:rPr>
              <a:t>3BG</a:t>
            </a:r>
            <a:r>
              <a:rPr lang="zh-CN" altLang="en-US" sz="1350" dirty="0">
                <a:latin typeface="Calibri Light" panose="020F0302020204030204" pitchFamily="34" charset="0"/>
                <a:cs typeface="Calibri Light" panose="020F0302020204030204" pitchFamily="34" charset="0"/>
              </a:rPr>
              <a:t> </a:t>
            </a:r>
            <a:r>
              <a:rPr lang="en-US" altLang="zh-CN" sz="1350" dirty="0">
                <a:latin typeface="Calibri Light" panose="020F0302020204030204" pitchFamily="34" charset="0"/>
                <a:cs typeface="Calibri Light" panose="020F0302020204030204" pitchFamily="34" charset="0"/>
              </a:rPr>
              <a:t>gauge</a:t>
            </a:r>
            <a:endParaRPr lang="en-US" sz="1350" dirty="0">
              <a:latin typeface="Calibri Light" panose="020F0302020204030204" pitchFamily="34" charset="0"/>
              <a:cs typeface="Calibri Light" panose="020F0302020204030204" pitchFamily="34" charset="0"/>
            </a:endParaRPr>
          </a:p>
        </p:txBody>
      </p:sp>
      <p:sp>
        <p:nvSpPr>
          <p:cNvPr id="11" name="Right Arrow 10">
            <a:extLst>
              <a:ext uri="{FF2B5EF4-FFF2-40B4-BE49-F238E27FC236}">
                <a16:creationId xmlns:a16="http://schemas.microsoft.com/office/drawing/2014/main" id="{C26D4F66-52DD-675E-4890-ED7AE933A3DC}"/>
              </a:ext>
            </a:extLst>
          </p:cNvPr>
          <p:cNvSpPr/>
          <p:nvPr/>
        </p:nvSpPr>
        <p:spPr>
          <a:xfrm rot="18058181">
            <a:off x="1362784" y="4266024"/>
            <a:ext cx="479569" cy="204365"/>
          </a:xfrm>
          <a:prstGeom prst="rightArrow">
            <a:avLst>
              <a:gd name="adj1" fmla="val 51383"/>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Light" panose="020F0302020204030204" pitchFamily="34" charset="0"/>
              <a:cs typeface="Calibri Light" panose="020F0302020204030204" pitchFamily="34" charset="0"/>
            </a:endParaRPr>
          </a:p>
        </p:txBody>
      </p:sp>
      <p:sp>
        <p:nvSpPr>
          <p:cNvPr id="12" name="TextBox 11">
            <a:extLst>
              <a:ext uri="{FF2B5EF4-FFF2-40B4-BE49-F238E27FC236}">
                <a16:creationId xmlns:a16="http://schemas.microsoft.com/office/drawing/2014/main" id="{5B81350D-9388-7343-F788-BD2E9A54E80A}"/>
              </a:ext>
            </a:extLst>
          </p:cNvPr>
          <p:cNvSpPr txBox="1"/>
          <p:nvPr/>
        </p:nvSpPr>
        <p:spPr>
          <a:xfrm>
            <a:off x="6658724" y="5859618"/>
            <a:ext cx="1553574" cy="300082"/>
          </a:xfrm>
          <a:prstGeom prst="rect">
            <a:avLst/>
          </a:prstGeom>
          <a:solidFill>
            <a:schemeClr val="accent2">
              <a:lumMod val="20000"/>
              <a:lumOff val="80000"/>
            </a:schemeClr>
          </a:solidFill>
        </p:spPr>
        <p:txBody>
          <a:bodyPr wrap="square" rtlCol="0">
            <a:spAutoFit/>
          </a:bodyPr>
          <a:lstStyle/>
          <a:p>
            <a:pPr algn="ctr"/>
            <a:r>
              <a:rPr lang="en-US" altLang="zh-CN" sz="1350" dirty="0">
                <a:latin typeface="Calibri Light" panose="020F0302020204030204" pitchFamily="34" charset="0"/>
                <a:cs typeface="Calibri Light" panose="020F0302020204030204" pitchFamily="34" charset="0"/>
              </a:rPr>
              <a:t>Beamline</a:t>
            </a:r>
            <a:endParaRPr lang="en-US" sz="1350" dirty="0">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BDB70A6C-2E7B-C216-35B1-33FF8DE17732}"/>
              </a:ext>
            </a:extLst>
          </p:cNvPr>
          <p:cNvSpPr txBox="1"/>
          <p:nvPr/>
        </p:nvSpPr>
        <p:spPr>
          <a:xfrm>
            <a:off x="801243" y="4626389"/>
            <a:ext cx="1586508" cy="300082"/>
          </a:xfrm>
          <a:prstGeom prst="rect">
            <a:avLst/>
          </a:prstGeom>
          <a:solidFill>
            <a:schemeClr val="accent2">
              <a:lumMod val="20000"/>
              <a:lumOff val="80000"/>
            </a:schemeClr>
          </a:solidFill>
        </p:spPr>
        <p:txBody>
          <a:bodyPr wrap="square" rtlCol="0">
            <a:spAutoFit/>
          </a:bodyPr>
          <a:lstStyle/>
          <a:p>
            <a:pPr algn="ctr"/>
            <a:r>
              <a:rPr lang="en-US" altLang="zh-CN" sz="1350" dirty="0">
                <a:latin typeface="Calibri Light" panose="020F0302020204030204" pitchFamily="34" charset="0"/>
                <a:cs typeface="Calibri Light" panose="020F0302020204030204" pitchFamily="34" charset="0"/>
              </a:rPr>
              <a:t>Beam</a:t>
            </a:r>
            <a:r>
              <a:rPr lang="zh-CN" altLang="en-US" sz="1350" dirty="0">
                <a:latin typeface="Calibri Light" panose="020F0302020204030204" pitchFamily="34" charset="0"/>
                <a:cs typeface="Calibri Light" panose="020F0302020204030204" pitchFamily="34" charset="0"/>
              </a:rPr>
              <a:t> </a:t>
            </a:r>
            <a:r>
              <a:rPr lang="en-US" altLang="zh-CN" sz="1350" dirty="0">
                <a:latin typeface="Calibri Light" panose="020F0302020204030204" pitchFamily="34" charset="0"/>
                <a:cs typeface="Calibri Light" panose="020F0302020204030204" pitchFamily="34" charset="0"/>
              </a:rPr>
              <a:t>dump</a:t>
            </a:r>
            <a:endParaRPr lang="en-US" sz="1350" dirty="0">
              <a:latin typeface="Calibri Light" panose="020F0302020204030204" pitchFamily="34" charset="0"/>
              <a:cs typeface="Calibri Light" panose="020F0302020204030204" pitchFamily="34" charset="0"/>
            </a:endParaRPr>
          </a:p>
        </p:txBody>
      </p:sp>
      <p:pic>
        <p:nvPicPr>
          <p:cNvPr id="14" name="Picture 13">
            <a:extLst>
              <a:ext uri="{FF2B5EF4-FFF2-40B4-BE49-F238E27FC236}">
                <a16:creationId xmlns:a16="http://schemas.microsoft.com/office/drawing/2014/main" id="{3291ECDD-7991-F77A-3DCD-51AA0818AD4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30464" y="2771786"/>
            <a:ext cx="2910585" cy="3148968"/>
          </a:xfrm>
          <a:prstGeom prst="rect">
            <a:avLst/>
          </a:prstGeom>
        </p:spPr>
      </p:pic>
      <p:graphicFrame>
        <p:nvGraphicFramePr>
          <p:cNvPr id="15" name="Table 14">
            <a:extLst>
              <a:ext uri="{FF2B5EF4-FFF2-40B4-BE49-F238E27FC236}">
                <a16:creationId xmlns:a16="http://schemas.microsoft.com/office/drawing/2014/main" id="{FF2E4818-4FEB-4BCE-9048-4F82D8B5D68A}"/>
              </a:ext>
            </a:extLst>
          </p:cNvPr>
          <p:cNvGraphicFramePr>
            <a:graphicFrameLocks noGrp="1"/>
          </p:cNvGraphicFramePr>
          <p:nvPr>
            <p:extLst>
              <p:ext uri="{D42A27DB-BD31-4B8C-83A1-F6EECF244321}">
                <p14:modId xmlns:p14="http://schemas.microsoft.com/office/powerpoint/2010/main" val="78258098"/>
              </p:ext>
            </p:extLst>
          </p:nvPr>
        </p:nvGraphicFramePr>
        <p:xfrm>
          <a:off x="2478916" y="5011283"/>
          <a:ext cx="1909652" cy="1341120"/>
        </p:xfrm>
        <a:graphic>
          <a:graphicData uri="http://schemas.openxmlformats.org/drawingml/2006/table">
            <a:tbl>
              <a:tblPr firstRow="1" bandRow="1">
                <a:tableStyleId>{5C22544A-7EE6-4342-B048-85BDC9FD1C3A}</a:tableStyleId>
              </a:tblPr>
              <a:tblGrid>
                <a:gridCol w="954826">
                  <a:extLst>
                    <a:ext uri="{9D8B030D-6E8A-4147-A177-3AD203B41FA5}">
                      <a16:colId xmlns:a16="http://schemas.microsoft.com/office/drawing/2014/main" val="2551299685"/>
                    </a:ext>
                  </a:extLst>
                </a:gridCol>
                <a:gridCol w="954826">
                  <a:extLst>
                    <a:ext uri="{9D8B030D-6E8A-4147-A177-3AD203B41FA5}">
                      <a16:colId xmlns:a16="http://schemas.microsoft.com/office/drawing/2014/main" val="2533119845"/>
                    </a:ext>
                  </a:extLst>
                </a:gridCol>
              </a:tblGrid>
              <a:tr h="236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i="0">
                          <a:latin typeface="Calibri Light" panose="020F0302020204030204" pitchFamily="34" charset="0"/>
                          <a:cs typeface="Calibri Light" panose="020F0302020204030204" pitchFamily="34" charset="0"/>
                        </a:rPr>
                        <a:t>ULVAC</a:t>
                      </a:r>
                      <a:r>
                        <a:rPr lang="zh-CN" altLang="en-US" sz="1400" b="0" i="0">
                          <a:latin typeface="Calibri Light" panose="020F0302020204030204" pitchFamily="34" charset="0"/>
                          <a:cs typeface="Calibri Light" panose="020F0302020204030204" pitchFamily="34" charset="0"/>
                        </a:rPr>
                        <a:t> </a:t>
                      </a:r>
                      <a:r>
                        <a:rPr lang="en-US" altLang="zh-CN" sz="1400" b="0" i="0">
                          <a:latin typeface="Calibri Light" panose="020F0302020204030204" pitchFamily="34" charset="0"/>
                          <a:cs typeface="Calibri Light" panose="020F0302020204030204" pitchFamily="34" charset="0"/>
                        </a:rPr>
                        <a:t>gauge</a:t>
                      </a:r>
                      <a:endParaRPr lang="en-US" sz="1400" b="0" i="0">
                        <a:latin typeface="Calibri Light" panose="020F0302020204030204" pitchFamily="34" charset="0"/>
                        <a:cs typeface="Calibri Light" panose="020F0302020204030204" pitchFamily="34" charset="0"/>
                      </a:endParaRPr>
                    </a:p>
                  </a:txBody>
                  <a:tcPr marL="68580" marR="68580" marT="34290" marB="34290"/>
                </a:tc>
                <a:tc>
                  <a:txBody>
                    <a:bodyPr/>
                    <a:lstStyle/>
                    <a:p>
                      <a:r>
                        <a:rPr lang="en-US" sz="1400" b="0" i="0" dirty="0">
                          <a:latin typeface="Calibri Light" panose="020F0302020204030204" pitchFamily="34" charset="0"/>
                          <a:cs typeface="Calibri Light" panose="020F0302020204030204" pitchFamily="34" charset="0"/>
                        </a:rPr>
                        <a:t>Beam dump</a:t>
                      </a:r>
                    </a:p>
                  </a:txBody>
                  <a:tcPr marL="68580" marR="68580" marT="34290" marB="34290"/>
                </a:tc>
                <a:extLst>
                  <a:ext uri="{0D108BD9-81ED-4DB2-BD59-A6C34878D82A}">
                    <a16:rowId xmlns:a16="http://schemas.microsoft.com/office/drawing/2014/main" val="1552647122"/>
                  </a:ext>
                </a:extLst>
              </a:tr>
              <a:tr h="236002">
                <a:tc>
                  <a:txBody>
                    <a:bodyPr/>
                    <a:lstStyle/>
                    <a:p>
                      <a:r>
                        <a:rPr lang="en-US" sz="1400" b="0" i="0" dirty="0">
                          <a:latin typeface="Calibri Light" panose="020F0302020204030204" pitchFamily="34" charset="0"/>
                          <a:cs typeface="Calibri Light" panose="020F0302020204030204" pitchFamily="34" charset="0"/>
                        </a:rPr>
                        <a:t>Baseline</a:t>
                      </a:r>
                    </a:p>
                  </a:txBody>
                  <a:tcPr marL="68580" marR="68580" marT="34290" marB="34290"/>
                </a:tc>
                <a:tc>
                  <a:txBody>
                    <a:bodyPr/>
                    <a:lstStyle/>
                    <a:p>
                      <a:r>
                        <a:rPr lang="en-US" sz="1400" b="0" i="0">
                          <a:latin typeface="Calibri Light" panose="020F0302020204030204" pitchFamily="34" charset="0"/>
                          <a:cs typeface="Calibri Light" panose="020F0302020204030204" pitchFamily="34" charset="0"/>
                        </a:rPr>
                        <a:t>3-4 e-12</a:t>
                      </a:r>
                    </a:p>
                  </a:txBody>
                  <a:tcPr marL="68580" marR="68580" marT="34290" marB="34290"/>
                </a:tc>
                <a:extLst>
                  <a:ext uri="{0D108BD9-81ED-4DB2-BD59-A6C34878D82A}">
                    <a16:rowId xmlns:a16="http://schemas.microsoft.com/office/drawing/2014/main" val="2963788571"/>
                  </a:ext>
                </a:extLst>
              </a:tr>
              <a:tr h="236002">
                <a:tc>
                  <a:txBody>
                    <a:bodyPr/>
                    <a:lstStyle/>
                    <a:p>
                      <a:r>
                        <a:rPr lang="en-US" sz="1400" b="0" i="0">
                          <a:latin typeface="Calibri Light" panose="020F0302020204030204" pitchFamily="34" charset="0"/>
                          <a:cs typeface="Calibri Light" panose="020F0302020204030204" pitchFamily="34" charset="0"/>
                        </a:rPr>
                        <a:t>3 </a:t>
                      </a:r>
                      <a:r>
                        <a:rPr lang="en-US" sz="1400" b="0" i="0" err="1">
                          <a:latin typeface="Calibri Light" panose="020F0302020204030204" pitchFamily="34" charset="0"/>
                          <a:cs typeface="Calibri Light" panose="020F0302020204030204" pitchFamily="34" charset="0"/>
                        </a:rPr>
                        <a:t>uA</a:t>
                      </a:r>
                      <a:endParaRPr lang="en-US" sz="1400" b="0" i="0">
                        <a:latin typeface="Calibri Light" panose="020F0302020204030204" pitchFamily="34" charset="0"/>
                        <a:cs typeface="Calibri Light" panose="020F0302020204030204" pitchFamily="34" charset="0"/>
                      </a:endParaRPr>
                    </a:p>
                  </a:txBody>
                  <a:tcPr marL="68580" marR="68580" marT="34290" marB="34290"/>
                </a:tc>
                <a:tc>
                  <a:txBody>
                    <a:bodyPr/>
                    <a:lstStyle/>
                    <a:p>
                      <a:r>
                        <a:rPr lang="en-US" sz="1400" b="0" i="0">
                          <a:latin typeface="Calibri Light" panose="020F0302020204030204" pitchFamily="34" charset="0"/>
                          <a:cs typeface="Calibri Light" panose="020F0302020204030204" pitchFamily="34" charset="0"/>
                        </a:rPr>
                        <a:t>3e-10</a:t>
                      </a:r>
                    </a:p>
                  </a:txBody>
                  <a:tcPr marL="68580" marR="68580" marT="34290" marB="34290"/>
                </a:tc>
                <a:extLst>
                  <a:ext uri="{0D108BD9-81ED-4DB2-BD59-A6C34878D82A}">
                    <a16:rowId xmlns:a16="http://schemas.microsoft.com/office/drawing/2014/main" val="1082226567"/>
                  </a:ext>
                </a:extLst>
              </a:tr>
              <a:tr h="236002">
                <a:tc>
                  <a:txBody>
                    <a:bodyPr/>
                    <a:lstStyle/>
                    <a:p>
                      <a:r>
                        <a:rPr lang="en-US" sz="1400" b="0" i="0" dirty="0">
                          <a:latin typeface="Calibri Light" panose="020F0302020204030204" pitchFamily="34" charset="0"/>
                          <a:cs typeface="Calibri Light" panose="020F0302020204030204" pitchFamily="34" charset="0"/>
                        </a:rPr>
                        <a:t>67.5 </a:t>
                      </a:r>
                      <a:r>
                        <a:rPr lang="en-US" sz="1400" b="0" i="0" dirty="0" err="1">
                          <a:latin typeface="Calibri Light" panose="020F0302020204030204" pitchFamily="34" charset="0"/>
                          <a:cs typeface="Calibri Light" panose="020F0302020204030204" pitchFamily="34" charset="0"/>
                        </a:rPr>
                        <a:t>uA</a:t>
                      </a:r>
                      <a:endParaRPr lang="en-US" sz="1400" b="0" i="0" dirty="0">
                        <a:latin typeface="Calibri Light" panose="020F0302020204030204" pitchFamily="34" charset="0"/>
                        <a:cs typeface="Calibri Light" panose="020F0302020204030204" pitchFamily="34" charset="0"/>
                      </a:endParaRPr>
                    </a:p>
                  </a:txBody>
                  <a:tcPr marL="68580" marR="68580" marT="34290" marB="34290"/>
                </a:tc>
                <a:tc>
                  <a:txBody>
                    <a:bodyPr/>
                    <a:lstStyle/>
                    <a:p>
                      <a:r>
                        <a:rPr lang="en-US" sz="1400" b="0" i="0" dirty="0">
                          <a:latin typeface="Calibri Light" panose="020F0302020204030204" pitchFamily="34" charset="0"/>
                          <a:cs typeface="Calibri Light" panose="020F0302020204030204" pitchFamily="34" charset="0"/>
                        </a:rPr>
                        <a:t>1e-9</a:t>
                      </a:r>
                    </a:p>
                  </a:txBody>
                  <a:tcPr marL="68580" marR="68580" marT="34290" marB="34290"/>
                </a:tc>
                <a:extLst>
                  <a:ext uri="{0D108BD9-81ED-4DB2-BD59-A6C34878D82A}">
                    <a16:rowId xmlns:a16="http://schemas.microsoft.com/office/drawing/2014/main" val="801208050"/>
                  </a:ext>
                </a:extLst>
              </a:tr>
            </a:tbl>
          </a:graphicData>
        </a:graphic>
      </p:graphicFrame>
      <p:graphicFrame>
        <p:nvGraphicFramePr>
          <p:cNvPr id="16" name="Table 14">
            <a:extLst>
              <a:ext uri="{FF2B5EF4-FFF2-40B4-BE49-F238E27FC236}">
                <a16:creationId xmlns:a16="http://schemas.microsoft.com/office/drawing/2014/main" id="{FB3D253D-FC9B-924C-4CC9-46AB3CA3899B}"/>
              </a:ext>
            </a:extLst>
          </p:cNvPr>
          <p:cNvGraphicFramePr>
            <a:graphicFrameLocks noGrp="1"/>
          </p:cNvGraphicFramePr>
          <p:nvPr>
            <p:extLst>
              <p:ext uri="{D42A27DB-BD31-4B8C-83A1-F6EECF244321}">
                <p14:modId xmlns:p14="http://schemas.microsoft.com/office/powerpoint/2010/main" val="1457592737"/>
              </p:ext>
            </p:extLst>
          </p:nvPr>
        </p:nvGraphicFramePr>
        <p:xfrm>
          <a:off x="4473894" y="5011283"/>
          <a:ext cx="2133400" cy="1127760"/>
        </p:xfrm>
        <a:graphic>
          <a:graphicData uri="http://schemas.openxmlformats.org/drawingml/2006/table">
            <a:tbl>
              <a:tblPr firstRow="1" bandRow="1">
                <a:tableStyleId>{5C22544A-7EE6-4342-B048-85BDC9FD1C3A}</a:tableStyleId>
              </a:tblPr>
              <a:tblGrid>
                <a:gridCol w="1066700">
                  <a:extLst>
                    <a:ext uri="{9D8B030D-6E8A-4147-A177-3AD203B41FA5}">
                      <a16:colId xmlns:a16="http://schemas.microsoft.com/office/drawing/2014/main" val="2551299685"/>
                    </a:ext>
                  </a:extLst>
                </a:gridCol>
                <a:gridCol w="1066700">
                  <a:extLst>
                    <a:ext uri="{9D8B030D-6E8A-4147-A177-3AD203B41FA5}">
                      <a16:colId xmlns:a16="http://schemas.microsoft.com/office/drawing/2014/main" val="2533119845"/>
                    </a:ext>
                  </a:extLst>
                </a:gridCol>
              </a:tblGrid>
              <a:tr h="2312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i="0">
                          <a:latin typeface="Calibri Light" panose="020F0302020204030204" pitchFamily="34" charset="0"/>
                          <a:cs typeface="Calibri Light" panose="020F0302020204030204" pitchFamily="34" charset="0"/>
                        </a:rPr>
                        <a:t>ULVAC</a:t>
                      </a:r>
                      <a:r>
                        <a:rPr lang="zh-CN" altLang="en-US" sz="1400" b="0" i="0">
                          <a:latin typeface="Calibri Light" panose="020F0302020204030204" pitchFamily="34" charset="0"/>
                          <a:cs typeface="Calibri Light" panose="020F0302020204030204" pitchFamily="34" charset="0"/>
                        </a:rPr>
                        <a:t> </a:t>
                      </a:r>
                      <a:r>
                        <a:rPr lang="en-US" altLang="zh-CN" sz="1400" b="0" i="0">
                          <a:latin typeface="Calibri Light" panose="020F0302020204030204" pitchFamily="34" charset="0"/>
                          <a:cs typeface="Calibri Light" panose="020F0302020204030204" pitchFamily="34" charset="0"/>
                        </a:rPr>
                        <a:t>gauge</a:t>
                      </a:r>
                      <a:endParaRPr lang="en-US" sz="1400" b="0" i="0">
                        <a:latin typeface="Calibri Light" panose="020F0302020204030204" pitchFamily="34" charset="0"/>
                        <a:cs typeface="Calibri Light" panose="020F030202020403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latin typeface="Calibri Light" panose="020F0302020204030204" pitchFamily="34" charset="0"/>
                          <a:cs typeface="Calibri Light" panose="020F0302020204030204" pitchFamily="34" charset="0"/>
                        </a:rPr>
                        <a:t>Beam Line</a:t>
                      </a:r>
                    </a:p>
                  </a:txBody>
                  <a:tcPr marL="68580" marR="68580" marT="34290" marB="34290"/>
                </a:tc>
                <a:extLst>
                  <a:ext uri="{0D108BD9-81ED-4DB2-BD59-A6C34878D82A}">
                    <a16:rowId xmlns:a16="http://schemas.microsoft.com/office/drawing/2014/main" val="1552647122"/>
                  </a:ext>
                </a:extLst>
              </a:tr>
              <a:tr h="228600">
                <a:tc>
                  <a:txBody>
                    <a:bodyPr/>
                    <a:lstStyle/>
                    <a:p>
                      <a:r>
                        <a:rPr lang="en-US" sz="1400" b="0" i="0" dirty="0">
                          <a:latin typeface="Calibri Light" panose="020F0302020204030204" pitchFamily="34" charset="0"/>
                          <a:cs typeface="Calibri Light" panose="020F0302020204030204" pitchFamily="34" charset="0"/>
                        </a:rPr>
                        <a:t>Baseline</a:t>
                      </a:r>
                    </a:p>
                  </a:txBody>
                  <a:tcPr marL="68580" marR="68580" marT="34290" marB="34290"/>
                </a:tc>
                <a:tc>
                  <a:txBody>
                    <a:bodyPr/>
                    <a:lstStyle/>
                    <a:p>
                      <a:r>
                        <a:rPr lang="en-US" sz="1400" b="0" i="0" dirty="0">
                          <a:latin typeface="Calibri Light" panose="020F0302020204030204" pitchFamily="34" charset="0"/>
                          <a:cs typeface="Calibri Light" panose="020F0302020204030204" pitchFamily="34" charset="0"/>
                        </a:rPr>
                        <a:t>3-4 e-12</a:t>
                      </a:r>
                    </a:p>
                  </a:txBody>
                  <a:tcPr marL="68580" marR="68580" marT="34290" marB="34290"/>
                </a:tc>
                <a:extLst>
                  <a:ext uri="{0D108BD9-81ED-4DB2-BD59-A6C34878D82A}">
                    <a16:rowId xmlns:a16="http://schemas.microsoft.com/office/drawing/2014/main" val="2963788571"/>
                  </a:ext>
                </a:extLst>
              </a:tr>
              <a:tr h="228600">
                <a:tc>
                  <a:txBody>
                    <a:bodyPr/>
                    <a:lstStyle/>
                    <a:p>
                      <a:r>
                        <a:rPr lang="en-US" sz="1400" b="0" i="0">
                          <a:latin typeface="Calibri Light" panose="020F0302020204030204" pitchFamily="34" charset="0"/>
                          <a:cs typeface="Calibri Light" panose="020F0302020204030204" pitchFamily="34" charset="0"/>
                        </a:rPr>
                        <a:t>3 </a:t>
                      </a:r>
                      <a:r>
                        <a:rPr lang="en-US" sz="1400" b="0" i="0" err="1">
                          <a:latin typeface="Calibri Light" panose="020F0302020204030204" pitchFamily="34" charset="0"/>
                          <a:cs typeface="Calibri Light" panose="020F0302020204030204" pitchFamily="34" charset="0"/>
                        </a:rPr>
                        <a:t>uA</a:t>
                      </a:r>
                      <a:endParaRPr lang="en-US" sz="1400" b="0" i="0">
                        <a:latin typeface="Calibri Light" panose="020F0302020204030204" pitchFamily="34" charset="0"/>
                        <a:cs typeface="Calibri Light" panose="020F0302020204030204" pitchFamily="34" charset="0"/>
                      </a:endParaRPr>
                    </a:p>
                  </a:txBody>
                  <a:tcPr marL="68580" marR="68580" marT="34290" marB="34290"/>
                </a:tc>
                <a:tc>
                  <a:txBody>
                    <a:bodyPr/>
                    <a:lstStyle/>
                    <a:p>
                      <a:r>
                        <a:rPr lang="en-US" sz="1400" b="0" i="0">
                          <a:latin typeface="Calibri Light" panose="020F0302020204030204" pitchFamily="34" charset="0"/>
                          <a:cs typeface="Calibri Light" panose="020F0302020204030204" pitchFamily="34" charset="0"/>
                        </a:rPr>
                        <a:t>5e-12</a:t>
                      </a:r>
                    </a:p>
                  </a:txBody>
                  <a:tcPr marL="68580" marR="68580" marT="34290" marB="34290"/>
                </a:tc>
                <a:extLst>
                  <a:ext uri="{0D108BD9-81ED-4DB2-BD59-A6C34878D82A}">
                    <a16:rowId xmlns:a16="http://schemas.microsoft.com/office/drawing/2014/main" val="2725921905"/>
                  </a:ext>
                </a:extLst>
              </a:tr>
              <a:tr h="228600">
                <a:tc>
                  <a:txBody>
                    <a:bodyPr/>
                    <a:lstStyle/>
                    <a:p>
                      <a:r>
                        <a:rPr lang="en-US" sz="1400" b="0" i="0">
                          <a:latin typeface="Calibri Light" panose="020F0302020204030204" pitchFamily="34" charset="0"/>
                          <a:cs typeface="Calibri Light" panose="020F0302020204030204" pitchFamily="34" charset="0"/>
                        </a:rPr>
                        <a:t>67.5 </a:t>
                      </a:r>
                      <a:r>
                        <a:rPr lang="en-US" sz="1400" b="0" i="0" err="1">
                          <a:latin typeface="Calibri Light" panose="020F0302020204030204" pitchFamily="34" charset="0"/>
                          <a:cs typeface="Calibri Light" panose="020F0302020204030204" pitchFamily="34" charset="0"/>
                        </a:rPr>
                        <a:t>uA</a:t>
                      </a:r>
                      <a:endParaRPr lang="en-US" sz="1400" b="0" i="0">
                        <a:latin typeface="Calibri Light" panose="020F0302020204030204" pitchFamily="34" charset="0"/>
                        <a:cs typeface="Calibri Light" panose="020F0302020204030204" pitchFamily="34" charset="0"/>
                      </a:endParaRPr>
                    </a:p>
                  </a:txBody>
                  <a:tcPr marL="68580" marR="68580" marT="34290" marB="34290"/>
                </a:tc>
                <a:tc>
                  <a:txBody>
                    <a:bodyPr/>
                    <a:lstStyle/>
                    <a:p>
                      <a:r>
                        <a:rPr lang="en-US" sz="1400" b="0" i="0" dirty="0">
                          <a:latin typeface="Calibri Light" panose="020F0302020204030204" pitchFamily="34" charset="0"/>
                          <a:cs typeface="Calibri Light" panose="020F0302020204030204" pitchFamily="34" charset="0"/>
                        </a:rPr>
                        <a:t>1.5-3 e-11</a:t>
                      </a:r>
                    </a:p>
                  </a:txBody>
                  <a:tcPr marL="68580" marR="68580" marT="34290" marB="34290"/>
                </a:tc>
                <a:extLst>
                  <a:ext uri="{0D108BD9-81ED-4DB2-BD59-A6C34878D82A}">
                    <a16:rowId xmlns:a16="http://schemas.microsoft.com/office/drawing/2014/main" val="801208050"/>
                  </a:ext>
                </a:extLst>
              </a:tr>
            </a:tbl>
          </a:graphicData>
        </a:graphic>
      </p:graphicFrame>
      <p:graphicFrame>
        <p:nvGraphicFramePr>
          <p:cNvPr id="17" name="Table 14">
            <a:extLst>
              <a:ext uri="{FF2B5EF4-FFF2-40B4-BE49-F238E27FC236}">
                <a16:creationId xmlns:a16="http://schemas.microsoft.com/office/drawing/2014/main" id="{B124E498-07BD-C9E1-6E5F-F03DF79ABC01}"/>
              </a:ext>
            </a:extLst>
          </p:cNvPr>
          <p:cNvGraphicFramePr>
            <a:graphicFrameLocks noGrp="1"/>
          </p:cNvGraphicFramePr>
          <p:nvPr>
            <p:extLst>
              <p:ext uri="{D42A27DB-BD31-4B8C-83A1-F6EECF244321}">
                <p14:modId xmlns:p14="http://schemas.microsoft.com/office/powerpoint/2010/main" val="2924282942"/>
              </p:ext>
            </p:extLst>
          </p:nvPr>
        </p:nvGraphicFramePr>
        <p:xfrm>
          <a:off x="9765143" y="1270740"/>
          <a:ext cx="2179790" cy="1341120"/>
        </p:xfrm>
        <a:graphic>
          <a:graphicData uri="http://schemas.openxmlformats.org/drawingml/2006/table">
            <a:tbl>
              <a:tblPr firstRow="1" bandRow="1">
                <a:tableStyleId>{5C22544A-7EE6-4342-B048-85BDC9FD1C3A}</a:tableStyleId>
              </a:tblPr>
              <a:tblGrid>
                <a:gridCol w="1089895">
                  <a:extLst>
                    <a:ext uri="{9D8B030D-6E8A-4147-A177-3AD203B41FA5}">
                      <a16:colId xmlns:a16="http://schemas.microsoft.com/office/drawing/2014/main" val="2551299685"/>
                    </a:ext>
                  </a:extLst>
                </a:gridCol>
                <a:gridCol w="1089895">
                  <a:extLst>
                    <a:ext uri="{9D8B030D-6E8A-4147-A177-3AD203B41FA5}">
                      <a16:colId xmlns:a16="http://schemas.microsoft.com/office/drawing/2014/main" val="2533119845"/>
                    </a:ext>
                  </a:extLst>
                </a:gridCol>
              </a:tblGrid>
              <a:tr h="2290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i="0">
                          <a:latin typeface="Calibri Light" panose="020F0302020204030204" pitchFamily="34" charset="0"/>
                          <a:cs typeface="Calibri Light" panose="020F0302020204030204" pitchFamily="34" charset="0"/>
                        </a:rPr>
                        <a:t>3BG</a:t>
                      </a:r>
                      <a:r>
                        <a:rPr lang="zh-CN" altLang="en-US" sz="1400" b="0" i="0">
                          <a:latin typeface="Calibri Light" panose="020F0302020204030204" pitchFamily="34" charset="0"/>
                          <a:cs typeface="Calibri Light" panose="020F0302020204030204" pitchFamily="34" charset="0"/>
                        </a:rPr>
                        <a:t> </a:t>
                      </a:r>
                      <a:r>
                        <a:rPr lang="en-US" altLang="zh-CN" sz="1400" b="0" i="0">
                          <a:latin typeface="Calibri Light" panose="020F0302020204030204" pitchFamily="34" charset="0"/>
                          <a:cs typeface="Calibri Light" panose="020F0302020204030204" pitchFamily="34" charset="0"/>
                        </a:rPr>
                        <a:t>gauge</a:t>
                      </a:r>
                      <a:endParaRPr lang="en-US" sz="1400" b="0" i="0">
                        <a:latin typeface="Calibri Light" panose="020F0302020204030204" pitchFamily="34" charset="0"/>
                        <a:cs typeface="Calibri Light" panose="020F030202020403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latin typeface="Calibri Light" panose="020F0302020204030204" pitchFamily="34" charset="0"/>
                          <a:cs typeface="Calibri Light" panose="020F0302020204030204" pitchFamily="34" charset="0"/>
                        </a:rPr>
                        <a:t>Gun</a:t>
                      </a:r>
                    </a:p>
                  </a:txBody>
                  <a:tcPr marL="68580" marR="68580" marT="34290" marB="34290"/>
                </a:tc>
                <a:extLst>
                  <a:ext uri="{0D108BD9-81ED-4DB2-BD59-A6C34878D82A}">
                    <a16:rowId xmlns:a16="http://schemas.microsoft.com/office/drawing/2014/main" val="1552647122"/>
                  </a:ext>
                </a:extLst>
              </a:tr>
              <a:tr h="228600">
                <a:tc>
                  <a:txBody>
                    <a:bodyPr/>
                    <a:lstStyle/>
                    <a:p>
                      <a:r>
                        <a:rPr lang="en-US" sz="1400" b="0" i="0" dirty="0">
                          <a:latin typeface="Calibri Light" panose="020F0302020204030204" pitchFamily="34" charset="0"/>
                          <a:cs typeface="Calibri Light" panose="020F0302020204030204" pitchFamily="34" charset="0"/>
                        </a:rPr>
                        <a:t>Baseline</a:t>
                      </a:r>
                    </a:p>
                  </a:txBody>
                  <a:tcPr marL="68580" marR="68580" marT="34290" marB="34290"/>
                </a:tc>
                <a:tc>
                  <a:txBody>
                    <a:bodyPr/>
                    <a:lstStyle/>
                    <a:p>
                      <a:r>
                        <a:rPr lang="en-US" sz="1400" b="0" i="0">
                          <a:latin typeface="Calibri Light" panose="020F0302020204030204" pitchFamily="34" charset="0"/>
                          <a:cs typeface="Calibri Light" panose="020F0302020204030204" pitchFamily="34" charset="0"/>
                        </a:rPr>
                        <a:t>5-8 e-12</a:t>
                      </a:r>
                    </a:p>
                  </a:txBody>
                  <a:tcPr marL="68580" marR="68580" marT="34290" marB="34290"/>
                </a:tc>
                <a:extLst>
                  <a:ext uri="{0D108BD9-81ED-4DB2-BD59-A6C34878D82A}">
                    <a16:rowId xmlns:a16="http://schemas.microsoft.com/office/drawing/2014/main" val="2963788571"/>
                  </a:ext>
                </a:extLst>
              </a:tr>
              <a:tr h="228600">
                <a:tc>
                  <a:txBody>
                    <a:bodyPr/>
                    <a:lstStyle/>
                    <a:p>
                      <a:r>
                        <a:rPr lang="en-US" sz="1400" b="0" i="0">
                          <a:latin typeface="Calibri Light" panose="020F0302020204030204" pitchFamily="34" charset="0"/>
                          <a:cs typeface="Calibri Light" panose="020F0302020204030204" pitchFamily="34" charset="0"/>
                        </a:rPr>
                        <a:t>3uA</a:t>
                      </a:r>
                    </a:p>
                  </a:txBody>
                  <a:tcPr marL="68580" marR="68580" marT="34290" marB="34290"/>
                </a:tc>
                <a:tc>
                  <a:txBody>
                    <a:bodyPr/>
                    <a:lstStyle/>
                    <a:p>
                      <a:r>
                        <a:rPr lang="en-US" sz="1400" b="0" i="0">
                          <a:latin typeface="Calibri Light" panose="020F0302020204030204" pitchFamily="34" charset="0"/>
                          <a:cs typeface="Calibri Light" panose="020F0302020204030204" pitchFamily="34" charset="0"/>
                        </a:rPr>
                        <a:t>Low (</a:t>
                      </a:r>
                      <a:r>
                        <a:rPr lang="en-US" sz="1400" b="0" i="0" err="1">
                          <a:latin typeface="Calibri Light" panose="020F0302020204030204" pitchFamily="34" charset="0"/>
                          <a:cs typeface="Calibri Light" panose="020F0302020204030204" pitchFamily="34" charset="0"/>
                        </a:rPr>
                        <a:t>c.c</a:t>
                      </a:r>
                      <a:r>
                        <a:rPr lang="en-US" sz="1400" b="0" i="0">
                          <a:latin typeface="Calibri Light" panose="020F0302020204030204" pitchFamily="34" charset="0"/>
                          <a:cs typeface="Calibri Light" panose="020F0302020204030204" pitchFamily="34" charset="0"/>
                        </a:rPr>
                        <a:t>)</a:t>
                      </a:r>
                    </a:p>
                  </a:txBody>
                  <a:tcPr marL="68580" marR="68580" marT="34290" marB="34290"/>
                </a:tc>
                <a:extLst>
                  <a:ext uri="{0D108BD9-81ED-4DB2-BD59-A6C34878D82A}">
                    <a16:rowId xmlns:a16="http://schemas.microsoft.com/office/drawing/2014/main" val="3056067820"/>
                  </a:ext>
                </a:extLst>
              </a:tr>
              <a:tr h="228600">
                <a:tc>
                  <a:txBody>
                    <a:bodyPr/>
                    <a:lstStyle/>
                    <a:p>
                      <a:r>
                        <a:rPr lang="en-US" sz="1400" b="0" i="0">
                          <a:latin typeface="Calibri Light" panose="020F0302020204030204" pitchFamily="34" charset="0"/>
                          <a:cs typeface="Calibri Light" panose="020F0302020204030204" pitchFamily="34" charset="0"/>
                        </a:rPr>
                        <a:t>67.5 </a:t>
                      </a:r>
                      <a:r>
                        <a:rPr lang="en-US" sz="1400" b="0" i="0" err="1">
                          <a:latin typeface="Calibri Light" panose="020F0302020204030204" pitchFamily="34" charset="0"/>
                          <a:cs typeface="Calibri Light" panose="020F0302020204030204" pitchFamily="34" charset="0"/>
                        </a:rPr>
                        <a:t>uA</a:t>
                      </a:r>
                      <a:endParaRPr lang="en-US" sz="1400" b="0" i="0">
                        <a:latin typeface="Calibri Light" panose="020F0302020204030204" pitchFamily="34" charset="0"/>
                        <a:cs typeface="Calibri Light" panose="020F0302020204030204" pitchFamily="34" charset="0"/>
                      </a:endParaRPr>
                    </a:p>
                  </a:txBody>
                  <a:tcPr marL="68580" marR="68580" marT="34290" marB="34290"/>
                </a:tc>
                <a:tc>
                  <a:txBody>
                    <a:bodyPr/>
                    <a:lstStyle/>
                    <a:p>
                      <a:r>
                        <a:rPr lang="en-US" sz="1400" b="0" i="0" dirty="0">
                          <a:latin typeface="Calibri Light" panose="020F0302020204030204" pitchFamily="34" charset="0"/>
                          <a:cs typeface="Calibri Light" panose="020F0302020204030204" pitchFamily="34" charset="0"/>
                        </a:rPr>
                        <a:t>2e-11,Low (</a:t>
                      </a:r>
                      <a:r>
                        <a:rPr lang="en-US" sz="1400" b="0" i="0" dirty="0" err="1">
                          <a:latin typeface="Calibri Light" panose="020F0302020204030204" pitchFamily="34" charset="0"/>
                          <a:cs typeface="Calibri Light" panose="020F0302020204030204" pitchFamily="34" charset="0"/>
                        </a:rPr>
                        <a:t>c.c</a:t>
                      </a:r>
                      <a:r>
                        <a:rPr lang="en-US" sz="1400" b="0" i="0" dirty="0">
                          <a:latin typeface="Calibri Light" panose="020F0302020204030204" pitchFamily="34" charset="0"/>
                          <a:cs typeface="Calibri Light" panose="020F0302020204030204" pitchFamily="34" charset="0"/>
                        </a:rPr>
                        <a:t>)</a:t>
                      </a:r>
                    </a:p>
                  </a:txBody>
                  <a:tcPr marL="68580" marR="68580" marT="34290" marB="34290"/>
                </a:tc>
                <a:extLst>
                  <a:ext uri="{0D108BD9-81ED-4DB2-BD59-A6C34878D82A}">
                    <a16:rowId xmlns:a16="http://schemas.microsoft.com/office/drawing/2014/main" val="801208050"/>
                  </a:ext>
                </a:extLst>
              </a:tr>
            </a:tbl>
          </a:graphicData>
        </a:graphic>
      </p:graphicFrame>
      <p:cxnSp>
        <p:nvCxnSpPr>
          <p:cNvPr id="18" name="Straight Arrow Connector 17">
            <a:extLst>
              <a:ext uri="{FF2B5EF4-FFF2-40B4-BE49-F238E27FC236}">
                <a16:creationId xmlns:a16="http://schemas.microsoft.com/office/drawing/2014/main" id="{0316D5F6-65B0-DD88-7F66-309951C4FC22}"/>
              </a:ext>
            </a:extLst>
          </p:cNvPr>
          <p:cNvCxnSpPr>
            <a:cxnSpLocks/>
          </p:cNvCxnSpPr>
          <p:nvPr/>
        </p:nvCxnSpPr>
        <p:spPr>
          <a:xfrm flipH="1" flipV="1">
            <a:off x="10450821" y="4818078"/>
            <a:ext cx="285099" cy="1165332"/>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7FB1E7B-3C30-836B-0C45-5548D7D26351}"/>
              </a:ext>
            </a:extLst>
          </p:cNvPr>
          <p:cNvSpPr txBox="1"/>
          <p:nvPr/>
        </p:nvSpPr>
        <p:spPr>
          <a:xfrm>
            <a:off x="8383441" y="5896700"/>
            <a:ext cx="3207753" cy="523220"/>
          </a:xfrm>
          <a:prstGeom prst="rect">
            <a:avLst/>
          </a:prstGeom>
          <a:noFill/>
        </p:spPr>
        <p:txBody>
          <a:bodyPr wrap="square" rtlCol="0">
            <a:spAutoFit/>
          </a:bodyPr>
          <a:lstStyle/>
          <a:p>
            <a:r>
              <a:rPr lang="en-US" sz="1400" dirty="0">
                <a:latin typeface="Calibri Light" panose="020F0302020204030204" pitchFamily="34" charset="0"/>
                <a:cs typeface="Calibri Light" panose="020F0302020204030204" pitchFamily="34" charset="0"/>
              </a:rPr>
              <a:t>We added gap in between the anode and the gun chamber to get extra conductivity</a:t>
            </a:r>
          </a:p>
        </p:txBody>
      </p:sp>
      <p:pic>
        <p:nvPicPr>
          <p:cNvPr id="20" name="Picture 19">
            <a:extLst>
              <a:ext uri="{FF2B5EF4-FFF2-40B4-BE49-F238E27FC236}">
                <a16:creationId xmlns:a16="http://schemas.microsoft.com/office/drawing/2014/main" id="{1F13B245-D6A8-0B14-85AB-74E80580850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9897993">
            <a:off x="640762" y="1890547"/>
            <a:ext cx="5844199" cy="3134272"/>
          </a:xfrm>
          <a:prstGeom prst="rect">
            <a:avLst/>
          </a:prstGeom>
          <a:scene3d>
            <a:camera prst="orthographicFront">
              <a:rot lat="0" lon="2700000" rev="240000"/>
            </a:camera>
            <a:lightRig rig="threePt" dir="t"/>
          </a:scene3d>
        </p:spPr>
      </p:pic>
      <p:sp>
        <p:nvSpPr>
          <p:cNvPr id="21" name="Right Arrow 20">
            <a:extLst>
              <a:ext uri="{FF2B5EF4-FFF2-40B4-BE49-F238E27FC236}">
                <a16:creationId xmlns:a16="http://schemas.microsoft.com/office/drawing/2014/main" id="{201C2F6A-88EC-8018-4ED9-F4A47162ADE8}"/>
              </a:ext>
            </a:extLst>
          </p:cNvPr>
          <p:cNvSpPr/>
          <p:nvPr/>
        </p:nvSpPr>
        <p:spPr>
          <a:xfrm rot="13202477">
            <a:off x="5208758" y="4225342"/>
            <a:ext cx="1897351" cy="156989"/>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83100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02849-B22A-3D4F-A48B-6ACAE369C41C}"/>
              </a:ext>
            </a:extLst>
          </p:cNvPr>
          <p:cNvSpPr>
            <a:spLocks noGrp="1"/>
          </p:cNvSpPr>
          <p:nvPr>
            <p:ph type="title"/>
          </p:nvPr>
        </p:nvSpPr>
        <p:spPr>
          <a:xfrm>
            <a:off x="358219" y="365035"/>
            <a:ext cx="11161336" cy="745629"/>
          </a:xfrm>
        </p:spPr>
        <p:txBody>
          <a:bodyPr>
            <a:normAutofit/>
          </a:bodyPr>
          <a:lstStyle/>
          <a:p>
            <a:r>
              <a:rPr lang="en-US" altLang="zh-CN" dirty="0"/>
              <a:t>Active</a:t>
            </a:r>
            <a:r>
              <a:rPr lang="zh-CN" altLang="en-US" dirty="0"/>
              <a:t> </a:t>
            </a:r>
            <a:r>
              <a:rPr lang="en-US" altLang="zh-CN" dirty="0"/>
              <a:t>Cooling</a:t>
            </a:r>
            <a:r>
              <a:rPr lang="zh-CN" altLang="en-US" dirty="0"/>
              <a:t> </a:t>
            </a:r>
            <a:r>
              <a:rPr lang="en-US" altLang="zh-CN" dirty="0"/>
              <a:t>Cathode using HV feedthrough</a:t>
            </a:r>
            <a:endParaRPr lang="en-US" dirty="0"/>
          </a:p>
        </p:txBody>
      </p:sp>
      <p:sp>
        <p:nvSpPr>
          <p:cNvPr id="8" name="TextBox 7">
            <a:extLst>
              <a:ext uri="{FF2B5EF4-FFF2-40B4-BE49-F238E27FC236}">
                <a16:creationId xmlns:a16="http://schemas.microsoft.com/office/drawing/2014/main" id="{2D739B5A-C0E6-9B4E-8C47-7CEDA8E95C7F}"/>
              </a:ext>
            </a:extLst>
          </p:cNvPr>
          <p:cNvSpPr txBox="1"/>
          <p:nvPr/>
        </p:nvSpPr>
        <p:spPr>
          <a:xfrm>
            <a:off x="1477908" y="1257376"/>
            <a:ext cx="9370243" cy="369332"/>
          </a:xfrm>
          <a:prstGeom prst="rect">
            <a:avLst/>
          </a:prstGeom>
          <a:noFill/>
        </p:spPr>
        <p:txBody>
          <a:bodyPr wrap="square" rtlCol="0">
            <a:spAutoFit/>
          </a:bodyPr>
          <a:lstStyle/>
          <a:p>
            <a:r>
              <a:rPr lang="en-US" altLang="zh-CN" dirty="0">
                <a:latin typeface="Calibri Light" panose="020F0302020204030204" pitchFamily="34" charset="0"/>
                <a:cs typeface="Calibri Light" panose="020F0302020204030204" pitchFamily="34" charset="0"/>
              </a:rPr>
              <a:t>We developed</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the</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active</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cooling</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HV</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feedthrough which can</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absorb</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the</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laser</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power</a:t>
            </a:r>
            <a:r>
              <a:rPr lang="zh-CN" altLang="en-US" dirty="0">
                <a:latin typeface="Calibri Light" panose="020F0302020204030204" pitchFamily="34" charset="0"/>
                <a:cs typeface="Calibri Light" panose="020F0302020204030204" pitchFamily="34" charset="0"/>
              </a:rPr>
              <a:t> </a:t>
            </a:r>
            <a:r>
              <a:rPr lang="en-US" altLang="zh-CN" b="1" dirty="0">
                <a:solidFill>
                  <a:schemeClr val="accent3">
                    <a:lumMod val="75000"/>
                  </a:schemeClr>
                </a:solidFill>
                <a:latin typeface="Calibri" panose="020F0502020204030204" pitchFamily="34" charset="0"/>
                <a:cs typeface="Calibri" panose="020F0502020204030204" pitchFamily="34" charset="0"/>
              </a:rPr>
              <a:t>up</a:t>
            </a:r>
            <a:r>
              <a:rPr lang="zh-CN" altLang="en-US" b="1" dirty="0">
                <a:solidFill>
                  <a:schemeClr val="accent3">
                    <a:lumMod val="75000"/>
                  </a:schemeClr>
                </a:solidFill>
                <a:latin typeface="Calibri" panose="020F0502020204030204" pitchFamily="34" charset="0"/>
                <a:cs typeface="Calibri" panose="020F0502020204030204" pitchFamily="34" charset="0"/>
              </a:rPr>
              <a:t> </a:t>
            </a:r>
            <a:r>
              <a:rPr lang="en-US" altLang="zh-CN" b="1" dirty="0">
                <a:solidFill>
                  <a:schemeClr val="accent3">
                    <a:lumMod val="75000"/>
                  </a:schemeClr>
                </a:solidFill>
                <a:latin typeface="Calibri" panose="020F0502020204030204" pitchFamily="34" charset="0"/>
                <a:cs typeface="Calibri" panose="020F0502020204030204" pitchFamily="34" charset="0"/>
              </a:rPr>
              <a:t>to</a:t>
            </a:r>
            <a:r>
              <a:rPr lang="zh-CN" altLang="en-US" b="1" dirty="0">
                <a:solidFill>
                  <a:schemeClr val="accent3">
                    <a:lumMod val="75000"/>
                  </a:schemeClr>
                </a:solidFill>
                <a:latin typeface="Calibri" panose="020F0502020204030204" pitchFamily="34" charset="0"/>
                <a:cs typeface="Calibri" panose="020F0502020204030204" pitchFamily="34" charset="0"/>
              </a:rPr>
              <a:t> </a:t>
            </a:r>
            <a:r>
              <a:rPr lang="en-US" altLang="zh-CN" b="1" dirty="0">
                <a:solidFill>
                  <a:schemeClr val="accent3">
                    <a:lumMod val="75000"/>
                  </a:schemeClr>
                </a:solidFill>
                <a:latin typeface="Calibri" panose="020F0502020204030204" pitchFamily="34" charset="0"/>
                <a:cs typeface="Calibri" panose="020F0502020204030204" pitchFamily="34" charset="0"/>
              </a:rPr>
              <a:t>10</a:t>
            </a:r>
            <a:r>
              <a:rPr lang="zh-CN" altLang="en-US" b="1" dirty="0">
                <a:solidFill>
                  <a:schemeClr val="accent3">
                    <a:lumMod val="75000"/>
                  </a:schemeClr>
                </a:solidFill>
                <a:latin typeface="Calibri" panose="020F0502020204030204" pitchFamily="34" charset="0"/>
                <a:cs typeface="Calibri" panose="020F0502020204030204" pitchFamily="34" charset="0"/>
              </a:rPr>
              <a:t> </a:t>
            </a:r>
            <a:r>
              <a:rPr lang="en-US" altLang="zh-CN" b="1" dirty="0">
                <a:solidFill>
                  <a:schemeClr val="accent3">
                    <a:lumMod val="75000"/>
                  </a:schemeClr>
                </a:solidFill>
                <a:latin typeface="Calibri" panose="020F0502020204030204" pitchFamily="34" charset="0"/>
                <a:cs typeface="Calibri" panose="020F0502020204030204" pitchFamily="34" charset="0"/>
              </a:rPr>
              <a:t>W</a:t>
            </a:r>
            <a:r>
              <a:rPr lang="en-US" altLang="zh-CN" dirty="0">
                <a:latin typeface="Calibri Light" panose="020F0302020204030204" pitchFamily="34" charset="0"/>
                <a:cs typeface="Calibri Light" panose="020F0302020204030204" pitchFamily="34" charset="0"/>
              </a:rPr>
              <a:t>.</a:t>
            </a:r>
            <a:r>
              <a:rPr lang="zh-CN" altLang="en-US" dirty="0">
                <a:latin typeface="Calibri Light" panose="020F0302020204030204" pitchFamily="34" charset="0"/>
                <a:cs typeface="Calibri Light" panose="020F0302020204030204" pitchFamily="34" charset="0"/>
              </a:rPr>
              <a:t> </a:t>
            </a:r>
            <a:endParaRPr lang="en-US" dirty="0">
              <a:latin typeface="Calibri Light" panose="020F0302020204030204" pitchFamily="34" charset="0"/>
              <a:cs typeface="Calibri Light" panose="020F0302020204030204" pitchFamily="34" charset="0"/>
            </a:endParaRPr>
          </a:p>
        </p:txBody>
      </p:sp>
      <p:pic>
        <p:nvPicPr>
          <p:cNvPr id="5" name="Picture 4">
            <a:extLst>
              <a:ext uri="{FF2B5EF4-FFF2-40B4-BE49-F238E27FC236}">
                <a16:creationId xmlns:a16="http://schemas.microsoft.com/office/drawing/2014/main" id="{0C62DD82-D93C-764D-8142-D6516E7306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15777" y="2348177"/>
            <a:ext cx="1848721" cy="2692892"/>
          </a:xfrm>
          <a:prstGeom prst="rect">
            <a:avLst/>
          </a:prstGeom>
        </p:spPr>
      </p:pic>
      <p:sp>
        <p:nvSpPr>
          <p:cNvPr id="9" name="TextBox 8">
            <a:extLst>
              <a:ext uri="{FF2B5EF4-FFF2-40B4-BE49-F238E27FC236}">
                <a16:creationId xmlns:a16="http://schemas.microsoft.com/office/drawing/2014/main" id="{BCC13A5D-576D-5E43-8497-FF82DB59A96B}"/>
              </a:ext>
            </a:extLst>
          </p:cNvPr>
          <p:cNvSpPr txBox="1"/>
          <p:nvPr/>
        </p:nvSpPr>
        <p:spPr>
          <a:xfrm>
            <a:off x="1601601" y="1950864"/>
            <a:ext cx="2374881" cy="307777"/>
          </a:xfrm>
          <a:prstGeom prst="rect">
            <a:avLst/>
          </a:prstGeom>
          <a:noFill/>
        </p:spPr>
        <p:txBody>
          <a:bodyPr wrap="none" rtlCol="0">
            <a:spAutoFit/>
          </a:bodyPr>
          <a:lstStyle/>
          <a:p>
            <a:r>
              <a:rPr lang="en-US" altLang="zh-CN" sz="1400" dirty="0">
                <a:latin typeface="Calibri Light" panose="020F0302020204030204" pitchFamily="34" charset="0"/>
                <a:cs typeface="Calibri Light" panose="020F0302020204030204" pitchFamily="34" charset="0"/>
              </a:rPr>
              <a:t>Tested</a:t>
            </a:r>
            <a:r>
              <a:rPr lang="zh-CN" altLang="en-US" sz="1400" dirty="0">
                <a:latin typeface="Calibri Light" panose="020F0302020204030204" pitchFamily="34" charset="0"/>
                <a:cs typeface="Calibri Light" panose="020F0302020204030204" pitchFamily="34" charset="0"/>
              </a:rPr>
              <a:t> </a:t>
            </a:r>
            <a:r>
              <a:rPr lang="en-US" altLang="zh-CN" sz="1400" dirty="0">
                <a:latin typeface="Calibri Light" panose="020F0302020204030204" pitchFamily="34" charset="0"/>
                <a:cs typeface="Calibri Light" panose="020F0302020204030204" pitchFamily="34" charset="0"/>
              </a:rPr>
              <a:t>up</a:t>
            </a:r>
            <a:r>
              <a:rPr lang="zh-CN" altLang="en-US" sz="1400" dirty="0">
                <a:latin typeface="Calibri Light" panose="020F0302020204030204" pitchFamily="34" charset="0"/>
                <a:cs typeface="Calibri Light" panose="020F0302020204030204" pitchFamily="34" charset="0"/>
              </a:rPr>
              <a:t> </a:t>
            </a:r>
            <a:r>
              <a:rPr lang="en-US" altLang="zh-CN" sz="1400" dirty="0">
                <a:latin typeface="Calibri Light" panose="020F0302020204030204" pitchFamily="34" charset="0"/>
                <a:cs typeface="Calibri Light" panose="020F0302020204030204" pitchFamily="34" charset="0"/>
              </a:rPr>
              <a:t>to</a:t>
            </a:r>
            <a:r>
              <a:rPr lang="zh-CN" altLang="en-US" sz="1400" dirty="0">
                <a:latin typeface="Calibri Light" panose="020F0302020204030204" pitchFamily="34" charset="0"/>
                <a:cs typeface="Calibri Light" panose="020F0302020204030204" pitchFamily="34" charset="0"/>
              </a:rPr>
              <a:t> </a:t>
            </a:r>
            <a:r>
              <a:rPr lang="en-US" altLang="zh-CN" sz="1400" dirty="0">
                <a:solidFill>
                  <a:srgbClr val="FF0000"/>
                </a:solidFill>
                <a:latin typeface="Calibri Light" panose="020F0302020204030204" pitchFamily="34" charset="0"/>
                <a:cs typeface="Calibri Light" panose="020F0302020204030204" pitchFamily="34" charset="0"/>
              </a:rPr>
              <a:t>410</a:t>
            </a:r>
            <a:r>
              <a:rPr lang="zh-CN" altLang="en-US" sz="1400" dirty="0">
                <a:solidFill>
                  <a:srgbClr val="FF0000"/>
                </a:solidFill>
                <a:latin typeface="Calibri Light" panose="020F0302020204030204" pitchFamily="34" charset="0"/>
                <a:cs typeface="Calibri Light" panose="020F0302020204030204" pitchFamily="34" charset="0"/>
              </a:rPr>
              <a:t> </a:t>
            </a:r>
            <a:r>
              <a:rPr lang="en-US" altLang="zh-CN" sz="1400" dirty="0">
                <a:solidFill>
                  <a:srgbClr val="FF0000"/>
                </a:solidFill>
                <a:latin typeface="Calibri Light" panose="020F0302020204030204" pitchFamily="34" charset="0"/>
                <a:cs typeface="Calibri Light" panose="020F0302020204030204" pitchFamily="34" charset="0"/>
              </a:rPr>
              <a:t>kV</a:t>
            </a:r>
            <a:r>
              <a:rPr lang="zh-CN" altLang="en-US" sz="1400" dirty="0">
                <a:solidFill>
                  <a:srgbClr val="FF0000"/>
                </a:solidFill>
                <a:latin typeface="Calibri Light" panose="020F0302020204030204" pitchFamily="34" charset="0"/>
                <a:cs typeface="Calibri Light" panose="020F0302020204030204" pitchFamily="34" charset="0"/>
              </a:rPr>
              <a:t> </a:t>
            </a:r>
            <a:r>
              <a:rPr lang="en-US" altLang="zh-CN" sz="1400" dirty="0">
                <a:solidFill>
                  <a:srgbClr val="FF0000"/>
                </a:solidFill>
                <a:latin typeface="Calibri Light" panose="020F0302020204030204" pitchFamily="34" charset="0"/>
                <a:cs typeface="Calibri Light" panose="020F0302020204030204" pitchFamily="34" charset="0"/>
              </a:rPr>
              <a:t>with</a:t>
            </a:r>
            <a:r>
              <a:rPr lang="zh-CN" altLang="en-US" sz="1400" dirty="0">
                <a:solidFill>
                  <a:srgbClr val="FF0000"/>
                </a:solidFill>
                <a:latin typeface="Calibri Light" panose="020F0302020204030204" pitchFamily="34" charset="0"/>
                <a:cs typeface="Calibri Light" panose="020F0302020204030204" pitchFamily="34" charset="0"/>
              </a:rPr>
              <a:t> </a:t>
            </a:r>
            <a:r>
              <a:rPr lang="en-US" altLang="zh-CN" sz="1400" dirty="0">
                <a:solidFill>
                  <a:srgbClr val="FF0000"/>
                </a:solidFill>
                <a:latin typeface="Calibri Light" panose="020F0302020204030204" pitchFamily="34" charset="0"/>
                <a:cs typeface="Calibri Light" panose="020F0302020204030204" pitchFamily="34" charset="0"/>
              </a:rPr>
              <a:t>flow</a:t>
            </a:r>
            <a:endParaRPr lang="en-US" sz="1400" dirty="0">
              <a:solidFill>
                <a:srgbClr val="FF0000"/>
              </a:solidFill>
              <a:latin typeface="Calibri Light" panose="020F0302020204030204" pitchFamily="34" charset="0"/>
              <a:cs typeface="Calibri Light" panose="020F0302020204030204" pitchFamily="34" charset="0"/>
            </a:endParaRPr>
          </a:p>
        </p:txBody>
      </p:sp>
      <p:cxnSp>
        <p:nvCxnSpPr>
          <p:cNvPr id="65" name="Straight Arrow Connector 64">
            <a:extLst>
              <a:ext uri="{FF2B5EF4-FFF2-40B4-BE49-F238E27FC236}">
                <a16:creationId xmlns:a16="http://schemas.microsoft.com/office/drawing/2014/main" id="{B6F147A8-B6F2-DA45-A7AE-09FCF3A64C61}"/>
              </a:ext>
            </a:extLst>
          </p:cNvPr>
          <p:cNvCxnSpPr>
            <a:cxnSpLocks/>
          </p:cNvCxnSpPr>
          <p:nvPr/>
        </p:nvCxnSpPr>
        <p:spPr>
          <a:xfrm flipH="1">
            <a:off x="4204524" y="2576538"/>
            <a:ext cx="9638" cy="375804"/>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DC26899-0AD8-9448-8DC8-422FB592108B}"/>
              </a:ext>
            </a:extLst>
          </p:cNvPr>
          <p:cNvSpPr txBox="1"/>
          <p:nvPr/>
        </p:nvSpPr>
        <p:spPr>
          <a:xfrm>
            <a:off x="2362088" y="5825717"/>
            <a:ext cx="7905129" cy="646331"/>
          </a:xfrm>
          <a:prstGeom prst="rect">
            <a:avLst/>
          </a:prstGeom>
          <a:noFill/>
        </p:spPr>
        <p:txBody>
          <a:bodyPr wrap="square" rtlCol="0">
            <a:spAutoFit/>
          </a:bodyPr>
          <a:lstStyle/>
          <a:p>
            <a:pPr algn="ctr"/>
            <a:r>
              <a:rPr lang="en-US" altLang="zh-CN" dirty="0">
                <a:latin typeface="Calibri Light" panose="020F0302020204030204" pitchFamily="34" charset="0"/>
                <a:cs typeface="Calibri Light" panose="020F0302020204030204" pitchFamily="34" charset="0"/>
              </a:rPr>
              <a:t>It</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was</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designed</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for</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high</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current</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operation.</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Not</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necessary</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for</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EIC</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polarized</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source.</a:t>
            </a:r>
            <a:r>
              <a:rPr lang="zh-CN" altLang="en-US" dirty="0">
                <a:latin typeface="Calibri Light" panose="020F0302020204030204" pitchFamily="34" charset="0"/>
                <a:cs typeface="Calibri Light" panose="020F0302020204030204" pitchFamily="34" charset="0"/>
              </a:rPr>
              <a:t> </a:t>
            </a:r>
            <a:r>
              <a:rPr lang="en-US" altLang="zh-CN" b="1" dirty="0">
                <a:solidFill>
                  <a:schemeClr val="accent3">
                    <a:lumMod val="75000"/>
                  </a:schemeClr>
                </a:solidFill>
                <a:latin typeface="Calibri" panose="020F0502020204030204" pitchFamily="34" charset="0"/>
                <a:cs typeface="Calibri" panose="020F0502020204030204" pitchFamily="34" charset="0"/>
              </a:rPr>
              <a:t>Beneficial</a:t>
            </a:r>
            <a:r>
              <a:rPr lang="zh-CN" altLang="en-US" b="1" dirty="0">
                <a:solidFill>
                  <a:schemeClr val="accent3">
                    <a:lumMod val="75000"/>
                  </a:schemeClr>
                </a:solidFill>
                <a:latin typeface="Calibri" panose="020F0502020204030204" pitchFamily="34" charset="0"/>
                <a:cs typeface="Calibri" panose="020F0502020204030204" pitchFamily="34" charset="0"/>
              </a:rPr>
              <a:t> </a:t>
            </a:r>
            <a:r>
              <a:rPr lang="en-US" altLang="zh-CN" b="1" dirty="0">
                <a:solidFill>
                  <a:schemeClr val="accent3">
                    <a:lumMod val="75000"/>
                  </a:schemeClr>
                </a:solidFill>
                <a:latin typeface="Calibri" panose="020F0502020204030204" pitchFamily="34" charset="0"/>
                <a:cs typeface="Calibri" panose="020F0502020204030204" pitchFamily="34" charset="0"/>
              </a:rPr>
              <a:t>towards</a:t>
            </a:r>
            <a:r>
              <a:rPr lang="zh-CN" altLang="en-US" b="1" dirty="0">
                <a:solidFill>
                  <a:schemeClr val="accent3">
                    <a:lumMod val="75000"/>
                  </a:schemeClr>
                </a:solidFill>
                <a:latin typeface="Calibri" panose="020F0502020204030204" pitchFamily="34" charset="0"/>
                <a:cs typeface="Calibri" panose="020F0502020204030204" pitchFamily="34" charset="0"/>
              </a:rPr>
              <a:t> </a:t>
            </a:r>
            <a:r>
              <a:rPr lang="en-US" altLang="zh-CN" b="1" dirty="0">
                <a:solidFill>
                  <a:schemeClr val="accent3">
                    <a:lumMod val="75000"/>
                  </a:schemeClr>
                </a:solidFill>
                <a:latin typeface="Calibri" panose="020F0502020204030204" pitchFamily="34" charset="0"/>
                <a:cs typeface="Calibri" panose="020F0502020204030204" pitchFamily="34" charset="0"/>
              </a:rPr>
              <a:t>any high</a:t>
            </a:r>
            <a:r>
              <a:rPr lang="zh-CN" altLang="en-US" b="1" dirty="0">
                <a:solidFill>
                  <a:schemeClr val="accent3">
                    <a:lumMod val="75000"/>
                  </a:schemeClr>
                </a:solidFill>
                <a:latin typeface="Calibri" panose="020F0502020204030204" pitchFamily="34" charset="0"/>
                <a:cs typeface="Calibri" panose="020F0502020204030204" pitchFamily="34" charset="0"/>
              </a:rPr>
              <a:t> </a:t>
            </a:r>
            <a:r>
              <a:rPr lang="en-US" altLang="zh-CN" b="1" dirty="0">
                <a:solidFill>
                  <a:schemeClr val="accent3">
                    <a:lumMod val="75000"/>
                  </a:schemeClr>
                </a:solidFill>
                <a:latin typeface="Calibri" panose="020F0502020204030204" pitchFamily="34" charset="0"/>
                <a:cs typeface="Calibri" panose="020F0502020204030204" pitchFamily="34" charset="0"/>
              </a:rPr>
              <a:t>current polarized/unpolarized </a:t>
            </a:r>
            <a:r>
              <a:rPr lang="zh-CN" altLang="en-US" b="1" dirty="0">
                <a:solidFill>
                  <a:schemeClr val="accent3">
                    <a:lumMod val="75000"/>
                  </a:schemeClr>
                </a:solidFill>
                <a:latin typeface="Calibri" panose="020F0502020204030204" pitchFamily="34" charset="0"/>
                <a:cs typeface="Calibri" panose="020F0502020204030204" pitchFamily="34" charset="0"/>
              </a:rPr>
              <a:t> </a:t>
            </a:r>
            <a:r>
              <a:rPr lang="en-US" altLang="zh-CN" b="1" dirty="0">
                <a:solidFill>
                  <a:schemeClr val="accent3">
                    <a:lumMod val="75000"/>
                  </a:schemeClr>
                </a:solidFill>
                <a:latin typeface="Calibri" panose="020F0502020204030204" pitchFamily="34" charset="0"/>
                <a:cs typeface="Calibri" panose="020F0502020204030204" pitchFamily="34" charset="0"/>
              </a:rPr>
              <a:t>gun.</a:t>
            </a:r>
            <a:endParaRPr lang="en-US" b="1" dirty="0">
              <a:solidFill>
                <a:schemeClr val="accent3">
                  <a:lumMod val="75000"/>
                </a:schemeClr>
              </a:solidFill>
              <a:latin typeface="Calibri" panose="020F0502020204030204" pitchFamily="34" charset="0"/>
              <a:cs typeface="Calibri" panose="020F0502020204030204" pitchFamily="34" charset="0"/>
            </a:endParaRPr>
          </a:p>
        </p:txBody>
      </p:sp>
      <p:sp>
        <p:nvSpPr>
          <p:cNvPr id="12" name="Slide Number Placeholder 11">
            <a:extLst>
              <a:ext uri="{FF2B5EF4-FFF2-40B4-BE49-F238E27FC236}">
                <a16:creationId xmlns:a16="http://schemas.microsoft.com/office/drawing/2014/main" id="{65DEC97A-3C95-334A-B21A-3CF63404AE77}"/>
              </a:ext>
            </a:extLst>
          </p:cNvPr>
          <p:cNvSpPr>
            <a:spLocks noGrp="1"/>
          </p:cNvSpPr>
          <p:nvPr>
            <p:ph type="sldNum" sz="quarter" idx="12"/>
          </p:nvPr>
        </p:nvSpPr>
        <p:spPr>
          <a:xfrm>
            <a:off x="3543300" y="6362006"/>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j-lt"/>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9</a:t>
            </a:fld>
            <a:endParaRPr lang="en-US"/>
          </a:p>
        </p:txBody>
      </p:sp>
      <p:pic>
        <p:nvPicPr>
          <p:cNvPr id="34" name="Picture 3">
            <a:extLst>
              <a:ext uri="{FF2B5EF4-FFF2-40B4-BE49-F238E27FC236}">
                <a16:creationId xmlns:a16="http://schemas.microsoft.com/office/drawing/2014/main" id="{E47C2505-E6FB-6D45-A68C-787F19DBD582}"/>
              </a:ext>
            </a:extLst>
          </p:cNvPr>
          <p:cNvPicPr>
            <a:picLocks noChangeAspect="1" noChangeArrowheads="1"/>
          </p:cNvPicPr>
          <p:nvPr/>
        </p:nvPicPr>
        <p:blipFill>
          <a:blip r:embed="rId4" r:link="rId5" cstate="print">
            <a:extLst>
              <a:ext uri="{28A0092B-C50C-407E-A947-70E740481C1C}">
                <a14:useLocalDpi xmlns:a14="http://schemas.microsoft.com/office/drawing/2010/main"/>
              </a:ext>
            </a:extLst>
          </a:blip>
          <a:srcRect/>
          <a:stretch>
            <a:fillRect/>
          </a:stretch>
        </p:blipFill>
        <p:spPr bwMode="auto">
          <a:xfrm>
            <a:off x="895546" y="2344845"/>
            <a:ext cx="2022169" cy="269622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B8C4F859-69EE-6E43-95D9-3BA4B30DD61E}"/>
              </a:ext>
            </a:extLst>
          </p:cNvPr>
          <p:cNvSpPr txBox="1"/>
          <p:nvPr/>
        </p:nvSpPr>
        <p:spPr>
          <a:xfrm>
            <a:off x="895546" y="5045609"/>
            <a:ext cx="3868952" cy="646331"/>
          </a:xfrm>
          <a:prstGeom prst="rect">
            <a:avLst/>
          </a:prstGeom>
          <a:solidFill>
            <a:schemeClr val="accent2">
              <a:lumMod val="20000"/>
              <a:lumOff val="80000"/>
            </a:schemeClr>
          </a:solidFill>
        </p:spPr>
        <p:txBody>
          <a:bodyPr wrap="square" rtlCol="0">
            <a:spAutoFit/>
          </a:bodyPr>
          <a:lstStyle/>
          <a:p>
            <a:pPr algn="ctr"/>
            <a:r>
              <a:rPr lang="en-US" altLang="zh-CN" dirty="0">
                <a:latin typeface="Calibri Light" panose="020F0302020204030204" pitchFamily="34" charset="0"/>
                <a:cs typeface="Calibri Light" panose="020F0302020204030204" pitchFamily="34" charset="0"/>
              </a:rPr>
              <a:t>Customer designed HV plug with cooling channel</a:t>
            </a:r>
            <a:endParaRPr lang="en-US" dirty="0">
              <a:latin typeface="Calibri Light" panose="020F0302020204030204" pitchFamily="34" charset="0"/>
              <a:cs typeface="Calibri Light" panose="020F0302020204030204" pitchFamily="34" charset="0"/>
            </a:endParaRPr>
          </a:p>
        </p:txBody>
      </p:sp>
      <p:grpSp>
        <p:nvGrpSpPr>
          <p:cNvPr id="14" name="Group 13">
            <a:extLst>
              <a:ext uri="{FF2B5EF4-FFF2-40B4-BE49-F238E27FC236}">
                <a16:creationId xmlns:a16="http://schemas.microsoft.com/office/drawing/2014/main" id="{ED3F6667-5AA1-E845-81D3-6776BE121D30}"/>
              </a:ext>
            </a:extLst>
          </p:cNvPr>
          <p:cNvGrpSpPr/>
          <p:nvPr/>
        </p:nvGrpSpPr>
        <p:grpSpPr>
          <a:xfrm>
            <a:off x="9785080" y="2025614"/>
            <a:ext cx="1929935" cy="2331720"/>
            <a:chOff x="7238706" y="2218884"/>
            <a:chExt cx="2573247" cy="3108960"/>
          </a:xfrm>
        </p:grpSpPr>
        <p:pic>
          <p:nvPicPr>
            <p:cNvPr id="33" name="Picture 32">
              <a:extLst>
                <a:ext uri="{FF2B5EF4-FFF2-40B4-BE49-F238E27FC236}">
                  <a16:creationId xmlns:a16="http://schemas.microsoft.com/office/drawing/2014/main" id="{AA9290B8-6AFD-124A-B10D-F63E723AB3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38706" y="2218884"/>
              <a:ext cx="2560771" cy="3108960"/>
            </a:xfrm>
            <a:prstGeom prst="rect">
              <a:avLst/>
            </a:prstGeom>
          </p:spPr>
        </p:pic>
        <p:pic>
          <p:nvPicPr>
            <p:cNvPr id="28" name="Picture 27">
              <a:extLst>
                <a:ext uri="{FF2B5EF4-FFF2-40B4-BE49-F238E27FC236}">
                  <a16:creationId xmlns:a16="http://schemas.microsoft.com/office/drawing/2014/main" id="{E4C48E3B-E107-DC4D-A70C-DF50BDF91C6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400000">
              <a:off x="8120410" y="2956585"/>
              <a:ext cx="2429243" cy="953842"/>
            </a:xfrm>
            <a:prstGeom prst="rect">
              <a:avLst/>
            </a:prstGeom>
          </p:spPr>
        </p:pic>
      </p:grpSp>
      <p:sp>
        <p:nvSpPr>
          <p:cNvPr id="15" name="TextBox 14">
            <a:extLst>
              <a:ext uri="{FF2B5EF4-FFF2-40B4-BE49-F238E27FC236}">
                <a16:creationId xmlns:a16="http://schemas.microsoft.com/office/drawing/2014/main" id="{022159C1-D62E-1541-A46D-4B5105437CA6}"/>
              </a:ext>
            </a:extLst>
          </p:cNvPr>
          <p:cNvSpPr txBox="1"/>
          <p:nvPr/>
        </p:nvSpPr>
        <p:spPr>
          <a:xfrm>
            <a:off x="8543112" y="4572550"/>
            <a:ext cx="3339937" cy="1200329"/>
          </a:xfrm>
          <a:prstGeom prst="rect">
            <a:avLst/>
          </a:prstGeom>
          <a:noFill/>
          <a:ln w="25400">
            <a:solidFill>
              <a:schemeClr val="accent3">
                <a:lumMod val="75000"/>
              </a:schemeClr>
            </a:solidFill>
          </a:ln>
        </p:spPr>
        <p:txBody>
          <a:bodyPr wrap="square" rtlCol="0">
            <a:spAutoFit/>
          </a:bodyPr>
          <a:lstStyle/>
          <a:p>
            <a:pPr marL="214313" indent="-214313">
              <a:buFont typeface="Arial" panose="020B0604020202020204" pitchFamily="34" charset="0"/>
              <a:buChar char="•"/>
            </a:pPr>
            <a:r>
              <a:rPr lang="en-US" dirty="0">
                <a:latin typeface="Calibri Light" panose="020F0302020204030204" pitchFamily="34" charset="0"/>
                <a:cs typeface="Calibri Light" panose="020F0302020204030204" pitchFamily="34" charset="0"/>
              </a:rPr>
              <a:t>Tested in the gun with FC 72. Operate @300-350 kV for more than 500 </a:t>
            </a:r>
            <a:r>
              <a:rPr lang="en-US" dirty="0" err="1">
                <a:latin typeface="Calibri Light" panose="020F0302020204030204" pitchFamily="34" charset="0"/>
                <a:cs typeface="Calibri Light" panose="020F0302020204030204" pitchFamily="34" charset="0"/>
              </a:rPr>
              <a:t>hrs</a:t>
            </a:r>
            <a:r>
              <a:rPr lang="en-US" dirty="0">
                <a:latin typeface="Calibri Light" panose="020F0302020204030204" pitchFamily="34" charset="0"/>
                <a:cs typeface="Calibri Light" panose="020F0302020204030204" pitchFamily="34" charset="0"/>
              </a:rPr>
              <a:t> . No failure.</a:t>
            </a:r>
          </a:p>
          <a:p>
            <a:pPr marL="214313" indent="-214313">
              <a:buFont typeface="Arial" panose="020B0604020202020204" pitchFamily="34" charset="0"/>
              <a:buChar char="•"/>
            </a:pPr>
            <a:r>
              <a:rPr lang="en-US" dirty="0">
                <a:latin typeface="Calibri Light" panose="020F0302020204030204" pitchFamily="34" charset="0"/>
                <a:cs typeface="Calibri Light" panose="020F0302020204030204" pitchFamily="34" charset="0"/>
              </a:rPr>
              <a:t>Maintain every  6 months.</a:t>
            </a:r>
          </a:p>
        </p:txBody>
      </p:sp>
      <p:pic>
        <p:nvPicPr>
          <p:cNvPr id="72" name="Picture 71">
            <a:extLst>
              <a:ext uri="{FF2B5EF4-FFF2-40B4-BE49-F238E27FC236}">
                <a16:creationId xmlns:a16="http://schemas.microsoft.com/office/drawing/2014/main" id="{955B9180-857E-5D41-BF8F-74DD2AC03C0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599194" y="1644906"/>
            <a:ext cx="3176526" cy="2219719"/>
          </a:xfrm>
          <a:prstGeom prst="rect">
            <a:avLst/>
          </a:prstGeom>
        </p:spPr>
      </p:pic>
      <p:grpSp>
        <p:nvGrpSpPr>
          <p:cNvPr id="41" name="Group 40">
            <a:extLst>
              <a:ext uri="{FF2B5EF4-FFF2-40B4-BE49-F238E27FC236}">
                <a16:creationId xmlns:a16="http://schemas.microsoft.com/office/drawing/2014/main" id="{DE0B6808-8958-8342-8B40-F892F028EAA4}"/>
              </a:ext>
            </a:extLst>
          </p:cNvPr>
          <p:cNvGrpSpPr/>
          <p:nvPr/>
        </p:nvGrpSpPr>
        <p:grpSpPr>
          <a:xfrm>
            <a:off x="4666359" y="1859104"/>
            <a:ext cx="2730334" cy="3477254"/>
            <a:chOff x="2990343" y="492980"/>
            <a:chExt cx="4398858" cy="5625548"/>
          </a:xfrm>
        </p:grpSpPr>
        <p:pic>
          <p:nvPicPr>
            <p:cNvPr id="42" name="Picture 41">
              <a:extLst>
                <a:ext uri="{FF2B5EF4-FFF2-40B4-BE49-F238E27FC236}">
                  <a16:creationId xmlns:a16="http://schemas.microsoft.com/office/drawing/2014/main" id="{3F6AF768-2B05-AF48-871A-678ACA35103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990343" y="492980"/>
              <a:ext cx="3588027" cy="5625548"/>
            </a:xfrm>
            <a:prstGeom prst="rect">
              <a:avLst/>
            </a:prstGeom>
          </p:spPr>
        </p:pic>
        <p:sp>
          <p:nvSpPr>
            <p:cNvPr id="43" name="Oval 42">
              <a:extLst>
                <a:ext uri="{FF2B5EF4-FFF2-40B4-BE49-F238E27FC236}">
                  <a16:creationId xmlns:a16="http://schemas.microsoft.com/office/drawing/2014/main" id="{8EE8F998-BC1F-7A4F-9E59-FF86128AEA79}"/>
                </a:ext>
              </a:extLst>
            </p:cNvPr>
            <p:cNvSpPr/>
            <p:nvPr/>
          </p:nvSpPr>
          <p:spPr>
            <a:xfrm>
              <a:off x="4910638" y="3722610"/>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Calibri Light" panose="020F0302020204030204" pitchFamily="34" charset="0"/>
                <a:cs typeface="Calibri Light" panose="020F0302020204030204" pitchFamily="34" charset="0"/>
              </a:endParaRPr>
            </a:p>
          </p:txBody>
        </p:sp>
        <p:sp>
          <p:nvSpPr>
            <p:cNvPr id="44" name="Oval 43">
              <a:extLst>
                <a:ext uri="{FF2B5EF4-FFF2-40B4-BE49-F238E27FC236}">
                  <a16:creationId xmlns:a16="http://schemas.microsoft.com/office/drawing/2014/main" id="{C9977AE7-9FF3-5345-96FA-88637DA6B441}"/>
                </a:ext>
              </a:extLst>
            </p:cNvPr>
            <p:cNvSpPr/>
            <p:nvPr/>
          </p:nvSpPr>
          <p:spPr>
            <a:xfrm>
              <a:off x="5164638" y="396708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Calibri Light" panose="020F0302020204030204" pitchFamily="34" charset="0"/>
                <a:cs typeface="Calibri Light" panose="020F0302020204030204" pitchFamily="34" charset="0"/>
              </a:endParaRPr>
            </a:p>
          </p:txBody>
        </p:sp>
        <p:sp>
          <p:nvSpPr>
            <p:cNvPr id="45" name="Oval 44">
              <a:extLst>
                <a:ext uri="{FF2B5EF4-FFF2-40B4-BE49-F238E27FC236}">
                  <a16:creationId xmlns:a16="http://schemas.microsoft.com/office/drawing/2014/main" id="{99EB9FC5-3770-454E-9F8E-716809509136}"/>
                </a:ext>
              </a:extLst>
            </p:cNvPr>
            <p:cNvSpPr/>
            <p:nvPr/>
          </p:nvSpPr>
          <p:spPr>
            <a:xfrm>
              <a:off x="4950007" y="420203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Calibri Light" panose="020F0302020204030204" pitchFamily="34" charset="0"/>
                <a:cs typeface="Calibri Light" panose="020F0302020204030204" pitchFamily="34" charset="0"/>
              </a:endParaRPr>
            </a:p>
          </p:txBody>
        </p:sp>
        <p:sp>
          <p:nvSpPr>
            <p:cNvPr id="46" name="Oval 45">
              <a:extLst>
                <a:ext uri="{FF2B5EF4-FFF2-40B4-BE49-F238E27FC236}">
                  <a16:creationId xmlns:a16="http://schemas.microsoft.com/office/drawing/2014/main" id="{C6FA7FFF-C4B2-4545-B0B3-FD28E8CD9E30}"/>
                </a:ext>
              </a:extLst>
            </p:cNvPr>
            <p:cNvSpPr/>
            <p:nvPr/>
          </p:nvSpPr>
          <p:spPr>
            <a:xfrm>
              <a:off x="5130532" y="441158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Calibri Light" panose="020F0302020204030204" pitchFamily="34" charset="0"/>
                <a:cs typeface="Calibri Light" panose="020F0302020204030204" pitchFamily="34" charset="0"/>
              </a:endParaRPr>
            </a:p>
          </p:txBody>
        </p:sp>
        <p:sp>
          <p:nvSpPr>
            <p:cNvPr id="47" name="Oval 46">
              <a:extLst>
                <a:ext uri="{FF2B5EF4-FFF2-40B4-BE49-F238E27FC236}">
                  <a16:creationId xmlns:a16="http://schemas.microsoft.com/office/drawing/2014/main" id="{07F25C84-D3D8-0344-B3C2-06919AD41D6A}"/>
                </a:ext>
              </a:extLst>
            </p:cNvPr>
            <p:cNvSpPr/>
            <p:nvPr/>
          </p:nvSpPr>
          <p:spPr>
            <a:xfrm>
              <a:off x="4995726" y="4658600"/>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Calibri Light" panose="020F0302020204030204" pitchFamily="34" charset="0"/>
                <a:cs typeface="Calibri Light" panose="020F0302020204030204" pitchFamily="34" charset="0"/>
              </a:endParaRPr>
            </a:p>
          </p:txBody>
        </p:sp>
        <p:cxnSp>
          <p:nvCxnSpPr>
            <p:cNvPr id="50" name="Straight Arrow Connector 49">
              <a:extLst>
                <a:ext uri="{FF2B5EF4-FFF2-40B4-BE49-F238E27FC236}">
                  <a16:creationId xmlns:a16="http://schemas.microsoft.com/office/drawing/2014/main" id="{D112FF87-F55F-2E4A-9559-E77AD95A2880}"/>
                </a:ext>
              </a:extLst>
            </p:cNvPr>
            <p:cNvCxnSpPr/>
            <p:nvPr/>
          </p:nvCxnSpPr>
          <p:spPr>
            <a:xfrm>
              <a:off x="4310492" y="1891852"/>
              <a:ext cx="342900" cy="0"/>
            </a:xfrm>
            <a:prstGeom prst="straightConnector1">
              <a:avLst/>
            </a:prstGeom>
            <a:ln w="34925">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B152A3B-368D-0F48-8DF2-7CCC0A8A5452}"/>
                </a:ext>
              </a:extLst>
            </p:cNvPr>
            <p:cNvCxnSpPr>
              <a:cxnSpLocks/>
            </p:cNvCxnSpPr>
            <p:nvPr/>
          </p:nvCxnSpPr>
          <p:spPr>
            <a:xfrm>
              <a:off x="4715464" y="2140300"/>
              <a:ext cx="0" cy="1278652"/>
            </a:xfrm>
            <a:prstGeom prst="straightConnector1">
              <a:avLst/>
            </a:prstGeom>
            <a:ln w="34925">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35FFECD-7360-7C44-ADB0-CEE673403C35}"/>
                </a:ext>
              </a:extLst>
            </p:cNvPr>
            <p:cNvCxnSpPr>
              <a:cxnSpLocks/>
            </p:cNvCxnSpPr>
            <p:nvPr/>
          </p:nvCxnSpPr>
          <p:spPr>
            <a:xfrm>
              <a:off x="4877855" y="3429000"/>
              <a:ext cx="140730" cy="1501140"/>
            </a:xfrm>
            <a:prstGeom prst="straightConnector1">
              <a:avLst/>
            </a:prstGeom>
            <a:ln w="28575">
              <a:solidFill>
                <a:srgbClr val="FF0000"/>
              </a:solidFill>
              <a:prstDash val="dash"/>
              <a:headEnd type="none"/>
              <a:tailEnd type="stealth"/>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0A84FE-FE25-B947-A5AC-899193061BEC}"/>
                </a:ext>
              </a:extLst>
            </p:cNvPr>
            <p:cNvCxnSpPr>
              <a:cxnSpLocks/>
            </p:cNvCxnSpPr>
            <p:nvPr/>
          </p:nvCxnSpPr>
          <p:spPr>
            <a:xfrm>
              <a:off x="5018585" y="4930140"/>
              <a:ext cx="22860" cy="419100"/>
            </a:xfrm>
            <a:prstGeom prst="straightConnector1">
              <a:avLst/>
            </a:prstGeom>
            <a:ln w="28575">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408D017A-0012-CD41-A3B3-85CAA4FFD41F}"/>
                </a:ext>
              </a:extLst>
            </p:cNvPr>
            <p:cNvCxnSpPr>
              <a:cxnSpLocks/>
            </p:cNvCxnSpPr>
            <p:nvPr/>
          </p:nvCxnSpPr>
          <p:spPr>
            <a:xfrm flipV="1">
              <a:off x="5074228" y="3429000"/>
              <a:ext cx="205238" cy="1920240"/>
            </a:xfrm>
            <a:prstGeom prst="straightConnector1">
              <a:avLst/>
            </a:prstGeom>
            <a:ln w="28575">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B564E973-C184-1140-9363-A9D8096C573A}"/>
                </a:ext>
              </a:extLst>
            </p:cNvPr>
            <p:cNvSpPr txBox="1"/>
            <p:nvPr/>
          </p:nvSpPr>
          <p:spPr>
            <a:xfrm>
              <a:off x="3460295" y="1422770"/>
              <a:ext cx="1178186" cy="410789"/>
            </a:xfrm>
            <a:prstGeom prst="rect">
              <a:avLst/>
            </a:prstGeom>
            <a:noFill/>
            <a:ln>
              <a:solidFill>
                <a:schemeClr val="tx1"/>
              </a:solidFill>
            </a:ln>
          </p:spPr>
          <p:txBody>
            <a:bodyPr wrap="none" rtlCol="0">
              <a:spAutoFit/>
            </a:bodyPr>
            <a:lstStyle/>
            <a:p>
              <a:r>
                <a:rPr lang="en-US" sz="1050" dirty="0">
                  <a:latin typeface="Calibri Light" panose="020F0302020204030204" pitchFamily="34" charset="0"/>
                  <a:cs typeface="Calibri Light" panose="020F0302020204030204" pitchFamily="34" charset="0"/>
                </a:rPr>
                <a:t>FC72 inlet</a:t>
              </a:r>
            </a:p>
          </p:txBody>
        </p:sp>
        <p:cxnSp>
          <p:nvCxnSpPr>
            <p:cNvPr id="75" name="Straight Arrow Connector 74">
              <a:extLst>
                <a:ext uri="{FF2B5EF4-FFF2-40B4-BE49-F238E27FC236}">
                  <a16:creationId xmlns:a16="http://schemas.microsoft.com/office/drawing/2014/main" id="{B72D3938-2D9C-B840-A328-5E44C8CB7084}"/>
                </a:ext>
              </a:extLst>
            </p:cNvPr>
            <p:cNvCxnSpPr>
              <a:cxnSpLocks/>
              <a:stCxn id="76" idx="2"/>
            </p:cNvCxnSpPr>
            <p:nvPr/>
          </p:nvCxnSpPr>
          <p:spPr>
            <a:xfrm flipH="1">
              <a:off x="5187497" y="4324981"/>
              <a:ext cx="916847" cy="109463"/>
            </a:xfrm>
            <a:prstGeom prst="straightConnector1">
              <a:avLst/>
            </a:prstGeom>
            <a:ln w="1905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0911157C-CA8D-EC40-A918-82FDE0D1E70D}"/>
                </a:ext>
              </a:extLst>
            </p:cNvPr>
            <p:cNvSpPr txBox="1"/>
            <p:nvPr/>
          </p:nvSpPr>
          <p:spPr>
            <a:xfrm>
              <a:off x="5337050" y="3914193"/>
              <a:ext cx="1534587" cy="410789"/>
            </a:xfrm>
            <a:prstGeom prst="rect">
              <a:avLst/>
            </a:prstGeom>
            <a:noFill/>
            <a:ln>
              <a:solidFill>
                <a:schemeClr val="tx1"/>
              </a:solidFill>
            </a:ln>
          </p:spPr>
          <p:txBody>
            <a:bodyPr wrap="none" rtlCol="0">
              <a:spAutoFit/>
            </a:bodyPr>
            <a:lstStyle/>
            <a:p>
              <a:r>
                <a:rPr lang="en-US" sz="1050" dirty="0">
                  <a:latin typeface="Calibri Light" panose="020F0302020204030204" pitchFamily="34" charset="0"/>
                  <a:cs typeface="Calibri Light" panose="020F0302020204030204" pitchFamily="34" charset="0"/>
                </a:rPr>
                <a:t>Spiral grooves</a:t>
              </a:r>
            </a:p>
          </p:txBody>
        </p:sp>
        <p:cxnSp>
          <p:nvCxnSpPr>
            <p:cNvPr id="77" name="Straight Arrow Connector 76">
              <a:extLst>
                <a:ext uri="{FF2B5EF4-FFF2-40B4-BE49-F238E27FC236}">
                  <a16:creationId xmlns:a16="http://schemas.microsoft.com/office/drawing/2014/main" id="{9F807A9C-AAA8-0A47-90A4-93E6FC67D8E5}"/>
                </a:ext>
              </a:extLst>
            </p:cNvPr>
            <p:cNvCxnSpPr>
              <a:cxnSpLocks/>
            </p:cNvCxnSpPr>
            <p:nvPr/>
          </p:nvCxnSpPr>
          <p:spPr>
            <a:xfrm>
              <a:off x="4080588" y="5058544"/>
              <a:ext cx="510082" cy="480083"/>
            </a:xfrm>
            <a:prstGeom prst="straightConnector1">
              <a:avLst/>
            </a:prstGeom>
            <a:ln w="1905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C667372-2E77-CA43-84BC-8241B08B82A9}"/>
                </a:ext>
              </a:extLst>
            </p:cNvPr>
            <p:cNvSpPr txBox="1"/>
            <p:nvPr/>
          </p:nvSpPr>
          <p:spPr>
            <a:xfrm>
              <a:off x="3179102" y="4689643"/>
              <a:ext cx="1506176" cy="410789"/>
            </a:xfrm>
            <a:prstGeom prst="rect">
              <a:avLst/>
            </a:prstGeom>
            <a:noFill/>
            <a:ln>
              <a:solidFill>
                <a:schemeClr val="tx1"/>
              </a:solidFill>
            </a:ln>
          </p:spPr>
          <p:txBody>
            <a:bodyPr wrap="none" rtlCol="0">
              <a:spAutoFit/>
            </a:bodyPr>
            <a:lstStyle/>
            <a:p>
              <a:r>
                <a:rPr lang="en-US" sz="1050" dirty="0">
                  <a:latin typeface="Calibri Light" panose="020F0302020204030204" pitchFamily="34" charset="0"/>
                  <a:cs typeface="Calibri Light" panose="020F0302020204030204" pitchFamily="34" charset="0"/>
                </a:rPr>
                <a:t>Cathode puck</a:t>
              </a:r>
            </a:p>
          </p:txBody>
        </p:sp>
        <p:cxnSp>
          <p:nvCxnSpPr>
            <p:cNvPr id="79" name="Straight Arrow Connector 78">
              <a:extLst>
                <a:ext uri="{FF2B5EF4-FFF2-40B4-BE49-F238E27FC236}">
                  <a16:creationId xmlns:a16="http://schemas.microsoft.com/office/drawing/2014/main" id="{720C2A33-1A12-DB49-B08F-914752004FC5}"/>
                </a:ext>
              </a:extLst>
            </p:cNvPr>
            <p:cNvCxnSpPr>
              <a:cxnSpLocks/>
            </p:cNvCxnSpPr>
            <p:nvPr/>
          </p:nvCxnSpPr>
          <p:spPr>
            <a:xfrm flipH="1">
              <a:off x="5283625" y="5642850"/>
              <a:ext cx="614281" cy="167432"/>
            </a:xfrm>
            <a:prstGeom prst="straightConnector1">
              <a:avLst/>
            </a:prstGeom>
            <a:ln w="1905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A9D15029-1B2C-9740-9C7B-737EF7C6A7D4}"/>
                </a:ext>
              </a:extLst>
            </p:cNvPr>
            <p:cNvSpPr txBox="1"/>
            <p:nvPr/>
          </p:nvSpPr>
          <p:spPr>
            <a:xfrm>
              <a:off x="5897906" y="5427874"/>
              <a:ext cx="1090377" cy="672198"/>
            </a:xfrm>
            <a:prstGeom prst="rect">
              <a:avLst/>
            </a:prstGeom>
            <a:noFill/>
            <a:ln>
              <a:solidFill>
                <a:schemeClr val="tx1"/>
              </a:solidFill>
            </a:ln>
          </p:spPr>
          <p:txBody>
            <a:bodyPr wrap="none" rtlCol="0">
              <a:spAutoFit/>
            </a:bodyPr>
            <a:lstStyle/>
            <a:p>
              <a:r>
                <a:rPr lang="en-US" sz="1050" dirty="0">
                  <a:latin typeface="Calibri Light" panose="020F0302020204030204" pitchFamily="34" charset="0"/>
                  <a:cs typeface="Calibri Light" panose="020F0302020204030204" pitchFamily="34" charset="0"/>
                </a:rPr>
                <a:t>Copper </a:t>
              </a:r>
            </a:p>
            <a:p>
              <a:r>
                <a:rPr lang="en-US" sz="1050" dirty="0">
                  <a:latin typeface="Calibri Light" panose="020F0302020204030204" pitchFamily="34" charset="0"/>
                  <a:cs typeface="Calibri Light" panose="020F0302020204030204" pitchFamily="34" charset="0"/>
                </a:rPr>
                <a:t>heat sink</a:t>
              </a:r>
            </a:p>
          </p:txBody>
        </p:sp>
        <p:cxnSp>
          <p:nvCxnSpPr>
            <p:cNvPr id="81" name="Straight Arrow Connector 80">
              <a:extLst>
                <a:ext uri="{FF2B5EF4-FFF2-40B4-BE49-F238E27FC236}">
                  <a16:creationId xmlns:a16="http://schemas.microsoft.com/office/drawing/2014/main" id="{74847396-0ED9-ED47-9CF6-AB98AB60033D}"/>
                </a:ext>
              </a:extLst>
            </p:cNvPr>
            <p:cNvCxnSpPr>
              <a:cxnSpLocks/>
            </p:cNvCxnSpPr>
            <p:nvPr/>
          </p:nvCxnSpPr>
          <p:spPr>
            <a:xfrm flipH="1">
              <a:off x="5062982" y="5037575"/>
              <a:ext cx="677312" cy="311665"/>
            </a:xfrm>
            <a:prstGeom prst="straightConnector1">
              <a:avLst/>
            </a:prstGeom>
            <a:ln w="1905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D287405E-777F-1C4E-B9D3-4613A0CB6EBA}"/>
                </a:ext>
              </a:extLst>
            </p:cNvPr>
            <p:cNvSpPr txBox="1"/>
            <p:nvPr/>
          </p:nvSpPr>
          <p:spPr>
            <a:xfrm>
              <a:off x="5761832" y="4681460"/>
              <a:ext cx="1627369" cy="672198"/>
            </a:xfrm>
            <a:prstGeom prst="rect">
              <a:avLst/>
            </a:prstGeom>
            <a:noFill/>
            <a:ln>
              <a:solidFill>
                <a:schemeClr val="tx1"/>
              </a:solidFill>
            </a:ln>
          </p:spPr>
          <p:txBody>
            <a:bodyPr wrap="square" rtlCol="0">
              <a:spAutoFit/>
            </a:bodyPr>
            <a:lstStyle/>
            <a:p>
              <a:r>
                <a:rPr lang="en-US" sz="1050" dirty="0">
                  <a:latin typeface="Calibri Light" panose="020F0302020204030204" pitchFamily="34" charset="0"/>
                  <a:cs typeface="Calibri Light" panose="020F0302020204030204" pitchFamily="34" charset="0"/>
                </a:rPr>
                <a:t>Heat exchanger</a:t>
              </a:r>
            </a:p>
          </p:txBody>
        </p:sp>
        <p:cxnSp>
          <p:nvCxnSpPr>
            <p:cNvPr id="83" name="Straight Arrow Connector 82">
              <a:extLst>
                <a:ext uri="{FF2B5EF4-FFF2-40B4-BE49-F238E27FC236}">
                  <a16:creationId xmlns:a16="http://schemas.microsoft.com/office/drawing/2014/main" id="{A5228CF6-9805-C04D-A605-EED7B66E52D3}"/>
                </a:ext>
              </a:extLst>
            </p:cNvPr>
            <p:cNvCxnSpPr>
              <a:cxnSpLocks/>
            </p:cNvCxnSpPr>
            <p:nvPr/>
          </p:nvCxnSpPr>
          <p:spPr>
            <a:xfrm>
              <a:off x="4565182" y="861782"/>
              <a:ext cx="430212" cy="138228"/>
            </a:xfrm>
            <a:prstGeom prst="straightConnector1">
              <a:avLst/>
            </a:prstGeom>
            <a:ln w="1905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26C229C2-3A69-CD41-A504-647A91655574}"/>
                </a:ext>
              </a:extLst>
            </p:cNvPr>
            <p:cNvSpPr txBox="1"/>
            <p:nvPr/>
          </p:nvSpPr>
          <p:spPr>
            <a:xfrm>
              <a:off x="3495465" y="657204"/>
              <a:ext cx="1072299" cy="410789"/>
            </a:xfrm>
            <a:prstGeom prst="rect">
              <a:avLst/>
            </a:prstGeom>
            <a:noFill/>
            <a:ln>
              <a:solidFill>
                <a:schemeClr val="tx1"/>
              </a:solidFill>
            </a:ln>
          </p:spPr>
          <p:txBody>
            <a:bodyPr wrap="none" rtlCol="0">
              <a:spAutoFit/>
            </a:bodyPr>
            <a:lstStyle/>
            <a:p>
              <a:r>
                <a:rPr lang="en-US" sz="1050" dirty="0">
                  <a:latin typeface="Calibri Light" panose="020F0302020204030204" pitchFamily="34" charset="0"/>
                  <a:cs typeface="Calibri Light" panose="020F0302020204030204" pitchFamily="34" charset="0"/>
                </a:rPr>
                <a:t>HV cable</a:t>
              </a:r>
            </a:p>
          </p:txBody>
        </p:sp>
      </p:grpSp>
    </p:spTree>
    <p:extLst>
      <p:ext uri="{BB962C8B-B14F-4D97-AF65-F5344CB8AC3E}">
        <p14:creationId xmlns:p14="http://schemas.microsoft.com/office/powerpoint/2010/main" val="2967589173"/>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Template>
  <TotalTime>4667</TotalTime>
  <Words>2534</Words>
  <Application>Microsoft Macintosh PowerPoint</Application>
  <PresentationFormat>Widescreen</PresentationFormat>
  <Paragraphs>370</Paragraphs>
  <Slides>25</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Arial MT</vt:lpstr>
      <vt:lpstr>Arial</vt:lpstr>
      <vt:lpstr>Arial Black</vt:lpstr>
      <vt:lpstr>Avenir Light</vt:lpstr>
      <vt:lpstr>Calibri</vt:lpstr>
      <vt:lpstr>Calibri Light</vt:lpstr>
      <vt:lpstr>Cambria Math</vt:lpstr>
      <vt:lpstr>Courier New</vt:lpstr>
      <vt:lpstr>Roboto</vt:lpstr>
      <vt:lpstr>Times New Roman</vt:lpstr>
      <vt:lpstr>BNL</vt:lpstr>
      <vt:lpstr>High voltage DC gun using DBR superlattice GaAs photocathode for EIC polarized electron source</vt:lpstr>
      <vt:lpstr>EIC needs high intensity high polarized electron source</vt:lpstr>
      <vt:lpstr>EIC Electron  Pre-Injector</vt:lpstr>
      <vt:lpstr>Overview of polarized guns in the world</vt:lpstr>
      <vt:lpstr>Polarized gun design considerations</vt:lpstr>
      <vt:lpstr>EIC polarized gun overview</vt:lpstr>
      <vt:lpstr>Achieve extremely good Vacuum</vt:lpstr>
      <vt:lpstr>Beam-Line Vacuum in Experiment</vt:lpstr>
      <vt:lpstr>Active Cooling Cathode using HV feedthrough</vt:lpstr>
      <vt:lpstr>Gun HV design</vt:lpstr>
      <vt:lpstr>HV Electrode Polish and Clean</vt:lpstr>
      <vt:lpstr>HV Conditioning</vt:lpstr>
      <vt:lpstr>Bunch Charge and Cathode Lifetime</vt:lpstr>
      <vt:lpstr>High Polarization Photocathode</vt:lpstr>
      <vt:lpstr>Observed Surface Charge Limit(SCL)</vt:lpstr>
      <vt:lpstr>Suppression of Surface Charge Limit</vt:lpstr>
      <vt:lpstr>DBR samples resonance frequency variation</vt:lpstr>
      <vt:lpstr>Tunable, Solid State, Nd:YAG OPA Laser Overview</vt:lpstr>
      <vt:lpstr>DBR-SL GaAs Performance in the Gun</vt:lpstr>
      <vt:lpstr>Lifetime observation from DBR SL cathode</vt:lpstr>
      <vt:lpstr>Wavelength dependence lifetime</vt:lpstr>
      <vt:lpstr>DBR cathode working zone</vt:lpstr>
      <vt:lpstr>Summary</vt:lpstr>
      <vt:lpstr>Thanks! Questions?</vt:lpstr>
      <vt:lpstr>Peak frequency change also relevant to activation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Wang, Erdong</dc:creator>
  <cp:keywords/>
  <dc:description/>
  <cp:lastModifiedBy>Wang, Erdong</cp:lastModifiedBy>
  <cp:revision>97</cp:revision>
  <dcterms:created xsi:type="dcterms:W3CDTF">2023-09-19T12:54:33Z</dcterms:created>
  <dcterms:modified xsi:type="dcterms:W3CDTF">2023-09-25T02:20:27Z</dcterms:modified>
  <cp:category/>
</cp:coreProperties>
</file>