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401" r:id="rId2"/>
    <p:sldId id="402" r:id="rId3"/>
    <p:sldId id="367" r:id="rId4"/>
    <p:sldId id="368" r:id="rId5"/>
    <p:sldId id="391" r:id="rId6"/>
    <p:sldId id="392" r:id="rId7"/>
    <p:sldId id="388" r:id="rId8"/>
    <p:sldId id="393" r:id="rId9"/>
    <p:sldId id="400" r:id="rId10"/>
    <p:sldId id="369" r:id="rId11"/>
    <p:sldId id="395" r:id="rId12"/>
    <p:sldId id="298" r:id="rId13"/>
    <p:sldId id="384" r:id="rId14"/>
    <p:sldId id="396" r:id="rId15"/>
    <p:sldId id="397" r:id="rId16"/>
    <p:sldId id="398" r:id="rId17"/>
    <p:sldId id="385" r:id="rId18"/>
    <p:sldId id="279" r:id="rId19"/>
    <p:sldId id="386" r:id="rId20"/>
    <p:sldId id="371" r:id="rId21"/>
    <p:sldId id="372" r:id="rId22"/>
    <p:sldId id="374" r:id="rId23"/>
    <p:sldId id="403" r:id="rId24"/>
    <p:sldId id="375" r:id="rId25"/>
    <p:sldId id="389" r:id="rId26"/>
    <p:sldId id="390" r:id="rId27"/>
    <p:sldId id="376" r:id="rId28"/>
    <p:sldId id="377" r:id="rId29"/>
    <p:sldId id="378" r:id="rId30"/>
    <p:sldId id="380" r:id="rId31"/>
    <p:sldId id="39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2" autoAdjust="0"/>
    <p:restoredTop sz="97461" autoAdjust="0"/>
  </p:normalViewPr>
  <p:slideViewPr>
    <p:cSldViewPr showGuides="1">
      <p:cViewPr varScale="1">
        <p:scale>
          <a:sx n="82" d="100"/>
          <a:sy n="82" d="100"/>
        </p:scale>
        <p:origin x="874" y="58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96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80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00 Month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4.png"/><Relationship Id="rId7" Type="http://schemas.openxmlformats.org/officeDocument/2006/relationships/image" Target="../media/image19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3.png"/><Relationship Id="rId5" Type="http://schemas.openxmlformats.org/officeDocument/2006/relationships/image" Target="../media/image174.png"/><Relationship Id="rId10" Type="http://schemas.openxmlformats.org/officeDocument/2006/relationships/image" Target="../media/image222.png"/><Relationship Id="rId4" Type="http://schemas.openxmlformats.org/officeDocument/2006/relationships/image" Target="../media/image32.png"/><Relationship Id="rId9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3.PNG"/><Relationship Id="rId3" Type="http://schemas.openxmlformats.org/officeDocument/2006/relationships/image" Target="../media/image36.png"/><Relationship Id="rId12" Type="http://schemas.openxmlformats.org/officeDocument/2006/relationships/image" Target="../media/image2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50.png"/><Relationship Id="rId4" Type="http://schemas.openxmlformats.org/officeDocument/2006/relationships/image" Target="../media/image343.png"/><Relationship Id="rId14" Type="http://schemas.openxmlformats.org/officeDocument/2006/relationships/image" Target="../media/image253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3.PNG"/><Relationship Id="rId3" Type="http://schemas.openxmlformats.org/officeDocument/2006/relationships/image" Target="../media/image343.png"/><Relationship Id="rId12" Type="http://schemas.openxmlformats.org/officeDocument/2006/relationships/image" Target="../media/image2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50.png"/><Relationship Id="rId14" Type="http://schemas.openxmlformats.org/officeDocument/2006/relationships/image" Target="../media/image25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3.PNG"/><Relationship Id="rId3" Type="http://schemas.openxmlformats.org/officeDocument/2006/relationships/image" Target="../media/image343.png"/><Relationship Id="rId7" Type="http://schemas.openxmlformats.org/officeDocument/2006/relationships/image" Target="../media/image38.png"/><Relationship Id="rId12" Type="http://schemas.openxmlformats.org/officeDocument/2006/relationships/image" Target="../media/image232.png"/><Relationship Id="rId2" Type="http://schemas.openxmlformats.org/officeDocument/2006/relationships/image" Target="../media/image3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1.png"/><Relationship Id="rId11" Type="http://schemas.openxmlformats.org/officeDocument/2006/relationships/image" Target="../media/image4.png"/><Relationship Id="rId15" Type="http://schemas.openxmlformats.org/officeDocument/2006/relationships/image" Target="../media/image39.png"/><Relationship Id="rId10" Type="http://schemas.openxmlformats.org/officeDocument/2006/relationships/image" Target="../media/image312.png"/><Relationship Id="rId4" Type="http://schemas.openxmlformats.org/officeDocument/2006/relationships/image" Target="../media/image350.png"/><Relationship Id="rId14" Type="http://schemas.openxmlformats.org/officeDocument/2006/relationships/image" Target="../media/image25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3.PNG"/><Relationship Id="rId3" Type="http://schemas.openxmlformats.org/officeDocument/2006/relationships/image" Target="../media/image343.png"/><Relationship Id="rId7" Type="http://schemas.openxmlformats.org/officeDocument/2006/relationships/image" Target="../media/image38.png"/><Relationship Id="rId12" Type="http://schemas.openxmlformats.org/officeDocument/2006/relationships/image" Target="../media/image232.png"/><Relationship Id="rId2" Type="http://schemas.openxmlformats.org/officeDocument/2006/relationships/image" Target="../media/image3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1.png"/><Relationship Id="rId11" Type="http://schemas.openxmlformats.org/officeDocument/2006/relationships/image" Target="../media/image4.png"/><Relationship Id="rId15" Type="http://schemas.openxmlformats.org/officeDocument/2006/relationships/image" Target="../media/image39.png"/><Relationship Id="rId10" Type="http://schemas.openxmlformats.org/officeDocument/2006/relationships/image" Target="../media/image312.png"/><Relationship Id="rId4" Type="http://schemas.openxmlformats.org/officeDocument/2006/relationships/image" Target="../media/image350.png"/><Relationship Id="rId14" Type="http://schemas.openxmlformats.org/officeDocument/2006/relationships/image" Target="../media/image2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2.png"/><Relationship Id="rId5" Type="http://schemas.openxmlformats.org/officeDocument/2006/relationships/image" Target="../media/image332.png"/><Relationship Id="rId4" Type="http://schemas.openxmlformats.org/officeDocument/2006/relationships/image" Target="../media/image3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0.png"/><Relationship Id="rId11" Type="http://schemas.openxmlformats.org/officeDocument/2006/relationships/image" Target="../media/image44.png"/><Relationship Id="rId10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2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2.PNG"/><Relationship Id="rId7" Type="http://schemas.openxmlformats.org/officeDocument/2006/relationships/image" Target="../media/image2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7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27.png"/><Relationship Id="rId3" Type="http://schemas.openxmlformats.org/officeDocument/2006/relationships/image" Target="../media/image612.PNG"/><Relationship Id="rId7" Type="http://schemas.openxmlformats.org/officeDocument/2006/relationships/image" Target="../media/image107.png"/><Relationship Id="rId12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254.png"/><Relationship Id="rId10" Type="http://schemas.openxmlformats.org/officeDocument/2006/relationships/image" Target="../media/image261.PNG"/><Relationship Id="rId4" Type="http://schemas.openxmlformats.org/officeDocument/2006/relationships/image" Target="../media/image713.png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.png"/><Relationship Id="rId8" Type="http://schemas.openxmlformats.org/officeDocument/2006/relationships/image" Target="../media/image114.png"/><Relationship Id="rId18" Type="http://schemas.openxmlformats.org/officeDocument/2006/relationships/image" Target="../media/image282.png"/><Relationship Id="rId3" Type="http://schemas.openxmlformats.org/officeDocument/2006/relationships/image" Target="../media/image612.PNG"/><Relationship Id="rId12" Type="http://schemas.openxmlformats.org/officeDocument/2006/relationships/image" Target="../media/image30.png"/><Relationship Id="rId17" Type="http://schemas.openxmlformats.org/officeDocument/2006/relationships/image" Target="../media/image29.png"/><Relationship Id="rId7" Type="http://schemas.openxmlformats.org/officeDocument/2006/relationships/image" Target="../media/image107.png"/><Relationship Id="rId2" Type="http://schemas.openxmlformats.org/officeDocument/2006/relationships/image" Target="../media/image4.png"/><Relationship Id="rId16" Type="http://schemas.openxmlformats.org/officeDocument/2006/relationships/image" Target="../media/image272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254.png"/><Relationship Id="rId5" Type="http://schemas.openxmlformats.org/officeDocument/2006/relationships/image" Target="../media/image13.png"/><Relationship Id="rId15" Type="http://schemas.openxmlformats.org/officeDocument/2006/relationships/image" Target="../media/image162.png"/><Relationship Id="rId10" Type="http://schemas.openxmlformats.org/officeDocument/2006/relationships/image" Target="../media/image133.png"/><Relationship Id="rId4" Type="http://schemas.openxmlformats.org/officeDocument/2006/relationships/image" Target="../media/image713.png"/><Relationship Id="rId14" Type="http://schemas.openxmlformats.org/officeDocument/2006/relationships/image" Target="../media/image1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5A64521-ED94-4240-8AD4-6C3D7A90E71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731839" y="537344"/>
                <a:ext cx="9900665" cy="623404"/>
              </a:xfrm>
            </p:spPr>
            <p:txBody>
              <a:bodyPr/>
              <a:lstStyle/>
              <a:p>
                <a:r>
                  <a:rPr lang="de-DE" sz="3200" b="1" dirty="0">
                    <a:latin typeface="+mj-lt"/>
                  </a:rPr>
                  <a:t>First </a:t>
                </a:r>
                <a:r>
                  <a:rPr lang="de-DE" sz="3200" b="1" dirty="0" err="1">
                    <a:latin typeface="+mj-lt"/>
                  </a:rPr>
                  <a:t>test</a:t>
                </a:r>
                <a:r>
                  <a:rPr lang="de-DE" sz="3200" b="1" dirty="0">
                    <a:latin typeface="+mj-lt"/>
                  </a:rPr>
                  <a:t> </a:t>
                </a:r>
                <a:r>
                  <a:rPr lang="de-DE" sz="3200" b="1" dirty="0" err="1">
                    <a:latin typeface="+mj-lt"/>
                  </a:rPr>
                  <a:t>of</a:t>
                </a:r>
                <a:r>
                  <a:rPr lang="de-DE" sz="3200" b="1" dirty="0">
                    <a:latin typeface="+mj-lt"/>
                  </a:rPr>
                  <a:t> a </a:t>
                </a:r>
                <a:r>
                  <a:rPr lang="de-DE" sz="3200" b="1" dirty="0" err="1">
                    <a:latin typeface="+mj-lt"/>
                  </a:rPr>
                  <a:t>polarized</a:t>
                </a:r>
                <a:r>
                  <a:rPr lang="de-DE" sz="3200" b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0" smtClean="0">
                                <a:latin typeface="Cambria Math" panose="02040503050406030204" pitchFamily="18" charset="0"/>
                              </a:rPr>
                              <m:t>𝐇𝐞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r>
                  <a:rPr lang="de-DE" sz="3200" b="1" dirty="0">
                    <a:latin typeface="+mj-lt"/>
                  </a:rPr>
                  <a:t>- ion source</a:t>
                </a:r>
                <a:br>
                  <a:rPr lang="en-GB" sz="3200" b="1" dirty="0">
                    <a:solidFill>
                      <a:srgbClr val="0070C0"/>
                    </a:solidFill>
                    <a:latin typeface="+mj-lt"/>
                  </a:rPr>
                </a:br>
                <a:endParaRPr lang="en-US" noProof="0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5A64521-ED94-4240-8AD4-6C3D7A90E7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731839" y="537344"/>
                <a:ext cx="9900665" cy="623404"/>
              </a:xfrm>
              <a:blipFill>
                <a:blip r:embed="rId3"/>
                <a:stretch>
                  <a:fillRect l="-2463" t="-14706" r="-800" b="-23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7FD6BE-2AD6-4D5D-AF5C-37BA9885D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2809B0C-551F-C34D-DEA6-63BCC7CCC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07" y="5755679"/>
            <a:ext cx="2592288" cy="1102321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9BEA6470-039A-8FDB-E0D7-6E1CCA0CD753}"/>
              </a:ext>
            </a:extLst>
          </p:cNvPr>
          <p:cNvSpPr txBox="1">
            <a:spLocks/>
          </p:cNvSpPr>
          <p:nvPr/>
        </p:nvSpPr>
        <p:spPr>
          <a:xfrm>
            <a:off x="884237" y="2596592"/>
            <a:ext cx="10728325" cy="516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 cap="all" spc="6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25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september</a:t>
            </a:r>
            <a:r>
              <a:rPr lang="en-US" dirty="0"/>
              <a:t> 2023		</a:t>
            </a:r>
            <a:r>
              <a:rPr lang="en-US" dirty="0" err="1"/>
              <a:t>R.W.Engels</a:t>
            </a:r>
            <a:r>
              <a:rPr lang="en-US" dirty="0"/>
              <a:t>/Jan Wirtz		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C5744F1D-9F74-6922-C58B-262CFB04455C}"/>
              </a:ext>
            </a:extLst>
          </p:cNvPr>
          <p:cNvSpPr txBox="1">
            <a:spLocks/>
          </p:cNvSpPr>
          <p:nvPr/>
        </p:nvSpPr>
        <p:spPr>
          <a:xfrm>
            <a:off x="371620" y="4570134"/>
            <a:ext cx="10728325" cy="516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 cap="all" spc="6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25th International spin symposium</a:t>
            </a:r>
          </a:p>
          <a:p>
            <a:r>
              <a:rPr lang="en-US" dirty="0"/>
              <a:t>Polarized Ion and lepton sources and targets				</a:t>
            </a:r>
          </a:p>
        </p:txBody>
      </p:sp>
    </p:spTree>
    <p:extLst>
      <p:ext uri="{BB962C8B-B14F-4D97-AF65-F5344CB8AC3E}">
        <p14:creationId xmlns:p14="http://schemas.microsoft.com/office/powerpoint/2010/main" val="2751350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D16619C-3393-4C40-A047-6B58736218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1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0" smtClean="0">
                                <a:latin typeface="Cambria Math" panose="02040503050406030204" pitchFamily="18" charset="0"/>
                              </a:rPr>
                              <m:t>𝐇𝐞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r>
                  <a:rPr lang="en-US" noProof="0" dirty="0"/>
                  <a:t> </a:t>
                </a:r>
                <a:r>
                  <a:rPr lang="en-US" noProof="0" dirty="0" err="1"/>
                  <a:t>Breit</a:t>
                </a:r>
                <a:r>
                  <a:rPr lang="en-US" noProof="0" dirty="0"/>
                  <a:t>-Rabi diagram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D16619C-3393-4C40-A047-6B58736218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1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10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6" name="Grafik 5" descr="Ein Bild, das Reihe, Diagramm, Text, parallel enthält.&#10;&#10;Automatisch generierte Beschreibung">
            <a:extLst>
              <a:ext uri="{FF2B5EF4-FFF2-40B4-BE49-F238E27FC236}">
                <a16:creationId xmlns:a16="http://schemas.microsoft.com/office/drawing/2014/main" id="{A8FA3BB0-FFD5-906E-D0DE-1ADA238C2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8688288" cy="4863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91E8CD2-414E-F75A-3C6E-789204552C51}"/>
                  </a:ext>
                </a:extLst>
              </p:cNvPr>
              <p:cNvSpPr txBox="1"/>
              <p:nvPr/>
            </p:nvSpPr>
            <p:spPr>
              <a:xfrm>
                <a:off x="5212377" y="2927882"/>
                <a:ext cx="781176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91E8CD2-414E-F75A-3C6E-789204552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377" y="2927882"/>
                <a:ext cx="781176" cy="350865"/>
              </a:xfrm>
              <a:prstGeom prst="rect">
                <a:avLst/>
              </a:prstGeom>
              <a:blipFill>
                <a:blip r:embed="rId5"/>
                <a:stretch>
                  <a:fillRect l="-11719" t="-184483" r="-90625" b="-2724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32A7F59-050F-9EDC-96E7-4BCDCB7C8DCD}"/>
                  </a:ext>
                </a:extLst>
              </p:cNvPr>
              <p:cNvSpPr txBox="1"/>
              <p:nvPr/>
            </p:nvSpPr>
            <p:spPr>
              <a:xfrm>
                <a:off x="3388537" y="1278593"/>
                <a:ext cx="781176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↑,↓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32A7F59-050F-9EDC-96E7-4BCDCB7C8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537" y="1278593"/>
                <a:ext cx="781176" cy="350865"/>
              </a:xfrm>
              <a:prstGeom prst="rect">
                <a:avLst/>
              </a:prstGeom>
              <a:blipFill>
                <a:blip r:embed="rId6"/>
                <a:stretch>
                  <a:fillRect l="-12500" t="-189474" r="-89844" b="-2771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ADE6F62-CC5F-CCF6-425A-902DCA7982BD}"/>
                  </a:ext>
                </a:extLst>
              </p:cNvPr>
              <p:cNvSpPr txBox="1"/>
              <p:nvPr/>
            </p:nvSpPr>
            <p:spPr>
              <a:xfrm>
                <a:off x="3863752" y="4581128"/>
                <a:ext cx="781176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,↓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ADE6F62-CC5F-CCF6-425A-902DCA798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4581128"/>
                <a:ext cx="781176" cy="350865"/>
              </a:xfrm>
              <a:prstGeom prst="rect">
                <a:avLst/>
              </a:prstGeom>
              <a:blipFill>
                <a:blip r:embed="rId7"/>
                <a:stretch>
                  <a:fillRect l="-12500" t="-184483" r="-89844" b="-2724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9F04BBD0-B696-458D-BC48-74B6CCD3F59D}"/>
                  </a:ext>
                </a:extLst>
              </p:cNvPr>
              <p:cNvSpPr txBox="1"/>
              <p:nvPr/>
            </p:nvSpPr>
            <p:spPr>
              <a:xfrm>
                <a:off x="5590797" y="3744082"/>
                <a:ext cx="1010405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9F04BBD0-B696-458D-BC48-74B6CCD3F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797" y="3744082"/>
                <a:ext cx="1010405" cy="350865"/>
              </a:xfrm>
              <a:prstGeom prst="rect">
                <a:avLst/>
              </a:prstGeom>
              <a:blipFill>
                <a:blip r:embed="rId8"/>
                <a:stretch>
                  <a:fillRect t="-184483" r="-69277" b="-2724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FFCC905-7660-7920-67B4-C670FB471727}"/>
                  </a:ext>
                </a:extLst>
              </p:cNvPr>
              <p:cNvSpPr txBox="1"/>
              <p:nvPr/>
            </p:nvSpPr>
            <p:spPr>
              <a:xfrm>
                <a:off x="7174800" y="2123681"/>
                <a:ext cx="4677178" cy="788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⃑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⃑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FFCC905-7660-7920-67B4-C670FB471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800" y="2123681"/>
                <a:ext cx="4677178" cy="7883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DBF8447-433E-A478-9D7E-CB28A92CA579}"/>
                  </a:ext>
                </a:extLst>
              </p:cNvPr>
              <p:cNvSpPr txBox="1"/>
              <p:nvPr/>
            </p:nvSpPr>
            <p:spPr>
              <a:xfrm>
                <a:off x="9513389" y="3586939"/>
                <a:ext cx="1305999" cy="393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DBF8447-433E-A478-9D7E-CB28A92CA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3389" y="3586939"/>
                <a:ext cx="1305999" cy="3933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365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D16619C-3393-4C40-A047-6B58736218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1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0" smtClean="0">
                                <a:latin typeface="Cambria Math" panose="02040503050406030204" pitchFamily="18" charset="0"/>
                              </a:rPr>
                              <m:t>𝐇𝐞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r>
                  <a:rPr lang="en-US" noProof="0" dirty="0"/>
                  <a:t> </a:t>
                </a:r>
                <a:r>
                  <a:rPr lang="en-US" noProof="0" dirty="0" err="1"/>
                  <a:t>Breit</a:t>
                </a:r>
                <a:r>
                  <a:rPr lang="en-US" noProof="0" dirty="0"/>
                  <a:t>-Rabi diagram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D16619C-3393-4C40-A047-6B58736218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1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11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6" name="Grafik 5" descr="Ein Bild, das Reihe, Diagramm, Text, parallel enthält.&#10;&#10;Automatisch generierte Beschreibung">
            <a:extLst>
              <a:ext uri="{FF2B5EF4-FFF2-40B4-BE49-F238E27FC236}">
                <a16:creationId xmlns:a16="http://schemas.microsoft.com/office/drawing/2014/main" id="{A8FA3BB0-FFD5-906E-D0DE-1ADA238C2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2471"/>
            <a:ext cx="5590797" cy="3129440"/>
          </a:xfrm>
          <a:prstGeom prst="rect">
            <a:avLst/>
          </a:prstGeom>
        </p:spPr>
      </p:pic>
      <p:pic>
        <p:nvPicPr>
          <p:cNvPr id="7" name="Grafik 6" descr="Ein Bild, das Reihe, Diagramm, parallel enthält.&#10;&#10;Automatisch generierte Beschreibung">
            <a:extLst>
              <a:ext uri="{FF2B5EF4-FFF2-40B4-BE49-F238E27FC236}">
                <a16:creationId xmlns:a16="http://schemas.microsoft.com/office/drawing/2014/main" id="{1133452F-60EA-6AA3-FF8E-23B8C4737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226" y="2488482"/>
            <a:ext cx="6098298" cy="3390907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0B957A3-1DE8-8C32-BBB1-71A868D1BA74}"/>
              </a:ext>
            </a:extLst>
          </p:cNvPr>
          <p:cNvSpPr/>
          <p:nvPr/>
        </p:nvSpPr>
        <p:spPr>
          <a:xfrm>
            <a:off x="767408" y="2647191"/>
            <a:ext cx="288032" cy="20574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9A67366-C66A-3D19-1BB5-AAAA8E17B89C}"/>
              </a:ext>
            </a:extLst>
          </p:cNvPr>
          <p:cNvCxnSpPr>
            <a:cxnSpLocks/>
          </p:cNvCxnSpPr>
          <p:nvPr/>
        </p:nvCxnSpPr>
        <p:spPr>
          <a:xfrm flipV="1">
            <a:off x="1055440" y="2564904"/>
            <a:ext cx="5688632" cy="85430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D1D14C18-04BE-7C58-8282-22E5026985B9}"/>
              </a:ext>
            </a:extLst>
          </p:cNvPr>
          <p:cNvCxnSpPr/>
          <p:nvPr/>
        </p:nvCxnSpPr>
        <p:spPr>
          <a:xfrm>
            <a:off x="1055440" y="2852936"/>
            <a:ext cx="5688632" cy="252028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4811FE3A-C27E-FC2D-F358-6A452E810188}"/>
              </a:ext>
            </a:extLst>
          </p:cNvPr>
          <p:cNvCxnSpPr/>
          <p:nvPr/>
        </p:nvCxnSpPr>
        <p:spPr>
          <a:xfrm>
            <a:off x="9190800" y="3212976"/>
            <a:ext cx="0" cy="72008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C928B0F-AC19-80FD-7873-6DAC9F70A9BC}"/>
                  </a:ext>
                </a:extLst>
              </p:cNvPr>
              <p:cNvSpPr txBox="1"/>
              <p:nvPr/>
            </p:nvSpPr>
            <p:spPr>
              <a:xfrm>
                <a:off x="9336360" y="3397583"/>
                <a:ext cx="1504258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≈310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𝑛𝑒𝑉</m:t>
                      </m:r>
                    </m:oMath>
                  </m:oMathPara>
                </a14:m>
                <a:endParaRPr lang="de-DE" sz="2400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C928B0F-AC19-80FD-7873-6DAC9F70A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360" y="3397583"/>
                <a:ext cx="1504258" cy="350865"/>
              </a:xfrm>
              <a:prstGeom prst="rect">
                <a:avLst/>
              </a:prstGeom>
              <a:blipFill>
                <a:blip r:embed="rId6"/>
                <a:stretch>
                  <a:fillRect l="-1626" r="-3659"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142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Sona transition unit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12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grpSp>
        <p:nvGrpSpPr>
          <p:cNvPr id="10" name="Gruppieren 87">
            <a:extLst>
              <a:ext uri="{FF2B5EF4-FFF2-40B4-BE49-F238E27FC236}">
                <a16:creationId xmlns:a16="http://schemas.microsoft.com/office/drawing/2014/main" id="{BB52C528-4EF6-4AA3-9950-0BBD7CA7989B}"/>
              </a:ext>
            </a:extLst>
          </p:cNvPr>
          <p:cNvGrpSpPr>
            <a:grpSpLocks/>
          </p:cNvGrpSpPr>
          <p:nvPr/>
        </p:nvGrpSpPr>
        <p:grpSpPr bwMode="auto">
          <a:xfrm>
            <a:off x="2470665" y="1340768"/>
            <a:ext cx="6695249" cy="1656281"/>
            <a:chOff x="1547664" y="1124744"/>
            <a:chExt cx="5616624" cy="1800200"/>
          </a:xfrm>
        </p:grpSpPr>
        <p:sp>
          <p:nvSpPr>
            <p:cNvPr id="11" name="Rechteck 1">
              <a:extLst>
                <a:ext uri="{FF2B5EF4-FFF2-40B4-BE49-F238E27FC236}">
                  <a16:creationId xmlns:a16="http://schemas.microsoft.com/office/drawing/2014/main" id="{4C2A6B4B-FDCB-4C3C-95BE-F1B01F31A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448" y="1124843"/>
              <a:ext cx="1295400" cy="3603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DE" altLang="de-DE" sz="1800">
                <a:solidFill>
                  <a:srgbClr val="FFFFFF"/>
                </a:solidFill>
              </a:endParaRPr>
            </a:p>
          </p:txBody>
        </p:sp>
        <p:cxnSp>
          <p:nvCxnSpPr>
            <p:cNvPr id="12" name="Gerader Verbinder 4">
              <a:extLst>
                <a:ext uri="{FF2B5EF4-FFF2-40B4-BE49-F238E27FC236}">
                  <a16:creationId xmlns:a16="http://schemas.microsoft.com/office/drawing/2014/main" id="{C8EEEC5C-9C33-4538-83A8-CD7D16BF81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8448" y="1124843"/>
              <a:ext cx="1295400" cy="3603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erader Verbinder 6">
              <a:extLst>
                <a:ext uri="{FF2B5EF4-FFF2-40B4-BE49-F238E27FC236}">
                  <a16:creationId xmlns:a16="http://schemas.microsoft.com/office/drawing/2014/main" id="{240401D2-24C0-44CE-926E-75911154B4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08448" y="1124843"/>
              <a:ext cx="1295400" cy="3603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hteck 1">
              <a:extLst>
                <a:ext uri="{FF2B5EF4-FFF2-40B4-BE49-F238E27FC236}">
                  <a16:creationId xmlns:a16="http://schemas.microsoft.com/office/drawing/2014/main" id="{4B872563-604C-4393-98F7-8F4262295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448" y="2564581"/>
              <a:ext cx="1295400" cy="3603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DE" altLang="de-DE" sz="1800">
                <a:solidFill>
                  <a:srgbClr val="FFFFFF"/>
                </a:solidFill>
              </a:endParaRPr>
            </a:p>
          </p:txBody>
        </p:sp>
        <p:sp>
          <p:nvSpPr>
            <p:cNvPr id="15" name="Rechteck 1">
              <a:extLst>
                <a:ext uri="{FF2B5EF4-FFF2-40B4-BE49-F238E27FC236}">
                  <a16:creationId xmlns:a16="http://schemas.microsoft.com/office/drawing/2014/main" id="{D7A81072-BF1D-4746-BDCC-0197AEF55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832" y="1124843"/>
              <a:ext cx="1295400" cy="3603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DE" altLang="de-DE" sz="1800">
                <a:solidFill>
                  <a:srgbClr val="FFFFFF"/>
                </a:solidFill>
              </a:endParaRPr>
            </a:p>
          </p:txBody>
        </p:sp>
        <p:sp>
          <p:nvSpPr>
            <p:cNvPr id="16" name="Rechteck 1">
              <a:extLst>
                <a:ext uri="{FF2B5EF4-FFF2-40B4-BE49-F238E27FC236}">
                  <a16:creationId xmlns:a16="http://schemas.microsoft.com/office/drawing/2014/main" id="{F6E84BBF-7445-476D-8DED-FDA8D7B89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832" y="2492573"/>
              <a:ext cx="1295400" cy="3603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DE" altLang="de-DE" sz="1800">
                <a:solidFill>
                  <a:srgbClr val="FFFFFF"/>
                </a:solidFill>
              </a:endParaRPr>
            </a:p>
          </p:txBody>
        </p:sp>
        <p:cxnSp>
          <p:nvCxnSpPr>
            <p:cNvPr id="18" name="Gerader Verbinder 6">
              <a:extLst>
                <a:ext uri="{FF2B5EF4-FFF2-40B4-BE49-F238E27FC236}">
                  <a16:creationId xmlns:a16="http://schemas.microsoft.com/office/drawing/2014/main" id="{658050B3-E609-4F39-83C4-9DD3AC60A1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07704" y="2564580"/>
              <a:ext cx="1295400" cy="3603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Gerader Verbinder 6">
              <a:extLst>
                <a:ext uri="{FF2B5EF4-FFF2-40B4-BE49-F238E27FC236}">
                  <a16:creationId xmlns:a16="http://schemas.microsoft.com/office/drawing/2014/main" id="{EDA7CCA9-4406-4E77-BE77-09320B984AE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364832" y="1124744"/>
              <a:ext cx="1295400" cy="3603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Gerader Verbinder 6">
              <a:extLst>
                <a:ext uri="{FF2B5EF4-FFF2-40B4-BE49-F238E27FC236}">
                  <a16:creationId xmlns:a16="http://schemas.microsoft.com/office/drawing/2014/main" id="{952F8613-4D9C-49B9-AD10-C9E379E058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364832" y="2492572"/>
              <a:ext cx="1295400" cy="3603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Gerader Verbinder 4">
              <a:extLst>
                <a:ext uri="{FF2B5EF4-FFF2-40B4-BE49-F238E27FC236}">
                  <a16:creationId xmlns:a16="http://schemas.microsoft.com/office/drawing/2014/main" id="{990C25D1-9F5C-4529-BA59-6B580C8BEE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7704" y="2564581"/>
              <a:ext cx="1295400" cy="3603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Gerader Verbinder 4">
              <a:extLst>
                <a:ext uri="{FF2B5EF4-FFF2-40B4-BE49-F238E27FC236}">
                  <a16:creationId xmlns:a16="http://schemas.microsoft.com/office/drawing/2014/main" id="{A6F21E3B-4A0D-4207-972C-B538C33E27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1124744"/>
              <a:ext cx="1295400" cy="3603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Gerader Verbinder 4">
              <a:extLst>
                <a:ext uri="{FF2B5EF4-FFF2-40B4-BE49-F238E27FC236}">
                  <a16:creationId xmlns:a16="http://schemas.microsoft.com/office/drawing/2014/main" id="{9A40B774-E48A-4082-80B7-4FDCA0DE432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492573"/>
              <a:ext cx="1295400" cy="3603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Gerade Verbindung mit Pfeil 15">
              <a:extLst>
                <a:ext uri="{FF2B5EF4-FFF2-40B4-BE49-F238E27FC236}">
                  <a16:creationId xmlns:a16="http://schemas.microsoft.com/office/drawing/2014/main" id="{4BDFB900-6E23-4644-A666-41FBD6A288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47664" y="1974838"/>
              <a:ext cx="2016224" cy="0"/>
            </a:xfrm>
            <a:prstGeom prst="straightConnector1">
              <a:avLst/>
            </a:prstGeom>
            <a:noFill/>
            <a:ln w="38100" algn="ctr">
              <a:solidFill>
                <a:srgbClr val="C00000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Gerade Verbindung mit Pfeil 19">
              <a:extLst>
                <a:ext uri="{FF2B5EF4-FFF2-40B4-BE49-F238E27FC236}">
                  <a16:creationId xmlns:a16="http://schemas.microsoft.com/office/drawing/2014/main" id="{ABAA4413-A5EE-4CCE-8A11-8B4D69E397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076056" y="1974838"/>
              <a:ext cx="2088232" cy="324"/>
            </a:xfrm>
            <a:prstGeom prst="straightConnector1">
              <a:avLst/>
            </a:prstGeom>
            <a:noFill/>
            <a:ln w="38100" algn="ctr">
              <a:solidFill>
                <a:srgbClr val="C00000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feld 18">
              <a:extLst>
                <a:ext uri="{FF2B5EF4-FFF2-40B4-BE49-F238E27FC236}">
                  <a16:creationId xmlns:a16="http://schemas.microsoft.com/office/drawing/2014/main" id="{62B4C80E-2A9E-4C9F-8A95-2AA22A349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264315" y="2030706"/>
              <a:ext cx="458337" cy="363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de-DE" altLang="de-DE" sz="2800" b="1">
                  <a:solidFill>
                    <a:srgbClr val="C00000"/>
                  </a:solidFill>
                </a:rPr>
                <a:t>B</a:t>
              </a:r>
            </a:p>
          </p:txBody>
        </p:sp>
        <p:sp>
          <p:nvSpPr>
            <p:cNvPr id="27" name="Textfeld 23">
              <a:extLst>
                <a:ext uri="{FF2B5EF4-FFF2-40B4-BE49-F238E27FC236}">
                  <a16:creationId xmlns:a16="http://schemas.microsoft.com/office/drawing/2014/main" id="{D11BD8C4-3356-4C7C-8AC1-75D4157B1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913863" y="1988840"/>
              <a:ext cx="411800" cy="363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49263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de-DE" altLang="de-DE" sz="2800" b="1">
                  <a:solidFill>
                    <a:srgbClr val="C00000"/>
                  </a:solidFill>
                </a:rPr>
                <a:t>B</a:t>
              </a:r>
            </a:p>
          </p:txBody>
        </p:sp>
      </p:grpSp>
      <p:pic>
        <p:nvPicPr>
          <p:cNvPr id="28" name="Picture 262" descr="A picture containing indoor, sword, weapon, office&#10;&#10;Description automatically generated">
            <a:extLst>
              <a:ext uri="{FF2B5EF4-FFF2-40B4-BE49-F238E27FC236}">
                <a16:creationId xmlns:a16="http://schemas.microsoft.com/office/drawing/2014/main" id="{7C830D35-13AE-40BE-9F72-79D2AA27EF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6" b="24693"/>
          <a:stretch/>
        </p:blipFill>
        <p:spPr bwMode="auto">
          <a:xfrm>
            <a:off x="1655115" y="3194318"/>
            <a:ext cx="8326350" cy="2352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C8902825-092F-4A5D-905A-09DC45D388A3}"/>
              </a:ext>
            </a:extLst>
          </p:cNvPr>
          <p:cNvSpPr txBox="1"/>
          <p:nvPr/>
        </p:nvSpPr>
        <p:spPr>
          <a:xfrm>
            <a:off x="3001200" y="5744060"/>
            <a:ext cx="3024336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S. </a:t>
            </a:r>
            <a:r>
              <a:rPr lang="de-DE" sz="1200" dirty="0" err="1"/>
              <a:t>Aswani</a:t>
            </a:r>
            <a:r>
              <a:rPr lang="de-DE" sz="1200" dirty="0"/>
              <a:t>, Bachelor </a:t>
            </a:r>
            <a:r>
              <a:rPr lang="de-DE" sz="1200" dirty="0" err="1"/>
              <a:t>thesis</a:t>
            </a:r>
            <a:r>
              <a:rPr lang="de-DE" sz="1200" dirty="0"/>
              <a:t>, (2022)</a:t>
            </a:r>
            <a:endParaRPr lang="en-GB" sz="1200" dirty="0" err="1"/>
          </a:p>
        </p:txBody>
      </p:sp>
    </p:spTree>
    <p:extLst>
      <p:ext uri="{BB962C8B-B14F-4D97-AF65-F5344CB8AC3E}">
        <p14:creationId xmlns:p14="http://schemas.microsoft.com/office/powerpoint/2010/main" val="3503385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897FC78-45A1-6FB4-9ADF-92EAB9CFB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00328"/>
            <a:ext cx="5447928" cy="358894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7F47FDD-18CC-4056-9972-08D412256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783" y="1"/>
            <a:ext cx="5379217" cy="2669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model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13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/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blipFill>
                <a:blip r:embed="rId4"/>
                <a:stretch>
                  <a:fillRect l="-264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/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box>
                        <m:box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blipFill>
                <a:blip r:embed="rId5"/>
                <a:stretch>
                  <a:fillRect l="-578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Inhaltsplatzhalter 25">
            <a:extLst>
              <a:ext uri="{FF2B5EF4-FFF2-40B4-BE49-F238E27FC236}">
                <a16:creationId xmlns:a16="http://schemas.microsoft.com/office/drawing/2014/main" id="{B33B4213-14BD-4FF7-A829-6350297E2EE9}"/>
              </a:ext>
            </a:extLst>
          </p:cNvPr>
          <p:cNvSpPr txBox="1">
            <a:spLocks/>
          </p:cNvSpPr>
          <p:nvPr/>
        </p:nvSpPr>
        <p:spPr>
          <a:xfrm>
            <a:off x="676978" y="113663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Static magnetic field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554210A-3E8D-471F-8CC4-781491CE149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E44C947-CB67-47FE-9A97-9BB364C53FE9}"/>
              </a:ext>
            </a:extLst>
          </p:cNvPr>
          <p:cNvSpPr txBox="1"/>
          <p:nvPr/>
        </p:nvSpPr>
        <p:spPr>
          <a:xfrm>
            <a:off x="8459923" y="2669920"/>
            <a:ext cx="3024336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P. Buske, Bachelor </a:t>
            </a:r>
            <a:r>
              <a:rPr lang="de-DE" sz="1200" dirty="0" err="1"/>
              <a:t>thesis</a:t>
            </a:r>
            <a:r>
              <a:rPr lang="de-DE" sz="1200" dirty="0"/>
              <a:t>, (2016)</a:t>
            </a:r>
            <a:endParaRPr lang="en-GB" sz="12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/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1600" dirty="0" err="1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blipFill>
                <a:blip r:embed="rId12"/>
                <a:stretch>
                  <a:fillRect l="-2538" t="-4110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/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600" dirty="0" err="1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blipFill>
                <a:blip r:embed="rId13"/>
                <a:stretch>
                  <a:fillRect l="-4615" r="-4615" b="-93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/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1172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7F47FDD-18CC-4056-9972-08D41225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83" y="1"/>
            <a:ext cx="5379217" cy="2669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model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14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/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blipFill>
                <a:blip r:embed="rId3"/>
                <a:stretch>
                  <a:fillRect l="-264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/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box>
                        <m:box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blipFill>
                <a:blip r:embed="rId4"/>
                <a:stretch>
                  <a:fillRect l="-578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nhaltsplatzhalter 25">
            <a:extLst>
              <a:ext uri="{FF2B5EF4-FFF2-40B4-BE49-F238E27FC236}">
                <a16:creationId xmlns:a16="http://schemas.microsoft.com/office/drawing/2014/main" id="{FF53660A-88E1-4B01-B6D0-E10DD3F90E33}"/>
              </a:ext>
            </a:extLst>
          </p:cNvPr>
          <p:cNvSpPr txBox="1">
            <a:spLocks/>
          </p:cNvSpPr>
          <p:nvPr/>
        </p:nvSpPr>
        <p:spPr>
          <a:xfrm>
            <a:off x="674145" y="2934028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Beam </a:t>
            </a:r>
            <a:r>
              <a:rPr lang="de-DE" dirty="0" err="1"/>
              <a:t>enters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Sona </a:t>
            </a:r>
            <a:r>
              <a:rPr lang="de-DE" dirty="0" err="1"/>
              <a:t>transition</a:t>
            </a:r>
            <a:r>
              <a:rPr lang="de-DE" dirty="0"/>
              <a:t> </a:t>
            </a:r>
            <a:r>
              <a:rPr lang="de-DE" dirty="0" err="1"/>
              <a:t>unit</a:t>
            </a:r>
            <a:endParaRPr lang="de-DE" dirty="0"/>
          </a:p>
        </p:txBody>
      </p:sp>
      <p:sp>
        <p:nvSpPr>
          <p:cNvPr id="18" name="Inhaltsplatzhalter 25">
            <a:extLst>
              <a:ext uri="{FF2B5EF4-FFF2-40B4-BE49-F238E27FC236}">
                <a16:creationId xmlns:a16="http://schemas.microsoft.com/office/drawing/2014/main" id="{B33B4213-14BD-4FF7-A829-6350297E2EE9}"/>
              </a:ext>
            </a:extLst>
          </p:cNvPr>
          <p:cNvSpPr txBox="1">
            <a:spLocks/>
          </p:cNvSpPr>
          <p:nvPr/>
        </p:nvSpPr>
        <p:spPr>
          <a:xfrm>
            <a:off x="676978" y="113663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Static magnetic field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554210A-3E8D-471F-8CC4-781491CE149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E44C947-CB67-47FE-9A97-9BB364C53FE9}"/>
              </a:ext>
            </a:extLst>
          </p:cNvPr>
          <p:cNvSpPr txBox="1"/>
          <p:nvPr/>
        </p:nvSpPr>
        <p:spPr>
          <a:xfrm>
            <a:off x="8459923" y="2669920"/>
            <a:ext cx="3024336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P. Buske, Bachelor </a:t>
            </a:r>
            <a:r>
              <a:rPr lang="de-DE" sz="1200" dirty="0" err="1"/>
              <a:t>thesis</a:t>
            </a:r>
            <a:r>
              <a:rPr lang="de-DE" sz="1200" dirty="0"/>
              <a:t>, (2016)</a:t>
            </a:r>
            <a:endParaRPr lang="en-GB" sz="12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/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1600" dirty="0" err="1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blipFill>
                <a:blip r:embed="rId12"/>
                <a:stretch>
                  <a:fillRect l="-2538" t="-4110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/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600" dirty="0" err="1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blipFill>
                <a:blip r:embed="rId13"/>
                <a:stretch>
                  <a:fillRect l="-4615" r="-4615" b="-93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/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658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7F47FDD-18CC-4056-9972-08D41225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83" y="1"/>
            <a:ext cx="5379217" cy="2669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model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15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/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blipFill>
                <a:blip r:embed="rId3"/>
                <a:stretch>
                  <a:fillRect l="-264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/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box>
                        <m:box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blipFill>
                <a:blip r:embed="rId4"/>
                <a:stretch>
                  <a:fillRect l="-578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nhaltsplatzhalter 25">
            <a:extLst>
              <a:ext uri="{FF2B5EF4-FFF2-40B4-BE49-F238E27FC236}">
                <a16:creationId xmlns:a16="http://schemas.microsoft.com/office/drawing/2014/main" id="{FF53660A-88E1-4B01-B6D0-E10DD3F90E33}"/>
              </a:ext>
            </a:extLst>
          </p:cNvPr>
          <p:cNvSpPr txBox="1">
            <a:spLocks/>
          </p:cNvSpPr>
          <p:nvPr/>
        </p:nvSpPr>
        <p:spPr>
          <a:xfrm>
            <a:off x="674145" y="2934028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Beam </a:t>
            </a:r>
            <a:r>
              <a:rPr lang="de-DE" dirty="0" err="1"/>
              <a:t>enters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Sona </a:t>
            </a:r>
            <a:r>
              <a:rPr lang="de-DE" dirty="0" err="1"/>
              <a:t>transition</a:t>
            </a:r>
            <a:r>
              <a:rPr lang="de-DE" dirty="0"/>
              <a:t> </a:t>
            </a:r>
            <a:r>
              <a:rPr lang="de-DE" dirty="0" err="1"/>
              <a:t>unit</a:t>
            </a:r>
            <a:endParaRPr lang="de-DE" dirty="0"/>
          </a:p>
        </p:txBody>
      </p:sp>
      <p:sp>
        <p:nvSpPr>
          <p:cNvPr id="11" name="Inhaltsplatzhalter 25">
            <a:extLst>
              <a:ext uri="{FF2B5EF4-FFF2-40B4-BE49-F238E27FC236}">
                <a16:creationId xmlns:a16="http://schemas.microsoft.com/office/drawing/2014/main" id="{EA7F955D-D1EC-42D2-A114-BB6B0EDF97F6}"/>
              </a:ext>
            </a:extLst>
          </p:cNvPr>
          <p:cNvSpPr txBox="1">
            <a:spLocks/>
          </p:cNvSpPr>
          <p:nvPr/>
        </p:nvSpPr>
        <p:spPr>
          <a:xfrm>
            <a:off x="674145" y="3672889"/>
            <a:ext cx="9238279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Lorentz transformation into the rest frame of the beam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1EFBCF0-20C7-4221-B35C-B54EEC6EDFE9}"/>
                  </a:ext>
                </a:extLst>
              </p:cNvPr>
              <p:cNvSpPr txBox="1"/>
              <p:nvPr/>
            </p:nvSpPr>
            <p:spPr>
              <a:xfrm>
                <a:off x="4211747" y="4317923"/>
                <a:ext cx="2096343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1EFBCF0-20C7-4221-B35C-B54EEC6ED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47" y="4317923"/>
                <a:ext cx="2096343" cy="299313"/>
              </a:xfrm>
              <a:prstGeom prst="rect">
                <a:avLst/>
              </a:prstGeom>
              <a:blipFill>
                <a:blip r:embed="rId6"/>
                <a:stretch>
                  <a:fillRect l="-872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665D5CF-2A9B-4E7F-A0EB-E87CE02B285D}"/>
                  </a:ext>
                </a:extLst>
              </p:cNvPr>
              <p:cNvSpPr txBox="1"/>
              <p:nvPr/>
            </p:nvSpPr>
            <p:spPr>
              <a:xfrm>
                <a:off x="6918589" y="5046709"/>
                <a:ext cx="2376227" cy="336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box>
                            <m:box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𝑣𝑟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</m:e>
                          </m:box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665D5CF-2A9B-4E7F-A0EB-E87CE02B2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589" y="5046709"/>
                <a:ext cx="2376227" cy="336567"/>
              </a:xfrm>
              <a:prstGeom prst="rect">
                <a:avLst/>
              </a:prstGeom>
              <a:blipFill>
                <a:blip r:embed="rId7"/>
                <a:stretch>
                  <a:fillRect l="-1795" t="-1818"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4A54685-D8CD-40DA-829F-44C1B14326E9}"/>
                  </a:ext>
                </a:extLst>
              </p:cNvPr>
              <p:cNvSpPr txBox="1"/>
              <p:nvPr/>
            </p:nvSpPr>
            <p:spPr>
              <a:xfrm>
                <a:off x="1055440" y="4981183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4A54685-D8CD-40DA-829F-44C1B1432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4981183"/>
                <a:ext cx="42612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Inhaltsplatzhalter 25">
            <a:extLst>
              <a:ext uri="{FF2B5EF4-FFF2-40B4-BE49-F238E27FC236}">
                <a16:creationId xmlns:a16="http://schemas.microsoft.com/office/drawing/2014/main" id="{B33B4213-14BD-4FF7-A829-6350297E2EE9}"/>
              </a:ext>
            </a:extLst>
          </p:cNvPr>
          <p:cNvSpPr txBox="1">
            <a:spLocks/>
          </p:cNvSpPr>
          <p:nvPr/>
        </p:nvSpPr>
        <p:spPr>
          <a:xfrm>
            <a:off x="676978" y="113663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Static magnetic field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554210A-3E8D-471F-8CC4-781491CE149C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E44C947-CB67-47FE-9A97-9BB364C53FE9}"/>
              </a:ext>
            </a:extLst>
          </p:cNvPr>
          <p:cNvSpPr txBox="1"/>
          <p:nvPr/>
        </p:nvSpPr>
        <p:spPr>
          <a:xfrm>
            <a:off x="8459923" y="2669920"/>
            <a:ext cx="3024336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P. Buske, Bachelor </a:t>
            </a:r>
            <a:r>
              <a:rPr lang="de-DE" sz="1200" dirty="0" err="1"/>
              <a:t>thesis</a:t>
            </a:r>
            <a:r>
              <a:rPr lang="de-DE" sz="1200" dirty="0"/>
              <a:t>, (2016)</a:t>
            </a:r>
            <a:endParaRPr lang="en-GB" sz="12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/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1600" dirty="0" err="1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blipFill>
                <a:blip r:embed="rId12"/>
                <a:stretch>
                  <a:fillRect l="-2538" t="-4110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/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600" dirty="0" err="1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blipFill>
                <a:blip r:embed="rId13"/>
                <a:stretch>
                  <a:fillRect l="-4615" r="-4615" b="-93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/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CBCDD1C-6CB9-2FBE-14C2-06937D705723}"/>
                  </a:ext>
                </a:extLst>
              </p:cNvPr>
              <p:cNvSpPr txBox="1"/>
              <p:nvPr/>
            </p:nvSpPr>
            <p:spPr>
              <a:xfrm>
                <a:off x="1761952" y="5046709"/>
                <a:ext cx="17976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CBCDD1C-6CB9-2FBE-14C2-06937D705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952" y="5046709"/>
                <a:ext cx="1797672" cy="276999"/>
              </a:xfrm>
              <a:prstGeom prst="rect">
                <a:avLst/>
              </a:prstGeom>
              <a:blipFill>
                <a:blip r:embed="rId15"/>
                <a:stretch>
                  <a:fillRect l="-3051" t="-222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2256216-CB0F-3F86-C2C6-75E5C121867F}"/>
                  </a:ext>
                </a:extLst>
              </p:cNvPr>
              <p:cNvSpPr txBox="1"/>
              <p:nvPr/>
            </p:nvSpPr>
            <p:spPr>
              <a:xfrm>
                <a:off x="4122101" y="5046709"/>
                <a:ext cx="2234010" cy="30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box>
                        <m:box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2256216-CB0F-3F86-C2C6-75E5C1218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101" y="5046709"/>
                <a:ext cx="2234010" cy="303866"/>
              </a:xfrm>
              <a:prstGeom prst="rect">
                <a:avLst/>
              </a:prstGeom>
              <a:blipFill>
                <a:blip r:embed="rId16"/>
                <a:stretch>
                  <a:fillRect l="-1907" t="-2000" b="-1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468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7F47FDD-18CC-4056-9972-08D41225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83" y="1"/>
            <a:ext cx="5379217" cy="2669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model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16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/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16E1608-E21B-4A1F-ADCA-2468C2194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2431080"/>
                <a:ext cx="1614673" cy="276999"/>
              </a:xfrm>
              <a:prstGeom prst="rect">
                <a:avLst/>
              </a:prstGeom>
              <a:blipFill>
                <a:blip r:embed="rId3"/>
                <a:stretch>
                  <a:fillRect l="-264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/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box>
                        <m:box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BE87C67-2095-4536-AAEC-F6BF6E47F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47" y="2417980"/>
                <a:ext cx="2106346" cy="303866"/>
              </a:xfrm>
              <a:prstGeom prst="rect">
                <a:avLst/>
              </a:prstGeom>
              <a:blipFill>
                <a:blip r:embed="rId4"/>
                <a:stretch>
                  <a:fillRect l="-578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nhaltsplatzhalter 25">
            <a:extLst>
              <a:ext uri="{FF2B5EF4-FFF2-40B4-BE49-F238E27FC236}">
                <a16:creationId xmlns:a16="http://schemas.microsoft.com/office/drawing/2014/main" id="{FF53660A-88E1-4B01-B6D0-E10DD3F90E33}"/>
              </a:ext>
            </a:extLst>
          </p:cNvPr>
          <p:cNvSpPr txBox="1">
            <a:spLocks/>
          </p:cNvSpPr>
          <p:nvPr/>
        </p:nvSpPr>
        <p:spPr>
          <a:xfrm>
            <a:off x="674145" y="2934028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Beam enters the Sona transition unit</a:t>
            </a:r>
          </a:p>
        </p:txBody>
      </p:sp>
      <p:sp>
        <p:nvSpPr>
          <p:cNvPr id="11" name="Inhaltsplatzhalter 25">
            <a:extLst>
              <a:ext uri="{FF2B5EF4-FFF2-40B4-BE49-F238E27FC236}">
                <a16:creationId xmlns:a16="http://schemas.microsoft.com/office/drawing/2014/main" id="{EA7F955D-D1EC-42D2-A114-BB6B0EDF97F6}"/>
              </a:ext>
            </a:extLst>
          </p:cNvPr>
          <p:cNvSpPr txBox="1">
            <a:spLocks/>
          </p:cNvSpPr>
          <p:nvPr/>
        </p:nvSpPr>
        <p:spPr>
          <a:xfrm>
            <a:off x="674145" y="3672889"/>
            <a:ext cx="9166271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Lorentz transformation into the rest frame of the beam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1EFBCF0-20C7-4221-B35C-B54EEC6EDFE9}"/>
                  </a:ext>
                </a:extLst>
              </p:cNvPr>
              <p:cNvSpPr txBox="1"/>
              <p:nvPr/>
            </p:nvSpPr>
            <p:spPr>
              <a:xfrm>
                <a:off x="4211747" y="4317923"/>
                <a:ext cx="2096343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1EFBCF0-20C7-4221-B35C-B54EEC6ED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47" y="4317923"/>
                <a:ext cx="2096343" cy="299313"/>
              </a:xfrm>
              <a:prstGeom prst="rect">
                <a:avLst/>
              </a:prstGeom>
              <a:blipFill>
                <a:blip r:embed="rId6"/>
                <a:stretch>
                  <a:fillRect l="-872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665D5CF-2A9B-4E7F-A0EB-E87CE02B285D}"/>
                  </a:ext>
                </a:extLst>
              </p:cNvPr>
              <p:cNvSpPr txBox="1"/>
              <p:nvPr/>
            </p:nvSpPr>
            <p:spPr>
              <a:xfrm>
                <a:off x="6918589" y="5046709"/>
                <a:ext cx="2376227" cy="336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box>
                            <m:box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𝑣𝑟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</m:e>
                          </m:box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665D5CF-2A9B-4E7F-A0EB-E87CE02B2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589" y="5046709"/>
                <a:ext cx="2376227" cy="336567"/>
              </a:xfrm>
              <a:prstGeom prst="rect">
                <a:avLst/>
              </a:prstGeom>
              <a:blipFill>
                <a:blip r:embed="rId7"/>
                <a:stretch>
                  <a:fillRect l="-1795" t="-1818"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4A54685-D8CD-40DA-829F-44C1B14326E9}"/>
                  </a:ext>
                </a:extLst>
              </p:cNvPr>
              <p:cNvSpPr txBox="1"/>
              <p:nvPr/>
            </p:nvSpPr>
            <p:spPr>
              <a:xfrm>
                <a:off x="1055440" y="4981183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4A54685-D8CD-40DA-829F-44C1B1432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4981183"/>
                <a:ext cx="42612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Inhaltsplatzhalter 25">
            <a:extLst>
              <a:ext uri="{FF2B5EF4-FFF2-40B4-BE49-F238E27FC236}">
                <a16:creationId xmlns:a16="http://schemas.microsoft.com/office/drawing/2014/main" id="{A0AE91E4-78B8-4C3A-82A7-5CE025D52F34}"/>
              </a:ext>
            </a:extLst>
          </p:cNvPr>
          <p:cNvSpPr txBox="1">
            <a:spLocks/>
          </p:cNvSpPr>
          <p:nvPr/>
        </p:nvSpPr>
        <p:spPr>
          <a:xfrm>
            <a:off x="674145" y="5521600"/>
            <a:ext cx="11038479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Electromagnetic fields </a:t>
            </a:r>
            <a:r>
              <a:rPr lang="en-US" dirty="0">
                <a:sym typeface="Wingdings" panose="05000000000000000000" pitchFamily="2" charset="2"/>
              </a:rPr>
              <a:t> Photon pulse </a:t>
            </a:r>
            <a:r>
              <a:rPr lang="en-US" dirty="0"/>
              <a:t> lead to magnetic dipole transitions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sp>
        <p:nvSpPr>
          <p:cNvPr id="18" name="Inhaltsplatzhalter 25">
            <a:extLst>
              <a:ext uri="{FF2B5EF4-FFF2-40B4-BE49-F238E27FC236}">
                <a16:creationId xmlns:a16="http://schemas.microsoft.com/office/drawing/2014/main" id="{B33B4213-14BD-4FF7-A829-6350297E2EE9}"/>
              </a:ext>
            </a:extLst>
          </p:cNvPr>
          <p:cNvSpPr txBox="1">
            <a:spLocks/>
          </p:cNvSpPr>
          <p:nvPr/>
        </p:nvSpPr>
        <p:spPr>
          <a:xfrm>
            <a:off x="676978" y="113663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Static magnetic field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554210A-3E8D-471F-8CC4-781491CE149C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E44C947-CB67-47FE-9A97-9BB364C53FE9}"/>
              </a:ext>
            </a:extLst>
          </p:cNvPr>
          <p:cNvSpPr txBox="1"/>
          <p:nvPr/>
        </p:nvSpPr>
        <p:spPr>
          <a:xfrm>
            <a:off x="8459923" y="2669920"/>
            <a:ext cx="3024336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P. Buske, Bachelor </a:t>
            </a:r>
            <a:r>
              <a:rPr lang="de-DE" sz="1200" dirty="0" err="1"/>
              <a:t>thesis</a:t>
            </a:r>
            <a:r>
              <a:rPr lang="de-DE" sz="1200" dirty="0"/>
              <a:t>, (2016)</a:t>
            </a:r>
            <a:endParaRPr lang="en-GB" sz="12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/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1600" dirty="0" err="1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7DD6FEA-1822-4CCE-B5B9-C9D3239E6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105" y="1711761"/>
                <a:ext cx="1196097" cy="444802"/>
              </a:xfrm>
              <a:prstGeom prst="rect">
                <a:avLst/>
              </a:prstGeom>
              <a:blipFill>
                <a:blip r:embed="rId12"/>
                <a:stretch>
                  <a:fillRect l="-2538" t="-4110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/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600" dirty="0" err="1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91B6C7C-420E-428A-892E-3FF7C188B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504" y="1823573"/>
                <a:ext cx="793294" cy="262380"/>
              </a:xfrm>
              <a:prstGeom prst="rect">
                <a:avLst/>
              </a:prstGeom>
              <a:blipFill>
                <a:blip r:embed="rId13"/>
                <a:stretch>
                  <a:fillRect l="-4615" r="-4615" b="-93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/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7DBC03B-BCBA-44D6-998E-BA9C096E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474" y="1776210"/>
                <a:ext cx="42612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CBCDD1C-6CB9-2FBE-14C2-06937D705723}"/>
                  </a:ext>
                </a:extLst>
              </p:cNvPr>
              <p:cNvSpPr txBox="1"/>
              <p:nvPr/>
            </p:nvSpPr>
            <p:spPr>
              <a:xfrm>
                <a:off x="1761952" y="5046709"/>
                <a:ext cx="17976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CBCDD1C-6CB9-2FBE-14C2-06937D705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952" y="5046709"/>
                <a:ext cx="1797672" cy="276999"/>
              </a:xfrm>
              <a:prstGeom prst="rect">
                <a:avLst/>
              </a:prstGeom>
              <a:blipFill>
                <a:blip r:embed="rId15"/>
                <a:stretch>
                  <a:fillRect l="-3051" t="-222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2256216-CB0F-3F86-C2C6-75E5C121867F}"/>
                  </a:ext>
                </a:extLst>
              </p:cNvPr>
              <p:cNvSpPr txBox="1"/>
              <p:nvPr/>
            </p:nvSpPr>
            <p:spPr>
              <a:xfrm>
                <a:off x="4122101" y="5046709"/>
                <a:ext cx="2234010" cy="30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box>
                        <m:box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2256216-CB0F-3F86-C2C6-75E5C1218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101" y="5046709"/>
                <a:ext cx="2234010" cy="303866"/>
              </a:xfrm>
              <a:prstGeom prst="rect">
                <a:avLst/>
              </a:prstGeom>
              <a:blipFill>
                <a:blip r:embed="rId16"/>
                <a:stretch>
                  <a:fillRect l="-1907" t="-2000" b="-1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5964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Photon model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17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236498-424B-4B05-9EA8-88E2A14CB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595"/>
            <a:ext cx="6672064" cy="4395365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7D530B0-6381-46A2-A6A4-75C3C6CEF14B}"/>
              </a:ext>
            </a:extLst>
          </p:cNvPr>
          <p:cNvCxnSpPr>
            <a:cxnSpLocks/>
          </p:cNvCxnSpPr>
          <p:nvPr/>
        </p:nvCxnSpPr>
        <p:spPr>
          <a:xfrm>
            <a:off x="2351584" y="3309241"/>
            <a:ext cx="2520280" cy="0"/>
          </a:xfrm>
          <a:prstGeom prst="straightConnector1">
            <a:avLst/>
          </a:prstGeom>
          <a:ln w="57150" cap="sq">
            <a:solidFill>
              <a:schemeClr val="tx1"/>
            </a:solidFill>
            <a:miter lim="800000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2FAFE43-180A-4A2F-BC5B-4CCD337A0202}"/>
                  </a:ext>
                </a:extLst>
              </p:cNvPr>
              <p:cNvSpPr txBox="1"/>
              <p:nvPr/>
            </p:nvSpPr>
            <p:spPr>
              <a:xfrm>
                <a:off x="3902143" y="3579467"/>
                <a:ext cx="1939442" cy="663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2FAFE43-180A-4A2F-BC5B-4CCD337A0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143" y="3579467"/>
                <a:ext cx="1939442" cy="663002"/>
              </a:xfrm>
              <a:prstGeom prst="rect">
                <a:avLst/>
              </a:prstGeom>
              <a:blipFill>
                <a:blip r:embed="rId4"/>
                <a:stretch>
                  <a:fillRect b="-9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2D7910E8-3444-4858-8A45-0736ECC20F20}"/>
                  </a:ext>
                </a:extLst>
              </p:cNvPr>
              <p:cNvSpPr txBox="1"/>
              <p:nvPr/>
            </p:nvSpPr>
            <p:spPr>
              <a:xfrm>
                <a:off x="1018153" y="5454399"/>
                <a:ext cx="2317879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=(2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−1)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h𝑓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2D7910E8-3444-4858-8A45-0736ECC20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153" y="5454399"/>
                <a:ext cx="2317879" cy="350865"/>
              </a:xfrm>
              <a:prstGeom prst="rect">
                <a:avLst/>
              </a:prstGeom>
              <a:blipFill>
                <a:blip r:embed="rId5"/>
                <a:stretch>
                  <a:fillRect l="-2105" t="-1754" r="-3684" b="-403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77F3B9B-3F8A-41A7-8364-6A04F42DEE00}"/>
                  </a:ext>
                </a:extLst>
              </p:cNvPr>
              <p:cNvSpPr txBox="1"/>
              <p:nvPr/>
            </p:nvSpPr>
            <p:spPr>
              <a:xfrm>
                <a:off x="5376613" y="5454399"/>
                <a:ext cx="851067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77F3B9B-3F8A-41A7-8364-6A04F42DE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613" y="5454399"/>
                <a:ext cx="851067" cy="350865"/>
              </a:xfrm>
              <a:prstGeom prst="rect">
                <a:avLst/>
              </a:prstGeom>
              <a:blipFill>
                <a:blip r:embed="rId6"/>
                <a:stretch>
                  <a:fillRect l="-3571" r="-6429"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 descr="Ein Bild, das grün, alt enthält.&#10;&#10;Automatisch generierte Beschreibung">
            <a:extLst>
              <a:ext uri="{FF2B5EF4-FFF2-40B4-BE49-F238E27FC236}">
                <a16:creationId xmlns:a16="http://schemas.microsoft.com/office/drawing/2014/main" id="{1D884FC7-F3B7-46EC-862B-40D3ED0701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01" y="1124744"/>
            <a:ext cx="5617299" cy="33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approach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18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95CB4D1-83A2-4AE7-BCE4-430BA748059B}"/>
                  </a:ext>
                </a:extLst>
              </p:cNvPr>
              <p:cNvSpPr txBox="1"/>
              <p:nvPr/>
            </p:nvSpPr>
            <p:spPr>
              <a:xfrm>
                <a:off x="4324580" y="1215200"/>
                <a:ext cx="1852558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𝐻𝑦𝑝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95CB4D1-83A2-4AE7-BCE4-430BA7480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580" y="1215200"/>
                <a:ext cx="1852558" cy="298928"/>
              </a:xfrm>
              <a:prstGeom prst="rect">
                <a:avLst/>
              </a:prstGeom>
              <a:blipFill>
                <a:blip r:embed="rId2"/>
                <a:stretch>
                  <a:fillRect l="-1974" b="-244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60B838A-B652-4DBF-92A9-E5B21930613A}"/>
                  </a:ext>
                </a:extLst>
              </p:cNvPr>
              <p:cNvSpPr txBox="1"/>
              <p:nvPr/>
            </p:nvSpPr>
            <p:spPr>
              <a:xfrm>
                <a:off x="2526242" y="2025716"/>
                <a:ext cx="1403525" cy="5902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𝐻𝑦𝑝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⃑"/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60B838A-B652-4DBF-92A9-E5B219306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242" y="2025716"/>
                <a:ext cx="1403525" cy="5902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2224128-A625-4CF2-8A65-D95F101146C5}"/>
                  </a:ext>
                </a:extLst>
              </p:cNvPr>
              <p:cNvSpPr txBox="1"/>
              <p:nvPr/>
            </p:nvSpPr>
            <p:spPr>
              <a:xfrm>
                <a:off x="6538446" y="2025716"/>
                <a:ext cx="343472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2224128-A625-4CF2-8A65-D95F10114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446" y="2025716"/>
                <a:ext cx="3434723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Inhaltsplatzhalter 25">
            <a:extLst>
              <a:ext uri="{FF2B5EF4-FFF2-40B4-BE49-F238E27FC236}">
                <a16:creationId xmlns:a16="http://schemas.microsoft.com/office/drawing/2014/main" id="{1CDD28F4-8342-465F-B757-ECDAE9B3EDAD}"/>
              </a:ext>
            </a:extLst>
          </p:cNvPr>
          <p:cNvSpPr txBox="1">
            <a:spLocks/>
          </p:cNvSpPr>
          <p:nvPr/>
        </p:nvSpPr>
        <p:spPr>
          <a:xfrm>
            <a:off x="676979" y="1127288"/>
            <a:ext cx="6505576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Hamiltonian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15" name="Grafik 1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8D07EBA-69A5-461F-8E43-BF9E1D79395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2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approach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D5A37-1728-41D4-8894-3EA4C523D5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19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95CB4D1-83A2-4AE7-BCE4-430BA748059B}"/>
                  </a:ext>
                </a:extLst>
              </p:cNvPr>
              <p:cNvSpPr txBox="1"/>
              <p:nvPr/>
            </p:nvSpPr>
            <p:spPr>
              <a:xfrm>
                <a:off x="4324580" y="1215200"/>
                <a:ext cx="1852558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𝐻𝑦𝑝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95CB4D1-83A2-4AE7-BCE4-430BA7480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580" y="1215200"/>
                <a:ext cx="1852558" cy="298928"/>
              </a:xfrm>
              <a:prstGeom prst="rect">
                <a:avLst/>
              </a:prstGeom>
              <a:blipFill>
                <a:blip r:embed="rId2"/>
                <a:stretch>
                  <a:fillRect l="-1974" b="-244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2D60231-0013-4C0C-B1A5-BFAC8712DF3D}"/>
                  </a:ext>
                </a:extLst>
              </p:cNvPr>
              <p:cNvSpPr txBox="1"/>
              <p:nvPr/>
            </p:nvSpPr>
            <p:spPr>
              <a:xfrm>
                <a:off x="676979" y="4864454"/>
                <a:ext cx="6754285" cy="811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acc>
                                <m:accPr>
                                  <m:chr m:val="̃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sub>
                          </m:sSub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box>
                        <m:box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box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type m:val="skw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̃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</m:acc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</m:acc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acc>
                                <m:accPr>
                                  <m:chr m:val="̃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sub>
                          </m:sSub>
                        </m: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2D60231-0013-4C0C-B1A5-BFAC8712D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79" y="4864454"/>
                <a:ext cx="6754285" cy="811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Inhaltsplatzhalter 25">
            <a:extLst>
              <a:ext uri="{FF2B5EF4-FFF2-40B4-BE49-F238E27FC236}">
                <a16:creationId xmlns:a16="http://schemas.microsoft.com/office/drawing/2014/main" id="{06E4B7BA-A1FE-4003-AC70-0944C01D4972}"/>
              </a:ext>
            </a:extLst>
          </p:cNvPr>
          <p:cNvSpPr txBox="1">
            <a:spLocks/>
          </p:cNvSpPr>
          <p:nvPr/>
        </p:nvSpPr>
        <p:spPr>
          <a:xfrm>
            <a:off x="676979" y="3014159"/>
            <a:ext cx="6505576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Time-dependent perturbation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sp>
        <p:nvSpPr>
          <p:cNvPr id="14" name="Inhaltsplatzhalter 25">
            <a:extLst>
              <a:ext uri="{FF2B5EF4-FFF2-40B4-BE49-F238E27FC236}">
                <a16:creationId xmlns:a16="http://schemas.microsoft.com/office/drawing/2014/main" id="{1CDD28F4-8342-465F-B757-ECDAE9B3EDAD}"/>
              </a:ext>
            </a:extLst>
          </p:cNvPr>
          <p:cNvSpPr txBox="1">
            <a:spLocks/>
          </p:cNvSpPr>
          <p:nvPr/>
        </p:nvSpPr>
        <p:spPr>
          <a:xfrm>
            <a:off x="676979" y="1127288"/>
            <a:ext cx="6505576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Hamiltonian</a:t>
            </a:r>
          </a:p>
          <a:p>
            <a:pPr>
              <a:buClr>
                <a:schemeClr val="accent1"/>
              </a:buClr>
            </a:pPr>
            <a:endParaRPr lang="de-DE" dirty="0"/>
          </a:p>
        </p:txBody>
      </p:sp>
      <p:pic>
        <p:nvPicPr>
          <p:cNvPr id="15" name="Grafik 1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8D07EBA-69A5-461F-8E43-BF9E1D79395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17B02EFC-8E03-4E7D-8CF1-D29C7486FDCD}"/>
                  </a:ext>
                </a:extLst>
              </p:cNvPr>
              <p:cNvSpPr txBox="1"/>
              <p:nvPr/>
            </p:nvSpPr>
            <p:spPr>
              <a:xfrm>
                <a:off x="690636" y="3756897"/>
                <a:ext cx="2785891" cy="303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𝐻𝑦𝑝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GB" dirty="0" err="1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17B02EFC-8E03-4E7D-8CF1-D29C7486F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36" y="3756897"/>
                <a:ext cx="2785891" cy="303288"/>
              </a:xfrm>
              <a:prstGeom prst="rect">
                <a:avLst/>
              </a:prstGeom>
              <a:blipFill>
                <a:blip r:embed="rId8"/>
                <a:stretch>
                  <a:fillRect l="-1313" t="-224000" r="-23632" b="-32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9D3C9CA4-8B34-4BD1-A712-2C54C155DFDB}"/>
                  </a:ext>
                </a:extLst>
              </p:cNvPr>
              <p:cNvSpPr txBox="1"/>
              <p:nvPr/>
            </p:nvSpPr>
            <p:spPr>
              <a:xfrm>
                <a:off x="5376613" y="3542242"/>
                <a:ext cx="4813689" cy="772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sub>
                                          </m:s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e>
                      </m:nary>
                      <m:d>
                        <m:dPr>
                          <m:begChr m:val=""/>
                          <m:endChr m:val="⟩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GB" dirty="0" err="1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9D3C9CA4-8B34-4BD1-A712-2C54C155D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613" y="3542242"/>
                <a:ext cx="4813689" cy="772134"/>
              </a:xfrm>
              <a:prstGeom prst="rect">
                <a:avLst/>
              </a:prstGeom>
              <a:blipFill>
                <a:blip r:embed="rId9"/>
                <a:stretch>
                  <a:fillRect t="-787" b="-15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2E294B7-1578-1A60-4F5D-F00112C1290C}"/>
                  </a:ext>
                </a:extLst>
              </p:cNvPr>
              <p:cNvSpPr txBox="1"/>
              <p:nvPr/>
            </p:nvSpPr>
            <p:spPr>
              <a:xfrm>
                <a:off x="6538446" y="2025716"/>
                <a:ext cx="343472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⃑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2E294B7-1578-1A60-4F5D-F00112C12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446" y="2025716"/>
                <a:ext cx="3434723" cy="6223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F4137DBE-7927-8623-BBDE-B2FA222D6BF4}"/>
                  </a:ext>
                </a:extLst>
              </p:cNvPr>
              <p:cNvSpPr txBox="1"/>
              <p:nvPr/>
            </p:nvSpPr>
            <p:spPr>
              <a:xfrm>
                <a:off x="2526242" y="2025716"/>
                <a:ext cx="1403525" cy="5902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𝐻𝑦𝑝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⃑"/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F4137DBE-7927-8623-BBDE-B2FA222D6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242" y="2025716"/>
                <a:ext cx="1403525" cy="59022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980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5A64521-ED94-4240-8AD4-6C3D7A90E71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731839" y="537344"/>
                <a:ext cx="9900665" cy="623404"/>
              </a:xfrm>
            </p:spPr>
            <p:txBody>
              <a:bodyPr/>
              <a:lstStyle/>
              <a:p>
                <a:r>
                  <a:rPr lang="de-DE" sz="3200" b="1" dirty="0">
                    <a:latin typeface="+mj-lt"/>
                  </a:rPr>
                  <a:t>First </a:t>
                </a:r>
                <a:r>
                  <a:rPr lang="de-DE" sz="3200" b="1" dirty="0" err="1">
                    <a:latin typeface="+mj-lt"/>
                  </a:rPr>
                  <a:t>test</a:t>
                </a:r>
                <a:r>
                  <a:rPr lang="de-DE" sz="3200" b="1" dirty="0">
                    <a:latin typeface="+mj-lt"/>
                  </a:rPr>
                  <a:t> </a:t>
                </a:r>
                <a:r>
                  <a:rPr lang="de-DE" sz="3200" b="1" dirty="0" err="1">
                    <a:latin typeface="+mj-lt"/>
                  </a:rPr>
                  <a:t>of</a:t>
                </a:r>
                <a:r>
                  <a:rPr lang="de-DE" sz="3200" b="1" dirty="0">
                    <a:latin typeface="+mj-lt"/>
                  </a:rPr>
                  <a:t> a </a:t>
                </a:r>
                <a:r>
                  <a:rPr lang="de-DE" sz="3200" b="1" dirty="0" err="1">
                    <a:latin typeface="+mj-lt"/>
                  </a:rPr>
                  <a:t>polarized</a:t>
                </a:r>
                <a:r>
                  <a:rPr lang="de-DE" sz="3200" b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0" smtClean="0">
                                <a:latin typeface="Cambria Math" panose="02040503050406030204" pitchFamily="18" charset="0"/>
                              </a:rPr>
                              <m:t>𝐇𝐞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r>
                  <a:rPr lang="de-DE" sz="3200" b="1" dirty="0">
                    <a:latin typeface="+mj-lt"/>
                  </a:rPr>
                  <a:t>- ion source</a:t>
                </a:r>
                <a:br>
                  <a:rPr lang="en-GB" sz="3200" b="1" dirty="0">
                    <a:solidFill>
                      <a:srgbClr val="0070C0"/>
                    </a:solidFill>
                    <a:latin typeface="+mj-lt"/>
                  </a:rPr>
                </a:br>
                <a:endParaRPr lang="en-US" noProof="0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5A64521-ED94-4240-8AD4-6C3D7A90E7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731839" y="537344"/>
                <a:ext cx="9900665" cy="623404"/>
              </a:xfrm>
              <a:blipFill>
                <a:blip r:embed="rId3"/>
                <a:stretch>
                  <a:fillRect l="-2463" t="-14706" r="-800" b="-23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7FD6BE-2AD6-4D5D-AF5C-37BA9885D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2809B0C-551F-C34D-DEA6-63BCC7CCC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07" y="5755679"/>
            <a:ext cx="2592288" cy="1102321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9BEA6470-039A-8FDB-E0D7-6E1CCA0CD753}"/>
              </a:ext>
            </a:extLst>
          </p:cNvPr>
          <p:cNvSpPr txBox="1">
            <a:spLocks/>
          </p:cNvSpPr>
          <p:nvPr/>
        </p:nvSpPr>
        <p:spPr>
          <a:xfrm>
            <a:off x="884237" y="2596592"/>
            <a:ext cx="10728325" cy="516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 cap="all" spc="6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25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september</a:t>
            </a:r>
            <a:r>
              <a:rPr lang="en-US" dirty="0"/>
              <a:t> 2023		</a:t>
            </a:r>
            <a:r>
              <a:rPr lang="en-US" dirty="0" err="1"/>
              <a:t>R.W.Engels</a:t>
            </a:r>
            <a:r>
              <a:rPr lang="en-US" dirty="0"/>
              <a:t>/Jan Wirtz		Nicolas Faatz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5BF7AAF-E532-8A7F-9300-ACD72462188A}"/>
              </a:ext>
            </a:extLst>
          </p:cNvPr>
          <p:cNvCxnSpPr/>
          <p:nvPr/>
        </p:nvCxnSpPr>
        <p:spPr>
          <a:xfrm flipV="1">
            <a:off x="4511824" y="2671700"/>
            <a:ext cx="2662976" cy="144016"/>
          </a:xfrm>
          <a:prstGeom prst="line">
            <a:avLst/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ntertitel 2">
            <a:extLst>
              <a:ext uri="{FF2B5EF4-FFF2-40B4-BE49-F238E27FC236}">
                <a16:creationId xmlns:a16="http://schemas.microsoft.com/office/drawing/2014/main" id="{83850DB4-AF60-EEDE-9166-0F68F563CF85}"/>
              </a:ext>
            </a:extLst>
          </p:cNvPr>
          <p:cNvSpPr txBox="1">
            <a:spLocks/>
          </p:cNvSpPr>
          <p:nvPr/>
        </p:nvSpPr>
        <p:spPr>
          <a:xfrm>
            <a:off x="371620" y="4570134"/>
            <a:ext cx="10728325" cy="516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 cap="all" spc="6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25th International spin symposium</a:t>
            </a:r>
          </a:p>
          <a:p>
            <a:r>
              <a:rPr lang="en-US" dirty="0"/>
              <a:t>Polarized Ion and lepton sources and targets				</a:t>
            </a:r>
          </a:p>
        </p:txBody>
      </p:sp>
    </p:spTree>
    <p:extLst>
      <p:ext uri="{BB962C8B-B14F-4D97-AF65-F5344CB8AC3E}">
        <p14:creationId xmlns:p14="http://schemas.microsoft.com/office/powerpoint/2010/main" val="2057914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20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5" name="Grafik 4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FDC90FDC-A2CE-A6A8-199B-5A841A76C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2" y="886390"/>
            <a:ext cx="10438655" cy="4932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8011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Experimental set-u</a:t>
            </a:r>
            <a:r>
              <a:rPr lang="en-US" dirty="0"/>
              <a:t>p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21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pic>
        <p:nvPicPr>
          <p:cNvPr id="7" name="Grafik 6" descr="Ein Bild, das Diagramm, Screenshot, Reihe, Schrift enthält.&#10;&#10;Automatisch generierte Beschreibung">
            <a:extLst>
              <a:ext uri="{FF2B5EF4-FFF2-40B4-BE49-F238E27FC236}">
                <a16:creationId xmlns:a16="http://schemas.microsoft.com/office/drawing/2014/main" id="{57165245-CBE7-46DB-D5F5-AA4498D20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8" y="1778069"/>
            <a:ext cx="11735354" cy="330186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895ACE9-C644-EA43-E6CC-09BDD0D5F777}"/>
              </a:ext>
            </a:extLst>
          </p:cNvPr>
          <p:cNvSpPr/>
          <p:nvPr/>
        </p:nvSpPr>
        <p:spPr>
          <a:xfrm>
            <a:off x="10056440" y="3210596"/>
            <a:ext cx="1918712" cy="501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3251A0DC-8BFA-C397-9541-B01F7F0D5664}"/>
                  </a:ext>
                </a:extLst>
              </p:cNvPr>
              <p:cNvSpPr txBox="1"/>
              <p:nvPr/>
            </p:nvSpPr>
            <p:spPr>
              <a:xfrm>
                <a:off x="10128448" y="3205484"/>
                <a:ext cx="1378474" cy="501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2400" dirty="0">
                    <a:sym typeface="Wingdings" panose="05000000000000000000" pitchFamily="2" charset="2"/>
                  </a:rPr>
                  <a:t>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sz="28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PrePr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</m:sub>
                      <m:sup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p>
                          <m:sSupPr>
                            <m:ctrlPr>
                              <a:rPr lang="de-DE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  <m:sup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endParaRPr lang="de-DE" sz="2800" dirty="0" err="1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3251A0DC-8BFA-C397-9541-B01F7F0D5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448" y="3205484"/>
                <a:ext cx="1378474" cy="501676"/>
              </a:xfrm>
              <a:prstGeom prst="rect">
                <a:avLst/>
              </a:prstGeom>
              <a:blipFill>
                <a:blip r:embed="rId4"/>
                <a:stretch>
                  <a:fillRect l="-6608" t="-3659" b="-256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336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energy Beam line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22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5BA25A0-F1BC-1499-8D95-A5ECB8259F3A}"/>
              </a:ext>
            </a:extLst>
          </p:cNvPr>
          <p:cNvGrpSpPr/>
          <p:nvPr/>
        </p:nvGrpSpPr>
        <p:grpSpPr>
          <a:xfrm>
            <a:off x="1883158" y="883903"/>
            <a:ext cx="9549626" cy="5090194"/>
            <a:chOff x="1883158" y="883903"/>
            <a:chExt cx="9549626" cy="5090194"/>
          </a:xfrm>
        </p:grpSpPr>
        <p:pic>
          <p:nvPicPr>
            <p:cNvPr id="9" name="Picture 4" descr="Ein Bild, das Text, Diagramm, Karte, Plan enthält.&#10;&#10;Automatisch generierte Beschreibung">
              <a:extLst>
                <a:ext uri="{FF2B5EF4-FFF2-40B4-BE49-F238E27FC236}">
                  <a16:creationId xmlns:a16="http://schemas.microsoft.com/office/drawing/2014/main" id="{96119DC3-DFE6-E55E-4A48-42BFC4D4B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23592" y="883903"/>
              <a:ext cx="9009192" cy="50901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afik 9" descr="Ein Bild, das Text, Screenshot, Schrift, Diagramm enthält.&#10;&#10;Automatisch generierte Beschreibung">
              <a:extLst>
                <a:ext uri="{FF2B5EF4-FFF2-40B4-BE49-F238E27FC236}">
                  <a16:creationId xmlns:a16="http://schemas.microsoft.com/office/drawing/2014/main" id="{AAB67649-D03D-D583-A15F-84EA31318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049" y="1031702"/>
              <a:ext cx="1374156" cy="2078285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9B5F3A0-4983-DDEB-379F-3E81524AB285}"/>
                </a:ext>
              </a:extLst>
            </p:cNvPr>
            <p:cNvSpPr/>
            <p:nvPr/>
          </p:nvSpPr>
          <p:spPr>
            <a:xfrm rot="20297004">
              <a:off x="1883158" y="1681776"/>
              <a:ext cx="1728192" cy="953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26431E7-F2C2-3596-F437-ABB61D4C1743}"/>
                </a:ext>
              </a:extLst>
            </p:cNvPr>
            <p:cNvSpPr/>
            <p:nvPr/>
          </p:nvSpPr>
          <p:spPr>
            <a:xfrm>
              <a:off x="7104112" y="4349271"/>
              <a:ext cx="792088" cy="648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</p:grpSp>
      <p:sp>
        <p:nvSpPr>
          <p:cNvPr id="13" name="Inhaltsplatzhalter 25">
            <a:extLst>
              <a:ext uri="{FF2B5EF4-FFF2-40B4-BE49-F238E27FC236}">
                <a16:creationId xmlns:a16="http://schemas.microsoft.com/office/drawing/2014/main" id="{247B2B23-72A4-FBF3-455D-F4A14F5ED897}"/>
              </a:ext>
            </a:extLst>
          </p:cNvPr>
          <p:cNvSpPr txBox="1">
            <a:spLocks/>
          </p:cNvSpPr>
          <p:nvPr/>
        </p:nvSpPr>
        <p:spPr>
          <a:xfrm>
            <a:off x="238501" y="1363938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6</a:t>
            </a:r>
            <a:r>
              <a:rPr lang="en-GB" dirty="0"/>
              <a:t> Dipoles</a:t>
            </a:r>
            <a:endParaRPr lang="de-DE" dirty="0"/>
          </a:p>
        </p:txBody>
      </p:sp>
      <p:sp>
        <p:nvSpPr>
          <p:cNvPr id="14" name="Inhaltsplatzhalter 25">
            <a:extLst>
              <a:ext uri="{FF2B5EF4-FFF2-40B4-BE49-F238E27FC236}">
                <a16:creationId xmlns:a16="http://schemas.microsoft.com/office/drawing/2014/main" id="{396CFB00-C2FB-F016-6FB9-8B10640BA0D3}"/>
              </a:ext>
            </a:extLst>
          </p:cNvPr>
          <p:cNvSpPr txBox="1">
            <a:spLocks/>
          </p:cNvSpPr>
          <p:nvPr/>
        </p:nvSpPr>
        <p:spPr>
          <a:xfrm>
            <a:off x="238502" y="191258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15 Quadrupoles</a:t>
            </a:r>
          </a:p>
        </p:txBody>
      </p:sp>
      <p:sp>
        <p:nvSpPr>
          <p:cNvPr id="15" name="Inhaltsplatzhalter 25">
            <a:extLst>
              <a:ext uri="{FF2B5EF4-FFF2-40B4-BE49-F238E27FC236}">
                <a16:creationId xmlns:a16="http://schemas.microsoft.com/office/drawing/2014/main" id="{70CEB5E5-969A-8C6A-179B-17297CDCFC96}"/>
              </a:ext>
            </a:extLst>
          </p:cNvPr>
          <p:cNvSpPr txBox="1">
            <a:spLocks/>
          </p:cNvSpPr>
          <p:nvPr/>
        </p:nvSpPr>
        <p:spPr>
          <a:xfrm>
            <a:off x="238501" y="2441190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10 Solenoids</a:t>
            </a:r>
          </a:p>
        </p:txBody>
      </p:sp>
    </p:spTree>
    <p:extLst>
      <p:ext uri="{BB962C8B-B14F-4D97-AF65-F5344CB8AC3E}">
        <p14:creationId xmlns:p14="http://schemas.microsoft.com/office/powerpoint/2010/main" val="986953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60FF191-52AF-EB44-382C-CCB7533F33D4}"/>
              </a:ext>
            </a:extLst>
          </p:cNvPr>
          <p:cNvGrpSpPr/>
          <p:nvPr/>
        </p:nvGrpSpPr>
        <p:grpSpPr>
          <a:xfrm>
            <a:off x="3179234" y="692696"/>
            <a:ext cx="8666221" cy="5276218"/>
            <a:chOff x="2927647" y="620688"/>
            <a:chExt cx="8666221" cy="5276218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DDD4CCD-A076-D45E-1857-DAE22E3A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7647" y="620688"/>
              <a:ext cx="8666221" cy="5276218"/>
            </a:xfrm>
            <a:prstGeom prst="rect">
              <a:avLst/>
            </a:prstGeom>
          </p:spPr>
        </p:pic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19E64CCD-532B-265D-7DD1-A0AC27D413A2}"/>
                </a:ext>
              </a:extLst>
            </p:cNvPr>
            <p:cNvCxnSpPr>
              <a:cxnSpLocks/>
            </p:cNvCxnSpPr>
            <p:nvPr/>
          </p:nvCxnSpPr>
          <p:spPr>
            <a:xfrm>
              <a:off x="9048328" y="5012189"/>
              <a:ext cx="1752199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F6CE06F-AE58-EAA6-14CD-F67D0781A459}"/>
                </a:ext>
              </a:extLst>
            </p:cNvPr>
            <p:cNvSpPr txBox="1"/>
            <p:nvPr/>
          </p:nvSpPr>
          <p:spPr>
            <a:xfrm>
              <a:off x="9672399" y="4725144"/>
              <a:ext cx="504056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5m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energy Beam line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23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13" name="Inhaltsplatzhalter 25">
            <a:extLst>
              <a:ext uri="{FF2B5EF4-FFF2-40B4-BE49-F238E27FC236}">
                <a16:creationId xmlns:a16="http://schemas.microsoft.com/office/drawing/2014/main" id="{247B2B23-72A4-FBF3-455D-F4A14F5ED897}"/>
              </a:ext>
            </a:extLst>
          </p:cNvPr>
          <p:cNvSpPr txBox="1">
            <a:spLocks/>
          </p:cNvSpPr>
          <p:nvPr/>
        </p:nvSpPr>
        <p:spPr>
          <a:xfrm>
            <a:off x="238501" y="1363938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2</a:t>
            </a:r>
            <a:r>
              <a:rPr lang="en-GB" dirty="0"/>
              <a:t> Dipoles</a:t>
            </a:r>
            <a:endParaRPr lang="de-DE" dirty="0"/>
          </a:p>
        </p:txBody>
      </p:sp>
      <p:sp>
        <p:nvSpPr>
          <p:cNvPr id="14" name="Inhaltsplatzhalter 25">
            <a:extLst>
              <a:ext uri="{FF2B5EF4-FFF2-40B4-BE49-F238E27FC236}">
                <a16:creationId xmlns:a16="http://schemas.microsoft.com/office/drawing/2014/main" id="{396CFB00-C2FB-F016-6FB9-8B10640BA0D3}"/>
              </a:ext>
            </a:extLst>
          </p:cNvPr>
          <p:cNvSpPr txBox="1">
            <a:spLocks/>
          </p:cNvSpPr>
          <p:nvPr/>
        </p:nvSpPr>
        <p:spPr>
          <a:xfrm>
            <a:off x="238502" y="191258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10 Quadrupoles</a:t>
            </a:r>
          </a:p>
        </p:txBody>
      </p:sp>
    </p:spTree>
    <p:extLst>
      <p:ext uri="{BB962C8B-B14F-4D97-AF65-F5344CB8AC3E}">
        <p14:creationId xmlns:p14="http://schemas.microsoft.com/office/powerpoint/2010/main" val="1016615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for the polarimeter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24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F3B75DB-6166-3D40-3BD9-2BADF2A82C13}"/>
                  </a:ext>
                </a:extLst>
              </p:cNvPr>
              <p:cNvSpPr txBox="1"/>
              <p:nvPr/>
            </p:nvSpPr>
            <p:spPr>
              <a:xfrm>
                <a:off x="504942" y="2302820"/>
                <a:ext cx="5673348" cy="18496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⋅(1+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func>
                        <m:func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algn="l">
                  <a:lnSpc>
                    <a:spcPct val="95000"/>
                  </a:lnSpc>
                </a:pPr>
                <a:endParaRPr lang="de-DE" sz="2400" dirty="0" err="1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F3B75DB-6166-3D40-3BD9-2BADF2A82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42" y="2302820"/>
                <a:ext cx="5673348" cy="18496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nhaltsplatzhalter 25">
            <a:extLst>
              <a:ext uri="{FF2B5EF4-FFF2-40B4-BE49-F238E27FC236}">
                <a16:creationId xmlns:a16="http://schemas.microsoft.com/office/drawing/2014/main" id="{E75D9337-91B8-6307-6D75-FBAC6217D1B3}"/>
              </a:ext>
            </a:extLst>
          </p:cNvPr>
          <p:cNvSpPr txBox="1">
            <a:spLocks/>
          </p:cNvSpPr>
          <p:nvPr/>
        </p:nvSpPr>
        <p:spPr>
          <a:xfrm>
            <a:off x="382950" y="1448780"/>
            <a:ext cx="5183032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 err="1"/>
              <a:t>Elastic</a:t>
            </a:r>
            <a:r>
              <a:rPr lang="de-DE" dirty="0"/>
              <a:t> </a:t>
            </a:r>
            <a:r>
              <a:rPr lang="de-DE" dirty="0" err="1"/>
              <a:t>scattering</a:t>
            </a:r>
            <a:r>
              <a:rPr lang="de-DE" dirty="0"/>
              <a:t> at </a:t>
            </a:r>
            <a:r>
              <a:rPr lang="de-DE" dirty="0" err="1"/>
              <a:t>protons</a:t>
            </a:r>
            <a:endParaRPr lang="de-DE" dirty="0"/>
          </a:p>
        </p:txBody>
      </p:sp>
      <p:pic>
        <p:nvPicPr>
          <p:cNvPr id="12" name="Grafik 11" descr="Ein Bild, das Schwarz, Dunkelheit, Schwarzweiß, monochrom enthält.&#10;&#10;Automatisch generierte Beschreibung">
            <a:extLst>
              <a:ext uri="{FF2B5EF4-FFF2-40B4-BE49-F238E27FC236}">
                <a16:creationId xmlns:a16="http://schemas.microsoft.com/office/drawing/2014/main" id="{57DFA16D-2B61-4B96-1956-668594386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70" y="1448780"/>
            <a:ext cx="5673348" cy="397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47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for the polarimeter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25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F3B75DB-6166-3D40-3BD9-2BADF2A82C13}"/>
                  </a:ext>
                </a:extLst>
              </p:cNvPr>
              <p:cNvSpPr txBox="1"/>
              <p:nvPr/>
            </p:nvSpPr>
            <p:spPr>
              <a:xfrm>
                <a:off x="504942" y="2302820"/>
                <a:ext cx="5673348" cy="18496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⋅(1+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func>
                        <m:func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algn="l">
                  <a:lnSpc>
                    <a:spcPct val="95000"/>
                  </a:lnSpc>
                </a:pPr>
                <a:endParaRPr lang="de-DE" sz="2400" dirty="0" err="1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F3B75DB-6166-3D40-3BD9-2BADF2A82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42" y="2302820"/>
                <a:ext cx="5673348" cy="18496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nhaltsplatzhalter 25">
            <a:extLst>
              <a:ext uri="{FF2B5EF4-FFF2-40B4-BE49-F238E27FC236}">
                <a16:creationId xmlns:a16="http://schemas.microsoft.com/office/drawing/2014/main" id="{E75D9337-91B8-6307-6D75-FBAC6217D1B3}"/>
              </a:ext>
            </a:extLst>
          </p:cNvPr>
          <p:cNvSpPr txBox="1">
            <a:spLocks/>
          </p:cNvSpPr>
          <p:nvPr/>
        </p:nvSpPr>
        <p:spPr>
          <a:xfrm>
            <a:off x="382950" y="1448780"/>
            <a:ext cx="5183032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 err="1"/>
              <a:t>Elastic</a:t>
            </a:r>
            <a:r>
              <a:rPr lang="de-DE" dirty="0"/>
              <a:t> </a:t>
            </a:r>
            <a:r>
              <a:rPr lang="de-DE" dirty="0" err="1"/>
              <a:t>scattering</a:t>
            </a:r>
            <a:r>
              <a:rPr lang="de-DE" dirty="0"/>
              <a:t> at </a:t>
            </a:r>
            <a:r>
              <a:rPr lang="de-DE" dirty="0" err="1"/>
              <a:t>protons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25">
                <a:extLst>
                  <a:ext uri="{FF2B5EF4-FFF2-40B4-BE49-F238E27FC236}">
                    <a16:creationId xmlns:a16="http://schemas.microsoft.com/office/drawing/2014/main" id="{0EE326BA-5404-83E6-6CB0-7115B442F8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950" y="4459717"/>
                <a:ext cx="6073090" cy="4747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80990" indent="-38099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</a:pPr>
                <a:r>
                  <a:rPr lang="de-DE" dirty="0"/>
                  <a:t>Analyzing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de-DE" dirty="0"/>
              </a:p>
              <a:p>
                <a:pPr>
                  <a:buClr>
                    <a:schemeClr val="accent1"/>
                  </a:buClr>
                </a:pPr>
                <a:endParaRPr lang="de-DE" dirty="0"/>
              </a:p>
            </p:txBody>
          </p:sp>
        </mc:Choice>
        <mc:Fallback xmlns="">
          <p:sp>
            <p:nvSpPr>
              <p:cNvPr id="10" name="Inhaltsplatzhalter 25">
                <a:extLst>
                  <a:ext uri="{FF2B5EF4-FFF2-40B4-BE49-F238E27FC236}">
                    <a16:creationId xmlns:a16="http://schemas.microsoft.com/office/drawing/2014/main" id="{0EE326BA-5404-83E6-6CB0-7115B442F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50" y="4459717"/>
                <a:ext cx="6073090" cy="474752"/>
              </a:xfrm>
              <a:prstGeom prst="rect">
                <a:avLst/>
              </a:prstGeom>
              <a:blipFill>
                <a:blip r:embed="rId4"/>
                <a:stretch>
                  <a:fillRect l="-1807" t="-23377" b="-376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 descr="Ein Bild, das Schwarz, Dunkelheit, Schwarzweiß, monochrom enthält.&#10;&#10;Automatisch generierte Beschreibung">
            <a:extLst>
              <a:ext uri="{FF2B5EF4-FFF2-40B4-BE49-F238E27FC236}">
                <a16:creationId xmlns:a16="http://schemas.microsoft.com/office/drawing/2014/main" id="{8F5E218B-B909-64B9-40E9-39355145B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70" y="1448780"/>
            <a:ext cx="5673348" cy="397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57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for the polarimeter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26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F3B75DB-6166-3D40-3BD9-2BADF2A82C13}"/>
                  </a:ext>
                </a:extLst>
              </p:cNvPr>
              <p:cNvSpPr txBox="1"/>
              <p:nvPr/>
            </p:nvSpPr>
            <p:spPr>
              <a:xfrm>
                <a:off x="504942" y="2302820"/>
                <a:ext cx="5673348" cy="18496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⋅(1+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func>
                        <m:func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algn="l">
                  <a:lnSpc>
                    <a:spcPct val="95000"/>
                  </a:lnSpc>
                </a:pPr>
                <a:endParaRPr lang="de-DE" sz="2400" dirty="0" err="1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F3B75DB-6166-3D40-3BD9-2BADF2A82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42" y="2302820"/>
                <a:ext cx="5673348" cy="18496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nhaltsplatzhalter 25">
            <a:extLst>
              <a:ext uri="{FF2B5EF4-FFF2-40B4-BE49-F238E27FC236}">
                <a16:creationId xmlns:a16="http://schemas.microsoft.com/office/drawing/2014/main" id="{E75D9337-91B8-6307-6D75-FBAC6217D1B3}"/>
              </a:ext>
            </a:extLst>
          </p:cNvPr>
          <p:cNvSpPr txBox="1">
            <a:spLocks/>
          </p:cNvSpPr>
          <p:nvPr/>
        </p:nvSpPr>
        <p:spPr>
          <a:xfrm>
            <a:off x="382950" y="1448780"/>
            <a:ext cx="5183032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Elastic scattering at protons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25">
                <a:extLst>
                  <a:ext uri="{FF2B5EF4-FFF2-40B4-BE49-F238E27FC236}">
                    <a16:creationId xmlns:a16="http://schemas.microsoft.com/office/drawing/2014/main" id="{0EE326BA-5404-83E6-6CB0-7115B442F8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950" y="4459717"/>
                <a:ext cx="6073090" cy="4747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80990" indent="-38099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</a:pPr>
                <a:r>
                  <a:rPr lang="en-US" dirty="0"/>
                  <a:t>Analyzing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0" name="Inhaltsplatzhalter 25">
                <a:extLst>
                  <a:ext uri="{FF2B5EF4-FFF2-40B4-BE49-F238E27FC236}">
                    <a16:creationId xmlns:a16="http://schemas.microsoft.com/office/drawing/2014/main" id="{0EE326BA-5404-83E6-6CB0-7115B442F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50" y="4459717"/>
                <a:ext cx="6073090" cy="474752"/>
              </a:xfrm>
              <a:prstGeom prst="rect">
                <a:avLst/>
              </a:prstGeom>
              <a:blipFill>
                <a:blip r:embed="rId4"/>
                <a:stretch>
                  <a:fillRect l="-1807" t="-23377" b="-37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Inhaltsplatzhalter 25">
            <a:extLst>
              <a:ext uri="{FF2B5EF4-FFF2-40B4-BE49-F238E27FC236}">
                <a16:creationId xmlns:a16="http://schemas.microsoft.com/office/drawing/2014/main" id="{F2A665E0-E31B-42D3-9A51-A9BE0495DB1D}"/>
              </a:ext>
            </a:extLst>
          </p:cNvPr>
          <p:cNvSpPr txBox="1">
            <a:spLocks/>
          </p:cNvSpPr>
          <p:nvPr/>
        </p:nvSpPr>
        <p:spPr>
          <a:xfrm>
            <a:off x="382950" y="5420522"/>
            <a:ext cx="6103168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Estimate counts and background</a:t>
            </a:r>
          </a:p>
        </p:txBody>
      </p:sp>
      <p:pic>
        <p:nvPicPr>
          <p:cNvPr id="12" name="Grafik 11" descr="Ein Bild, das Schwarz, Dunkelheit, Schwarzweiß, monochrom enthält.&#10;&#10;Automatisch generierte Beschreibung">
            <a:extLst>
              <a:ext uri="{FF2B5EF4-FFF2-40B4-BE49-F238E27FC236}">
                <a16:creationId xmlns:a16="http://schemas.microsoft.com/office/drawing/2014/main" id="{57DFA16D-2B61-4B96-1956-668594386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70" y="1448780"/>
            <a:ext cx="5673348" cy="397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57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Analyzing power distribution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27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5" name="Inhaltsplatzhalter 25">
            <a:extLst>
              <a:ext uri="{FF2B5EF4-FFF2-40B4-BE49-F238E27FC236}">
                <a16:creationId xmlns:a16="http://schemas.microsoft.com/office/drawing/2014/main" id="{95D0BAD7-FE00-7092-C4E9-DF52A3BACD01}"/>
              </a:ext>
            </a:extLst>
          </p:cNvPr>
          <p:cNvSpPr txBox="1">
            <a:spLocks/>
          </p:cNvSpPr>
          <p:nvPr/>
        </p:nvSpPr>
        <p:spPr>
          <a:xfrm>
            <a:off x="117475" y="2555720"/>
            <a:ext cx="6073090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Lorentz-boost</a:t>
            </a:r>
          </a:p>
        </p:txBody>
      </p:sp>
      <p:sp>
        <p:nvSpPr>
          <p:cNvPr id="6" name="Inhaltsplatzhalter 25">
            <a:extLst>
              <a:ext uri="{FF2B5EF4-FFF2-40B4-BE49-F238E27FC236}">
                <a16:creationId xmlns:a16="http://schemas.microsoft.com/office/drawing/2014/main" id="{680E8859-B404-F5BC-A812-12B0CABE2F04}"/>
              </a:ext>
            </a:extLst>
          </p:cNvPr>
          <p:cNvSpPr txBox="1">
            <a:spLocks/>
          </p:cNvSpPr>
          <p:nvPr/>
        </p:nvSpPr>
        <p:spPr>
          <a:xfrm>
            <a:off x="117475" y="3533000"/>
            <a:ext cx="6073090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Mirrored coordinate system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870291-4DD2-3841-3D62-DA9EB79532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928" y="740367"/>
            <a:ext cx="6626597" cy="5138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5">
                <a:extLst>
                  <a:ext uri="{FF2B5EF4-FFF2-40B4-BE49-F238E27FC236}">
                    <a16:creationId xmlns:a16="http://schemas.microsoft.com/office/drawing/2014/main" id="{867734F3-19F7-BE52-2F9A-029D87818F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801" y="975851"/>
                <a:ext cx="5401380" cy="15825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80990" indent="-38099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</a:pPr>
                <a:r>
                  <a:rPr lang="de-DE" dirty="0"/>
                  <a:t>Analysis </a:t>
                </a:r>
                <a:r>
                  <a:rPr lang="de-DE" dirty="0" err="1"/>
                  <a:t>powers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proton</a:t>
                </a:r>
                <a:r>
                  <a:rPr lang="de-DE" dirty="0"/>
                  <a:t> </a:t>
                </a:r>
                <a:r>
                  <a:rPr lang="de-DE" dirty="0" err="1"/>
                  <a:t>scattering</a:t>
                </a:r>
                <a:r>
                  <a:rPr lang="de-DE" dirty="0"/>
                  <a:t> on </a:t>
                </a:r>
                <a:r>
                  <a:rPr lang="de-DE" dirty="0" err="1"/>
                  <a:t>polarized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He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r>
                  <a:rPr lang="de-DE" dirty="0"/>
                  <a:t>targets</a:t>
                </a:r>
              </a:p>
            </p:txBody>
          </p:sp>
        </mc:Choice>
        <mc:Fallback xmlns="">
          <p:sp>
            <p:nvSpPr>
              <p:cNvPr id="8" name="Inhaltsplatzhalter 25">
                <a:extLst>
                  <a:ext uri="{FF2B5EF4-FFF2-40B4-BE49-F238E27FC236}">
                    <a16:creationId xmlns:a16="http://schemas.microsoft.com/office/drawing/2014/main" id="{867734F3-19F7-BE52-2F9A-029D87818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01" y="975851"/>
                <a:ext cx="5401380" cy="1582563"/>
              </a:xfrm>
              <a:prstGeom prst="rect">
                <a:avLst/>
              </a:prstGeom>
              <a:blipFill>
                <a:blip r:embed="rId4"/>
                <a:stretch>
                  <a:fillRect l="-1919" t="-6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Inhaltsplatzhalter 25">
            <a:extLst>
              <a:ext uri="{FF2B5EF4-FFF2-40B4-BE49-F238E27FC236}">
                <a16:creationId xmlns:a16="http://schemas.microsoft.com/office/drawing/2014/main" id="{393D557F-B868-783E-61D3-EE472EF92216}"/>
              </a:ext>
            </a:extLst>
          </p:cNvPr>
          <p:cNvSpPr txBox="1">
            <a:spLocks/>
          </p:cNvSpPr>
          <p:nvPr/>
        </p:nvSpPr>
        <p:spPr>
          <a:xfrm>
            <a:off x="123801" y="4705900"/>
            <a:ext cx="5401380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Statistical uncertainties below 10% in relevant regions</a:t>
            </a:r>
          </a:p>
        </p:txBody>
      </p:sp>
    </p:spTree>
    <p:extLst>
      <p:ext uri="{BB962C8B-B14F-4D97-AF65-F5344CB8AC3E}">
        <p14:creationId xmlns:p14="http://schemas.microsoft.com/office/powerpoint/2010/main" val="4088849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Figure of </a:t>
            </a:r>
            <a:r>
              <a:rPr lang="en-US" dirty="0"/>
              <a:t>merit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28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5" name="Inhaltsplatzhalter 25">
            <a:extLst>
              <a:ext uri="{FF2B5EF4-FFF2-40B4-BE49-F238E27FC236}">
                <a16:creationId xmlns:a16="http://schemas.microsoft.com/office/drawing/2014/main" id="{272160B6-CD11-238E-7BDB-C6EB79811720}"/>
              </a:ext>
            </a:extLst>
          </p:cNvPr>
          <p:cNvSpPr txBox="1">
            <a:spLocks/>
          </p:cNvSpPr>
          <p:nvPr/>
        </p:nvSpPr>
        <p:spPr>
          <a:xfrm>
            <a:off x="323547" y="1616164"/>
            <a:ext cx="4244568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Max of FOM=best point of measurement</a:t>
            </a:r>
          </a:p>
        </p:txBody>
      </p:sp>
      <p:sp>
        <p:nvSpPr>
          <p:cNvPr id="6" name="Inhaltsplatzhalter 25">
            <a:extLst>
              <a:ext uri="{FF2B5EF4-FFF2-40B4-BE49-F238E27FC236}">
                <a16:creationId xmlns:a16="http://schemas.microsoft.com/office/drawing/2014/main" id="{24876B21-A4AF-7B7F-9DA3-89CA09AD2FE8}"/>
              </a:ext>
            </a:extLst>
          </p:cNvPr>
          <p:cNvSpPr txBox="1">
            <a:spLocks/>
          </p:cNvSpPr>
          <p:nvPr/>
        </p:nvSpPr>
        <p:spPr>
          <a:xfrm>
            <a:off x="360000" y="3350674"/>
            <a:ext cx="3377780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Lower beam energies favored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5">
                <a:extLst>
                  <a:ext uri="{FF2B5EF4-FFF2-40B4-BE49-F238E27FC236}">
                    <a16:creationId xmlns:a16="http://schemas.microsoft.com/office/drawing/2014/main" id="{9B86701F-C759-5E0E-0891-A20DC87620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00" y="5085184"/>
                <a:ext cx="6073090" cy="4747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80990" indent="-38099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e>
                      <m:sup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dirty="0"/>
                  <a:t> and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50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dirty="0"/>
                  <a:t> optimal</a:t>
                </a:r>
              </a:p>
            </p:txBody>
          </p:sp>
        </mc:Choice>
        <mc:Fallback xmlns="">
          <p:sp>
            <p:nvSpPr>
              <p:cNvPr id="7" name="Inhaltsplatzhalter 25">
                <a:extLst>
                  <a:ext uri="{FF2B5EF4-FFF2-40B4-BE49-F238E27FC236}">
                    <a16:creationId xmlns:a16="http://schemas.microsoft.com/office/drawing/2014/main" id="{9B86701F-C759-5E0E-0891-A20DC8762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5085184"/>
                <a:ext cx="6073090" cy="474752"/>
              </a:xfrm>
              <a:prstGeom prst="rect">
                <a:avLst/>
              </a:prstGeom>
              <a:blipFill>
                <a:blip r:embed="rId3"/>
                <a:stretch>
                  <a:fillRect t="-20513" b="-371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6BCEDA3C-5AA9-69CC-9284-F283370F1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698" y="345600"/>
            <a:ext cx="7030351" cy="543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95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65ED17FA-8F30-BA85-A476-44DCA5DFC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941" y="0"/>
            <a:ext cx="7200198" cy="58052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LE-Polarimeter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29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6" name="Inhaltsplatzhalter 25">
            <a:extLst>
              <a:ext uri="{FF2B5EF4-FFF2-40B4-BE49-F238E27FC236}">
                <a16:creationId xmlns:a16="http://schemas.microsoft.com/office/drawing/2014/main" id="{91535042-6164-9A3B-0B4F-82F452B440AD}"/>
              </a:ext>
            </a:extLst>
          </p:cNvPr>
          <p:cNvSpPr txBox="1">
            <a:spLocks/>
          </p:cNvSpPr>
          <p:nvPr/>
        </p:nvSpPr>
        <p:spPr>
          <a:xfrm>
            <a:off x="191344" y="965183"/>
            <a:ext cx="5626946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2400" dirty="0"/>
              <a:t>12 Detectors: 3 Left/Right/Up/Down</a:t>
            </a:r>
          </a:p>
        </p:txBody>
      </p:sp>
      <p:sp>
        <p:nvSpPr>
          <p:cNvPr id="8" name="Inhaltsplatzhalter 25">
            <a:extLst>
              <a:ext uri="{FF2B5EF4-FFF2-40B4-BE49-F238E27FC236}">
                <a16:creationId xmlns:a16="http://schemas.microsoft.com/office/drawing/2014/main" id="{533126DD-F28E-0A23-C820-F24EAB5C1882}"/>
              </a:ext>
            </a:extLst>
          </p:cNvPr>
          <p:cNvSpPr txBox="1">
            <a:spLocks/>
          </p:cNvSpPr>
          <p:nvPr/>
        </p:nvSpPr>
        <p:spPr>
          <a:xfrm>
            <a:off x="191344" y="1523811"/>
            <a:ext cx="5626946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2400" dirty="0"/>
              <a:t>Only on forward-facing windows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C18C32D-011B-3D7A-E5EA-3F4E0F8823F5}"/>
              </a:ext>
            </a:extLst>
          </p:cNvPr>
          <p:cNvGrpSpPr/>
          <p:nvPr/>
        </p:nvGrpSpPr>
        <p:grpSpPr>
          <a:xfrm>
            <a:off x="394740" y="2916060"/>
            <a:ext cx="4189092" cy="3365361"/>
            <a:chOff x="394740" y="2916060"/>
            <a:chExt cx="4189092" cy="3365361"/>
          </a:xfrm>
        </p:grpSpPr>
        <p:pic>
          <p:nvPicPr>
            <p:cNvPr id="19" name="Grafik 18" descr="Ein Bild, das Maschine enthält.&#10;&#10;Automatisch generierte Beschreibung">
              <a:extLst>
                <a:ext uri="{FF2B5EF4-FFF2-40B4-BE49-F238E27FC236}">
                  <a16:creationId xmlns:a16="http://schemas.microsoft.com/office/drawing/2014/main" id="{726BB687-9617-ADDD-75D9-E21EA8DB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65" y="3078229"/>
              <a:ext cx="3203192" cy="3203192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7856A4E-CBBD-3B01-1EDD-2CA8F857DE4F}"/>
                </a:ext>
              </a:extLst>
            </p:cNvPr>
            <p:cNvSpPr txBox="1"/>
            <p:nvPr/>
          </p:nvSpPr>
          <p:spPr>
            <a:xfrm>
              <a:off x="3863752" y="4223367"/>
              <a:ext cx="720080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dirty="0">
                  <a:solidFill>
                    <a:srgbClr val="FF7F0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Left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E5243B01-15C0-9D56-2505-1BF94FD5954B}"/>
                </a:ext>
              </a:extLst>
            </p:cNvPr>
            <p:cNvSpPr txBox="1"/>
            <p:nvPr/>
          </p:nvSpPr>
          <p:spPr>
            <a:xfrm>
              <a:off x="394740" y="4897228"/>
              <a:ext cx="720080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dirty="0">
                  <a:solidFill>
                    <a:srgbClr val="FF7F0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Right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0CFB8F70-A725-2EA6-5743-5B4CA8640987}"/>
                </a:ext>
              </a:extLst>
            </p:cNvPr>
            <p:cNvSpPr txBox="1"/>
            <p:nvPr/>
          </p:nvSpPr>
          <p:spPr>
            <a:xfrm>
              <a:off x="1639899" y="2916060"/>
              <a:ext cx="496925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dirty="0">
                  <a:solidFill>
                    <a:srgbClr val="FF7F0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Up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5710B53-45A5-BEE1-F026-C63B834DB1E2}"/>
                </a:ext>
              </a:extLst>
            </p:cNvPr>
            <p:cNvSpPr txBox="1"/>
            <p:nvPr/>
          </p:nvSpPr>
          <p:spPr>
            <a:xfrm>
              <a:off x="2927648" y="5449782"/>
              <a:ext cx="792088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dirty="0">
                  <a:solidFill>
                    <a:srgbClr val="FF7F0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Down</a:t>
              </a:r>
            </a:p>
          </p:txBody>
        </p:sp>
      </p:grpSp>
      <p:sp>
        <p:nvSpPr>
          <p:cNvPr id="26" name="Inhaltsplatzhalter 25">
            <a:extLst>
              <a:ext uri="{FF2B5EF4-FFF2-40B4-BE49-F238E27FC236}">
                <a16:creationId xmlns:a16="http://schemas.microsoft.com/office/drawing/2014/main" id="{6BC1FC74-F715-EB2C-1C76-B89EB68D8920}"/>
              </a:ext>
            </a:extLst>
          </p:cNvPr>
          <p:cNvSpPr txBox="1">
            <a:spLocks/>
          </p:cNvSpPr>
          <p:nvPr/>
        </p:nvSpPr>
        <p:spPr>
          <a:xfrm>
            <a:off x="191344" y="2237616"/>
            <a:ext cx="5626946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Inhaltsplatzhalter 25">
                <a:extLst>
                  <a:ext uri="{FF2B5EF4-FFF2-40B4-BE49-F238E27FC236}">
                    <a16:creationId xmlns:a16="http://schemas.microsoft.com/office/drawing/2014/main" id="{C371EB65-5291-996B-6123-A7223437D0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344" y="2068116"/>
                <a:ext cx="5626946" cy="4747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80990" indent="-38099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</a:pPr>
                <a:r>
                  <a:rPr lang="en-US" sz="2400" dirty="0"/>
                  <a:t>0.5 mm Polyethylene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400" dirty="0"/>
                  <a:t>) target</a:t>
                </a:r>
              </a:p>
            </p:txBody>
          </p:sp>
        </mc:Choice>
        <mc:Fallback xmlns="">
          <p:sp>
            <p:nvSpPr>
              <p:cNvPr id="27" name="Inhaltsplatzhalter 25">
                <a:extLst>
                  <a:ext uri="{FF2B5EF4-FFF2-40B4-BE49-F238E27FC236}">
                    <a16:creationId xmlns:a16="http://schemas.microsoft.com/office/drawing/2014/main" id="{C371EB65-5291-996B-6123-A7223437D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2068116"/>
                <a:ext cx="5626946" cy="474752"/>
              </a:xfrm>
              <a:prstGeom prst="rect">
                <a:avLst/>
              </a:prstGeom>
              <a:blipFill>
                <a:blip r:embed="rId5"/>
                <a:stretch>
                  <a:fillRect l="-1408" t="-16667" b="-192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Inhaltsplatzhalter 25">
            <a:extLst>
              <a:ext uri="{FF2B5EF4-FFF2-40B4-BE49-F238E27FC236}">
                <a16:creationId xmlns:a16="http://schemas.microsoft.com/office/drawing/2014/main" id="{56C3BB42-724B-199C-0987-05C4619C58FF}"/>
              </a:ext>
            </a:extLst>
          </p:cNvPr>
          <p:cNvSpPr txBox="1">
            <a:spLocks/>
          </p:cNvSpPr>
          <p:nvPr/>
        </p:nvSpPr>
        <p:spPr>
          <a:xfrm>
            <a:off x="191344" y="2571132"/>
            <a:ext cx="6173789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2400" dirty="0"/>
              <a:t>Plastic scintillators with Photomultipliers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0AE76B73-4263-7344-64E1-CD90E473B121}"/>
                  </a:ext>
                </a:extLst>
              </p:cNvPr>
              <p:cNvSpPr txBox="1"/>
              <p:nvPr/>
            </p:nvSpPr>
            <p:spPr>
              <a:xfrm>
                <a:off x="4756130" y="3160377"/>
                <a:ext cx="1378474" cy="501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2400" dirty="0">
                    <a:sym typeface="Wingdings" panose="05000000000000000000" pitchFamily="2" charset="2"/>
                  </a:rPr>
                  <a:t>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sz="28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PrePr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</m:sub>
                      <m:sup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p>
                          <m:sSupPr>
                            <m:ctrlPr>
                              <a:rPr lang="de-DE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  <m:sup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endParaRPr lang="de-DE" sz="2800" dirty="0" err="1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0AE76B73-4263-7344-64E1-CD90E473B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130" y="3160377"/>
                <a:ext cx="1378474" cy="501676"/>
              </a:xfrm>
              <a:prstGeom prst="rect">
                <a:avLst/>
              </a:prstGeom>
              <a:blipFill>
                <a:blip r:embed="rId6"/>
                <a:stretch>
                  <a:fillRect l="-6637" t="-3614" b="-240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518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10" name="Inhaltsplatzhalter 25">
            <a:extLst>
              <a:ext uri="{FF2B5EF4-FFF2-40B4-BE49-F238E27FC236}">
                <a16:creationId xmlns:a16="http://schemas.microsoft.com/office/drawing/2014/main" id="{0A8DC4F1-6132-BEFA-E062-3746632C9711}"/>
              </a:ext>
            </a:extLst>
          </p:cNvPr>
          <p:cNvSpPr txBox="1">
            <a:spLocks/>
          </p:cNvSpPr>
          <p:nvPr/>
        </p:nvSpPr>
        <p:spPr>
          <a:xfrm>
            <a:off x="470149" y="3335587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Polarized nuclear</a:t>
            </a:r>
            <a:r>
              <a:rPr lang="de-DE" dirty="0"/>
              <a:t> </a:t>
            </a:r>
            <a:r>
              <a:rPr lang="de-DE" dirty="0" err="1"/>
              <a:t>fusion</a:t>
            </a:r>
            <a:endParaRPr lang="de-DE" dirty="0"/>
          </a:p>
        </p:txBody>
      </p:sp>
      <p:sp>
        <p:nvSpPr>
          <p:cNvPr id="19" name="Inhaltsplatzhalter 25">
            <a:extLst>
              <a:ext uri="{FF2B5EF4-FFF2-40B4-BE49-F238E27FC236}">
                <a16:creationId xmlns:a16="http://schemas.microsoft.com/office/drawing/2014/main" id="{55511F5D-E4A0-8820-2BBC-BF99A94EA38A}"/>
              </a:ext>
            </a:extLst>
          </p:cNvPr>
          <p:cNvSpPr txBox="1">
            <a:spLocks/>
          </p:cNvSpPr>
          <p:nvPr/>
        </p:nvSpPr>
        <p:spPr>
          <a:xfrm>
            <a:off x="470149" y="161086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Polarized neutron-like source for accelerators</a:t>
            </a:r>
            <a:endParaRPr lang="de-DE" dirty="0"/>
          </a:p>
        </p:txBody>
      </p:sp>
      <p:sp>
        <p:nvSpPr>
          <p:cNvPr id="21" name="Inhaltsplatzhalter 25">
            <a:extLst>
              <a:ext uri="{FF2B5EF4-FFF2-40B4-BE49-F238E27FC236}">
                <a16:creationId xmlns:a16="http://schemas.microsoft.com/office/drawing/2014/main" id="{D16733E1-1DAE-5069-F5F3-6224CC15FAE5}"/>
              </a:ext>
            </a:extLst>
          </p:cNvPr>
          <p:cNvSpPr txBox="1">
            <a:spLocks/>
          </p:cNvSpPr>
          <p:nvPr/>
        </p:nvSpPr>
        <p:spPr>
          <a:xfrm>
            <a:off x="475379" y="5107645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Medical </a:t>
            </a:r>
            <a:r>
              <a:rPr lang="en-GB" dirty="0"/>
              <a:t>applications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CAADDC5-E761-512B-A040-092024B0E6B4}"/>
              </a:ext>
            </a:extLst>
          </p:cNvPr>
          <p:cNvGrpSpPr/>
          <p:nvPr/>
        </p:nvGrpSpPr>
        <p:grpSpPr>
          <a:xfrm>
            <a:off x="7205752" y="2852431"/>
            <a:ext cx="3970095" cy="2897564"/>
            <a:chOff x="6178290" y="477451"/>
            <a:chExt cx="3970095" cy="2897564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6F6B3D8F-AA0A-8F44-2B4D-F3F95A474146}"/>
                </a:ext>
              </a:extLst>
            </p:cNvPr>
            <p:cNvGrpSpPr/>
            <p:nvPr/>
          </p:nvGrpSpPr>
          <p:grpSpPr>
            <a:xfrm>
              <a:off x="6178290" y="477451"/>
              <a:ext cx="3970095" cy="2897564"/>
              <a:chOff x="6178290" y="477451"/>
              <a:chExt cx="3970095" cy="2897564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DBF6E73A-C493-9EB1-59E0-22CD0B67CEBC}"/>
                  </a:ext>
                </a:extLst>
              </p:cNvPr>
              <p:cNvGrpSpPr/>
              <p:nvPr/>
            </p:nvGrpSpPr>
            <p:grpSpPr>
              <a:xfrm>
                <a:off x="6192648" y="2316781"/>
                <a:ext cx="738013" cy="720000"/>
                <a:chOff x="6538290" y="548680"/>
                <a:chExt cx="738013" cy="720000"/>
              </a:xfrm>
            </p:grpSpPr>
            <p:sp>
              <p:nvSpPr>
                <p:cNvPr id="6" name="Ellipse 5">
                  <a:extLst>
                    <a:ext uri="{FF2B5EF4-FFF2-40B4-BE49-F238E27FC236}">
                      <a16:creationId xmlns:a16="http://schemas.microsoft.com/office/drawing/2014/main" id="{888AA65D-918A-53F2-B500-B79212CCB35C}"/>
                    </a:ext>
                  </a:extLst>
                </p:cNvPr>
                <p:cNvSpPr/>
                <p:nvPr/>
              </p:nvSpPr>
              <p:spPr>
                <a:xfrm>
                  <a:off x="6538290" y="548680"/>
                  <a:ext cx="720000" cy="7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de-DE" sz="2400" dirty="0" err="1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feld 8">
                      <a:extLst>
                        <a:ext uri="{FF2B5EF4-FFF2-40B4-BE49-F238E27FC236}">
                          <a16:creationId xmlns:a16="http://schemas.microsoft.com/office/drawing/2014/main" id="{665EC69F-794E-BCBD-0F8C-7E4604A453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70661" y="733926"/>
                      <a:ext cx="705642" cy="3427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de-DE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de-D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2+</m:t>
                                    </m:r>
                                  </m:sup>
                                </m:sSup>
                              </m:e>
                            </m:sPre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9" name="Textfeld 8">
                      <a:extLst>
                        <a:ext uri="{FF2B5EF4-FFF2-40B4-BE49-F238E27FC236}">
                          <a16:creationId xmlns:a16="http://schemas.microsoft.com/office/drawing/2014/main" id="{665EC69F-794E-BCBD-0F8C-7E4604A4534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70661" y="733926"/>
                      <a:ext cx="705642" cy="342786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862" r="-1724" b="-35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AAA9E61F-E8F8-9972-7C2C-9446D6D8840C}"/>
                  </a:ext>
                </a:extLst>
              </p:cNvPr>
              <p:cNvGrpSpPr/>
              <p:nvPr/>
            </p:nvGrpSpPr>
            <p:grpSpPr>
              <a:xfrm>
                <a:off x="6178290" y="768245"/>
                <a:ext cx="720000" cy="720000"/>
                <a:chOff x="6690690" y="1903155"/>
                <a:chExt cx="720000" cy="720000"/>
              </a:xfrm>
            </p:grpSpPr>
            <p:sp>
              <p:nvSpPr>
                <p:cNvPr id="8" name="Ellipse 7">
                  <a:extLst>
                    <a:ext uri="{FF2B5EF4-FFF2-40B4-BE49-F238E27FC236}">
                      <a16:creationId xmlns:a16="http://schemas.microsoft.com/office/drawing/2014/main" id="{21DE4051-B08B-F256-B519-D78CB24F4D79}"/>
                    </a:ext>
                  </a:extLst>
                </p:cNvPr>
                <p:cNvSpPr/>
                <p:nvPr/>
              </p:nvSpPr>
              <p:spPr>
                <a:xfrm>
                  <a:off x="6690690" y="1903155"/>
                  <a:ext cx="720000" cy="7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de-DE" sz="2400" dirty="0" err="1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feld 10">
                      <a:extLst>
                        <a:ext uri="{FF2B5EF4-FFF2-40B4-BE49-F238E27FC236}">
                          <a16:creationId xmlns:a16="http://schemas.microsoft.com/office/drawing/2014/main" id="{39C57BA6-B2E3-972A-B79C-4BA85CE3C1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5048" y="2091762"/>
                      <a:ext cx="705642" cy="3427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de-DE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de-D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2+</m:t>
                                    </m:r>
                                  </m:sup>
                                </m:sSup>
                              </m:e>
                            </m:sPre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1" name="Textfeld 10">
                      <a:extLst>
                        <a:ext uri="{FF2B5EF4-FFF2-40B4-BE49-F238E27FC236}">
                          <a16:creationId xmlns:a16="http://schemas.microsoft.com/office/drawing/2014/main" id="{39C57BA6-B2E3-972A-B79C-4BA85CE3C1A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5048" y="2091762"/>
                      <a:ext cx="705642" cy="34278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724" r="-862" b="-3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B2C06B5A-AF24-9F10-7894-FE2E0F56C250}"/>
                  </a:ext>
                </a:extLst>
              </p:cNvPr>
              <p:cNvGrpSpPr/>
              <p:nvPr/>
            </p:nvGrpSpPr>
            <p:grpSpPr>
              <a:xfrm>
                <a:off x="8036707" y="1508562"/>
                <a:ext cx="900000" cy="900000"/>
                <a:chOff x="8830798" y="1124744"/>
                <a:chExt cx="900000" cy="900000"/>
              </a:xfrm>
            </p:grpSpPr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2A5893ED-7F36-D98A-D52D-DFDE647FF882}"/>
                    </a:ext>
                  </a:extLst>
                </p:cNvPr>
                <p:cNvSpPr/>
                <p:nvPr/>
              </p:nvSpPr>
              <p:spPr>
                <a:xfrm>
                  <a:off x="8830798" y="1124744"/>
                  <a:ext cx="900000" cy="900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de-DE" sz="2400" dirty="0" err="1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BC90D5C6-7343-916B-7512-708E1E1A43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27977" y="1400355"/>
                      <a:ext cx="705642" cy="3427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2+</m:t>
                                    </m:r>
                                  </m:sup>
                                </m:sSup>
                              </m:e>
                            </m:sPre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BC90D5C6-7343-916B-7512-708E1E1A435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927977" y="1400355"/>
                      <a:ext cx="705642" cy="34278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862" r="-1724" b="-3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3678E5D1-79E9-C4C6-2221-D5BDC4F31F34}"/>
                  </a:ext>
                </a:extLst>
              </p:cNvPr>
              <p:cNvGrpSpPr/>
              <p:nvPr/>
            </p:nvGrpSpPr>
            <p:grpSpPr>
              <a:xfrm>
                <a:off x="8036707" y="674140"/>
                <a:ext cx="540000" cy="540000"/>
                <a:chOff x="9840416" y="2623154"/>
                <a:chExt cx="540000" cy="540000"/>
              </a:xfrm>
            </p:grpSpPr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B1F94126-C69E-11CF-1A65-27D1876E19BA}"/>
                    </a:ext>
                  </a:extLst>
                </p:cNvPr>
                <p:cNvSpPr/>
                <p:nvPr/>
              </p:nvSpPr>
              <p:spPr>
                <a:xfrm>
                  <a:off x="9840416" y="2623154"/>
                  <a:ext cx="540000" cy="5400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de-DE" sz="2400" dirty="0" err="1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feld 19">
                      <a:extLst>
                        <a:ext uri="{FF2B5EF4-FFF2-40B4-BE49-F238E27FC236}">
                          <a16:creationId xmlns:a16="http://schemas.microsoft.com/office/drawing/2014/main" id="{34D5D11E-4EBB-2D5A-5446-D2A4F4336C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80284" y="2717721"/>
                      <a:ext cx="260264" cy="35086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20" name="Textfeld 19">
                      <a:extLst>
                        <a:ext uri="{FF2B5EF4-FFF2-40B4-BE49-F238E27FC236}">
                          <a16:creationId xmlns:a16="http://schemas.microsoft.com/office/drawing/2014/main" id="{34D5D11E-4EBB-2D5A-5446-D2A4F4336C1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80284" y="2717721"/>
                      <a:ext cx="260264" cy="35086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25581" r="-23256" b="-293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B16C653D-BDFF-384B-98D9-C327BB588DC7}"/>
                  </a:ext>
                </a:extLst>
              </p:cNvPr>
              <p:cNvGrpSpPr/>
              <p:nvPr/>
            </p:nvGrpSpPr>
            <p:grpSpPr>
              <a:xfrm>
                <a:off x="8036707" y="2642690"/>
                <a:ext cx="540000" cy="540000"/>
                <a:chOff x="9840416" y="2623154"/>
                <a:chExt cx="540000" cy="540000"/>
              </a:xfrm>
            </p:grpSpPr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id="{06389C9D-3AAE-AF56-9053-7FCED9D065E6}"/>
                    </a:ext>
                  </a:extLst>
                </p:cNvPr>
                <p:cNvSpPr/>
                <p:nvPr/>
              </p:nvSpPr>
              <p:spPr>
                <a:xfrm>
                  <a:off x="9840416" y="2623154"/>
                  <a:ext cx="540000" cy="5400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de-DE" sz="2400" dirty="0" err="1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feld 24">
                      <a:extLst>
                        <a:ext uri="{FF2B5EF4-FFF2-40B4-BE49-F238E27FC236}">
                          <a16:creationId xmlns:a16="http://schemas.microsoft.com/office/drawing/2014/main" id="{A24E4F13-D18F-41B1-0F63-7720B62EEB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80284" y="2717721"/>
                      <a:ext cx="260264" cy="35086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25" name="Textfeld 24">
                      <a:extLst>
                        <a:ext uri="{FF2B5EF4-FFF2-40B4-BE49-F238E27FC236}">
                          <a16:creationId xmlns:a16="http://schemas.microsoft.com/office/drawing/2014/main" id="{A24E4F13-D18F-41B1-0F63-7720B62EEB9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80284" y="2717721"/>
                      <a:ext cx="260264" cy="35086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5581" r="-23256" b="-293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3BC882D3-0378-355A-4E3A-60507B3B1E4C}"/>
                  </a:ext>
                </a:extLst>
              </p:cNvPr>
              <p:cNvCxnSpPr/>
              <p:nvPr/>
            </p:nvCxnSpPr>
            <p:spPr>
              <a:xfrm>
                <a:off x="7032104" y="1358991"/>
                <a:ext cx="864096" cy="544164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CDE5F1AD-E49E-0483-E796-18DF99476F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32776" y="1958562"/>
                <a:ext cx="849616" cy="684128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6B9DB0EA-3DC4-A870-4773-D2F62BAE4F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16575" y="477451"/>
                <a:ext cx="824123" cy="393378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mit Pfeil 32">
                <a:extLst>
                  <a:ext uri="{FF2B5EF4-FFF2-40B4-BE49-F238E27FC236}">
                    <a16:creationId xmlns:a16="http://schemas.microsoft.com/office/drawing/2014/main" id="{EF243ABE-86B6-9888-AEE7-B7906DC1F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4654" y="2992783"/>
                <a:ext cx="872292" cy="382232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mit Pfeil 34">
                <a:extLst>
                  <a:ext uri="{FF2B5EF4-FFF2-40B4-BE49-F238E27FC236}">
                    <a16:creationId xmlns:a16="http://schemas.microsoft.com/office/drawing/2014/main" id="{C146223E-1E93-E017-E231-47AF2CF371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4998" y="1941786"/>
                <a:ext cx="1023896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feld 40">
                    <a:extLst>
                      <a:ext uri="{FF2B5EF4-FFF2-40B4-BE49-F238E27FC236}">
                        <a16:creationId xmlns:a16="http://schemas.microsoft.com/office/drawing/2014/main" id="{7ABE99A2-C5A6-72CD-D54A-E63B4DBF9DEA}"/>
                      </a:ext>
                    </a:extLst>
                  </p:cNvPr>
                  <p:cNvSpPr txBox="1"/>
                  <p:nvPr/>
                </p:nvSpPr>
                <p:spPr>
                  <a:xfrm>
                    <a:off x="9893252" y="2563125"/>
                    <a:ext cx="255133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de-DE" sz="2400" dirty="0" err="1"/>
                  </a:p>
                </p:txBody>
              </p:sp>
            </mc:Choice>
            <mc:Fallback xmlns="">
              <p:sp>
                <p:nvSpPr>
                  <p:cNvPr id="41" name="Textfeld 40">
                    <a:extLst>
                      <a:ext uri="{FF2B5EF4-FFF2-40B4-BE49-F238E27FC236}">
                        <a16:creationId xmlns:a16="http://schemas.microsoft.com/office/drawing/2014/main" id="{7ABE99A2-C5A6-72CD-D54A-E63B4DBF9D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93252" y="2563125"/>
                    <a:ext cx="255133" cy="3508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6190" r="-19048" b="-2758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feld 41">
                    <a:extLst>
                      <a:ext uri="{FF2B5EF4-FFF2-40B4-BE49-F238E27FC236}">
                        <a16:creationId xmlns:a16="http://schemas.microsoft.com/office/drawing/2014/main" id="{B134BC8F-A919-8E60-61C4-910DE0967AF0}"/>
                      </a:ext>
                    </a:extLst>
                  </p:cNvPr>
                  <p:cNvSpPr txBox="1"/>
                  <p:nvPr/>
                </p:nvSpPr>
                <p:spPr>
                  <a:xfrm>
                    <a:off x="9893252" y="794859"/>
                    <a:ext cx="255133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de-DE" sz="2400" dirty="0" err="1"/>
                  </a:p>
                </p:txBody>
              </p:sp>
            </mc:Choice>
            <mc:Fallback xmlns="">
              <p:sp>
                <p:nvSpPr>
                  <p:cNvPr id="42" name="Textfeld 41">
                    <a:extLst>
                      <a:ext uri="{FF2B5EF4-FFF2-40B4-BE49-F238E27FC236}">
                        <a16:creationId xmlns:a16="http://schemas.microsoft.com/office/drawing/2014/main" id="{B134BC8F-A919-8E60-61C4-910DE0967A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93252" y="794859"/>
                    <a:ext cx="255133" cy="3508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6190" r="-19048" b="-2758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6" name="Grafik 45" descr="Ein Bild, das Schwarz, Dunkelheit enthält.&#10;&#10;Automatisch generierte Beschreibung">
              <a:extLst>
                <a:ext uri="{FF2B5EF4-FFF2-40B4-BE49-F238E27FC236}">
                  <a16:creationId xmlns:a16="http://schemas.microsoft.com/office/drawing/2014/main" id="{422BD364-223A-9FB1-3892-8F821793C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9313" flipV="1">
              <a:off x="7681689" y="2488083"/>
              <a:ext cx="2069772" cy="219025"/>
            </a:xfrm>
            <a:prstGeom prst="rect">
              <a:avLst/>
            </a:prstGeom>
          </p:spPr>
        </p:pic>
        <p:pic>
          <p:nvPicPr>
            <p:cNvPr id="47" name="Grafik 46" descr="Ein Bild, das Schwarz, Dunkelheit enthält.&#10;&#10;Automatisch generierte Beschreibung">
              <a:extLst>
                <a:ext uri="{FF2B5EF4-FFF2-40B4-BE49-F238E27FC236}">
                  <a16:creationId xmlns:a16="http://schemas.microsoft.com/office/drawing/2014/main" id="{05AEEAE7-516A-DEA0-B52F-7DF1C8524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0940" flipV="1">
              <a:off x="7719768" y="1194286"/>
              <a:ext cx="2069772" cy="219025"/>
            </a:xfrm>
            <a:prstGeom prst="rect">
              <a:avLst/>
            </a:prstGeom>
          </p:spPr>
        </p:pic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6E24D656-BA9A-D5C1-0D12-31BBE049DFDF}"/>
              </a:ext>
            </a:extLst>
          </p:cNvPr>
          <p:cNvGrpSpPr/>
          <p:nvPr/>
        </p:nvGrpSpPr>
        <p:grpSpPr>
          <a:xfrm>
            <a:off x="7434914" y="409366"/>
            <a:ext cx="2977496" cy="2154655"/>
            <a:chOff x="6213304" y="3506593"/>
            <a:chExt cx="2977496" cy="2154655"/>
          </a:xfrm>
        </p:grpSpPr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30530AEE-5BFD-08F1-D1EE-8143EF2CE9F9}"/>
                </a:ext>
              </a:extLst>
            </p:cNvPr>
            <p:cNvCxnSpPr/>
            <p:nvPr/>
          </p:nvCxnSpPr>
          <p:spPr>
            <a:xfrm>
              <a:off x="7174800" y="3717032"/>
              <a:ext cx="0" cy="1944216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9F57A359-3DAD-40DD-1518-F4001D3326CD}"/>
                </a:ext>
              </a:extLst>
            </p:cNvPr>
            <p:cNvCxnSpPr/>
            <p:nvPr/>
          </p:nvCxnSpPr>
          <p:spPr>
            <a:xfrm>
              <a:off x="8176575" y="3717032"/>
              <a:ext cx="0" cy="1944216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94A7B0C0-8C4D-B0CB-B68C-C22669AACC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4800" y="5661248"/>
              <a:ext cx="1001775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5FBD7B21-BE97-2E26-6F80-9413F48FF0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9025" y="5229200"/>
              <a:ext cx="1001775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6BB320FB-9F60-92E3-53AC-972A6FD792F3}"/>
                </a:ext>
              </a:extLst>
            </p:cNvPr>
            <p:cNvCxnSpPr>
              <a:cxnSpLocks/>
            </p:cNvCxnSpPr>
            <p:nvPr/>
          </p:nvCxnSpPr>
          <p:spPr>
            <a:xfrm>
              <a:off x="9190800" y="3717032"/>
              <a:ext cx="0" cy="154753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142D1674-3480-F60A-D137-21FC37BC3C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0031" y="5502021"/>
              <a:ext cx="100177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284A0E10-25C4-4869-4CBF-FC1B863D25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7250" y="5264562"/>
              <a:ext cx="100177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A10DF23B-48E2-CB29-CE04-7C694585CB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7250" y="5373216"/>
              <a:ext cx="100177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770858C5-4479-1670-3A74-C951ACD5C4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9025" y="4797152"/>
              <a:ext cx="100177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6912DF71-C397-26CD-7BAB-572DE70EC5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6575" y="4941168"/>
              <a:ext cx="100177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ADC94F64-B326-D442-F200-FBFF47F7FB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9025" y="5070018"/>
              <a:ext cx="100177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515296DB-DE0E-0F91-5CC3-844B50C15B36}"/>
                </a:ext>
              </a:extLst>
            </p:cNvPr>
            <p:cNvSpPr/>
            <p:nvPr/>
          </p:nvSpPr>
          <p:spPr>
            <a:xfrm>
              <a:off x="7585687" y="5422228"/>
              <a:ext cx="180000" cy="18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74AA38D5-A41C-BFAA-645B-7115D5D4E02D}"/>
                </a:ext>
              </a:extLst>
            </p:cNvPr>
            <p:cNvSpPr/>
            <p:nvPr/>
          </p:nvSpPr>
          <p:spPr>
            <a:xfrm>
              <a:off x="8384808" y="4975460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18EA5607-0A34-56F5-0A51-28205DCFA094}"/>
                </a:ext>
              </a:extLst>
            </p:cNvPr>
            <p:cNvSpPr/>
            <p:nvPr/>
          </p:nvSpPr>
          <p:spPr>
            <a:xfrm>
              <a:off x="8805096" y="4980018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70" name="Gerade Verbindung mit Pfeil 69">
              <a:extLst>
                <a:ext uri="{FF2B5EF4-FFF2-40B4-BE49-F238E27FC236}">
                  <a16:creationId xmlns:a16="http://schemas.microsoft.com/office/drawing/2014/main" id="{D454ACB1-E2F6-65AC-C4AD-FF676E529B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2279" y="5049087"/>
              <a:ext cx="858" cy="21274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mit Pfeil 70">
              <a:extLst>
                <a:ext uri="{FF2B5EF4-FFF2-40B4-BE49-F238E27FC236}">
                  <a16:creationId xmlns:a16="http://schemas.microsoft.com/office/drawing/2014/main" id="{236E6C0E-FA1D-B477-0C59-FEA8E9D2C2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5096" y="4885017"/>
              <a:ext cx="0" cy="18088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mit Pfeil 74">
              <a:extLst>
                <a:ext uri="{FF2B5EF4-FFF2-40B4-BE49-F238E27FC236}">
                  <a16:creationId xmlns:a16="http://schemas.microsoft.com/office/drawing/2014/main" id="{E52B8EF6-CBE2-ABCE-C1AB-7D3D292388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8751" y="5345021"/>
              <a:ext cx="0" cy="18088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mit Pfeil 76">
              <a:extLst>
                <a:ext uri="{FF2B5EF4-FFF2-40B4-BE49-F238E27FC236}">
                  <a16:creationId xmlns:a16="http://schemas.microsoft.com/office/drawing/2014/main" id="{7C2F7E60-4F08-3311-5D87-917A9994985A}"/>
                </a:ext>
              </a:extLst>
            </p:cNvPr>
            <p:cNvCxnSpPr/>
            <p:nvPr/>
          </p:nvCxnSpPr>
          <p:spPr>
            <a:xfrm flipV="1">
              <a:off x="6744072" y="3557722"/>
              <a:ext cx="0" cy="2103526"/>
            </a:xfrm>
            <a:prstGeom prst="straightConnector1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feld 77">
                  <a:extLst>
                    <a:ext uri="{FF2B5EF4-FFF2-40B4-BE49-F238E27FC236}">
                      <a16:creationId xmlns:a16="http://schemas.microsoft.com/office/drawing/2014/main" id="{1055CBE1-2BE3-4F08-4AD4-5C402BAFCDC1}"/>
                    </a:ext>
                  </a:extLst>
                </p:cNvPr>
                <p:cNvSpPr txBox="1"/>
                <p:nvPr/>
              </p:nvSpPr>
              <p:spPr>
                <a:xfrm>
                  <a:off x="6213304" y="3506593"/>
                  <a:ext cx="423257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78" name="Textfeld 77">
                  <a:extLst>
                    <a:ext uri="{FF2B5EF4-FFF2-40B4-BE49-F238E27FC236}">
                      <a16:creationId xmlns:a16="http://schemas.microsoft.com/office/drawing/2014/main" id="{1055CBE1-2BE3-4F08-4AD4-5C402BAFCD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3304" y="3506593"/>
                  <a:ext cx="423257" cy="350865"/>
                </a:xfrm>
                <a:prstGeom prst="rect">
                  <a:avLst/>
                </a:prstGeom>
                <a:blipFill>
                  <a:blip r:embed="rId11"/>
                  <a:stretch>
                    <a:fillRect l="-15942" b="-1379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97933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to beam time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30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6" name="Inhaltsplatzhalter 25">
            <a:extLst>
              <a:ext uri="{FF2B5EF4-FFF2-40B4-BE49-F238E27FC236}">
                <a16:creationId xmlns:a16="http://schemas.microsoft.com/office/drawing/2014/main" id="{C5B2EBF9-32C5-B364-A50E-949442B81D10}"/>
              </a:ext>
            </a:extLst>
          </p:cNvPr>
          <p:cNvSpPr txBox="1">
            <a:spLocks/>
          </p:cNvSpPr>
          <p:nvPr/>
        </p:nvSpPr>
        <p:spPr>
          <a:xfrm>
            <a:off x="363535" y="2620369"/>
            <a:ext cx="545475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Polarization loss during beam transportation: Quadrupoles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DAB1CD4-2ECB-0352-D141-73858A38FB0A}"/>
              </a:ext>
            </a:extLst>
          </p:cNvPr>
          <p:cNvSpPr txBox="1"/>
          <p:nvPr/>
        </p:nvSpPr>
        <p:spPr>
          <a:xfrm>
            <a:off x="363535" y="2118693"/>
            <a:ext cx="2952328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800" dirty="0"/>
              <a:t>Problem: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BD5466-C2BA-2B24-4256-BC3AC46EBD17}"/>
              </a:ext>
            </a:extLst>
          </p:cNvPr>
          <p:cNvSpPr txBox="1"/>
          <p:nvPr/>
        </p:nvSpPr>
        <p:spPr>
          <a:xfrm>
            <a:off x="360000" y="3714349"/>
            <a:ext cx="345638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dirty="0"/>
              <a:t>Possible solutions</a:t>
            </a:r>
            <a:r>
              <a:rPr lang="de-DE" sz="2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5">
                <a:extLst>
                  <a:ext uri="{FF2B5EF4-FFF2-40B4-BE49-F238E27FC236}">
                    <a16:creationId xmlns:a16="http://schemas.microsoft.com/office/drawing/2014/main" id="{9DAE47EB-99E2-961E-C080-17EDB36E8E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00" y="4211950"/>
                <a:ext cx="7075205" cy="4747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80990" indent="-380990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</a:pPr>
                <a:r>
                  <a:rPr lang="en-US" dirty="0"/>
                  <a:t>Stripping to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2+</m:t>
                            </m:r>
                          </m:sup>
                        </m:sSup>
                      </m:e>
                    </m:sPre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	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dirty="0"/>
                  <a:t> passes </a:t>
                </a:r>
              </a:p>
            </p:txBody>
          </p:sp>
        </mc:Choice>
        <mc:Fallback xmlns="">
          <p:sp>
            <p:nvSpPr>
              <p:cNvPr id="8" name="Inhaltsplatzhalter 25">
                <a:extLst>
                  <a:ext uri="{FF2B5EF4-FFF2-40B4-BE49-F238E27FC236}">
                    <a16:creationId xmlns:a16="http://schemas.microsoft.com/office/drawing/2014/main" id="{9DAE47EB-99E2-961E-C080-17EDB36E8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4211950"/>
                <a:ext cx="7075205" cy="474752"/>
              </a:xfrm>
              <a:prstGeom prst="rect">
                <a:avLst/>
              </a:prstGeom>
              <a:blipFill>
                <a:blip r:embed="rId3"/>
                <a:stretch>
                  <a:fillRect l="-1464" t="-23077" b="-35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Inhaltsplatzhalter 25">
            <a:extLst>
              <a:ext uri="{FF2B5EF4-FFF2-40B4-BE49-F238E27FC236}">
                <a16:creationId xmlns:a16="http://schemas.microsoft.com/office/drawing/2014/main" id="{A363A0D2-9F47-A845-F2EA-59F91971F6EC}"/>
              </a:ext>
            </a:extLst>
          </p:cNvPr>
          <p:cNvSpPr txBox="1">
            <a:spLocks/>
          </p:cNvSpPr>
          <p:nvPr/>
        </p:nvSpPr>
        <p:spPr>
          <a:xfrm>
            <a:off x="360000" y="4942795"/>
            <a:ext cx="11089232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/>
              <a:t>Using the solenoids in front of the cyclotron JULIC</a:t>
            </a:r>
          </a:p>
        </p:txBody>
      </p:sp>
      <p:sp>
        <p:nvSpPr>
          <p:cNvPr id="10" name="Inhaltsplatzhalter 25">
            <a:extLst>
              <a:ext uri="{FF2B5EF4-FFF2-40B4-BE49-F238E27FC236}">
                <a16:creationId xmlns:a16="http://schemas.microsoft.com/office/drawing/2014/main" id="{CC1E3F40-22C7-89AB-A79B-0EC672968DA6}"/>
              </a:ext>
            </a:extLst>
          </p:cNvPr>
          <p:cNvSpPr txBox="1">
            <a:spLocks/>
          </p:cNvSpPr>
          <p:nvPr/>
        </p:nvSpPr>
        <p:spPr>
          <a:xfrm>
            <a:off x="360000" y="5539232"/>
            <a:ext cx="11089232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>
                <a:sym typeface="Wingdings" panose="05000000000000000000" pitchFamily="2" charset="2"/>
              </a:rPr>
              <a:t> </a:t>
            </a:r>
            <a:r>
              <a:rPr lang="en-US" dirty="0">
                <a:sym typeface="Wingdings" panose="05000000000000000000" pitchFamily="2" charset="2"/>
              </a:rPr>
              <a:t>Stripping after cyclotron necessary</a:t>
            </a:r>
            <a:endParaRPr lang="en-US" dirty="0"/>
          </a:p>
        </p:txBody>
      </p:sp>
      <p:sp>
        <p:nvSpPr>
          <p:cNvPr id="12" name="Inhaltsplatzhalter 25">
            <a:extLst>
              <a:ext uri="{FF2B5EF4-FFF2-40B4-BE49-F238E27FC236}">
                <a16:creationId xmlns:a16="http://schemas.microsoft.com/office/drawing/2014/main" id="{5374000C-6859-98A6-5C31-13D2342AEDB1}"/>
              </a:ext>
            </a:extLst>
          </p:cNvPr>
          <p:cNvSpPr txBox="1">
            <a:spLocks/>
          </p:cNvSpPr>
          <p:nvPr/>
        </p:nvSpPr>
        <p:spPr>
          <a:xfrm>
            <a:off x="360000" y="1318768"/>
            <a:ext cx="10009112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Beam time: CW40 – CW41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604B182-E386-EA87-DFE3-01359EA4557E}"/>
              </a:ext>
            </a:extLst>
          </p:cNvPr>
          <p:cNvGrpSpPr/>
          <p:nvPr/>
        </p:nvGrpSpPr>
        <p:grpSpPr>
          <a:xfrm>
            <a:off x="5354523" y="287322"/>
            <a:ext cx="6837477" cy="3555571"/>
            <a:chOff x="1883158" y="883903"/>
            <a:chExt cx="9549626" cy="5090194"/>
          </a:xfrm>
        </p:grpSpPr>
        <p:pic>
          <p:nvPicPr>
            <p:cNvPr id="16" name="Picture 4" descr="Ein Bild, das Text, Diagramm, Karte, Plan enthält.&#10;&#10;Automatisch generierte Beschreibung">
              <a:extLst>
                <a:ext uri="{FF2B5EF4-FFF2-40B4-BE49-F238E27FC236}">
                  <a16:creationId xmlns:a16="http://schemas.microsoft.com/office/drawing/2014/main" id="{8ABFE23E-DB1F-FC64-E887-F55CCDCAA7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23592" y="883903"/>
              <a:ext cx="9009192" cy="50901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Grafik 17" descr="Ein Bild, das Text, Screenshot, Schrift, Diagramm enthält.&#10;&#10;Automatisch generierte Beschreibung">
              <a:extLst>
                <a:ext uri="{FF2B5EF4-FFF2-40B4-BE49-F238E27FC236}">
                  <a16:creationId xmlns:a16="http://schemas.microsoft.com/office/drawing/2014/main" id="{878FAF4F-354E-718A-4DBB-0DD4955AB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049" y="1031702"/>
              <a:ext cx="1374156" cy="2078285"/>
            </a:xfrm>
            <a:prstGeom prst="rect">
              <a:avLst/>
            </a:prstGeom>
          </p:spPr>
        </p:pic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4A4D62E6-F651-A926-DD23-0EABD18A5624}"/>
                </a:ext>
              </a:extLst>
            </p:cNvPr>
            <p:cNvSpPr/>
            <p:nvPr/>
          </p:nvSpPr>
          <p:spPr>
            <a:xfrm rot="20297004">
              <a:off x="1883158" y="1681776"/>
              <a:ext cx="1728192" cy="953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79B67491-27D1-CAD9-9CE2-0E33FBAB2C08}"/>
                </a:ext>
              </a:extLst>
            </p:cNvPr>
            <p:cNvSpPr/>
            <p:nvPr/>
          </p:nvSpPr>
          <p:spPr>
            <a:xfrm>
              <a:off x="7104112" y="4349271"/>
              <a:ext cx="792088" cy="648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513264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Conclusion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31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11" name="Inhaltsplatzhalter 25">
            <a:extLst>
              <a:ext uri="{FF2B5EF4-FFF2-40B4-BE49-F238E27FC236}">
                <a16:creationId xmlns:a16="http://schemas.microsoft.com/office/drawing/2014/main" id="{6A269F90-7E27-19CB-1BA5-DEB9257AA9CB}"/>
              </a:ext>
            </a:extLst>
          </p:cNvPr>
          <p:cNvSpPr txBox="1">
            <a:spLocks/>
          </p:cNvSpPr>
          <p:nvPr/>
        </p:nvSpPr>
        <p:spPr>
          <a:xfrm>
            <a:off x="420286" y="5225118"/>
            <a:ext cx="11089232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>
                <a:sym typeface="Wingdings" panose="05000000000000000000" pitchFamily="2" charset="2"/>
              </a:rPr>
              <a:t>C. </a:t>
            </a:r>
            <a:r>
              <a:rPr lang="en-GB" dirty="0" err="1">
                <a:sym typeface="Wingdings" panose="05000000000000000000" pitchFamily="2" charset="2"/>
              </a:rPr>
              <a:t>Kannis</a:t>
            </a:r>
            <a:r>
              <a:rPr lang="en-GB" dirty="0">
                <a:sym typeface="Wingdings" panose="05000000000000000000" pitchFamily="2" charset="2"/>
              </a:rPr>
              <a:t> „A universal method to polarize</a:t>
            </a:r>
            <a:r>
              <a:rPr lang="de-DE" dirty="0">
                <a:sym typeface="Wingdings" panose="05000000000000000000" pitchFamily="2" charset="2"/>
              </a:rPr>
              <a:t>“ , Tuesday 9:00-9:30</a:t>
            </a:r>
            <a:endParaRPr lang="de-DE" dirty="0"/>
          </a:p>
        </p:txBody>
      </p:sp>
      <p:pic>
        <p:nvPicPr>
          <p:cNvPr id="6" name="Grafik 5" descr="Ein Bild, das Reihe, Diagramm, Text, Screenshot enthält.&#10;&#10;Automatisch generierte Beschreibung">
            <a:extLst>
              <a:ext uri="{FF2B5EF4-FFF2-40B4-BE49-F238E27FC236}">
                <a16:creationId xmlns:a16="http://schemas.microsoft.com/office/drawing/2014/main" id="{15CCB155-E411-0FC4-F7A2-971EF8E5A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2" y="1788491"/>
            <a:ext cx="5776734" cy="3436627"/>
          </a:xfrm>
          <a:prstGeom prst="rect">
            <a:avLst/>
          </a:prstGeom>
        </p:spPr>
      </p:pic>
      <p:pic>
        <p:nvPicPr>
          <p:cNvPr id="8" name="Grafik 7" descr="Ein Bild, das Reihe, Text, Diagramm, Screenshot enthält.&#10;&#10;Automatisch generierte Beschreibung">
            <a:extLst>
              <a:ext uri="{FF2B5EF4-FFF2-40B4-BE49-F238E27FC236}">
                <a16:creationId xmlns:a16="http://schemas.microsoft.com/office/drawing/2014/main" id="{A430F655-6B1E-254E-A459-5655841AC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052" y="1834211"/>
            <a:ext cx="5777496" cy="3390907"/>
          </a:xfrm>
          <a:prstGeom prst="rect">
            <a:avLst/>
          </a:prstGeom>
        </p:spPr>
      </p:pic>
      <p:sp>
        <p:nvSpPr>
          <p:cNvPr id="9" name="Inhaltsplatzhalter 25">
            <a:extLst>
              <a:ext uri="{FF2B5EF4-FFF2-40B4-BE49-F238E27FC236}">
                <a16:creationId xmlns:a16="http://schemas.microsoft.com/office/drawing/2014/main" id="{A25A0A6A-FDB6-48BE-5D9A-103854226359}"/>
              </a:ext>
            </a:extLst>
          </p:cNvPr>
          <p:cNvSpPr txBox="1">
            <a:spLocks/>
          </p:cNvSpPr>
          <p:nvPr/>
        </p:nvSpPr>
        <p:spPr>
          <a:xfrm>
            <a:off x="416891" y="1153985"/>
            <a:ext cx="11089232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dirty="0">
                <a:sym typeface="Wingdings" panose="05000000000000000000" pitchFamily="2" charset="2"/>
              </a:rPr>
              <a:t>Polarization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for any kind of system with a hyperfine-splitting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4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Polarization methods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4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5" name="Inhaltsplatzhalter 25">
            <a:extLst>
              <a:ext uri="{FF2B5EF4-FFF2-40B4-BE49-F238E27FC236}">
                <a16:creationId xmlns:a16="http://schemas.microsoft.com/office/drawing/2014/main" id="{77DD12D1-488F-DC20-F2C6-9C41E3B89F42}"/>
              </a:ext>
            </a:extLst>
          </p:cNvPr>
          <p:cNvSpPr txBox="1">
            <a:spLocks/>
          </p:cNvSpPr>
          <p:nvPr/>
        </p:nvSpPr>
        <p:spPr>
          <a:xfrm>
            <a:off x="479372" y="1371643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Brute force</a:t>
            </a:r>
            <a:endParaRPr lang="de-DE" dirty="0"/>
          </a:p>
        </p:txBody>
      </p:sp>
      <p:sp>
        <p:nvSpPr>
          <p:cNvPr id="6" name="Inhaltsplatzhalter 25">
            <a:extLst>
              <a:ext uri="{FF2B5EF4-FFF2-40B4-BE49-F238E27FC236}">
                <a16:creationId xmlns:a16="http://schemas.microsoft.com/office/drawing/2014/main" id="{B9F74953-8652-8620-F725-D0FA7485FFD3}"/>
              </a:ext>
            </a:extLst>
          </p:cNvPr>
          <p:cNvSpPr txBox="1">
            <a:spLocks/>
          </p:cNvSpPr>
          <p:nvPr/>
        </p:nvSpPr>
        <p:spPr>
          <a:xfrm>
            <a:off x="479371" y="2318707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Stern-Gerlach</a:t>
            </a:r>
            <a:endParaRPr lang="de-DE" dirty="0"/>
          </a:p>
        </p:txBody>
      </p:sp>
      <p:sp>
        <p:nvSpPr>
          <p:cNvPr id="7" name="Inhaltsplatzhalter 25">
            <a:extLst>
              <a:ext uri="{FF2B5EF4-FFF2-40B4-BE49-F238E27FC236}">
                <a16:creationId xmlns:a16="http://schemas.microsoft.com/office/drawing/2014/main" id="{8693B107-764D-AF7D-7131-AEB6A67D4E80}"/>
              </a:ext>
            </a:extLst>
          </p:cNvPr>
          <p:cNvSpPr txBox="1">
            <a:spLocks/>
          </p:cNvSpPr>
          <p:nvPr/>
        </p:nvSpPr>
        <p:spPr>
          <a:xfrm>
            <a:off x="479371" y="3265771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Optical pumping (OP)</a:t>
            </a:r>
            <a:endParaRPr lang="de-DE" dirty="0"/>
          </a:p>
        </p:txBody>
      </p:sp>
      <p:sp>
        <p:nvSpPr>
          <p:cNvPr id="8" name="Inhaltsplatzhalter 25">
            <a:extLst>
              <a:ext uri="{FF2B5EF4-FFF2-40B4-BE49-F238E27FC236}">
                <a16:creationId xmlns:a16="http://schemas.microsoft.com/office/drawing/2014/main" id="{F60BD28F-ED18-EFA8-2AD5-448B9036F6FE}"/>
              </a:ext>
            </a:extLst>
          </p:cNvPr>
          <p:cNvSpPr txBox="1">
            <a:spLocks/>
          </p:cNvSpPr>
          <p:nvPr/>
        </p:nvSpPr>
        <p:spPr>
          <a:xfrm>
            <a:off x="479371" y="515989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New </a:t>
            </a:r>
            <a:r>
              <a:rPr lang="en-GB" dirty="0"/>
              <a:t>method</a:t>
            </a:r>
          </a:p>
        </p:txBody>
      </p:sp>
      <p:sp>
        <p:nvSpPr>
          <p:cNvPr id="9" name="Inhaltsplatzhalter 25">
            <a:extLst>
              <a:ext uri="{FF2B5EF4-FFF2-40B4-BE49-F238E27FC236}">
                <a16:creationId xmlns:a16="http://schemas.microsoft.com/office/drawing/2014/main" id="{9A95706B-2213-46F9-F047-BD14830B0FD9}"/>
              </a:ext>
            </a:extLst>
          </p:cNvPr>
          <p:cNvSpPr txBox="1">
            <a:spLocks/>
          </p:cNvSpPr>
          <p:nvPr/>
        </p:nvSpPr>
        <p:spPr>
          <a:xfrm>
            <a:off x="479371" y="4212835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Dynamic nuclear polarization (DNP)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C19E98D-A130-1AF2-E0F8-3A0A017CEBBC}"/>
              </a:ext>
            </a:extLst>
          </p:cNvPr>
          <p:cNvGrpSpPr/>
          <p:nvPr/>
        </p:nvGrpSpPr>
        <p:grpSpPr>
          <a:xfrm>
            <a:off x="9047025" y="756185"/>
            <a:ext cx="864096" cy="1481293"/>
            <a:chOff x="9048328" y="723571"/>
            <a:chExt cx="864096" cy="1481293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4FB1B4B-0EB1-5C4A-D999-60E7A324D74A}"/>
                </a:ext>
              </a:extLst>
            </p:cNvPr>
            <p:cNvSpPr/>
            <p:nvPr/>
          </p:nvSpPr>
          <p:spPr>
            <a:xfrm>
              <a:off x="9048328" y="1371643"/>
              <a:ext cx="864096" cy="83322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478170FE-AFE7-CD94-8728-9E61AB55571A}"/>
                </a:ext>
              </a:extLst>
            </p:cNvPr>
            <p:cNvCxnSpPr/>
            <p:nvPr/>
          </p:nvCxnSpPr>
          <p:spPr>
            <a:xfrm flipV="1">
              <a:off x="9480376" y="723571"/>
              <a:ext cx="0" cy="6480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F6EB418C-1109-790D-C0C5-92E9276B710B}"/>
                    </a:ext>
                  </a:extLst>
                </p:cNvPr>
                <p:cNvSpPr txBox="1"/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F6EB418C-1109-790D-C0C5-92E9276B71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blipFill>
                  <a:blip r:embed="rId3"/>
                  <a:stretch>
                    <a:fillRect l="-26190" r="-26190" b="-3157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BAAC1DF-50BC-F45F-6C84-5BC6D24DC94C}"/>
              </a:ext>
            </a:extLst>
          </p:cNvPr>
          <p:cNvGrpSpPr/>
          <p:nvPr/>
        </p:nvGrpSpPr>
        <p:grpSpPr>
          <a:xfrm>
            <a:off x="9799423" y="4104772"/>
            <a:ext cx="864096" cy="1481293"/>
            <a:chOff x="9048328" y="723571"/>
            <a:chExt cx="864096" cy="1481293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62876FB-F924-1771-0075-96F72CE66694}"/>
                </a:ext>
              </a:extLst>
            </p:cNvPr>
            <p:cNvSpPr/>
            <p:nvPr/>
          </p:nvSpPr>
          <p:spPr>
            <a:xfrm>
              <a:off x="9048328" y="1371643"/>
              <a:ext cx="864096" cy="83322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ECF48833-8002-8489-75C7-9ECE9C564ED0}"/>
                </a:ext>
              </a:extLst>
            </p:cNvPr>
            <p:cNvCxnSpPr/>
            <p:nvPr/>
          </p:nvCxnSpPr>
          <p:spPr>
            <a:xfrm flipV="1">
              <a:off x="9480376" y="723571"/>
              <a:ext cx="0" cy="6480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491781D7-A800-0525-6363-60A38ADEA6A8}"/>
                    </a:ext>
                  </a:extLst>
                </p:cNvPr>
                <p:cNvSpPr txBox="1"/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491781D7-A800-0525-6363-60A38ADEA6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blipFill>
                  <a:blip r:embed="rId4"/>
                  <a:stretch>
                    <a:fillRect l="-25581" r="-23256" b="-2931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FFA8B4B-8895-98B5-D649-B2D55CC7DCB1}"/>
              </a:ext>
            </a:extLst>
          </p:cNvPr>
          <p:cNvGrpSpPr/>
          <p:nvPr/>
        </p:nvGrpSpPr>
        <p:grpSpPr>
          <a:xfrm rot="10800000">
            <a:off x="10041253" y="365102"/>
            <a:ext cx="864096" cy="1481293"/>
            <a:chOff x="9048328" y="723571"/>
            <a:chExt cx="864096" cy="1481293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B4FE94A-FC00-C8FA-7DE6-DD97B751DA7B}"/>
                </a:ext>
              </a:extLst>
            </p:cNvPr>
            <p:cNvSpPr/>
            <p:nvPr/>
          </p:nvSpPr>
          <p:spPr>
            <a:xfrm>
              <a:off x="9048328" y="1371643"/>
              <a:ext cx="864096" cy="83322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115CB07E-0F53-7F82-E397-E7A9F047AAB2}"/>
                </a:ext>
              </a:extLst>
            </p:cNvPr>
            <p:cNvCxnSpPr/>
            <p:nvPr/>
          </p:nvCxnSpPr>
          <p:spPr>
            <a:xfrm flipV="1">
              <a:off x="9480376" y="723571"/>
              <a:ext cx="0" cy="6480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88E9EA02-6DA7-EE10-EBB7-D5A527DF403C}"/>
                    </a:ext>
                  </a:extLst>
                </p:cNvPr>
                <p:cNvSpPr txBox="1"/>
                <p:nvPr/>
              </p:nvSpPr>
              <p:spPr>
                <a:xfrm rot="10800000">
                  <a:off x="9350244" y="1648378"/>
                  <a:ext cx="260264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88E9EA02-6DA7-EE10-EBB7-D5A527DF4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9350244" y="1648378"/>
                  <a:ext cx="260264" cy="350865"/>
                </a:xfrm>
                <a:prstGeom prst="rect">
                  <a:avLst/>
                </a:prstGeom>
                <a:blipFill>
                  <a:blip r:embed="rId5"/>
                  <a:stretch>
                    <a:fillRect l="-26190" r="-26190" b="-3157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06FBB89-398F-8251-3A2B-B430BB46F894}"/>
              </a:ext>
            </a:extLst>
          </p:cNvPr>
          <p:cNvGrpSpPr/>
          <p:nvPr/>
        </p:nvGrpSpPr>
        <p:grpSpPr>
          <a:xfrm rot="10800000">
            <a:off x="8614230" y="3811610"/>
            <a:ext cx="864096" cy="1481293"/>
            <a:chOff x="9048328" y="723571"/>
            <a:chExt cx="864096" cy="1481293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CCA402A-B775-6B52-09ED-58A171953A1F}"/>
                </a:ext>
              </a:extLst>
            </p:cNvPr>
            <p:cNvSpPr/>
            <p:nvPr/>
          </p:nvSpPr>
          <p:spPr>
            <a:xfrm>
              <a:off x="9048328" y="1371643"/>
              <a:ext cx="864096" cy="83322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8292C018-26B4-8580-0657-FAFD29A46811}"/>
                </a:ext>
              </a:extLst>
            </p:cNvPr>
            <p:cNvCxnSpPr/>
            <p:nvPr/>
          </p:nvCxnSpPr>
          <p:spPr>
            <a:xfrm flipV="1">
              <a:off x="9480376" y="723571"/>
              <a:ext cx="0" cy="6480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C03246F1-063D-E2C6-F6C2-83A7E09D1773}"/>
                    </a:ext>
                  </a:extLst>
                </p:cNvPr>
                <p:cNvSpPr txBox="1"/>
                <p:nvPr/>
              </p:nvSpPr>
              <p:spPr>
                <a:xfrm rot="10800000">
                  <a:off x="9350244" y="1675782"/>
                  <a:ext cx="260264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C03246F1-063D-E2C6-F6C2-83A7E09D17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9350244" y="1675782"/>
                  <a:ext cx="260264" cy="350865"/>
                </a:xfrm>
                <a:prstGeom prst="rect">
                  <a:avLst/>
                </a:prstGeom>
                <a:blipFill>
                  <a:blip r:embed="rId6"/>
                  <a:stretch>
                    <a:fillRect l="-26190" r="-26190" b="-2931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11AF40B-7EC9-E25C-76BA-DAB516009EA0}"/>
              </a:ext>
            </a:extLst>
          </p:cNvPr>
          <p:cNvGrpSpPr/>
          <p:nvPr/>
        </p:nvGrpSpPr>
        <p:grpSpPr>
          <a:xfrm>
            <a:off x="7717004" y="874286"/>
            <a:ext cx="864096" cy="1481293"/>
            <a:chOff x="9048328" y="723571"/>
            <a:chExt cx="864096" cy="1481293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1711B61E-BC8E-29B6-ABD6-C11AA8F0C390}"/>
                </a:ext>
              </a:extLst>
            </p:cNvPr>
            <p:cNvSpPr/>
            <p:nvPr/>
          </p:nvSpPr>
          <p:spPr>
            <a:xfrm>
              <a:off x="9048328" y="1371643"/>
              <a:ext cx="864096" cy="83322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831691C5-AABA-F50D-D5BC-F446FF39A8AD}"/>
                </a:ext>
              </a:extLst>
            </p:cNvPr>
            <p:cNvCxnSpPr/>
            <p:nvPr/>
          </p:nvCxnSpPr>
          <p:spPr>
            <a:xfrm flipV="1">
              <a:off x="9480376" y="723571"/>
              <a:ext cx="0" cy="6480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4A734B89-EB03-203F-F7F4-E7D09B0A530D}"/>
                    </a:ext>
                  </a:extLst>
                </p:cNvPr>
                <p:cNvSpPr txBox="1"/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4A734B89-EB03-203F-F7F4-E7D09B0A53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blipFill>
                  <a:blip r:embed="rId7"/>
                  <a:stretch>
                    <a:fillRect l="-25581" r="-23256" b="-2931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3DE1749-1D58-621F-08E4-9B5A5F5B3A9F}"/>
              </a:ext>
            </a:extLst>
          </p:cNvPr>
          <p:cNvGrpSpPr/>
          <p:nvPr/>
        </p:nvGrpSpPr>
        <p:grpSpPr>
          <a:xfrm rot="10800000">
            <a:off x="7988491" y="2583908"/>
            <a:ext cx="864096" cy="1481293"/>
            <a:chOff x="9048328" y="723571"/>
            <a:chExt cx="864096" cy="1481293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7B4E63BB-A86C-C76C-857E-6538D315F474}"/>
                </a:ext>
              </a:extLst>
            </p:cNvPr>
            <p:cNvSpPr/>
            <p:nvPr/>
          </p:nvSpPr>
          <p:spPr>
            <a:xfrm>
              <a:off x="9048328" y="1371643"/>
              <a:ext cx="864096" cy="83322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937F712E-8352-937A-603D-D041009F93CE}"/>
                </a:ext>
              </a:extLst>
            </p:cNvPr>
            <p:cNvCxnSpPr/>
            <p:nvPr/>
          </p:nvCxnSpPr>
          <p:spPr>
            <a:xfrm flipV="1">
              <a:off x="9480376" y="723571"/>
              <a:ext cx="0" cy="6480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6F6CF531-F7E4-A1DB-A2B0-D0C6BDF5FCA0}"/>
                    </a:ext>
                  </a:extLst>
                </p:cNvPr>
                <p:cNvSpPr txBox="1"/>
                <p:nvPr/>
              </p:nvSpPr>
              <p:spPr>
                <a:xfrm rot="10800000">
                  <a:off x="9316931" y="1637641"/>
                  <a:ext cx="260264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6F6CF531-F7E4-A1DB-A2B0-D0C6BDF5FC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9316931" y="1637641"/>
                  <a:ext cx="260264" cy="350865"/>
                </a:xfrm>
                <a:prstGeom prst="rect">
                  <a:avLst/>
                </a:prstGeom>
                <a:blipFill>
                  <a:blip r:embed="rId8"/>
                  <a:stretch>
                    <a:fillRect l="-25581" r="-23256" b="-2931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7FE95E9-4445-D0BA-5D03-45F8400ED191}"/>
              </a:ext>
            </a:extLst>
          </p:cNvPr>
          <p:cNvGrpSpPr/>
          <p:nvPr/>
        </p:nvGrpSpPr>
        <p:grpSpPr>
          <a:xfrm>
            <a:off x="10874696" y="1016990"/>
            <a:ext cx="864096" cy="1481293"/>
            <a:chOff x="9048328" y="723571"/>
            <a:chExt cx="864096" cy="1481293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838D73EC-048B-2C1F-A208-4854D19B3496}"/>
                </a:ext>
              </a:extLst>
            </p:cNvPr>
            <p:cNvSpPr/>
            <p:nvPr/>
          </p:nvSpPr>
          <p:spPr>
            <a:xfrm>
              <a:off x="9048328" y="1371643"/>
              <a:ext cx="864096" cy="83322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6D0B02A5-858D-11D9-2FAB-0CAEEA03A78D}"/>
                </a:ext>
              </a:extLst>
            </p:cNvPr>
            <p:cNvCxnSpPr/>
            <p:nvPr/>
          </p:nvCxnSpPr>
          <p:spPr>
            <a:xfrm flipV="1">
              <a:off x="9480376" y="723571"/>
              <a:ext cx="0" cy="6480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042257DD-726E-AA02-A3E7-61A0AF17FC2E}"/>
                    </a:ext>
                  </a:extLst>
                </p:cNvPr>
                <p:cNvSpPr txBox="1"/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042257DD-726E-AA02-A3E7-61A0AF17F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blipFill>
                  <a:blip r:embed="rId9"/>
                  <a:stretch>
                    <a:fillRect l="-25581" r="-23256" b="-3157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05F04042-BAB7-21F1-A5FA-49B092F5580B}"/>
              </a:ext>
            </a:extLst>
          </p:cNvPr>
          <p:cNvGrpSpPr/>
          <p:nvPr/>
        </p:nvGrpSpPr>
        <p:grpSpPr>
          <a:xfrm>
            <a:off x="9384544" y="2460459"/>
            <a:ext cx="864096" cy="1481293"/>
            <a:chOff x="9048328" y="723571"/>
            <a:chExt cx="864096" cy="1481293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D3C71C19-CA2A-16A1-AC03-CCCF47BDC407}"/>
                </a:ext>
              </a:extLst>
            </p:cNvPr>
            <p:cNvSpPr/>
            <p:nvPr/>
          </p:nvSpPr>
          <p:spPr>
            <a:xfrm>
              <a:off x="9048328" y="1371643"/>
              <a:ext cx="864096" cy="83322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E79EA3C9-5092-DC34-5737-CBC67ED220C7}"/>
                </a:ext>
              </a:extLst>
            </p:cNvPr>
            <p:cNvCxnSpPr/>
            <p:nvPr/>
          </p:nvCxnSpPr>
          <p:spPr>
            <a:xfrm flipV="1">
              <a:off x="9480376" y="723571"/>
              <a:ext cx="0" cy="6480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05BFE6C5-2FBC-5A7A-05C9-77B783B72FE7}"/>
                    </a:ext>
                  </a:extLst>
                </p:cNvPr>
                <p:cNvSpPr txBox="1"/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05BFE6C5-2FBC-5A7A-05C9-77B783B72F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blipFill>
                  <a:blip r:embed="rId10"/>
                  <a:stretch>
                    <a:fillRect l="-25581" r="-23256" b="-2931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C1808B0D-F96E-A9FA-70DE-141BF10F0B7F}"/>
              </a:ext>
            </a:extLst>
          </p:cNvPr>
          <p:cNvGrpSpPr/>
          <p:nvPr/>
        </p:nvGrpSpPr>
        <p:grpSpPr>
          <a:xfrm>
            <a:off x="10714636" y="2714565"/>
            <a:ext cx="864096" cy="1481293"/>
            <a:chOff x="9048328" y="723571"/>
            <a:chExt cx="864096" cy="1481293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0211812-A4B0-F66D-D35C-3C97C8EAD2A8}"/>
                </a:ext>
              </a:extLst>
            </p:cNvPr>
            <p:cNvSpPr/>
            <p:nvPr/>
          </p:nvSpPr>
          <p:spPr>
            <a:xfrm>
              <a:off x="9048328" y="1371643"/>
              <a:ext cx="864096" cy="83322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C404F7EC-4EE2-466E-6585-0EBE019D6D9E}"/>
                </a:ext>
              </a:extLst>
            </p:cNvPr>
            <p:cNvCxnSpPr/>
            <p:nvPr/>
          </p:nvCxnSpPr>
          <p:spPr>
            <a:xfrm flipV="1">
              <a:off x="9480376" y="723571"/>
              <a:ext cx="0" cy="6480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9ECF890D-EF36-E0A3-CF25-D19C59650380}"/>
                    </a:ext>
                  </a:extLst>
                </p:cNvPr>
                <p:cNvSpPr txBox="1"/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9ECF890D-EF36-E0A3-CF25-D19C596503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244" y="1532878"/>
                  <a:ext cx="260264" cy="350865"/>
                </a:xfrm>
                <a:prstGeom prst="rect">
                  <a:avLst/>
                </a:prstGeom>
                <a:blipFill>
                  <a:blip r:embed="rId11"/>
                  <a:stretch>
                    <a:fillRect l="-25581" r="-23256" b="-2931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15438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Polarization methods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5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5" name="Inhaltsplatzhalter 25">
            <a:extLst>
              <a:ext uri="{FF2B5EF4-FFF2-40B4-BE49-F238E27FC236}">
                <a16:creationId xmlns:a16="http://schemas.microsoft.com/office/drawing/2014/main" id="{77DD12D1-488F-DC20-F2C6-9C41E3B89F42}"/>
              </a:ext>
            </a:extLst>
          </p:cNvPr>
          <p:cNvSpPr txBox="1">
            <a:spLocks/>
          </p:cNvSpPr>
          <p:nvPr/>
        </p:nvSpPr>
        <p:spPr>
          <a:xfrm>
            <a:off x="479372" y="1371643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b="1" dirty="0"/>
              <a:t>Brute force</a:t>
            </a:r>
            <a:endParaRPr lang="de-DE" b="1" dirty="0"/>
          </a:p>
        </p:txBody>
      </p:sp>
      <p:sp>
        <p:nvSpPr>
          <p:cNvPr id="6" name="Inhaltsplatzhalter 25">
            <a:extLst>
              <a:ext uri="{FF2B5EF4-FFF2-40B4-BE49-F238E27FC236}">
                <a16:creationId xmlns:a16="http://schemas.microsoft.com/office/drawing/2014/main" id="{B9F74953-8652-8620-F725-D0FA7485FFD3}"/>
              </a:ext>
            </a:extLst>
          </p:cNvPr>
          <p:cNvSpPr txBox="1">
            <a:spLocks/>
          </p:cNvSpPr>
          <p:nvPr/>
        </p:nvSpPr>
        <p:spPr>
          <a:xfrm>
            <a:off x="479371" y="2318707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Stern-Gerlach</a:t>
            </a:r>
            <a:endParaRPr lang="de-DE" dirty="0"/>
          </a:p>
        </p:txBody>
      </p:sp>
      <p:sp>
        <p:nvSpPr>
          <p:cNvPr id="7" name="Inhaltsplatzhalter 25">
            <a:extLst>
              <a:ext uri="{FF2B5EF4-FFF2-40B4-BE49-F238E27FC236}">
                <a16:creationId xmlns:a16="http://schemas.microsoft.com/office/drawing/2014/main" id="{8693B107-764D-AF7D-7131-AEB6A67D4E80}"/>
              </a:ext>
            </a:extLst>
          </p:cNvPr>
          <p:cNvSpPr txBox="1">
            <a:spLocks/>
          </p:cNvSpPr>
          <p:nvPr/>
        </p:nvSpPr>
        <p:spPr>
          <a:xfrm>
            <a:off x="479371" y="3265771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Optical pumping (OP)</a:t>
            </a:r>
            <a:endParaRPr lang="de-DE" dirty="0"/>
          </a:p>
        </p:txBody>
      </p:sp>
      <p:sp>
        <p:nvSpPr>
          <p:cNvPr id="8" name="Inhaltsplatzhalter 25">
            <a:extLst>
              <a:ext uri="{FF2B5EF4-FFF2-40B4-BE49-F238E27FC236}">
                <a16:creationId xmlns:a16="http://schemas.microsoft.com/office/drawing/2014/main" id="{F60BD28F-ED18-EFA8-2AD5-448B9036F6FE}"/>
              </a:ext>
            </a:extLst>
          </p:cNvPr>
          <p:cNvSpPr txBox="1">
            <a:spLocks/>
          </p:cNvSpPr>
          <p:nvPr/>
        </p:nvSpPr>
        <p:spPr>
          <a:xfrm>
            <a:off x="479370" y="5159899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New </a:t>
            </a:r>
            <a:r>
              <a:rPr lang="en-GB" dirty="0"/>
              <a:t>method</a:t>
            </a:r>
          </a:p>
        </p:txBody>
      </p:sp>
      <p:sp>
        <p:nvSpPr>
          <p:cNvPr id="9" name="Inhaltsplatzhalter 25">
            <a:extLst>
              <a:ext uri="{FF2B5EF4-FFF2-40B4-BE49-F238E27FC236}">
                <a16:creationId xmlns:a16="http://schemas.microsoft.com/office/drawing/2014/main" id="{9A95706B-2213-46F9-F047-BD14830B0FD9}"/>
              </a:ext>
            </a:extLst>
          </p:cNvPr>
          <p:cNvSpPr txBox="1">
            <a:spLocks/>
          </p:cNvSpPr>
          <p:nvPr/>
        </p:nvSpPr>
        <p:spPr>
          <a:xfrm>
            <a:off x="479371" y="4212835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Dynamic nuclear polarization (DNP)</a:t>
            </a:r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8D254DB-745D-15F7-6486-CFFDEAEBD21D}"/>
              </a:ext>
            </a:extLst>
          </p:cNvPr>
          <p:cNvGrpSpPr/>
          <p:nvPr/>
        </p:nvGrpSpPr>
        <p:grpSpPr>
          <a:xfrm>
            <a:off x="6796002" y="1144796"/>
            <a:ext cx="3805983" cy="562590"/>
            <a:chOff x="6796002" y="1144796"/>
            <a:chExt cx="3805983" cy="562590"/>
          </a:xfrm>
        </p:grpSpPr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14431BA3-FF08-8AE8-96E3-4598C5310355}"/>
                </a:ext>
              </a:extLst>
            </p:cNvPr>
            <p:cNvCxnSpPr>
              <a:cxnSpLocks/>
            </p:cNvCxnSpPr>
            <p:nvPr/>
          </p:nvCxnSpPr>
          <p:spPr>
            <a:xfrm>
              <a:off x="7824192" y="1268760"/>
              <a:ext cx="86409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A13F4A1E-A0B3-0C79-91DD-FE69824B4CD0}"/>
                </a:ext>
              </a:extLst>
            </p:cNvPr>
            <p:cNvCxnSpPr>
              <a:cxnSpLocks/>
            </p:cNvCxnSpPr>
            <p:nvPr/>
          </p:nvCxnSpPr>
          <p:spPr>
            <a:xfrm>
              <a:off x="7824192" y="1700808"/>
              <a:ext cx="86409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96AFB87E-2B99-FF30-6515-A0B0F9E67880}"/>
                </a:ext>
              </a:extLst>
            </p:cNvPr>
            <p:cNvCxnSpPr/>
            <p:nvPr/>
          </p:nvCxnSpPr>
          <p:spPr>
            <a:xfrm>
              <a:off x="7392144" y="1268760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B25E398F-97BC-4039-5F9E-A39A80C43C14}"/>
                </a:ext>
              </a:extLst>
            </p:cNvPr>
            <p:cNvCxnSpPr>
              <a:cxnSpLocks/>
            </p:cNvCxnSpPr>
            <p:nvPr/>
          </p:nvCxnSpPr>
          <p:spPr>
            <a:xfrm>
              <a:off x="7314852" y="1707386"/>
              <a:ext cx="1624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6163D6A-48E9-2C3B-8119-4970734B7DCE}"/>
                </a:ext>
              </a:extLst>
            </p:cNvPr>
            <p:cNvCxnSpPr>
              <a:cxnSpLocks/>
            </p:cNvCxnSpPr>
            <p:nvPr/>
          </p:nvCxnSpPr>
          <p:spPr>
            <a:xfrm>
              <a:off x="7310928" y="1268760"/>
              <a:ext cx="1624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1E5B08D2-BEA8-BCF3-C209-7C63C5463A22}"/>
                    </a:ext>
                  </a:extLst>
                </p:cNvPr>
                <p:cNvSpPr txBox="1"/>
                <p:nvPr/>
              </p:nvSpPr>
              <p:spPr>
                <a:xfrm>
                  <a:off x="6796002" y="1296722"/>
                  <a:ext cx="472117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1E5B08D2-BEA8-BCF3-C209-7C63C546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6002" y="1296722"/>
                  <a:ext cx="472117" cy="350865"/>
                </a:xfrm>
                <a:prstGeom prst="rect">
                  <a:avLst/>
                </a:prstGeom>
                <a:blipFill>
                  <a:blip r:embed="rId3"/>
                  <a:stretch>
                    <a:fillRect l="-14286" r="-10390" b="-1052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2296CCE8-9A2F-09F9-6651-DE668A90E4FC}"/>
                    </a:ext>
                  </a:extLst>
                </p:cNvPr>
                <p:cNvSpPr txBox="1"/>
                <p:nvPr/>
              </p:nvSpPr>
              <p:spPr>
                <a:xfrm>
                  <a:off x="9039121" y="1144796"/>
                  <a:ext cx="1562864" cy="562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 </m:t>
                        </m:r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de-DE" sz="2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2296CCE8-9A2F-09F9-6651-DE668A90E4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9121" y="1144796"/>
                  <a:ext cx="1562864" cy="5625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2905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Polarization methods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6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sp>
        <p:nvSpPr>
          <p:cNvPr id="5" name="Inhaltsplatzhalter 25">
            <a:extLst>
              <a:ext uri="{FF2B5EF4-FFF2-40B4-BE49-F238E27FC236}">
                <a16:creationId xmlns:a16="http://schemas.microsoft.com/office/drawing/2014/main" id="{77DD12D1-488F-DC20-F2C6-9C41E3B89F42}"/>
              </a:ext>
            </a:extLst>
          </p:cNvPr>
          <p:cNvSpPr txBox="1">
            <a:spLocks/>
          </p:cNvSpPr>
          <p:nvPr/>
        </p:nvSpPr>
        <p:spPr>
          <a:xfrm>
            <a:off x="479372" y="1371643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Brute force</a:t>
            </a:r>
            <a:endParaRPr lang="de-DE" dirty="0"/>
          </a:p>
        </p:txBody>
      </p:sp>
      <p:sp>
        <p:nvSpPr>
          <p:cNvPr id="6" name="Inhaltsplatzhalter 25">
            <a:extLst>
              <a:ext uri="{FF2B5EF4-FFF2-40B4-BE49-F238E27FC236}">
                <a16:creationId xmlns:a16="http://schemas.microsoft.com/office/drawing/2014/main" id="{B9F74953-8652-8620-F725-D0FA7485FFD3}"/>
              </a:ext>
            </a:extLst>
          </p:cNvPr>
          <p:cNvSpPr txBox="1">
            <a:spLocks/>
          </p:cNvSpPr>
          <p:nvPr/>
        </p:nvSpPr>
        <p:spPr>
          <a:xfrm>
            <a:off x="479371" y="2318707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b="1" dirty="0"/>
              <a:t>Stern-Gerlach</a:t>
            </a:r>
            <a:endParaRPr lang="de-DE" b="1" dirty="0"/>
          </a:p>
        </p:txBody>
      </p:sp>
      <p:sp>
        <p:nvSpPr>
          <p:cNvPr id="7" name="Inhaltsplatzhalter 25">
            <a:extLst>
              <a:ext uri="{FF2B5EF4-FFF2-40B4-BE49-F238E27FC236}">
                <a16:creationId xmlns:a16="http://schemas.microsoft.com/office/drawing/2014/main" id="{8693B107-764D-AF7D-7131-AEB6A67D4E80}"/>
              </a:ext>
            </a:extLst>
          </p:cNvPr>
          <p:cNvSpPr txBox="1">
            <a:spLocks/>
          </p:cNvSpPr>
          <p:nvPr/>
        </p:nvSpPr>
        <p:spPr>
          <a:xfrm>
            <a:off x="479371" y="3265771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Optical pumping (OP)</a:t>
            </a:r>
            <a:endParaRPr lang="de-DE" dirty="0"/>
          </a:p>
        </p:txBody>
      </p:sp>
      <p:sp>
        <p:nvSpPr>
          <p:cNvPr id="8" name="Inhaltsplatzhalter 25">
            <a:extLst>
              <a:ext uri="{FF2B5EF4-FFF2-40B4-BE49-F238E27FC236}">
                <a16:creationId xmlns:a16="http://schemas.microsoft.com/office/drawing/2014/main" id="{F60BD28F-ED18-EFA8-2AD5-448B9036F6FE}"/>
              </a:ext>
            </a:extLst>
          </p:cNvPr>
          <p:cNvSpPr txBox="1">
            <a:spLocks/>
          </p:cNvSpPr>
          <p:nvPr/>
        </p:nvSpPr>
        <p:spPr>
          <a:xfrm>
            <a:off x="479371" y="5157192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dirty="0"/>
              <a:t>New </a:t>
            </a:r>
            <a:r>
              <a:rPr lang="en-GB" dirty="0"/>
              <a:t>method</a:t>
            </a:r>
          </a:p>
        </p:txBody>
      </p:sp>
      <p:sp>
        <p:nvSpPr>
          <p:cNvPr id="9" name="Inhaltsplatzhalter 25">
            <a:extLst>
              <a:ext uri="{FF2B5EF4-FFF2-40B4-BE49-F238E27FC236}">
                <a16:creationId xmlns:a16="http://schemas.microsoft.com/office/drawing/2014/main" id="{9A95706B-2213-46F9-F047-BD14830B0FD9}"/>
              </a:ext>
            </a:extLst>
          </p:cNvPr>
          <p:cNvSpPr txBox="1">
            <a:spLocks/>
          </p:cNvSpPr>
          <p:nvPr/>
        </p:nvSpPr>
        <p:spPr>
          <a:xfrm>
            <a:off x="479371" y="4212835"/>
            <a:ext cx="7075205" cy="47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0990" indent="-38099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GB" dirty="0"/>
              <a:t>Dynamic nuclear polarization (DNP)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BCC5EF-1A00-DAF5-9D76-BF53B385D341}"/>
              </a:ext>
            </a:extLst>
          </p:cNvPr>
          <p:cNvSpPr txBox="1"/>
          <p:nvPr/>
        </p:nvSpPr>
        <p:spPr>
          <a:xfrm>
            <a:off x="6808505" y="4271382"/>
            <a:ext cx="60978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https://en.wikipedia.org/wiki/Stern%E2%80%93Gerlach_experiment#/media/File:Stern-Gerlach_experiment_svg.svg</a:t>
            </a:r>
          </a:p>
        </p:txBody>
      </p:sp>
      <p:pic>
        <p:nvPicPr>
          <p:cNvPr id="15" name="Grafik 14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5C157918-488F-29C3-859D-1D5DD18F7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82" y="1734034"/>
            <a:ext cx="6018388" cy="253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8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optical pumping and </a:t>
            </a:r>
            <a:r>
              <a:rPr lang="en-US" noProof="0" dirty="0" err="1"/>
              <a:t>dnp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7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BCA0AA7-4379-088E-855D-2031AF5FB22A}"/>
              </a:ext>
            </a:extLst>
          </p:cNvPr>
          <p:cNvGrpSpPr/>
          <p:nvPr/>
        </p:nvGrpSpPr>
        <p:grpSpPr>
          <a:xfrm>
            <a:off x="616854" y="1789571"/>
            <a:ext cx="2789506" cy="4344421"/>
            <a:chOff x="616854" y="1789571"/>
            <a:chExt cx="2789506" cy="434442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7D5BB8B-5132-32F8-8E6B-E500AE9EE8E6}"/>
                </a:ext>
              </a:extLst>
            </p:cNvPr>
            <p:cNvSpPr/>
            <p:nvPr/>
          </p:nvSpPr>
          <p:spPr>
            <a:xfrm>
              <a:off x="1652530" y="3822853"/>
              <a:ext cx="451692" cy="1938969"/>
            </a:xfrm>
            <a:custGeom>
              <a:avLst/>
              <a:gdLst>
                <a:gd name="connsiteX0" fmla="*/ 0 w 451692"/>
                <a:gd name="connsiteY0" fmla="*/ 0 h 1938969"/>
                <a:gd name="connsiteX1" fmla="*/ 451692 w 451692"/>
                <a:gd name="connsiteY1" fmla="*/ 1938969 h 19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1692" h="1938969">
                  <a:moveTo>
                    <a:pt x="0" y="0"/>
                  </a:moveTo>
                  <a:lnTo>
                    <a:pt x="451692" y="193896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3E08D060-3EA7-6952-6CCB-9F8EBFED69E5}"/>
                </a:ext>
              </a:extLst>
            </p:cNvPr>
            <p:cNvGrpSpPr/>
            <p:nvPr/>
          </p:nvGrpSpPr>
          <p:grpSpPr>
            <a:xfrm>
              <a:off x="711872" y="2694958"/>
              <a:ext cx="2660671" cy="3439034"/>
              <a:chOff x="731404" y="1107989"/>
              <a:chExt cx="2660671" cy="3439034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871C2D82-E35C-6727-ACEE-9F4D54EC483C}"/>
                  </a:ext>
                </a:extLst>
              </p:cNvPr>
              <p:cNvGrpSpPr/>
              <p:nvPr/>
            </p:nvGrpSpPr>
            <p:grpSpPr>
              <a:xfrm>
                <a:off x="1127448" y="1448780"/>
                <a:ext cx="2264627" cy="3098243"/>
                <a:chOff x="1127448" y="1448780"/>
                <a:chExt cx="2264627" cy="3098243"/>
              </a:xfrm>
            </p:grpSpPr>
            <p:cxnSp>
              <p:nvCxnSpPr>
                <p:cNvPr id="6" name="Gerader Verbinder 5">
                  <a:extLst>
                    <a:ext uri="{FF2B5EF4-FFF2-40B4-BE49-F238E27FC236}">
                      <a16:creationId xmlns:a16="http://schemas.microsoft.com/office/drawing/2014/main" id="{EE542A66-FFA6-FF53-FC7B-052372F3115F}"/>
                    </a:ext>
                  </a:extLst>
                </p:cNvPr>
                <p:cNvCxnSpPr/>
                <p:nvPr/>
              </p:nvCxnSpPr>
              <p:spPr>
                <a:xfrm>
                  <a:off x="1127448" y="3861048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Gerader Verbinder 6">
                  <a:extLst>
                    <a:ext uri="{FF2B5EF4-FFF2-40B4-BE49-F238E27FC236}">
                      <a16:creationId xmlns:a16="http://schemas.microsoft.com/office/drawing/2014/main" id="{64574DDF-BDA1-A329-1F13-C5162D0F5498}"/>
                    </a:ext>
                  </a:extLst>
                </p:cNvPr>
                <p:cNvCxnSpPr/>
                <p:nvPr/>
              </p:nvCxnSpPr>
              <p:spPr>
                <a:xfrm>
                  <a:off x="1127448" y="1988840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mit Pfeil 12">
                  <a:extLst>
                    <a:ext uri="{FF2B5EF4-FFF2-40B4-BE49-F238E27FC236}">
                      <a16:creationId xmlns:a16="http://schemas.microsoft.com/office/drawing/2014/main" id="{F228D1F4-E38A-D980-D2FE-590E3BB761C4}"/>
                    </a:ext>
                  </a:extLst>
                </p:cNvPr>
                <p:cNvCxnSpPr/>
                <p:nvPr/>
              </p:nvCxnSpPr>
              <p:spPr>
                <a:xfrm>
                  <a:off x="1775520" y="1988840"/>
                  <a:ext cx="0" cy="183401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8594" t="-95946" r="-86719" b="-1932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9091" t="-97297" r="-83333" b="-1918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feld 15">
                      <a:extLst>
                        <a:ext uri="{FF2B5EF4-FFF2-40B4-BE49-F238E27FC236}">
                          <a16:creationId xmlns:a16="http://schemas.microsoft.com/office/drawing/2014/main" id="{DB1A3D1A-92B5-AAB0-FC36-9B2C4F3DD0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04222" y="2661883"/>
                      <a:ext cx="1287853" cy="35086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≈1.5 </m:t>
                            </m:r>
                            <m:r>
                              <a:rPr lang="de-DE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𝑒𝑉</m:t>
                            </m:r>
                            <m:r>
                              <a:rPr lang="de-DE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de-DE" sz="2400" dirty="0" err="1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feld 15">
                      <a:extLst>
                        <a:ext uri="{FF2B5EF4-FFF2-40B4-BE49-F238E27FC236}">
                          <a16:creationId xmlns:a16="http://schemas.microsoft.com/office/drawing/2014/main" id="{DB1A3D1A-92B5-AAB0-FC36-9B2C4F3DD0B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4222" y="2661883"/>
                      <a:ext cx="1287853" cy="35086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896" b="-1034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7579B4C3-2185-859B-057E-9900A2AB7706}"/>
                  </a:ext>
                </a:extLst>
              </p:cNvPr>
              <p:cNvSpPr txBox="1"/>
              <p:nvPr/>
            </p:nvSpPr>
            <p:spPr>
              <a:xfrm>
                <a:off x="731404" y="1107989"/>
                <a:ext cx="792088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2400" dirty="0" err="1"/>
                  <a:t>Rb</a:t>
                </a:r>
                <a:endParaRPr lang="de-DE" sz="2400" dirty="0"/>
              </a:p>
            </p:txBody>
          </p: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A17ECED-8121-D2F0-49A5-7DDFD3F6E371}"/>
                </a:ext>
              </a:extLst>
            </p:cNvPr>
            <p:cNvSpPr txBox="1"/>
            <p:nvPr/>
          </p:nvSpPr>
          <p:spPr>
            <a:xfrm>
              <a:off x="616854" y="1789571"/>
              <a:ext cx="2789506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/>
                <a:t>Spin-exchange OP</a:t>
              </a:r>
            </a:p>
          </p:txBody>
        </p:sp>
      </p:grpSp>
      <p:pic>
        <p:nvPicPr>
          <p:cNvPr id="42" name="Grafik 4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048ABB0-D4CC-62B7-B0FA-8C7EFFF5E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0" y="4321924"/>
            <a:ext cx="929476" cy="328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/>
              <p:nvPr/>
            </p:nvSpPr>
            <p:spPr>
              <a:xfrm>
                <a:off x="921807" y="4663466"/>
                <a:ext cx="25513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07" y="4663466"/>
                <a:ext cx="255133" cy="350865"/>
              </a:xfrm>
              <a:prstGeom prst="rect">
                <a:avLst/>
              </a:prstGeom>
              <a:blipFill>
                <a:blip r:embed="rId7"/>
                <a:stretch>
                  <a:fillRect l="-23810" r="-21429" b="-27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8408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optical pumping and </a:t>
            </a:r>
            <a:r>
              <a:rPr lang="en-US" noProof="0" dirty="0" err="1"/>
              <a:t>dnp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8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02417D0-BE78-D9C5-A27F-84446CF2DFF0}"/>
              </a:ext>
            </a:extLst>
          </p:cNvPr>
          <p:cNvGrpSpPr/>
          <p:nvPr/>
        </p:nvGrpSpPr>
        <p:grpSpPr>
          <a:xfrm>
            <a:off x="4348087" y="1772711"/>
            <a:ext cx="3917107" cy="4251600"/>
            <a:chOff x="4348087" y="1772711"/>
            <a:chExt cx="3917107" cy="425160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B53FDEAF-23AC-4E99-51CE-A07C511A8A02}"/>
                </a:ext>
              </a:extLst>
            </p:cNvPr>
            <p:cNvGrpSpPr/>
            <p:nvPr/>
          </p:nvGrpSpPr>
          <p:grpSpPr>
            <a:xfrm>
              <a:off x="4917018" y="3027635"/>
              <a:ext cx="1224136" cy="2996676"/>
              <a:chOff x="5818290" y="1448780"/>
              <a:chExt cx="1224136" cy="2996676"/>
            </a:xfrm>
          </p:grpSpPr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1C67B3AA-8D9F-B3A2-0E96-2C1E33717CC9}"/>
                  </a:ext>
                </a:extLst>
              </p:cNvPr>
              <p:cNvCxnSpPr/>
              <p:nvPr/>
            </p:nvCxnSpPr>
            <p:spPr>
              <a:xfrm>
                <a:off x="5818290" y="1988840"/>
                <a:ext cx="12241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E504C5B2-3934-24C5-67FA-8FAA3671AEE8}"/>
                  </a:ext>
                </a:extLst>
              </p:cNvPr>
              <p:cNvCxnSpPr/>
              <p:nvPr/>
            </p:nvCxnSpPr>
            <p:spPr>
              <a:xfrm>
                <a:off x="5818290" y="3865016"/>
                <a:ext cx="12241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mit Pfeil 19">
                <a:extLst>
                  <a:ext uri="{FF2B5EF4-FFF2-40B4-BE49-F238E27FC236}">
                    <a16:creationId xmlns:a16="http://schemas.microsoft.com/office/drawing/2014/main" id="{7BB4D326-EAB1-2F23-222B-2C7B676BD707}"/>
                  </a:ext>
                </a:extLst>
              </p:cNvPr>
              <p:cNvCxnSpPr/>
              <p:nvPr/>
            </p:nvCxnSpPr>
            <p:spPr>
              <a:xfrm>
                <a:off x="6463377" y="2027035"/>
                <a:ext cx="0" cy="183401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feld 21">
                    <a:extLst>
                      <a:ext uri="{FF2B5EF4-FFF2-40B4-BE49-F238E27FC236}">
                        <a16:creationId xmlns:a16="http://schemas.microsoft.com/office/drawing/2014/main" id="{E193ED67-D720-0D69-8D3C-6C8090008909}"/>
                      </a:ext>
                    </a:extLst>
                  </p:cNvPr>
                  <p:cNvSpPr txBox="1"/>
                  <p:nvPr/>
                </p:nvSpPr>
                <p:spPr>
                  <a:xfrm>
                    <a:off x="6221208" y="4094591"/>
                    <a:ext cx="609911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de-DE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de-DE" sz="2400" dirty="0" err="1"/>
                  </a:p>
                </p:txBody>
              </p:sp>
            </mc:Choice>
            <mc:Fallback xmlns="">
              <p:sp>
                <p:nvSpPr>
                  <p:cNvPr id="22" name="Textfeld 21">
                    <a:extLst>
                      <a:ext uri="{FF2B5EF4-FFF2-40B4-BE49-F238E27FC236}">
                        <a16:creationId xmlns:a16="http://schemas.microsoft.com/office/drawing/2014/main" id="{E193ED67-D720-0D69-8D3C-6C80900089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1208" y="4094591"/>
                    <a:ext cx="609911" cy="3508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1000" t="-3509" r="-1000" b="-105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54423B40-CBFB-AF6D-7887-B6DAFB11EE7A}"/>
                      </a:ext>
                    </a:extLst>
                  </p:cNvPr>
                  <p:cNvSpPr txBox="1"/>
                  <p:nvPr/>
                </p:nvSpPr>
                <p:spPr>
                  <a:xfrm>
                    <a:off x="6172925" y="1448780"/>
                    <a:ext cx="658194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de-DE" sz="2400" dirty="0" err="1"/>
                  </a:p>
                </p:txBody>
              </p:sp>
            </mc:Choice>
            <mc:Fallback xmlns=""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54423B40-CBFB-AF6D-7887-B6DAFB11EE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2925" y="1448780"/>
                    <a:ext cx="658194" cy="3508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185" t="-3509" b="-105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94FB4B54-D1F6-15F8-2DD6-4E1578679BAF}"/>
                </a:ext>
              </a:extLst>
            </p:cNvPr>
            <p:cNvSpPr txBox="1"/>
            <p:nvPr/>
          </p:nvSpPr>
          <p:spPr>
            <a:xfrm>
              <a:off x="4348087" y="1772711"/>
              <a:ext cx="3917107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2400" dirty="0"/>
                <a:t>Metastability exchange </a:t>
              </a:r>
              <a:r>
                <a:rPr lang="de-DE" sz="2400" dirty="0"/>
                <a:t>OP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BCA0AA7-4379-088E-855D-2031AF5FB22A}"/>
              </a:ext>
            </a:extLst>
          </p:cNvPr>
          <p:cNvGrpSpPr/>
          <p:nvPr/>
        </p:nvGrpSpPr>
        <p:grpSpPr>
          <a:xfrm>
            <a:off x="711872" y="1779969"/>
            <a:ext cx="2522614" cy="4354023"/>
            <a:chOff x="711872" y="1779969"/>
            <a:chExt cx="2522614" cy="435402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7D5BB8B-5132-32F8-8E6B-E500AE9EE8E6}"/>
                </a:ext>
              </a:extLst>
            </p:cNvPr>
            <p:cNvSpPr/>
            <p:nvPr/>
          </p:nvSpPr>
          <p:spPr>
            <a:xfrm>
              <a:off x="1652530" y="3822853"/>
              <a:ext cx="451692" cy="1938969"/>
            </a:xfrm>
            <a:custGeom>
              <a:avLst/>
              <a:gdLst>
                <a:gd name="connsiteX0" fmla="*/ 0 w 451692"/>
                <a:gd name="connsiteY0" fmla="*/ 0 h 1938969"/>
                <a:gd name="connsiteX1" fmla="*/ 451692 w 451692"/>
                <a:gd name="connsiteY1" fmla="*/ 1938969 h 19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1692" h="1938969">
                  <a:moveTo>
                    <a:pt x="0" y="0"/>
                  </a:moveTo>
                  <a:lnTo>
                    <a:pt x="451692" y="193896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3E08D060-3EA7-6952-6CCB-9F8EBFED69E5}"/>
                </a:ext>
              </a:extLst>
            </p:cNvPr>
            <p:cNvGrpSpPr/>
            <p:nvPr/>
          </p:nvGrpSpPr>
          <p:grpSpPr>
            <a:xfrm>
              <a:off x="711872" y="2694958"/>
              <a:ext cx="1620180" cy="3439034"/>
              <a:chOff x="731404" y="1107989"/>
              <a:chExt cx="1620180" cy="3439034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871C2D82-E35C-6727-ACEE-9F4D54EC483C}"/>
                  </a:ext>
                </a:extLst>
              </p:cNvPr>
              <p:cNvGrpSpPr/>
              <p:nvPr/>
            </p:nvGrpSpPr>
            <p:grpSpPr>
              <a:xfrm>
                <a:off x="1127448" y="1448780"/>
                <a:ext cx="1224136" cy="3098243"/>
                <a:chOff x="1127448" y="1448780"/>
                <a:chExt cx="1224136" cy="3098243"/>
              </a:xfrm>
            </p:grpSpPr>
            <p:cxnSp>
              <p:nvCxnSpPr>
                <p:cNvPr id="6" name="Gerader Verbinder 5">
                  <a:extLst>
                    <a:ext uri="{FF2B5EF4-FFF2-40B4-BE49-F238E27FC236}">
                      <a16:creationId xmlns:a16="http://schemas.microsoft.com/office/drawing/2014/main" id="{EE542A66-FFA6-FF53-FC7B-052372F3115F}"/>
                    </a:ext>
                  </a:extLst>
                </p:cNvPr>
                <p:cNvCxnSpPr/>
                <p:nvPr/>
              </p:nvCxnSpPr>
              <p:spPr>
                <a:xfrm>
                  <a:off x="1127448" y="3861048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Gerader Verbinder 6">
                  <a:extLst>
                    <a:ext uri="{FF2B5EF4-FFF2-40B4-BE49-F238E27FC236}">
                      <a16:creationId xmlns:a16="http://schemas.microsoft.com/office/drawing/2014/main" id="{64574DDF-BDA1-A329-1F13-C5162D0F5498}"/>
                    </a:ext>
                  </a:extLst>
                </p:cNvPr>
                <p:cNvCxnSpPr/>
                <p:nvPr/>
              </p:nvCxnSpPr>
              <p:spPr>
                <a:xfrm>
                  <a:off x="1127448" y="1988840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mit Pfeil 12">
                  <a:extLst>
                    <a:ext uri="{FF2B5EF4-FFF2-40B4-BE49-F238E27FC236}">
                      <a16:creationId xmlns:a16="http://schemas.microsoft.com/office/drawing/2014/main" id="{F228D1F4-E38A-D980-D2FE-590E3BB761C4}"/>
                    </a:ext>
                  </a:extLst>
                </p:cNvPr>
                <p:cNvCxnSpPr/>
                <p:nvPr/>
              </p:nvCxnSpPr>
              <p:spPr>
                <a:xfrm>
                  <a:off x="1775520" y="1988840"/>
                  <a:ext cx="0" cy="183401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8594" t="-95946" r="-86719" b="-1932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9091" t="-97297" r="-83333" b="-1918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7579B4C3-2185-859B-057E-9900A2AB7706}"/>
                  </a:ext>
                </a:extLst>
              </p:cNvPr>
              <p:cNvSpPr txBox="1"/>
              <p:nvPr/>
            </p:nvSpPr>
            <p:spPr>
              <a:xfrm>
                <a:off x="731404" y="1107989"/>
                <a:ext cx="792088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2400" dirty="0" err="1"/>
                  <a:t>Rb</a:t>
                </a:r>
                <a:endParaRPr lang="de-DE" sz="2400" dirty="0"/>
              </a:p>
            </p:txBody>
          </p: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A17ECED-8121-D2F0-49A5-7DDFD3F6E371}"/>
                </a:ext>
              </a:extLst>
            </p:cNvPr>
            <p:cNvSpPr txBox="1"/>
            <p:nvPr/>
          </p:nvSpPr>
          <p:spPr>
            <a:xfrm>
              <a:off x="1146254" y="1779969"/>
              <a:ext cx="2088232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/>
                <a:t>SEOP</a:t>
              </a:r>
            </a:p>
          </p:txBody>
        </p:sp>
      </p:grpSp>
      <p:pic>
        <p:nvPicPr>
          <p:cNvPr id="41" name="Grafik 4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D995502-36A3-5C04-5639-0997C95459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31" y="4315284"/>
            <a:ext cx="929476" cy="328321"/>
          </a:xfrm>
          <a:prstGeom prst="rect">
            <a:avLst/>
          </a:prstGeom>
        </p:spPr>
      </p:pic>
      <p:pic>
        <p:nvPicPr>
          <p:cNvPr id="42" name="Grafik 4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048ABB0-D4CC-62B7-B0FA-8C7EFFF5E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0" y="4321924"/>
            <a:ext cx="929476" cy="328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817740B6-012B-7719-6F79-FF36CA67BCE3}"/>
                  </a:ext>
                </a:extLst>
              </p:cNvPr>
              <p:cNvSpPr txBox="1"/>
              <p:nvPr/>
            </p:nvSpPr>
            <p:spPr>
              <a:xfrm>
                <a:off x="4679902" y="4663466"/>
                <a:ext cx="25513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817740B6-012B-7719-6F79-FF36CA67B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902" y="4663466"/>
                <a:ext cx="255133" cy="350865"/>
              </a:xfrm>
              <a:prstGeom prst="rect">
                <a:avLst/>
              </a:prstGeom>
              <a:blipFill>
                <a:blip r:embed="rId10"/>
                <a:stretch>
                  <a:fillRect l="-26190" r="-19048" b="-27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/>
              <p:nvPr/>
            </p:nvSpPr>
            <p:spPr>
              <a:xfrm>
                <a:off x="921807" y="4663466"/>
                <a:ext cx="25513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07" y="4663466"/>
                <a:ext cx="255133" cy="350865"/>
              </a:xfrm>
              <a:prstGeom prst="rect">
                <a:avLst/>
              </a:prstGeom>
              <a:blipFill>
                <a:blip r:embed="rId11"/>
                <a:stretch>
                  <a:fillRect l="-23810" r="-21429" b="-27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7076CA0-ACE1-3D32-504F-66C9FCAAC674}"/>
                  </a:ext>
                </a:extLst>
              </p:cNvPr>
              <p:cNvSpPr txBox="1"/>
              <p:nvPr/>
            </p:nvSpPr>
            <p:spPr>
              <a:xfrm>
                <a:off x="4175499" y="2697770"/>
                <a:ext cx="1008805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7076CA0-ACE1-3D32-504F-66C9FCAAC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499" y="2697770"/>
                <a:ext cx="1008805" cy="4431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06FF708-1C3A-3525-5817-E04C0773115A}"/>
                  </a:ext>
                </a:extLst>
              </p:cNvPr>
              <p:cNvSpPr txBox="1"/>
              <p:nvPr/>
            </p:nvSpPr>
            <p:spPr>
              <a:xfrm>
                <a:off x="2084690" y="4248852"/>
                <a:ext cx="128785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≈1.5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2400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06FF708-1C3A-3525-5817-E04C07731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690" y="4248852"/>
                <a:ext cx="1287853" cy="350865"/>
              </a:xfrm>
              <a:prstGeom prst="rect">
                <a:avLst/>
              </a:prstGeom>
              <a:blipFill>
                <a:blip r:embed="rId13"/>
                <a:stretch>
                  <a:fillRect l="-1896"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05A6F77A-9690-B859-CF82-B005C3251B88}"/>
                  </a:ext>
                </a:extLst>
              </p:cNvPr>
              <p:cNvSpPr txBox="1"/>
              <p:nvPr/>
            </p:nvSpPr>
            <p:spPr>
              <a:xfrm>
                <a:off x="6099671" y="4239043"/>
                <a:ext cx="1390445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≈1.14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de-DE" sz="2400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05A6F77A-9690-B859-CF82-B005C3251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671" y="4239043"/>
                <a:ext cx="1390445" cy="350865"/>
              </a:xfrm>
              <a:prstGeom prst="rect">
                <a:avLst/>
              </a:prstGeom>
              <a:blipFill>
                <a:blip r:embed="rId14"/>
                <a:stretch>
                  <a:fillRect l="-1754" r="-3509"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2601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optical pumping and </a:t>
            </a:r>
            <a:r>
              <a:rPr lang="en-US" noProof="0" dirty="0" err="1"/>
              <a:t>dnp</a:t>
            </a:r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BBE13A-652D-45D5-B3D8-82A75A19F7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25th</a:t>
            </a:r>
            <a:r>
              <a:rPr lang="en-US" noProof="0" dirty="0"/>
              <a:t> September 2023</a:t>
            </a:r>
          </a:p>
          <a:p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9</a:t>
            </a:fld>
            <a:endParaRPr lang="en-US" noProof="0" dirty="0"/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CBA7BF1-6539-4440-9EAA-2F89F940F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0" y="5878800"/>
            <a:ext cx="2016000" cy="6336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BCA0AA7-4379-088E-855D-2031AF5FB22A}"/>
              </a:ext>
            </a:extLst>
          </p:cNvPr>
          <p:cNvGrpSpPr/>
          <p:nvPr/>
        </p:nvGrpSpPr>
        <p:grpSpPr>
          <a:xfrm>
            <a:off x="711872" y="1779969"/>
            <a:ext cx="2522614" cy="4354023"/>
            <a:chOff x="711872" y="1779969"/>
            <a:chExt cx="2522614" cy="435402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7D5BB8B-5132-32F8-8E6B-E500AE9EE8E6}"/>
                </a:ext>
              </a:extLst>
            </p:cNvPr>
            <p:cNvSpPr/>
            <p:nvPr/>
          </p:nvSpPr>
          <p:spPr>
            <a:xfrm>
              <a:off x="1652530" y="3822853"/>
              <a:ext cx="451692" cy="1938969"/>
            </a:xfrm>
            <a:custGeom>
              <a:avLst/>
              <a:gdLst>
                <a:gd name="connsiteX0" fmla="*/ 0 w 451692"/>
                <a:gd name="connsiteY0" fmla="*/ 0 h 1938969"/>
                <a:gd name="connsiteX1" fmla="*/ 451692 w 451692"/>
                <a:gd name="connsiteY1" fmla="*/ 1938969 h 19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1692" h="1938969">
                  <a:moveTo>
                    <a:pt x="0" y="0"/>
                  </a:moveTo>
                  <a:lnTo>
                    <a:pt x="451692" y="1938969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3E08D060-3EA7-6952-6CCB-9F8EBFED69E5}"/>
                </a:ext>
              </a:extLst>
            </p:cNvPr>
            <p:cNvGrpSpPr/>
            <p:nvPr/>
          </p:nvGrpSpPr>
          <p:grpSpPr>
            <a:xfrm>
              <a:off x="711872" y="2694958"/>
              <a:ext cx="1620180" cy="3439034"/>
              <a:chOff x="731404" y="1107989"/>
              <a:chExt cx="1620180" cy="3439034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871C2D82-E35C-6727-ACEE-9F4D54EC483C}"/>
                  </a:ext>
                </a:extLst>
              </p:cNvPr>
              <p:cNvGrpSpPr/>
              <p:nvPr/>
            </p:nvGrpSpPr>
            <p:grpSpPr>
              <a:xfrm>
                <a:off x="1127448" y="1448780"/>
                <a:ext cx="1224136" cy="3098243"/>
                <a:chOff x="1127448" y="1448780"/>
                <a:chExt cx="1224136" cy="3098243"/>
              </a:xfrm>
            </p:grpSpPr>
            <p:cxnSp>
              <p:nvCxnSpPr>
                <p:cNvPr id="6" name="Gerader Verbinder 5">
                  <a:extLst>
                    <a:ext uri="{FF2B5EF4-FFF2-40B4-BE49-F238E27FC236}">
                      <a16:creationId xmlns:a16="http://schemas.microsoft.com/office/drawing/2014/main" id="{EE542A66-FFA6-FF53-FC7B-052372F3115F}"/>
                    </a:ext>
                  </a:extLst>
                </p:cNvPr>
                <p:cNvCxnSpPr/>
                <p:nvPr/>
              </p:nvCxnSpPr>
              <p:spPr>
                <a:xfrm>
                  <a:off x="1127448" y="3861048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Gerader Verbinder 6">
                  <a:extLst>
                    <a:ext uri="{FF2B5EF4-FFF2-40B4-BE49-F238E27FC236}">
                      <a16:creationId xmlns:a16="http://schemas.microsoft.com/office/drawing/2014/main" id="{64574DDF-BDA1-A329-1F13-C5162D0F5498}"/>
                    </a:ext>
                  </a:extLst>
                </p:cNvPr>
                <p:cNvCxnSpPr/>
                <p:nvPr/>
              </p:nvCxnSpPr>
              <p:spPr>
                <a:xfrm>
                  <a:off x="1127448" y="1988840"/>
                  <a:ext cx="12241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mit Pfeil 12">
                  <a:extLst>
                    <a:ext uri="{FF2B5EF4-FFF2-40B4-BE49-F238E27FC236}">
                      <a16:creationId xmlns:a16="http://schemas.microsoft.com/office/drawing/2014/main" id="{F228D1F4-E38A-D980-D2FE-590E3BB761C4}"/>
                    </a:ext>
                  </a:extLst>
                </p:cNvPr>
                <p:cNvCxnSpPr/>
                <p:nvPr/>
              </p:nvCxnSpPr>
              <p:spPr>
                <a:xfrm>
                  <a:off x="1775520" y="1988840"/>
                  <a:ext cx="0" cy="183401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4" name="Textfeld 13">
                      <a:extLst>
                        <a:ext uri="{FF2B5EF4-FFF2-40B4-BE49-F238E27FC236}">
                          <a16:creationId xmlns:a16="http://schemas.microsoft.com/office/drawing/2014/main" id="{FC10AEA2-28CA-333F-A27E-CA178212AC8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0275" y="4094591"/>
                      <a:ext cx="778482" cy="45243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8594" t="-95946" r="-86719" b="-1932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95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oMath>
                        </m:oMathPara>
                      </a14:m>
                      <a:endParaRPr lang="de-DE" sz="2400" dirty="0" err="1"/>
                    </a:p>
                  </p:txBody>
                </p:sp>
              </mc:Choice>
              <mc:Fallback xmlns="">
                <p:sp>
                  <p:nvSpPr>
                    <p:cNvPr id="15" name="Textfeld 14">
                      <a:extLst>
                        <a:ext uri="{FF2B5EF4-FFF2-40B4-BE49-F238E27FC236}">
                          <a16:creationId xmlns:a16="http://schemas.microsoft.com/office/drawing/2014/main" id="{8312AF3E-B263-B6E4-808C-AE880FC959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2653" y="1448780"/>
                      <a:ext cx="805733" cy="4524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9091" t="-97297" r="-83333" b="-1918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7579B4C3-2185-859B-057E-9900A2AB7706}"/>
                  </a:ext>
                </a:extLst>
              </p:cNvPr>
              <p:cNvSpPr txBox="1"/>
              <p:nvPr/>
            </p:nvSpPr>
            <p:spPr>
              <a:xfrm>
                <a:off x="731404" y="1107989"/>
                <a:ext cx="792088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2400" dirty="0" err="1"/>
                  <a:t>Rb</a:t>
                </a:r>
                <a:endParaRPr lang="de-DE" sz="2400" dirty="0"/>
              </a:p>
            </p:txBody>
          </p: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A17ECED-8121-D2F0-49A5-7DDFD3F6E371}"/>
                </a:ext>
              </a:extLst>
            </p:cNvPr>
            <p:cNvSpPr txBox="1"/>
            <p:nvPr/>
          </p:nvSpPr>
          <p:spPr>
            <a:xfrm>
              <a:off x="1146254" y="1779969"/>
              <a:ext cx="2088232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/>
                <a:t>SEOP</a:t>
              </a:r>
            </a:p>
          </p:txBody>
        </p:sp>
      </p:grpSp>
      <p:pic>
        <p:nvPicPr>
          <p:cNvPr id="42" name="Grafik 4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048ABB0-D4CC-62B7-B0FA-8C7EFFF5E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0" y="4321924"/>
            <a:ext cx="929476" cy="328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/>
              <p:nvPr/>
            </p:nvSpPr>
            <p:spPr>
              <a:xfrm>
                <a:off x="921807" y="4663466"/>
                <a:ext cx="25513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608E00C-916B-2B7E-995F-FEC98DDAE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07" y="4663466"/>
                <a:ext cx="255133" cy="350865"/>
              </a:xfrm>
              <a:prstGeom prst="rect">
                <a:avLst/>
              </a:prstGeom>
              <a:blipFill>
                <a:blip r:embed="rId11"/>
                <a:stretch>
                  <a:fillRect l="-23810" r="-21429" b="-27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3BE6B12C-F863-D57E-FE64-10A3C31544B0}"/>
              </a:ext>
            </a:extLst>
          </p:cNvPr>
          <p:cNvGrpSpPr/>
          <p:nvPr/>
        </p:nvGrpSpPr>
        <p:grpSpPr>
          <a:xfrm>
            <a:off x="8084630" y="1779969"/>
            <a:ext cx="3999910" cy="3363233"/>
            <a:chOff x="8084630" y="1779969"/>
            <a:chExt cx="3999910" cy="3363233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6BCCF71-3817-EB0E-9D8E-E53410FA4136}"/>
                </a:ext>
              </a:extLst>
            </p:cNvPr>
            <p:cNvGrpSpPr/>
            <p:nvPr/>
          </p:nvGrpSpPr>
          <p:grpSpPr>
            <a:xfrm>
              <a:off x="8084630" y="1779969"/>
              <a:ext cx="3999910" cy="3363233"/>
              <a:chOff x="8084630" y="1779969"/>
              <a:chExt cx="3999910" cy="3363233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31043CEC-E4E2-5972-E2C3-D1098BD0323D}"/>
                  </a:ext>
                </a:extLst>
              </p:cNvPr>
              <p:cNvGrpSpPr/>
              <p:nvPr/>
            </p:nvGrpSpPr>
            <p:grpSpPr>
              <a:xfrm>
                <a:off x="8084630" y="1779969"/>
                <a:ext cx="3999910" cy="3363233"/>
                <a:chOff x="8084630" y="1779969"/>
                <a:chExt cx="3999910" cy="3363233"/>
              </a:xfrm>
            </p:grpSpPr>
            <p:grpSp>
              <p:nvGrpSpPr>
                <p:cNvPr id="32" name="Gruppieren 31">
                  <a:extLst>
                    <a:ext uri="{FF2B5EF4-FFF2-40B4-BE49-F238E27FC236}">
                      <a16:creationId xmlns:a16="http://schemas.microsoft.com/office/drawing/2014/main" id="{5EF22B7F-A4FE-83FF-42B8-2FD56E488905}"/>
                    </a:ext>
                  </a:extLst>
                </p:cNvPr>
                <p:cNvGrpSpPr/>
                <p:nvPr/>
              </p:nvGrpSpPr>
              <p:grpSpPr>
                <a:xfrm>
                  <a:off x="8084630" y="3216830"/>
                  <a:ext cx="3999910" cy="1926372"/>
                  <a:chOff x="8084630" y="3216830"/>
                  <a:chExt cx="3999910" cy="1926372"/>
                </a:xfrm>
              </p:grpSpPr>
              <p:grpSp>
                <p:nvGrpSpPr>
                  <p:cNvPr id="34" name="Gruppieren 33">
                    <a:extLst>
                      <a:ext uri="{FF2B5EF4-FFF2-40B4-BE49-F238E27FC236}">
                        <a16:creationId xmlns:a16="http://schemas.microsoft.com/office/drawing/2014/main" id="{375F5F11-CEDB-8CD5-E67B-ED0628CE07EF}"/>
                      </a:ext>
                    </a:extLst>
                  </p:cNvPr>
                  <p:cNvGrpSpPr/>
                  <p:nvPr/>
                </p:nvGrpSpPr>
                <p:grpSpPr>
                  <a:xfrm>
                    <a:off x="8472264" y="3982285"/>
                    <a:ext cx="2516753" cy="665998"/>
                    <a:chOff x="8472264" y="3982285"/>
                    <a:chExt cx="2516753" cy="665998"/>
                  </a:xfrm>
                </p:grpSpPr>
                <p:cxnSp>
                  <p:nvCxnSpPr>
                    <p:cNvPr id="40" name="Gerader Verbinder 39">
                      <a:extLst>
                        <a:ext uri="{FF2B5EF4-FFF2-40B4-BE49-F238E27FC236}">
                          <a16:creationId xmlns:a16="http://schemas.microsoft.com/office/drawing/2014/main" id="{C99107E4-8CBE-270C-C424-EF1F4184C1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472264" y="4239043"/>
                      <a:ext cx="576064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Gerader Verbinder 42">
                      <a:extLst>
                        <a:ext uri="{FF2B5EF4-FFF2-40B4-BE49-F238E27FC236}">
                          <a16:creationId xmlns:a16="http://schemas.microsoft.com/office/drawing/2014/main" id="{17D94214-724F-2907-375F-A4E73C17D1C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472264" y="4397963"/>
                      <a:ext cx="576064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Gerader Verbinder 43">
                      <a:extLst>
                        <a:ext uri="{FF2B5EF4-FFF2-40B4-BE49-F238E27FC236}">
                          <a16:creationId xmlns:a16="http://schemas.microsoft.com/office/drawing/2014/main" id="{12424400-2041-F8C1-BF66-21F0366BF8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1500000">
                      <a:off x="9000000" y="4104000"/>
                      <a:ext cx="5760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Gerader Verbinder 44">
                      <a:extLst>
                        <a:ext uri="{FF2B5EF4-FFF2-40B4-BE49-F238E27FC236}">
                          <a16:creationId xmlns:a16="http://schemas.microsoft.com/office/drawing/2014/main" id="{1866AD7A-C849-33C5-E582-37D9941FB51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500000">
                      <a:off x="9000000" y="4526568"/>
                      <a:ext cx="5760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Gerader Verbinder 45">
                      <a:extLst>
                        <a:ext uri="{FF2B5EF4-FFF2-40B4-BE49-F238E27FC236}">
                          <a16:creationId xmlns:a16="http://schemas.microsoft.com/office/drawing/2014/main" id="{082735CF-E892-5907-BC82-F2FA6ACA5C1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549017" y="4648283"/>
                      <a:ext cx="14400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Gerader Verbinder 46">
                      <a:extLst>
                        <a:ext uri="{FF2B5EF4-FFF2-40B4-BE49-F238E27FC236}">
                          <a16:creationId xmlns:a16="http://schemas.microsoft.com/office/drawing/2014/main" id="{BA2687CE-5EBE-D646-56DF-665DEDB9FE9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549017" y="3982285"/>
                      <a:ext cx="14400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5" name="Gerade Verbindung mit Pfeil 34">
                    <a:extLst>
                      <a:ext uri="{FF2B5EF4-FFF2-40B4-BE49-F238E27FC236}">
                        <a16:creationId xmlns:a16="http://schemas.microsoft.com/office/drawing/2014/main" id="{967C7EA9-777C-98CF-055C-A991AED19A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280964" y="3982285"/>
                    <a:ext cx="0" cy="66599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6" name="Textfeld 35">
                        <a:extLst>
                          <a:ext uri="{FF2B5EF4-FFF2-40B4-BE49-F238E27FC236}">
                            <a16:creationId xmlns:a16="http://schemas.microsoft.com/office/drawing/2014/main" id="{5A107249-4633-8419-536D-0D704B4C31B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436012" y="4172031"/>
                        <a:ext cx="1648528" cy="3508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l">
                          <a:lnSpc>
                            <a:spcPct val="95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≈0.12 </m:t>
                              </m:r>
                              <m: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𝑚𝑒𝑉</m:t>
                              </m:r>
                            </m:oMath>
                          </m:oMathPara>
                        </a14:m>
                        <a:endParaRPr lang="de-DE" sz="2400" dirty="0" err="1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6" name="Textfeld 35">
                        <a:extLst>
                          <a:ext uri="{FF2B5EF4-FFF2-40B4-BE49-F238E27FC236}">
                            <a16:creationId xmlns:a16="http://schemas.microsoft.com/office/drawing/2014/main" id="{5A107249-4633-8419-536D-0D704B4C31B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436012" y="4172031"/>
                        <a:ext cx="1648528" cy="350865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1481" r="-2963" b="-1034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7" name="Textfeld 36">
                        <a:extLst>
                          <a:ext uri="{FF2B5EF4-FFF2-40B4-BE49-F238E27FC236}">
                            <a16:creationId xmlns:a16="http://schemas.microsoft.com/office/drawing/2014/main" id="{E0936094-4932-5258-0C03-40FCD254407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84630" y="3216830"/>
                        <a:ext cx="1351332" cy="3508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l">
                          <a:lnSpc>
                            <a:spcPct val="95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≈3.4 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m:oMathPara>
                        </a14:m>
                        <a:endParaRPr lang="de-DE" sz="2400" dirty="0" err="1"/>
                      </a:p>
                    </p:txBody>
                  </p:sp>
                </mc:Choice>
                <mc:Fallback xmlns="">
                  <p:sp>
                    <p:nvSpPr>
                      <p:cNvPr id="46" name="Textfeld 45">
                        <a:extLst>
                          <a:ext uri="{FF2B5EF4-FFF2-40B4-BE49-F238E27FC236}">
                            <a16:creationId xmlns:a16="http://schemas.microsoft.com/office/drawing/2014/main" id="{D885624B-4679-4F80-499C-9B3B9B2F6B1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84630" y="3216830"/>
                        <a:ext cx="1351332" cy="350865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4054" r="-4505" b="-1052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" name="Textfeld 37">
                        <a:extLst>
                          <a:ext uri="{FF2B5EF4-FFF2-40B4-BE49-F238E27FC236}">
                            <a16:creationId xmlns:a16="http://schemas.microsoft.com/office/drawing/2014/main" id="{456AB561-B61B-3B00-380F-029B87A4BB7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014673" y="3419737"/>
                        <a:ext cx="532582" cy="3508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l">
                          <a:lnSpc>
                            <a:spcPct val="95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de-DE" sz="2400" dirty="0" err="1"/>
                      </a:p>
                    </p:txBody>
                  </p:sp>
                </mc:Choice>
                <mc:Fallback xmlns="">
                  <p:sp>
                    <p:nvSpPr>
                      <p:cNvPr id="47" name="Textfeld 46">
                        <a:extLst>
                          <a:ext uri="{FF2B5EF4-FFF2-40B4-BE49-F238E27FC236}">
                            <a16:creationId xmlns:a16="http://schemas.microsoft.com/office/drawing/2014/main" id="{B6B37C69-BBE8-24E9-54CA-DAC0CF32619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014673" y="3419737"/>
                        <a:ext cx="532582" cy="350865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 l="-6897" r="-2299" b="-1724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feld 38">
                        <a:extLst>
                          <a:ext uri="{FF2B5EF4-FFF2-40B4-BE49-F238E27FC236}">
                            <a16:creationId xmlns:a16="http://schemas.microsoft.com/office/drawing/2014/main" id="{44A40631-22D4-8B17-7756-1F7E5DBB3E3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079733" y="4792337"/>
                        <a:ext cx="514628" cy="3508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l">
                          <a:lnSpc>
                            <a:spcPct val="95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de-DE" sz="2400" dirty="0" err="1"/>
                      </a:p>
                    </p:txBody>
                  </p:sp>
                </mc:Choice>
                <mc:Fallback xmlns="">
                  <p:sp>
                    <p:nvSpPr>
                      <p:cNvPr id="48" name="Textfeld 47">
                        <a:extLst>
                          <a:ext uri="{FF2B5EF4-FFF2-40B4-BE49-F238E27FC236}">
                            <a16:creationId xmlns:a16="http://schemas.microsoft.com/office/drawing/2014/main" id="{191D0E80-48BC-EEB4-B6AB-F79B4DB4D12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079733" y="4792337"/>
                        <a:ext cx="514628" cy="350865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 l="-18824" t="-1724" r="-2353" b="-3965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4E13B895-26B6-F03B-857D-3BCC4487F422}"/>
                    </a:ext>
                  </a:extLst>
                </p:cNvPr>
                <p:cNvSpPr txBox="1"/>
                <p:nvPr/>
              </p:nvSpPr>
              <p:spPr>
                <a:xfrm>
                  <a:off x="9730265" y="1779969"/>
                  <a:ext cx="1728192" cy="4431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:r>
                    <a:rPr lang="de-DE" sz="2400" dirty="0"/>
                    <a:t>DNP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feld 11">
                    <a:extLst>
                      <a:ext uri="{FF2B5EF4-FFF2-40B4-BE49-F238E27FC236}">
                        <a16:creationId xmlns:a16="http://schemas.microsoft.com/office/drawing/2014/main" id="{FB0F0B90-8F64-A7F2-447D-2B99D573456B}"/>
                      </a:ext>
                    </a:extLst>
                  </p:cNvPr>
                  <p:cNvSpPr txBox="1"/>
                  <p:nvPr/>
                </p:nvSpPr>
                <p:spPr>
                  <a:xfrm>
                    <a:off x="8084630" y="2788152"/>
                    <a:ext cx="1668727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≈1−2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oMath>
                      </m:oMathPara>
                    </a14:m>
                    <a:endParaRPr lang="de-DE" sz="2400" dirty="0" err="1"/>
                  </a:p>
                </p:txBody>
              </p:sp>
            </mc:Choice>
            <mc:Fallback xmlns="">
              <p:sp>
                <p:nvSpPr>
                  <p:cNvPr id="11" name="Textfeld 10">
                    <a:extLst>
                      <a:ext uri="{FF2B5EF4-FFF2-40B4-BE49-F238E27FC236}">
                        <a16:creationId xmlns:a16="http://schemas.microsoft.com/office/drawing/2014/main" id="{0CE1BAB1-A086-7315-ACF9-3F21B814A3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84630" y="2788152"/>
                    <a:ext cx="1668727" cy="35086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285" r="-3285" b="-10345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8" name="Grafik 47" descr="Ein Bild, das Schwarz, Dunkelheit enthält.&#10;&#10;Automatisch generierte Beschreibung">
              <a:extLst>
                <a:ext uri="{FF2B5EF4-FFF2-40B4-BE49-F238E27FC236}">
                  <a16:creationId xmlns:a16="http://schemas.microsoft.com/office/drawing/2014/main" id="{1A9A86BD-87CF-C861-62A7-4D2E47CF1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18555">
              <a:off x="8835713" y="4398820"/>
              <a:ext cx="1312689" cy="2765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C5252C36-995D-6098-1B34-D842D3C2A2F8}"/>
                    </a:ext>
                  </a:extLst>
                </p:cNvPr>
                <p:cNvSpPr txBox="1"/>
                <p:nvPr/>
              </p:nvSpPr>
              <p:spPr>
                <a:xfrm>
                  <a:off x="9549017" y="4663466"/>
                  <a:ext cx="255133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C5252C36-995D-6098-1B34-D842D3C2A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9017" y="4663466"/>
                  <a:ext cx="255133" cy="350865"/>
                </a:xfrm>
                <a:prstGeom prst="rect">
                  <a:avLst/>
                </a:prstGeom>
                <a:blipFill>
                  <a:blip r:embed="rId16"/>
                  <a:stretch>
                    <a:fillRect l="-23810" r="-21429" b="-2758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96CB0A1D-DCF4-A109-78CB-35EDBB78E0B7}"/>
                </a:ext>
              </a:extLst>
            </p:cNvPr>
            <p:cNvSpPr txBox="1"/>
            <p:nvPr/>
          </p:nvSpPr>
          <p:spPr>
            <a:xfrm>
              <a:off x="10203440" y="2738985"/>
              <a:ext cx="1387305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2400" dirty="0"/>
                <a:t>Radicals</a:t>
              </a: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6D221873-F52D-0BC5-ACBB-DCC0749413E0}"/>
              </a:ext>
            </a:extLst>
          </p:cNvPr>
          <p:cNvGrpSpPr/>
          <p:nvPr/>
        </p:nvGrpSpPr>
        <p:grpSpPr>
          <a:xfrm>
            <a:off x="4342731" y="1781472"/>
            <a:ext cx="3147385" cy="4242839"/>
            <a:chOff x="4342731" y="1781472"/>
            <a:chExt cx="3147385" cy="4242839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B53FDEAF-23AC-4E99-51CE-A07C511A8A02}"/>
                </a:ext>
              </a:extLst>
            </p:cNvPr>
            <p:cNvGrpSpPr/>
            <p:nvPr/>
          </p:nvGrpSpPr>
          <p:grpSpPr>
            <a:xfrm>
              <a:off x="4917018" y="3027635"/>
              <a:ext cx="2573098" cy="2996676"/>
              <a:chOff x="5818290" y="1448780"/>
              <a:chExt cx="2573098" cy="2996676"/>
            </a:xfrm>
          </p:grpSpPr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1C67B3AA-8D9F-B3A2-0E96-2C1E33717CC9}"/>
                  </a:ext>
                </a:extLst>
              </p:cNvPr>
              <p:cNvCxnSpPr/>
              <p:nvPr/>
            </p:nvCxnSpPr>
            <p:spPr>
              <a:xfrm>
                <a:off x="5818290" y="1988840"/>
                <a:ext cx="12241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E504C5B2-3934-24C5-67FA-8FAA3671AEE8}"/>
                  </a:ext>
                </a:extLst>
              </p:cNvPr>
              <p:cNvCxnSpPr/>
              <p:nvPr/>
            </p:nvCxnSpPr>
            <p:spPr>
              <a:xfrm>
                <a:off x="5818290" y="3865016"/>
                <a:ext cx="12241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mit Pfeil 19">
                <a:extLst>
                  <a:ext uri="{FF2B5EF4-FFF2-40B4-BE49-F238E27FC236}">
                    <a16:creationId xmlns:a16="http://schemas.microsoft.com/office/drawing/2014/main" id="{7BB4D326-EAB1-2F23-222B-2C7B676BD707}"/>
                  </a:ext>
                </a:extLst>
              </p:cNvPr>
              <p:cNvCxnSpPr/>
              <p:nvPr/>
            </p:nvCxnSpPr>
            <p:spPr>
              <a:xfrm>
                <a:off x="6463377" y="2027035"/>
                <a:ext cx="0" cy="183401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feld 20">
                    <a:extLst>
                      <a:ext uri="{FF2B5EF4-FFF2-40B4-BE49-F238E27FC236}">
                        <a16:creationId xmlns:a16="http://schemas.microsoft.com/office/drawing/2014/main" id="{46FA992A-B48D-BE5C-D8D7-BCD78FD569DF}"/>
                      </a:ext>
                    </a:extLst>
                  </p:cNvPr>
                  <p:cNvSpPr txBox="1"/>
                  <p:nvPr/>
                </p:nvSpPr>
                <p:spPr>
                  <a:xfrm>
                    <a:off x="7000943" y="2660188"/>
                    <a:ext cx="1390445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≈1.14 </m:t>
                          </m:r>
                          <m: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</m:oMath>
                      </m:oMathPara>
                    </a14:m>
                    <a:endParaRPr lang="de-DE" sz="2400" dirty="0" err="1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feld 20">
                    <a:extLst>
                      <a:ext uri="{FF2B5EF4-FFF2-40B4-BE49-F238E27FC236}">
                        <a16:creationId xmlns:a16="http://schemas.microsoft.com/office/drawing/2014/main" id="{46FA992A-B48D-BE5C-D8D7-BCD78FD569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0943" y="2660188"/>
                    <a:ext cx="1390445" cy="35086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754" r="-3509" b="-10345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feld 21">
                    <a:extLst>
                      <a:ext uri="{FF2B5EF4-FFF2-40B4-BE49-F238E27FC236}">
                        <a16:creationId xmlns:a16="http://schemas.microsoft.com/office/drawing/2014/main" id="{E193ED67-D720-0D69-8D3C-6C8090008909}"/>
                      </a:ext>
                    </a:extLst>
                  </p:cNvPr>
                  <p:cNvSpPr txBox="1"/>
                  <p:nvPr/>
                </p:nvSpPr>
                <p:spPr>
                  <a:xfrm>
                    <a:off x="6221208" y="4094591"/>
                    <a:ext cx="609911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de-DE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de-DE" sz="2400" dirty="0" err="1"/>
                  </a:p>
                </p:txBody>
              </p:sp>
            </mc:Choice>
            <mc:Fallback xmlns="">
              <p:sp>
                <p:nvSpPr>
                  <p:cNvPr id="22" name="Textfeld 21">
                    <a:extLst>
                      <a:ext uri="{FF2B5EF4-FFF2-40B4-BE49-F238E27FC236}">
                        <a16:creationId xmlns:a16="http://schemas.microsoft.com/office/drawing/2014/main" id="{E193ED67-D720-0D69-8D3C-6C80900089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1208" y="4094591"/>
                    <a:ext cx="609911" cy="3508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1000" t="-3509" r="-1000" b="-105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54423B40-CBFB-AF6D-7887-B6DAFB11EE7A}"/>
                      </a:ext>
                    </a:extLst>
                  </p:cNvPr>
                  <p:cNvSpPr txBox="1"/>
                  <p:nvPr/>
                </p:nvSpPr>
                <p:spPr>
                  <a:xfrm>
                    <a:off x="6172925" y="1448780"/>
                    <a:ext cx="658194" cy="3508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de-DE" sz="2400" dirty="0" err="1"/>
                  </a:p>
                </p:txBody>
              </p:sp>
            </mc:Choice>
            <mc:Fallback xmlns=""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54423B40-CBFB-AF6D-7887-B6DAFB11EE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2925" y="1448780"/>
                    <a:ext cx="658194" cy="3508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185" t="-3509" b="-105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1" name="Grafik 40" descr="Ein Bild, das Schwarz, Dunkelheit enthält.&#10;&#10;Automatisch generierte Beschreibung">
              <a:extLst>
                <a:ext uri="{FF2B5EF4-FFF2-40B4-BE49-F238E27FC236}">
                  <a16:creationId xmlns:a16="http://schemas.microsoft.com/office/drawing/2014/main" id="{FD995502-36A3-5C04-5639-0997C9545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731" y="4315284"/>
              <a:ext cx="929476" cy="3283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817740B6-012B-7719-6F79-FF36CA67BCE3}"/>
                    </a:ext>
                  </a:extLst>
                </p:cNvPr>
                <p:cNvSpPr txBox="1"/>
                <p:nvPr/>
              </p:nvSpPr>
              <p:spPr>
                <a:xfrm>
                  <a:off x="4679902" y="4663466"/>
                  <a:ext cx="255133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 xmlns=""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817740B6-012B-7719-6F79-FF36CA67BC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9902" y="4663466"/>
                  <a:ext cx="255133" cy="350865"/>
                </a:xfrm>
                <a:prstGeom prst="rect">
                  <a:avLst/>
                </a:prstGeom>
                <a:blipFill>
                  <a:blip r:embed="rId18"/>
                  <a:stretch>
                    <a:fillRect l="-26190" r="-19048" b="-2758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EDDC0531-27DB-E9F5-618B-05EF1A1DF7C2}"/>
                </a:ext>
              </a:extLst>
            </p:cNvPr>
            <p:cNvSpPr txBox="1"/>
            <p:nvPr/>
          </p:nvSpPr>
          <p:spPr>
            <a:xfrm>
              <a:off x="5040409" y="1781472"/>
              <a:ext cx="2088232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/>
                <a:t>MEOP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B9DAF0D0-12AC-29A5-D80A-0AFD148705B9}"/>
                  </a:ext>
                </a:extLst>
              </p:cNvPr>
              <p:cNvSpPr txBox="1"/>
              <p:nvPr/>
            </p:nvSpPr>
            <p:spPr>
              <a:xfrm>
                <a:off x="4175499" y="2697770"/>
                <a:ext cx="1008805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B9DAF0D0-12AC-29A5-D80A-0AFD14870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499" y="2697770"/>
                <a:ext cx="1008805" cy="4431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EB77FD94-9588-617C-54B1-1B1A3779E1A0}"/>
                  </a:ext>
                </a:extLst>
              </p:cNvPr>
              <p:cNvSpPr txBox="1"/>
              <p:nvPr/>
            </p:nvSpPr>
            <p:spPr>
              <a:xfrm>
                <a:off x="2084690" y="4248852"/>
                <a:ext cx="1287853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≈1.5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2400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EB77FD94-9588-617C-54B1-1B1A3779E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690" y="4248852"/>
                <a:ext cx="1287853" cy="350865"/>
              </a:xfrm>
              <a:prstGeom prst="rect">
                <a:avLst/>
              </a:prstGeom>
              <a:blipFill>
                <a:blip r:embed="rId16"/>
                <a:stretch>
                  <a:fillRect l="-1896"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5551680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2018-02-28_ppt_16x9</Template>
  <TotalTime>0</TotalTime>
  <Words>1036</Words>
  <Application>Microsoft Office PowerPoint</Application>
  <PresentationFormat>Breitbild</PresentationFormat>
  <Paragraphs>286</Paragraphs>
  <Slides>31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 Math</vt:lpstr>
      <vt:lpstr>Wingdings</vt:lpstr>
      <vt:lpstr>Jülich</vt:lpstr>
      <vt:lpstr>First test of a polarized (_ ^3)〖He〗^+ - ion source </vt:lpstr>
      <vt:lpstr>First test of a polarized (_ ^3)〖He〗^+ - ion source </vt:lpstr>
      <vt:lpstr>motivation</vt:lpstr>
      <vt:lpstr>Polarization methods</vt:lpstr>
      <vt:lpstr>Polarization methods</vt:lpstr>
      <vt:lpstr>Polarization methods</vt:lpstr>
      <vt:lpstr>optical pumping and dnp</vt:lpstr>
      <vt:lpstr>optical pumping and dnp</vt:lpstr>
      <vt:lpstr>optical pumping and dnp</vt:lpstr>
      <vt:lpstr>(_ ^3)〖He〗^+  Breit-Rabi diagram</vt:lpstr>
      <vt:lpstr>(_ ^3)〖He〗^+  Breit-Rabi diagram</vt:lpstr>
      <vt:lpstr>Sona transition unit</vt:lpstr>
      <vt:lpstr>Photon model</vt:lpstr>
      <vt:lpstr>Photon model</vt:lpstr>
      <vt:lpstr>Photon model</vt:lpstr>
      <vt:lpstr>Photon model</vt:lpstr>
      <vt:lpstr>Photon model</vt:lpstr>
      <vt:lpstr>Theoretical approach</vt:lpstr>
      <vt:lpstr>Theoretical approach</vt:lpstr>
      <vt:lpstr>Simulation</vt:lpstr>
      <vt:lpstr>Experimental set-up</vt:lpstr>
      <vt:lpstr>Low energy Beam line</vt:lpstr>
      <vt:lpstr>High energy Beam line</vt:lpstr>
      <vt:lpstr>theory for the polarimeter</vt:lpstr>
      <vt:lpstr>theory for the polarimeter</vt:lpstr>
      <vt:lpstr>theory for the polarimeter</vt:lpstr>
      <vt:lpstr>Analyzing power distribution</vt:lpstr>
      <vt:lpstr>Figure of merit</vt:lpstr>
      <vt:lpstr>LE-Polarimeter</vt:lpstr>
      <vt:lpstr>Outlook to beam time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of presentation</dc:title>
  <dc:creator>admin.reisen</dc:creator>
  <cp:lastModifiedBy>Nicolas Faatz</cp:lastModifiedBy>
  <cp:revision>96</cp:revision>
  <dcterms:created xsi:type="dcterms:W3CDTF">2019-11-11T19:50:09Z</dcterms:created>
  <dcterms:modified xsi:type="dcterms:W3CDTF">2023-10-05T14:15:39Z</dcterms:modified>
</cp:coreProperties>
</file>