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265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5" r:id="rId12"/>
    <p:sldId id="286" r:id="rId13"/>
    <p:sldId id="289" r:id="rId14"/>
    <p:sldId id="288" r:id="rId15"/>
    <p:sldId id="284" r:id="rId16"/>
    <p:sldId id="290" r:id="rId17"/>
    <p:sldId id="291" r:id="rId18"/>
    <p:sldId id="292" r:id="rId19"/>
    <p:sldId id="294" r:id="rId20"/>
    <p:sldId id="293" r:id="rId21"/>
    <p:sldId id="295" r:id="rId22"/>
    <p:sldId id="296" r:id="rId23"/>
    <p:sldId id="299" r:id="rId24"/>
    <p:sldId id="302" r:id="rId25"/>
    <p:sldId id="377" r:id="rId26"/>
    <p:sldId id="378" r:id="rId27"/>
    <p:sldId id="305" r:id="rId28"/>
    <p:sldId id="306" r:id="rId29"/>
    <p:sldId id="308" r:id="rId30"/>
    <p:sldId id="307" r:id="rId31"/>
    <p:sldId id="309" r:id="rId32"/>
    <p:sldId id="310" r:id="rId33"/>
    <p:sldId id="311" r:id="rId34"/>
    <p:sldId id="313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2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256" autoAdjust="0"/>
  </p:normalViewPr>
  <p:slideViewPr>
    <p:cSldViewPr showGuides="1">
      <p:cViewPr varScale="1">
        <p:scale>
          <a:sx n="82" d="100"/>
          <a:sy n="82" d="100"/>
        </p:scale>
        <p:origin x="720" y="67"/>
      </p:cViewPr>
      <p:guideLst>
        <p:guide orient="horz" pos="1026"/>
        <p:guide pos="2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7" d="100"/>
          <a:sy n="97" d="100"/>
        </p:scale>
        <p:origin x="3534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26.09.2023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26.09.2023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BABBA3-207B-428D-8CD0-97794373E0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4" name="Grafik 7">
            <a:extLst>
              <a:ext uri="{FF2B5EF4-FFF2-40B4-BE49-F238E27FC236}">
                <a16:creationId xmlns:a16="http://schemas.microsoft.com/office/drawing/2014/main" id="{5765070B-D2E5-2A05-61E8-FF9084DA9C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71364" y="5864329"/>
            <a:ext cx="1883664" cy="68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63143"/>
            <a:ext cx="11449050" cy="4214255"/>
          </a:xfrm>
        </p:spPr>
        <p:txBody>
          <a:bodyPr/>
          <a:lstStyle/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US" noProof="0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581D6B-1739-4E95-A7A3-5B7B04BE533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4D65862-E64A-4E5F-8934-CBE2F43FDC9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3926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000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F566AD1-91A5-4D6F-BE6D-62150997CE1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noProof="0"/>
              <a:t>Titelmasterformat durch Klicken bearbeiten</a:t>
            </a:r>
            <a:endParaRPr lang="en-US" noProof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C9A4D5F-2E35-47CB-9ECC-6BDDA454352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BEB74CF-3CEB-49F7-B847-0E316736F2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Mastertextformat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36000" y="6279779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Mastertitelformat bearbeiten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F6C8115-8683-472F-BE9F-3E719023445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71364" y="5864329"/>
            <a:ext cx="1883664" cy="68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3" r:id="rId4"/>
    <p:sldLayoutId id="2147483666" r:id="rId5"/>
    <p:sldLayoutId id="2147483667" r:id="rId6"/>
  </p:sldLayoutIdLst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3659" userDrawn="1">
          <p15:clr>
            <a:srgbClr val="F26B43"/>
          </p15:clr>
        </p15:guide>
        <p15:guide id="7" pos="4021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12" Type="http://schemas.openxmlformats.org/officeDocument/2006/relationships/image" Target="../media/image47.sv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0" Type="http://schemas.openxmlformats.org/officeDocument/2006/relationships/image" Target="../media/image42.svg"/><Relationship Id="rId4" Type="http://schemas.openxmlformats.org/officeDocument/2006/relationships/image" Target="../media/image40.sv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3.png"/><Relationship Id="rId7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svg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10" Type="http://schemas.openxmlformats.org/officeDocument/2006/relationships/image" Target="../media/image92.sv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svg"/><Relationship Id="rId4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64521-ED94-4240-8AD4-6C3D7A90E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9" y="537344"/>
            <a:ext cx="10728323" cy="1163464"/>
          </a:xfrm>
        </p:spPr>
        <p:txBody>
          <a:bodyPr/>
          <a:lstStyle/>
          <a:p>
            <a:pPr algn="ctr"/>
            <a:r>
              <a:rPr lang="en-US" noProof="0" dirty="0"/>
              <a:t>A universal method to polarize atoms, Molecules, and their ions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693119F-69DD-4BF5-B78E-98C0144F5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7" y="3429000"/>
            <a:ext cx="10728325" cy="1944216"/>
          </a:xfrm>
        </p:spPr>
        <p:txBody>
          <a:bodyPr/>
          <a:lstStyle/>
          <a:p>
            <a:r>
              <a:rPr lang="en-US" sz="1800" noProof="0" dirty="0"/>
              <a:t>26 </a:t>
            </a:r>
            <a:r>
              <a:rPr lang="en-US" sz="1800" cap="none" noProof="0" dirty="0"/>
              <a:t>September </a:t>
            </a:r>
            <a:r>
              <a:rPr lang="en-US" sz="1800" noProof="0" dirty="0"/>
              <a:t>2023 I </a:t>
            </a:r>
            <a:r>
              <a:rPr lang="en-US" sz="1800" cap="none" noProof="0" dirty="0"/>
              <a:t>Chrysovalantis Kannis</a:t>
            </a:r>
          </a:p>
          <a:p>
            <a:endParaRPr lang="en-US" sz="2000" cap="none" dirty="0"/>
          </a:p>
          <a:p>
            <a:endParaRPr lang="en-US" sz="2000" cap="none" dirty="0"/>
          </a:p>
          <a:p>
            <a:r>
              <a:rPr lang="en-US" cap="none" noProof="0" dirty="0"/>
              <a:t>25</a:t>
            </a:r>
            <a:r>
              <a:rPr lang="en-US" cap="none" baseline="30000" noProof="0" dirty="0"/>
              <a:t>th</a:t>
            </a:r>
            <a:r>
              <a:rPr lang="en-US" cap="none" noProof="0" dirty="0"/>
              <a:t> International Spin Symposium</a:t>
            </a:r>
            <a:r>
              <a:rPr lang="en-US" cap="none" dirty="0"/>
              <a:t> (SPIN 2023)</a:t>
            </a:r>
          </a:p>
          <a:p>
            <a:r>
              <a:rPr lang="en-US" cap="none" noProof="0" dirty="0"/>
              <a:t>Parallel Session: Polarized Ion and Lepton Sources and Targets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5FFF684-B650-40AA-89A0-80D31734A2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837" y="1905496"/>
            <a:ext cx="10836771" cy="1163464"/>
          </a:xfrm>
        </p:spPr>
        <p:txBody>
          <a:bodyPr/>
          <a:lstStyle/>
          <a:p>
            <a:r>
              <a:rPr lang="en-US" cap="none" dirty="0"/>
              <a:t>f</a:t>
            </a:r>
            <a:r>
              <a:rPr lang="en-US" cap="none" noProof="0" dirty="0"/>
              <a:t>or accelerators, nuclear fusion, or medical applications </a:t>
            </a:r>
          </a:p>
        </p:txBody>
      </p:sp>
    </p:spTree>
    <p:extLst>
      <p:ext uri="{BB962C8B-B14F-4D97-AF65-F5344CB8AC3E}">
        <p14:creationId xmlns:p14="http://schemas.microsoft.com/office/powerpoint/2010/main" val="1638378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A8F30E3-7B9B-DA3A-CEC4-FBD6A7849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8994" y="937240"/>
            <a:ext cx="3703006" cy="39319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19DB1A-5932-24FC-B9C7-132A1B23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Sona transitions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CFD967-01F8-5171-6FC8-20465D87AF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563143"/>
                <a:ext cx="11449050" cy="435607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800" b="1" u="sng" dirty="0"/>
                  <a:t>Zero-crossing requirements and non-adiabaticity</a:t>
                </a:r>
                <a:endParaRPr lang="en-US" sz="1800" dirty="0"/>
              </a:p>
              <a:p>
                <a:r>
                  <a:rPr lang="en-US" sz="1800" dirty="0"/>
                  <a:t>Radial magnetic field component (at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sz="1800" dirty="0"/>
                  <a:t>):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800" dirty="0"/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sz="1800" dirty="0"/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800" dirty="0"/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In the low field region (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≪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800" dirty="0"/>
                  <a:t>), a sudden zero-field crossing is required: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1800" dirty="0"/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1800" dirty="0"/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=2</m:t>
                    </m:r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r>
                  <a:rPr lang="en-US" sz="1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ℏ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den>
                    </m:f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endParaRPr lang="en-US" sz="1800" dirty="0"/>
              </a:p>
              <a:p>
                <a:pPr marL="0" indent="0">
                  <a:buNone/>
                </a:pPr>
                <a:r>
                  <a:rPr lang="en-US" sz="1800" dirty="0"/>
                  <a:t>Upper limit for the magnetic field gradient: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num>
                      <m:den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𝑑𝑧</m:t>
                        </m:r>
                      </m:den>
                    </m:f>
                    <m:r>
                      <a:rPr lang="en-US" sz="1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≪</m:t>
                    </m:r>
                    <m:f>
                      <m:fPr>
                        <m:ctrlP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sSup>
                          <m:sSupPr>
                            <m:ctrlP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d>
                      <m:dPr>
                        <m:ctrlP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This semiclassical approach neglects the </a:t>
                </a:r>
                <a:r>
                  <a:rPr lang="en-US" sz="1800" dirty="0">
                    <a:solidFill>
                      <a:schemeClr val="accent1"/>
                    </a:solidFill>
                  </a:rPr>
                  <a:t>hyperfine interaction</a:t>
                </a:r>
                <a:r>
                  <a:rPr lang="en-US" sz="1800" dirty="0"/>
                  <a:t> that dominates at low fields!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CFD967-01F8-5171-6FC8-20465D87AF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563143"/>
                <a:ext cx="11449050" cy="4356071"/>
              </a:xfrm>
              <a:blipFill>
                <a:blip r:embed="rId3"/>
                <a:stretch>
                  <a:fillRect l="-1225" t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03C37-BA2B-0BCC-F13B-4ABCF5BC1B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/>
              <a:t>General concept and theoretical framework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331B8-6AD6-2EF9-76ED-8188832BBE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10</a:t>
            </a:fld>
            <a:endParaRPr lang="en-US" noProof="0" dirty="0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79C4CAD5-7D8D-6129-814D-6FA454517BCB}"/>
              </a:ext>
            </a:extLst>
          </p:cNvPr>
          <p:cNvSpPr/>
          <p:nvPr/>
        </p:nvSpPr>
        <p:spPr>
          <a:xfrm>
            <a:off x="1343472" y="2420888"/>
            <a:ext cx="360040" cy="1008112"/>
          </a:xfrm>
          <a:prstGeom prst="rightBrace">
            <a:avLst>
              <a:gd name="adj1" fmla="val 32262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C9B0F6B-538C-5EEF-0090-B5F9E8653710}"/>
                  </a:ext>
                </a:extLst>
              </p:cNvPr>
              <p:cNvSpPr txBox="1"/>
              <p:nvPr/>
            </p:nvSpPr>
            <p:spPr>
              <a:xfrm>
                <a:off x="1775520" y="2636912"/>
                <a:ext cx="1355884" cy="4996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</m:oMath>
                  </m:oMathPara>
                </a14:m>
                <a:endParaRPr lang="en-US" dirty="0" err="1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C9B0F6B-538C-5EEF-0090-B5F9E8653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520" y="2636912"/>
                <a:ext cx="1355884" cy="4996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661B5CD-81FA-BB45-81E7-4F4FD4991C0F}"/>
                  </a:ext>
                </a:extLst>
              </p:cNvPr>
              <p:cNvSpPr txBox="1"/>
              <p:nvPr/>
            </p:nvSpPr>
            <p:spPr>
              <a:xfrm>
                <a:off x="10345443" y="1444225"/>
                <a:ext cx="405416" cy="2631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dirty="0" err="1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661B5CD-81FA-BB45-81E7-4F4FD4991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5443" y="1444225"/>
                <a:ext cx="405416" cy="263149"/>
              </a:xfrm>
              <a:prstGeom prst="rect">
                <a:avLst/>
              </a:prstGeom>
              <a:blipFill>
                <a:blip r:embed="rId5"/>
                <a:stretch>
                  <a:fillRect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5212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80BFC1E-292D-EE89-0C70-AF23714D7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631" y="2547399"/>
            <a:ext cx="3852738" cy="3200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BE9C23-D894-73EC-3283-AAB5FB7D7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74" y="2564904"/>
            <a:ext cx="3652017" cy="320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19DB1A-5932-24FC-B9C7-132A1B23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Sona transitions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FD967-01F8-5171-6FC8-20465D87A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563143"/>
            <a:ext cx="11447824" cy="4356071"/>
          </a:xfrm>
        </p:spPr>
        <p:txBody>
          <a:bodyPr/>
          <a:lstStyle/>
          <a:p>
            <a:pPr marL="0" indent="0">
              <a:buNone/>
            </a:pPr>
            <a:r>
              <a:rPr lang="en-US" sz="1800" b="1" u="sng" dirty="0"/>
              <a:t>Brief literature search</a:t>
            </a:r>
            <a:endParaRPr lang="en-US" sz="1800" dirty="0"/>
          </a:p>
          <a:p>
            <a:r>
              <a:rPr lang="en-US" sz="1800" u="sng" dirty="0"/>
              <a:t>Experiment</a:t>
            </a:r>
            <a:r>
              <a:rPr lang="en-US" sz="1800" dirty="0"/>
              <a:t>: R. D. Hight and R. T. Robiscoe, “</a:t>
            </a:r>
            <a:r>
              <a:rPr lang="en-US" sz="1800" i="1" dirty="0"/>
              <a:t>Nonadiabatic transition in n=2 atomic hydrogen</a:t>
            </a:r>
            <a:r>
              <a:rPr lang="en-US" sz="1800" dirty="0"/>
              <a:t>”, Phys. Rev. A </a:t>
            </a:r>
            <a:r>
              <a:rPr lang="en-US" sz="1800" b="1" dirty="0"/>
              <a:t>17</a:t>
            </a:r>
            <a:r>
              <a:rPr lang="en-US" sz="1800" dirty="0"/>
              <a:t>, 56 (1978).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03C37-BA2B-0BCC-F13B-4ABCF5BC1B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/>
              <a:t>Unexpected oscillations and polarization loss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331B8-6AD6-2EF9-76ED-8188832BBE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11</a:t>
            </a:fld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91DDB4-81EE-92C9-32D4-F74E04266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9831" y="2635264"/>
            <a:ext cx="4109730" cy="10972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2A79335-05AC-E705-1DC1-C68C0EF45DD7}"/>
                  </a:ext>
                </a:extLst>
              </p:cNvPr>
              <p:cNvSpPr txBox="1"/>
              <p:nvPr/>
            </p:nvSpPr>
            <p:spPr>
              <a:xfrm>
                <a:off x="8814688" y="4147599"/>
                <a:ext cx="2460015" cy="904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5000"/>
                  </a:lnSpc>
                </a:pPr>
                <a:r>
                  <a:rPr lang="en-US" dirty="0"/>
                  <a:t>initial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  <a:p>
                <a:pPr algn="ctr">
                  <a:lnSpc>
                    <a:spcPct val="95000"/>
                  </a:lnSpc>
                </a:pPr>
                <a:r>
                  <a:rPr lang="en-US" dirty="0"/>
                  <a:t>measured state: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b="0" dirty="0"/>
              </a:p>
              <a:p>
                <a:pPr algn="ctr">
                  <a:lnSpc>
                    <a:spcPct val="95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dirty="0"/>
                  <a:t> m/s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2A79335-05AC-E705-1DC1-C68C0EF45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4688" y="4147599"/>
                <a:ext cx="2460015" cy="904287"/>
              </a:xfrm>
              <a:prstGeom prst="rect">
                <a:avLst/>
              </a:prstGeom>
              <a:blipFill>
                <a:blip r:embed="rId5"/>
                <a:stretch>
                  <a:fillRect l="-1238" t="-4698" b="-7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6620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D5E5B33-482E-6E32-9D43-175C1AC4B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74" y="2652502"/>
            <a:ext cx="8251012" cy="25603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B62D22-1D62-C692-F3F0-1A41BCE80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298" y="2261614"/>
            <a:ext cx="3428702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19DB1A-5932-24FC-B9C7-132A1B23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Sona transitions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FD967-01F8-5171-6FC8-20465D87A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563143"/>
            <a:ext cx="11447824" cy="4356071"/>
          </a:xfrm>
        </p:spPr>
        <p:txBody>
          <a:bodyPr/>
          <a:lstStyle/>
          <a:p>
            <a:pPr marL="0" indent="0">
              <a:buNone/>
            </a:pPr>
            <a:r>
              <a:rPr lang="en-US" sz="1800" b="1" u="sng" dirty="0"/>
              <a:t>Brief literature search</a:t>
            </a:r>
            <a:endParaRPr lang="en-US" sz="1800" dirty="0"/>
          </a:p>
          <a:p>
            <a:r>
              <a:rPr lang="en-US" sz="1800" u="sng" dirty="0"/>
              <a:t>Theory</a:t>
            </a:r>
            <a:r>
              <a:rPr lang="en-US" sz="1800" dirty="0"/>
              <a:t>: F. Garisto and B. C. Sanctuary, “</a:t>
            </a:r>
            <a:r>
              <a:rPr lang="en-US" sz="1800" i="1" dirty="0"/>
              <a:t>Spin transitions in time-dependent magnetic fields</a:t>
            </a:r>
            <a:r>
              <a:rPr lang="en-US" sz="1800" dirty="0"/>
              <a:t>”, Phys. Rev. A </a:t>
            </a:r>
            <a:r>
              <a:rPr lang="en-US" sz="1800" b="1" dirty="0"/>
              <a:t>23</a:t>
            </a:r>
            <a:r>
              <a:rPr lang="en-US" sz="1800" dirty="0"/>
              <a:t>, 3 (1981).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03C37-BA2B-0BCC-F13B-4ABCF5BC1B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/>
              <a:t>Unexpected oscillations and polarization loss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331B8-6AD6-2EF9-76ED-8188832BBE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12</a:t>
            </a:fld>
            <a:endParaRPr lang="en-US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062144-DDEE-65B4-FE4E-ECB77D97AD22}"/>
              </a:ext>
            </a:extLst>
          </p:cNvPr>
          <p:cNvSpPr txBox="1"/>
          <p:nvPr/>
        </p:nvSpPr>
        <p:spPr>
          <a:xfrm>
            <a:off x="358774" y="5294857"/>
            <a:ext cx="7825458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en-US" dirty="0"/>
              <a:t>Two non-adiabatic regions or incoherent initial conditions are concluded.</a:t>
            </a:r>
          </a:p>
          <a:p>
            <a:pPr marL="285750" indent="-28575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en-US" dirty="0"/>
              <a:t>The </a:t>
            </a:r>
            <a:r>
              <a:rPr lang="en-US" dirty="0">
                <a:solidFill>
                  <a:schemeClr val="accent1"/>
                </a:solidFill>
              </a:rPr>
              <a:t>hyperfine interaction</a:t>
            </a:r>
            <a:r>
              <a:rPr lang="en-US" dirty="0"/>
              <a:t> is systematically neglected!</a:t>
            </a:r>
          </a:p>
        </p:txBody>
      </p:sp>
    </p:spTree>
    <p:extLst>
      <p:ext uri="{BB962C8B-B14F-4D97-AF65-F5344CB8AC3E}">
        <p14:creationId xmlns:p14="http://schemas.microsoft.com/office/powerpoint/2010/main" val="1916367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9DB1A-5932-24FC-B9C7-132A1B23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Sona transitions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FD967-01F8-5171-6FC8-20465D87A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563143"/>
            <a:ext cx="11447824" cy="4356071"/>
          </a:xfrm>
        </p:spPr>
        <p:txBody>
          <a:bodyPr/>
          <a:lstStyle/>
          <a:p>
            <a:pPr marL="0" indent="0">
              <a:buNone/>
            </a:pPr>
            <a:r>
              <a:rPr lang="en-US" sz="1800" b="1" u="sng" dirty="0"/>
              <a:t>Brief literature search</a:t>
            </a:r>
            <a:endParaRPr lang="en-US" sz="1800" dirty="0"/>
          </a:p>
          <a:p>
            <a:r>
              <a:rPr lang="en-US" sz="1800" b="1" u="sng" dirty="0">
                <a:solidFill>
                  <a:schemeClr val="accent1"/>
                </a:solidFill>
              </a:rPr>
              <a:t>O</a:t>
            </a:r>
            <a:r>
              <a:rPr lang="en-US" sz="1800" u="sng" dirty="0"/>
              <a:t>ptically </a:t>
            </a:r>
            <a:r>
              <a:rPr lang="en-US" sz="1800" b="1" u="sng" dirty="0">
                <a:solidFill>
                  <a:schemeClr val="accent1"/>
                </a:solidFill>
              </a:rPr>
              <a:t>P</a:t>
            </a:r>
            <a:r>
              <a:rPr lang="en-US" sz="1800" u="sng" dirty="0"/>
              <a:t>umped </a:t>
            </a:r>
            <a:r>
              <a:rPr lang="en-US" sz="1800" b="1" u="sng" dirty="0">
                <a:solidFill>
                  <a:schemeClr val="accent1"/>
                </a:solidFill>
              </a:rPr>
              <a:t>P</a:t>
            </a:r>
            <a:r>
              <a:rPr lang="en-US" sz="1800" u="sng" dirty="0"/>
              <a:t>olarized </a:t>
            </a:r>
            <a:r>
              <a:rPr lang="en-US" sz="1800" b="1" u="sng" dirty="0">
                <a:solidFill>
                  <a:schemeClr val="accent1"/>
                </a:solidFill>
              </a:rPr>
              <a:t>I</a:t>
            </a:r>
            <a:r>
              <a:rPr lang="en-US" sz="1800" u="sng" dirty="0"/>
              <a:t>on </a:t>
            </a:r>
            <a:r>
              <a:rPr lang="en-US" sz="1800" b="1" u="sng" dirty="0">
                <a:solidFill>
                  <a:schemeClr val="accent1"/>
                </a:solidFill>
              </a:rPr>
              <a:t>S</a:t>
            </a:r>
            <a:r>
              <a:rPr lang="en-US" sz="1800" u="sng" dirty="0"/>
              <a:t>ource (BNL </a:t>
            </a:r>
            <a:r>
              <a:rPr lang="en-US" sz="1800" b="1" u="sng" dirty="0">
                <a:solidFill>
                  <a:schemeClr val="accent1"/>
                </a:solidFill>
              </a:rPr>
              <a:t>OPPIS</a:t>
            </a:r>
            <a:r>
              <a:rPr lang="en-US" sz="1800" u="sng" dirty="0"/>
              <a:t>)</a:t>
            </a:r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03C37-BA2B-0BCC-F13B-4ABCF5BC1B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/>
              <a:t>Unexpected oscillations and polarization loss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331B8-6AD6-2EF9-76ED-8188832BBE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13</a:t>
            </a:fld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062144-DDEE-65B4-FE4E-ECB77D97AD22}"/>
                  </a:ext>
                </a:extLst>
              </p:cNvPr>
              <p:cNvSpPr txBox="1"/>
              <p:nvPr/>
            </p:nvSpPr>
            <p:spPr>
              <a:xfrm>
                <a:off x="6321513" y="2250545"/>
                <a:ext cx="5486310" cy="16712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95000"/>
                  </a:lnSpc>
                  <a:buFont typeface="Wingdings" panose="05000000000000000000" pitchFamily="2" charset="2"/>
                  <a:buChar char="Ø"/>
                </a:pPr>
                <a:r>
                  <a:rPr lang="en-US" dirty="0"/>
                  <a:t>The zero-crossing requirements were fulfilled for a 3 keV beam and a diameter of 2 cm.</a:t>
                </a:r>
              </a:p>
              <a:p>
                <a:pPr marL="285750" indent="-285750">
                  <a:lnSpc>
                    <a:spcPct val="95000"/>
                  </a:lnSpc>
                  <a:buFont typeface="Wingdings" panose="05000000000000000000" pitchFamily="2" charset="2"/>
                  <a:buChar char="Ø"/>
                </a:pPr>
                <a:r>
                  <a:rPr lang="en-US" u="sng" dirty="0"/>
                  <a:t>Qualitative explanation</a:t>
                </a:r>
                <a:r>
                  <a:rPr lang="en-US" dirty="0"/>
                  <a:t>: Rotation of the electron spin about the radial field axis. </a:t>
                </a:r>
              </a:p>
              <a:p>
                <a:pPr marL="742950" lvl="1" indent="-285750">
                  <a:lnSpc>
                    <a:spcPct val="95000"/>
                  </a:lnSpc>
                  <a:buFont typeface="Courier New" panose="02070309020205020404" pitchFamily="49" charset="0"/>
                  <a:buChar char="o"/>
                </a:pPr>
                <a:r>
                  <a:rPr lang="en-US" dirty="0"/>
                  <a:t>even multiple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radians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     </m:t>
                        </m:r>
                      </m:e>
                    </m:groupChr>
                  </m:oMath>
                </a14:m>
                <a:r>
                  <a:rPr lang="en-US" dirty="0"/>
                  <a:t> peaks</a:t>
                </a:r>
              </a:p>
              <a:p>
                <a:pPr marL="742950" lvl="1" indent="-285750">
                  <a:lnSpc>
                    <a:spcPct val="95000"/>
                  </a:lnSpc>
                  <a:buFont typeface="Courier New" panose="02070309020205020404" pitchFamily="49" charset="0"/>
                  <a:buChar char="o"/>
                </a:pPr>
                <a:r>
                  <a:rPr lang="en-US" dirty="0"/>
                  <a:t>odd multiples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radians</a:t>
                </a:r>
                <a:r>
                  <a:rPr lang="en-US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     </m:t>
                        </m:r>
                      </m:e>
                    </m:groupChr>
                  </m:oMath>
                </a14:m>
                <a:r>
                  <a:rPr lang="en-US" dirty="0"/>
                  <a:t> troughs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062144-DDEE-65B4-FE4E-ECB77D97A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1513" y="2250545"/>
                <a:ext cx="5486310" cy="1671227"/>
              </a:xfrm>
              <a:prstGeom prst="rect">
                <a:avLst/>
              </a:prstGeom>
              <a:blipFill>
                <a:blip r:embed="rId2"/>
                <a:stretch>
                  <a:fillRect l="-778" t="-2555" b="-5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raphic 11">
            <a:extLst>
              <a:ext uri="{FF2B5EF4-FFF2-40B4-BE49-F238E27FC236}">
                <a16:creationId xmlns:a16="http://schemas.microsoft.com/office/drawing/2014/main" id="{5774DF7E-A15C-2409-3FE8-35EAEA726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41670" y="2353054"/>
            <a:ext cx="5813670" cy="3566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32A234-1DC5-FBCA-F0DB-CA464549D2C8}"/>
              </a:ext>
            </a:extLst>
          </p:cNvPr>
          <p:cNvSpPr txBox="1"/>
          <p:nvPr/>
        </p:nvSpPr>
        <p:spPr>
          <a:xfrm>
            <a:off x="6229262" y="5592971"/>
            <a:ext cx="4680520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dirty="0"/>
              <a:t>A. Kponou </a:t>
            </a:r>
            <a:r>
              <a:rPr lang="en-US" sz="1600" i="1" dirty="0"/>
              <a:t>et al.</a:t>
            </a:r>
            <a:r>
              <a:rPr lang="en-US" sz="1600" dirty="0"/>
              <a:t>, AIP Conf. Proc. </a:t>
            </a:r>
            <a:r>
              <a:rPr lang="en-US" sz="1600" b="1" dirty="0"/>
              <a:t>980</a:t>
            </a:r>
            <a:r>
              <a:rPr lang="en-US" sz="1600" dirty="0"/>
              <a:t>, 241 (2008).</a:t>
            </a:r>
          </a:p>
        </p:txBody>
      </p:sp>
    </p:spTree>
    <p:extLst>
      <p:ext uri="{BB962C8B-B14F-4D97-AF65-F5344CB8AC3E}">
        <p14:creationId xmlns:p14="http://schemas.microsoft.com/office/powerpoint/2010/main" val="1321767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9DB1A-5932-24FC-B9C7-132A1B23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Sona transitions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FD967-01F8-5171-6FC8-20465D87A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563143"/>
            <a:ext cx="11447824" cy="4356071"/>
          </a:xfrm>
        </p:spPr>
        <p:txBody>
          <a:bodyPr/>
          <a:lstStyle/>
          <a:p>
            <a:pPr marL="0" indent="0">
              <a:buNone/>
            </a:pPr>
            <a:r>
              <a:rPr lang="en-US" sz="1800" b="1" u="sng" dirty="0"/>
              <a:t>Brief literature search</a:t>
            </a:r>
            <a:endParaRPr lang="en-US" sz="1800" dirty="0"/>
          </a:p>
          <a:p>
            <a:r>
              <a:rPr lang="en-US" sz="1800" b="1" u="sng" dirty="0">
                <a:solidFill>
                  <a:schemeClr val="accent1"/>
                </a:solidFill>
              </a:rPr>
              <a:t>O</a:t>
            </a:r>
            <a:r>
              <a:rPr lang="en-US" sz="1800" u="sng" dirty="0"/>
              <a:t>ptically </a:t>
            </a:r>
            <a:r>
              <a:rPr lang="en-US" sz="1800" b="1" u="sng" dirty="0">
                <a:solidFill>
                  <a:schemeClr val="accent1"/>
                </a:solidFill>
              </a:rPr>
              <a:t>P</a:t>
            </a:r>
            <a:r>
              <a:rPr lang="en-US" sz="1800" u="sng" dirty="0"/>
              <a:t>umped </a:t>
            </a:r>
            <a:r>
              <a:rPr lang="en-US" sz="1800" b="1" u="sng" dirty="0">
                <a:solidFill>
                  <a:schemeClr val="accent1"/>
                </a:solidFill>
              </a:rPr>
              <a:t>P</a:t>
            </a:r>
            <a:r>
              <a:rPr lang="en-US" sz="1800" u="sng" dirty="0"/>
              <a:t>olarized </a:t>
            </a:r>
            <a:r>
              <a:rPr lang="en-US" sz="1800" b="1" u="sng" dirty="0">
                <a:solidFill>
                  <a:schemeClr val="accent1"/>
                </a:solidFill>
              </a:rPr>
              <a:t>I</a:t>
            </a:r>
            <a:r>
              <a:rPr lang="en-US" sz="1800" u="sng" dirty="0"/>
              <a:t>on </a:t>
            </a:r>
            <a:r>
              <a:rPr lang="en-US" sz="1800" b="1" u="sng" dirty="0">
                <a:solidFill>
                  <a:schemeClr val="accent1"/>
                </a:solidFill>
              </a:rPr>
              <a:t>S</a:t>
            </a:r>
            <a:r>
              <a:rPr lang="en-US" sz="1800" u="sng" dirty="0"/>
              <a:t>ource (BNL </a:t>
            </a:r>
            <a:r>
              <a:rPr lang="en-US" sz="1800" b="1" u="sng" dirty="0">
                <a:solidFill>
                  <a:schemeClr val="accent1"/>
                </a:solidFill>
              </a:rPr>
              <a:t>OPPIS</a:t>
            </a:r>
            <a:r>
              <a:rPr lang="en-US" sz="1800" u="sng" dirty="0"/>
              <a:t>)</a:t>
            </a:r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03C37-BA2B-0BCC-F13B-4ABCF5BC1B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/>
              <a:t>Unexpected oscillations and polarization loss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331B8-6AD6-2EF9-76ED-8188832BBE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14</a:t>
            </a:fld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062144-DDEE-65B4-FE4E-ECB77D97AD22}"/>
                  </a:ext>
                </a:extLst>
              </p:cNvPr>
              <p:cNvSpPr txBox="1"/>
              <p:nvPr/>
            </p:nvSpPr>
            <p:spPr>
              <a:xfrm>
                <a:off x="6321513" y="2250545"/>
                <a:ext cx="5486310" cy="2986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95000"/>
                  </a:lnSpc>
                  <a:buFont typeface="Wingdings" panose="05000000000000000000" pitchFamily="2" charset="2"/>
                  <a:buChar char="Ø"/>
                </a:pPr>
                <a:r>
                  <a:rPr lang="en-US" dirty="0"/>
                  <a:t>The zero-crossing requirements were fulfilled for a 3 keV beam and a diameter of 2 cm.</a:t>
                </a:r>
              </a:p>
              <a:p>
                <a:pPr marL="285750" indent="-285750">
                  <a:lnSpc>
                    <a:spcPct val="95000"/>
                  </a:lnSpc>
                  <a:buFont typeface="Wingdings" panose="05000000000000000000" pitchFamily="2" charset="2"/>
                  <a:buChar char="Ø"/>
                </a:pPr>
                <a:r>
                  <a:rPr lang="en-US" u="sng" dirty="0"/>
                  <a:t>Qualitative explanation</a:t>
                </a:r>
                <a:r>
                  <a:rPr lang="en-US" dirty="0"/>
                  <a:t>: Rotation of the electron spin about the radial field axis. </a:t>
                </a:r>
              </a:p>
              <a:p>
                <a:pPr marL="742950" lvl="1" indent="-285750">
                  <a:lnSpc>
                    <a:spcPct val="95000"/>
                  </a:lnSpc>
                  <a:buFont typeface="Courier New" panose="02070309020205020404" pitchFamily="49" charset="0"/>
                  <a:buChar char="o"/>
                </a:pPr>
                <a:r>
                  <a:rPr lang="en-US" dirty="0"/>
                  <a:t>even multiple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radians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     </m:t>
                        </m:r>
                      </m:e>
                    </m:groupChr>
                  </m:oMath>
                </a14:m>
                <a:r>
                  <a:rPr lang="en-US" dirty="0"/>
                  <a:t> peaks</a:t>
                </a:r>
              </a:p>
              <a:p>
                <a:pPr marL="742950" lvl="1" indent="-285750">
                  <a:lnSpc>
                    <a:spcPct val="95000"/>
                  </a:lnSpc>
                  <a:buFont typeface="Courier New" panose="02070309020205020404" pitchFamily="49" charset="0"/>
                  <a:buChar char="o"/>
                </a:pPr>
                <a:r>
                  <a:rPr lang="en-US" dirty="0"/>
                  <a:t>odd multiples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radians</a:t>
                </a:r>
                <a:r>
                  <a:rPr lang="en-US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     </m:t>
                        </m:r>
                      </m:e>
                    </m:groupChr>
                  </m:oMath>
                </a14:m>
                <a:r>
                  <a:rPr lang="en-US" dirty="0"/>
                  <a:t> troughs</a:t>
                </a:r>
              </a:p>
              <a:p>
                <a:pPr marL="285750" indent="-285750">
                  <a:lnSpc>
                    <a:spcPct val="95000"/>
                  </a:lnSpc>
                  <a:buFont typeface="Wingdings" panose="05000000000000000000" pitchFamily="2" charset="2"/>
                  <a:buChar char="Ø"/>
                </a:pPr>
                <a:r>
                  <a:rPr lang="en-US" dirty="0"/>
                  <a:t>Numerical calculations of non-adiabatic passage through the employed Sona transition unit:</a:t>
                </a:r>
              </a:p>
              <a:p>
                <a:pPr marL="742950" lvl="1" indent="-285750">
                  <a:lnSpc>
                    <a:spcPct val="95000"/>
                  </a:lnSpc>
                  <a:buFont typeface="Courier New" panose="02070309020205020404" pitchFamily="49" charset="0"/>
                  <a:buChar char="o"/>
                </a:pPr>
                <a:r>
                  <a:rPr lang="en-US" dirty="0"/>
                  <a:t>simulated starting value is higher than observed</a:t>
                </a:r>
              </a:p>
              <a:p>
                <a:pPr marL="742950" lvl="1" indent="-285750">
                  <a:lnSpc>
                    <a:spcPct val="95000"/>
                  </a:lnSpc>
                  <a:buFont typeface="Courier New" panose="02070309020205020404" pitchFamily="49" charset="0"/>
                  <a:buChar char="o"/>
                </a:pPr>
                <a:r>
                  <a:rPr lang="en-US" dirty="0"/>
                  <a:t>fewer and slower oscillations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062144-DDEE-65B4-FE4E-ECB77D97A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1513" y="2250545"/>
                <a:ext cx="5486310" cy="2986972"/>
              </a:xfrm>
              <a:prstGeom prst="rect">
                <a:avLst/>
              </a:prstGeom>
              <a:blipFill>
                <a:blip r:embed="rId2"/>
                <a:stretch>
                  <a:fillRect l="-778" t="-1429" b="-2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raphic 11">
            <a:extLst>
              <a:ext uri="{FF2B5EF4-FFF2-40B4-BE49-F238E27FC236}">
                <a16:creationId xmlns:a16="http://schemas.microsoft.com/office/drawing/2014/main" id="{5774DF7E-A15C-2409-3FE8-35EAEA726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41670" y="2353054"/>
            <a:ext cx="5813670" cy="3566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32A234-1DC5-FBCA-F0DB-CA464549D2C8}"/>
              </a:ext>
            </a:extLst>
          </p:cNvPr>
          <p:cNvSpPr txBox="1"/>
          <p:nvPr/>
        </p:nvSpPr>
        <p:spPr>
          <a:xfrm>
            <a:off x="6229262" y="5592971"/>
            <a:ext cx="4680520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dirty="0"/>
              <a:t>A. Zelenski </a:t>
            </a:r>
            <a:r>
              <a:rPr lang="en-US" sz="1600" i="1" dirty="0"/>
              <a:t>et al.</a:t>
            </a:r>
            <a:r>
              <a:rPr lang="en-US" sz="1600" dirty="0"/>
              <a:t>, EPAC </a:t>
            </a:r>
            <a:r>
              <a:rPr lang="en-US" sz="1600" b="1" dirty="0"/>
              <a:t>TUOBM03</a:t>
            </a:r>
            <a:r>
              <a:rPr lang="en-US" sz="1600" dirty="0"/>
              <a:t>, 1010 (2008).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51C16F-4AA6-B624-A6FB-BF0F568C618E}"/>
              </a:ext>
            </a:extLst>
          </p:cNvPr>
          <p:cNvSpPr txBox="1"/>
          <p:nvPr/>
        </p:nvSpPr>
        <p:spPr>
          <a:xfrm>
            <a:off x="6229262" y="5266728"/>
            <a:ext cx="5962738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dirty="0"/>
              <a:t>E. P. Antishev and A. S. Belov, AIP Conf. Proc. </a:t>
            </a:r>
            <a:r>
              <a:rPr lang="en-US" sz="1600" b="1" dirty="0"/>
              <a:t>980</a:t>
            </a:r>
            <a:r>
              <a:rPr lang="en-US" sz="1600" dirty="0"/>
              <a:t>, 263 (2008).</a:t>
            </a:r>
          </a:p>
        </p:txBody>
      </p:sp>
    </p:spTree>
    <p:extLst>
      <p:ext uri="{BB962C8B-B14F-4D97-AF65-F5344CB8AC3E}">
        <p14:creationId xmlns:p14="http://schemas.microsoft.com/office/powerpoint/2010/main" val="747426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9DB1A-5932-24FC-B9C7-132A1B23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Sona transitions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CFD967-01F8-5171-6FC8-20465D87AF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563143"/>
                <a:ext cx="11447301" cy="435607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800" b="1" u="sng" dirty="0"/>
                  <a:t>Early studies at Forschungszentrum Jülich</a:t>
                </a:r>
                <a:endParaRPr lang="en-US" sz="1800" dirty="0"/>
              </a:p>
              <a:p>
                <a:r>
                  <a:rPr lang="en-US" sz="1800" u="sng" dirty="0"/>
                  <a:t>Neutron </a:t>
                </a:r>
                <a:r>
                  <a:rPr lang="en-US" sz="1800" b="1" u="sng" dirty="0">
                    <a:solidFill>
                      <a:schemeClr val="accent1"/>
                    </a:solidFill>
                  </a:rPr>
                  <a:t>Bo</a:t>
                </a:r>
                <a:r>
                  <a:rPr lang="en-US" sz="1800" u="sng" dirty="0"/>
                  <a:t>und </a:t>
                </a:r>
                <a:r>
                  <a:rPr lang="en-US" sz="1800" b="1" u="sng" dirty="0">
                    <a:solidFill>
                      <a:schemeClr val="accent1"/>
                    </a:solidFill>
                  </a:rPr>
                  <a:t>B</a:t>
                </a:r>
                <a:r>
                  <a:rPr lang="en-US" sz="1800" u="sng" dirty="0"/>
                  <a:t>eta decay (</a:t>
                </a:r>
                <a:r>
                  <a:rPr lang="en-US" sz="1800" b="1" u="sng" dirty="0">
                    <a:solidFill>
                      <a:schemeClr val="accent1"/>
                    </a:solidFill>
                  </a:rPr>
                  <a:t>BoB</a:t>
                </a:r>
                <a:r>
                  <a:rPr lang="en-US" sz="1800" u="sng" dirty="0"/>
                  <a:t> project)</a:t>
                </a:r>
                <a:r>
                  <a:rPr lang="en-US" sz="1800" dirty="0"/>
                  <a:t>: Magnetic field direction reversal for the detection of H atoms in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1800" dirty="0"/>
                  <a:t> state with a Lamb-shift polarimeter.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CFD967-01F8-5171-6FC8-20465D87AF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563143"/>
                <a:ext cx="11447301" cy="4356071"/>
              </a:xfrm>
              <a:blipFill>
                <a:blip r:embed="rId2"/>
                <a:stretch>
                  <a:fillRect l="-1225" t="-1538" r="-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03C37-BA2B-0BCC-F13B-4ABCF5BC1B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/>
              <a:t>Unexpected oscillations and polarization loss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331B8-6AD6-2EF9-76ED-8188832BBE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15</a:t>
            </a:fld>
            <a:endParaRPr lang="en-US" noProof="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ABB1946-337F-F90A-F109-6978F94CD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2774" y="2562835"/>
            <a:ext cx="4190452" cy="32004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3DF1D17-48BB-4778-BAE3-512542FDD9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82608" y="2562835"/>
            <a:ext cx="4947060" cy="3200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E33AC0-7102-1DB8-8F6A-F366572E5D0F}"/>
              </a:ext>
            </a:extLst>
          </p:cNvPr>
          <p:cNvSpPr txBox="1"/>
          <p:nvPr/>
        </p:nvSpPr>
        <p:spPr>
          <a:xfrm>
            <a:off x="1967840" y="5678103"/>
            <a:ext cx="2880320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dirty="0"/>
              <a:t>P. Buske, B.S. Thesis (2016).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467AEB-35F8-B857-EFEE-D8071CD67083}"/>
              </a:ext>
            </a:extLst>
          </p:cNvPr>
          <p:cNvSpPr txBox="1"/>
          <p:nvPr/>
        </p:nvSpPr>
        <p:spPr>
          <a:xfrm>
            <a:off x="7680176" y="5678103"/>
            <a:ext cx="2664296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dirty="0"/>
              <a:t>Y. Gan, B.S. Thesis (2017).</a:t>
            </a:r>
          </a:p>
        </p:txBody>
      </p:sp>
    </p:spTree>
    <p:extLst>
      <p:ext uri="{BB962C8B-B14F-4D97-AF65-F5344CB8AC3E}">
        <p14:creationId xmlns:p14="http://schemas.microsoft.com/office/powerpoint/2010/main" val="3923471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9DB1A-5932-24FC-B9C7-132A1B23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Sona transitions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FD967-01F8-5171-6FC8-20465D87A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563143"/>
            <a:ext cx="11447824" cy="4356071"/>
          </a:xfrm>
        </p:spPr>
        <p:txBody>
          <a:bodyPr/>
          <a:lstStyle/>
          <a:p>
            <a:pPr marL="0" indent="0">
              <a:buNone/>
            </a:pPr>
            <a:r>
              <a:rPr lang="en-US" sz="1800" b="1" u="sng" dirty="0"/>
              <a:t>Experimental setup</a:t>
            </a:r>
            <a:endParaRPr lang="en-US" sz="1800" dirty="0"/>
          </a:p>
          <a:p>
            <a:r>
              <a:rPr lang="en-US" sz="1800" dirty="0"/>
              <a:t>Preliminary Sona transition unit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03C37-BA2B-0BCC-F13B-4ABCF5BC1B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/>
              <a:t>Present studies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331B8-6AD6-2EF9-76ED-8188832BBE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16</a:t>
            </a:fld>
            <a:endParaRPr lang="en-US" noProof="0" dirty="0"/>
          </a:p>
        </p:txBody>
      </p:sp>
      <p:pic>
        <p:nvPicPr>
          <p:cNvPr id="15" name="Grafik 4" descr="Ein Bild, das Maschine, Zylinder, Werkzeugmaschine, Pfeife Flöte Rohr enthält.&#10;&#10;Automatisch generierte Beschreibung">
            <a:extLst>
              <a:ext uri="{FF2B5EF4-FFF2-40B4-BE49-F238E27FC236}">
                <a16:creationId xmlns:a16="http://schemas.microsoft.com/office/drawing/2014/main" id="{CE0978F4-8D6C-D527-F80A-87B3D84917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84" t="6688" r="12624" b="12200"/>
          <a:stretch/>
        </p:blipFill>
        <p:spPr>
          <a:xfrm>
            <a:off x="519744" y="2377440"/>
            <a:ext cx="2776935" cy="210312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0924777-501A-C87B-058D-6F25BA5656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277" t="23848" r="11717" b="22084"/>
          <a:stretch/>
        </p:blipFill>
        <p:spPr>
          <a:xfrm>
            <a:off x="238571" y="4570537"/>
            <a:ext cx="3321496" cy="14630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52614C8-2458-F5D6-5E8D-7E6BA204B2FB}"/>
                  </a:ext>
                </a:extLst>
              </p:cNvPr>
              <p:cNvSpPr txBox="1"/>
              <p:nvPr/>
            </p:nvSpPr>
            <p:spPr>
              <a:xfrm>
                <a:off x="2999656" y="5157616"/>
                <a:ext cx="431077" cy="2631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dirty="0" err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52614C8-2458-F5D6-5E8D-7E6BA204B2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656" y="5157616"/>
                <a:ext cx="431077" cy="263149"/>
              </a:xfrm>
              <a:prstGeom prst="rect">
                <a:avLst/>
              </a:prstGeom>
              <a:blipFill>
                <a:blip r:embed="rId5"/>
                <a:stretch>
                  <a:fillRect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BF72147-8249-D428-E672-FF79DCDD665B}"/>
                  </a:ext>
                </a:extLst>
              </p:cNvPr>
              <p:cNvSpPr txBox="1"/>
              <p:nvPr/>
            </p:nvSpPr>
            <p:spPr>
              <a:xfrm>
                <a:off x="519744" y="5018445"/>
                <a:ext cx="431077" cy="2631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dirty="0" err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BF72147-8249-D428-E672-FF79DCDD66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44" y="5018445"/>
                <a:ext cx="431077" cy="263149"/>
              </a:xfrm>
              <a:prstGeom prst="rect">
                <a:avLst/>
              </a:prstGeom>
              <a:blipFill>
                <a:blip r:embed="rId6"/>
                <a:stretch>
                  <a:fillRect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418E793-E97E-2DD6-7FB4-B3E50D30D711}"/>
                  </a:ext>
                </a:extLst>
              </p:cNvPr>
              <p:cNvSpPr txBox="1"/>
              <p:nvPr/>
            </p:nvSpPr>
            <p:spPr>
              <a:xfrm>
                <a:off x="1632472" y="5770428"/>
                <a:ext cx="266847" cy="2631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oMath>
                  </m:oMathPara>
                </a14:m>
                <a:endParaRPr lang="en-US" dirty="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418E793-E97E-2DD6-7FB4-B3E50D30D7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2472" y="5770428"/>
                <a:ext cx="266847" cy="263149"/>
              </a:xfrm>
              <a:prstGeom prst="rect">
                <a:avLst/>
              </a:prstGeom>
              <a:blipFill>
                <a:blip r:embed="rId7"/>
                <a:stretch>
                  <a:fillRect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6076449-8A63-8B12-7AF6-937B2AD22A5B}"/>
                  </a:ext>
                </a:extLst>
              </p:cNvPr>
              <p:cNvSpPr txBox="1"/>
              <p:nvPr/>
            </p:nvSpPr>
            <p:spPr>
              <a:xfrm>
                <a:off x="1991544" y="4529268"/>
                <a:ext cx="266847" cy="2631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oMath>
                  </m:oMathPara>
                </a14:m>
                <a:endParaRPr lang="en-US" dirty="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6076449-8A63-8B12-7AF6-937B2AD22A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1544" y="4529268"/>
                <a:ext cx="266847" cy="263149"/>
              </a:xfrm>
              <a:prstGeom prst="rect">
                <a:avLst/>
              </a:prstGeom>
              <a:blipFill>
                <a:blip r:embed="rId8"/>
                <a:stretch>
                  <a:fillRect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Graphic 29">
            <a:extLst>
              <a:ext uri="{FF2B5EF4-FFF2-40B4-BE49-F238E27FC236}">
                <a16:creationId xmlns:a16="http://schemas.microsoft.com/office/drawing/2014/main" id="{342B0B20-9DDB-1CB8-6F2C-4150F40FEE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751198" y="2238817"/>
            <a:ext cx="4357690" cy="379475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425F5196-8FE5-BE7A-CA16-EE1AEDC3B3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300722" y="2238817"/>
            <a:ext cx="4357690" cy="379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33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9DB1A-5932-24FC-B9C7-132A1B23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Sona transitions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FD967-01F8-5171-6FC8-20465D87A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563143"/>
            <a:ext cx="11447824" cy="4356071"/>
          </a:xfrm>
        </p:spPr>
        <p:txBody>
          <a:bodyPr/>
          <a:lstStyle/>
          <a:p>
            <a:pPr marL="0" indent="0">
              <a:buNone/>
            </a:pPr>
            <a:r>
              <a:rPr lang="en-US" sz="1800" b="1" u="sng" dirty="0"/>
              <a:t>Experimental setup</a:t>
            </a:r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03C37-BA2B-0BCC-F13B-4ABCF5BC1B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/>
              <a:t>Present studies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331B8-6AD6-2EF9-76ED-8188832BBE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17</a:t>
            </a:fld>
            <a:endParaRPr lang="en-US" noProof="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9421836-12AC-14AB-560C-E371CAAC3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4" y="1920240"/>
            <a:ext cx="11574838" cy="30175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5D93121-7437-F751-FB77-B79D587DCE8A}"/>
                  </a:ext>
                </a:extLst>
              </p:cNvPr>
              <p:cNvSpPr txBox="1"/>
              <p:nvPr/>
            </p:nvSpPr>
            <p:spPr>
              <a:xfrm>
                <a:off x="358774" y="5201695"/>
                <a:ext cx="11713381" cy="415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0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accent1"/>
                    </a:solidFill>
                  </a:rPr>
                  <a:t>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0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0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20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p</m:t>
                    </m:r>
                  </m:oMath>
                </a14:m>
                <a:r>
                  <a:rPr lang="en-US" sz="2000" dirty="0">
                    <a:solidFill>
                      <a:schemeClr val="accent1"/>
                    </a:solidFill>
                  </a:rPr>
                  <a:t>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p</m:t>
                    </m:r>
                  </m:oMath>
                </a14:m>
                <a:r>
                  <a:rPr lang="en-US" sz="2000" dirty="0">
                    <a:solidFill>
                      <a:schemeClr val="accent1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0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(2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en-US" sz="20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  <m:r>
                      <a:rPr lang="en-US" sz="20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accent1"/>
                    </a:solidFill>
                  </a:rPr>
                  <a:t>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sz="20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m:rPr>
                        <m:nor/>
                      </m:rPr>
                      <a:rPr lang="en-US" sz="2000" baseline="-2000" dirty="0">
                        <a:solidFill>
                          <a:schemeClr val="accent1"/>
                        </a:solidFill>
                      </a:rPr>
                      <m:t>−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state</m:t>
                    </m:r>
                  </m:oMath>
                </a14:m>
                <a:r>
                  <a:rPr lang="en-US" sz="2000" dirty="0">
                    <a:solidFill>
                      <a:schemeClr val="accent1"/>
                    </a:solidFill>
                  </a:rPr>
                  <a:t>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</m:e>
                      <m:sub>
                        <m:r>
                          <a:rPr lang="en-US" sz="20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m:rPr>
                        <m:nor/>
                      </m:rPr>
                      <a:rPr lang="en-US" sz="2000" baseline="-2000" dirty="0">
                        <a:solidFill>
                          <a:schemeClr val="accent1"/>
                        </a:solidFill>
                      </a:rPr>
                      <m:t>−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state</m:t>
                    </m:r>
                  </m:oMath>
                </a14:m>
                <a:r>
                  <a:rPr lang="en-US" sz="2000" dirty="0">
                    <a:solidFill>
                      <a:schemeClr val="accent1"/>
                    </a:solidFill>
                  </a:rPr>
                  <a:t> (?)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sz="2000" b="0" i="0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20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b="0" i="0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sz="2000" b="0" i="0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nor/>
                      </m:rPr>
                      <a:rPr lang="en-US" sz="2000" baseline="-2000" dirty="0">
                        <a:solidFill>
                          <a:schemeClr val="accent1"/>
                        </a:solidFill>
                      </a:rPr>
                      <m:t>−</m:t>
                    </m:r>
                    <m:r>
                      <m:rPr>
                        <m:sty m:val="p"/>
                      </m:rPr>
                      <a:rPr lang="en-US" sz="2000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state</m:t>
                    </m:r>
                  </m:oMath>
                </a14:m>
                <a:r>
                  <a:rPr lang="en-US" sz="2000" dirty="0">
                    <a:solidFill>
                      <a:schemeClr val="accent1"/>
                    </a:solidFill>
                  </a:rPr>
                  <a:t>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L</m:t>
                    </m:r>
                    <m:r>
                      <m:rPr>
                        <m:sty m:val="p"/>
                      </m:rPr>
                      <a:rPr lang="en-US" sz="2000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000" baseline="-2000" dirty="0">
                        <a:solidFill>
                          <a:schemeClr val="accent1"/>
                        </a:solidFill>
                      </a:rPr>
                      <m:t>−</m:t>
                    </m:r>
                    <m:r>
                      <m:rPr>
                        <m:sty m:val="p"/>
                      </m:rPr>
                      <a:rPr lang="en-US" sz="2000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endParaRPr lang="en-US" sz="2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5D93121-7437-F751-FB77-B79D587DCE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5201695"/>
                <a:ext cx="11713381" cy="415050"/>
              </a:xfrm>
              <a:prstGeom prst="rect">
                <a:avLst/>
              </a:prstGeom>
              <a:blipFill>
                <a:blip r:embed="rId4"/>
                <a:stretch>
                  <a:fillRect t="-10294" b="-19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rrow: Right 7">
            <a:extLst>
              <a:ext uri="{FF2B5EF4-FFF2-40B4-BE49-F238E27FC236}">
                <a16:creationId xmlns:a16="http://schemas.microsoft.com/office/drawing/2014/main" id="{0762B760-A5F3-735F-B307-D342F0168B81}"/>
              </a:ext>
            </a:extLst>
          </p:cNvPr>
          <p:cNvSpPr/>
          <p:nvPr/>
        </p:nvSpPr>
        <p:spPr>
          <a:xfrm>
            <a:off x="767408" y="5332265"/>
            <a:ext cx="648072" cy="14145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1B49D2C-A934-9F08-AE2C-DED903E28AFA}"/>
              </a:ext>
            </a:extLst>
          </p:cNvPr>
          <p:cNvSpPr/>
          <p:nvPr/>
        </p:nvSpPr>
        <p:spPr>
          <a:xfrm>
            <a:off x="2167554" y="5338495"/>
            <a:ext cx="648072" cy="14145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42020E8-3474-BF4A-93C2-46F54F8B250E}"/>
              </a:ext>
            </a:extLst>
          </p:cNvPr>
          <p:cNvSpPr/>
          <p:nvPr/>
        </p:nvSpPr>
        <p:spPr>
          <a:xfrm>
            <a:off x="3071664" y="5329162"/>
            <a:ext cx="648072" cy="14145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7A0B6596-3E99-0F5A-C526-B9F332032CF9}"/>
              </a:ext>
            </a:extLst>
          </p:cNvPr>
          <p:cNvSpPr/>
          <p:nvPr/>
        </p:nvSpPr>
        <p:spPr>
          <a:xfrm>
            <a:off x="4813575" y="5338494"/>
            <a:ext cx="648072" cy="14145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8E3AC564-E781-96D7-F466-CFB653F8FB5C}"/>
              </a:ext>
            </a:extLst>
          </p:cNvPr>
          <p:cNvSpPr/>
          <p:nvPr/>
        </p:nvSpPr>
        <p:spPr>
          <a:xfrm>
            <a:off x="6456040" y="5338494"/>
            <a:ext cx="648072" cy="14145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E514875-33ED-DC23-520F-E274F1F3E64A}"/>
              </a:ext>
            </a:extLst>
          </p:cNvPr>
          <p:cNvSpPr/>
          <p:nvPr/>
        </p:nvSpPr>
        <p:spPr>
          <a:xfrm>
            <a:off x="8472264" y="5338493"/>
            <a:ext cx="648072" cy="14145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1C69DB14-F851-B629-491B-49BE33B9D5D3}"/>
              </a:ext>
            </a:extLst>
          </p:cNvPr>
          <p:cNvSpPr/>
          <p:nvPr/>
        </p:nvSpPr>
        <p:spPr>
          <a:xfrm>
            <a:off x="10488488" y="5338493"/>
            <a:ext cx="648072" cy="14145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59037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9DB1A-5932-24FC-B9C7-132A1B23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Sona transitions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FD967-01F8-5171-6FC8-20465D87A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563143"/>
            <a:ext cx="11447824" cy="4356071"/>
          </a:xfrm>
        </p:spPr>
        <p:txBody>
          <a:bodyPr/>
          <a:lstStyle/>
          <a:p>
            <a:pPr marL="0" indent="0">
              <a:buNone/>
            </a:pPr>
            <a:r>
              <a:rPr lang="en-US" sz="1800" b="1" u="sng" dirty="0"/>
              <a:t>Measurements (metastable hydrogen)</a:t>
            </a:r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03C37-BA2B-0BCC-F13B-4ABCF5BC1B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/>
              <a:t>Present studies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331B8-6AD6-2EF9-76ED-8188832BBE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18</a:t>
            </a:fld>
            <a:endParaRPr lang="en-US" noProof="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4BA552D-6159-E33D-0F51-F05CFDA02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839" y="1809345"/>
            <a:ext cx="6106292" cy="416052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5F49F87-EDA3-32F4-8EFB-26F22A8900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48668" y="1809345"/>
            <a:ext cx="6106293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048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9DB1A-5932-24FC-B9C7-132A1B23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Sona transitions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CFD967-01F8-5171-6FC8-20465D87AF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563143"/>
                <a:ext cx="5736001" cy="435607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800" b="1" u="sng" dirty="0"/>
                  <a:t>Photon model</a:t>
                </a:r>
              </a:p>
              <a:p>
                <a:r>
                  <a:rPr lang="en-US" sz="1800" dirty="0"/>
                  <a:t>Magnetic dipole transitions: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=±1</m:t>
                    </m:r>
                  </m:oMath>
                </a14:m>
                <a:endParaRPr lang="en-US" sz="1800" dirty="0">
                  <a:solidFill>
                    <a:schemeClr val="tx1"/>
                  </a:solidFill>
                </a:endParaRPr>
              </a:p>
              <a:p>
                <a:r>
                  <a:rPr lang="en-US" sz="1800" dirty="0"/>
                  <a:t>Sign change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1800" dirty="0"/>
              </a:p>
              <a:p>
                <a:r>
                  <a:rPr lang="en-US" sz="1800" dirty="0"/>
                  <a:t>Time-varying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1800" dirty="0"/>
                  <a:t> (at the rest frame, for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sz="1800" dirty="0"/>
                  <a:t>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⇄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1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⇄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dirty="0"/>
                  <a:t> </a:t>
                </a:r>
              </a:p>
              <a:p>
                <a:r>
                  <a:rPr lang="en-US" sz="1800" dirty="0"/>
                  <a:t>The definite shape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1800" dirty="0"/>
                  <a:t> determines the wavelength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1800" dirty="0"/>
                  <a:t>, and the velocity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1800" dirty="0"/>
                  <a:t> of the atoms determines the frequency: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1800" dirty="0"/>
                  <a:t> or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sz="1800" dirty="0"/>
              </a:p>
              <a:p>
                <a:r>
                  <a:rPr lang="en-US" sz="1800" dirty="0"/>
                  <a:t>Energy of absorbed photons: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h𝑓</m:t>
                    </m:r>
                  </m:oMath>
                </a14:m>
                <a:r>
                  <a:rPr lang="en-US" sz="1800" dirty="0"/>
                  <a:t>, for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</m:oMath>
                </a14:m>
                <a:endParaRPr lang="en-US" sz="1800" dirty="0"/>
              </a:p>
              <a:p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∼20</m:t>
                    </m:r>
                  </m:oMath>
                </a14:m>
                <a:r>
                  <a:rPr lang="en-US" sz="1800" dirty="0"/>
                  <a:t> cm,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∼2</m:t>
                    </m:r>
                  </m:oMath>
                </a14:m>
                <a:r>
                  <a:rPr lang="en-US" sz="1800" dirty="0"/>
                  <a:t> MHz,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∼10</m:t>
                    </m:r>
                  </m:oMath>
                </a14:m>
                <a:r>
                  <a:rPr lang="en-US" sz="1800" dirty="0"/>
                  <a:t> neV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CFD967-01F8-5171-6FC8-20465D87AF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563143"/>
                <a:ext cx="5736001" cy="4356071"/>
              </a:xfrm>
              <a:blipFill>
                <a:blip r:embed="rId2"/>
                <a:stretch>
                  <a:fillRect l="-2444" t="-1538" r="-2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03C37-BA2B-0BCC-F13B-4ABCF5BC1B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/>
              <a:t>Present studies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331B8-6AD6-2EF9-76ED-8188832BBE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19</a:t>
            </a:fld>
            <a:endParaRPr lang="en-US" noProof="0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3A72D99B-CFAB-5E2D-E842-F3C2E0A69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345600" y="976516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87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9DB1A-5932-24FC-B9C7-132A1B23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Sona transitions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CFD967-01F8-5171-6FC8-20465D87AF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563143"/>
                <a:ext cx="11449050" cy="453015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800" b="1" u="sng" dirty="0"/>
                  <a:t>P. G. Sona</a:t>
                </a:r>
                <a:r>
                  <a:rPr lang="en-US" sz="1800" u="sng" dirty="0"/>
                  <a:t>, Energ. Nucl. </a:t>
                </a:r>
                <a:r>
                  <a:rPr lang="en-US" sz="1800" b="1" u="sng" dirty="0"/>
                  <a:t>14</a:t>
                </a:r>
                <a:r>
                  <a:rPr lang="en-US" sz="1800" u="sng" dirty="0"/>
                  <a:t>, 295 (1967)</a:t>
                </a:r>
                <a:endParaRPr lang="en-US" sz="1800" dirty="0"/>
              </a:p>
              <a:p>
                <a:r>
                  <a:rPr lang="en-US" sz="1800" dirty="0"/>
                  <a:t>Non-thermal beams</a:t>
                </a:r>
              </a:p>
              <a:p>
                <a:r>
                  <a:rPr lang="en-US" sz="1800" dirty="0"/>
                  <a:t>Quantization axis parallel to the beam axis</a:t>
                </a:r>
              </a:p>
              <a:p>
                <a:r>
                  <a:rPr lang="en-US" sz="1800" dirty="0"/>
                  <a:t>Static magnetic field with direction reversal along the quantization axis</a:t>
                </a:r>
              </a:p>
              <a:p>
                <a:r>
                  <a:rPr lang="en-US" sz="1800" dirty="0"/>
                  <a:t>Metastable H: nuclear polarization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  <m:sup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bSup>
                    <m:r>
                      <a:rPr lang="en-US" sz="1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1800" dirty="0">
                  <a:solidFill>
                    <a:schemeClr val="accent1"/>
                  </a:solidFill>
                </a:endParaRPr>
              </a:p>
              <a:p>
                <a:r>
                  <a:rPr lang="en-US" sz="1800" dirty="0"/>
                  <a:t>Metastable D: nuclear vector polarization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  <m:sup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  <m:r>
                      <a:rPr lang="en-US" sz="1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1800" dirty="0"/>
                  <a:t>, </a:t>
                </a:r>
              </a:p>
              <a:p>
                <a:r>
                  <a:rPr lang="en-US" sz="1800" dirty="0">
                    <a:solidFill>
                      <a:schemeClr val="bg1"/>
                    </a:solidFill>
                  </a:rPr>
                  <a:t>Metastable D: </a:t>
                </a:r>
                <a:r>
                  <a:rPr lang="en-US" sz="1800" dirty="0"/>
                  <a:t>nuclear tensor polarization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  <m:sup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  <m:r>
                      <a:rPr lang="en-US" sz="1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1800" dirty="0"/>
              </a:p>
              <a:p>
                <a:r>
                  <a:rPr lang="en-US" sz="1800" dirty="0"/>
                  <a:t>Definition of vector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sub>
                    </m:sSub>
                    <m:r>
                      <a:rPr lang="en-US" sz="1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−1, 1</m:t>
                        </m:r>
                      </m:e>
                    </m:d>
                  </m:oMath>
                </a14:m>
                <a:r>
                  <a:rPr lang="en-US" sz="1800" dirty="0"/>
                  <a:t>) and tensor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m:rPr>
                            <m:sty m:val="p"/>
                          </m:rPr>
                          <a:rPr lang="en-US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sub>
                    </m:sSub>
                    <m:r>
                      <a:rPr lang="en-US" sz="1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 1</m:t>
                        </m:r>
                      </m:e>
                    </m:d>
                  </m:oMath>
                </a14:m>
                <a:r>
                  <a:rPr lang="en-US" sz="1800" dirty="0"/>
                  <a:t>) polarization: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sz="1800" dirty="0"/>
                  <a:t>For spin-1/2 particles,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+1/2</m:t>
                            </m:r>
                          </m:sub>
                        </m:sSub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sSub>
                          <m:sSubPr>
                            <m:ctrlP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−1/2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+1/2</m:t>
                            </m:r>
                          </m:sub>
                        </m:sSub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+ </m:t>
                        </m:r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−1/2</m:t>
                            </m:r>
                          </m:sub>
                        </m:sSub>
                      </m:den>
                    </m:f>
                  </m:oMath>
                </a14:m>
                <a:endParaRPr lang="en-US" sz="180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sz="1800" dirty="0"/>
                  <a:t>For spin-1 particles,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sSub>
                          <m:sSubPr>
                            <m:ctrlP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+ </m:t>
                        </m:r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+</m:t>
                        </m:r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1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a:rPr lang="en-US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− 2</m:t>
                        </m:r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+ </m:t>
                        </m:r>
                        <m:sSub>
                          <m:sSubPr>
                            <m:ctrlP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CFD967-01F8-5171-6FC8-20465D87AF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563143"/>
                <a:ext cx="11449050" cy="4530153"/>
              </a:xfrm>
              <a:blipFill>
                <a:blip r:embed="rId2"/>
                <a:stretch>
                  <a:fillRect l="-1225" t="-1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03C37-BA2B-0BCC-F13B-4ABCF5BC1B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/>
              <a:t>General concept and theoretical framework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331B8-6AD6-2EF9-76ED-8188832BBE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2</a:t>
            </a:fld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A9F8B4-20B1-D5F0-97E8-DAAE3B5A5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208" y="1844824"/>
            <a:ext cx="3990525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1936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9DB1A-5932-24FC-B9C7-132A1B23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Sona transitions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CFD967-01F8-5171-6FC8-20465D87AF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563143"/>
                <a:ext cx="5736001" cy="435607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800" b="1" u="sng" dirty="0"/>
                  <a:t>Photon model</a:t>
                </a:r>
              </a:p>
              <a:p>
                <a:r>
                  <a:rPr lang="en-US" sz="1800" dirty="0"/>
                  <a:t>Magnetic dipole transitions: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=±1</m:t>
                    </m:r>
                  </m:oMath>
                </a14:m>
                <a:endParaRPr lang="en-US" sz="1800" dirty="0">
                  <a:solidFill>
                    <a:schemeClr val="tx1"/>
                  </a:solidFill>
                </a:endParaRPr>
              </a:p>
              <a:p>
                <a:r>
                  <a:rPr lang="en-US" sz="1800" dirty="0"/>
                  <a:t>Sign change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1800" dirty="0"/>
              </a:p>
              <a:p>
                <a:r>
                  <a:rPr lang="en-US" sz="1800" dirty="0"/>
                  <a:t>Time-varying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1800" dirty="0"/>
                  <a:t> (at the rest frame, for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sz="1800" dirty="0"/>
                  <a:t>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⇄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1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⇄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dirty="0"/>
                  <a:t> </a:t>
                </a:r>
              </a:p>
              <a:p>
                <a:r>
                  <a:rPr lang="en-US" sz="1800" dirty="0"/>
                  <a:t>The definite shape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1800" dirty="0"/>
                  <a:t> determines the wavelength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1800" dirty="0"/>
                  <a:t>, and the velocity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1800" dirty="0"/>
                  <a:t> of the atoms determines the frequency: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1800" dirty="0"/>
                  <a:t> or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sz="1800" dirty="0"/>
              </a:p>
              <a:p>
                <a:r>
                  <a:rPr lang="en-US" sz="1800" dirty="0"/>
                  <a:t>Energy of absorbed photons: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h𝑓</m:t>
                    </m:r>
                  </m:oMath>
                </a14:m>
                <a:r>
                  <a:rPr lang="en-US" sz="1800" dirty="0"/>
                  <a:t>, for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</m:oMath>
                </a14:m>
                <a:endParaRPr lang="en-US" sz="1800" dirty="0"/>
              </a:p>
              <a:p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∼20</m:t>
                    </m:r>
                  </m:oMath>
                </a14:m>
                <a:r>
                  <a:rPr lang="en-US" sz="1800" dirty="0"/>
                  <a:t> cm,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∼2</m:t>
                    </m:r>
                  </m:oMath>
                </a14:m>
                <a:r>
                  <a:rPr lang="en-US" sz="1800" dirty="0"/>
                  <a:t> MHz,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∼10</m:t>
                    </m:r>
                  </m:oMath>
                </a14:m>
                <a:r>
                  <a:rPr lang="en-US" sz="1800" dirty="0"/>
                  <a:t> neV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CFD967-01F8-5171-6FC8-20465D87AF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563143"/>
                <a:ext cx="5736001" cy="4356071"/>
              </a:xfrm>
              <a:blipFill>
                <a:blip r:embed="rId2"/>
                <a:stretch>
                  <a:fillRect l="-2444" t="-1538" r="-2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03C37-BA2B-0BCC-F13B-4ABCF5BC1B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/>
              <a:t>Present studies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331B8-6AD6-2EF9-76ED-8188832BBE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20</a:t>
            </a:fld>
            <a:endParaRPr lang="en-US" noProof="0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3A72D99B-CFAB-5E2D-E842-F3C2E0A69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345600" y="976516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29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9DB1A-5932-24FC-B9C7-132A1B23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Sona transitions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CFD967-01F8-5171-6FC8-20465D87AF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563143"/>
                <a:ext cx="5736001" cy="435607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800" b="1" u="sng" dirty="0"/>
                  <a:t>Photon model</a:t>
                </a:r>
              </a:p>
              <a:p>
                <a:r>
                  <a:rPr lang="en-US" sz="1800" dirty="0"/>
                  <a:t>Magnetic dipole transitions: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=±1</m:t>
                    </m:r>
                  </m:oMath>
                </a14:m>
                <a:endParaRPr lang="en-US" sz="1800" dirty="0">
                  <a:solidFill>
                    <a:schemeClr val="tx1"/>
                  </a:solidFill>
                </a:endParaRPr>
              </a:p>
              <a:p>
                <a:r>
                  <a:rPr lang="en-US" sz="1800" dirty="0"/>
                  <a:t>Sign change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1800" dirty="0"/>
              </a:p>
              <a:p>
                <a:r>
                  <a:rPr lang="en-US" sz="1800" dirty="0"/>
                  <a:t>Time-varying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1800" dirty="0"/>
                  <a:t> (at the rest frame, for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sz="1800" dirty="0"/>
                  <a:t>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⇄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1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⇄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dirty="0"/>
                  <a:t> </a:t>
                </a:r>
              </a:p>
              <a:p>
                <a:r>
                  <a:rPr lang="en-US" sz="1800" dirty="0"/>
                  <a:t>The definite shape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1800" dirty="0"/>
                  <a:t> determines the wavelength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1800" dirty="0"/>
                  <a:t>, and the velocity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1800" dirty="0"/>
                  <a:t> of the atoms determines the frequency: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1800" dirty="0"/>
                  <a:t> or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sz="1800" dirty="0"/>
              </a:p>
              <a:p>
                <a:r>
                  <a:rPr lang="en-US" sz="1800" dirty="0"/>
                  <a:t>Energy of absorbed photons: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h𝑓</m:t>
                    </m:r>
                  </m:oMath>
                </a14:m>
                <a:r>
                  <a:rPr lang="en-US" sz="1800" dirty="0"/>
                  <a:t>, for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</m:oMath>
                </a14:m>
                <a:endParaRPr lang="en-US" sz="1800" dirty="0"/>
              </a:p>
              <a:p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∼20</m:t>
                    </m:r>
                  </m:oMath>
                </a14:m>
                <a:r>
                  <a:rPr lang="en-US" sz="1800" dirty="0"/>
                  <a:t> cm,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∼2</m:t>
                    </m:r>
                  </m:oMath>
                </a14:m>
                <a:r>
                  <a:rPr lang="en-US" sz="1800" dirty="0"/>
                  <a:t> MHz,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∼10</m:t>
                    </m:r>
                  </m:oMath>
                </a14:m>
                <a:r>
                  <a:rPr lang="en-US" sz="1800" dirty="0"/>
                  <a:t> neV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CFD967-01F8-5171-6FC8-20465D87AF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563143"/>
                <a:ext cx="5736001" cy="4356071"/>
              </a:xfrm>
              <a:blipFill>
                <a:blip r:embed="rId2"/>
                <a:stretch>
                  <a:fillRect l="-2444" t="-1538" r="-2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03C37-BA2B-0BCC-F13B-4ABCF5BC1B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/>
              <a:t>Present studies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331B8-6AD6-2EF9-76ED-8188832BBE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21</a:t>
            </a:fld>
            <a:endParaRPr lang="en-US" noProof="0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3A72D99B-CFAB-5E2D-E842-F3C2E0A69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345600" y="976516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99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9DB1A-5932-24FC-B9C7-132A1B23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Sona transitions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CFD967-01F8-5171-6FC8-20465D87AF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563143"/>
                <a:ext cx="11447824" cy="435607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800" b="1" u="sng" dirty="0"/>
                  <a:t>Numerical simulations</a:t>
                </a:r>
                <a:endParaRPr lang="en-US" sz="1800" dirty="0"/>
              </a:p>
              <a:p>
                <a:r>
                  <a:rPr lang="en-US" sz="1800" dirty="0"/>
                  <a:t>Study of the system in its rest frame: The spatial dependence of the magnetic field is transformed into time dependence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num>
                          <m:den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800" dirty="0"/>
                  <a:t>.</a:t>
                </a:r>
              </a:p>
              <a:p>
                <a:r>
                  <a:rPr lang="en-US" sz="1800" dirty="0"/>
                  <a:t>The dynamics is obtained by solving the Schrödinger equation: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|"/>
                          <m:endChr m:val="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ℏ 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  <m:d>
                                    <m:d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b="1" i="1"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  <a:p>
                <a:pPr marL="0" indent="0">
                  <a:buNone/>
                </a:pPr>
                <a:r>
                  <a:rPr lang="en-US" sz="1800" dirty="0"/>
                  <a:t>with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1800" dirty="0"/>
              </a:p>
              <a:p>
                <a:pPr marL="0" indent="0">
                  <a:buNone/>
                </a:pPr>
                <a:r>
                  <a:rPr lang="en-US" sz="1800" dirty="0"/>
                  <a:t>where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𝑱</m:t>
                      </m:r>
                    </m:oMath>
                  </m:oMathPara>
                </a14:m>
                <a:endParaRPr lang="en-US" sz="1800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1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𝒂𝒕𝒐𝒎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𝑩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𝑱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+ 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𝑩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CFD967-01F8-5171-6FC8-20465D87AF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563143"/>
                <a:ext cx="11447824" cy="4356071"/>
              </a:xfrm>
              <a:blipFill>
                <a:blip r:embed="rId2"/>
                <a:stretch>
                  <a:fillRect l="-1225" t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03C37-BA2B-0BCC-F13B-4ABCF5BC1B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/>
              <a:t>Present studies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331B8-6AD6-2EF9-76ED-8188832BBE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22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81012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9DB1A-5932-24FC-B9C7-132A1B23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Sona transitions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CFD967-01F8-5171-6FC8-20465D87AF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563143"/>
                <a:ext cx="11447824" cy="435607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800" b="1" u="sng" dirty="0"/>
                  <a:t>Numerical simulations</a:t>
                </a:r>
                <a:endParaRPr lang="en-US" sz="1800" dirty="0"/>
              </a:p>
              <a:p>
                <a:r>
                  <a:rPr lang="en-US" sz="1800" dirty="0"/>
                  <a:t>Use the eigensystem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US" sz="1800" dirty="0"/>
                  <a:t> of the unperturbed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 dirty="0"/>
                  <a:t> to express any quantum state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  <m:d>
                              <m:d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b="1" i="1" smtClean="0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US" sz="1800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=</m:t>
                          </m:r>
                        </m:e>
                      </m:d>
                      <m:nary>
                        <m:naryPr>
                          <m:chr m:val="∑"/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sup>
                        <m:e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d>
                                    <m:d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8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sup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sup>
                          </m:s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sz="1800" dirty="0"/>
              </a:p>
              <a:p>
                <a:r>
                  <a:rPr lang="en-US" sz="1800" dirty="0"/>
                  <a:t>The Schrödinger equation yields: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18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18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acc>
                        </m:e>
                        <m:sub>
                          <m:r>
                            <a:rPr lang="en-US" sz="1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sz="1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1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8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8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en-US" sz="1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sz="1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sup>
                        <m:e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sz="1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1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8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8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sz="18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sz="18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r>
                                    <a:rPr lang="en-US" sz="18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en-US" sz="18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sup>
                          </m:sSup>
                          <m:r>
                            <a:rPr lang="en-US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⟨"/>
                              <m:endChr m:val=""/>
                              <m:ctrlPr>
                                <a:rPr lang="en-US" sz="18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sz="18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e>
                          </m:d>
                          <m:r>
                            <a:rPr lang="en-US" sz="1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18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sz="18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d>
                            <m:dPr>
                              <m:begChr m:val="|"/>
                              <m:endChr m:val=""/>
                              <m:ctrlPr>
                                <a:rPr lang="en-US" sz="18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8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sz="18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m:rPr>
                          <m:nor/>
                        </m:rPr>
                        <a:rPr lang="en-US" sz="1800" dirty="0">
                          <a:solidFill>
                            <a:schemeClr val="accent1"/>
                          </a:solidFill>
                        </a:rPr>
                        <m:t>for</m:t>
                      </m:r>
                      <m:r>
                        <m:rPr>
                          <m:nor/>
                        </m:rPr>
                        <a:rPr lang="en-US" sz="1800" b="0" i="0" dirty="0" smtClean="0">
                          <a:solidFill>
                            <a:schemeClr val="accent1"/>
                          </a:solidFill>
                        </a:rPr>
                        <m:t>  </m:t>
                      </m:r>
                      <m:r>
                        <m:rPr>
                          <m:nor/>
                        </m:rPr>
                        <a:rPr lang="en-US" sz="1800" dirty="0">
                          <a:solidFill>
                            <a:schemeClr val="accent1"/>
                          </a:solidFill>
                        </a:rPr>
                        <m:t> </m:t>
                      </m:r>
                      <m:r>
                        <a:rPr lang="en-US" sz="18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18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=1, 2, …, </m:t>
                      </m:r>
                      <m:d>
                        <m:dPr>
                          <m:ctrlPr>
                            <a:rPr lang="en-US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d>
                        <m:dPr>
                          <m:ctrlPr>
                            <a:rPr lang="en-US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US" sz="1800" dirty="0"/>
              </a:p>
              <a:p>
                <a:r>
                  <a:rPr lang="en-US" sz="1800" dirty="0"/>
                  <a:t>Calculation of the interaction potential matrix: 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sz="1800" dirty="0"/>
                  <a:t>No magnetic dipole coupling between the first and the third state, i.e., no direct magnetic dipole transitions between these states are allowed.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CFD967-01F8-5171-6FC8-20465D87AF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563143"/>
                <a:ext cx="11447824" cy="4356071"/>
              </a:xfrm>
              <a:blipFill>
                <a:blip r:embed="rId2"/>
                <a:stretch>
                  <a:fillRect l="-1225" t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03C37-BA2B-0BCC-F13B-4ABCF5BC1B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/>
              <a:t>Present studies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331B8-6AD6-2EF9-76ED-8188832BBE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23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233664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9DB1A-5932-24FC-B9C7-132A1B23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Sona transitions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CFD967-01F8-5171-6FC8-20465D87AF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563143"/>
                <a:ext cx="11447824" cy="435607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800" b="1" u="sng" dirty="0"/>
                  <a:t>Numerical simulations</a:t>
                </a:r>
                <a:endParaRPr lang="en-US" sz="1800" dirty="0"/>
              </a:p>
              <a:p>
                <a:r>
                  <a:rPr lang="en-US" sz="1800" dirty="0"/>
                  <a:t>Solving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ℏ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e>
                      <m:sub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sz="18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d>
                          <m:dPr>
                            <m:ctrlP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  <m:d>
                          <m:dPr>
                            <m:ctrlP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  <m: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sup>
                      <m:e>
                        <m:sSub>
                          <m:sSubPr>
                            <m:ctrlP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d>
                          <m:dPr>
                            <m:ctrlP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18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8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en-US" sz="18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8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  <m:r>
                                  <a:rPr lang="en-US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en-US" sz="18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en-US" sz="18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ℏ</m:t>
                                </m:r>
                              </m:den>
                            </m:f>
                          </m:sup>
                        </m:sSup>
                        <m:r>
                          <a:rPr lang="en-US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begChr m:val="⟨"/>
                            <m:endChr m:val=""/>
                            <m:ctrlPr>
                              <a:rPr lang="en-US" sz="18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sz="18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d>
                          </m:e>
                        </m:d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d>
                          <m:dPr>
                            <m:begChr m:val="|"/>
                            <m:endChr m:val=""/>
                            <m:ctrlPr>
                              <a:rPr lang="en-US" sz="18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sz="18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d>
                      </m:e>
                    </m:nary>
                    <m:r>
                      <a:rPr lang="en-US" sz="1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m:rPr>
                        <m:nor/>
                      </m:rPr>
                      <a:rPr lang="en-US" sz="1800" dirty="0">
                        <a:solidFill>
                          <a:schemeClr val="accent1"/>
                        </a:solidFill>
                      </a:rPr>
                      <m:t>for</m:t>
                    </m:r>
                    <m:r>
                      <m:rPr>
                        <m:nor/>
                      </m:rPr>
                      <a:rPr lang="en-US" sz="1800" b="0" i="0" dirty="0" smtClean="0">
                        <a:solidFill>
                          <a:schemeClr val="accent1"/>
                        </a:solidFill>
                      </a:rPr>
                      <m:t>  </m:t>
                    </m:r>
                    <m:r>
                      <m:rPr>
                        <m:nor/>
                      </m:rPr>
                      <a:rPr lang="en-US" sz="1800" dirty="0">
                        <a:solidFill>
                          <a:schemeClr val="accent1"/>
                        </a:solidFill>
                      </a:rPr>
                      <m:t> </m:t>
                    </m:r>
                    <m:r>
                      <a:rPr lang="en-US" sz="1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=1, 2, …, </m:t>
                    </m:r>
                    <m:d>
                      <m:dPr>
                        <m:ctrlPr>
                          <a:rPr lang="en-US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sz="1800" dirty="0"/>
                  <a:t> gives the probabilities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CFD967-01F8-5171-6FC8-20465D87AF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563143"/>
                <a:ext cx="11447824" cy="4356071"/>
              </a:xfrm>
              <a:blipFill>
                <a:blip r:embed="rId2"/>
                <a:stretch>
                  <a:fillRect l="-1225" t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03C37-BA2B-0BCC-F13B-4ABCF5BC1B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/>
              <a:t>Present studies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331B8-6AD6-2EF9-76ED-8188832BBE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24</a:t>
            </a:fld>
            <a:endParaRPr lang="en-US" noProof="0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CD858363-7992-62FF-B489-6ED133C36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32220" y="3539177"/>
            <a:ext cx="946597" cy="182880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73828B4-E84A-A887-FABC-ED87F807C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3183" y="2807657"/>
            <a:ext cx="5369382" cy="329184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00D07BD4-0BB3-9C0E-1561-696873A0B9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79778" y="2807657"/>
            <a:ext cx="5369382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371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9DB1A-5932-24FC-B9C7-132A1B23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Sona transitions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CFD967-01F8-5171-6FC8-20465D87AF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563143"/>
                <a:ext cx="5015921" cy="435607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800" b="1" u="sng" dirty="0"/>
                  <a:t>Numerical simulations</a:t>
                </a:r>
                <a:endParaRPr lang="en-US" sz="1800" dirty="0"/>
              </a:p>
              <a:p>
                <a:pPr algn="just"/>
                <a:r>
                  <a:rPr lang="en-US" sz="1800" dirty="0"/>
                  <a:t>Integration over the beam profile, e.g., Gaussian distribution spanning on the x-y plane:</a:t>
                </a:r>
              </a:p>
              <a:p>
                <a:pPr lvl="1" algn="just">
                  <a:buFont typeface="Wingdings" panose="05000000000000000000" pitchFamily="2" charset="2"/>
                  <a:buChar char="ü"/>
                </a:pPr>
                <a:r>
                  <a:rPr lang="en-US" sz="1800" dirty="0"/>
                  <a:t>centered at the origin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0, 0</m:t>
                        </m:r>
                      </m:e>
                    </m:d>
                  </m:oMath>
                </a14:m>
                <a:r>
                  <a:rPr lang="en-US" sz="1800" dirty="0"/>
                  <a:t> with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en-US" sz="1800" dirty="0"/>
                  <a:t> mm</a:t>
                </a:r>
              </a:p>
              <a:p>
                <a:pPr lvl="1" algn="just">
                  <a:buFont typeface="Wingdings" panose="05000000000000000000" pitchFamily="2" charset="2"/>
                  <a:buChar char="ü"/>
                </a:pPr>
                <a:r>
                  <a:rPr lang="en-US" sz="1800" dirty="0"/>
                  <a:t>axially symmetric magnetic field and beam distribution</a:t>
                </a:r>
              </a:p>
              <a:p>
                <a:pPr lvl="1" algn="just">
                  <a:buFont typeface="Wingdings" panose="05000000000000000000" pitchFamily="2" charset="2"/>
                  <a:buChar char="ü"/>
                </a:pPr>
                <a:r>
                  <a:rPr lang="en-US" sz="1800" dirty="0"/>
                  <a:t>use of polar coordinates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CFD967-01F8-5171-6FC8-20465D87AF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563143"/>
                <a:ext cx="5015921" cy="4356071"/>
              </a:xfrm>
              <a:blipFill>
                <a:blip r:embed="rId2"/>
                <a:stretch>
                  <a:fillRect l="-2795" t="-1538" r="-29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03C37-BA2B-0BCC-F13B-4ABCF5BC1B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/>
              <a:t>Present studies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331B8-6AD6-2EF9-76ED-8188832BBE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25</a:t>
            </a:fld>
            <a:endParaRPr lang="en-US" noProof="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DCAEC29-A79C-3ED5-57D7-7855D0560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549341" y="1448779"/>
            <a:ext cx="5385954" cy="4572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8C7B712-2C50-BE58-968D-FA5804ACB5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64552" y="2614670"/>
            <a:ext cx="950976" cy="224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5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9DB1A-5932-24FC-B9C7-132A1B23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Sona transitions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CFD967-01F8-5171-6FC8-20465D87AF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563143"/>
                <a:ext cx="5015921" cy="435607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800" b="1" u="sng" dirty="0"/>
                  <a:t>Numerical simulations</a:t>
                </a:r>
                <a:endParaRPr lang="en-US" sz="1800" dirty="0"/>
              </a:p>
              <a:p>
                <a:pPr algn="just"/>
                <a:r>
                  <a:rPr lang="en-US" sz="1800" dirty="0"/>
                  <a:t>Integration over the beam profile, e.g., Gaussian distribution spanning on the x-y plane:</a:t>
                </a:r>
              </a:p>
              <a:p>
                <a:pPr lvl="1" algn="just">
                  <a:buFont typeface="Wingdings" panose="05000000000000000000" pitchFamily="2" charset="2"/>
                  <a:buChar char="ü"/>
                </a:pPr>
                <a:r>
                  <a:rPr lang="en-US" sz="1800" dirty="0"/>
                  <a:t>centered at the origin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0, 0</m:t>
                        </m:r>
                      </m:e>
                    </m:d>
                  </m:oMath>
                </a14:m>
                <a:r>
                  <a:rPr lang="en-US" sz="1800" dirty="0"/>
                  <a:t> with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en-US" sz="1800" dirty="0"/>
                  <a:t> mm</a:t>
                </a:r>
              </a:p>
              <a:p>
                <a:pPr lvl="1" algn="just">
                  <a:buFont typeface="Wingdings" panose="05000000000000000000" pitchFamily="2" charset="2"/>
                  <a:buChar char="ü"/>
                </a:pPr>
                <a:r>
                  <a:rPr lang="en-US" sz="1800" dirty="0"/>
                  <a:t>axially symmetric magnetic field and beam distribution</a:t>
                </a:r>
              </a:p>
              <a:p>
                <a:pPr lvl="1" algn="just">
                  <a:buFont typeface="Wingdings" panose="05000000000000000000" pitchFamily="2" charset="2"/>
                  <a:buChar char="ü"/>
                </a:pPr>
                <a:r>
                  <a:rPr lang="en-US" sz="1800" dirty="0"/>
                  <a:t>use of polar coordinates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CFD967-01F8-5171-6FC8-20465D87AF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563143"/>
                <a:ext cx="5015921" cy="4356071"/>
              </a:xfrm>
              <a:blipFill>
                <a:blip r:embed="rId2"/>
                <a:stretch>
                  <a:fillRect l="-2795" t="-1538" r="-29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03C37-BA2B-0BCC-F13B-4ABCF5BC1B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/>
              <a:t>Present studies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331B8-6AD6-2EF9-76ED-8188832BBE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26</a:t>
            </a:fld>
            <a:endParaRPr lang="en-US" noProof="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DCAEC29-A79C-3ED5-57D7-7855D0560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549341" y="1448779"/>
            <a:ext cx="5385954" cy="457199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8C7B712-2C50-BE58-968D-FA5804ACB5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1064552" y="2196639"/>
            <a:ext cx="950976" cy="308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114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9DB1A-5932-24FC-B9C7-132A1B23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Sona transitions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FD967-01F8-5171-6FC8-20465D87A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563143"/>
            <a:ext cx="11447824" cy="4356071"/>
          </a:xfrm>
        </p:spPr>
        <p:txBody>
          <a:bodyPr/>
          <a:lstStyle/>
          <a:p>
            <a:pPr marL="0" indent="0">
              <a:buNone/>
            </a:pPr>
            <a:r>
              <a:rPr lang="en-US" sz="1800" b="1" u="sng" dirty="0"/>
              <a:t>Comparison between measurements and numerical simulations</a:t>
            </a:r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03C37-BA2B-0BCC-F13B-4ABCF5BC1B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/>
              <a:t>Present studies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331B8-6AD6-2EF9-76ED-8188832BBE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27</a:t>
            </a:fld>
            <a:endParaRPr lang="en-US" noProof="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4BA552D-6159-E33D-0F51-F05CFDA02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839" y="1809345"/>
            <a:ext cx="6106292" cy="416051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5F49F87-EDA3-32F4-8EFB-26F22A8900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048668" y="1809345"/>
            <a:ext cx="6106292" cy="41605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F24F37-4A02-3D98-ED1E-1F703C62B993}"/>
              </a:ext>
            </a:extLst>
          </p:cNvPr>
          <p:cNvSpPr txBox="1"/>
          <p:nvPr/>
        </p:nvSpPr>
        <p:spPr>
          <a:xfrm>
            <a:off x="3863752" y="5953535"/>
            <a:ext cx="4464496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dirty="0"/>
              <a:t>R. Engels </a:t>
            </a:r>
            <a:r>
              <a:rPr lang="en-US" sz="1600" i="1" dirty="0"/>
              <a:t>et al.</a:t>
            </a:r>
            <a:r>
              <a:rPr lang="en-US" sz="1600" dirty="0"/>
              <a:t>, Eur. Phys. J. D </a:t>
            </a:r>
            <a:r>
              <a:rPr lang="en-US" sz="1600" b="1" dirty="0"/>
              <a:t>75</a:t>
            </a:r>
            <a:r>
              <a:rPr lang="en-US" sz="1600" dirty="0"/>
              <a:t>, 257 (2021).</a:t>
            </a:r>
          </a:p>
        </p:txBody>
      </p:sp>
    </p:spTree>
    <p:extLst>
      <p:ext uri="{BB962C8B-B14F-4D97-AF65-F5344CB8AC3E}">
        <p14:creationId xmlns:p14="http://schemas.microsoft.com/office/powerpoint/2010/main" val="42729186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9DB1A-5932-24FC-B9C7-132A1B23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Sona UNIT AS polarizer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FD967-01F8-5171-6FC8-20465D87A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563143"/>
            <a:ext cx="11449050" cy="4356071"/>
          </a:xfrm>
        </p:spPr>
        <p:txBody>
          <a:bodyPr/>
          <a:lstStyle/>
          <a:p>
            <a:pPr marL="0" indent="0">
              <a:buNone/>
            </a:pPr>
            <a:r>
              <a:rPr lang="en-US" sz="1800" b="1" u="sng" dirty="0"/>
              <a:t>Probability oscillations without initial polarization</a:t>
            </a:r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03C37-BA2B-0BCC-F13B-4ABCF5BC1B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/>
              <a:t>Present studies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331B8-6AD6-2EF9-76ED-8188832BBE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28</a:t>
            </a:fld>
            <a:endParaRPr lang="en-US" noProof="0" dirty="0"/>
          </a:p>
        </p:txBody>
      </p:sp>
      <p:pic>
        <p:nvPicPr>
          <p:cNvPr id="21" name="H_unpol_Sona_r_0_5cm">
            <a:hlinkClick r:id="" action="ppaction://media"/>
            <a:extLst>
              <a:ext uri="{FF2B5EF4-FFF2-40B4-BE49-F238E27FC236}">
                <a16:creationId xmlns:a16="http://schemas.microsoft.com/office/drawing/2014/main" id="{CF9DF46C-7DDB-96D6-B154-2EAA808E2B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16832"/>
            <a:ext cx="11811000" cy="393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4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6" descr="Ein Bild, das Zylinder enthält.&#10;&#10;Automatisch generierte Beschreibung">
            <a:extLst>
              <a:ext uri="{FF2B5EF4-FFF2-40B4-BE49-F238E27FC236}">
                <a16:creationId xmlns:a16="http://schemas.microsoft.com/office/drawing/2014/main" id="{AADC9240-7E1C-FF40-FB9F-0A7FEB314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455" y="2221565"/>
            <a:ext cx="2966564" cy="228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19DB1A-5932-24FC-B9C7-132A1B23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Sona UNIT AS polarizer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FD967-01F8-5171-6FC8-20465D87A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563143"/>
            <a:ext cx="11449050" cy="4356071"/>
          </a:xfrm>
        </p:spPr>
        <p:txBody>
          <a:bodyPr/>
          <a:lstStyle/>
          <a:p>
            <a:pPr marL="0" indent="0">
              <a:buNone/>
            </a:pPr>
            <a:r>
              <a:rPr lang="en-US" sz="1800" b="1" u="sng" dirty="0"/>
              <a:t>Probability oscillations without initial polarization</a:t>
            </a:r>
          </a:p>
          <a:p>
            <a:r>
              <a:rPr lang="en-US" sz="1800" dirty="0"/>
              <a:t>New Sona unit designs to exploit the off-axis radial field for metastable H and D atomic beams.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03C37-BA2B-0BCC-F13B-4ABCF5BC1B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/>
              <a:t>Future directions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331B8-6AD6-2EF9-76ED-8188832BBE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29</a:t>
            </a:fld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1C84A4-2381-57FF-59E1-FFB858E75B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10" t="4496" r="8932" b="6256"/>
          <a:stretch/>
        </p:blipFill>
        <p:spPr>
          <a:xfrm>
            <a:off x="314953" y="2280280"/>
            <a:ext cx="2958353" cy="2286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6902BE-0983-4524-F3C6-474C36459DAE}"/>
              </a:ext>
            </a:extLst>
          </p:cNvPr>
          <p:cNvSpPr txBox="1"/>
          <p:nvPr/>
        </p:nvSpPr>
        <p:spPr>
          <a:xfrm>
            <a:off x="557588" y="4796447"/>
            <a:ext cx="1631504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dirty="0"/>
              <a:t>N. Hanold, B.S. Thesis (2023).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BCE1B1-B20D-3D79-533C-4F0C1743EC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65" t="-1" r="15395" b="12434"/>
          <a:stretch/>
        </p:blipFill>
        <p:spPr>
          <a:xfrm>
            <a:off x="2389385" y="4542419"/>
            <a:ext cx="1720786" cy="173736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A6820DE4-3AC3-AE92-A9B4-87965BAC35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705426" y="4116404"/>
            <a:ext cx="3597639" cy="192024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3B26958-124F-1CA3-47CE-82A616A0C4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480680" y="2241173"/>
            <a:ext cx="3597639" cy="192024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1C89464C-9CB0-0569-33D2-E8942578DB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01753" y="4116404"/>
            <a:ext cx="35976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58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9DB1A-5932-24FC-B9C7-132A1B23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Sona transitions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CFD967-01F8-5171-6FC8-20465D87AF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563143"/>
                <a:ext cx="11449050" cy="435607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800" b="1" u="sng" dirty="0"/>
                  <a:t>Metastable H and D atoms in an external magnetic field</a:t>
                </a:r>
                <a:endParaRPr lang="en-US" sz="1800" dirty="0"/>
              </a:p>
              <a:p>
                <a:r>
                  <a:rPr lang="en-US" sz="1800" dirty="0"/>
                  <a:t>Effective Hamiltonian of H (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=1/2</m:t>
                    </m:r>
                  </m:oMath>
                </a14:m>
                <a:r>
                  <a:rPr lang="en-US" sz="1800" dirty="0"/>
                  <a:t>) and D (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=1/2</m:t>
                    </m:r>
                  </m:oMath>
                </a14:m>
                <a:r>
                  <a:rPr lang="en-US" sz="1800" dirty="0"/>
                  <a:t>) in a static magnetic field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𝐵</m:t>
                    </m:r>
                    <m:acc>
                      <m:accPr>
                        <m:chr m:val="̂"/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acc>
                  </m:oMath>
                </a14:m>
                <a:r>
                  <a:rPr lang="en-US" sz="1800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𝑱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−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𝑱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+ 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US" sz="1800" dirty="0"/>
              </a:p>
              <a:p>
                <a:pPr marL="0" indent="0">
                  <a:buNone/>
                </a:pPr>
                <a:r>
                  <a:rPr lang="en-US" sz="1800" dirty="0"/>
                  <a:t>with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d>
                          <m:d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sub>
                    </m:sSub>
                  </m:oMath>
                </a14:m>
                <a:r>
                  <a:rPr lang="en-US" sz="1800" dirty="0"/>
                  <a:t> is the hyperfine-structure constant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sub>
                            </m:s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=177.56 </m:t>
                            </m:r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MHz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sub>
                            </m:s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=40.92 </m:t>
                            </m:r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MHz</m:t>
                            </m:r>
                          </m:e>
                        </m:eqArr>
                      </m:e>
                    </m:d>
                  </m:oMath>
                </a14:m>
                <a:endParaRPr lang="en-US" sz="18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</m:oMath>
                </a14:m>
                <a:r>
                  <a:rPr lang="en-US" sz="1800" dirty="0"/>
                  <a:t> is the electron g-factor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=−2.002</m:t>
                    </m:r>
                  </m:oMath>
                </a14:m>
                <a:endParaRPr lang="en-US" sz="18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sz="1800" dirty="0"/>
                  <a:t> is the nuclear g-factor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5.586 </m:t>
                            </m:r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for</m:t>
                            </m:r>
                            <m: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proton</m:t>
                            </m:r>
                          </m:e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0.857 </m:t>
                            </m:r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for</m:t>
                            </m:r>
                            <m: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deuteron</m:t>
                            </m:r>
                          </m:e>
                        </m:eqArr>
                      </m:e>
                    </m:d>
                  </m:oMath>
                </a14:m>
                <a:endParaRPr lang="en-US" sz="18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1800" dirty="0"/>
                  <a:t> are the Bohr and nuclear magnetons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=9.274×</m:t>
                            </m:r>
                            <m:sSup>
                              <m:sSup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−24</m:t>
                                </m:r>
                              </m:sup>
                            </m:s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J</m:t>
                            </m:r>
                            <m: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=5.051×</m:t>
                            </m:r>
                            <m:sSup>
                              <m:sSup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−27</m:t>
                                </m:r>
                              </m:sup>
                            </m:s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J</m:t>
                            </m:r>
                            <m: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</m:e>
                        </m:eqArr>
                      </m:e>
                    </m:d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CFD967-01F8-5171-6FC8-20465D87AF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563143"/>
                <a:ext cx="11449050" cy="4356071"/>
              </a:xfrm>
              <a:blipFill>
                <a:blip r:embed="rId2"/>
                <a:stretch>
                  <a:fillRect l="-1225" t="-1538" b="-4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03C37-BA2B-0BCC-F13B-4ABCF5BC1B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/>
              <a:t>General concept and theoretical framework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331B8-6AD6-2EF9-76ED-8188832BBE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45554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9DB1A-5932-24FC-B9C7-132A1B23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Sona UNIT AS polarizer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FD967-01F8-5171-6FC8-20465D87A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563143"/>
            <a:ext cx="11449050" cy="4356071"/>
          </a:xfrm>
        </p:spPr>
        <p:txBody>
          <a:bodyPr/>
          <a:lstStyle/>
          <a:p>
            <a:pPr marL="0" indent="0">
              <a:buNone/>
            </a:pPr>
            <a:r>
              <a:rPr lang="en-US" sz="1800" b="1" u="sng" dirty="0"/>
              <a:t>Possible applications and polarization schemes</a:t>
            </a:r>
            <a:endParaRPr lang="en-US" sz="1800" dirty="0"/>
          </a:p>
          <a:p>
            <a:pPr algn="just"/>
            <a:r>
              <a:rPr lang="en-US" sz="1800" b="1" dirty="0"/>
              <a:t>Patent</a:t>
            </a:r>
            <a:r>
              <a:rPr lang="en-US" sz="1800" dirty="0"/>
              <a:t> filed in December 2022: “</a:t>
            </a:r>
            <a:r>
              <a:rPr lang="de-DE" sz="1800" dirty="0">
                <a:solidFill>
                  <a:schemeClr val="accent1"/>
                </a:solidFill>
              </a:rPr>
              <a:t>Verfahren und eine Vorrichtung zur Erzeugung von polarisierten Atomen, Molekülen und deren Ionen</a:t>
            </a:r>
            <a:r>
              <a:rPr lang="en-US" sz="1800" dirty="0"/>
              <a:t>”, Ref. No.: 102022213860.0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en-US" sz="1800" dirty="0"/>
              <a:t>Applied to any type of interacting angular momenta in atoms, molecules, or ions.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en-US" sz="1800" dirty="0"/>
              <a:t>The simpler the hyperfine structure is, the higher the polarization values can be.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03C37-BA2B-0BCC-F13B-4ABCF5BC1B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/>
              <a:t>Future directions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331B8-6AD6-2EF9-76ED-8188832BBE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30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65340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9DB1A-5932-24FC-B9C7-132A1B23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Sona UNIT AS polarizer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FD967-01F8-5171-6FC8-20465D87A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563143"/>
            <a:ext cx="11449050" cy="4356071"/>
          </a:xfrm>
        </p:spPr>
        <p:txBody>
          <a:bodyPr/>
          <a:lstStyle/>
          <a:p>
            <a:pPr marL="0" indent="0">
              <a:buNone/>
            </a:pPr>
            <a:r>
              <a:rPr lang="en-US" sz="1800" b="1" u="sng" dirty="0"/>
              <a:t>Possible applications and polarization schemes</a:t>
            </a:r>
            <a:endParaRPr lang="en-US" sz="1800" dirty="0"/>
          </a:p>
          <a:p>
            <a:pPr algn="just"/>
            <a:r>
              <a:rPr lang="en-US" sz="1800" b="1" dirty="0"/>
              <a:t>Patent</a:t>
            </a:r>
            <a:r>
              <a:rPr lang="en-US" sz="1800" dirty="0"/>
              <a:t> filed in December 2022: “</a:t>
            </a:r>
            <a:r>
              <a:rPr lang="de-DE" sz="1800" dirty="0">
                <a:solidFill>
                  <a:schemeClr val="accent1"/>
                </a:solidFill>
              </a:rPr>
              <a:t>Verfahren und eine Vorrichtung zur Erzeugung von polarisierten Atomen, Molekülen und deren Ionen</a:t>
            </a:r>
            <a:r>
              <a:rPr lang="en-US" sz="1800" dirty="0"/>
              <a:t>”, Ref. No.: 102022213860.0</a:t>
            </a:r>
          </a:p>
          <a:p>
            <a:pPr algn="just"/>
            <a:r>
              <a:rPr lang="en-US" sz="1800" b="1" dirty="0"/>
              <a:t>Polarized </a:t>
            </a:r>
            <a:r>
              <a:rPr lang="en-US" sz="1800" b="1" baseline="30000" dirty="0"/>
              <a:t>3</a:t>
            </a:r>
            <a:r>
              <a:rPr lang="en-US" sz="1800" b="1" dirty="0"/>
              <a:t>He</a:t>
            </a:r>
            <a:r>
              <a:rPr lang="en-US" sz="1800" b="1" baseline="30000" dirty="0"/>
              <a:t>+</a:t>
            </a:r>
            <a:r>
              <a:rPr lang="en-US" sz="1800" b="1" dirty="0"/>
              <a:t> ion beam </a:t>
            </a:r>
            <a:r>
              <a:rPr lang="en-US" sz="1800" dirty="0"/>
              <a:t>[“</a:t>
            </a:r>
            <a:r>
              <a:rPr lang="en-US" sz="1800" dirty="0">
                <a:solidFill>
                  <a:schemeClr val="accent1"/>
                </a:solidFill>
              </a:rPr>
              <a:t>First test of a polarized </a:t>
            </a:r>
            <a:r>
              <a:rPr lang="en-US" sz="1800" baseline="30000" dirty="0">
                <a:solidFill>
                  <a:schemeClr val="accent1"/>
                </a:solidFill>
              </a:rPr>
              <a:t>3</a:t>
            </a:r>
            <a:r>
              <a:rPr lang="en-US" sz="1800" dirty="0">
                <a:solidFill>
                  <a:schemeClr val="accent1"/>
                </a:solidFill>
              </a:rPr>
              <a:t>He</a:t>
            </a:r>
            <a:r>
              <a:rPr lang="en-US" sz="1800" baseline="30000" dirty="0">
                <a:solidFill>
                  <a:schemeClr val="accent1"/>
                </a:solidFill>
              </a:rPr>
              <a:t>+</a:t>
            </a:r>
            <a:r>
              <a:rPr lang="en-US" sz="1800" dirty="0">
                <a:solidFill>
                  <a:schemeClr val="accent1"/>
                </a:solidFill>
              </a:rPr>
              <a:t> ion source</a:t>
            </a:r>
            <a:r>
              <a:rPr lang="en-US" sz="1800" dirty="0"/>
              <a:t>” by N. Faatz (25 September 2023, 5:00 PM)]</a:t>
            </a:r>
          </a:p>
          <a:p>
            <a:pPr marL="215900" lvl="1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03C37-BA2B-0BCC-F13B-4ABCF5BC1B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/>
              <a:t>Future directions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331B8-6AD6-2EF9-76ED-8188832BBE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31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08856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9DB1A-5932-24FC-B9C7-132A1B23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Sona UNIT AS polarizer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CFD967-01F8-5171-6FC8-20465D87AF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563143"/>
                <a:ext cx="11449050" cy="435607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800" b="1" u="sng" dirty="0"/>
                  <a:t>Possible applications and polarization schemes</a:t>
                </a:r>
                <a:endParaRPr lang="en-US" sz="1800" dirty="0"/>
              </a:p>
              <a:p>
                <a:pPr algn="just"/>
                <a:r>
                  <a:rPr lang="en-US" sz="1800" b="1" dirty="0"/>
                  <a:t>Patent</a:t>
                </a:r>
                <a:r>
                  <a:rPr lang="en-US" sz="1800" dirty="0"/>
                  <a:t> filed in December 2022: “</a:t>
                </a:r>
                <a:r>
                  <a:rPr lang="de-DE" sz="1800" dirty="0">
                    <a:solidFill>
                      <a:schemeClr val="accent1"/>
                    </a:solidFill>
                  </a:rPr>
                  <a:t>Verfahren und eine Vorrichtung zur Erzeugung von polarisierten Atomen, Molekülen und deren Ionen</a:t>
                </a:r>
                <a:r>
                  <a:rPr lang="en-US" sz="1800" dirty="0"/>
                  <a:t>”, Ref. No.: 102022213860.0</a:t>
                </a:r>
              </a:p>
              <a:p>
                <a:pPr algn="just"/>
                <a:r>
                  <a:rPr lang="en-US" sz="1800" b="1" dirty="0"/>
                  <a:t>Polarized </a:t>
                </a:r>
                <a:r>
                  <a:rPr lang="en-US" sz="1800" b="1" baseline="30000" dirty="0"/>
                  <a:t>3</a:t>
                </a:r>
                <a:r>
                  <a:rPr lang="en-US" sz="1800" b="1" dirty="0"/>
                  <a:t>He</a:t>
                </a:r>
                <a:r>
                  <a:rPr lang="en-US" sz="1800" b="1" baseline="30000" dirty="0"/>
                  <a:t>+</a:t>
                </a:r>
                <a:r>
                  <a:rPr lang="en-US" sz="1800" b="1" dirty="0"/>
                  <a:t> ion beam </a:t>
                </a:r>
                <a:r>
                  <a:rPr lang="en-US" sz="1800" dirty="0"/>
                  <a:t>[“</a:t>
                </a:r>
                <a:r>
                  <a:rPr lang="en-US" sz="1800" dirty="0">
                    <a:solidFill>
                      <a:schemeClr val="accent1"/>
                    </a:solidFill>
                  </a:rPr>
                  <a:t>First test of a polarized </a:t>
                </a:r>
                <a:r>
                  <a:rPr lang="en-US" sz="1800" baseline="30000" dirty="0">
                    <a:solidFill>
                      <a:schemeClr val="accent1"/>
                    </a:solidFill>
                  </a:rPr>
                  <a:t>3</a:t>
                </a:r>
                <a:r>
                  <a:rPr lang="en-US" sz="1800" dirty="0">
                    <a:solidFill>
                      <a:schemeClr val="accent1"/>
                    </a:solidFill>
                  </a:rPr>
                  <a:t>He</a:t>
                </a:r>
                <a:r>
                  <a:rPr lang="en-US" sz="1800" baseline="30000" dirty="0">
                    <a:solidFill>
                      <a:schemeClr val="accent1"/>
                    </a:solidFill>
                  </a:rPr>
                  <a:t>+</a:t>
                </a:r>
                <a:r>
                  <a:rPr lang="en-US" sz="1800" dirty="0">
                    <a:solidFill>
                      <a:schemeClr val="accent1"/>
                    </a:solidFill>
                  </a:rPr>
                  <a:t> ion source</a:t>
                </a:r>
                <a:r>
                  <a:rPr lang="en-US" sz="1800" dirty="0"/>
                  <a:t>” by N. Faatz (25 September 2023, 5:00 PM)]</a:t>
                </a:r>
              </a:p>
              <a:p>
                <a:pPr algn="just"/>
                <a:r>
                  <a:rPr lang="en-US" sz="1800" b="1" dirty="0"/>
                  <a:t>Polarized fuel for nuclear fusion </a:t>
                </a:r>
                <a:r>
                  <a:rPr lang="en-US" sz="1800" dirty="0"/>
                  <a:t>(polarized D beam for injection into a tokamak) [“</a:t>
                </a:r>
                <a:r>
                  <a:rPr lang="en-US" sz="1800" dirty="0">
                    <a:solidFill>
                      <a:schemeClr val="accent1"/>
                    </a:solidFill>
                  </a:rPr>
                  <a:t>A research program to measure the lifetime of spin polarized nuclei in magnetically confined fusion plasmas</a:t>
                </a:r>
                <a:r>
                  <a:rPr lang="en-US" sz="1800" dirty="0"/>
                  <a:t>” by W. W. Heidbrink (25 September 2023, 11:30 AM), “</a:t>
                </a:r>
                <a:r>
                  <a:rPr lang="en-US" sz="1800" dirty="0">
                    <a:solidFill>
                      <a:schemeClr val="accent1"/>
                    </a:solidFill>
                  </a:rPr>
                  <a:t>Polarization REsearch for Fusion Experiments and Reactors - The PREFER collaboration: Goals and present status</a:t>
                </a:r>
                <a:r>
                  <a:rPr lang="en-US" sz="1800" dirty="0"/>
                  <a:t>” by G. Ciullo (26 September 2023, 12:00 PM)]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1800" b="0" i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 </m:t>
                    </m:r>
                    <m:groupChr>
                      <m:groupChrPr>
                        <m:chr m:val="→"/>
                        <m:vertJc m:val="bot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en-US" sz="1800" b="0" smtClean="0">
                            <a:latin typeface="Cambria Math" panose="02040503050406030204" pitchFamily="18" charset="0"/>
                          </a:rPr>
                          <m:t>       </m:t>
                        </m:r>
                      </m:e>
                    </m:groupCh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 + 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α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 +  17.58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US" sz="1800" dirty="0"/>
              </a:p>
              <a:p>
                <a:pPr lvl="1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 + 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</m:t>
                    </m:r>
                    <m:groupChr>
                      <m:groupChrPr>
                        <m:chr m:val="→"/>
                        <m:vertJc m:val="bot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en-US" sz="1800" b="0" smtClean="0">
                            <a:latin typeface="Cambria Math" panose="02040503050406030204" pitchFamily="18" charset="0"/>
                          </a:rPr>
                          <m:t>       </m:t>
                        </m:r>
                      </m:e>
                    </m:groupCh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 + 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α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 +  18.34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US" sz="1800" dirty="0"/>
              </a:p>
              <a:p>
                <a:pPr marL="215900" lvl="1" indent="0">
                  <a:buNone/>
                </a:pPr>
                <a:endParaRPr lang="en-US" sz="1800" dirty="0"/>
              </a:p>
              <a:p>
                <a:pPr marL="0" indent="0">
                  <a:buNone/>
                </a:pPr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CFD967-01F8-5171-6FC8-20465D87AF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563143"/>
                <a:ext cx="11449050" cy="4356071"/>
              </a:xfrm>
              <a:blipFill>
                <a:blip r:embed="rId2"/>
                <a:stretch>
                  <a:fillRect l="-1225" t="-1538" r="-1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03C37-BA2B-0BCC-F13B-4ABCF5BC1B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/>
              <a:t>Future directions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331B8-6AD6-2EF9-76ED-8188832BBE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32</a:t>
            </a:fld>
            <a:endParaRPr lang="en-US" noProof="0" dirty="0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41C2B40B-2244-110E-2AE5-52BFBC0BF758}"/>
              </a:ext>
            </a:extLst>
          </p:cNvPr>
          <p:cNvSpPr/>
          <p:nvPr/>
        </p:nvSpPr>
        <p:spPr>
          <a:xfrm>
            <a:off x="4295800" y="4674419"/>
            <a:ext cx="288032" cy="720080"/>
          </a:xfrm>
          <a:prstGeom prst="rightBrace">
            <a:avLst>
              <a:gd name="adj1" fmla="val 28005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F7777E-7604-3276-25D7-23D9A07BEAD8}"/>
              </a:ext>
            </a:extLst>
          </p:cNvPr>
          <p:cNvSpPr txBox="1"/>
          <p:nvPr/>
        </p:nvSpPr>
        <p:spPr>
          <a:xfrm>
            <a:off x="4583832" y="4728910"/>
            <a:ext cx="482453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95000"/>
              </a:lnSpc>
              <a:buFont typeface="+mj-lt"/>
              <a:buAutoNum type="alphaLcParenR"/>
            </a:pPr>
            <a:r>
              <a:rPr lang="en-US" dirty="0"/>
              <a:t>increased efficiency by </a:t>
            </a:r>
            <a:r>
              <a:rPr lang="en-US" dirty="0">
                <a:solidFill>
                  <a:schemeClr val="accent1"/>
                </a:solidFill>
              </a:rPr>
              <a:t>50%</a:t>
            </a:r>
          </a:p>
          <a:p>
            <a:pPr marL="342900" indent="-342900" algn="l">
              <a:lnSpc>
                <a:spcPct val="95000"/>
              </a:lnSpc>
              <a:buFont typeface="+mj-lt"/>
              <a:buAutoNum type="alphaLcParenR"/>
            </a:pPr>
            <a:r>
              <a:rPr lang="en-US" dirty="0"/>
              <a:t>control the </a:t>
            </a:r>
            <a:r>
              <a:rPr lang="en-US" dirty="0">
                <a:solidFill>
                  <a:schemeClr val="accent1"/>
                </a:solidFill>
              </a:rPr>
              <a:t>angular distribution</a:t>
            </a:r>
            <a:r>
              <a:rPr lang="en-US" dirty="0"/>
              <a:t> of products</a:t>
            </a:r>
          </a:p>
        </p:txBody>
      </p:sp>
    </p:spTree>
    <p:extLst>
      <p:ext uri="{BB962C8B-B14F-4D97-AF65-F5344CB8AC3E}">
        <p14:creationId xmlns:p14="http://schemas.microsoft.com/office/powerpoint/2010/main" val="36539800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9DB1A-5932-24FC-B9C7-132A1B23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Sona UNIT AS polarizer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FD967-01F8-5171-6FC8-20465D87A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563143"/>
            <a:ext cx="11449050" cy="4356071"/>
          </a:xfrm>
        </p:spPr>
        <p:txBody>
          <a:bodyPr/>
          <a:lstStyle/>
          <a:p>
            <a:pPr marL="0" indent="0">
              <a:buNone/>
            </a:pPr>
            <a:r>
              <a:rPr lang="en-US" sz="1800" b="1" u="sng" dirty="0"/>
              <a:t>Possible applications and polarization schemes</a:t>
            </a:r>
            <a:endParaRPr lang="en-US" sz="1800" dirty="0"/>
          </a:p>
          <a:p>
            <a:pPr algn="just"/>
            <a:r>
              <a:rPr lang="en-US" sz="1800" b="1" dirty="0"/>
              <a:t>Patent</a:t>
            </a:r>
            <a:r>
              <a:rPr lang="en-US" sz="1800" dirty="0"/>
              <a:t> filed in December 2022: “</a:t>
            </a:r>
            <a:r>
              <a:rPr lang="de-DE" sz="1800" dirty="0">
                <a:solidFill>
                  <a:schemeClr val="accent1"/>
                </a:solidFill>
              </a:rPr>
              <a:t>Verfahren und eine Vorrichtung zur Erzeugung von polarisierten Atomen, Molekülen und deren Ionen</a:t>
            </a:r>
            <a:r>
              <a:rPr lang="en-US" sz="1800" dirty="0"/>
              <a:t>”, Ref. No.: 102022213860.0</a:t>
            </a:r>
          </a:p>
          <a:p>
            <a:pPr algn="just"/>
            <a:r>
              <a:rPr lang="en-US" sz="1800" b="1" dirty="0"/>
              <a:t>Polarized </a:t>
            </a:r>
            <a:r>
              <a:rPr lang="en-US" sz="1800" b="1" baseline="30000" dirty="0"/>
              <a:t>3</a:t>
            </a:r>
            <a:r>
              <a:rPr lang="en-US" sz="1800" b="1" dirty="0"/>
              <a:t>He</a:t>
            </a:r>
            <a:r>
              <a:rPr lang="en-US" sz="1800" b="1" baseline="30000" dirty="0"/>
              <a:t>+</a:t>
            </a:r>
            <a:r>
              <a:rPr lang="en-US" sz="1800" b="1" dirty="0"/>
              <a:t> ion beam </a:t>
            </a:r>
            <a:r>
              <a:rPr lang="en-US" sz="1800" dirty="0"/>
              <a:t>[“</a:t>
            </a:r>
            <a:r>
              <a:rPr lang="en-US" sz="1800" dirty="0">
                <a:solidFill>
                  <a:schemeClr val="accent1"/>
                </a:solidFill>
              </a:rPr>
              <a:t>First test of a polarized </a:t>
            </a:r>
            <a:r>
              <a:rPr lang="en-US" sz="1800" baseline="30000" dirty="0">
                <a:solidFill>
                  <a:schemeClr val="accent1"/>
                </a:solidFill>
              </a:rPr>
              <a:t>3</a:t>
            </a:r>
            <a:r>
              <a:rPr lang="en-US" sz="1800" dirty="0">
                <a:solidFill>
                  <a:schemeClr val="accent1"/>
                </a:solidFill>
              </a:rPr>
              <a:t>He</a:t>
            </a:r>
            <a:r>
              <a:rPr lang="en-US" sz="1800" baseline="30000" dirty="0">
                <a:solidFill>
                  <a:schemeClr val="accent1"/>
                </a:solidFill>
              </a:rPr>
              <a:t>+</a:t>
            </a:r>
            <a:r>
              <a:rPr lang="en-US" sz="1800" dirty="0">
                <a:solidFill>
                  <a:schemeClr val="accent1"/>
                </a:solidFill>
              </a:rPr>
              <a:t> ion source</a:t>
            </a:r>
            <a:r>
              <a:rPr lang="en-US" sz="1800" dirty="0"/>
              <a:t>” by N. Faatz (25 September 2023, 5:00 PM)]</a:t>
            </a:r>
          </a:p>
          <a:p>
            <a:pPr algn="just"/>
            <a:r>
              <a:rPr lang="en-US" sz="1800" b="1" dirty="0"/>
              <a:t>Polarized fuel for nuclear fusion </a:t>
            </a:r>
            <a:r>
              <a:rPr lang="en-US" sz="1800" dirty="0"/>
              <a:t>(polarized D beam for injection into a tokamak) [“</a:t>
            </a:r>
            <a:r>
              <a:rPr lang="en-US" sz="1800" dirty="0">
                <a:solidFill>
                  <a:schemeClr val="accent1"/>
                </a:solidFill>
              </a:rPr>
              <a:t>A research program to measure the lifetime of spin polarized nuclei in magnetically confined fusion plasmas</a:t>
            </a:r>
            <a:r>
              <a:rPr lang="en-US" sz="1800" dirty="0"/>
              <a:t>” by W. W. Heidbrink (25 September 2023, 11:30 AM), “</a:t>
            </a:r>
            <a:r>
              <a:rPr lang="en-US" sz="1800" dirty="0">
                <a:solidFill>
                  <a:schemeClr val="accent1"/>
                </a:solidFill>
              </a:rPr>
              <a:t>Polarization REsearch for Fusion Experiments and Reactors - The PREFER collaboration: Goals and present status</a:t>
            </a:r>
            <a:r>
              <a:rPr lang="en-US" sz="1800" dirty="0"/>
              <a:t>” by G. Ciullo (26 September 2023, 12:00 PM)]</a:t>
            </a:r>
          </a:p>
          <a:p>
            <a:pPr algn="just"/>
            <a:r>
              <a:rPr lang="en-US" sz="1800" b="1" dirty="0"/>
              <a:t>Polarize a system at rest with time-dependent B-field pulses (needs to be investigated)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03C37-BA2B-0BCC-F13B-4ABCF5BC1B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/>
              <a:t>Future directions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331B8-6AD6-2EF9-76ED-8188832BBE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33</a:t>
            </a:fld>
            <a:endParaRPr lang="en-US" noProof="0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B0EA1E-D517-AD20-9DC1-373498DCF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94384" y="5018733"/>
            <a:ext cx="3657600" cy="13716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B8856E9-F3BF-6715-A237-16F3660B78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40016" y="5018733"/>
            <a:ext cx="3657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696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9DB1A-5932-24FC-B9C7-132A1B23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Sona UNIT AS polarizer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FD967-01F8-5171-6FC8-20465D87A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563143"/>
            <a:ext cx="11449050" cy="4356071"/>
          </a:xfrm>
        </p:spPr>
        <p:txBody>
          <a:bodyPr/>
          <a:lstStyle/>
          <a:p>
            <a:pPr marL="0" indent="0">
              <a:buNone/>
            </a:pPr>
            <a:r>
              <a:rPr lang="en-US" sz="1800" b="1" u="sng" dirty="0"/>
              <a:t>Possible applications and polarization schemes</a:t>
            </a:r>
            <a:endParaRPr lang="en-US" sz="1800" dirty="0"/>
          </a:p>
          <a:p>
            <a:pPr algn="just"/>
            <a:r>
              <a:rPr lang="en-US" sz="1800" b="1" dirty="0"/>
              <a:t>Patent</a:t>
            </a:r>
            <a:r>
              <a:rPr lang="en-US" sz="1800" dirty="0"/>
              <a:t> filed in December 2022: “</a:t>
            </a:r>
            <a:r>
              <a:rPr lang="de-DE" sz="1800" dirty="0">
                <a:solidFill>
                  <a:schemeClr val="accent1"/>
                </a:solidFill>
              </a:rPr>
              <a:t>Verfahren und eine Vorrichtung zur Erzeugung von polarisierten Atomen, Molekülen und deren Ionen</a:t>
            </a:r>
            <a:r>
              <a:rPr lang="en-US" sz="1800" dirty="0"/>
              <a:t>”, Ref. No.: 102022213860.0</a:t>
            </a:r>
          </a:p>
          <a:p>
            <a:pPr algn="just"/>
            <a:r>
              <a:rPr lang="en-US" sz="1800" b="1" dirty="0"/>
              <a:t>Polarized </a:t>
            </a:r>
            <a:r>
              <a:rPr lang="en-US" sz="1800" b="1" baseline="30000" dirty="0"/>
              <a:t>3</a:t>
            </a:r>
            <a:r>
              <a:rPr lang="en-US" sz="1800" b="1" dirty="0"/>
              <a:t>He</a:t>
            </a:r>
            <a:r>
              <a:rPr lang="en-US" sz="1800" b="1" baseline="30000" dirty="0"/>
              <a:t>+</a:t>
            </a:r>
            <a:r>
              <a:rPr lang="en-US" sz="1800" b="1" dirty="0"/>
              <a:t> ion beam </a:t>
            </a:r>
            <a:r>
              <a:rPr lang="en-US" sz="1800" dirty="0"/>
              <a:t>[“</a:t>
            </a:r>
            <a:r>
              <a:rPr lang="en-US" sz="1800" dirty="0">
                <a:solidFill>
                  <a:schemeClr val="accent1"/>
                </a:solidFill>
              </a:rPr>
              <a:t>First test of a polarized </a:t>
            </a:r>
            <a:r>
              <a:rPr lang="en-US" sz="1800" baseline="30000" dirty="0">
                <a:solidFill>
                  <a:schemeClr val="accent1"/>
                </a:solidFill>
              </a:rPr>
              <a:t>3</a:t>
            </a:r>
            <a:r>
              <a:rPr lang="en-US" sz="1800" dirty="0">
                <a:solidFill>
                  <a:schemeClr val="accent1"/>
                </a:solidFill>
              </a:rPr>
              <a:t>He</a:t>
            </a:r>
            <a:r>
              <a:rPr lang="en-US" sz="1800" baseline="30000" dirty="0">
                <a:solidFill>
                  <a:schemeClr val="accent1"/>
                </a:solidFill>
              </a:rPr>
              <a:t>+</a:t>
            </a:r>
            <a:r>
              <a:rPr lang="en-US" sz="1800" dirty="0">
                <a:solidFill>
                  <a:schemeClr val="accent1"/>
                </a:solidFill>
              </a:rPr>
              <a:t> ion source</a:t>
            </a:r>
            <a:r>
              <a:rPr lang="en-US" sz="1800" dirty="0"/>
              <a:t>” by N. Faatz (25 September 2023, 5:00 PM)]</a:t>
            </a:r>
          </a:p>
          <a:p>
            <a:pPr algn="just"/>
            <a:r>
              <a:rPr lang="en-US" sz="1800" b="1" dirty="0"/>
              <a:t>Polarized fuel for nuclear fusion </a:t>
            </a:r>
            <a:r>
              <a:rPr lang="en-US" sz="1800" dirty="0"/>
              <a:t>(polarized D beam for injection into a tokamak) [“</a:t>
            </a:r>
            <a:r>
              <a:rPr lang="en-US" sz="1800" dirty="0">
                <a:solidFill>
                  <a:schemeClr val="accent1"/>
                </a:solidFill>
              </a:rPr>
              <a:t>A research program to measure the lifetime of spin polarized nuclei in magnetically confined fusion plasmas</a:t>
            </a:r>
            <a:r>
              <a:rPr lang="en-US" sz="1800" dirty="0"/>
              <a:t>” by W. W. Heidbrink (25 September 2023, 11:30 AM), “</a:t>
            </a:r>
            <a:r>
              <a:rPr lang="en-US" sz="1800" dirty="0">
                <a:solidFill>
                  <a:schemeClr val="accent1"/>
                </a:solidFill>
              </a:rPr>
              <a:t>Polarization REsearch for Fusion Experiments and Reactors - The PREFER collaboration: Goals and present status</a:t>
            </a:r>
            <a:r>
              <a:rPr lang="en-US" sz="1800" dirty="0"/>
              <a:t>” by G. Ciullo (26 September 2023, 12:00 PM)]</a:t>
            </a:r>
          </a:p>
          <a:p>
            <a:pPr algn="just"/>
            <a:r>
              <a:rPr lang="en-US" sz="1800" b="1" dirty="0"/>
              <a:t>Polarize a system at rest with time-dependent B-field pulses (needs to be investigated)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en-US" sz="1800" dirty="0"/>
              <a:t>e.g., D</a:t>
            </a:r>
            <a:r>
              <a:rPr lang="en-US" sz="1800" baseline="-25000" dirty="0"/>
              <a:t>2</a:t>
            </a:r>
            <a:r>
              <a:rPr lang="en-US" sz="1800" dirty="0"/>
              <a:t> pellets and other molecules (e.g., HD, H</a:t>
            </a:r>
            <a:r>
              <a:rPr lang="en-US" sz="1800" baseline="-25000" dirty="0"/>
              <a:t>2</a:t>
            </a:r>
            <a:r>
              <a:rPr lang="en-US" sz="1800" dirty="0"/>
              <a:t>O, etc.) in solid phase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en-US" sz="1800" dirty="0"/>
              <a:t>molecular or atomic samples that serve as a diagnostic tool in MRI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03C37-BA2B-0BCC-F13B-4ABCF5BC1B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/>
              <a:t>Future directions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331B8-6AD6-2EF9-76ED-8188832BBE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34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27979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9DB1A-5932-24FC-B9C7-132A1B23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Sona transitions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CFD967-01F8-5171-6FC8-20465D87AF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563143"/>
                <a:ext cx="11449050" cy="435607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800" b="1" u="sng" dirty="0"/>
                  <a:t>Metastable H and D atoms in an external magnetic field</a:t>
                </a:r>
                <a:endParaRPr lang="en-US" sz="1800" dirty="0"/>
              </a:p>
              <a:p>
                <a:r>
                  <a:rPr lang="en-US" sz="1800" dirty="0"/>
                  <a:t>Effective Hamiltonian of H (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=1/2</m:t>
                    </m:r>
                  </m:oMath>
                </a14:m>
                <a:r>
                  <a:rPr lang="en-US" sz="1800" dirty="0"/>
                  <a:t>) and D (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=1/2</m:t>
                    </m:r>
                  </m:oMath>
                </a14:m>
                <a:r>
                  <a:rPr lang="en-US" sz="1800" dirty="0"/>
                  <a:t>) in a static magnetic field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𝐵</m:t>
                    </m:r>
                    <m:acc>
                      <m:accPr>
                        <m:chr m:val="̂"/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acc>
                  </m:oMath>
                </a14:m>
                <a:r>
                  <a:rPr lang="en-US" sz="1800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𝑱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−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𝑱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+ 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Critical magnetic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  <m:d>
                              <m:d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sub>
                        </m:sSub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sub>
                            </m:s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 + </m:t>
                            </m:r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sub>
                            </m:s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6.34 </m:t>
                            </m:r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mT</m:t>
                            </m:r>
                            <m: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for</m:t>
                            </m:r>
                            <m: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1.46 </m:t>
                            </m:r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mT</m:t>
                            </m:r>
                            <m: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for</m:t>
                            </m:r>
                            <m: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</m:eqArr>
                      </m:e>
                    </m:d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Two “natural” representations to describe these systems:</a:t>
                </a:r>
              </a:p>
              <a:p>
                <a:pPr marL="565150" lvl="1" indent="-342900">
                  <a:lnSpc>
                    <a:spcPct val="150000"/>
                  </a:lnSpc>
                  <a:buFont typeface="+mj-lt"/>
                  <a:buAutoNum type="alphaLcPeriod"/>
                </a:pPr>
                <a:r>
                  <a:rPr lang="en-US" sz="1800" b="1" dirty="0"/>
                  <a:t>Coupled</a:t>
                </a:r>
                <a:r>
                  <a:rPr lang="en-US" sz="1800" dirty="0"/>
                  <a:t> (for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800" dirty="0"/>
                  <a:t>):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𝑰</m:t>
                    </m:r>
                  </m:oMath>
                </a14:m>
                <a:r>
                  <a:rPr lang="en-US" sz="1800" dirty="0"/>
                  <a:t> and projection along the quantization axis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US" sz="1800" dirty="0"/>
                  <a:t>, yielding </a:t>
                </a:r>
                <a:r>
                  <a:rPr lang="en-US" sz="1800" dirty="0">
                    <a:solidFill>
                      <a:schemeClr val="accent1"/>
                    </a:solidFill>
                  </a:rPr>
                  <a:t>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18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</m:e>
                    </m:d>
                  </m:oMath>
                </a14:m>
                <a:endParaRPr lang="en-US" sz="1800" dirty="0"/>
              </a:p>
              <a:p>
                <a:pPr marL="565150" lvl="1" indent="-342900">
                  <a:lnSpc>
                    <a:spcPct val="150000"/>
                  </a:lnSpc>
                  <a:buFont typeface="+mj-lt"/>
                  <a:buAutoNum type="alphaLcPeriod"/>
                </a:pPr>
                <a:r>
                  <a:rPr lang="en-US" sz="1800" b="1" dirty="0"/>
                  <a:t>Uncoupled</a:t>
                </a:r>
                <a:r>
                  <a:rPr lang="en-US" sz="1800" dirty="0"/>
                  <a:t> (for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800" dirty="0"/>
                  <a:t>): </a:t>
                </a:r>
                <a:r>
                  <a:rPr lang="en-US" sz="1800" dirty="0">
                    <a:solidFill>
                      <a:schemeClr val="accent1"/>
                    </a:solidFill>
                  </a:rPr>
                  <a:t>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  <m:r>
                          <a:rPr lang="en-US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</m:e>
                    </m:d>
                  </m:oMath>
                </a14:m>
                <a:endParaRPr lang="en-US" sz="1800" dirty="0"/>
              </a:p>
              <a:p>
                <a:pPr marL="285750" indent="-285750">
                  <a:lnSpc>
                    <a:spcPct val="150000"/>
                  </a:lnSpc>
                </a:pPr>
                <a:r>
                  <a:rPr lang="en-US" sz="1800" dirty="0"/>
                  <a:t>The eigensystem can be written in terms of the above representations for any value of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CFD967-01F8-5171-6FC8-20465D87AF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563143"/>
                <a:ext cx="11449050" cy="4356071"/>
              </a:xfrm>
              <a:blipFill>
                <a:blip r:embed="rId2"/>
                <a:stretch>
                  <a:fillRect l="-1225" t="-1538" b="-5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03C37-BA2B-0BCC-F13B-4ABCF5BC1B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/>
              <a:t>General concept and theoretical framework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331B8-6AD6-2EF9-76ED-8188832BBE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81634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9DB1A-5932-24FC-B9C7-132A1B23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Sona transitions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FD967-01F8-5171-6FC8-20465D87A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563143"/>
            <a:ext cx="11449050" cy="4356071"/>
          </a:xfrm>
        </p:spPr>
        <p:txBody>
          <a:bodyPr/>
          <a:lstStyle/>
          <a:p>
            <a:pPr marL="0" indent="0">
              <a:buNone/>
            </a:pPr>
            <a:r>
              <a:rPr lang="en-US" sz="1800" b="1" u="sng" dirty="0"/>
              <a:t>Metastable H and D atoms in an external magnetic field</a:t>
            </a:r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03C37-BA2B-0BCC-F13B-4ABCF5BC1B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/>
              <a:t>General concept and theoretical framework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331B8-6AD6-2EF9-76ED-8188832BBE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5</a:t>
            </a:fld>
            <a:endParaRPr lang="en-US" noProof="0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2948A7D-F3F1-1C2D-BCAF-76F10360E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243" y="2063566"/>
            <a:ext cx="6044758" cy="402335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4E97066C-7528-2E87-A581-DEF0A70F5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096000" y="2089481"/>
            <a:ext cx="6044757" cy="397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2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9DB1A-5932-24FC-B9C7-132A1B23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Sona transitions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FD967-01F8-5171-6FC8-20465D87A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563143"/>
            <a:ext cx="11449050" cy="4356071"/>
          </a:xfrm>
        </p:spPr>
        <p:txBody>
          <a:bodyPr/>
          <a:lstStyle/>
          <a:p>
            <a:pPr marL="0" indent="0">
              <a:buNone/>
            </a:pPr>
            <a:r>
              <a:rPr lang="en-US" sz="1800" b="1" u="sng" dirty="0"/>
              <a:t>Sona’s concept for metastable H</a:t>
            </a:r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03C37-BA2B-0BCC-F13B-4ABCF5BC1B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/>
              <a:t>General concept and theoretical framework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331B8-6AD6-2EF9-76ED-8188832BBE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6</a:t>
            </a:fld>
            <a:endParaRPr lang="en-US" noProof="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762EF7B-FDDE-5C11-CA0B-B05E4B25B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692" y="2063566"/>
            <a:ext cx="12075211" cy="397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32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9DB1A-5932-24FC-B9C7-132A1B23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Sona transitions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FD967-01F8-5171-6FC8-20465D87A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563143"/>
            <a:ext cx="11449050" cy="4356071"/>
          </a:xfrm>
        </p:spPr>
        <p:txBody>
          <a:bodyPr/>
          <a:lstStyle/>
          <a:p>
            <a:pPr marL="0" indent="0">
              <a:buNone/>
            </a:pPr>
            <a:r>
              <a:rPr lang="en-US" sz="1800" b="1" u="sng" dirty="0"/>
              <a:t>Sona’s concept for metastable H</a:t>
            </a:r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03C37-BA2B-0BCC-F13B-4ABCF5BC1B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/>
              <a:t>General concept and theoretical framework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331B8-6AD6-2EF9-76ED-8188832BBE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7</a:t>
            </a:fld>
            <a:endParaRPr lang="en-US" noProof="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762EF7B-FDDE-5C11-CA0B-B05E4B25B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692" y="2063566"/>
            <a:ext cx="12075211" cy="397764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36030F4-709F-4DF6-9831-5FDD211A9D87}"/>
              </a:ext>
            </a:extLst>
          </p:cNvPr>
          <p:cNvSpPr/>
          <p:nvPr/>
        </p:nvSpPr>
        <p:spPr>
          <a:xfrm>
            <a:off x="11455968" y="2204864"/>
            <a:ext cx="600210" cy="100811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929DA06-B341-0B8B-AEAA-5037FF246E75}"/>
              </a:ext>
            </a:extLst>
          </p:cNvPr>
          <p:cNvCxnSpPr>
            <a:cxnSpLocks/>
          </p:cNvCxnSpPr>
          <p:nvPr/>
        </p:nvCxnSpPr>
        <p:spPr>
          <a:xfrm>
            <a:off x="11136560" y="1504132"/>
            <a:ext cx="432048" cy="641721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D7FE388-DDA1-E7FA-54A4-FB28D55EA5FE}"/>
                  </a:ext>
                </a:extLst>
              </p:cNvPr>
              <p:cNvSpPr txBox="1"/>
              <p:nvPr/>
            </p:nvSpPr>
            <p:spPr>
              <a:xfrm>
                <a:off x="10698883" y="1213574"/>
                <a:ext cx="869725" cy="2923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dirty="0" err="1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D7FE388-DDA1-E7FA-54A4-FB28D55EA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8883" y="1213574"/>
                <a:ext cx="869725" cy="292388"/>
              </a:xfrm>
              <a:prstGeom prst="rect">
                <a:avLst/>
              </a:prstGeom>
              <a:blipFill>
                <a:blip r:embed="rId4"/>
                <a:stretch>
                  <a:fillRect l="-5594" t="-4167" r="-5594" b="-14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6081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9DB1A-5932-24FC-B9C7-132A1B23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Sona transitions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FD967-01F8-5171-6FC8-20465D87A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563143"/>
            <a:ext cx="11449050" cy="4356071"/>
          </a:xfrm>
        </p:spPr>
        <p:txBody>
          <a:bodyPr/>
          <a:lstStyle/>
          <a:p>
            <a:pPr marL="0" indent="0">
              <a:buNone/>
            </a:pPr>
            <a:r>
              <a:rPr lang="en-US" sz="1800" b="1" u="sng" dirty="0"/>
              <a:t>Sona’s concept for metastable H</a:t>
            </a:r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03C37-BA2B-0BCC-F13B-4ABCF5BC1B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/>
              <a:t>General concept and theoretical framework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331B8-6AD6-2EF9-76ED-8188832BBE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8</a:t>
            </a:fld>
            <a:endParaRPr lang="en-US" noProof="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762EF7B-FDDE-5C11-CA0B-B05E4B25B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692" y="2063566"/>
            <a:ext cx="12075211" cy="397764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36030F4-709F-4DF6-9831-5FDD211A9D87}"/>
              </a:ext>
            </a:extLst>
          </p:cNvPr>
          <p:cNvSpPr/>
          <p:nvPr/>
        </p:nvSpPr>
        <p:spPr>
          <a:xfrm>
            <a:off x="11455968" y="2204864"/>
            <a:ext cx="600210" cy="100811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8C2682A-B907-B43D-7645-CBB482378123}"/>
              </a:ext>
            </a:extLst>
          </p:cNvPr>
          <p:cNvSpPr/>
          <p:nvPr/>
        </p:nvSpPr>
        <p:spPr>
          <a:xfrm>
            <a:off x="1199456" y="2636912"/>
            <a:ext cx="600210" cy="1872208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929DA06-B341-0B8B-AEAA-5037FF246E75}"/>
              </a:ext>
            </a:extLst>
          </p:cNvPr>
          <p:cNvCxnSpPr>
            <a:cxnSpLocks/>
          </p:cNvCxnSpPr>
          <p:nvPr/>
        </p:nvCxnSpPr>
        <p:spPr>
          <a:xfrm>
            <a:off x="11136560" y="1504132"/>
            <a:ext cx="432048" cy="641721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D7FE388-DDA1-E7FA-54A4-FB28D55EA5FE}"/>
                  </a:ext>
                </a:extLst>
              </p:cNvPr>
              <p:cNvSpPr txBox="1"/>
              <p:nvPr/>
            </p:nvSpPr>
            <p:spPr>
              <a:xfrm>
                <a:off x="10698883" y="1213574"/>
                <a:ext cx="869725" cy="2923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dirty="0" err="1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D7FE388-DDA1-E7FA-54A4-FB28D55EA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8883" y="1213574"/>
                <a:ext cx="869725" cy="292388"/>
              </a:xfrm>
              <a:prstGeom prst="rect">
                <a:avLst/>
              </a:prstGeom>
              <a:blipFill>
                <a:blip r:embed="rId4"/>
                <a:stretch>
                  <a:fillRect l="-5594" t="-4167" r="-5594" b="-14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1BB6F29-6E7A-EC0B-5D3C-A4EA874E7BD0}"/>
              </a:ext>
            </a:extLst>
          </p:cNvPr>
          <p:cNvCxnSpPr>
            <a:cxnSpLocks/>
          </p:cNvCxnSpPr>
          <p:nvPr/>
        </p:nvCxnSpPr>
        <p:spPr>
          <a:xfrm flipH="1">
            <a:off x="1802767" y="2641873"/>
            <a:ext cx="839456" cy="32004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F4C6F2C-013C-3C74-C1E4-80056A4AE63F}"/>
                  </a:ext>
                </a:extLst>
              </p:cNvPr>
              <p:cNvSpPr txBox="1"/>
              <p:nvPr/>
            </p:nvSpPr>
            <p:spPr>
              <a:xfrm>
                <a:off x="2521668" y="2344524"/>
                <a:ext cx="869725" cy="2923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000" dirty="0" err="1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F4C6F2C-013C-3C74-C1E4-80056A4AE6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1668" y="2344524"/>
                <a:ext cx="869725" cy="292388"/>
              </a:xfrm>
              <a:prstGeom prst="rect">
                <a:avLst/>
              </a:prstGeom>
              <a:blipFill>
                <a:blip r:embed="rId5"/>
                <a:stretch>
                  <a:fillRect l="-6338" t="-6250" r="-5634" b="-14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5514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9DB1A-5932-24FC-B9C7-132A1B23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Sona transitions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FD967-01F8-5171-6FC8-20465D87A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563143"/>
            <a:ext cx="11449050" cy="4356071"/>
          </a:xfrm>
        </p:spPr>
        <p:txBody>
          <a:bodyPr/>
          <a:lstStyle/>
          <a:p>
            <a:pPr marL="0" indent="0">
              <a:buNone/>
            </a:pPr>
            <a:r>
              <a:rPr lang="en-US" sz="1800" b="1" u="sng" dirty="0"/>
              <a:t>Sona’s concept for metastable D</a:t>
            </a:r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03C37-BA2B-0BCC-F13B-4ABCF5BC1B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/>
              <a:t>General concept and theoretical framework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331B8-6AD6-2EF9-76ED-8188832BBE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9</a:t>
            </a:fld>
            <a:endParaRPr lang="en-US" noProof="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762EF7B-FDDE-5C11-CA0B-B05E4B25B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5693" y="2063566"/>
            <a:ext cx="12075209" cy="397764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36030F4-709F-4DF6-9831-5FDD211A9D87}"/>
              </a:ext>
            </a:extLst>
          </p:cNvPr>
          <p:cNvSpPr/>
          <p:nvPr/>
        </p:nvSpPr>
        <p:spPr>
          <a:xfrm>
            <a:off x="11454301" y="2101171"/>
            <a:ext cx="335400" cy="114941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8C2682A-B907-B43D-7645-CBB482378123}"/>
              </a:ext>
            </a:extLst>
          </p:cNvPr>
          <p:cNvSpPr/>
          <p:nvPr/>
        </p:nvSpPr>
        <p:spPr>
          <a:xfrm>
            <a:off x="1343472" y="2492896"/>
            <a:ext cx="504056" cy="2232248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929DA06-B341-0B8B-AEAA-5037FF246E75}"/>
              </a:ext>
            </a:extLst>
          </p:cNvPr>
          <p:cNvCxnSpPr>
            <a:cxnSpLocks/>
          </p:cNvCxnSpPr>
          <p:nvPr/>
        </p:nvCxnSpPr>
        <p:spPr>
          <a:xfrm>
            <a:off x="11022253" y="1862598"/>
            <a:ext cx="432048" cy="282481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D7FE388-DDA1-E7FA-54A4-FB28D55EA5FE}"/>
                  </a:ext>
                </a:extLst>
              </p:cNvPr>
              <p:cNvSpPr txBox="1"/>
              <p:nvPr/>
            </p:nvSpPr>
            <p:spPr>
              <a:xfrm>
                <a:off x="10159388" y="1478791"/>
                <a:ext cx="862865" cy="5847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  <m:r>
                        <a:rPr lang="en-US" sz="20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  <m:r>
                        <a:rPr lang="en-US" sz="20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D7FE388-DDA1-E7FA-54A4-FB28D55EA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9388" y="1478791"/>
                <a:ext cx="862865" cy="584775"/>
              </a:xfrm>
              <a:prstGeom prst="rect">
                <a:avLst/>
              </a:prstGeom>
              <a:blipFill>
                <a:blip r:embed="rId4"/>
                <a:stretch>
                  <a:fillRect l="-6383" t="-3125" r="-5674" b="-7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1BB6F29-6E7A-EC0B-5D3C-A4EA874E7BD0}"/>
              </a:ext>
            </a:extLst>
          </p:cNvPr>
          <p:cNvCxnSpPr>
            <a:cxnSpLocks/>
          </p:cNvCxnSpPr>
          <p:nvPr/>
        </p:nvCxnSpPr>
        <p:spPr>
          <a:xfrm flipH="1">
            <a:off x="1919536" y="2645019"/>
            <a:ext cx="1484753" cy="57470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F4C6F2C-013C-3C74-C1E4-80056A4AE63F}"/>
                  </a:ext>
                </a:extLst>
              </p:cNvPr>
              <p:cNvSpPr txBox="1"/>
              <p:nvPr/>
            </p:nvSpPr>
            <p:spPr>
              <a:xfrm>
                <a:off x="3404289" y="2102677"/>
                <a:ext cx="870175" cy="8417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  <m:r>
                        <a:rPr lang="en-US" sz="20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  <m:r>
                        <a:rPr lang="en-US" sz="20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i="1" dirty="0" err="1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F4C6F2C-013C-3C74-C1E4-80056A4AE6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4289" y="2102677"/>
                <a:ext cx="870175" cy="841705"/>
              </a:xfrm>
              <a:prstGeom prst="rect">
                <a:avLst/>
              </a:prstGeom>
              <a:blipFill>
                <a:blip r:embed="rId5"/>
                <a:stretch>
                  <a:fillRect l="-5594" r="-5594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662021"/>
      </p:ext>
    </p:extLst>
  </p:cSld>
  <p:clrMapOvr>
    <a:masterClrMapping/>
  </p:clrMapOvr>
</p:sld>
</file>

<file path=ppt/theme/theme1.xml><?xml version="1.0" encoding="utf-8"?>
<a:theme xmlns:a="http://schemas.openxmlformats.org/drawingml/2006/main" name="Jülich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uelich_PowerPoint_16x9_en.potx" id="{29595BB3-892E-4A2B-BFFC-905C8F8D5303}" vid="{E1FF22B7-866D-4E77-AF2B-40B5522CEB0B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2018-02-28_ppt_16x9</Template>
  <TotalTime>17430</TotalTime>
  <Words>2409</Words>
  <Application>Microsoft Office PowerPoint</Application>
  <PresentationFormat>Widescreen</PresentationFormat>
  <Paragraphs>279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Cambria Math</vt:lpstr>
      <vt:lpstr>Courier New</vt:lpstr>
      <vt:lpstr>Wingdings</vt:lpstr>
      <vt:lpstr>Jülich</vt:lpstr>
      <vt:lpstr>A universal method to polarize atoms, Molecules, and their ions</vt:lpstr>
      <vt:lpstr>Sona transitions</vt:lpstr>
      <vt:lpstr>Sona transitions</vt:lpstr>
      <vt:lpstr>Sona transitions</vt:lpstr>
      <vt:lpstr>Sona transitions</vt:lpstr>
      <vt:lpstr>Sona transitions</vt:lpstr>
      <vt:lpstr>Sona transitions</vt:lpstr>
      <vt:lpstr>Sona transitions</vt:lpstr>
      <vt:lpstr>Sona transitions</vt:lpstr>
      <vt:lpstr>Sona transitions</vt:lpstr>
      <vt:lpstr>Sona transitions</vt:lpstr>
      <vt:lpstr>Sona transitions</vt:lpstr>
      <vt:lpstr>Sona transitions</vt:lpstr>
      <vt:lpstr>Sona transitions</vt:lpstr>
      <vt:lpstr>Sona transitions</vt:lpstr>
      <vt:lpstr>Sona transitions</vt:lpstr>
      <vt:lpstr>Sona transitions</vt:lpstr>
      <vt:lpstr>Sona transitions</vt:lpstr>
      <vt:lpstr>Sona transitions</vt:lpstr>
      <vt:lpstr>Sona transitions</vt:lpstr>
      <vt:lpstr>Sona transitions</vt:lpstr>
      <vt:lpstr>Sona transitions</vt:lpstr>
      <vt:lpstr>Sona transitions</vt:lpstr>
      <vt:lpstr>Sona transitions</vt:lpstr>
      <vt:lpstr>Sona transitions</vt:lpstr>
      <vt:lpstr>Sona transitions</vt:lpstr>
      <vt:lpstr>Sona transitions</vt:lpstr>
      <vt:lpstr>Sona UNIT AS polarizer</vt:lpstr>
      <vt:lpstr>Sona UNIT AS polarizer</vt:lpstr>
      <vt:lpstr>Sona UNIT AS polarizer</vt:lpstr>
      <vt:lpstr>Sona UNIT AS polarizer</vt:lpstr>
      <vt:lpstr>Sona UNIT AS polarizer</vt:lpstr>
      <vt:lpstr>Sona UNIT AS polarizer</vt:lpstr>
      <vt:lpstr>Sona UNIT AS polarizer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of presentation</dc:title>
  <dc:creator>admin.reisen</dc:creator>
  <cp:lastModifiedBy>Valantis</cp:lastModifiedBy>
  <cp:revision>247</cp:revision>
  <dcterms:created xsi:type="dcterms:W3CDTF">2019-11-11T19:50:09Z</dcterms:created>
  <dcterms:modified xsi:type="dcterms:W3CDTF">2023-09-26T18:32:59Z</dcterms:modified>
</cp:coreProperties>
</file>