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7"/>
  </p:notesMasterIdLst>
  <p:sldIdLst>
    <p:sldId id="256" r:id="rId2"/>
    <p:sldId id="280" r:id="rId3"/>
    <p:sldId id="275" r:id="rId4"/>
    <p:sldId id="258" r:id="rId5"/>
    <p:sldId id="276" r:id="rId6"/>
    <p:sldId id="267" r:id="rId7"/>
    <p:sldId id="261" r:id="rId8"/>
    <p:sldId id="279" r:id="rId9"/>
    <p:sldId id="260" r:id="rId10"/>
    <p:sldId id="285" r:id="rId11"/>
    <p:sldId id="281" r:id="rId12"/>
    <p:sldId id="269" r:id="rId13"/>
    <p:sldId id="268" r:id="rId14"/>
    <p:sldId id="270" r:id="rId15"/>
    <p:sldId id="271" r:id="rId16"/>
    <p:sldId id="262" r:id="rId17"/>
    <p:sldId id="273" r:id="rId18"/>
    <p:sldId id="272" r:id="rId19"/>
    <p:sldId id="274" r:id="rId20"/>
    <p:sldId id="264" r:id="rId21"/>
    <p:sldId id="277" r:id="rId22"/>
    <p:sldId id="278" r:id="rId23"/>
    <p:sldId id="286" r:id="rId24"/>
    <p:sldId id="283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7" autoAdjust="0"/>
    <p:restoredTop sz="94637" autoAdjust="0"/>
  </p:normalViewPr>
  <p:slideViewPr>
    <p:cSldViewPr snapToGrid="0">
      <p:cViewPr varScale="1">
        <p:scale>
          <a:sx n="68" d="100"/>
          <a:sy n="68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55C7-5153-47BD-BD8F-FA87739689E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25865-613D-461F-871F-C09779D03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25865-613D-461F-871F-C09779D03B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0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25865-613D-461F-871F-C09779D03B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25865-613D-461F-871F-C09779D03B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AEE9-AC82-42E4-B0B9-4012C77D553B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2E44-C8F5-4622-8C77-301719870B6E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4F06-0845-4944-A880-3609ECA18C05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 Condensed (Headings)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3D78-D37B-45EE-9365-EFA400BB6C4F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42B70-08F7-2069-BDDB-70C2F46093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3A94B6F-DD96-41EF-AC0D-C794D86EA61D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E62B-34A9-428B-97CC-81B268669EBF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3B97-AFF1-44C3-B0C5-60C1EC4E56DE}" type="datetime1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737D-DA39-4190-9D05-9EF7BA242853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C42C-B349-4C3F-B65F-E5563191F429}" type="datetime1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CA3CF-C462-1089-86DF-451ED9D89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678D9-9142-443A-A6EE-ECC5E1990C62}" type="datetime1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656C-5A13-4061-A13A-04F4B2DF6CC5}" type="datetime1">
              <a:rPr lang="en-US" smtClean="0"/>
              <a:t>9/26/2023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3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884A210-AE95-4F2B-8539-71EA08FC0ACB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7807D58-4CC7-418B-AAD6-97F24F28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indico.jlab.org/event/663/contributions/13095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jlab.org/event/663/contributions/13298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7980-1E23-0F6D-0895-A0315D269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323" y="1417709"/>
            <a:ext cx="10545354" cy="3035808"/>
          </a:xfrm>
        </p:spPr>
        <p:txBody>
          <a:bodyPr/>
          <a:lstStyle/>
          <a:p>
            <a:r>
              <a:rPr lang="en-US" sz="8800" dirty="0" err="1"/>
              <a:t>SpinQuest</a:t>
            </a:r>
            <a:r>
              <a:rPr lang="en-US" sz="8800" dirty="0"/>
              <a:t> evaporation refrigerator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18C0F-EB6A-1BA6-FB6B-3310D2E6D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6DFF81D-E438-A8E6-D71D-33B98FE23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7" t="21965" r="14754" b="37239"/>
          <a:stretch/>
        </p:blipFill>
        <p:spPr>
          <a:xfrm>
            <a:off x="3247839" y="5420474"/>
            <a:ext cx="2634236" cy="845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7D500-8505-5554-6DEF-930B749BB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732"/>
          <a:stretch/>
        </p:blipFill>
        <p:spPr>
          <a:xfrm>
            <a:off x="6400881" y="5330843"/>
            <a:ext cx="1205011" cy="991336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DFFBD117-6D12-9DD0-4770-D4699C97C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299" y="5625779"/>
            <a:ext cx="3553968" cy="640079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FF390C-59F2-F452-17E3-0F325DFBB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7" y="5505997"/>
            <a:ext cx="2431934" cy="7252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95EE42-2408-1C0B-44B5-3BDE46BD7638}"/>
              </a:ext>
            </a:extLst>
          </p:cNvPr>
          <p:cNvSpPr txBox="1"/>
          <p:nvPr/>
        </p:nvSpPr>
        <p:spPr>
          <a:xfrm>
            <a:off x="823323" y="4503098"/>
            <a:ext cx="475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Vibodha Bandara , Dustin Keller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1B7E0-B199-F0C9-D8A5-D9FEBE1D8EAC}"/>
              </a:ext>
            </a:extLst>
          </p:cNvPr>
          <p:cNvSpPr txBox="1"/>
          <p:nvPr/>
        </p:nvSpPr>
        <p:spPr>
          <a:xfrm>
            <a:off x="478544" y="6488668"/>
            <a:ext cx="1069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work was supported by the U.S. Department of Energy (DOE) Contract No. DE-FG02-96ER40950</a:t>
            </a:r>
          </a:p>
        </p:txBody>
      </p:sp>
    </p:spTree>
    <p:extLst>
      <p:ext uri="{BB962C8B-B14F-4D97-AF65-F5344CB8AC3E}">
        <p14:creationId xmlns:p14="http://schemas.microsoft.com/office/powerpoint/2010/main" val="242170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CDB56E1-AFFD-449F-1F30-1C6A399898E0}"/>
              </a:ext>
            </a:extLst>
          </p:cNvPr>
          <p:cNvSpPr txBox="1"/>
          <p:nvPr/>
        </p:nvSpPr>
        <p:spPr>
          <a:xfrm>
            <a:off x="235771" y="102115"/>
            <a:ext cx="82341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liquid in the separator can reach the nose reservoir through two paths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Run-valve  path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Liquid pass through the heat exchanger and come into the fridge nose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the path for the normal fridge operation 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Bypass-valve path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Liqui bypass the heat exchanger and reach the fridge nose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fill the nose quickly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liquid level of the nose is controlled by the run/bypass valves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B1755-4ED7-90B1-EC45-E3241CD3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machine with a metal cylinder&#10;&#10;Description automatically generated with medium confidence">
            <a:extLst>
              <a:ext uri="{FF2B5EF4-FFF2-40B4-BE49-F238E27FC236}">
                <a16:creationId xmlns:a16="http://schemas.microsoft.com/office/drawing/2014/main" id="{D536DAA4-7E96-870F-6372-0224F6DA1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36296" r="24353"/>
          <a:stretch/>
        </p:blipFill>
        <p:spPr>
          <a:xfrm>
            <a:off x="8557058" y="1341737"/>
            <a:ext cx="2379489" cy="486072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92E947-9B70-897C-F818-648DF1F93823}"/>
              </a:ext>
            </a:extLst>
          </p:cNvPr>
          <p:cNvCxnSpPr>
            <a:cxnSpLocks/>
          </p:cNvCxnSpPr>
          <p:nvPr/>
        </p:nvCxnSpPr>
        <p:spPr>
          <a:xfrm flipV="1">
            <a:off x="8247678" y="2425700"/>
            <a:ext cx="444500" cy="10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27A5D1-2047-0BD3-17E0-BCFA1DC5DAC1}"/>
              </a:ext>
            </a:extLst>
          </p:cNvPr>
          <p:cNvSpPr txBox="1"/>
          <p:nvPr/>
        </p:nvSpPr>
        <p:spPr>
          <a:xfrm>
            <a:off x="7734543" y="3402767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Bypass </a:t>
            </a:r>
          </a:p>
          <a:p>
            <a:r>
              <a:rPr lang="en-US" dirty="0"/>
              <a:t>Valve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3A4B9C-031B-8A98-B056-14EE9032F27F}"/>
              </a:ext>
            </a:extLst>
          </p:cNvPr>
          <p:cNvCxnSpPr>
            <a:cxnSpLocks/>
          </p:cNvCxnSpPr>
          <p:nvPr/>
        </p:nvCxnSpPr>
        <p:spPr>
          <a:xfrm flipH="1">
            <a:off x="10397127" y="4495800"/>
            <a:ext cx="444101" cy="7154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280E4A-4824-1BDF-6474-A0E562746234}"/>
              </a:ext>
            </a:extLst>
          </p:cNvPr>
          <p:cNvSpPr txBox="1"/>
          <p:nvPr/>
        </p:nvSpPr>
        <p:spPr>
          <a:xfrm>
            <a:off x="10733655" y="3772099"/>
            <a:ext cx="76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</a:t>
            </a:r>
          </a:p>
          <a:p>
            <a:r>
              <a:rPr lang="en-US" dirty="0"/>
              <a:t>Valve</a:t>
            </a:r>
          </a:p>
        </p:txBody>
      </p:sp>
    </p:spTree>
    <p:extLst>
      <p:ext uri="{BB962C8B-B14F-4D97-AF65-F5344CB8AC3E}">
        <p14:creationId xmlns:p14="http://schemas.microsoft.com/office/powerpoint/2010/main" val="98756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heat pump&#10;&#10;Description automatically generated">
            <a:extLst>
              <a:ext uri="{FF2B5EF4-FFF2-40B4-BE49-F238E27FC236}">
                <a16:creationId xmlns:a16="http://schemas.microsoft.com/office/drawing/2014/main" id="{CD534491-3C5E-8876-BC83-146CE482C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498605" y="470124"/>
            <a:ext cx="1811233" cy="63717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E3859D-C6F7-74A6-3C9F-DC25DA18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A close-up of a machine&#10;&#10;Description automatically generated">
            <a:extLst>
              <a:ext uri="{FF2B5EF4-FFF2-40B4-BE49-F238E27FC236}">
                <a16:creationId xmlns:a16="http://schemas.microsoft.com/office/drawing/2014/main" id="{49562862-7C6B-39C9-99EE-D061FD489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/>
          <a:stretch/>
        </p:blipFill>
        <p:spPr>
          <a:xfrm>
            <a:off x="1653990" y="951978"/>
            <a:ext cx="4679576" cy="55967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F7F19D-2AB9-8F45-68E1-A11B33C7C524}"/>
              </a:ext>
            </a:extLst>
          </p:cNvPr>
          <p:cNvSpPr txBox="1"/>
          <p:nvPr/>
        </p:nvSpPr>
        <p:spPr>
          <a:xfrm>
            <a:off x="5332276" y="305647"/>
            <a:ext cx="661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Liquid transfer U-Tube between the magnet and the fridge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86EF4F-D561-41D1-9641-738D1361974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233797" y="505702"/>
            <a:ext cx="1098479" cy="31502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9D8887-3E53-456E-2742-21FED15F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544F6-2EE6-3E45-7D6C-9CBA2DD1C8EC}"/>
              </a:ext>
            </a:extLst>
          </p:cNvPr>
          <p:cNvSpPr txBox="1"/>
          <p:nvPr/>
        </p:nvSpPr>
        <p:spPr>
          <a:xfrm>
            <a:off x="242599" y="4199166"/>
            <a:ext cx="216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Bypass valve</a:t>
            </a:r>
          </a:p>
        </p:txBody>
      </p:sp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F0BEFAFC-03EE-E7B2-04DB-5458BB3DA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6" y="0"/>
            <a:ext cx="345529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02EE34-FF34-CC49-B2D7-EC769B0B0AD1}"/>
              </a:ext>
            </a:extLst>
          </p:cNvPr>
          <p:cNvSpPr txBox="1"/>
          <p:nvPr/>
        </p:nvSpPr>
        <p:spPr>
          <a:xfrm>
            <a:off x="5006600" y="5530756"/>
            <a:ext cx="216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 valve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9CAFA8-01A3-62F9-B367-1911A5F3398D}"/>
              </a:ext>
            </a:extLst>
          </p:cNvPr>
          <p:cNvCxnSpPr/>
          <p:nvPr/>
        </p:nvCxnSpPr>
        <p:spPr>
          <a:xfrm flipV="1">
            <a:off x="1741118" y="3682652"/>
            <a:ext cx="789140" cy="701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B33B65-A3EB-249C-5021-F15F801A6320}"/>
              </a:ext>
            </a:extLst>
          </p:cNvPr>
          <p:cNvCxnSpPr>
            <a:cxnSpLocks/>
          </p:cNvCxnSpPr>
          <p:nvPr/>
        </p:nvCxnSpPr>
        <p:spPr>
          <a:xfrm flipH="1">
            <a:off x="4045907" y="5752862"/>
            <a:ext cx="960693" cy="294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32EF66B-0A3B-CDCE-82F0-B131BBEC28C2}"/>
              </a:ext>
            </a:extLst>
          </p:cNvPr>
          <p:cNvSpPr txBox="1"/>
          <p:nvPr/>
        </p:nvSpPr>
        <p:spPr>
          <a:xfrm>
            <a:off x="4860734" y="189047"/>
            <a:ext cx="683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controlling shafts go all the way up to the top flange of the refrigerator  </a:t>
            </a:r>
          </a:p>
        </p:txBody>
      </p:sp>
      <p:pic>
        <p:nvPicPr>
          <p:cNvPr id="6" name="Picture 5" descr="A close up of a machine&#10;&#10;Description automatically generated">
            <a:extLst>
              <a:ext uri="{FF2B5EF4-FFF2-40B4-BE49-F238E27FC236}">
                <a16:creationId xmlns:a16="http://schemas.microsoft.com/office/drawing/2014/main" id="{855415B9-4D6C-0D47-BADA-2051EE37C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04" y="1378857"/>
            <a:ext cx="3967572" cy="529009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CB0527-8C26-8CDF-1379-0DAA0412E3B4}"/>
              </a:ext>
            </a:extLst>
          </p:cNvPr>
          <p:cNvCxnSpPr>
            <a:cxnSpLocks/>
          </p:cNvCxnSpPr>
          <p:nvPr/>
        </p:nvCxnSpPr>
        <p:spPr>
          <a:xfrm flipV="1">
            <a:off x="5615653" y="4023905"/>
            <a:ext cx="3650044" cy="1506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9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CDB56E1-AFFD-449F-1F30-1C6A399898E0}"/>
              </a:ext>
            </a:extLst>
          </p:cNvPr>
          <p:cNvSpPr txBox="1"/>
          <p:nvPr/>
        </p:nvSpPr>
        <p:spPr>
          <a:xfrm>
            <a:off x="258153" y="599739"/>
            <a:ext cx="7646017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Run and bypass valves are two needle valves manufactured by Oxford Instruments.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motorized actuator was designed and made by UVA &amp; U. Colombo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Clutch set to 3.5 lb.in and prevent over tightening the valve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Potentiometer gives the absolute position feedback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electronics components due to the radiation damage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B1755-4ED7-90B1-EC45-E3241CD3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13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92A9A0-58C9-42BE-B7C8-A420AA209B8B}"/>
              </a:ext>
            </a:extLst>
          </p:cNvPr>
          <p:cNvGrpSpPr/>
          <p:nvPr/>
        </p:nvGrpSpPr>
        <p:grpSpPr>
          <a:xfrm>
            <a:off x="8252473" y="326085"/>
            <a:ext cx="3894584" cy="5670527"/>
            <a:chOff x="8252473" y="326085"/>
            <a:chExt cx="3894584" cy="56705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FC7C7C-7F4C-F926-F720-8506F8458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81" b="3431"/>
            <a:stretch/>
          </p:blipFill>
          <p:spPr>
            <a:xfrm>
              <a:off x="9425905" y="326085"/>
              <a:ext cx="2721152" cy="493084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240240-BA80-466D-B2E3-8EF2512B4C61}"/>
                </a:ext>
              </a:extLst>
            </p:cNvPr>
            <p:cNvGrpSpPr/>
            <p:nvPr/>
          </p:nvGrpSpPr>
          <p:grpSpPr>
            <a:xfrm>
              <a:off x="8384607" y="2344064"/>
              <a:ext cx="2567874" cy="338554"/>
              <a:chOff x="8384607" y="2344064"/>
              <a:chExt cx="2567874" cy="338554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5A381C52-E270-34C3-C471-8ADB24DE37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99221" y="2544219"/>
                <a:ext cx="853260" cy="77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BFFE39-FE6F-8A85-4E4E-BAC8A3DE168D}"/>
                  </a:ext>
                </a:extLst>
              </p:cNvPr>
              <p:cNvSpPr txBox="1"/>
              <p:nvPr/>
            </p:nvSpPr>
            <p:spPr>
              <a:xfrm>
                <a:off x="8384607" y="2344064"/>
                <a:ext cx="1870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Friction clutch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B5B4C8-7E6B-7CF1-7924-B9A0B5C2632B}"/>
                </a:ext>
              </a:extLst>
            </p:cNvPr>
            <p:cNvGrpSpPr/>
            <p:nvPr/>
          </p:nvGrpSpPr>
          <p:grpSpPr>
            <a:xfrm>
              <a:off x="8384607" y="3001121"/>
              <a:ext cx="2478733" cy="338554"/>
              <a:chOff x="8384607" y="3001121"/>
              <a:chExt cx="2478733" cy="338554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AA9D291-35F4-81AB-D971-74394FF51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40471" y="3202102"/>
                <a:ext cx="92286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157F2-5E3D-4A62-3253-0A50D82AA3A2}"/>
                  </a:ext>
                </a:extLst>
              </p:cNvPr>
              <p:cNvSpPr txBox="1"/>
              <p:nvPr/>
            </p:nvSpPr>
            <p:spPr>
              <a:xfrm>
                <a:off x="8384607" y="3001121"/>
                <a:ext cx="18700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Potentiometer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399ECA-D268-FDBF-4AFC-0B803A1517BB}"/>
                </a:ext>
              </a:extLst>
            </p:cNvPr>
            <p:cNvGrpSpPr/>
            <p:nvPr/>
          </p:nvGrpSpPr>
          <p:grpSpPr>
            <a:xfrm>
              <a:off x="8384607" y="3550611"/>
              <a:ext cx="2350476" cy="861774"/>
              <a:chOff x="8384607" y="3550611"/>
              <a:chExt cx="2350476" cy="861774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B2D89F1-A352-8DB1-2F9E-EE208D643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4208" y="3777553"/>
                <a:ext cx="9608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89640C-0610-11C6-9A98-2C77E20F0E08}"/>
                  </a:ext>
                </a:extLst>
              </p:cNvPr>
              <p:cNvSpPr txBox="1"/>
              <p:nvPr/>
            </p:nvSpPr>
            <p:spPr>
              <a:xfrm>
                <a:off x="8384607" y="3550611"/>
                <a:ext cx="208019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Gear box</a:t>
                </a:r>
              </a:p>
              <a:p>
                <a:r>
                  <a:rPr lang="en-US" sz="1600" dirty="0"/>
                  <a:t>Gear ratio : 1.25</a:t>
                </a:r>
              </a:p>
              <a:p>
                <a:endParaRPr lang="en-US" sz="16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5A27A4-0016-307C-2303-3627D85065B8}"/>
                </a:ext>
              </a:extLst>
            </p:cNvPr>
            <p:cNvGrpSpPr/>
            <p:nvPr/>
          </p:nvGrpSpPr>
          <p:grpSpPr>
            <a:xfrm>
              <a:off x="8252473" y="969728"/>
              <a:ext cx="2374995" cy="338554"/>
              <a:chOff x="8252473" y="969728"/>
              <a:chExt cx="2374995" cy="33855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38B7D9-0398-8E80-652E-BB9997EBBB37}"/>
                  </a:ext>
                </a:extLst>
              </p:cNvPr>
              <p:cNvSpPr txBox="1"/>
              <p:nvPr/>
            </p:nvSpPr>
            <p:spPr>
              <a:xfrm>
                <a:off x="8252473" y="969728"/>
                <a:ext cx="1870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Stepper motor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7F44F6D-C75B-D273-FEE1-49DE11D29D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4208" y="1145644"/>
                <a:ext cx="853260" cy="77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FE8A5B-2D53-8A35-4BFD-564FC4D18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9" r="5102"/>
            <a:stretch/>
          </p:blipFill>
          <p:spPr>
            <a:xfrm>
              <a:off x="8919629" y="4254390"/>
              <a:ext cx="1709158" cy="17422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FD79C8E-A00B-EA5E-75E5-4D1E5AE3210C}"/>
              </a:ext>
            </a:extLst>
          </p:cNvPr>
          <p:cNvSpPr txBox="1"/>
          <p:nvPr/>
        </p:nvSpPr>
        <p:spPr>
          <a:xfrm>
            <a:off x="274311" y="4802806"/>
            <a:ext cx="81648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liquid in the nose is continuously pumped out by the roots pump stack and the temperature of the liquid reach 1K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evaporated helium vapor cools down the heat exchanger and improves the cooling cycle further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467D8-FA87-9FB7-8EA4-86D29D985526}"/>
              </a:ext>
            </a:extLst>
          </p:cNvPr>
          <p:cNvSpPr txBox="1"/>
          <p:nvPr/>
        </p:nvSpPr>
        <p:spPr>
          <a:xfrm>
            <a:off x="258153" y="3879476"/>
            <a:ext cx="818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run valve will be operated in a PID loop to maintain a constant  liquid level in the fridge nose</a:t>
            </a:r>
          </a:p>
        </p:txBody>
      </p:sp>
      <p:pic>
        <p:nvPicPr>
          <p:cNvPr id="16" name="Picture 15" descr="A close-up of a machine&#10;&#10;Description automatically generated">
            <a:extLst>
              <a:ext uri="{FF2B5EF4-FFF2-40B4-BE49-F238E27FC236}">
                <a16:creationId xmlns:a16="http://schemas.microsoft.com/office/drawing/2014/main" id="{682EBBB4-2DF0-B446-4009-6AA0CC319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17" y="233520"/>
            <a:ext cx="2479677" cy="59371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6BFE991-F6C1-F4B7-35AC-BDDFB046429E}"/>
              </a:ext>
            </a:extLst>
          </p:cNvPr>
          <p:cNvSpPr/>
          <p:nvPr/>
        </p:nvSpPr>
        <p:spPr>
          <a:xfrm>
            <a:off x="10706099" y="5349491"/>
            <a:ext cx="304801" cy="748890"/>
          </a:xfrm>
          <a:prstGeom prst="rect">
            <a:avLst/>
          </a:prstGeom>
          <a:solidFill>
            <a:srgbClr val="0070C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B1028-EE3D-4072-4D09-8E08A8427D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621" y="1933145"/>
            <a:ext cx="6034743" cy="4170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Top three roots booster pumps:</a:t>
            </a:r>
            <a:endParaRPr lang="en-US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Rotary vane pump :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Sogavac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SV 630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total pumping speed of the of the roots stack is 17000 m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/h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12” (30 cm)  inlet of the roots is connected to the refrigerator  through a large pneumatic gate valve.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DD3898-4B1F-554D-21EB-091B26A0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E0E9E-D254-5B30-C2C1-69ECC3A78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86"/>
          <a:stretch/>
        </p:blipFill>
        <p:spPr>
          <a:xfrm>
            <a:off x="6281077" y="183404"/>
            <a:ext cx="5030051" cy="6491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0CF5FE-6013-6CA5-0B5A-27990BAECF8F}"/>
              </a:ext>
            </a:extLst>
          </p:cNvPr>
          <p:cNvSpPr txBox="1"/>
          <p:nvPr/>
        </p:nvSpPr>
        <p:spPr>
          <a:xfrm>
            <a:off x="7319300" y="2720989"/>
            <a:ext cx="34376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Rockwell (Body)"/>
              </a:rPr>
              <a:t>Oerlikon </a:t>
            </a:r>
            <a:r>
              <a:rPr lang="en-US" sz="1600" dirty="0" err="1">
                <a:latin typeface="Rockwell (Body)"/>
              </a:rPr>
              <a:t>Leybold</a:t>
            </a:r>
            <a:r>
              <a:rPr lang="en-US" sz="1600" dirty="0">
                <a:latin typeface="Rockwell (Body)"/>
              </a:rPr>
              <a:t> </a:t>
            </a:r>
            <a:r>
              <a:rPr lang="en-US" sz="1600" b="0" i="0" u="none" strike="noStrike" baseline="0" dirty="0">
                <a:latin typeface="Rockwell (Body)"/>
              </a:rPr>
              <a:t>RUVAC WH7000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B830D-868A-119A-FA29-BD6C82508B3F}"/>
              </a:ext>
            </a:extLst>
          </p:cNvPr>
          <p:cNvCxnSpPr>
            <a:cxnSpLocks/>
          </p:cNvCxnSpPr>
          <p:nvPr/>
        </p:nvCxnSpPr>
        <p:spPr>
          <a:xfrm flipH="1" flipV="1">
            <a:off x="8280400" y="2120900"/>
            <a:ext cx="355600" cy="622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2840EB6-3DF2-EFD5-E5C9-56A76DCD981D}"/>
              </a:ext>
            </a:extLst>
          </p:cNvPr>
          <p:cNvCxnSpPr>
            <a:cxnSpLocks/>
          </p:cNvCxnSpPr>
          <p:nvPr/>
        </p:nvCxnSpPr>
        <p:spPr>
          <a:xfrm flipV="1">
            <a:off x="9088900" y="1854200"/>
            <a:ext cx="613900" cy="8667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4E2404-07FD-385A-835C-8A56489A57F4}"/>
              </a:ext>
            </a:extLst>
          </p:cNvPr>
          <p:cNvCxnSpPr>
            <a:cxnSpLocks/>
          </p:cNvCxnSpPr>
          <p:nvPr/>
        </p:nvCxnSpPr>
        <p:spPr>
          <a:xfrm>
            <a:off x="8985250" y="3054350"/>
            <a:ext cx="52850" cy="6052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A9EA9F0-C71D-AB2D-A261-F90D65EB6619}"/>
              </a:ext>
            </a:extLst>
          </p:cNvPr>
          <p:cNvSpPr txBox="1"/>
          <p:nvPr/>
        </p:nvSpPr>
        <p:spPr>
          <a:xfrm>
            <a:off x="6587000" y="5934230"/>
            <a:ext cx="1871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Rockwell (Body)"/>
              </a:rPr>
              <a:t>Sogavac</a:t>
            </a:r>
            <a:r>
              <a:rPr lang="en-US" sz="1600" dirty="0">
                <a:latin typeface="Rockwell (Body)"/>
              </a:rPr>
              <a:t> SV 630</a:t>
            </a:r>
            <a:endParaRPr lang="en-US" sz="16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ED03F9-4EB5-87F1-70EC-773BC6336F44}"/>
              </a:ext>
            </a:extLst>
          </p:cNvPr>
          <p:cNvCxnSpPr>
            <a:cxnSpLocks/>
          </p:cNvCxnSpPr>
          <p:nvPr/>
        </p:nvCxnSpPr>
        <p:spPr>
          <a:xfrm flipV="1">
            <a:off x="8051800" y="5094732"/>
            <a:ext cx="651835" cy="8394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262ABD1-7AB3-2878-1D96-2C806CB9737C}"/>
              </a:ext>
            </a:extLst>
          </p:cNvPr>
          <p:cNvSpPr txBox="1"/>
          <p:nvPr/>
        </p:nvSpPr>
        <p:spPr>
          <a:xfrm>
            <a:off x="389800" y="925857"/>
            <a:ext cx="4656676" cy="579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Rockwell (Body)"/>
              </a:rPr>
              <a:t>The roots pump stack</a:t>
            </a:r>
            <a:endParaRPr lang="en-US" sz="2000" b="1" i="0" strike="noStrike" baseline="0" dirty="0">
              <a:latin typeface="Rockwell (B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EDBB1-09D2-42BE-9D6F-FE9171176B6E}"/>
              </a:ext>
            </a:extLst>
          </p:cNvPr>
          <p:cNvSpPr txBox="1"/>
          <p:nvPr/>
        </p:nvSpPr>
        <p:spPr>
          <a:xfrm>
            <a:off x="6506516" y="418112"/>
            <a:ext cx="3063369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Rockwell (Body)"/>
              </a:rPr>
              <a:t>Inlet pipe of the pump stack</a:t>
            </a:r>
            <a:endParaRPr lang="en-US" sz="1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28539A-06AA-97C9-5678-39137B2E15F0}"/>
              </a:ext>
            </a:extLst>
          </p:cNvPr>
          <p:cNvCxnSpPr>
            <a:cxnSpLocks/>
          </p:cNvCxnSpPr>
          <p:nvPr/>
        </p:nvCxnSpPr>
        <p:spPr>
          <a:xfrm>
            <a:off x="7319300" y="807969"/>
            <a:ext cx="203300" cy="8154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0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A2C0E-9E99-6DD1-523A-21FF79B7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FAD5B-80E0-148C-3CA5-F28B6A33BBFD}"/>
              </a:ext>
            </a:extLst>
          </p:cNvPr>
          <p:cNvSpPr txBox="1"/>
          <p:nvPr/>
        </p:nvSpPr>
        <p:spPr>
          <a:xfrm>
            <a:off x="321893" y="1455061"/>
            <a:ext cx="6467214" cy="430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exhaust of the roots connected to the helium recovery manifold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through a series of filters to capture the oil contaminants from the pumps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mass flow monitor and a purity meter to monitor the incoming flow from the refrigerator </a:t>
            </a:r>
          </a:p>
          <a:p>
            <a:pPr>
              <a:lnSpc>
                <a:spcPct val="20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machine in a factory&#10;&#10;Description automatically generated">
            <a:extLst>
              <a:ext uri="{FF2B5EF4-FFF2-40B4-BE49-F238E27FC236}">
                <a16:creationId xmlns:a16="http://schemas.microsoft.com/office/drawing/2014/main" id="{8B00601F-74EF-13BB-39D4-DE901F81F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8" r="22075"/>
          <a:stretch/>
        </p:blipFill>
        <p:spPr>
          <a:xfrm>
            <a:off x="7082971" y="0"/>
            <a:ext cx="5109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2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pipe&#10;&#10;Description automatically generated">
            <a:extLst>
              <a:ext uri="{FF2B5EF4-FFF2-40B4-BE49-F238E27FC236}">
                <a16:creationId xmlns:a16="http://schemas.microsoft.com/office/drawing/2014/main" id="{09EF7DA4-F512-DFAE-D133-9DF9C465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4" b="2365"/>
          <a:stretch/>
        </p:blipFill>
        <p:spPr>
          <a:xfrm>
            <a:off x="2449320" y="2154434"/>
            <a:ext cx="1741680" cy="41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AEB3F6-00A9-6400-2798-69872D09C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6"/>
          <a:stretch/>
        </p:blipFill>
        <p:spPr>
          <a:xfrm>
            <a:off x="5511800" y="1365249"/>
            <a:ext cx="4308401" cy="4719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296810-E207-5790-1B33-0D216793F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23090" y="2792884"/>
            <a:ext cx="1030289" cy="648344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63C32A2-CD0A-65C5-DDCA-65D96A311064}"/>
              </a:ext>
            </a:extLst>
          </p:cNvPr>
          <p:cNvCxnSpPr>
            <a:cxnSpLocks/>
          </p:cNvCxnSpPr>
          <p:nvPr/>
        </p:nvCxnSpPr>
        <p:spPr>
          <a:xfrm rot="10800000">
            <a:off x="1971992" y="2230014"/>
            <a:ext cx="1028321" cy="627486"/>
          </a:xfrm>
          <a:prstGeom prst="bentConnector3">
            <a:avLst>
              <a:gd name="adj1" fmla="val 1834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27004D5-0538-F5C2-0B01-5F6D503833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09825" y="2230014"/>
            <a:ext cx="46004" cy="1024936"/>
          </a:xfrm>
          <a:prstGeom prst="bentConnector4">
            <a:avLst>
              <a:gd name="adj1" fmla="val 1104252"/>
              <a:gd name="adj2" fmla="val 98854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6371EBD-D980-FDCB-94AE-70E2BE3DD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10660" y="2043883"/>
            <a:ext cx="725894" cy="478888"/>
          </a:xfrm>
          <a:prstGeom prst="rect">
            <a:avLst/>
          </a:prstGeom>
        </p:spPr>
      </p:pic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E6AAD41-C18D-02CB-06C3-61D16BAC1E2F}"/>
              </a:ext>
            </a:extLst>
          </p:cNvPr>
          <p:cNvCxnSpPr/>
          <p:nvPr/>
        </p:nvCxnSpPr>
        <p:spPr>
          <a:xfrm rot="10800000" flipV="1">
            <a:off x="1435100" y="1562100"/>
            <a:ext cx="4076700" cy="667914"/>
          </a:xfrm>
          <a:prstGeom prst="bentConnector3">
            <a:avLst>
              <a:gd name="adj1" fmla="val 9984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8051ED-2188-600C-24B7-522393BF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633CD-7261-6D2B-21B3-187DF14CD504}"/>
              </a:ext>
            </a:extLst>
          </p:cNvPr>
          <p:cNvSpPr txBox="1"/>
          <p:nvPr/>
        </p:nvSpPr>
        <p:spPr>
          <a:xfrm>
            <a:off x="1435100" y="838200"/>
            <a:ext cx="616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how the roots  and the refrigerator are connected </a:t>
            </a:r>
          </a:p>
        </p:txBody>
      </p:sp>
    </p:spTree>
    <p:extLst>
      <p:ext uri="{BB962C8B-B14F-4D97-AF65-F5344CB8AC3E}">
        <p14:creationId xmlns:p14="http://schemas.microsoft.com/office/powerpoint/2010/main" val="283473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0BE1E-25E3-3424-0572-5414839D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22A133-27F8-D63A-5E78-E074A41BBC8D}"/>
              </a:ext>
            </a:extLst>
          </p:cNvPr>
          <p:cNvSpPr txBox="1">
            <a:spLocks/>
          </p:cNvSpPr>
          <p:nvPr/>
        </p:nvSpPr>
        <p:spPr>
          <a:xfrm>
            <a:off x="157327" y="-25380"/>
            <a:ext cx="11473841" cy="1450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flow controlling of the  refrigerator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4770F7-784E-0F2E-8B36-5EF464F7543E}"/>
                  </a:ext>
                </a:extLst>
              </p:cNvPr>
              <p:cNvSpPr txBox="1"/>
              <p:nvPr/>
            </p:nvSpPr>
            <p:spPr>
              <a:xfrm>
                <a:off x="269506" y="1163468"/>
                <a:ext cx="11041622" cy="4170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Why need to control the flow ?</a:t>
                </a:r>
              </a:p>
              <a:p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changing the pumping rate on the liquid helium in the fridge nose, different liquid temperatures can be achieved. 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Thermal equilibrium (TE) measurements between 1-3 K  are extremely important in characterizing the calibration constants of the NMR.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polarization at thermal equilibrium is given by</a:t>
                </a:r>
              </a:p>
              <a:p>
                <a:pPr>
                  <a:lnSpc>
                    <a:spcPct val="150000"/>
                  </a:lnSpc>
                </a:pPr>
                <a:endParaRPr lang="en-US" sz="1600" dirty="0"/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Measured polarization : NMR signal area 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𝑇𝐸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nary>
                  </m:oMath>
                </a14:m>
                <a:r>
                  <a:rPr lang="en-US" sz="20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4770F7-784E-0F2E-8B36-5EF464F75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6" y="1163468"/>
                <a:ext cx="11041622" cy="4170757"/>
              </a:xfrm>
              <a:prstGeom prst="rect">
                <a:avLst/>
              </a:prstGeom>
              <a:blipFill>
                <a:blip r:embed="rId3"/>
                <a:stretch>
                  <a:fillRect l="-828" t="-1170" r="-276" b="-20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CF87B-6886-CF37-22DE-CD81A37DF86C}"/>
                  </a:ext>
                </a:extLst>
              </p:cNvPr>
              <p:cNvSpPr txBox="1"/>
              <p:nvPr/>
            </p:nvSpPr>
            <p:spPr>
              <a:xfrm>
                <a:off x="5051282" y="3478812"/>
                <a:ext cx="2451100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CF87B-6886-CF37-22DE-CD81A37DF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282" y="3478812"/>
                <a:ext cx="2451100" cy="674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5B38F-AC2C-14F7-AC03-F14B6BC36C6B}"/>
                  </a:ext>
                </a:extLst>
              </p:cNvPr>
              <p:cNvSpPr txBox="1"/>
              <p:nvPr/>
            </p:nvSpPr>
            <p:spPr>
              <a:xfrm>
                <a:off x="269506" y="5265791"/>
                <a:ext cx="4183518" cy="660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 NMR calibration constant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5B38F-AC2C-14F7-AC03-F14B6BC36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6" y="5265791"/>
                <a:ext cx="4183518" cy="660630"/>
              </a:xfrm>
              <a:prstGeom prst="rect">
                <a:avLst/>
              </a:prstGeom>
              <a:blipFill>
                <a:blip r:embed="rId5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F4689C6-625A-7400-EAC1-8A1C5FCBDE89}"/>
              </a:ext>
            </a:extLst>
          </p:cNvPr>
          <p:cNvSpPr txBox="1"/>
          <p:nvPr/>
        </p:nvSpPr>
        <p:spPr>
          <a:xfrm>
            <a:off x="4770557" y="5265548"/>
            <a:ext cx="643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Calibration constant at different TE temperatures will improve the absolute polarization measurement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771F3-B588-80ED-DE4E-2FF1FE931EC2}"/>
              </a:ext>
            </a:extLst>
          </p:cNvPr>
          <p:cNvSpPr txBox="1"/>
          <p:nvPr/>
        </p:nvSpPr>
        <p:spPr>
          <a:xfrm>
            <a:off x="240791" y="6081152"/>
            <a:ext cx="90595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More information : </a:t>
            </a:r>
            <a:r>
              <a:rPr lang="en-US" sz="1600" dirty="0" err="1"/>
              <a:t>Ishara</a:t>
            </a:r>
            <a:r>
              <a:rPr lang="en-US" sz="1600" dirty="0"/>
              <a:t> Fernando       </a:t>
            </a:r>
            <a:r>
              <a:rPr lang="en-US" sz="1600" dirty="0">
                <a:hlinkClick r:id="rId6"/>
              </a:rPr>
              <a:t>https://indico.jlab.org/event/663/contributions/13298/</a:t>
            </a:r>
            <a:endParaRPr lang="en-US" sz="1600" dirty="0"/>
          </a:p>
          <a:p>
            <a:r>
              <a:rPr lang="en-US" sz="1600" dirty="0"/>
              <a:t>			       Muhammad Farooq   </a:t>
            </a:r>
            <a:r>
              <a:rPr lang="en-US" sz="1600" dirty="0">
                <a:hlinkClick r:id="rId7"/>
              </a:rPr>
              <a:t>https://indico.jlab.org/event/663/contributions/13095/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9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all valve&#10;&#10;Description automatically generated">
            <a:extLst>
              <a:ext uri="{FF2B5EF4-FFF2-40B4-BE49-F238E27FC236}">
                <a16:creationId xmlns:a16="http://schemas.microsoft.com/office/drawing/2014/main" id="{84D9B68C-7273-6204-F168-61EE4DFEE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31" y="64715"/>
            <a:ext cx="1914740" cy="19147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0BE1E-25E3-3424-0572-5414839D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18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F5D1E7-CB9B-083A-3850-6E75F4416151}"/>
              </a:ext>
            </a:extLst>
          </p:cNvPr>
          <p:cNvGrpSpPr/>
          <p:nvPr/>
        </p:nvGrpSpPr>
        <p:grpSpPr>
          <a:xfrm>
            <a:off x="8117112" y="1802749"/>
            <a:ext cx="3653846" cy="4400982"/>
            <a:chOff x="7614610" y="2054364"/>
            <a:chExt cx="3653846" cy="440098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2E8FCD8-0D73-75F2-8D70-D70F3FCA7523}"/>
                </a:ext>
              </a:extLst>
            </p:cNvPr>
            <p:cNvGrpSpPr/>
            <p:nvPr/>
          </p:nvGrpSpPr>
          <p:grpSpPr>
            <a:xfrm>
              <a:off x="8305275" y="2054364"/>
              <a:ext cx="2963181" cy="4400982"/>
              <a:chOff x="8165647" y="1562099"/>
              <a:chExt cx="2963181" cy="4400982"/>
            </a:xfrm>
          </p:grpSpPr>
          <p:pic>
            <p:nvPicPr>
              <p:cNvPr id="4" name="Picture 3" descr="A close-up of a pipe&#10;&#10;Description automatically generated">
                <a:extLst>
                  <a:ext uri="{FF2B5EF4-FFF2-40B4-BE49-F238E27FC236}">
                    <a16:creationId xmlns:a16="http://schemas.microsoft.com/office/drawing/2014/main" id="{C057E204-DA66-29E3-F09A-5AD643D472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94" b="2365"/>
              <a:stretch/>
            </p:blipFill>
            <p:spPr>
              <a:xfrm>
                <a:off x="9387148" y="1796153"/>
                <a:ext cx="1741680" cy="4166928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14D7C11-17C3-6A28-CC18-0C08B0B90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400000">
                <a:off x="8660918" y="2434603"/>
                <a:ext cx="1030289" cy="648344"/>
              </a:xfrm>
              <a:prstGeom prst="rect">
                <a:avLst/>
              </a:prstGeom>
            </p:spPr>
          </p:pic>
          <p:cxnSp>
            <p:nvCxnSpPr>
              <p:cNvPr id="6" name="Connector: Elbow 5">
                <a:extLst>
                  <a:ext uri="{FF2B5EF4-FFF2-40B4-BE49-F238E27FC236}">
                    <a16:creationId xmlns:a16="http://schemas.microsoft.com/office/drawing/2014/main" id="{ACB5A283-C0AF-1CBC-5EF2-A316788E368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909820" y="1871733"/>
                <a:ext cx="1028321" cy="627486"/>
              </a:xfrm>
              <a:prstGeom prst="bentConnector3">
                <a:avLst>
                  <a:gd name="adj1" fmla="val 1834"/>
                </a:avLst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A65487F-188A-1E79-14F0-88CFE6EAEF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8748488" y="1685602"/>
                <a:ext cx="725894" cy="478888"/>
              </a:xfrm>
              <a:prstGeom prst="rect">
                <a:avLst/>
              </a:prstGeom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144F634-1588-9F44-1CC9-FE0843A2D56B}"/>
                  </a:ext>
                </a:extLst>
              </p:cNvPr>
              <p:cNvCxnSpPr/>
              <p:nvPr/>
            </p:nvCxnSpPr>
            <p:spPr>
              <a:xfrm flipH="1">
                <a:off x="8165647" y="2294748"/>
                <a:ext cx="435428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87CC331-F7AA-1E97-340F-2A67B0117D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03457" y="1886090"/>
                <a:ext cx="2698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0033E69-96D2-12C1-1DC5-8134726CB4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01075" y="2895740"/>
                <a:ext cx="2508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BFCF2F1-E77C-8B29-7597-09BB4E389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1075" y="1886090"/>
                <a:ext cx="0" cy="10096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11A7A7-984F-B06C-2785-740DA08DFC42}"/>
                </a:ext>
              </a:extLst>
            </p:cNvPr>
            <p:cNvSpPr txBox="1"/>
            <p:nvPr/>
          </p:nvSpPr>
          <p:spPr>
            <a:xfrm>
              <a:off x="7614610" y="2595592"/>
              <a:ext cx="7649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Roots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D4770F7-784E-0F2E-8B36-5EF464F7543E}"/>
              </a:ext>
            </a:extLst>
          </p:cNvPr>
          <p:cNvSpPr txBox="1"/>
          <p:nvPr/>
        </p:nvSpPr>
        <p:spPr>
          <a:xfrm>
            <a:off x="421042" y="430850"/>
            <a:ext cx="8031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the flow is controlled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refrigerator is located in a high radiation area. Therefore, a radiation hard flow controller is needed 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valves are located between the roots and the refrigerator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GV3 : Pneumatic gate valve. Not a control valve  (Open/ Close)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MV1 : Manual valve (Gate valve bypass)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379554519_23959384730341870_7736120952475220350_n">
            <a:hlinkClick r:id="" action="ppaction://media"/>
            <a:extLst>
              <a:ext uri="{FF2B5EF4-FFF2-40B4-BE49-F238E27FC236}">
                <a16:creationId xmlns:a16="http://schemas.microsoft.com/office/drawing/2014/main" id="{ACBDA15D-FC58-5E44-93B7-F8589E89906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604" end="131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1502" y="4201013"/>
            <a:ext cx="3946525" cy="2219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F4A7890-9698-AEB0-B90F-C97C19DDD9D3}"/>
              </a:ext>
            </a:extLst>
          </p:cNvPr>
          <p:cNvSpPr txBox="1"/>
          <p:nvPr/>
        </p:nvSpPr>
        <p:spPr>
          <a:xfrm>
            <a:off x="351009" y="3183540"/>
            <a:ext cx="776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Motorized actuator was designed to control the existing manual valve   </a:t>
            </a:r>
          </a:p>
        </p:txBody>
      </p:sp>
    </p:spTree>
    <p:extLst>
      <p:ext uri="{BB962C8B-B14F-4D97-AF65-F5344CB8AC3E}">
        <p14:creationId xmlns:p14="http://schemas.microsoft.com/office/powerpoint/2010/main" val="8414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3030">
                <p:cTn id="7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0BE1E-25E3-3424-0572-5414839D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19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9EB4FF-F237-57C7-B2BC-604D9DB27CC3}"/>
              </a:ext>
            </a:extLst>
          </p:cNvPr>
          <p:cNvGrpSpPr/>
          <p:nvPr/>
        </p:nvGrpSpPr>
        <p:grpSpPr>
          <a:xfrm>
            <a:off x="489851" y="172271"/>
            <a:ext cx="4534420" cy="5285984"/>
            <a:chOff x="7510364" y="1582908"/>
            <a:chExt cx="4336278" cy="5055001"/>
          </a:xfrm>
        </p:grpSpPr>
        <p:pic>
          <p:nvPicPr>
            <p:cNvPr id="25" name="Picture 24" descr="A mechanical device with a black and grey cylinder&#10;&#10;Description automatically generated with medium confidence">
              <a:extLst>
                <a:ext uri="{FF2B5EF4-FFF2-40B4-BE49-F238E27FC236}">
                  <a16:creationId xmlns:a16="http://schemas.microsoft.com/office/drawing/2014/main" id="{45F08F65-C23A-0E11-43FA-FCE97C7F4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364" y="1582908"/>
              <a:ext cx="2293049" cy="5055001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3B4C3F-69CB-0E74-30C6-33988F1A8E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48068" y="1966630"/>
              <a:ext cx="85534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01CF9499-B0D8-72DB-17A5-67E7D6F1D877}"/>
                </a:ext>
              </a:extLst>
            </p:cNvPr>
            <p:cNvSpPr txBox="1"/>
            <p:nvPr/>
          </p:nvSpPr>
          <p:spPr>
            <a:xfrm>
              <a:off x="9803413" y="2794511"/>
              <a:ext cx="1969656" cy="351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Rockwell (Body)"/>
                  <a:ea typeface="Calibri" panose="020F0502020204030204" pitchFamily="34" charset="0"/>
                </a:rPr>
                <a:t>Stepper Motor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E256E61-AE9E-366B-7103-06C0E77339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9357" y="2994622"/>
              <a:ext cx="604056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D308A98-445F-79A8-9849-ADBD4123E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9307" y="4680902"/>
              <a:ext cx="85534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94102FC9-3498-0AF1-D7F6-098645B69C00}"/>
                </a:ext>
              </a:extLst>
            </p:cNvPr>
            <p:cNvSpPr txBox="1"/>
            <p:nvPr/>
          </p:nvSpPr>
          <p:spPr>
            <a:xfrm>
              <a:off x="10114651" y="4449098"/>
              <a:ext cx="1731991" cy="5023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Rockwell (Body)"/>
                  <a:ea typeface="Calibri" panose="020F0502020204030204" pitchFamily="34" charset="0"/>
                </a:rPr>
                <a:t>Limit Switch X 2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9B076909-0652-71F8-FD8A-FE1BB33822F3}"/>
                </a:ext>
              </a:extLst>
            </p:cNvPr>
            <p:cNvSpPr txBox="1"/>
            <p:nvPr/>
          </p:nvSpPr>
          <p:spPr>
            <a:xfrm>
              <a:off x="9876986" y="1827770"/>
              <a:ext cx="1969656" cy="23901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Rockwell (Body)"/>
                  <a:ea typeface="Calibri" panose="020F0502020204030204" pitchFamily="34" charset="0"/>
                </a:rPr>
                <a:t>Potentiometer</a:t>
              </a:r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F09059E6-B9B7-EBF8-279E-3B3A784A0BB9}"/>
                </a:ext>
              </a:extLst>
            </p:cNvPr>
            <p:cNvSpPr txBox="1"/>
            <p:nvPr/>
          </p:nvSpPr>
          <p:spPr>
            <a:xfrm>
              <a:off x="9876986" y="3711755"/>
              <a:ext cx="1371125" cy="2103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Rockwell (Body)"/>
                  <a:ea typeface="Calibri" panose="020F0502020204030204" pitchFamily="34" charset="0"/>
                </a:rPr>
                <a:t>Gear head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8C8EF14-F251-BA20-5490-C2157C0532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1641" y="3893850"/>
              <a:ext cx="85534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 descr="Close-up of a machine&#10;&#10;Description automatically generated">
            <a:extLst>
              <a:ext uri="{FF2B5EF4-FFF2-40B4-BE49-F238E27FC236}">
                <a16:creationId xmlns:a16="http://schemas.microsoft.com/office/drawing/2014/main" id="{58FFE3CE-BD87-6FE5-F4D0-C4F6B2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06" y="-1"/>
            <a:ext cx="51435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6BFF03-2E22-35ED-8D56-741C77892F36}"/>
              </a:ext>
            </a:extLst>
          </p:cNvPr>
          <p:cNvSpPr txBox="1"/>
          <p:nvPr/>
        </p:nvSpPr>
        <p:spPr>
          <a:xfrm>
            <a:off x="273764" y="5458255"/>
            <a:ext cx="570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This control valve will be operated in a PID loop to maintain a constant  pressure in the refrigerator.</a:t>
            </a:r>
          </a:p>
        </p:txBody>
      </p:sp>
    </p:spTree>
    <p:extLst>
      <p:ext uri="{BB962C8B-B14F-4D97-AF65-F5344CB8AC3E}">
        <p14:creationId xmlns:p14="http://schemas.microsoft.com/office/powerpoint/2010/main" val="279429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D336-706D-AC7D-98AF-951A6B1B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6519F-723F-C291-7FD8-DB2AE6C53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4129"/>
            <a:ext cx="10058400" cy="472445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Structure of the refrigerator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Safety requirements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 of the refrigerator in brief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Flow controlling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 locations of the refrigerator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Cooldown Plots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B06EB-478A-7D73-5C65-EAF6AF85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machine with many wires&#10;&#10;Description automatically generated">
            <a:extLst>
              <a:ext uri="{FF2B5EF4-FFF2-40B4-BE49-F238E27FC236}">
                <a16:creationId xmlns:a16="http://schemas.microsoft.com/office/drawing/2014/main" id="{CE715B51-1F1A-4958-2B03-75F83BD444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55" y="-115270"/>
            <a:ext cx="5229953" cy="6973270"/>
          </a:xfrm>
          <a:prstGeom prst="rect">
            <a:avLst/>
          </a:prstGeom>
          <a:ln w="28575"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9348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10D4-427E-CC19-485D-FE26C316AE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01772"/>
            <a:ext cx="11125200" cy="1450975"/>
          </a:xfrm>
        </p:spPr>
        <p:txBody>
          <a:bodyPr anchor="ctr">
            <a:normAutofit/>
          </a:bodyPr>
          <a:lstStyle/>
          <a:p>
            <a:r>
              <a:rPr lang="en-US" dirty="0"/>
              <a:t>Sensors locations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5D038-1AF0-3C52-3204-8767C756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15925-64A2-BAC0-00C8-81BE69FD679C}"/>
              </a:ext>
            </a:extLst>
          </p:cNvPr>
          <p:cNvSpPr txBox="1"/>
          <p:nvPr/>
        </p:nvSpPr>
        <p:spPr>
          <a:xfrm>
            <a:off x="364947" y="1180939"/>
            <a:ext cx="8368268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Liquid level in the nose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Super conducting level probe by American Magnetics. Shows the liquid level by percentage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Readout by AMI1700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Eight chip resistors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(Vishay 1K Ohm resistor) are installed in various locations on the refrigerator to identify the liquid level.  The eight channels are read by LakeShore218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primary measurement of pressure and temperature in the nose is taken with a manometer MKS 690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 a backup Helium-3 pressure probe is used to estimate the pressure and temperature of the fridge nose. MKS 615A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mass flow rate of the refrigerator is measured by Teledyne Hastings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F38A140-4AEE-0E2A-163C-83E14E7BD3EA}"/>
              </a:ext>
            </a:extLst>
          </p:cNvPr>
          <p:cNvGrpSpPr/>
          <p:nvPr/>
        </p:nvGrpSpPr>
        <p:grpSpPr>
          <a:xfrm>
            <a:off x="8647570" y="1090101"/>
            <a:ext cx="3244371" cy="5645330"/>
            <a:chOff x="7935693" y="151524"/>
            <a:chExt cx="3610962" cy="6283212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0CAF3C8-DA3A-CAED-C1A8-8142E86EB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5693" y="151524"/>
              <a:ext cx="2356204" cy="6283212"/>
            </a:xfrm>
            <a:prstGeom prst="rect">
              <a:avLst/>
            </a:prstGeom>
          </p:spPr>
        </p:pic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BA85C62-C724-4890-5C74-44C6D1AAE274}"/>
                </a:ext>
              </a:extLst>
            </p:cNvPr>
            <p:cNvCxnSpPr/>
            <p:nvPr/>
          </p:nvCxnSpPr>
          <p:spPr>
            <a:xfrm>
              <a:off x="9377528" y="4602645"/>
              <a:ext cx="72538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1172C11-3875-F349-64A7-BDC0553C7FB0}"/>
                </a:ext>
              </a:extLst>
            </p:cNvPr>
            <p:cNvCxnSpPr/>
            <p:nvPr/>
          </p:nvCxnSpPr>
          <p:spPr>
            <a:xfrm>
              <a:off x="9648466" y="298325"/>
              <a:ext cx="51845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13327B-38BB-69C4-7665-476963C01BBB}"/>
                </a:ext>
              </a:extLst>
            </p:cNvPr>
            <p:cNvCxnSpPr/>
            <p:nvPr/>
          </p:nvCxnSpPr>
          <p:spPr>
            <a:xfrm>
              <a:off x="9351670" y="3335612"/>
              <a:ext cx="72538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352DD10-8DC4-EA23-899E-E5376D6D7601}"/>
                </a:ext>
              </a:extLst>
            </p:cNvPr>
            <p:cNvCxnSpPr/>
            <p:nvPr/>
          </p:nvCxnSpPr>
          <p:spPr>
            <a:xfrm>
              <a:off x="9361756" y="2437006"/>
              <a:ext cx="72538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E7DBD4-5A87-6525-21CF-C784AB03CEE7}"/>
                </a:ext>
              </a:extLst>
            </p:cNvPr>
            <p:cNvCxnSpPr/>
            <p:nvPr/>
          </p:nvCxnSpPr>
          <p:spPr>
            <a:xfrm>
              <a:off x="9441531" y="1879871"/>
              <a:ext cx="72538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D512F50-80EB-678A-32ED-76FB244F30D0}"/>
                </a:ext>
              </a:extLst>
            </p:cNvPr>
            <p:cNvCxnSpPr/>
            <p:nvPr/>
          </p:nvCxnSpPr>
          <p:spPr>
            <a:xfrm>
              <a:off x="9429947" y="1508447"/>
              <a:ext cx="72538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2AB2135-3F7F-F769-88AB-18A677670722}"/>
                </a:ext>
              </a:extLst>
            </p:cNvPr>
            <p:cNvCxnSpPr/>
            <p:nvPr/>
          </p:nvCxnSpPr>
          <p:spPr>
            <a:xfrm>
              <a:off x="9648466" y="1268819"/>
              <a:ext cx="506868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33D1F4B-798A-CB94-DCB3-84F423599547}"/>
                </a:ext>
              </a:extLst>
            </p:cNvPr>
            <p:cNvCxnSpPr/>
            <p:nvPr/>
          </p:nvCxnSpPr>
          <p:spPr>
            <a:xfrm>
              <a:off x="9648466" y="454084"/>
              <a:ext cx="51845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91AE6F1-A0C9-5EC8-CB48-318268191728}"/>
                </a:ext>
              </a:extLst>
            </p:cNvPr>
            <p:cNvCxnSpPr/>
            <p:nvPr/>
          </p:nvCxnSpPr>
          <p:spPr>
            <a:xfrm>
              <a:off x="9285772" y="3595714"/>
              <a:ext cx="80137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1C7DA5-25F1-ADEF-7EA8-963F87E4795A}"/>
                </a:ext>
              </a:extLst>
            </p:cNvPr>
            <p:cNvCxnSpPr/>
            <p:nvPr/>
          </p:nvCxnSpPr>
          <p:spPr>
            <a:xfrm>
              <a:off x="9285772" y="4354031"/>
              <a:ext cx="725386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B3A6A3-AF3E-149E-0F50-8D0680770110}"/>
                </a:ext>
              </a:extLst>
            </p:cNvPr>
            <p:cNvSpPr txBox="1"/>
            <p:nvPr/>
          </p:nvSpPr>
          <p:spPr>
            <a:xfrm>
              <a:off x="10166918" y="4507919"/>
              <a:ext cx="1379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Level probe max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B855DF-3B80-D160-5C13-2C0ED634FC3C}"/>
                </a:ext>
              </a:extLst>
            </p:cNvPr>
            <p:cNvSpPr txBox="1"/>
            <p:nvPr/>
          </p:nvSpPr>
          <p:spPr>
            <a:xfrm>
              <a:off x="10373852" y="4200142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1- 8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0EA9A7-00D1-2FDB-0E7F-B79AF52337FE}"/>
                </a:ext>
              </a:extLst>
            </p:cNvPr>
            <p:cNvSpPr txBox="1"/>
            <p:nvPr/>
          </p:nvSpPr>
          <p:spPr>
            <a:xfrm>
              <a:off x="10373851" y="3163630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1-6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814FFC-1543-62C2-0CCC-DA30ED42D71C}"/>
                </a:ext>
              </a:extLst>
            </p:cNvPr>
            <p:cNvSpPr txBox="1"/>
            <p:nvPr/>
          </p:nvSpPr>
          <p:spPr>
            <a:xfrm>
              <a:off x="10373851" y="2283117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1- 5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FD545D-DCDD-C2DD-62D8-D22871F49A8E}"/>
                </a:ext>
              </a:extLst>
            </p:cNvPr>
            <p:cNvSpPr txBox="1"/>
            <p:nvPr/>
          </p:nvSpPr>
          <p:spPr>
            <a:xfrm>
              <a:off x="10373850" y="1726726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1- 4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AD2011-A6D7-BD25-E2AF-9C2D898D01C9}"/>
                </a:ext>
              </a:extLst>
            </p:cNvPr>
            <p:cNvSpPr txBox="1"/>
            <p:nvPr/>
          </p:nvSpPr>
          <p:spPr>
            <a:xfrm>
              <a:off x="10373849" y="1363147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1- 3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5996C8-479E-6CBC-6903-AE63F05BE358}"/>
                </a:ext>
              </a:extLst>
            </p:cNvPr>
            <p:cNvSpPr txBox="1"/>
            <p:nvPr/>
          </p:nvSpPr>
          <p:spPr>
            <a:xfrm>
              <a:off x="10373848" y="1068327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1- 2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BE6FE3-0241-0E2C-F49D-C0E1F9BAF459}"/>
                </a:ext>
              </a:extLst>
            </p:cNvPr>
            <p:cNvSpPr txBox="1"/>
            <p:nvPr/>
          </p:nvSpPr>
          <p:spPr>
            <a:xfrm>
              <a:off x="10373847" y="359928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</a:t>
              </a:r>
              <a:r>
                <a:rPr lang="en-US" sz="1400"/>
                <a:t>1- 1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CE21888-7DD1-C6B3-FEF6-8E0184F26BA6}"/>
                </a:ext>
              </a:extLst>
            </p:cNvPr>
            <p:cNvSpPr txBox="1"/>
            <p:nvPr/>
          </p:nvSpPr>
          <p:spPr>
            <a:xfrm>
              <a:off x="10373851" y="3406033"/>
              <a:ext cx="955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Sensor 1-7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5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machine&#10;&#10;Description automatically generated">
            <a:extLst>
              <a:ext uri="{FF2B5EF4-FFF2-40B4-BE49-F238E27FC236}">
                <a16:creationId xmlns:a16="http://schemas.microsoft.com/office/drawing/2014/main" id="{82E61E48-41D0-E3B9-4526-A3286B114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3"/>
          <a:stretch/>
        </p:blipFill>
        <p:spPr>
          <a:xfrm>
            <a:off x="8444886" y="1266309"/>
            <a:ext cx="1161078" cy="5383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AF10D4-427E-CC19-485D-FE26C316AE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968" y="207953"/>
            <a:ext cx="11445240" cy="1450975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Test Cooldown/Filling Plots of the refrigerator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5D038-1AF0-3C52-3204-8767C756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08AC3-C695-8B64-12CF-B1DBE97C1A6F}"/>
              </a:ext>
            </a:extLst>
          </p:cNvPr>
          <p:cNvSpPr txBox="1"/>
          <p:nvPr/>
        </p:nvSpPr>
        <p:spPr>
          <a:xfrm>
            <a:off x="270956" y="1864275"/>
            <a:ext cx="7906393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. Fill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LHe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from fridge nose to the “heat exchanger Top”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Initial conditions       : The magnet and the separator was filled with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LHe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Filling steps in Brief : 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Open the fridge bypass valve and transfer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LHe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from separator to the nose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Fill liquid up to “heat exchanger top”</a:t>
            </a:r>
          </a:p>
          <a:p>
            <a:pPr>
              <a:lnSpc>
                <a:spcPct val="200000"/>
              </a:lnSpc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412DCB-1073-0661-74A1-1B351551FA6C}"/>
              </a:ext>
            </a:extLst>
          </p:cNvPr>
          <p:cNvCxnSpPr>
            <a:cxnSpLocks/>
          </p:cNvCxnSpPr>
          <p:nvPr/>
        </p:nvCxnSpPr>
        <p:spPr>
          <a:xfrm flipH="1">
            <a:off x="9199304" y="6517338"/>
            <a:ext cx="4066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7B684C-16CF-761C-3537-AC37935B9647}"/>
              </a:ext>
            </a:extLst>
          </p:cNvPr>
          <p:cNvCxnSpPr>
            <a:cxnSpLocks/>
          </p:cNvCxnSpPr>
          <p:nvPr/>
        </p:nvCxnSpPr>
        <p:spPr>
          <a:xfrm flipH="1">
            <a:off x="9199304" y="4227542"/>
            <a:ext cx="4066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BED892-41F0-98A8-9D72-258C895AB4A6}"/>
              </a:ext>
            </a:extLst>
          </p:cNvPr>
          <p:cNvSpPr txBox="1"/>
          <p:nvPr/>
        </p:nvSpPr>
        <p:spPr>
          <a:xfrm>
            <a:off x="9605964" y="4047673"/>
            <a:ext cx="2220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heat exchanger 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94D516-F236-530C-60AD-ABE049A8C6E0}"/>
              </a:ext>
            </a:extLst>
          </p:cNvPr>
          <p:cNvSpPr txBox="1"/>
          <p:nvPr/>
        </p:nvSpPr>
        <p:spPr>
          <a:xfrm>
            <a:off x="9605964" y="6345068"/>
            <a:ext cx="1522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Nose bottom</a:t>
            </a:r>
          </a:p>
        </p:txBody>
      </p:sp>
    </p:spTree>
    <p:extLst>
      <p:ext uri="{BB962C8B-B14F-4D97-AF65-F5344CB8AC3E}">
        <p14:creationId xmlns:p14="http://schemas.microsoft.com/office/powerpoint/2010/main" val="419611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5CC02D0-B345-65DA-50AF-4333FE738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8" y="1101199"/>
            <a:ext cx="6220259" cy="356246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70B62-4E39-ADC2-622D-2BC68E55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0DA9D-19EA-C967-4178-E289D3C1B4C0}"/>
              </a:ext>
            </a:extLst>
          </p:cNvPr>
          <p:cNvSpPr txBox="1"/>
          <p:nvPr/>
        </p:nvSpPr>
        <p:spPr>
          <a:xfrm>
            <a:off x="1433046" y="531797"/>
            <a:ext cx="398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nose liquid level and the return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D3DD4-F812-9DE8-01DC-3B2F8A1CDC54}"/>
              </a:ext>
            </a:extLst>
          </p:cNvPr>
          <p:cNvSpPr txBox="1"/>
          <p:nvPr/>
        </p:nvSpPr>
        <p:spPr>
          <a:xfrm>
            <a:off x="64159" y="5301287"/>
            <a:ext cx="243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Bypass valve crack 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1A59F9-7EBC-F088-6AA9-7C4CE17822D6}"/>
              </a:ext>
            </a:extLst>
          </p:cNvPr>
          <p:cNvSpPr txBox="1"/>
          <p:nvPr/>
        </p:nvSpPr>
        <p:spPr>
          <a:xfrm>
            <a:off x="4085303" y="5541042"/>
            <a:ext cx="311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Liquid accumulated in the nose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432D98-42CF-9029-BD3A-CA8AA901A054}"/>
              </a:ext>
            </a:extLst>
          </p:cNvPr>
          <p:cNvSpPr txBox="1"/>
          <p:nvPr/>
        </p:nvSpPr>
        <p:spPr>
          <a:xfrm>
            <a:off x="2481561" y="4942563"/>
            <a:ext cx="198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Drop in return flow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7000F4-E289-4BC7-E714-5495B71606D7}"/>
              </a:ext>
            </a:extLst>
          </p:cNvPr>
          <p:cNvSpPr txBox="1"/>
          <p:nvPr/>
        </p:nvSpPr>
        <p:spPr>
          <a:xfrm>
            <a:off x="6738054" y="339332"/>
            <a:ext cx="494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of resistant of the heat exchanger bottom chip resistor with the liquid helium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50ACAB-ECA4-64FA-6D14-71C39AF88230}"/>
              </a:ext>
            </a:extLst>
          </p:cNvPr>
          <p:cNvCxnSpPr>
            <a:cxnSpLocks/>
          </p:cNvCxnSpPr>
          <p:nvPr/>
        </p:nvCxnSpPr>
        <p:spPr>
          <a:xfrm flipV="1">
            <a:off x="1053253" y="3372013"/>
            <a:ext cx="209755" cy="1996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83E990-7061-0502-81ED-E1301B2A7146}"/>
              </a:ext>
            </a:extLst>
          </p:cNvPr>
          <p:cNvCxnSpPr>
            <a:cxnSpLocks/>
          </p:cNvCxnSpPr>
          <p:nvPr/>
        </p:nvCxnSpPr>
        <p:spPr>
          <a:xfrm flipV="1">
            <a:off x="2914920" y="2536547"/>
            <a:ext cx="1115684" cy="2595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8B55A5-64A0-718F-A6A3-7E52207426BD}"/>
              </a:ext>
            </a:extLst>
          </p:cNvPr>
          <p:cNvCxnSpPr>
            <a:cxnSpLocks/>
          </p:cNvCxnSpPr>
          <p:nvPr/>
        </p:nvCxnSpPr>
        <p:spPr>
          <a:xfrm flipH="1" flipV="1">
            <a:off x="4085303" y="3372013"/>
            <a:ext cx="1379506" cy="22520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E8FD41C-3CDB-FBE3-5CEC-687A4C8A8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054" y="1047374"/>
            <a:ext cx="4986960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1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955BA-5430-8045-46C2-B0D2BF16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49A7D-9FB1-43C0-65F7-30748B08DB5E}"/>
              </a:ext>
            </a:extLst>
          </p:cNvPr>
          <p:cNvSpPr txBox="1"/>
          <p:nvPr/>
        </p:nvSpPr>
        <p:spPr>
          <a:xfrm>
            <a:off x="702128" y="123243"/>
            <a:ext cx="10609000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2 . The liquid level in the nose is maintained at 60 % using the PID controller of the run valve.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8D47D-BE15-B786-7259-E3EBA1A4B537}"/>
              </a:ext>
            </a:extLst>
          </p:cNvPr>
          <p:cNvSpPr txBox="1"/>
          <p:nvPr/>
        </p:nvSpPr>
        <p:spPr>
          <a:xfrm>
            <a:off x="880872" y="754797"/>
            <a:ext cx="658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full roots stack is running, and the pneumatic gate valve is open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B70F06-4B48-ADA2-DA9B-54D98DBF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45" y="1124129"/>
            <a:ext cx="4545728" cy="2761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985031-A7FE-E6C1-3106-38C9962F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645" y="3945666"/>
            <a:ext cx="4809483" cy="2839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803496-2EFA-CB63-03CE-96D459A1E7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-1762"/>
          <a:stretch/>
        </p:blipFill>
        <p:spPr>
          <a:xfrm>
            <a:off x="711771" y="1186938"/>
            <a:ext cx="5612768" cy="31501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215AC7-73FE-7B00-203D-3011975EFFD7}"/>
              </a:ext>
            </a:extLst>
          </p:cNvPr>
          <p:cNvCxnSpPr>
            <a:cxnSpLocks/>
          </p:cNvCxnSpPr>
          <p:nvPr/>
        </p:nvCxnSpPr>
        <p:spPr>
          <a:xfrm flipH="1">
            <a:off x="9355719" y="2680969"/>
            <a:ext cx="857426" cy="666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1FE4E3-9117-54E9-0250-FBFF78749698}"/>
              </a:ext>
            </a:extLst>
          </p:cNvPr>
          <p:cNvSpPr txBox="1"/>
          <p:nvPr/>
        </p:nvSpPr>
        <p:spPr>
          <a:xfrm>
            <a:off x="10186202" y="2496303"/>
            <a:ext cx="102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0.25 Torr</a:t>
            </a:r>
          </a:p>
        </p:txBody>
      </p:sp>
    </p:spTree>
    <p:extLst>
      <p:ext uri="{BB962C8B-B14F-4D97-AF65-F5344CB8AC3E}">
        <p14:creationId xmlns:p14="http://schemas.microsoft.com/office/powerpoint/2010/main" val="3309946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E5773E-A77D-E2E3-6B4F-2EF4E8B0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FA5C11-34F1-98FF-DAEB-52C35DAF3FAE}"/>
              </a:ext>
            </a:extLst>
          </p:cNvPr>
          <p:cNvSpPr txBox="1">
            <a:spLocks/>
          </p:cNvSpPr>
          <p:nvPr/>
        </p:nvSpPr>
        <p:spPr>
          <a:xfrm>
            <a:off x="707136" y="402397"/>
            <a:ext cx="10777728" cy="1450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1C4A8-284A-1E0F-FADC-BB8E30B00683}"/>
              </a:ext>
            </a:extLst>
          </p:cNvPr>
          <p:cNvSpPr txBox="1"/>
          <p:nvPr/>
        </p:nvSpPr>
        <p:spPr>
          <a:xfrm>
            <a:off x="581682" y="1462454"/>
            <a:ext cx="1055395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refrigerator design is approved by FNAL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Successfully cooldown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newly designed control valves are operational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6BE15F-D66F-630C-57D4-C751404E0344}"/>
              </a:ext>
            </a:extLst>
          </p:cNvPr>
          <p:cNvSpPr txBox="1">
            <a:spLocks/>
          </p:cNvSpPr>
          <p:nvPr/>
        </p:nvSpPr>
        <p:spPr>
          <a:xfrm>
            <a:off x="707136" y="3205293"/>
            <a:ext cx="6257335" cy="73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to do next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98330-AF5A-7A7B-CB2B-A855F750FEF2}"/>
              </a:ext>
            </a:extLst>
          </p:cNvPr>
          <p:cNvSpPr txBox="1"/>
          <p:nvPr/>
        </p:nvSpPr>
        <p:spPr>
          <a:xfrm>
            <a:off x="581682" y="3837285"/>
            <a:ext cx="664583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the new valves with PID loops to maintain the fridge pressure and the nose helium level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Run the refrigerator in full flow and test the maximum cooling power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8A8612-9168-DF9B-19D9-D84ED9BE80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352972" y="287537"/>
            <a:ext cx="4706752" cy="62829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6761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C8B04-137E-C7DA-DD68-D10AECE77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7" b="18162"/>
          <a:stretch/>
        </p:blipFill>
        <p:spPr bwMode="auto">
          <a:xfrm>
            <a:off x="1" y="-1710"/>
            <a:ext cx="12191999" cy="52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05DDFF-66E4-2359-9E41-0452C2AF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249" y="2928366"/>
            <a:ext cx="2873502" cy="100126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790B8-5D05-018E-64CB-B6BB0426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20C13-34C1-C559-9021-7059AC08018B}"/>
              </a:ext>
            </a:extLst>
          </p:cNvPr>
          <p:cNvSpPr txBox="1"/>
          <p:nvPr/>
        </p:nvSpPr>
        <p:spPr>
          <a:xfrm>
            <a:off x="8515350" y="3257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0E5D81F-A45D-3562-AAAC-CB46CEF2F6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7" t="21965" r="14754" b="37239"/>
          <a:stretch/>
        </p:blipFill>
        <p:spPr>
          <a:xfrm>
            <a:off x="3247839" y="5420474"/>
            <a:ext cx="2634236" cy="84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3F190-9BA8-774A-E923-B8D664628F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732"/>
          <a:stretch/>
        </p:blipFill>
        <p:spPr>
          <a:xfrm>
            <a:off x="6400881" y="5330843"/>
            <a:ext cx="1205011" cy="991336"/>
          </a:xfrm>
          <a:prstGeom prst="rect">
            <a:avLst/>
          </a:prstGeom>
        </p:spPr>
      </p:pic>
      <p:pic>
        <p:nvPicPr>
          <p:cNvPr id="8" name="Picture 6" descr="Logo&#10;&#10;Description automatically generated">
            <a:extLst>
              <a:ext uri="{FF2B5EF4-FFF2-40B4-BE49-F238E27FC236}">
                <a16:creationId xmlns:a16="http://schemas.microsoft.com/office/drawing/2014/main" id="{B5277F48-C3DA-D30F-9B57-7BF3CB0A4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299" y="5625779"/>
            <a:ext cx="3553968" cy="640079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6494986-C6F7-7694-17BE-05C967595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7" y="5505997"/>
            <a:ext cx="2431934" cy="725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B5C56-BAC0-970E-5AAB-67F2A256A4F2}"/>
              </a:ext>
            </a:extLst>
          </p:cNvPr>
          <p:cNvSpPr txBox="1"/>
          <p:nvPr/>
        </p:nvSpPr>
        <p:spPr>
          <a:xfrm>
            <a:off x="419637" y="6360323"/>
            <a:ext cx="10692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work was supported by the U.S. Department of Energy (DOE) Contract No. DE-FG02-96ER40950</a:t>
            </a:r>
          </a:p>
        </p:txBody>
      </p:sp>
    </p:spTree>
    <p:extLst>
      <p:ext uri="{BB962C8B-B14F-4D97-AF65-F5344CB8AC3E}">
        <p14:creationId xmlns:p14="http://schemas.microsoft.com/office/powerpoint/2010/main" val="369582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D922-17E4-408A-9860-2C838AA8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1" y="258023"/>
            <a:ext cx="10058400" cy="160934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844E-96EF-F9EB-A771-7B41B69B8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28" y="1632675"/>
            <a:ext cx="7976030" cy="48226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SpinQuest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experiment use 120 GeV proton beam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provides the required cooling power for the target materials during the during beam interaction and the  dynamic nuclear polarization (DNP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Estimated heat load 0.7 W and maximum cooling power 1.25W at 1 K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 principle : liquid helium evaporation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located at the center axis of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SpinQuest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super conducting magnet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target materials are loaded into the bottom of the refrigerator using the target insert </a:t>
            </a:r>
          </a:p>
          <a:p>
            <a:pPr algn="just"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488DA-F9D9-9C37-F2CF-48021009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diagram of a machine&#10;&#10;Description automatically generated">
            <a:extLst>
              <a:ext uri="{FF2B5EF4-FFF2-40B4-BE49-F238E27FC236}">
                <a16:creationId xmlns:a16="http://schemas.microsoft.com/office/drawing/2014/main" id="{2E051F89-F019-23B7-36DE-CF66610E6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58" y="659154"/>
            <a:ext cx="3371482" cy="603088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5996E5-9303-4F1D-3B1C-19B5F01CBD1E}"/>
              </a:ext>
            </a:extLst>
          </p:cNvPr>
          <p:cNvCxnSpPr>
            <a:cxnSpLocks/>
          </p:cNvCxnSpPr>
          <p:nvPr/>
        </p:nvCxnSpPr>
        <p:spPr>
          <a:xfrm flipV="1">
            <a:off x="7941501" y="3920647"/>
            <a:ext cx="2129425" cy="864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52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a machine&#10;&#10;Description automatically generated">
            <a:extLst>
              <a:ext uri="{FF2B5EF4-FFF2-40B4-BE49-F238E27FC236}">
                <a16:creationId xmlns:a16="http://schemas.microsoft.com/office/drawing/2014/main" id="{487463E4-B16F-6EF6-3BE7-57749B33B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59" y="828587"/>
            <a:ext cx="2479677" cy="5937164"/>
          </a:xfrm>
          <a:prstGeom prst="rect">
            <a:avLst/>
          </a:prstGeom>
        </p:spPr>
      </p:pic>
      <p:pic>
        <p:nvPicPr>
          <p:cNvPr id="9" name="Picture 8" descr="A blue and black machine&#10;&#10;Description automatically generated with medium confidence">
            <a:extLst>
              <a:ext uri="{FF2B5EF4-FFF2-40B4-BE49-F238E27FC236}">
                <a16:creationId xmlns:a16="http://schemas.microsoft.com/office/drawing/2014/main" id="{6A97357D-E251-B565-2380-93794791F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"/>
          <a:stretch/>
        </p:blipFill>
        <p:spPr>
          <a:xfrm>
            <a:off x="7991569" y="908827"/>
            <a:ext cx="1420746" cy="549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123266-4EAA-A1C1-F333-4476CD15A56C}"/>
              </a:ext>
            </a:extLst>
          </p:cNvPr>
          <p:cNvSpPr txBox="1"/>
          <p:nvPr/>
        </p:nvSpPr>
        <p:spPr>
          <a:xfrm>
            <a:off x="3659065" y="4103932"/>
            <a:ext cx="74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Shell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6CC5B4-97E1-FBEC-4429-3C602479F251}"/>
              </a:ext>
            </a:extLst>
          </p:cNvPr>
          <p:cNvCxnSpPr/>
          <p:nvPr/>
        </p:nvCxnSpPr>
        <p:spPr>
          <a:xfrm>
            <a:off x="4215140" y="4288598"/>
            <a:ext cx="83631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1CD81C-04B3-762F-494D-A33CCA07996E}"/>
              </a:ext>
            </a:extLst>
          </p:cNvPr>
          <p:cNvGrpSpPr/>
          <p:nvPr/>
        </p:nvGrpSpPr>
        <p:grpSpPr>
          <a:xfrm>
            <a:off x="3588142" y="5179902"/>
            <a:ext cx="1463315" cy="369332"/>
            <a:chOff x="3588142" y="5701875"/>
            <a:chExt cx="1463315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C83E8A-C901-7054-85EE-50458CB0CA91}"/>
                </a:ext>
              </a:extLst>
            </p:cNvPr>
            <p:cNvSpPr txBox="1"/>
            <p:nvPr/>
          </p:nvSpPr>
          <p:spPr>
            <a:xfrm>
              <a:off x="3588142" y="5701875"/>
              <a:ext cx="740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Nose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6E51CB2-FD96-BFEB-9632-43766ADCA2B5}"/>
                </a:ext>
              </a:extLst>
            </p:cNvPr>
            <p:cNvCxnSpPr/>
            <p:nvPr/>
          </p:nvCxnSpPr>
          <p:spPr>
            <a:xfrm>
              <a:off x="4215140" y="5925116"/>
              <a:ext cx="83631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E9EBD6-EEBE-8322-9E87-BB2E02686C0D}"/>
              </a:ext>
            </a:extLst>
          </p:cNvPr>
          <p:cNvSpPr txBox="1"/>
          <p:nvPr/>
        </p:nvSpPr>
        <p:spPr>
          <a:xfrm>
            <a:off x="10078566" y="1623053"/>
            <a:ext cx="142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Flange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E6AFC-1CEE-543A-5748-1957A467BB3B}"/>
              </a:ext>
            </a:extLst>
          </p:cNvPr>
          <p:cNvSpPr txBox="1"/>
          <p:nvPr/>
        </p:nvSpPr>
        <p:spPr>
          <a:xfrm>
            <a:off x="10018635" y="2950480"/>
            <a:ext cx="92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Baffles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DB9E5A-3229-A542-F07A-FF5CA872A1BE}"/>
              </a:ext>
            </a:extLst>
          </p:cNvPr>
          <p:cNvSpPr txBox="1"/>
          <p:nvPr/>
        </p:nvSpPr>
        <p:spPr>
          <a:xfrm>
            <a:off x="9968875" y="4489925"/>
            <a:ext cx="19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 Exchanger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63847-E396-03B5-0CE0-BCEA63365CA9}"/>
              </a:ext>
            </a:extLst>
          </p:cNvPr>
          <p:cNvSpPr txBox="1"/>
          <p:nvPr/>
        </p:nvSpPr>
        <p:spPr>
          <a:xfrm>
            <a:off x="9968875" y="3467651"/>
            <a:ext cx="19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separator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46FAF-D447-26F9-AFB1-A5FD90715833}"/>
              </a:ext>
            </a:extLst>
          </p:cNvPr>
          <p:cNvSpPr txBox="1"/>
          <p:nvPr/>
        </p:nvSpPr>
        <p:spPr>
          <a:xfrm>
            <a:off x="9885625" y="5600454"/>
            <a:ext cx="168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 helium delivery line to the nose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D95607-0B29-3837-FA36-20614B221294}"/>
              </a:ext>
            </a:extLst>
          </p:cNvPr>
          <p:cNvCxnSpPr>
            <a:cxnSpLocks/>
          </p:cNvCxnSpPr>
          <p:nvPr/>
        </p:nvCxnSpPr>
        <p:spPr>
          <a:xfrm flipH="1">
            <a:off x="8661021" y="5969786"/>
            <a:ext cx="8819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02CA8F-F220-E628-765D-FC14D932CB90}"/>
              </a:ext>
            </a:extLst>
          </p:cNvPr>
          <p:cNvCxnSpPr>
            <a:cxnSpLocks/>
          </p:cNvCxnSpPr>
          <p:nvPr/>
        </p:nvCxnSpPr>
        <p:spPr>
          <a:xfrm flipH="1">
            <a:off x="8879462" y="4648262"/>
            <a:ext cx="8819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B50E08-2584-1FC8-844B-BD19B19E8D3A}"/>
              </a:ext>
            </a:extLst>
          </p:cNvPr>
          <p:cNvCxnSpPr>
            <a:cxnSpLocks/>
          </p:cNvCxnSpPr>
          <p:nvPr/>
        </p:nvCxnSpPr>
        <p:spPr>
          <a:xfrm flipH="1">
            <a:off x="9019336" y="3652317"/>
            <a:ext cx="8819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DA7B11-F2B0-CF00-3A93-7557557C5DED}"/>
              </a:ext>
            </a:extLst>
          </p:cNvPr>
          <p:cNvCxnSpPr>
            <a:cxnSpLocks/>
          </p:cNvCxnSpPr>
          <p:nvPr/>
        </p:nvCxnSpPr>
        <p:spPr>
          <a:xfrm flipH="1">
            <a:off x="9136703" y="1861214"/>
            <a:ext cx="8819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AFD206-A4A0-8A31-EF1A-0CBF6D225260}"/>
              </a:ext>
            </a:extLst>
          </p:cNvPr>
          <p:cNvCxnSpPr>
            <a:cxnSpLocks/>
          </p:cNvCxnSpPr>
          <p:nvPr/>
        </p:nvCxnSpPr>
        <p:spPr>
          <a:xfrm flipH="1">
            <a:off x="9101987" y="3080362"/>
            <a:ext cx="88193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EF29-46CB-1C2D-5BCE-FFD5DF0C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D5FBCD-0142-3494-DBD3-FF117E57BA81}"/>
              </a:ext>
            </a:extLst>
          </p:cNvPr>
          <p:cNvSpPr txBox="1">
            <a:spLocks/>
          </p:cNvSpPr>
          <p:nvPr/>
        </p:nvSpPr>
        <p:spPr>
          <a:xfrm>
            <a:off x="369710" y="34315"/>
            <a:ext cx="9708856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structure of the refrigerator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88A390B-E45A-D004-B9C9-15856E3AC6D3}"/>
              </a:ext>
            </a:extLst>
          </p:cNvPr>
          <p:cNvCxnSpPr/>
          <p:nvPr/>
        </p:nvCxnSpPr>
        <p:spPr>
          <a:xfrm>
            <a:off x="4215140" y="6272784"/>
            <a:ext cx="83631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2815B9-AC64-A3CD-407E-E2655F1BE021}"/>
              </a:ext>
            </a:extLst>
          </p:cNvPr>
          <p:cNvSpPr txBox="1"/>
          <p:nvPr/>
        </p:nvSpPr>
        <p:spPr>
          <a:xfrm>
            <a:off x="2456782" y="6062119"/>
            <a:ext cx="2479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window</a:t>
            </a:r>
          </a:p>
          <a:p>
            <a:r>
              <a:rPr lang="en-US" dirty="0"/>
              <a:t>10 mil (0.25 mm)</a:t>
            </a:r>
          </a:p>
        </p:txBody>
      </p:sp>
    </p:spTree>
    <p:extLst>
      <p:ext uri="{BB962C8B-B14F-4D97-AF65-F5344CB8AC3E}">
        <p14:creationId xmlns:p14="http://schemas.microsoft.com/office/powerpoint/2010/main" val="73479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75720-2C60-9ED3-ED1B-AF50A16B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5E62D-B93E-2203-20FC-3F253C39E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13" y="354993"/>
            <a:ext cx="4706752" cy="6282916"/>
          </a:xfrm>
          <a:prstGeom prst="rect">
            <a:avLst/>
          </a:prstGeom>
        </p:spPr>
      </p:pic>
      <p:pic>
        <p:nvPicPr>
          <p:cNvPr id="5" name="Picture 4" descr="A close up of a machine&#10;&#10;Description automatically generated">
            <a:extLst>
              <a:ext uri="{FF2B5EF4-FFF2-40B4-BE49-F238E27FC236}">
                <a16:creationId xmlns:a16="http://schemas.microsoft.com/office/drawing/2014/main" id="{0756BFAE-92B5-E395-9A1F-720F3F315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37" y="505827"/>
            <a:ext cx="4528465" cy="60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77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3D860-2CDE-FA7F-66B1-2301711B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70614-9C81-2968-6111-3F78A324A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1"/>
          <a:stretch/>
        </p:blipFill>
        <p:spPr bwMode="auto">
          <a:xfrm>
            <a:off x="1748825" y="1"/>
            <a:ext cx="8694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2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C42CC-C5A0-459A-9F94-5B13640F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5" y="145243"/>
            <a:ext cx="10058400" cy="1609344"/>
          </a:xfrm>
        </p:spPr>
        <p:txBody>
          <a:bodyPr/>
          <a:lstStyle/>
          <a:p>
            <a:r>
              <a:rPr lang="en-US" dirty="0"/>
              <a:t>Fermilab safety requirements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2410F-016E-8373-7D69-89E23D62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22" y="1819728"/>
            <a:ext cx="7195783" cy="41802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Fermilab cryogenic safety recommended to have ASME certification for the refrigerator to use in our experiment</a:t>
            </a:r>
          </a:p>
          <a:p>
            <a:pPr>
              <a:lnSpc>
                <a:spcPct val="150000"/>
              </a:lnSpc>
            </a:pPr>
            <a:r>
              <a:rPr lang="en-US" dirty="0"/>
              <a:t>ASME : American Society of Mechanical Engineers </a:t>
            </a:r>
          </a:p>
          <a:p>
            <a:pPr>
              <a:lnSpc>
                <a:spcPct val="150000"/>
              </a:lnSpc>
            </a:pPr>
            <a:r>
              <a:rPr lang="en-US" dirty="0"/>
              <a:t>According to the  ASME BPVC.VIII , the separator was categorized as an individual pressure vessel </a:t>
            </a:r>
          </a:p>
          <a:p>
            <a:pPr>
              <a:lnSpc>
                <a:spcPct val="150000"/>
              </a:lnSpc>
            </a:pPr>
            <a:r>
              <a:rPr lang="en-US" dirty="0"/>
              <a:t>Re-manufactured from an ASME certified fabrication shop and stamped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046F6-A44E-1A82-A7E8-0C18A87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56A319-17F1-E5EE-BB04-104165D5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23" y="1274204"/>
            <a:ext cx="3796385" cy="488916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464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27CF-7F4F-D8B0-3180-B3F53B6E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4ECAEE68-DA2E-A59D-5522-3181B5E3A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68" y="220091"/>
            <a:ext cx="3010280" cy="40137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BFBEA9-0815-E045-F82B-8A08205017C7}"/>
              </a:ext>
            </a:extLst>
          </p:cNvPr>
          <p:cNvCxnSpPr>
            <a:cxnSpLocks/>
          </p:cNvCxnSpPr>
          <p:nvPr/>
        </p:nvCxnSpPr>
        <p:spPr>
          <a:xfrm>
            <a:off x="8179496" y="683340"/>
            <a:ext cx="1716706" cy="2019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5">
            <a:extLst>
              <a:ext uri="{FF2B5EF4-FFF2-40B4-BE49-F238E27FC236}">
                <a16:creationId xmlns:a16="http://schemas.microsoft.com/office/drawing/2014/main" id="{ABF0BAA5-82CF-CEA0-8E87-0C96EE9891D3}"/>
              </a:ext>
            </a:extLst>
          </p:cNvPr>
          <p:cNvSpPr txBox="1"/>
          <p:nvPr/>
        </p:nvSpPr>
        <p:spPr>
          <a:xfrm>
            <a:off x="5601092" y="280244"/>
            <a:ext cx="2691138" cy="7366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psi safety relief valve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37614370-61D9-0249-5293-4A09638BB6F9}"/>
              </a:ext>
            </a:extLst>
          </p:cNvPr>
          <p:cNvSpPr txBox="1"/>
          <p:nvPr/>
        </p:nvSpPr>
        <p:spPr>
          <a:xfrm>
            <a:off x="6569901" y="4268581"/>
            <a:ext cx="2196230" cy="73662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 psi check valve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7E545D-F72F-3A92-68EA-5D78F74B43EF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7668016" y="1602169"/>
            <a:ext cx="1098115" cy="26664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5FFD9-1CA7-DE35-1AD2-41137569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47" y="966757"/>
            <a:ext cx="5759612" cy="50206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As a Fermilab requirement, two types of relief valves were added to the separator and the Shell space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AAC6A58-3EFD-38D7-790A-9FDB3F7C1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37948"/>
              </p:ext>
            </p:extLst>
          </p:nvPr>
        </p:nvGraphicFramePr>
        <p:xfrm>
          <a:off x="563650" y="2404874"/>
          <a:ext cx="600625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018">
                  <a:extLst>
                    <a:ext uri="{9D8B030D-6E8A-4147-A177-3AD203B41FA5}">
                      <a16:colId xmlns:a16="http://schemas.microsoft.com/office/drawing/2014/main" val="1625167493"/>
                    </a:ext>
                  </a:extLst>
                </a:gridCol>
                <a:gridCol w="2071118">
                  <a:extLst>
                    <a:ext uri="{9D8B030D-6E8A-4147-A177-3AD203B41FA5}">
                      <a16:colId xmlns:a16="http://schemas.microsoft.com/office/drawing/2014/main" val="3555938390"/>
                    </a:ext>
                  </a:extLst>
                </a:gridCol>
                <a:gridCol w="1860115">
                  <a:extLst>
                    <a:ext uri="{9D8B030D-6E8A-4147-A177-3AD203B41FA5}">
                      <a16:colId xmlns:a16="http://schemas.microsoft.com/office/drawing/2014/main" val="3297045134"/>
                    </a:ext>
                  </a:extLst>
                </a:gridCol>
              </a:tblGrid>
              <a:tr h="3207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Operational relief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39088"/>
                  </a:ext>
                </a:extLst>
              </a:tr>
              <a:tr h="3207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Separator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psig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(103 kPa)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psi     (41 kPa)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9408"/>
                  </a:ext>
                </a:extLst>
              </a:tr>
              <a:tr h="3207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psig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(103 kPa)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 psi (3.4 kPa)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1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72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A9C0-9C46-B8B8-7049-F1F14B9EC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938" y="301224"/>
            <a:ext cx="5791919" cy="1073150"/>
          </a:xfrm>
        </p:spPr>
        <p:txBody>
          <a:bodyPr anchor="ctr">
            <a:normAutofit/>
          </a:bodyPr>
          <a:lstStyle/>
          <a:p>
            <a:r>
              <a:rPr lang="en-US" dirty="0"/>
              <a:t>Operation in Brief</a:t>
            </a:r>
          </a:p>
        </p:txBody>
      </p:sp>
      <p:pic>
        <p:nvPicPr>
          <p:cNvPr id="13" name="Picture 12" descr="A drawing of a curved desk&#10;&#10;Description automatically generated">
            <a:extLst>
              <a:ext uri="{FF2B5EF4-FFF2-40B4-BE49-F238E27FC236}">
                <a16:creationId xmlns:a16="http://schemas.microsoft.com/office/drawing/2014/main" id="{FAE75DE1-FC8E-2E85-F9B3-914B83A24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50" y="5095068"/>
            <a:ext cx="2379489" cy="17629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DB56E1-AFFD-449F-1F30-1C6A399898E0}"/>
              </a:ext>
            </a:extLst>
          </p:cNvPr>
          <p:cNvSpPr txBox="1"/>
          <p:nvPr/>
        </p:nvSpPr>
        <p:spPr>
          <a:xfrm>
            <a:off x="172589" y="1339716"/>
            <a:ext cx="6178107" cy="47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Liquid helium enters the phase separator from the magnet helium reservoir  along a vacuum isolated transfer 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separator is pumping out from KNF pump which create the required pressure difference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middle layer of the separator is a sintered plate. The liquid helium drizzle down to the lower portion of the separator and the vapor comes to the upper portion.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4DD5D-5E46-EEC0-647E-466282C8B8C4}"/>
              </a:ext>
            </a:extLst>
          </p:cNvPr>
          <p:cNvSpPr txBox="1"/>
          <p:nvPr/>
        </p:nvSpPr>
        <p:spPr>
          <a:xfrm>
            <a:off x="1554852" y="5976534"/>
            <a:ext cx="18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Sintered plate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EF3AF4-3A9D-B396-E4A3-11A313D055E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398890" y="6161200"/>
            <a:ext cx="1541001" cy="580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B1755-4ED7-90B1-EC45-E3241CD3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7D58-4CC7-418B-AAD6-97F24F283A44}" type="slidenum">
              <a:rPr lang="en-US" smtClean="0"/>
              <a:t>9</a:t>
            </a:fld>
            <a:endParaRPr lang="en-US"/>
          </a:p>
        </p:txBody>
      </p:sp>
      <p:pic>
        <p:nvPicPr>
          <p:cNvPr id="16" name="Picture 15" descr="A close-up of a machine&#10;&#10;Description automatically generated">
            <a:extLst>
              <a:ext uri="{FF2B5EF4-FFF2-40B4-BE49-F238E27FC236}">
                <a16:creationId xmlns:a16="http://schemas.microsoft.com/office/drawing/2014/main" id="{42633470-C4E0-CE79-D6E4-4C31911E3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"/>
          <a:stretch/>
        </p:blipFill>
        <p:spPr>
          <a:xfrm>
            <a:off x="7286567" y="272653"/>
            <a:ext cx="4135626" cy="63126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52692A-91E2-C1D8-22CC-B63C4DA1F7A3}"/>
              </a:ext>
            </a:extLst>
          </p:cNvPr>
          <p:cNvSpPr txBox="1"/>
          <p:nvPr/>
        </p:nvSpPr>
        <p:spPr>
          <a:xfrm>
            <a:off x="11498727" y="3580406"/>
            <a:ext cx="60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LHe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F2CB17-9A58-F870-9D15-DFCF9333B0BE}"/>
              </a:ext>
            </a:extLst>
          </p:cNvPr>
          <p:cNvCxnSpPr>
            <a:cxnSpLocks/>
          </p:cNvCxnSpPr>
          <p:nvPr/>
        </p:nvCxnSpPr>
        <p:spPr>
          <a:xfrm flipH="1">
            <a:off x="10490200" y="3949738"/>
            <a:ext cx="114096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945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11271</TotalTime>
  <Words>1287</Words>
  <Application>Microsoft Office PowerPoint</Application>
  <PresentationFormat>Widescreen</PresentationFormat>
  <Paragraphs>199</Paragraphs>
  <Slides>25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Rockwell</vt:lpstr>
      <vt:lpstr>Rockwell (Body)</vt:lpstr>
      <vt:lpstr>Rockwell Condensed</vt:lpstr>
      <vt:lpstr>Rockwell Condensed (Headings)</vt:lpstr>
      <vt:lpstr>Wingdings</vt:lpstr>
      <vt:lpstr>Wood Type</vt:lpstr>
      <vt:lpstr>SpinQuest evaporation refrigerator</vt:lpstr>
      <vt:lpstr>Overview</vt:lpstr>
      <vt:lpstr>Introduction </vt:lpstr>
      <vt:lpstr>PowerPoint Presentation</vt:lpstr>
      <vt:lpstr>PowerPoint Presentation</vt:lpstr>
      <vt:lpstr>PowerPoint Presentation</vt:lpstr>
      <vt:lpstr>Fermilab safety requirements </vt:lpstr>
      <vt:lpstr>PowerPoint Presentation</vt:lpstr>
      <vt:lpstr>Operation in Brief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Sensors locations</vt:lpstr>
      <vt:lpstr>Test Cooldown/Filling Plots of the refrigerator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SpinQuest evaporation refrigerator</dc:title>
  <dc:creator>Dissanayaka Mudiyanselage, Vibodha Yasas Sri Bandara (vyd7m)</dc:creator>
  <cp:lastModifiedBy>Dissanayaka Mudiyanselage, Vibodha Yasas Sri Bandara (vyd7m)</cp:lastModifiedBy>
  <cp:revision>180</cp:revision>
  <dcterms:created xsi:type="dcterms:W3CDTF">2023-09-04T20:35:11Z</dcterms:created>
  <dcterms:modified xsi:type="dcterms:W3CDTF">2023-09-26T11:44:02Z</dcterms:modified>
</cp:coreProperties>
</file>