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6"/>
  </p:notesMasterIdLst>
  <p:handoutMasterIdLst>
    <p:handoutMasterId r:id="rId37"/>
  </p:handoutMasterIdLst>
  <p:sldIdLst>
    <p:sldId id="282" r:id="rId5"/>
    <p:sldId id="304" r:id="rId6"/>
    <p:sldId id="309" r:id="rId7"/>
    <p:sldId id="311" r:id="rId8"/>
    <p:sldId id="312" r:id="rId9"/>
    <p:sldId id="313" r:id="rId10"/>
    <p:sldId id="300" r:id="rId11"/>
    <p:sldId id="316" r:id="rId12"/>
    <p:sldId id="328" r:id="rId13"/>
    <p:sldId id="287" r:id="rId14"/>
    <p:sldId id="289" r:id="rId15"/>
    <p:sldId id="322" r:id="rId16"/>
    <p:sldId id="318" r:id="rId17"/>
    <p:sldId id="319" r:id="rId18"/>
    <p:sldId id="320" r:id="rId19"/>
    <p:sldId id="321" r:id="rId20"/>
    <p:sldId id="323" r:id="rId21"/>
    <p:sldId id="329" r:id="rId22"/>
    <p:sldId id="324" r:id="rId23"/>
    <p:sldId id="326" r:id="rId24"/>
    <p:sldId id="327" r:id="rId25"/>
    <p:sldId id="288" r:id="rId26"/>
    <p:sldId id="314" r:id="rId27"/>
    <p:sldId id="294" r:id="rId28"/>
    <p:sldId id="290" r:id="rId29"/>
    <p:sldId id="302" r:id="rId30"/>
    <p:sldId id="308" r:id="rId31"/>
    <p:sldId id="301" r:id="rId32"/>
    <p:sldId id="303" r:id="rId33"/>
    <p:sldId id="307" r:id="rId34"/>
    <p:sldId id="315" r:id="rId35"/>
  </p:sldIdLst>
  <p:sldSz cx="12188825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95EA8"/>
    <a:srgbClr val="A91B1B"/>
    <a:srgbClr val="B91D1D"/>
    <a:srgbClr val="8E1616"/>
    <a:srgbClr val="BE1D1D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6" autoAdjust="0"/>
    <p:restoredTop sz="50000" autoAdjust="0"/>
  </p:normalViewPr>
  <p:slideViewPr>
    <p:cSldViewPr snapToGrid="0" showGuides="1">
      <p:cViewPr>
        <p:scale>
          <a:sx n="120" d="100"/>
          <a:sy n="120" d="100"/>
        </p:scale>
        <p:origin x="632" y="608"/>
      </p:cViewPr>
      <p:guideLst>
        <p:guide orient="horz" pos="4176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 snapToGrid="0" showGuides="1">
      <p:cViewPr varScale="1">
        <p:scale>
          <a:sx n="98" d="100"/>
          <a:sy n="98" d="100"/>
        </p:scale>
        <p:origin x="3546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2039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9" tIns="45789" rIns="91579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459"/>
            <a:ext cx="5617208" cy="4188778"/>
          </a:xfrm>
          <a:prstGeom prst="rect">
            <a:avLst/>
          </a:prstGeom>
        </p:spPr>
        <p:txBody>
          <a:bodyPr vert="horz" lIns="91579" tIns="45789" rIns="91579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05" y="6343229"/>
            <a:ext cx="269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48" y="6476355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4507" y="66165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211" y="6510173"/>
            <a:ext cx="4867593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J. Grames, “A Positron Beam at Ce+BAF”</a:t>
            </a:r>
          </a:p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1000" baseline="30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International Spin Symposium, Duke University (Sep 24-29, 2023)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13" y="646873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46" r:id="rId3"/>
    <p:sldLayoutId id="2147483939" r:id="rId4"/>
    <p:sldLayoutId id="2147483941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indico.jlab.org/event/680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140/epja/s10050-022-00699-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630B91-0AF7-4D11-80C7-59198F93B912}"/>
              </a:ext>
            </a:extLst>
          </p:cNvPr>
          <p:cNvSpPr txBox="1"/>
          <p:nvPr/>
        </p:nvSpPr>
        <p:spPr>
          <a:xfrm>
            <a:off x="339005" y="2671870"/>
            <a:ext cx="96074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Joe Grames</a:t>
            </a:r>
          </a:p>
          <a:p>
            <a:pPr algn="l">
              <a:lnSpc>
                <a:spcPct val="90000"/>
              </a:lnSpc>
            </a:pPr>
            <a:r>
              <a:rPr lang="en-US" sz="2000" i="1" dirty="0"/>
              <a:t>Group Leader, Center for Injectors &amp; Sources, </a:t>
            </a:r>
            <a:r>
              <a:rPr lang="en-US" sz="2000" i="1" dirty="0" err="1"/>
              <a:t>JLab</a:t>
            </a:r>
            <a:endParaRPr lang="en-US" sz="2000" i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5F359E-A30D-4427-AC58-BA0CCD47184B}"/>
              </a:ext>
            </a:extLst>
          </p:cNvPr>
          <p:cNvSpPr txBox="1">
            <a:spLocks/>
          </p:cNvSpPr>
          <p:nvPr/>
        </p:nvSpPr>
        <p:spPr bwMode="auto">
          <a:xfrm>
            <a:off x="339005" y="3948262"/>
            <a:ext cx="11151153" cy="14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25</a:t>
            </a:r>
            <a:r>
              <a:rPr lang="en-US" b="1" baseline="30000" dirty="0">
                <a:solidFill>
                  <a:srgbClr val="000000"/>
                </a:solidFill>
              </a:rPr>
              <a:t>th</a:t>
            </a:r>
            <a:r>
              <a:rPr lang="en-US" b="1" dirty="0">
                <a:solidFill>
                  <a:srgbClr val="000000"/>
                </a:solidFill>
              </a:rPr>
              <a:t> International Spin Symposium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Duke University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September 24-29, 2023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A7EC89B4-047A-420F-9212-802F828B67B1}"/>
              </a:ext>
            </a:extLst>
          </p:cNvPr>
          <p:cNvSpPr txBox="1">
            <a:spLocks/>
          </p:cNvSpPr>
          <p:nvPr/>
        </p:nvSpPr>
        <p:spPr bwMode="auto">
          <a:xfrm>
            <a:off x="339094" y="610558"/>
            <a:ext cx="1134490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rgbClr val="A91B1B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A positron beam at Ce</a:t>
            </a:r>
            <a:r>
              <a:rPr lang="en-US" baseline="30000" dirty="0"/>
              <a:t>+</a:t>
            </a:r>
            <a:r>
              <a:rPr lang="en-US" dirty="0"/>
              <a:t>BAF</a:t>
            </a:r>
          </a:p>
        </p:txBody>
      </p:sp>
    </p:spTree>
    <p:extLst>
      <p:ext uri="{BB962C8B-B14F-4D97-AF65-F5344CB8AC3E}">
        <p14:creationId xmlns:p14="http://schemas.microsoft.com/office/powerpoint/2010/main" val="100198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BEBC-6ECD-6BFD-5E4B-FCC859FF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Framework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69685-5105-2F2F-4FFF-19BADA15C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43"/>
          <a:stretch/>
        </p:blipFill>
        <p:spPr bwMode="auto">
          <a:xfrm>
            <a:off x="1780142" y="1080653"/>
            <a:ext cx="7982152" cy="1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DEF7EF-1F6E-BB28-A52D-1F77DB3C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8" y="3429000"/>
            <a:ext cx="3591236" cy="2688468"/>
          </a:xfrm>
          <a:prstGeom prst="rect">
            <a:avLst/>
          </a:prstGeom>
          <a:ln w="508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6837C3-AC31-5CEE-D422-821C6CAA6AA1}"/>
              </a:ext>
            </a:extLst>
          </p:cNvPr>
          <p:cNvSpPr/>
          <p:nvPr/>
        </p:nvSpPr>
        <p:spPr>
          <a:xfrm>
            <a:off x="5436591" y="3250326"/>
            <a:ext cx="675223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</a:p>
          <a:p>
            <a:pPr>
              <a:tabLst>
                <a:tab pos="3078163" algn="l"/>
              </a:tabLst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Utilize LERF infrastructure (300 MeV SRF e- ERL)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Staged approach (e+ then 22 GeV)</a:t>
            </a:r>
          </a:p>
          <a:p>
            <a:pPr>
              <a:tabLst>
                <a:tab pos="3078163" algn="l"/>
              </a:tabLs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S2E – implies finding solutions for three things</a:t>
            </a:r>
          </a:p>
          <a:p>
            <a:pPr>
              <a:tabLst>
                <a:tab pos="3078163" algn="l"/>
              </a:tabLst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 two injectors (e- and e+)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a scheme to inject into CEBAF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Flexibility to provide either e- or e+ on-demand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D6C206-F668-FD2E-CB1C-77B2BEAF116B}"/>
              </a:ext>
            </a:extLst>
          </p:cNvPr>
          <p:cNvCxnSpPr>
            <a:cxnSpLocks/>
          </p:cNvCxnSpPr>
          <p:nvPr/>
        </p:nvCxnSpPr>
        <p:spPr>
          <a:xfrm flipV="1">
            <a:off x="4340772" y="1886989"/>
            <a:ext cx="2284609" cy="1411016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ame 11">
            <a:extLst>
              <a:ext uri="{FF2B5EF4-FFF2-40B4-BE49-F238E27FC236}">
                <a16:creationId xmlns:a16="http://schemas.microsoft.com/office/drawing/2014/main" id="{75CEE76D-A9DE-6792-DF2E-4ABA283162C0}"/>
              </a:ext>
            </a:extLst>
          </p:cNvPr>
          <p:cNvSpPr/>
          <p:nvPr/>
        </p:nvSpPr>
        <p:spPr>
          <a:xfrm>
            <a:off x="502680" y="3298005"/>
            <a:ext cx="3838092" cy="2945140"/>
          </a:xfrm>
          <a:prstGeom prst="frame">
            <a:avLst>
              <a:gd name="adj1" fmla="val 1179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4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C54C-A63D-3C7F-6DF2-152316A9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two new injectors (e- and e+)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48F35-EAA7-E4C5-9842-54B5A943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68" y="1758826"/>
            <a:ext cx="7402665" cy="2856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7BD4D-C723-9217-E9FE-2BCCC43E202A}"/>
              </a:ext>
            </a:extLst>
          </p:cNvPr>
          <p:cNvSpPr txBox="1"/>
          <p:nvPr/>
        </p:nvSpPr>
        <p:spPr>
          <a:xfrm>
            <a:off x="343457" y="793272"/>
            <a:ext cx="706633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078163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challenging injectors have to be built</a:t>
            </a:r>
          </a:p>
          <a:p>
            <a:pPr>
              <a:tabLst>
                <a:tab pos="3078163" algn="l"/>
              </a:tabLst>
            </a:pP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&gt;1 mA polarized e- injector &gt;150 MeV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&gt;100 kW target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-collection beam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AD983-F988-5462-C178-34204E0B13AC}"/>
              </a:ext>
            </a:extLst>
          </p:cNvPr>
          <p:cNvSpPr txBox="1"/>
          <p:nvPr/>
        </p:nvSpPr>
        <p:spPr>
          <a:xfrm>
            <a:off x="8486375" y="310207"/>
            <a:ext cx="335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&gt;300 kV dc-high voltage GaAs </a:t>
            </a:r>
            <a:r>
              <a:rPr lang="en-US" sz="1600" dirty="0" err="1">
                <a:latin typeface="+mn-lt"/>
              </a:rPr>
              <a:t>photogun</a:t>
            </a:r>
            <a:r>
              <a:rPr lang="en-US" sz="1600" dirty="0">
                <a:latin typeface="+mn-lt"/>
              </a:rPr>
              <a:t> generates </a:t>
            </a:r>
            <a:r>
              <a:rPr lang="en-US" sz="1600" dirty="0" err="1">
                <a:latin typeface="+mn-lt"/>
              </a:rPr>
              <a:t>milliAmp</a:t>
            </a:r>
            <a:r>
              <a:rPr lang="en-US" sz="1600" dirty="0">
                <a:latin typeface="+mn-lt"/>
              </a:rPr>
              <a:t> e</a:t>
            </a:r>
            <a:r>
              <a:rPr lang="en-US" sz="1600" baseline="30000" dirty="0">
                <a:latin typeface="+mn-lt"/>
              </a:rPr>
              <a:t>-</a:t>
            </a:r>
            <a:r>
              <a:rPr lang="en-US" sz="1600" dirty="0">
                <a:latin typeface="+mn-lt"/>
              </a:rPr>
              <a:t> beam with polarization ~90%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81175-200D-2538-90CC-01AB1855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24" y="1141204"/>
            <a:ext cx="1608291" cy="1708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440995-E37D-767D-428B-4087A2110600}"/>
              </a:ext>
            </a:extLst>
          </p:cNvPr>
          <p:cNvSpPr txBox="1"/>
          <p:nvPr/>
        </p:nvSpPr>
        <p:spPr>
          <a:xfrm>
            <a:off x="2276677" y="5064594"/>
            <a:ext cx="2161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120 kW e</a:t>
            </a:r>
            <a:r>
              <a:rPr lang="en-US" sz="1600" baseline="30000" dirty="0">
                <a:latin typeface="+mn-lt"/>
              </a:rPr>
              <a:t>-</a:t>
            </a:r>
            <a:r>
              <a:rPr lang="en-US" sz="1600" dirty="0">
                <a:latin typeface="+mn-lt"/>
              </a:rPr>
              <a:t> beam irradiates water cooled spinning tungsten target, </a:t>
            </a:r>
            <a:endParaRPr lang="en-US" sz="1600" baseline="300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EBF954-1779-699F-9004-37BC2433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04" y="4745742"/>
            <a:ext cx="1885260" cy="1604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221F3C-E5DC-E153-B585-C837E95F5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291"/>
          <a:stretch/>
        </p:blipFill>
        <p:spPr>
          <a:xfrm>
            <a:off x="8608936" y="3460005"/>
            <a:ext cx="3443863" cy="16045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3718EC-A9E0-7B7D-C537-9DC6E0B83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120" y="4692426"/>
            <a:ext cx="3218582" cy="1821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1F95E-BBA5-EBFF-3F34-78326B976CE9}"/>
              </a:ext>
            </a:extLst>
          </p:cNvPr>
          <p:cNvSpPr txBox="1"/>
          <p:nvPr/>
        </p:nvSpPr>
        <p:spPr>
          <a:xfrm>
            <a:off x="1597166" y="4487337"/>
            <a:ext cx="800219" cy="248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latin typeface="Times" pitchFamily="2" charset="0"/>
              </a:rPr>
              <a:t>+ Solenoid</a:t>
            </a:r>
          </a:p>
        </p:txBody>
      </p:sp>
    </p:spTree>
    <p:extLst>
      <p:ext uri="{BB962C8B-B14F-4D97-AF65-F5344CB8AC3E}">
        <p14:creationId xmlns:p14="http://schemas.microsoft.com/office/powerpoint/2010/main" val="205296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19A4-3EE0-9756-124F-4368B254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e+ source is a sophisticated integrated system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E8107EF-D467-E4F2-0584-EFD8D1C9E944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EBAA00-96C6-AE0C-AFC3-B7FEC2B5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8" y="2210908"/>
            <a:ext cx="5122481" cy="31876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D82419-5963-C8FF-29CB-D4920B520C4D}"/>
              </a:ext>
            </a:extLst>
          </p:cNvPr>
          <p:cNvSpPr txBox="1"/>
          <p:nvPr/>
        </p:nvSpPr>
        <p:spPr>
          <a:xfrm>
            <a:off x="343458" y="5536807"/>
            <a:ext cx="545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SuperKEKB</a:t>
            </a:r>
            <a:r>
              <a:rPr lang="en-US" i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Pulsed e+ Source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DFDAFF-0472-58C2-941A-B914163D5947}"/>
              </a:ext>
            </a:extLst>
          </p:cNvPr>
          <p:cNvSpPr txBox="1"/>
          <p:nvPr/>
        </p:nvSpPr>
        <p:spPr>
          <a:xfrm>
            <a:off x="142022" y="872313"/>
            <a:ext cx="5650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”source” integrates high power target, high field solenoid, RF capture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BB4BF-DC50-7DAB-1C20-675C19D9F79F}"/>
              </a:ext>
            </a:extLst>
          </p:cNvPr>
          <p:cNvSpPr txBox="1"/>
          <p:nvPr/>
        </p:nvSpPr>
        <p:spPr>
          <a:xfrm>
            <a:off x="6094412" y="872314"/>
            <a:ext cx="5750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CW operation will be unique</a:t>
            </a:r>
            <a:r>
              <a:rPr lang="en-US" sz="2400" i="1" dirty="0"/>
              <a:t>, &gt;2.5 Tesla dc field adjacent to spinning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98B88-EDB1-91CE-BD89-D840D5ED5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" t="8096" r="3926" b="9186"/>
          <a:stretch/>
        </p:blipFill>
        <p:spPr>
          <a:xfrm>
            <a:off x="7730410" y="2075860"/>
            <a:ext cx="3414178" cy="1742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25E9E6-EB9F-2C83-26CB-0098E4D6B43C}"/>
              </a:ext>
            </a:extLst>
          </p:cNvPr>
          <p:cNvSpPr/>
          <p:nvPr/>
        </p:nvSpPr>
        <p:spPr>
          <a:xfrm>
            <a:off x="7661188" y="2521383"/>
            <a:ext cx="69222" cy="48130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1A6C0B-7670-954F-3518-313F7BD7B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083" y="3666892"/>
            <a:ext cx="5609968" cy="318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6EDA83-1152-CC51-2578-0A88A2AE6818}"/>
              </a:ext>
            </a:extLst>
          </p:cNvPr>
          <p:cNvSpPr txBox="1"/>
          <p:nvPr/>
        </p:nvSpPr>
        <p:spPr>
          <a:xfrm>
            <a:off x="8424779" y="4336478"/>
            <a:ext cx="3619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Efficiency of &lt; 10</a:t>
            </a:r>
            <a:r>
              <a:rPr kumimoji="0" lang="en-US" sz="2400" b="0" i="1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-4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requires a polarized e</a:t>
            </a:r>
            <a:r>
              <a:rPr kumimoji="0" lang="en-US" sz="2400" b="0" i="1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intensity of &gt;1 mA 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EA104D-13F4-0D7E-D32D-47F4BC0F1448}"/>
              </a:ext>
            </a:extLst>
          </p:cNvPr>
          <p:cNvCxnSpPr/>
          <p:nvPr/>
        </p:nvCxnSpPr>
        <p:spPr>
          <a:xfrm flipH="1">
            <a:off x="9601200" y="5536807"/>
            <a:ext cx="127591" cy="789565"/>
          </a:xfrm>
          <a:prstGeom prst="straightConnector1">
            <a:avLst/>
          </a:prstGeom>
          <a:ln w="2222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74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8664-473F-8579-D90E-94EA9D541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~120 kW electromagnetic shower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54641-DB04-D4C7-48AE-ABBE3028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956" y="4625170"/>
            <a:ext cx="3244945" cy="1783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0482FA-7243-BD7C-A624-B58EC83C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956" y="2778316"/>
            <a:ext cx="327335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B4ED7-5184-99E8-4C88-517FA637B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91" y="2778316"/>
            <a:ext cx="327335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BE248-1F2A-6781-A70B-BC5D36801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191" y="4625171"/>
            <a:ext cx="3273350" cy="17830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FFF420-6E5A-FF20-A092-0E96D96E2F8A}"/>
              </a:ext>
            </a:extLst>
          </p:cNvPr>
          <p:cNvGrpSpPr/>
          <p:nvPr/>
        </p:nvGrpSpPr>
        <p:grpSpPr>
          <a:xfrm>
            <a:off x="5361311" y="4277107"/>
            <a:ext cx="482824" cy="328546"/>
            <a:chOff x="5371355" y="4261015"/>
            <a:chExt cx="482824" cy="32854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36280FD-EE9C-CC46-C1E0-B72EABE50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2767" y="4261015"/>
              <a:ext cx="71755" cy="165736"/>
            </a:xfrm>
            <a:prstGeom prst="straightConnector1">
              <a:avLst/>
            </a:prstGeom>
            <a:ln>
              <a:solidFill>
                <a:srgbClr val="B40404"/>
              </a:solidFill>
              <a:headEnd type="none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731C9F-94FE-B041-68E5-CB1DA22C705F}"/>
                </a:ext>
              </a:extLst>
            </p:cNvPr>
            <p:cNvSpPr txBox="1"/>
            <p:nvPr/>
          </p:nvSpPr>
          <p:spPr>
            <a:xfrm>
              <a:off x="5371355" y="4374117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B40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45D9AAF-949C-2761-4F17-C3D0D378EBC4}"/>
              </a:ext>
            </a:extLst>
          </p:cNvPr>
          <p:cNvSpPr txBox="1"/>
          <p:nvPr/>
        </p:nvSpPr>
        <p:spPr>
          <a:xfrm>
            <a:off x="5747648" y="3146311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 T Solenoid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D2D0B-9AB3-27D3-2061-6B66FAD04653}"/>
              </a:ext>
            </a:extLst>
          </p:cNvPr>
          <p:cNvSpPr txBox="1"/>
          <p:nvPr/>
        </p:nvSpPr>
        <p:spPr>
          <a:xfrm>
            <a:off x="5038725" y="991725"/>
            <a:ext cx="7029450" cy="160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Thick target is needed to get enough positrons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Shielding beam power is needed to put focusing magnet with small field on target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need some space for shieling in front of RF cavities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focus is to make design of first meters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 realistic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BBAD482-F238-EDE9-BA17-A02721FCF1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3613036"/>
                  </p:ext>
                </p:extLst>
              </p:nvPr>
            </p:nvGraphicFramePr>
            <p:xfrm>
              <a:off x="338795" y="1156353"/>
              <a:ext cx="4414180" cy="5176014"/>
            </p:xfrm>
            <a:graphic>
              <a:graphicData uri="http://schemas.openxmlformats.org/drawingml/2006/table">
                <a:tbl>
                  <a:tblPr firstRow="1" firstCol="1" bandRow="1">
                    <a:tableStyleId>{72833802-FEF1-4C79-8D5D-14CF1EAF98D9}</a:tableStyleId>
                  </a:tblPr>
                  <a:tblGrid>
                    <a:gridCol w="2023405">
                      <a:extLst>
                        <a:ext uri="{9D8B030D-6E8A-4147-A177-3AD203B41FA5}">
                          <a16:colId xmlns:a16="http://schemas.microsoft.com/office/drawing/2014/main" val="1341821013"/>
                        </a:ext>
                      </a:extLst>
                    </a:gridCol>
                    <a:gridCol w="1168400">
                      <a:extLst>
                        <a:ext uri="{9D8B030D-6E8A-4147-A177-3AD203B41FA5}">
                          <a16:colId xmlns:a16="http://schemas.microsoft.com/office/drawing/2014/main" val="3747238019"/>
                        </a:ext>
                      </a:extLst>
                    </a:gridCol>
                    <a:gridCol w="1222375">
                      <a:extLst>
                        <a:ext uri="{9D8B030D-6E8A-4147-A177-3AD203B41FA5}">
                          <a16:colId xmlns:a16="http://schemas.microsoft.com/office/drawing/2014/main" val="270217479"/>
                        </a:ext>
                      </a:extLst>
                    </a:gridCol>
                  </a:tblGrid>
                  <a:tr h="568584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without </a:t>
                          </a:r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 </a:t>
                          </a:r>
                          <a:r>
                            <a:rPr lang="en-US" sz="1400" b="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58247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Target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solidFill>
                              <a:schemeClr val="tx1">
                                <a:alpha val="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6215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Solenoid (2.8 T)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6.5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accent6">
                                  <a:lumMod val="75000"/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0.047</a:t>
                          </a:r>
                          <a:endParaRPr lang="en-US" sz="1400" b="1" dirty="0">
                            <a:solidFill>
                              <a:schemeClr val="accent6">
                                <a:lumMod val="75000"/>
                                <a:alpha val="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70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1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42.9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81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2 (TZM)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29.3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477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3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11.6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47954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&gt;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3399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66.0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3399">
                                  <a:alpha val="0"/>
                                </a:srgb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2.1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887173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&lt;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30.2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30.5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375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13.1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oMath>
                          </a14:m>
                          <a: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b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13.1 MeV</a:t>
                          </a:r>
                          <a:endParaRPr lang="en-US" sz="11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14.1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 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solidFill>
                                    <a:schemeClr val="tx1">
                                      <a:alpha val="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oMath>
                          </a14:m>
                          <a:r>
                            <a:rPr lang="en-US" sz="10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00" b="0" i="1">
                                      <a:solidFill>
                                        <a:schemeClr val="tx1">
                                          <a:alpha val="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b="0" i="1">
                                      <a:solidFill>
                                        <a:schemeClr val="tx1">
                                          <a:alpha val="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000" b="0" i="1">
                                      <a:solidFill>
                                        <a:schemeClr val="tx1">
                                          <a:alpha val="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000" b="0" i="1">
                                      <a:solidFill>
                                        <a:schemeClr val="tx1">
                                          <a:alpha val="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br>
                            <a:rPr lang="en-US" sz="10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0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9.9 MeV</a:t>
                          </a:r>
                          <a:endParaRPr lang="en-US" sz="1000" b="0" dirty="0">
                            <a:solidFill>
                              <a:schemeClr val="tx1">
                                <a:alpha val="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extLst>
                      <a:ext uri="{0D108BD9-81ED-4DB2-BD59-A6C34878D82A}">
                        <a16:rowId xmlns:a16="http://schemas.microsoft.com/office/drawing/2014/main" val="243403984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15.3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lang="en-US" sz="10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33.8 MeV</a:t>
                          </a:r>
                          <a:endParaRPr lang="en-US" sz="10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14.4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alpha val="0"/>
                                </a:prst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0.49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alpha val="0"/>
                                </a:prst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alpha val="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alpha val="0"/>
                              </a:prstClr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alpha val="0"/>
                                </a:prst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29.4 MeV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alpha val="0"/>
                              </a:prstClr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extLst>
                      <a:ext uri="{0D108BD9-81ED-4DB2-BD59-A6C34878D82A}">
                        <a16:rowId xmlns:a16="http://schemas.microsoft.com/office/drawing/2014/main" val="1580239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55945" marR="55945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rgbClr val="00B05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="1" dirty="0">
                              <a:solidFill>
                                <a:srgbClr val="00B05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𝒑𝒓</m:t>
                                  </m:r>
                                </m:sub>
                                <m:sup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lang="en-US" sz="12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18.4 MeV</a:t>
                          </a:r>
                          <a:endParaRPr lang="en-US" sz="10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2.0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>
                                  <a:alpha val="0"/>
                                </a:srgb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0.12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>
                                  <a:alpha val="0"/>
                                </a:srgb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𝒑𝒓</m:t>
                                  </m:r>
                                </m:sub>
                                <m:sup>
                                  <m: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>
                                          <a:alpha val="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  <a:alpha val="0"/>
                              </a:srgbClr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alpha val="0"/>
                                </a:prst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16.1 MeV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alpha val="0"/>
                              </a:prstClr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55406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BBAD482-F238-EDE9-BA17-A02721FCF1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3613036"/>
                  </p:ext>
                </p:extLst>
              </p:nvPr>
            </p:nvGraphicFramePr>
            <p:xfrm>
              <a:off x="338795" y="1156353"/>
              <a:ext cx="4414180" cy="5176014"/>
            </p:xfrm>
            <a:graphic>
              <a:graphicData uri="http://schemas.openxmlformats.org/drawingml/2006/table">
                <a:tbl>
                  <a:tblPr firstRow="1" firstCol="1" bandRow="1">
                    <a:tableStyleId>{72833802-FEF1-4C79-8D5D-14CF1EAF98D9}</a:tableStyleId>
                  </a:tblPr>
                  <a:tblGrid>
                    <a:gridCol w="2023405">
                      <a:extLst>
                        <a:ext uri="{9D8B030D-6E8A-4147-A177-3AD203B41FA5}">
                          <a16:colId xmlns:a16="http://schemas.microsoft.com/office/drawing/2014/main" val="1341821013"/>
                        </a:ext>
                      </a:extLst>
                    </a:gridCol>
                    <a:gridCol w="1168400">
                      <a:extLst>
                        <a:ext uri="{9D8B030D-6E8A-4147-A177-3AD203B41FA5}">
                          <a16:colId xmlns:a16="http://schemas.microsoft.com/office/drawing/2014/main" val="3747238019"/>
                        </a:ext>
                      </a:extLst>
                    </a:gridCol>
                    <a:gridCol w="1222375">
                      <a:extLst>
                        <a:ext uri="{9D8B030D-6E8A-4147-A177-3AD203B41FA5}">
                          <a16:colId xmlns:a16="http://schemas.microsoft.com/office/drawing/2014/main" val="270217479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without </a:t>
                          </a:r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 </a:t>
                          </a:r>
                          <a:r>
                            <a:rPr lang="en-US" sz="1400" b="0" dirty="0">
                              <a:solidFill>
                                <a:schemeClr val="bg1">
                                  <a:alpha val="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58247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Target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solidFill>
                              <a:schemeClr val="tx1">
                                <a:alpha val="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6215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Solenoid (2.8 T)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6.5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accent6">
                                  <a:lumMod val="75000"/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0.047</a:t>
                          </a:r>
                          <a:endParaRPr lang="en-US" sz="1400" b="1" dirty="0">
                            <a:solidFill>
                              <a:schemeClr val="accent6">
                                <a:lumMod val="75000"/>
                                <a:alpha val="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70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1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42.9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81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2 (TZM)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29.3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477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3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11.6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479549"/>
                      </a:ext>
                    </a:extLst>
                  </a:tr>
                  <a:tr h="43999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&gt;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3399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66.0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3399">
                                  <a:alpha val="0"/>
                                </a:srgb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2.1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8871732"/>
                      </a:ext>
                    </a:extLst>
                  </a:tr>
                  <a:tr h="43999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&lt;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30.2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30.5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375256"/>
                      </a:ext>
                    </a:extLst>
                  </a:tr>
                  <a:tr h="58782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175000" t="-578723" r="-106522" b="-20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260825" t="-578723" r="-1031" b="-20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4039844"/>
                      </a:ext>
                    </a:extLst>
                  </a:tr>
                  <a:tr h="5551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175000" t="-741860" r="-106522" b="-123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260825" t="-741860" r="-1031" b="-1232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0239804"/>
                      </a:ext>
                    </a:extLst>
                  </a:tr>
                  <a:tr h="59277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55945" marR="55945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175000" t="-770213" r="-106522" b="-12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260825" t="-770213" r="-1031" b="-127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5406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2243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277B-2A2F-D1CE-08F6-9E93D677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~100 kW electromagnetic shower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DEF18-64D8-8084-BDA5-AF27AFB39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855" y="2778314"/>
            <a:ext cx="3273352" cy="1783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AA4B29-2F46-7B9F-88F3-06BBDE85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91" y="4622825"/>
            <a:ext cx="3271167" cy="1783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FB2C7-6FDC-4398-DD9D-FE1AAB6D1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91" y="2778315"/>
            <a:ext cx="3273352" cy="178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EC615-A36C-AA66-A770-A17CA151B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955" y="4625169"/>
            <a:ext cx="3244945" cy="17830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A6E2AB-C3F6-9A81-5E0E-D89A57C3BF9B}"/>
              </a:ext>
            </a:extLst>
          </p:cNvPr>
          <p:cNvGrpSpPr/>
          <p:nvPr/>
        </p:nvGrpSpPr>
        <p:grpSpPr>
          <a:xfrm>
            <a:off x="5361311" y="4277107"/>
            <a:ext cx="482824" cy="328546"/>
            <a:chOff x="5371355" y="4261015"/>
            <a:chExt cx="482824" cy="32854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4FCE70-00FC-80D8-0D54-2F67C635A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2767" y="4261015"/>
              <a:ext cx="71755" cy="165736"/>
            </a:xfrm>
            <a:prstGeom prst="straightConnector1">
              <a:avLst/>
            </a:prstGeom>
            <a:ln>
              <a:solidFill>
                <a:srgbClr val="B40404"/>
              </a:solidFill>
              <a:headEnd type="none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9C3D5A-7D50-0778-DF5C-58037CDE346A}"/>
                </a:ext>
              </a:extLst>
            </p:cNvPr>
            <p:cNvSpPr txBox="1"/>
            <p:nvPr/>
          </p:nvSpPr>
          <p:spPr>
            <a:xfrm>
              <a:off x="5371355" y="4374117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B40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8E38DE-182D-7593-7336-7297E104F745}"/>
              </a:ext>
            </a:extLst>
          </p:cNvPr>
          <p:cNvSpPr txBox="1"/>
          <p:nvPr/>
        </p:nvSpPr>
        <p:spPr>
          <a:xfrm>
            <a:off x="5747648" y="3146311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2.8 T Solenoid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5CE09-9C0A-E29E-BD0E-34EA7D2E6A30}"/>
              </a:ext>
            </a:extLst>
          </p:cNvPr>
          <p:cNvSpPr txBox="1"/>
          <p:nvPr/>
        </p:nvSpPr>
        <p:spPr>
          <a:xfrm>
            <a:off x="5038725" y="991725"/>
            <a:ext cx="7029450" cy="160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Thick target is needed to get enough positrons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Shielding beam power is needed to put focusing magnet with small field on target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need some space for shieling in front of RF cavities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focus is to make design of first meters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 realistic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6452F-D83B-132D-9886-462FB918D9E8}"/>
              </a:ext>
            </a:extLst>
          </p:cNvPr>
          <p:cNvSpPr txBox="1"/>
          <p:nvPr/>
        </p:nvSpPr>
        <p:spPr>
          <a:xfrm rot="16200000">
            <a:off x="6598997" y="329261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Absorber 2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9BE3F9-C543-92AD-F666-968CDEA90F17}"/>
              </a:ext>
            </a:extLst>
          </p:cNvPr>
          <p:cNvSpPr txBox="1"/>
          <p:nvPr/>
        </p:nvSpPr>
        <p:spPr>
          <a:xfrm rot="16200000">
            <a:off x="7086131" y="329261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Absorber 3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57118-000D-AC41-260D-56F29B7EF146}"/>
              </a:ext>
            </a:extLst>
          </p:cNvPr>
          <p:cNvSpPr txBox="1"/>
          <p:nvPr/>
        </p:nvSpPr>
        <p:spPr>
          <a:xfrm>
            <a:off x="5828602" y="3595551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Absorber 1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655A3AAD-A327-A580-4A7D-93A8B007D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6490035"/>
                  </p:ext>
                </p:extLst>
              </p:nvPr>
            </p:nvGraphicFramePr>
            <p:xfrm>
              <a:off x="338795" y="1156353"/>
              <a:ext cx="4414180" cy="5176014"/>
            </p:xfrm>
            <a:graphic>
              <a:graphicData uri="http://schemas.openxmlformats.org/drawingml/2006/table">
                <a:tbl>
                  <a:tblPr firstRow="1" firstCol="1" bandRow="1">
                    <a:tableStyleId>{72833802-FEF1-4C79-8D5D-14CF1EAF98D9}</a:tableStyleId>
                  </a:tblPr>
                  <a:tblGrid>
                    <a:gridCol w="2023405">
                      <a:extLst>
                        <a:ext uri="{9D8B030D-6E8A-4147-A177-3AD203B41FA5}">
                          <a16:colId xmlns:a16="http://schemas.microsoft.com/office/drawing/2014/main" val="1341821013"/>
                        </a:ext>
                      </a:extLst>
                    </a:gridCol>
                    <a:gridCol w="1168400">
                      <a:extLst>
                        <a:ext uri="{9D8B030D-6E8A-4147-A177-3AD203B41FA5}">
                          <a16:colId xmlns:a16="http://schemas.microsoft.com/office/drawing/2014/main" val="3747238019"/>
                        </a:ext>
                      </a:extLst>
                    </a:gridCol>
                    <a:gridCol w="1222375">
                      <a:extLst>
                        <a:ext uri="{9D8B030D-6E8A-4147-A177-3AD203B41FA5}">
                          <a16:colId xmlns:a16="http://schemas.microsoft.com/office/drawing/2014/main" val="270217479"/>
                        </a:ext>
                      </a:extLst>
                    </a:gridCol>
                  </a:tblGrid>
                  <a:tr h="568584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without </a:t>
                          </a:r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 </a:t>
                          </a:r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58247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Target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6215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Solenoid (2.8 T)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6.5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0.047</a:t>
                          </a:r>
                          <a:endParaRPr lang="en-US" sz="14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70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1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42.9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81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2 (TZM)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29.3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477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3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11.6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47954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&gt;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solidFill>
                                <a:srgbClr val="003399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66.0</a:t>
                          </a:r>
                          <a:endParaRPr lang="en-US" sz="1400" b="1" dirty="0">
                            <a:solidFill>
                              <a:srgbClr val="003399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3399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2.1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887173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&lt;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30.2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30.5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375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13.1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oMath>
                          </a14:m>
                          <a: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b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1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13.1 MeV</a:t>
                          </a:r>
                          <a:endParaRPr lang="en-US" sz="11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14.1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 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oMath>
                          </a14:m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b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9.9 MeV</a:t>
                          </a:r>
                          <a:endParaRPr lang="en-US" sz="10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extLst>
                      <a:ext uri="{0D108BD9-81ED-4DB2-BD59-A6C34878D82A}">
                        <a16:rowId xmlns:a16="http://schemas.microsoft.com/office/drawing/2014/main" val="243403984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15.3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000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lang="en-US" sz="10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33.8 MeV</a:t>
                          </a:r>
                          <a:endParaRPr lang="en-US" sz="10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14.4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0.49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29.4 MeV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extLst>
                      <a:ext uri="{0D108BD9-81ED-4DB2-BD59-A6C34878D82A}">
                        <a16:rowId xmlns:a16="http://schemas.microsoft.com/office/drawing/2014/main" val="1580239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55945" marR="55945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rgbClr val="00B05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="1" dirty="0">
                              <a:solidFill>
                                <a:srgbClr val="00B05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𝒑𝒓</m:t>
                                  </m:r>
                                </m:sub>
                                <m:sup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lang="en-US" sz="12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18.4 MeV</a:t>
                          </a:r>
                          <a:endParaRPr lang="en-US" sz="10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2.0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0.12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𝒑𝒓</m:t>
                                  </m:r>
                                </m:sub>
                                <m:sup>
                                  <m:r>
                                    <a:rPr kumimoji="0" lang="en-US" sz="1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16.1 MeV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55406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655A3AAD-A327-A580-4A7D-93A8B007D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6490035"/>
                  </p:ext>
                </p:extLst>
              </p:nvPr>
            </p:nvGraphicFramePr>
            <p:xfrm>
              <a:off x="338795" y="1156353"/>
              <a:ext cx="4414180" cy="5176014"/>
            </p:xfrm>
            <a:graphic>
              <a:graphicData uri="http://schemas.openxmlformats.org/drawingml/2006/table">
                <a:tbl>
                  <a:tblPr firstRow="1" firstCol="1" bandRow="1">
                    <a:tableStyleId>{72833802-FEF1-4C79-8D5D-14CF1EAF98D9}</a:tableStyleId>
                  </a:tblPr>
                  <a:tblGrid>
                    <a:gridCol w="2023405">
                      <a:extLst>
                        <a:ext uri="{9D8B030D-6E8A-4147-A177-3AD203B41FA5}">
                          <a16:colId xmlns:a16="http://schemas.microsoft.com/office/drawing/2014/main" val="1341821013"/>
                        </a:ext>
                      </a:extLst>
                    </a:gridCol>
                    <a:gridCol w="1168400">
                      <a:extLst>
                        <a:ext uri="{9D8B030D-6E8A-4147-A177-3AD203B41FA5}">
                          <a16:colId xmlns:a16="http://schemas.microsoft.com/office/drawing/2014/main" val="3747238019"/>
                        </a:ext>
                      </a:extLst>
                    </a:gridCol>
                    <a:gridCol w="1222375">
                      <a:extLst>
                        <a:ext uri="{9D8B030D-6E8A-4147-A177-3AD203B41FA5}">
                          <a16:colId xmlns:a16="http://schemas.microsoft.com/office/drawing/2014/main" val="270217479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without </a:t>
                          </a:r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b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 </a:t>
                          </a:r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58247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Target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6215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Solenoid (2.8 T)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6.5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0.047</a:t>
                          </a:r>
                          <a:endParaRPr lang="en-US" sz="14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70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1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42.9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81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2 (TZM)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29.3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477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Absorber 3 (W10Cu)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n/a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11.6</a:t>
                          </a: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479549"/>
                      </a:ext>
                    </a:extLst>
                  </a:tr>
                  <a:tr h="43999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&gt;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solidFill>
                                <a:srgbClr val="003399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66.0</a:t>
                          </a:r>
                          <a:endParaRPr lang="en-US" sz="1400" b="1" dirty="0">
                            <a:solidFill>
                              <a:srgbClr val="003399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3399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2.1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8871732"/>
                      </a:ext>
                    </a:extLst>
                  </a:tr>
                  <a:tr h="43999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Total Beam Power at “End”: </a:t>
                          </a:r>
                          <a:r>
                            <a:rPr lang="en-US" sz="12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 = 45 cm, r</a:t>
                          </a: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&lt; 3 cm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30.2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30.5</a:t>
                          </a:r>
                        </a:p>
                      </a:txBody>
                      <a:tcPr marL="55945" marR="55945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375256"/>
                      </a:ext>
                    </a:extLst>
                  </a:tr>
                  <a:tr h="58782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175000" t="-578723" r="-106522" b="-20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260825" t="-578723" r="-1031" b="-20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4039844"/>
                      </a:ext>
                    </a:extLst>
                  </a:tr>
                  <a:tr h="5551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175000" t="-741860" r="-106522" b="-123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260825" t="-741860" r="-1031" b="-1232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0239804"/>
                      </a:ext>
                    </a:extLst>
                  </a:tr>
                  <a:tr h="59277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55945" marR="55945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175000" t="-770213" r="-106522" b="-12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6"/>
                          <a:stretch>
                            <a:fillRect l="-260825" t="-770213" r="-1031" b="-127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5406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1291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EF6E-E99F-E6B9-2CB0-A02A56351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Spinning high power target R&amp;D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213B39-F93D-FEBC-23A1-A906DE20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471" y="856285"/>
            <a:ext cx="6260632" cy="2735502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291B6F4A-D91A-A0DE-C280-DE8C94559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15" b="66662"/>
          <a:stretch/>
        </p:blipFill>
        <p:spPr>
          <a:xfrm>
            <a:off x="5003082" y="3933572"/>
            <a:ext cx="6931336" cy="24708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D60D48-61AA-C956-ADF8-0B3CDDB6BF41}"/>
              </a:ext>
            </a:extLst>
          </p:cNvPr>
          <p:cNvSpPr txBox="1"/>
          <p:nvPr/>
        </p:nvSpPr>
        <p:spPr>
          <a:xfrm>
            <a:off x="254407" y="929519"/>
            <a:ext cx="470547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expect a 4mm thick tungsten target with 120 kW of beam power (120 MeV x 1 mA)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Approximately 17 kW will be deposited in the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concept is a rotating cooled W disc of with diameter &gt;30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Computational fluid dynamics calculations predicts the equilibrium temperature rise will be &lt; 1000 K</a:t>
            </a:r>
          </a:p>
          <a:p>
            <a:pPr lvl="1"/>
            <a:r>
              <a:rPr lang="en-US" sz="2000" dirty="0"/>
              <a:t>(W melts 3700 K)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anticipate this will be a major design effort of the project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06731E-6CEB-0B6B-8188-89799D8225F1}"/>
              </a:ext>
            </a:extLst>
          </p:cNvPr>
          <p:cNvSpPr/>
          <p:nvPr/>
        </p:nvSpPr>
        <p:spPr>
          <a:xfrm>
            <a:off x="7162145" y="5058358"/>
            <a:ext cx="3937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W target rotating 2 Hz with 4x4 mm</a:t>
            </a:r>
            <a:r>
              <a:rPr lang="en-US" sz="1600" baseline="30000" dirty="0"/>
              <a:t>2 </a:t>
            </a:r>
            <a:r>
              <a:rPr lang="en-US" sz="1600" dirty="0"/>
              <a:t>beam area at radius of 18 cm; water flow is 0.3 kg/s, water pressure loss is 1.5 psi.</a:t>
            </a:r>
          </a:p>
        </p:txBody>
      </p:sp>
    </p:spTree>
    <p:extLst>
      <p:ext uri="{BB962C8B-B14F-4D97-AF65-F5344CB8AC3E}">
        <p14:creationId xmlns:p14="http://schemas.microsoft.com/office/powerpoint/2010/main" val="44082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CE17A-8DB3-72EE-CEE9-D1588842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8" y="260589"/>
            <a:ext cx="11501908" cy="484748"/>
          </a:xfrm>
        </p:spPr>
        <p:txBody>
          <a:bodyPr/>
          <a:lstStyle/>
          <a:p>
            <a:r>
              <a:rPr lang="en-US" dirty="0"/>
              <a:t>Spinning high power target R&amp;D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3E32C2-8E4E-B298-EAE1-86B8ABAB79E6}"/>
              </a:ext>
            </a:extLst>
          </p:cNvPr>
          <p:cNvGrpSpPr/>
          <p:nvPr/>
        </p:nvGrpSpPr>
        <p:grpSpPr>
          <a:xfrm>
            <a:off x="106660" y="3637004"/>
            <a:ext cx="4380717" cy="2722550"/>
            <a:chOff x="100479" y="913232"/>
            <a:chExt cx="4260501" cy="2939984"/>
          </a:xfrm>
        </p:grpSpPr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id="{3C96181F-EAC1-EA0B-3DA3-FF6A835690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479" y="913232"/>
            <a:ext cx="4260501" cy="2939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2" imgW="3687796" imgH="2544813" progId="Acrobat.Document.DC">
                    <p:embed/>
                  </p:oleObj>
                </mc:Choice>
                <mc:Fallback>
                  <p:oleObj name="Acrobat Document" r:id="rId2" imgW="3687796" imgH="2544813" progId="Acrobat.Document.DC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8E867FE9-D5F2-2445-BE67-544850FCB77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79" y="913232"/>
                          <a:ext cx="4260501" cy="2939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E5F33A2-B727-B926-EAE9-1A3488D27F43}"/>
                </a:ext>
              </a:extLst>
            </p:cNvPr>
            <p:cNvSpPr txBox="1"/>
            <p:nvPr/>
          </p:nvSpPr>
          <p:spPr>
            <a:xfrm>
              <a:off x="2439639" y="1004556"/>
              <a:ext cx="1737912" cy="40011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Thermal Cycle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2F01F95-2909-F8E3-DDFB-9AA2796CA8CD}"/>
              </a:ext>
            </a:extLst>
          </p:cNvPr>
          <p:cNvGrpSpPr/>
          <p:nvPr/>
        </p:nvGrpSpPr>
        <p:grpSpPr>
          <a:xfrm>
            <a:off x="106661" y="872169"/>
            <a:ext cx="4380716" cy="2722550"/>
            <a:chOff x="78183" y="3779684"/>
            <a:chExt cx="4260500" cy="2939984"/>
          </a:xfrm>
        </p:grpSpPr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624A3C05-54CF-70DB-E1A6-B3A1336F35E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4752451"/>
                </p:ext>
              </p:extLst>
            </p:nvPr>
          </p:nvGraphicFramePr>
          <p:xfrm>
            <a:off x="78183" y="3779684"/>
            <a:ext cx="4260500" cy="2939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4" imgW="3687796" imgH="2544813" progId="Acrobat.Document.DC">
                    <p:embed/>
                  </p:oleObj>
                </mc:Choice>
                <mc:Fallback>
                  <p:oleObj name="Acrobat Document" r:id="rId4" imgW="3687796" imgH="2544813" progId="Acrobat.Document.DC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3EE52CB6-0496-8948-AFCF-98FD4C7E7A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8183" y="3779684"/>
                          <a:ext cx="4260500" cy="2939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91DC1F-BC0F-0878-1256-611F74202174}"/>
                </a:ext>
              </a:extLst>
            </p:cNvPr>
            <p:cNvSpPr txBox="1"/>
            <p:nvPr/>
          </p:nvSpPr>
          <p:spPr>
            <a:xfrm>
              <a:off x="755215" y="3944540"/>
              <a:ext cx="1759649" cy="40011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Heating Phase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A7A600D-F507-32F0-E3BF-DCD583E0E168}"/>
              </a:ext>
            </a:extLst>
          </p:cNvPr>
          <p:cNvGrpSpPr/>
          <p:nvPr/>
        </p:nvGrpSpPr>
        <p:grpSpPr>
          <a:xfrm>
            <a:off x="4934080" y="1306730"/>
            <a:ext cx="6785295" cy="4648076"/>
            <a:chOff x="5198531" y="932161"/>
            <a:chExt cx="6785295" cy="464807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A2D1851-38AA-CE7B-59CA-9AC69ACFFE7A}"/>
                </a:ext>
              </a:extLst>
            </p:cNvPr>
            <p:cNvGrpSpPr/>
            <p:nvPr/>
          </p:nvGrpSpPr>
          <p:grpSpPr>
            <a:xfrm>
              <a:off x="5198531" y="1277763"/>
              <a:ext cx="6785295" cy="4302474"/>
              <a:chOff x="5300131" y="913232"/>
              <a:chExt cx="6785295" cy="4302474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5FDFF814-DAEA-1005-B7CE-C69EF0AD3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141"/>
              <a:stretch/>
            </p:blipFill>
            <p:spPr>
              <a:xfrm>
                <a:off x="8360860" y="913232"/>
                <a:ext cx="3724566" cy="430247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F0CD856-007D-B539-DA7E-5BD83F8F5758}"/>
                  </a:ext>
                </a:extLst>
              </p:cNvPr>
              <p:cNvGrpSpPr/>
              <p:nvPr/>
            </p:nvGrpSpPr>
            <p:grpSpPr>
              <a:xfrm>
                <a:off x="5300131" y="913232"/>
                <a:ext cx="2980341" cy="4302474"/>
                <a:chOff x="5300131" y="913232"/>
                <a:chExt cx="2980341" cy="4302474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34933851-A34F-DB7B-7C4E-DB76EA5AC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190" r="13141"/>
                <a:stretch/>
              </p:blipFill>
              <p:spPr>
                <a:xfrm>
                  <a:off x="6193536" y="913232"/>
                  <a:ext cx="2086936" cy="4302474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8DF314A0-93B4-4AD2-66D5-1AE8AC7E81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49" r="78016"/>
                <a:stretch/>
              </p:blipFill>
              <p:spPr>
                <a:xfrm>
                  <a:off x="5300131" y="913232"/>
                  <a:ext cx="893405" cy="4302474"/>
                </a:xfrm>
                <a:prstGeom prst="rect">
                  <a:avLst/>
                </a:prstGeom>
              </p:spPr>
            </p:pic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B04F923-15B5-D5A9-9347-9187C56B221F}"/>
                </a:ext>
              </a:extLst>
            </p:cNvPr>
            <p:cNvSpPr txBox="1"/>
            <p:nvPr/>
          </p:nvSpPr>
          <p:spPr>
            <a:xfrm>
              <a:off x="5714750" y="932161"/>
              <a:ext cx="5752857" cy="40011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Temperature and Stress at the End of Heating Phase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0E06A19-1E71-DE92-3C90-D806079FE1AD}"/>
              </a:ext>
            </a:extLst>
          </p:cNvPr>
          <p:cNvSpPr txBox="1"/>
          <p:nvPr/>
        </p:nvSpPr>
        <p:spPr>
          <a:xfrm>
            <a:off x="5106620" y="849081"/>
            <a:ext cx="68146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How many thermal cycles at elevated temperature are possible? </a:t>
            </a:r>
          </a:p>
        </p:txBody>
      </p:sp>
    </p:spTree>
    <p:extLst>
      <p:ext uri="{BB962C8B-B14F-4D97-AF65-F5344CB8AC3E}">
        <p14:creationId xmlns:p14="http://schemas.microsoft.com/office/powerpoint/2010/main" val="414024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F326-4C19-2273-03D5-16B7FC4E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polarized e- source @ 1 mA?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F35ADCE-25E2-9BA5-B2B8-C438BE4D199E}"/>
              </a:ext>
            </a:extLst>
          </p:cNvPr>
          <p:cNvGrpSpPr/>
          <p:nvPr/>
        </p:nvGrpSpPr>
        <p:grpSpPr>
          <a:xfrm>
            <a:off x="5669347" y="3429000"/>
            <a:ext cx="6341093" cy="2811960"/>
            <a:chOff x="144376" y="3411562"/>
            <a:chExt cx="6341093" cy="28119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FE0308-1AFC-188B-CB3B-EA5AABF6F9C7}"/>
                </a:ext>
              </a:extLst>
            </p:cNvPr>
            <p:cNvSpPr/>
            <p:nvPr/>
          </p:nvSpPr>
          <p:spPr>
            <a:xfrm>
              <a:off x="144376" y="3411562"/>
              <a:ext cx="55796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Gun2 Photocathode (Fall 2016 – Spring 2017)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B716F0-6F5D-30A5-FC48-BBE94073146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7609" r="8448"/>
            <a:stretch/>
          </p:blipFill>
          <p:spPr>
            <a:xfrm>
              <a:off x="228010" y="3735994"/>
              <a:ext cx="6257459" cy="24875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38F1B-5F38-7202-E2BF-F437E48013B7}"/>
                </a:ext>
              </a:extLst>
            </p:cNvPr>
            <p:cNvSpPr/>
            <p:nvPr/>
          </p:nvSpPr>
          <p:spPr>
            <a:xfrm>
              <a:off x="5466945" y="3966897"/>
              <a:ext cx="1018524" cy="1244614"/>
            </a:xfrm>
            <a:prstGeom prst="rect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F07F90-1728-54B3-A44D-93BFDF59B8EB}"/>
                </a:ext>
              </a:extLst>
            </p:cNvPr>
            <p:cNvSpPr txBox="1"/>
            <p:nvPr/>
          </p:nvSpPr>
          <p:spPr>
            <a:xfrm>
              <a:off x="2187728" y="4150938"/>
              <a:ext cx="22635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BE1D1D"/>
                  </a:solidFill>
                  <a:latin typeface="Calibri" panose="020F0502020204030204"/>
                  <a:cs typeface="+mn-cs"/>
                </a:rPr>
                <a:t>QE = QE</a:t>
              </a:r>
              <a:r>
                <a:rPr lang="en-US" sz="2000" baseline="-25000" dirty="0">
                  <a:solidFill>
                    <a:srgbClr val="BE1D1D"/>
                  </a:solidFill>
                  <a:latin typeface="Calibri" panose="020F0502020204030204"/>
                  <a:cs typeface="+mn-cs"/>
                </a:rPr>
                <a:t>0</a:t>
              </a:r>
              <a:r>
                <a:rPr lang="en-US" sz="2000" dirty="0">
                  <a:solidFill>
                    <a:srgbClr val="BE1D1D"/>
                  </a:solidFill>
                  <a:latin typeface="Calibri" panose="020F0502020204030204"/>
                  <a:cs typeface="+mn-cs"/>
                </a:rPr>
                <a:t> e </a:t>
              </a:r>
              <a:r>
                <a:rPr lang="en-US" sz="2000" baseline="30000" dirty="0">
                  <a:solidFill>
                    <a:srgbClr val="BE1D1D"/>
                  </a:solidFill>
                  <a:latin typeface="Calibri" panose="020F0502020204030204"/>
                  <a:cs typeface="+mn-cs"/>
                </a:rPr>
                <a:t>-(Q/Lifetime)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E84007-4435-B7D5-893A-1D2BF8503B09}"/>
                </a:ext>
              </a:extLst>
            </p:cNvPr>
            <p:cNvSpPr/>
            <p:nvPr/>
          </p:nvSpPr>
          <p:spPr>
            <a:xfrm>
              <a:off x="776661" y="5164511"/>
              <a:ext cx="53028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Gun vacuum ~ 1x10</a:t>
              </a:r>
              <a:r>
                <a:rPr lang="en-US" baseline="300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-12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 Torr 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DE6B8E1-3F24-87C6-7C0F-3A41F56CA2E9}"/>
                </a:ext>
              </a:extLst>
            </p:cNvPr>
            <p:cNvSpPr txBox="1"/>
            <p:nvPr/>
          </p:nvSpPr>
          <p:spPr>
            <a:xfrm>
              <a:off x="776661" y="5412581"/>
              <a:ext cx="3892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/>
                  <a:cs typeface="Arial"/>
                </a:rPr>
                <a:t>Lifetime ~200 C </a:t>
              </a:r>
              <a:r>
                <a:rPr lang="en-US" dirty="0">
                  <a:latin typeface="Calibri" panose="020F0502020204030204"/>
                  <a:cs typeface="Arial"/>
                </a:rPr>
                <a:t>(</a:t>
              </a:r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>
                  <a:latin typeface="Symbol" charset="2"/>
                  <a:ea typeface="Symbol" charset="2"/>
                  <a:cs typeface="Symbol" charset="2"/>
                </a:rPr>
                <a:t>4</a:t>
              </a:r>
              <a:r>
                <a:rPr lang="en-US" baseline="-25000" dirty="0">
                  <a:latin typeface="Calibri" panose="020F0502020204030204"/>
                  <a:ea typeface="Symbol" charset="2"/>
                  <a:cs typeface="Symbol" charset="2"/>
                </a:rPr>
                <a:t>D</a:t>
              </a:r>
              <a:r>
                <a:rPr lang="en-US" dirty="0">
                  <a:latin typeface="Calibri" panose="020F0502020204030204"/>
                  <a:cs typeface="Arial"/>
                </a:rPr>
                <a:t> ~ 1mm, I~</a:t>
              </a:r>
              <a:r>
                <a:rPr lang="en-US" b="1" dirty="0">
                  <a:latin typeface="Calibri" panose="020F0502020204030204"/>
                  <a:cs typeface="Arial"/>
                </a:rPr>
                <a:t>200 </a:t>
              </a:r>
              <a:r>
                <a:rPr lang="en-US" b="1" dirty="0"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b="1" dirty="0">
                  <a:latin typeface="Calibri" panose="020F0502020204030204"/>
                  <a:cs typeface="Arial"/>
                </a:rPr>
                <a:t>A)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6A989AD-5D30-E059-27C9-DEFAE81D5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44" y="997815"/>
            <a:ext cx="4162323" cy="357067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B43311E-5335-8CF3-9725-35EC8C7BC436}"/>
              </a:ext>
            </a:extLst>
          </p:cNvPr>
          <p:cNvGrpSpPr/>
          <p:nvPr/>
        </p:nvGrpSpPr>
        <p:grpSpPr>
          <a:xfrm>
            <a:off x="5511114" y="552581"/>
            <a:ext cx="6558579" cy="3109422"/>
            <a:chOff x="5601924" y="3854331"/>
            <a:chExt cx="6556257" cy="273027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B34D2E8-12A5-F591-EC04-801B42388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1924" y="3854331"/>
              <a:ext cx="6556257" cy="273027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05830FA-D358-479F-1C5B-C9031A816126}"/>
                </a:ext>
              </a:extLst>
            </p:cNvPr>
            <p:cNvSpPr txBox="1"/>
            <p:nvPr/>
          </p:nvSpPr>
          <p:spPr>
            <a:xfrm>
              <a:off x="9513736" y="6253020"/>
              <a:ext cx="707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[</a:t>
              </a:r>
              <a:r>
                <a:rPr lang="en-US" sz="1400" i="1" dirty="0"/>
                <a:t>µ</a:t>
              </a:r>
              <a:r>
                <a:rPr lang="en-US" sz="1400" dirty="0"/>
                <a:t>A]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1FAD287-980B-56AA-9FB3-439A3A7290F1}"/>
              </a:ext>
            </a:extLst>
          </p:cNvPr>
          <p:cNvSpPr txBox="1"/>
          <p:nvPr/>
        </p:nvSpPr>
        <p:spPr>
          <a:xfrm>
            <a:off x="162700" y="4757014"/>
            <a:ext cx="5543735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We have demonstrated polarization from the CEBAF PES remains steady up to 1 mA/499 MHz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The charge lifetime (at 0.2 mA) is about 200 C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This would provide only 2-3 days of positrons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80B4A-90A6-CA1D-A77E-FB99C70BE2FC}"/>
              </a:ext>
            </a:extLst>
          </p:cNvPr>
          <p:cNvSpPr txBox="1"/>
          <p:nvPr/>
        </p:nvSpPr>
        <p:spPr>
          <a:xfrm>
            <a:off x="6419016" y="768771"/>
            <a:ext cx="4925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strained superlattice (MBE/SVT)</a:t>
            </a:r>
          </a:p>
        </p:txBody>
      </p:sp>
    </p:spTree>
    <p:extLst>
      <p:ext uri="{BB962C8B-B14F-4D97-AF65-F5344CB8AC3E}">
        <p14:creationId xmlns:p14="http://schemas.microsoft.com/office/powerpoint/2010/main" val="262482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31CB-1D02-5438-3C70-96182BA5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lifetime improvement with biased anode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A698D1-96E5-F0FC-F177-78039D447CF8}"/>
              </a:ext>
            </a:extLst>
          </p:cNvPr>
          <p:cNvSpPr/>
          <p:nvPr/>
        </p:nvSpPr>
        <p:spPr>
          <a:xfrm>
            <a:off x="4010567" y="1872101"/>
            <a:ext cx="2563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GPT custom element </a:t>
            </a:r>
            <a:r>
              <a:rPr lang="en-US" b="1" i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IONATOR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 simulates electron-impact ionization of residual beam line gasses and tracks outgoing particles.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040F26-4D97-CF3E-6F1F-E7BC5645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3" y="3837285"/>
            <a:ext cx="5341779" cy="2304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AE1444-1D07-B605-7C03-BAA7BE39821A}"/>
              </a:ext>
            </a:extLst>
          </p:cNvPr>
          <p:cNvSpPr txBox="1"/>
          <p:nvPr/>
        </p:nvSpPr>
        <p:spPr>
          <a:xfrm>
            <a:off x="5235916" y="3744588"/>
            <a:ext cx="1060548" cy="954107"/>
          </a:xfrm>
          <a:prstGeom prst="rect">
            <a:avLst/>
          </a:prstGeom>
          <a:solidFill>
            <a:srgbClr val="929292">
              <a:lumMod val="40000"/>
              <a:lumOff val="60000"/>
            </a:srgbClr>
          </a:solidFill>
          <a:ln w="381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2" charset="0"/>
                <a:cs typeface="+mn-cs"/>
              </a:rPr>
              <a:t>e- beam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cs typeface="+mn-cs"/>
              </a:rPr>
              <a:t>ions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2" charset="0"/>
                <a:cs typeface="+mn-cs"/>
              </a:rPr>
              <a:t>ejected e-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9C23"/>
                </a:solidFill>
                <a:effectLst/>
                <a:uLnTx/>
                <a:uFillTx/>
                <a:latin typeface="Times" pitchFamily="2" charset="0"/>
                <a:cs typeface="+mn-cs"/>
              </a:rPr>
              <a:t>scattered e-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23F261-6336-F43D-3D74-68E049033564}"/>
              </a:ext>
            </a:extLst>
          </p:cNvPr>
          <p:cNvSpPr txBox="1"/>
          <p:nvPr/>
        </p:nvSpPr>
        <p:spPr>
          <a:xfrm>
            <a:off x="1323130" y="5409096"/>
            <a:ext cx="2170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Simulation of biased anode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F125A2-26A9-4EB7-BAEE-58CA14587B89}"/>
              </a:ext>
            </a:extLst>
          </p:cNvPr>
          <p:cNvCxnSpPr/>
          <p:nvPr/>
        </p:nvCxnSpPr>
        <p:spPr>
          <a:xfrm flipV="1">
            <a:off x="1535363" y="4311325"/>
            <a:ext cx="0" cy="980360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973D8A7-DB97-947C-2486-241F1CA1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404" y="1368265"/>
            <a:ext cx="4132805" cy="41947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3C6F7-F5C2-C95D-3CA3-60E51DBCC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5" y="1860694"/>
            <a:ext cx="3158340" cy="17771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8D195E-2D2F-C442-6234-7779C461AE61}"/>
              </a:ext>
            </a:extLst>
          </p:cNvPr>
          <p:cNvSpPr txBox="1"/>
          <p:nvPr/>
        </p:nvSpPr>
        <p:spPr>
          <a:xfrm>
            <a:off x="7578174" y="5562984"/>
            <a:ext cx="40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With a &gt;400 C lifetime we could operate at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1 mA for almost 1 week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6D23CE-DFA5-9AEC-5F38-F27434C9AA3D}"/>
              </a:ext>
            </a:extLst>
          </p:cNvPr>
          <p:cNvCxnSpPr>
            <a:cxnSpLocks/>
          </p:cNvCxnSpPr>
          <p:nvPr/>
        </p:nvCxnSpPr>
        <p:spPr>
          <a:xfrm flipH="1">
            <a:off x="1535363" y="3345996"/>
            <a:ext cx="1495846" cy="1186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D3B629-950E-1130-AC94-767DC42FC08C}"/>
              </a:ext>
            </a:extLst>
          </p:cNvPr>
          <p:cNvSpPr txBox="1"/>
          <p:nvPr/>
        </p:nvSpPr>
        <p:spPr>
          <a:xfrm>
            <a:off x="623481" y="1224683"/>
            <a:ext cx="55412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Please see Josh </a:t>
            </a:r>
            <a:r>
              <a:rPr lang="en-US" dirty="0" err="1"/>
              <a:t>Yoskowitz’s</a:t>
            </a:r>
            <a:r>
              <a:rPr lang="en-US" dirty="0"/>
              <a:t> contribution to SPIN’23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7C2EE7-FA55-E61F-E91C-B2A364C98ECF}"/>
              </a:ext>
            </a:extLst>
          </p:cNvPr>
          <p:cNvSpPr txBox="1"/>
          <p:nvPr/>
        </p:nvSpPr>
        <p:spPr>
          <a:xfrm>
            <a:off x="8189999" y="975384"/>
            <a:ext cx="30308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Improving charge lifetime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of CEBAF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461F2A0-CBFC-A68A-08D8-C95727C756C9}"/>
              </a:ext>
            </a:extLst>
          </p:cNvPr>
          <p:cNvSpPr/>
          <p:nvPr/>
        </p:nvSpPr>
        <p:spPr>
          <a:xfrm>
            <a:off x="9144000" y="1959196"/>
            <a:ext cx="1395663" cy="7579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~2x</a:t>
            </a:r>
          </a:p>
        </p:txBody>
      </p:sp>
    </p:spTree>
    <p:extLst>
      <p:ext uri="{BB962C8B-B14F-4D97-AF65-F5344CB8AC3E}">
        <p14:creationId xmlns:p14="http://schemas.microsoft.com/office/powerpoint/2010/main" val="364341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0210F-52E7-1D1A-C6E6-870D6855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charge lifetime at milliamp current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E6320F-4DC0-38B3-3D8B-B79ADFE9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490659"/>
            <a:ext cx="8088658" cy="3931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179ADF-206D-FE3F-016A-1B0812BA7E40}"/>
              </a:ext>
            </a:extLst>
          </p:cNvPr>
          <p:cNvSpPr txBox="1"/>
          <p:nvPr/>
        </p:nvSpPr>
        <p:spPr>
          <a:xfrm>
            <a:off x="5108896" y="1669933"/>
            <a:ext cx="61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00"/>
                </a:solidFill>
                <a:latin typeface="Times" pitchFamily="2" charset="0"/>
                <a:cs typeface="+mn-cs"/>
              </a:rPr>
              <a:t>J. </a:t>
            </a:r>
            <a:r>
              <a:rPr lang="en-US" sz="1200" u="sng" dirty="0" err="1">
                <a:solidFill>
                  <a:srgbClr val="000000"/>
                </a:solidFill>
                <a:latin typeface="Times" pitchFamily="2" charset="0"/>
                <a:cs typeface="+mn-cs"/>
              </a:rPr>
              <a:t>Grames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  <a:cs typeface="+mn-cs"/>
              </a:rPr>
              <a:t>, P. Adderley, J. </a:t>
            </a:r>
            <a:r>
              <a:rPr lang="en-US" sz="1200" dirty="0" err="1">
                <a:solidFill>
                  <a:srgbClr val="000000"/>
                </a:solidFill>
                <a:latin typeface="Times" pitchFamily="2" charset="0"/>
                <a:cs typeface="+mn-cs"/>
              </a:rPr>
              <a:t>Hansknecht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  <a:cs typeface="+mn-cs"/>
              </a:rPr>
              <a:t>, R. </a:t>
            </a:r>
            <a:r>
              <a:rPr lang="en-US" sz="1200" dirty="0" err="1">
                <a:solidFill>
                  <a:srgbClr val="000000"/>
                </a:solidFill>
                <a:latin typeface="Times" pitchFamily="2" charset="0"/>
                <a:cs typeface="+mn-cs"/>
              </a:rPr>
              <a:t>Kazimi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  <a:cs typeface="+mn-cs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Times" pitchFamily="2" charset="0"/>
                <a:cs typeface="+mn-cs"/>
              </a:rPr>
              <a:t>Poelker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  <a:cs typeface="+mn-cs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Times" pitchFamily="2" charset="0"/>
                <a:cs typeface="+mn-cs"/>
              </a:rPr>
              <a:t>” 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  <a:cs typeface="+mn-cs"/>
              </a:rPr>
              <a:t>Polarized Sources, Targets and Polarimeters Workshop, </a:t>
            </a:r>
            <a:r>
              <a:rPr lang="en-US" sz="1200" dirty="0" err="1">
                <a:solidFill>
                  <a:srgbClr val="000000"/>
                </a:solidFill>
                <a:latin typeface="Times" pitchFamily="2" charset="0"/>
                <a:cs typeface="+mn-cs"/>
              </a:rPr>
              <a:t>Dajeon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  <a:cs typeface="+mn-cs"/>
              </a:rPr>
              <a:t> South Korea (2017)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DAA094-0EB6-062E-D235-A446D421A109}"/>
              </a:ext>
            </a:extLst>
          </p:cNvPr>
          <p:cNvGrpSpPr/>
          <p:nvPr/>
        </p:nvGrpSpPr>
        <p:grpSpPr>
          <a:xfrm>
            <a:off x="447080" y="3706714"/>
            <a:ext cx="3317074" cy="2389230"/>
            <a:chOff x="2069847" y="967503"/>
            <a:chExt cx="6971428" cy="52285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61AC7C-0DD4-52C1-AF87-14BF88A6D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B712E6-9445-B234-9B4F-E0FC5909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76AC17-4464-7162-26F1-832D3518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2647F9-C189-0E8A-C37B-5D2B9206C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62FA7-7253-99EA-EA53-1486BF2934E9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Days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3F3ADB-95BE-10CA-7BE1-5B0E579AE913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Results from PSTP’17 suggests increasing laser spot size is viable to exceed &gt;500 C lifetime; however we need to build another gun to test this assertion.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EE464C-04F7-1DA5-50EC-604FBA1DBF23}"/>
              </a:ext>
            </a:extLst>
          </p:cNvPr>
          <p:cNvCxnSpPr>
            <a:cxnSpLocks/>
          </p:cNvCxnSpPr>
          <p:nvPr/>
        </p:nvCxnSpPr>
        <p:spPr>
          <a:xfrm flipV="1">
            <a:off x="5904620" y="2599736"/>
            <a:ext cx="3016096" cy="238693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F7FC076-A5F2-ACFB-30EA-861B9582B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12340"/>
            <a:ext cx="4333118" cy="19747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CA851B-A6D5-EA9F-4503-41AA7A36EEE4}"/>
              </a:ext>
            </a:extLst>
          </p:cNvPr>
          <p:cNvCxnSpPr>
            <a:cxnSpLocks/>
          </p:cNvCxnSpPr>
          <p:nvPr/>
        </p:nvCxnSpPr>
        <p:spPr>
          <a:xfrm flipV="1">
            <a:off x="4948806" y="6177514"/>
            <a:ext cx="0" cy="287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83C315-776A-B02F-CBBE-0AD95189D2E5}"/>
              </a:ext>
            </a:extLst>
          </p:cNvPr>
          <p:cNvSpPr txBox="1"/>
          <p:nvPr/>
        </p:nvSpPr>
        <p:spPr>
          <a:xfrm>
            <a:off x="4239691" y="6421818"/>
            <a:ext cx="137569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CEBAF (&lt;1 mm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60EF68-4EAE-6530-96A2-225D8CF9CCBB}"/>
              </a:ext>
            </a:extLst>
          </p:cNvPr>
          <p:cNvSpPr txBox="1"/>
          <p:nvPr/>
        </p:nvSpPr>
        <p:spPr>
          <a:xfrm rot="19137536">
            <a:off x="5745908" y="3858079"/>
            <a:ext cx="221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Trend we want to realize</a:t>
            </a:r>
          </a:p>
        </p:txBody>
      </p:sp>
    </p:spTree>
    <p:extLst>
      <p:ext uri="{BB962C8B-B14F-4D97-AF65-F5344CB8AC3E}">
        <p14:creationId xmlns:p14="http://schemas.microsoft.com/office/powerpoint/2010/main" val="132888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061E-6394-AFF9-4200-C408238C2F85}"/>
              </a:ext>
            </a:extLst>
          </p:cNvPr>
          <p:cNvSpPr txBox="1"/>
          <p:nvPr/>
        </p:nvSpPr>
        <p:spPr>
          <a:xfrm>
            <a:off x="911318" y="1397675"/>
            <a:ext cx="5560561" cy="2806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Polarized e+ @ Jefferson Lab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Ce</a:t>
            </a:r>
            <a:r>
              <a:rPr lang="en-US" sz="2800" baseline="30000" dirty="0"/>
              <a:t>+</a:t>
            </a:r>
            <a:r>
              <a:rPr lang="en-US" sz="2800" dirty="0"/>
              <a:t>BAF : start-to-end concept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Technical challenges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1605155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678-43A3-D1CD-D9C4-D4820BC2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solution – lower pressure!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CD46B0-7496-6B08-20F8-0ECFADE085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78" y="3733344"/>
            <a:ext cx="2891481" cy="255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E16E6-C2F9-6F0B-9200-1F86BF21E5C1}"/>
              </a:ext>
            </a:extLst>
          </p:cNvPr>
          <p:cNvPicPr/>
          <p:nvPr/>
        </p:nvPicPr>
        <p:blipFill rotWithShape="1">
          <a:blip r:embed="rId3"/>
          <a:srcRect r="55748"/>
          <a:stretch/>
        </p:blipFill>
        <p:spPr>
          <a:xfrm>
            <a:off x="3122743" y="3991047"/>
            <a:ext cx="3022975" cy="1985010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C5A5C34C-FAD3-8698-C0B5-F5025B37F0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03" t="5778" r="3374" b="8969"/>
          <a:stretch/>
        </p:blipFill>
        <p:spPr bwMode="auto">
          <a:xfrm>
            <a:off x="1094643" y="880479"/>
            <a:ext cx="4242961" cy="26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740F9E-F599-9EF5-2FDF-73EEC8057A20}"/>
              </a:ext>
            </a:extLst>
          </p:cNvPr>
          <p:cNvPicPr/>
          <p:nvPr/>
        </p:nvPicPr>
        <p:blipFill rotWithShape="1">
          <a:blip r:embed="rId5"/>
          <a:srcRect l="43825" b="14654"/>
          <a:stretch/>
        </p:blipFill>
        <p:spPr bwMode="auto">
          <a:xfrm>
            <a:off x="363465" y="3510918"/>
            <a:ext cx="2705944" cy="2927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001778-1CB9-BD79-E57B-4A792FB10F85}"/>
              </a:ext>
            </a:extLst>
          </p:cNvPr>
          <p:cNvSpPr txBox="1"/>
          <p:nvPr/>
        </p:nvSpPr>
        <p:spPr>
          <a:xfrm>
            <a:off x="3028056" y="5996869"/>
            <a:ext cx="33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400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bakeout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- that’s why our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photoguns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are golden and providing -12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Torr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vacuum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9760A8-2C7E-E17D-FFDA-CDD2A7D19F3E}"/>
              </a:ext>
            </a:extLst>
          </p:cNvPr>
          <p:cNvSpPr txBox="1"/>
          <p:nvPr/>
        </p:nvSpPr>
        <p:spPr>
          <a:xfrm>
            <a:off x="9806939" y="3796266"/>
            <a:ext cx="22870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Low-carbon steel: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1000x smaller outgassing rate. Does that mean 1000x lower pressure?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Black magnetite coatings easy to produce, will reduce background light levels in gun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Magnetic material could be beneficial, eliminating stray B fields at photocathode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E1E2DE-2406-313D-04A7-5241CEF59397}"/>
              </a:ext>
            </a:extLst>
          </p:cNvPr>
          <p:cNvGrpSpPr/>
          <p:nvPr/>
        </p:nvGrpSpPr>
        <p:grpSpPr>
          <a:xfrm>
            <a:off x="6503490" y="300108"/>
            <a:ext cx="4817548" cy="3125491"/>
            <a:chOff x="6503490" y="300108"/>
            <a:chExt cx="4817548" cy="312549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350068-F599-AB1E-AC45-AD81E5208AEB}"/>
                </a:ext>
              </a:extLst>
            </p:cNvPr>
            <p:cNvPicPr/>
            <p:nvPr/>
          </p:nvPicPr>
          <p:blipFill rotWithShape="1">
            <a:blip r:embed="rId6"/>
            <a:srcRect l="1274" t="1500" r="768" b="1558"/>
            <a:stretch/>
          </p:blipFill>
          <p:spPr bwMode="auto">
            <a:xfrm>
              <a:off x="6503490" y="300108"/>
              <a:ext cx="4817548" cy="30133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E3A339-40C6-7336-BF4E-B9B0E14E877A}"/>
                </a:ext>
              </a:extLst>
            </p:cNvPr>
            <p:cNvSpPr/>
            <p:nvPr/>
          </p:nvSpPr>
          <p:spPr>
            <a:xfrm>
              <a:off x="10283869" y="1991638"/>
              <a:ext cx="995819" cy="14339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C29FB3-BFFE-0091-BCA4-A3D37831AB4A}"/>
              </a:ext>
            </a:extLst>
          </p:cNvPr>
          <p:cNvSpPr txBox="1"/>
          <p:nvPr/>
        </p:nvSpPr>
        <p:spPr>
          <a:xfrm>
            <a:off x="1308837" y="3384749"/>
            <a:ext cx="364465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/>
                <a:cs typeface="+mn-cs"/>
              </a:rPr>
              <a:t>Stainless steel: bare, </a:t>
            </a:r>
            <a:r>
              <a:rPr lang="en-US" dirty="0" err="1">
                <a:latin typeface="Calibri" panose="020F0502020204030204"/>
                <a:cs typeface="+mn-cs"/>
              </a:rPr>
              <a:t>Silcotek</a:t>
            </a:r>
            <a:r>
              <a:rPr lang="en-US" dirty="0">
                <a:latin typeface="Calibri" panose="020F0502020204030204"/>
                <a:cs typeface="+mn-cs"/>
              </a:rPr>
              <a:t> and </a:t>
            </a:r>
            <a:r>
              <a:rPr lang="en-US" dirty="0" err="1">
                <a:latin typeface="Calibri" panose="020F0502020204030204"/>
                <a:cs typeface="+mn-cs"/>
              </a:rPr>
              <a:t>TiN</a:t>
            </a:r>
            <a:endParaRPr lang="en-US" dirty="0">
              <a:latin typeface="Calibri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2A3A2-C5C4-19B3-451B-5F30BEB1DB41}"/>
              </a:ext>
            </a:extLst>
          </p:cNvPr>
          <p:cNvSpPr txBox="1"/>
          <p:nvPr/>
        </p:nvSpPr>
        <p:spPr>
          <a:xfrm>
            <a:off x="6981294" y="6438531"/>
            <a:ext cx="28007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Slide courtesy M. </a:t>
            </a:r>
            <a:r>
              <a:rPr lang="en-US" dirty="0" err="1">
                <a:solidFill>
                  <a:srgbClr val="FF0000"/>
                </a:solidFill>
              </a:rPr>
              <a:t>Poelker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1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E97B-D84D-6A8F-B6E7-8C3F60C3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 for Ce</a:t>
            </a:r>
            <a:r>
              <a:rPr lang="en-US" baseline="30000" dirty="0"/>
              <a:t>+</a:t>
            </a:r>
            <a:r>
              <a:rPr lang="en-US" dirty="0"/>
              <a:t>BAF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3D2A4C-B90B-7B91-793A-BC63B6CBF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4D7A99-19DB-2EFB-2BCD-DF9128267601}"/>
              </a:ext>
            </a:extLst>
          </p:cNvPr>
          <p:cNvSpPr txBox="1"/>
          <p:nvPr/>
        </p:nvSpPr>
        <p:spPr>
          <a:xfrm>
            <a:off x="59066" y="1467034"/>
            <a:ext cx="5764486" cy="3967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We want to deliver &gt;1 mA for weeks on end…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Two weeks @ 1 mA </a:t>
            </a:r>
            <a:r>
              <a:rPr 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≈ </a:t>
            </a:r>
            <a:r>
              <a:rPr lang="en-US" sz="2800" b="1" dirty="0">
                <a:solidFill>
                  <a:srgbClr val="BE1D1D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BE1D1D"/>
                </a:solidFill>
                <a:cs typeface="Arial" panose="020B0604020202020204" pitchFamily="34" charset="0"/>
              </a:rPr>
              <a:t>kC</a:t>
            </a:r>
            <a:r>
              <a:rPr 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By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increasing the laser size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biasing the anode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charge lifetimes of 1kC might be possible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anose="020B0604020202020204" pitchFamily="34" charset="0"/>
              </a:rPr>
              <a:t>However, we should aim higher by lowering the pressure in the </a:t>
            </a:r>
            <a:r>
              <a:rPr lang="en-US" sz="2800" dirty="0" err="1">
                <a:cs typeface="Arial" panose="020B0604020202020204" pitchFamily="34" charset="0"/>
              </a:rPr>
              <a:t>photogun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21BCD6-A54B-74C0-9F6F-C52E52B8AD8C}"/>
              </a:ext>
            </a:extLst>
          </p:cNvPr>
          <p:cNvSpPr/>
          <p:nvPr/>
        </p:nvSpPr>
        <p:spPr>
          <a:xfrm>
            <a:off x="9281925" y="3906080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16AB5D-F48F-3593-509E-367DCF2AD71C}"/>
              </a:ext>
            </a:extLst>
          </p:cNvPr>
          <p:cNvSpPr/>
          <p:nvPr/>
        </p:nvSpPr>
        <p:spPr>
          <a:xfrm>
            <a:off x="6910249" y="4296587"/>
            <a:ext cx="1072984" cy="580716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CEBAF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E6A0AD-8FD4-FDAA-40B6-EC407482E522}"/>
              </a:ext>
            </a:extLst>
          </p:cNvPr>
          <p:cNvSpPr/>
          <p:nvPr/>
        </p:nvSpPr>
        <p:spPr>
          <a:xfrm>
            <a:off x="7326089" y="3779353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E1D6FB-7E8B-217A-C901-EE402CB0F97F}"/>
              </a:ext>
            </a:extLst>
          </p:cNvPr>
          <p:cNvCxnSpPr>
            <a:cxnSpLocks/>
          </p:cNvCxnSpPr>
          <p:nvPr/>
        </p:nvCxnSpPr>
        <p:spPr>
          <a:xfrm flipV="1">
            <a:off x="7824221" y="4014938"/>
            <a:ext cx="1587508" cy="47924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7764FD-831D-E3E6-F7CC-7350C299A844}"/>
              </a:ext>
            </a:extLst>
          </p:cNvPr>
          <p:cNvCxnSpPr>
            <a:cxnSpLocks/>
          </p:cNvCxnSpPr>
          <p:nvPr/>
        </p:nvCxnSpPr>
        <p:spPr>
          <a:xfrm flipV="1">
            <a:off x="7326089" y="3830524"/>
            <a:ext cx="93307" cy="614228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9A968D-7A6E-3DC3-8C06-9C404C5B5117}"/>
              </a:ext>
            </a:extLst>
          </p:cNvPr>
          <p:cNvSpPr txBox="1"/>
          <p:nvPr/>
        </p:nvSpPr>
        <p:spPr>
          <a:xfrm rot="20835958">
            <a:off x="8422155" y="4153465"/>
            <a:ext cx="99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”laser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trick”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0279-C45F-C96E-0DD9-595E3C8AF67B}"/>
              </a:ext>
            </a:extLst>
          </p:cNvPr>
          <p:cNvSpPr txBox="1"/>
          <p:nvPr/>
        </p:nvSpPr>
        <p:spPr>
          <a:xfrm rot="20548123">
            <a:off x="7015373" y="2754389"/>
            <a:ext cx="862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”bias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trick”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1BFA16-76BB-04C8-AC3F-990B04D6EEB8}"/>
              </a:ext>
            </a:extLst>
          </p:cNvPr>
          <p:cNvSpPr txBox="1"/>
          <p:nvPr/>
        </p:nvSpPr>
        <p:spPr>
          <a:xfrm rot="16200000">
            <a:off x="4165980" y="3082591"/>
            <a:ext cx="3839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Charge in 2 weeks [Coulombs]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C21479-0D0C-25D0-8DB1-33421AF4BFF4}"/>
              </a:ext>
            </a:extLst>
          </p:cNvPr>
          <p:cNvSpPr txBox="1"/>
          <p:nvPr/>
        </p:nvSpPr>
        <p:spPr>
          <a:xfrm>
            <a:off x="7600369" y="5351647"/>
            <a:ext cx="3877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Current to make positrons [mA]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61801A-5425-1A58-18B6-B8B46C61D7C3}"/>
              </a:ext>
            </a:extLst>
          </p:cNvPr>
          <p:cNvGrpSpPr/>
          <p:nvPr/>
        </p:nvGrpSpPr>
        <p:grpSpPr>
          <a:xfrm>
            <a:off x="8701060" y="2717311"/>
            <a:ext cx="1434464" cy="887750"/>
            <a:chOff x="9530768" y="1925001"/>
            <a:chExt cx="1447591" cy="102814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D3E5CBA-E945-4333-DF7E-3707EFCD20FA}"/>
                </a:ext>
              </a:extLst>
            </p:cNvPr>
            <p:cNvSpPr/>
            <p:nvPr/>
          </p:nvSpPr>
          <p:spPr>
            <a:xfrm>
              <a:off x="9530768" y="1925001"/>
              <a:ext cx="1441426" cy="10281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BC8A9B-ECF0-09CA-3684-9E9838CC10CE}"/>
                </a:ext>
              </a:extLst>
            </p:cNvPr>
            <p:cNvSpPr txBox="1"/>
            <p:nvPr/>
          </p:nvSpPr>
          <p:spPr>
            <a:xfrm>
              <a:off x="9598746" y="2140352"/>
              <a:ext cx="1379613" cy="60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Ce</a:t>
              </a:r>
              <a:r>
                <a:rPr lang="en-US" sz="2800" baseline="30000" dirty="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+</a:t>
              </a:r>
              <a:r>
                <a:rPr lang="en-US" sz="2800" dirty="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BAF</a:t>
              </a:r>
              <a:endParaRPr lang="en-US" sz="2800" dirty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4626EA-35B4-C2CB-7D68-DC4E44C7B6E6}"/>
              </a:ext>
            </a:extLst>
          </p:cNvPr>
          <p:cNvCxnSpPr>
            <a:cxnSpLocks/>
          </p:cNvCxnSpPr>
          <p:nvPr/>
        </p:nvCxnSpPr>
        <p:spPr>
          <a:xfrm flipV="1">
            <a:off x="9384969" y="3644553"/>
            <a:ext cx="0" cy="32205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49E64F-0B58-E572-B21A-82F2E32200A5}"/>
              </a:ext>
            </a:extLst>
          </p:cNvPr>
          <p:cNvCxnSpPr>
            <a:cxnSpLocks/>
          </p:cNvCxnSpPr>
          <p:nvPr/>
        </p:nvCxnSpPr>
        <p:spPr>
          <a:xfrm flipV="1">
            <a:off x="7493404" y="3424698"/>
            <a:ext cx="1207656" cy="39754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34753A-C334-0C7E-FB6F-6AC9D490D653}"/>
              </a:ext>
            </a:extLst>
          </p:cNvPr>
          <p:cNvGrpSpPr/>
          <p:nvPr/>
        </p:nvGrpSpPr>
        <p:grpSpPr>
          <a:xfrm>
            <a:off x="8864231" y="1463555"/>
            <a:ext cx="2530368" cy="1211343"/>
            <a:chOff x="9530768" y="1925001"/>
            <a:chExt cx="1441426" cy="1028144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3559C37-D3E0-B8A1-A4CF-881395302197}"/>
                </a:ext>
              </a:extLst>
            </p:cNvPr>
            <p:cNvSpPr/>
            <p:nvPr/>
          </p:nvSpPr>
          <p:spPr>
            <a:xfrm>
              <a:off x="9530768" y="1925001"/>
              <a:ext cx="1441426" cy="10281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7F19D1-17DD-1645-6F6D-85BF31C73B1F}"/>
                </a:ext>
              </a:extLst>
            </p:cNvPr>
            <p:cNvSpPr txBox="1"/>
            <p:nvPr/>
          </p:nvSpPr>
          <p:spPr>
            <a:xfrm>
              <a:off x="9748995" y="2163246"/>
              <a:ext cx="1004971" cy="496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Better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vacuum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80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6E18-9671-C7F3-F8EA-577E5B52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Injecting e+ to CEBAF 12 GeV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BBCD16-41F3-331B-38D6-5DF386941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60"/>
          <a:stretch/>
        </p:blipFill>
        <p:spPr>
          <a:xfrm>
            <a:off x="548961" y="1085209"/>
            <a:ext cx="6992690" cy="296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2CB036-58E4-1F98-5962-7774A75B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78" y="2218729"/>
            <a:ext cx="2480577" cy="1415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7282-5634-EDA3-BBFB-4CD158F3C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968"/>
          <a:stretch/>
        </p:blipFill>
        <p:spPr>
          <a:xfrm>
            <a:off x="8948276" y="3924666"/>
            <a:ext cx="2480577" cy="928054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C4E1416D-7F77-409C-64E6-9B1D0B0C5E2A}"/>
              </a:ext>
            </a:extLst>
          </p:cNvPr>
          <p:cNvSpPr/>
          <p:nvPr/>
        </p:nvSpPr>
        <p:spPr>
          <a:xfrm>
            <a:off x="8639503" y="1829981"/>
            <a:ext cx="3150730" cy="3099372"/>
          </a:xfrm>
          <a:prstGeom prst="frame">
            <a:avLst>
              <a:gd name="adj1" fmla="val 1179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D03C3-096A-52C9-1953-CD9BCA9FAA0E}"/>
              </a:ext>
            </a:extLst>
          </p:cNvPr>
          <p:cNvSpPr txBox="1"/>
          <p:nvPr/>
        </p:nvSpPr>
        <p:spPr>
          <a:xfrm>
            <a:off x="8387463" y="423490"/>
            <a:ext cx="34579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Once e</a:t>
            </a:r>
            <a:r>
              <a:rPr lang="en-US" sz="1600" baseline="30000" dirty="0">
                <a:effectLst/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 source is ready, civil construction connects the LERF by a new tunnel to CEBAF.  The transport line will maintain the e</a:t>
            </a:r>
            <a:r>
              <a:rPr lang="en-US" sz="1600" baseline="30000" dirty="0">
                <a:effectLst/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polarization in plane.</a:t>
            </a:r>
            <a:endParaRPr lang="en-US" sz="2000" dirty="0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9B0551-E16B-5E22-487C-FBE3A53175C6}"/>
              </a:ext>
            </a:extLst>
          </p:cNvPr>
          <p:cNvCxnSpPr>
            <a:cxnSpLocks/>
          </p:cNvCxnSpPr>
          <p:nvPr/>
        </p:nvCxnSpPr>
        <p:spPr>
          <a:xfrm flipH="1" flipV="1">
            <a:off x="6779768" y="2774165"/>
            <a:ext cx="1859735" cy="46302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60A228F-20EF-5169-3DEE-B21F3BCD3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007" y="4496920"/>
            <a:ext cx="2278114" cy="17549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997C33-8566-59F0-C2FC-6ABA2A644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521" y="4601963"/>
            <a:ext cx="1502980" cy="15847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3E8C27-2586-6A0C-FE79-2D2F9D757C43}"/>
              </a:ext>
            </a:extLst>
          </p:cNvPr>
          <p:cNvSpPr txBox="1"/>
          <p:nvPr/>
        </p:nvSpPr>
        <p:spPr>
          <a:xfrm>
            <a:off x="270917" y="4728505"/>
            <a:ext cx="2536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e</a:t>
            </a:r>
            <a:r>
              <a:rPr lang="en-US" sz="1800" baseline="30000" dirty="0">
                <a:effectLst/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transported in new beamline and injected to CEBAF 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for 12 GeV, with magnet polarities reversed</a:t>
            </a: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6BE8F24A-9543-2E6C-1397-D865BA5A6F0A}"/>
              </a:ext>
            </a:extLst>
          </p:cNvPr>
          <p:cNvSpPr/>
          <p:nvPr/>
        </p:nvSpPr>
        <p:spPr>
          <a:xfrm>
            <a:off x="2973026" y="4314905"/>
            <a:ext cx="4415745" cy="2022833"/>
          </a:xfrm>
          <a:prstGeom prst="frame">
            <a:avLst>
              <a:gd name="adj1" fmla="val 1179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18A85C-9E42-E5A1-6594-9BABECDFFFAC}"/>
              </a:ext>
            </a:extLst>
          </p:cNvPr>
          <p:cNvCxnSpPr>
            <a:cxnSpLocks/>
          </p:cNvCxnSpPr>
          <p:nvPr/>
        </p:nvCxnSpPr>
        <p:spPr>
          <a:xfrm flipV="1">
            <a:off x="1702676" y="3379667"/>
            <a:ext cx="934016" cy="134883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7B77ED-204F-C703-B1C2-6BAF689CD8A5}"/>
              </a:ext>
            </a:extLst>
          </p:cNvPr>
          <p:cNvSpPr txBox="1"/>
          <p:nvPr/>
        </p:nvSpPr>
        <p:spPr>
          <a:xfrm>
            <a:off x="7541651" y="5775403"/>
            <a:ext cx="396960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/>
              <a:t>(an LDRD is exploring the transport of large emittance beams at CEBAF)</a:t>
            </a:r>
          </a:p>
        </p:txBody>
      </p:sp>
    </p:spTree>
    <p:extLst>
      <p:ext uri="{BB962C8B-B14F-4D97-AF65-F5344CB8AC3E}">
        <p14:creationId xmlns:p14="http://schemas.microsoft.com/office/powerpoint/2010/main" val="384466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6EA2-5371-1280-9BD9-E81CFAEE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12 GeV : Transverse Emittance* and Energy Spread</a:t>
            </a:r>
            <a:r>
              <a:rPr lang="en-US" baseline="30000" dirty="0"/>
              <a:t>†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709605-FA15-5395-4C8E-93DD5E77187A}"/>
              </a:ext>
            </a:extLst>
          </p:cNvPr>
          <p:cNvCxnSpPr>
            <a:cxnSpLocks/>
          </p:cNvCxnSpPr>
          <p:nvPr/>
        </p:nvCxnSpPr>
        <p:spPr bwMode="auto">
          <a:xfrm>
            <a:off x="8774433" y="3571966"/>
            <a:ext cx="76200" cy="21336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590AB5B-17F2-13DA-2F1D-514BAAE6D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4" y="3571966"/>
            <a:ext cx="2902587" cy="276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836A2-F0D6-40E8-0912-0C242372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10" t="4700" r="1510" b="1388"/>
          <a:stretch/>
        </p:blipFill>
        <p:spPr>
          <a:xfrm>
            <a:off x="4667492" y="1556361"/>
            <a:ext cx="7497026" cy="3963622"/>
          </a:xfrm>
          <a:prstGeom prst="rect">
            <a:avLst/>
          </a:prstGeom>
        </p:spPr>
      </p:pic>
      <p:sp>
        <p:nvSpPr>
          <p:cNvPr id="6" name="Text Box 302">
            <a:extLst>
              <a:ext uri="{FF2B5EF4-FFF2-40B4-BE49-F238E27FC236}">
                <a16:creationId xmlns:a16="http://schemas.microsoft.com/office/drawing/2014/main" id="{261FF8B9-C4A4-B74E-ADA2-80686A702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793" y="5431132"/>
            <a:ext cx="3579373" cy="27443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/>
            <a:r>
              <a:rPr lang="en-US" sz="1200" i="1" dirty="0"/>
              <a:t>* Emittances are geometric,</a:t>
            </a:r>
            <a:r>
              <a:rPr lang="en-US" sz="1200" i="1" dirty="0">
                <a:cs typeface="Arial" pitchFamily="34" charset="0"/>
              </a:rPr>
              <a:t> † </a:t>
            </a:r>
            <a:r>
              <a:rPr lang="en-US" sz="1200" i="1" dirty="0"/>
              <a:t>Quantities are </a:t>
            </a:r>
            <a:r>
              <a:rPr lang="en-US" sz="1200" i="1" dirty="0" err="1"/>
              <a:t>rms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14283-4ADF-618E-19F1-8D56954BC09D}"/>
              </a:ext>
            </a:extLst>
          </p:cNvPr>
          <p:cNvSpPr txBox="1"/>
          <p:nvPr/>
        </p:nvSpPr>
        <p:spPr>
          <a:xfrm>
            <a:off x="-5652" y="952849"/>
            <a:ext cx="37354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n-bend acrobats and large aperture quads for 123 MeV injection line to CEBAF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Modify low-energy CEBAF arcs to have smaller dispersion (beam size)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SR radiation damping benefits e+ emittances more than e-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21E1C03-1874-245B-7F64-D4D136FA9C01}"/>
              </a:ext>
            </a:extLst>
          </p:cNvPr>
          <p:cNvSpPr/>
          <p:nvPr/>
        </p:nvSpPr>
        <p:spPr>
          <a:xfrm>
            <a:off x="3554068" y="2393239"/>
            <a:ext cx="1397499" cy="3511912"/>
          </a:xfrm>
          <a:prstGeom prst="down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21DDA-C114-1B8B-5CF1-F1F0E19E8C9D}"/>
              </a:ext>
            </a:extLst>
          </p:cNvPr>
          <p:cNvSpPr txBox="1"/>
          <p:nvPr/>
        </p:nvSpPr>
        <p:spPr>
          <a:xfrm>
            <a:off x="3854956" y="5233751"/>
            <a:ext cx="79220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12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A477BF-01EA-C766-B00B-6484F208357E}"/>
              </a:ext>
            </a:extLst>
          </p:cNvPr>
          <p:cNvSpPr txBox="1"/>
          <p:nvPr/>
        </p:nvSpPr>
        <p:spPr>
          <a:xfrm>
            <a:off x="3904649" y="3683158"/>
            <a:ext cx="6928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6 GeV</a:t>
            </a:r>
          </a:p>
        </p:txBody>
      </p:sp>
    </p:spTree>
    <p:extLst>
      <p:ext uri="{BB962C8B-B14F-4D97-AF65-F5344CB8AC3E}">
        <p14:creationId xmlns:p14="http://schemas.microsoft.com/office/powerpoint/2010/main" val="3074682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1DB7-4A10-BEA5-4D0F-68B5F0B5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Degraded electrons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683CA7-8835-EF4E-260D-1664AB51A2AD}"/>
              </a:ext>
            </a:extLst>
          </p:cNvPr>
          <p:cNvGrpSpPr/>
          <p:nvPr/>
        </p:nvGrpSpPr>
        <p:grpSpPr>
          <a:xfrm>
            <a:off x="2257637" y="1425948"/>
            <a:ext cx="7930941" cy="4923074"/>
            <a:chOff x="606529" y="1513497"/>
            <a:chExt cx="7930941" cy="492307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6121D3-4929-90AB-C164-68B20943811C}"/>
                </a:ext>
              </a:extLst>
            </p:cNvPr>
            <p:cNvGrpSpPr/>
            <p:nvPr/>
          </p:nvGrpSpPr>
          <p:grpSpPr>
            <a:xfrm>
              <a:off x="606529" y="1513497"/>
              <a:ext cx="7930941" cy="4923074"/>
              <a:chOff x="606529" y="1141824"/>
              <a:chExt cx="7930941" cy="49230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88A008B-25C2-0792-74E7-539CD67A5F5C}"/>
                  </a:ext>
                </a:extLst>
              </p:cNvPr>
              <p:cNvGrpSpPr/>
              <p:nvPr/>
            </p:nvGrpSpPr>
            <p:grpSpPr>
              <a:xfrm>
                <a:off x="606529" y="1141824"/>
                <a:ext cx="7753700" cy="4923074"/>
                <a:chOff x="0" y="961215"/>
                <a:chExt cx="9144000" cy="5506119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D387102-28CD-51C3-7EF6-06FF53F206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961215"/>
                  <a:ext cx="9144000" cy="5272934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8D79F4-7DCA-E757-DE76-4A2CE6B2AAE3}"/>
                    </a:ext>
                  </a:extLst>
                </p:cNvPr>
                <p:cNvSpPr/>
                <p:nvPr/>
              </p:nvSpPr>
              <p:spPr>
                <a:xfrm>
                  <a:off x="5355771" y="2687213"/>
                  <a:ext cx="3788229" cy="354693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405C98-D6E4-0B69-EBE7-B6BFFA4B5EA8}"/>
                    </a:ext>
                  </a:extLst>
                </p:cNvPr>
                <p:cNvSpPr/>
                <p:nvPr/>
              </p:nvSpPr>
              <p:spPr>
                <a:xfrm>
                  <a:off x="1" y="2687215"/>
                  <a:ext cx="5355770" cy="378011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4379E7-D3D0-B291-1374-CF0F3F52C28C}"/>
                  </a:ext>
                </a:extLst>
              </p:cNvPr>
              <p:cNvSpPr/>
              <p:nvPr/>
            </p:nvSpPr>
            <p:spPr>
              <a:xfrm>
                <a:off x="2118049" y="2127380"/>
                <a:ext cx="755780" cy="55767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rapezoid 7">
                <a:extLst>
                  <a:ext uri="{FF2B5EF4-FFF2-40B4-BE49-F238E27FC236}">
                    <a16:creationId xmlns:a16="http://schemas.microsoft.com/office/drawing/2014/main" id="{D149E0ED-0055-B8CB-D353-0D36CA1A8A31}"/>
                  </a:ext>
                </a:extLst>
              </p:cNvPr>
              <p:cNvSpPr/>
              <p:nvPr/>
            </p:nvSpPr>
            <p:spPr>
              <a:xfrm>
                <a:off x="2694836" y="1866121"/>
                <a:ext cx="1707502" cy="689383"/>
              </a:xfrm>
              <a:prstGeom prst="trapezoid">
                <a:avLst>
                  <a:gd name="adj" fmla="val 45707"/>
                </a:avLst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rapezoid 8">
                <a:extLst>
                  <a:ext uri="{FF2B5EF4-FFF2-40B4-BE49-F238E27FC236}">
                    <a16:creationId xmlns:a16="http://schemas.microsoft.com/office/drawing/2014/main" id="{CF946792-E5AB-0572-192D-0D044E7F0CC6}"/>
                  </a:ext>
                </a:extLst>
              </p:cNvPr>
              <p:cNvSpPr/>
              <p:nvPr/>
            </p:nvSpPr>
            <p:spPr>
              <a:xfrm>
                <a:off x="5206477" y="1841690"/>
                <a:ext cx="2761866" cy="839038"/>
              </a:xfrm>
              <a:prstGeom prst="trapezoid">
                <a:avLst>
                  <a:gd name="adj" fmla="val 42697"/>
                </a:avLst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F3EF7C-CC6B-5DCA-A070-4FBD184F5E66}"/>
                  </a:ext>
                </a:extLst>
              </p:cNvPr>
              <p:cNvSpPr/>
              <p:nvPr/>
            </p:nvSpPr>
            <p:spPr>
              <a:xfrm>
                <a:off x="7408505" y="1250861"/>
                <a:ext cx="1128965" cy="110978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AE2C0B-7A79-7C27-7099-A86FF743C43A}"/>
                </a:ext>
              </a:extLst>
            </p:cNvPr>
            <p:cNvSpPr/>
            <p:nvPr/>
          </p:nvSpPr>
          <p:spPr>
            <a:xfrm>
              <a:off x="2873828" y="2927177"/>
              <a:ext cx="1490013" cy="129551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47DAA90-204C-C67A-E4B8-4A980DAB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30" y="3452230"/>
            <a:ext cx="2153489" cy="771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294C-78F9-FA4A-393C-4A1D1428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756" y="4241242"/>
            <a:ext cx="2395498" cy="8915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C3E217-998C-558D-1F6A-AAE6761B0901}"/>
              </a:ext>
            </a:extLst>
          </p:cNvPr>
          <p:cNvSpPr txBox="1"/>
          <p:nvPr/>
        </p:nvSpPr>
        <p:spPr>
          <a:xfrm>
            <a:off x="7417607" y="2414942"/>
            <a:ext cx="2910840" cy="34163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Beyond this LDRD: the positron physics program envisions utilizing electrons with parameters similar to the positron distributions; this looks like degraded electrons!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Integration of a degrader device into the LERF could provide these beams to users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Several differences in current degrader and a “production” degrader, namely beam intensity and greater flexibility in generated distributions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Feasibility and implementation could be explored with another LDRD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9AEA4-95FF-7892-DCEA-D8FF9E1A4FF4}"/>
              </a:ext>
            </a:extLst>
          </p:cNvPr>
          <p:cNvSpPr/>
          <p:nvPr/>
        </p:nvSpPr>
        <p:spPr>
          <a:xfrm>
            <a:off x="1324034" y="2999946"/>
            <a:ext cx="2907792" cy="33798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62C134-323C-EBFB-9876-FDEC5FC7E063}"/>
              </a:ext>
            </a:extLst>
          </p:cNvPr>
          <p:cNvCxnSpPr>
            <a:cxnSpLocks/>
          </p:cNvCxnSpPr>
          <p:nvPr/>
        </p:nvCxnSpPr>
        <p:spPr>
          <a:xfrm>
            <a:off x="3502678" y="2312860"/>
            <a:ext cx="729148" cy="68708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A5ACE1-7416-0FC0-4F99-24E28F75EE4D}"/>
              </a:ext>
            </a:extLst>
          </p:cNvPr>
          <p:cNvCxnSpPr>
            <a:cxnSpLocks/>
          </p:cNvCxnSpPr>
          <p:nvPr/>
        </p:nvCxnSpPr>
        <p:spPr>
          <a:xfrm flipH="1">
            <a:off x="1324034" y="2312860"/>
            <a:ext cx="2178645" cy="67956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6A06FE-6022-B268-0B29-CDA5B601D9C0}"/>
              </a:ext>
            </a:extLst>
          </p:cNvPr>
          <p:cNvSpPr txBox="1"/>
          <p:nvPr/>
        </p:nvSpPr>
        <p:spPr>
          <a:xfrm>
            <a:off x="1414921" y="5176103"/>
            <a:ext cx="2749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Make CEBAF electron beams “look like” positron beams through multiple scattering in thin target foils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Refine extent of “degraded” electron beam with apertures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459ECE-8EC2-F393-1CB6-DBE754BDFD6C}"/>
              </a:ext>
            </a:extLst>
          </p:cNvPr>
          <p:cNvSpPr/>
          <p:nvPr/>
        </p:nvSpPr>
        <p:spPr>
          <a:xfrm>
            <a:off x="4342080" y="2999946"/>
            <a:ext cx="2907792" cy="33718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6443BE-6135-D8EC-0DB3-D9A065029DE8}"/>
              </a:ext>
            </a:extLst>
          </p:cNvPr>
          <p:cNvSpPr txBox="1"/>
          <p:nvPr/>
        </p:nvSpPr>
        <p:spPr>
          <a:xfrm>
            <a:off x="4439548" y="5152415"/>
            <a:ext cx="2747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Transport degraded electron beams in CEBAF injector and measure acceptance at ARC1 entrance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 beam loss, emittance evolution at higher energies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F348E-81C6-D192-B03B-01EB9480C249}"/>
              </a:ext>
            </a:extLst>
          </p:cNvPr>
          <p:cNvSpPr txBox="1"/>
          <p:nvPr/>
        </p:nvSpPr>
        <p:spPr>
          <a:xfrm>
            <a:off x="5177361" y="4038678"/>
            <a:ext cx="1574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Beam size along injector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2E71A-9D06-BA8D-CE11-11DCFC6E732D}"/>
              </a:ext>
            </a:extLst>
          </p:cNvPr>
          <p:cNvSpPr txBox="1"/>
          <p:nvPr/>
        </p:nvSpPr>
        <p:spPr>
          <a:xfrm>
            <a:off x="1363141" y="1877576"/>
            <a:ext cx="83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CEBAF injector to ARC1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ECA09E-1BD5-27C9-09C5-AE4B2BA989F2}"/>
              </a:ext>
            </a:extLst>
          </p:cNvPr>
          <p:cNvSpPr txBox="1"/>
          <p:nvPr/>
        </p:nvSpPr>
        <p:spPr>
          <a:xfrm>
            <a:off x="1347186" y="3035756"/>
            <a:ext cx="2726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Year 1: design and simulation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6867F-0FD7-33AA-98F3-59847AD36BBE}"/>
              </a:ext>
            </a:extLst>
          </p:cNvPr>
          <p:cNvSpPr txBox="1"/>
          <p:nvPr/>
        </p:nvSpPr>
        <p:spPr>
          <a:xfrm>
            <a:off x="4350250" y="3035756"/>
            <a:ext cx="2726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Year 2: install and measurement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150C60-D570-0C10-A038-D7E183C8E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6" t="9200" r="7863"/>
          <a:stretch/>
        </p:blipFill>
        <p:spPr>
          <a:xfrm>
            <a:off x="4530780" y="3299206"/>
            <a:ext cx="2493701" cy="185320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4E72BAC-6FCD-3B86-5D66-33F0C476F470}"/>
              </a:ext>
            </a:extLst>
          </p:cNvPr>
          <p:cNvSpPr/>
          <p:nvPr/>
        </p:nvSpPr>
        <p:spPr>
          <a:xfrm>
            <a:off x="6799090" y="4431882"/>
            <a:ext cx="266479" cy="60290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or: Curved 58">
            <a:extLst>
              <a:ext uri="{FF2B5EF4-FFF2-40B4-BE49-F238E27FC236}">
                <a16:creationId xmlns:a16="http://schemas.microsoft.com/office/drawing/2014/main" id="{BA9F6BE7-183F-10C9-6ABA-3EE65C2CC74C}"/>
              </a:ext>
            </a:extLst>
          </p:cNvPr>
          <p:cNvCxnSpPr/>
          <p:nvPr/>
        </p:nvCxnSpPr>
        <p:spPr>
          <a:xfrm rot="16200000" flipV="1">
            <a:off x="5723283" y="3210183"/>
            <a:ext cx="1574753" cy="857862"/>
          </a:xfrm>
          <a:prstGeom prst="curvedConnector3">
            <a:avLst>
              <a:gd name="adj1" fmla="val 8763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8D6213F-C54A-DA8F-207D-2A57E92353C3}"/>
              </a:ext>
            </a:extLst>
          </p:cNvPr>
          <p:cNvSpPr txBox="1">
            <a:spLocks/>
          </p:cNvSpPr>
          <p:nvPr/>
        </p:nvSpPr>
        <p:spPr>
          <a:xfrm>
            <a:off x="520787" y="790207"/>
            <a:ext cx="11668038" cy="62364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/>
              <a:t>Positron beams will be larger in phase space than CEBAF electron beams</a:t>
            </a:r>
          </a:p>
          <a:p>
            <a:r>
              <a:rPr lang="en-US" sz="7200" dirty="0"/>
              <a:t>We want to understand limitations of current CEBAF machine in transporting these larger phase space beams</a:t>
            </a:r>
          </a:p>
          <a:p>
            <a:pPr lvl="1"/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93CC7-33A0-9542-3AE1-6EB7BB9A166E}"/>
              </a:ext>
            </a:extLst>
          </p:cNvPr>
          <p:cNvSpPr txBox="1"/>
          <p:nvPr/>
        </p:nvSpPr>
        <p:spPr>
          <a:xfrm>
            <a:off x="9427872" y="258389"/>
            <a:ext cx="223657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Slide courtesy A. Sy</a:t>
            </a:r>
          </a:p>
        </p:txBody>
      </p:sp>
    </p:spTree>
    <p:extLst>
      <p:ext uri="{BB962C8B-B14F-4D97-AF65-F5344CB8AC3E}">
        <p14:creationId xmlns:p14="http://schemas.microsoft.com/office/powerpoint/2010/main" val="228007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AB7D-BD73-4E81-C5C2-83044020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to provide e- or e+ on-demand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B8080-6C6D-C50A-C212-DA34B486B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29492" r="11627" b="2052"/>
          <a:stretch/>
        </p:blipFill>
        <p:spPr>
          <a:xfrm>
            <a:off x="2558375" y="2100898"/>
            <a:ext cx="8080779" cy="4240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DA213-88FF-14F4-2471-714DF56F1C85}"/>
              </a:ext>
            </a:extLst>
          </p:cNvPr>
          <p:cNvSpPr txBox="1"/>
          <p:nvPr/>
        </p:nvSpPr>
        <p:spPr>
          <a:xfrm>
            <a:off x="616339" y="900842"/>
            <a:ext cx="75771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Positrons (polarized or unpolarized)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e- beam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”Degraded” polarized e- beam (mimics e+ beams) </a:t>
            </a:r>
          </a:p>
        </p:txBody>
      </p:sp>
    </p:spTree>
    <p:extLst>
      <p:ext uri="{BB962C8B-B14F-4D97-AF65-F5344CB8AC3E}">
        <p14:creationId xmlns:p14="http://schemas.microsoft.com/office/powerpoint/2010/main" val="258349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1CEB-1255-1BD1-4E45-EAB62842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7" y="183346"/>
            <a:ext cx="11501908" cy="484748"/>
          </a:xfrm>
        </p:spPr>
        <p:txBody>
          <a:bodyPr/>
          <a:lstStyle/>
          <a:p>
            <a:r>
              <a:rPr lang="en-US" sz="3000" dirty="0"/>
              <a:t>12 GeV CEBAF vs. Ce</a:t>
            </a:r>
            <a:r>
              <a:rPr lang="en-US" sz="3000" baseline="30000" dirty="0"/>
              <a:t>+</a:t>
            </a:r>
            <a:r>
              <a:rPr lang="en-US" sz="3000" dirty="0"/>
              <a:t>BAF – 2023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42FDEC-DBDF-B0AB-69FF-D7A4CB3BF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04340"/>
              </p:ext>
            </p:extLst>
          </p:nvPr>
        </p:nvGraphicFramePr>
        <p:xfrm>
          <a:off x="897209" y="1325770"/>
          <a:ext cx="10139763" cy="366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1694822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027589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  <a:gridCol w="1755428">
                  <a:extLst>
                    <a:ext uri="{9D8B030D-6E8A-4147-A177-3AD203B41FA5}">
                      <a16:colId xmlns:a16="http://schemas.microsoft.com/office/drawing/2014/main" val="2557244465"/>
                    </a:ext>
                  </a:extLst>
                </a:gridCol>
                <a:gridCol w="1918724">
                  <a:extLst>
                    <a:ext uri="{9D8B030D-6E8A-4147-A177-3AD203B41FA5}">
                      <a16:colId xmlns:a16="http://schemas.microsoft.com/office/drawing/2014/main" val="11197181"/>
                    </a:ext>
                  </a:extLst>
                </a:gridCol>
              </a:tblGrid>
              <a:tr h="414747">
                <a:tc rowSpan="2"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CEBAF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e-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Ce+BAF 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414747">
                <a:tc v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e+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Degraded e-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e-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60645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Multiplicity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 or 2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1467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3935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250/499 MHz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250/499 MHz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39353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4166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&gt;&gt; 1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47456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&gt;&gt; 1uA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41668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&gt;85% ?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&gt;85%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8D6532-DC3A-3B57-E960-AF4F1073F908}"/>
              </a:ext>
            </a:extLst>
          </p:cNvPr>
          <p:cNvSpPr txBox="1"/>
          <p:nvPr/>
        </p:nvSpPr>
        <p:spPr>
          <a:xfrm>
            <a:off x="1" y="5644084"/>
            <a:ext cx="12188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 Total beam power at Jefferson Lab is limited to 1.1 MW with a max. of 0.9 MW to individual high power dumps.</a:t>
            </a:r>
          </a:p>
        </p:txBody>
      </p:sp>
    </p:spTree>
    <p:extLst>
      <p:ext uri="{BB962C8B-B14F-4D97-AF65-F5344CB8AC3E}">
        <p14:creationId xmlns:p14="http://schemas.microsoft.com/office/powerpoint/2010/main" val="713156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CB409-4E64-B02D-23FB-18F69525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timeline for 12 GeV positron beams at Ce</a:t>
            </a:r>
            <a:r>
              <a:rPr lang="en-US" baseline="30000" dirty="0"/>
              <a:t>+</a:t>
            </a:r>
            <a:r>
              <a:rPr lang="en-US" dirty="0"/>
              <a:t>BAF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B2D365-8394-3963-15E4-CF8A1FF82ADA}"/>
              </a:ext>
            </a:extLst>
          </p:cNvPr>
          <p:cNvGrpSpPr/>
          <p:nvPr/>
        </p:nvGrpSpPr>
        <p:grpSpPr>
          <a:xfrm>
            <a:off x="155854" y="1354714"/>
            <a:ext cx="11877115" cy="3567444"/>
            <a:chOff x="155853" y="1415132"/>
            <a:chExt cx="11877115" cy="35674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403AA0-8148-51C9-E720-B658FDA97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53" y="1415132"/>
              <a:ext cx="11877115" cy="35674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2FEC26-3C30-B490-8A7F-42D80EC86C69}"/>
                </a:ext>
              </a:extLst>
            </p:cNvPr>
            <p:cNvSpPr/>
            <p:nvPr/>
          </p:nvSpPr>
          <p:spPr>
            <a:xfrm>
              <a:off x="3828595" y="1870980"/>
              <a:ext cx="1432187" cy="319957"/>
            </a:xfrm>
            <a:prstGeom prst="rect">
              <a:avLst/>
            </a:prstGeom>
            <a:solidFill>
              <a:srgbClr val="6F2E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809B51-8297-BF60-1F37-2A54AA2C22ED}"/>
                </a:ext>
              </a:extLst>
            </p:cNvPr>
            <p:cNvSpPr/>
            <p:nvPr/>
          </p:nvSpPr>
          <p:spPr>
            <a:xfrm>
              <a:off x="5634275" y="2212702"/>
              <a:ext cx="1554075" cy="319957"/>
            </a:xfrm>
            <a:prstGeom prst="rect">
              <a:avLst/>
            </a:prstGeom>
            <a:solidFill>
              <a:srgbClr val="6F2E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07A266-B60A-295F-4833-6A74DBAED05D}"/>
              </a:ext>
            </a:extLst>
          </p:cNvPr>
          <p:cNvSpPr txBox="1"/>
          <p:nvPr/>
        </p:nvSpPr>
        <p:spPr>
          <a:xfrm>
            <a:off x="343458" y="5085618"/>
            <a:ext cx="11078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2538D"/>
                </a:solidFill>
              </a:rPr>
              <a:t>Phase 1 includes building a positron source and the tunnel &amp; beamline connecting the source to main machine.</a:t>
            </a:r>
          </a:p>
          <a:p>
            <a:r>
              <a:rPr lang="en-US" sz="1600" b="1" dirty="0">
                <a:solidFill>
                  <a:srgbClr val="7ED6E2"/>
                </a:solidFill>
              </a:rPr>
              <a:t>Phase 2 includes the new permanent magnets to allow 22 GeV within current CEBAF footprint.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7AB8C-228F-9491-8E6D-C7FCB012E50A}"/>
              </a:ext>
            </a:extLst>
          </p:cNvPr>
          <p:cNvSpPr txBox="1"/>
          <p:nvPr/>
        </p:nvSpPr>
        <p:spPr>
          <a:xfrm>
            <a:off x="4122716" y="922880"/>
            <a:ext cx="8643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Moller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E3CCD-6C68-44EE-6BAC-AAF9AD74B05D}"/>
              </a:ext>
            </a:extLst>
          </p:cNvPr>
          <p:cNvSpPr txBox="1"/>
          <p:nvPr/>
        </p:nvSpPr>
        <p:spPr>
          <a:xfrm>
            <a:off x="5954732" y="919182"/>
            <a:ext cx="8515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/>
              <a:t>SoLID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D3F6D-0337-EB69-6CB1-F537F9060248}"/>
              </a:ext>
            </a:extLst>
          </p:cNvPr>
          <p:cNvSpPr txBox="1"/>
          <p:nvPr/>
        </p:nvSpPr>
        <p:spPr>
          <a:xfrm>
            <a:off x="8531830" y="919182"/>
            <a:ext cx="10887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Ce+BAF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3D04079-AF69-07DD-62A4-B85B04FA3AC1}"/>
              </a:ext>
            </a:extLst>
          </p:cNvPr>
          <p:cNvSpPr/>
          <p:nvPr/>
        </p:nvSpPr>
        <p:spPr>
          <a:xfrm rot="5400000">
            <a:off x="4424749" y="649817"/>
            <a:ext cx="239879" cy="143218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12CE1198-04BA-3BCA-2ED9-2997FF1896FB}"/>
              </a:ext>
            </a:extLst>
          </p:cNvPr>
          <p:cNvSpPr/>
          <p:nvPr/>
        </p:nvSpPr>
        <p:spPr>
          <a:xfrm rot="5400000">
            <a:off x="6291374" y="605408"/>
            <a:ext cx="239879" cy="143218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8C34048A-36DA-0585-69C6-706137FF59E2}"/>
              </a:ext>
            </a:extLst>
          </p:cNvPr>
          <p:cNvSpPr/>
          <p:nvPr/>
        </p:nvSpPr>
        <p:spPr>
          <a:xfrm rot="5400000">
            <a:off x="8956271" y="605409"/>
            <a:ext cx="239879" cy="143218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2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4687-E793-DA16-8BF1-AF519C89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Workshop in Charlottesville 7-8 March 2023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3BCB40-B17F-5027-F756-39B76096514E}"/>
              </a:ext>
            </a:extLst>
          </p:cNvPr>
          <p:cNvSpPr txBox="1">
            <a:spLocks/>
          </p:cNvSpPr>
          <p:nvPr/>
        </p:nvSpPr>
        <p:spPr bwMode="auto">
          <a:xfrm>
            <a:off x="343458" y="671323"/>
            <a:ext cx="11845367" cy="85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91B1B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https://indico.jlab.org/event/680/</a:t>
            </a:r>
            <a:r>
              <a:rPr lang="en-US" sz="2800">
                <a:solidFill>
                  <a:schemeClr val="tx1"/>
                </a:solidFill>
              </a:rPr>
              <a:t> </a:t>
            </a:r>
            <a:br>
              <a:rPr lang="en-US"/>
            </a:br>
            <a:r>
              <a:rPr lang="en-US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C98D6-812C-D668-243E-3A58BA5A0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69" y="1379379"/>
            <a:ext cx="7975998" cy="49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4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4CD0-DE72-5F80-D6E6-A71A43055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PAC51 Awarded Days to Positron Proposals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A6B0E3-C00E-16C5-D59B-B151B61213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696875"/>
              </p:ext>
            </p:extLst>
          </p:nvPr>
        </p:nvGraphicFramePr>
        <p:xfrm>
          <a:off x="685320" y="1096838"/>
          <a:ext cx="10764000" cy="4003083"/>
        </p:xfrm>
        <a:graphic>
          <a:graphicData uri="http://schemas.openxmlformats.org/drawingml/2006/table">
            <a:tbl>
              <a:tblPr/>
              <a:tblGrid>
                <a:gridCol w="1177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0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00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25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NUMBER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TITLE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CONTACT PERSON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HALL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DAYS</a:t>
                      </a:r>
                      <a:br>
                        <a:rPr sz="1200" dirty="0">
                          <a:latin typeface="+mn-lt"/>
                        </a:rPr>
                      </a:b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REQUESTED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DAYS</a:t>
                      </a:r>
                      <a:br>
                        <a:rPr sz="1200" dirty="0">
                          <a:latin typeface="+mn-lt"/>
                        </a:rPr>
                      </a:b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AWARDED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SCIENTIFIC</a:t>
                      </a:r>
                      <a:br>
                        <a:rPr sz="1200" dirty="0">
                          <a:latin typeface="+mn-lt"/>
                        </a:rPr>
                      </a:b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RATING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PAC DECISION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1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PR12+23-002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Beam Charge Asymmetries for Deeply Virtual Compton Scattering on the Proton at CLAS12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Eric </a:t>
                      </a:r>
                      <a:r>
                        <a:rPr lang="en-US" sz="1200" b="0" strike="noStrike" spc="-1" err="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Voutier</a:t>
                      </a:r>
                      <a:endParaRPr lang="de-DE" sz="1200" b="0" strike="noStrike" spc="-1" err="1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B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100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PR12+23-003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Dave Gaskell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9.3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9.3</a:t>
                      </a:r>
                    </a:p>
                  </a:txBody>
                  <a:tcPr marL="100414" marR="91416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1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PR12+23-006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Deeply Virtual Compton Scattering using a positron beam in Hall C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Carlos Munoz Camacho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137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137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3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PR12+23-008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A Direct Measurement of Hard Two-Photon Exchange with Electrons and Positrons at CLAS12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Axel Schmidt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B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55</a:t>
                      </a:r>
                      <a:endParaRPr lang="de-DE" sz="1200" b="0" strike="noStrike" spc="-1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PR12+23-012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A measurement of two-photon exchange in unpolarized elastic positron–proton and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electron–proton scattering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Michael </a:t>
                      </a:r>
                      <a:r>
                        <a:rPr lang="en-US" sz="1200" b="0" strike="noStrike" spc="-1" dirty="0" err="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Nycz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56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8DF779-68A7-4F24-D46F-6101E08406C2}"/>
              </a:ext>
            </a:extLst>
          </p:cNvPr>
          <p:cNvSpPr txBox="1"/>
          <p:nvPr/>
        </p:nvSpPr>
        <p:spPr>
          <a:xfrm>
            <a:off x="685320" y="5401804"/>
            <a:ext cx="8563188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w/Technical Review by the Lab</a:t>
            </a:r>
            <a:endParaRPr lang="de-DE" sz="1400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652A1-EDEF-3EFE-626E-5A72191653BE}"/>
              </a:ext>
            </a:extLst>
          </p:cNvPr>
          <p:cNvSpPr txBox="1"/>
          <p:nvPr/>
        </p:nvSpPr>
        <p:spPr>
          <a:xfrm>
            <a:off x="-1" y="5731560"/>
            <a:ext cx="1218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Approved 155 PAC days in Hall B and 202 PAC days in Hall C for a total of </a:t>
            </a:r>
            <a:r>
              <a:rPr lang="en-US" sz="2000" b="1" dirty="0">
                <a:solidFill>
                  <a:srgbClr val="FF0000"/>
                </a:solidFill>
              </a:rPr>
              <a:t>357 PAC days</a:t>
            </a:r>
            <a:r>
              <a:rPr lang="en-US" sz="2000" dirty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Three years of single hall running </a:t>
            </a:r>
            <a:r>
              <a:rPr lang="en-US" sz="2000" dirty="0"/>
              <a:t>at 34 weeks per year. (One PAC day = Two calendar days) </a:t>
            </a:r>
          </a:p>
        </p:txBody>
      </p:sp>
    </p:spTree>
    <p:extLst>
      <p:ext uri="{BB962C8B-B14F-4D97-AF65-F5344CB8AC3E}">
        <p14:creationId xmlns:p14="http://schemas.microsoft.com/office/powerpoint/2010/main" val="337925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EA1E-55C2-0EC8-860B-736D8134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484748"/>
          </a:xfrm>
        </p:spPr>
        <p:txBody>
          <a:bodyPr/>
          <a:lstStyle/>
          <a:p>
            <a:r>
              <a:rPr lang="en-US" dirty="0"/>
              <a:t>CEBAF 12 GeV : polarized-</a:t>
            </a:r>
            <a:r>
              <a:rPr lang="en-US" dirty="0" err="1"/>
              <a:t>cw</a:t>
            </a:r>
            <a:r>
              <a:rPr lang="en-US" dirty="0"/>
              <a:t> electron accelerator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AE01F-25B3-1A81-E0BC-7BC9C11E9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962650" y="1474156"/>
            <a:ext cx="10357389" cy="474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6ABE30-6304-29F4-2AD5-A94387E4D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473872"/>
              </p:ext>
            </p:extLst>
          </p:nvPr>
        </p:nvGraphicFramePr>
        <p:xfrm>
          <a:off x="7627716" y="1251737"/>
          <a:ext cx="4217650" cy="228496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72957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3044693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Recirculating LINACS (5.5 pass)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523569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halls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681042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GeV  (ABC) / 12 GeV (D)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(1.497 GHz)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440589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- 150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(1 MW dumps)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electrons &gt;85%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Hz - 2 kHz (reversal)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4CC2D1-35FB-0655-47F4-CA570CCBC5A8}"/>
              </a:ext>
            </a:extLst>
          </p:cNvPr>
          <p:cNvSpPr txBox="1"/>
          <p:nvPr/>
        </p:nvSpPr>
        <p:spPr>
          <a:xfrm>
            <a:off x="626150" y="800569"/>
            <a:ext cx="768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7030A0"/>
                </a:solidFill>
              </a:rPr>
              <a:t>Spin</a:t>
            </a:r>
            <a:r>
              <a:rPr lang="en-US" sz="2400" i="1" dirty="0">
                <a:solidFill>
                  <a:srgbClr val="7030A0"/>
                </a:solidFill>
              </a:rPr>
              <a:t> </a:t>
            </a:r>
            <a:r>
              <a:rPr lang="en-US" sz="2400" b="1" i="1" dirty="0">
                <a:solidFill>
                  <a:srgbClr val="7030A0"/>
                </a:solidFill>
              </a:rPr>
              <a:t>polarized electron beams </a:t>
            </a:r>
            <a:r>
              <a:rPr lang="en-US" sz="2400" i="1" dirty="0">
                <a:solidFill>
                  <a:srgbClr val="7030A0"/>
                </a:solidFill>
              </a:rPr>
              <a:t>for over 25 years...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11B05-A0FE-565E-E93D-7403E4FC0003}"/>
              </a:ext>
            </a:extLst>
          </p:cNvPr>
          <p:cNvSpPr/>
          <p:nvPr/>
        </p:nvSpPr>
        <p:spPr>
          <a:xfrm>
            <a:off x="5266483" y="4011177"/>
            <a:ext cx="2361236" cy="231494"/>
          </a:xfrm>
          <a:prstGeom prst="rect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1.1 GeV SRF LINAC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12B035-2D36-1F0D-82F4-3EBF0F520493}"/>
              </a:ext>
            </a:extLst>
          </p:cNvPr>
          <p:cNvSpPr/>
          <p:nvPr/>
        </p:nvSpPr>
        <p:spPr>
          <a:xfrm>
            <a:off x="9560687" y="3901126"/>
            <a:ext cx="393539" cy="439838"/>
          </a:xfrm>
          <a:prstGeom prst="ellipse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577A44-305C-FA8A-57D1-D3BB08ECD4E5}"/>
              </a:ext>
            </a:extLst>
          </p:cNvPr>
          <p:cNvSpPr/>
          <p:nvPr/>
        </p:nvSpPr>
        <p:spPr>
          <a:xfrm>
            <a:off x="5366292" y="4908383"/>
            <a:ext cx="2361236" cy="231494"/>
          </a:xfrm>
          <a:prstGeom prst="rect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1.1 GeV SRF LINAC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5C747A-3693-6BA2-D6C9-82A7E2F85550}"/>
              </a:ext>
            </a:extLst>
          </p:cNvPr>
          <p:cNvSpPr/>
          <p:nvPr/>
        </p:nvSpPr>
        <p:spPr>
          <a:xfrm>
            <a:off x="2643612" y="4445395"/>
            <a:ext cx="393539" cy="439838"/>
          </a:xfrm>
          <a:prstGeom prst="ellipse">
            <a:avLst/>
          </a:prstGeom>
          <a:solidFill>
            <a:srgbClr val="3DF2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26CE41-4B96-9EA2-10CC-F03F5495A30D}"/>
              </a:ext>
            </a:extLst>
          </p:cNvPr>
          <p:cNvSpPr/>
          <p:nvPr/>
        </p:nvSpPr>
        <p:spPr>
          <a:xfrm>
            <a:off x="2446842" y="5309199"/>
            <a:ext cx="393539" cy="439838"/>
          </a:xfrm>
          <a:prstGeom prst="ellipse">
            <a:avLst/>
          </a:prstGeom>
          <a:solidFill>
            <a:srgbClr val="3DF2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EA0B29-E483-E41F-3CCB-5EEC20A15563}"/>
              </a:ext>
            </a:extLst>
          </p:cNvPr>
          <p:cNvSpPr/>
          <p:nvPr/>
        </p:nvSpPr>
        <p:spPr>
          <a:xfrm>
            <a:off x="2363163" y="4847534"/>
            <a:ext cx="393539" cy="439838"/>
          </a:xfrm>
          <a:prstGeom prst="ellipse">
            <a:avLst/>
          </a:prstGeom>
          <a:solidFill>
            <a:srgbClr val="3DF2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EA9275-35D0-2314-0DDF-52CAFD648B5A}"/>
              </a:ext>
            </a:extLst>
          </p:cNvPr>
          <p:cNvSpPr/>
          <p:nvPr/>
        </p:nvSpPr>
        <p:spPr>
          <a:xfrm>
            <a:off x="1896659" y="3999928"/>
            <a:ext cx="2319295" cy="208344"/>
          </a:xfrm>
          <a:prstGeom prst="rect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Photoinjector (123 MeV SRF)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AB0399A-CC1D-45D7-774F-AFEAFB123E2C}"/>
              </a:ext>
            </a:extLst>
          </p:cNvPr>
          <p:cNvSpPr/>
          <p:nvPr/>
        </p:nvSpPr>
        <p:spPr>
          <a:xfrm>
            <a:off x="4304193" y="4051850"/>
            <a:ext cx="267807" cy="13327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96B275A-F483-FBB4-CDCE-35EAAA568696}"/>
              </a:ext>
            </a:extLst>
          </p:cNvPr>
          <p:cNvSpPr/>
          <p:nvPr/>
        </p:nvSpPr>
        <p:spPr>
          <a:xfrm rot="11524852">
            <a:off x="3173103" y="4779942"/>
            <a:ext cx="870944" cy="16318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454CF1A-5751-3E4B-E99F-3687D29E722D}"/>
              </a:ext>
            </a:extLst>
          </p:cNvPr>
          <p:cNvSpPr/>
          <p:nvPr/>
        </p:nvSpPr>
        <p:spPr>
          <a:xfrm rot="10800000" flipV="1">
            <a:off x="2935678" y="4997733"/>
            <a:ext cx="1115802" cy="135649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0B4D33C6-042F-F7DC-F08F-683EB85AFC77}"/>
              </a:ext>
            </a:extLst>
          </p:cNvPr>
          <p:cNvSpPr/>
          <p:nvPr/>
        </p:nvSpPr>
        <p:spPr>
          <a:xfrm>
            <a:off x="7901152" y="4103773"/>
            <a:ext cx="1011353" cy="1018013"/>
          </a:xfrm>
          <a:prstGeom prst="curvedLeftArrow">
            <a:avLst>
              <a:gd name="adj1" fmla="val 9035"/>
              <a:gd name="adj2" fmla="val 18325"/>
              <a:gd name="adj3" fmla="val 25000"/>
            </a:avLst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>
            <a:extLst>
              <a:ext uri="{FF2B5EF4-FFF2-40B4-BE49-F238E27FC236}">
                <a16:creationId xmlns:a16="http://schemas.microsoft.com/office/drawing/2014/main" id="{18EB7ABD-3186-0020-3B72-5C9C26BAC136}"/>
              </a:ext>
            </a:extLst>
          </p:cNvPr>
          <p:cNvSpPr/>
          <p:nvPr/>
        </p:nvSpPr>
        <p:spPr>
          <a:xfrm rot="10800000">
            <a:off x="4126855" y="4075000"/>
            <a:ext cx="1011353" cy="1018013"/>
          </a:xfrm>
          <a:prstGeom prst="curvedLeftArrow">
            <a:avLst>
              <a:gd name="adj1" fmla="val 9035"/>
              <a:gd name="adj2" fmla="val 18325"/>
              <a:gd name="adj3" fmla="val 25000"/>
            </a:avLst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64E1C27-E6DF-973B-64A3-CE1D52C7BB83}"/>
              </a:ext>
            </a:extLst>
          </p:cNvPr>
          <p:cNvSpPr/>
          <p:nvPr/>
        </p:nvSpPr>
        <p:spPr>
          <a:xfrm flipV="1">
            <a:off x="8685726" y="4077980"/>
            <a:ext cx="824356" cy="13029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47A0DC7-6A62-F798-60F7-0AD8644A9DE9}"/>
              </a:ext>
            </a:extLst>
          </p:cNvPr>
          <p:cNvSpPr/>
          <p:nvPr/>
        </p:nvSpPr>
        <p:spPr>
          <a:xfrm rot="10075148" flipV="1">
            <a:off x="3186606" y="5221712"/>
            <a:ext cx="870944" cy="16318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1B21FD5-60FE-0C0C-615B-C4E110153084}"/>
              </a:ext>
            </a:extLst>
          </p:cNvPr>
          <p:cNvSpPr/>
          <p:nvPr/>
        </p:nvSpPr>
        <p:spPr>
          <a:xfrm rot="10800000">
            <a:off x="4155650" y="4991328"/>
            <a:ext cx="267807" cy="13327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2992FF-5EE8-008B-8D95-E69C735FA754}"/>
              </a:ext>
            </a:extLst>
          </p:cNvPr>
          <p:cNvSpPr/>
          <p:nvPr/>
        </p:nvSpPr>
        <p:spPr>
          <a:xfrm>
            <a:off x="3874276" y="4398032"/>
            <a:ext cx="769933" cy="405663"/>
          </a:xfrm>
          <a:prstGeom prst="ellipse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</a:rPr>
              <a:t>5.5x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6517277-62A5-7F70-0A45-9DC09AB3B51E}"/>
              </a:ext>
            </a:extLst>
          </p:cNvPr>
          <p:cNvSpPr/>
          <p:nvPr/>
        </p:nvSpPr>
        <p:spPr>
          <a:xfrm>
            <a:off x="8527538" y="4398032"/>
            <a:ext cx="769933" cy="405663"/>
          </a:xfrm>
          <a:prstGeom prst="ellipse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</a:rPr>
              <a:t>5x</a:t>
            </a:r>
          </a:p>
        </p:txBody>
      </p:sp>
    </p:spTree>
    <p:extLst>
      <p:ext uri="{BB962C8B-B14F-4D97-AF65-F5344CB8AC3E}">
        <p14:creationId xmlns:p14="http://schemas.microsoft.com/office/powerpoint/2010/main" val="409172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061E-6394-AFF9-4200-C408238C2F85}"/>
              </a:ext>
            </a:extLst>
          </p:cNvPr>
          <p:cNvSpPr txBox="1"/>
          <p:nvPr/>
        </p:nvSpPr>
        <p:spPr>
          <a:xfrm>
            <a:off x="911318" y="1397675"/>
            <a:ext cx="10370147" cy="4136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Demonstrated need for e+ beams at Jefferson Lab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Using the LERF to stage the e-/e+ injectors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Feasible S2E concept for 12 GeV Ce+BAF developed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Next year’s focus will be to develop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concept for radiation shielding and managing radioactivity</a:t>
            </a:r>
            <a:r>
              <a:rPr lang="en-US" sz="2000" dirty="0">
                <a:effectLst/>
                <a:latin typeface="+mn-lt"/>
              </a:rPr>
              <a:t> 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detailed and realistic design of the for e</a:t>
            </a:r>
            <a:r>
              <a:rPr lang="en-US" sz="2000" baseline="30000" dirty="0">
                <a:latin typeface="+mn-lt"/>
              </a:rPr>
              <a:t>+</a:t>
            </a:r>
            <a:r>
              <a:rPr lang="en-US" sz="2000" dirty="0">
                <a:latin typeface="+mn-lt"/>
              </a:rPr>
              <a:t> source (target – solenoid – RF – dumps)</a:t>
            </a: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Rough timeline plans for 12 GeV e</a:t>
            </a:r>
            <a:r>
              <a:rPr lang="en-US" sz="2800" baseline="30000" dirty="0"/>
              <a:t>+</a:t>
            </a:r>
            <a:r>
              <a:rPr lang="en-US" sz="2800" dirty="0"/>
              <a:t> beams in 10 years</a:t>
            </a:r>
          </a:p>
        </p:txBody>
      </p:sp>
    </p:spTree>
    <p:extLst>
      <p:ext uri="{BB962C8B-B14F-4D97-AF65-F5344CB8AC3E}">
        <p14:creationId xmlns:p14="http://schemas.microsoft.com/office/powerpoint/2010/main" val="2661836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7FF5B-BA13-4B48-288B-CC0AFF1E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B40B2-DCAD-2E51-D4F3-62E9403A39C5}"/>
              </a:ext>
            </a:extLst>
          </p:cNvPr>
          <p:cNvSpPr txBox="1"/>
          <p:nvPr/>
        </p:nvSpPr>
        <p:spPr>
          <a:xfrm>
            <a:off x="150943" y="912710"/>
            <a:ext cx="11896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 would like to acknowledge the </a:t>
            </a:r>
            <a:r>
              <a:rPr lang="en-US" sz="2000" b="1" dirty="0">
                <a:solidFill>
                  <a:srgbClr val="C00000"/>
                </a:solidFill>
              </a:rPr>
              <a:t>Ce</a:t>
            </a:r>
            <a:r>
              <a:rPr lang="en-US" sz="2000" b="1" baseline="30000" dirty="0">
                <a:solidFill>
                  <a:srgbClr val="C00000"/>
                </a:solidFill>
              </a:rPr>
              <a:t>+</a:t>
            </a:r>
            <a:r>
              <a:rPr lang="en-US" sz="2000" b="1" dirty="0">
                <a:solidFill>
                  <a:srgbClr val="C00000"/>
                </a:solidFill>
              </a:rPr>
              <a:t>BAF Working Group</a:t>
            </a:r>
            <a:r>
              <a:rPr lang="en-US" sz="2000" dirty="0"/>
              <a:t>, the </a:t>
            </a:r>
            <a:r>
              <a:rPr lang="en-US" sz="2000" b="1" dirty="0">
                <a:solidFill>
                  <a:srgbClr val="C00000"/>
                </a:solidFill>
              </a:rPr>
              <a:t>Jefferson Lab Positron Working Group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and all those who have been supportive to this progression of activity.</a:t>
            </a:r>
          </a:p>
          <a:p>
            <a:endParaRPr lang="en-US" dirty="0"/>
          </a:p>
          <a:p>
            <a:pPr algn="ctr"/>
            <a:r>
              <a:rPr lang="en-US" sz="2000" dirty="0"/>
              <a:t>J. Benesch, A. </a:t>
            </a:r>
            <a:r>
              <a:rPr lang="en-US" sz="2000" dirty="0" err="1"/>
              <a:t>Bogacz</a:t>
            </a:r>
            <a:r>
              <a:rPr lang="en-US" sz="2000" dirty="0"/>
              <a:t>, L. </a:t>
            </a:r>
            <a:r>
              <a:rPr lang="en-US" sz="2000" dirty="0" err="1"/>
              <a:t>Cardman</a:t>
            </a:r>
            <a:r>
              <a:rPr lang="en-US" sz="2000" dirty="0"/>
              <a:t>, J. Conway, S. </a:t>
            </a:r>
            <a:r>
              <a:rPr lang="en-US" sz="2000" dirty="0" err="1"/>
              <a:t>Covrig</a:t>
            </a:r>
            <a:r>
              <a:rPr lang="en-US" sz="2000" dirty="0"/>
              <a:t>, S. </a:t>
            </a:r>
            <a:r>
              <a:rPr lang="en-US" sz="2000" dirty="0" err="1"/>
              <a:t>Habet</a:t>
            </a:r>
            <a:r>
              <a:rPr lang="en-US" sz="2000" dirty="0"/>
              <a:t>, C. Hernandez-Garcia,</a:t>
            </a:r>
          </a:p>
          <a:p>
            <a:pPr algn="ctr"/>
            <a:r>
              <a:rPr lang="en-US" sz="2000" dirty="0"/>
              <a:t>D. </a:t>
            </a:r>
            <a:r>
              <a:rPr lang="en-US" sz="2000" dirty="0" err="1"/>
              <a:t>Higinbotham</a:t>
            </a:r>
            <a:r>
              <a:rPr lang="en-US" sz="2000" dirty="0"/>
              <a:t>, J. </a:t>
            </a:r>
            <a:r>
              <a:rPr lang="en-US" sz="2000" dirty="0" err="1"/>
              <a:t>Gubeli</a:t>
            </a:r>
            <a:r>
              <a:rPr lang="en-US" sz="2000" dirty="0"/>
              <a:t>, S. </a:t>
            </a:r>
            <a:r>
              <a:rPr lang="en-US" sz="2000" dirty="0" err="1"/>
              <a:t>Habet</a:t>
            </a:r>
            <a:r>
              <a:rPr lang="en-US" sz="2000" dirty="0"/>
              <a:t>, A. </a:t>
            </a:r>
            <a:r>
              <a:rPr lang="en-US" sz="2000" dirty="0" err="1"/>
              <a:t>Hofler</a:t>
            </a:r>
            <a:r>
              <a:rPr lang="en-US" sz="2000" dirty="0"/>
              <a:t>, R. </a:t>
            </a:r>
            <a:r>
              <a:rPr lang="en-US" sz="2000" dirty="0" err="1"/>
              <a:t>Kazimi</a:t>
            </a:r>
            <a:r>
              <a:rPr lang="en-US" sz="2000" dirty="0"/>
              <a:t>, F. Lin, V. </a:t>
            </a:r>
            <a:r>
              <a:rPr lang="en-US" sz="2000" dirty="0" err="1"/>
              <a:t>Kolstrum</a:t>
            </a:r>
            <a:r>
              <a:rPr lang="en-US" sz="2000" dirty="0"/>
              <a:t>, V. Lizarraga-Rubio,</a:t>
            </a:r>
          </a:p>
          <a:p>
            <a:pPr algn="ctr"/>
            <a:r>
              <a:rPr lang="en-US" sz="2000" dirty="0"/>
              <a:t>S. </a:t>
            </a:r>
            <a:r>
              <a:rPr lang="en-US" sz="2000" dirty="0" err="1"/>
              <a:t>Nagaitsev</a:t>
            </a:r>
            <a:r>
              <a:rPr lang="en-US" sz="2000" dirty="0"/>
              <a:t>, M. </a:t>
            </a:r>
            <a:r>
              <a:rPr lang="en-US" sz="2000" dirty="0" err="1"/>
              <a:t>Poelker</a:t>
            </a:r>
            <a:r>
              <a:rPr lang="en-US" sz="2000" dirty="0"/>
              <a:t>, Y. Roblin, A. </a:t>
            </a:r>
            <a:r>
              <a:rPr lang="en-US" sz="2000" dirty="0" err="1"/>
              <a:t>Seryi</a:t>
            </a:r>
            <a:r>
              <a:rPr lang="en-US" sz="2000" dirty="0"/>
              <a:t>, K. </a:t>
            </a:r>
            <a:r>
              <a:rPr lang="en-US" sz="2000" dirty="0" err="1"/>
              <a:t>Smolenski</a:t>
            </a:r>
            <a:r>
              <a:rPr lang="en-US" sz="2000" dirty="0"/>
              <a:t>, M. </a:t>
            </a:r>
            <a:r>
              <a:rPr lang="en-US" sz="2000" dirty="0" err="1"/>
              <a:t>Spata</a:t>
            </a:r>
            <a:r>
              <a:rPr lang="en-US" sz="2000" dirty="0"/>
              <a:t>, R. Suleiman, A. Sy, D. Turner,</a:t>
            </a:r>
          </a:p>
          <a:p>
            <a:pPr algn="ctr"/>
            <a:r>
              <a:rPr lang="en-US" sz="2000" dirty="0"/>
              <a:t>A. </a:t>
            </a:r>
            <a:r>
              <a:rPr lang="en-US" sz="2000" dirty="0" err="1"/>
              <a:t>Ushakov</a:t>
            </a:r>
            <a:r>
              <a:rPr lang="en-US" sz="2000" dirty="0"/>
              <a:t>, C. Valerio, E. </a:t>
            </a:r>
            <a:r>
              <a:rPr lang="en-US" sz="2000" dirty="0" err="1"/>
              <a:t>Voutier</a:t>
            </a:r>
            <a:r>
              <a:rPr lang="en-US" sz="2000" dirty="0"/>
              <a:t>, J. </a:t>
            </a:r>
            <a:r>
              <a:rPr lang="en-US" sz="2000" dirty="0" err="1"/>
              <a:t>Yoskowitz</a:t>
            </a:r>
            <a:r>
              <a:rPr lang="en-US" sz="2000" dirty="0"/>
              <a:t>, S. Zhang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25C94-5064-7AD2-C91E-5C372365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415" y="4062578"/>
            <a:ext cx="2504417" cy="572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8C510-E829-E97F-6F70-58E7B1FAD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13" y="3842376"/>
            <a:ext cx="1427478" cy="1843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ED10A-C9BB-7D05-3054-92AC203C3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3" y="3927677"/>
            <a:ext cx="2344865" cy="586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E568C7-C890-B070-3553-56566EF8E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813" y="4883461"/>
            <a:ext cx="1800380" cy="1142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CEA0D-B038-06C5-E576-BCD885202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55" y="4635016"/>
            <a:ext cx="2152350" cy="1519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B5942-21F0-9F4D-3AAF-0C37BED1F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555" y="5054574"/>
            <a:ext cx="2176297" cy="1262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9D2D2-7B49-9FD8-0AD0-F3535F280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5852" y="3470063"/>
            <a:ext cx="1822030" cy="1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5BD8C-2246-8E7E-F5CF-2A1C9439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 electron beam polarization to produce polarized e+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F4DA07-87DA-9D0C-67BE-5386DAF54415}"/>
              </a:ext>
            </a:extLst>
          </p:cNvPr>
          <p:cNvSpPr/>
          <p:nvPr/>
        </p:nvSpPr>
        <p:spPr>
          <a:xfrm>
            <a:off x="6411361" y="5888957"/>
            <a:ext cx="376569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E.A.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Kuraev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Y.M.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Bystritskiy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Shatnev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E.Tomasi-Gustafsson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PRC 81 (2010) 055208</a:t>
            </a:r>
            <a:endParaRPr lang="en-US" sz="3200" dirty="0">
              <a:solidFill>
                <a:srgbClr val="000000"/>
              </a:solidFill>
              <a:latin typeface="Avenir" panose="02000503020000020003" pitchFamily="2" charset="0"/>
              <a:cs typeface="Arial"/>
            </a:endParaRPr>
          </a:p>
        </p:txBody>
      </p:sp>
      <p:pic>
        <p:nvPicPr>
          <p:cNvPr id="15" name="Picture 10" descr="PRLMay2016illustration_F2b-01.jpg">
            <a:extLst>
              <a:ext uri="{FF2B5EF4-FFF2-40B4-BE49-F238E27FC236}">
                <a16:creationId xmlns:a16="http://schemas.microsoft.com/office/drawing/2014/main" id="{AAAD6924-CDA1-D042-DD45-C8D27506A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671866" y="1186175"/>
            <a:ext cx="3651263" cy="24950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A8CA72-148A-2FDF-4D38-68985A66FADC}"/>
              </a:ext>
            </a:extLst>
          </p:cNvPr>
          <p:cNvSpPr/>
          <p:nvPr/>
        </p:nvSpPr>
        <p:spPr>
          <a:xfrm>
            <a:off x="231749" y="4238839"/>
            <a:ext cx="45300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/>
              <a:t>When a longitudinally polarized e</a:t>
            </a:r>
            <a:r>
              <a:rPr lang="en-US" sz="2000" i="1" baseline="30000" dirty="0"/>
              <a:t>-</a:t>
            </a:r>
            <a:r>
              <a:rPr lang="en-US" sz="2000" i="1" dirty="0"/>
              <a:t> beam strikes matter, </a:t>
            </a:r>
            <a:r>
              <a:rPr lang="en-US" sz="2000" b="1" i="1" dirty="0">
                <a:solidFill>
                  <a:srgbClr val="FF0000"/>
                </a:solidFill>
              </a:rPr>
              <a:t>e</a:t>
            </a:r>
            <a:r>
              <a:rPr lang="en-US" sz="2000" b="1" i="1" baseline="30000" dirty="0">
                <a:solidFill>
                  <a:srgbClr val="FF0000"/>
                </a:solidFill>
              </a:rPr>
              <a:t>+</a:t>
            </a:r>
            <a:r>
              <a:rPr lang="en-US" sz="2000" b="1" i="1" dirty="0">
                <a:solidFill>
                  <a:srgbClr val="FF0000"/>
                </a:solidFill>
              </a:rPr>
              <a:t> produced carrying &gt;50% of the e</a:t>
            </a:r>
            <a:r>
              <a:rPr lang="en-US" sz="2000" b="1" i="1" baseline="30000" dirty="0">
                <a:solidFill>
                  <a:srgbClr val="FF0000"/>
                </a:solidFill>
              </a:rPr>
              <a:t>-</a:t>
            </a:r>
            <a:r>
              <a:rPr lang="en-US" sz="2000" b="1" i="1" dirty="0">
                <a:solidFill>
                  <a:srgbClr val="FF0000"/>
                </a:solidFill>
              </a:rPr>
              <a:t> beam energy</a:t>
            </a:r>
            <a:r>
              <a:rPr lang="en-US" sz="2000" i="1" dirty="0"/>
              <a:t> are significantly longitudinally spin polarized…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F0C06-19CF-FA69-DF1E-03F7A1722CD6}"/>
              </a:ext>
            </a:extLst>
          </p:cNvPr>
          <p:cNvGrpSpPr/>
          <p:nvPr/>
        </p:nvGrpSpPr>
        <p:grpSpPr>
          <a:xfrm>
            <a:off x="4998372" y="1079743"/>
            <a:ext cx="3638448" cy="4797438"/>
            <a:chOff x="67154" y="1688272"/>
            <a:chExt cx="4504846" cy="4846952"/>
          </a:xfrm>
        </p:grpSpPr>
        <p:pic>
          <p:nvPicPr>
            <p:cNvPr id="21" name="Picture 36" descr="fig20-left">
              <a:extLst>
                <a:ext uri="{FF2B5EF4-FFF2-40B4-BE49-F238E27FC236}">
                  <a16:creationId xmlns:a16="http://schemas.microsoft.com/office/drawing/2014/main" id="{5E2BE5A3-F473-700E-C0BD-560DC7294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AE41949F-2D06-BC00-D7FA-EFC44BE9D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024872-51FF-7D68-235B-82D158C47F48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2072B2-01F9-C8A4-1451-08D489A0676A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9A3C79-5826-BA4B-AAF5-FD5007DE7611}"/>
              </a:ext>
            </a:extLst>
          </p:cNvPr>
          <p:cNvGrpSpPr/>
          <p:nvPr/>
        </p:nvGrpSpPr>
        <p:grpSpPr>
          <a:xfrm>
            <a:off x="8465481" y="1110479"/>
            <a:ext cx="3671974" cy="4759576"/>
            <a:chOff x="4572000" y="1718052"/>
            <a:chExt cx="4504846" cy="4832838"/>
          </a:xfrm>
        </p:grpSpPr>
        <p:pic>
          <p:nvPicPr>
            <p:cNvPr id="26" name="Picture 37" descr="fig20-right">
              <a:extLst>
                <a:ext uri="{FF2B5EF4-FFF2-40B4-BE49-F238E27FC236}">
                  <a16:creationId xmlns:a16="http://schemas.microsoft.com/office/drawing/2014/main" id="{9E768CA8-EF42-4121-61A9-409B859B8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7" name="Object 2">
              <a:extLst>
                <a:ext uri="{FF2B5EF4-FFF2-40B4-BE49-F238E27FC236}">
                  <a16:creationId xmlns:a16="http://schemas.microsoft.com/office/drawing/2014/main" id="{CEBAB886-B900-692B-3B45-BB558D415C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49A45504-C1BB-AC46-9CFF-326EB280ED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D1D8D06C-61CF-155C-85F3-E287E5128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77D2BA-6C0C-EE0B-BE1A-012E5153D896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9D2B17-235B-2FEF-3D1C-07622F928692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0481E8D-72F6-8027-5CBD-DB406285C0FD}"/>
              </a:ext>
            </a:extLst>
          </p:cNvPr>
          <p:cNvSpPr/>
          <p:nvPr/>
        </p:nvSpPr>
        <p:spPr>
          <a:xfrm>
            <a:off x="7545750" y="1493221"/>
            <a:ext cx="622169" cy="508132"/>
          </a:xfrm>
          <a:prstGeom prst="rect">
            <a:avLst/>
          </a:prstGeom>
          <a:solidFill>
            <a:srgbClr val="FFFF00">
              <a:alpha val="496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70BE9E-4441-D438-8232-42AA6AEFA21A}"/>
              </a:ext>
            </a:extLst>
          </p:cNvPr>
          <p:cNvSpPr/>
          <p:nvPr/>
        </p:nvSpPr>
        <p:spPr>
          <a:xfrm>
            <a:off x="11061252" y="1504857"/>
            <a:ext cx="622169" cy="609931"/>
          </a:xfrm>
          <a:prstGeom prst="rect">
            <a:avLst/>
          </a:prstGeom>
          <a:solidFill>
            <a:srgbClr val="FFFF00">
              <a:alpha val="496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6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D282-AA4B-13E8-0256-A863B520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(2012)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95622A-1F9B-5FDD-3DE6-52EC32DFE116}"/>
              </a:ext>
            </a:extLst>
          </p:cNvPr>
          <p:cNvGrpSpPr/>
          <p:nvPr/>
        </p:nvGrpSpPr>
        <p:grpSpPr>
          <a:xfrm>
            <a:off x="6564646" y="1766763"/>
            <a:ext cx="5302523" cy="3945378"/>
            <a:chOff x="333220" y="1736006"/>
            <a:chExt cx="5302523" cy="39453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B5E8CD-D085-5E65-5F4A-93D1927B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859" y="1736006"/>
              <a:ext cx="4968689" cy="3549063"/>
            </a:xfrm>
            <a:prstGeom prst="rect">
              <a:avLst/>
            </a:prstGeom>
          </p:spPr>
        </p:pic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FBE89B94-31F8-8637-1BC6-676D070E3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829" y="5373607"/>
              <a:ext cx="442637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D. Abbott et al., Phys. </a:t>
              </a:r>
              <a:r>
                <a:rPr lang="fr-FR" sz="1400" i="1" dirty="0" err="1">
                  <a:latin typeface="Avenir" panose="02000503020000020003" pitchFamily="2" charset="0"/>
                  <a:ea typeface="Arial" charset="0"/>
                  <a:cs typeface="Arial" charset="0"/>
                </a:rPr>
                <a:t>Rev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. </a:t>
              </a:r>
              <a:r>
                <a:rPr lang="fr-FR" sz="1400" i="1" dirty="0" err="1">
                  <a:latin typeface="Avenir" panose="02000503020000020003" pitchFamily="2" charset="0"/>
                  <a:ea typeface="Arial" charset="0"/>
                  <a:cs typeface="Arial" charset="0"/>
                </a:rPr>
                <a:t>Lett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. </a:t>
              </a:r>
              <a:r>
                <a:rPr lang="fr-FR" sz="1400" b="1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116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 (2016) 214801</a:t>
              </a:r>
            </a:p>
          </p:txBody>
        </p:sp>
        <p:sp>
          <p:nvSpPr>
            <p:cNvPr id="5" name="Striped Right Arrow 4">
              <a:extLst>
                <a:ext uri="{FF2B5EF4-FFF2-40B4-BE49-F238E27FC236}">
                  <a16:creationId xmlns:a16="http://schemas.microsoft.com/office/drawing/2014/main" id="{7F6AC707-A8AC-95A9-549F-CB55C579B5D6}"/>
                </a:ext>
              </a:extLst>
            </p:cNvPr>
            <p:cNvSpPr/>
            <p:nvPr/>
          </p:nvSpPr>
          <p:spPr>
            <a:xfrm rot="16200000">
              <a:off x="4465120" y="4115513"/>
              <a:ext cx="637422" cy="36255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triped Right Arrow 5">
              <a:extLst>
                <a:ext uri="{FF2B5EF4-FFF2-40B4-BE49-F238E27FC236}">
                  <a16:creationId xmlns:a16="http://schemas.microsoft.com/office/drawing/2014/main" id="{8A2CB701-71BD-7D10-71DA-49B267E30E85}"/>
                </a:ext>
              </a:extLst>
            </p:cNvPr>
            <p:cNvSpPr/>
            <p:nvPr/>
          </p:nvSpPr>
          <p:spPr>
            <a:xfrm rot="16200000">
              <a:off x="4467237" y="2529458"/>
              <a:ext cx="669188" cy="36255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FD7DE8-A89C-66BD-CE85-FBCD84E4AB14}"/>
                </a:ext>
              </a:extLst>
            </p:cNvPr>
            <p:cNvSpPr txBox="1"/>
            <p:nvPr/>
          </p:nvSpPr>
          <p:spPr>
            <a:xfrm>
              <a:off x="3997025" y="3027710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P(e+) = 82.2 %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A44544-E794-C3EB-D159-3EE544E31B9B}"/>
                </a:ext>
              </a:extLst>
            </p:cNvPr>
            <p:cNvSpPr txBox="1"/>
            <p:nvPr/>
          </p:nvSpPr>
          <p:spPr>
            <a:xfrm>
              <a:off x="3997025" y="4597882"/>
              <a:ext cx="1638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Efficiency &gt;95%</a:t>
              </a:r>
            </a:p>
          </p:txBody>
        </p:sp>
        <p:sp>
          <p:nvSpPr>
            <p:cNvPr id="9" name="ZoneTexte 1">
              <a:extLst>
                <a:ext uri="{FF2B5EF4-FFF2-40B4-BE49-F238E27FC236}">
                  <a16:creationId xmlns:a16="http://schemas.microsoft.com/office/drawing/2014/main" id="{92E9277C-6664-EEBB-0CAB-2126C9EC7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220" y="3073876"/>
              <a:ext cx="42037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Record for </a:t>
              </a:r>
              <a:r>
                <a:rPr lang="fr-FR" sz="1200" i="1" dirty="0" err="1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linac</a:t>
              </a:r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 positron </a:t>
              </a:r>
              <a:r>
                <a:rPr lang="fr-FR" sz="1200" i="1" dirty="0" err="1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polarization</a:t>
              </a:r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.</a:t>
              </a:r>
              <a:endParaRPr lang="fr-FR" sz="1200" b="1" i="1" dirty="0">
                <a:solidFill>
                  <a:srgbClr val="FF0000"/>
                </a:solidFill>
                <a:latin typeface="Avenir" panose="02000503020000020003" pitchFamily="2" charset="0"/>
                <a:cs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08951C-4C84-68DC-7FB7-E4677FCB136B}"/>
              </a:ext>
            </a:extLst>
          </p:cNvPr>
          <p:cNvSpPr txBox="1"/>
          <p:nvPr/>
        </p:nvSpPr>
        <p:spPr>
          <a:xfrm>
            <a:off x="411859" y="911527"/>
            <a:ext cx="112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Gives credibility to developing a spin polarized e+ beam source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0E77DC-236B-4B9B-89CD-E88D59EE88F4}"/>
              </a:ext>
            </a:extLst>
          </p:cNvPr>
          <p:cNvGrpSpPr/>
          <p:nvPr/>
        </p:nvGrpSpPr>
        <p:grpSpPr>
          <a:xfrm>
            <a:off x="250454" y="1489764"/>
            <a:ext cx="5911291" cy="4826978"/>
            <a:chOff x="255397" y="1572137"/>
            <a:chExt cx="5911291" cy="4826978"/>
          </a:xfrm>
        </p:grpSpPr>
        <p:grpSp>
          <p:nvGrpSpPr>
            <p:cNvPr id="13" name="Grouper 4">
              <a:extLst>
                <a:ext uri="{FF2B5EF4-FFF2-40B4-BE49-F238E27FC236}">
                  <a16:creationId xmlns:a16="http://schemas.microsoft.com/office/drawing/2014/main" id="{EE04F190-EBD7-D4B2-FC11-607AE46430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62" y="1572137"/>
              <a:ext cx="5001295" cy="3559747"/>
              <a:chOff x="1970950" y="1428849"/>
              <a:chExt cx="4375043" cy="3634749"/>
            </a:xfrm>
          </p:grpSpPr>
          <p:sp>
            <p:nvSpPr>
              <p:cNvPr id="18" name="Rectangle 43">
                <a:extLst>
                  <a:ext uri="{FF2B5EF4-FFF2-40B4-BE49-F238E27FC236}">
                    <a16:creationId xmlns:a16="http://schemas.microsoft.com/office/drawing/2014/main" id="{63B7770E-32DB-6C2E-E06B-BC2EF369A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708" y="1428849"/>
                <a:ext cx="4149341" cy="28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Grames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, E.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Voutier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et al.,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JLab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Experiment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E12-11-105 (2011)</a:t>
                </a:r>
              </a:p>
            </p:txBody>
          </p:sp>
          <p:pic>
            <p:nvPicPr>
              <p:cNvPr id="19" name="Picture 18" descr="C:\Documents and Settings\grames\Desktop\images\install_111222\photo.JPG">
                <a:extLst>
                  <a:ext uri="{FF2B5EF4-FFF2-40B4-BE49-F238E27FC236}">
                    <a16:creationId xmlns:a16="http://schemas.microsoft.com/office/drawing/2014/main" id="{35200D53-20B7-B140-ED68-BABD557880C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950" y="1996690"/>
                <a:ext cx="4375043" cy="3066908"/>
              </a:xfrm>
              <a:prstGeom prst="rect">
                <a:avLst/>
              </a:prstGeom>
              <a:noFill/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98CA86A-ACF5-11E4-54F2-6028535D15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7397" y="3582945"/>
              <a:ext cx="1020771" cy="1857034"/>
            </a:xfrm>
            <a:prstGeom prst="rect">
              <a:avLst/>
            </a:prstGeom>
            <a:noFill/>
            <a:ln w="1111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5AD24A-BDC4-CA79-F57B-7E13811B4CA6}"/>
                </a:ext>
              </a:extLst>
            </p:cNvPr>
            <p:cNvSpPr txBox="1"/>
            <p:nvPr/>
          </p:nvSpPr>
          <p:spPr>
            <a:xfrm>
              <a:off x="326599" y="1938248"/>
              <a:ext cx="267061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8 MeV, 1</a:t>
              </a:r>
              <a:r>
                <a:rPr lang="en-US" sz="1400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1400" b="1" dirty="0">
                  <a:solidFill>
                    <a:srgbClr val="FF0000"/>
                  </a:solidFill>
                </a:rPr>
                <a:t>A, 85% polarization</a:t>
              </a:r>
            </a:p>
          </p:txBody>
        </p:sp>
        <p:sp>
          <p:nvSpPr>
            <p:cNvPr id="16" name="ZoneTexte 1">
              <a:extLst>
                <a:ext uri="{FF2B5EF4-FFF2-40B4-BE49-F238E27FC236}">
                  <a16:creationId xmlns:a16="http://schemas.microsoft.com/office/drawing/2014/main" id="{CFB1C510-F206-1B78-FE3A-583F012A7B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7" y="5321897"/>
              <a:ext cx="454645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PEPPo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possible due to support </a:t>
              </a:r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from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SLAC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E166,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DESY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Princeton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Cornell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International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Linear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Collider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Project 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and the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Jefferson Science Associates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4E2831-F0C8-F257-B5A9-4E96DA3EDF90}"/>
                </a:ext>
              </a:extLst>
            </p:cNvPr>
            <p:cNvSpPr txBox="1"/>
            <p:nvPr/>
          </p:nvSpPr>
          <p:spPr>
            <a:xfrm>
              <a:off x="4568517" y="3303820"/>
              <a:ext cx="159817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Tungsten (1mm)</a:t>
              </a:r>
            </a:p>
          </p:txBody>
        </p:sp>
      </p:grpSp>
      <p:pic>
        <p:nvPicPr>
          <p:cNvPr id="10" name="Picture 10" descr="PRLMay2016illustration_F2b-01.jpg">
            <a:extLst>
              <a:ext uri="{FF2B5EF4-FFF2-40B4-BE49-F238E27FC236}">
                <a16:creationId xmlns:a16="http://schemas.microsoft.com/office/drawing/2014/main" id="{0E95CA4B-DA45-4062-F9C9-FDC863BA9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9314442" y="239025"/>
            <a:ext cx="1915094" cy="13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6C66-F233-416C-FD83-4E68A43E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“Tunable” e</a:t>
            </a:r>
            <a:r>
              <a:rPr lang="en-US" baseline="30000" dirty="0"/>
              <a:t>+</a:t>
            </a:r>
            <a:r>
              <a:rPr lang="en-US" dirty="0"/>
              <a:t> 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8F257-ADDB-312D-1908-20E5221FA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72"/>
          <a:stretch/>
        </p:blipFill>
        <p:spPr>
          <a:xfrm>
            <a:off x="4996432" y="2017813"/>
            <a:ext cx="3451539" cy="3548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5E32DF-D42F-2CB9-A868-EF29F707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7645" r="55159" b="66707"/>
          <a:stretch/>
        </p:blipFill>
        <p:spPr>
          <a:xfrm>
            <a:off x="5566188" y="1033924"/>
            <a:ext cx="2556589" cy="934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777E0-B664-21F7-FEC3-3E93B524A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0" t="6599" r="4694" b="67753"/>
          <a:stretch/>
        </p:blipFill>
        <p:spPr>
          <a:xfrm>
            <a:off x="8856651" y="1033923"/>
            <a:ext cx="2971800" cy="934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857D1-0044-E58D-6CAB-6FFDC1F7D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61" y="2075061"/>
            <a:ext cx="4526303" cy="3727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B90D-1464-7AD3-C7C4-C13FC7FFB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2" t="294" b="-294"/>
          <a:stretch/>
        </p:blipFill>
        <p:spPr>
          <a:xfrm>
            <a:off x="8616782" y="2017813"/>
            <a:ext cx="3451539" cy="3548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7775B-C1CA-AD4A-855F-DDC40AE3B037}"/>
              </a:ext>
            </a:extLst>
          </p:cNvPr>
          <p:cNvSpPr txBox="1"/>
          <p:nvPr/>
        </p:nvSpPr>
        <p:spPr>
          <a:xfrm>
            <a:off x="637512" y="1758709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Polarization vs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B80905-9C49-F942-585C-AAD077B3E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202" y="3189336"/>
            <a:ext cx="923926" cy="6113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6EEA6B-CADA-20B7-88A6-AB42D37660DC}"/>
              </a:ext>
            </a:extLst>
          </p:cNvPr>
          <p:cNvCxnSpPr/>
          <p:nvPr/>
        </p:nvCxnSpPr>
        <p:spPr>
          <a:xfrm>
            <a:off x="6223727" y="4687387"/>
            <a:ext cx="0" cy="43688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EB0B02-8CA7-CA74-AA4E-0248129F5EB4}"/>
              </a:ext>
            </a:extLst>
          </p:cNvPr>
          <p:cNvCxnSpPr/>
          <p:nvPr/>
        </p:nvCxnSpPr>
        <p:spPr>
          <a:xfrm flipH="1">
            <a:off x="5222967" y="4687387"/>
            <a:ext cx="100076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FD0E47-A529-E42F-78C2-AE33421644D3}"/>
              </a:ext>
            </a:extLst>
          </p:cNvPr>
          <p:cNvCxnSpPr>
            <a:cxnSpLocks/>
          </p:cNvCxnSpPr>
          <p:nvPr/>
        </p:nvCxnSpPr>
        <p:spPr>
          <a:xfrm flipH="1">
            <a:off x="8911047" y="4177314"/>
            <a:ext cx="1514565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DADDEC-AA12-9670-B37D-08F65A125DA4}"/>
              </a:ext>
            </a:extLst>
          </p:cNvPr>
          <p:cNvCxnSpPr>
            <a:cxnSpLocks/>
          </p:cNvCxnSpPr>
          <p:nvPr/>
        </p:nvCxnSpPr>
        <p:spPr>
          <a:xfrm>
            <a:off x="10425612" y="4177314"/>
            <a:ext cx="0" cy="87202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484FDF9-4C47-5CF8-8F4F-F407C3FFC359}"/>
              </a:ext>
            </a:extLst>
          </p:cNvPr>
          <p:cNvSpPr/>
          <p:nvPr/>
        </p:nvSpPr>
        <p:spPr>
          <a:xfrm>
            <a:off x="7982897" y="2390323"/>
            <a:ext cx="107559" cy="122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FA7A95-22DC-5E8B-EE10-D87D97F3ABB5}"/>
              </a:ext>
            </a:extLst>
          </p:cNvPr>
          <p:cNvSpPr txBox="1"/>
          <p:nvPr/>
        </p:nvSpPr>
        <p:spPr>
          <a:xfrm>
            <a:off x="4752418" y="2158819"/>
            <a:ext cx="36933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B8D1B-09EC-FC40-81FA-D881F445FE36}"/>
              </a:ext>
            </a:extLst>
          </p:cNvPr>
          <p:cNvSpPr txBox="1"/>
          <p:nvPr/>
        </p:nvSpPr>
        <p:spPr>
          <a:xfrm>
            <a:off x="8425902" y="2158819"/>
            <a:ext cx="369332" cy="409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F49238-BE1E-84DF-BAA4-735FF806E55F}"/>
              </a:ext>
            </a:extLst>
          </p:cNvPr>
          <p:cNvSpPr/>
          <p:nvPr/>
        </p:nvSpPr>
        <p:spPr>
          <a:xfrm>
            <a:off x="11488130" y="2324425"/>
            <a:ext cx="369331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DB261-1F85-7D7D-4262-90DC0E6C603A}"/>
              </a:ext>
            </a:extLst>
          </p:cNvPr>
          <p:cNvSpPr txBox="1"/>
          <p:nvPr/>
        </p:nvSpPr>
        <p:spPr>
          <a:xfrm rot="5400000">
            <a:off x="6999499" y="1972793"/>
            <a:ext cx="369332" cy="8922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 MeV 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59599E-3A8E-ABC1-9570-156961D6F5DA}"/>
              </a:ext>
            </a:extLst>
          </p:cNvPr>
          <p:cNvSpPr txBox="1"/>
          <p:nvPr/>
        </p:nvSpPr>
        <p:spPr>
          <a:xfrm rot="5400000">
            <a:off x="6999499" y="1742946"/>
            <a:ext cx="369332" cy="1763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mm Tungsten Target 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46271-B4A8-D177-EAEF-22902991A537}"/>
              </a:ext>
            </a:extLst>
          </p:cNvPr>
          <p:cNvSpPr/>
          <p:nvPr/>
        </p:nvSpPr>
        <p:spPr>
          <a:xfrm>
            <a:off x="7842474" y="5441767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52EE59-862E-4CA2-F9A5-3911E65A57E3}"/>
              </a:ext>
            </a:extLst>
          </p:cNvPr>
          <p:cNvSpPr/>
          <p:nvPr/>
        </p:nvSpPr>
        <p:spPr>
          <a:xfrm>
            <a:off x="11527336" y="5419268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6F388D-8590-0D6F-95D1-CA384BEA9683}"/>
              </a:ext>
            </a:extLst>
          </p:cNvPr>
          <p:cNvSpPr/>
          <p:nvPr/>
        </p:nvSpPr>
        <p:spPr>
          <a:xfrm>
            <a:off x="10906306" y="5366289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9C3DC1-985D-78BC-D559-DF5DB1F384E4}"/>
              </a:ext>
            </a:extLst>
          </p:cNvPr>
          <p:cNvSpPr/>
          <p:nvPr/>
        </p:nvSpPr>
        <p:spPr>
          <a:xfrm>
            <a:off x="7221444" y="5388788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CBDBCF-CC98-A9D9-B979-8D99C84661E8}"/>
              </a:ext>
            </a:extLst>
          </p:cNvPr>
          <p:cNvSpPr/>
          <p:nvPr/>
        </p:nvSpPr>
        <p:spPr>
          <a:xfrm>
            <a:off x="7129029" y="5330306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0BDAA3-B984-6874-29E0-ADEC126FFFCB}"/>
              </a:ext>
            </a:extLst>
          </p:cNvPr>
          <p:cNvSpPr/>
          <p:nvPr/>
        </p:nvSpPr>
        <p:spPr>
          <a:xfrm>
            <a:off x="7755830" y="5343210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38D363-DCBE-8284-1430-B54F745D7862}"/>
              </a:ext>
            </a:extLst>
          </p:cNvPr>
          <p:cNvSpPr/>
          <p:nvPr/>
        </p:nvSpPr>
        <p:spPr>
          <a:xfrm>
            <a:off x="11441359" y="5326935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E8A274-5F16-3F65-53BD-D328371D2DB3}"/>
              </a:ext>
            </a:extLst>
          </p:cNvPr>
          <p:cNvSpPr/>
          <p:nvPr/>
        </p:nvSpPr>
        <p:spPr>
          <a:xfrm>
            <a:off x="10816328" y="5325171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C16AC-B844-8141-C3D3-6B86EC6C7CC6}"/>
              </a:ext>
            </a:extLst>
          </p:cNvPr>
          <p:cNvSpPr/>
          <p:nvPr/>
        </p:nvSpPr>
        <p:spPr>
          <a:xfrm>
            <a:off x="5222967" y="5601481"/>
            <a:ext cx="673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Positron beamline has to be designed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efficient capture and transport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310875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749D-0963-F7C6-0C39-D85B3218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Program White Paper Published 2022</a:t>
            </a:r>
          </a:p>
        </p:txBody>
      </p:sp>
      <p:pic>
        <p:nvPicPr>
          <p:cNvPr id="3" name="Image 17">
            <a:extLst>
              <a:ext uri="{FF2B5EF4-FFF2-40B4-BE49-F238E27FC236}">
                <a16:creationId xmlns:a16="http://schemas.microsoft.com/office/drawing/2014/main" id="{D6921A47-BE17-69A4-BA32-D1DACFF25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 r="7127"/>
          <a:stretch/>
        </p:blipFill>
        <p:spPr>
          <a:xfrm>
            <a:off x="357371" y="826680"/>
            <a:ext cx="6743225" cy="5384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77FFA-334D-B247-3A19-09761B38F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1" t="1922" r="7285" b="2005"/>
          <a:stretch/>
        </p:blipFill>
        <p:spPr>
          <a:xfrm>
            <a:off x="8060683" y="833078"/>
            <a:ext cx="3959030" cy="5191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B1086-2838-8029-9628-019E49C7AEAB}"/>
              </a:ext>
            </a:extLst>
          </p:cNvPr>
          <p:cNvSpPr txBox="1"/>
          <p:nvPr/>
        </p:nvSpPr>
        <p:spPr>
          <a:xfrm>
            <a:off x="6892288" y="6052946"/>
            <a:ext cx="523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https://doi.org/10.1140/epja/s10050-022-00699-6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CDFBF0-9C69-6AE1-45F7-D010951B4FAE}"/>
              </a:ext>
            </a:extLst>
          </p:cNvPr>
          <p:cNvSpPr/>
          <p:nvPr/>
        </p:nvSpPr>
        <p:spPr>
          <a:xfrm>
            <a:off x="5705341" y="1004552"/>
            <a:ext cx="862884" cy="391517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6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46AE-4B9B-D7F3-F7CF-6BE2300B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concept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725877-C09F-39F2-75C1-85A968639CFE}"/>
              </a:ext>
            </a:extLst>
          </p:cNvPr>
          <p:cNvSpPr/>
          <p:nvPr/>
        </p:nvSpPr>
        <p:spPr>
          <a:xfrm>
            <a:off x="411892" y="1489495"/>
            <a:ext cx="6541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Positron sources have been built and operated successfully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SLAC – Stanford Linear Accelerator Center (US)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HERA – Hadron Electron Ring Accelerator (Germany)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BELLE/KEK – National Laboratory for High Energy Physics (Japan)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CESR – Cornell Electron Storage Ring (US)</a:t>
            </a:r>
            <a:endParaRPr lang="en-US" b="1" dirty="0">
              <a:solidFill>
                <a:srgbClr val="000000"/>
              </a:solidFill>
              <a:latin typeface="Calibri" panose="020F0502020204030204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VEPP – </a:t>
            </a:r>
            <a:r>
              <a:rPr lang="en-US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Budker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 Institute of Nuclear Physics (Russia)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BEPC</a:t>
            </a:r>
            <a:r>
              <a:rPr lang="en-US" dirty="0">
                <a:solidFill>
                  <a:srgbClr val="000000"/>
                </a:solidFill>
                <a:latin typeface="QuickType II Mono" pitchFamily="49" charset="0"/>
                <a:cs typeface="+mn-cs"/>
              </a:rPr>
              <a:t>II 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–</a:t>
            </a:r>
            <a:r>
              <a:rPr lang="en-US" dirty="0">
                <a:solidFill>
                  <a:srgbClr val="000000"/>
                </a:solidFill>
                <a:latin typeface="QuickType II Mono" pitchFamily="49" charset="0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  <a:cs typeface="+mn-cs"/>
              </a:rPr>
              <a:t>Beijing Electron Positron Collider (China)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DB2521-E0E2-143E-B859-32B23A849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94" y="1600796"/>
            <a:ext cx="3788868" cy="4059501"/>
          </a:xfrm>
          <a:prstGeom prst="rect">
            <a:avLst/>
          </a:prstGeom>
        </p:spPr>
      </p:pic>
      <p:pic>
        <p:nvPicPr>
          <p:cNvPr id="12" name="Picture 11" descr="Screen Shot 2015-02-18 at 8.07.26 PM.png">
            <a:extLst>
              <a:ext uri="{FF2B5EF4-FFF2-40B4-BE49-F238E27FC236}">
                <a16:creationId xmlns:a16="http://schemas.microsoft.com/office/drawing/2014/main" id="{2A198A8C-08F7-5765-545C-85202534F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7" t="8176" r="2217"/>
          <a:stretch/>
        </p:blipFill>
        <p:spPr>
          <a:xfrm>
            <a:off x="2344986" y="3650396"/>
            <a:ext cx="3317129" cy="2001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B12131-C64D-E856-3A70-47F5AFFF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2" y="4672088"/>
            <a:ext cx="1669950" cy="1331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4122D-CED6-C26C-CAD5-0EF0B252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620" y="4885132"/>
            <a:ext cx="1531639" cy="1189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BADA1C-07B0-42F6-F67F-921E3BEEC8F5}"/>
              </a:ext>
            </a:extLst>
          </p:cNvPr>
          <p:cNvSpPr txBox="1"/>
          <p:nvPr/>
        </p:nvSpPr>
        <p:spPr>
          <a:xfrm>
            <a:off x="10373720" y="1600796"/>
            <a:ext cx="67184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5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78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32A4-32C2-7D97-834A-75BB1CDC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are good, but too many can be overwhelming…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8DBF77-8272-FD63-B970-243B17CE9E7B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12A679-E613-0A0E-735F-CA8B865DA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487B171-F52F-2E94-5401-A178C9DB9C6E}"/>
                </a:ext>
              </a:extLst>
            </p:cNvPr>
            <p:cNvSpPr/>
            <p:nvPr/>
          </p:nvSpPr>
          <p:spPr>
            <a:xfrm>
              <a:off x="969421" y="1412205"/>
              <a:ext cx="3899141" cy="859147"/>
            </a:xfrm>
            <a:prstGeom prst="roundRect">
              <a:avLst/>
            </a:prstGeom>
            <a:solidFill>
              <a:srgbClr val="E86FDA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explored e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production at 10, 100, 1000, 10000 MeV supported by a LDRD…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F886AA-80AC-E5F9-DF30-1826E55C411F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noFill/>
            <a:ln w="2222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7A3FFB-E7A0-469A-BCEB-E9ADE0FB076A}"/>
              </a:ext>
            </a:extLst>
          </p:cNvPr>
          <p:cNvSpPr/>
          <p:nvPr/>
        </p:nvSpPr>
        <p:spPr>
          <a:xfrm>
            <a:off x="6871096" y="1700050"/>
            <a:ext cx="3121315" cy="859147"/>
          </a:xfrm>
          <a:prstGeom prst="roundRect">
            <a:avLst/>
          </a:prstGeom>
          <a:solidFill>
            <a:srgbClr val="E86FDA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didn’t think much about using this smaller accelerator because it’s not attached to CEBAF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C85B3B-60B9-9805-3F9E-C11EA079187C}"/>
              </a:ext>
            </a:extLst>
          </p:cNvPr>
          <p:cNvCxnSpPr>
            <a:cxnSpLocks/>
          </p:cNvCxnSpPr>
          <p:nvPr/>
        </p:nvCxnSpPr>
        <p:spPr>
          <a:xfrm flipH="1">
            <a:off x="7536180" y="2566107"/>
            <a:ext cx="520631" cy="1457253"/>
          </a:xfrm>
          <a:prstGeom prst="straightConnector1">
            <a:avLst/>
          </a:prstGeom>
          <a:noFill/>
          <a:ln w="2222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1B7262-73D1-F6F0-411B-F51337CA730B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205676" cy="553481"/>
          </a:xfrm>
          <a:prstGeom prst="straightConnector1">
            <a:avLst/>
          </a:prstGeom>
          <a:noFill/>
          <a:ln w="2222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54B520-0ABA-CB83-ABD8-3A4249B977EE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4037936" cy="553477"/>
          </a:xfrm>
          <a:prstGeom prst="straightConnector1">
            <a:avLst/>
          </a:prstGeom>
          <a:noFill/>
          <a:ln w="2222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A70EF6-DB41-4C25-25FC-9639FED63602}"/>
              </a:ext>
            </a:extLst>
          </p:cNvPr>
          <p:cNvCxnSpPr>
            <a:cxnSpLocks/>
          </p:cNvCxnSpPr>
          <p:nvPr/>
        </p:nvCxnSpPr>
        <p:spPr>
          <a:xfrm flipH="1">
            <a:off x="2611225" y="2497934"/>
            <a:ext cx="501652" cy="2235010"/>
          </a:xfrm>
          <a:prstGeom prst="straightConnector1">
            <a:avLst/>
          </a:prstGeom>
          <a:noFill/>
          <a:ln w="2222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BFA073-08DD-E8D3-1A1A-BDC7611E88FA}"/>
              </a:ext>
            </a:extLst>
          </p:cNvPr>
          <p:cNvSpPr txBox="1"/>
          <p:nvPr/>
        </p:nvSpPr>
        <p:spPr>
          <a:xfrm>
            <a:off x="350262" y="852872"/>
            <a:ext cx="1128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During the pandemic a Lab Directed R&amp;D project was funded to evaluate the e</a:t>
            </a:r>
            <a:r>
              <a:rPr lang="en-US" sz="2400" i="1" baseline="30000" dirty="0">
                <a:solidFill>
                  <a:srgbClr val="7030A0"/>
                </a:solidFill>
                <a:latin typeface="Calibri" panose="020F0502020204030204"/>
                <a:cs typeface="+mn-cs"/>
              </a:rPr>
              <a:t>+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 concept</a:t>
            </a:r>
          </a:p>
        </p:txBody>
      </p:sp>
    </p:spTree>
    <p:extLst>
      <p:ext uri="{BB962C8B-B14F-4D97-AF65-F5344CB8AC3E}">
        <p14:creationId xmlns:p14="http://schemas.microsoft.com/office/powerpoint/2010/main" val="283174704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12755</TotalTime>
  <Words>2612</Words>
  <Application>Microsoft Macintosh PowerPoint</Application>
  <PresentationFormat>Custom</PresentationFormat>
  <Paragraphs>436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Arial Black</vt:lpstr>
      <vt:lpstr>Avenir</vt:lpstr>
      <vt:lpstr>Calibri</vt:lpstr>
      <vt:lpstr>Cambria Math</vt:lpstr>
      <vt:lpstr>QuickType II Mono</vt:lpstr>
      <vt:lpstr>Symbol</vt:lpstr>
      <vt:lpstr>Times</vt:lpstr>
      <vt:lpstr>Presentations (Wide Screen)</vt:lpstr>
      <vt:lpstr>Equation</vt:lpstr>
      <vt:lpstr>Acrobat Document</vt:lpstr>
      <vt:lpstr>PowerPoint Presentation</vt:lpstr>
      <vt:lpstr>Outline</vt:lpstr>
      <vt:lpstr>CEBAF 12 GeV : polarized-cw electron accelerator</vt:lpstr>
      <vt:lpstr>Exploit electron beam polarization to produce polarized e+</vt:lpstr>
      <vt:lpstr>PEPPo (2012)</vt:lpstr>
      <vt:lpstr>“Tunable” e+ source</vt:lpstr>
      <vt:lpstr>Positron Program White Paper Published 2022</vt:lpstr>
      <vt:lpstr>Ce+BAF concept</vt:lpstr>
      <vt:lpstr>Options are good, but too many can be overwhelming…</vt:lpstr>
      <vt:lpstr>LERF Framework (2022)</vt:lpstr>
      <vt:lpstr>Design two new injectors (e- and e+)</vt:lpstr>
      <vt:lpstr>e+ source is a sophisticated integrated system</vt:lpstr>
      <vt:lpstr>Managing ~120 kW electromagnetic shower</vt:lpstr>
      <vt:lpstr>Managing ~100 kW electromagnetic shower</vt:lpstr>
      <vt:lpstr>Spinning high power target R&amp;D</vt:lpstr>
      <vt:lpstr>Spinning high power target R&amp;D</vt:lpstr>
      <vt:lpstr>CEBAF polarized e- source @ 1 mA?</vt:lpstr>
      <vt:lpstr>GaAs/GaAsP lifetime improvement with biased anode</vt:lpstr>
      <vt:lpstr>GaAs/GaAsP charge lifetime at milliamp current</vt:lpstr>
      <vt:lpstr>Best solution – lower pressure!</vt:lpstr>
      <vt:lpstr>PES for Ce+BAF</vt:lpstr>
      <vt:lpstr>Injecting e+ to CEBAF 12 GeV</vt:lpstr>
      <vt:lpstr>CEBAF 12 GeV : Transverse Emittance* and Energy Spread†</vt:lpstr>
      <vt:lpstr>Degraded electrons</vt:lpstr>
      <vt:lpstr>Flexibility to provide e- or e+ on-demand</vt:lpstr>
      <vt:lpstr>12 GeV CEBAF vs. Ce+BAF – 2023</vt:lpstr>
      <vt:lpstr>Rough timeline for 12 GeV positron beams at Ce+BAF</vt:lpstr>
      <vt:lpstr>Positron Workshop in Charlottesville 7-8 March 2023</vt:lpstr>
      <vt:lpstr>PAC51 Awarded Days to Positron Proposals</vt:lpstr>
      <vt:lpstr>Conclusions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Lab Managers Budget Briefing  FY2019</dc:title>
  <dc:creator>Dean, David Jarvis</dc:creator>
  <cp:lastModifiedBy>Joe Grames</cp:lastModifiedBy>
  <cp:revision>370</cp:revision>
  <cp:lastPrinted>2023-06-07T15:50:08Z</cp:lastPrinted>
  <dcterms:created xsi:type="dcterms:W3CDTF">2017-01-04T16:29:24Z</dcterms:created>
  <dcterms:modified xsi:type="dcterms:W3CDTF">2023-09-26T11:49:08Z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