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4"/>
  </p:notesMasterIdLst>
  <p:sldIdLst>
    <p:sldId id="256" r:id="rId5"/>
    <p:sldId id="283" r:id="rId6"/>
    <p:sldId id="282" r:id="rId7"/>
    <p:sldId id="262" r:id="rId8"/>
    <p:sldId id="284" r:id="rId9"/>
    <p:sldId id="266" r:id="rId10"/>
    <p:sldId id="267" r:id="rId11"/>
    <p:sldId id="268" r:id="rId12"/>
    <p:sldId id="269" r:id="rId13"/>
    <p:sldId id="270" r:id="rId14"/>
    <p:sldId id="274" r:id="rId15"/>
    <p:sldId id="272" r:id="rId16"/>
    <p:sldId id="273" r:id="rId17"/>
    <p:sldId id="285" r:id="rId18"/>
    <p:sldId id="281" r:id="rId19"/>
    <p:sldId id="280" r:id="rId20"/>
    <p:sldId id="278" r:id="rId21"/>
    <p:sldId id="287"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15"/>
  </p:normalViewPr>
  <p:slideViewPr>
    <p:cSldViewPr snapToGrid="0">
      <p:cViewPr varScale="1">
        <p:scale>
          <a:sx n="106" d="100"/>
          <a:sy n="106" d="100"/>
        </p:scale>
        <p:origin x="6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9/26/23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1481540"/>
            <a:ext cx="7750969" cy="1947460"/>
          </a:xfrm>
        </p:spPr>
        <p:txBody>
          <a:bodyPr anchor="t" anchorCtr="0"/>
          <a:lstStyle>
            <a:lvl1pPr algn="l">
              <a:defRPr sz="45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4712964"/>
            <a:ext cx="7750969" cy="746185"/>
          </a:xfrm>
        </p:spPr>
        <p:txBody>
          <a:bodyPr>
            <a:normAutofit/>
          </a:bodyPr>
          <a:lstStyle>
            <a:lvl1pPr marL="0" indent="0" algn="l">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3441179"/>
            <a:ext cx="7750969" cy="1259607"/>
          </a:xfrm>
        </p:spPr>
        <p:txBody>
          <a:bodyPr>
            <a:noAutofit/>
          </a:bodyPr>
          <a:lstStyle>
            <a:lvl1pPr marL="0" indent="0">
              <a:buFontTx/>
              <a:buNone/>
              <a:defRPr sz="18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7519736" y="472833"/>
            <a:ext cx="1178814" cy="330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5674636" y="472833"/>
            <a:ext cx="1343406" cy="343662"/>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3800764" y="472834"/>
            <a:ext cx="1377823" cy="345059"/>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647513" y="6316596"/>
            <a:ext cx="324365" cy="365125"/>
          </a:xfrm>
          <a:prstGeom prst="rect">
            <a:avLst/>
          </a:prstGeom>
        </p:spPr>
        <p:txBody>
          <a:bodyPr lIns="0" tIns="0" rIns="0" bIns="0" anchor="ctr"/>
          <a:lstStyle>
            <a:lvl1pPr algn="ctr">
              <a:defRPr sz="1100"/>
            </a:lvl1pPr>
          </a:lstStyle>
          <a:p>
            <a:fld id="{933A556B-7C63-244D-9B7C-B0EA8042B330}" type="slidenum">
              <a:rPr lang="en-US" smtClean="0"/>
              <a:pPr/>
              <a:t>‹#›</a:t>
            </a:fld>
            <a:endParaRPr lang="en-US"/>
          </a:p>
        </p:txBody>
      </p:sp>
      <p:sp>
        <p:nvSpPr>
          <p:cNvPr id="15" name="Title Placeholder 1">
            <a:extLst>
              <a:ext uri="{FF2B5EF4-FFF2-40B4-BE49-F238E27FC236}">
                <a16:creationId xmlns:a16="http://schemas.microsoft.com/office/drawing/2014/main" id="{5DF06110-C640-A894-14E8-BD25EAE9208F}"/>
              </a:ext>
            </a:extLst>
          </p:cNvPr>
          <p:cNvSpPr>
            <a:spLocks noGrp="1"/>
          </p:cNvSpPr>
          <p:nvPr>
            <p:ph type="title"/>
          </p:nvPr>
        </p:nvSpPr>
        <p:spPr>
          <a:xfrm>
            <a:off x="461318" y="0"/>
            <a:ext cx="8510560" cy="825178"/>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2">
            <a:extLst>
              <a:ext uri="{FF2B5EF4-FFF2-40B4-BE49-F238E27FC236}">
                <a16:creationId xmlns:a16="http://schemas.microsoft.com/office/drawing/2014/main" id="{A8804D3C-0186-7AFD-5990-11566D85ECF5}"/>
              </a:ext>
            </a:extLst>
          </p:cNvPr>
          <p:cNvSpPr>
            <a:spLocks noGrp="1"/>
          </p:cNvSpPr>
          <p:nvPr>
            <p:ph idx="1"/>
          </p:nvPr>
        </p:nvSpPr>
        <p:spPr>
          <a:xfrm>
            <a:off x="461319" y="975364"/>
            <a:ext cx="8510560" cy="49888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61319" y="975360"/>
            <a:ext cx="4028990" cy="48911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653693" y="975360"/>
            <a:ext cx="4316312" cy="48911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645641" y="6316596"/>
            <a:ext cx="324365" cy="365125"/>
          </a:xfrm>
          <a:prstGeom prst="rect">
            <a:avLst/>
          </a:prstGeom>
        </p:spPr>
        <p:txBody>
          <a:bodyPr lIns="0" tIns="0" rIns="0" bIns="0" anchor="ctr"/>
          <a:lstStyle>
            <a:lvl1pPr algn="ctr">
              <a:defRPr sz="1100"/>
            </a:lvl1pPr>
          </a:lstStyle>
          <a:p>
            <a:fld id="{933A556B-7C63-244D-9B7C-B0EA8042B330}" type="slidenum">
              <a:rPr lang="en-US" smtClean="0"/>
              <a:pPr/>
              <a:t>‹#›</a:t>
            </a:fld>
            <a:endParaRPr lang="en-US"/>
          </a:p>
        </p:txBody>
      </p:sp>
    </p:spTree>
    <p:extLst>
      <p:ext uri="{BB962C8B-B14F-4D97-AF65-F5344CB8AC3E}">
        <p14:creationId xmlns:p14="http://schemas.microsoft.com/office/powerpoint/2010/main" val="36306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8645641" y="6316596"/>
            <a:ext cx="324365" cy="365125"/>
          </a:xfrm>
          <a:prstGeom prst="rect">
            <a:avLst/>
          </a:prstGeom>
        </p:spPr>
        <p:txBody>
          <a:bodyPr lIns="0" tIns="0" rIns="0" bIns="0" anchor="ctr"/>
          <a:lstStyle>
            <a:lvl1pPr algn="ctr">
              <a:defRPr sz="1100"/>
            </a:lvl1pPr>
          </a:lstStyle>
          <a:p>
            <a:fld id="{933A556B-7C63-244D-9B7C-B0EA8042B330}" type="slidenum">
              <a:rPr lang="en-US" smtClean="0"/>
              <a:pPr/>
              <a:t>‹#›</a:t>
            </a:fld>
            <a:endParaRPr lang="en-US"/>
          </a:p>
        </p:txBody>
      </p:sp>
    </p:spTree>
    <p:extLst>
      <p:ext uri="{BB962C8B-B14F-4D97-AF65-F5344CB8AC3E}">
        <p14:creationId xmlns:p14="http://schemas.microsoft.com/office/powerpoint/2010/main" val="239125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3464-1F5C-4501-3160-778C68D6E7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F58A3-4788-EA96-5B25-C22E45EAFA1C}"/>
              </a:ext>
            </a:extLst>
          </p:cNvPr>
          <p:cNvSpPr>
            <a:spLocks noGrp="1"/>
          </p:cNvSpPr>
          <p:nvPr>
            <p:ph type="dt" sz="half" idx="10"/>
          </p:nvPr>
        </p:nvSpPr>
        <p:spPr/>
        <p:txBody>
          <a:bodyPr/>
          <a:lstStyle/>
          <a:p>
            <a:fld id="{3623C682-97B7-174F-B672-82AD83461F02}" type="datetimeFigureOut">
              <a:rPr lang="en-US" smtClean="0"/>
              <a:t>9/24/23</a:t>
            </a:fld>
            <a:endParaRPr lang="en-US"/>
          </a:p>
        </p:txBody>
      </p:sp>
      <p:sp>
        <p:nvSpPr>
          <p:cNvPr id="4" name="Footer Placeholder 3">
            <a:extLst>
              <a:ext uri="{FF2B5EF4-FFF2-40B4-BE49-F238E27FC236}">
                <a16:creationId xmlns:a16="http://schemas.microsoft.com/office/drawing/2014/main" id="{710B9C69-ED7C-BC0A-A03C-9573F58291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904DB1-6E2C-DD47-57FD-6F8FE318CA0F}"/>
              </a:ext>
            </a:extLst>
          </p:cNvPr>
          <p:cNvSpPr>
            <a:spLocks noGrp="1"/>
          </p:cNvSpPr>
          <p:nvPr>
            <p:ph type="sldNum" sz="quarter" idx="12"/>
          </p:nvPr>
        </p:nvSpPr>
        <p:spPr/>
        <p:txBody>
          <a:bodyPr/>
          <a:lstStyle/>
          <a:p>
            <a:fld id="{05FF7529-6EED-9445-B4D9-7F65B6E115CE}" type="slidenum">
              <a:rPr lang="en-US" smtClean="0"/>
              <a:t>‹#›</a:t>
            </a:fld>
            <a:endParaRPr lang="en-US"/>
          </a:p>
        </p:txBody>
      </p:sp>
    </p:spTree>
    <p:extLst>
      <p:ext uri="{BB962C8B-B14F-4D97-AF65-F5344CB8AC3E}">
        <p14:creationId xmlns:p14="http://schemas.microsoft.com/office/powerpoint/2010/main" val="989046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1318" y="0"/>
            <a:ext cx="8510560" cy="825178"/>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1319" y="975364"/>
            <a:ext cx="8510560" cy="49888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647513" y="6316596"/>
            <a:ext cx="324365" cy="365125"/>
          </a:xfrm>
          <a:prstGeom prst="rect">
            <a:avLst/>
          </a:prstGeom>
        </p:spPr>
        <p:txBody>
          <a:bodyPr lIns="0" tIns="0" rIns="0" bIns="0" anchor="ctr"/>
          <a:lstStyle>
            <a:lvl1pPr algn="ctr">
              <a:defRPr sz="1100" b="1">
                <a:solidFill>
                  <a:schemeClr val="bg2"/>
                </a:solidFill>
              </a:defRPr>
            </a:lvl1pPr>
          </a:lstStyle>
          <a:p>
            <a:fld id="{933A556B-7C63-244D-9B7C-B0EA8042B330}" type="slidenum">
              <a:rPr lang="en-US" smtClean="0"/>
              <a:pPr/>
              <a:t>‹#›</a:t>
            </a:fld>
            <a:endParaRPr lang="en-US"/>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1319" y="825178"/>
            <a:ext cx="8510560"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 id="2147483668" r:id="rId5"/>
  </p:sldLayoutIdLst>
  <p:hf hdr="0" ftr="0" dt="0"/>
  <p:txStyles>
    <p:titleStyle>
      <a:lvl1pPr algn="l" defTabSz="685800" rtl="0" eaLnBrk="1" latinLnBrk="0" hangingPunct="1">
        <a:lnSpc>
          <a:spcPct val="90000"/>
        </a:lnSpc>
        <a:spcBef>
          <a:spcPct val="0"/>
        </a:spcBef>
        <a:buNone/>
        <a:defRPr sz="3000" b="1" u="none"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609882" y="1481540"/>
            <a:ext cx="8011604" cy="1947460"/>
          </a:xfrm>
        </p:spPr>
        <p:txBody>
          <a:bodyPr>
            <a:normAutofit/>
          </a:bodyPr>
          <a:lstStyle/>
          <a:p>
            <a:r>
              <a:rPr lang="en-US" b="1" i="0" u="none" strike="noStrike" dirty="0">
                <a:solidFill>
                  <a:srgbClr val="CB6D04"/>
                </a:solidFill>
                <a:effectLst/>
                <a:latin typeface="Roboto Light" panose="020F0302020204030204" pitchFamily="34" charset="0"/>
              </a:rPr>
              <a:t>EIC's HSR Rotator and Snake Swap Study</a:t>
            </a:r>
            <a:endParaRPr lang="en-US" dirty="0">
              <a:cs typeface="Arial"/>
            </a:endParaRP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a:t>September, 26</a:t>
            </a:r>
            <a:r>
              <a:rPr lang="en-US" baseline="30000"/>
              <a:t>th</a:t>
            </a:r>
            <a:r>
              <a:rPr lang="en-US"/>
              <a:t> 2023</a:t>
            </a:r>
          </a:p>
        </p:txBody>
      </p:sp>
      <p:sp>
        <p:nvSpPr>
          <p:cNvPr id="6" name="Text Placeholder 5">
            <a:extLst>
              <a:ext uri="{FF2B5EF4-FFF2-40B4-BE49-F238E27FC236}">
                <a16:creationId xmlns:a16="http://schemas.microsoft.com/office/drawing/2014/main" id="{B2A4D788-C241-08AC-0F12-83E8F92732DD}"/>
              </a:ext>
            </a:extLst>
          </p:cNvPr>
          <p:cNvSpPr>
            <a:spLocks noGrp="1"/>
          </p:cNvSpPr>
          <p:nvPr>
            <p:ph type="body" sz="quarter" idx="10"/>
          </p:nvPr>
        </p:nvSpPr>
        <p:spPr/>
        <p:txBody>
          <a:bodyPr/>
          <a:lstStyle/>
          <a:p>
            <a:r>
              <a:rPr lang="en-US" dirty="0"/>
              <a:t>Vahid </a:t>
            </a:r>
            <a:r>
              <a:rPr lang="en-US" dirty="0" err="1"/>
              <a:t>Ranjbar</a:t>
            </a:r>
            <a:r>
              <a:rPr lang="en-US" dirty="0"/>
              <a:t> Scott Berg and  Francois </a:t>
            </a:r>
            <a:r>
              <a:rPr lang="en-US" dirty="0" err="1"/>
              <a:t>Meot</a:t>
            </a:r>
            <a:endParaRPr lang="en-US" dirty="0"/>
          </a:p>
          <a:p>
            <a:r>
              <a:rPr lang="en-US" dirty="0"/>
              <a:t>Brookhaven National Laboratory</a:t>
            </a:r>
          </a:p>
          <a:p>
            <a:endParaRPr lang="en-US" dirty="0"/>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D8862-3C78-E3C4-383F-D3B3E02F7AF4}"/>
              </a:ext>
            </a:extLst>
          </p:cNvPr>
          <p:cNvSpPr>
            <a:spLocks noGrp="1"/>
          </p:cNvSpPr>
          <p:nvPr>
            <p:ph type="title"/>
          </p:nvPr>
        </p:nvSpPr>
        <p:spPr/>
        <p:txBody>
          <a:bodyPr vert="horz" lIns="68580" tIns="34290" rIns="68580" bIns="34290" rtlCol="0" anchor="b">
            <a:normAutofit/>
          </a:bodyPr>
          <a:lstStyle/>
          <a:p>
            <a:pPr algn="ctr"/>
            <a:r>
              <a:rPr lang="en-US" sz="2700"/>
              <a:t>Ramping Studies: Want to ramp trying to keep spin tune = 0.5 and keeping fields &lt;4T</a:t>
            </a:r>
          </a:p>
        </p:txBody>
      </p:sp>
      <p:sp>
        <p:nvSpPr>
          <p:cNvPr id="12" name="Content Placeholder 11">
            <a:extLst>
              <a:ext uri="{FF2B5EF4-FFF2-40B4-BE49-F238E27FC236}">
                <a16:creationId xmlns:a16="http://schemas.microsoft.com/office/drawing/2014/main" id="{CE894132-768A-CD4A-5FD3-5572D5EE659D}"/>
              </a:ext>
            </a:extLst>
          </p:cNvPr>
          <p:cNvSpPr>
            <a:spLocks noGrp="1"/>
          </p:cNvSpPr>
          <p:nvPr>
            <p:ph idx="1"/>
          </p:nvPr>
        </p:nvSpPr>
        <p:spPr/>
        <p:txBody>
          <a:bodyPr/>
          <a:lstStyle/>
          <a:p>
            <a:r>
              <a:rPr lang="en-US" dirty="0"/>
              <a:t>We have beginning and ending currents which we want to connect so I tried to use a 3</a:t>
            </a:r>
            <a:r>
              <a:rPr lang="en-US" baseline="30000" dirty="0"/>
              <a:t>rd</a:t>
            </a:r>
            <a:r>
              <a:rPr lang="en-US" dirty="0"/>
              <a:t> order polynomial to fit it:</a:t>
            </a:r>
          </a:p>
          <a:p>
            <a:pPr lvl="1"/>
            <a:r>
              <a:rPr lang="en-US" dirty="0"/>
              <a:t> b = m[0]*t+ m[1]*t^2 +m[2]*t^3</a:t>
            </a:r>
          </a:p>
          <a:p>
            <a:pPr lvl="1"/>
            <a:r>
              <a:rPr lang="en-US" dirty="0"/>
              <a:t>Here b is the field for one of the helices and t the time step and m[1-3] the polynomial coefficients. m[2] is determined by the initial and final values of b with N=total number of steps:</a:t>
            </a:r>
          </a:p>
          <a:p>
            <a:pPr lvl="2"/>
            <a:r>
              <a:rPr lang="en-US" dirty="0"/>
              <a:t>m[2]=(bf-bi)/(N^3) -m[0]/(N^2) - m[1]/N</a:t>
            </a:r>
          </a:p>
          <a:p>
            <a:pPr lvl="1"/>
            <a:r>
              <a:rPr lang="en-US" dirty="0"/>
              <a:t>I then optimize by varying m[0] and m[1] for all the b’s (fields) while keeping the spin tune fixed at 0.5</a:t>
            </a:r>
          </a:p>
        </p:txBody>
      </p:sp>
    </p:spTree>
    <p:extLst>
      <p:ext uri="{BB962C8B-B14F-4D97-AF65-F5344CB8AC3E}">
        <p14:creationId xmlns:p14="http://schemas.microsoft.com/office/powerpoint/2010/main" val="218309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graph&#10;&#10;Description automatically generated">
            <a:extLst>
              <a:ext uri="{FF2B5EF4-FFF2-40B4-BE49-F238E27FC236}">
                <a16:creationId xmlns:a16="http://schemas.microsoft.com/office/drawing/2014/main" id="{35F29192-59EF-BC2F-8392-55049C3C3508}"/>
              </a:ext>
            </a:extLst>
          </p:cNvPr>
          <p:cNvPicPr>
            <a:picLocks noChangeAspect="1"/>
          </p:cNvPicPr>
          <p:nvPr/>
        </p:nvPicPr>
        <p:blipFill>
          <a:blip r:embed="rId2"/>
          <a:stretch>
            <a:fillRect/>
          </a:stretch>
        </p:blipFill>
        <p:spPr>
          <a:xfrm>
            <a:off x="363475" y="2467182"/>
            <a:ext cx="2637839" cy="1919027"/>
          </a:xfrm>
          <a:prstGeom prst="rect">
            <a:avLst/>
          </a:prstGeom>
        </p:spPr>
      </p:pic>
      <p:pic>
        <p:nvPicPr>
          <p:cNvPr id="5" name="Picture 4" descr="A graph of a graph&#10;&#10;Description automatically generated">
            <a:extLst>
              <a:ext uri="{FF2B5EF4-FFF2-40B4-BE49-F238E27FC236}">
                <a16:creationId xmlns:a16="http://schemas.microsoft.com/office/drawing/2014/main" id="{7B7CAC1C-1630-9CDF-6462-37B00C4E72E5}"/>
              </a:ext>
            </a:extLst>
          </p:cNvPr>
          <p:cNvPicPr>
            <a:picLocks noChangeAspect="1"/>
          </p:cNvPicPr>
          <p:nvPr/>
        </p:nvPicPr>
        <p:blipFill>
          <a:blip r:embed="rId3"/>
          <a:stretch>
            <a:fillRect/>
          </a:stretch>
        </p:blipFill>
        <p:spPr>
          <a:xfrm>
            <a:off x="3233007" y="2484877"/>
            <a:ext cx="2653009" cy="1883636"/>
          </a:xfrm>
          <a:prstGeom prst="rect">
            <a:avLst/>
          </a:prstGeom>
        </p:spPr>
      </p:pic>
      <p:pic>
        <p:nvPicPr>
          <p:cNvPr id="4" name="Picture 3" descr="A graph of a graph&#10;&#10;Description automatically generated">
            <a:extLst>
              <a:ext uri="{FF2B5EF4-FFF2-40B4-BE49-F238E27FC236}">
                <a16:creationId xmlns:a16="http://schemas.microsoft.com/office/drawing/2014/main" id="{25B56C53-CC2E-8FAD-4200-5C1F3956834C}"/>
              </a:ext>
            </a:extLst>
          </p:cNvPr>
          <p:cNvPicPr>
            <a:picLocks noChangeAspect="1"/>
          </p:cNvPicPr>
          <p:nvPr/>
        </p:nvPicPr>
        <p:blipFill>
          <a:blip r:embed="rId4"/>
          <a:stretch>
            <a:fillRect/>
          </a:stretch>
        </p:blipFill>
        <p:spPr>
          <a:xfrm>
            <a:off x="6121752" y="2486966"/>
            <a:ext cx="2637840" cy="1879460"/>
          </a:xfrm>
          <a:prstGeom prst="rect">
            <a:avLst/>
          </a:prstGeom>
        </p:spPr>
      </p:pic>
      <p:sp>
        <p:nvSpPr>
          <p:cNvPr id="2" name="Title 1">
            <a:extLst>
              <a:ext uri="{FF2B5EF4-FFF2-40B4-BE49-F238E27FC236}">
                <a16:creationId xmlns:a16="http://schemas.microsoft.com/office/drawing/2014/main" id="{9B616CB8-21A8-A5D7-9FBD-B81AC3A57CB8}"/>
              </a:ext>
            </a:extLst>
          </p:cNvPr>
          <p:cNvSpPr>
            <a:spLocks noGrp="1"/>
          </p:cNvSpPr>
          <p:nvPr>
            <p:ph type="title"/>
          </p:nvPr>
        </p:nvSpPr>
        <p:spPr/>
        <p:txBody>
          <a:bodyPr/>
          <a:lstStyle/>
          <a:p>
            <a:r>
              <a:rPr lang="en-US" dirty="0"/>
              <a:t>Spin Tune Trajectory during current ramp</a:t>
            </a:r>
          </a:p>
        </p:txBody>
      </p:sp>
    </p:spTree>
    <p:extLst>
      <p:ext uri="{BB962C8B-B14F-4D97-AF65-F5344CB8AC3E}">
        <p14:creationId xmlns:p14="http://schemas.microsoft.com/office/powerpoint/2010/main" val="191546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29CC-0364-5A86-B4FC-56A9098FA2FD}"/>
              </a:ext>
            </a:extLst>
          </p:cNvPr>
          <p:cNvSpPr>
            <a:spLocks noGrp="1"/>
          </p:cNvSpPr>
          <p:nvPr>
            <p:ph type="title"/>
          </p:nvPr>
        </p:nvSpPr>
        <p:spPr>
          <a:xfrm>
            <a:off x="898635" y="0"/>
            <a:ext cx="7346729" cy="835785"/>
          </a:xfrm>
        </p:spPr>
        <p:txBody>
          <a:bodyPr vert="horz" lIns="68580" tIns="34290" rIns="68580" bIns="34290" rtlCol="0" anchor="b">
            <a:normAutofit fontScale="90000"/>
          </a:bodyPr>
          <a:lstStyle/>
          <a:p>
            <a:pPr algn="ctr"/>
            <a:r>
              <a:rPr lang="en-US" dirty="0"/>
              <a:t>Field Ramp Plots for Snake and Rotators</a:t>
            </a:r>
          </a:p>
        </p:txBody>
      </p:sp>
      <p:pic>
        <p:nvPicPr>
          <p:cNvPr id="4" name="Picture 3" descr="A graph of different colored lines&#10;&#10;Description automatically generated">
            <a:extLst>
              <a:ext uri="{FF2B5EF4-FFF2-40B4-BE49-F238E27FC236}">
                <a16:creationId xmlns:a16="http://schemas.microsoft.com/office/drawing/2014/main" id="{2926C513-D10A-CB1B-C045-57186B4FFBC8}"/>
              </a:ext>
            </a:extLst>
          </p:cNvPr>
          <p:cNvPicPr>
            <a:picLocks noChangeAspect="1"/>
          </p:cNvPicPr>
          <p:nvPr/>
        </p:nvPicPr>
        <p:blipFill>
          <a:blip r:embed="rId2"/>
          <a:stretch>
            <a:fillRect/>
          </a:stretch>
        </p:blipFill>
        <p:spPr>
          <a:xfrm>
            <a:off x="626743" y="1330920"/>
            <a:ext cx="3449873" cy="2509782"/>
          </a:xfrm>
          <a:prstGeom prst="rect">
            <a:avLst/>
          </a:prstGeom>
        </p:spPr>
      </p:pic>
      <p:pic>
        <p:nvPicPr>
          <p:cNvPr id="10" name="Picture 9" descr="A graph of different colored lines&#10;&#10;Description automatically generated">
            <a:extLst>
              <a:ext uri="{FF2B5EF4-FFF2-40B4-BE49-F238E27FC236}">
                <a16:creationId xmlns:a16="http://schemas.microsoft.com/office/drawing/2014/main" id="{D4E107F8-67FF-199E-4E70-2AB2F3664B60}"/>
              </a:ext>
            </a:extLst>
          </p:cNvPr>
          <p:cNvPicPr>
            <a:picLocks noChangeAspect="1"/>
          </p:cNvPicPr>
          <p:nvPr/>
        </p:nvPicPr>
        <p:blipFill>
          <a:blip r:embed="rId3"/>
          <a:stretch>
            <a:fillRect/>
          </a:stretch>
        </p:blipFill>
        <p:spPr>
          <a:xfrm>
            <a:off x="4735179" y="2846899"/>
            <a:ext cx="3510185" cy="2509782"/>
          </a:xfrm>
          <a:prstGeom prst="rect">
            <a:avLst/>
          </a:prstGeom>
        </p:spPr>
      </p:pic>
    </p:spTree>
    <p:extLst>
      <p:ext uri="{BB962C8B-B14F-4D97-AF65-F5344CB8AC3E}">
        <p14:creationId xmlns:p14="http://schemas.microsoft.com/office/powerpoint/2010/main" val="133537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different colored lines&#10;&#10;Description automatically generated">
            <a:extLst>
              <a:ext uri="{FF2B5EF4-FFF2-40B4-BE49-F238E27FC236}">
                <a16:creationId xmlns:a16="http://schemas.microsoft.com/office/drawing/2014/main" id="{66FE3087-A89E-46F0-0840-135EAD8FE0A8}"/>
              </a:ext>
            </a:extLst>
          </p:cNvPr>
          <p:cNvPicPr>
            <a:picLocks noChangeAspect="1"/>
          </p:cNvPicPr>
          <p:nvPr/>
        </p:nvPicPr>
        <p:blipFill>
          <a:blip r:embed="rId2"/>
          <a:stretch>
            <a:fillRect/>
          </a:stretch>
        </p:blipFill>
        <p:spPr>
          <a:xfrm>
            <a:off x="1538288" y="1257301"/>
            <a:ext cx="5829300" cy="4172936"/>
          </a:xfrm>
          <a:prstGeom prst="rect">
            <a:avLst/>
          </a:prstGeom>
        </p:spPr>
      </p:pic>
    </p:spTree>
    <p:extLst>
      <p:ext uri="{BB962C8B-B14F-4D97-AF65-F5344CB8AC3E}">
        <p14:creationId xmlns:p14="http://schemas.microsoft.com/office/powerpoint/2010/main" val="785565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DED247-ED64-72A7-AB2D-1CEC1BCA8B05}"/>
              </a:ext>
            </a:extLst>
          </p:cNvPr>
          <p:cNvSpPr>
            <a:spLocks noGrp="1"/>
          </p:cNvSpPr>
          <p:nvPr>
            <p:ph type="title"/>
          </p:nvPr>
        </p:nvSpPr>
        <p:spPr/>
        <p:txBody>
          <a:bodyPr/>
          <a:lstStyle/>
          <a:p>
            <a:r>
              <a:rPr lang="en-US" dirty="0"/>
              <a:t>More Realistic Model:</a:t>
            </a:r>
          </a:p>
        </p:txBody>
      </p:sp>
      <p:sp>
        <p:nvSpPr>
          <p:cNvPr id="4" name="Content Placeholder 3">
            <a:extLst>
              <a:ext uri="{FF2B5EF4-FFF2-40B4-BE49-F238E27FC236}">
                <a16:creationId xmlns:a16="http://schemas.microsoft.com/office/drawing/2014/main" id="{8A2703D7-C7DB-9CE3-F9F6-229F058CF405}"/>
              </a:ext>
            </a:extLst>
          </p:cNvPr>
          <p:cNvSpPr>
            <a:spLocks noGrp="1"/>
          </p:cNvSpPr>
          <p:nvPr>
            <p:ph idx="1"/>
          </p:nvPr>
        </p:nvSpPr>
        <p:spPr/>
        <p:txBody>
          <a:bodyPr/>
          <a:lstStyle/>
          <a:p>
            <a:r>
              <a:rPr lang="en-US" dirty="0"/>
              <a:t>Now try again using </a:t>
            </a:r>
            <a:r>
              <a:rPr lang="en-US" dirty="0" err="1"/>
              <a:t>Zgoubi</a:t>
            </a:r>
            <a:r>
              <a:rPr lang="en-US" dirty="0"/>
              <a:t> Spin-orbit tracking code with more exact field maps of helical dipole fields.</a:t>
            </a:r>
          </a:p>
          <a:p>
            <a:pPr lvl="1"/>
            <a:r>
              <a:rPr lang="en-US" dirty="0"/>
              <a:t>Coordinates in </a:t>
            </a:r>
            <a:r>
              <a:rPr lang="en-US" dirty="0" err="1"/>
              <a:t>Zgoubi</a:t>
            </a:r>
            <a:r>
              <a:rPr lang="en-US" dirty="0"/>
              <a:t> are (Long, horizontal, vertical)</a:t>
            </a:r>
          </a:p>
          <a:p>
            <a:r>
              <a:rPr lang="en-US" dirty="0"/>
              <a:t>Very difficult to optimize! Easily get stuck in local minimum:</a:t>
            </a:r>
          </a:p>
          <a:p>
            <a:pPr lvl="1"/>
            <a:r>
              <a:rPr lang="en-US" dirty="0"/>
              <a:t>Best approach was to use the Spin transport matrix for each Snake and Rotator from simple model and fit to that first.</a:t>
            </a:r>
          </a:p>
          <a:p>
            <a:pPr lvl="1"/>
            <a:endParaRPr lang="en-US" dirty="0"/>
          </a:p>
        </p:txBody>
      </p:sp>
    </p:spTree>
    <p:extLst>
      <p:ext uri="{BB962C8B-B14F-4D97-AF65-F5344CB8AC3E}">
        <p14:creationId xmlns:p14="http://schemas.microsoft.com/office/powerpoint/2010/main" val="293472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9A80-1C6B-F7DC-49A6-6AC6A42A3FF5}"/>
              </a:ext>
            </a:extLst>
          </p:cNvPr>
          <p:cNvSpPr>
            <a:spLocks noGrp="1"/>
          </p:cNvSpPr>
          <p:nvPr>
            <p:ph type="title"/>
          </p:nvPr>
        </p:nvSpPr>
        <p:spPr/>
        <p:txBody>
          <a:bodyPr/>
          <a:lstStyle/>
          <a:p>
            <a:r>
              <a:rPr lang="en-US" dirty="0" err="1"/>
              <a:t>Zgoubi</a:t>
            </a:r>
            <a:r>
              <a:rPr lang="en-US" dirty="0"/>
              <a:t> Field Map fit: 275 GeV </a:t>
            </a:r>
          </a:p>
        </p:txBody>
      </p:sp>
      <p:sp>
        <p:nvSpPr>
          <p:cNvPr id="4" name="TextBox 3">
            <a:extLst>
              <a:ext uri="{FF2B5EF4-FFF2-40B4-BE49-F238E27FC236}">
                <a16:creationId xmlns:a16="http://schemas.microsoft.com/office/drawing/2014/main" id="{768ED0D8-8EA3-82F7-FA5E-E8BE3E345950}"/>
              </a:ext>
            </a:extLst>
          </p:cNvPr>
          <p:cNvSpPr txBox="1"/>
          <p:nvPr/>
        </p:nvSpPr>
        <p:spPr>
          <a:xfrm>
            <a:off x="461318" y="1238511"/>
            <a:ext cx="8189387" cy="715581"/>
          </a:xfrm>
          <a:prstGeom prst="rect">
            <a:avLst/>
          </a:prstGeom>
          <a:noFill/>
        </p:spPr>
        <p:txBody>
          <a:bodyPr wrap="square">
            <a:spAutoFit/>
          </a:bodyPr>
          <a:lstStyle/>
          <a:p>
            <a:r>
              <a:rPr lang="en-US" sz="1350" dirty="0">
                <a:solidFill>
                  <a:srgbClr val="000000"/>
                </a:solidFill>
                <a:latin typeface="Menlo" panose="020B0609030804020204" pitchFamily="49" charset="0"/>
              </a:rPr>
              <a:t>Current Settings </a:t>
            </a:r>
            <a:r>
              <a:rPr lang="en-US" sz="1350" dirty="0">
                <a:solidFill>
                  <a:srgbClr val="000000"/>
                </a:solidFill>
                <a:latin typeface="Menlo" panose="020B0609030804020204" pitchFamily="49" charset="0"/>
                <a:sym typeface="Wingdings" pitchFamily="2" charset="2"/>
              </a:rPr>
              <a:t> </a:t>
            </a:r>
          </a:p>
          <a:p>
            <a:r>
              <a:rPr lang="en-US" sz="1350" dirty="0">
                <a:solidFill>
                  <a:srgbClr val="000000"/>
                </a:solidFill>
                <a:latin typeface="Menlo" panose="020B0609030804020204" pitchFamily="49" charset="0"/>
              </a:rPr>
              <a:t>[-231.80, 350.9094, 123.3368, 283.1899, -198.963, -191.876] (Amps)</a:t>
            </a:r>
          </a:p>
          <a:p>
            <a:endParaRPr lang="en-US" sz="1350" dirty="0">
              <a:solidFill>
                <a:srgbClr val="000000"/>
              </a:solidFill>
              <a:latin typeface="Menlo" panose="020B0609030804020204" pitchFamily="49" charset="0"/>
            </a:endParaRPr>
          </a:p>
        </p:txBody>
      </p:sp>
      <p:sp>
        <p:nvSpPr>
          <p:cNvPr id="6" name="TextBox 5">
            <a:extLst>
              <a:ext uri="{FF2B5EF4-FFF2-40B4-BE49-F238E27FC236}">
                <a16:creationId xmlns:a16="http://schemas.microsoft.com/office/drawing/2014/main" id="{B32A5219-84EB-905F-2C99-7B8A0EA40051}"/>
              </a:ext>
            </a:extLst>
          </p:cNvPr>
          <p:cNvSpPr txBox="1"/>
          <p:nvPr/>
        </p:nvSpPr>
        <p:spPr>
          <a:xfrm>
            <a:off x="665497" y="3606339"/>
            <a:ext cx="4997615" cy="1131079"/>
          </a:xfrm>
          <a:prstGeom prst="rect">
            <a:avLst/>
          </a:prstGeom>
          <a:noFill/>
        </p:spPr>
        <p:txBody>
          <a:bodyPr wrap="square">
            <a:spAutoFit/>
          </a:bodyPr>
          <a:lstStyle/>
          <a:p>
            <a:r>
              <a:rPr lang="en-US" sz="1350" dirty="0">
                <a:solidFill>
                  <a:srgbClr val="000000"/>
                </a:solidFill>
                <a:latin typeface="Menlo" panose="020B0609030804020204" pitchFamily="49" charset="0"/>
              </a:rPr>
              <a:t>Achieved STM0 Matrix:</a:t>
            </a:r>
          </a:p>
          <a:p>
            <a:r>
              <a:rPr lang="en-US" sz="1350" dirty="0">
                <a:solidFill>
                  <a:srgbClr val="000000"/>
                </a:solidFill>
                <a:latin typeface="Menlo" panose="020B0609030804020204" pitchFamily="49" charset="0"/>
              </a:rPr>
              <a:t> [[-0.954993, 0.296628, 0.0001117815],</a:t>
            </a:r>
          </a:p>
          <a:p>
            <a:r>
              <a:rPr lang="en-US" sz="1350" dirty="0">
                <a:solidFill>
                  <a:srgbClr val="000000"/>
                </a:solidFill>
                <a:latin typeface="Menlo" panose="020B0609030804020204" pitchFamily="49" charset="0"/>
              </a:rPr>
              <a:t>  [0.296628, 0.954993, 8.504525e-05], </a:t>
            </a:r>
          </a:p>
          <a:p>
            <a:r>
              <a:rPr lang="en-US" sz="1350" dirty="0">
                <a:solidFill>
                  <a:srgbClr val="000000"/>
                </a:solidFill>
                <a:latin typeface="Menlo" panose="020B0609030804020204" pitchFamily="49" charset="0"/>
              </a:rPr>
              <a:t>  [-8.152193e-05, 0.0001143755, -1.0]]</a:t>
            </a:r>
          </a:p>
          <a:p>
            <a:endParaRPr lang="en-US" sz="1350" dirty="0">
              <a:solidFill>
                <a:srgbClr val="000000"/>
              </a:solidFill>
              <a:latin typeface="Menlo" panose="020B0609030804020204" pitchFamily="49" charset="0"/>
            </a:endParaRPr>
          </a:p>
        </p:txBody>
      </p:sp>
      <p:sp>
        <p:nvSpPr>
          <p:cNvPr id="8" name="TextBox 7">
            <a:extLst>
              <a:ext uri="{FF2B5EF4-FFF2-40B4-BE49-F238E27FC236}">
                <a16:creationId xmlns:a16="http://schemas.microsoft.com/office/drawing/2014/main" id="{B55BA1C5-0C41-B082-4460-0D722B6AE68E}"/>
              </a:ext>
            </a:extLst>
          </p:cNvPr>
          <p:cNvSpPr txBox="1"/>
          <p:nvPr/>
        </p:nvSpPr>
        <p:spPr>
          <a:xfrm>
            <a:off x="665497" y="5092096"/>
            <a:ext cx="6569242" cy="300082"/>
          </a:xfrm>
          <a:prstGeom prst="rect">
            <a:avLst/>
          </a:prstGeom>
          <a:noFill/>
        </p:spPr>
        <p:txBody>
          <a:bodyPr wrap="square">
            <a:spAutoFit/>
          </a:bodyPr>
          <a:lstStyle/>
          <a:p>
            <a:r>
              <a:rPr lang="en-US" sz="1350" dirty="0">
                <a:solidFill>
                  <a:srgbClr val="000000"/>
                </a:solidFill>
                <a:latin typeface="Menlo" panose="020B0609030804020204" pitchFamily="49" charset="0"/>
              </a:rPr>
              <a:t>Spin at IP6 </a:t>
            </a:r>
            <a:r>
              <a:rPr lang="en-US" sz="1350" dirty="0">
                <a:solidFill>
                  <a:srgbClr val="000000"/>
                </a:solidFill>
                <a:latin typeface="Menlo" panose="020B0609030804020204" pitchFamily="49" charset="0"/>
                <a:sym typeface="Wingdings" pitchFamily="2" charset="2"/>
              </a:rPr>
              <a:t></a:t>
            </a:r>
            <a:r>
              <a:rPr lang="en-US" sz="1350" dirty="0">
                <a:solidFill>
                  <a:srgbClr val="000000"/>
                </a:solidFill>
                <a:latin typeface="Menlo" panose="020B0609030804020204" pitchFamily="49" charset="0"/>
              </a:rPr>
              <a:t>[ 1.000000e+00 -2.495691e-10  9.199597e-10]</a:t>
            </a:r>
          </a:p>
        </p:txBody>
      </p:sp>
      <p:sp>
        <p:nvSpPr>
          <p:cNvPr id="10" name="TextBox 9">
            <a:extLst>
              <a:ext uri="{FF2B5EF4-FFF2-40B4-BE49-F238E27FC236}">
                <a16:creationId xmlns:a16="http://schemas.microsoft.com/office/drawing/2014/main" id="{BCE4FCEE-9372-6F88-69F8-FC067335245F}"/>
              </a:ext>
            </a:extLst>
          </p:cNvPr>
          <p:cNvSpPr txBox="1"/>
          <p:nvPr/>
        </p:nvSpPr>
        <p:spPr>
          <a:xfrm>
            <a:off x="665497" y="2120582"/>
            <a:ext cx="4647197" cy="1131079"/>
          </a:xfrm>
          <a:prstGeom prst="rect">
            <a:avLst/>
          </a:prstGeom>
          <a:noFill/>
        </p:spPr>
        <p:txBody>
          <a:bodyPr wrap="square">
            <a:spAutoFit/>
          </a:bodyPr>
          <a:lstStyle/>
          <a:p>
            <a:r>
              <a:rPr lang="en-US" sz="1350" dirty="0">
                <a:solidFill>
                  <a:srgbClr val="000000"/>
                </a:solidFill>
                <a:latin typeface="Menlo" panose="020B0609030804020204" pitchFamily="49" charset="0"/>
              </a:rPr>
              <a:t>Target STM0 Matrix:</a:t>
            </a:r>
          </a:p>
          <a:p>
            <a:r>
              <a:rPr lang="en-US" sz="1350" dirty="0">
                <a:solidFill>
                  <a:srgbClr val="000000"/>
                </a:solidFill>
                <a:latin typeface="Menlo" panose="020B0609030804020204" pitchFamily="49" charset="0"/>
              </a:rPr>
              <a:t>[[-0.954993, 0.296628, 0.000111802],</a:t>
            </a:r>
          </a:p>
          <a:p>
            <a:r>
              <a:rPr lang="en-US" sz="1350" dirty="0">
                <a:solidFill>
                  <a:srgbClr val="000000"/>
                </a:solidFill>
                <a:latin typeface="Menlo" panose="020B0609030804020204" pitchFamily="49" charset="0"/>
              </a:rPr>
              <a:t> [0.296628, 0.954993, 8.504225e-05],</a:t>
            </a:r>
          </a:p>
          <a:p>
            <a:r>
              <a:rPr lang="en-US" sz="1350" dirty="0">
                <a:solidFill>
                  <a:srgbClr val="000000"/>
                </a:solidFill>
                <a:latin typeface="Menlo" panose="020B0609030804020204" pitchFamily="49" charset="0"/>
              </a:rPr>
              <a:t> [-8.154423e-05, 0.0001143783, -1.0]]</a:t>
            </a:r>
          </a:p>
          <a:p>
            <a:endParaRPr lang="en-US" sz="1350" dirty="0">
              <a:solidFill>
                <a:srgbClr val="000000"/>
              </a:solidFill>
              <a:latin typeface="Menlo" panose="020B0609030804020204" pitchFamily="49" charset="0"/>
            </a:endParaRPr>
          </a:p>
        </p:txBody>
      </p:sp>
    </p:spTree>
    <p:extLst>
      <p:ext uri="{BB962C8B-B14F-4D97-AF65-F5344CB8AC3E}">
        <p14:creationId xmlns:p14="http://schemas.microsoft.com/office/powerpoint/2010/main" val="1068050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9A80-1C6B-F7DC-49A6-6AC6A42A3FF5}"/>
              </a:ext>
            </a:extLst>
          </p:cNvPr>
          <p:cNvSpPr>
            <a:spLocks noGrp="1"/>
          </p:cNvSpPr>
          <p:nvPr>
            <p:ph type="title"/>
          </p:nvPr>
        </p:nvSpPr>
        <p:spPr/>
        <p:txBody>
          <a:bodyPr/>
          <a:lstStyle/>
          <a:p>
            <a:r>
              <a:rPr lang="en-US" dirty="0" err="1"/>
              <a:t>Zgoubi</a:t>
            </a:r>
            <a:r>
              <a:rPr lang="en-US" dirty="0"/>
              <a:t> Field Map fit: 100 GeV</a:t>
            </a:r>
          </a:p>
        </p:txBody>
      </p:sp>
      <p:sp>
        <p:nvSpPr>
          <p:cNvPr id="4" name="TextBox 3">
            <a:extLst>
              <a:ext uri="{FF2B5EF4-FFF2-40B4-BE49-F238E27FC236}">
                <a16:creationId xmlns:a16="http://schemas.microsoft.com/office/drawing/2014/main" id="{768ED0D8-8EA3-82F7-FA5E-E8BE3E345950}"/>
              </a:ext>
            </a:extLst>
          </p:cNvPr>
          <p:cNvSpPr txBox="1"/>
          <p:nvPr/>
        </p:nvSpPr>
        <p:spPr>
          <a:xfrm>
            <a:off x="323350" y="1216840"/>
            <a:ext cx="9144000" cy="507831"/>
          </a:xfrm>
          <a:prstGeom prst="rect">
            <a:avLst/>
          </a:prstGeom>
          <a:noFill/>
        </p:spPr>
        <p:txBody>
          <a:bodyPr wrap="square">
            <a:spAutoFit/>
          </a:bodyPr>
          <a:lstStyle/>
          <a:p>
            <a:r>
              <a:rPr lang="en-US" sz="1350" dirty="0">
                <a:solidFill>
                  <a:srgbClr val="000000"/>
                </a:solidFill>
                <a:latin typeface="Menlo" panose="020B0609030804020204" pitchFamily="49" charset="0"/>
              </a:rPr>
              <a:t>Current Settings </a:t>
            </a:r>
            <a:r>
              <a:rPr lang="en-US" sz="1350" dirty="0">
                <a:solidFill>
                  <a:srgbClr val="000000"/>
                </a:solidFill>
                <a:latin typeface="Menlo" panose="020B0609030804020204" pitchFamily="49" charset="0"/>
                <a:sym typeface="Wingdings" pitchFamily="2" charset="2"/>
              </a:rPr>
              <a:t></a:t>
            </a:r>
          </a:p>
          <a:p>
            <a:r>
              <a:rPr lang="en-US" sz="1350" dirty="0">
                <a:solidFill>
                  <a:srgbClr val="000000"/>
                </a:solidFill>
                <a:latin typeface="Menlo" panose="020B0609030804020204" pitchFamily="49" charset="0"/>
                <a:sym typeface="Wingdings" pitchFamily="2" charset="2"/>
              </a:rPr>
              <a:t>[-151.058, -218.025, 49.44, 356.247, -278.1867, -369.806] (Amps)</a:t>
            </a:r>
            <a:endParaRPr lang="en-US" sz="1350" dirty="0">
              <a:solidFill>
                <a:srgbClr val="000000"/>
              </a:solidFill>
              <a:latin typeface="Menlo" panose="020B0609030804020204" pitchFamily="49" charset="0"/>
            </a:endParaRPr>
          </a:p>
        </p:txBody>
      </p:sp>
      <p:sp>
        <p:nvSpPr>
          <p:cNvPr id="6" name="TextBox 5">
            <a:extLst>
              <a:ext uri="{FF2B5EF4-FFF2-40B4-BE49-F238E27FC236}">
                <a16:creationId xmlns:a16="http://schemas.microsoft.com/office/drawing/2014/main" id="{B32A5219-84EB-905F-2C99-7B8A0EA40051}"/>
              </a:ext>
            </a:extLst>
          </p:cNvPr>
          <p:cNvSpPr txBox="1"/>
          <p:nvPr/>
        </p:nvSpPr>
        <p:spPr>
          <a:xfrm>
            <a:off x="606844" y="3333074"/>
            <a:ext cx="4970544" cy="923330"/>
          </a:xfrm>
          <a:prstGeom prst="rect">
            <a:avLst/>
          </a:prstGeom>
          <a:noFill/>
        </p:spPr>
        <p:txBody>
          <a:bodyPr wrap="square">
            <a:spAutoFit/>
          </a:bodyPr>
          <a:lstStyle/>
          <a:p>
            <a:r>
              <a:rPr lang="en-US" sz="1350" dirty="0">
                <a:solidFill>
                  <a:srgbClr val="000000"/>
                </a:solidFill>
                <a:latin typeface="Menlo" panose="020B0609030804020204" pitchFamily="49" charset="0"/>
              </a:rPr>
              <a:t>Achieved STM0 Matrix:</a:t>
            </a:r>
          </a:p>
          <a:p>
            <a:r>
              <a:rPr lang="en-US" sz="1350" dirty="0">
                <a:solidFill>
                  <a:srgbClr val="000000"/>
                </a:solidFill>
                <a:latin typeface="Menlo" panose="020B0609030804020204" pitchFamily="49" charset="0"/>
              </a:rPr>
              <a:t> [[-0.949598, -0.313471, 5.043524e-05],</a:t>
            </a:r>
          </a:p>
          <a:p>
            <a:r>
              <a:rPr lang="en-US" sz="1350" dirty="0">
                <a:solidFill>
                  <a:srgbClr val="000000"/>
                </a:solidFill>
                <a:latin typeface="Menlo" panose="020B0609030804020204" pitchFamily="49" charset="0"/>
              </a:rPr>
              <a:t> [-0.313471, 0.949598, -2.010494e-05], </a:t>
            </a:r>
          </a:p>
          <a:p>
            <a:r>
              <a:rPr lang="en-US" sz="1350" dirty="0">
                <a:solidFill>
                  <a:srgbClr val="000000"/>
                </a:solidFill>
                <a:latin typeface="Menlo" panose="020B0609030804020204" pitchFamily="49" charset="0"/>
              </a:rPr>
              <a:t> [-4.159092e-05, -3.490158e-05, -1.0]]</a:t>
            </a:r>
          </a:p>
        </p:txBody>
      </p:sp>
      <p:sp>
        <p:nvSpPr>
          <p:cNvPr id="8" name="TextBox 7">
            <a:extLst>
              <a:ext uri="{FF2B5EF4-FFF2-40B4-BE49-F238E27FC236}">
                <a16:creationId xmlns:a16="http://schemas.microsoft.com/office/drawing/2014/main" id="{B55BA1C5-0C41-B082-4460-0D722B6AE68E}"/>
              </a:ext>
            </a:extLst>
          </p:cNvPr>
          <p:cNvSpPr txBox="1"/>
          <p:nvPr/>
        </p:nvSpPr>
        <p:spPr>
          <a:xfrm>
            <a:off x="768518" y="4833248"/>
            <a:ext cx="6569242" cy="300082"/>
          </a:xfrm>
          <a:prstGeom prst="rect">
            <a:avLst/>
          </a:prstGeom>
          <a:noFill/>
        </p:spPr>
        <p:txBody>
          <a:bodyPr wrap="square">
            <a:spAutoFit/>
          </a:bodyPr>
          <a:lstStyle/>
          <a:p>
            <a:r>
              <a:rPr lang="en-US" sz="1350" dirty="0">
                <a:solidFill>
                  <a:srgbClr val="000000"/>
                </a:solidFill>
                <a:latin typeface="Menlo" panose="020B0609030804020204" pitchFamily="49" charset="0"/>
              </a:rPr>
              <a:t>Spin at IP6 </a:t>
            </a:r>
            <a:r>
              <a:rPr lang="en-US" sz="1350" dirty="0">
                <a:solidFill>
                  <a:srgbClr val="000000"/>
                </a:solidFill>
                <a:latin typeface="Menlo" panose="020B0609030804020204" pitchFamily="49" charset="0"/>
                <a:sym typeface="Wingdings" pitchFamily="2" charset="2"/>
              </a:rPr>
              <a:t>[-0.999833    0.00803846  0.01638555]</a:t>
            </a:r>
            <a:endParaRPr lang="en-US" sz="1350" dirty="0"/>
          </a:p>
        </p:txBody>
      </p:sp>
      <p:sp>
        <p:nvSpPr>
          <p:cNvPr id="10" name="TextBox 9">
            <a:extLst>
              <a:ext uri="{FF2B5EF4-FFF2-40B4-BE49-F238E27FC236}">
                <a16:creationId xmlns:a16="http://schemas.microsoft.com/office/drawing/2014/main" id="{BCE4FCEE-9372-6F88-69F8-FC067335245F}"/>
              </a:ext>
            </a:extLst>
          </p:cNvPr>
          <p:cNvSpPr txBox="1"/>
          <p:nvPr/>
        </p:nvSpPr>
        <p:spPr>
          <a:xfrm>
            <a:off x="768518" y="1932183"/>
            <a:ext cx="4647197" cy="1131079"/>
          </a:xfrm>
          <a:prstGeom prst="rect">
            <a:avLst/>
          </a:prstGeom>
          <a:noFill/>
        </p:spPr>
        <p:txBody>
          <a:bodyPr wrap="square">
            <a:spAutoFit/>
          </a:bodyPr>
          <a:lstStyle/>
          <a:p>
            <a:r>
              <a:rPr lang="en-US" sz="1350" dirty="0">
                <a:solidFill>
                  <a:srgbClr val="000000"/>
                </a:solidFill>
                <a:latin typeface="Menlo" panose="020B0609030804020204" pitchFamily="49" charset="0"/>
              </a:rPr>
              <a:t>Target STM0 Matrix:</a:t>
            </a:r>
          </a:p>
          <a:p>
            <a:r>
              <a:rPr lang="en-US" sz="1350" dirty="0">
                <a:solidFill>
                  <a:srgbClr val="000000"/>
                </a:solidFill>
                <a:latin typeface="Menlo" panose="020B0609030804020204" pitchFamily="49" charset="0"/>
              </a:rPr>
              <a:t>[[-0.9496, -0.313463, 3.901254e-05],</a:t>
            </a:r>
          </a:p>
          <a:p>
            <a:r>
              <a:rPr lang="en-US" sz="1350" dirty="0">
                <a:solidFill>
                  <a:srgbClr val="000000"/>
                </a:solidFill>
                <a:latin typeface="Menlo" panose="020B0609030804020204" pitchFamily="49" charset="0"/>
              </a:rPr>
              <a:t> [-0.313463, 0.9496, 2.461823e-05], </a:t>
            </a:r>
          </a:p>
          <a:p>
            <a:r>
              <a:rPr lang="en-US" sz="1350" dirty="0">
                <a:solidFill>
                  <a:srgbClr val="000000"/>
                </a:solidFill>
                <a:latin typeface="Menlo" panose="020B0609030804020204" pitchFamily="49" charset="0"/>
              </a:rPr>
              <a:t> [-4.476323e-05, 1.11485e-05, -1.0]]</a:t>
            </a:r>
          </a:p>
          <a:p>
            <a:endParaRPr lang="en-US" sz="1350" dirty="0">
              <a:solidFill>
                <a:srgbClr val="000000"/>
              </a:solidFill>
              <a:latin typeface="Menlo" panose="020B0609030804020204" pitchFamily="49" charset="0"/>
            </a:endParaRPr>
          </a:p>
        </p:txBody>
      </p:sp>
    </p:spTree>
    <p:extLst>
      <p:ext uri="{BB962C8B-B14F-4D97-AF65-F5344CB8AC3E}">
        <p14:creationId xmlns:p14="http://schemas.microsoft.com/office/powerpoint/2010/main" val="874868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9A80-1C6B-F7DC-49A6-6AC6A42A3FF5}"/>
              </a:ext>
            </a:extLst>
          </p:cNvPr>
          <p:cNvSpPr>
            <a:spLocks noGrp="1"/>
          </p:cNvSpPr>
          <p:nvPr>
            <p:ph type="title"/>
          </p:nvPr>
        </p:nvSpPr>
        <p:spPr/>
        <p:txBody>
          <a:bodyPr/>
          <a:lstStyle/>
          <a:p>
            <a:r>
              <a:rPr lang="en-US" dirty="0" err="1"/>
              <a:t>Zgoubi</a:t>
            </a:r>
            <a:r>
              <a:rPr lang="en-US" dirty="0"/>
              <a:t> Field Map fit: 41 GeV</a:t>
            </a:r>
          </a:p>
        </p:txBody>
      </p:sp>
      <p:sp>
        <p:nvSpPr>
          <p:cNvPr id="4" name="TextBox 3">
            <a:extLst>
              <a:ext uri="{FF2B5EF4-FFF2-40B4-BE49-F238E27FC236}">
                <a16:creationId xmlns:a16="http://schemas.microsoft.com/office/drawing/2014/main" id="{768ED0D8-8EA3-82F7-FA5E-E8BE3E345950}"/>
              </a:ext>
            </a:extLst>
          </p:cNvPr>
          <p:cNvSpPr txBox="1"/>
          <p:nvPr/>
        </p:nvSpPr>
        <p:spPr>
          <a:xfrm>
            <a:off x="461318" y="1053046"/>
            <a:ext cx="7611871" cy="507831"/>
          </a:xfrm>
          <a:prstGeom prst="rect">
            <a:avLst/>
          </a:prstGeom>
          <a:noFill/>
        </p:spPr>
        <p:txBody>
          <a:bodyPr wrap="square">
            <a:spAutoFit/>
          </a:bodyPr>
          <a:lstStyle/>
          <a:p>
            <a:r>
              <a:rPr lang="en-US" sz="1350" dirty="0">
                <a:solidFill>
                  <a:srgbClr val="000000"/>
                </a:solidFill>
                <a:latin typeface="Menlo" panose="020B0609030804020204" pitchFamily="49" charset="0"/>
              </a:rPr>
              <a:t>Current Settings </a:t>
            </a:r>
            <a:r>
              <a:rPr lang="en-US" sz="1350" dirty="0">
                <a:solidFill>
                  <a:srgbClr val="000000"/>
                </a:solidFill>
                <a:latin typeface="Menlo" panose="020B0609030804020204" pitchFamily="49" charset="0"/>
                <a:sym typeface="Wingdings" pitchFamily="2" charset="2"/>
              </a:rPr>
              <a:t></a:t>
            </a:r>
          </a:p>
          <a:p>
            <a:r>
              <a:rPr lang="en-US" sz="1350" dirty="0">
                <a:solidFill>
                  <a:srgbClr val="000000"/>
                </a:solidFill>
                <a:latin typeface="Menlo" panose="020B0609030804020204" pitchFamily="49" charset="0"/>
                <a:sym typeface="Wingdings" pitchFamily="2" charset="2"/>
              </a:rPr>
              <a:t>[275.604, 355.5366, 265.939, 132.680, -103.173, -346.504] (Amps)</a:t>
            </a:r>
            <a:endParaRPr lang="en-US" sz="1350" dirty="0">
              <a:solidFill>
                <a:srgbClr val="000000"/>
              </a:solidFill>
              <a:latin typeface="Menlo" panose="020B0609030804020204" pitchFamily="49" charset="0"/>
            </a:endParaRPr>
          </a:p>
        </p:txBody>
      </p:sp>
      <p:sp>
        <p:nvSpPr>
          <p:cNvPr id="6" name="TextBox 5">
            <a:extLst>
              <a:ext uri="{FF2B5EF4-FFF2-40B4-BE49-F238E27FC236}">
                <a16:creationId xmlns:a16="http://schemas.microsoft.com/office/drawing/2014/main" id="{B32A5219-84EB-905F-2C99-7B8A0EA40051}"/>
              </a:ext>
            </a:extLst>
          </p:cNvPr>
          <p:cNvSpPr txBox="1"/>
          <p:nvPr/>
        </p:nvSpPr>
        <p:spPr>
          <a:xfrm>
            <a:off x="1231734" y="3212521"/>
            <a:ext cx="4593054" cy="923330"/>
          </a:xfrm>
          <a:prstGeom prst="rect">
            <a:avLst/>
          </a:prstGeom>
          <a:noFill/>
        </p:spPr>
        <p:txBody>
          <a:bodyPr wrap="square">
            <a:spAutoFit/>
          </a:bodyPr>
          <a:lstStyle/>
          <a:p>
            <a:r>
              <a:rPr lang="en-US" sz="1350" dirty="0">
                <a:solidFill>
                  <a:srgbClr val="000000"/>
                </a:solidFill>
                <a:latin typeface="Menlo" panose="020B0609030804020204" pitchFamily="49" charset="0"/>
              </a:rPr>
              <a:t>Achieved STM0 Matrix:</a:t>
            </a:r>
          </a:p>
          <a:p>
            <a:r>
              <a:rPr lang="en-US" sz="1350" dirty="0">
                <a:solidFill>
                  <a:srgbClr val="000000"/>
                </a:solidFill>
                <a:latin typeface="Menlo" panose="020B0609030804020204" pitchFamily="49" charset="0"/>
              </a:rPr>
              <a:t> [[-0.05296619, 0.998596, -0.0007042412],  </a:t>
            </a:r>
          </a:p>
          <a:p>
            <a:r>
              <a:rPr lang="en-US" sz="1350" dirty="0">
                <a:solidFill>
                  <a:srgbClr val="000000"/>
                </a:solidFill>
                <a:latin typeface="Menlo" panose="020B0609030804020204" pitchFamily="49" charset="0"/>
              </a:rPr>
              <a:t>  [0.998591, 0.05296811, 0.003073209],   </a:t>
            </a:r>
          </a:p>
          <a:p>
            <a:r>
              <a:rPr lang="en-US" sz="1350" dirty="0">
                <a:solidFill>
                  <a:srgbClr val="000000"/>
                </a:solidFill>
                <a:latin typeface="Menlo" panose="020B0609030804020204" pitchFamily="49" charset="0"/>
              </a:rPr>
              <a:t>  [0.003106196, -0.0005404731, -0.999995]]</a:t>
            </a:r>
          </a:p>
        </p:txBody>
      </p:sp>
      <p:sp>
        <p:nvSpPr>
          <p:cNvPr id="8" name="TextBox 7">
            <a:extLst>
              <a:ext uri="{FF2B5EF4-FFF2-40B4-BE49-F238E27FC236}">
                <a16:creationId xmlns:a16="http://schemas.microsoft.com/office/drawing/2014/main" id="{B55BA1C5-0C41-B082-4460-0D722B6AE68E}"/>
              </a:ext>
            </a:extLst>
          </p:cNvPr>
          <p:cNvSpPr txBox="1"/>
          <p:nvPr/>
        </p:nvSpPr>
        <p:spPr>
          <a:xfrm>
            <a:off x="805365" y="4777803"/>
            <a:ext cx="5824787" cy="300082"/>
          </a:xfrm>
          <a:prstGeom prst="rect">
            <a:avLst/>
          </a:prstGeom>
          <a:noFill/>
        </p:spPr>
        <p:txBody>
          <a:bodyPr wrap="square">
            <a:spAutoFit/>
          </a:bodyPr>
          <a:lstStyle/>
          <a:p>
            <a:r>
              <a:rPr lang="en-US" sz="1350" dirty="0">
                <a:solidFill>
                  <a:srgbClr val="000000"/>
                </a:solidFill>
                <a:latin typeface="Menlo" panose="020B0609030804020204" pitchFamily="49" charset="0"/>
              </a:rPr>
              <a:t>Spin at IP6 </a:t>
            </a:r>
            <a:r>
              <a:rPr lang="en-US" sz="1350" dirty="0">
                <a:solidFill>
                  <a:srgbClr val="000000"/>
                </a:solidFill>
                <a:latin typeface="Menlo" panose="020B0609030804020204" pitchFamily="49" charset="0"/>
                <a:sym typeface="Wingdings" pitchFamily="2" charset="2"/>
              </a:rPr>
              <a:t>[-0.999517    0.02097785  0.02290755]</a:t>
            </a:r>
            <a:endParaRPr lang="en-US" sz="1350" dirty="0"/>
          </a:p>
        </p:txBody>
      </p:sp>
      <p:sp>
        <p:nvSpPr>
          <p:cNvPr id="10" name="TextBox 9">
            <a:extLst>
              <a:ext uri="{FF2B5EF4-FFF2-40B4-BE49-F238E27FC236}">
                <a16:creationId xmlns:a16="http://schemas.microsoft.com/office/drawing/2014/main" id="{BCE4FCEE-9372-6F88-69F8-FC067335245F}"/>
              </a:ext>
            </a:extLst>
          </p:cNvPr>
          <p:cNvSpPr txBox="1"/>
          <p:nvPr/>
        </p:nvSpPr>
        <p:spPr>
          <a:xfrm>
            <a:off x="1394161" y="1881078"/>
            <a:ext cx="4647197" cy="923330"/>
          </a:xfrm>
          <a:prstGeom prst="rect">
            <a:avLst/>
          </a:prstGeom>
          <a:noFill/>
        </p:spPr>
        <p:txBody>
          <a:bodyPr wrap="square">
            <a:spAutoFit/>
          </a:bodyPr>
          <a:lstStyle/>
          <a:p>
            <a:r>
              <a:rPr lang="en-US" sz="1350" dirty="0">
                <a:solidFill>
                  <a:srgbClr val="000000"/>
                </a:solidFill>
                <a:latin typeface="Menlo" panose="020B0609030804020204" pitchFamily="49" charset="0"/>
              </a:rPr>
              <a:t>Target STM0 Matrix:</a:t>
            </a:r>
          </a:p>
          <a:p>
            <a:r>
              <a:rPr lang="en-US" sz="1350" dirty="0">
                <a:solidFill>
                  <a:srgbClr val="000000"/>
                </a:solidFill>
                <a:latin typeface="Menlo" panose="020B0609030804020204" pitchFamily="49" charset="0"/>
              </a:rPr>
              <a:t>[[-0.05184229, 0.998655, 0.000222751],  </a:t>
            </a:r>
          </a:p>
          <a:p>
            <a:r>
              <a:rPr lang="en-US" sz="1350" dirty="0">
                <a:solidFill>
                  <a:srgbClr val="000000"/>
                </a:solidFill>
                <a:latin typeface="Menlo" panose="020B0609030804020204" pitchFamily="49" charset="0"/>
              </a:rPr>
              <a:t> [0.998655, 0.05184232, -0.0001576043],</a:t>
            </a:r>
          </a:p>
          <a:p>
            <a:r>
              <a:rPr lang="en-US" sz="1350" dirty="0">
                <a:solidFill>
                  <a:srgbClr val="000000"/>
                </a:solidFill>
                <a:latin typeface="Menlo" panose="020B0609030804020204" pitchFamily="49" charset="0"/>
              </a:rPr>
              <a:t> [-0.0001689403, 0.0002142809, -1.0]]</a:t>
            </a:r>
          </a:p>
        </p:txBody>
      </p:sp>
    </p:spTree>
    <p:extLst>
      <p:ext uri="{BB962C8B-B14F-4D97-AF65-F5344CB8AC3E}">
        <p14:creationId xmlns:p14="http://schemas.microsoft.com/office/powerpoint/2010/main" val="304201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9A80-1C6B-F7DC-49A6-6AC6A42A3FF5}"/>
              </a:ext>
            </a:extLst>
          </p:cNvPr>
          <p:cNvSpPr>
            <a:spLocks noGrp="1"/>
          </p:cNvSpPr>
          <p:nvPr>
            <p:ph type="title"/>
          </p:nvPr>
        </p:nvSpPr>
        <p:spPr/>
        <p:txBody>
          <a:bodyPr/>
          <a:lstStyle/>
          <a:p>
            <a:r>
              <a:rPr lang="en-US" dirty="0" err="1"/>
              <a:t>Zgoubi</a:t>
            </a:r>
            <a:r>
              <a:rPr lang="en-US" dirty="0"/>
              <a:t> Field Map fit: He3 183.4 GeV</a:t>
            </a:r>
          </a:p>
        </p:txBody>
      </p:sp>
      <p:sp>
        <p:nvSpPr>
          <p:cNvPr id="4" name="TextBox 3">
            <a:extLst>
              <a:ext uri="{FF2B5EF4-FFF2-40B4-BE49-F238E27FC236}">
                <a16:creationId xmlns:a16="http://schemas.microsoft.com/office/drawing/2014/main" id="{768ED0D8-8EA3-82F7-FA5E-E8BE3E345950}"/>
              </a:ext>
            </a:extLst>
          </p:cNvPr>
          <p:cNvSpPr txBox="1"/>
          <p:nvPr/>
        </p:nvSpPr>
        <p:spPr>
          <a:xfrm>
            <a:off x="461318" y="1178536"/>
            <a:ext cx="8261577" cy="507831"/>
          </a:xfrm>
          <a:prstGeom prst="rect">
            <a:avLst/>
          </a:prstGeom>
          <a:noFill/>
        </p:spPr>
        <p:txBody>
          <a:bodyPr wrap="square">
            <a:spAutoFit/>
          </a:bodyPr>
          <a:lstStyle/>
          <a:p>
            <a:r>
              <a:rPr lang="en-US" sz="1350" dirty="0">
                <a:solidFill>
                  <a:srgbClr val="000000"/>
                </a:solidFill>
                <a:latin typeface="Menlo" panose="020B0609030804020204" pitchFamily="49" charset="0"/>
              </a:rPr>
              <a:t>Current Settings </a:t>
            </a:r>
            <a:r>
              <a:rPr lang="en-US" sz="1350" dirty="0">
                <a:solidFill>
                  <a:srgbClr val="000000"/>
                </a:solidFill>
                <a:latin typeface="Menlo" panose="020B0609030804020204" pitchFamily="49" charset="0"/>
                <a:sym typeface="Wingdings" pitchFamily="2" charset="2"/>
              </a:rPr>
              <a:t> </a:t>
            </a:r>
          </a:p>
          <a:p>
            <a:r>
              <a:rPr lang="en-US" sz="1350" dirty="0">
                <a:solidFill>
                  <a:srgbClr val="000000"/>
                </a:solidFill>
                <a:latin typeface="Menlo" panose="020B0609030804020204" pitchFamily="49" charset="0"/>
                <a:sym typeface="Wingdings" pitchFamily="2" charset="2"/>
              </a:rPr>
              <a:t>[-18.62974, -185.9855, -261.326, -154.1264, 167.476, 142.96] (Amps)</a:t>
            </a:r>
            <a:endParaRPr lang="en-US" sz="1350" dirty="0">
              <a:solidFill>
                <a:srgbClr val="000000"/>
              </a:solidFill>
              <a:latin typeface="Menlo" panose="020B0609030804020204" pitchFamily="49" charset="0"/>
            </a:endParaRPr>
          </a:p>
        </p:txBody>
      </p:sp>
      <p:sp>
        <p:nvSpPr>
          <p:cNvPr id="6" name="TextBox 5">
            <a:extLst>
              <a:ext uri="{FF2B5EF4-FFF2-40B4-BE49-F238E27FC236}">
                <a16:creationId xmlns:a16="http://schemas.microsoft.com/office/drawing/2014/main" id="{B32A5219-84EB-905F-2C99-7B8A0EA40051}"/>
              </a:ext>
            </a:extLst>
          </p:cNvPr>
          <p:cNvSpPr txBox="1"/>
          <p:nvPr/>
        </p:nvSpPr>
        <p:spPr>
          <a:xfrm>
            <a:off x="2104024" y="3300983"/>
            <a:ext cx="4593054" cy="923330"/>
          </a:xfrm>
          <a:prstGeom prst="rect">
            <a:avLst/>
          </a:prstGeom>
          <a:noFill/>
        </p:spPr>
        <p:txBody>
          <a:bodyPr wrap="square">
            <a:spAutoFit/>
          </a:bodyPr>
          <a:lstStyle/>
          <a:p>
            <a:r>
              <a:rPr lang="en-US" sz="1350" dirty="0">
                <a:solidFill>
                  <a:srgbClr val="000000"/>
                </a:solidFill>
                <a:latin typeface="Menlo" panose="020B0609030804020204" pitchFamily="49" charset="0"/>
              </a:rPr>
              <a:t>Achieved STM0 Matrix:</a:t>
            </a:r>
          </a:p>
          <a:p>
            <a:r>
              <a:rPr lang="en-US" sz="1350" dirty="0">
                <a:solidFill>
                  <a:srgbClr val="000000"/>
                </a:solidFill>
                <a:latin typeface="Menlo" panose="020B0609030804020204" pitchFamily="49" charset="0"/>
              </a:rPr>
              <a:t> [[-0.976003, 0.217758, -0.0001225517], [0.217758, 0.976003, -1.829506e-06], [0.0001192124, -2.847221e-05, -1.0]]</a:t>
            </a:r>
          </a:p>
        </p:txBody>
      </p:sp>
      <p:sp>
        <p:nvSpPr>
          <p:cNvPr id="8" name="TextBox 7">
            <a:extLst>
              <a:ext uri="{FF2B5EF4-FFF2-40B4-BE49-F238E27FC236}">
                <a16:creationId xmlns:a16="http://schemas.microsoft.com/office/drawing/2014/main" id="{B55BA1C5-0C41-B082-4460-0D722B6AE68E}"/>
              </a:ext>
            </a:extLst>
          </p:cNvPr>
          <p:cNvSpPr txBox="1"/>
          <p:nvPr/>
        </p:nvSpPr>
        <p:spPr>
          <a:xfrm>
            <a:off x="661737" y="4683860"/>
            <a:ext cx="6984332" cy="300082"/>
          </a:xfrm>
          <a:prstGeom prst="rect">
            <a:avLst/>
          </a:prstGeom>
          <a:noFill/>
        </p:spPr>
        <p:txBody>
          <a:bodyPr wrap="square">
            <a:spAutoFit/>
          </a:bodyPr>
          <a:lstStyle/>
          <a:p>
            <a:r>
              <a:rPr lang="en-US" sz="1350" dirty="0">
                <a:solidFill>
                  <a:srgbClr val="000000"/>
                </a:solidFill>
                <a:latin typeface="Menlo" panose="020B0609030804020204" pitchFamily="49" charset="0"/>
              </a:rPr>
              <a:t>Spin at IP6 </a:t>
            </a:r>
            <a:r>
              <a:rPr lang="en-US" sz="1350" dirty="0">
                <a:solidFill>
                  <a:srgbClr val="000000"/>
                </a:solidFill>
                <a:latin typeface="Menlo" panose="020B0609030804020204" pitchFamily="49" charset="0"/>
                <a:sym typeface="Wingdings" pitchFamily="2" charset="2"/>
              </a:rPr>
              <a:t>[ 1.000000e+00 -5.818688e-08  2.135577e-07]</a:t>
            </a:r>
            <a:endParaRPr lang="en-US" sz="1350" dirty="0"/>
          </a:p>
        </p:txBody>
      </p:sp>
      <p:sp>
        <p:nvSpPr>
          <p:cNvPr id="10" name="TextBox 9">
            <a:extLst>
              <a:ext uri="{FF2B5EF4-FFF2-40B4-BE49-F238E27FC236}">
                <a16:creationId xmlns:a16="http://schemas.microsoft.com/office/drawing/2014/main" id="{BCE4FCEE-9372-6F88-69F8-FC067335245F}"/>
              </a:ext>
            </a:extLst>
          </p:cNvPr>
          <p:cNvSpPr txBox="1"/>
          <p:nvPr/>
        </p:nvSpPr>
        <p:spPr>
          <a:xfrm>
            <a:off x="2104024" y="1918106"/>
            <a:ext cx="4647197" cy="923330"/>
          </a:xfrm>
          <a:prstGeom prst="rect">
            <a:avLst/>
          </a:prstGeom>
          <a:noFill/>
        </p:spPr>
        <p:txBody>
          <a:bodyPr wrap="square">
            <a:spAutoFit/>
          </a:bodyPr>
          <a:lstStyle/>
          <a:p>
            <a:r>
              <a:rPr lang="en-US" sz="1350" dirty="0">
                <a:solidFill>
                  <a:srgbClr val="000000"/>
                </a:solidFill>
                <a:latin typeface="Menlo" panose="020B0609030804020204" pitchFamily="49" charset="0"/>
              </a:rPr>
              <a:t>Target STM0 Matrix:</a:t>
            </a:r>
          </a:p>
          <a:p>
            <a:r>
              <a:rPr lang="en-US" sz="1350" dirty="0">
                <a:solidFill>
                  <a:srgbClr val="000000"/>
                </a:solidFill>
                <a:latin typeface="Menlo" panose="020B0609030804020204" pitchFamily="49" charset="0"/>
              </a:rPr>
              <a:t>[[-0.976003, 0.217759, -0.0001192205], [0.217759, 0.976003, -3.171534e-06], [0.0001156688, -2.905685e-05, -1.0]]</a:t>
            </a:r>
          </a:p>
        </p:txBody>
      </p:sp>
    </p:spTree>
    <p:extLst>
      <p:ext uri="{BB962C8B-B14F-4D97-AF65-F5344CB8AC3E}">
        <p14:creationId xmlns:p14="http://schemas.microsoft.com/office/powerpoint/2010/main" val="235403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1BD61C-9403-948C-3911-16AF4F36970D}"/>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0C8B85C9-44B0-3712-DF77-483E5BBA573D}"/>
              </a:ext>
            </a:extLst>
          </p:cNvPr>
          <p:cNvSpPr>
            <a:spLocks noGrp="1"/>
          </p:cNvSpPr>
          <p:nvPr>
            <p:ph idx="1"/>
          </p:nvPr>
        </p:nvSpPr>
        <p:spPr/>
        <p:txBody>
          <a:bodyPr>
            <a:normAutofit/>
          </a:bodyPr>
          <a:lstStyle/>
          <a:p>
            <a:r>
              <a:rPr lang="en-US" sz="2400" dirty="0"/>
              <a:t>Possible solutions appear to exist for each case: </a:t>
            </a:r>
          </a:p>
          <a:p>
            <a:pPr marL="0" indent="0">
              <a:buNone/>
            </a:pPr>
            <a:r>
              <a:rPr lang="en-US" sz="2400" dirty="0"/>
              <a:t>    (p</a:t>
            </a:r>
            <a:r>
              <a:rPr lang="en-US" sz="2400" dirty="0">
                <a:sym typeface="Wingdings" pitchFamily="2" charset="2"/>
              </a:rPr>
              <a:t> 275,100 and 41 GeV) and (He3  183.4)</a:t>
            </a:r>
          </a:p>
          <a:p>
            <a:r>
              <a:rPr lang="en-US" sz="2400" dirty="0">
                <a:sym typeface="Wingdings" pitchFamily="2" charset="2"/>
              </a:rPr>
              <a:t>However fields and current might not be achievable with the existing RHIC snakes</a:t>
            </a:r>
          </a:p>
          <a:p>
            <a:r>
              <a:rPr lang="en-US" sz="2400" dirty="0">
                <a:sym typeface="Wingdings" pitchFamily="2" charset="2"/>
              </a:rPr>
              <a:t>In my opinion this approach is not a preferred solution very challenging to tune, worry that in actually operation it will be a nightmare to get it to work.</a:t>
            </a:r>
            <a:endParaRPr lang="en-US" sz="2400" dirty="0"/>
          </a:p>
        </p:txBody>
      </p:sp>
    </p:spTree>
    <p:extLst>
      <p:ext uri="{BB962C8B-B14F-4D97-AF65-F5344CB8AC3E}">
        <p14:creationId xmlns:p14="http://schemas.microsoft.com/office/powerpoint/2010/main" val="45641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3C404-8833-2D74-9424-F0E0248E3853}"/>
              </a:ext>
            </a:extLst>
          </p:cNvPr>
          <p:cNvSpPr>
            <a:spLocks noGrp="1"/>
          </p:cNvSpPr>
          <p:nvPr>
            <p:ph type="title"/>
          </p:nvPr>
        </p:nvSpPr>
        <p:spPr/>
        <p:txBody>
          <a:bodyPr/>
          <a:lstStyle/>
          <a:p>
            <a:r>
              <a:rPr lang="en-US" dirty="0"/>
              <a:t>Importance of 6 Snake Configuration</a:t>
            </a:r>
          </a:p>
        </p:txBody>
      </p:sp>
      <p:sp>
        <p:nvSpPr>
          <p:cNvPr id="3" name="Content Placeholder 2">
            <a:extLst>
              <a:ext uri="{FF2B5EF4-FFF2-40B4-BE49-F238E27FC236}">
                <a16:creationId xmlns:a16="http://schemas.microsoft.com/office/drawing/2014/main" id="{5A35F984-E60B-B0A1-C2B8-2198F07EAE9D}"/>
              </a:ext>
            </a:extLst>
          </p:cNvPr>
          <p:cNvSpPr>
            <a:spLocks noGrp="1"/>
          </p:cNvSpPr>
          <p:nvPr>
            <p:ph idx="1"/>
          </p:nvPr>
        </p:nvSpPr>
        <p:spPr/>
        <p:txBody>
          <a:bodyPr/>
          <a:lstStyle/>
          <a:p>
            <a:r>
              <a:rPr lang="en-US" dirty="0"/>
              <a:t>Six snakes are needed in the EIC’s Hadron Storage Ring</a:t>
            </a:r>
          </a:p>
          <a:p>
            <a:pPr lvl="1"/>
            <a:r>
              <a:rPr lang="en-US" dirty="0"/>
              <a:t>To achieve 70% polarization (Currently 2 snakes can achieve 60%)</a:t>
            </a:r>
          </a:p>
          <a:p>
            <a:pPr lvl="1"/>
            <a:r>
              <a:rPr lang="en-US" dirty="0"/>
              <a:t>To manage He3 at 70% polarization </a:t>
            </a:r>
          </a:p>
          <a:p>
            <a:r>
              <a:rPr lang="en-US" dirty="0"/>
              <a:t>Proper location of snakes very important: need 60 degrees between snakes to work best. </a:t>
            </a:r>
          </a:p>
          <a:p>
            <a:pPr lvl="1"/>
            <a:r>
              <a:rPr lang="en-US" dirty="0"/>
              <a:t>Space in HSR is very tight so current configuration violates this rule while still maintaining 180 degrees between +/- 45 snake axis orientation.  Might work but lowers total possible polarization aperture.</a:t>
            </a:r>
          </a:p>
          <a:p>
            <a:r>
              <a:rPr lang="en-US" dirty="0"/>
              <a:t>I was asked to consider the possibility of swapping snake and rotator to the right of IP6</a:t>
            </a:r>
          </a:p>
        </p:txBody>
      </p:sp>
    </p:spTree>
    <p:extLst>
      <p:ext uri="{BB962C8B-B14F-4D97-AF65-F5344CB8AC3E}">
        <p14:creationId xmlns:p14="http://schemas.microsoft.com/office/powerpoint/2010/main" val="1921061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9ADE3-44FA-F8B9-9135-7A7A76D886CB}"/>
              </a:ext>
            </a:extLst>
          </p:cNvPr>
          <p:cNvSpPr>
            <a:spLocks noGrp="1"/>
          </p:cNvSpPr>
          <p:nvPr>
            <p:ph type="title"/>
          </p:nvPr>
        </p:nvSpPr>
        <p:spPr/>
        <p:txBody>
          <a:bodyPr/>
          <a:lstStyle/>
          <a:p>
            <a:r>
              <a:rPr lang="en-US" dirty="0"/>
              <a:t>HSR Rotator and Snake Layout</a:t>
            </a:r>
          </a:p>
        </p:txBody>
      </p:sp>
      <p:pic>
        <p:nvPicPr>
          <p:cNvPr id="4" name="Picture 3" descr="A circular object with wires and cubes&#10;&#10;Description automatically generated">
            <a:extLst>
              <a:ext uri="{FF2B5EF4-FFF2-40B4-BE49-F238E27FC236}">
                <a16:creationId xmlns:a16="http://schemas.microsoft.com/office/drawing/2014/main" id="{6344D9F5-B03A-87CD-5097-4DF58A373F52}"/>
              </a:ext>
            </a:extLst>
          </p:cNvPr>
          <p:cNvPicPr>
            <a:picLocks noChangeAspect="1"/>
          </p:cNvPicPr>
          <p:nvPr/>
        </p:nvPicPr>
        <p:blipFill>
          <a:blip r:embed="rId2"/>
          <a:stretch>
            <a:fillRect/>
          </a:stretch>
        </p:blipFill>
        <p:spPr>
          <a:xfrm>
            <a:off x="0" y="2367757"/>
            <a:ext cx="4800600" cy="2914650"/>
          </a:xfrm>
          <a:prstGeom prst="rect">
            <a:avLst/>
          </a:prstGeom>
        </p:spPr>
      </p:pic>
      <p:sp>
        <p:nvSpPr>
          <p:cNvPr id="6" name="Rectangle 5">
            <a:extLst>
              <a:ext uri="{FF2B5EF4-FFF2-40B4-BE49-F238E27FC236}">
                <a16:creationId xmlns:a16="http://schemas.microsoft.com/office/drawing/2014/main" id="{CAC51786-F2FA-1603-2000-D0534C6A62BF}"/>
              </a:ext>
            </a:extLst>
          </p:cNvPr>
          <p:cNvSpPr/>
          <p:nvPr/>
        </p:nvSpPr>
        <p:spPr>
          <a:xfrm>
            <a:off x="2580773" y="3706813"/>
            <a:ext cx="207545" cy="126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FB5329C5-6553-C2FE-4208-2B947C190438}"/>
              </a:ext>
            </a:extLst>
          </p:cNvPr>
          <p:cNvSpPr/>
          <p:nvPr/>
        </p:nvSpPr>
        <p:spPr>
          <a:xfrm>
            <a:off x="1968667" y="3598529"/>
            <a:ext cx="207545" cy="126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82895BA6-64FB-2EF5-A3AC-28E5DEB5BF23}"/>
              </a:ext>
            </a:extLst>
          </p:cNvPr>
          <p:cNvSpPr/>
          <p:nvPr/>
        </p:nvSpPr>
        <p:spPr>
          <a:xfrm>
            <a:off x="3077076" y="3661695"/>
            <a:ext cx="315829" cy="1263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 name="Straight Arrow Connector 12">
            <a:extLst>
              <a:ext uri="{FF2B5EF4-FFF2-40B4-BE49-F238E27FC236}">
                <a16:creationId xmlns:a16="http://schemas.microsoft.com/office/drawing/2014/main" id="{0B1B73FC-AF66-0A7E-37C9-6373860692EA}"/>
              </a:ext>
            </a:extLst>
          </p:cNvPr>
          <p:cNvCxnSpPr>
            <a:stCxn id="8" idx="4"/>
          </p:cNvCxnSpPr>
          <p:nvPr/>
        </p:nvCxnSpPr>
        <p:spPr>
          <a:xfrm>
            <a:off x="3234991" y="3788027"/>
            <a:ext cx="365459" cy="471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5220C0-7982-8D37-7815-11E9E7430CDB}"/>
              </a:ext>
            </a:extLst>
          </p:cNvPr>
          <p:cNvSpPr txBox="1"/>
          <p:nvPr/>
        </p:nvSpPr>
        <p:spPr>
          <a:xfrm>
            <a:off x="3474119" y="4299640"/>
            <a:ext cx="918159" cy="300082"/>
          </a:xfrm>
          <a:prstGeom prst="rect">
            <a:avLst/>
          </a:prstGeom>
          <a:noFill/>
        </p:spPr>
        <p:txBody>
          <a:bodyPr wrap="square" rtlCol="0">
            <a:spAutoFit/>
          </a:bodyPr>
          <a:lstStyle/>
          <a:p>
            <a:r>
              <a:rPr lang="en-US" sz="1350" dirty="0"/>
              <a:t>snake</a:t>
            </a:r>
          </a:p>
        </p:txBody>
      </p:sp>
      <p:cxnSp>
        <p:nvCxnSpPr>
          <p:cNvPr id="16" name="Straight Arrow Connector 15">
            <a:extLst>
              <a:ext uri="{FF2B5EF4-FFF2-40B4-BE49-F238E27FC236}">
                <a16:creationId xmlns:a16="http://schemas.microsoft.com/office/drawing/2014/main" id="{5912484C-96B9-E98D-18D8-BE743631021D}"/>
              </a:ext>
            </a:extLst>
          </p:cNvPr>
          <p:cNvCxnSpPr/>
          <p:nvPr/>
        </p:nvCxnSpPr>
        <p:spPr>
          <a:xfrm>
            <a:off x="2684546" y="3833145"/>
            <a:ext cx="103772" cy="668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EC8A889-0EAE-1648-38BF-D349F2848DB6}"/>
              </a:ext>
            </a:extLst>
          </p:cNvPr>
          <p:cNvSpPr txBox="1"/>
          <p:nvPr/>
        </p:nvSpPr>
        <p:spPr>
          <a:xfrm>
            <a:off x="2580773" y="4576639"/>
            <a:ext cx="1062540" cy="300082"/>
          </a:xfrm>
          <a:prstGeom prst="rect">
            <a:avLst/>
          </a:prstGeom>
          <a:noFill/>
        </p:spPr>
        <p:txBody>
          <a:bodyPr wrap="square" rtlCol="0">
            <a:spAutoFit/>
          </a:bodyPr>
          <a:lstStyle/>
          <a:p>
            <a:r>
              <a:rPr lang="en-US" sz="1350" dirty="0"/>
              <a:t>rotator</a:t>
            </a:r>
          </a:p>
        </p:txBody>
      </p:sp>
      <p:sp>
        <p:nvSpPr>
          <p:cNvPr id="18" name="TextBox 17">
            <a:extLst>
              <a:ext uri="{FF2B5EF4-FFF2-40B4-BE49-F238E27FC236}">
                <a16:creationId xmlns:a16="http://schemas.microsoft.com/office/drawing/2014/main" id="{B18172B4-4CFB-F273-EFC8-F63591F26625}"/>
              </a:ext>
            </a:extLst>
          </p:cNvPr>
          <p:cNvSpPr txBox="1"/>
          <p:nvPr/>
        </p:nvSpPr>
        <p:spPr>
          <a:xfrm>
            <a:off x="1157286" y="3969044"/>
            <a:ext cx="779797" cy="300082"/>
          </a:xfrm>
          <a:prstGeom prst="rect">
            <a:avLst/>
          </a:prstGeom>
          <a:noFill/>
        </p:spPr>
        <p:txBody>
          <a:bodyPr wrap="square" rtlCol="0">
            <a:spAutoFit/>
          </a:bodyPr>
          <a:lstStyle/>
          <a:p>
            <a:r>
              <a:rPr lang="en-US" sz="1350" dirty="0"/>
              <a:t>rotator</a:t>
            </a:r>
          </a:p>
        </p:txBody>
      </p:sp>
      <p:cxnSp>
        <p:nvCxnSpPr>
          <p:cNvPr id="20" name="Straight Arrow Connector 19">
            <a:extLst>
              <a:ext uri="{FF2B5EF4-FFF2-40B4-BE49-F238E27FC236}">
                <a16:creationId xmlns:a16="http://schemas.microsoft.com/office/drawing/2014/main" id="{B3176B0B-5D45-94B3-4D17-94C696B5E467}"/>
              </a:ext>
            </a:extLst>
          </p:cNvPr>
          <p:cNvCxnSpPr>
            <a:stCxn id="7" idx="2"/>
          </p:cNvCxnSpPr>
          <p:nvPr/>
        </p:nvCxnSpPr>
        <p:spPr>
          <a:xfrm flipH="1">
            <a:off x="1624263" y="3724861"/>
            <a:ext cx="448176" cy="298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EE35C58-AE10-53AE-C7BB-8A56B118747C}"/>
              </a:ext>
            </a:extLst>
          </p:cNvPr>
          <p:cNvSpPr txBox="1"/>
          <p:nvPr/>
        </p:nvSpPr>
        <p:spPr>
          <a:xfrm>
            <a:off x="1758491" y="2217089"/>
            <a:ext cx="1283619" cy="300082"/>
          </a:xfrm>
          <a:prstGeom prst="rect">
            <a:avLst/>
          </a:prstGeom>
          <a:noFill/>
        </p:spPr>
        <p:txBody>
          <a:bodyPr wrap="square" rtlCol="0">
            <a:spAutoFit/>
          </a:bodyPr>
          <a:lstStyle/>
          <a:p>
            <a:r>
              <a:rPr lang="en-US" sz="1350" dirty="0"/>
              <a:t>Current layout</a:t>
            </a:r>
          </a:p>
        </p:txBody>
      </p:sp>
      <p:pic>
        <p:nvPicPr>
          <p:cNvPr id="22" name="Picture 21" descr="A circular object with wires and cubes&#10;&#10;Description automatically generated">
            <a:extLst>
              <a:ext uri="{FF2B5EF4-FFF2-40B4-BE49-F238E27FC236}">
                <a16:creationId xmlns:a16="http://schemas.microsoft.com/office/drawing/2014/main" id="{79DE286B-2267-B237-A2CE-6EAA1C5D30EE}"/>
              </a:ext>
            </a:extLst>
          </p:cNvPr>
          <p:cNvPicPr>
            <a:picLocks noChangeAspect="1"/>
          </p:cNvPicPr>
          <p:nvPr/>
        </p:nvPicPr>
        <p:blipFill>
          <a:blip r:embed="rId2"/>
          <a:stretch>
            <a:fillRect/>
          </a:stretch>
        </p:blipFill>
        <p:spPr>
          <a:xfrm>
            <a:off x="4418598" y="2249488"/>
            <a:ext cx="4800600" cy="2914650"/>
          </a:xfrm>
          <a:prstGeom prst="rect">
            <a:avLst/>
          </a:prstGeom>
        </p:spPr>
      </p:pic>
      <p:sp>
        <p:nvSpPr>
          <p:cNvPr id="23" name="Rectangle 22">
            <a:extLst>
              <a:ext uri="{FF2B5EF4-FFF2-40B4-BE49-F238E27FC236}">
                <a16:creationId xmlns:a16="http://schemas.microsoft.com/office/drawing/2014/main" id="{9024DC2A-0662-9A63-42E2-E10129DAC595}"/>
              </a:ext>
            </a:extLst>
          </p:cNvPr>
          <p:cNvSpPr/>
          <p:nvPr/>
        </p:nvSpPr>
        <p:spPr>
          <a:xfrm>
            <a:off x="7549816" y="3533442"/>
            <a:ext cx="207545" cy="126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E0252D79-D6AD-AF21-310B-C37885AFB7E7}"/>
              </a:ext>
            </a:extLst>
          </p:cNvPr>
          <p:cNvSpPr/>
          <p:nvPr/>
        </p:nvSpPr>
        <p:spPr>
          <a:xfrm>
            <a:off x="6387265" y="3480260"/>
            <a:ext cx="207545" cy="126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D51EECB8-8C99-7071-FBC3-0CF191E61374}"/>
              </a:ext>
            </a:extLst>
          </p:cNvPr>
          <p:cNvSpPr/>
          <p:nvPr/>
        </p:nvSpPr>
        <p:spPr>
          <a:xfrm>
            <a:off x="6948237" y="3589600"/>
            <a:ext cx="315829" cy="1263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6" name="Straight Arrow Connector 25">
            <a:extLst>
              <a:ext uri="{FF2B5EF4-FFF2-40B4-BE49-F238E27FC236}">
                <a16:creationId xmlns:a16="http://schemas.microsoft.com/office/drawing/2014/main" id="{E081B061-7F52-D531-7DE6-EEABD6C33B0B}"/>
              </a:ext>
            </a:extLst>
          </p:cNvPr>
          <p:cNvCxnSpPr>
            <a:cxnSpLocks/>
          </p:cNvCxnSpPr>
          <p:nvPr/>
        </p:nvCxnSpPr>
        <p:spPr>
          <a:xfrm>
            <a:off x="7637045" y="3630487"/>
            <a:ext cx="365459" cy="471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56535CC-F078-FC57-0BA0-4E7DB0CBEBD4}"/>
              </a:ext>
            </a:extLst>
          </p:cNvPr>
          <p:cNvSpPr txBox="1"/>
          <p:nvPr/>
        </p:nvSpPr>
        <p:spPr>
          <a:xfrm>
            <a:off x="7005011" y="4400525"/>
            <a:ext cx="752350" cy="300082"/>
          </a:xfrm>
          <a:prstGeom prst="rect">
            <a:avLst/>
          </a:prstGeom>
          <a:noFill/>
        </p:spPr>
        <p:txBody>
          <a:bodyPr wrap="square" rtlCol="0">
            <a:spAutoFit/>
          </a:bodyPr>
          <a:lstStyle/>
          <a:p>
            <a:r>
              <a:rPr lang="en-US" sz="1350" dirty="0"/>
              <a:t>snake</a:t>
            </a:r>
          </a:p>
        </p:txBody>
      </p:sp>
      <p:cxnSp>
        <p:nvCxnSpPr>
          <p:cNvPr id="28" name="Straight Arrow Connector 27">
            <a:extLst>
              <a:ext uri="{FF2B5EF4-FFF2-40B4-BE49-F238E27FC236}">
                <a16:creationId xmlns:a16="http://schemas.microsoft.com/office/drawing/2014/main" id="{7E6FD7AA-5BB9-FB9F-5F3C-FF2159B048C0}"/>
              </a:ext>
            </a:extLst>
          </p:cNvPr>
          <p:cNvCxnSpPr/>
          <p:nvPr/>
        </p:nvCxnSpPr>
        <p:spPr>
          <a:xfrm>
            <a:off x="7103144" y="3714876"/>
            <a:ext cx="103772" cy="668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343F715-8745-60A0-12DB-EEDAB9414E90}"/>
              </a:ext>
            </a:extLst>
          </p:cNvPr>
          <p:cNvSpPr txBox="1"/>
          <p:nvPr/>
        </p:nvSpPr>
        <p:spPr>
          <a:xfrm>
            <a:off x="7885947" y="4123526"/>
            <a:ext cx="772277" cy="300082"/>
          </a:xfrm>
          <a:prstGeom prst="rect">
            <a:avLst/>
          </a:prstGeom>
          <a:noFill/>
        </p:spPr>
        <p:txBody>
          <a:bodyPr wrap="square" rtlCol="0">
            <a:spAutoFit/>
          </a:bodyPr>
          <a:lstStyle/>
          <a:p>
            <a:r>
              <a:rPr lang="en-US" sz="1350" dirty="0"/>
              <a:t>rotator</a:t>
            </a:r>
          </a:p>
        </p:txBody>
      </p:sp>
      <p:sp>
        <p:nvSpPr>
          <p:cNvPr id="30" name="TextBox 29">
            <a:extLst>
              <a:ext uri="{FF2B5EF4-FFF2-40B4-BE49-F238E27FC236}">
                <a16:creationId xmlns:a16="http://schemas.microsoft.com/office/drawing/2014/main" id="{AA4B97B1-C275-E24E-9919-FA82D582A76B}"/>
              </a:ext>
            </a:extLst>
          </p:cNvPr>
          <p:cNvSpPr txBox="1"/>
          <p:nvPr/>
        </p:nvSpPr>
        <p:spPr>
          <a:xfrm>
            <a:off x="5575885" y="3850775"/>
            <a:ext cx="779796" cy="300082"/>
          </a:xfrm>
          <a:prstGeom prst="rect">
            <a:avLst/>
          </a:prstGeom>
          <a:noFill/>
        </p:spPr>
        <p:txBody>
          <a:bodyPr wrap="square" rtlCol="0">
            <a:spAutoFit/>
          </a:bodyPr>
          <a:lstStyle/>
          <a:p>
            <a:r>
              <a:rPr lang="en-US" sz="1350" dirty="0"/>
              <a:t>rotator</a:t>
            </a:r>
          </a:p>
        </p:txBody>
      </p:sp>
      <p:cxnSp>
        <p:nvCxnSpPr>
          <p:cNvPr id="31" name="Straight Arrow Connector 30">
            <a:extLst>
              <a:ext uri="{FF2B5EF4-FFF2-40B4-BE49-F238E27FC236}">
                <a16:creationId xmlns:a16="http://schemas.microsoft.com/office/drawing/2014/main" id="{2B798A0B-1FD4-DD6A-6DBB-92CF5C914D68}"/>
              </a:ext>
            </a:extLst>
          </p:cNvPr>
          <p:cNvCxnSpPr>
            <a:stCxn id="24" idx="2"/>
          </p:cNvCxnSpPr>
          <p:nvPr/>
        </p:nvCxnSpPr>
        <p:spPr>
          <a:xfrm flipH="1">
            <a:off x="6042861" y="3606592"/>
            <a:ext cx="448176" cy="298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1F15F48-AD84-7DE4-9E2E-897CD075282F}"/>
              </a:ext>
            </a:extLst>
          </p:cNvPr>
          <p:cNvSpPr txBox="1"/>
          <p:nvPr/>
        </p:nvSpPr>
        <p:spPr>
          <a:xfrm>
            <a:off x="6177089" y="2098820"/>
            <a:ext cx="1283619" cy="507831"/>
          </a:xfrm>
          <a:prstGeom prst="rect">
            <a:avLst/>
          </a:prstGeom>
          <a:noFill/>
        </p:spPr>
        <p:txBody>
          <a:bodyPr wrap="square" rtlCol="0">
            <a:spAutoFit/>
          </a:bodyPr>
          <a:lstStyle/>
          <a:p>
            <a:r>
              <a:rPr lang="en-US" sz="1350" dirty="0"/>
              <a:t>Proposed layout</a:t>
            </a:r>
          </a:p>
        </p:txBody>
      </p:sp>
    </p:spTree>
    <p:extLst>
      <p:ext uri="{BB962C8B-B14F-4D97-AF65-F5344CB8AC3E}">
        <p14:creationId xmlns:p14="http://schemas.microsoft.com/office/powerpoint/2010/main" val="295031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13C3-EC41-0BF9-829F-11958A33B0EF}"/>
              </a:ext>
            </a:extLst>
          </p:cNvPr>
          <p:cNvSpPr>
            <a:spLocks noGrp="1"/>
          </p:cNvSpPr>
          <p:nvPr>
            <p:ph type="title"/>
          </p:nvPr>
        </p:nvSpPr>
        <p:spPr/>
        <p:txBody>
          <a:bodyPr/>
          <a:lstStyle/>
          <a:p>
            <a:r>
              <a:rPr lang="en-US" dirty="0"/>
              <a:t>Rotator and Snake Configuration  at IP6</a:t>
            </a:r>
          </a:p>
        </p:txBody>
      </p:sp>
      <p:sp>
        <p:nvSpPr>
          <p:cNvPr id="3" name="Rectangle 2">
            <a:extLst>
              <a:ext uri="{FF2B5EF4-FFF2-40B4-BE49-F238E27FC236}">
                <a16:creationId xmlns:a16="http://schemas.microsoft.com/office/drawing/2014/main" id="{16ABF101-5EDD-B150-BFA7-43965CBA361C}"/>
              </a:ext>
            </a:extLst>
          </p:cNvPr>
          <p:cNvSpPr/>
          <p:nvPr/>
        </p:nvSpPr>
        <p:spPr>
          <a:xfrm>
            <a:off x="2775904" y="2700199"/>
            <a:ext cx="457154" cy="578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C82550EA-D691-97B7-92F3-FD8B0535FBB1}"/>
              </a:ext>
            </a:extLst>
          </p:cNvPr>
          <p:cNvSpPr/>
          <p:nvPr/>
        </p:nvSpPr>
        <p:spPr>
          <a:xfrm>
            <a:off x="1693417" y="2700197"/>
            <a:ext cx="457154" cy="578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152EF6E8-E907-FED9-BD81-5A8EC5C2AEBD}"/>
              </a:ext>
            </a:extLst>
          </p:cNvPr>
          <p:cNvSpPr/>
          <p:nvPr/>
        </p:nvSpPr>
        <p:spPr>
          <a:xfrm>
            <a:off x="5370349" y="2659284"/>
            <a:ext cx="457154" cy="578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a:extLst>
              <a:ext uri="{FF2B5EF4-FFF2-40B4-BE49-F238E27FC236}">
                <a16:creationId xmlns:a16="http://schemas.microsoft.com/office/drawing/2014/main" id="{8D3EDAD8-1440-DDFA-469E-0E876A7ECA36}"/>
              </a:ext>
            </a:extLst>
          </p:cNvPr>
          <p:cNvSpPr/>
          <p:nvPr/>
        </p:nvSpPr>
        <p:spPr>
          <a:xfrm>
            <a:off x="3787510" y="2806937"/>
            <a:ext cx="855023" cy="365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BA71D60C-151D-CE86-C8CE-A0D3F5758FFE}"/>
              </a:ext>
            </a:extLst>
          </p:cNvPr>
          <p:cNvSpPr/>
          <p:nvPr/>
        </p:nvSpPr>
        <p:spPr>
          <a:xfrm>
            <a:off x="6654370" y="2806936"/>
            <a:ext cx="855023" cy="365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6B0F6BF4-615B-A995-0F86-E54CC21AEBFB}"/>
              </a:ext>
            </a:extLst>
          </p:cNvPr>
          <p:cNvSpPr txBox="1"/>
          <p:nvPr/>
        </p:nvSpPr>
        <p:spPr>
          <a:xfrm>
            <a:off x="224540" y="2238606"/>
            <a:ext cx="1284020" cy="507831"/>
          </a:xfrm>
          <a:prstGeom prst="rect">
            <a:avLst/>
          </a:prstGeom>
          <a:noFill/>
        </p:spPr>
        <p:txBody>
          <a:bodyPr wrap="square" rtlCol="0">
            <a:spAutoFit/>
          </a:bodyPr>
          <a:lstStyle/>
          <a:p>
            <a:r>
              <a:rPr lang="en-US" sz="1350" dirty="0"/>
              <a:t>Beam direction</a:t>
            </a:r>
          </a:p>
        </p:txBody>
      </p:sp>
      <p:sp>
        <p:nvSpPr>
          <p:cNvPr id="11" name="TextBox 10">
            <a:extLst>
              <a:ext uri="{FF2B5EF4-FFF2-40B4-BE49-F238E27FC236}">
                <a16:creationId xmlns:a16="http://schemas.microsoft.com/office/drawing/2014/main" id="{C9930934-1BD9-0EAE-E40A-805236CC3868}"/>
              </a:ext>
            </a:extLst>
          </p:cNvPr>
          <p:cNvSpPr txBox="1"/>
          <p:nvPr/>
        </p:nvSpPr>
        <p:spPr>
          <a:xfrm>
            <a:off x="6777615" y="3547399"/>
            <a:ext cx="1235415" cy="300082"/>
          </a:xfrm>
          <a:prstGeom prst="rect">
            <a:avLst/>
          </a:prstGeom>
          <a:noFill/>
        </p:spPr>
        <p:txBody>
          <a:bodyPr wrap="square" rtlCol="0">
            <a:spAutoFit/>
          </a:bodyPr>
          <a:lstStyle/>
          <a:p>
            <a:r>
              <a:rPr lang="en-US" sz="1350" dirty="0" err="1"/>
              <a:t>Rotator_end</a:t>
            </a:r>
            <a:endParaRPr lang="en-US" sz="1350" dirty="0"/>
          </a:p>
        </p:txBody>
      </p:sp>
      <p:sp>
        <p:nvSpPr>
          <p:cNvPr id="12" name="TextBox 11">
            <a:extLst>
              <a:ext uri="{FF2B5EF4-FFF2-40B4-BE49-F238E27FC236}">
                <a16:creationId xmlns:a16="http://schemas.microsoft.com/office/drawing/2014/main" id="{03E35D14-78E6-C93A-58FD-7084B3264883}"/>
              </a:ext>
            </a:extLst>
          </p:cNvPr>
          <p:cNvSpPr txBox="1"/>
          <p:nvPr/>
        </p:nvSpPr>
        <p:spPr>
          <a:xfrm>
            <a:off x="3949590" y="3537875"/>
            <a:ext cx="692944" cy="300082"/>
          </a:xfrm>
          <a:prstGeom prst="rect">
            <a:avLst/>
          </a:prstGeom>
          <a:noFill/>
        </p:spPr>
        <p:txBody>
          <a:bodyPr wrap="square" rtlCol="0">
            <a:spAutoFit/>
          </a:bodyPr>
          <a:lstStyle/>
          <a:p>
            <a:r>
              <a:rPr lang="en-US" sz="1350" dirty="0"/>
              <a:t>snake</a:t>
            </a:r>
          </a:p>
        </p:txBody>
      </p:sp>
      <p:sp>
        <p:nvSpPr>
          <p:cNvPr id="13" name="TextBox 12">
            <a:extLst>
              <a:ext uri="{FF2B5EF4-FFF2-40B4-BE49-F238E27FC236}">
                <a16:creationId xmlns:a16="http://schemas.microsoft.com/office/drawing/2014/main" id="{2D19319A-B8C3-0FB5-176F-6A91F174E374}"/>
              </a:ext>
            </a:extLst>
          </p:cNvPr>
          <p:cNvSpPr txBox="1"/>
          <p:nvPr/>
        </p:nvSpPr>
        <p:spPr>
          <a:xfrm>
            <a:off x="2368076" y="3414939"/>
            <a:ext cx="1754695" cy="300082"/>
          </a:xfrm>
          <a:prstGeom prst="rect">
            <a:avLst/>
          </a:prstGeom>
          <a:noFill/>
        </p:spPr>
        <p:txBody>
          <a:bodyPr wrap="square" rtlCol="0">
            <a:spAutoFit/>
          </a:bodyPr>
          <a:lstStyle/>
          <a:p>
            <a:r>
              <a:rPr lang="el-GR" sz="1350" dirty="0"/>
              <a:t>Θ</a:t>
            </a:r>
            <a:r>
              <a:rPr lang="en-US" sz="1350" baseline="-25000" dirty="0"/>
              <a:t>1</a:t>
            </a:r>
            <a:r>
              <a:rPr lang="en-US" sz="1350" dirty="0"/>
              <a:t> =  61.35e-3 rad</a:t>
            </a:r>
          </a:p>
        </p:txBody>
      </p:sp>
      <p:sp>
        <p:nvSpPr>
          <p:cNvPr id="14" name="TextBox 13">
            <a:extLst>
              <a:ext uri="{FF2B5EF4-FFF2-40B4-BE49-F238E27FC236}">
                <a16:creationId xmlns:a16="http://schemas.microsoft.com/office/drawing/2014/main" id="{3F3A0E76-C2B7-B725-1D5A-0F958A8E9917}"/>
              </a:ext>
            </a:extLst>
          </p:cNvPr>
          <p:cNvSpPr txBox="1"/>
          <p:nvPr/>
        </p:nvSpPr>
        <p:spPr>
          <a:xfrm>
            <a:off x="4899674" y="3461422"/>
            <a:ext cx="1754695" cy="300082"/>
          </a:xfrm>
          <a:prstGeom prst="rect">
            <a:avLst/>
          </a:prstGeom>
          <a:noFill/>
        </p:spPr>
        <p:txBody>
          <a:bodyPr wrap="square" rtlCol="0">
            <a:spAutoFit/>
          </a:bodyPr>
          <a:lstStyle/>
          <a:p>
            <a:r>
              <a:rPr lang="el-GR" sz="1350" dirty="0"/>
              <a:t>Θ</a:t>
            </a:r>
            <a:r>
              <a:rPr lang="en-US" sz="1350" baseline="-25000" dirty="0"/>
              <a:t>2</a:t>
            </a:r>
            <a:r>
              <a:rPr lang="en-US" sz="1350" dirty="0"/>
              <a:t> =  38.924e-3 rad</a:t>
            </a:r>
          </a:p>
        </p:txBody>
      </p:sp>
      <p:sp>
        <p:nvSpPr>
          <p:cNvPr id="16" name="Oval 15">
            <a:extLst>
              <a:ext uri="{FF2B5EF4-FFF2-40B4-BE49-F238E27FC236}">
                <a16:creationId xmlns:a16="http://schemas.microsoft.com/office/drawing/2014/main" id="{1646B329-C287-0247-A29F-44A395210BDC}"/>
              </a:ext>
            </a:extLst>
          </p:cNvPr>
          <p:cNvSpPr/>
          <p:nvPr/>
        </p:nvSpPr>
        <p:spPr>
          <a:xfrm>
            <a:off x="474486" y="2806936"/>
            <a:ext cx="855023" cy="365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3AAF3CE1-F96F-991E-3162-6CCEBE562715}"/>
              </a:ext>
            </a:extLst>
          </p:cNvPr>
          <p:cNvSpPr txBox="1"/>
          <p:nvPr/>
        </p:nvSpPr>
        <p:spPr>
          <a:xfrm>
            <a:off x="586165" y="3501874"/>
            <a:ext cx="1136850" cy="300082"/>
          </a:xfrm>
          <a:prstGeom prst="rect">
            <a:avLst/>
          </a:prstGeom>
          <a:noFill/>
        </p:spPr>
        <p:txBody>
          <a:bodyPr wrap="none" rtlCol="0">
            <a:spAutoFit/>
          </a:bodyPr>
          <a:lstStyle/>
          <a:p>
            <a:r>
              <a:rPr lang="en-US" sz="1350" dirty="0" err="1"/>
              <a:t>Rotator_beg</a:t>
            </a:r>
            <a:endParaRPr lang="en-US" sz="1350" dirty="0"/>
          </a:p>
        </p:txBody>
      </p:sp>
      <p:sp>
        <p:nvSpPr>
          <p:cNvPr id="19" name="TextBox 18">
            <a:extLst>
              <a:ext uri="{FF2B5EF4-FFF2-40B4-BE49-F238E27FC236}">
                <a16:creationId xmlns:a16="http://schemas.microsoft.com/office/drawing/2014/main" id="{50B8396E-CB2A-9251-7DB3-8209C279A511}"/>
              </a:ext>
            </a:extLst>
          </p:cNvPr>
          <p:cNvSpPr txBox="1"/>
          <p:nvPr/>
        </p:nvSpPr>
        <p:spPr>
          <a:xfrm>
            <a:off x="1300700" y="3946051"/>
            <a:ext cx="1754695" cy="300082"/>
          </a:xfrm>
          <a:prstGeom prst="rect">
            <a:avLst/>
          </a:prstGeom>
          <a:noFill/>
        </p:spPr>
        <p:txBody>
          <a:bodyPr wrap="square" rtlCol="0">
            <a:spAutoFit/>
          </a:bodyPr>
          <a:lstStyle/>
          <a:p>
            <a:r>
              <a:rPr lang="el-GR" sz="1350" dirty="0"/>
              <a:t>Θ</a:t>
            </a:r>
            <a:r>
              <a:rPr lang="en-US" sz="1350" baseline="-25000" dirty="0"/>
              <a:t>0</a:t>
            </a:r>
            <a:r>
              <a:rPr lang="en-US" sz="1350" dirty="0"/>
              <a:t> =  17e-3 rad</a:t>
            </a:r>
          </a:p>
        </p:txBody>
      </p:sp>
      <p:cxnSp>
        <p:nvCxnSpPr>
          <p:cNvPr id="21" name="Straight Connector 20">
            <a:extLst>
              <a:ext uri="{FF2B5EF4-FFF2-40B4-BE49-F238E27FC236}">
                <a16:creationId xmlns:a16="http://schemas.microsoft.com/office/drawing/2014/main" id="{D5DF0995-5F7F-06CA-DB20-932E7E2CC543}"/>
              </a:ext>
            </a:extLst>
          </p:cNvPr>
          <p:cNvCxnSpPr>
            <a:endCxn id="4" idx="2"/>
          </p:cNvCxnSpPr>
          <p:nvPr/>
        </p:nvCxnSpPr>
        <p:spPr>
          <a:xfrm flipV="1">
            <a:off x="1921994" y="3278841"/>
            <a:ext cx="0" cy="667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65D6E9-2A1D-C8E6-EE2D-2E9B4EB8BAF8}"/>
              </a:ext>
            </a:extLst>
          </p:cNvPr>
          <p:cNvCxnSpPr/>
          <p:nvPr/>
        </p:nvCxnSpPr>
        <p:spPr>
          <a:xfrm flipV="1">
            <a:off x="3055394" y="3172102"/>
            <a:ext cx="0" cy="2568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51B0E4-66E2-2F1C-659F-AABE330EE0E8}"/>
              </a:ext>
            </a:extLst>
          </p:cNvPr>
          <p:cNvCxnSpPr/>
          <p:nvPr/>
        </p:nvCxnSpPr>
        <p:spPr>
          <a:xfrm flipV="1">
            <a:off x="5598926" y="3172102"/>
            <a:ext cx="0" cy="2568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C260BDF-D435-E1DD-5D0C-7CA21F1D20AC}"/>
              </a:ext>
            </a:extLst>
          </p:cNvPr>
          <p:cNvCxnSpPr>
            <a:stCxn id="18" idx="0"/>
            <a:endCxn id="16" idx="4"/>
          </p:cNvCxnSpPr>
          <p:nvPr/>
        </p:nvCxnSpPr>
        <p:spPr>
          <a:xfrm flipH="1" flipV="1">
            <a:off x="901998" y="3172103"/>
            <a:ext cx="252592" cy="329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4F31A5-508E-A550-5381-91EE894BB013}"/>
              </a:ext>
            </a:extLst>
          </p:cNvPr>
          <p:cNvCxnSpPr>
            <a:endCxn id="6" idx="4"/>
          </p:cNvCxnSpPr>
          <p:nvPr/>
        </p:nvCxnSpPr>
        <p:spPr>
          <a:xfrm flipV="1">
            <a:off x="4215021" y="3172103"/>
            <a:ext cx="1" cy="329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DC490F-85F5-3219-1C18-DF02F0F78EC0}"/>
              </a:ext>
            </a:extLst>
          </p:cNvPr>
          <p:cNvCxnSpPr>
            <a:cxnSpLocks/>
          </p:cNvCxnSpPr>
          <p:nvPr/>
        </p:nvCxnSpPr>
        <p:spPr>
          <a:xfrm flipV="1">
            <a:off x="7072830" y="3042754"/>
            <a:ext cx="9050" cy="510685"/>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4D98A8B-EF27-6250-8D10-E71B08A5B3C6}"/>
              </a:ext>
            </a:extLst>
          </p:cNvPr>
          <p:cNvSpPr txBox="1"/>
          <p:nvPr/>
        </p:nvSpPr>
        <p:spPr>
          <a:xfrm>
            <a:off x="2259949" y="2828700"/>
            <a:ext cx="473206" cy="323165"/>
          </a:xfrm>
          <a:prstGeom prst="rect">
            <a:avLst/>
          </a:prstGeom>
          <a:noFill/>
        </p:spPr>
        <p:txBody>
          <a:bodyPr wrap="none" rtlCol="0">
            <a:spAutoFit/>
          </a:bodyPr>
          <a:lstStyle/>
          <a:p>
            <a:r>
              <a:rPr lang="en-US" sz="1500" b="1" dirty="0"/>
              <a:t>IP6</a:t>
            </a:r>
          </a:p>
        </p:txBody>
      </p:sp>
      <p:sp>
        <p:nvSpPr>
          <p:cNvPr id="15" name="TextBox 14">
            <a:extLst>
              <a:ext uri="{FF2B5EF4-FFF2-40B4-BE49-F238E27FC236}">
                <a16:creationId xmlns:a16="http://schemas.microsoft.com/office/drawing/2014/main" id="{7998B97B-2F5C-F98E-B22D-05C17F9752D6}"/>
              </a:ext>
            </a:extLst>
          </p:cNvPr>
          <p:cNvSpPr txBox="1"/>
          <p:nvPr/>
        </p:nvSpPr>
        <p:spPr>
          <a:xfrm>
            <a:off x="362978" y="4491460"/>
            <a:ext cx="7920061" cy="1600438"/>
          </a:xfrm>
          <a:prstGeom prst="rect">
            <a:avLst/>
          </a:prstGeom>
          <a:noFill/>
        </p:spPr>
        <p:txBody>
          <a:bodyPr wrap="square">
            <a:spAutoFit/>
          </a:bodyPr>
          <a:lstStyle/>
          <a:p>
            <a:pPr marL="285750" indent="-285750">
              <a:buFont typeface="Arial" panose="020B0604020202020204" pitchFamily="34" charset="0"/>
              <a:buChar char="•"/>
            </a:pPr>
            <a:r>
              <a:rPr lang="en-US" sz="1400" dirty="0"/>
              <a:t>Snake is placed such that between it and the previous and succeeding snake is 60 degrees. Here we can accelerate using it as part of a six snake set. </a:t>
            </a:r>
          </a:p>
          <a:p>
            <a:pPr marL="285750" indent="-285750">
              <a:buFont typeface="Arial" panose="020B0604020202020204" pitchFamily="34" charset="0"/>
              <a:buChar char="•"/>
            </a:pPr>
            <a:r>
              <a:rPr lang="en-US" sz="1400" dirty="0"/>
              <a:t>However when we reach top energy to obtain longitudinal polarization while maintaining the function of the snake, we propose tuning the snake and two rotators such that  the spin Transport Matrix through the whole line  at exit of rotator are the same as if we had an ideal snake and the rotators were off.  We call this matrix the </a:t>
            </a:r>
            <a:r>
              <a:rPr lang="en-US" sz="1400" b="1" dirty="0"/>
              <a:t>STM0</a:t>
            </a:r>
            <a:r>
              <a:rPr lang="en-US" sz="1400" dirty="0"/>
              <a:t> matrix. </a:t>
            </a:r>
          </a:p>
          <a:p>
            <a:pPr marL="285750" indent="-285750">
              <a:buFont typeface="Arial" panose="020B0604020202020204" pitchFamily="34" charset="0"/>
              <a:buChar char="•"/>
            </a:pPr>
            <a:r>
              <a:rPr lang="en-US" sz="1400" dirty="0"/>
              <a:t>As well at IP6 the polarization should be longitudinal.</a:t>
            </a:r>
          </a:p>
        </p:txBody>
      </p:sp>
      <p:cxnSp>
        <p:nvCxnSpPr>
          <p:cNvPr id="17" name="Straight Arrow Connector 16">
            <a:extLst>
              <a:ext uri="{FF2B5EF4-FFF2-40B4-BE49-F238E27FC236}">
                <a16:creationId xmlns:a16="http://schemas.microsoft.com/office/drawing/2014/main" id="{5AB6A15A-67BD-4CF8-1CB1-39BF11698B82}"/>
              </a:ext>
            </a:extLst>
          </p:cNvPr>
          <p:cNvCxnSpPr/>
          <p:nvPr/>
        </p:nvCxnSpPr>
        <p:spPr>
          <a:xfrm>
            <a:off x="362978" y="2948606"/>
            <a:ext cx="8035064" cy="40913"/>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510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F5DE-6AA3-9D81-4409-DAB8DDDAA508}"/>
              </a:ext>
            </a:extLst>
          </p:cNvPr>
          <p:cNvSpPr>
            <a:spLocks noGrp="1"/>
          </p:cNvSpPr>
          <p:nvPr>
            <p:ph type="title"/>
          </p:nvPr>
        </p:nvSpPr>
        <p:spPr/>
        <p:txBody>
          <a:bodyPr/>
          <a:lstStyle/>
          <a:p>
            <a:r>
              <a:rPr lang="en-US" dirty="0"/>
              <a:t>Fitting Simplified Helical Dipole Model </a:t>
            </a:r>
          </a:p>
        </p:txBody>
      </p:sp>
      <p:sp>
        <p:nvSpPr>
          <p:cNvPr id="3" name="Content Placeholder 2">
            <a:extLst>
              <a:ext uri="{FF2B5EF4-FFF2-40B4-BE49-F238E27FC236}">
                <a16:creationId xmlns:a16="http://schemas.microsoft.com/office/drawing/2014/main" id="{CA4BDF68-EAA6-4B6F-F75E-9071904AA2CA}"/>
              </a:ext>
            </a:extLst>
          </p:cNvPr>
          <p:cNvSpPr>
            <a:spLocks noGrp="1"/>
          </p:cNvSpPr>
          <p:nvPr>
            <p:ph idx="1"/>
          </p:nvPr>
        </p:nvSpPr>
        <p:spPr/>
        <p:txBody>
          <a:bodyPr/>
          <a:lstStyle/>
          <a:p>
            <a:r>
              <a:rPr lang="en-US" dirty="0"/>
              <a:t>Using Model developed in M. Syphers and E. Courant:</a:t>
            </a:r>
          </a:p>
          <a:p>
            <a:endParaRPr lang="en-US" dirty="0"/>
          </a:p>
          <a:p>
            <a:pPr lvl="8"/>
            <a:r>
              <a:rPr lang="en-US" dirty="0"/>
              <a:t>                                                           </a:t>
            </a:r>
            <a:r>
              <a:rPr lang="en-US" dirty="0">
                <a:sym typeface="Wingdings" pitchFamily="2" charset="2"/>
              </a:rPr>
              <a:t> Rotator Style Helix</a:t>
            </a:r>
          </a:p>
          <a:p>
            <a:pPr lvl="8"/>
            <a:endParaRPr lang="en-US" dirty="0">
              <a:sym typeface="Wingdings" pitchFamily="2" charset="2"/>
            </a:endParaRPr>
          </a:p>
          <a:p>
            <a:pPr lvl="8"/>
            <a:endParaRPr lang="en-US" dirty="0">
              <a:sym typeface="Wingdings" pitchFamily="2" charset="2"/>
            </a:endParaRPr>
          </a:p>
          <a:p>
            <a:pPr lvl="8"/>
            <a:endParaRPr lang="en-US" dirty="0">
              <a:sym typeface="Wingdings" pitchFamily="2" charset="2"/>
            </a:endParaRPr>
          </a:p>
          <a:p>
            <a:pPr lvl="8"/>
            <a:endParaRPr lang="en-US" dirty="0">
              <a:sym typeface="Wingdings" pitchFamily="2" charset="2"/>
            </a:endParaRPr>
          </a:p>
          <a:p>
            <a:pPr lvl="8"/>
            <a:endParaRPr lang="en-US" dirty="0">
              <a:sym typeface="Wingdings" pitchFamily="2" charset="2"/>
            </a:endParaRPr>
          </a:p>
          <a:p>
            <a:pPr lvl="8"/>
            <a:endParaRPr lang="en-US" dirty="0">
              <a:sym typeface="Wingdings" pitchFamily="2" charset="2"/>
            </a:endParaRPr>
          </a:p>
          <a:p>
            <a:pPr lvl="8"/>
            <a:r>
              <a:rPr lang="en-US" dirty="0">
                <a:sym typeface="Wingdings" pitchFamily="2" charset="2"/>
              </a:rPr>
              <a:t>                                                                   </a:t>
            </a:r>
          </a:p>
          <a:p>
            <a:pPr lvl="8"/>
            <a:endParaRPr lang="en-US" dirty="0">
              <a:sym typeface="Wingdings" pitchFamily="2" charset="2"/>
            </a:endParaRPr>
          </a:p>
          <a:p>
            <a:pPr lvl="8"/>
            <a:endParaRPr lang="en-US" dirty="0">
              <a:sym typeface="Wingdings" pitchFamily="2" charset="2"/>
            </a:endParaRPr>
          </a:p>
          <a:p>
            <a:pPr lvl="8"/>
            <a:endParaRPr lang="en-US" dirty="0">
              <a:sym typeface="Wingdings" pitchFamily="2" charset="2"/>
            </a:endParaRPr>
          </a:p>
          <a:p>
            <a:pPr lvl="8"/>
            <a:endParaRPr lang="en-US" dirty="0">
              <a:sym typeface="Wingdings" pitchFamily="2" charset="2"/>
            </a:endParaRPr>
          </a:p>
          <a:p>
            <a:pPr lvl="8"/>
            <a:endParaRPr lang="en-US" dirty="0">
              <a:sym typeface="Wingdings" pitchFamily="2" charset="2"/>
            </a:endParaRPr>
          </a:p>
          <a:p>
            <a:pPr lvl="8"/>
            <a:endParaRPr lang="en-US" dirty="0">
              <a:sym typeface="Wingdings" pitchFamily="2" charset="2"/>
            </a:endParaRPr>
          </a:p>
          <a:p>
            <a:pPr marL="2743200" lvl="8" indent="0">
              <a:buNone/>
            </a:pPr>
            <a:r>
              <a:rPr lang="en-US" dirty="0">
                <a:sym typeface="Wingdings" pitchFamily="2" charset="2"/>
              </a:rPr>
              <a:t>                                                                 Snake Style Helix</a:t>
            </a:r>
            <a:endParaRPr lang="en-US" dirty="0"/>
          </a:p>
          <a:p>
            <a:endParaRPr lang="en-US" dirty="0"/>
          </a:p>
        </p:txBody>
      </p:sp>
      <p:pic>
        <p:nvPicPr>
          <p:cNvPr id="4" name="Picture 3">
            <a:extLst>
              <a:ext uri="{FF2B5EF4-FFF2-40B4-BE49-F238E27FC236}">
                <a16:creationId xmlns:a16="http://schemas.microsoft.com/office/drawing/2014/main" id="{984BF1CB-23FC-3116-AF0A-D44FD2239FFF}"/>
              </a:ext>
            </a:extLst>
          </p:cNvPr>
          <p:cNvPicPr>
            <a:picLocks noChangeAspect="1"/>
          </p:cNvPicPr>
          <p:nvPr/>
        </p:nvPicPr>
        <p:blipFill>
          <a:blip r:embed="rId2"/>
          <a:stretch>
            <a:fillRect/>
          </a:stretch>
        </p:blipFill>
        <p:spPr>
          <a:xfrm>
            <a:off x="387350" y="1425495"/>
            <a:ext cx="5829300" cy="1406635"/>
          </a:xfrm>
          <a:prstGeom prst="rect">
            <a:avLst/>
          </a:prstGeom>
        </p:spPr>
      </p:pic>
      <p:pic>
        <p:nvPicPr>
          <p:cNvPr id="5" name="Picture 4">
            <a:extLst>
              <a:ext uri="{FF2B5EF4-FFF2-40B4-BE49-F238E27FC236}">
                <a16:creationId xmlns:a16="http://schemas.microsoft.com/office/drawing/2014/main" id="{728981B5-068A-DE5C-7F13-2F36D0A84190}"/>
              </a:ext>
            </a:extLst>
          </p:cNvPr>
          <p:cNvPicPr>
            <a:picLocks noChangeAspect="1"/>
          </p:cNvPicPr>
          <p:nvPr/>
        </p:nvPicPr>
        <p:blipFill>
          <a:blip r:embed="rId3"/>
          <a:stretch>
            <a:fillRect/>
          </a:stretch>
        </p:blipFill>
        <p:spPr>
          <a:xfrm>
            <a:off x="387350" y="4196957"/>
            <a:ext cx="5829300" cy="1529949"/>
          </a:xfrm>
          <a:prstGeom prst="rect">
            <a:avLst/>
          </a:prstGeom>
        </p:spPr>
      </p:pic>
      <p:pic>
        <p:nvPicPr>
          <p:cNvPr id="6" name="Picture 5">
            <a:extLst>
              <a:ext uri="{FF2B5EF4-FFF2-40B4-BE49-F238E27FC236}">
                <a16:creationId xmlns:a16="http://schemas.microsoft.com/office/drawing/2014/main" id="{DA9DAB71-6D6F-4362-1855-40B9C1305E5E}"/>
              </a:ext>
            </a:extLst>
          </p:cNvPr>
          <p:cNvPicPr>
            <a:picLocks noChangeAspect="1"/>
          </p:cNvPicPr>
          <p:nvPr/>
        </p:nvPicPr>
        <p:blipFill>
          <a:blip r:embed="rId4"/>
          <a:stretch>
            <a:fillRect/>
          </a:stretch>
        </p:blipFill>
        <p:spPr>
          <a:xfrm>
            <a:off x="2935751" y="3463549"/>
            <a:ext cx="1636249" cy="575960"/>
          </a:xfrm>
          <a:prstGeom prst="rect">
            <a:avLst/>
          </a:prstGeom>
        </p:spPr>
      </p:pic>
      <p:pic>
        <p:nvPicPr>
          <p:cNvPr id="7" name="Picture 6">
            <a:extLst>
              <a:ext uri="{FF2B5EF4-FFF2-40B4-BE49-F238E27FC236}">
                <a16:creationId xmlns:a16="http://schemas.microsoft.com/office/drawing/2014/main" id="{F3194DE6-DD28-DDC5-3DD2-3060AE5D2944}"/>
              </a:ext>
            </a:extLst>
          </p:cNvPr>
          <p:cNvPicPr>
            <a:picLocks noChangeAspect="1"/>
          </p:cNvPicPr>
          <p:nvPr/>
        </p:nvPicPr>
        <p:blipFill>
          <a:blip r:embed="rId5"/>
          <a:stretch>
            <a:fillRect/>
          </a:stretch>
        </p:blipFill>
        <p:spPr>
          <a:xfrm>
            <a:off x="621966" y="3429000"/>
            <a:ext cx="1657350" cy="409575"/>
          </a:xfrm>
          <a:prstGeom prst="rect">
            <a:avLst/>
          </a:prstGeom>
        </p:spPr>
      </p:pic>
      <p:pic>
        <p:nvPicPr>
          <p:cNvPr id="8" name="Picture 7">
            <a:extLst>
              <a:ext uri="{FF2B5EF4-FFF2-40B4-BE49-F238E27FC236}">
                <a16:creationId xmlns:a16="http://schemas.microsoft.com/office/drawing/2014/main" id="{576A2140-53B9-0DCA-A420-AE76C983AFB9}"/>
              </a:ext>
            </a:extLst>
          </p:cNvPr>
          <p:cNvPicPr>
            <a:picLocks noChangeAspect="1"/>
          </p:cNvPicPr>
          <p:nvPr/>
        </p:nvPicPr>
        <p:blipFill>
          <a:blip r:embed="rId6"/>
          <a:stretch>
            <a:fillRect/>
          </a:stretch>
        </p:blipFill>
        <p:spPr>
          <a:xfrm>
            <a:off x="621966" y="2879224"/>
            <a:ext cx="2362200" cy="361950"/>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4245C62-B5CB-6A8C-15D6-B741300B73B1}"/>
                  </a:ext>
                </a:extLst>
              </p:cNvPr>
              <p:cNvSpPr txBox="1"/>
              <p:nvPr/>
            </p:nvSpPr>
            <p:spPr>
              <a:xfrm>
                <a:off x="3328286" y="2920248"/>
                <a:ext cx="1392321" cy="48128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𝑘</m:t>
                      </m:r>
                      <m:r>
                        <a:rPr lang="en-US" sz="1350" i="1">
                          <a:latin typeface="Cambria Math" panose="02040503050406030204" pitchFamily="18" charset="0"/>
                          <a:ea typeface="Cambria Math" panose="02040503050406030204" pitchFamily="18" charset="0"/>
                        </a:rPr>
                        <m:t>=</m:t>
                      </m:r>
                      <m:f>
                        <m:fPr>
                          <m:ctrlPr>
                            <a:rPr lang="en-US" sz="1350" i="1">
                              <a:latin typeface="Cambria Math" panose="02040503050406030204" pitchFamily="18" charset="0"/>
                              <a:ea typeface="Cambria Math" panose="02040503050406030204" pitchFamily="18" charset="0"/>
                            </a:rPr>
                          </m:ctrlPr>
                        </m:fPr>
                        <m:num>
                          <m:r>
                            <a:rPr lang="en-US" sz="1350" i="1">
                              <a:latin typeface="Cambria Math" panose="02040503050406030204" pitchFamily="18" charset="0"/>
                              <a:ea typeface="Cambria Math" panose="02040503050406030204" pitchFamily="18" charset="0"/>
                            </a:rPr>
                            <m:t>2</m:t>
                          </m:r>
                          <m:r>
                            <a:rPr lang="en-US" sz="1350" i="1">
                              <a:latin typeface="Cambria Math" panose="02040503050406030204" pitchFamily="18" charset="0"/>
                              <a:ea typeface="Cambria Math" panose="02040503050406030204" pitchFamily="18" charset="0"/>
                            </a:rPr>
                            <m:t>𝜋</m:t>
                          </m:r>
                        </m:num>
                        <m:den>
                          <m:r>
                            <a:rPr lang="en-US" sz="1350" i="1">
                              <a:latin typeface="Cambria Math" panose="02040503050406030204" pitchFamily="18" charset="0"/>
                              <a:ea typeface="Cambria Math" panose="02040503050406030204" pitchFamily="18" charset="0"/>
                            </a:rPr>
                            <m:t>𝐿</m:t>
                          </m:r>
                        </m:den>
                      </m:f>
                    </m:oMath>
                  </m:oMathPara>
                </a14:m>
                <a:endParaRPr lang="en-US" sz="1350" dirty="0"/>
              </a:p>
            </p:txBody>
          </p:sp>
        </mc:Choice>
        <mc:Fallback>
          <p:sp>
            <p:nvSpPr>
              <p:cNvPr id="9" name="TextBox 8">
                <a:extLst>
                  <a:ext uri="{FF2B5EF4-FFF2-40B4-BE49-F238E27FC236}">
                    <a16:creationId xmlns:a16="http://schemas.microsoft.com/office/drawing/2014/main" id="{E4245C62-B5CB-6A8C-15D6-B741300B73B1}"/>
                  </a:ext>
                </a:extLst>
              </p:cNvPr>
              <p:cNvSpPr txBox="1">
                <a:spLocks noRot="1" noChangeAspect="1" noMove="1" noResize="1" noEditPoints="1" noAdjustHandles="1" noChangeArrowheads="1" noChangeShapeType="1" noTextEdit="1"/>
              </p:cNvSpPr>
              <p:nvPr/>
            </p:nvSpPr>
            <p:spPr>
              <a:xfrm>
                <a:off x="3328286" y="2920248"/>
                <a:ext cx="1392321" cy="481286"/>
              </a:xfrm>
              <a:prstGeom prst="rect">
                <a:avLst/>
              </a:prstGeom>
              <a:blipFill>
                <a:blip r:embed="rId7"/>
                <a:stretch>
                  <a:fillRect b="-2564"/>
                </a:stretch>
              </a:blipFill>
            </p:spPr>
            <p:txBody>
              <a:bodyPr/>
              <a:lstStyle/>
              <a:p>
                <a:r>
                  <a:rPr lang="en-US">
                    <a:noFill/>
                  </a:rPr>
                  <a:t> </a:t>
                </a:r>
              </a:p>
            </p:txBody>
          </p:sp>
        </mc:Fallback>
      </mc:AlternateContent>
    </p:spTree>
    <p:extLst>
      <p:ext uri="{BB962C8B-B14F-4D97-AF65-F5344CB8AC3E}">
        <p14:creationId xmlns:p14="http://schemas.microsoft.com/office/powerpoint/2010/main" val="72929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DC46-3996-24E2-92C6-C3129DDEED42}"/>
              </a:ext>
            </a:extLst>
          </p:cNvPr>
          <p:cNvSpPr>
            <a:spLocks noGrp="1"/>
          </p:cNvSpPr>
          <p:nvPr>
            <p:ph type="title"/>
          </p:nvPr>
        </p:nvSpPr>
        <p:spPr/>
        <p:txBody>
          <a:bodyPr/>
          <a:lstStyle/>
          <a:p>
            <a:r>
              <a:rPr lang="en-US" dirty="0"/>
              <a:t>Settings for 275 GeV</a:t>
            </a:r>
          </a:p>
        </p:txBody>
      </p:sp>
      <p:sp>
        <p:nvSpPr>
          <p:cNvPr id="4" name="TextBox 3">
            <a:extLst>
              <a:ext uri="{FF2B5EF4-FFF2-40B4-BE49-F238E27FC236}">
                <a16:creationId xmlns:a16="http://schemas.microsoft.com/office/drawing/2014/main" id="{627C01FE-A970-31E1-093F-8BD32BDD7126}"/>
              </a:ext>
            </a:extLst>
          </p:cNvPr>
          <p:cNvSpPr txBox="1"/>
          <p:nvPr/>
        </p:nvSpPr>
        <p:spPr>
          <a:xfrm>
            <a:off x="461318" y="1189147"/>
            <a:ext cx="8090065" cy="3831818"/>
          </a:xfrm>
          <a:prstGeom prst="rect">
            <a:avLst/>
          </a:prstGeom>
          <a:noFill/>
        </p:spPr>
        <p:txBody>
          <a:bodyPr wrap="square">
            <a:spAutoFit/>
          </a:bodyPr>
          <a:lstStyle/>
          <a:p>
            <a:r>
              <a:rPr lang="en-US" sz="1350" dirty="0"/>
              <a:t>For this energy, the STM0 matrix in the ( x, y, z) or (horizontal, vertical and longitudinal) basis is:</a:t>
            </a:r>
          </a:p>
          <a:p>
            <a:r>
              <a:rPr lang="en-US" sz="1350" b="1" dirty="0">
                <a:latin typeface="Menlo" panose="020B0609030804020204" pitchFamily="49" charset="0"/>
              </a:rPr>
              <a:t>[[[ 0.95643894  0.         -0.29193243]</a:t>
            </a:r>
          </a:p>
          <a:p>
            <a:r>
              <a:rPr lang="en-US" sz="1350" b="1" dirty="0">
                <a:latin typeface="Menlo" panose="020B0609030804020204" pitchFamily="49" charset="0"/>
              </a:rPr>
              <a:t> [ 0.         -1.          0.        ]</a:t>
            </a:r>
          </a:p>
          <a:p>
            <a:r>
              <a:rPr lang="en-US" sz="1350" b="1" dirty="0">
                <a:latin typeface="Menlo" panose="020B0609030804020204" pitchFamily="49" charset="0"/>
              </a:rPr>
              <a:t> [-0.29193243  0.         -0.95643894]]]</a:t>
            </a:r>
            <a:r>
              <a:rPr lang="en-US" sz="1350" b="1" dirty="0">
                <a:highlight>
                  <a:srgbClr val="000000"/>
                </a:highlight>
                <a:latin typeface="Menlo" panose="020B0609030804020204" pitchFamily="49" charset="0"/>
              </a:rPr>
              <a:t> </a:t>
            </a:r>
          </a:p>
          <a:p>
            <a:endParaRPr lang="en-US" sz="1350" dirty="0">
              <a:latin typeface="Menlo" panose="020B0609030804020204" pitchFamily="49" charset="0"/>
            </a:endParaRPr>
          </a:p>
          <a:p>
            <a:r>
              <a:rPr lang="en-US" sz="1350" dirty="0">
                <a:latin typeface="Menlo" panose="020B0609030804020204" pitchFamily="49" charset="0"/>
              </a:rPr>
              <a:t>Using the field for the two currents for the snake, beginning and end rotator as:</a:t>
            </a:r>
          </a:p>
          <a:p>
            <a:r>
              <a:rPr lang="en-US" sz="1350" b="1" dirty="0">
                <a:latin typeface="Menlo" panose="020B0609030804020204" pitchFamily="49" charset="0"/>
              </a:rPr>
              <a:t>b</a:t>
            </a:r>
            <a:r>
              <a:rPr lang="en-US" sz="1350" dirty="0">
                <a:latin typeface="Menlo" panose="020B0609030804020204" pitchFamily="49" charset="0"/>
              </a:rPr>
              <a:t> = [</a:t>
            </a:r>
            <a:r>
              <a:rPr lang="en-US" sz="1350" dirty="0" err="1">
                <a:latin typeface="Menlo" panose="020B0609030804020204" pitchFamily="49" charset="0"/>
              </a:rPr>
              <a:t>Rotator_beg</a:t>
            </a:r>
            <a:r>
              <a:rPr lang="en-US" sz="1350" dirty="0">
                <a:latin typeface="Menlo" panose="020B0609030804020204" pitchFamily="49" charset="0"/>
              </a:rPr>
              <a:t>, snake, </a:t>
            </a:r>
            <a:r>
              <a:rPr lang="en-US" sz="1350" dirty="0" err="1">
                <a:latin typeface="Menlo" panose="020B0609030804020204" pitchFamily="49" charset="0"/>
              </a:rPr>
              <a:t>Rotator_end</a:t>
            </a:r>
            <a:r>
              <a:rPr lang="en-US" sz="1350" dirty="0">
                <a:latin typeface="Menlo" panose="020B0609030804020204" pitchFamily="49" charset="0"/>
              </a:rPr>
              <a:t>] which is given as a six element array </a:t>
            </a:r>
          </a:p>
          <a:p>
            <a:endParaRPr lang="en-US" sz="1350" dirty="0">
              <a:latin typeface="Menlo" panose="020B0609030804020204" pitchFamily="49" charset="0"/>
            </a:endParaRPr>
          </a:p>
          <a:p>
            <a:r>
              <a:rPr lang="en-US" sz="1350" b="1" dirty="0">
                <a:latin typeface="Menlo" panose="020B0609030804020204" pitchFamily="49" charset="0"/>
              </a:rPr>
              <a:t>b</a:t>
            </a:r>
            <a:r>
              <a:rPr lang="en-US" sz="1350" dirty="0">
                <a:latin typeface="Menlo" panose="020B0609030804020204" pitchFamily="49" charset="0"/>
              </a:rPr>
              <a:t> = [2.816, </a:t>
            </a:r>
            <a:r>
              <a:rPr lang="en-US" sz="1350" dirty="0">
                <a:highlight>
                  <a:srgbClr val="FFFF00"/>
                </a:highlight>
                <a:latin typeface="Menlo" panose="020B0609030804020204" pitchFamily="49" charset="0"/>
              </a:rPr>
              <a:t>3.107</a:t>
            </a:r>
            <a:r>
              <a:rPr lang="en-US" sz="1350" dirty="0">
                <a:latin typeface="Menlo" panose="020B0609030804020204" pitchFamily="49" charset="0"/>
              </a:rPr>
              <a:t>, -0.41332, -1.725, 2.6339, 2.552] (T)</a:t>
            </a:r>
          </a:p>
          <a:p>
            <a:endParaRPr lang="en-US" sz="1350" dirty="0">
              <a:latin typeface="Menlo" panose="020B0609030804020204" pitchFamily="49" charset="0"/>
            </a:endParaRPr>
          </a:p>
          <a:p>
            <a:r>
              <a:rPr lang="en-US" sz="1350" dirty="0">
                <a:latin typeface="Menlo" panose="020B0609030804020204" pitchFamily="49" charset="0"/>
              </a:rPr>
              <a:t>Achieves a STM0 matrix of:</a:t>
            </a:r>
          </a:p>
          <a:p>
            <a:r>
              <a:rPr lang="en-US" sz="1350" dirty="0">
                <a:latin typeface="Menlo" panose="020B0609030804020204" pitchFamily="49" charset="0"/>
              </a:rPr>
              <a:t> [[ 9.56438944e-01  1.44751832e-09 -2.91932435e-01]</a:t>
            </a:r>
          </a:p>
          <a:p>
            <a:r>
              <a:rPr lang="en-US" sz="1350" dirty="0">
                <a:latin typeface="Menlo" panose="020B0609030804020204" pitchFamily="49" charset="0"/>
              </a:rPr>
              <a:t> [-7.88083970e-13 -1.00000000e+00 -4.96098246e-09]</a:t>
            </a:r>
          </a:p>
          <a:p>
            <a:r>
              <a:rPr lang="en-US" sz="1350" dirty="0">
                <a:latin typeface="Menlo" panose="020B0609030804020204" pitchFamily="49" charset="0"/>
              </a:rPr>
              <a:t> [-2.91932435e-01  4.74510686e-09 -9.56438944e-01]]</a:t>
            </a:r>
          </a:p>
          <a:p>
            <a:endParaRPr lang="en-US" sz="1350" dirty="0">
              <a:latin typeface="Menlo" panose="020B0609030804020204" pitchFamily="49" charset="0"/>
            </a:endParaRPr>
          </a:p>
          <a:p>
            <a:endParaRPr lang="en-US" sz="1350" dirty="0">
              <a:latin typeface="Menlo" panose="020B0609030804020204" pitchFamily="49" charset="0"/>
            </a:endParaRPr>
          </a:p>
          <a:p>
            <a:r>
              <a:rPr lang="en-US" sz="1350" b="1" dirty="0">
                <a:latin typeface="Menlo" panose="020B0609030804020204" pitchFamily="49" charset="0"/>
              </a:rPr>
              <a:t>Spin at IP6 = [-0.00787843  0.01496793  0.99985694]</a:t>
            </a:r>
          </a:p>
        </p:txBody>
      </p:sp>
    </p:spTree>
    <p:extLst>
      <p:ext uri="{BB962C8B-B14F-4D97-AF65-F5344CB8AC3E}">
        <p14:creationId xmlns:p14="http://schemas.microsoft.com/office/powerpoint/2010/main" val="255825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DC46-3996-24E2-92C6-C3129DDEED42}"/>
              </a:ext>
            </a:extLst>
          </p:cNvPr>
          <p:cNvSpPr>
            <a:spLocks noGrp="1"/>
          </p:cNvSpPr>
          <p:nvPr>
            <p:ph type="title"/>
          </p:nvPr>
        </p:nvSpPr>
        <p:spPr/>
        <p:txBody>
          <a:bodyPr/>
          <a:lstStyle/>
          <a:p>
            <a:r>
              <a:rPr lang="en-US" dirty="0"/>
              <a:t>Settings for 100 GeV</a:t>
            </a:r>
          </a:p>
        </p:txBody>
      </p:sp>
      <p:sp>
        <p:nvSpPr>
          <p:cNvPr id="4" name="TextBox 3">
            <a:extLst>
              <a:ext uri="{FF2B5EF4-FFF2-40B4-BE49-F238E27FC236}">
                <a16:creationId xmlns:a16="http://schemas.microsoft.com/office/drawing/2014/main" id="{627C01FE-A970-31E1-093F-8BD32BDD7126}"/>
              </a:ext>
            </a:extLst>
          </p:cNvPr>
          <p:cNvSpPr txBox="1"/>
          <p:nvPr/>
        </p:nvSpPr>
        <p:spPr>
          <a:xfrm>
            <a:off x="461318" y="1225242"/>
            <a:ext cx="8090065" cy="3831818"/>
          </a:xfrm>
          <a:prstGeom prst="rect">
            <a:avLst/>
          </a:prstGeom>
          <a:noFill/>
        </p:spPr>
        <p:txBody>
          <a:bodyPr wrap="square">
            <a:spAutoFit/>
          </a:bodyPr>
          <a:lstStyle/>
          <a:p>
            <a:r>
              <a:rPr lang="en-US" sz="1350" dirty="0"/>
              <a:t>For this energy, the </a:t>
            </a:r>
            <a:r>
              <a:rPr lang="en-US" sz="1350" b="1" dirty="0"/>
              <a:t>STM0</a:t>
            </a:r>
            <a:r>
              <a:rPr lang="en-US" sz="1350" dirty="0"/>
              <a:t> matrix in the ( x, y, z) or (horizontal, vertical and longitudinal) basis is:</a:t>
            </a:r>
          </a:p>
          <a:p>
            <a:r>
              <a:rPr lang="en-US" sz="1350" b="1" dirty="0">
                <a:latin typeface="Menlo" panose="020B0609030804020204" pitchFamily="49" charset="0"/>
              </a:rPr>
              <a:t>[[ 0.94902352  0.          0.31520527]</a:t>
            </a:r>
          </a:p>
          <a:p>
            <a:r>
              <a:rPr lang="en-US" sz="1350" b="1" dirty="0">
                <a:latin typeface="Menlo" panose="020B0609030804020204" pitchFamily="49" charset="0"/>
              </a:rPr>
              <a:t> [ 0.         -1.          0.        ]</a:t>
            </a:r>
          </a:p>
          <a:p>
            <a:r>
              <a:rPr lang="en-US" sz="1350" b="1" dirty="0">
                <a:latin typeface="Menlo" panose="020B0609030804020204" pitchFamily="49" charset="0"/>
              </a:rPr>
              <a:t> [ 0.31520527  0.         -0.94902352]]</a:t>
            </a:r>
          </a:p>
          <a:p>
            <a:r>
              <a:rPr lang="en-US" sz="1350" dirty="0">
                <a:latin typeface="Menlo" panose="020B0609030804020204" pitchFamily="49" charset="0"/>
              </a:rPr>
              <a:t>Using the field for the two currents for the snake, beginning and end rotator as:</a:t>
            </a:r>
          </a:p>
          <a:p>
            <a:endParaRPr lang="en-US" sz="1350" dirty="0">
              <a:latin typeface="Menlo" panose="020B0609030804020204" pitchFamily="49" charset="0"/>
            </a:endParaRPr>
          </a:p>
          <a:p>
            <a:r>
              <a:rPr lang="en-US" sz="1350" dirty="0">
                <a:latin typeface="Menlo" panose="020B0609030804020204" pitchFamily="49" charset="0"/>
              </a:rPr>
              <a:t> </a:t>
            </a:r>
            <a:r>
              <a:rPr lang="en-US" sz="1350" b="1" dirty="0">
                <a:latin typeface="Menlo" panose="020B0609030804020204" pitchFamily="49" charset="0"/>
              </a:rPr>
              <a:t>b</a:t>
            </a:r>
            <a:r>
              <a:rPr lang="en-US" sz="1350" dirty="0">
                <a:latin typeface="Menlo" panose="020B0609030804020204" pitchFamily="49" charset="0"/>
              </a:rPr>
              <a:t> = [</a:t>
            </a:r>
            <a:r>
              <a:rPr lang="en-US" sz="1350" dirty="0" err="1">
                <a:latin typeface="Menlo" panose="020B0609030804020204" pitchFamily="49" charset="0"/>
              </a:rPr>
              <a:t>Rotator_beg</a:t>
            </a:r>
            <a:r>
              <a:rPr lang="en-US" sz="1350" dirty="0">
                <a:latin typeface="Menlo" panose="020B0609030804020204" pitchFamily="49" charset="0"/>
              </a:rPr>
              <a:t>, snake, </a:t>
            </a:r>
            <a:r>
              <a:rPr lang="en-US" sz="1350" dirty="0" err="1">
                <a:latin typeface="Menlo" panose="020B0609030804020204" pitchFamily="49" charset="0"/>
              </a:rPr>
              <a:t>Rotator_end</a:t>
            </a:r>
            <a:r>
              <a:rPr lang="en-US" sz="1350" dirty="0">
                <a:latin typeface="Menlo" panose="020B0609030804020204" pitchFamily="49" charset="0"/>
              </a:rPr>
              <a:t>] which is given as a six element array</a:t>
            </a:r>
          </a:p>
          <a:p>
            <a:endParaRPr lang="en-US" sz="1350" dirty="0">
              <a:latin typeface="Menlo" panose="020B0609030804020204" pitchFamily="49" charset="0"/>
            </a:endParaRPr>
          </a:p>
          <a:p>
            <a:r>
              <a:rPr lang="en-US" sz="1350" dirty="0">
                <a:latin typeface="Menlo" panose="020B0609030804020204" pitchFamily="49" charset="0"/>
              </a:rPr>
              <a:t> </a:t>
            </a:r>
            <a:r>
              <a:rPr lang="en-US" sz="1350" b="1" dirty="0">
                <a:latin typeface="Menlo" panose="020B0609030804020204" pitchFamily="49" charset="0"/>
              </a:rPr>
              <a:t>b</a:t>
            </a:r>
            <a:r>
              <a:rPr lang="en-US" sz="1350" dirty="0">
                <a:latin typeface="Menlo" panose="020B0609030804020204" pitchFamily="49" charset="0"/>
              </a:rPr>
              <a:t> =[-1.7177, -3.0292 ,</a:t>
            </a:r>
            <a:r>
              <a:rPr lang="en-US" sz="1350" dirty="0">
                <a:highlight>
                  <a:srgbClr val="FFFF00"/>
                </a:highlight>
                <a:latin typeface="Menlo" panose="020B0609030804020204" pitchFamily="49" charset="0"/>
              </a:rPr>
              <a:t>-3.933</a:t>
            </a:r>
            <a:r>
              <a:rPr lang="en-US" sz="1350" dirty="0">
                <a:latin typeface="Menlo" panose="020B0609030804020204" pitchFamily="49" charset="0"/>
              </a:rPr>
              <a:t>, -3.643,, 1.67338, 3.0326] (T)</a:t>
            </a:r>
          </a:p>
          <a:p>
            <a:endParaRPr lang="en-US" sz="1350" dirty="0">
              <a:latin typeface="Menlo" panose="020B0609030804020204" pitchFamily="49" charset="0"/>
            </a:endParaRPr>
          </a:p>
          <a:p>
            <a:r>
              <a:rPr lang="en-US" sz="1350" dirty="0">
                <a:latin typeface="Menlo" panose="020B0609030804020204" pitchFamily="49" charset="0"/>
              </a:rPr>
              <a:t>Achieves a STM0 matrix of:</a:t>
            </a:r>
          </a:p>
          <a:p>
            <a:r>
              <a:rPr lang="en-US" sz="1350" dirty="0">
                <a:latin typeface="Menlo" panose="020B0609030804020204" pitchFamily="49" charset="0"/>
              </a:rPr>
              <a:t> [[ 9.49023519e-01 -5.94975558e-10  3.15205266e-01]</a:t>
            </a:r>
          </a:p>
          <a:p>
            <a:r>
              <a:rPr lang="en-US" sz="1350" dirty="0">
                <a:latin typeface="Menlo" panose="020B0609030804020204" pitchFamily="49" charset="0"/>
              </a:rPr>
              <a:t> [ 4.42585551e-10 -1.00000000e+00 -3.22012267e-09]</a:t>
            </a:r>
          </a:p>
          <a:p>
            <a:r>
              <a:rPr lang="en-US" sz="1350" dirty="0">
                <a:latin typeface="Menlo" panose="020B0609030804020204" pitchFamily="49" charset="0"/>
              </a:rPr>
              <a:t> [ 3.15205266e-01  3.19547725e-09 -9.49023519e-01]]</a:t>
            </a:r>
          </a:p>
          <a:p>
            <a:endParaRPr lang="en-US" sz="1350" dirty="0">
              <a:latin typeface="Menlo" panose="020B0609030804020204" pitchFamily="49" charset="0"/>
            </a:endParaRPr>
          </a:p>
          <a:p>
            <a:r>
              <a:rPr lang="en-US" sz="1350" b="1" dirty="0">
                <a:latin typeface="Menlo" panose="020B0609030804020204" pitchFamily="49" charset="0"/>
              </a:rPr>
              <a:t>Spin at IP6 = [0.00858315 0.02527488 0.99964369]</a:t>
            </a:r>
          </a:p>
          <a:p>
            <a:endParaRPr lang="en-US" sz="1350" dirty="0">
              <a:latin typeface="Menlo" panose="020B0609030804020204" pitchFamily="49" charset="0"/>
            </a:endParaRPr>
          </a:p>
        </p:txBody>
      </p:sp>
    </p:spTree>
    <p:extLst>
      <p:ext uri="{BB962C8B-B14F-4D97-AF65-F5344CB8AC3E}">
        <p14:creationId xmlns:p14="http://schemas.microsoft.com/office/powerpoint/2010/main" val="20687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DC46-3996-24E2-92C6-C3129DDEED42}"/>
              </a:ext>
            </a:extLst>
          </p:cNvPr>
          <p:cNvSpPr>
            <a:spLocks noGrp="1"/>
          </p:cNvSpPr>
          <p:nvPr>
            <p:ph type="title"/>
          </p:nvPr>
        </p:nvSpPr>
        <p:spPr/>
        <p:txBody>
          <a:bodyPr/>
          <a:lstStyle/>
          <a:p>
            <a:r>
              <a:rPr lang="en-US" dirty="0"/>
              <a:t>Settings for 41 GeV</a:t>
            </a:r>
          </a:p>
        </p:txBody>
      </p:sp>
      <p:sp>
        <p:nvSpPr>
          <p:cNvPr id="4" name="TextBox 3">
            <a:extLst>
              <a:ext uri="{FF2B5EF4-FFF2-40B4-BE49-F238E27FC236}">
                <a16:creationId xmlns:a16="http://schemas.microsoft.com/office/drawing/2014/main" id="{627C01FE-A970-31E1-093F-8BD32BDD7126}"/>
              </a:ext>
            </a:extLst>
          </p:cNvPr>
          <p:cNvSpPr txBox="1"/>
          <p:nvPr/>
        </p:nvSpPr>
        <p:spPr>
          <a:xfrm>
            <a:off x="526967" y="1141021"/>
            <a:ext cx="8090065" cy="4039567"/>
          </a:xfrm>
          <a:prstGeom prst="rect">
            <a:avLst/>
          </a:prstGeom>
          <a:noFill/>
        </p:spPr>
        <p:txBody>
          <a:bodyPr wrap="square">
            <a:spAutoFit/>
          </a:bodyPr>
          <a:lstStyle/>
          <a:p>
            <a:r>
              <a:rPr lang="en-US" sz="1350" dirty="0"/>
              <a:t>For this energy, the </a:t>
            </a:r>
            <a:r>
              <a:rPr lang="en-US" sz="1350" b="1" dirty="0"/>
              <a:t>STM0 </a:t>
            </a:r>
            <a:r>
              <a:rPr lang="en-US" sz="1350" dirty="0"/>
              <a:t>matrix in the ( x, y, z) or (horizontal, vertical and longitudinal) basis is:</a:t>
            </a:r>
          </a:p>
          <a:p>
            <a:r>
              <a:rPr lang="en-US" sz="1350" dirty="0">
                <a:latin typeface="Menlo" panose="020B0609030804020204" pitchFamily="49" charset="0"/>
              </a:rPr>
              <a:t>[[ 0.05291137  0.         -0.99859921]</a:t>
            </a:r>
          </a:p>
          <a:p>
            <a:r>
              <a:rPr lang="en-US" sz="1350" dirty="0">
                <a:latin typeface="Menlo" panose="020B0609030804020204" pitchFamily="49" charset="0"/>
              </a:rPr>
              <a:t> [ 0.         -1.          0.        ]</a:t>
            </a:r>
          </a:p>
          <a:p>
            <a:r>
              <a:rPr lang="en-US" sz="1350" dirty="0">
                <a:latin typeface="Menlo" panose="020B0609030804020204" pitchFamily="49" charset="0"/>
              </a:rPr>
              <a:t> [-0.99859921  0.         -0.05291137]]</a:t>
            </a:r>
          </a:p>
          <a:p>
            <a:endParaRPr lang="en-US" sz="1350" dirty="0">
              <a:latin typeface="Menlo" panose="020B0609030804020204" pitchFamily="49" charset="0"/>
            </a:endParaRPr>
          </a:p>
          <a:p>
            <a:r>
              <a:rPr lang="en-US" sz="1350" dirty="0">
                <a:latin typeface="Menlo" panose="020B0609030804020204" pitchFamily="49" charset="0"/>
              </a:rPr>
              <a:t>Using the field for the two currents for the snake, beginning and end rotator as </a:t>
            </a:r>
          </a:p>
          <a:p>
            <a:endParaRPr lang="en-US" sz="1350" dirty="0">
              <a:latin typeface="Menlo" panose="020B0609030804020204" pitchFamily="49" charset="0"/>
            </a:endParaRPr>
          </a:p>
          <a:p>
            <a:r>
              <a:rPr lang="en-US" sz="1350" dirty="0">
                <a:latin typeface="Menlo" panose="020B0609030804020204" pitchFamily="49" charset="0"/>
              </a:rPr>
              <a:t> </a:t>
            </a:r>
            <a:r>
              <a:rPr lang="en-US" sz="1350" b="1" dirty="0">
                <a:latin typeface="Menlo" panose="020B0609030804020204" pitchFamily="49" charset="0"/>
              </a:rPr>
              <a:t>b</a:t>
            </a:r>
            <a:r>
              <a:rPr lang="en-US" sz="1350" dirty="0">
                <a:latin typeface="Menlo" panose="020B0609030804020204" pitchFamily="49" charset="0"/>
              </a:rPr>
              <a:t> = [</a:t>
            </a:r>
            <a:r>
              <a:rPr lang="en-US" sz="1350" dirty="0" err="1">
                <a:latin typeface="Menlo" panose="020B0609030804020204" pitchFamily="49" charset="0"/>
              </a:rPr>
              <a:t>Rotator_beg</a:t>
            </a:r>
            <a:r>
              <a:rPr lang="en-US" sz="1350" dirty="0">
                <a:latin typeface="Menlo" panose="020B0609030804020204" pitchFamily="49" charset="0"/>
              </a:rPr>
              <a:t>, snake, </a:t>
            </a:r>
            <a:r>
              <a:rPr lang="en-US" sz="1350" dirty="0" err="1">
                <a:latin typeface="Menlo" panose="020B0609030804020204" pitchFamily="49" charset="0"/>
              </a:rPr>
              <a:t>Rotator_end</a:t>
            </a:r>
            <a:r>
              <a:rPr lang="en-US" sz="1350" dirty="0">
                <a:latin typeface="Menlo" panose="020B0609030804020204" pitchFamily="49" charset="0"/>
              </a:rPr>
              <a:t>] which is given as a six element array </a:t>
            </a:r>
          </a:p>
          <a:p>
            <a:endParaRPr lang="en-US" sz="1350" dirty="0">
              <a:latin typeface="Menlo" panose="020B0609030804020204" pitchFamily="49" charset="0"/>
            </a:endParaRPr>
          </a:p>
          <a:p>
            <a:r>
              <a:rPr lang="en-US" sz="1350" dirty="0">
                <a:latin typeface="Menlo" panose="020B0609030804020204" pitchFamily="49" charset="0"/>
              </a:rPr>
              <a:t> </a:t>
            </a:r>
            <a:r>
              <a:rPr lang="en-US" sz="1350" b="1" dirty="0">
                <a:latin typeface="Menlo" panose="020B0609030804020204" pitchFamily="49" charset="0"/>
              </a:rPr>
              <a:t>b</a:t>
            </a:r>
            <a:r>
              <a:rPr lang="en-US" sz="1350" dirty="0">
                <a:latin typeface="Menlo" panose="020B0609030804020204" pitchFamily="49" charset="0"/>
              </a:rPr>
              <a:t> = [-1.70116, -3.56313, 2.58481, </a:t>
            </a:r>
            <a:r>
              <a:rPr lang="en-US" sz="1350" dirty="0">
                <a:highlight>
                  <a:srgbClr val="FFFF00"/>
                </a:highlight>
                <a:latin typeface="Menlo" panose="020B0609030804020204" pitchFamily="49" charset="0"/>
              </a:rPr>
              <a:t>-4.0</a:t>
            </a:r>
            <a:r>
              <a:rPr lang="en-US" sz="1350" dirty="0">
                <a:latin typeface="Menlo" panose="020B0609030804020204" pitchFamily="49" charset="0"/>
              </a:rPr>
              <a:t>, -3.355, -2.798] (T)</a:t>
            </a:r>
          </a:p>
          <a:p>
            <a:endParaRPr lang="en-US" sz="1350" dirty="0">
              <a:latin typeface="Menlo" panose="020B0609030804020204" pitchFamily="49" charset="0"/>
            </a:endParaRPr>
          </a:p>
          <a:p>
            <a:r>
              <a:rPr lang="en-US" sz="1350" dirty="0">
                <a:latin typeface="Menlo" panose="020B0609030804020204" pitchFamily="49" charset="0"/>
              </a:rPr>
              <a:t>Achieves a STM0 matrix of:</a:t>
            </a:r>
          </a:p>
          <a:p>
            <a:r>
              <a:rPr lang="en-US" sz="1350" dirty="0">
                <a:latin typeface="Menlo" panose="020B0609030804020204" pitchFamily="49" charset="0"/>
              </a:rPr>
              <a:t> [[ 5.29113693e-02  7.31696254e-10 -9.98599212e-01]</a:t>
            </a:r>
          </a:p>
          <a:p>
            <a:r>
              <a:rPr lang="en-US" sz="1350" dirty="0">
                <a:latin typeface="Menlo" panose="020B0609030804020204" pitchFamily="49" charset="0"/>
              </a:rPr>
              <a:t> [-4.27697148e-09 -1.00000000e+00 -9.59340804e-10]</a:t>
            </a:r>
          </a:p>
          <a:p>
            <a:r>
              <a:rPr lang="en-US" sz="1350" dirty="0">
                <a:latin typeface="Menlo" panose="020B0609030804020204" pitchFamily="49" charset="0"/>
              </a:rPr>
              <a:t> [-9.98599212e-01  4.32174032e-09 -5.29113693e-02]]</a:t>
            </a:r>
          </a:p>
          <a:p>
            <a:endParaRPr lang="en-US" sz="1350" dirty="0">
              <a:latin typeface="Menlo" panose="020B0609030804020204" pitchFamily="49" charset="0"/>
            </a:endParaRPr>
          </a:p>
          <a:p>
            <a:r>
              <a:rPr lang="en-US" sz="1350" b="1" dirty="0">
                <a:latin typeface="Menlo" panose="020B0609030804020204" pitchFamily="49" charset="0"/>
              </a:rPr>
              <a:t>Spin at IP6 = [0.01825893 0.02319105 0.9995643 ]</a:t>
            </a:r>
          </a:p>
          <a:p>
            <a:endParaRPr lang="en-US" sz="1350" dirty="0">
              <a:latin typeface="Menlo" panose="020B0609030804020204" pitchFamily="49" charset="0"/>
            </a:endParaRPr>
          </a:p>
        </p:txBody>
      </p:sp>
    </p:spTree>
    <p:extLst>
      <p:ext uri="{BB962C8B-B14F-4D97-AF65-F5344CB8AC3E}">
        <p14:creationId xmlns:p14="http://schemas.microsoft.com/office/powerpoint/2010/main" val="110032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DC46-3996-24E2-92C6-C3129DDEED42}"/>
              </a:ext>
            </a:extLst>
          </p:cNvPr>
          <p:cNvSpPr>
            <a:spLocks noGrp="1"/>
          </p:cNvSpPr>
          <p:nvPr>
            <p:ph type="title"/>
          </p:nvPr>
        </p:nvSpPr>
        <p:spPr/>
        <p:txBody>
          <a:bodyPr/>
          <a:lstStyle/>
          <a:p>
            <a:r>
              <a:rPr lang="en-US" dirty="0"/>
              <a:t>Settings for He3 at 183.4 GeV</a:t>
            </a:r>
          </a:p>
        </p:txBody>
      </p:sp>
      <p:sp>
        <p:nvSpPr>
          <p:cNvPr id="4" name="TextBox 3">
            <a:extLst>
              <a:ext uri="{FF2B5EF4-FFF2-40B4-BE49-F238E27FC236}">
                <a16:creationId xmlns:a16="http://schemas.microsoft.com/office/drawing/2014/main" id="{627C01FE-A970-31E1-093F-8BD32BDD7126}"/>
              </a:ext>
            </a:extLst>
          </p:cNvPr>
          <p:cNvSpPr txBox="1"/>
          <p:nvPr/>
        </p:nvSpPr>
        <p:spPr>
          <a:xfrm>
            <a:off x="461318" y="1249305"/>
            <a:ext cx="8090065" cy="3624069"/>
          </a:xfrm>
          <a:prstGeom prst="rect">
            <a:avLst/>
          </a:prstGeom>
          <a:noFill/>
        </p:spPr>
        <p:txBody>
          <a:bodyPr wrap="square">
            <a:spAutoFit/>
          </a:bodyPr>
          <a:lstStyle/>
          <a:p>
            <a:r>
              <a:rPr lang="en-US" sz="1350" dirty="0"/>
              <a:t>For this energy, the STM0 matrix in the ( x, y, z) or (horizontal, vertical and longitudinal) basis is:</a:t>
            </a:r>
          </a:p>
          <a:p>
            <a:r>
              <a:rPr lang="en-US" sz="1350" dirty="0">
                <a:latin typeface="Menlo" panose="020B0609030804020204" pitchFamily="49" charset="0"/>
              </a:rPr>
              <a:t> [[ 0.97436538  0.         -0.22497133]</a:t>
            </a:r>
          </a:p>
          <a:p>
            <a:r>
              <a:rPr lang="en-US" sz="1350" dirty="0">
                <a:latin typeface="Menlo" panose="020B0609030804020204" pitchFamily="49" charset="0"/>
              </a:rPr>
              <a:t> [ 0.         -1.          0.        ]</a:t>
            </a:r>
          </a:p>
          <a:p>
            <a:r>
              <a:rPr lang="en-US" sz="1350" dirty="0">
                <a:latin typeface="Menlo" panose="020B0609030804020204" pitchFamily="49" charset="0"/>
              </a:rPr>
              <a:t> [-0.22497133  0.         -0.97436538]]</a:t>
            </a:r>
          </a:p>
          <a:p>
            <a:r>
              <a:rPr lang="en-US" sz="1350" dirty="0">
                <a:latin typeface="Menlo" panose="020B0609030804020204" pitchFamily="49" charset="0"/>
              </a:rPr>
              <a:t>Using the field for the two currents for the snake, beginning and end rotator as :</a:t>
            </a:r>
          </a:p>
          <a:p>
            <a:r>
              <a:rPr lang="en-US" sz="1350" dirty="0">
                <a:latin typeface="Menlo" panose="020B0609030804020204" pitchFamily="49" charset="0"/>
              </a:rPr>
              <a:t> </a:t>
            </a:r>
          </a:p>
          <a:p>
            <a:r>
              <a:rPr lang="en-US" sz="1350" dirty="0">
                <a:latin typeface="Menlo" panose="020B0609030804020204" pitchFamily="49" charset="0"/>
              </a:rPr>
              <a:t> b = [</a:t>
            </a:r>
            <a:r>
              <a:rPr lang="en-US" sz="1350" dirty="0" err="1">
                <a:latin typeface="Menlo" panose="020B0609030804020204" pitchFamily="49" charset="0"/>
              </a:rPr>
              <a:t>Rotator_beg</a:t>
            </a:r>
            <a:r>
              <a:rPr lang="en-US" sz="1350" dirty="0">
                <a:latin typeface="Menlo" panose="020B0609030804020204" pitchFamily="49" charset="0"/>
              </a:rPr>
              <a:t>, snake, </a:t>
            </a:r>
            <a:r>
              <a:rPr lang="en-US" sz="1350" dirty="0" err="1">
                <a:latin typeface="Menlo" panose="020B0609030804020204" pitchFamily="49" charset="0"/>
              </a:rPr>
              <a:t>Rotator_end</a:t>
            </a:r>
            <a:r>
              <a:rPr lang="en-US" sz="1350" dirty="0">
                <a:latin typeface="Menlo" panose="020B0609030804020204" pitchFamily="49" charset="0"/>
              </a:rPr>
              <a:t>] which is given as a six element array </a:t>
            </a:r>
          </a:p>
          <a:p>
            <a:endParaRPr lang="en-US" sz="1350" dirty="0">
              <a:latin typeface="Menlo" panose="020B0609030804020204" pitchFamily="49" charset="0"/>
            </a:endParaRPr>
          </a:p>
          <a:p>
            <a:r>
              <a:rPr lang="en-US" sz="1350" dirty="0">
                <a:latin typeface="Menlo" panose="020B0609030804020204" pitchFamily="49" charset="0"/>
              </a:rPr>
              <a:t> b = [-2.68880,1.3333794, 0.85326, -2.140, 1.02, </a:t>
            </a:r>
            <a:r>
              <a:rPr lang="en-US" sz="1350" dirty="0">
                <a:highlight>
                  <a:srgbClr val="FFFF00"/>
                </a:highlight>
                <a:latin typeface="Menlo" panose="020B0609030804020204" pitchFamily="49" charset="0"/>
              </a:rPr>
              <a:t>2.878</a:t>
            </a:r>
            <a:r>
              <a:rPr lang="en-US" sz="1350" dirty="0">
                <a:latin typeface="Menlo" panose="020B0609030804020204" pitchFamily="49" charset="0"/>
              </a:rPr>
              <a:t>](T)</a:t>
            </a:r>
          </a:p>
          <a:p>
            <a:endParaRPr lang="en-US" sz="1350" dirty="0">
              <a:latin typeface="Menlo" panose="020B0609030804020204" pitchFamily="49" charset="0"/>
            </a:endParaRPr>
          </a:p>
          <a:p>
            <a:r>
              <a:rPr lang="en-US" sz="1350" dirty="0">
                <a:latin typeface="Menlo" panose="020B0609030804020204" pitchFamily="49" charset="0"/>
              </a:rPr>
              <a:t>Achieves a STM0 matrix of:</a:t>
            </a:r>
          </a:p>
          <a:p>
            <a:r>
              <a:rPr lang="en-US" sz="1350" dirty="0">
                <a:latin typeface="Menlo" panose="020B0609030804020204" pitchFamily="49" charset="0"/>
              </a:rPr>
              <a:t>[[ 9.74365384e-01  3.80032547e-17 -2.24971327e-01]</a:t>
            </a:r>
          </a:p>
          <a:p>
            <a:r>
              <a:rPr lang="en-US" sz="1350" dirty="0">
                <a:latin typeface="Menlo" panose="020B0609030804020204" pitchFamily="49" charset="0"/>
              </a:rPr>
              <a:t> [ 2.13117349e-17 -1.00000000e+00  9.62943428e-17]</a:t>
            </a:r>
          </a:p>
          <a:p>
            <a:r>
              <a:rPr lang="en-US" sz="1350" dirty="0">
                <a:latin typeface="Menlo" panose="020B0609030804020204" pitchFamily="49" charset="0"/>
              </a:rPr>
              <a:t> [-2.24971327e-01  9.46216820e-18 -9.74365384e-01]]</a:t>
            </a:r>
          </a:p>
          <a:p>
            <a:endParaRPr lang="en-US" sz="1350" dirty="0">
              <a:latin typeface="Menlo" panose="020B0609030804020204" pitchFamily="49" charset="0"/>
            </a:endParaRPr>
          </a:p>
          <a:p>
            <a:r>
              <a:rPr lang="en-US" sz="1350" b="1" dirty="0">
                <a:latin typeface="Menlo" panose="020B0609030804020204" pitchFamily="49" charset="0"/>
              </a:rPr>
              <a:t>Spin at IP6 = [ 8.49386689e-17 -2.39672806e-16 -1.00000000e+00]</a:t>
            </a:r>
          </a:p>
        </p:txBody>
      </p:sp>
    </p:spTree>
    <p:extLst>
      <p:ext uri="{BB962C8B-B14F-4D97-AF65-F5344CB8AC3E}">
        <p14:creationId xmlns:p14="http://schemas.microsoft.com/office/powerpoint/2010/main" val="3021496020"/>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Standard_0923" id="{51008124-F8D6-574C-BC08-0B5A1C9FAED0}" vid="{3F18F961-D722-A945-945F-51E7E25F59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DC25A386985D4D9C8290A9164CEF14" ma:contentTypeVersion="9" ma:contentTypeDescription="Create a new document." ma:contentTypeScope="" ma:versionID="4198a534f803da4fe13e2d0e1d06f97f">
  <xsd:schema xmlns:xsd="http://www.w3.org/2001/XMLSchema" xmlns:xs="http://www.w3.org/2001/XMLSchema" xmlns:p="http://schemas.microsoft.com/office/2006/metadata/properties" xmlns:ns2="529a15d4-1790-4751-ae5d-38613b265d38" xmlns:ns3="3bfd71d5-c7ac-4dca-b865-a609d1eb4074" targetNamespace="http://schemas.microsoft.com/office/2006/metadata/properties" ma:root="true" ma:fieldsID="d63891aaef5a1e8e8dd8eef1eaa0cbaa" ns2:_="" ns3:_="">
    <xsd:import namespace="529a15d4-1790-4751-ae5d-38613b265d38"/>
    <xsd:import namespace="3bfd71d5-c7ac-4dca-b865-a609d1eb40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a15d4-1790-4751-ae5d-38613b265d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fd71d5-c7ac-4dca-b865-a609d1eb407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11a0df5-9a12-49e9-8865-351e10a89734}" ma:internalName="TaxCatchAll" ma:showField="CatchAllData" ma:web="dd7425a4-fa23-406d-b478-3c2992d2d4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bfd71d5-c7ac-4dca-b865-a609d1eb4074" xsi:nil="true"/>
    <lcf76f155ced4ddcb4097134ff3c332f xmlns="529a15d4-1790-4751-ae5d-38613b265d3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1DCD51-7C5C-4CB8-9E44-6EF5D47D4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a15d4-1790-4751-ae5d-38613b265d38"/>
    <ds:schemaRef ds:uri="3bfd71d5-c7ac-4dca-b865-a609d1eb4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356BF9-65BF-4FB8-AF85-AC97FE8FC05F}">
  <ds:schemaRefs>
    <ds:schemaRef ds:uri="http://schemas.microsoft.com/office/2006/metadata/properties"/>
    <ds:schemaRef ds:uri="http://schemas.microsoft.com/office/infopath/2007/PartnerControls"/>
    <ds:schemaRef ds:uri="3bfd71d5-c7ac-4dca-b865-a609d1eb4074"/>
    <ds:schemaRef ds:uri="529a15d4-1790-4751-ae5d-38613b265d38"/>
  </ds:schemaRefs>
</ds:datastoreItem>
</file>

<file path=customXml/itemProps3.xml><?xml version="1.0" encoding="utf-8"?>
<ds:datastoreItem xmlns:ds="http://schemas.openxmlformats.org/officeDocument/2006/customXml" ds:itemID="{3D068F36-6E24-4F9B-99C4-12AA6B4726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EIC Long Lead Procurement Standard PPT Template</Template>
  <TotalTime>13</TotalTime>
  <Words>1633</Words>
  <Application>Microsoft Macintosh PowerPoint</Application>
  <PresentationFormat>On-screen Show (4:3)</PresentationFormat>
  <Paragraphs>183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Cambria Math</vt:lpstr>
      <vt:lpstr>Menlo</vt:lpstr>
      <vt:lpstr>Roboto Light</vt:lpstr>
      <vt:lpstr>BNL</vt:lpstr>
      <vt:lpstr>EIC's HSR Rotator and Snake Swap Study</vt:lpstr>
      <vt:lpstr>Importance of 6 Snake Configuration</vt:lpstr>
      <vt:lpstr>HSR Rotator and Snake Layout</vt:lpstr>
      <vt:lpstr>Rotator and Snake Configuration  at IP6</vt:lpstr>
      <vt:lpstr>Fitting Simplified Helical Dipole Model </vt:lpstr>
      <vt:lpstr>Settings for 275 GeV</vt:lpstr>
      <vt:lpstr>Settings for 100 GeV</vt:lpstr>
      <vt:lpstr>Settings for 41 GeV</vt:lpstr>
      <vt:lpstr>Settings for He3 at 183.4 GeV</vt:lpstr>
      <vt:lpstr>Ramping Studies: Want to ramp trying to keep spin tune = 0.5 and keeping fields &lt;4T</vt:lpstr>
      <vt:lpstr>Spin Tune Trajectory during current ramp</vt:lpstr>
      <vt:lpstr>Field Ramp Plots for Snake and Rotators</vt:lpstr>
      <vt:lpstr>PowerPoint Presentation</vt:lpstr>
      <vt:lpstr>More Realistic Model:</vt:lpstr>
      <vt:lpstr>Zgoubi Field Map fit: 275 GeV </vt:lpstr>
      <vt:lpstr>Zgoubi Field Map fit: 100 GeV</vt:lpstr>
      <vt:lpstr>Zgoubi Field Map fit: 41 GeV</vt:lpstr>
      <vt:lpstr>Zgoubi Field Map fit: He3 183.4 GeV</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&lt;LLP WBS – LLP Description&gt; CD-3A Director’s Review</dc:title>
  <dc:subject/>
  <dc:creator>Houston, Michelle</dc:creator>
  <cp:keywords/>
  <dc:description/>
  <cp:lastModifiedBy>Ranjbar, Vahid</cp:lastModifiedBy>
  <cp:revision>14</cp:revision>
  <dcterms:created xsi:type="dcterms:W3CDTF">2023-09-12T20:20:30Z</dcterms:created>
  <dcterms:modified xsi:type="dcterms:W3CDTF">2023-09-26T16:01:34Z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0x01010064DC25A386985D4D9C8290A9164CEF14</vt:lpwstr>
  </property>
  <property fmtid="{D5CDD505-2E9C-101B-9397-08002B2CF9AE}" pid="3" name="MediaServiceImageTags">
    <vt:lpwstr/>
  </property>
</Properties>
</file>