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0"/>
    <p:restoredTop sz="95846"/>
  </p:normalViewPr>
  <p:slideViewPr>
    <p:cSldViewPr snapToGrid="0">
      <p:cViewPr varScale="1">
        <p:scale>
          <a:sx n="112" d="100"/>
          <a:sy n="112" d="100"/>
        </p:scale>
        <p:origin x="576" y="2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F0E503-0B63-71E4-2982-0D81FB49304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91C314F-F4EA-6967-5E2F-A2534A2F35A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856BCAA-2771-039D-A958-2ACD0386A78E}"/>
              </a:ext>
            </a:extLst>
          </p:cNvPr>
          <p:cNvSpPr>
            <a:spLocks noGrp="1"/>
          </p:cNvSpPr>
          <p:nvPr>
            <p:ph type="dt" sz="half" idx="10"/>
          </p:nvPr>
        </p:nvSpPr>
        <p:spPr/>
        <p:txBody>
          <a:bodyPr/>
          <a:lstStyle/>
          <a:p>
            <a:fld id="{734A9980-68E9-364A-A6A8-EC6F99DFBB25}" type="datetimeFigureOut">
              <a:rPr lang="en-US" smtClean="0"/>
              <a:t>9/26/23</a:t>
            </a:fld>
            <a:endParaRPr lang="en-US"/>
          </a:p>
        </p:txBody>
      </p:sp>
      <p:sp>
        <p:nvSpPr>
          <p:cNvPr id="5" name="Footer Placeholder 4">
            <a:extLst>
              <a:ext uri="{FF2B5EF4-FFF2-40B4-BE49-F238E27FC236}">
                <a16:creationId xmlns:a16="http://schemas.microsoft.com/office/drawing/2014/main" id="{99EB07A6-8DAF-F414-C1DC-56DE9189078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EEB1BD2-C870-F16A-C8B1-F78CC0792BD9}"/>
              </a:ext>
            </a:extLst>
          </p:cNvPr>
          <p:cNvSpPr>
            <a:spLocks noGrp="1"/>
          </p:cNvSpPr>
          <p:nvPr>
            <p:ph type="sldNum" sz="quarter" idx="12"/>
          </p:nvPr>
        </p:nvSpPr>
        <p:spPr/>
        <p:txBody>
          <a:bodyPr/>
          <a:lstStyle/>
          <a:p>
            <a:fld id="{F18C94D5-11C5-094C-B8A7-F353197A9B21}" type="slidenum">
              <a:rPr lang="en-US" smtClean="0"/>
              <a:t>‹#›</a:t>
            </a:fld>
            <a:endParaRPr lang="en-US"/>
          </a:p>
        </p:txBody>
      </p:sp>
    </p:spTree>
    <p:extLst>
      <p:ext uri="{BB962C8B-B14F-4D97-AF65-F5344CB8AC3E}">
        <p14:creationId xmlns:p14="http://schemas.microsoft.com/office/powerpoint/2010/main" val="2928718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0E061F-9FBC-1F49-C7F8-09104754571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3860242-4148-7D45-BB21-5D9CB485C95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68C561-2170-5A90-918E-935B7F043A7F}"/>
              </a:ext>
            </a:extLst>
          </p:cNvPr>
          <p:cNvSpPr>
            <a:spLocks noGrp="1"/>
          </p:cNvSpPr>
          <p:nvPr>
            <p:ph type="dt" sz="half" idx="10"/>
          </p:nvPr>
        </p:nvSpPr>
        <p:spPr/>
        <p:txBody>
          <a:bodyPr/>
          <a:lstStyle/>
          <a:p>
            <a:fld id="{734A9980-68E9-364A-A6A8-EC6F99DFBB25}" type="datetimeFigureOut">
              <a:rPr lang="en-US" smtClean="0"/>
              <a:t>9/26/23</a:t>
            </a:fld>
            <a:endParaRPr lang="en-US"/>
          </a:p>
        </p:txBody>
      </p:sp>
      <p:sp>
        <p:nvSpPr>
          <p:cNvPr id="5" name="Footer Placeholder 4">
            <a:extLst>
              <a:ext uri="{FF2B5EF4-FFF2-40B4-BE49-F238E27FC236}">
                <a16:creationId xmlns:a16="http://schemas.microsoft.com/office/drawing/2014/main" id="{8F5C7AEC-B2F4-6631-A39B-C4765F58E14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8CBF54-CFEA-DAE6-96C3-8FB022301975}"/>
              </a:ext>
            </a:extLst>
          </p:cNvPr>
          <p:cNvSpPr>
            <a:spLocks noGrp="1"/>
          </p:cNvSpPr>
          <p:nvPr>
            <p:ph type="sldNum" sz="quarter" idx="12"/>
          </p:nvPr>
        </p:nvSpPr>
        <p:spPr/>
        <p:txBody>
          <a:bodyPr/>
          <a:lstStyle/>
          <a:p>
            <a:fld id="{F18C94D5-11C5-094C-B8A7-F353197A9B21}" type="slidenum">
              <a:rPr lang="en-US" smtClean="0"/>
              <a:t>‹#›</a:t>
            </a:fld>
            <a:endParaRPr lang="en-US"/>
          </a:p>
        </p:txBody>
      </p:sp>
    </p:spTree>
    <p:extLst>
      <p:ext uri="{BB962C8B-B14F-4D97-AF65-F5344CB8AC3E}">
        <p14:creationId xmlns:p14="http://schemas.microsoft.com/office/powerpoint/2010/main" val="2613118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A12FF4C-D31C-CF9F-E766-436EA0A9838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1E2CD40-CA34-74C3-37EA-87877BF1F03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5EBA12D-9462-6BF1-FF28-AD6D153C8F37}"/>
              </a:ext>
            </a:extLst>
          </p:cNvPr>
          <p:cNvSpPr>
            <a:spLocks noGrp="1"/>
          </p:cNvSpPr>
          <p:nvPr>
            <p:ph type="dt" sz="half" idx="10"/>
          </p:nvPr>
        </p:nvSpPr>
        <p:spPr/>
        <p:txBody>
          <a:bodyPr/>
          <a:lstStyle/>
          <a:p>
            <a:fld id="{734A9980-68E9-364A-A6A8-EC6F99DFBB25}" type="datetimeFigureOut">
              <a:rPr lang="en-US" smtClean="0"/>
              <a:t>9/26/23</a:t>
            </a:fld>
            <a:endParaRPr lang="en-US"/>
          </a:p>
        </p:txBody>
      </p:sp>
      <p:sp>
        <p:nvSpPr>
          <p:cNvPr id="5" name="Footer Placeholder 4">
            <a:extLst>
              <a:ext uri="{FF2B5EF4-FFF2-40B4-BE49-F238E27FC236}">
                <a16:creationId xmlns:a16="http://schemas.microsoft.com/office/drawing/2014/main" id="{FC7A3B9A-8FE4-9C87-E9BA-880157D686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9527618-3A06-0EE6-D5E0-84FAFE529454}"/>
              </a:ext>
            </a:extLst>
          </p:cNvPr>
          <p:cNvSpPr>
            <a:spLocks noGrp="1"/>
          </p:cNvSpPr>
          <p:nvPr>
            <p:ph type="sldNum" sz="quarter" idx="12"/>
          </p:nvPr>
        </p:nvSpPr>
        <p:spPr/>
        <p:txBody>
          <a:bodyPr/>
          <a:lstStyle/>
          <a:p>
            <a:fld id="{F18C94D5-11C5-094C-B8A7-F353197A9B21}" type="slidenum">
              <a:rPr lang="en-US" smtClean="0"/>
              <a:t>‹#›</a:t>
            </a:fld>
            <a:endParaRPr lang="en-US"/>
          </a:p>
        </p:txBody>
      </p:sp>
    </p:spTree>
    <p:extLst>
      <p:ext uri="{BB962C8B-B14F-4D97-AF65-F5344CB8AC3E}">
        <p14:creationId xmlns:p14="http://schemas.microsoft.com/office/powerpoint/2010/main" val="34176221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122885-1E11-19B8-F658-9E6FE879F57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96A4B92-8974-9E4E-424C-B2E655EDCC3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C9B63E0-E806-D647-F7DD-C5D508DE8FB3}"/>
              </a:ext>
            </a:extLst>
          </p:cNvPr>
          <p:cNvSpPr>
            <a:spLocks noGrp="1"/>
          </p:cNvSpPr>
          <p:nvPr>
            <p:ph type="dt" sz="half" idx="10"/>
          </p:nvPr>
        </p:nvSpPr>
        <p:spPr/>
        <p:txBody>
          <a:bodyPr/>
          <a:lstStyle/>
          <a:p>
            <a:fld id="{734A9980-68E9-364A-A6A8-EC6F99DFBB25}" type="datetimeFigureOut">
              <a:rPr lang="en-US" smtClean="0"/>
              <a:t>9/26/23</a:t>
            </a:fld>
            <a:endParaRPr lang="en-US"/>
          </a:p>
        </p:txBody>
      </p:sp>
      <p:sp>
        <p:nvSpPr>
          <p:cNvPr id="5" name="Footer Placeholder 4">
            <a:extLst>
              <a:ext uri="{FF2B5EF4-FFF2-40B4-BE49-F238E27FC236}">
                <a16:creationId xmlns:a16="http://schemas.microsoft.com/office/drawing/2014/main" id="{5AF604DC-172D-FCB7-83A0-8990904594D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7B16A3-92E2-14A0-8429-8799ABADF25F}"/>
              </a:ext>
            </a:extLst>
          </p:cNvPr>
          <p:cNvSpPr>
            <a:spLocks noGrp="1"/>
          </p:cNvSpPr>
          <p:nvPr>
            <p:ph type="sldNum" sz="quarter" idx="12"/>
          </p:nvPr>
        </p:nvSpPr>
        <p:spPr/>
        <p:txBody>
          <a:bodyPr/>
          <a:lstStyle/>
          <a:p>
            <a:fld id="{F18C94D5-11C5-094C-B8A7-F353197A9B21}" type="slidenum">
              <a:rPr lang="en-US" smtClean="0"/>
              <a:t>‹#›</a:t>
            </a:fld>
            <a:endParaRPr lang="en-US"/>
          </a:p>
        </p:txBody>
      </p:sp>
    </p:spTree>
    <p:extLst>
      <p:ext uri="{BB962C8B-B14F-4D97-AF65-F5344CB8AC3E}">
        <p14:creationId xmlns:p14="http://schemas.microsoft.com/office/powerpoint/2010/main" val="26556502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5F0CEC-3632-2797-32F7-F369A7A8677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4D3BAC2-BE9B-AD71-D9BC-C78E9E458B2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12E133A-75E8-21CF-1185-2F82217C4FA9}"/>
              </a:ext>
            </a:extLst>
          </p:cNvPr>
          <p:cNvSpPr>
            <a:spLocks noGrp="1"/>
          </p:cNvSpPr>
          <p:nvPr>
            <p:ph type="dt" sz="half" idx="10"/>
          </p:nvPr>
        </p:nvSpPr>
        <p:spPr/>
        <p:txBody>
          <a:bodyPr/>
          <a:lstStyle/>
          <a:p>
            <a:fld id="{734A9980-68E9-364A-A6A8-EC6F99DFBB25}" type="datetimeFigureOut">
              <a:rPr lang="en-US" smtClean="0"/>
              <a:t>9/26/23</a:t>
            </a:fld>
            <a:endParaRPr lang="en-US"/>
          </a:p>
        </p:txBody>
      </p:sp>
      <p:sp>
        <p:nvSpPr>
          <p:cNvPr id="5" name="Footer Placeholder 4">
            <a:extLst>
              <a:ext uri="{FF2B5EF4-FFF2-40B4-BE49-F238E27FC236}">
                <a16:creationId xmlns:a16="http://schemas.microsoft.com/office/drawing/2014/main" id="{BFDCF478-137D-AEE5-3F5D-5B39B52F0A2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5A8AB55-241D-349E-053B-B52EC3FC4007}"/>
              </a:ext>
            </a:extLst>
          </p:cNvPr>
          <p:cNvSpPr>
            <a:spLocks noGrp="1"/>
          </p:cNvSpPr>
          <p:nvPr>
            <p:ph type="sldNum" sz="quarter" idx="12"/>
          </p:nvPr>
        </p:nvSpPr>
        <p:spPr/>
        <p:txBody>
          <a:bodyPr/>
          <a:lstStyle/>
          <a:p>
            <a:fld id="{F18C94D5-11C5-094C-B8A7-F353197A9B21}" type="slidenum">
              <a:rPr lang="en-US" smtClean="0"/>
              <a:t>‹#›</a:t>
            </a:fld>
            <a:endParaRPr lang="en-US"/>
          </a:p>
        </p:txBody>
      </p:sp>
    </p:spTree>
    <p:extLst>
      <p:ext uri="{BB962C8B-B14F-4D97-AF65-F5344CB8AC3E}">
        <p14:creationId xmlns:p14="http://schemas.microsoft.com/office/powerpoint/2010/main" val="29587197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82B1CD-F8BE-1801-5234-B6CA7CDBECD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093F835-1500-3F17-BE81-25800D0AAEE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F95D8EE-89E5-9065-48AE-4C8EDA32DD6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60877E2-F854-9B41-354D-DC87F92BF3A3}"/>
              </a:ext>
            </a:extLst>
          </p:cNvPr>
          <p:cNvSpPr>
            <a:spLocks noGrp="1"/>
          </p:cNvSpPr>
          <p:nvPr>
            <p:ph type="dt" sz="half" idx="10"/>
          </p:nvPr>
        </p:nvSpPr>
        <p:spPr/>
        <p:txBody>
          <a:bodyPr/>
          <a:lstStyle/>
          <a:p>
            <a:fld id="{734A9980-68E9-364A-A6A8-EC6F99DFBB25}" type="datetimeFigureOut">
              <a:rPr lang="en-US" smtClean="0"/>
              <a:t>9/26/23</a:t>
            </a:fld>
            <a:endParaRPr lang="en-US"/>
          </a:p>
        </p:txBody>
      </p:sp>
      <p:sp>
        <p:nvSpPr>
          <p:cNvPr id="6" name="Footer Placeholder 5">
            <a:extLst>
              <a:ext uri="{FF2B5EF4-FFF2-40B4-BE49-F238E27FC236}">
                <a16:creationId xmlns:a16="http://schemas.microsoft.com/office/drawing/2014/main" id="{B36B3004-2167-396E-3607-2E9910FC9A1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1FA0906-3D9B-ABAF-B218-FDECB11B89D6}"/>
              </a:ext>
            </a:extLst>
          </p:cNvPr>
          <p:cNvSpPr>
            <a:spLocks noGrp="1"/>
          </p:cNvSpPr>
          <p:nvPr>
            <p:ph type="sldNum" sz="quarter" idx="12"/>
          </p:nvPr>
        </p:nvSpPr>
        <p:spPr/>
        <p:txBody>
          <a:bodyPr/>
          <a:lstStyle/>
          <a:p>
            <a:fld id="{F18C94D5-11C5-094C-B8A7-F353197A9B21}" type="slidenum">
              <a:rPr lang="en-US" smtClean="0"/>
              <a:t>‹#›</a:t>
            </a:fld>
            <a:endParaRPr lang="en-US"/>
          </a:p>
        </p:txBody>
      </p:sp>
    </p:spTree>
    <p:extLst>
      <p:ext uri="{BB962C8B-B14F-4D97-AF65-F5344CB8AC3E}">
        <p14:creationId xmlns:p14="http://schemas.microsoft.com/office/powerpoint/2010/main" val="25296719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45011A-BDC0-64FC-7D76-E969B1A60FD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0D21FA8-585A-386C-B60B-1ADAF593A04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B9A357C-0C6B-6F79-07AA-9600F8FEF11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9A84667-B21B-C183-ABB1-C435B1668EF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B031568-2249-5F53-B575-A69073DD281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CE2CFAC-35BD-22C1-964F-7C8731CD75F0}"/>
              </a:ext>
            </a:extLst>
          </p:cNvPr>
          <p:cNvSpPr>
            <a:spLocks noGrp="1"/>
          </p:cNvSpPr>
          <p:nvPr>
            <p:ph type="dt" sz="half" idx="10"/>
          </p:nvPr>
        </p:nvSpPr>
        <p:spPr/>
        <p:txBody>
          <a:bodyPr/>
          <a:lstStyle/>
          <a:p>
            <a:fld id="{734A9980-68E9-364A-A6A8-EC6F99DFBB25}" type="datetimeFigureOut">
              <a:rPr lang="en-US" smtClean="0"/>
              <a:t>9/26/23</a:t>
            </a:fld>
            <a:endParaRPr lang="en-US"/>
          </a:p>
        </p:txBody>
      </p:sp>
      <p:sp>
        <p:nvSpPr>
          <p:cNvPr id="8" name="Footer Placeholder 7">
            <a:extLst>
              <a:ext uri="{FF2B5EF4-FFF2-40B4-BE49-F238E27FC236}">
                <a16:creationId xmlns:a16="http://schemas.microsoft.com/office/drawing/2014/main" id="{4F8271B1-D958-6D9A-528E-37D0985D777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1CED481-72DA-1447-E8CD-7770E4B8CC32}"/>
              </a:ext>
            </a:extLst>
          </p:cNvPr>
          <p:cNvSpPr>
            <a:spLocks noGrp="1"/>
          </p:cNvSpPr>
          <p:nvPr>
            <p:ph type="sldNum" sz="quarter" idx="12"/>
          </p:nvPr>
        </p:nvSpPr>
        <p:spPr/>
        <p:txBody>
          <a:bodyPr/>
          <a:lstStyle/>
          <a:p>
            <a:fld id="{F18C94D5-11C5-094C-B8A7-F353197A9B21}" type="slidenum">
              <a:rPr lang="en-US" smtClean="0"/>
              <a:t>‹#›</a:t>
            </a:fld>
            <a:endParaRPr lang="en-US"/>
          </a:p>
        </p:txBody>
      </p:sp>
    </p:spTree>
    <p:extLst>
      <p:ext uri="{BB962C8B-B14F-4D97-AF65-F5344CB8AC3E}">
        <p14:creationId xmlns:p14="http://schemas.microsoft.com/office/powerpoint/2010/main" val="5011489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F80E2B-7034-19A3-E794-42DBC4685A1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5A24076-39AC-AD17-EC28-B3C2C48CB134}"/>
              </a:ext>
            </a:extLst>
          </p:cNvPr>
          <p:cNvSpPr>
            <a:spLocks noGrp="1"/>
          </p:cNvSpPr>
          <p:nvPr>
            <p:ph type="dt" sz="half" idx="10"/>
          </p:nvPr>
        </p:nvSpPr>
        <p:spPr/>
        <p:txBody>
          <a:bodyPr/>
          <a:lstStyle/>
          <a:p>
            <a:fld id="{734A9980-68E9-364A-A6A8-EC6F99DFBB25}" type="datetimeFigureOut">
              <a:rPr lang="en-US" smtClean="0"/>
              <a:t>9/26/23</a:t>
            </a:fld>
            <a:endParaRPr lang="en-US"/>
          </a:p>
        </p:txBody>
      </p:sp>
      <p:sp>
        <p:nvSpPr>
          <p:cNvPr id="4" name="Footer Placeholder 3">
            <a:extLst>
              <a:ext uri="{FF2B5EF4-FFF2-40B4-BE49-F238E27FC236}">
                <a16:creationId xmlns:a16="http://schemas.microsoft.com/office/drawing/2014/main" id="{86D6BCE1-52C2-9F09-2C8D-DA7539B8839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613343F-C067-9293-1690-7C08038A3D85}"/>
              </a:ext>
            </a:extLst>
          </p:cNvPr>
          <p:cNvSpPr>
            <a:spLocks noGrp="1"/>
          </p:cNvSpPr>
          <p:nvPr>
            <p:ph type="sldNum" sz="quarter" idx="12"/>
          </p:nvPr>
        </p:nvSpPr>
        <p:spPr/>
        <p:txBody>
          <a:bodyPr/>
          <a:lstStyle/>
          <a:p>
            <a:fld id="{F18C94D5-11C5-094C-B8A7-F353197A9B21}" type="slidenum">
              <a:rPr lang="en-US" smtClean="0"/>
              <a:t>‹#›</a:t>
            </a:fld>
            <a:endParaRPr lang="en-US"/>
          </a:p>
        </p:txBody>
      </p:sp>
    </p:spTree>
    <p:extLst>
      <p:ext uri="{BB962C8B-B14F-4D97-AF65-F5344CB8AC3E}">
        <p14:creationId xmlns:p14="http://schemas.microsoft.com/office/powerpoint/2010/main" val="18516861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E0BADC8-F8CD-F500-154F-BA65C1ACAFB3}"/>
              </a:ext>
            </a:extLst>
          </p:cNvPr>
          <p:cNvSpPr>
            <a:spLocks noGrp="1"/>
          </p:cNvSpPr>
          <p:nvPr>
            <p:ph type="dt" sz="half" idx="10"/>
          </p:nvPr>
        </p:nvSpPr>
        <p:spPr/>
        <p:txBody>
          <a:bodyPr/>
          <a:lstStyle/>
          <a:p>
            <a:fld id="{734A9980-68E9-364A-A6A8-EC6F99DFBB25}" type="datetimeFigureOut">
              <a:rPr lang="en-US" smtClean="0"/>
              <a:t>9/26/23</a:t>
            </a:fld>
            <a:endParaRPr lang="en-US"/>
          </a:p>
        </p:txBody>
      </p:sp>
      <p:sp>
        <p:nvSpPr>
          <p:cNvPr id="3" name="Footer Placeholder 2">
            <a:extLst>
              <a:ext uri="{FF2B5EF4-FFF2-40B4-BE49-F238E27FC236}">
                <a16:creationId xmlns:a16="http://schemas.microsoft.com/office/drawing/2014/main" id="{D058BAA5-897E-1571-4B1F-E555424D00C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BA44DEC-EA23-9A5F-1290-3C5B540731A5}"/>
              </a:ext>
            </a:extLst>
          </p:cNvPr>
          <p:cNvSpPr>
            <a:spLocks noGrp="1"/>
          </p:cNvSpPr>
          <p:nvPr>
            <p:ph type="sldNum" sz="quarter" idx="12"/>
          </p:nvPr>
        </p:nvSpPr>
        <p:spPr/>
        <p:txBody>
          <a:bodyPr/>
          <a:lstStyle/>
          <a:p>
            <a:fld id="{F18C94D5-11C5-094C-B8A7-F353197A9B21}" type="slidenum">
              <a:rPr lang="en-US" smtClean="0"/>
              <a:t>‹#›</a:t>
            </a:fld>
            <a:endParaRPr lang="en-US"/>
          </a:p>
        </p:txBody>
      </p:sp>
    </p:spTree>
    <p:extLst>
      <p:ext uri="{BB962C8B-B14F-4D97-AF65-F5344CB8AC3E}">
        <p14:creationId xmlns:p14="http://schemas.microsoft.com/office/powerpoint/2010/main" val="14684680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F7DAA9-3DC0-B473-8769-4C75B0C4BD6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B907A15-DE1D-463F-BD4F-EE056A44A6E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6265D85-A855-1DC7-8FC1-B6017C7F9A2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CED0A8A-01CB-5C58-3C45-DA28C5497B67}"/>
              </a:ext>
            </a:extLst>
          </p:cNvPr>
          <p:cNvSpPr>
            <a:spLocks noGrp="1"/>
          </p:cNvSpPr>
          <p:nvPr>
            <p:ph type="dt" sz="half" idx="10"/>
          </p:nvPr>
        </p:nvSpPr>
        <p:spPr/>
        <p:txBody>
          <a:bodyPr/>
          <a:lstStyle/>
          <a:p>
            <a:fld id="{734A9980-68E9-364A-A6A8-EC6F99DFBB25}" type="datetimeFigureOut">
              <a:rPr lang="en-US" smtClean="0"/>
              <a:t>9/26/23</a:t>
            </a:fld>
            <a:endParaRPr lang="en-US"/>
          </a:p>
        </p:txBody>
      </p:sp>
      <p:sp>
        <p:nvSpPr>
          <p:cNvPr id="6" name="Footer Placeholder 5">
            <a:extLst>
              <a:ext uri="{FF2B5EF4-FFF2-40B4-BE49-F238E27FC236}">
                <a16:creationId xmlns:a16="http://schemas.microsoft.com/office/drawing/2014/main" id="{81EF44FB-07F2-0358-0FE4-BC74B7BEEB4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180516C-F6CC-F7EE-7D18-0BA50FCFD8BC}"/>
              </a:ext>
            </a:extLst>
          </p:cNvPr>
          <p:cNvSpPr>
            <a:spLocks noGrp="1"/>
          </p:cNvSpPr>
          <p:nvPr>
            <p:ph type="sldNum" sz="quarter" idx="12"/>
          </p:nvPr>
        </p:nvSpPr>
        <p:spPr/>
        <p:txBody>
          <a:bodyPr/>
          <a:lstStyle/>
          <a:p>
            <a:fld id="{F18C94D5-11C5-094C-B8A7-F353197A9B21}" type="slidenum">
              <a:rPr lang="en-US" smtClean="0"/>
              <a:t>‹#›</a:t>
            </a:fld>
            <a:endParaRPr lang="en-US"/>
          </a:p>
        </p:txBody>
      </p:sp>
    </p:spTree>
    <p:extLst>
      <p:ext uri="{BB962C8B-B14F-4D97-AF65-F5344CB8AC3E}">
        <p14:creationId xmlns:p14="http://schemas.microsoft.com/office/powerpoint/2010/main" val="35395218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9A7924-4471-587D-E100-970EE50C0BE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C22E4E0-B69F-96D2-B9DB-4DF7E9D3320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D2569FE-0615-E19B-07A0-DFB26C59F05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AE31695-9860-E1ED-08AB-0655940A519A}"/>
              </a:ext>
            </a:extLst>
          </p:cNvPr>
          <p:cNvSpPr>
            <a:spLocks noGrp="1"/>
          </p:cNvSpPr>
          <p:nvPr>
            <p:ph type="dt" sz="half" idx="10"/>
          </p:nvPr>
        </p:nvSpPr>
        <p:spPr/>
        <p:txBody>
          <a:bodyPr/>
          <a:lstStyle/>
          <a:p>
            <a:fld id="{734A9980-68E9-364A-A6A8-EC6F99DFBB25}" type="datetimeFigureOut">
              <a:rPr lang="en-US" smtClean="0"/>
              <a:t>9/26/23</a:t>
            </a:fld>
            <a:endParaRPr lang="en-US"/>
          </a:p>
        </p:txBody>
      </p:sp>
      <p:sp>
        <p:nvSpPr>
          <p:cNvPr id="6" name="Footer Placeholder 5">
            <a:extLst>
              <a:ext uri="{FF2B5EF4-FFF2-40B4-BE49-F238E27FC236}">
                <a16:creationId xmlns:a16="http://schemas.microsoft.com/office/drawing/2014/main" id="{DCDE20B5-2803-EC81-0F90-BF90F8B2C19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BD4DE14-8EFE-597E-534B-9AE84C7A3AA8}"/>
              </a:ext>
            </a:extLst>
          </p:cNvPr>
          <p:cNvSpPr>
            <a:spLocks noGrp="1"/>
          </p:cNvSpPr>
          <p:nvPr>
            <p:ph type="sldNum" sz="quarter" idx="12"/>
          </p:nvPr>
        </p:nvSpPr>
        <p:spPr/>
        <p:txBody>
          <a:bodyPr/>
          <a:lstStyle/>
          <a:p>
            <a:fld id="{F18C94D5-11C5-094C-B8A7-F353197A9B21}" type="slidenum">
              <a:rPr lang="en-US" smtClean="0"/>
              <a:t>‹#›</a:t>
            </a:fld>
            <a:endParaRPr lang="en-US"/>
          </a:p>
        </p:txBody>
      </p:sp>
    </p:spTree>
    <p:extLst>
      <p:ext uri="{BB962C8B-B14F-4D97-AF65-F5344CB8AC3E}">
        <p14:creationId xmlns:p14="http://schemas.microsoft.com/office/powerpoint/2010/main" val="2178687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0C0F287-45C4-ACF9-986C-3CC215915FE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B265D09-F9D2-DE7D-AF03-0ABD701C42B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2CADA66-1421-92D5-026C-2086D7FEA23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4A9980-68E9-364A-A6A8-EC6F99DFBB25}" type="datetimeFigureOut">
              <a:rPr lang="en-US" smtClean="0"/>
              <a:t>9/26/23</a:t>
            </a:fld>
            <a:endParaRPr lang="en-US"/>
          </a:p>
        </p:txBody>
      </p:sp>
      <p:sp>
        <p:nvSpPr>
          <p:cNvPr id="5" name="Footer Placeholder 4">
            <a:extLst>
              <a:ext uri="{FF2B5EF4-FFF2-40B4-BE49-F238E27FC236}">
                <a16:creationId xmlns:a16="http://schemas.microsoft.com/office/drawing/2014/main" id="{4B62E6E2-1D8B-A42E-9903-17A1EC303CF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018BB5A-AA44-4C46-9F09-D065FF3AEAA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8C94D5-11C5-094C-B8A7-F353197A9B21}" type="slidenum">
              <a:rPr lang="en-US" smtClean="0"/>
              <a:t>‹#›</a:t>
            </a:fld>
            <a:endParaRPr lang="en-US"/>
          </a:p>
        </p:txBody>
      </p:sp>
    </p:spTree>
    <p:extLst>
      <p:ext uri="{BB962C8B-B14F-4D97-AF65-F5344CB8AC3E}">
        <p14:creationId xmlns:p14="http://schemas.microsoft.com/office/powerpoint/2010/main" val="2365560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3875C2-5FDC-79E0-C35A-7374206C85DB}"/>
              </a:ext>
            </a:extLst>
          </p:cNvPr>
          <p:cNvSpPr>
            <a:spLocks noGrp="1"/>
          </p:cNvSpPr>
          <p:nvPr>
            <p:ph type="ctrTitle"/>
          </p:nvPr>
        </p:nvSpPr>
        <p:spPr/>
        <p:txBody>
          <a:bodyPr>
            <a:normAutofit fontScale="90000"/>
          </a:bodyPr>
          <a:lstStyle/>
          <a:p>
            <a:r>
              <a:rPr lang="en-US" b="1" i="0" u="none" strike="noStrike" dirty="0">
                <a:solidFill>
                  <a:srgbClr val="CB6D04"/>
                </a:solidFill>
                <a:effectLst/>
                <a:latin typeface="Roboto Light" panose="020F0302020204030204" pitchFamily="34" charset="0"/>
              </a:rPr>
              <a:t>Application of Spin Canceling Cell Design to Several Lattices</a:t>
            </a:r>
            <a:endParaRPr lang="en-US" dirty="0"/>
          </a:p>
        </p:txBody>
      </p:sp>
      <p:sp>
        <p:nvSpPr>
          <p:cNvPr id="3" name="Subtitle 2">
            <a:extLst>
              <a:ext uri="{FF2B5EF4-FFF2-40B4-BE49-F238E27FC236}">
                <a16:creationId xmlns:a16="http://schemas.microsoft.com/office/drawing/2014/main" id="{CFFFDAC6-14BE-314D-64F9-D15929D6F428}"/>
              </a:ext>
            </a:extLst>
          </p:cNvPr>
          <p:cNvSpPr>
            <a:spLocks noGrp="1"/>
          </p:cNvSpPr>
          <p:nvPr>
            <p:ph type="subTitle" idx="1"/>
          </p:nvPr>
        </p:nvSpPr>
        <p:spPr/>
        <p:txBody>
          <a:bodyPr/>
          <a:lstStyle/>
          <a:p>
            <a:r>
              <a:rPr lang="en-US" dirty="0"/>
              <a:t>Vahid </a:t>
            </a:r>
            <a:r>
              <a:rPr lang="en-US" dirty="0" err="1"/>
              <a:t>Ranjbar</a:t>
            </a:r>
            <a:endParaRPr lang="en-US" dirty="0"/>
          </a:p>
        </p:txBody>
      </p:sp>
    </p:spTree>
    <p:extLst>
      <p:ext uri="{BB962C8B-B14F-4D97-AF65-F5344CB8AC3E}">
        <p14:creationId xmlns:p14="http://schemas.microsoft.com/office/powerpoint/2010/main" val="42128683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007010-FB8C-EB81-E305-FD51094A2E5F}"/>
              </a:ext>
            </a:extLst>
          </p:cNvPr>
          <p:cNvSpPr>
            <a:spLocks noGrp="1"/>
          </p:cNvSpPr>
          <p:nvPr>
            <p:ph type="title"/>
          </p:nvPr>
        </p:nvSpPr>
        <p:spPr/>
        <p:txBody>
          <a:bodyPr/>
          <a:lstStyle/>
          <a:p>
            <a:r>
              <a:rPr lang="en-US" dirty="0"/>
              <a:t>FCC-</a:t>
            </a:r>
            <a:r>
              <a:rPr lang="en-US" dirty="0" err="1"/>
              <a:t>hh</a:t>
            </a:r>
            <a:r>
              <a:rPr lang="en-US" dirty="0"/>
              <a:t> like machines</a:t>
            </a:r>
          </a:p>
        </p:txBody>
      </p:sp>
      <p:sp>
        <p:nvSpPr>
          <p:cNvPr id="5" name="TextBox 4">
            <a:extLst>
              <a:ext uri="{FF2B5EF4-FFF2-40B4-BE49-F238E27FC236}">
                <a16:creationId xmlns:a16="http://schemas.microsoft.com/office/drawing/2014/main" id="{DDB8EF2F-D138-04CC-E636-C599B30CC161}"/>
              </a:ext>
            </a:extLst>
          </p:cNvPr>
          <p:cNvSpPr txBox="1"/>
          <p:nvPr/>
        </p:nvSpPr>
        <p:spPr>
          <a:xfrm>
            <a:off x="0" y="1404938"/>
            <a:ext cx="11794332" cy="1754326"/>
          </a:xfrm>
          <a:prstGeom prst="rect">
            <a:avLst/>
          </a:prstGeom>
          <a:noFill/>
        </p:spPr>
        <p:txBody>
          <a:bodyPr wrap="square">
            <a:spAutoFit/>
          </a:bodyPr>
          <a:lstStyle/>
          <a:p>
            <a:r>
              <a:rPr lang="en-US" dirty="0">
                <a:effectLst/>
                <a:latin typeface="Helvetica" pitchFamily="2" charset="0"/>
              </a:rPr>
              <a:t>The FCC-</a:t>
            </a:r>
            <a:r>
              <a:rPr lang="en-US" dirty="0" err="1">
                <a:effectLst/>
                <a:latin typeface="Helvetica" pitchFamily="2" charset="0"/>
              </a:rPr>
              <a:t>hh</a:t>
            </a:r>
            <a:r>
              <a:rPr lang="en-US" dirty="0">
                <a:effectLst/>
                <a:latin typeface="Helvetica" pitchFamily="2" charset="0"/>
              </a:rPr>
              <a:t> is also proposed which will accelerate protons to energies from 3 </a:t>
            </a:r>
            <a:r>
              <a:rPr lang="en-US" dirty="0" err="1">
                <a:effectLst/>
                <a:latin typeface="Helvetica" pitchFamily="2" charset="0"/>
              </a:rPr>
              <a:t>TeV</a:t>
            </a:r>
            <a:r>
              <a:rPr lang="en-US" dirty="0">
                <a:effectLst/>
                <a:latin typeface="Helvetica" pitchFamily="2" charset="0"/>
              </a:rPr>
              <a:t> using the LHC as a booster to</a:t>
            </a:r>
          </a:p>
          <a:p>
            <a:r>
              <a:rPr lang="en-US" dirty="0">
                <a:effectLst/>
                <a:latin typeface="Helvetica" pitchFamily="2" charset="0"/>
              </a:rPr>
              <a:t>50 </a:t>
            </a:r>
            <a:r>
              <a:rPr lang="en-US" dirty="0" err="1">
                <a:effectLst/>
                <a:latin typeface="Helvetica" pitchFamily="2" charset="0"/>
              </a:rPr>
              <a:t>TeV</a:t>
            </a:r>
            <a:r>
              <a:rPr lang="en-US" dirty="0">
                <a:effectLst/>
                <a:latin typeface="Helvetica" pitchFamily="2" charset="0"/>
              </a:rPr>
              <a:t>. The rough optics are shown for the arc FODO cell and in Table V the parameters for a simplified</a:t>
            </a:r>
            <a:r>
              <a:rPr lang="en-US" dirty="0">
                <a:latin typeface="Helvetica" pitchFamily="2" charset="0"/>
              </a:rPr>
              <a:t> </a:t>
            </a:r>
            <a:r>
              <a:rPr lang="en-US" dirty="0">
                <a:effectLst/>
                <a:latin typeface="Helvetica" pitchFamily="2" charset="0"/>
              </a:rPr>
              <a:t>arc only model (no insertion sections) is shown. This simplified model only has dipoles and quadrupoles using the</a:t>
            </a:r>
          </a:p>
          <a:p>
            <a:r>
              <a:rPr lang="en-US" dirty="0">
                <a:effectLst/>
                <a:latin typeface="Helvetica" pitchFamily="2" charset="0"/>
              </a:rPr>
              <a:t>same bending radius, magnet lengths of the dipoles and quadrupoles as described in “FCC-</a:t>
            </a:r>
            <a:r>
              <a:rPr lang="en-US" dirty="0" err="1">
                <a:effectLst/>
                <a:latin typeface="Helvetica" pitchFamily="2" charset="0"/>
              </a:rPr>
              <a:t>hh</a:t>
            </a:r>
            <a:r>
              <a:rPr lang="en-US" dirty="0">
                <a:effectLst/>
                <a:latin typeface="Helvetica" pitchFamily="2" charset="0"/>
              </a:rPr>
              <a:t>: The Hadron Col-</a:t>
            </a:r>
          </a:p>
          <a:p>
            <a:r>
              <a:rPr lang="en-US" dirty="0" err="1">
                <a:effectLst/>
                <a:latin typeface="Helvetica" pitchFamily="2" charset="0"/>
              </a:rPr>
              <a:t>lider</a:t>
            </a:r>
            <a:r>
              <a:rPr lang="en-US" dirty="0">
                <a:effectLst/>
                <a:latin typeface="Helvetica" pitchFamily="2" charset="0"/>
              </a:rPr>
              <a:t> Future Circular Collider Conceptual Design Report Volume 3”. The energy range from 3 to 50 </a:t>
            </a:r>
            <a:r>
              <a:rPr lang="en-US" dirty="0" err="1">
                <a:effectLst/>
                <a:latin typeface="Helvetica" pitchFamily="2" charset="0"/>
              </a:rPr>
              <a:t>TeV</a:t>
            </a:r>
            <a:r>
              <a:rPr lang="en-US" dirty="0">
                <a:effectLst/>
                <a:latin typeface="Helvetica" pitchFamily="2" charset="0"/>
              </a:rPr>
              <a:t> in </a:t>
            </a:r>
            <a:r>
              <a:rPr lang="en-US" dirty="0" err="1">
                <a:effectLst/>
                <a:latin typeface="Helvetica" pitchFamily="2" charset="0"/>
              </a:rPr>
              <a:t>aɣ</a:t>
            </a:r>
            <a:endParaRPr lang="en-US" dirty="0">
              <a:effectLst/>
              <a:latin typeface="Helvetica" pitchFamily="2" charset="0"/>
            </a:endParaRPr>
          </a:p>
          <a:p>
            <a:r>
              <a:rPr lang="en-US" dirty="0">
                <a:effectLst/>
                <a:latin typeface="Helvetica" pitchFamily="2" charset="0"/>
              </a:rPr>
              <a:t> space is 5732 to 95532. In this case a periodicity high enough to avoid spin resonances is not reasonable.</a:t>
            </a:r>
          </a:p>
        </p:txBody>
      </p:sp>
      <p:pic>
        <p:nvPicPr>
          <p:cNvPr id="6" name="Picture 5">
            <a:extLst>
              <a:ext uri="{FF2B5EF4-FFF2-40B4-BE49-F238E27FC236}">
                <a16:creationId xmlns:a16="http://schemas.microsoft.com/office/drawing/2014/main" id="{09F42BD2-447A-6398-7B68-D3285E994BC0}"/>
              </a:ext>
            </a:extLst>
          </p:cNvPr>
          <p:cNvPicPr>
            <a:picLocks noChangeAspect="1"/>
          </p:cNvPicPr>
          <p:nvPr/>
        </p:nvPicPr>
        <p:blipFill>
          <a:blip r:embed="rId2"/>
          <a:stretch>
            <a:fillRect/>
          </a:stretch>
        </p:blipFill>
        <p:spPr>
          <a:xfrm>
            <a:off x="103187" y="3275013"/>
            <a:ext cx="4769489" cy="3217862"/>
          </a:xfrm>
          <a:prstGeom prst="rect">
            <a:avLst/>
          </a:prstGeom>
        </p:spPr>
      </p:pic>
      <p:pic>
        <p:nvPicPr>
          <p:cNvPr id="7" name="Picture 6">
            <a:extLst>
              <a:ext uri="{FF2B5EF4-FFF2-40B4-BE49-F238E27FC236}">
                <a16:creationId xmlns:a16="http://schemas.microsoft.com/office/drawing/2014/main" id="{E53440D9-7F07-C2D1-BD65-697707FF19A8}"/>
              </a:ext>
            </a:extLst>
          </p:cNvPr>
          <p:cNvPicPr>
            <a:picLocks noChangeAspect="1"/>
          </p:cNvPicPr>
          <p:nvPr/>
        </p:nvPicPr>
        <p:blipFill>
          <a:blip r:embed="rId3"/>
          <a:stretch>
            <a:fillRect/>
          </a:stretch>
        </p:blipFill>
        <p:spPr>
          <a:xfrm>
            <a:off x="7090725" y="3275013"/>
            <a:ext cx="3867788" cy="3463463"/>
          </a:xfrm>
          <a:prstGeom prst="rect">
            <a:avLst/>
          </a:prstGeom>
        </p:spPr>
      </p:pic>
    </p:spTree>
    <p:extLst>
      <p:ext uri="{BB962C8B-B14F-4D97-AF65-F5344CB8AC3E}">
        <p14:creationId xmlns:p14="http://schemas.microsoft.com/office/powerpoint/2010/main" val="37280150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F91C6F19-1B71-4202-AE17-47A9F93138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C09CE40-68AC-46EE-8F0D-C2E5744E46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289110"/>
            <a:ext cx="12262514" cy="28808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 name="Graphic 16">
            <a:extLst>
              <a:ext uri="{FF2B5EF4-FFF2-40B4-BE49-F238E27FC236}">
                <a16:creationId xmlns:a16="http://schemas.microsoft.com/office/drawing/2014/main" id="{DD30D61A-EE32-4717-B045-2E3942BEEF0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5400000">
            <a:off x="3360280" y="-3345320"/>
            <a:ext cx="5486400" cy="12177040"/>
          </a:xfrm>
          <a:prstGeom prst="rect">
            <a:avLst/>
          </a:prstGeom>
        </p:spPr>
      </p:pic>
      <p:sp>
        <p:nvSpPr>
          <p:cNvPr id="2" name="Title 1">
            <a:extLst>
              <a:ext uri="{FF2B5EF4-FFF2-40B4-BE49-F238E27FC236}">
                <a16:creationId xmlns:a16="http://schemas.microsoft.com/office/drawing/2014/main" id="{57B6E561-1050-43ED-01B7-452BD02C5636}"/>
              </a:ext>
            </a:extLst>
          </p:cNvPr>
          <p:cNvSpPr>
            <a:spLocks noGrp="1"/>
          </p:cNvSpPr>
          <p:nvPr>
            <p:ph type="title"/>
          </p:nvPr>
        </p:nvSpPr>
        <p:spPr>
          <a:xfrm>
            <a:off x="384048" y="228918"/>
            <a:ext cx="5819527" cy="2264392"/>
          </a:xfrm>
        </p:spPr>
        <p:txBody>
          <a:bodyPr vert="horz" lIns="91440" tIns="45720" rIns="91440" bIns="45720" rtlCol="0" anchor="ctr">
            <a:normAutofit/>
          </a:bodyPr>
          <a:lstStyle/>
          <a:p>
            <a:r>
              <a:rPr lang="en-US" sz="4600"/>
              <a:t>Proposed Spin Resonance Suppressed FCC-hh lattice</a:t>
            </a:r>
          </a:p>
        </p:txBody>
      </p:sp>
      <p:sp>
        <p:nvSpPr>
          <p:cNvPr id="5" name="TextBox 4">
            <a:extLst>
              <a:ext uri="{FF2B5EF4-FFF2-40B4-BE49-F238E27FC236}">
                <a16:creationId xmlns:a16="http://schemas.microsoft.com/office/drawing/2014/main" id="{240BE3F8-BD96-F07A-2A4D-7CCB79B13AD0}"/>
              </a:ext>
            </a:extLst>
          </p:cNvPr>
          <p:cNvSpPr txBox="1"/>
          <p:nvPr/>
        </p:nvSpPr>
        <p:spPr>
          <a:xfrm>
            <a:off x="6568140" y="228916"/>
            <a:ext cx="5346491" cy="2264391"/>
          </a:xfrm>
          <a:prstGeom prst="rect">
            <a:avLst/>
          </a:prstGeom>
        </p:spPr>
        <p:txBody>
          <a:bodyPr vert="horz" lIns="91440" tIns="45720" rIns="91440" bIns="45720" rtlCol="0" anchor="ctr">
            <a:normAutofit/>
          </a:bodyPr>
          <a:lstStyle/>
          <a:p>
            <a:pPr>
              <a:lnSpc>
                <a:spcPct val="90000"/>
              </a:lnSpc>
              <a:spcAft>
                <a:spcPts val="600"/>
              </a:spcAft>
            </a:pPr>
            <a:r>
              <a:rPr lang="en-US" sz="1700" dirty="0"/>
              <a:t>We use</a:t>
            </a:r>
            <a:r>
              <a:rPr lang="en-US" sz="1700" dirty="0">
                <a:effectLst/>
              </a:rPr>
              <a:t> three quadrupoles between the dipoles to achieve a major suppression of the spin resonances. In this case using one focusing and 2 defocusing quadrupoles placed in a 1/2 arc cell of 127.23 m long with a 42.58 degree phase advance in the horizontal and 15.48 degree in the vertical plane kept all intrinsic resonances in the energy range less than 1 at 10 mm-</a:t>
            </a:r>
            <a:r>
              <a:rPr lang="en-US" sz="1700" dirty="0" err="1">
                <a:effectLst/>
              </a:rPr>
              <a:t>mrad</a:t>
            </a:r>
            <a:r>
              <a:rPr lang="en-US" sz="1700" dirty="0">
                <a:effectLst/>
              </a:rPr>
              <a:t> normalized emittance. This is low enough that six snakes should be sufficient to control the intrinsic spin resonances.</a:t>
            </a:r>
          </a:p>
        </p:txBody>
      </p:sp>
      <p:pic>
        <p:nvPicPr>
          <p:cNvPr id="8" name="Picture 7">
            <a:extLst>
              <a:ext uri="{FF2B5EF4-FFF2-40B4-BE49-F238E27FC236}">
                <a16:creationId xmlns:a16="http://schemas.microsoft.com/office/drawing/2014/main" id="{375023CD-2F49-6DDE-A319-B14FD9829254}"/>
              </a:ext>
            </a:extLst>
          </p:cNvPr>
          <p:cNvPicPr>
            <a:picLocks noChangeAspect="1"/>
          </p:cNvPicPr>
          <p:nvPr/>
        </p:nvPicPr>
        <p:blipFill>
          <a:blip r:embed="rId4"/>
          <a:stretch>
            <a:fillRect/>
          </a:stretch>
        </p:blipFill>
        <p:spPr>
          <a:xfrm>
            <a:off x="902752" y="3779057"/>
            <a:ext cx="3420310" cy="2377115"/>
          </a:xfrm>
          <a:prstGeom prst="rect">
            <a:avLst/>
          </a:prstGeom>
        </p:spPr>
      </p:pic>
      <p:pic>
        <p:nvPicPr>
          <p:cNvPr id="7" name="Picture 6">
            <a:extLst>
              <a:ext uri="{FF2B5EF4-FFF2-40B4-BE49-F238E27FC236}">
                <a16:creationId xmlns:a16="http://schemas.microsoft.com/office/drawing/2014/main" id="{01975CDD-7C4D-9A6E-032D-48A2E6A4D4E0}"/>
              </a:ext>
            </a:extLst>
          </p:cNvPr>
          <p:cNvPicPr>
            <a:picLocks noChangeAspect="1"/>
          </p:cNvPicPr>
          <p:nvPr/>
        </p:nvPicPr>
        <p:blipFill>
          <a:blip r:embed="rId5"/>
          <a:stretch>
            <a:fillRect/>
          </a:stretch>
        </p:blipFill>
        <p:spPr>
          <a:xfrm>
            <a:off x="4397452" y="3370467"/>
            <a:ext cx="3418046" cy="2785706"/>
          </a:xfrm>
          <a:prstGeom prst="rect">
            <a:avLst/>
          </a:prstGeom>
        </p:spPr>
      </p:pic>
      <p:pic>
        <p:nvPicPr>
          <p:cNvPr id="6" name="Picture 5">
            <a:extLst>
              <a:ext uri="{FF2B5EF4-FFF2-40B4-BE49-F238E27FC236}">
                <a16:creationId xmlns:a16="http://schemas.microsoft.com/office/drawing/2014/main" id="{6D1E75C1-A9ED-FD79-F515-03073FD42654}"/>
              </a:ext>
            </a:extLst>
          </p:cNvPr>
          <p:cNvPicPr>
            <a:picLocks noChangeAspect="1"/>
          </p:cNvPicPr>
          <p:nvPr/>
        </p:nvPicPr>
        <p:blipFill>
          <a:blip r:embed="rId6"/>
          <a:stretch>
            <a:fillRect/>
          </a:stretch>
        </p:blipFill>
        <p:spPr>
          <a:xfrm>
            <a:off x="7880910" y="3754995"/>
            <a:ext cx="3418046" cy="2401177"/>
          </a:xfrm>
          <a:prstGeom prst="rect">
            <a:avLst/>
          </a:prstGeom>
        </p:spPr>
      </p:pic>
      <p:sp>
        <p:nvSpPr>
          <p:cNvPr id="19" name="Rectangle 18">
            <a:extLst>
              <a:ext uri="{FF2B5EF4-FFF2-40B4-BE49-F238E27FC236}">
                <a16:creationId xmlns:a16="http://schemas.microsoft.com/office/drawing/2014/main" id="{E52E8AE1-28FB-4A31-A692-9153E86A8A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073128" y="6172201"/>
            <a:ext cx="118872" cy="685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368283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D6A0931-6D44-E911-8D4A-4433AE984933}"/>
              </a:ext>
            </a:extLst>
          </p:cNvPr>
          <p:cNvPicPr>
            <a:picLocks noChangeAspect="1"/>
          </p:cNvPicPr>
          <p:nvPr/>
        </p:nvPicPr>
        <p:blipFill>
          <a:blip r:embed="rId2"/>
          <a:stretch>
            <a:fillRect/>
          </a:stretch>
        </p:blipFill>
        <p:spPr>
          <a:xfrm>
            <a:off x="2457450" y="1454150"/>
            <a:ext cx="7277100" cy="3949700"/>
          </a:xfrm>
          <a:prstGeom prst="rect">
            <a:avLst/>
          </a:prstGeom>
        </p:spPr>
      </p:pic>
    </p:spTree>
    <p:extLst>
      <p:ext uri="{BB962C8B-B14F-4D97-AF65-F5344CB8AC3E}">
        <p14:creationId xmlns:p14="http://schemas.microsoft.com/office/powerpoint/2010/main" val="1537937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EC491C-5E7F-CE6E-B1A1-979BFD5BA5BD}"/>
              </a:ext>
            </a:extLst>
          </p:cNvPr>
          <p:cNvSpPr>
            <a:spLocks noGrp="1"/>
          </p:cNvSpPr>
          <p:nvPr>
            <p:ph type="title"/>
          </p:nvPr>
        </p:nvSpPr>
        <p:spPr/>
        <p:txBody>
          <a:bodyPr/>
          <a:lstStyle/>
          <a:p>
            <a:r>
              <a:rPr lang="en-US" dirty="0">
                <a:effectLst/>
                <a:latin typeface="Helvetica" pitchFamily="2" charset="0"/>
              </a:rPr>
              <a:t>SPIN PROPERTIES OF FODO CELL</a:t>
            </a:r>
            <a:endParaRPr lang="en-US" dirty="0"/>
          </a:p>
        </p:txBody>
      </p:sp>
      <p:pic>
        <p:nvPicPr>
          <p:cNvPr id="4" name="Content Placeholder 3">
            <a:extLst>
              <a:ext uri="{FF2B5EF4-FFF2-40B4-BE49-F238E27FC236}">
                <a16:creationId xmlns:a16="http://schemas.microsoft.com/office/drawing/2014/main" id="{E3415324-423C-F65C-F38E-C2F285BB3042}"/>
              </a:ext>
            </a:extLst>
          </p:cNvPr>
          <p:cNvPicPr>
            <a:picLocks noGrp="1" noChangeAspect="1"/>
          </p:cNvPicPr>
          <p:nvPr>
            <p:ph idx="1"/>
          </p:nvPr>
        </p:nvPicPr>
        <p:blipFill>
          <a:blip r:embed="rId2"/>
          <a:stretch>
            <a:fillRect/>
          </a:stretch>
        </p:blipFill>
        <p:spPr>
          <a:xfrm>
            <a:off x="3633470" y="2432212"/>
            <a:ext cx="6337300" cy="1866900"/>
          </a:xfrm>
          <a:prstGeom prst="rect">
            <a:avLst/>
          </a:prstGeom>
        </p:spPr>
      </p:pic>
      <p:sp>
        <p:nvSpPr>
          <p:cNvPr id="5" name="TextBox 4">
            <a:extLst>
              <a:ext uri="{FF2B5EF4-FFF2-40B4-BE49-F238E27FC236}">
                <a16:creationId xmlns:a16="http://schemas.microsoft.com/office/drawing/2014/main" id="{C930BA88-2DF4-9EBE-DE70-EF9A56142F10}"/>
              </a:ext>
            </a:extLst>
          </p:cNvPr>
          <p:cNvSpPr txBox="1"/>
          <p:nvPr/>
        </p:nvSpPr>
        <p:spPr>
          <a:xfrm>
            <a:off x="838200" y="2892841"/>
            <a:ext cx="2572243" cy="369332"/>
          </a:xfrm>
          <a:prstGeom prst="rect">
            <a:avLst/>
          </a:prstGeom>
          <a:noFill/>
        </p:spPr>
        <p:txBody>
          <a:bodyPr wrap="none" rtlCol="0">
            <a:spAutoFit/>
          </a:bodyPr>
          <a:lstStyle/>
          <a:p>
            <a:r>
              <a:rPr lang="en-US" dirty="0"/>
              <a:t>Spin Resonance Strength:</a:t>
            </a:r>
          </a:p>
        </p:txBody>
      </p:sp>
      <p:pic>
        <p:nvPicPr>
          <p:cNvPr id="6" name="Picture 5">
            <a:extLst>
              <a:ext uri="{FF2B5EF4-FFF2-40B4-BE49-F238E27FC236}">
                <a16:creationId xmlns:a16="http://schemas.microsoft.com/office/drawing/2014/main" id="{2A4CC204-4145-3EA6-4424-787047F5FE5E}"/>
              </a:ext>
            </a:extLst>
          </p:cNvPr>
          <p:cNvPicPr>
            <a:picLocks noChangeAspect="1"/>
          </p:cNvPicPr>
          <p:nvPr/>
        </p:nvPicPr>
        <p:blipFill>
          <a:blip r:embed="rId3"/>
          <a:stretch>
            <a:fillRect/>
          </a:stretch>
        </p:blipFill>
        <p:spPr>
          <a:xfrm>
            <a:off x="558729" y="3441910"/>
            <a:ext cx="3632200" cy="1092200"/>
          </a:xfrm>
          <a:prstGeom prst="rect">
            <a:avLst/>
          </a:prstGeom>
        </p:spPr>
      </p:pic>
      <p:pic>
        <p:nvPicPr>
          <p:cNvPr id="7" name="Picture 6">
            <a:extLst>
              <a:ext uri="{FF2B5EF4-FFF2-40B4-BE49-F238E27FC236}">
                <a16:creationId xmlns:a16="http://schemas.microsoft.com/office/drawing/2014/main" id="{14C4EA48-F2C3-08BB-7086-5823BBEF7F32}"/>
              </a:ext>
            </a:extLst>
          </p:cNvPr>
          <p:cNvPicPr>
            <a:picLocks noChangeAspect="1"/>
          </p:cNvPicPr>
          <p:nvPr/>
        </p:nvPicPr>
        <p:blipFill>
          <a:blip r:embed="rId4"/>
          <a:stretch>
            <a:fillRect/>
          </a:stretch>
        </p:blipFill>
        <p:spPr>
          <a:xfrm>
            <a:off x="558729" y="4451608"/>
            <a:ext cx="5295900" cy="876300"/>
          </a:xfrm>
          <a:prstGeom prst="rect">
            <a:avLst/>
          </a:prstGeom>
        </p:spPr>
      </p:pic>
      <p:sp>
        <p:nvSpPr>
          <p:cNvPr id="9" name="TextBox 8">
            <a:extLst>
              <a:ext uri="{FF2B5EF4-FFF2-40B4-BE49-F238E27FC236}">
                <a16:creationId xmlns:a16="http://schemas.microsoft.com/office/drawing/2014/main" id="{62C102B1-8916-C7CF-C795-2428CCDCD4F0}"/>
              </a:ext>
            </a:extLst>
          </p:cNvPr>
          <p:cNvSpPr txBox="1"/>
          <p:nvPr/>
        </p:nvSpPr>
        <p:spPr>
          <a:xfrm>
            <a:off x="838200" y="1500057"/>
            <a:ext cx="9997440" cy="1200329"/>
          </a:xfrm>
          <a:prstGeom prst="rect">
            <a:avLst/>
          </a:prstGeom>
          <a:noFill/>
        </p:spPr>
        <p:txBody>
          <a:bodyPr wrap="square">
            <a:spAutoFit/>
          </a:bodyPr>
          <a:lstStyle/>
          <a:p>
            <a:r>
              <a:rPr lang="en-US" dirty="0">
                <a:effectLst/>
                <a:latin typeface="Helvetica" pitchFamily="2" charset="0"/>
              </a:rPr>
              <a:t>A standard FODO cell contains focusing and defocusing quadrupoles with a dipole placed between them. In this situation there is no possibility of cancellation of the spin kick between dipoles. Another type of FODO cell includes the dipoles on either end of the focusing and</a:t>
            </a:r>
          </a:p>
          <a:p>
            <a:r>
              <a:rPr lang="en-US" dirty="0">
                <a:effectLst/>
                <a:latin typeface="Helvetica" pitchFamily="2" charset="0"/>
              </a:rPr>
              <a:t>defocusing string of quadrupoles.</a:t>
            </a:r>
          </a:p>
        </p:txBody>
      </p:sp>
      <p:pic>
        <p:nvPicPr>
          <p:cNvPr id="10" name="Picture 9">
            <a:extLst>
              <a:ext uri="{FF2B5EF4-FFF2-40B4-BE49-F238E27FC236}">
                <a16:creationId xmlns:a16="http://schemas.microsoft.com/office/drawing/2014/main" id="{58FB862A-C9EF-7AE7-DB78-18B02DE62321}"/>
              </a:ext>
            </a:extLst>
          </p:cNvPr>
          <p:cNvPicPr>
            <a:picLocks noChangeAspect="1"/>
          </p:cNvPicPr>
          <p:nvPr/>
        </p:nvPicPr>
        <p:blipFill>
          <a:blip r:embed="rId5"/>
          <a:stretch>
            <a:fillRect/>
          </a:stretch>
        </p:blipFill>
        <p:spPr>
          <a:xfrm>
            <a:off x="6096000" y="4534110"/>
            <a:ext cx="5499100" cy="1778000"/>
          </a:xfrm>
          <a:prstGeom prst="rect">
            <a:avLst/>
          </a:prstGeom>
        </p:spPr>
      </p:pic>
    </p:spTree>
    <p:extLst>
      <p:ext uri="{BB962C8B-B14F-4D97-AF65-F5344CB8AC3E}">
        <p14:creationId xmlns:p14="http://schemas.microsoft.com/office/powerpoint/2010/main" val="19812490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5E4D8C-50C9-EC88-0671-D1D991BC3F1C}"/>
              </a:ext>
            </a:extLst>
          </p:cNvPr>
          <p:cNvSpPr>
            <a:spLocks noGrp="1"/>
          </p:cNvSpPr>
          <p:nvPr>
            <p:ph type="title"/>
          </p:nvPr>
        </p:nvSpPr>
        <p:spPr/>
        <p:txBody>
          <a:bodyPr/>
          <a:lstStyle/>
          <a:p>
            <a:r>
              <a:rPr lang="en-US" dirty="0"/>
              <a:t>Quadrupole Configurations for Canceling</a:t>
            </a:r>
          </a:p>
        </p:txBody>
      </p:sp>
      <p:pic>
        <p:nvPicPr>
          <p:cNvPr id="7" name="Content Placeholder 6">
            <a:extLst>
              <a:ext uri="{FF2B5EF4-FFF2-40B4-BE49-F238E27FC236}">
                <a16:creationId xmlns:a16="http://schemas.microsoft.com/office/drawing/2014/main" id="{9FEBA02E-6806-09BE-BED1-5352C9292AE2}"/>
              </a:ext>
            </a:extLst>
          </p:cNvPr>
          <p:cNvPicPr>
            <a:picLocks noGrp="1" noChangeAspect="1"/>
          </p:cNvPicPr>
          <p:nvPr>
            <p:ph idx="1"/>
          </p:nvPr>
        </p:nvPicPr>
        <p:blipFill>
          <a:blip r:embed="rId2"/>
          <a:stretch>
            <a:fillRect/>
          </a:stretch>
        </p:blipFill>
        <p:spPr>
          <a:xfrm>
            <a:off x="585788" y="2040731"/>
            <a:ext cx="2705100" cy="635000"/>
          </a:xfrm>
          <a:prstGeom prst="rect">
            <a:avLst/>
          </a:prstGeom>
        </p:spPr>
      </p:pic>
      <p:sp>
        <p:nvSpPr>
          <p:cNvPr id="8" name="TextBox 7">
            <a:extLst>
              <a:ext uri="{FF2B5EF4-FFF2-40B4-BE49-F238E27FC236}">
                <a16:creationId xmlns:a16="http://schemas.microsoft.com/office/drawing/2014/main" id="{0F03B823-F286-FAD6-5EF0-37B9D9E5EF36}"/>
              </a:ext>
            </a:extLst>
          </p:cNvPr>
          <p:cNvSpPr txBox="1"/>
          <p:nvPr/>
        </p:nvSpPr>
        <p:spPr>
          <a:xfrm>
            <a:off x="3290888" y="2143126"/>
            <a:ext cx="5429250" cy="646331"/>
          </a:xfrm>
          <a:prstGeom prst="rect">
            <a:avLst/>
          </a:prstGeom>
          <a:noFill/>
        </p:spPr>
        <p:txBody>
          <a:bodyPr wrap="square" rtlCol="0">
            <a:spAutoFit/>
          </a:bodyPr>
          <a:lstStyle/>
          <a:p>
            <a:r>
              <a:rPr lang="en-US" dirty="0">
                <a:sym typeface="Wingdings" pitchFamily="2" charset="2"/>
              </a:rPr>
              <a:t> In order to cancel in this case phase advance across whole cell would need to be 2Pi</a:t>
            </a:r>
            <a:endParaRPr lang="en-US" dirty="0"/>
          </a:p>
        </p:txBody>
      </p:sp>
      <p:pic>
        <p:nvPicPr>
          <p:cNvPr id="9" name="Picture 8">
            <a:extLst>
              <a:ext uri="{FF2B5EF4-FFF2-40B4-BE49-F238E27FC236}">
                <a16:creationId xmlns:a16="http://schemas.microsoft.com/office/drawing/2014/main" id="{95E7CD30-AAF9-58D8-414F-310D0218E485}"/>
              </a:ext>
            </a:extLst>
          </p:cNvPr>
          <p:cNvPicPr>
            <a:picLocks noChangeAspect="1"/>
          </p:cNvPicPr>
          <p:nvPr/>
        </p:nvPicPr>
        <p:blipFill>
          <a:blip r:embed="rId3"/>
          <a:stretch>
            <a:fillRect/>
          </a:stretch>
        </p:blipFill>
        <p:spPr>
          <a:xfrm>
            <a:off x="585788" y="3429000"/>
            <a:ext cx="3759200" cy="736600"/>
          </a:xfrm>
          <a:prstGeom prst="rect">
            <a:avLst/>
          </a:prstGeom>
        </p:spPr>
      </p:pic>
      <p:sp>
        <p:nvSpPr>
          <p:cNvPr id="10" name="TextBox 9">
            <a:extLst>
              <a:ext uri="{FF2B5EF4-FFF2-40B4-BE49-F238E27FC236}">
                <a16:creationId xmlns:a16="http://schemas.microsoft.com/office/drawing/2014/main" id="{A453123E-D5ED-195F-89CB-3926AAB98984}"/>
              </a:ext>
            </a:extLst>
          </p:cNvPr>
          <p:cNvSpPr txBox="1"/>
          <p:nvPr/>
        </p:nvSpPr>
        <p:spPr>
          <a:xfrm>
            <a:off x="5029200" y="3643313"/>
            <a:ext cx="4086225" cy="646331"/>
          </a:xfrm>
          <a:prstGeom prst="rect">
            <a:avLst/>
          </a:prstGeom>
          <a:noFill/>
        </p:spPr>
        <p:txBody>
          <a:bodyPr wrap="square" rtlCol="0">
            <a:spAutoFit/>
          </a:bodyPr>
          <a:lstStyle/>
          <a:p>
            <a:r>
              <a:rPr lang="en-US" dirty="0">
                <a:sym typeface="Wingdings" pitchFamily="2" charset="2"/>
              </a:rPr>
              <a:t> Introducing a third quadrupole makes canceling possible with a stable cell. </a:t>
            </a:r>
            <a:endParaRPr lang="en-US" dirty="0"/>
          </a:p>
        </p:txBody>
      </p:sp>
      <p:pic>
        <p:nvPicPr>
          <p:cNvPr id="14" name="Picture 13" descr="A group of math equations&#10;&#10;Description automatically generated">
            <a:extLst>
              <a:ext uri="{FF2B5EF4-FFF2-40B4-BE49-F238E27FC236}">
                <a16:creationId xmlns:a16="http://schemas.microsoft.com/office/drawing/2014/main" id="{2524F75B-5AC2-4C9F-2775-A3667FA1C729}"/>
              </a:ext>
            </a:extLst>
          </p:cNvPr>
          <p:cNvPicPr>
            <a:picLocks noChangeAspect="1"/>
          </p:cNvPicPr>
          <p:nvPr/>
        </p:nvPicPr>
        <p:blipFill>
          <a:blip r:embed="rId4"/>
          <a:stretch>
            <a:fillRect/>
          </a:stretch>
        </p:blipFill>
        <p:spPr>
          <a:xfrm>
            <a:off x="928688" y="4805143"/>
            <a:ext cx="6832600" cy="965200"/>
          </a:xfrm>
          <a:prstGeom prst="rect">
            <a:avLst/>
          </a:prstGeom>
        </p:spPr>
      </p:pic>
      <p:pic>
        <p:nvPicPr>
          <p:cNvPr id="16" name="Picture 15" descr="A group of black letters&#10;&#10;Description automatically generated">
            <a:extLst>
              <a:ext uri="{FF2B5EF4-FFF2-40B4-BE49-F238E27FC236}">
                <a16:creationId xmlns:a16="http://schemas.microsoft.com/office/drawing/2014/main" id="{4FBBBD34-5CA9-1A65-4B65-76EB3597130D}"/>
              </a:ext>
            </a:extLst>
          </p:cNvPr>
          <p:cNvPicPr>
            <a:picLocks noChangeAspect="1"/>
          </p:cNvPicPr>
          <p:nvPr/>
        </p:nvPicPr>
        <p:blipFill>
          <a:blip r:embed="rId5"/>
          <a:stretch>
            <a:fillRect/>
          </a:stretch>
        </p:blipFill>
        <p:spPr>
          <a:xfrm>
            <a:off x="7216774" y="2466291"/>
            <a:ext cx="4208464" cy="1033085"/>
          </a:xfrm>
          <a:prstGeom prst="rect">
            <a:avLst/>
          </a:prstGeom>
        </p:spPr>
      </p:pic>
      <p:sp>
        <p:nvSpPr>
          <p:cNvPr id="17" name="TextBox 16">
            <a:extLst>
              <a:ext uri="{FF2B5EF4-FFF2-40B4-BE49-F238E27FC236}">
                <a16:creationId xmlns:a16="http://schemas.microsoft.com/office/drawing/2014/main" id="{3C716E8E-C2F8-03F9-622F-2CAED7F12337}"/>
              </a:ext>
            </a:extLst>
          </p:cNvPr>
          <p:cNvSpPr txBox="1"/>
          <p:nvPr/>
        </p:nvSpPr>
        <p:spPr>
          <a:xfrm>
            <a:off x="7920039" y="5103077"/>
            <a:ext cx="952500" cy="369332"/>
          </a:xfrm>
          <a:prstGeom prst="rect">
            <a:avLst/>
          </a:prstGeom>
          <a:noFill/>
        </p:spPr>
        <p:txBody>
          <a:bodyPr wrap="square" rtlCol="0">
            <a:spAutoFit/>
          </a:bodyPr>
          <a:lstStyle/>
          <a:p>
            <a:r>
              <a:rPr lang="en-US" dirty="0"/>
              <a:t>Eq. 8</a:t>
            </a:r>
          </a:p>
        </p:txBody>
      </p:sp>
    </p:spTree>
    <p:extLst>
      <p:ext uri="{BB962C8B-B14F-4D97-AF65-F5344CB8AC3E}">
        <p14:creationId xmlns:p14="http://schemas.microsoft.com/office/powerpoint/2010/main" val="31984772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910290-6E96-9B8D-CF12-78506AD716C3}"/>
              </a:ext>
            </a:extLst>
          </p:cNvPr>
          <p:cNvSpPr>
            <a:spLocks noGrp="1"/>
          </p:cNvSpPr>
          <p:nvPr>
            <p:ph type="title"/>
          </p:nvPr>
        </p:nvSpPr>
        <p:spPr/>
        <p:txBody>
          <a:bodyPr/>
          <a:lstStyle/>
          <a:p>
            <a:r>
              <a:rPr lang="en-US" dirty="0"/>
              <a:t>Cancelation of intrinsic also leads to Cancelation of Imperfection</a:t>
            </a:r>
          </a:p>
        </p:txBody>
      </p:sp>
      <p:sp>
        <p:nvSpPr>
          <p:cNvPr id="3" name="Content Placeholder 2">
            <a:extLst>
              <a:ext uri="{FF2B5EF4-FFF2-40B4-BE49-F238E27FC236}">
                <a16:creationId xmlns:a16="http://schemas.microsoft.com/office/drawing/2014/main" id="{A3576403-F6F2-FACB-73BE-42E874F4505B}"/>
              </a:ext>
            </a:extLst>
          </p:cNvPr>
          <p:cNvSpPr>
            <a:spLocks noGrp="1"/>
          </p:cNvSpPr>
          <p:nvPr>
            <p:ph idx="1"/>
          </p:nvPr>
        </p:nvSpPr>
        <p:spPr/>
        <p:txBody>
          <a:bodyPr/>
          <a:lstStyle/>
          <a:p>
            <a:pPr marL="0" indent="0">
              <a:buNone/>
            </a:pPr>
            <a:r>
              <a:rPr lang="en-US" dirty="0">
                <a:effectLst/>
                <a:latin typeface="Helvetica" pitchFamily="2" charset="0"/>
              </a:rPr>
              <a:t>Considering the case of vertical motion due to close orbit errors </a:t>
            </a:r>
            <a:r>
              <a:rPr lang="en-US" i="1" dirty="0" err="1">
                <a:effectLst/>
                <a:latin typeface="Helvetica" pitchFamily="2" charset="0"/>
              </a:rPr>
              <a:t>y</a:t>
            </a:r>
            <a:r>
              <a:rPr lang="en-US" i="1" baseline="-25000" dirty="0" err="1">
                <a:effectLst/>
                <a:latin typeface="Helvetica" pitchFamily="2" charset="0"/>
              </a:rPr>
              <a:t>co</a:t>
            </a:r>
            <a:r>
              <a:rPr lang="en-US" dirty="0">
                <a:effectLst/>
                <a:latin typeface="Helvetica" pitchFamily="2" charset="0"/>
              </a:rPr>
              <a:t> it can be shown that it can be expressed as a sum of the Fourier amplitude of the error harmonic,</a:t>
            </a:r>
          </a:p>
          <a:p>
            <a:endParaRPr lang="en-US" dirty="0"/>
          </a:p>
        </p:txBody>
      </p:sp>
      <p:pic>
        <p:nvPicPr>
          <p:cNvPr id="4" name="Picture 3">
            <a:extLst>
              <a:ext uri="{FF2B5EF4-FFF2-40B4-BE49-F238E27FC236}">
                <a16:creationId xmlns:a16="http://schemas.microsoft.com/office/drawing/2014/main" id="{392267EF-5D0F-C154-FE55-45B437A00600}"/>
              </a:ext>
            </a:extLst>
          </p:cNvPr>
          <p:cNvPicPr>
            <a:picLocks noChangeAspect="1"/>
          </p:cNvPicPr>
          <p:nvPr/>
        </p:nvPicPr>
        <p:blipFill>
          <a:blip r:embed="rId2"/>
          <a:stretch>
            <a:fillRect/>
          </a:stretch>
        </p:blipFill>
        <p:spPr>
          <a:xfrm>
            <a:off x="838200" y="3054696"/>
            <a:ext cx="5516563" cy="3438179"/>
          </a:xfrm>
          <a:prstGeom prst="rect">
            <a:avLst/>
          </a:prstGeom>
        </p:spPr>
      </p:pic>
      <p:pic>
        <p:nvPicPr>
          <p:cNvPr id="6" name="Picture 5" descr="A math equations on a white background&#10;&#10;Description automatically generated">
            <a:extLst>
              <a:ext uri="{FF2B5EF4-FFF2-40B4-BE49-F238E27FC236}">
                <a16:creationId xmlns:a16="http://schemas.microsoft.com/office/drawing/2014/main" id="{0A37B2BE-F915-41C1-6EE7-E291BC83B021}"/>
              </a:ext>
            </a:extLst>
          </p:cNvPr>
          <p:cNvPicPr>
            <a:picLocks noChangeAspect="1"/>
          </p:cNvPicPr>
          <p:nvPr/>
        </p:nvPicPr>
        <p:blipFill>
          <a:blip r:embed="rId3"/>
          <a:stretch>
            <a:fillRect/>
          </a:stretch>
        </p:blipFill>
        <p:spPr>
          <a:xfrm>
            <a:off x="6354763" y="3054696"/>
            <a:ext cx="5741988" cy="1384146"/>
          </a:xfrm>
          <a:prstGeom prst="rect">
            <a:avLst/>
          </a:prstGeom>
        </p:spPr>
      </p:pic>
      <p:cxnSp>
        <p:nvCxnSpPr>
          <p:cNvPr id="8" name="Straight Arrow Connector 7">
            <a:extLst>
              <a:ext uri="{FF2B5EF4-FFF2-40B4-BE49-F238E27FC236}">
                <a16:creationId xmlns:a16="http://schemas.microsoft.com/office/drawing/2014/main" id="{067E148A-690D-5BBB-267B-A199379C6299}"/>
              </a:ext>
            </a:extLst>
          </p:cNvPr>
          <p:cNvCxnSpPr>
            <a:cxnSpLocks/>
          </p:cNvCxnSpPr>
          <p:nvPr/>
        </p:nvCxnSpPr>
        <p:spPr>
          <a:xfrm>
            <a:off x="5172075" y="3746768"/>
            <a:ext cx="1182688" cy="1"/>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DD746EAD-1232-6AA3-5CF8-04BDEB94D480}"/>
              </a:ext>
            </a:extLst>
          </p:cNvPr>
          <p:cNvSpPr txBox="1"/>
          <p:nvPr/>
        </p:nvSpPr>
        <p:spPr>
          <a:xfrm>
            <a:off x="6580188" y="4438842"/>
            <a:ext cx="5516563" cy="1200329"/>
          </a:xfrm>
          <a:prstGeom prst="rect">
            <a:avLst/>
          </a:prstGeom>
          <a:noFill/>
        </p:spPr>
        <p:txBody>
          <a:bodyPr wrap="square">
            <a:spAutoFit/>
          </a:bodyPr>
          <a:lstStyle/>
          <a:p>
            <a:r>
              <a:rPr lang="en-US" dirty="0">
                <a:effectLst/>
                <a:latin typeface="Helvetica" pitchFamily="2" charset="0"/>
              </a:rPr>
              <a:t>Since the strength of the imperfection spin resonance is dominated by values when </a:t>
            </a:r>
            <a:r>
              <a:rPr lang="en-US" dirty="0" err="1">
                <a:effectLst/>
                <a:latin typeface="Helvetica" pitchFamily="2" charset="0"/>
              </a:rPr>
              <a:t>k~ν</a:t>
            </a:r>
            <a:r>
              <a:rPr lang="en-US" baseline="-25000" dirty="0" err="1">
                <a:effectLst/>
                <a:latin typeface="Helvetica" pitchFamily="2" charset="0"/>
              </a:rPr>
              <a:t>y</a:t>
            </a:r>
            <a:r>
              <a:rPr lang="en-US" baseline="-25000" dirty="0">
                <a:latin typeface="Helvetica" pitchFamily="2" charset="0"/>
              </a:rPr>
              <a:t>. </a:t>
            </a:r>
            <a:r>
              <a:rPr lang="en-US" dirty="0">
                <a:effectLst/>
                <a:latin typeface="Helvetica" pitchFamily="2" charset="0"/>
              </a:rPr>
              <a:t>Thus minimizing intrinsic resonances will help minimize the net imperfection resonances.</a:t>
            </a:r>
          </a:p>
        </p:txBody>
      </p:sp>
    </p:spTree>
    <p:extLst>
      <p:ext uri="{BB962C8B-B14F-4D97-AF65-F5344CB8AC3E}">
        <p14:creationId xmlns:p14="http://schemas.microsoft.com/office/powerpoint/2010/main" val="11492154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56B1D6-65C0-D511-3D4F-9952655966A8}"/>
              </a:ext>
            </a:extLst>
          </p:cNvPr>
          <p:cNvSpPr>
            <a:spLocks noGrp="1"/>
          </p:cNvSpPr>
          <p:nvPr>
            <p:ph type="title"/>
          </p:nvPr>
        </p:nvSpPr>
        <p:spPr/>
        <p:txBody>
          <a:bodyPr/>
          <a:lstStyle/>
          <a:p>
            <a:r>
              <a:rPr lang="en-US" dirty="0"/>
              <a:t>AGS-Booster Lattice Example</a:t>
            </a:r>
          </a:p>
        </p:txBody>
      </p:sp>
      <p:pic>
        <p:nvPicPr>
          <p:cNvPr id="5" name="Content Placeholder 4" descr="A table of measurements&#10;&#10;Description automatically generated with medium confidence">
            <a:extLst>
              <a:ext uri="{FF2B5EF4-FFF2-40B4-BE49-F238E27FC236}">
                <a16:creationId xmlns:a16="http://schemas.microsoft.com/office/drawing/2014/main" id="{355A1ECF-E007-3D7A-EECD-A7EE81A960B0}"/>
              </a:ext>
            </a:extLst>
          </p:cNvPr>
          <p:cNvPicPr>
            <a:picLocks noGrp="1" noChangeAspect="1"/>
          </p:cNvPicPr>
          <p:nvPr>
            <p:ph idx="1"/>
          </p:nvPr>
        </p:nvPicPr>
        <p:blipFill>
          <a:blip r:embed="rId2"/>
          <a:stretch>
            <a:fillRect/>
          </a:stretch>
        </p:blipFill>
        <p:spPr>
          <a:xfrm>
            <a:off x="258333" y="2997200"/>
            <a:ext cx="3359684" cy="3375025"/>
          </a:xfrm>
        </p:spPr>
      </p:pic>
      <p:pic>
        <p:nvPicPr>
          <p:cNvPr id="6" name="Picture 5">
            <a:extLst>
              <a:ext uri="{FF2B5EF4-FFF2-40B4-BE49-F238E27FC236}">
                <a16:creationId xmlns:a16="http://schemas.microsoft.com/office/drawing/2014/main" id="{D62995AA-D4CA-A157-F5B3-E68D5049D472}"/>
              </a:ext>
            </a:extLst>
          </p:cNvPr>
          <p:cNvPicPr>
            <a:picLocks noChangeAspect="1"/>
          </p:cNvPicPr>
          <p:nvPr/>
        </p:nvPicPr>
        <p:blipFill>
          <a:blip r:embed="rId3"/>
          <a:stretch>
            <a:fillRect/>
          </a:stretch>
        </p:blipFill>
        <p:spPr>
          <a:xfrm>
            <a:off x="3888581" y="2944851"/>
            <a:ext cx="3526479" cy="3427374"/>
          </a:xfrm>
          <a:prstGeom prst="rect">
            <a:avLst/>
          </a:prstGeom>
        </p:spPr>
      </p:pic>
      <p:sp>
        <p:nvSpPr>
          <p:cNvPr id="8" name="TextBox 7">
            <a:extLst>
              <a:ext uri="{FF2B5EF4-FFF2-40B4-BE49-F238E27FC236}">
                <a16:creationId xmlns:a16="http://schemas.microsoft.com/office/drawing/2014/main" id="{76D94530-FD67-6440-679E-60B197710400}"/>
              </a:ext>
            </a:extLst>
          </p:cNvPr>
          <p:cNvSpPr txBox="1"/>
          <p:nvPr/>
        </p:nvSpPr>
        <p:spPr>
          <a:xfrm>
            <a:off x="838200" y="1487526"/>
            <a:ext cx="6100762" cy="1200329"/>
          </a:xfrm>
          <a:prstGeom prst="rect">
            <a:avLst/>
          </a:prstGeom>
          <a:noFill/>
        </p:spPr>
        <p:txBody>
          <a:bodyPr wrap="square">
            <a:spAutoFit/>
          </a:bodyPr>
          <a:lstStyle/>
          <a:p>
            <a:r>
              <a:rPr lang="en-US" dirty="0">
                <a:effectLst/>
                <a:latin typeface="Helvetica" pitchFamily="2" charset="0"/>
              </a:rPr>
              <a:t>In our test case we inserted three quadrupoles families</a:t>
            </a:r>
          </a:p>
          <a:p>
            <a:r>
              <a:rPr lang="en-US" dirty="0">
                <a:effectLst/>
                <a:latin typeface="Helvetica" pitchFamily="2" charset="0"/>
              </a:rPr>
              <a:t>into each half cell and increased the arc cell length from</a:t>
            </a:r>
          </a:p>
          <a:p>
            <a:r>
              <a:rPr lang="en-US" dirty="0">
                <a:effectLst/>
                <a:latin typeface="Helvetica" pitchFamily="2" charset="0"/>
              </a:rPr>
              <a:t>8.4075 to 9.5 m to accommodate the new quadrupoles,</a:t>
            </a:r>
          </a:p>
          <a:p>
            <a:r>
              <a:rPr lang="en-US" dirty="0">
                <a:effectLst/>
                <a:latin typeface="Helvetica" pitchFamily="2" charset="0"/>
              </a:rPr>
              <a:t>yielding a circumference of 228m.</a:t>
            </a:r>
          </a:p>
        </p:txBody>
      </p:sp>
      <p:pic>
        <p:nvPicPr>
          <p:cNvPr id="13" name="Picture 12">
            <a:extLst>
              <a:ext uri="{FF2B5EF4-FFF2-40B4-BE49-F238E27FC236}">
                <a16:creationId xmlns:a16="http://schemas.microsoft.com/office/drawing/2014/main" id="{AB83AFA9-2657-2BEE-A53A-2D0DD385BD6A}"/>
              </a:ext>
            </a:extLst>
          </p:cNvPr>
          <p:cNvPicPr>
            <a:picLocks noChangeAspect="1"/>
          </p:cNvPicPr>
          <p:nvPr/>
        </p:nvPicPr>
        <p:blipFill>
          <a:blip r:embed="rId4"/>
          <a:stretch>
            <a:fillRect/>
          </a:stretch>
        </p:blipFill>
        <p:spPr>
          <a:xfrm>
            <a:off x="7415060" y="1487526"/>
            <a:ext cx="4556125" cy="3372820"/>
          </a:xfrm>
          <a:prstGeom prst="rect">
            <a:avLst/>
          </a:prstGeom>
        </p:spPr>
      </p:pic>
    </p:spTree>
    <p:extLst>
      <p:ext uri="{BB962C8B-B14F-4D97-AF65-F5344CB8AC3E}">
        <p14:creationId xmlns:p14="http://schemas.microsoft.com/office/powerpoint/2010/main" val="30975367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99ED5833-B85B-4103-8A3B-CAB0308E6C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2CB217D-8AE6-8578-6841-0418D7CFD72C}"/>
              </a:ext>
            </a:extLst>
          </p:cNvPr>
          <p:cNvSpPr>
            <a:spLocks noGrp="1"/>
          </p:cNvSpPr>
          <p:nvPr>
            <p:ph type="title"/>
          </p:nvPr>
        </p:nvSpPr>
        <p:spPr>
          <a:xfrm>
            <a:off x="1198181" y="560881"/>
            <a:ext cx="9795638" cy="1114380"/>
          </a:xfrm>
        </p:spPr>
        <p:txBody>
          <a:bodyPr vert="horz" lIns="91440" tIns="45720" rIns="91440" bIns="45720" rtlCol="0" anchor="b">
            <a:normAutofit/>
          </a:bodyPr>
          <a:lstStyle/>
          <a:p>
            <a:pPr algn="ctr"/>
            <a:r>
              <a:rPr lang="en-US" sz="5200" dirty="0"/>
              <a:t>AGS-Booster Spin Resonances</a:t>
            </a:r>
          </a:p>
        </p:txBody>
      </p:sp>
      <p:pic>
        <p:nvPicPr>
          <p:cNvPr id="5" name="Content Placeholder 4">
            <a:extLst>
              <a:ext uri="{FF2B5EF4-FFF2-40B4-BE49-F238E27FC236}">
                <a16:creationId xmlns:a16="http://schemas.microsoft.com/office/drawing/2014/main" id="{742A394D-DE5B-CDF4-CE8F-1FE179A8F549}"/>
              </a:ext>
            </a:extLst>
          </p:cNvPr>
          <p:cNvPicPr>
            <a:picLocks noGrp="1" noChangeAspect="1"/>
          </p:cNvPicPr>
          <p:nvPr>
            <p:ph idx="1"/>
          </p:nvPr>
        </p:nvPicPr>
        <p:blipFill>
          <a:blip r:embed="rId2"/>
          <a:stretch>
            <a:fillRect/>
          </a:stretch>
        </p:blipFill>
        <p:spPr>
          <a:xfrm>
            <a:off x="177122" y="2986332"/>
            <a:ext cx="5828261" cy="2288917"/>
          </a:xfrm>
          <a:prstGeom prst="rect">
            <a:avLst/>
          </a:prstGeom>
        </p:spPr>
      </p:pic>
      <p:pic>
        <p:nvPicPr>
          <p:cNvPr id="7" name="Picture 6">
            <a:extLst>
              <a:ext uri="{FF2B5EF4-FFF2-40B4-BE49-F238E27FC236}">
                <a16:creationId xmlns:a16="http://schemas.microsoft.com/office/drawing/2014/main" id="{B174354D-7787-EE4A-BCDD-5285B9D78E8C}"/>
              </a:ext>
            </a:extLst>
          </p:cNvPr>
          <p:cNvPicPr>
            <a:picLocks noChangeAspect="1"/>
          </p:cNvPicPr>
          <p:nvPr/>
        </p:nvPicPr>
        <p:blipFill>
          <a:blip r:embed="rId3"/>
          <a:stretch>
            <a:fillRect/>
          </a:stretch>
        </p:blipFill>
        <p:spPr>
          <a:xfrm>
            <a:off x="6186617" y="2986332"/>
            <a:ext cx="5828261" cy="2251276"/>
          </a:xfrm>
          <a:prstGeom prst="rect">
            <a:avLst/>
          </a:prstGeom>
        </p:spPr>
      </p:pic>
    </p:spTree>
    <p:extLst>
      <p:ext uri="{BB962C8B-B14F-4D97-AF65-F5344CB8AC3E}">
        <p14:creationId xmlns:p14="http://schemas.microsoft.com/office/powerpoint/2010/main" val="41369798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9BBE3A-5770-E165-C58D-C9DA99FB5F31}"/>
              </a:ext>
            </a:extLst>
          </p:cNvPr>
          <p:cNvSpPr>
            <a:spLocks noGrp="1"/>
          </p:cNvSpPr>
          <p:nvPr>
            <p:ph type="title"/>
          </p:nvPr>
        </p:nvSpPr>
        <p:spPr/>
        <p:txBody>
          <a:bodyPr/>
          <a:lstStyle/>
          <a:p>
            <a:r>
              <a:rPr lang="en-US" dirty="0">
                <a:effectLst/>
                <a:latin typeface="Helvetica" pitchFamily="2" charset="0"/>
              </a:rPr>
              <a:t>AGS sized machine</a:t>
            </a:r>
            <a:endParaRPr lang="en-US" dirty="0"/>
          </a:p>
        </p:txBody>
      </p:sp>
      <p:sp>
        <p:nvSpPr>
          <p:cNvPr id="7" name="TextBox 6">
            <a:extLst>
              <a:ext uri="{FF2B5EF4-FFF2-40B4-BE49-F238E27FC236}">
                <a16:creationId xmlns:a16="http://schemas.microsoft.com/office/drawing/2014/main" id="{ACD970D2-56E8-311B-145A-6F36DFD24E8D}"/>
              </a:ext>
            </a:extLst>
          </p:cNvPr>
          <p:cNvSpPr txBox="1"/>
          <p:nvPr/>
        </p:nvSpPr>
        <p:spPr>
          <a:xfrm>
            <a:off x="650081" y="1397675"/>
            <a:ext cx="10891838" cy="2308324"/>
          </a:xfrm>
          <a:prstGeom prst="rect">
            <a:avLst/>
          </a:prstGeom>
          <a:noFill/>
        </p:spPr>
        <p:txBody>
          <a:bodyPr wrap="square">
            <a:spAutoFit/>
          </a:bodyPr>
          <a:lstStyle/>
          <a:p>
            <a:r>
              <a:rPr lang="en-US" dirty="0">
                <a:effectLst/>
                <a:latin typeface="Helvetica" pitchFamily="2" charset="0"/>
              </a:rPr>
              <a:t>The AGS lattice parameters are listed in Table III, it is made up of twelve super-periods each containing twenty combined function magnets of long and short lengths. The use of combined function magnets makes the use of cancelation problematic since it mixes up the dipole spin precession with the quadrupole spin kicks. However one could propose a new lattice using separate dipoles and quadrupoles of the same periodicity and approximately the same circumference. In this case one could choose a higher periodicity and either a high or low vertical tune to completely avoid all the spin resonances in the energy range from 0 to 48. </a:t>
            </a:r>
          </a:p>
          <a:p>
            <a:endParaRPr lang="en-US" dirty="0">
              <a:latin typeface="Helvetica" pitchFamily="2" charset="0"/>
            </a:endParaRPr>
          </a:p>
        </p:txBody>
      </p:sp>
      <p:pic>
        <p:nvPicPr>
          <p:cNvPr id="8" name="Picture 7">
            <a:extLst>
              <a:ext uri="{FF2B5EF4-FFF2-40B4-BE49-F238E27FC236}">
                <a16:creationId xmlns:a16="http://schemas.microsoft.com/office/drawing/2014/main" id="{D94A8E44-BE58-9D2A-E895-81F8E3B36C55}"/>
              </a:ext>
            </a:extLst>
          </p:cNvPr>
          <p:cNvPicPr>
            <a:picLocks noChangeAspect="1"/>
          </p:cNvPicPr>
          <p:nvPr/>
        </p:nvPicPr>
        <p:blipFill>
          <a:blip r:embed="rId2"/>
          <a:stretch>
            <a:fillRect/>
          </a:stretch>
        </p:blipFill>
        <p:spPr>
          <a:xfrm>
            <a:off x="3707606" y="3429000"/>
            <a:ext cx="4262438" cy="2850733"/>
          </a:xfrm>
          <a:prstGeom prst="rect">
            <a:avLst/>
          </a:prstGeom>
        </p:spPr>
      </p:pic>
    </p:spTree>
    <p:extLst>
      <p:ext uri="{BB962C8B-B14F-4D97-AF65-F5344CB8AC3E}">
        <p14:creationId xmlns:p14="http://schemas.microsoft.com/office/powerpoint/2010/main" val="22951779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3D4342-214B-E8BC-D387-83C2A0034C37}"/>
              </a:ext>
            </a:extLst>
          </p:cNvPr>
          <p:cNvSpPr>
            <a:spLocks noGrp="1"/>
          </p:cNvSpPr>
          <p:nvPr>
            <p:ph type="title"/>
          </p:nvPr>
        </p:nvSpPr>
        <p:spPr/>
        <p:txBody>
          <a:bodyPr/>
          <a:lstStyle/>
          <a:p>
            <a:r>
              <a:rPr lang="en-US" dirty="0"/>
              <a:t>AGS like 12 Periodic lattice</a:t>
            </a:r>
          </a:p>
        </p:txBody>
      </p:sp>
      <p:sp>
        <p:nvSpPr>
          <p:cNvPr id="5" name="TextBox 4">
            <a:extLst>
              <a:ext uri="{FF2B5EF4-FFF2-40B4-BE49-F238E27FC236}">
                <a16:creationId xmlns:a16="http://schemas.microsoft.com/office/drawing/2014/main" id="{F86ECBD0-CDFF-7FB5-B4EF-67CDF42C0B60}"/>
              </a:ext>
            </a:extLst>
          </p:cNvPr>
          <p:cNvSpPr txBox="1"/>
          <p:nvPr/>
        </p:nvSpPr>
        <p:spPr>
          <a:xfrm>
            <a:off x="814388" y="1414562"/>
            <a:ext cx="10948988" cy="1200329"/>
          </a:xfrm>
          <a:prstGeom prst="rect">
            <a:avLst/>
          </a:prstGeom>
          <a:noFill/>
        </p:spPr>
        <p:txBody>
          <a:bodyPr wrap="square">
            <a:spAutoFit/>
          </a:bodyPr>
          <a:lstStyle/>
          <a:p>
            <a:r>
              <a:rPr lang="en-US" dirty="0">
                <a:latin typeface="Helvetica" pitchFamily="2" charset="0"/>
              </a:rPr>
              <a:t>To demonstrate the utility of spin resonance canceling cells, we consider the low 12 periodicity building a lattice using this approach. Here we use a lattice with super-periods made up of four dipoles with three quadrupoles between the dipoles and a 3 m straight connecting the super-periods. The key parameters of this lattice are listed in Table IV.</a:t>
            </a:r>
          </a:p>
        </p:txBody>
      </p:sp>
      <p:pic>
        <p:nvPicPr>
          <p:cNvPr id="6" name="Picture 5">
            <a:extLst>
              <a:ext uri="{FF2B5EF4-FFF2-40B4-BE49-F238E27FC236}">
                <a16:creationId xmlns:a16="http://schemas.microsoft.com/office/drawing/2014/main" id="{0AD09AFE-EB96-9646-D11A-F4BAF6857AAE}"/>
              </a:ext>
            </a:extLst>
          </p:cNvPr>
          <p:cNvPicPr>
            <a:picLocks noChangeAspect="1"/>
          </p:cNvPicPr>
          <p:nvPr/>
        </p:nvPicPr>
        <p:blipFill>
          <a:blip r:embed="rId2"/>
          <a:stretch>
            <a:fillRect/>
          </a:stretch>
        </p:blipFill>
        <p:spPr>
          <a:xfrm>
            <a:off x="530066" y="2740125"/>
            <a:ext cx="3800475" cy="3349859"/>
          </a:xfrm>
          <a:prstGeom prst="rect">
            <a:avLst/>
          </a:prstGeom>
        </p:spPr>
      </p:pic>
      <p:pic>
        <p:nvPicPr>
          <p:cNvPr id="8" name="Picture 7">
            <a:extLst>
              <a:ext uri="{FF2B5EF4-FFF2-40B4-BE49-F238E27FC236}">
                <a16:creationId xmlns:a16="http://schemas.microsoft.com/office/drawing/2014/main" id="{536698E1-EDCA-D5E6-9392-C7B8013CE838}"/>
              </a:ext>
            </a:extLst>
          </p:cNvPr>
          <p:cNvPicPr>
            <a:picLocks noChangeAspect="1"/>
          </p:cNvPicPr>
          <p:nvPr/>
        </p:nvPicPr>
        <p:blipFill>
          <a:blip r:embed="rId3"/>
          <a:stretch>
            <a:fillRect/>
          </a:stretch>
        </p:blipFill>
        <p:spPr>
          <a:xfrm>
            <a:off x="5018245" y="3651056"/>
            <a:ext cx="6643689" cy="2500390"/>
          </a:xfrm>
          <a:prstGeom prst="rect">
            <a:avLst/>
          </a:prstGeom>
        </p:spPr>
      </p:pic>
    </p:spTree>
    <p:extLst>
      <p:ext uri="{BB962C8B-B14F-4D97-AF65-F5344CB8AC3E}">
        <p14:creationId xmlns:p14="http://schemas.microsoft.com/office/powerpoint/2010/main" val="21656904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463099-C3C3-D6C1-4322-4565093C8CCE}"/>
              </a:ext>
            </a:extLst>
          </p:cNvPr>
          <p:cNvSpPr>
            <a:spLocks noGrp="1"/>
          </p:cNvSpPr>
          <p:nvPr>
            <p:ph type="title"/>
          </p:nvPr>
        </p:nvSpPr>
        <p:spPr/>
        <p:txBody>
          <a:bodyPr/>
          <a:lstStyle/>
          <a:p>
            <a:r>
              <a:rPr lang="en-US" dirty="0">
                <a:effectLst/>
                <a:latin typeface="Helvetica" pitchFamily="2" charset="0"/>
              </a:rPr>
              <a:t>FCC-</a:t>
            </a:r>
            <a:r>
              <a:rPr lang="en-US" dirty="0" err="1">
                <a:effectLst/>
                <a:latin typeface="Helvetica" pitchFamily="2" charset="0"/>
              </a:rPr>
              <a:t>ee</a:t>
            </a:r>
            <a:r>
              <a:rPr lang="en-US" dirty="0">
                <a:effectLst/>
                <a:latin typeface="Helvetica" pitchFamily="2" charset="0"/>
              </a:rPr>
              <a:t> like machines</a:t>
            </a:r>
            <a:endParaRPr lang="en-US" dirty="0"/>
          </a:p>
        </p:txBody>
      </p:sp>
      <p:sp>
        <p:nvSpPr>
          <p:cNvPr id="5" name="TextBox 4">
            <a:extLst>
              <a:ext uri="{FF2B5EF4-FFF2-40B4-BE49-F238E27FC236}">
                <a16:creationId xmlns:a16="http://schemas.microsoft.com/office/drawing/2014/main" id="{2F61DD41-9A3F-910E-7C18-C8E321542BE9}"/>
              </a:ext>
            </a:extLst>
          </p:cNvPr>
          <p:cNvSpPr txBox="1"/>
          <p:nvPr/>
        </p:nvSpPr>
        <p:spPr>
          <a:xfrm>
            <a:off x="697230" y="1690688"/>
            <a:ext cx="10797540" cy="1754326"/>
          </a:xfrm>
          <a:prstGeom prst="rect">
            <a:avLst/>
          </a:prstGeom>
          <a:noFill/>
        </p:spPr>
        <p:txBody>
          <a:bodyPr wrap="square">
            <a:spAutoFit/>
          </a:bodyPr>
          <a:lstStyle/>
          <a:p>
            <a:r>
              <a:rPr lang="en-US" dirty="0">
                <a:effectLst/>
                <a:latin typeface="Helvetica" pitchFamily="2" charset="0"/>
              </a:rPr>
              <a:t>The proposed FCC-</a:t>
            </a:r>
            <a:r>
              <a:rPr lang="en-US" dirty="0" err="1">
                <a:effectLst/>
                <a:latin typeface="Helvetica" pitchFamily="2" charset="0"/>
              </a:rPr>
              <a:t>ee</a:t>
            </a:r>
            <a:r>
              <a:rPr lang="en-US" dirty="0">
                <a:effectLst/>
                <a:latin typeface="Helvetica" pitchFamily="2" charset="0"/>
              </a:rPr>
              <a:t> and Circular Electron Positron Collider (CEPC) are both positron and electron colliders with a circumference of around 100 km reaching top collision energies above 100 GeV. Considering the energy for the FCC-</a:t>
            </a:r>
            <a:r>
              <a:rPr lang="en-US" dirty="0" err="1">
                <a:effectLst/>
                <a:latin typeface="Helvetica" pitchFamily="2" charset="0"/>
              </a:rPr>
              <a:t>ee</a:t>
            </a:r>
            <a:r>
              <a:rPr lang="en-US" dirty="0">
                <a:effectLst/>
                <a:latin typeface="Helvetica" pitchFamily="2" charset="0"/>
              </a:rPr>
              <a:t> Booster with injection energy at 20 GeV and top extraction energy of 182.5 GeV in terms of </a:t>
            </a:r>
            <a:r>
              <a:rPr lang="en-US" dirty="0" err="1">
                <a:effectLst/>
                <a:latin typeface="Helvetica" pitchFamily="2" charset="0"/>
              </a:rPr>
              <a:t>aɣ</a:t>
            </a:r>
            <a:r>
              <a:rPr lang="en-US" dirty="0">
                <a:effectLst/>
                <a:latin typeface="Helvetica" pitchFamily="2" charset="0"/>
              </a:rPr>
              <a:t>, this ranges from 45 to 414. Choosing a periodicity of 500 if the arc tunes are kept above 45 units and the construction circular with straight section confined to the 200 m</a:t>
            </a:r>
          </a:p>
          <a:p>
            <a:r>
              <a:rPr lang="en-US" dirty="0">
                <a:effectLst/>
                <a:latin typeface="Helvetica" pitchFamily="2" charset="0"/>
              </a:rPr>
              <a:t>long arc cell then all spin resonances can be avoided.</a:t>
            </a:r>
          </a:p>
        </p:txBody>
      </p:sp>
    </p:spTree>
    <p:extLst>
      <p:ext uri="{BB962C8B-B14F-4D97-AF65-F5344CB8AC3E}">
        <p14:creationId xmlns:p14="http://schemas.microsoft.com/office/powerpoint/2010/main" val="211931255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2013</TotalTime>
  <Words>729</Words>
  <Application>Microsoft Macintosh PowerPoint</Application>
  <PresentationFormat>Widescreen</PresentationFormat>
  <Paragraphs>34</Paragraphs>
  <Slides>12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Calibri</vt:lpstr>
      <vt:lpstr>Calibri Light</vt:lpstr>
      <vt:lpstr>Helvetica</vt:lpstr>
      <vt:lpstr>Roboto Light</vt:lpstr>
      <vt:lpstr>Office Theme</vt:lpstr>
      <vt:lpstr>Application of Spin Canceling Cell Design to Several Lattices</vt:lpstr>
      <vt:lpstr>SPIN PROPERTIES OF FODO CELL</vt:lpstr>
      <vt:lpstr>Quadrupole Configurations for Canceling</vt:lpstr>
      <vt:lpstr>Cancelation of intrinsic also leads to Cancelation of Imperfection</vt:lpstr>
      <vt:lpstr>AGS-Booster Lattice Example</vt:lpstr>
      <vt:lpstr>AGS-Booster Spin Resonances</vt:lpstr>
      <vt:lpstr>AGS sized machine</vt:lpstr>
      <vt:lpstr>AGS like 12 Periodic lattice</vt:lpstr>
      <vt:lpstr>FCC-ee like machines</vt:lpstr>
      <vt:lpstr>FCC-hh like machines</vt:lpstr>
      <vt:lpstr>Proposed Spin Resonance Suppressed FCC-hh lattice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Application of Spin Canceling Cell Design to Several Lattices</dc:title>
  <dc:creator>Ranjbar, Vahid</dc:creator>
  <cp:lastModifiedBy>Ranjbar, Vahid</cp:lastModifiedBy>
  <cp:revision>5</cp:revision>
  <dcterms:created xsi:type="dcterms:W3CDTF">2023-09-22T02:16:52Z</dcterms:created>
  <dcterms:modified xsi:type="dcterms:W3CDTF">2023-09-26T23:40:43Z</dcterms:modified>
</cp:coreProperties>
</file>