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9"/>
  </p:notesMasterIdLst>
  <p:handoutMasterIdLst>
    <p:handoutMasterId r:id="rId40"/>
  </p:handoutMasterIdLst>
  <p:sldIdLst>
    <p:sldId id="813" r:id="rId3"/>
    <p:sldId id="1353" r:id="rId4"/>
    <p:sldId id="1431" r:id="rId5"/>
    <p:sldId id="1354" r:id="rId6"/>
    <p:sldId id="819" r:id="rId7"/>
    <p:sldId id="766" r:id="rId8"/>
    <p:sldId id="1432" r:id="rId9"/>
    <p:sldId id="601" r:id="rId10"/>
    <p:sldId id="1434" r:id="rId11"/>
    <p:sldId id="257" r:id="rId12"/>
    <p:sldId id="1488" r:id="rId13"/>
    <p:sldId id="1486" r:id="rId14"/>
    <p:sldId id="1490" r:id="rId15"/>
    <p:sldId id="1480" r:id="rId16"/>
    <p:sldId id="1440" r:id="rId17"/>
    <p:sldId id="289" r:id="rId18"/>
    <p:sldId id="1437" r:id="rId19"/>
    <p:sldId id="831" r:id="rId20"/>
    <p:sldId id="1491" r:id="rId21"/>
    <p:sldId id="820" r:id="rId22"/>
    <p:sldId id="830" r:id="rId23"/>
    <p:sldId id="829" r:id="rId24"/>
    <p:sldId id="826" r:id="rId25"/>
    <p:sldId id="827" r:id="rId26"/>
    <p:sldId id="821" r:id="rId27"/>
    <p:sldId id="822" r:id="rId28"/>
    <p:sldId id="666" r:id="rId29"/>
    <p:sldId id="828" r:id="rId30"/>
    <p:sldId id="1438" r:id="rId31"/>
    <p:sldId id="1476" r:id="rId32"/>
    <p:sldId id="1449" r:id="rId33"/>
    <p:sldId id="1493" r:id="rId34"/>
    <p:sldId id="613" r:id="rId35"/>
    <p:sldId id="1478" r:id="rId36"/>
    <p:sldId id="258" r:id="rId37"/>
    <p:sldId id="1492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55D"/>
    <a:srgbClr val="FF99FF"/>
    <a:srgbClr val="0432FF"/>
    <a:srgbClr val="C3D69B"/>
    <a:srgbClr val="FFCCFF"/>
    <a:srgbClr val="F3F3F3"/>
    <a:srgbClr val="F9F9F9"/>
    <a:srgbClr val="F560B1"/>
    <a:srgbClr val="B20E94"/>
    <a:srgbClr val="B3A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淡色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テーマ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淡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0" autoAdjust="0"/>
    <p:restoredTop sz="96370" autoAdjust="0"/>
  </p:normalViewPr>
  <p:slideViewPr>
    <p:cSldViewPr snapToGrid="0" snapToObjects="1">
      <p:cViewPr>
        <p:scale>
          <a:sx n="82" d="100"/>
          <a:sy n="82" d="100"/>
        </p:scale>
        <p:origin x="749" y="360"/>
      </p:cViewPr>
      <p:guideLst>
        <p:guide orient="horz" pos="2160"/>
        <p:guide pos="2880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45037-99F3-3B40-B5C8-5C8EF1F59767}" type="datetimeFigureOut">
              <a:t>2023/9/27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B556-6138-204D-91B5-484FE5F8E91F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2469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AE632-B25C-F64C-A0A3-896F2405E78D}" type="datetimeFigureOut">
              <a:t>2023/9/27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92BCA-E5E4-9942-A137-D28A2B7DEEAB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331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92BCA-E5E4-9942-A137-D28A2B7DEEAB}" type="slidenum">
              <a:rPr lang="en-US" altLang="ja-JP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73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225">
              <a:defRPr/>
            </a:pPr>
            <a:fld id="{8565BD30-4248-479A-885C-1DEE96363F69}" type="slidenum">
              <a:rPr kumimoji="1"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1225">
                <a:defRPr/>
              </a:pPr>
              <a:t>9</a:t>
            </a:fld>
            <a:endParaRPr kumimoji="1"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65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2488D-E1BD-4D25-9706-A4965155093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2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2488D-E1BD-4D25-9706-A4965155093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4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2E32-FE20-6740-9DD5-401A6D21B3C8}" type="datetime1"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36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DA5E-60C4-684F-8624-F88576A2485F}" type="datetime1"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73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2418-D69E-754C-BB97-86627CEF3452}" type="datetime1"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76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714351-554F-A7B3-5CA2-A1DAD722B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A3C0E51-DACC-E2BE-F539-F7C494ADD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C64016-3081-30FA-8FD9-EBBF5ACD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2E32-FE20-6740-9DD5-401A6D21B3C8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DF18B0-8978-88AD-E842-639F5E4F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183295-B700-D7D9-8234-FD2D2421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8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563D33-635C-F904-791D-71A3BE4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FEBB2B-6A98-EEDE-4E25-DA02FE7C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E09FE1-306F-9729-F924-41590593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04F6-68A2-FB47-9E54-B02F960FF828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A39AAE-E5D8-29D3-A1FF-16F531A9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2497F5-716A-DE9C-91DE-74EA624D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90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905E3-66C1-9DE4-C5BF-302DBC2D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1026B-2241-13F8-2D52-49A4D6BDB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FBF90E-2046-D3C4-010E-C6095B2A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57D1-5FCC-734A-A490-B21C0DBA2462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16711F-ADE4-C650-9559-8EE3C4ED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A2BD71-A871-E587-B9B1-80786C4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618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3C23E5-BB54-BF70-D5AA-683BD1F4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E78338-D438-C6DE-EDD4-16DB74B37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11D574-FB8D-E52B-C54D-E947B43B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D310E7-939A-A855-EECF-EBE570E2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2824-4072-F446-A793-F763FDCD147C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B6AAA3-DD6B-5E64-9170-A93ECC1B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33A4E1-DDC6-C89E-9251-2ADE5497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802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8846CC-3743-8431-F2AD-7ED2B974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23D6A8-1D63-40E9-92B7-81088CCB1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2E20367-51C3-5124-BF79-1AF12942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29EE8A-A99A-2183-6311-5961A95FB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DB9556F-13D7-1C9B-A4FF-C51E08BA7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FBA2B0E-FC86-50E1-9410-A5643577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8953-6DBF-E645-960E-E29E02429F99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0A9957B-A3E6-4651-A343-57A3E01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45845CB-F20B-8D5A-F96F-C0E00A4E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006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4832DA-DB04-E884-AF6C-4B717DB3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101C90-1EDE-F5E6-610E-5B118801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777C-426C-6A47-856E-FDFAB33B8054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132EDC-7FFF-6393-9E2C-30922726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52A65B-7BB3-2295-88B2-8915D902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4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D7AA093-C615-FC61-147D-607692BB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2F93D-B2A7-EB47-A840-77264FA8A2BA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D5930F7-78A9-0B47-CECC-835C0D31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40149C-1FCB-9A0A-C9EE-A9D09984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52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362C03-F336-BC6C-8A63-803016BE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2CD0B7-61FA-0515-FC2C-E45B6AD02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DD5AAC3-FEE6-0DB5-10F5-079A31B55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5D6551-156E-1876-2359-90271A72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F54E-C9B4-454A-9811-4F9D131293AC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C1F2FC-A965-F744-F03C-EE0C5624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96CC5A9-AB7D-6BCC-F8FD-734F6256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1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5861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9400" y="771111"/>
            <a:ext cx="8724900" cy="5950364"/>
          </a:xfrm>
        </p:spPr>
        <p:txBody>
          <a:bodyPr/>
          <a:lstStyle>
            <a:lvl1pPr>
              <a:defRPr sz="2000" baseline="0">
                <a:ea typeface="メイリオ" panose="020B0604030504040204" pitchFamily="50" charset="-128"/>
              </a:defRPr>
            </a:lvl1pPr>
            <a:lvl2pPr>
              <a:defRPr sz="1800" baseline="0">
                <a:ea typeface="メイリオ" panose="020B0604030504040204" pitchFamily="50" charset="-128"/>
              </a:defRPr>
            </a:lvl2pPr>
            <a:lvl3pPr>
              <a:defRPr sz="1800" baseline="0">
                <a:ea typeface="メイリオ" panose="020B0604030504040204" pitchFamily="50" charset="-128"/>
              </a:defRPr>
            </a:lvl3pPr>
            <a:lvl4pPr>
              <a:defRPr sz="1800" baseline="0">
                <a:ea typeface="メイリオ" panose="020B0604030504040204" pitchFamily="50" charset="-128"/>
              </a:defRPr>
            </a:lvl4pPr>
            <a:lvl5pPr>
              <a:defRPr sz="1800" baseline="0"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04F6-68A2-FB47-9E54-B02F960FF828}" type="datetime1"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080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3D4425-7939-BDE2-F758-5D6453E5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A182D26-E942-6708-927C-A3277E9CB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D89212-35AF-BF62-F272-374133229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BCFA5E-9F27-863F-CD95-E87B6817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290D-5B41-FD43-BAD6-CCD6608FD836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B131F2-170C-1D46-A731-23D63A9E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182380-CF95-8C46-A932-DA1C97F0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15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2311BD-DDA6-4AAB-DB73-913B0D64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304DB3D-E54D-3118-6B7A-3ACF05E0D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224EE8-7886-58AB-35D1-3B2AC706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DA5E-60C4-684F-8624-F88576A2485F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CB51A2-194C-ED07-0242-4540E384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396358-62C5-BECF-0459-9926DDD4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354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B68F68E-9D88-D71E-CC07-98D1D986E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25B577-2957-83C9-6CA4-35B18821E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BFC80A-8DCC-A767-AD27-2E16BC6A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3ADC-A9E9-9045-99B1-233AB4B0E8AA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72BD9F-B3A2-C169-1431-B4A32590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D3B1B1-B82B-17EA-461B-F7ED9C02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917387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57D1-5FCC-734A-A490-B21C0DBA2462}" type="datetime1"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54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2824-4072-F446-A793-F763FDCD147C}" type="datetime1"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91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8953-6DBF-E645-960E-E29E02429F99}" type="datetime1">
              <a:t>2023/9/27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75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777C-426C-6A47-856E-FDFAB33B8054}" type="datetime1">
              <a:t>2023/9/27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92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2F93D-B2A7-EB47-A840-77264FA8A2BA}" type="datetime1">
              <a:t>2023/9/27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0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F54E-C9B4-454A-9811-4F9D131293AC}" type="datetime1"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24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290D-5B41-FD43-BAD6-CCD6608FD836}" type="datetime1"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22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"/>
          </a:xfrm>
          <a:prstGeom prst="rect">
            <a:avLst/>
          </a:prstGeom>
          <a:blipFill rotWithShape="1">
            <a:blip r:embed="rId13">
              <a:alphaModFix amt="80000"/>
            </a:blip>
            <a:tile tx="0" ty="0" sx="100000" sy="100000" flip="none" algn="tl"/>
          </a:blip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9400" y="990600"/>
            <a:ext cx="8724900" cy="527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F3ADC-A9E9-9045-99B1-233AB4B0E8AA}" type="datetime1"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077200" y="95250"/>
            <a:ext cx="92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fld id="{63185B33-F600-E14C-AD77-594A2EFB1D59}" type="slidenum">
              <a:rPr lang="en-US" altLang="ja-JP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34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FCCC5F0-726C-620E-E05F-3305ED0B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B27A82F-9D4E-ED1D-2258-9AA3B454D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665824-A98B-C156-D752-119DFD647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F3ADC-A9E9-9045-99B1-233AB4B0E8AA}" type="datetime1">
              <a:rPr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BCFD34-961E-7B10-917D-652B6EFD5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4932CF-3CBB-177B-4A41-F92C88F4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85B33-F600-E14C-AD77-594A2EFB1D59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33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12" Type="http://schemas.openxmlformats.org/officeDocument/2006/relationships/image" Target="../media/image72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71.gif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43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image" Target="../media/image74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5" Type="http://schemas.openxmlformats.org/officeDocument/2006/relationships/image" Target="../media/image90.jp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hyperlink" Target="https://doi.org/10.1109/TASC.2022.316281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microsoft.com/office/2007/relationships/hdphoto" Target="../media/hdphoto3.wdp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emf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45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jpeg"/><Relationship Id="rId7" Type="http://schemas.openxmlformats.org/officeDocument/2006/relationships/image" Target="../media/image83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journals.jps.jp/doi/10.7566/JPSJ.85.091001" TargetMode="Externa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62.wmf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158.gif"/><Relationship Id="rId21" Type="http://schemas.openxmlformats.org/officeDocument/2006/relationships/image" Target="../media/image58.w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2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3.wmf"/><Relationship Id="rId20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1.wmf"/><Relationship Id="rId24" Type="http://schemas.openxmlformats.org/officeDocument/2006/relationships/image" Target="../media/image167.gif"/><Relationship Id="rId5" Type="http://schemas.openxmlformats.org/officeDocument/2006/relationships/image" Target="../media/image159.wmf"/><Relationship Id="rId15" Type="http://schemas.openxmlformats.org/officeDocument/2006/relationships/oleObject" Target="../embeddings/oleObject11.bin"/><Relationship Id="rId23" Type="http://schemas.openxmlformats.org/officeDocument/2006/relationships/image" Target="../media/image166.gi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64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60.wmf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4.png"/><Relationship Id="rId4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5.pn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56.png"/><Relationship Id="rId3" Type="http://schemas.openxmlformats.org/officeDocument/2006/relationships/image" Target="../media/image50.gi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5.png"/><Relationship Id="rId17" Type="http://schemas.openxmlformats.org/officeDocument/2006/relationships/image" Target="../media/image58.w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wmf"/><Relationship Id="rId11" Type="http://schemas.openxmlformats.org/officeDocument/2006/relationships/image" Target="../media/image54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7.wmf"/><Relationship Id="rId10" Type="http://schemas.openxmlformats.org/officeDocument/2006/relationships/image" Target="../media/image53.png"/><Relationship Id="rId4" Type="http://schemas.openxmlformats.org/officeDocument/2006/relationships/hyperlink" Target="https://doi.org/10.1016/j.nima.2016.05.126" TargetMode="External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CCBE396-406D-B94C-D218-D072E6AA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723"/>
            <a:ext cx="9144000" cy="5117595"/>
          </a:xfrm>
          <a:prstGeom prst="rect">
            <a:avLst/>
          </a:prstGeom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9331" y="65826"/>
            <a:ext cx="9144000" cy="419335"/>
          </a:xfrm>
          <a:solidFill>
            <a:srgbClr val="002060"/>
          </a:solidFill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</a:rPr>
              <a:t>Three-dimensional beam injection scheme for the new 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2717" y="5916898"/>
            <a:ext cx="7699502" cy="797238"/>
          </a:xfrm>
        </p:spPr>
        <p:txBody>
          <a:bodyPr>
            <a:noAutofit/>
          </a:bodyPr>
          <a:lstStyle/>
          <a:p>
            <a:r>
              <a:rPr lang="en-US" altLang="ja-JP" sz="1600" b="1" dirty="0" err="1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H.Iinuma</a:t>
            </a:r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(Ibaraki Univ.)</a:t>
            </a:r>
          </a:p>
          <a:p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on behalf of the injection team/J-PARC muon g-2/EDM collaboration</a:t>
            </a:r>
          </a:p>
          <a:p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@spin2023</a:t>
            </a:r>
            <a:endParaRPr kumimoji="1" lang="ja-JP" altLang="en-US" sz="16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F28B2E59-2873-F74B-0E35-0F945C840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216" y="6027906"/>
            <a:ext cx="1074928" cy="7703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0254D7-4D6F-0F00-4882-E96F60C959B4}"/>
              </a:ext>
            </a:extLst>
          </p:cNvPr>
          <p:cNvSpPr txBox="1"/>
          <p:nvPr/>
        </p:nvSpPr>
        <p:spPr>
          <a:xfrm>
            <a:off x="29856" y="4350692"/>
            <a:ext cx="6797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method &amp;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features</a:t>
            </a:r>
          </a:p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subsystems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J-PARC muon g-2/EDM experiment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3-D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injection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demonstration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pPr marL="342900" indent="-342900"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60C472-08E9-A975-4112-961F6F039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923" y="572581"/>
            <a:ext cx="4176741" cy="23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609DFF-952B-806E-B563-C151E3D6B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63" y="1173982"/>
            <a:ext cx="3733333" cy="197909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CBD6D56-6FE7-2979-57FD-6E7471B6B77D}"/>
              </a:ext>
            </a:extLst>
          </p:cNvPr>
          <p:cNvSpPr/>
          <p:nvPr/>
        </p:nvSpPr>
        <p:spPr>
          <a:xfrm>
            <a:off x="2198118" y="2048720"/>
            <a:ext cx="1252112" cy="1078389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5" name="図 4" descr="グラフ, 折れ線グラフ, 散布図&#10;&#10;自動的に生成された説明">
            <a:extLst>
              <a:ext uri="{FF2B5EF4-FFF2-40B4-BE49-F238E27FC236}">
                <a16:creationId xmlns:a16="http://schemas.microsoft.com/office/drawing/2014/main" id="{25A1FDE9-C705-614C-711D-EBC70FC55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76" y="1112389"/>
            <a:ext cx="5915378" cy="26860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D051ED-1862-32DF-20ED-E31C894ECC59}"/>
              </a:ext>
            </a:extLst>
          </p:cNvPr>
          <p:cNvSpPr txBox="1"/>
          <p:nvPr/>
        </p:nvSpPr>
        <p:spPr>
          <a:xfrm rot="1623540">
            <a:off x="5455984" y="1749827"/>
            <a:ext cx="1943294" cy="3000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26 degree’s slope</a:t>
            </a:r>
            <a:endParaRPr lang="ja-JP" altLang="en-US" sz="13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6774B1-E51F-D484-BC94-5A80AE5FDA74}"/>
              </a:ext>
            </a:extLst>
          </p:cNvPr>
          <p:cNvSpPr txBox="1"/>
          <p:nvPr/>
        </p:nvSpPr>
        <p:spPr>
          <a:xfrm>
            <a:off x="4314561" y="2134256"/>
            <a:ext cx="946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Bends</a:t>
            </a:r>
            <a:endParaRPr lang="ja-JP" altLang="en-US" sz="135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3CB824-1DC0-7CF0-68A9-99AB706C3A9F}"/>
              </a:ext>
            </a:extLst>
          </p:cNvPr>
          <p:cNvSpPr txBox="1"/>
          <p:nvPr/>
        </p:nvSpPr>
        <p:spPr>
          <a:xfrm rot="1571462">
            <a:off x="5544622" y="2120216"/>
            <a:ext cx="2097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Seven Rotating</a:t>
            </a:r>
            <a:r>
              <a:rPr lang="ja-JP" altLang="en-US" sz="1350" b="1" dirty="0"/>
              <a:t> </a:t>
            </a:r>
            <a:r>
              <a:rPr lang="en-US" altLang="ja-JP" sz="1350" b="1" dirty="0"/>
              <a:t>Quads</a:t>
            </a:r>
            <a:endParaRPr lang="ja-JP" altLang="en-US" sz="1350" b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408E005-7ADF-86A9-21BB-B916C047C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70" y="2827241"/>
            <a:ext cx="654712" cy="60816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DC4588-AC8F-19F7-C337-160FFB22EBA9}"/>
              </a:ext>
            </a:extLst>
          </p:cNvPr>
          <p:cNvSpPr txBox="1"/>
          <p:nvPr/>
        </p:nvSpPr>
        <p:spPr>
          <a:xfrm rot="930119">
            <a:off x="4368023" y="1330705"/>
            <a:ext cx="8118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Quads</a:t>
            </a:r>
            <a:endParaRPr lang="ja-JP" altLang="en-US" sz="1350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B62167E-182F-26F3-4387-054E31C417C1}"/>
              </a:ext>
            </a:extLst>
          </p:cNvPr>
          <p:cNvCxnSpPr>
            <a:cxnSpLocks/>
          </p:cNvCxnSpPr>
          <p:nvPr/>
        </p:nvCxnSpPr>
        <p:spPr>
          <a:xfrm flipV="1">
            <a:off x="4631474" y="1819994"/>
            <a:ext cx="266171" cy="368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12AFA3D-ACDC-F50E-850B-54645F2AB488}"/>
              </a:ext>
            </a:extLst>
          </p:cNvPr>
          <p:cNvCxnSpPr>
            <a:cxnSpLocks/>
          </p:cNvCxnSpPr>
          <p:nvPr/>
        </p:nvCxnSpPr>
        <p:spPr>
          <a:xfrm flipV="1">
            <a:off x="8240189" y="2686231"/>
            <a:ext cx="0" cy="381533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CB46656-9265-8060-ECF7-52180E42E7EC}"/>
              </a:ext>
            </a:extLst>
          </p:cNvPr>
          <p:cNvSpPr txBox="1"/>
          <p:nvPr/>
        </p:nvSpPr>
        <p:spPr>
          <a:xfrm>
            <a:off x="7527110" y="2378854"/>
            <a:ext cx="17383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3-D injection point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898E9EA-9246-9604-95E5-C36CF0D3FC2E}"/>
              </a:ext>
            </a:extLst>
          </p:cNvPr>
          <p:cNvSpPr txBox="1"/>
          <p:nvPr/>
        </p:nvSpPr>
        <p:spPr>
          <a:xfrm rot="16200000">
            <a:off x="2755488" y="2165655"/>
            <a:ext cx="202615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350" dirty="0"/>
              <a:t>Vertical</a:t>
            </a:r>
            <a:r>
              <a:rPr lang="ja-JP" altLang="en-US" sz="1350" dirty="0"/>
              <a:t> </a:t>
            </a:r>
            <a:r>
              <a:rPr lang="en-US" altLang="ja-JP" sz="1350" dirty="0"/>
              <a:t>position[m]</a:t>
            </a:r>
            <a:endParaRPr lang="ja-JP" altLang="en-US" sz="1350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EC6B8FD-559D-32D5-77AB-D34814040553}"/>
              </a:ext>
            </a:extLst>
          </p:cNvPr>
          <p:cNvCxnSpPr>
            <a:cxnSpLocks/>
          </p:cNvCxnSpPr>
          <p:nvPr/>
        </p:nvCxnSpPr>
        <p:spPr>
          <a:xfrm flipH="1" flipV="1">
            <a:off x="4314561" y="1668867"/>
            <a:ext cx="328558" cy="536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DCD879B-AA23-D7BF-F2DB-239DD085FADC}"/>
              </a:ext>
            </a:extLst>
          </p:cNvPr>
          <p:cNvCxnSpPr>
            <a:cxnSpLocks/>
          </p:cNvCxnSpPr>
          <p:nvPr/>
        </p:nvCxnSpPr>
        <p:spPr>
          <a:xfrm>
            <a:off x="365524" y="1533175"/>
            <a:ext cx="2865911" cy="54151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CF4D1D-08FC-ECAC-3649-AF2EEF8A50B5}"/>
              </a:ext>
            </a:extLst>
          </p:cNvPr>
          <p:cNvSpPr txBox="1"/>
          <p:nvPr/>
        </p:nvSpPr>
        <p:spPr>
          <a:xfrm rot="535793">
            <a:off x="748087" y="1329639"/>
            <a:ext cx="23934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FF0000"/>
                </a:solidFill>
                <a:highlight>
                  <a:srgbClr val="C0C0C0"/>
                </a:highlight>
              </a:rPr>
              <a:t>J-PARC MLF</a:t>
            </a:r>
          </a:p>
          <a:p>
            <a:r>
              <a:rPr lang="en-US" altLang="ja-JP" sz="1350" dirty="0">
                <a:solidFill>
                  <a:srgbClr val="FF0000"/>
                </a:solidFill>
                <a:highlight>
                  <a:srgbClr val="C0C0C0"/>
                </a:highlight>
              </a:rPr>
              <a:t>Muon</a:t>
            </a:r>
            <a:r>
              <a:rPr lang="ja-JP" altLang="en-US" sz="1350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en-US" altLang="ja-JP" sz="1350" dirty="0">
                <a:solidFill>
                  <a:srgbClr val="FF0000"/>
                </a:solidFill>
                <a:highlight>
                  <a:srgbClr val="C0C0C0"/>
                </a:highlight>
              </a:rPr>
              <a:t>H-Line ~50m length</a:t>
            </a:r>
            <a:endParaRPr lang="ja-JP" altLang="en-US" sz="135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E2BE29-E2E0-5B48-85A0-F17C570FE11F}"/>
              </a:ext>
            </a:extLst>
          </p:cNvPr>
          <p:cNvSpPr txBox="1"/>
          <p:nvPr/>
        </p:nvSpPr>
        <p:spPr>
          <a:xfrm>
            <a:off x="127618" y="2289732"/>
            <a:ext cx="1965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team takes care of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r>
              <a:rPr lang="ja-JP" altLang="en-US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  <a:r>
              <a:rPr lang="ja-JP" altLang="en-US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ja-JP" sz="13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control in the magnet</a:t>
            </a:r>
            <a:endParaRPr lang="ja-JP" altLang="en-US" sz="13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5CA96C5-2F97-3772-2EC1-551714E7165F}"/>
              </a:ext>
            </a:extLst>
          </p:cNvPr>
          <p:cNvCxnSpPr>
            <a:cxnSpLocks/>
          </p:cNvCxnSpPr>
          <p:nvPr/>
        </p:nvCxnSpPr>
        <p:spPr>
          <a:xfrm flipV="1">
            <a:off x="1944835" y="2792670"/>
            <a:ext cx="556265" cy="87207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4FD20D9-152C-444A-1F88-D05AC21C10BE}"/>
              </a:ext>
            </a:extLst>
          </p:cNvPr>
          <p:cNvCxnSpPr>
            <a:cxnSpLocks/>
          </p:cNvCxnSpPr>
          <p:nvPr/>
        </p:nvCxnSpPr>
        <p:spPr>
          <a:xfrm flipV="1">
            <a:off x="1887705" y="2275814"/>
            <a:ext cx="410447" cy="36326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0C2D7C-6884-9020-A697-F4BCB1805F70}"/>
              </a:ext>
            </a:extLst>
          </p:cNvPr>
          <p:cNvSpPr txBox="1"/>
          <p:nvPr/>
        </p:nvSpPr>
        <p:spPr>
          <a:xfrm>
            <a:off x="113441" y="485395"/>
            <a:ext cx="89029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To realize high injection efficiency (~80%), a</a:t>
            </a:r>
            <a:r>
              <a:rPr kumimoji="1" lang="en-US" altLang="ja-JP" sz="2000" dirty="0"/>
              <a:t> strong X-Y coupled beam is required</a:t>
            </a:r>
            <a:r>
              <a:rPr lang="en-US" altLang="ja-JP" sz="2000" dirty="0"/>
              <a:t> due to axial-symmetric field of solenoidal magnet.</a:t>
            </a:r>
            <a:endParaRPr kumimoji="1" lang="en-US" altLang="ja-JP" sz="2000" dirty="0"/>
          </a:p>
          <a:p>
            <a:endParaRPr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2A6944C-1C9E-5240-D269-2B629796915A}"/>
              </a:ext>
            </a:extLst>
          </p:cNvPr>
          <p:cNvSpPr txBox="1"/>
          <p:nvPr/>
        </p:nvSpPr>
        <p:spPr>
          <a:xfrm>
            <a:off x="4183823" y="2583168"/>
            <a:ext cx="3829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Challenges:</a:t>
            </a:r>
          </a:p>
          <a:p>
            <a:pPr marL="257175" indent="-257175">
              <a:buFont typeface="+mj-lt"/>
              <a:buAutoNum type="alphaUcParenR"/>
            </a:pPr>
            <a:r>
              <a:rPr lang="en-US" altLang="ja-JP" sz="1600" dirty="0"/>
              <a:t>26 degrees slope transport line</a:t>
            </a:r>
          </a:p>
          <a:p>
            <a:pPr marL="257175" indent="-257175">
              <a:buFont typeface="+mj-lt"/>
              <a:buAutoNum type="alphaUcParenR"/>
            </a:pPr>
            <a:r>
              <a:rPr lang="en-US" altLang="ja-JP" sz="1600" dirty="0"/>
              <a:t>With seven rotating quadrupoles</a:t>
            </a: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478961E8-8B4F-EB53-6895-70C0161D62AF}"/>
              </a:ext>
            </a:extLst>
          </p:cNvPr>
          <p:cNvSpPr/>
          <p:nvPr/>
        </p:nvSpPr>
        <p:spPr>
          <a:xfrm>
            <a:off x="7366089" y="1519669"/>
            <a:ext cx="1570568" cy="635416"/>
          </a:xfrm>
          <a:prstGeom prst="wedgeRoundRectCallout">
            <a:avLst>
              <a:gd name="adj1" fmla="val -953"/>
              <a:gd name="adj2" fmla="val 7829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 err="1">
                <a:solidFill>
                  <a:srgbClr val="FF0000"/>
                </a:solidFill>
              </a:rPr>
              <a:t>Applopliate</a:t>
            </a:r>
            <a:r>
              <a:rPr lang="ja-JP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ja-JP" sz="1350" b="1" dirty="0">
                <a:solidFill>
                  <a:srgbClr val="FF0000"/>
                </a:solidFill>
              </a:rPr>
              <a:t>X-Y</a:t>
            </a:r>
            <a:r>
              <a:rPr lang="ja-JP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ja-JP" sz="1350" b="1" dirty="0">
                <a:solidFill>
                  <a:srgbClr val="FF0000"/>
                </a:solidFill>
              </a:rPr>
              <a:t>coupled</a:t>
            </a:r>
            <a:r>
              <a:rPr lang="ja-JP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ja-JP" sz="1350" b="1" dirty="0">
                <a:solidFill>
                  <a:srgbClr val="FF0000"/>
                </a:solidFill>
              </a:rPr>
              <a:t>beam</a:t>
            </a:r>
            <a:endParaRPr lang="ja-JP" altLang="en-US" sz="1350" b="1" dirty="0">
              <a:solidFill>
                <a:srgbClr val="FF0000"/>
              </a:solidFill>
            </a:endParaRPr>
          </a:p>
        </p:txBody>
      </p:sp>
      <p:sp>
        <p:nvSpPr>
          <p:cNvPr id="32" name="タイトル 96">
            <a:extLst>
              <a:ext uri="{FF2B5EF4-FFF2-40B4-BE49-F238E27FC236}">
                <a16:creationId xmlns:a16="http://schemas.microsoft.com/office/drawing/2014/main" id="{FE9EFCD8-8513-0BCC-C2B5-F90D503ED81D}"/>
              </a:ext>
            </a:extLst>
          </p:cNvPr>
          <p:cNvSpPr txBox="1">
            <a:spLocks/>
          </p:cNvSpPr>
          <p:nvPr/>
        </p:nvSpPr>
        <p:spPr>
          <a:xfrm>
            <a:off x="17004" y="24729"/>
            <a:ext cx="9109992" cy="549352"/>
          </a:xfrm>
          <a:prstGeom prst="rect">
            <a:avLst/>
          </a:prstGeom>
          <a:pattFill prst="smConfetti">
            <a:fgClr>
              <a:srgbClr val="F560B1"/>
            </a:fgClr>
            <a:bgClr>
              <a:schemeClr val="bg1"/>
            </a:bgClr>
          </a:patt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key: Strongly X-Y coupled beam at the beam transport line </a:t>
            </a:r>
            <a:endParaRPr lang="ja-JP" altLang="en-US" sz="2400" dirty="0"/>
          </a:p>
        </p:txBody>
      </p:sp>
      <p:graphicFrame>
        <p:nvGraphicFramePr>
          <p:cNvPr id="56" name="表 55">
            <a:extLst>
              <a:ext uri="{FF2B5EF4-FFF2-40B4-BE49-F238E27FC236}">
                <a16:creationId xmlns:a16="http://schemas.microsoft.com/office/drawing/2014/main" id="{87CDF780-860B-2CE6-33A8-416CC0D59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186833"/>
              </p:ext>
            </p:extLst>
          </p:nvPr>
        </p:nvGraphicFramePr>
        <p:xfrm>
          <a:off x="7492493" y="4058956"/>
          <a:ext cx="1523889" cy="2663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981">
                  <a:extLst>
                    <a:ext uri="{9D8B030D-6E8A-4147-A177-3AD203B41FA5}">
                      <a16:colId xmlns:a16="http://schemas.microsoft.com/office/drawing/2014/main" val="1631615169"/>
                    </a:ext>
                  </a:extLst>
                </a:gridCol>
                <a:gridCol w="495008">
                  <a:extLst>
                    <a:ext uri="{9D8B030D-6E8A-4147-A177-3AD203B41FA5}">
                      <a16:colId xmlns:a16="http://schemas.microsoft.com/office/drawing/2014/main" val="3912377684"/>
                    </a:ext>
                  </a:extLst>
                </a:gridCol>
                <a:gridCol w="712900">
                  <a:extLst>
                    <a:ext uri="{9D8B030D-6E8A-4147-A177-3AD203B41FA5}">
                      <a16:colId xmlns:a16="http://schemas.microsoft.com/office/drawing/2014/main" val="4017087368"/>
                    </a:ext>
                  </a:extLst>
                </a:gridCol>
              </a:tblGrid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angle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K-value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750620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45.0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16.449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26852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45.0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-0.278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985498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60.0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2.091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59720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-60.0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0.063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53741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-60.0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0.814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224275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45.0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-0.041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977553"/>
                  </a:ext>
                </a:extLst>
              </a:tr>
              <a:tr h="33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-60.0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>
                          <a:effectLst/>
                        </a:rPr>
                        <a:t>-1.825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39594"/>
                  </a:ext>
                </a:extLst>
              </a:tr>
            </a:tbl>
          </a:graphicData>
        </a:graphic>
      </p:graphicFrame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805961D-DB5D-C539-BA29-9EE2136792AC}"/>
              </a:ext>
            </a:extLst>
          </p:cNvPr>
          <p:cNvSpPr txBox="1"/>
          <p:nvPr/>
        </p:nvSpPr>
        <p:spPr>
          <a:xfrm>
            <a:off x="37316" y="3233378"/>
            <a:ext cx="3581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Seven rotating quadrupole magnets in the transport line control X-Y coupling at the injection point. </a:t>
            </a:r>
            <a:endParaRPr kumimoji="1" lang="ja-JP" altLang="en-US" sz="1400" dirty="0"/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BA417620-543E-BEF4-46B2-AF7334DB6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51" y="3949754"/>
            <a:ext cx="3016984" cy="288682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5656926-B7B1-1E29-C70E-56B62296FD83}"/>
              </a:ext>
            </a:extLst>
          </p:cNvPr>
          <p:cNvSpPr txBox="1"/>
          <p:nvPr/>
        </p:nvSpPr>
        <p:spPr>
          <a:xfrm>
            <a:off x="7327816" y="3683122"/>
            <a:ext cx="177886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Horizontal</a:t>
            </a:r>
            <a:r>
              <a:rPr lang="ja-JP" altLang="en-US" sz="1350" dirty="0"/>
              <a:t> </a:t>
            </a:r>
            <a:r>
              <a:rPr lang="en-US" altLang="ja-JP" sz="1350" dirty="0"/>
              <a:t>position[m]</a:t>
            </a:r>
            <a:endParaRPr lang="ja-JP" altLang="en-US" sz="1350" dirty="0"/>
          </a:p>
        </p:txBody>
      </p:sp>
      <p:sp>
        <p:nvSpPr>
          <p:cNvPr id="48" name="吹き出し: 四角形 47">
            <a:extLst>
              <a:ext uri="{FF2B5EF4-FFF2-40B4-BE49-F238E27FC236}">
                <a16:creationId xmlns:a16="http://schemas.microsoft.com/office/drawing/2014/main" id="{BFA962C0-2BE4-5E91-C457-18B4111C8FC7}"/>
              </a:ext>
            </a:extLst>
          </p:cNvPr>
          <p:cNvSpPr/>
          <p:nvPr/>
        </p:nvSpPr>
        <p:spPr>
          <a:xfrm>
            <a:off x="3283953" y="3948689"/>
            <a:ext cx="4155248" cy="2643899"/>
          </a:xfrm>
          <a:prstGeom prst="wedgeRectCallout">
            <a:avLst>
              <a:gd name="adj1" fmla="val 70502"/>
              <a:gd name="adj2" fmla="val -75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図 48" descr="グラフ, 折れ線グラフ&#10;&#10;自動的に生成された説明">
            <a:extLst>
              <a:ext uri="{FF2B5EF4-FFF2-40B4-BE49-F238E27FC236}">
                <a16:creationId xmlns:a16="http://schemas.microsoft.com/office/drawing/2014/main" id="{EA666C82-0B99-C88F-5F20-AA887C0C0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706" y="3981133"/>
            <a:ext cx="3955383" cy="2537083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BA0CA74-C46D-5A47-5F1B-1FE4E7C187C4}"/>
              </a:ext>
            </a:extLst>
          </p:cNvPr>
          <p:cNvSpPr txBox="1"/>
          <p:nvPr/>
        </p:nvSpPr>
        <p:spPr>
          <a:xfrm>
            <a:off x="4067537" y="4136339"/>
            <a:ext cx="60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x-y</a:t>
            </a:r>
            <a:endParaRPr lang="ja-JP" altLang="en-US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9C7F02E-C69E-30A3-A718-9589C0A0614C}"/>
              </a:ext>
            </a:extLst>
          </p:cNvPr>
          <p:cNvSpPr txBox="1"/>
          <p:nvPr/>
        </p:nvSpPr>
        <p:spPr>
          <a:xfrm>
            <a:off x="5538228" y="4083901"/>
            <a:ext cx="61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x-x’</a:t>
            </a:r>
            <a:endParaRPr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FB40E2B-EA5A-FB4E-4DA7-CCE4A707E7FD}"/>
              </a:ext>
            </a:extLst>
          </p:cNvPr>
          <p:cNvSpPr txBox="1"/>
          <p:nvPr/>
        </p:nvSpPr>
        <p:spPr>
          <a:xfrm>
            <a:off x="6895792" y="4068612"/>
            <a:ext cx="61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y-y’</a:t>
            </a:r>
            <a:endParaRPr lang="ja-JP" altLang="en-US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D0E32A7-9787-97C2-F658-1115E3D63541}"/>
              </a:ext>
            </a:extLst>
          </p:cNvPr>
          <p:cNvSpPr txBox="1"/>
          <p:nvPr/>
        </p:nvSpPr>
        <p:spPr>
          <a:xfrm>
            <a:off x="3838751" y="5965783"/>
            <a:ext cx="75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x’-y’</a:t>
            </a:r>
            <a:endParaRPr lang="ja-JP" altLang="en-US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3DE1A78-1CC0-484C-9F7F-093890C1A35F}"/>
              </a:ext>
            </a:extLst>
          </p:cNvPr>
          <p:cNvSpPr txBox="1"/>
          <p:nvPr/>
        </p:nvSpPr>
        <p:spPr>
          <a:xfrm>
            <a:off x="5614605" y="5948256"/>
            <a:ext cx="61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y-x’</a:t>
            </a:r>
            <a:endParaRPr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51B5BB9-FDBA-837D-B6DB-4AED200E1F3F}"/>
              </a:ext>
            </a:extLst>
          </p:cNvPr>
          <p:cNvSpPr txBox="1"/>
          <p:nvPr/>
        </p:nvSpPr>
        <p:spPr>
          <a:xfrm>
            <a:off x="6782420" y="5948256"/>
            <a:ext cx="61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x-y’</a:t>
            </a:r>
            <a:endParaRPr lang="ja-JP" alt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DEF0C95-FD5D-BE40-F3FF-83EB877879E3}"/>
              </a:ext>
            </a:extLst>
          </p:cNvPr>
          <p:cNvGrpSpPr/>
          <p:nvPr/>
        </p:nvGrpSpPr>
        <p:grpSpPr>
          <a:xfrm>
            <a:off x="3007728" y="3095321"/>
            <a:ext cx="3333838" cy="2229504"/>
            <a:chOff x="-4194732" y="2673121"/>
            <a:chExt cx="3333838" cy="2229504"/>
          </a:xfrm>
        </p:grpSpPr>
        <p:pic>
          <p:nvPicPr>
            <p:cNvPr id="2" name="図 1" descr="男, 座る, テーブル, 小さい が含まれている画像&#10;&#10;自動的に生成された説明">
              <a:extLst>
                <a:ext uri="{FF2B5EF4-FFF2-40B4-BE49-F238E27FC236}">
                  <a16:creationId xmlns:a16="http://schemas.microsoft.com/office/drawing/2014/main" id="{F9127048-9519-5927-CF73-15E06863B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94732" y="2673121"/>
              <a:ext cx="3333838" cy="2229504"/>
            </a:xfrm>
            <a:prstGeom prst="rect">
              <a:avLst/>
            </a:prstGeom>
          </p:spPr>
        </p:pic>
        <p:sp>
          <p:nvSpPr>
            <p:cNvPr id="12" name="円弧 11">
              <a:extLst>
                <a:ext uri="{FF2B5EF4-FFF2-40B4-BE49-F238E27FC236}">
                  <a16:creationId xmlns:a16="http://schemas.microsoft.com/office/drawing/2014/main" id="{980A2539-86C4-DA7E-0953-9A64DBC4EDA9}"/>
                </a:ext>
              </a:extLst>
            </p:cNvPr>
            <p:cNvSpPr/>
            <p:nvPr/>
          </p:nvSpPr>
          <p:spPr>
            <a:xfrm>
              <a:off x="-2893327" y="3153074"/>
              <a:ext cx="1058440" cy="983266"/>
            </a:xfrm>
            <a:prstGeom prst="arc">
              <a:avLst>
                <a:gd name="adj1" fmla="val 12215689"/>
                <a:gd name="adj2" fmla="val 5227513"/>
              </a:avLst>
            </a:prstGeom>
            <a:ln w="38100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スライド番号プレースホルダー 2">
            <a:extLst>
              <a:ext uri="{FF2B5EF4-FFF2-40B4-BE49-F238E27FC236}">
                <a16:creationId xmlns:a16="http://schemas.microsoft.com/office/drawing/2014/main" id="{72F7B969-CB60-9D77-81B7-B2608665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584" y="100546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5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グラフ, ダイアグラム&#10;&#10;自動的に生成された説明">
            <a:extLst>
              <a:ext uri="{FF2B5EF4-FFF2-40B4-BE49-F238E27FC236}">
                <a16:creationId xmlns:a16="http://schemas.microsoft.com/office/drawing/2014/main" id="{CD6FD5F9-260F-FEDA-44FD-2B843B83A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" y="4039365"/>
            <a:ext cx="2433703" cy="232619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E17783-7D44-17E6-CEDD-174023EDE2BF}"/>
              </a:ext>
            </a:extLst>
          </p:cNvPr>
          <p:cNvSpPr txBox="1"/>
          <p:nvPr/>
        </p:nvSpPr>
        <p:spPr>
          <a:xfrm>
            <a:off x="7331615" y="2736889"/>
            <a:ext cx="218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broad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8" name="図 27" descr="ダイアグラム, 設計図&#10;&#10;自動的に生成された説明">
            <a:extLst>
              <a:ext uri="{FF2B5EF4-FFF2-40B4-BE49-F238E27FC236}">
                <a16:creationId xmlns:a16="http://schemas.microsoft.com/office/drawing/2014/main" id="{711B0856-B8B6-32E6-FB76-3208069E4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" y="447839"/>
            <a:ext cx="2207001" cy="3439021"/>
          </a:xfrm>
          <a:prstGeom prst="rect">
            <a:avLst/>
          </a:prstGeom>
        </p:spPr>
      </p:pic>
      <p:sp>
        <p:nvSpPr>
          <p:cNvPr id="29" name="円弧 28">
            <a:extLst>
              <a:ext uri="{FF2B5EF4-FFF2-40B4-BE49-F238E27FC236}">
                <a16:creationId xmlns:a16="http://schemas.microsoft.com/office/drawing/2014/main" id="{0E0B0E10-1D2D-155A-9B29-E8A89FA8CF2C}"/>
              </a:ext>
            </a:extLst>
          </p:cNvPr>
          <p:cNvSpPr/>
          <p:nvPr/>
        </p:nvSpPr>
        <p:spPr>
          <a:xfrm>
            <a:off x="1324780" y="1926987"/>
            <a:ext cx="641665" cy="552045"/>
          </a:xfrm>
          <a:prstGeom prst="arc">
            <a:avLst>
              <a:gd name="adj1" fmla="val 3269102"/>
              <a:gd name="adj2" fmla="val 18325793"/>
            </a:avLst>
          </a:prstGeom>
          <a:ln w="38100"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FABB19EC-D3E9-7CE3-F4A0-414CDA26F70B}"/>
              </a:ext>
            </a:extLst>
          </p:cNvPr>
          <p:cNvSpPr/>
          <p:nvPr/>
        </p:nvSpPr>
        <p:spPr>
          <a:xfrm flipV="1">
            <a:off x="1329274" y="2753602"/>
            <a:ext cx="641665" cy="489793"/>
          </a:xfrm>
          <a:prstGeom prst="arc">
            <a:avLst>
              <a:gd name="adj1" fmla="val 3332963"/>
              <a:gd name="adj2" fmla="val 17860359"/>
            </a:avLst>
          </a:prstGeom>
          <a:ln w="38100"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F5A45EAA-E81B-4AD8-3085-C218D591509A}"/>
              </a:ext>
            </a:extLst>
          </p:cNvPr>
          <p:cNvSpPr/>
          <p:nvPr/>
        </p:nvSpPr>
        <p:spPr>
          <a:xfrm flipH="1" flipV="1">
            <a:off x="403826" y="2707672"/>
            <a:ext cx="612458" cy="552044"/>
          </a:xfrm>
          <a:prstGeom prst="arc">
            <a:avLst>
              <a:gd name="adj1" fmla="val 3073534"/>
              <a:gd name="adj2" fmla="val 17998216"/>
            </a:avLst>
          </a:prstGeom>
          <a:ln w="38100"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63" dirty="0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583BC1E9-CC1E-5547-F26F-61C61E9E78E3}"/>
              </a:ext>
            </a:extLst>
          </p:cNvPr>
          <p:cNvSpPr/>
          <p:nvPr/>
        </p:nvSpPr>
        <p:spPr>
          <a:xfrm flipH="1">
            <a:off x="350231" y="1930985"/>
            <a:ext cx="623846" cy="552044"/>
          </a:xfrm>
          <a:prstGeom prst="arc">
            <a:avLst>
              <a:gd name="adj1" fmla="val 4041334"/>
              <a:gd name="adj2" fmla="val 18123364"/>
            </a:avLst>
          </a:prstGeom>
          <a:ln w="38100"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4FE481A-61AB-7A46-B754-6ADCFB1B08E8}"/>
              </a:ext>
            </a:extLst>
          </p:cNvPr>
          <p:cNvCxnSpPr>
            <a:cxnSpLocks/>
          </p:cNvCxnSpPr>
          <p:nvPr/>
        </p:nvCxnSpPr>
        <p:spPr>
          <a:xfrm flipH="1">
            <a:off x="748433" y="882286"/>
            <a:ext cx="339973" cy="18724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C1B8290-5EEE-EB0F-D4B0-8653B68F3E60}"/>
              </a:ext>
            </a:extLst>
          </p:cNvPr>
          <p:cNvSpPr txBox="1"/>
          <p:nvPr/>
        </p:nvSpPr>
        <p:spPr>
          <a:xfrm>
            <a:off x="180793" y="3749636"/>
            <a:ext cx="212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/>
              <a:t>A pair of up/down kicker coil forms Radial field B</a:t>
            </a:r>
            <a:r>
              <a:rPr lang="en-US" altLang="ja-JP" sz="1400" b="1" baseline="-25000" dirty="0"/>
              <a:t>R</a:t>
            </a:r>
            <a:endParaRPr kumimoji="1" lang="ja-JP" altLang="en-US" sz="1400" b="1" baseline="-250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19AD9D3-3CE8-02D4-D96D-0480C488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" y="538343"/>
            <a:ext cx="2725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kumimoji="1" lang="en-US" altLang="ja-JP" sz="16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3-D spiral trajectory</a:t>
            </a:r>
            <a:endParaRPr kumimoji="1" lang="ja-JP" altLang="en-US" sz="16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F17305A3-6204-00D3-874F-764B9EB0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105" y="858968"/>
            <a:ext cx="2749686" cy="247379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73515D6-75FF-6D05-C124-FC6954A36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285" y="858968"/>
            <a:ext cx="4065119" cy="2519898"/>
          </a:xfrm>
          <a:prstGeom prst="rect">
            <a:avLst/>
          </a:prstGeom>
        </p:spPr>
      </p:pic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93F6E905-A376-B11A-DA57-BF065E4C46BD}"/>
              </a:ext>
            </a:extLst>
          </p:cNvPr>
          <p:cNvCxnSpPr>
            <a:cxnSpLocks/>
          </p:cNvCxnSpPr>
          <p:nvPr/>
        </p:nvCxnSpPr>
        <p:spPr>
          <a:xfrm flipH="1" flipV="1">
            <a:off x="8561030" y="2652018"/>
            <a:ext cx="224589" cy="376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A0A6DA5-E043-102F-B0AE-75FB05D0F0BE}"/>
              </a:ext>
            </a:extLst>
          </p:cNvPr>
          <p:cNvSpPr txBox="1"/>
          <p:nvPr/>
        </p:nvSpPr>
        <p:spPr>
          <a:xfrm>
            <a:off x="7919979" y="2627981"/>
            <a:ext cx="110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Beam injection</a:t>
            </a:r>
            <a:endParaRPr lang="ja-JP" altLang="en-US" sz="1400" dirty="0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F8F2614-1E67-03A7-5420-96D1C43882F8}"/>
              </a:ext>
            </a:extLst>
          </p:cNvPr>
          <p:cNvSpPr/>
          <p:nvPr/>
        </p:nvSpPr>
        <p:spPr>
          <a:xfrm>
            <a:off x="7670623" y="1083794"/>
            <a:ext cx="255379" cy="52975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5BF28DC-5642-F16D-E4E9-ED79BB9EEDE9}"/>
              </a:ext>
            </a:extLst>
          </p:cNvPr>
          <p:cNvSpPr txBox="1"/>
          <p:nvPr/>
        </p:nvSpPr>
        <p:spPr>
          <a:xfrm>
            <a:off x="7046313" y="1276120"/>
            <a:ext cx="6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2FC4483-FCEE-78EE-BB4E-2AA4C1095628}"/>
              </a:ext>
            </a:extLst>
          </p:cNvPr>
          <p:cNvSpPr txBox="1"/>
          <p:nvPr/>
        </p:nvSpPr>
        <p:spPr>
          <a:xfrm>
            <a:off x="4096149" y="2267360"/>
            <a:ext cx="6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B24C192-7642-7E2D-2F5C-C83D584D3AC2}"/>
              </a:ext>
            </a:extLst>
          </p:cNvPr>
          <p:cNvSpPr txBox="1"/>
          <p:nvPr/>
        </p:nvSpPr>
        <p:spPr>
          <a:xfrm>
            <a:off x="3139629" y="1676235"/>
            <a:ext cx="6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DC53959-9827-6AA6-D163-CAF1DC937A24}"/>
              </a:ext>
            </a:extLst>
          </p:cNvPr>
          <p:cNvSpPr txBox="1"/>
          <p:nvPr/>
        </p:nvSpPr>
        <p:spPr>
          <a:xfrm>
            <a:off x="2743683" y="2368221"/>
            <a:ext cx="6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F8CBD1C-8790-FB90-DB01-41A6278B9161}"/>
              </a:ext>
            </a:extLst>
          </p:cNvPr>
          <p:cNvSpPr txBox="1"/>
          <p:nvPr/>
        </p:nvSpPr>
        <p:spPr>
          <a:xfrm>
            <a:off x="2653344" y="947780"/>
            <a:ext cx="130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trajectory</a:t>
            </a:r>
            <a:endParaRPr lang="ja-JP" altLang="en-US" dirty="0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441812EC-4383-66E3-F0B7-35120116B4DC}"/>
              </a:ext>
            </a:extLst>
          </p:cNvPr>
          <p:cNvCxnSpPr>
            <a:cxnSpLocks/>
          </p:cNvCxnSpPr>
          <p:nvPr/>
        </p:nvCxnSpPr>
        <p:spPr>
          <a:xfrm flipH="1">
            <a:off x="2848745" y="1297322"/>
            <a:ext cx="245718" cy="19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EE612D97-8CEA-7A93-6C8A-6070D4157520}"/>
              </a:ext>
            </a:extLst>
          </p:cNvPr>
          <p:cNvCxnSpPr>
            <a:cxnSpLocks/>
          </p:cNvCxnSpPr>
          <p:nvPr/>
        </p:nvCxnSpPr>
        <p:spPr>
          <a:xfrm flipH="1">
            <a:off x="8350302" y="1411957"/>
            <a:ext cx="253761" cy="525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E66D37E-4019-6889-705A-4019E0D768D8}"/>
              </a:ext>
            </a:extLst>
          </p:cNvPr>
          <p:cNvSpPr txBox="1"/>
          <p:nvPr/>
        </p:nvSpPr>
        <p:spPr>
          <a:xfrm>
            <a:off x="3230583" y="2444296"/>
            <a:ext cx="3313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red</a:t>
            </a:r>
            <a:r>
              <a:rPr lang="ja-JP" altLang="en-US" sz="1400" b="1" dirty="0">
                <a:solidFill>
                  <a:srgbClr val="FF0000"/>
                </a:solidFill>
              </a:rPr>
              <a:t>：</a:t>
            </a:r>
            <a:r>
              <a:rPr lang="en-US" altLang="ja-JP" sz="1400" b="1" dirty="0">
                <a:solidFill>
                  <a:srgbClr val="FF0000"/>
                </a:solidFill>
              </a:rPr>
              <a:t>Kicker field </a:t>
            </a:r>
            <a:r>
              <a:rPr lang="en-US" altLang="ja-JP" sz="1400" b="1" i="1" dirty="0">
                <a:solidFill>
                  <a:srgbClr val="FF0000"/>
                </a:solidFill>
              </a:rPr>
              <a:t>B</a:t>
            </a:r>
            <a:r>
              <a:rPr lang="en-US" altLang="ja-JP" sz="1400" b="1" i="1" baseline="-25000" dirty="0">
                <a:solidFill>
                  <a:srgbClr val="FF0000"/>
                </a:solidFill>
              </a:rPr>
              <a:t>R</a:t>
            </a:r>
            <a:r>
              <a:rPr lang="en-US" altLang="ja-JP" sz="1400" b="1" i="1" dirty="0">
                <a:solidFill>
                  <a:srgbClr val="FF0000"/>
                </a:solidFill>
              </a:rPr>
              <a:t>(z, t, R)</a:t>
            </a:r>
          </a:p>
          <a:p>
            <a:r>
              <a:rPr lang="en-US" altLang="ja-JP" sz="1400" b="1" dirty="0">
                <a:solidFill>
                  <a:srgbClr val="0070C0"/>
                </a:solidFill>
              </a:rPr>
              <a:t>Blue</a:t>
            </a:r>
            <a:r>
              <a:rPr lang="ja-JP" altLang="en-US" sz="1400" b="1" dirty="0">
                <a:solidFill>
                  <a:srgbClr val="0070C0"/>
                </a:solidFill>
              </a:rPr>
              <a:t>：</a:t>
            </a:r>
            <a:r>
              <a:rPr lang="en-US" altLang="ja-JP" sz="1400" b="1" dirty="0">
                <a:solidFill>
                  <a:srgbClr val="0070C0"/>
                </a:solidFill>
              </a:rPr>
              <a:t>Static radial field</a:t>
            </a:r>
          </a:p>
          <a:p>
            <a:r>
              <a:rPr lang="en-US" altLang="ja-JP" sz="1400" b="1" dirty="0"/>
              <a:t>Gray</a:t>
            </a:r>
            <a:r>
              <a:rPr lang="ja-JP" altLang="en-US" sz="1400" b="1" dirty="0"/>
              <a:t>：</a:t>
            </a:r>
            <a:r>
              <a:rPr lang="en-US" altLang="ja-JP" sz="1400" b="1" dirty="0"/>
              <a:t>Effective</a:t>
            </a:r>
            <a:r>
              <a:rPr lang="ja-JP" altLang="en-US" sz="1400" b="1" dirty="0"/>
              <a:t> </a:t>
            </a:r>
            <a:r>
              <a:rPr lang="en-US" altLang="ja-JP" sz="1400" b="1" dirty="0"/>
              <a:t>radial</a:t>
            </a:r>
            <a:r>
              <a:rPr lang="ja-JP" altLang="en-US" sz="1400" b="1" dirty="0"/>
              <a:t> </a:t>
            </a:r>
            <a:r>
              <a:rPr lang="en-US" altLang="ja-JP" sz="1400" b="1" dirty="0"/>
              <a:t>field</a:t>
            </a:r>
            <a:endParaRPr lang="ja-JP" altLang="en-US" sz="14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A2667E1-4028-DF2E-5C77-AABD42FC46D8}"/>
              </a:ext>
            </a:extLst>
          </p:cNvPr>
          <p:cNvSpPr txBox="1"/>
          <p:nvPr/>
        </p:nvSpPr>
        <p:spPr>
          <a:xfrm>
            <a:off x="7710263" y="2251635"/>
            <a:ext cx="128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①</a:t>
            </a:r>
            <a:r>
              <a:rPr lang="en-US" altLang="ja-JP" dirty="0"/>
              <a:t>B</a:t>
            </a:r>
            <a:r>
              <a:rPr lang="en-US" altLang="ja-JP" baseline="-25000" dirty="0"/>
              <a:t>R</a:t>
            </a:r>
            <a:r>
              <a:rPr lang="en-US" altLang="ja-JP" dirty="0"/>
              <a:t>&lt;0 </a:t>
            </a:r>
            <a:endParaRPr lang="ja-JP" altLang="en-US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54B9B6E-4FC4-8882-CF27-72740A807F91}"/>
              </a:ext>
            </a:extLst>
          </p:cNvPr>
          <p:cNvSpPr txBox="1"/>
          <p:nvPr/>
        </p:nvSpPr>
        <p:spPr>
          <a:xfrm>
            <a:off x="7345573" y="1677146"/>
            <a:ext cx="976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②</a:t>
            </a:r>
            <a:r>
              <a:rPr lang="en-US" altLang="ja-JP" dirty="0">
                <a:solidFill>
                  <a:srgbClr val="FF0000"/>
                </a:solidFill>
              </a:rPr>
              <a:t>B</a:t>
            </a:r>
            <a:r>
              <a:rPr lang="en-US" altLang="ja-JP" baseline="-25000" dirty="0">
                <a:solidFill>
                  <a:srgbClr val="FF0000"/>
                </a:solidFill>
              </a:rPr>
              <a:t>R</a:t>
            </a:r>
            <a:r>
              <a:rPr lang="en-US" altLang="ja-JP" dirty="0">
                <a:solidFill>
                  <a:srgbClr val="FF0000"/>
                </a:solidFill>
              </a:rPr>
              <a:t>&gt;0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78F4035-664A-DE8A-82C5-94C6FE0738C7}"/>
              </a:ext>
            </a:extLst>
          </p:cNvPr>
          <p:cNvSpPr txBox="1"/>
          <p:nvPr/>
        </p:nvSpPr>
        <p:spPr>
          <a:xfrm>
            <a:off x="5160119" y="1062963"/>
            <a:ext cx="119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Half-sine</a:t>
            </a:r>
            <a:r>
              <a:rPr lang="ja-JP" altLang="en-US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shaped kicker current</a:t>
            </a:r>
          </a:p>
          <a:p>
            <a:pPr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(shape only)</a:t>
            </a: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76E0D69D-9D84-AA2D-94C4-CED16084BC34}"/>
              </a:ext>
            </a:extLst>
          </p:cNvPr>
          <p:cNvCxnSpPr>
            <a:cxnSpLocks/>
          </p:cNvCxnSpPr>
          <p:nvPr/>
        </p:nvCxnSpPr>
        <p:spPr>
          <a:xfrm flipH="1">
            <a:off x="5002622" y="1241306"/>
            <a:ext cx="210357" cy="214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58297D16-1F8B-6F1E-92A2-1911D2CD530A}"/>
              </a:ext>
            </a:extLst>
          </p:cNvPr>
          <p:cNvCxnSpPr>
            <a:cxnSpLocks/>
          </p:cNvCxnSpPr>
          <p:nvPr/>
        </p:nvCxnSpPr>
        <p:spPr>
          <a:xfrm>
            <a:off x="5518466" y="642134"/>
            <a:ext cx="0" cy="1809892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DAE209B0-0A1C-DD0D-4A4B-541C2012CDAB}"/>
              </a:ext>
            </a:extLst>
          </p:cNvPr>
          <p:cNvCxnSpPr>
            <a:cxnSpLocks/>
          </p:cNvCxnSpPr>
          <p:nvPr/>
        </p:nvCxnSpPr>
        <p:spPr>
          <a:xfrm>
            <a:off x="2682860" y="893780"/>
            <a:ext cx="2835606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E6006B0-61EC-A106-3C95-45A05FB5D417}"/>
              </a:ext>
            </a:extLst>
          </p:cNvPr>
          <p:cNvSpPr txBox="1"/>
          <p:nvPr/>
        </p:nvSpPr>
        <p:spPr>
          <a:xfrm>
            <a:off x="3453530" y="623286"/>
            <a:ext cx="132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120nsec</a:t>
            </a:r>
            <a:endParaRPr lang="ja-JP" altLang="en-US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E81481C-9435-7DD0-C5CD-378A395E951C}"/>
              </a:ext>
            </a:extLst>
          </p:cNvPr>
          <p:cNvSpPr txBox="1"/>
          <p:nvPr/>
        </p:nvSpPr>
        <p:spPr>
          <a:xfrm>
            <a:off x="8108517" y="1117625"/>
            <a:ext cx="130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trajectory</a:t>
            </a:r>
            <a:endParaRPr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35E122F-8E0A-909D-011E-352F0D2E0DE7}"/>
              </a:ext>
            </a:extLst>
          </p:cNvPr>
          <p:cNvSpPr txBox="1"/>
          <p:nvPr/>
        </p:nvSpPr>
        <p:spPr>
          <a:xfrm>
            <a:off x="8135440" y="3219567"/>
            <a:ext cx="1557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Vertical [cm]</a:t>
            </a:r>
            <a:endParaRPr kumimoji="1" lang="ja-JP" altLang="en-US" sz="14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0FACDD8-C0BB-7616-1F00-5B30544C9B12}"/>
              </a:ext>
            </a:extLst>
          </p:cNvPr>
          <p:cNvSpPr txBox="1"/>
          <p:nvPr/>
        </p:nvSpPr>
        <p:spPr>
          <a:xfrm rot="16200000">
            <a:off x="1195611" y="1522323"/>
            <a:ext cx="213312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Vertical position[cm] or </a:t>
            </a:r>
            <a:r>
              <a:rPr lang="en-US" altLang="ja-JP" sz="1100" dirty="0"/>
              <a:t>[Gauss]</a:t>
            </a:r>
            <a:endParaRPr kumimoji="1" lang="ja-JP" altLang="en-US" sz="1100" dirty="0"/>
          </a:p>
        </p:txBody>
      </p:sp>
      <p:pic>
        <p:nvPicPr>
          <p:cNvPr id="64" name="Picture 5" descr="C:\Users\ingo\AppData\Local\Microsoft\Windows\Temporary Internet Files\Content.IE5\MYIQ32GT\MP900439244[1].jpg">
            <a:extLst>
              <a:ext uri="{FF2B5EF4-FFF2-40B4-BE49-F238E27FC236}">
                <a16:creationId xmlns:a16="http://schemas.microsoft.com/office/drawing/2014/main" id="{1BA1FFBD-4615-BDAD-0B55-C054F32B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0068" y="1183777"/>
            <a:ext cx="786128" cy="52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0F85C2F4-D5B8-3F12-DF66-7C014153FE94}"/>
                  </a:ext>
                </a:extLst>
              </p:cNvPr>
              <p:cNvSpPr txBox="1"/>
              <p:nvPr/>
            </p:nvSpPr>
            <p:spPr>
              <a:xfrm>
                <a:off x="-205622" y="6147154"/>
                <a:ext cx="2758345" cy="596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4295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𝒉𝒂𝒍𝒇𝒔𝒊𝒏</m:t>
                      </m:r>
                      <m:f>
                        <m:fPr>
                          <m:ctrlPr>
                            <a:rPr lang="en-US" altLang="ja-JP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ja-JP" alt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ja-JP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𝒌𝒊𝒄𝒌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ja-JP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altLang="ja-JP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altLang="ja-JP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0F85C2F4-D5B8-3F12-DF66-7C014153F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5622" y="6147154"/>
                <a:ext cx="2758345" cy="5964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星: 5 pt 22">
            <a:extLst>
              <a:ext uri="{FF2B5EF4-FFF2-40B4-BE49-F238E27FC236}">
                <a16:creationId xmlns:a16="http://schemas.microsoft.com/office/drawing/2014/main" id="{AB5E6687-5221-B2A0-A7BA-42E07036440E}"/>
              </a:ext>
            </a:extLst>
          </p:cNvPr>
          <p:cNvSpPr/>
          <p:nvPr/>
        </p:nvSpPr>
        <p:spPr>
          <a:xfrm>
            <a:off x="995464" y="809427"/>
            <a:ext cx="244349" cy="318976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タイトル 96">
            <a:extLst>
              <a:ext uri="{FF2B5EF4-FFF2-40B4-BE49-F238E27FC236}">
                <a16:creationId xmlns:a16="http://schemas.microsoft.com/office/drawing/2014/main" id="{3B5109AC-8B41-CE49-9072-958D0DE62364}"/>
              </a:ext>
            </a:extLst>
          </p:cNvPr>
          <p:cNvSpPr txBox="1">
            <a:spLocks/>
          </p:cNvSpPr>
          <p:nvPr/>
        </p:nvSpPr>
        <p:spPr>
          <a:xfrm>
            <a:off x="-2745" y="35401"/>
            <a:ext cx="9109992" cy="549352"/>
          </a:xfrm>
          <a:prstGeom prst="rect">
            <a:avLst/>
          </a:prstGeom>
          <a:pattFill prst="smConfetti">
            <a:fgClr>
              <a:srgbClr val="F560B1"/>
            </a:fgClr>
            <a:bgClr>
              <a:schemeClr val="bg1"/>
            </a:bgClr>
          </a:patt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62" dirty="0"/>
              <a:t>2</a:t>
            </a:r>
            <a:r>
              <a:rPr lang="en-US" altLang="ja-JP" sz="2262" baseline="30000" dirty="0"/>
              <a:t>nd</a:t>
            </a:r>
            <a:r>
              <a:rPr lang="en-US" altLang="ja-JP" sz="2262" dirty="0"/>
              <a:t> key: Vertical kicker to control </a:t>
            </a:r>
            <a:r>
              <a:rPr lang="en-US" altLang="ja-JP" sz="2262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beam phase space </a:t>
            </a:r>
            <a:r>
              <a:rPr lang="en-US" altLang="ja-JP" sz="2262" dirty="0"/>
              <a:t>in the storage region </a:t>
            </a:r>
            <a:endParaRPr lang="ja-JP" altLang="en-US" sz="2262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DA08FAE-E604-8A9F-C014-E06B72DE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1441" y="496432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11</a:t>
            </a:fld>
            <a:endParaRPr kumimoji="1" lang="ja-JP" altLang="en-US" dirty="0"/>
          </a:p>
        </p:txBody>
      </p:sp>
      <p:sp>
        <p:nvSpPr>
          <p:cNvPr id="75" name="星: 5 pt 74">
            <a:extLst>
              <a:ext uri="{FF2B5EF4-FFF2-40B4-BE49-F238E27FC236}">
                <a16:creationId xmlns:a16="http://schemas.microsoft.com/office/drawing/2014/main" id="{849CCDC5-1640-C1B8-3C96-7B0D701030CB}"/>
              </a:ext>
            </a:extLst>
          </p:cNvPr>
          <p:cNvSpPr/>
          <p:nvPr/>
        </p:nvSpPr>
        <p:spPr>
          <a:xfrm>
            <a:off x="8776590" y="2798859"/>
            <a:ext cx="244349" cy="318976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19CE1474-6ECA-4F49-2679-546AA4DEA867}"/>
              </a:ext>
            </a:extLst>
          </p:cNvPr>
          <p:cNvSpPr txBox="1"/>
          <p:nvPr/>
        </p:nvSpPr>
        <p:spPr>
          <a:xfrm>
            <a:off x="6032678" y="3143874"/>
            <a:ext cx="955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[</a:t>
            </a:r>
            <a:r>
              <a:rPr kumimoji="1" lang="el-GR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ja-JP" sz="1400" dirty="0"/>
              <a:t>]</a:t>
            </a:r>
            <a:endParaRPr kumimoji="1" lang="ja-JP" altLang="en-US" sz="1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49F7CE7-C451-7626-207A-CF5283B69CCC}"/>
              </a:ext>
            </a:extLst>
          </p:cNvPr>
          <p:cNvGrpSpPr/>
          <p:nvPr/>
        </p:nvGrpSpPr>
        <p:grpSpPr>
          <a:xfrm>
            <a:off x="2262174" y="3141931"/>
            <a:ext cx="7031551" cy="3742446"/>
            <a:chOff x="2262174" y="3141931"/>
            <a:chExt cx="7031551" cy="3742446"/>
          </a:xfrm>
        </p:grpSpPr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120ED74C-090D-33FC-11FE-0B8DEA233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0148" y="3177958"/>
              <a:ext cx="2379" cy="53349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0BA8AF01-375B-AC46-7EC2-412745F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2174" y="3612161"/>
              <a:ext cx="4282175" cy="2752880"/>
            </a:xfrm>
            <a:prstGeom prst="rect">
              <a:avLst/>
            </a:prstGeom>
          </p:spPr>
        </p:pic>
        <p:pic>
          <p:nvPicPr>
            <p:cNvPr id="5" name="図 4" descr="グラフ&#10;&#10;自動的に生成された説明">
              <a:extLst>
                <a:ext uri="{FF2B5EF4-FFF2-40B4-BE49-F238E27FC236}">
                  <a16:creationId xmlns:a16="http://schemas.microsoft.com/office/drawing/2014/main" id="{DBCA8B13-98BC-CB78-0CB7-EEB1871B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622" y="3616725"/>
              <a:ext cx="2712983" cy="2593132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D5F1608-38AD-B492-E50D-4BDCAB94B373}"/>
                </a:ext>
              </a:extLst>
            </p:cNvPr>
            <p:cNvSpPr txBox="1"/>
            <p:nvPr/>
          </p:nvSpPr>
          <p:spPr>
            <a:xfrm>
              <a:off x="4251787" y="3821559"/>
              <a:ext cx="21573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en-US" altLang="ja-JP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游ゴシック" panose="020F0502020204030204"/>
                  <a:ea typeface="游ゴシック" panose="020B0400000000000000" pitchFamily="50" charset="-128"/>
                </a:rPr>
                <a:t>|z|&lt;0.03 m  30%</a:t>
              </a:r>
            </a:p>
            <a:p>
              <a:pPr defTabSz="742950">
                <a:defRPr/>
              </a:pPr>
              <a:r>
                <a:rPr lang="en-US" altLang="ja-JP" sz="16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|z|&lt;0.05 m  60%</a:t>
              </a:r>
            </a:p>
            <a:p>
              <a:pPr defTabSz="742950">
                <a:defRPr/>
              </a:pPr>
              <a:r>
                <a:rPr lang="en-US" altLang="ja-JP" sz="1600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|z|&lt;0.1 m 85%</a:t>
              </a:r>
              <a:endParaRPr lang="ja-JP" altLang="en-US" sz="16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CECCC78D-E6C7-0D66-6B67-829A67EA4B2B}"/>
                </a:ext>
              </a:extLst>
            </p:cNvPr>
            <p:cNvCxnSpPr>
              <a:cxnSpLocks/>
            </p:cNvCxnSpPr>
            <p:nvPr/>
          </p:nvCxnSpPr>
          <p:spPr>
            <a:xfrm>
              <a:off x="2608712" y="4137942"/>
              <a:ext cx="774293" cy="1152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B696980-FF0D-AC21-02B3-150D38C274C8}"/>
                </a:ext>
              </a:extLst>
            </p:cNvPr>
            <p:cNvSpPr txBox="1"/>
            <p:nvPr/>
          </p:nvSpPr>
          <p:spPr>
            <a:xfrm>
              <a:off x="2760552" y="3790973"/>
              <a:ext cx="796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kick</a:t>
              </a:r>
              <a:endParaRPr kumimoji="1" lang="ja-JP" altLang="en-US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CD3E62A-5415-D356-F7A4-34567F969FC5}"/>
                </a:ext>
              </a:extLst>
            </p:cNvPr>
            <p:cNvSpPr txBox="1"/>
            <p:nvPr/>
          </p:nvSpPr>
          <p:spPr>
            <a:xfrm>
              <a:off x="2362045" y="6361157"/>
              <a:ext cx="6931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Current kicker design with appropriate X-Y coupled beam is stored into |z|&lt;0.1m  region     (e</a:t>
              </a:r>
              <a:r>
                <a:rPr kumimoji="1" lang="en-US" altLang="ja-JP" sz="1400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+</a:t>
              </a:r>
              <a:r>
                <a:rPr kumimoji="1" lang="en-US" altLang="ja-JP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detector acceptance) with 85% efficiency. However, the smaller |z| </a:t>
              </a:r>
              <a:r>
                <a:rPr lang="en-US" altLang="ja-JP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is </a:t>
              </a:r>
              <a:r>
                <a:rPr kumimoji="1" lang="en-US" altLang="ja-JP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better for physics! </a:t>
              </a:r>
              <a:endParaRPr kumimoji="1" lang="ja-JP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3" name="星: 5 pt 72">
              <a:extLst>
                <a:ext uri="{FF2B5EF4-FFF2-40B4-BE49-F238E27FC236}">
                  <a16:creationId xmlns:a16="http://schemas.microsoft.com/office/drawing/2014/main" id="{CAEE7446-F568-5732-3C59-44F4BB01F5CC}"/>
                </a:ext>
              </a:extLst>
            </p:cNvPr>
            <p:cNvSpPr/>
            <p:nvPr/>
          </p:nvSpPr>
          <p:spPr>
            <a:xfrm>
              <a:off x="2516203" y="3429265"/>
              <a:ext cx="244349" cy="318976"/>
            </a:xfrm>
            <a:prstGeom prst="star5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星: 5 pt 73">
              <a:extLst>
                <a:ext uri="{FF2B5EF4-FFF2-40B4-BE49-F238E27FC236}">
                  <a16:creationId xmlns:a16="http://schemas.microsoft.com/office/drawing/2014/main" id="{FDEF82A8-40BA-B42C-FB8D-23D798491A5B}"/>
                </a:ext>
              </a:extLst>
            </p:cNvPr>
            <p:cNvSpPr/>
            <p:nvPr/>
          </p:nvSpPr>
          <p:spPr>
            <a:xfrm>
              <a:off x="8791543" y="5720668"/>
              <a:ext cx="244349" cy="318976"/>
            </a:xfrm>
            <a:prstGeom prst="star5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361C19FE-767F-2578-59F6-ABE941820389}"/>
                </a:ext>
              </a:extLst>
            </p:cNvPr>
            <p:cNvCxnSpPr>
              <a:cxnSpLocks/>
            </p:cNvCxnSpPr>
            <p:nvPr/>
          </p:nvCxnSpPr>
          <p:spPr>
            <a:xfrm>
              <a:off x="6369382" y="4905127"/>
              <a:ext cx="0" cy="4683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38F1294C-DD4C-4BDE-63C2-542B2D0909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9382" y="5470124"/>
              <a:ext cx="0" cy="435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90F10A86-A1DA-2F3F-F50D-831B0C7C2E27}"/>
                </a:ext>
              </a:extLst>
            </p:cNvPr>
            <p:cNvCxnSpPr/>
            <p:nvPr/>
          </p:nvCxnSpPr>
          <p:spPr>
            <a:xfrm flipV="1">
              <a:off x="3366861" y="3357994"/>
              <a:ext cx="2083546" cy="37521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25FE63B9-C324-CD3E-8840-35688028B681}"/>
                </a:ext>
              </a:extLst>
            </p:cNvPr>
            <p:cNvSpPr txBox="1"/>
            <p:nvPr/>
          </p:nvSpPr>
          <p:spPr>
            <a:xfrm>
              <a:off x="6192270" y="5912890"/>
              <a:ext cx="955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[</a:t>
              </a:r>
              <a:r>
                <a:rPr kumimoji="1" lang="el-GR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1" lang="en-US" altLang="ja-JP" sz="1400" dirty="0"/>
                <a:t>]</a:t>
              </a:r>
              <a:endParaRPr kumimoji="1" lang="ja-JP" altLang="en-US" sz="1400" dirty="0"/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7208A0A2-5DF2-F4F9-8144-2841F9A87766}"/>
                </a:ext>
              </a:extLst>
            </p:cNvPr>
            <p:cNvSpPr txBox="1"/>
            <p:nvPr/>
          </p:nvSpPr>
          <p:spPr>
            <a:xfrm>
              <a:off x="7012617" y="5146958"/>
              <a:ext cx="17458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vertical beam phase space </a:t>
              </a:r>
              <a:endParaRPr lang="ja-JP" altLang="en-US" dirty="0"/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4BC7B4C2-3B09-A50F-C7C3-604C5DE66E28}"/>
                </a:ext>
              </a:extLst>
            </p:cNvPr>
            <p:cNvSpPr txBox="1"/>
            <p:nvPr/>
          </p:nvSpPr>
          <p:spPr>
            <a:xfrm rot="16200000">
              <a:off x="5530137" y="3753037"/>
              <a:ext cx="1591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squeeze</a:t>
              </a:r>
              <a:endParaRPr kumimoji="1" lang="ja-JP" altLang="en-US" dirty="0"/>
            </a:p>
          </p:txBody>
        </p:sp>
      </p:grp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A5AA31B4-EB61-9874-6E89-82D10D234637}"/>
              </a:ext>
            </a:extLst>
          </p:cNvPr>
          <p:cNvGrpSpPr/>
          <p:nvPr/>
        </p:nvGrpSpPr>
        <p:grpSpPr>
          <a:xfrm>
            <a:off x="4637907" y="2616646"/>
            <a:ext cx="4128319" cy="3969632"/>
            <a:chOff x="9750842" y="2039381"/>
            <a:chExt cx="4128319" cy="3969632"/>
          </a:xfrm>
        </p:grpSpPr>
        <p:pic>
          <p:nvPicPr>
            <p:cNvPr id="6" name="図 5" descr="グラフ&#10;&#10;自動的に生成された説明">
              <a:extLst>
                <a:ext uri="{FF2B5EF4-FFF2-40B4-BE49-F238E27FC236}">
                  <a16:creationId xmlns:a16="http://schemas.microsoft.com/office/drawing/2014/main" id="{39C06D27-A471-C7E3-C4E9-34145B546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842" y="2039381"/>
              <a:ext cx="4128319" cy="389016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C9D9DB-7075-D2FD-0F63-B71B997EC676}"/>
                </a:ext>
              </a:extLst>
            </p:cNvPr>
            <p:cNvSpPr txBox="1"/>
            <p:nvPr/>
          </p:nvSpPr>
          <p:spPr>
            <a:xfrm>
              <a:off x="10307204" y="4783463"/>
              <a:ext cx="3074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en-US" altLang="ja-JP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游ゴシック" panose="020F0502020204030204"/>
                  <a:ea typeface="游ゴシック" panose="020B0400000000000000" pitchFamily="50" charset="-128"/>
                </a:rPr>
                <a:t>Vertical phase space of time slice at the kick end</a:t>
              </a:r>
              <a:endParaRPr lang="ja-JP" altLang="en-U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3F2E14C5-A135-99B3-8456-7D915384D077}"/>
                </a:ext>
              </a:extLst>
            </p:cNvPr>
            <p:cNvCxnSpPr>
              <a:cxnSpLocks/>
            </p:cNvCxnSpPr>
            <p:nvPr/>
          </p:nvCxnSpPr>
          <p:spPr>
            <a:xfrm>
              <a:off x="10699174" y="2851094"/>
              <a:ext cx="22265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712B343-5FB8-6049-2BAA-987C57D7CFD3}"/>
                </a:ext>
              </a:extLst>
            </p:cNvPr>
            <p:cNvSpPr txBox="1"/>
            <p:nvPr/>
          </p:nvSpPr>
          <p:spPr>
            <a:xfrm>
              <a:off x="12157178" y="2503856"/>
              <a:ext cx="12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|z|&lt;0.1m</a:t>
              </a:r>
              <a:endParaRPr lang="ja-JP" altLang="en-US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67C14203-9033-571B-77CF-DE57F8CFB047}"/>
                </a:ext>
              </a:extLst>
            </p:cNvPr>
            <p:cNvCxnSpPr>
              <a:cxnSpLocks/>
            </p:cNvCxnSpPr>
            <p:nvPr/>
          </p:nvCxnSpPr>
          <p:spPr>
            <a:xfrm>
              <a:off x="11437674" y="3263395"/>
              <a:ext cx="7495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58ED431-CD35-C1E4-7E7D-4E471E44FBB8}"/>
                </a:ext>
              </a:extLst>
            </p:cNvPr>
            <p:cNvSpPr txBox="1"/>
            <p:nvPr/>
          </p:nvSpPr>
          <p:spPr>
            <a:xfrm>
              <a:off x="12187185" y="3074353"/>
              <a:ext cx="1343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|z|&lt;0.03m</a:t>
              </a:r>
              <a:endParaRPr lang="ja-JP" altLang="en-US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F96E844-8E4E-E52B-2D60-1F95898929AE}"/>
                </a:ext>
              </a:extLst>
            </p:cNvPr>
            <p:cNvSpPr txBox="1"/>
            <p:nvPr/>
          </p:nvSpPr>
          <p:spPr>
            <a:xfrm>
              <a:off x="9765519" y="2069964"/>
              <a:ext cx="2266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pitch</a:t>
              </a:r>
              <a:r>
                <a:rPr kumimoji="1" lang="en-US" altLang="ja-JP" dirty="0"/>
                <a:t>[rad]</a:t>
              </a:r>
              <a:endParaRPr kumimoji="1" lang="ja-JP" altLang="en-US" dirty="0"/>
            </a:p>
          </p:txBody>
        </p: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F06DA74D-280F-F8CA-12A5-B5D9D18B4904}"/>
                </a:ext>
              </a:extLst>
            </p:cNvPr>
            <p:cNvCxnSpPr>
              <a:cxnSpLocks/>
            </p:cNvCxnSpPr>
            <p:nvPr/>
          </p:nvCxnSpPr>
          <p:spPr>
            <a:xfrm>
              <a:off x="10764012" y="2873188"/>
              <a:ext cx="669355" cy="43033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1576FDA3-60B6-998C-C22B-54F7A61AFA4C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H="1">
              <a:off x="12187185" y="2842048"/>
              <a:ext cx="689510" cy="41697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13484F6A-1702-3856-22BF-C143CB1F3EC6}"/>
                </a:ext>
              </a:extLst>
            </p:cNvPr>
            <p:cNvSpPr txBox="1"/>
            <p:nvPr/>
          </p:nvSpPr>
          <p:spPr>
            <a:xfrm>
              <a:off x="11308650" y="2870445"/>
              <a:ext cx="997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squeeze</a:t>
              </a:r>
              <a:endParaRPr kumimoji="1" lang="ja-JP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0205977-04EF-51D4-67AB-BACD255184ED}"/>
                </a:ext>
              </a:extLst>
            </p:cNvPr>
            <p:cNvSpPr txBox="1"/>
            <p:nvPr/>
          </p:nvSpPr>
          <p:spPr>
            <a:xfrm>
              <a:off x="12457238" y="5639681"/>
              <a:ext cx="1328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Vertical[m]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3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図 58">
            <a:extLst>
              <a:ext uri="{FF2B5EF4-FFF2-40B4-BE49-F238E27FC236}">
                <a16:creationId xmlns:a16="http://schemas.microsoft.com/office/drawing/2014/main" id="{769E529A-D2E3-A204-191C-00EFAAFC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747" y="1483965"/>
            <a:ext cx="1615315" cy="312638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8157E4-585C-C884-51DC-883EE09B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51" y="6384458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12</a:t>
            </a:fld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4CA3AAE-01BD-1850-8B94-D41A6D9E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97" y="1018071"/>
            <a:ext cx="3777916" cy="45234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03D4317-B608-582C-7827-B0E4AC8B50AE}"/>
              </a:ext>
            </a:extLst>
          </p:cNvPr>
          <p:cNvSpPr txBox="1"/>
          <p:nvPr/>
        </p:nvSpPr>
        <p:spPr>
          <a:xfrm>
            <a:off x="4424489" y="1344996"/>
            <a:ext cx="1860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00B050"/>
                </a:solidFill>
                <a:highlight>
                  <a:srgbClr val="FFFF00"/>
                </a:highlight>
              </a:rPr>
              <a:t>①</a:t>
            </a:r>
            <a:r>
              <a:rPr kumimoji="1" lang="en-US" altLang="ja-JP" b="1" dirty="0">
                <a:solidFill>
                  <a:srgbClr val="00B050"/>
                </a:solidFill>
                <a:highlight>
                  <a:srgbClr val="FFFF00"/>
                </a:highlight>
              </a:rPr>
              <a:t>Active Shield Steering Magnet: Control beam position/pitch angle at z~0.95m</a:t>
            </a:r>
            <a:endParaRPr kumimoji="1" lang="ja-JP" altLang="en-US" sz="1600" b="1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7C6AC1-74A8-B190-2190-E427F396F834}"/>
              </a:ext>
            </a:extLst>
          </p:cNvPr>
          <p:cNvSpPr txBox="1"/>
          <p:nvPr/>
        </p:nvSpPr>
        <p:spPr>
          <a:xfrm>
            <a:off x="7553177" y="2326490"/>
            <a:ext cx="325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②</a:t>
            </a:r>
            <a:r>
              <a:rPr lang="en-US" altLang="ja-JP" b="1" dirty="0">
                <a:solidFill>
                  <a:srgbClr val="00B050"/>
                </a:solidFill>
                <a:highlight>
                  <a:srgbClr val="FFFF00"/>
                </a:highlight>
              </a:rPr>
              <a:t>Pulse Kicker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FF9A26-AFF3-6E79-35C8-D86507DC0D4B}"/>
              </a:ext>
            </a:extLst>
          </p:cNvPr>
          <p:cNvSpPr txBox="1"/>
          <p:nvPr/>
        </p:nvSpPr>
        <p:spPr>
          <a:xfrm>
            <a:off x="7398160" y="1044581"/>
            <a:ext cx="2383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③</a:t>
            </a:r>
            <a:r>
              <a:rPr kumimoji="1" lang="en-US" altLang="ja-JP" b="1" dirty="0">
                <a:solidFill>
                  <a:srgbClr val="FF0000"/>
                </a:solidFill>
                <a:highlight>
                  <a:srgbClr val="C0C0C0"/>
                </a:highlight>
              </a:rPr>
              <a:t>Beam</a:t>
            </a:r>
            <a:r>
              <a:rPr kumimoji="1" lang="ja-JP" alt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  <a:highlight>
                  <a:srgbClr val="C0C0C0"/>
                </a:highlight>
              </a:rPr>
              <a:t>position/profile</a:t>
            </a:r>
            <a:r>
              <a:rPr kumimoji="1" lang="ja-JP" alt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  <a:highlight>
                  <a:srgbClr val="C0C0C0"/>
                </a:highlight>
              </a:rPr>
              <a:t>monitor</a:t>
            </a:r>
            <a:endParaRPr kumimoji="1" lang="ja-JP" altLang="en-US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C3944DE-6AF8-F3CC-442B-B5533E5DB8C4}"/>
              </a:ext>
            </a:extLst>
          </p:cNvPr>
          <p:cNvSpPr txBox="1"/>
          <p:nvPr/>
        </p:nvSpPr>
        <p:spPr>
          <a:xfrm>
            <a:off x="56712" y="681681"/>
            <a:ext cx="758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Detect </a:t>
            </a:r>
            <a:r>
              <a:rPr lang="en-US" altLang="ja-JP" b="1" dirty="0">
                <a:solidFill>
                  <a:srgbClr val="FF0000"/>
                </a:solidFill>
              </a:rPr>
              <a:t>vertical phase space by </a:t>
            </a:r>
            <a:r>
              <a:rPr lang="ja-JP" altLang="en-US" b="1" dirty="0">
                <a:solidFill>
                  <a:srgbClr val="FF0000"/>
                </a:solidFill>
              </a:rPr>
              <a:t>④</a:t>
            </a:r>
            <a:r>
              <a:rPr kumimoji="1" lang="en-US" altLang="ja-JP" b="1" dirty="0">
                <a:solidFill>
                  <a:srgbClr val="FF0000"/>
                </a:solidFill>
              </a:rPr>
              <a:t>Stored beam monitor, </a:t>
            </a:r>
            <a:r>
              <a:rPr kumimoji="1" lang="en-US" altLang="ja-JP" b="1" dirty="0"/>
              <a:t>and then </a:t>
            </a:r>
            <a:r>
              <a:rPr kumimoji="1" lang="en-US" altLang="ja-JP" b="1" dirty="0">
                <a:solidFill>
                  <a:srgbClr val="00B050"/>
                </a:solidFill>
              </a:rPr>
              <a:t>control  detect vertical beam motion by </a:t>
            </a:r>
            <a:r>
              <a:rPr kumimoji="1" lang="ja-JP" altLang="en-US" b="1" dirty="0">
                <a:solidFill>
                  <a:srgbClr val="00B050"/>
                </a:solidFill>
              </a:rPr>
              <a:t>②</a:t>
            </a:r>
            <a:r>
              <a:rPr kumimoji="1" lang="en-US" altLang="ja-JP" b="1" dirty="0">
                <a:solidFill>
                  <a:srgbClr val="00B050"/>
                </a:solidFill>
              </a:rPr>
              <a:t>kicker and </a:t>
            </a:r>
            <a:r>
              <a:rPr kumimoji="1" lang="ja-JP" altLang="en-US" b="1" dirty="0">
                <a:solidFill>
                  <a:srgbClr val="00B050"/>
                </a:solidFill>
              </a:rPr>
              <a:t>①</a:t>
            </a:r>
            <a:r>
              <a:rPr kumimoji="1" lang="en-US" altLang="ja-JP" b="1" dirty="0">
                <a:solidFill>
                  <a:srgbClr val="00B050"/>
                </a:solidFill>
              </a:rPr>
              <a:t>steering/focusing magnet 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3AEBAE7-6536-CF43-4E27-2E2A8F37D880}"/>
              </a:ext>
            </a:extLst>
          </p:cNvPr>
          <p:cNvSpPr txBox="1"/>
          <p:nvPr/>
        </p:nvSpPr>
        <p:spPr>
          <a:xfrm>
            <a:off x="5715674" y="5689639"/>
            <a:ext cx="3549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⑤</a:t>
            </a:r>
            <a:r>
              <a:rPr kumimoji="1" lang="en-US" altLang="ja-JP" b="1" dirty="0">
                <a:solidFill>
                  <a:srgbClr val="FF0000"/>
                </a:solidFill>
                <a:highlight>
                  <a:srgbClr val="C0C0C0"/>
                </a:highlight>
              </a:rPr>
              <a:t> Pillar scintillator detector: detect time stamp of muon decay</a:t>
            </a:r>
          </a:p>
          <a:p>
            <a:r>
              <a:rPr lang="en-US" altLang="ja-JP" b="1" dirty="0">
                <a:solidFill>
                  <a:srgbClr val="FF0000"/>
                </a:solidFill>
                <a:highlight>
                  <a:srgbClr val="C0C0C0"/>
                </a:highlight>
                <a:sym typeface="Wingdings" panose="05000000000000000000" pitchFamily="2" charset="2"/>
              </a:rPr>
              <a:t> Inflight muon lifetime measurement as byproduct</a:t>
            </a:r>
            <a:endParaRPr kumimoji="1" lang="en-US" altLang="ja-JP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A1B422A-4DFA-9A1E-406C-16C68FEA339C}"/>
              </a:ext>
            </a:extLst>
          </p:cNvPr>
          <p:cNvSpPr txBox="1"/>
          <p:nvPr/>
        </p:nvSpPr>
        <p:spPr>
          <a:xfrm>
            <a:off x="7702309" y="5111921"/>
            <a:ext cx="155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chemeClr val="bg1">
                    <a:lumMod val="65000"/>
                  </a:schemeClr>
                </a:solidFill>
                <a:highlight>
                  <a:srgbClr val="008000"/>
                </a:highlight>
              </a:rPr>
              <a:t>Silicon</a:t>
            </a:r>
            <a:r>
              <a:rPr lang="ja-JP" altLang="en-US" sz="1600" b="1" dirty="0">
                <a:solidFill>
                  <a:schemeClr val="bg1">
                    <a:lumMod val="65000"/>
                  </a:schemeClr>
                </a:solidFill>
                <a:highlight>
                  <a:srgbClr val="008000"/>
                </a:highlight>
              </a:rPr>
              <a:t> </a:t>
            </a:r>
            <a:r>
              <a:rPr lang="en-US" altLang="ja-JP" sz="1600" b="1" dirty="0">
                <a:solidFill>
                  <a:schemeClr val="bg1">
                    <a:lumMod val="65000"/>
                  </a:schemeClr>
                </a:solidFill>
                <a:highlight>
                  <a:srgbClr val="008000"/>
                </a:highlight>
              </a:rPr>
              <a:t>detector</a:t>
            </a:r>
            <a:r>
              <a:rPr lang="ja-JP" altLang="en-US" sz="1600" b="1" dirty="0">
                <a:solidFill>
                  <a:schemeClr val="bg1">
                    <a:lumMod val="65000"/>
                  </a:schemeClr>
                </a:solidFill>
                <a:highlight>
                  <a:srgbClr val="008000"/>
                </a:highlight>
              </a:rPr>
              <a:t>（</a:t>
            </a:r>
            <a:r>
              <a:rPr lang="en-US" altLang="ja-JP" sz="1600" b="1" dirty="0">
                <a:solidFill>
                  <a:schemeClr val="bg1">
                    <a:lumMod val="65000"/>
                  </a:schemeClr>
                </a:solidFill>
                <a:highlight>
                  <a:srgbClr val="008000"/>
                </a:highlight>
              </a:rPr>
              <a:t>Partial</a:t>
            </a:r>
            <a:r>
              <a:rPr lang="ja-JP" altLang="en-US" sz="1600" b="1" dirty="0">
                <a:solidFill>
                  <a:schemeClr val="bg1">
                    <a:lumMod val="65000"/>
                  </a:schemeClr>
                </a:solidFill>
                <a:highlight>
                  <a:srgbClr val="008000"/>
                </a:highlight>
              </a:rPr>
              <a:t>）</a:t>
            </a:r>
            <a:endParaRPr lang="en-US" altLang="ja-JP" sz="1600" b="1" dirty="0">
              <a:solidFill>
                <a:schemeClr val="bg1">
                  <a:lumMod val="65000"/>
                </a:schemeClr>
              </a:solidFill>
              <a:highlight>
                <a:srgbClr val="008000"/>
              </a:highlight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E1480B6-FC58-140A-C0EC-A60D72540D61}"/>
              </a:ext>
            </a:extLst>
          </p:cNvPr>
          <p:cNvCxnSpPr>
            <a:cxnSpLocks/>
          </p:cNvCxnSpPr>
          <p:nvPr/>
        </p:nvCxnSpPr>
        <p:spPr>
          <a:xfrm>
            <a:off x="4534580" y="3376026"/>
            <a:ext cx="1875577" cy="4794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CB4485A-9081-8706-93F4-5A305446BB1F}"/>
              </a:ext>
            </a:extLst>
          </p:cNvPr>
          <p:cNvCxnSpPr>
            <a:cxnSpLocks/>
          </p:cNvCxnSpPr>
          <p:nvPr/>
        </p:nvCxnSpPr>
        <p:spPr>
          <a:xfrm flipH="1">
            <a:off x="6538858" y="1251201"/>
            <a:ext cx="904022" cy="6104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DBF3701-9C17-AF9F-FCFC-774B83D880D9}"/>
              </a:ext>
            </a:extLst>
          </p:cNvPr>
          <p:cNvCxnSpPr>
            <a:cxnSpLocks/>
          </p:cNvCxnSpPr>
          <p:nvPr/>
        </p:nvCxnSpPr>
        <p:spPr>
          <a:xfrm>
            <a:off x="5980678" y="1399990"/>
            <a:ext cx="338097" cy="139320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8C3A8287-E193-5B14-9F6C-9FDCB4D493C9}"/>
              </a:ext>
            </a:extLst>
          </p:cNvPr>
          <p:cNvCxnSpPr>
            <a:cxnSpLocks/>
          </p:cNvCxnSpPr>
          <p:nvPr/>
        </p:nvCxnSpPr>
        <p:spPr>
          <a:xfrm flipH="1">
            <a:off x="8057368" y="2659052"/>
            <a:ext cx="229367" cy="543103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190698A-04A1-F4C0-FDAE-68795FD0AE08}"/>
              </a:ext>
            </a:extLst>
          </p:cNvPr>
          <p:cNvCxnSpPr>
            <a:cxnSpLocks/>
          </p:cNvCxnSpPr>
          <p:nvPr/>
        </p:nvCxnSpPr>
        <p:spPr>
          <a:xfrm flipH="1">
            <a:off x="6895856" y="1214594"/>
            <a:ext cx="580849" cy="1847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1E66881D-4872-2D24-526D-F9FC4B64C930}"/>
              </a:ext>
            </a:extLst>
          </p:cNvPr>
          <p:cNvCxnSpPr>
            <a:cxnSpLocks/>
          </p:cNvCxnSpPr>
          <p:nvPr/>
        </p:nvCxnSpPr>
        <p:spPr>
          <a:xfrm flipV="1">
            <a:off x="6959351" y="4802043"/>
            <a:ext cx="333204" cy="9479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4A35941-F9E7-2C61-0FFF-FD7E14421800}"/>
              </a:ext>
            </a:extLst>
          </p:cNvPr>
          <p:cNvCxnSpPr>
            <a:cxnSpLocks/>
          </p:cNvCxnSpPr>
          <p:nvPr/>
        </p:nvCxnSpPr>
        <p:spPr>
          <a:xfrm flipH="1">
            <a:off x="8131965" y="2666885"/>
            <a:ext cx="154770" cy="127753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11332DC-91F0-4631-6C26-A33BED8EABCD}"/>
              </a:ext>
            </a:extLst>
          </p:cNvPr>
          <p:cNvSpPr txBox="1"/>
          <p:nvPr/>
        </p:nvSpPr>
        <p:spPr>
          <a:xfrm>
            <a:off x="3731079" y="1772017"/>
            <a:ext cx="9050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Storage</a:t>
            </a:r>
            <a:r>
              <a:rPr lang="ja-JP" altLang="en-US" sz="1350" dirty="0"/>
              <a:t> </a:t>
            </a:r>
            <a:r>
              <a:rPr lang="en-US" altLang="ja-JP" sz="1350" dirty="0"/>
              <a:t>volume</a:t>
            </a:r>
            <a:endParaRPr lang="ja-JP" altLang="en-US" sz="135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9825BB-D0A9-6532-72AF-989E14505902}"/>
              </a:ext>
            </a:extLst>
          </p:cNvPr>
          <p:cNvSpPr txBox="1"/>
          <p:nvPr/>
        </p:nvSpPr>
        <p:spPr>
          <a:xfrm>
            <a:off x="2490151" y="1321112"/>
            <a:ext cx="12409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350" dirty="0"/>
              <a:t>Outside</a:t>
            </a:r>
            <a:r>
              <a:rPr lang="ja-JP" altLang="en-US" sz="1350" dirty="0"/>
              <a:t> </a:t>
            </a:r>
            <a:r>
              <a:rPr lang="en-US" altLang="ja-JP" sz="1350" dirty="0"/>
              <a:t>of</a:t>
            </a:r>
            <a:r>
              <a:rPr lang="ja-JP" altLang="en-US" sz="1350" dirty="0"/>
              <a:t> </a:t>
            </a:r>
            <a:r>
              <a:rPr lang="en-US" altLang="ja-JP" sz="1350" dirty="0"/>
              <a:t>vacuum</a:t>
            </a:r>
            <a:endParaRPr lang="ja-JP" altLang="en-US" sz="135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5FACAAF-6B95-6B6E-2CFE-E983CD8D8CC6}"/>
              </a:ext>
            </a:extLst>
          </p:cNvPr>
          <p:cNvSpPr txBox="1"/>
          <p:nvPr/>
        </p:nvSpPr>
        <p:spPr>
          <a:xfrm>
            <a:off x="3979630" y="4463489"/>
            <a:ext cx="1736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Scintillating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fiber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E63221E-CAFB-6062-2880-AA12D92B7ACE}"/>
              </a:ext>
            </a:extLst>
          </p:cNvPr>
          <p:cNvSpPr txBox="1"/>
          <p:nvPr/>
        </p:nvSpPr>
        <p:spPr>
          <a:xfrm>
            <a:off x="2716229" y="3937290"/>
            <a:ext cx="1078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Photon sensitive</a:t>
            </a:r>
          </a:p>
          <a:p>
            <a:r>
              <a:rPr lang="en-US" altLang="ja-JP" sz="1600" dirty="0">
                <a:solidFill>
                  <a:srgbClr val="0432FF"/>
                </a:solidFill>
              </a:rPr>
              <a:t>MPPC</a:t>
            </a:r>
            <a:endParaRPr lang="ja-JP" altLang="en-US" sz="1600" dirty="0">
              <a:solidFill>
                <a:srgbClr val="0432FF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6232A5AB-FE21-1EE4-5B55-82784928759F}"/>
              </a:ext>
            </a:extLst>
          </p:cNvPr>
          <p:cNvCxnSpPr>
            <a:cxnSpLocks/>
          </p:cNvCxnSpPr>
          <p:nvPr/>
        </p:nvCxnSpPr>
        <p:spPr>
          <a:xfrm flipH="1" flipV="1">
            <a:off x="4425936" y="3982898"/>
            <a:ext cx="445450" cy="5000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AB04939-6C7A-7856-2EC8-358BB7345116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3108796" y="3650255"/>
            <a:ext cx="146786" cy="287035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タイトル 96">
            <a:extLst>
              <a:ext uri="{FF2B5EF4-FFF2-40B4-BE49-F238E27FC236}">
                <a16:creationId xmlns:a16="http://schemas.microsoft.com/office/drawing/2014/main" id="{41A9E523-74BA-6D7F-EB3F-DC0BC36C55D8}"/>
              </a:ext>
            </a:extLst>
          </p:cNvPr>
          <p:cNvSpPr txBox="1">
            <a:spLocks/>
          </p:cNvSpPr>
          <p:nvPr/>
        </p:nvSpPr>
        <p:spPr>
          <a:xfrm>
            <a:off x="71520" y="0"/>
            <a:ext cx="9109992" cy="695565"/>
          </a:xfrm>
          <a:prstGeom prst="rect">
            <a:avLst/>
          </a:prstGeom>
          <a:pattFill prst="smConfetti">
            <a:fgClr>
              <a:srgbClr val="F560B1"/>
            </a:fgClr>
            <a:bgClr>
              <a:schemeClr val="bg1"/>
            </a:bgClr>
          </a:patt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262" dirty="0"/>
              <a:t>3</a:t>
            </a:r>
            <a:r>
              <a:rPr lang="en-US" altLang="ja-JP" sz="2262" baseline="30000" dirty="0"/>
              <a:t>rd</a:t>
            </a:r>
            <a:r>
              <a:rPr lang="en-US" altLang="ja-JP" sz="2262" dirty="0"/>
              <a:t> key:</a:t>
            </a: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Beam monitor </a:t>
            </a:r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inside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the storage magnet: How do we control the beam?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B0D87B-8FA6-82CB-CB44-F585C232D6B4}"/>
              </a:ext>
            </a:extLst>
          </p:cNvPr>
          <p:cNvGrpSpPr/>
          <p:nvPr/>
        </p:nvGrpSpPr>
        <p:grpSpPr>
          <a:xfrm>
            <a:off x="2716229" y="4779130"/>
            <a:ext cx="3068914" cy="1941632"/>
            <a:chOff x="2716229" y="4779130"/>
            <a:chExt cx="3068914" cy="1941632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6B16A550-9ABF-CEC3-5A25-7D2B217C3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6229" y="4779130"/>
              <a:ext cx="2951100" cy="1941632"/>
            </a:xfrm>
            <a:prstGeom prst="rect">
              <a:avLst/>
            </a:prstGeom>
          </p:spPr>
        </p:pic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7ECA30FE-FBF0-B87A-9E3B-7A4EB141D060}"/>
                </a:ext>
              </a:extLst>
            </p:cNvPr>
            <p:cNvSpPr txBox="1"/>
            <p:nvPr/>
          </p:nvSpPr>
          <p:spPr>
            <a:xfrm>
              <a:off x="3908456" y="4855457"/>
              <a:ext cx="15905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Reconstructed vertical beam distribution</a:t>
              </a:r>
              <a:endParaRPr kumimoji="1" lang="ja-JP" altLang="en-US" dirty="0"/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42F73F9B-12EF-CB63-36E4-9155494360A7}"/>
                </a:ext>
              </a:extLst>
            </p:cNvPr>
            <p:cNvSpPr txBox="1"/>
            <p:nvPr/>
          </p:nvSpPr>
          <p:spPr>
            <a:xfrm>
              <a:off x="4733667" y="5697263"/>
              <a:ext cx="1051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srgbClr val="FF00FF"/>
                  </a:solidFill>
                </a:rPr>
                <a:t>Kick</a:t>
              </a:r>
              <a:r>
                <a:rPr lang="ja-JP" altLang="en-US" sz="1200" b="1" dirty="0">
                  <a:solidFill>
                    <a:srgbClr val="FF00FF"/>
                  </a:solidFill>
                </a:rPr>
                <a:t> </a:t>
              </a:r>
              <a:r>
                <a:rPr lang="en-US" altLang="ja-JP" sz="1200" b="1" dirty="0">
                  <a:solidFill>
                    <a:srgbClr val="FF00FF"/>
                  </a:solidFill>
                </a:rPr>
                <a:t>failed</a:t>
              </a:r>
              <a:endParaRPr lang="ja-JP" altLang="en-US" sz="12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903431C-F4F6-373A-BC19-BBA55E4BB920}"/>
              </a:ext>
            </a:extLst>
          </p:cNvPr>
          <p:cNvGrpSpPr/>
          <p:nvPr/>
        </p:nvGrpSpPr>
        <p:grpSpPr>
          <a:xfrm>
            <a:off x="75203" y="1344996"/>
            <a:ext cx="3610201" cy="5324924"/>
            <a:chOff x="75203" y="1344996"/>
            <a:chExt cx="3610201" cy="5324924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19AAE881-CCC5-3F09-5F00-16BC8765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546" y="4463489"/>
              <a:ext cx="2421083" cy="2206431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90558587-7187-EBD1-DE45-04F5A9FF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03" y="2095844"/>
              <a:ext cx="2465496" cy="2407582"/>
            </a:xfrm>
            <a:prstGeom prst="rect">
              <a:avLst/>
            </a:prstGeom>
          </p:spPr>
        </p:pic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D49C9B66-F3D6-36CC-593E-8F9A82F1C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1989" y="2117350"/>
              <a:ext cx="0" cy="357934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1A81C61A-28F9-F347-2C65-A078C5498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2783" y="2454748"/>
              <a:ext cx="47063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>
              <a:extLst>
                <a:ext uri="{FF2B5EF4-FFF2-40B4-BE49-F238E27FC236}">
                  <a16:creationId xmlns:a16="http://schemas.microsoft.com/office/drawing/2014/main" id="{A2742E0E-C9B1-DD10-D386-7A1C30699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2620" y="2212943"/>
              <a:ext cx="0" cy="337643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D6D80AD9-24E1-81B6-66F4-7DAA32969A35}"/>
                </a:ext>
              </a:extLst>
            </p:cNvPr>
            <p:cNvSpPr txBox="1"/>
            <p:nvPr/>
          </p:nvSpPr>
          <p:spPr>
            <a:xfrm>
              <a:off x="1755968" y="2261116"/>
              <a:ext cx="9972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b="1" dirty="0"/>
                <a:t>|z|&lt;0.03m</a:t>
              </a:r>
              <a:endParaRPr lang="ja-JP" altLang="en-US" sz="1400" dirty="0"/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69167F8E-3F71-5F23-7E36-1C657BC8501C}"/>
                </a:ext>
              </a:extLst>
            </p:cNvPr>
            <p:cNvSpPr txBox="1"/>
            <p:nvPr/>
          </p:nvSpPr>
          <p:spPr>
            <a:xfrm>
              <a:off x="1397226" y="4708729"/>
              <a:ext cx="1526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/>
                <a:t>|z|&lt;0.03m(45%)</a:t>
              </a:r>
              <a:endParaRPr lang="ja-JP" altLang="en-US" sz="1200" b="1" dirty="0"/>
            </a:p>
          </p:txBody>
        </p:sp>
        <p:cxnSp>
          <p:nvCxnSpPr>
            <p:cNvPr id="88" name="直線矢印コネクタ 87">
              <a:extLst>
                <a:ext uri="{FF2B5EF4-FFF2-40B4-BE49-F238E27FC236}">
                  <a16:creationId xmlns:a16="http://schemas.microsoft.com/office/drawing/2014/main" id="{C5AD7707-201E-D8CA-93C7-68FE6F8E61AB}"/>
                </a:ext>
              </a:extLst>
            </p:cNvPr>
            <p:cNvCxnSpPr>
              <a:cxnSpLocks/>
            </p:cNvCxnSpPr>
            <p:nvPr/>
          </p:nvCxnSpPr>
          <p:spPr>
            <a:xfrm>
              <a:off x="1948491" y="5670894"/>
              <a:ext cx="1419177" cy="790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0651FA99-5773-A197-210A-B5152750CAEE}"/>
                </a:ext>
              </a:extLst>
            </p:cNvPr>
            <p:cNvSpPr txBox="1"/>
            <p:nvPr/>
          </p:nvSpPr>
          <p:spPr>
            <a:xfrm>
              <a:off x="779999" y="6080226"/>
              <a:ext cx="1051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srgbClr val="FF00FF"/>
                  </a:solidFill>
                </a:rPr>
                <a:t>Kick</a:t>
              </a:r>
              <a:r>
                <a:rPr lang="ja-JP" altLang="en-US" sz="1200" b="1" dirty="0">
                  <a:solidFill>
                    <a:srgbClr val="FF00FF"/>
                  </a:solidFill>
                </a:rPr>
                <a:t> </a:t>
              </a:r>
              <a:r>
                <a:rPr lang="en-US" altLang="ja-JP" sz="1200" b="1" dirty="0">
                  <a:solidFill>
                    <a:srgbClr val="FF00FF"/>
                  </a:solidFill>
                </a:rPr>
                <a:t>failed</a:t>
              </a:r>
              <a:endParaRPr lang="ja-JP" altLang="en-US" sz="1200" b="1" dirty="0">
                <a:solidFill>
                  <a:srgbClr val="FF00FF"/>
                </a:solidFill>
              </a:endParaRPr>
            </a:p>
          </p:txBody>
        </p:sp>
        <p:cxnSp>
          <p:nvCxnSpPr>
            <p:cNvPr id="90" name="直線矢印コネクタ 89">
              <a:extLst>
                <a:ext uri="{FF2B5EF4-FFF2-40B4-BE49-F238E27FC236}">
                  <a16:creationId xmlns:a16="http://schemas.microsoft.com/office/drawing/2014/main" id="{4D48C590-42B4-7E4E-C2D8-35B943EA8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8086" y="6000805"/>
              <a:ext cx="203386" cy="170904"/>
            </a:xfrm>
            <a:prstGeom prst="straightConnector1">
              <a:avLst/>
            </a:prstGeom>
            <a:ln w="19050">
              <a:solidFill>
                <a:srgbClr val="FF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矢印コネクタ 117">
              <a:extLst>
                <a:ext uri="{FF2B5EF4-FFF2-40B4-BE49-F238E27FC236}">
                  <a16:creationId xmlns:a16="http://schemas.microsoft.com/office/drawing/2014/main" id="{8F6EF13B-90E3-D12F-2065-21865C8BA3DF}"/>
                </a:ext>
              </a:extLst>
            </p:cNvPr>
            <p:cNvCxnSpPr>
              <a:cxnSpLocks/>
            </p:cNvCxnSpPr>
            <p:nvPr/>
          </p:nvCxnSpPr>
          <p:spPr>
            <a:xfrm>
              <a:off x="1904775" y="6065821"/>
              <a:ext cx="1780629" cy="22005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吹き出し: 角を丸めた四角形 137">
              <a:extLst>
                <a:ext uri="{FF2B5EF4-FFF2-40B4-BE49-F238E27FC236}">
                  <a16:creationId xmlns:a16="http://schemas.microsoft.com/office/drawing/2014/main" id="{1B9130CB-EDC1-CC02-109A-7611E1326F7A}"/>
                </a:ext>
              </a:extLst>
            </p:cNvPr>
            <p:cNvSpPr/>
            <p:nvPr/>
          </p:nvSpPr>
          <p:spPr>
            <a:xfrm>
              <a:off x="75203" y="1344996"/>
              <a:ext cx="2720951" cy="682431"/>
            </a:xfrm>
            <a:prstGeom prst="wedgeRoundRectCallout">
              <a:avLst>
                <a:gd name="adj1" fmla="val 52936"/>
                <a:gd name="adj2" fmla="val 90279"/>
                <a:gd name="adj3" fmla="val 16667"/>
              </a:avLst>
            </a:prstGeom>
            <a:solidFill>
              <a:srgbClr val="FFC5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 can </a:t>
              </a:r>
              <a:r>
                <a:rPr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kumimoji="1"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econstruct z-z’ time snap by use of 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④ </a:t>
              </a:r>
            </a:p>
          </p:txBody>
        </p:sp>
      </p:grp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27BA6DCD-E07C-767B-0B69-F1EB7B6F5B98}"/>
              </a:ext>
            </a:extLst>
          </p:cNvPr>
          <p:cNvSpPr txBox="1"/>
          <p:nvPr/>
        </p:nvSpPr>
        <p:spPr>
          <a:xfrm>
            <a:off x="6959352" y="516034"/>
            <a:ext cx="236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(</a:t>
            </a:r>
            <a:r>
              <a:rPr kumimoji="1" lang="en-US" altLang="ja-JP" dirty="0"/>
              <a:t>Ogawa/Kyushu-Univ.)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7F4791-2813-2884-3554-8CBD715A079F}"/>
              </a:ext>
            </a:extLst>
          </p:cNvPr>
          <p:cNvSpPr txBox="1"/>
          <p:nvPr/>
        </p:nvSpPr>
        <p:spPr>
          <a:xfrm>
            <a:off x="4422913" y="2998928"/>
            <a:ext cx="1181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④</a:t>
            </a:r>
            <a:r>
              <a:rPr kumimoji="1" lang="en-US" altLang="ja-JP" b="1" dirty="0">
                <a:solidFill>
                  <a:srgbClr val="FF0000"/>
                </a:solidFill>
                <a:highlight>
                  <a:srgbClr val="C0C0C0"/>
                </a:highlight>
              </a:rPr>
              <a:t>stored beam monitor</a:t>
            </a:r>
            <a:endParaRPr kumimoji="1" lang="ja-JP" altLang="en-US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39FC607D-ECE9-8B03-B20C-D7979C9900B5}"/>
              </a:ext>
            </a:extLst>
          </p:cNvPr>
          <p:cNvGrpSpPr/>
          <p:nvPr/>
        </p:nvGrpSpPr>
        <p:grpSpPr>
          <a:xfrm>
            <a:off x="2038095" y="2677591"/>
            <a:ext cx="5666581" cy="2276110"/>
            <a:chOff x="2698595" y="3712095"/>
            <a:chExt cx="5666581" cy="2276110"/>
          </a:xfrm>
        </p:grpSpPr>
        <p:sp>
          <p:nvSpPr>
            <p:cNvPr id="142" name="四角形: 角を丸くする 141">
              <a:extLst>
                <a:ext uri="{FF2B5EF4-FFF2-40B4-BE49-F238E27FC236}">
                  <a16:creationId xmlns:a16="http://schemas.microsoft.com/office/drawing/2014/main" id="{A6F09F3B-1921-32B7-3CED-36FA3A7C2E25}"/>
                </a:ext>
              </a:extLst>
            </p:cNvPr>
            <p:cNvSpPr/>
            <p:nvPr/>
          </p:nvSpPr>
          <p:spPr>
            <a:xfrm>
              <a:off x="2698595" y="3712095"/>
              <a:ext cx="5666581" cy="22761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3" name="図 142">
              <a:extLst>
                <a:ext uri="{FF2B5EF4-FFF2-40B4-BE49-F238E27FC236}">
                  <a16:creationId xmlns:a16="http://schemas.microsoft.com/office/drawing/2014/main" id="{0A64853C-496A-852D-0886-14CE01A07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0530" y="3779001"/>
              <a:ext cx="3933864" cy="2130402"/>
            </a:xfrm>
            <a:prstGeom prst="rect">
              <a:avLst/>
            </a:prstGeom>
          </p:spPr>
        </p:pic>
        <p:cxnSp>
          <p:nvCxnSpPr>
            <p:cNvPr id="144" name="直線矢印コネクタ 143">
              <a:extLst>
                <a:ext uri="{FF2B5EF4-FFF2-40B4-BE49-F238E27FC236}">
                  <a16:creationId xmlns:a16="http://schemas.microsoft.com/office/drawing/2014/main" id="{299583FB-5195-1986-5009-3F8A428C0BAB}"/>
                </a:ext>
              </a:extLst>
            </p:cNvPr>
            <p:cNvCxnSpPr>
              <a:cxnSpLocks/>
            </p:cNvCxnSpPr>
            <p:nvPr/>
          </p:nvCxnSpPr>
          <p:spPr>
            <a:xfrm>
              <a:off x="4683512" y="4315259"/>
              <a:ext cx="917850" cy="107077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5E870B15-E432-F3EC-4494-9E7D77692B5F}"/>
                </a:ext>
              </a:extLst>
            </p:cNvPr>
            <p:cNvSpPr txBox="1"/>
            <p:nvPr/>
          </p:nvSpPr>
          <p:spPr>
            <a:xfrm>
              <a:off x="4268438" y="4644147"/>
              <a:ext cx="10383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0.66m</a:t>
              </a:r>
              <a:endParaRPr lang="ja-JP" altLang="en-US" sz="2000" dirty="0"/>
            </a:p>
          </p:txBody>
        </p:sp>
        <p:pic>
          <p:nvPicPr>
            <p:cNvPr id="146" name="図 145">
              <a:extLst>
                <a:ext uri="{FF2B5EF4-FFF2-40B4-BE49-F238E27FC236}">
                  <a16:creationId xmlns:a16="http://schemas.microsoft.com/office/drawing/2014/main" id="{52D8EB11-A150-1451-CF98-699993A6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797453" y="3988372"/>
              <a:ext cx="555785" cy="1555570"/>
            </a:xfrm>
            <a:prstGeom prst="rect">
              <a:avLst/>
            </a:prstGeom>
          </p:spPr>
        </p:pic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C1FBE673-B01D-6D4A-E14A-427F364AA942}"/>
                </a:ext>
              </a:extLst>
            </p:cNvPr>
            <p:cNvSpPr txBox="1"/>
            <p:nvPr/>
          </p:nvSpPr>
          <p:spPr>
            <a:xfrm>
              <a:off x="6220476" y="5380832"/>
              <a:ext cx="2144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※Not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correct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time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scale,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just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for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image</a:t>
              </a:r>
            </a:p>
          </p:txBody>
        </p: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7502F903-8E9B-1CB3-DB4A-311641C9AE79}"/>
                </a:ext>
              </a:extLst>
            </p:cNvPr>
            <p:cNvCxnSpPr>
              <a:cxnSpLocks/>
            </p:cNvCxnSpPr>
            <p:nvPr/>
          </p:nvCxnSpPr>
          <p:spPr>
            <a:xfrm>
              <a:off x="6851987" y="4507856"/>
              <a:ext cx="0" cy="74739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テキスト ボックス 148">
              <a:extLst>
                <a:ext uri="{FF2B5EF4-FFF2-40B4-BE49-F238E27FC236}">
                  <a16:creationId xmlns:a16="http://schemas.microsoft.com/office/drawing/2014/main" id="{DF93FAD0-1591-26C6-E557-93A4CF75AFE5}"/>
                </a:ext>
              </a:extLst>
            </p:cNvPr>
            <p:cNvSpPr txBox="1"/>
            <p:nvPr/>
          </p:nvSpPr>
          <p:spPr>
            <a:xfrm>
              <a:off x="6825882" y="4719969"/>
              <a:ext cx="1539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amplitude×2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1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96">
            <a:extLst>
              <a:ext uri="{FF2B5EF4-FFF2-40B4-BE49-F238E27FC236}">
                <a16:creationId xmlns:a16="http://schemas.microsoft.com/office/drawing/2014/main" id="{2E7EF1CE-7E77-1A28-C2B1-6036AC90BA73}"/>
              </a:ext>
            </a:extLst>
          </p:cNvPr>
          <p:cNvSpPr txBox="1">
            <a:spLocks/>
          </p:cNvSpPr>
          <p:nvPr/>
        </p:nvSpPr>
        <p:spPr>
          <a:xfrm>
            <a:off x="-8690" y="0"/>
            <a:ext cx="9109992" cy="695565"/>
          </a:xfrm>
          <a:prstGeom prst="rect">
            <a:avLst/>
          </a:prstGeom>
          <a:pattFill prst="smConfetti">
            <a:fgClr>
              <a:srgbClr val="F560B1"/>
            </a:fgClr>
            <a:bgClr>
              <a:schemeClr val="bg1"/>
            </a:bgClr>
          </a:patt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262" dirty="0">
                <a:latin typeface="Calibri" panose="020F0502020204030204" pitchFamily="34" charset="0"/>
                <a:cs typeface="Calibri" panose="020F0502020204030204" pitchFamily="34" charset="0"/>
              </a:rPr>
              <a:t>Shorter and stronger kick is better but,: </a:t>
            </a:r>
            <a:r>
              <a:rPr lang="en-US" altLang="ja-JP" sz="2262" i="1" dirty="0">
                <a:latin typeface="Calibri" panose="020F0502020204030204" pitchFamily="34" charset="0"/>
                <a:cs typeface="Calibri" panose="020F0502020204030204" pitchFamily="34" charset="0"/>
              </a:rPr>
              <a:t>Technical challenges </a:t>
            </a:r>
            <a:r>
              <a:rPr lang="en-US" altLang="ja-JP" sz="2262" dirty="0">
                <a:latin typeface="Calibri" panose="020F0502020204030204" pitchFamily="34" charset="0"/>
                <a:cs typeface="Calibri" panose="020F0502020204030204" pitchFamily="34" charset="0"/>
              </a:rPr>
              <a:t>to realize kicker</a:t>
            </a:r>
            <a:endParaRPr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3ADBABD-3F1C-5615-0E6E-1132334F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5708" y="641585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13</a:t>
            </a:fld>
            <a:endParaRPr kumimoji="1" lang="ja-JP" altLang="en-US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BEC669D4-14C3-8E56-4B1D-4F22E4B62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28" y="584602"/>
            <a:ext cx="2274323" cy="2723146"/>
          </a:xfrm>
          <a:prstGeom prst="rect">
            <a:avLst/>
          </a:prstGeom>
        </p:spPr>
      </p:pic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E5ADE370-5668-2A3A-4EAC-90467FEFEF26}"/>
              </a:ext>
            </a:extLst>
          </p:cNvPr>
          <p:cNvGrpSpPr/>
          <p:nvPr/>
        </p:nvGrpSpPr>
        <p:grpSpPr>
          <a:xfrm>
            <a:off x="167732" y="1522560"/>
            <a:ext cx="600502" cy="679139"/>
            <a:chOff x="4667533" y="3648612"/>
            <a:chExt cx="600502" cy="679139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E3F472A7-E8B0-54F8-4241-739A475A0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674" y="3718084"/>
              <a:ext cx="592361" cy="445889"/>
            </a:xfrm>
            <a:prstGeom prst="rect">
              <a:avLst/>
            </a:prstGeom>
          </p:spPr>
        </p:pic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21E963BF-F891-7811-A7B3-B7DFD8907CA1}"/>
                </a:ext>
              </a:extLst>
            </p:cNvPr>
            <p:cNvSpPr/>
            <p:nvPr/>
          </p:nvSpPr>
          <p:spPr>
            <a:xfrm>
              <a:off x="4667533" y="3648612"/>
              <a:ext cx="600502" cy="67913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400B147A-DEA1-66CF-6132-61BF47DC7DD7}"/>
              </a:ext>
            </a:extLst>
          </p:cNvPr>
          <p:cNvGrpSpPr/>
          <p:nvPr/>
        </p:nvGrpSpPr>
        <p:grpSpPr>
          <a:xfrm rot="10800000">
            <a:off x="167732" y="2520937"/>
            <a:ext cx="600502" cy="679139"/>
            <a:chOff x="5573147" y="3418764"/>
            <a:chExt cx="600502" cy="679139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28D88212-839A-64B4-E834-0AA649EDE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6794" y="3436542"/>
              <a:ext cx="573207" cy="525560"/>
            </a:xfrm>
            <a:prstGeom prst="rect">
              <a:avLst/>
            </a:prstGeom>
          </p:spPr>
        </p:pic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72B7AC0B-1379-D708-581B-051D6C5BD817}"/>
                </a:ext>
              </a:extLst>
            </p:cNvPr>
            <p:cNvSpPr/>
            <p:nvPr/>
          </p:nvSpPr>
          <p:spPr>
            <a:xfrm>
              <a:off x="5573147" y="3418764"/>
              <a:ext cx="600502" cy="67913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E5A2913-B6E3-2193-C7AC-35D7812CF44C}"/>
              </a:ext>
            </a:extLst>
          </p:cNvPr>
          <p:cNvCxnSpPr>
            <a:stCxn id="44" idx="6"/>
          </p:cNvCxnSpPr>
          <p:nvPr/>
        </p:nvCxnSpPr>
        <p:spPr>
          <a:xfrm>
            <a:off x="768234" y="1862130"/>
            <a:ext cx="569247" cy="1757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34711E52-DB02-52D7-EC2F-10F194C1E5AA}"/>
              </a:ext>
            </a:extLst>
          </p:cNvPr>
          <p:cNvCxnSpPr/>
          <p:nvPr/>
        </p:nvCxnSpPr>
        <p:spPr>
          <a:xfrm>
            <a:off x="754586" y="2001130"/>
            <a:ext cx="569247" cy="1757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035A70E-DA06-A932-40DF-6497A7BF1EAE}"/>
              </a:ext>
            </a:extLst>
          </p:cNvPr>
          <p:cNvCxnSpPr>
            <a:cxnSpLocks/>
          </p:cNvCxnSpPr>
          <p:nvPr/>
        </p:nvCxnSpPr>
        <p:spPr>
          <a:xfrm flipV="1">
            <a:off x="772487" y="2812106"/>
            <a:ext cx="551346" cy="110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FCCFEF4-C8DB-FDC4-6DF6-FB5C3AE739D8}"/>
              </a:ext>
            </a:extLst>
          </p:cNvPr>
          <p:cNvCxnSpPr>
            <a:cxnSpLocks/>
          </p:cNvCxnSpPr>
          <p:nvPr/>
        </p:nvCxnSpPr>
        <p:spPr>
          <a:xfrm flipV="1">
            <a:off x="818275" y="2708639"/>
            <a:ext cx="519206" cy="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図 65">
            <a:extLst>
              <a:ext uri="{FF2B5EF4-FFF2-40B4-BE49-F238E27FC236}">
                <a16:creationId xmlns:a16="http://schemas.microsoft.com/office/drawing/2014/main" id="{60D35635-C9A9-9582-0FC4-82DA30D82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249" y="869035"/>
            <a:ext cx="2369190" cy="2476416"/>
          </a:xfrm>
          <a:prstGeom prst="rect">
            <a:avLst/>
          </a:prstGeom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B60CCBB6-0244-D6C5-78C6-8E0A05971BD7}"/>
              </a:ext>
            </a:extLst>
          </p:cNvPr>
          <p:cNvSpPr/>
          <p:nvPr/>
        </p:nvSpPr>
        <p:spPr>
          <a:xfrm>
            <a:off x="4586491" y="1872653"/>
            <a:ext cx="934696" cy="6404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1E9597A7-7A21-1485-7750-35CEB3BE310C}"/>
              </a:ext>
            </a:extLst>
          </p:cNvPr>
          <p:cNvCxnSpPr>
            <a:cxnSpLocks/>
          </p:cNvCxnSpPr>
          <p:nvPr/>
        </p:nvCxnSpPr>
        <p:spPr>
          <a:xfrm flipH="1">
            <a:off x="4089067" y="1727936"/>
            <a:ext cx="870099" cy="32745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図 74">
            <a:extLst>
              <a:ext uri="{FF2B5EF4-FFF2-40B4-BE49-F238E27FC236}">
                <a16:creationId xmlns:a16="http://schemas.microsoft.com/office/drawing/2014/main" id="{8D2420D0-74EA-4EFC-424B-E1D659087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323" y="940629"/>
            <a:ext cx="2369190" cy="2417812"/>
          </a:xfrm>
          <a:prstGeom prst="rect">
            <a:avLst/>
          </a:prstGeom>
        </p:spPr>
      </p:pic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D4EB3862-6B14-098B-1CBE-691004AAABE0}"/>
              </a:ext>
            </a:extLst>
          </p:cNvPr>
          <p:cNvSpPr/>
          <p:nvPr/>
        </p:nvSpPr>
        <p:spPr>
          <a:xfrm>
            <a:off x="7151410" y="2295999"/>
            <a:ext cx="934696" cy="8346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53E11069-6E56-88F8-18D0-72C4F88E2C06}"/>
              </a:ext>
            </a:extLst>
          </p:cNvPr>
          <p:cNvCxnSpPr>
            <a:cxnSpLocks/>
          </p:cNvCxnSpPr>
          <p:nvPr/>
        </p:nvCxnSpPr>
        <p:spPr>
          <a:xfrm flipH="1">
            <a:off x="6299640" y="1997051"/>
            <a:ext cx="545882" cy="149119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481F1BAE-206A-FF8F-DF3E-E3869A24848D}"/>
              </a:ext>
            </a:extLst>
          </p:cNvPr>
          <p:cNvCxnSpPr>
            <a:cxnSpLocks/>
          </p:cNvCxnSpPr>
          <p:nvPr/>
        </p:nvCxnSpPr>
        <p:spPr>
          <a:xfrm flipV="1">
            <a:off x="7228977" y="1756536"/>
            <a:ext cx="516050" cy="13967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図 86">
            <a:extLst>
              <a:ext uri="{FF2B5EF4-FFF2-40B4-BE49-F238E27FC236}">
                <a16:creationId xmlns:a16="http://schemas.microsoft.com/office/drawing/2014/main" id="{9EEE895B-6534-2E1E-A146-1228F9C4B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007" y="1486670"/>
            <a:ext cx="1011644" cy="689807"/>
          </a:xfrm>
          <a:prstGeom prst="rect">
            <a:avLst/>
          </a:prstGeom>
        </p:spPr>
      </p:pic>
      <p:pic>
        <p:nvPicPr>
          <p:cNvPr id="94" name="Picture 5" descr="C:\Users\ingo\AppData\Local\Microsoft\Windows\Temporary Internet Files\Content.IE5\MYIQ32GT\MP900439244[1].jpg">
            <a:extLst>
              <a:ext uri="{FF2B5EF4-FFF2-40B4-BE49-F238E27FC236}">
                <a16:creationId xmlns:a16="http://schemas.microsoft.com/office/drawing/2014/main" id="{7D7345A8-EAAB-07BD-2BDC-AD82092F0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2656" y="2565547"/>
            <a:ext cx="719126" cy="47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87CEF749-E1FE-EF69-85E1-02150DD3DA29}"/>
              </a:ext>
            </a:extLst>
          </p:cNvPr>
          <p:cNvCxnSpPr/>
          <p:nvPr/>
        </p:nvCxnSpPr>
        <p:spPr>
          <a:xfrm flipH="1" flipV="1">
            <a:off x="2836172" y="2176921"/>
            <a:ext cx="1710134" cy="238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EEE16E08-D437-8711-4C55-01DF7ABF09D8}"/>
              </a:ext>
            </a:extLst>
          </p:cNvPr>
          <p:cNvCxnSpPr>
            <a:cxnSpLocks/>
          </p:cNvCxnSpPr>
          <p:nvPr/>
        </p:nvCxnSpPr>
        <p:spPr>
          <a:xfrm flipH="1" flipV="1">
            <a:off x="2795987" y="2324475"/>
            <a:ext cx="4216539" cy="582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A318C3C9-02E1-9673-62AD-AF514C8827B8}"/>
              </a:ext>
            </a:extLst>
          </p:cNvPr>
          <p:cNvGrpSpPr/>
          <p:nvPr/>
        </p:nvGrpSpPr>
        <p:grpSpPr>
          <a:xfrm>
            <a:off x="74606" y="3293297"/>
            <a:ext cx="9070309" cy="3522854"/>
            <a:chOff x="74606" y="3293297"/>
            <a:chExt cx="9070309" cy="3522854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9AA20601-EAD9-567F-44BF-81A99894E4EE}"/>
                </a:ext>
              </a:extLst>
            </p:cNvPr>
            <p:cNvGrpSpPr/>
            <p:nvPr/>
          </p:nvGrpSpPr>
          <p:grpSpPr>
            <a:xfrm rot="5400000">
              <a:off x="1711470" y="4583563"/>
              <a:ext cx="1176020" cy="281940"/>
              <a:chOff x="4618990" y="1504950"/>
              <a:chExt cx="1176020" cy="281940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2E97B8E2-0492-3E02-1556-DAF66FA7840C}"/>
                  </a:ext>
                </a:extLst>
              </p:cNvPr>
              <p:cNvGrpSpPr/>
              <p:nvPr/>
            </p:nvGrpSpPr>
            <p:grpSpPr>
              <a:xfrm>
                <a:off x="4798060" y="1504950"/>
                <a:ext cx="817880" cy="281940"/>
                <a:chOff x="4798060" y="1470660"/>
                <a:chExt cx="817880" cy="350520"/>
              </a:xfrm>
            </p:grpSpPr>
            <p:sp>
              <p:nvSpPr>
                <p:cNvPr id="13" name="円弧 12">
                  <a:extLst>
                    <a:ext uri="{FF2B5EF4-FFF2-40B4-BE49-F238E27FC236}">
                      <a16:creationId xmlns:a16="http://schemas.microsoft.com/office/drawing/2014/main" id="{39F1B20A-6450-A8D9-9857-52B55AD13ECB}"/>
                    </a:ext>
                  </a:extLst>
                </p:cNvPr>
                <p:cNvSpPr/>
                <p:nvPr/>
              </p:nvSpPr>
              <p:spPr>
                <a:xfrm>
                  <a:off x="4798060" y="1470660"/>
                  <a:ext cx="204470" cy="350520"/>
                </a:xfrm>
                <a:prstGeom prst="arc">
                  <a:avLst>
                    <a:gd name="adj1" fmla="val 10719438"/>
                    <a:gd name="adj2" fmla="val 0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円弧 13">
                  <a:extLst>
                    <a:ext uri="{FF2B5EF4-FFF2-40B4-BE49-F238E27FC236}">
                      <a16:creationId xmlns:a16="http://schemas.microsoft.com/office/drawing/2014/main" id="{1A034726-188E-E6CF-15D5-AFB0E6D82E78}"/>
                    </a:ext>
                  </a:extLst>
                </p:cNvPr>
                <p:cNvSpPr/>
                <p:nvPr/>
              </p:nvSpPr>
              <p:spPr>
                <a:xfrm>
                  <a:off x="5002530" y="1470660"/>
                  <a:ext cx="204470" cy="350520"/>
                </a:xfrm>
                <a:prstGeom prst="arc">
                  <a:avLst>
                    <a:gd name="adj1" fmla="val 10719438"/>
                    <a:gd name="adj2" fmla="val 0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円弧 14">
                  <a:extLst>
                    <a:ext uri="{FF2B5EF4-FFF2-40B4-BE49-F238E27FC236}">
                      <a16:creationId xmlns:a16="http://schemas.microsoft.com/office/drawing/2014/main" id="{0DB9215C-9D23-39DF-0247-112A5D4683EC}"/>
                    </a:ext>
                  </a:extLst>
                </p:cNvPr>
                <p:cNvSpPr/>
                <p:nvPr/>
              </p:nvSpPr>
              <p:spPr>
                <a:xfrm>
                  <a:off x="5207000" y="1470660"/>
                  <a:ext cx="204470" cy="350520"/>
                </a:xfrm>
                <a:prstGeom prst="arc">
                  <a:avLst>
                    <a:gd name="adj1" fmla="val 10719438"/>
                    <a:gd name="adj2" fmla="val 0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円弧 15">
                  <a:extLst>
                    <a:ext uri="{FF2B5EF4-FFF2-40B4-BE49-F238E27FC236}">
                      <a16:creationId xmlns:a16="http://schemas.microsoft.com/office/drawing/2014/main" id="{49D29B50-F13E-00D2-22FF-9D356BE07BF8}"/>
                    </a:ext>
                  </a:extLst>
                </p:cNvPr>
                <p:cNvSpPr/>
                <p:nvPr/>
              </p:nvSpPr>
              <p:spPr>
                <a:xfrm>
                  <a:off x="5411470" y="1470660"/>
                  <a:ext cx="204470" cy="350520"/>
                </a:xfrm>
                <a:prstGeom prst="arc">
                  <a:avLst>
                    <a:gd name="adj1" fmla="val 10719438"/>
                    <a:gd name="adj2" fmla="val 0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FFD59A32-26BD-F55C-1FAF-4586B537BD2E}"/>
                  </a:ext>
                </a:extLst>
              </p:cNvPr>
              <p:cNvCxnSpPr/>
              <p:nvPr/>
            </p:nvCxnSpPr>
            <p:spPr>
              <a:xfrm>
                <a:off x="5615940" y="1645920"/>
                <a:ext cx="17907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C182D888-5F94-393A-C326-3C79C8D670F0}"/>
                  </a:ext>
                </a:extLst>
              </p:cNvPr>
              <p:cNvCxnSpPr/>
              <p:nvPr/>
            </p:nvCxnSpPr>
            <p:spPr>
              <a:xfrm>
                <a:off x="4618990" y="1645920"/>
                <a:ext cx="17907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E9EFD00A-54B2-1D36-D59B-5758FBF26463}"/>
                </a:ext>
              </a:extLst>
            </p:cNvPr>
            <p:cNvGrpSpPr/>
            <p:nvPr/>
          </p:nvGrpSpPr>
          <p:grpSpPr>
            <a:xfrm>
              <a:off x="202582" y="4134300"/>
              <a:ext cx="179070" cy="1176973"/>
              <a:chOff x="4561205" y="1072197"/>
              <a:chExt cx="179070" cy="1176973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65CA5330-419B-FC86-D912-FB464DD3ED1C}"/>
                  </a:ext>
                </a:extLst>
              </p:cNvPr>
              <p:cNvGrpSpPr/>
              <p:nvPr/>
            </p:nvGrpSpPr>
            <p:grpSpPr>
              <a:xfrm>
                <a:off x="4561205" y="1609725"/>
                <a:ext cx="179070" cy="102870"/>
                <a:chOff x="4561205" y="1278255"/>
                <a:chExt cx="179070" cy="102870"/>
              </a:xfrm>
            </p:grpSpPr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46ED7D46-152E-590F-BED5-5A2DAA0E2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561205" y="1278255"/>
                  <a:ext cx="1790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>
                  <a:extLst>
                    <a:ext uri="{FF2B5EF4-FFF2-40B4-BE49-F238E27FC236}">
                      <a16:creationId xmlns:a16="http://schemas.microsoft.com/office/drawing/2014/main" id="{BD2EB659-F053-2C01-C830-78A2B1346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561205" y="1381125"/>
                  <a:ext cx="1790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9704ADF3-82B8-A490-1AA9-4334B41B42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0740" y="1712595"/>
                <a:ext cx="0" cy="5365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9996C3E8-4B44-C162-0B28-B9B7682F99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0740" y="1072197"/>
                <a:ext cx="0" cy="5365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99485764-7A75-EB4D-F207-5F3D0E3EE918}"/>
                </a:ext>
              </a:extLst>
            </p:cNvPr>
            <p:cNvCxnSpPr>
              <a:cxnSpLocks/>
            </p:cNvCxnSpPr>
            <p:nvPr/>
          </p:nvCxnSpPr>
          <p:spPr>
            <a:xfrm>
              <a:off x="293387" y="4136523"/>
              <a:ext cx="20060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B09409A7-36AA-E47C-B4C2-9D577719DF35}"/>
                </a:ext>
              </a:extLst>
            </p:cNvPr>
            <p:cNvCxnSpPr>
              <a:cxnSpLocks/>
            </p:cNvCxnSpPr>
            <p:nvPr/>
          </p:nvCxnSpPr>
          <p:spPr>
            <a:xfrm>
              <a:off x="292117" y="5306193"/>
              <a:ext cx="2007363" cy="63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E3B912C0-09B2-6F11-544D-D90F953A3769}"/>
                    </a:ext>
                  </a:extLst>
                </p:cNvPr>
                <p:cNvSpPr txBox="1"/>
                <p:nvPr/>
              </p:nvSpPr>
              <p:spPr>
                <a:xfrm>
                  <a:off x="592951" y="4411573"/>
                  <a:ext cx="1588192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E3B912C0-09B2-6F11-544D-D90F953A3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951" y="4411573"/>
                  <a:ext cx="1588192" cy="5761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B3F9E191-2B33-9427-0F88-2F7A673729D6}"/>
                    </a:ext>
                  </a:extLst>
                </p:cNvPr>
                <p:cNvSpPr txBox="1"/>
                <p:nvPr/>
              </p:nvSpPr>
              <p:spPr>
                <a:xfrm>
                  <a:off x="336770" y="5349252"/>
                  <a:ext cx="2499402" cy="516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ja-JP" alt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kumimoji="1" lang="ja-JP" alt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=120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B3F9E191-2B33-9427-0F88-2F7A673729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770" y="5349252"/>
                  <a:ext cx="2499402" cy="5167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CBA4A250-2AFB-BAA8-8AF8-278EAC0CB49E}"/>
                    </a:ext>
                  </a:extLst>
                </p:cNvPr>
                <p:cNvSpPr txBox="1"/>
                <p:nvPr/>
              </p:nvSpPr>
              <p:spPr>
                <a:xfrm>
                  <a:off x="825212" y="6038742"/>
                  <a:ext cx="2097785" cy="7543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kumimoji="1" lang="ja-JP" alt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CBA4A250-2AFB-BAA8-8AF8-278EAC0CB4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212" y="6038742"/>
                  <a:ext cx="2097785" cy="75430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661EF53D-83E7-C32C-8995-D4D42D1AFCAC}"/>
                </a:ext>
              </a:extLst>
            </p:cNvPr>
            <p:cNvCxnSpPr/>
            <p:nvPr/>
          </p:nvCxnSpPr>
          <p:spPr>
            <a:xfrm>
              <a:off x="2600680" y="4415161"/>
              <a:ext cx="0" cy="4267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AE2856C1-9C23-3D99-C454-C563ECF3E1EC}"/>
                    </a:ext>
                  </a:extLst>
                </p:cNvPr>
                <p:cNvSpPr txBox="1"/>
                <p:nvPr/>
              </p:nvSpPr>
              <p:spPr>
                <a:xfrm>
                  <a:off x="2635940" y="4415318"/>
                  <a:ext cx="30162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AE2856C1-9C23-3D99-C454-C563ECF3E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940" y="4415318"/>
                  <a:ext cx="301621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2000" r="-2000" b="-983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B5345D0-D2B9-5B37-0926-06719BCFCF00}"/>
                </a:ext>
              </a:extLst>
            </p:cNvPr>
            <p:cNvSpPr txBox="1"/>
            <p:nvPr/>
          </p:nvSpPr>
          <p:spPr>
            <a:xfrm>
              <a:off x="90640" y="5892821"/>
              <a:ext cx="124684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Capacitor</a:t>
              </a:r>
              <a:r>
                <a:rPr lang="ja-JP" altLang="en-US" dirty="0"/>
                <a:t> </a:t>
              </a:r>
              <a:r>
                <a:rPr lang="en-US" altLang="ja-JP" dirty="0"/>
                <a:t>charging</a:t>
              </a:r>
              <a:r>
                <a:rPr lang="ja-JP" altLang="en-US" dirty="0"/>
                <a:t> </a:t>
              </a:r>
              <a:r>
                <a:rPr lang="en-US" altLang="ja-JP" dirty="0"/>
                <a:t>voltage</a:t>
              </a:r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FBFDB6C5-B3A9-3B6B-3AAA-B9154511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49719" y="5151756"/>
              <a:ext cx="1650552" cy="1659790"/>
            </a:xfrm>
            <a:prstGeom prst="rect">
              <a:avLst/>
            </a:prstGeom>
          </p:spPr>
        </p:pic>
        <p:pic>
          <p:nvPicPr>
            <p:cNvPr id="40" name="図 39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7E139300-3030-7E91-692E-154A6C53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86219" y="3966810"/>
              <a:ext cx="2850257" cy="2724342"/>
            </a:xfrm>
            <a:prstGeom prst="rect">
              <a:avLst/>
            </a:prstGeom>
          </p:spPr>
        </p:pic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3449097-2C7F-9735-97C8-57C0C4317E76}"/>
                </a:ext>
              </a:extLst>
            </p:cNvPr>
            <p:cNvSpPr txBox="1"/>
            <p:nvPr/>
          </p:nvSpPr>
          <p:spPr>
            <a:xfrm>
              <a:off x="7499242" y="4500681"/>
              <a:ext cx="14914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1.5kA meas.</a:t>
              </a:r>
            </a:p>
            <a:p>
              <a:r>
                <a:rPr kumimoji="1" lang="en-US" altLang="ja-JP" dirty="0">
                  <a:solidFill>
                    <a:srgbClr val="00B050"/>
                  </a:solidFill>
                </a:rPr>
                <a:t>1kA meas.</a:t>
              </a:r>
            </a:p>
            <a:p>
              <a:r>
                <a:rPr lang="en-US" altLang="ja-JP" dirty="0"/>
                <a:t>Ideal half-sine</a:t>
              </a:r>
              <a:endParaRPr kumimoji="1" lang="ja-JP" altLang="en-US" dirty="0"/>
            </a:p>
          </p:txBody>
        </p:sp>
        <p:pic>
          <p:nvPicPr>
            <p:cNvPr id="2" name="図 1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8D11F4EC-7ADC-3FFB-CDC7-E3E6FACE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0428" y="3591405"/>
              <a:ext cx="2945791" cy="1472896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0A0B397-2714-C2C5-3075-7E704166A80D}"/>
                </a:ext>
              </a:extLst>
            </p:cNvPr>
            <p:cNvSpPr txBox="1"/>
            <p:nvPr/>
          </p:nvSpPr>
          <p:spPr>
            <a:xfrm>
              <a:off x="74606" y="3293297"/>
              <a:ext cx="42135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dirty="0">
                  <a:effectLst/>
                  <a:cs typeface="ＭＳ Ｐゴシック" panose="020B0600070205080204" pitchFamily="50" charset="-128"/>
                </a:rPr>
                <a:t>Simple LC circuit</a:t>
              </a:r>
            </a:p>
            <a:p>
              <a:r>
                <a:rPr lang="en-US" altLang="ja-JP" sz="1600" dirty="0"/>
                <a:t>A charged capacitor stores energy</a:t>
              </a:r>
            </a:p>
            <a:p>
              <a:r>
                <a:rPr lang="en-US" altLang="ja-JP" sz="1600" dirty="0"/>
                <a:t>= a coil carrying current stores energy</a:t>
              </a:r>
              <a:endParaRPr lang="ja-JP" altLang="en-US" sz="1600" dirty="0">
                <a:latin typeface="+mn-ea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A2008B9C-9AA8-39B2-BED7-8AAEA4F430BD}"/>
                </a:ext>
              </a:extLst>
            </p:cNvPr>
            <p:cNvSpPr txBox="1"/>
            <p:nvPr/>
          </p:nvSpPr>
          <p:spPr>
            <a:xfrm>
              <a:off x="6464103" y="3477963"/>
              <a:ext cx="2680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Realistic kic</a:t>
              </a:r>
              <a:r>
                <a:rPr lang="en-US" altLang="ja-JP" dirty="0">
                  <a:latin typeface="Calibri" panose="020F0502020204030204" pitchFamily="34" charset="0"/>
                  <a:cs typeface="Calibri" panose="020F0502020204030204" pitchFamily="34" charset="0"/>
                </a:rPr>
                <a:t>ker with stable operation is crucial</a:t>
              </a:r>
              <a:endParaRPr lang="ja-JP" altLang="en-US" dirty="0"/>
            </a:p>
          </p:txBody>
        </p:sp>
        <p:sp>
          <p:nvSpPr>
            <p:cNvPr id="101" name="思考の吹き出し: 雲形 100">
              <a:extLst>
                <a:ext uri="{FF2B5EF4-FFF2-40B4-BE49-F238E27FC236}">
                  <a16:creationId xmlns:a16="http://schemas.microsoft.com/office/drawing/2014/main" id="{E4B0E179-F66C-3713-622A-31E9231BA308}"/>
                </a:ext>
              </a:extLst>
            </p:cNvPr>
            <p:cNvSpPr/>
            <p:nvPr/>
          </p:nvSpPr>
          <p:spPr>
            <a:xfrm>
              <a:off x="4635235" y="5322995"/>
              <a:ext cx="1712238" cy="1130831"/>
            </a:xfrm>
            <a:prstGeom prst="cloudCallout">
              <a:avLst>
                <a:gd name="adj1" fmla="val -50325"/>
                <a:gd name="adj2" fmla="val 52845"/>
              </a:avLst>
            </a:prstGeom>
            <a:solidFill>
              <a:srgbClr val="FFC5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83A05A8-DFC4-0D09-480B-9B12C77D0157}"/>
                </a:ext>
              </a:extLst>
            </p:cNvPr>
            <p:cNvSpPr txBox="1"/>
            <p:nvPr/>
          </p:nvSpPr>
          <p:spPr>
            <a:xfrm>
              <a:off x="4823047" y="5408632"/>
              <a:ext cx="1356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Inside of the magnet, High voltage &lt;30kV</a:t>
              </a:r>
              <a:endParaRPr kumimoji="1" lang="ja-JP" altLang="en-US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テキスト ボックス 102">
                  <a:extLst>
                    <a:ext uri="{FF2B5EF4-FFF2-40B4-BE49-F238E27FC236}">
                      <a16:creationId xmlns:a16="http://schemas.microsoft.com/office/drawing/2014/main" id="{19A301ED-E681-219A-F702-16201CCF7346}"/>
                    </a:ext>
                  </a:extLst>
                </p:cNvPr>
                <p:cNvSpPr txBox="1"/>
                <p:nvPr/>
              </p:nvSpPr>
              <p:spPr>
                <a:xfrm>
                  <a:off x="7236246" y="4183192"/>
                  <a:ext cx="751009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>
            <p:sp>
              <p:nvSpPr>
                <p:cNvPr id="103" name="テキスト ボックス 102">
                  <a:extLst>
                    <a:ext uri="{FF2B5EF4-FFF2-40B4-BE49-F238E27FC236}">
                      <a16:creationId xmlns:a16="http://schemas.microsoft.com/office/drawing/2014/main" id="{19A301ED-E681-219A-F702-16201CCF73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6246" y="4183192"/>
                  <a:ext cx="751009" cy="390748"/>
                </a:xfrm>
                <a:prstGeom prst="rect">
                  <a:avLst/>
                </a:prstGeom>
                <a:blipFill>
                  <a:blip r:embed="rId16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直線矢印コネクタ 104">
              <a:extLst>
                <a:ext uri="{FF2B5EF4-FFF2-40B4-BE49-F238E27FC236}">
                  <a16:creationId xmlns:a16="http://schemas.microsoft.com/office/drawing/2014/main" id="{DD65123D-BD67-1FB7-9ECC-BF1D94DE21D0}"/>
                </a:ext>
              </a:extLst>
            </p:cNvPr>
            <p:cNvCxnSpPr>
              <a:cxnSpLocks/>
            </p:cNvCxnSpPr>
            <p:nvPr/>
          </p:nvCxnSpPr>
          <p:spPr>
            <a:xfrm>
              <a:off x="6985490" y="4411573"/>
              <a:ext cx="50151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A3652B3D-E88C-EA84-2405-2EE241CEF0AD}"/>
              </a:ext>
            </a:extLst>
          </p:cNvPr>
          <p:cNvSpPr txBox="1"/>
          <p:nvPr/>
        </p:nvSpPr>
        <p:spPr>
          <a:xfrm>
            <a:off x="4089067" y="695565"/>
            <a:ext cx="129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120ns, 1kA</a:t>
            </a:r>
            <a:endParaRPr kumimoji="1" lang="ja-JP" altLang="en-US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CAFB7614-1C39-7BD6-2D83-F9A094F8332A}"/>
              </a:ext>
            </a:extLst>
          </p:cNvPr>
          <p:cNvSpPr txBox="1"/>
          <p:nvPr/>
        </p:nvSpPr>
        <p:spPr>
          <a:xfrm>
            <a:off x="6539859" y="688002"/>
            <a:ext cx="129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8</a:t>
            </a:r>
            <a:r>
              <a:rPr kumimoji="1" lang="en-US" altLang="ja-JP" dirty="0"/>
              <a:t>0ns, 2kA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83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7FA0DF-C02F-AB0E-3F32-0592E2EA0274}"/>
              </a:ext>
            </a:extLst>
          </p:cNvPr>
          <p:cNvSpPr txBox="1"/>
          <p:nvPr/>
        </p:nvSpPr>
        <p:spPr>
          <a:xfrm>
            <a:off x="4443360" y="1479639"/>
            <a:ext cx="272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Idea of 3-D spiral injection</a:t>
            </a:r>
            <a:endParaRPr lang="ja-JP" altLang="en-US" sz="1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A24218-1BBC-79BF-1CD2-2AFCFA6FAABC}"/>
              </a:ext>
            </a:extLst>
          </p:cNvPr>
          <p:cNvSpPr txBox="1"/>
          <p:nvPr/>
        </p:nvSpPr>
        <p:spPr>
          <a:xfrm>
            <a:off x="7290801" y="2650456"/>
            <a:ext cx="2521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Vertical kicker design</a:t>
            </a:r>
            <a:endParaRPr lang="ja-JP" altLang="en-US" sz="1350" dirty="0"/>
          </a:p>
        </p:txBody>
      </p:sp>
      <p:sp>
        <p:nvSpPr>
          <p:cNvPr id="18" name="タイトル 96">
            <a:extLst>
              <a:ext uri="{FF2B5EF4-FFF2-40B4-BE49-F238E27FC236}">
                <a16:creationId xmlns:a16="http://schemas.microsoft.com/office/drawing/2014/main" id="{63F28682-AD8C-D2CD-0488-177BA7E944C0}"/>
              </a:ext>
            </a:extLst>
          </p:cNvPr>
          <p:cNvSpPr txBox="1">
            <a:spLocks/>
          </p:cNvSpPr>
          <p:nvPr/>
        </p:nvSpPr>
        <p:spPr>
          <a:xfrm>
            <a:off x="38067" y="0"/>
            <a:ext cx="9109992" cy="695565"/>
          </a:xfrm>
          <a:prstGeom prst="rect">
            <a:avLst/>
          </a:prstGeom>
          <a:pattFill prst="smConfetti">
            <a:fgClr>
              <a:srgbClr val="F560B1"/>
            </a:fgClr>
            <a:bgClr>
              <a:schemeClr val="bg1"/>
            </a:bgClr>
          </a:pattFill>
          <a:ln cap="flat">
            <a:noFill/>
            <a:round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262" dirty="0">
                <a:latin typeface="Calibri" panose="020F0502020204030204" pitchFamily="34" charset="0"/>
                <a:cs typeface="Calibri" panose="020F0502020204030204" pitchFamily="34" charset="0"/>
              </a:rPr>
              <a:t>More details of 3-D spiral injection are discussed in these papers</a:t>
            </a:r>
            <a:endParaRPr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FE11928-1D43-6894-DA80-0E169002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5624" y="138399"/>
            <a:ext cx="2057400" cy="273844"/>
          </a:xfrm>
        </p:spPr>
        <p:txBody>
          <a:bodyPr/>
          <a:lstStyle/>
          <a:p>
            <a:fld id="{941F0D5B-66C0-4659-A905-3A4FDB0DEE9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F907B22-1D38-6C6F-F3D4-19B75EE47C57}"/>
              </a:ext>
            </a:extLst>
          </p:cNvPr>
          <p:cNvSpPr txBox="1"/>
          <p:nvPr/>
        </p:nvSpPr>
        <p:spPr>
          <a:xfrm>
            <a:off x="2641152" y="533292"/>
            <a:ext cx="610140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432FF"/>
                </a:solidFill>
              </a:rPr>
              <a:t>19th International Spin Physics Symposium (SPIN 2010)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1600" dirty="0"/>
              <a:t>27 September-2 October 2010. </a:t>
            </a:r>
            <a:r>
              <a:rPr lang="en-US" altLang="ja-JP" sz="1600" dirty="0" err="1"/>
              <a:t>Juelich</a:t>
            </a:r>
            <a:r>
              <a:rPr lang="en-US" altLang="ja-JP" sz="1600" dirty="0"/>
              <a:t>, Germany (C10-09-27)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A95C46A-FB2C-1888-F0A6-6A1CD69F7CB1}"/>
              </a:ext>
            </a:extLst>
          </p:cNvPr>
          <p:cNvSpPr txBox="1"/>
          <p:nvPr/>
        </p:nvSpPr>
        <p:spPr>
          <a:xfrm>
            <a:off x="2589212" y="1023791"/>
            <a:ext cx="4945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effectLst/>
              </a:rPr>
              <a:t>DOI</a:t>
            </a:r>
            <a:r>
              <a:rPr lang="en-US" altLang="ja-JP" dirty="0">
                <a:effectLst/>
              </a:rPr>
              <a:t> 10.1088/1742-6596/295/1/012032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2D4F1E-B9D5-0A85-765F-6A0DA07B6D91}"/>
              </a:ext>
            </a:extLst>
          </p:cNvPr>
          <p:cNvSpPr txBox="1"/>
          <p:nvPr/>
        </p:nvSpPr>
        <p:spPr>
          <a:xfrm>
            <a:off x="5666159" y="2128540"/>
            <a:ext cx="4973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/>
              <a:t>Conceptual design for beam transport line</a:t>
            </a:r>
          </a:p>
          <a:p>
            <a:r>
              <a:rPr lang="en-US" altLang="ja-JP" sz="1400" b="1" dirty="0"/>
              <a:t>DOI: </a:t>
            </a:r>
            <a:r>
              <a:rPr lang="en-US" altLang="ja-JP" sz="1400" dirty="0">
                <a:hlinkClick r:id="rId2"/>
              </a:rPr>
              <a:t>10.1109/TASC.2022.3162810</a:t>
            </a:r>
            <a:endParaRPr lang="en-US" altLang="ja-JP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B94C028-69D8-AAA2-E3AF-AB32BF7342B2}"/>
              </a:ext>
            </a:extLst>
          </p:cNvPr>
          <p:cNvSpPr txBox="1"/>
          <p:nvPr/>
        </p:nvSpPr>
        <p:spPr>
          <a:xfrm>
            <a:off x="7192004" y="2853139"/>
            <a:ext cx="2055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 DOI:10.18429/JACoW-IPAC2023-MOPA110</a:t>
            </a:r>
            <a:endParaRPr lang="ja-JP" altLang="en-US" sz="14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9FE31BC-CE6F-2A13-0176-80F0613A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0" y="638232"/>
            <a:ext cx="2565834" cy="32421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9C026B0-22CE-F621-67B0-B0C85A6A5DEC}"/>
              </a:ext>
            </a:extLst>
          </p:cNvPr>
          <p:cNvSpPr txBox="1"/>
          <p:nvPr/>
        </p:nvSpPr>
        <p:spPr>
          <a:xfrm>
            <a:off x="4428928" y="1734508"/>
            <a:ext cx="2646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DOI:</a:t>
            </a:r>
            <a:r>
              <a:rPr lang="ja-JP" altLang="en-US" sz="1400" dirty="0"/>
              <a:t> 10.1016/j.nima.2016.05.126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08E3279-8DF5-8648-B00B-93E744BBC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854" y="1377335"/>
            <a:ext cx="2388974" cy="3268534"/>
          </a:xfrm>
          <a:prstGeom prst="rect">
            <a:avLst/>
          </a:prstGeom>
          <a:ln>
            <a:solidFill>
              <a:srgbClr val="0066FF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A63C24-C23E-C7CD-A385-AB60736F8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359" y="2156530"/>
            <a:ext cx="2564800" cy="3218643"/>
          </a:xfrm>
          <a:prstGeom prst="rect">
            <a:avLst/>
          </a:prstGeom>
          <a:ln>
            <a:solidFill>
              <a:srgbClr val="0066FF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762F5D6-E4AE-6CDD-A2EA-3DB86A3FD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892" y="2695213"/>
            <a:ext cx="2627608" cy="3608931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05B59EE-49A8-AAD9-2D44-C29EB3E8E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108" y="3429000"/>
            <a:ext cx="2420347" cy="3268534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C5ED62F8-DFAF-3F7E-FC2A-4FE2D601FB1A}"/>
              </a:ext>
            </a:extLst>
          </p:cNvPr>
          <p:cNvSpPr/>
          <p:nvPr/>
        </p:nvSpPr>
        <p:spPr>
          <a:xfrm>
            <a:off x="1351203" y="5942519"/>
            <a:ext cx="3060943" cy="777082"/>
          </a:xfrm>
          <a:prstGeom prst="wedgeRoundRectCallout">
            <a:avLst>
              <a:gd name="adj1" fmla="val 137849"/>
              <a:gd name="adj2" fmla="val 12486"/>
              <a:gd name="adj3" fmla="val 16667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Details of beam monitor (Japanese) will be published (</a:t>
            </a:r>
            <a:r>
              <a:rPr kumimoji="1" lang="en-US" altLang="ja-JP" dirty="0">
                <a:solidFill>
                  <a:schemeClr val="tx1"/>
                </a:solidFill>
              </a:rPr>
              <a:t>Ogawa/Kyushu-Univ.)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4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B1E3BE7-A011-1A81-E0A1-3676E361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" y="3143850"/>
            <a:ext cx="4230384" cy="3672333"/>
          </a:xfrm>
          <a:prstGeom prst="rect">
            <a:avLst/>
          </a:prstGeom>
        </p:spPr>
      </p:pic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47A7899C-064C-9C8A-DA61-A8B57C818E1D}"/>
              </a:ext>
            </a:extLst>
          </p:cNvPr>
          <p:cNvSpPr/>
          <p:nvPr/>
        </p:nvSpPr>
        <p:spPr>
          <a:xfrm>
            <a:off x="4530286" y="3081423"/>
            <a:ext cx="4265907" cy="3655284"/>
          </a:xfrm>
          <a:prstGeom prst="wedgeRoundRectCallout">
            <a:avLst>
              <a:gd name="adj1" fmla="val -68274"/>
              <a:gd name="adj2" fmla="val -11116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88F2FA-E316-C16B-1358-84867905437E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kumimoji="1" lang="en-US" altLang="ja-JP" dirty="0"/>
              <a:t>Demonstration experiment: </a:t>
            </a:r>
            <a:r>
              <a:rPr lang="en-US" altLang="ja-JP" dirty="0"/>
              <a:t>3-D</a:t>
            </a:r>
            <a:r>
              <a:rPr kumimoji="1" lang="en-US" altLang="ja-JP" dirty="0"/>
              <a:t> injection and storage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7E955B-A77C-9CB3-FFF1-FB5E702D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6900" y="593457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15</a:t>
            </a:fld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B4BCB48-F53C-8BC8-ED47-EFA85D94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9419" y="5109123"/>
            <a:ext cx="1698445" cy="146674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3344DF0-4393-572F-D6DD-99F6544C1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822" y="4972114"/>
            <a:ext cx="1841889" cy="160375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20F7DE7-9B8B-0EFA-FE3C-68013A7C0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363" y="3215361"/>
            <a:ext cx="1578515" cy="143540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15D0897-F84A-B78C-9EBD-AEFE14E7D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375" y="3271604"/>
            <a:ext cx="1297891" cy="132291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DBB4E04-A63E-60CD-2548-4F139DF1A77B}"/>
              </a:ext>
            </a:extLst>
          </p:cNvPr>
          <p:cNvSpPr txBox="1"/>
          <p:nvPr/>
        </p:nvSpPr>
        <p:spPr>
          <a:xfrm>
            <a:off x="6758429" y="4074246"/>
            <a:ext cx="157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X-Y coupled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3FF82D-CAB8-963F-65FF-272B02CDB1F7}"/>
              </a:ext>
            </a:extLst>
          </p:cNvPr>
          <p:cNvSpPr txBox="1"/>
          <p:nvPr/>
        </p:nvSpPr>
        <p:spPr>
          <a:xfrm>
            <a:off x="5076082" y="4068352"/>
            <a:ext cx="157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Non-coupled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380A9D0-87C1-A34F-D243-CF5F2EA26848}"/>
              </a:ext>
            </a:extLst>
          </p:cNvPr>
          <p:cNvSpPr txBox="1"/>
          <p:nvPr/>
        </p:nvSpPr>
        <p:spPr>
          <a:xfrm>
            <a:off x="6915638" y="5124138"/>
            <a:ext cx="157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X-Y coupled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BEEA5B4-575D-2DA7-17B0-B8A7651E25AB}"/>
              </a:ext>
            </a:extLst>
          </p:cNvPr>
          <p:cNvSpPr txBox="1"/>
          <p:nvPr/>
        </p:nvSpPr>
        <p:spPr>
          <a:xfrm>
            <a:off x="4956566" y="6191193"/>
            <a:ext cx="157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Non-coupled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E3E8EDF-955B-D4B1-785A-5C98EFB67AFB}"/>
              </a:ext>
            </a:extLst>
          </p:cNvPr>
          <p:cNvSpPr txBox="1"/>
          <p:nvPr/>
        </p:nvSpPr>
        <p:spPr>
          <a:xfrm>
            <a:off x="4998336" y="3151588"/>
            <a:ext cx="301740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/>
              <a:t>Beam Cross-section monitor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AED34EB-835C-91C8-4689-AEF06F672A92}"/>
              </a:ext>
            </a:extLst>
          </p:cNvPr>
          <p:cNvSpPr txBox="1"/>
          <p:nvPr/>
        </p:nvSpPr>
        <p:spPr>
          <a:xfrm>
            <a:off x="4859824" y="4714536"/>
            <a:ext cx="343228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ionization luminescence signal</a:t>
            </a:r>
            <a:r>
              <a:rPr kumimoji="0" lang="ja-JP" altLang="ja-JP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9" name="表 29">
            <a:extLst>
              <a:ext uri="{FF2B5EF4-FFF2-40B4-BE49-F238E27FC236}">
                <a16:creationId xmlns:a16="http://schemas.microsoft.com/office/drawing/2014/main" id="{B7E79DB0-9F79-8D61-0BD8-EB79572F7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504457"/>
              </p:ext>
            </p:extLst>
          </p:nvPr>
        </p:nvGraphicFramePr>
        <p:xfrm>
          <a:off x="164124" y="641100"/>
          <a:ext cx="720895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243">
                  <a:extLst>
                    <a:ext uri="{9D8B030D-6E8A-4147-A177-3AD203B41FA5}">
                      <a16:colId xmlns:a16="http://schemas.microsoft.com/office/drawing/2014/main" val="627943467"/>
                    </a:ext>
                  </a:extLst>
                </a:gridCol>
                <a:gridCol w="2352380">
                  <a:extLst>
                    <a:ext uri="{9D8B030D-6E8A-4147-A177-3AD203B41FA5}">
                      <a16:colId xmlns:a16="http://schemas.microsoft.com/office/drawing/2014/main" val="3881996644"/>
                    </a:ext>
                  </a:extLst>
                </a:gridCol>
                <a:gridCol w="2685327">
                  <a:extLst>
                    <a:ext uri="{9D8B030D-6E8A-4147-A177-3AD203B41FA5}">
                      <a16:colId xmlns:a16="http://schemas.microsoft.com/office/drawing/2014/main" val="2656537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J-PARC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76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Main field</a:t>
                      </a:r>
                    </a:p>
                    <a:p>
                      <a:r>
                        <a:rPr kumimoji="1" lang="en-US" altLang="ja-JP" dirty="0"/>
                        <a:t>beam momentum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3T (0.1ppm), </a:t>
                      </a:r>
                    </a:p>
                    <a:p>
                      <a:r>
                        <a:rPr kumimoji="1" lang="en-US" altLang="ja-JP" dirty="0"/>
                        <a:t>300MeV/c muon (γ=3)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0.008 T (~100ppm), </a:t>
                      </a:r>
                    </a:p>
                    <a:p>
                      <a:r>
                        <a:rPr kumimoji="1" lang="en-US" altLang="ja-JP" dirty="0"/>
                        <a:t>80keV Electron (γ=?)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Radius, </a:t>
                      </a:r>
                    </a:p>
                    <a:p>
                      <a:r>
                        <a:rPr kumimoji="1" lang="en-US" altLang="ja-JP" dirty="0" err="1"/>
                        <a:t>cycrotron</a:t>
                      </a:r>
                      <a:r>
                        <a:rPr kumimoji="1" lang="en-US" altLang="ja-JP" dirty="0"/>
                        <a:t>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0.33m, </a:t>
                      </a:r>
                    </a:p>
                    <a:p>
                      <a:r>
                        <a:rPr kumimoji="1" lang="en-US" altLang="ja-JP" dirty="0"/>
                        <a:t>7.4ns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0.11m, </a:t>
                      </a:r>
                    </a:p>
                    <a:p>
                      <a:r>
                        <a:rPr kumimoji="1" lang="en-US" altLang="ja-JP" dirty="0"/>
                        <a:t>5ns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45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Kicker period/current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120ns, 1kA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50ns, 40A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9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# of rotating Quads.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288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3A48FEE8-5FF5-4646-8117-AA15A7D3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449"/>
            <a:ext cx="9144000" cy="774145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altLang="ja-JP" sz="295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Demonstration feasibility of 3-D spiral injection</a:t>
            </a:r>
            <a:endParaRPr lang="ja-JP" altLang="en-US" sz="29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吹き出し: 四角形 46">
            <a:extLst>
              <a:ext uri="{FF2B5EF4-FFF2-40B4-BE49-F238E27FC236}">
                <a16:creationId xmlns:a16="http://schemas.microsoft.com/office/drawing/2014/main" id="{C9F6EFA5-FA4C-48BB-9C59-B7B5F70D0F9B}"/>
              </a:ext>
            </a:extLst>
          </p:cNvPr>
          <p:cNvSpPr/>
          <p:nvPr/>
        </p:nvSpPr>
        <p:spPr>
          <a:xfrm>
            <a:off x="366905" y="1791908"/>
            <a:ext cx="1209399" cy="596612"/>
          </a:xfrm>
          <a:prstGeom prst="wedgeRectCallout">
            <a:avLst>
              <a:gd name="adj1" fmla="val 11350"/>
              <a:gd name="adj2" fmla="val 126682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ja-JP" altLang="en-US" sz="1108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88BE878-4F65-4E12-B21C-783D9687C7CB}"/>
              </a:ext>
            </a:extLst>
          </p:cNvPr>
          <p:cNvSpPr/>
          <p:nvPr/>
        </p:nvSpPr>
        <p:spPr>
          <a:xfrm>
            <a:off x="432419" y="1799763"/>
            <a:ext cx="1143887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ja-JP" altLang="en-US" sz="1662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電子銃</a:t>
            </a:r>
            <a:r>
              <a:rPr lang="en-US" altLang="ja-JP" sz="1662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</a:p>
          <a:p>
            <a:pPr defTabSz="422041">
              <a:defRPr/>
            </a:pPr>
            <a:r>
              <a:rPr lang="en-US" altLang="ja-JP" sz="1662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DC 100kV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2ED2183-75A0-46F4-8039-61B53957B549}"/>
              </a:ext>
            </a:extLst>
          </p:cNvPr>
          <p:cNvCxnSpPr>
            <a:cxnSpLocks/>
          </p:cNvCxnSpPr>
          <p:nvPr/>
        </p:nvCxnSpPr>
        <p:spPr>
          <a:xfrm>
            <a:off x="495420" y="3330550"/>
            <a:ext cx="1216147" cy="3024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7">
            <a:extLst>
              <a:ext uri="{FF2B5EF4-FFF2-40B4-BE49-F238E27FC236}">
                <a16:creationId xmlns:a16="http://schemas.microsoft.com/office/drawing/2014/main" id="{6597DC87-3624-43BA-AB6F-7FFB4157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28" y="1662058"/>
            <a:ext cx="6161984" cy="3007983"/>
          </a:xfrm>
          <a:prstGeom prst="rect">
            <a:avLst/>
          </a:prstGeom>
        </p:spPr>
      </p:pic>
      <p:sp>
        <p:nvSpPr>
          <p:cNvPr id="66" name="TextBox 37">
            <a:extLst>
              <a:ext uri="{FF2B5EF4-FFF2-40B4-BE49-F238E27FC236}">
                <a16:creationId xmlns:a16="http://schemas.microsoft.com/office/drawing/2014/main" id="{ADC7A950-D5DC-41AE-8D37-358581164E82}"/>
              </a:ext>
            </a:extLst>
          </p:cNvPr>
          <p:cNvSpPr txBox="1"/>
          <p:nvPr/>
        </p:nvSpPr>
        <p:spPr>
          <a:xfrm>
            <a:off x="3129976" y="3813953"/>
            <a:ext cx="875753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srgbClr val="C93F53"/>
                </a:solidFill>
                <a:latin typeface="Calibri" panose="020F0502020204030204"/>
              </a:rPr>
              <a:t>Collimator</a:t>
            </a:r>
          </a:p>
        </p:txBody>
      </p:sp>
      <p:sp>
        <p:nvSpPr>
          <p:cNvPr id="68" name="TextBox 41">
            <a:extLst>
              <a:ext uri="{FF2B5EF4-FFF2-40B4-BE49-F238E27FC236}">
                <a16:creationId xmlns:a16="http://schemas.microsoft.com/office/drawing/2014/main" id="{5430AD64-E450-4046-9370-4286BE58481F}"/>
              </a:ext>
            </a:extLst>
          </p:cNvPr>
          <p:cNvSpPr txBox="1"/>
          <p:nvPr/>
        </p:nvSpPr>
        <p:spPr>
          <a:xfrm>
            <a:off x="4057632" y="3687692"/>
            <a:ext cx="987771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108" b="1" dirty="0">
                <a:solidFill>
                  <a:srgbClr val="00B050"/>
                </a:solidFill>
                <a:latin typeface="Calibri" panose="020F0502020204030204"/>
              </a:rPr>
              <a:t>Steering Coils</a:t>
            </a:r>
          </a:p>
        </p:txBody>
      </p:sp>
      <p:sp>
        <p:nvSpPr>
          <p:cNvPr id="69" name="Rectangle 20">
            <a:extLst>
              <a:ext uri="{FF2B5EF4-FFF2-40B4-BE49-F238E27FC236}">
                <a16:creationId xmlns:a16="http://schemas.microsoft.com/office/drawing/2014/main" id="{5CB0EB93-7A48-491C-85FC-04C495258AD1}"/>
              </a:ext>
            </a:extLst>
          </p:cNvPr>
          <p:cNvSpPr/>
          <p:nvPr/>
        </p:nvSpPr>
        <p:spPr>
          <a:xfrm>
            <a:off x="2939087" y="4114534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2">
            <a:extLst>
              <a:ext uri="{FF2B5EF4-FFF2-40B4-BE49-F238E27FC236}">
                <a16:creationId xmlns:a16="http://schemas.microsoft.com/office/drawing/2014/main" id="{8054F9A9-CD80-410F-97C0-6E44298695ED}"/>
              </a:ext>
            </a:extLst>
          </p:cNvPr>
          <p:cNvSpPr/>
          <p:nvPr/>
        </p:nvSpPr>
        <p:spPr>
          <a:xfrm>
            <a:off x="2939087" y="4324445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43">
            <a:extLst>
              <a:ext uri="{FF2B5EF4-FFF2-40B4-BE49-F238E27FC236}">
                <a16:creationId xmlns:a16="http://schemas.microsoft.com/office/drawing/2014/main" id="{4A3A9A33-8AD8-4425-AE28-E9C36EC88F19}"/>
              </a:ext>
            </a:extLst>
          </p:cNvPr>
          <p:cNvSpPr/>
          <p:nvPr/>
        </p:nvSpPr>
        <p:spPr>
          <a:xfrm>
            <a:off x="3440762" y="4091866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44">
            <a:extLst>
              <a:ext uri="{FF2B5EF4-FFF2-40B4-BE49-F238E27FC236}">
                <a16:creationId xmlns:a16="http://schemas.microsoft.com/office/drawing/2014/main" id="{80BBA90F-A15A-46EF-9156-74DCC8B916DB}"/>
              </a:ext>
            </a:extLst>
          </p:cNvPr>
          <p:cNvSpPr/>
          <p:nvPr/>
        </p:nvSpPr>
        <p:spPr>
          <a:xfrm>
            <a:off x="3440762" y="4301644"/>
            <a:ext cx="204501" cy="943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TextBox 45">
            <a:extLst>
              <a:ext uri="{FF2B5EF4-FFF2-40B4-BE49-F238E27FC236}">
                <a16:creationId xmlns:a16="http://schemas.microsoft.com/office/drawing/2014/main" id="{5E887A77-8286-4D1A-BEB1-193836C77EDD}"/>
              </a:ext>
            </a:extLst>
          </p:cNvPr>
          <p:cNvSpPr txBox="1"/>
          <p:nvPr/>
        </p:nvSpPr>
        <p:spPr>
          <a:xfrm>
            <a:off x="2872560" y="4373441"/>
            <a:ext cx="987771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108" b="1" dirty="0">
                <a:solidFill>
                  <a:srgbClr val="00B050"/>
                </a:solidFill>
                <a:latin typeface="Calibri" panose="020F0502020204030204"/>
              </a:rPr>
              <a:t>Steering Coils</a:t>
            </a:r>
          </a:p>
        </p:txBody>
      </p:sp>
      <p:sp>
        <p:nvSpPr>
          <p:cNvPr id="74" name="TextBox 48">
            <a:extLst>
              <a:ext uri="{FF2B5EF4-FFF2-40B4-BE49-F238E27FC236}">
                <a16:creationId xmlns:a16="http://schemas.microsoft.com/office/drawing/2014/main" id="{ECE5A2C1-4A10-49AC-8AEE-C98A255CCDA9}"/>
              </a:ext>
            </a:extLst>
          </p:cNvPr>
          <p:cNvSpPr txBox="1"/>
          <p:nvPr/>
        </p:nvSpPr>
        <p:spPr>
          <a:xfrm>
            <a:off x="901991" y="3687690"/>
            <a:ext cx="104034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srgbClr val="FF0000"/>
                </a:solidFill>
                <a:latin typeface="Calibri" panose="020F0502020204030204"/>
              </a:rPr>
              <a:t>Electron Gun</a:t>
            </a:r>
          </a:p>
        </p:txBody>
      </p:sp>
      <p:sp>
        <p:nvSpPr>
          <p:cNvPr id="75" name="TextBox 49">
            <a:extLst>
              <a:ext uri="{FF2B5EF4-FFF2-40B4-BE49-F238E27FC236}">
                <a16:creationId xmlns:a16="http://schemas.microsoft.com/office/drawing/2014/main" id="{399E7E7D-21BA-4CBD-85A0-EAA0BE182C3E}"/>
              </a:ext>
            </a:extLst>
          </p:cNvPr>
          <p:cNvSpPr txBox="1"/>
          <p:nvPr/>
        </p:nvSpPr>
        <p:spPr>
          <a:xfrm>
            <a:off x="1952692" y="3634757"/>
            <a:ext cx="835998" cy="47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srgbClr val="5B9BD5"/>
                </a:solidFill>
                <a:latin typeface="Calibri" panose="020F0502020204030204"/>
              </a:rPr>
              <a:t>Electric</a:t>
            </a:r>
          </a:p>
          <a:p>
            <a:pPr defTabSz="422041">
              <a:defRPr/>
            </a:pPr>
            <a:r>
              <a:rPr lang="en-US" sz="1246" b="1" dirty="0">
                <a:solidFill>
                  <a:srgbClr val="5B9BD5"/>
                </a:solidFill>
                <a:latin typeface="Calibri" panose="020F0502020204030204"/>
              </a:rPr>
              <a:t> Deflector</a:t>
            </a:r>
          </a:p>
        </p:txBody>
      </p:sp>
      <p:sp>
        <p:nvSpPr>
          <p:cNvPr id="76" name="TextBox 50">
            <a:extLst>
              <a:ext uri="{FF2B5EF4-FFF2-40B4-BE49-F238E27FC236}">
                <a16:creationId xmlns:a16="http://schemas.microsoft.com/office/drawing/2014/main" id="{2643ECB3-16E4-4E44-BEA6-26DA6A0A5FF9}"/>
              </a:ext>
            </a:extLst>
          </p:cNvPr>
          <p:cNvSpPr txBox="1"/>
          <p:nvPr/>
        </p:nvSpPr>
        <p:spPr>
          <a:xfrm>
            <a:off x="3947303" y="3873561"/>
            <a:ext cx="755702" cy="28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Quad’s</a:t>
            </a:r>
          </a:p>
        </p:txBody>
      </p:sp>
      <p:sp>
        <p:nvSpPr>
          <p:cNvPr id="77" name="TextBox 51">
            <a:extLst>
              <a:ext uri="{FF2B5EF4-FFF2-40B4-BE49-F238E27FC236}">
                <a16:creationId xmlns:a16="http://schemas.microsoft.com/office/drawing/2014/main" id="{23E31B93-8A49-4024-A299-5C14DEF54D08}"/>
              </a:ext>
            </a:extLst>
          </p:cNvPr>
          <p:cNvSpPr txBox="1"/>
          <p:nvPr/>
        </p:nvSpPr>
        <p:spPr>
          <a:xfrm>
            <a:off x="4519650" y="4303872"/>
            <a:ext cx="577402" cy="348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831" b="1" dirty="0">
                <a:solidFill>
                  <a:srgbClr val="00B0F0"/>
                </a:solidFill>
                <a:latin typeface="Calibri" panose="020F0502020204030204"/>
              </a:rPr>
              <a:t>Bending </a:t>
            </a:r>
          </a:p>
          <a:p>
            <a:pPr defTabSz="422041">
              <a:defRPr/>
            </a:pPr>
            <a:r>
              <a:rPr lang="en-US" sz="831" b="1" dirty="0">
                <a:solidFill>
                  <a:srgbClr val="00B0F0"/>
                </a:solidFill>
                <a:latin typeface="Calibri" panose="020F0502020204030204"/>
              </a:rPr>
              <a:t>magnet1</a:t>
            </a:r>
          </a:p>
        </p:txBody>
      </p:sp>
      <p:cxnSp>
        <p:nvCxnSpPr>
          <p:cNvPr id="78" name="Straight Arrow Connector 62">
            <a:extLst>
              <a:ext uri="{FF2B5EF4-FFF2-40B4-BE49-F238E27FC236}">
                <a16:creationId xmlns:a16="http://schemas.microsoft.com/office/drawing/2014/main" id="{42ABE305-55F7-4A76-A6E4-3AF213720D86}"/>
              </a:ext>
            </a:extLst>
          </p:cNvPr>
          <p:cNvCxnSpPr/>
          <p:nvPr/>
        </p:nvCxnSpPr>
        <p:spPr>
          <a:xfrm>
            <a:off x="4813755" y="4262077"/>
            <a:ext cx="1012327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63">
            <a:extLst>
              <a:ext uri="{FF2B5EF4-FFF2-40B4-BE49-F238E27FC236}">
                <a16:creationId xmlns:a16="http://schemas.microsoft.com/office/drawing/2014/main" id="{E18CDB84-03FA-4C6B-9D70-83C116454D47}"/>
              </a:ext>
            </a:extLst>
          </p:cNvPr>
          <p:cNvSpPr/>
          <p:nvPr/>
        </p:nvSpPr>
        <p:spPr>
          <a:xfrm rot="19122787" flipH="1">
            <a:off x="5799298" y="4147847"/>
            <a:ext cx="31651" cy="236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64">
            <a:extLst>
              <a:ext uri="{FF2B5EF4-FFF2-40B4-BE49-F238E27FC236}">
                <a16:creationId xmlns:a16="http://schemas.microsoft.com/office/drawing/2014/main" id="{EAD4FD4B-11DA-4E07-B883-858B2F79A713}"/>
              </a:ext>
            </a:extLst>
          </p:cNvPr>
          <p:cNvSpPr/>
          <p:nvPr/>
        </p:nvSpPr>
        <p:spPr>
          <a:xfrm flipH="1">
            <a:off x="3875689" y="4106263"/>
            <a:ext cx="46759" cy="312523"/>
          </a:xfrm>
          <a:prstGeom prst="rect">
            <a:avLst/>
          </a:prstGeom>
          <a:solidFill>
            <a:srgbClr val="C9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1" name="Straight Arrow Connector 65">
            <a:extLst>
              <a:ext uri="{FF2B5EF4-FFF2-40B4-BE49-F238E27FC236}">
                <a16:creationId xmlns:a16="http://schemas.microsoft.com/office/drawing/2014/main" id="{279CB2EE-0490-42CF-85E4-45C7DBEA95DA}"/>
              </a:ext>
            </a:extLst>
          </p:cNvPr>
          <p:cNvCxnSpPr/>
          <p:nvPr/>
        </p:nvCxnSpPr>
        <p:spPr>
          <a:xfrm flipV="1">
            <a:off x="443265" y="4711804"/>
            <a:ext cx="4370491" cy="1167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66">
            <a:extLst>
              <a:ext uri="{FF2B5EF4-FFF2-40B4-BE49-F238E27FC236}">
                <a16:creationId xmlns:a16="http://schemas.microsoft.com/office/drawing/2014/main" id="{00EDCE4D-484A-46C8-9981-F4815CC815F9}"/>
              </a:ext>
            </a:extLst>
          </p:cNvPr>
          <p:cNvSpPr txBox="1"/>
          <p:nvPr/>
        </p:nvSpPr>
        <p:spPr>
          <a:xfrm>
            <a:off x="2393131" y="4568962"/>
            <a:ext cx="433132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sz="1246" b="1" dirty="0">
                <a:solidFill>
                  <a:prstClr val="black"/>
                </a:solidFill>
                <a:latin typeface="Calibri" panose="020F0502020204030204"/>
              </a:rPr>
              <a:t>2 m</a:t>
            </a:r>
          </a:p>
        </p:txBody>
      </p:sp>
      <p:sp>
        <p:nvSpPr>
          <p:cNvPr id="85" name="Rectangle 80">
            <a:extLst>
              <a:ext uri="{FF2B5EF4-FFF2-40B4-BE49-F238E27FC236}">
                <a16:creationId xmlns:a16="http://schemas.microsoft.com/office/drawing/2014/main" id="{04119739-4531-4B49-A924-1A5875C3D03F}"/>
              </a:ext>
            </a:extLst>
          </p:cNvPr>
          <p:cNvSpPr/>
          <p:nvPr/>
        </p:nvSpPr>
        <p:spPr>
          <a:xfrm rot="8361503">
            <a:off x="4789080" y="3805969"/>
            <a:ext cx="548835" cy="2927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>
              <a:defRPr/>
            </a:pPr>
            <a:endParaRPr lang="en-US" sz="124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3" descr="C:\Users\hiromi\Desktop\TestBeamLine\Resized\P1010031 (2).jpg">
            <a:extLst>
              <a:ext uri="{FF2B5EF4-FFF2-40B4-BE49-F238E27FC236}">
                <a16:creationId xmlns:a16="http://schemas.microsoft.com/office/drawing/2014/main" id="{AEFE1AE9-79D7-44E1-8892-77BEE61A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73" y="1375723"/>
            <a:ext cx="2831368" cy="1987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DAB855-E220-4A63-AACF-0C248BF81102}"/>
              </a:ext>
            </a:extLst>
          </p:cNvPr>
          <p:cNvSpPr/>
          <p:nvPr/>
        </p:nvSpPr>
        <p:spPr>
          <a:xfrm>
            <a:off x="6607239" y="3491296"/>
            <a:ext cx="2338418" cy="77425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defTabSz="844083">
              <a:buFont typeface="Arial" panose="020B0604020202020204" pitchFamily="34" charset="0"/>
              <a:buChar char="•"/>
              <a:defRPr/>
            </a:pPr>
            <a:r>
              <a:rPr kumimoji="1" lang="en-US" altLang="ja-JP" sz="1477" dirty="0" err="1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Wakate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 B:2011</a:t>
            </a:r>
            <a:r>
              <a:rPr kumimoji="1" lang="ja-JP" altLang="en-US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～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2013</a:t>
            </a:r>
          </a:p>
          <a:p>
            <a:pPr marL="263776" indent="-263776" defTabSz="844083">
              <a:buFont typeface="Arial" panose="020B0604020202020204" pitchFamily="34" charset="0"/>
              <a:buChar char="•"/>
              <a:defRPr/>
            </a:pPr>
            <a:r>
              <a:rPr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Kiban-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B:2014</a:t>
            </a:r>
            <a:r>
              <a:rPr kumimoji="1" lang="ja-JP" altLang="en-US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～</a:t>
            </a:r>
            <a:r>
              <a:rPr kumimoji="1" lang="en-US" altLang="ja-JP" sz="1477" dirty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50" charset="-128"/>
              </a:rPr>
              <a:t>2018</a:t>
            </a:r>
          </a:p>
          <a:p>
            <a:pPr marL="263776" indent="-263776" defTabSz="844083">
              <a:buFont typeface="Arial" panose="020B0604020202020204" pitchFamily="34" charset="0"/>
              <a:buChar char="•"/>
              <a:defRPr/>
            </a:pPr>
            <a:r>
              <a:rPr lang="en-US" altLang="ja-JP" sz="1477" b="1" dirty="0" err="1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Kiban</a:t>
            </a:r>
            <a:r>
              <a:rPr lang="en-US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-</a:t>
            </a:r>
            <a:r>
              <a:rPr kumimoji="1" lang="ja-JP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Ａ</a:t>
            </a:r>
            <a:r>
              <a:rPr kumimoji="1" lang="en-US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2019</a:t>
            </a:r>
            <a:r>
              <a:rPr kumimoji="1" lang="ja-JP" altLang="en-US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～</a:t>
            </a:r>
            <a:r>
              <a:rPr kumimoji="1" lang="en-US" altLang="ja-JP" sz="1477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2022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9F324F-97FA-44E3-B900-A010C2E3ECB6}"/>
              </a:ext>
            </a:extLst>
          </p:cNvPr>
          <p:cNvSpPr txBox="1"/>
          <p:nvPr/>
        </p:nvSpPr>
        <p:spPr>
          <a:xfrm>
            <a:off x="0" y="1800287"/>
            <a:ext cx="2140092" cy="16269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844083">
              <a:buFont typeface="Wingdings" panose="05000000000000000000" pitchFamily="2" charset="2"/>
              <a:buChar char="ü"/>
            </a:pP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Learn how to control beam of “X-Y coupling”</a:t>
            </a:r>
          </a:p>
          <a:p>
            <a:pPr marL="285750" indent="-285750" defTabSz="844083">
              <a:buFont typeface="Wingdings" panose="05000000000000000000" pitchFamily="2" charset="2"/>
              <a:buChar char="ü"/>
            </a:pPr>
            <a:r>
              <a:rPr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Reflect studies on original experiment </a:t>
            </a:r>
            <a:endParaRPr kumimoji="1" lang="en-US" altLang="ja-JP" sz="1662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92CF9DB-8196-4614-966F-1431FEF9FCE2}"/>
              </a:ext>
            </a:extLst>
          </p:cNvPr>
          <p:cNvSpPr txBox="1"/>
          <p:nvPr/>
        </p:nvSpPr>
        <p:spPr>
          <a:xfrm>
            <a:off x="-20483" y="765157"/>
            <a:ext cx="9144000" cy="6038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844083">
              <a:buFont typeface="Arial" panose="020B0604020202020204" pitchFamily="34" charset="0"/>
              <a:buChar char="•"/>
            </a:pPr>
            <a:r>
              <a:rPr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80keV Electron beam (</a:t>
            </a:r>
            <a:r>
              <a:rPr lang="el-GR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β</a:t>
            </a:r>
            <a:r>
              <a:rPr lang="en-US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=0.5), instead of muon, is adjusted “X-Y coupling”, injected into </a:t>
            </a:r>
            <a:r>
              <a:rPr lang="el-GR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ϕ</a:t>
            </a:r>
            <a:r>
              <a:rPr lang="en-US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0.24m orbit.</a:t>
            </a:r>
          </a:p>
          <a:p>
            <a:pPr marL="285750" indent="-285750" defTabSz="844083">
              <a:buFont typeface="Arial" panose="020B0604020202020204" pitchFamily="34" charset="0"/>
              <a:buChar char="•"/>
            </a:pPr>
            <a:r>
              <a:rPr kumimoji="1" lang="en-US" altLang="ja-JP" sz="1662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Cyclotoron</a:t>
            </a:r>
            <a:r>
              <a:rPr kumimoji="1" lang="en-US" altLang="ja-JP" sz="1662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period is only 5nsec.</a:t>
            </a:r>
            <a:endParaRPr kumimoji="1" lang="en-US" altLang="ja-JP" sz="1662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4" name="スライド番号プレースホルダー 2">
            <a:extLst>
              <a:ext uri="{FF2B5EF4-FFF2-40B4-BE49-F238E27FC236}">
                <a16:creationId xmlns:a16="http://schemas.microsoft.com/office/drawing/2014/main" id="{F64C9680-17DA-4376-9DE1-F19CE388F8A0}"/>
              </a:ext>
            </a:extLst>
          </p:cNvPr>
          <p:cNvSpPr txBox="1">
            <a:spLocks/>
          </p:cNvSpPr>
          <p:nvPr/>
        </p:nvSpPr>
        <p:spPr>
          <a:xfrm>
            <a:off x="7244862" y="4798948"/>
            <a:ext cx="1899138" cy="337038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2041"/>
            <a:fld id="{D878729B-CCA1-442F-9676-D53C76C34CB2}" type="slidenum">
              <a:rPr kumimoji="1" lang="ja-JP" altLang="en-US" sz="2585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22041"/>
              <a:t>16</a:t>
            </a:fld>
            <a:endParaRPr kumimoji="1" lang="ja-JP" altLang="en-US" sz="2585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343CAE-5D99-3E1C-9983-56E72ED1D72A}"/>
              </a:ext>
            </a:extLst>
          </p:cNvPr>
          <p:cNvSpPr txBox="1"/>
          <p:nvPr/>
        </p:nvSpPr>
        <p:spPr>
          <a:xfrm>
            <a:off x="6077810" y="4482381"/>
            <a:ext cx="24971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44083"/>
            <a:r>
              <a:rPr kumimoji="1" lang="en-US" altLang="ja-JP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Top view of wide-angle camera</a:t>
            </a:r>
            <a:endParaRPr kumimoji="1" lang="ja-JP" altLang="en-US" sz="14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6299FC-846C-9159-4966-B65349FEC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1" y="4822930"/>
            <a:ext cx="8483887" cy="1949322"/>
          </a:xfrm>
          <a:prstGeom prst="rect">
            <a:avLst/>
          </a:prstGeom>
        </p:spPr>
      </p:pic>
      <p:pic>
        <p:nvPicPr>
          <p:cNvPr id="11" name="図 10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B7C519D3-44DA-0C24-04AE-6E5C66E6F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239" y="1573164"/>
            <a:ext cx="2427246" cy="1831993"/>
          </a:xfrm>
          <a:prstGeom prst="rect">
            <a:avLst/>
          </a:prstGeom>
        </p:spPr>
      </p:pic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AC203FC-AC1C-D225-4EA9-0990403D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95250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z="3200" smtClean="0"/>
              <a:t>16</a:t>
            </a:fld>
            <a:endParaRPr kumimoji="1" lang="ja-JP" altLang="en-US" sz="32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B932955-375D-EBD8-690F-643AD385E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28377" flipH="1">
            <a:off x="5765245" y="1369775"/>
            <a:ext cx="591852" cy="304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549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1D5C42E-1676-9559-D3F7-8F21DF26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7095" y="2134169"/>
            <a:ext cx="6210112" cy="43227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FBBB457-B637-A794-C9E0-9EC76B1A8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95" y="2301527"/>
            <a:ext cx="2485828" cy="2973246"/>
          </a:xfrm>
          <a:prstGeom prst="rect">
            <a:avLst/>
          </a:prstGeom>
        </p:spPr>
      </p:pic>
      <p:sp>
        <p:nvSpPr>
          <p:cNvPr id="8" name="爆発: 14 pt 7">
            <a:extLst>
              <a:ext uri="{FF2B5EF4-FFF2-40B4-BE49-F238E27FC236}">
                <a16:creationId xmlns:a16="http://schemas.microsoft.com/office/drawing/2014/main" id="{125628E5-CCF9-9CEE-C4C6-0A102EC123BF}"/>
              </a:ext>
            </a:extLst>
          </p:cNvPr>
          <p:cNvSpPr/>
          <p:nvPr/>
        </p:nvSpPr>
        <p:spPr>
          <a:xfrm>
            <a:off x="7218113" y="4525412"/>
            <a:ext cx="494818" cy="276999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爆発: 14 pt 8">
            <a:extLst>
              <a:ext uri="{FF2B5EF4-FFF2-40B4-BE49-F238E27FC236}">
                <a16:creationId xmlns:a16="http://schemas.microsoft.com/office/drawing/2014/main" id="{B0D2C64E-03E9-0CB4-77B0-39A412C4E231}"/>
              </a:ext>
            </a:extLst>
          </p:cNvPr>
          <p:cNvSpPr/>
          <p:nvPr/>
        </p:nvSpPr>
        <p:spPr>
          <a:xfrm>
            <a:off x="7228052" y="2701231"/>
            <a:ext cx="494818" cy="276999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EC628B-FDC9-145C-A05F-E61DFFD9B69F}"/>
              </a:ext>
            </a:extLst>
          </p:cNvPr>
          <p:cNvSpPr/>
          <p:nvPr/>
        </p:nvSpPr>
        <p:spPr>
          <a:xfrm>
            <a:off x="8034310" y="5285075"/>
            <a:ext cx="183057" cy="35454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21B32EE-EA3C-8FDA-6799-019E25644439}"/>
              </a:ext>
            </a:extLst>
          </p:cNvPr>
          <p:cNvCxnSpPr>
            <a:cxnSpLocks/>
          </p:cNvCxnSpPr>
          <p:nvPr/>
        </p:nvCxnSpPr>
        <p:spPr>
          <a:xfrm flipH="1">
            <a:off x="5792104" y="3875842"/>
            <a:ext cx="1409429" cy="2280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A36BBEF-9D32-E16C-8F7B-B80F834449EB}"/>
              </a:ext>
            </a:extLst>
          </p:cNvPr>
          <p:cNvCxnSpPr>
            <a:cxnSpLocks/>
          </p:cNvCxnSpPr>
          <p:nvPr/>
        </p:nvCxnSpPr>
        <p:spPr>
          <a:xfrm flipH="1" flipV="1">
            <a:off x="5521868" y="4216841"/>
            <a:ext cx="1121614" cy="600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64B37B7-B421-5393-05FA-B008D2801C23}"/>
              </a:ext>
            </a:extLst>
          </p:cNvPr>
          <p:cNvCxnSpPr>
            <a:cxnSpLocks/>
          </p:cNvCxnSpPr>
          <p:nvPr/>
        </p:nvCxnSpPr>
        <p:spPr>
          <a:xfrm flipH="1" flipV="1">
            <a:off x="6128855" y="2444009"/>
            <a:ext cx="1030424" cy="3957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CA4610-EDA5-97F7-3D67-602931F4D0EA}"/>
              </a:ext>
            </a:extLst>
          </p:cNvPr>
          <p:cNvSpPr txBox="1"/>
          <p:nvPr/>
        </p:nvSpPr>
        <p:spPr>
          <a:xfrm>
            <a:off x="1739412" y="2986905"/>
            <a:ext cx="218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432FF"/>
                </a:solidFill>
              </a:rPr>
              <a:t>Very preliminary</a:t>
            </a:r>
            <a:endParaRPr lang="ja-JP" altLang="en-US" b="1" dirty="0">
              <a:solidFill>
                <a:srgbClr val="0432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211FE85-9566-8D56-6B3C-963D951D9905}"/>
              </a:ext>
            </a:extLst>
          </p:cNvPr>
          <p:cNvSpPr txBox="1"/>
          <p:nvPr/>
        </p:nvSpPr>
        <p:spPr>
          <a:xfrm>
            <a:off x="7604293" y="2663068"/>
            <a:ext cx="1031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FFFF00"/>
                </a:solidFill>
              </a:rPr>
              <a:t>Upper</a:t>
            </a:r>
            <a:r>
              <a:rPr lang="ja-JP" altLang="en-US" sz="1350" b="1" dirty="0">
                <a:solidFill>
                  <a:srgbClr val="FFFF00"/>
                </a:solidFill>
              </a:rPr>
              <a:t> </a:t>
            </a:r>
            <a:r>
              <a:rPr lang="en-US" altLang="ja-JP" sz="1350" b="1" dirty="0">
                <a:solidFill>
                  <a:srgbClr val="FFFF00"/>
                </a:solidFill>
              </a:rPr>
              <a:t>monitor</a:t>
            </a:r>
            <a:endParaRPr lang="ja-JP" altLang="en-US" sz="1350" b="1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C3A0E4E-B4F2-293F-47A4-9AA4A4EBD29F}"/>
              </a:ext>
            </a:extLst>
          </p:cNvPr>
          <p:cNvSpPr txBox="1"/>
          <p:nvPr/>
        </p:nvSpPr>
        <p:spPr>
          <a:xfrm>
            <a:off x="6643482" y="4608115"/>
            <a:ext cx="1031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FFFF00"/>
                </a:solidFill>
              </a:rPr>
              <a:t>Lower</a:t>
            </a:r>
            <a:r>
              <a:rPr lang="ja-JP" altLang="en-US" sz="1350" b="1" dirty="0">
                <a:solidFill>
                  <a:srgbClr val="FFFF00"/>
                </a:solidFill>
              </a:rPr>
              <a:t> </a:t>
            </a:r>
            <a:r>
              <a:rPr lang="en-US" altLang="ja-JP" sz="1350" b="1" dirty="0">
                <a:solidFill>
                  <a:srgbClr val="FFFF00"/>
                </a:solidFill>
              </a:rPr>
              <a:t>monitor</a:t>
            </a:r>
            <a:endParaRPr lang="ja-JP" altLang="en-US" sz="1350" b="1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A42FDD4-7BD5-C767-EE43-3263FDA0AFA9}"/>
              </a:ext>
            </a:extLst>
          </p:cNvPr>
          <p:cNvSpPr txBox="1"/>
          <p:nvPr/>
        </p:nvSpPr>
        <p:spPr>
          <a:xfrm>
            <a:off x="1746599" y="5162266"/>
            <a:ext cx="1826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Kicker</a:t>
            </a:r>
            <a:r>
              <a:rPr lang="ja-JP" altLang="en-US" sz="1350" dirty="0"/>
              <a:t> </a:t>
            </a:r>
            <a:r>
              <a:rPr lang="en-US" altLang="ja-JP" sz="1350" dirty="0"/>
              <a:t>current</a:t>
            </a:r>
            <a:endParaRPr lang="ja-JP" altLang="en-US" sz="1350" dirty="0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E4FAE4B0-EA5B-CAA0-E791-F9FAE0A07F0E}"/>
              </a:ext>
            </a:extLst>
          </p:cNvPr>
          <p:cNvCxnSpPr/>
          <p:nvPr/>
        </p:nvCxnSpPr>
        <p:spPr>
          <a:xfrm>
            <a:off x="7069363" y="2169293"/>
            <a:ext cx="555584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0BEF88-8023-9675-261B-5C8B3201DD5B}"/>
              </a:ext>
            </a:extLst>
          </p:cNvPr>
          <p:cNvSpPr txBox="1"/>
          <p:nvPr/>
        </p:nvSpPr>
        <p:spPr>
          <a:xfrm rot="16200000">
            <a:off x="-547582" y="3521932"/>
            <a:ext cx="18838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PMT signal (mV)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EEA7769-0E1B-1DFB-5777-FB2F712169E0}"/>
              </a:ext>
            </a:extLst>
          </p:cNvPr>
          <p:cNvSpPr txBox="1"/>
          <p:nvPr/>
        </p:nvSpPr>
        <p:spPr>
          <a:xfrm rot="16200000">
            <a:off x="-190508" y="5121142"/>
            <a:ext cx="12535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Kicker</a:t>
            </a:r>
            <a:br>
              <a:rPr lang="en-US" altLang="ja-JP" dirty="0"/>
            </a:br>
            <a:r>
              <a:rPr lang="en-US" altLang="ja-JP" dirty="0"/>
              <a:t>current </a:t>
            </a:r>
            <a:r>
              <a:rPr kumimoji="1" lang="en-US" altLang="ja-JP" dirty="0"/>
              <a:t> (A)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65362C7-ACD5-68C8-13B5-B81C65AD7799}"/>
              </a:ext>
            </a:extLst>
          </p:cNvPr>
          <p:cNvSpPr txBox="1"/>
          <p:nvPr/>
        </p:nvSpPr>
        <p:spPr>
          <a:xfrm>
            <a:off x="3779950" y="6000496"/>
            <a:ext cx="2701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 from TRG (us)      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1B3BF5B-948B-ACA8-C279-57095D7C3725}"/>
              </a:ext>
            </a:extLst>
          </p:cNvPr>
          <p:cNvSpPr txBox="1"/>
          <p:nvPr/>
        </p:nvSpPr>
        <p:spPr>
          <a:xfrm>
            <a:off x="4713955" y="3525480"/>
            <a:ext cx="14846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SciFi</a:t>
            </a:r>
            <a:r>
              <a:rPr kumimoji="1" lang="en-US" altLang="ja-JP" sz="1200" dirty="0"/>
              <a:t> (storage region)</a:t>
            </a:r>
            <a:endParaRPr kumimoji="1" lang="ja-JP" altLang="en-US" sz="1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81F65DB-B1B8-C2A6-1398-3E3C7EF0A412}"/>
              </a:ext>
            </a:extLst>
          </p:cNvPr>
          <p:cNvSpPr txBox="1"/>
          <p:nvPr/>
        </p:nvSpPr>
        <p:spPr>
          <a:xfrm>
            <a:off x="3874428" y="2485703"/>
            <a:ext cx="18992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SciFi</a:t>
            </a:r>
            <a:r>
              <a:rPr kumimoji="1" lang="en-US" altLang="ja-JP" sz="1200" dirty="0"/>
              <a:t> (above storage region)</a:t>
            </a:r>
            <a:endParaRPr kumimoji="1" lang="ja-JP" altLang="en-US" sz="1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5362CE-5B90-DC73-0497-AC127FD406B3}"/>
              </a:ext>
            </a:extLst>
          </p:cNvPr>
          <p:cNvSpPr txBox="1"/>
          <p:nvPr/>
        </p:nvSpPr>
        <p:spPr>
          <a:xfrm>
            <a:off x="1739412" y="4443317"/>
            <a:ext cx="19040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/>
              <a:t>SciFi</a:t>
            </a:r>
            <a:r>
              <a:rPr kumimoji="1" lang="en-US" altLang="ja-JP" sz="1200" dirty="0"/>
              <a:t> (below storage region)</a:t>
            </a:r>
            <a:endParaRPr kumimoji="1" lang="ja-JP" altLang="en-US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A12552B-C9D1-C2AA-A284-8B83AD1ABEC7}"/>
              </a:ext>
            </a:extLst>
          </p:cNvPr>
          <p:cNvSpPr txBox="1"/>
          <p:nvPr/>
        </p:nvSpPr>
        <p:spPr>
          <a:xfrm>
            <a:off x="2636411" y="3491172"/>
            <a:ext cx="145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0432FF"/>
                </a:solidFill>
              </a:rPr>
              <a:t>Delayed signal from</a:t>
            </a:r>
            <a:br>
              <a:rPr kumimoji="1" lang="en-US" altLang="ja-JP" sz="1200" b="1" dirty="0">
                <a:solidFill>
                  <a:srgbClr val="0432FF"/>
                </a:solidFill>
              </a:rPr>
            </a:br>
            <a:r>
              <a:rPr kumimoji="1" lang="en-US" altLang="ja-JP" sz="1200" b="1" dirty="0">
                <a:solidFill>
                  <a:srgbClr val="0432FF"/>
                </a:solidFill>
              </a:rPr>
              <a:t>stored electron</a:t>
            </a:r>
            <a:endParaRPr kumimoji="1" lang="ja-JP" altLang="en-US" sz="1200" b="1" dirty="0">
              <a:solidFill>
                <a:srgbClr val="0432FF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778335-25E9-748F-7873-AC30C39E7B58}"/>
              </a:ext>
            </a:extLst>
          </p:cNvPr>
          <p:cNvSpPr txBox="1"/>
          <p:nvPr/>
        </p:nvSpPr>
        <p:spPr>
          <a:xfrm>
            <a:off x="1893355" y="2463232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Prompt signal from</a:t>
            </a:r>
            <a:br>
              <a:rPr kumimoji="1" lang="en-US" altLang="ja-JP" sz="1200" dirty="0">
                <a:solidFill>
                  <a:srgbClr val="FF0000"/>
                </a:solidFill>
              </a:rPr>
            </a:br>
            <a:r>
              <a:rPr kumimoji="1" lang="en-US" altLang="ja-JP" sz="1200" dirty="0">
                <a:solidFill>
                  <a:srgbClr val="FF0000"/>
                </a:solidFill>
              </a:rPr>
              <a:t>injected beam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C4A97C-A4F2-199D-6983-51BE1BD7FB7B}"/>
              </a:ext>
            </a:extLst>
          </p:cNvPr>
          <p:cNvSpPr txBox="1"/>
          <p:nvPr/>
        </p:nvSpPr>
        <p:spPr>
          <a:xfrm>
            <a:off x="4023349" y="4451373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Prompt signal from</a:t>
            </a:r>
            <a:br>
              <a:rPr kumimoji="1" lang="en-US" altLang="ja-JP" sz="1200" dirty="0"/>
            </a:br>
            <a:r>
              <a:rPr kumimoji="1" lang="en-US" altLang="ja-JP" sz="1200" dirty="0"/>
              <a:t>injected beam</a:t>
            </a:r>
            <a:endParaRPr kumimoji="1" lang="ja-JP" altLang="en-US" sz="1200" dirty="0"/>
          </a:p>
        </p:txBody>
      </p:sp>
      <p:pic>
        <p:nvPicPr>
          <p:cNvPr id="44" name="図 43" descr="ポーズをとっているスーツ姿の男性のグループ&#10;&#10;中程度の精度で自動的に生成された説明">
            <a:extLst>
              <a:ext uri="{FF2B5EF4-FFF2-40B4-BE49-F238E27FC236}">
                <a16:creationId xmlns:a16="http://schemas.microsoft.com/office/drawing/2014/main" id="{66E32448-C0D5-A1B8-B52D-8EDC6EF0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52" y="5444307"/>
            <a:ext cx="1503143" cy="1002879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E901902-421D-460A-2156-82FF64245DE9}"/>
              </a:ext>
            </a:extLst>
          </p:cNvPr>
          <p:cNvSpPr txBox="1"/>
          <p:nvPr/>
        </p:nvSpPr>
        <p:spPr>
          <a:xfrm>
            <a:off x="1176902" y="6322672"/>
            <a:ext cx="5194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https://www.ocha.ac.jp/danjo/op/ytp/20230221_yuasa.html</a:t>
            </a:r>
          </a:p>
        </p:txBody>
      </p:sp>
      <p:pic>
        <p:nvPicPr>
          <p:cNvPr id="48" name="図 47" descr="カップ, テーブル, 座る, 食品 が含まれている画像&#10;&#10;自動的に生成された説明">
            <a:extLst>
              <a:ext uri="{FF2B5EF4-FFF2-40B4-BE49-F238E27FC236}">
                <a16:creationId xmlns:a16="http://schemas.microsoft.com/office/drawing/2014/main" id="{6138EBC4-6232-A54E-5FFC-CD8078A37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76292" y="5507431"/>
            <a:ext cx="1178112" cy="78786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9DA77C88-1E0C-158D-CB94-B22FB2DD3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675" y="174928"/>
            <a:ext cx="2485828" cy="1897079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305A8C4-900E-9024-1CE6-18B0A437A2C2}"/>
              </a:ext>
            </a:extLst>
          </p:cNvPr>
          <p:cNvSpPr txBox="1"/>
          <p:nvPr/>
        </p:nvSpPr>
        <p:spPr>
          <a:xfrm>
            <a:off x="7469894" y="173793"/>
            <a:ext cx="14467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DC beam with kicker coil</a:t>
            </a:r>
            <a:endParaRPr kumimoji="1" lang="ja-JP" altLang="en-US" sz="1400" dirty="0"/>
          </a:p>
        </p:txBody>
      </p:sp>
      <p:sp>
        <p:nvSpPr>
          <p:cNvPr id="43" name="スライド番号プレースホルダー 2">
            <a:extLst>
              <a:ext uri="{FF2B5EF4-FFF2-40B4-BE49-F238E27FC236}">
                <a16:creationId xmlns:a16="http://schemas.microsoft.com/office/drawing/2014/main" id="{448FC3BF-DA3F-5911-1221-4A4DE82C0F85}"/>
              </a:ext>
            </a:extLst>
          </p:cNvPr>
          <p:cNvSpPr txBox="1">
            <a:spLocks/>
          </p:cNvSpPr>
          <p:nvPr/>
        </p:nvSpPr>
        <p:spPr>
          <a:xfrm>
            <a:off x="7528654" y="74920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8729B-CCA1-442F-9676-D53C76C34CB2}" type="slidenum">
              <a:rPr lang="ja-JP" altLang="en-US" sz="2100"/>
              <a:pPr/>
              <a:t>17</a:t>
            </a:fld>
            <a:endParaRPr lang="ja-JP" altLang="en-US" sz="2100" dirty="0"/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0854B10A-BE03-FFBE-F3D0-74F5EFC60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481" y="6456894"/>
            <a:ext cx="2532899" cy="340664"/>
          </a:xfrm>
          <a:prstGeom prst="rect">
            <a:avLst/>
          </a:prstGeom>
        </p:spPr>
      </p:pic>
      <p:sp>
        <p:nvSpPr>
          <p:cNvPr id="62" name="タイトル 7">
            <a:extLst>
              <a:ext uri="{FF2B5EF4-FFF2-40B4-BE49-F238E27FC236}">
                <a16:creationId xmlns:a16="http://schemas.microsoft.com/office/drawing/2014/main" id="{F17AC867-91D8-B9DD-4F92-2682147C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449"/>
            <a:ext cx="5654841" cy="774145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en-US" altLang="ja-JP" sz="295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result of “stored” beam of 3-D spiral injection</a:t>
            </a:r>
            <a:endParaRPr lang="ja-JP" altLang="en-US" sz="29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04F3D05-B06C-0643-4190-03E564BD9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70" y="478455"/>
            <a:ext cx="2116776" cy="1587583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4D6BA7E-50C4-3CF6-6BE0-34318C1F44A7}"/>
              </a:ext>
            </a:extLst>
          </p:cNvPr>
          <p:cNvSpPr txBox="1"/>
          <p:nvPr/>
        </p:nvSpPr>
        <p:spPr>
          <a:xfrm>
            <a:off x="167095" y="1041366"/>
            <a:ext cx="3939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dirty="0"/>
              <a:t>Injected beam (100ns width) is kicked and then we detected “stored signal” for few </a:t>
            </a:r>
            <a:r>
              <a:rPr kumimoji="1" lang="el-G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820A498-A670-E517-20A9-EC3C711C5379}"/>
              </a:ext>
            </a:extLst>
          </p:cNvPr>
          <p:cNvSpPr txBox="1"/>
          <p:nvPr/>
        </p:nvSpPr>
        <p:spPr>
          <a:xfrm>
            <a:off x="2136892" y="6569352"/>
            <a:ext cx="4499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https://www2.kek.jp/kokusai/AIL/TYL/index.html</a:t>
            </a:r>
          </a:p>
        </p:txBody>
      </p:sp>
    </p:spTree>
    <p:extLst>
      <p:ext uri="{BB962C8B-B14F-4D97-AF65-F5344CB8AC3E}">
        <p14:creationId xmlns:p14="http://schemas.microsoft.com/office/powerpoint/2010/main" val="319761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12564B6-317F-A39F-6AEC-A1E16FE66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648320"/>
                <a:ext cx="9299167" cy="3377770"/>
              </a:xfrm>
              <a:solidFill>
                <a:schemeClr val="bg1">
                  <a:alpha val="76000"/>
                </a:schemeClr>
              </a:solidFill>
            </p:spPr>
            <p:txBody>
              <a:bodyPr>
                <a:noAutofit/>
              </a:bodyPr>
              <a:lstStyle/>
              <a:p>
                <a:r>
                  <a:rPr lang="en-US" altLang="ja-JP" dirty="0">
                    <a:ea typeface="+mn-ea"/>
                  </a:rPr>
                  <a:t>M</a:t>
                </a:r>
                <a:r>
                  <a:rPr kumimoji="1" lang="en-US" altLang="ja-JP" dirty="0">
                    <a:ea typeface="+mn-ea"/>
                  </a:rPr>
                  <a:t>uon g-2/EDM experiment at J-PARC aims to measure muon g-2/EDM by utilizing</a:t>
                </a:r>
              </a:p>
              <a:p>
                <a:pPr lvl="1"/>
                <a:r>
                  <a:rPr lang="en" altLang="ja-JP" sz="2000" dirty="0">
                    <a:effectLst/>
                    <a:ea typeface="+mn-ea"/>
                  </a:rPr>
                  <a:t>Low emittance muon beam stored by weak focusing magnetic field</a:t>
                </a:r>
                <a:r>
                  <a:rPr lang="en" altLang="ja-JP" sz="2000" dirty="0">
                    <a:effectLst/>
                    <a:ea typeface="+mn-ea"/>
                    <a:sym typeface="Wingdings" panose="05000000000000000000" pitchFamily="2" charset="2"/>
                  </a:rPr>
                  <a:t></a:t>
                </a:r>
                <a:r>
                  <a:rPr lang="en" altLang="ja-JP" sz="2000" i="1" dirty="0">
                    <a:effectLst/>
                    <a:ea typeface="+mn-ea"/>
                  </a:rPr>
                  <a:t>No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" altLang="ja-JP" sz="2000" i="1" smtClean="0">
                            <a:effectLst/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  <a:ea typeface="+mn-ea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ja-JP" sz="2000" i="1" dirty="0">
                    <a:ea typeface="+mn-ea"/>
                  </a:rPr>
                  <a:t> focus</a:t>
                </a:r>
                <a:endParaRPr lang="en" altLang="ja-JP" sz="2000" i="1" dirty="0">
                  <a:effectLst/>
                  <a:ea typeface="+mn-ea"/>
                </a:endParaRPr>
              </a:p>
              <a:p>
                <a:pPr lvl="1"/>
                <a:r>
                  <a:rPr kumimoji="1" lang="en-US" altLang="ja-JP" sz="2000" dirty="0">
                    <a:ea typeface="+mn-ea"/>
                  </a:rPr>
                  <a:t>Compact storage magnet with low momentum muon.</a:t>
                </a:r>
                <a:r>
                  <a:rPr kumimoji="1" lang="en-US" altLang="ja-JP" sz="2000" dirty="0">
                    <a:ea typeface="+mn-ea"/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sz="2000" i="1" dirty="0">
                    <a:ea typeface="+mn-ea"/>
                  </a:rPr>
                  <a:t>No  “magic” mom.</a:t>
                </a:r>
              </a:p>
              <a:p>
                <a:r>
                  <a:rPr kumimoji="1" lang="en-US" altLang="ja-JP" dirty="0">
                    <a:ea typeface="+mn-ea"/>
                  </a:rPr>
                  <a:t>This will be an </a:t>
                </a:r>
                <a:r>
                  <a:rPr lang="en-US" altLang="ja-JP" dirty="0">
                    <a:ea typeface="+mn-ea"/>
                  </a:rPr>
                  <a:t>independent measurement from BNL/FNAL at different systematics.</a:t>
                </a:r>
                <a:endParaRPr lang="en-US" altLang="ja-JP" dirty="0">
                  <a:effectLst/>
                  <a:ea typeface="+mn-ea"/>
                </a:endParaRPr>
              </a:p>
              <a:p>
                <a:r>
                  <a:rPr kumimoji="1" lang="en-US" altLang="ja-JP" dirty="0">
                    <a:ea typeface="+mn-ea"/>
                  </a:rPr>
                  <a:t>Today, I focus on </a:t>
                </a:r>
                <a:r>
                  <a:rPr kumimoji="1" lang="en-US" altLang="ja-JP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</a:rPr>
                  <a:t>new beam injection scheme as a member of injection team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</a:rPr>
                  <a:t>introduce three keys:</a:t>
                </a:r>
                <a:r>
                  <a:rPr lang="en-US" altLang="ja-JP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lvl="2"/>
                <a:r>
                  <a:rPr lang="en-US" altLang="ja-JP" sz="2000" b="1" i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Strongly X-Y coupled beam, </a:t>
                </a:r>
                <a:r>
                  <a:rPr lang="en-US" altLang="ja-JP" sz="2000" b="1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Vertical kicker to control vertical beam phase space</a:t>
                </a:r>
                <a:r>
                  <a:rPr lang="en-US" altLang="ja-JP" sz="2000" i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en-US" altLang="ja-JP" sz="20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and</a:t>
                </a:r>
                <a:r>
                  <a:rPr lang="en-US" altLang="ja-JP" sz="2000" i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Beam monitor inside the storage magnet</a:t>
                </a:r>
                <a:endParaRPr lang="en-US" altLang="ja-JP" sz="20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12564B6-317F-A39F-6AEC-A1E16FE66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648320"/>
                <a:ext cx="9299167" cy="3377770"/>
              </a:xfrm>
              <a:blipFill>
                <a:blip r:embed="rId2"/>
                <a:stretch>
                  <a:fillRect l="-590" t="-9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20A7BC3-F288-04F5-39BC-444D3F4C53C1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ummary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AF31A-803B-9ECD-61FC-72C94621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18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21B7615-5767-0F60-A00E-BCB9750DAE41}"/>
                  </a:ext>
                </a:extLst>
              </p:cNvPr>
              <p:cNvSpPr txBox="1"/>
              <p:nvPr/>
            </p:nvSpPr>
            <p:spPr>
              <a:xfrm>
                <a:off x="-290335" y="7708282"/>
                <a:ext cx="914399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ea typeface="+mn-ea"/>
                  </a:rPr>
                  <a:t>Expected </a:t>
                </a:r>
                <a:r>
                  <a:rPr lang="en-US" altLang="ja-JP" dirty="0">
                    <a:ea typeface="+mn-ea"/>
                  </a:rPr>
                  <a:t>d</a:t>
                </a:r>
                <a:r>
                  <a:rPr kumimoji="1" lang="en-US" altLang="ja-JP" dirty="0">
                    <a:ea typeface="+mn-ea"/>
                  </a:rPr>
                  <a:t>ata </a:t>
                </a:r>
                <a:r>
                  <a:rPr lang="en-US" altLang="ja-JP" dirty="0">
                    <a:ea typeface="+mn-ea"/>
                  </a:rPr>
                  <a:t>taking from JFY 2028.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After 2 years of data taking,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muon g-2 measurement at 450ppb(stat.) : comparable to BNL.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muon EDM sensitivity at </a:t>
                </a:r>
                <a14:m>
                  <m:oMath xmlns:m="http://schemas.openxmlformats.org/officeDocument/2006/math">
                    <m:r>
                      <a:rPr lang="en-US" altLang="ja-JP" sz="1600" i="1" smtClean="0">
                        <a:latin typeface="Cambria Math" panose="02040503050406030204" pitchFamily="18" charset="0"/>
                        <a:ea typeface="+mn-ea"/>
                      </a:rPr>
                      <m:t>1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+mn-ea"/>
                      </a:rPr>
                      <m:t>.5 × 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  <m:t>−21</m:t>
                        </m:r>
                      </m:sup>
                    </m:sSup>
                    <m:r>
                      <a:rPr lang="en-US" altLang="ja-JP" sz="1600" b="0" i="0" smtClean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  <a:ea typeface="+mn-ea"/>
                      </a:rPr>
                      <m:t>e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  <a:ea typeface="+mn-ea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highlight>
                          <a:srgbClr val="F9F9F9"/>
                        </a:highlight>
                        <a:latin typeface="Cambria Math" panose="02040503050406030204" pitchFamily="18" charset="0"/>
                        <a:ea typeface="+mn-ea"/>
                      </a:rPr>
                      <m:t>cm</m:t>
                    </m:r>
                    <m:r>
                      <a:rPr lang="en-US" altLang="ja-JP" sz="1600" b="0" i="1" smtClean="0">
                        <a:highlight>
                          <a:srgbClr val="F9F9F9"/>
                        </a:highlight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US" altLang="ja-JP" sz="1600" dirty="0">
                    <a:highlight>
                      <a:srgbClr val="F9F9F9"/>
                    </a:highlight>
                    <a:ea typeface="+mn-ea"/>
                  </a:rPr>
                  <a:t>(stat.): </a:t>
                </a:r>
                <a:r>
                  <a:rPr lang="en-US" altLang="ja-JP" dirty="0">
                    <a:ea typeface="+mn-ea"/>
                  </a:rPr>
                  <a:t>2 orders of magnitude improvement.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ea typeface="+mn-ea"/>
                  </a:rPr>
                  <a:t>Many technical challenges we are facing, </a:t>
                </a:r>
                <a:r>
                  <a:rPr lang="en-US" altLang="ja-JP" dirty="0"/>
                  <a:t> </a:t>
                </a:r>
                <a:r>
                  <a:rPr lang="en-US" altLang="ja-JP" dirty="0">
                    <a:ea typeface="+mn-ea"/>
                  </a:rPr>
                  <a:t>but expecting new results from J-PARC!</a:t>
                </a:r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21B7615-5767-0F60-A00E-BCB9750D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0335" y="7708282"/>
                <a:ext cx="9143999" cy="1477328"/>
              </a:xfrm>
              <a:prstGeom prst="rect">
                <a:avLst/>
              </a:prstGeom>
              <a:blipFill>
                <a:blip r:embed="rId3"/>
                <a:stretch>
                  <a:fillRect l="-400" t="-2058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3" name="表 6">
            <a:extLst>
              <a:ext uri="{FF2B5EF4-FFF2-40B4-BE49-F238E27FC236}">
                <a16:creationId xmlns:a16="http://schemas.microsoft.com/office/drawing/2014/main" id="{DB54A51A-8AFC-853E-5983-EC0940EED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488455"/>
              </p:ext>
            </p:extLst>
          </p:nvPr>
        </p:nvGraphicFramePr>
        <p:xfrm>
          <a:off x="63364" y="3817904"/>
          <a:ext cx="8740834" cy="2804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503">
                  <a:extLst>
                    <a:ext uri="{9D8B030D-6E8A-4147-A177-3AD203B41FA5}">
                      <a16:colId xmlns:a16="http://schemas.microsoft.com/office/drawing/2014/main" val="807664928"/>
                    </a:ext>
                  </a:extLst>
                </a:gridCol>
                <a:gridCol w="930189">
                  <a:extLst>
                    <a:ext uri="{9D8B030D-6E8A-4147-A177-3AD203B41FA5}">
                      <a16:colId xmlns:a16="http://schemas.microsoft.com/office/drawing/2014/main" val="2387634095"/>
                    </a:ext>
                  </a:extLst>
                </a:gridCol>
                <a:gridCol w="1351793">
                  <a:extLst>
                    <a:ext uri="{9D8B030D-6E8A-4147-A177-3AD203B41FA5}">
                      <a16:colId xmlns:a16="http://schemas.microsoft.com/office/drawing/2014/main" val="1096352277"/>
                    </a:ext>
                  </a:extLst>
                </a:gridCol>
                <a:gridCol w="1477218">
                  <a:extLst>
                    <a:ext uri="{9D8B030D-6E8A-4147-A177-3AD203B41FA5}">
                      <a16:colId xmlns:a16="http://schemas.microsoft.com/office/drawing/2014/main" val="375890506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586144313"/>
                    </a:ext>
                  </a:extLst>
                </a:gridCol>
                <a:gridCol w="1214045">
                  <a:extLst>
                    <a:ext uri="{9D8B030D-6E8A-4147-A177-3AD203B41FA5}">
                      <a16:colId xmlns:a16="http://schemas.microsoft.com/office/drawing/2014/main" val="4201741922"/>
                    </a:ext>
                  </a:extLst>
                </a:gridCol>
                <a:gridCol w="1079286">
                  <a:extLst>
                    <a:ext uri="{9D8B030D-6E8A-4147-A177-3AD203B41FA5}">
                      <a16:colId xmlns:a16="http://schemas.microsoft.com/office/drawing/2014/main" val="1258000513"/>
                    </a:ext>
                  </a:extLst>
                </a:gridCol>
              </a:tblGrid>
              <a:tr h="2786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+mn-lt"/>
                        </a:rPr>
                        <a:t>FY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kumimoji="1" lang="ja-JP" altLang="en-US" sz="1400" baseline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2028 ~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185789"/>
                  </a:ext>
                </a:extLst>
              </a:tr>
              <a:tr h="86373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E34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J-PARC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muon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g-2/EDM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273736"/>
                  </a:ext>
                </a:extLst>
              </a:tr>
              <a:tr h="15545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b="1" dirty="0">
                        <a:solidFill>
                          <a:schemeClr val="tx1"/>
                        </a:solidFill>
                        <a:latin typeface="游ゴシック" panose="020B0400000000000000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b="1" dirty="0">
                        <a:solidFill>
                          <a:schemeClr val="tx1"/>
                        </a:solidFill>
                        <a:latin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89963"/>
                  </a:ext>
                </a:extLst>
              </a:tr>
            </a:tbl>
          </a:graphicData>
        </a:graphic>
      </p:graphicFrame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69B9CF6-8D08-A582-14AC-D1AD2354843C}"/>
              </a:ext>
            </a:extLst>
          </p:cNvPr>
          <p:cNvSpPr txBox="1"/>
          <p:nvPr/>
        </p:nvSpPr>
        <p:spPr>
          <a:xfrm>
            <a:off x="5839058" y="4605685"/>
            <a:ext cx="96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Alignment</a:t>
            </a:r>
            <a:endParaRPr kumimoji="1" lang="ja-JP" altLang="en-US" sz="1400" dirty="0"/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0B72CF29-4964-2374-257A-1C4943C4326E}"/>
              </a:ext>
            </a:extLst>
          </p:cNvPr>
          <p:cNvCxnSpPr>
            <a:cxnSpLocks/>
          </p:cNvCxnSpPr>
          <p:nvPr/>
        </p:nvCxnSpPr>
        <p:spPr>
          <a:xfrm flipH="1" flipV="1">
            <a:off x="1508084" y="4453700"/>
            <a:ext cx="5826145" cy="2537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二等辺三角形 55">
            <a:extLst>
              <a:ext uri="{FF2B5EF4-FFF2-40B4-BE49-F238E27FC236}">
                <a16:creationId xmlns:a16="http://schemas.microsoft.com/office/drawing/2014/main" id="{147CE966-DA21-FEDD-6BBA-F005208F729F}"/>
              </a:ext>
            </a:extLst>
          </p:cNvPr>
          <p:cNvSpPr/>
          <p:nvPr/>
        </p:nvSpPr>
        <p:spPr>
          <a:xfrm rot="10800000">
            <a:off x="3289057" y="4303160"/>
            <a:ext cx="150129" cy="1185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二等辺三角形 56">
            <a:extLst>
              <a:ext uri="{FF2B5EF4-FFF2-40B4-BE49-F238E27FC236}">
                <a16:creationId xmlns:a16="http://schemas.microsoft.com/office/drawing/2014/main" id="{F5859D59-0346-D112-C0C5-FC820E9C1D8B}"/>
              </a:ext>
            </a:extLst>
          </p:cNvPr>
          <p:cNvSpPr/>
          <p:nvPr/>
        </p:nvSpPr>
        <p:spPr>
          <a:xfrm rot="10800000">
            <a:off x="4651377" y="4299846"/>
            <a:ext cx="150129" cy="1185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94FC11A2-BCFD-F569-3038-A1A077148447}"/>
              </a:ext>
            </a:extLst>
          </p:cNvPr>
          <p:cNvCxnSpPr>
            <a:cxnSpLocks/>
          </p:cNvCxnSpPr>
          <p:nvPr/>
        </p:nvCxnSpPr>
        <p:spPr>
          <a:xfrm flipH="1" flipV="1">
            <a:off x="4471645" y="4946901"/>
            <a:ext cx="2374513" cy="14859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CF95C55-4BE2-5B29-A41C-C33E0DF4C0AE}"/>
              </a:ext>
            </a:extLst>
          </p:cNvPr>
          <p:cNvCxnSpPr>
            <a:cxnSpLocks/>
          </p:cNvCxnSpPr>
          <p:nvPr/>
        </p:nvCxnSpPr>
        <p:spPr>
          <a:xfrm flipH="1" flipV="1">
            <a:off x="1390230" y="4946901"/>
            <a:ext cx="2972894" cy="11375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8663E43-9B6B-2ABB-2C07-8F8DF9C24804}"/>
              </a:ext>
            </a:extLst>
          </p:cNvPr>
          <p:cNvSpPr txBox="1"/>
          <p:nvPr/>
        </p:nvSpPr>
        <p:spPr>
          <a:xfrm>
            <a:off x="1459748" y="4158546"/>
            <a:ext cx="925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LINAC</a:t>
            </a:r>
            <a:endParaRPr kumimoji="1" lang="ja-JP" altLang="en-US" sz="16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EB1B7387-9EAB-B959-0BDC-955B4F9A0E48}"/>
              </a:ext>
            </a:extLst>
          </p:cNvPr>
          <p:cNvSpPr txBox="1"/>
          <p:nvPr/>
        </p:nvSpPr>
        <p:spPr>
          <a:xfrm>
            <a:off x="1426546" y="4538481"/>
            <a:ext cx="110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Magnet</a:t>
            </a:r>
            <a:endParaRPr kumimoji="1" lang="ja-JP" altLang="en-US" sz="1600" dirty="0"/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2D1EB2D0-6B02-F49A-7AD8-C9B19B651E22}"/>
              </a:ext>
            </a:extLst>
          </p:cNvPr>
          <p:cNvCxnSpPr>
            <a:cxnSpLocks/>
          </p:cNvCxnSpPr>
          <p:nvPr/>
        </p:nvCxnSpPr>
        <p:spPr>
          <a:xfrm flipH="1">
            <a:off x="6883868" y="4910555"/>
            <a:ext cx="1272274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B2EC149-1E38-C7B1-7324-0B14570D8771}"/>
              </a:ext>
            </a:extLst>
          </p:cNvPr>
          <p:cNvSpPr txBox="1"/>
          <p:nvPr/>
        </p:nvSpPr>
        <p:spPr>
          <a:xfrm>
            <a:off x="2552468" y="4621715"/>
            <a:ext cx="1513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Final design</a:t>
            </a:r>
            <a:endParaRPr kumimoji="1" lang="ja-JP" altLang="en-US" sz="14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4037B19-474E-FA26-2254-2098DA5908EE}"/>
              </a:ext>
            </a:extLst>
          </p:cNvPr>
          <p:cNvSpPr txBox="1"/>
          <p:nvPr/>
        </p:nvSpPr>
        <p:spPr>
          <a:xfrm>
            <a:off x="4381185" y="4650499"/>
            <a:ext cx="1513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fabrication</a:t>
            </a:r>
            <a:endParaRPr kumimoji="1" lang="ja-JP" altLang="en-US" sz="1400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F943173-40FC-F1E1-AEDC-AFAAF3B362E1}"/>
              </a:ext>
            </a:extLst>
          </p:cNvPr>
          <p:cNvSpPr txBox="1"/>
          <p:nvPr/>
        </p:nvSpPr>
        <p:spPr>
          <a:xfrm>
            <a:off x="5739265" y="4195304"/>
            <a:ext cx="1513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Transport</a:t>
            </a:r>
            <a:r>
              <a:rPr lang="ja-JP" altLang="en-US" sz="1400" dirty="0"/>
              <a:t> </a:t>
            </a:r>
            <a:r>
              <a:rPr lang="en-US" altLang="ja-JP" sz="1400" dirty="0"/>
              <a:t>Line</a:t>
            </a:r>
            <a:endParaRPr kumimoji="1" lang="ja-JP" altLang="en-US" sz="14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8A7010FC-18A2-315D-4D72-CFBD5438EB3B}"/>
              </a:ext>
            </a:extLst>
          </p:cNvPr>
          <p:cNvSpPr txBox="1"/>
          <p:nvPr/>
        </p:nvSpPr>
        <p:spPr>
          <a:xfrm>
            <a:off x="6761537" y="4673204"/>
            <a:ext cx="1513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Field</a:t>
            </a:r>
            <a:r>
              <a:rPr lang="ja-JP" altLang="en-US" sz="1400" dirty="0"/>
              <a:t> </a:t>
            </a:r>
            <a:r>
              <a:rPr lang="en-US" altLang="ja-JP" sz="1400" dirty="0"/>
              <a:t>shimming</a:t>
            </a:r>
            <a:endParaRPr kumimoji="1" lang="ja-JP" altLang="en-US" sz="1400" dirty="0"/>
          </a:p>
        </p:txBody>
      </p: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004D0732-67DE-8B31-30AD-7ACD51E173FA}"/>
              </a:ext>
            </a:extLst>
          </p:cNvPr>
          <p:cNvCxnSpPr>
            <a:cxnSpLocks/>
          </p:cNvCxnSpPr>
          <p:nvPr/>
        </p:nvCxnSpPr>
        <p:spPr>
          <a:xfrm>
            <a:off x="7364251" y="4471680"/>
            <a:ext cx="809953" cy="739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1B71D195-45E9-23B2-A996-2AFE5E72F3E8}"/>
              </a:ext>
            </a:extLst>
          </p:cNvPr>
          <p:cNvCxnSpPr>
            <a:cxnSpLocks/>
          </p:cNvCxnSpPr>
          <p:nvPr/>
        </p:nvCxnSpPr>
        <p:spPr>
          <a:xfrm flipH="1">
            <a:off x="8136281" y="4117602"/>
            <a:ext cx="37923" cy="2504531"/>
          </a:xfrm>
          <a:prstGeom prst="line">
            <a:avLst/>
          </a:prstGeom>
          <a:ln w="5715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3C243A9-3B86-AA5C-FC8F-846868E879DC}"/>
              </a:ext>
            </a:extLst>
          </p:cNvPr>
          <p:cNvSpPr txBox="1"/>
          <p:nvPr/>
        </p:nvSpPr>
        <p:spPr>
          <a:xfrm>
            <a:off x="7916589" y="5231038"/>
            <a:ext cx="461665" cy="11157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en-US" altLang="ja-JP" b="1" dirty="0"/>
              <a:t>Beam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ON</a:t>
            </a:r>
            <a:endParaRPr kumimoji="1" lang="ja-JP" altLang="en-US" b="1" dirty="0"/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58153A74-6393-9949-9808-D602981164EE}"/>
              </a:ext>
            </a:extLst>
          </p:cNvPr>
          <p:cNvCxnSpPr>
            <a:cxnSpLocks/>
          </p:cNvCxnSpPr>
          <p:nvPr/>
        </p:nvCxnSpPr>
        <p:spPr>
          <a:xfrm flipV="1">
            <a:off x="5058377" y="6249700"/>
            <a:ext cx="1175184" cy="48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B5783E81-5DFC-701D-2E2F-D7F3CD4AB5A8}"/>
              </a:ext>
            </a:extLst>
          </p:cNvPr>
          <p:cNvCxnSpPr>
            <a:cxnSpLocks/>
          </p:cNvCxnSpPr>
          <p:nvPr/>
        </p:nvCxnSpPr>
        <p:spPr>
          <a:xfrm flipH="1">
            <a:off x="1418056" y="5707395"/>
            <a:ext cx="1646094" cy="72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6B3C5AE-A68B-0375-8866-405D356125AF}"/>
              </a:ext>
            </a:extLst>
          </p:cNvPr>
          <p:cNvSpPr txBox="1"/>
          <p:nvPr/>
        </p:nvSpPr>
        <p:spPr>
          <a:xfrm>
            <a:off x="1478632" y="5473161"/>
            <a:ext cx="60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00B050"/>
                </a:solidFill>
              </a:rPr>
              <a:t>R&amp;D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35214E93-C30B-B751-71C0-BFBB7D973300}"/>
              </a:ext>
            </a:extLst>
          </p:cNvPr>
          <p:cNvCxnSpPr>
            <a:cxnSpLocks/>
          </p:cNvCxnSpPr>
          <p:nvPr/>
        </p:nvCxnSpPr>
        <p:spPr>
          <a:xfrm>
            <a:off x="4261722" y="5760787"/>
            <a:ext cx="1502754" cy="224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フローチャート: 代替処理 73">
            <a:extLst>
              <a:ext uri="{FF2B5EF4-FFF2-40B4-BE49-F238E27FC236}">
                <a16:creationId xmlns:a16="http://schemas.microsoft.com/office/drawing/2014/main" id="{BF8999F5-D27C-23AA-AA13-375EDE36FE6E}"/>
              </a:ext>
            </a:extLst>
          </p:cNvPr>
          <p:cNvSpPr/>
          <p:nvPr/>
        </p:nvSpPr>
        <p:spPr>
          <a:xfrm>
            <a:off x="4294296" y="5821548"/>
            <a:ext cx="1152552" cy="36043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rgbClr val="00B050"/>
                </a:solidFill>
              </a:rPr>
              <a:t>EM shield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AB88B61-266C-F65F-CDAA-834F3AC1A113}"/>
              </a:ext>
            </a:extLst>
          </p:cNvPr>
          <p:cNvSpPr txBox="1"/>
          <p:nvPr/>
        </p:nvSpPr>
        <p:spPr>
          <a:xfrm>
            <a:off x="3825307" y="5402974"/>
            <a:ext cx="2306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00B050"/>
                </a:solidFill>
              </a:rPr>
              <a:t>PW1,</a:t>
            </a:r>
            <a:r>
              <a:rPr kumimoji="1" lang="ja-JP" altLang="en-US" sz="1400" b="1" dirty="0">
                <a:solidFill>
                  <a:srgbClr val="00B050"/>
                </a:solidFill>
              </a:rPr>
              <a:t> </a:t>
            </a:r>
            <a:r>
              <a:rPr kumimoji="1" lang="en-US" altLang="ja-JP" sz="1400" b="1" dirty="0">
                <a:solidFill>
                  <a:srgbClr val="00B050"/>
                </a:solidFill>
              </a:rPr>
              <a:t>PW2</a:t>
            </a:r>
            <a:r>
              <a:rPr kumimoji="1" lang="ja-JP" altLang="en-US" sz="1400" b="1" dirty="0">
                <a:solidFill>
                  <a:srgbClr val="00B050"/>
                </a:solidFill>
              </a:rPr>
              <a:t> </a:t>
            </a:r>
            <a:r>
              <a:rPr kumimoji="1" lang="en-US" altLang="ja-JP" sz="1400" b="1" dirty="0">
                <a:solidFill>
                  <a:srgbClr val="00B050"/>
                </a:solidFill>
              </a:rPr>
              <a:t>fabrication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2C30D4CC-FDF4-73B0-B4F5-B26FDA839653}"/>
              </a:ext>
            </a:extLst>
          </p:cNvPr>
          <p:cNvCxnSpPr>
            <a:cxnSpLocks/>
          </p:cNvCxnSpPr>
          <p:nvPr/>
        </p:nvCxnSpPr>
        <p:spPr>
          <a:xfrm>
            <a:off x="6186077" y="6246971"/>
            <a:ext cx="110818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570F83CE-6C77-1893-091D-838FD0ECDAE9}"/>
              </a:ext>
            </a:extLst>
          </p:cNvPr>
          <p:cNvCxnSpPr>
            <a:cxnSpLocks/>
          </p:cNvCxnSpPr>
          <p:nvPr/>
        </p:nvCxnSpPr>
        <p:spPr>
          <a:xfrm flipH="1">
            <a:off x="3162866" y="5718619"/>
            <a:ext cx="1022611" cy="0"/>
          </a:xfrm>
          <a:prstGeom prst="straightConnector1">
            <a:avLst/>
          </a:prstGeom>
          <a:ln w="3810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818CC17B-BB7D-9A53-3F18-950129D1C81C}"/>
              </a:ext>
            </a:extLst>
          </p:cNvPr>
          <p:cNvSpPr txBox="1"/>
          <p:nvPr/>
        </p:nvSpPr>
        <p:spPr>
          <a:xfrm>
            <a:off x="2698055" y="5381297"/>
            <a:ext cx="1487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Coils</a:t>
            </a:r>
            <a:r>
              <a:rPr lang="ja-JP" altLang="en-US" sz="1400" b="1" dirty="0">
                <a:solidFill>
                  <a:srgbClr val="00B050"/>
                </a:solidFill>
              </a:rPr>
              <a:t> </a:t>
            </a:r>
            <a:r>
              <a:rPr lang="en-US" altLang="ja-JP" sz="1400" b="1" dirty="0">
                <a:solidFill>
                  <a:srgbClr val="00B050"/>
                </a:solidFill>
              </a:rPr>
              <a:t>fabrication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1CF12157-09D9-8D46-1897-D69B9DC30177}"/>
              </a:ext>
            </a:extLst>
          </p:cNvPr>
          <p:cNvSpPr txBox="1"/>
          <p:nvPr/>
        </p:nvSpPr>
        <p:spPr>
          <a:xfrm>
            <a:off x="8477256" y="4327823"/>
            <a:ext cx="492443" cy="21463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FF00"/>
                </a:solidFill>
              </a:rPr>
              <a:t>New results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16201779-BC73-5E15-6913-4AD38B1D442D}"/>
              </a:ext>
            </a:extLst>
          </p:cNvPr>
          <p:cNvCxnSpPr>
            <a:cxnSpLocks/>
          </p:cNvCxnSpPr>
          <p:nvPr/>
        </p:nvCxnSpPr>
        <p:spPr>
          <a:xfrm>
            <a:off x="2467604" y="5360131"/>
            <a:ext cx="1598569" cy="0"/>
          </a:xfrm>
          <a:prstGeom prst="straightConnector1">
            <a:avLst/>
          </a:prstGeom>
          <a:ln w="38100">
            <a:solidFill>
              <a:srgbClr val="0432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B7092BCB-27FB-5BE7-6CA2-680CDC3672B0}"/>
              </a:ext>
            </a:extLst>
          </p:cNvPr>
          <p:cNvCxnSpPr>
            <a:cxnSpLocks/>
          </p:cNvCxnSpPr>
          <p:nvPr/>
        </p:nvCxnSpPr>
        <p:spPr>
          <a:xfrm>
            <a:off x="4060332" y="5360131"/>
            <a:ext cx="1598569" cy="0"/>
          </a:xfrm>
          <a:prstGeom prst="straightConnector1">
            <a:avLst/>
          </a:prstGeom>
          <a:ln w="38100">
            <a:solidFill>
              <a:srgbClr val="0432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D7873949-63B3-8F0D-8127-7B0FE12042F1}"/>
              </a:ext>
            </a:extLst>
          </p:cNvPr>
          <p:cNvCxnSpPr>
            <a:cxnSpLocks/>
          </p:cNvCxnSpPr>
          <p:nvPr/>
        </p:nvCxnSpPr>
        <p:spPr>
          <a:xfrm flipV="1">
            <a:off x="5680702" y="4401759"/>
            <a:ext cx="683" cy="93842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006883A3-1149-7252-2BA9-C9082B37D646}"/>
              </a:ext>
            </a:extLst>
          </p:cNvPr>
          <p:cNvSpPr txBox="1"/>
          <p:nvPr/>
        </p:nvSpPr>
        <p:spPr>
          <a:xfrm>
            <a:off x="2369044" y="5050666"/>
            <a:ext cx="239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0432FF"/>
                </a:solidFill>
              </a:rPr>
              <a:t>Magnet fabrication</a:t>
            </a:r>
            <a:endParaRPr kumimoji="1" lang="ja-JP" altLang="en-US" sz="1400" b="1" dirty="0">
              <a:solidFill>
                <a:srgbClr val="0432FF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8A072780-054A-B0B1-5A06-4547A6C98BBE}"/>
              </a:ext>
            </a:extLst>
          </p:cNvPr>
          <p:cNvSpPr txBox="1"/>
          <p:nvPr/>
        </p:nvSpPr>
        <p:spPr>
          <a:xfrm>
            <a:off x="4006189" y="5050666"/>
            <a:ext cx="1831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432FF"/>
                </a:solidFill>
              </a:rPr>
              <a:t>Field measurement</a:t>
            </a:r>
            <a:endParaRPr kumimoji="1" lang="ja-JP" altLang="en-US" sz="1400" b="1" dirty="0">
              <a:solidFill>
                <a:srgbClr val="0432FF"/>
              </a:solidFill>
            </a:endParaRPr>
          </a:p>
        </p:txBody>
      </p: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9012703D-42E3-D6CD-BE54-21AE821D8035}"/>
              </a:ext>
            </a:extLst>
          </p:cNvPr>
          <p:cNvCxnSpPr>
            <a:cxnSpLocks/>
          </p:cNvCxnSpPr>
          <p:nvPr/>
        </p:nvCxnSpPr>
        <p:spPr>
          <a:xfrm>
            <a:off x="5769886" y="5749219"/>
            <a:ext cx="1524374" cy="11568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D290D42D-6FEB-91F0-1616-9F2A076C35E8}"/>
              </a:ext>
            </a:extLst>
          </p:cNvPr>
          <p:cNvSpPr txBox="1"/>
          <p:nvPr/>
        </p:nvSpPr>
        <p:spPr>
          <a:xfrm>
            <a:off x="5890646" y="5192816"/>
            <a:ext cx="1478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00B050"/>
                </a:solidFill>
              </a:rPr>
              <a:t>Adjust current shape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9B2E9000-D065-8BB1-390A-12D28B0B108C}"/>
              </a:ext>
            </a:extLst>
          </p:cNvPr>
          <p:cNvCxnSpPr>
            <a:cxnSpLocks/>
          </p:cNvCxnSpPr>
          <p:nvPr/>
        </p:nvCxnSpPr>
        <p:spPr>
          <a:xfrm flipH="1">
            <a:off x="1418056" y="5415836"/>
            <a:ext cx="950988" cy="0"/>
          </a:xfrm>
          <a:prstGeom prst="straightConnector1">
            <a:avLst/>
          </a:prstGeom>
          <a:ln w="38100">
            <a:solidFill>
              <a:srgbClr val="0432FF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A43F5251-58B1-00D0-D4F0-29AFC0E18EBE}"/>
              </a:ext>
            </a:extLst>
          </p:cNvPr>
          <p:cNvSpPr txBox="1"/>
          <p:nvPr/>
        </p:nvSpPr>
        <p:spPr>
          <a:xfrm>
            <a:off x="1441672" y="5080913"/>
            <a:ext cx="609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0432FF"/>
                </a:solidFill>
              </a:rPr>
              <a:t>R&amp;D</a:t>
            </a:r>
            <a:endParaRPr kumimoji="1" lang="ja-JP" altLang="en-US" sz="1400" b="1" dirty="0">
              <a:solidFill>
                <a:srgbClr val="0432FF"/>
              </a:solidFill>
            </a:endParaRPr>
          </a:p>
        </p:txBody>
      </p: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254C10FE-D91E-2864-393A-58B169426331}"/>
              </a:ext>
            </a:extLst>
          </p:cNvPr>
          <p:cNvCxnSpPr>
            <a:cxnSpLocks/>
          </p:cNvCxnSpPr>
          <p:nvPr/>
        </p:nvCxnSpPr>
        <p:spPr>
          <a:xfrm flipH="1">
            <a:off x="1795672" y="6247353"/>
            <a:ext cx="727398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28A90EB3-7ADA-A952-8F35-75F0E82572CC}"/>
              </a:ext>
            </a:extLst>
          </p:cNvPr>
          <p:cNvSpPr txBox="1"/>
          <p:nvPr/>
        </p:nvSpPr>
        <p:spPr>
          <a:xfrm>
            <a:off x="2539823" y="5930039"/>
            <a:ext cx="120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Prototype design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FFFD8128-9029-35D5-BC8B-0A23F6056674}"/>
              </a:ext>
            </a:extLst>
          </p:cNvPr>
          <p:cNvCxnSpPr>
            <a:cxnSpLocks/>
          </p:cNvCxnSpPr>
          <p:nvPr/>
        </p:nvCxnSpPr>
        <p:spPr>
          <a:xfrm flipH="1">
            <a:off x="2572256" y="6252203"/>
            <a:ext cx="1022611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1522467B-6EA2-A29D-3980-52368055700B}"/>
              </a:ext>
            </a:extLst>
          </p:cNvPr>
          <p:cNvSpPr txBox="1"/>
          <p:nvPr/>
        </p:nvSpPr>
        <p:spPr>
          <a:xfrm>
            <a:off x="1461696" y="5857468"/>
            <a:ext cx="9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design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612E18B9-6A7E-0E0F-769C-9D6E980DA0A8}"/>
              </a:ext>
            </a:extLst>
          </p:cNvPr>
          <p:cNvCxnSpPr>
            <a:cxnSpLocks/>
          </p:cNvCxnSpPr>
          <p:nvPr/>
        </p:nvCxnSpPr>
        <p:spPr>
          <a:xfrm flipH="1">
            <a:off x="3576636" y="6256013"/>
            <a:ext cx="1481543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D6461FE7-E5AB-7852-25BC-B90CAFE42879}"/>
              </a:ext>
            </a:extLst>
          </p:cNvPr>
          <p:cNvSpPr txBox="1"/>
          <p:nvPr/>
        </p:nvSpPr>
        <p:spPr>
          <a:xfrm>
            <a:off x="3704434" y="5938132"/>
            <a:ext cx="1225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Prototype fabricate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CC118AE1-F86A-1210-8209-047A5A497EDB}"/>
              </a:ext>
            </a:extLst>
          </p:cNvPr>
          <p:cNvCxnSpPr>
            <a:cxnSpLocks/>
          </p:cNvCxnSpPr>
          <p:nvPr/>
        </p:nvCxnSpPr>
        <p:spPr>
          <a:xfrm flipH="1" flipV="1">
            <a:off x="7273526" y="4518947"/>
            <a:ext cx="27780" cy="2146399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956EB73B-7A74-4E54-3305-47B359164E60}"/>
              </a:ext>
            </a:extLst>
          </p:cNvPr>
          <p:cNvSpPr txBox="1"/>
          <p:nvPr/>
        </p:nvSpPr>
        <p:spPr>
          <a:xfrm rot="16200000">
            <a:off x="6310187" y="5667618"/>
            <a:ext cx="461665" cy="15712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commissioning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EAE0EDDB-ABC5-E372-0E32-3D02A7AC1743}"/>
              </a:ext>
            </a:extLst>
          </p:cNvPr>
          <p:cNvSpPr txBox="1"/>
          <p:nvPr/>
        </p:nvSpPr>
        <p:spPr>
          <a:xfrm>
            <a:off x="5007354" y="5914515"/>
            <a:ext cx="1455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production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395BFBB5-3FF0-83BD-DF55-9AA5E0ECAEB2}"/>
              </a:ext>
            </a:extLst>
          </p:cNvPr>
          <p:cNvSpPr txBox="1"/>
          <p:nvPr/>
        </p:nvSpPr>
        <p:spPr>
          <a:xfrm>
            <a:off x="114637" y="5170902"/>
            <a:ext cx="1371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srgbClr val="0432FF"/>
                </a:solidFill>
              </a:rPr>
              <a:t>X-Y coupling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D4B294C9-EC58-1A61-B688-92981C8A3E69}"/>
              </a:ext>
            </a:extLst>
          </p:cNvPr>
          <p:cNvSpPr txBox="1"/>
          <p:nvPr/>
        </p:nvSpPr>
        <p:spPr>
          <a:xfrm>
            <a:off x="431389" y="5489149"/>
            <a:ext cx="9186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srgbClr val="00B050"/>
                </a:solidFill>
              </a:rPr>
              <a:t>Kicker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D2C06A72-8892-F350-DF11-DEF99237B69C}"/>
              </a:ext>
            </a:extLst>
          </p:cNvPr>
          <p:cNvSpPr txBox="1"/>
          <p:nvPr/>
        </p:nvSpPr>
        <p:spPr>
          <a:xfrm>
            <a:off x="-98774" y="5937762"/>
            <a:ext cx="1747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Beam monitor</a:t>
            </a:r>
            <a:endParaRPr lang="ja-JP" altLang="ja-JP" sz="1600" dirty="0">
              <a:solidFill>
                <a:srgbClr val="FF0000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0F2DD6D5-2AC0-EE98-ABB1-D4E5F40807C5}"/>
              </a:ext>
            </a:extLst>
          </p:cNvPr>
          <p:cNvSpPr txBox="1"/>
          <p:nvPr/>
        </p:nvSpPr>
        <p:spPr>
          <a:xfrm>
            <a:off x="287256" y="6351898"/>
            <a:ext cx="202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highlight>
                  <a:srgbClr val="FFFF00"/>
                </a:highlight>
              </a:rPr>
              <a:t>Test-bench is done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  <p:sp>
        <p:nvSpPr>
          <p:cNvPr id="105" name="星: 5 pt 104">
            <a:extLst>
              <a:ext uri="{FF2B5EF4-FFF2-40B4-BE49-F238E27FC236}">
                <a16:creationId xmlns:a16="http://schemas.microsoft.com/office/drawing/2014/main" id="{270B6318-3E3F-06BC-EFE9-2336C69D6B5A}"/>
              </a:ext>
            </a:extLst>
          </p:cNvPr>
          <p:cNvSpPr/>
          <p:nvPr/>
        </p:nvSpPr>
        <p:spPr>
          <a:xfrm>
            <a:off x="2051122" y="6332926"/>
            <a:ext cx="386538" cy="400787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06" name="星: 5 pt 105">
            <a:extLst>
              <a:ext uri="{FF2B5EF4-FFF2-40B4-BE49-F238E27FC236}">
                <a16:creationId xmlns:a16="http://schemas.microsoft.com/office/drawing/2014/main" id="{6036DDCD-5FE9-EE7D-7D37-518E030BA341}"/>
              </a:ext>
            </a:extLst>
          </p:cNvPr>
          <p:cNvSpPr/>
          <p:nvPr/>
        </p:nvSpPr>
        <p:spPr>
          <a:xfrm>
            <a:off x="7101026" y="5776670"/>
            <a:ext cx="386538" cy="400787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08" name="星: 5 pt 107">
            <a:extLst>
              <a:ext uri="{FF2B5EF4-FFF2-40B4-BE49-F238E27FC236}">
                <a16:creationId xmlns:a16="http://schemas.microsoft.com/office/drawing/2014/main" id="{574C7F7E-9B90-F10F-D857-84BBAFC6577D}"/>
              </a:ext>
            </a:extLst>
          </p:cNvPr>
          <p:cNvSpPr/>
          <p:nvPr/>
        </p:nvSpPr>
        <p:spPr>
          <a:xfrm>
            <a:off x="5465632" y="5095200"/>
            <a:ext cx="386538" cy="400787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78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D8664C-4E59-736F-0992-EBAAC218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52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67A9E-9C2B-08C8-B6EE-ECB64C8A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" y="-4818"/>
            <a:ext cx="9136605" cy="1223597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altLang="ja-JP" sz="3323" dirty="0"/>
              <a:t>1.Physics</a:t>
            </a:r>
            <a:r>
              <a:rPr lang="ja-JP" altLang="en-US" sz="3323" dirty="0"/>
              <a:t> </a:t>
            </a:r>
            <a:r>
              <a:rPr lang="en-US" altLang="ja-JP" sz="3323" dirty="0"/>
              <a:t>motivation:</a:t>
            </a:r>
            <a:br>
              <a:rPr lang="en-US" altLang="ja-JP" sz="3323" dirty="0"/>
            </a:b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presession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tells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ja-JP" altLang="en-US" sz="3323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？</a:t>
            </a:r>
            <a:endParaRPr lang="ja-JP" altLang="en-US" sz="3323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EF58790-747A-EF9B-B918-5B538227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6" y="1343342"/>
            <a:ext cx="961083" cy="11146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5B9AA93-ED7C-11DE-5F65-56AD75BB2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40" y="1663645"/>
            <a:ext cx="1567538" cy="7765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0E9B93-F4C9-61AF-980B-73D42730E44F}"/>
              </a:ext>
            </a:extLst>
          </p:cNvPr>
          <p:cNvSpPr txBox="1"/>
          <p:nvPr/>
        </p:nvSpPr>
        <p:spPr>
          <a:xfrm>
            <a:off x="571897" y="1099913"/>
            <a:ext cx="3147913" cy="376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Anomalous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magnetic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moment</a:t>
            </a:r>
            <a:endParaRPr lang="ja-JP" altLang="en-US" sz="184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159FB4D-3330-4210-E4C6-1813A2453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53" y="4026037"/>
            <a:ext cx="1177526" cy="11650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B1A696-9AC5-F6B4-BB47-25BD5D6C70BF}"/>
              </a:ext>
            </a:extLst>
          </p:cNvPr>
          <p:cNvSpPr txBox="1"/>
          <p:nvPr/>
        </p:nvSpPr>
        <p:spPr>
          <a:xfrm>
            <a:off x="1053201" y="3822348"/>
            <a:ext cx="2853052" cy="376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</a:t>
            </a:r>
            <a:r>
              <a:rPr lang="en-US" altLang="ja-JP" sz="1846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lectric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</a:t>
            </a:r>
            <a:r>
              <a:rPr lang="en-US" altLang="ja-JP" sz="1846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ipole</a:t>
            </a:r>
            <a:r>
              <a:rPr lang="ja-JP" altLang="en-US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ja-JP" sz="1846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</a:t>
            </a:r>
            <a:r>
              <a:rPr lang="en-US" altLang="ja-JP" sz="1846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oment</a:t>
            </a:r>
            <a:endParaRPr lang="ja-JP" altLang="en-US" sz="184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E3FAB7F-C946-5993-60ED-02CA602F9E0F}"/>
              </a:ext>
            </a:extLst>
          </p:cNvPr>
          <p:cNvSpPr txBox="1"/>
          <p:nvPr/>
        </p:nvSpPr>
        <p:spPr>
          <a:xfrm>
            <a:off x="1333705" y="4263111"/>
            <a:ext cx="4173164" cy="453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Direct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evidence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of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345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physics</a:t>
            </a:r>
            <a:endParaRPr lang="ja-JP" altLang="en-US" sz="2345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7BB9A4-5E5A-FD02-DC8D-F359CEF0F750}"/>
              </a:ext>
            </a:extLst>
          </p:cNvPr>
          <p:cNvSpPr txBox="1"/>
          <p:nvPr/>
        </p:nvSpPr>
        <p:spPr>
          <a:xfrm>
            <a:off x="1451766" y="4767105"/>
            <a:ext cx="3199915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SM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 ～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x 10</a:t>
            </a:r>
            <a:r>
              <a:rPr lang="en-US" altLang="ja-JP" sz="2215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-38 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ja-JP" altLang="en-US" sz="2215" dirty="0">
                <a:latin typeface="Calibri" panose="020F0502020204030204" pitchFamily="34" charset="0"/>
                <a:cs typeface="Calibri" panose="020F0502020204030204" pitchFamily="34" charset="0"/>
              </a:rPr>
              <a:t>･</a:t>
            </a:r>
            <a:r>
              <a:rPr lang="en-US" altLang="ja-JP" sz="2215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ja-JP" altLang="en-US" sz="2215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B15A05-F23C-D5D6-99B0-396107D5279F}"/>
              </a:ext>
            </a:extLst>
          </p:cNvPr>
          <p:cNvSpPr txBox="1"/>
          <p:nvPr/>
        </p:nvSpPr>
        <p:spPr>
          <a:xfrm>
            <a:off x="1264728" y="5155034"/>
            <a:ext cx="4213013" cy="350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ja-JP" altLang="en-US" sz="16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limit (E821) &lt;  1.9 x 10</a:t>
            </a:r>
            <a:r>
              <a:rPr lang="en-US" altLang="ja-JP" sz="1675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-19 </a:t>
            </a:r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ja-JP" altLang="en-US" sz="1675" dirty="0">
                <a:latin typeface="Calibri" panose="020F0502020204030204" pitchFamily="34" charset="0"/>
                <a:cs typeface="Calibri" panose="020F0502020204030204" pitchFamily="34" charset="0"/>
              </a:rPr>
              <a:t>･</a:t>
            </a:r>
            <a:r>
              <a:rPr lang="en-US" altLang="ja-JP" sz="1675" dirty="0">
                <a:latin typeface="Calibri" panose="020F0502020204030204" pitchFamily="34" charset="0"/>
                <a:cs typeface="Calibri" panose="020F0502020204030204" pitchFamily="34" charset="0"/>
              </a:rPr>
              <a:t>cm (90% CL)</a:t>
            </a:r>
            <a:endParaRPr lang="ja-JP" altLang="en-US" sz="1675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2BA4E9EC-5B47-E6C7-E687-6EC2F6873220}"/>
              </a:ext>
            </a:extLst>
          </p:cNvPr>
          <p:cNvGrpSpPr>
            <a:grpSpLocks/>
          </p:cNvGrpSpPr>
          <p:nvPr/>
        </p:nvGrpSpPr>
        <p:grpSpPr bwMode="auto">
          <a:xfrm>
            <a:off x="3018553" y="1454859"/>
            <a:ext cx="1800392" cy="839021"/>
            <a:chOff x="0" y="1407"/>
            <a:chExt cx="3569" cy="1385"/>
          </a:xfrm>
        </p:grpSpPr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DF11B5AD-EF8A-1983-5FF2-7CB54A4895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18"/>
              <a:ext cx="3550" cy="1374"/>
              <a:chOff x="829" y="816"/>
              <a:chExt cx="3550" cy="1374"/>
            </a:xfrm>
          </p:grpSpPr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10781395-47DB-BA24-5738-C6D51238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9" y="869"/>
                <a:ext cx="1158" cy="132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5">
                <a:extLst>
                  <a:ext uri="{FF2B5EF4-FFF2-40B4-BE49-F238E27FC236}">
                    <a16:creationId xmlns:a16="http://schemas.microsoft.com/office/drawing/2014/main" id="{82A65EC2-9D44-438E-9EB7-2C40D4D3F5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80" y="816"/>
                <a:ext cx="1140" cy="137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>
                <a:extLst>
                  <a:ext uri="{FF2B5EF4-FFF2-40B4-BE49-F238E27FC236}">
                    <a16:creationId xmlns:a16="http://schemas.microsoft.com/office/drawing/2014/main" id="{55144E95-5C6B-BFA5-B05C-5C3AD737F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19" y="821"/>
                <a:ext cx="1260" cy="136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8E1DA80A-EBC1-BBAD-7DAF-25A331D08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" y="1407"/>
              <a:ext cx="3566" cy="1381"/>
            </a:xfrm>
            <a:prstGeom prst="rect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97853">
                <a:defRPr/>
              </a:pPr>
              <a:endParaRPr lang="ja-JP" altLang="en-US" sz="1567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59">
            <a:extLst>
              <a:ext uri="{FF2B5EF4-FFF2-40B4-BE49-F238E27FC236}">
                <a16:creationId xmlns:a16="http://schemas.microsoft.com/office/drawing/2014/main" id="{28C8BD61-3BC7-D6EE-AD26-9AE7A9F96461}"/>
              </a:ext>
            </a:extLst>
          </p:cNvPr>
          <p:cNvGrpSpPr>
            <a:grpSpLocks/>
          </p:cNvGrpSpPr>
          <p:nvPr/>
        </p:nvGrpSpPr>
        <p:grpSpPr bwMode="auto">
          <a:xfrm>
            <a:off x="4227608" y="1913534"/>
            <a:ext cx="2027651" cy="611397"/>
            <a:chOff x="174" y="3157"/>
            <a:chExt cx="6033" cy="1517"/>
          </a:xfrm>
        </p:grpSpPr>
        <p:grpSp>
          <p:nvGrpSpPr>
            <p:cNvPr id="24" name="Group 60">
              <a:extLst>
                <a:ext uri="{FF2B5EF4-FFF2-40B4-BE49-F238E27FC236}">
                  <a16:creationId xmlns:a16="http://schemas.microsoft.com/office/drawing/2014/main" id="{F6379AAF-B5DE-8951-F70A-AE5CB8F12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" y="3157"/>
              <a:ext cx="6009" cy="1484"/>
              <a:chOff x="207" y="2709"/>
              <a:chExt cx="6009" cy="1484"/>
            </a:xfrm>
          </p:grpSpPr>
          <p:pic>
            <p:nvPicPr>
              <p:cNvPr id="26" name="Picture 61">
                <a:extLst>
                  <a:ext uri="{FF2B5EF4-FFF2-40B4-BE49-F238E27FC236}">
                    <a16:creationId xmlns:a16="http://schemas.microsoft.com/office/drawing/2014/main" id="{34C7769F-E072-208C-C74C-69A5365FFA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55" y="2750"/>
                <a:ext cx="1224" cy="144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62">
                <a:extLst>
                  <a:ext uri="{FF2B5EF4-FFF2-40B4-BE49-F238E27FC236}">
                    <a16:creationId xmlns:a16="http://schemas.microsoft.com/office/drawing/2014/main" id="{FD240730-4333-DDCC-94A9-8ABC1E5385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813" y="2709"/>
                <a:ext cx="1260" cy="148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63">
                <a:extLst>
                  <a:ext uri="{FF2B5EF4-FFF2-40B4-BE49-F238E27FC236}">
                    <a16:creationId xmlns:a16="http://schemas.microsoft.com/office/drawing/2014/main" id="{6FEC6AB3-7FD5-4FB4-5937-519C8FCD0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578" y="2762"/>
                <a:ext cx="1242" cy="142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64">
                <a:extLst>
                  <a:ext uri="{FF2B5EF4-FFF2-40B4-BE49-F238E27FC236}">
                    <a16:creationId xmlns:a16="http://schemas.microsoft.com/office/drawing/2014/main" id="{FD172B70-50F7-09B8-1219-C2DB7FCC72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008" y="2709"/>
                <a:ext cx="1208" cy="147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65">
                <a:extLst>
                  <a:ext uri="{FF2B5EF4-FFF2-40B4-BE49-F238E27FC236}">
                    <a16:creationId xmlns:a16="http://schemas.microsoft.com/office/drawing/2014/main" id="{9C9F667E-1876-01F2-FCCA-57E73D14C2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07" y="2752"/>
                <a:ext cx="1158" cy="144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0D694A3D-05D2-07EE-6A1F-3AC956EAE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" y="3165"/>
              <a:ext cx="6024" cy="15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97853">
                <a:defRPr/>
              </a:pPr>
              <a:endParaRPr lang="ja-JP" altLang="en-US" sz="1567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CC2C5C8A-C7A8-8422-77B8-EA8B5AF9BC3B}"/>
              </a:ext>
            </a:extLst>
          </p:cNvPr>
          <p:cNvGrpSpPr>
            <a:grpSpLocks/>
          </p:cNvGrpSpPr>
          <p:nvPr/>
        </p:nvGrpSpPr>
        <p:grpSpPr bwMode="auto">
          <a:xfrm>
            <a:off x="5449980" y="1557774"/>
            <a:ext cx="1519489" cy="478353"/>
            <a:chOff x="2296" y="1718"/>
            <a:chExt cx="3464" cy="1389"/>
          </a:xfrm>
        </p:grpSpPr>
        <p:grpSp>
          <p:nvGrpSpPr>
            <p:cNvPr id="32" name="Group 19">
              <a:extLst>
                <a:ext uri="{FF2B5EF4-FFF2-40B4-BE49-F238E27FC236}">
                  <a16:creationId xmlns:a16="http://schemas.microsoft.com/office/drawing/2014/main" id="{E95DE0C1-DD9B-3F4D-519D-5FAA3DED2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3" y="1718"/>
              <a:ext cx="3377" cy="1389"/>
              <a:chOff x="2307" y="1470"/>
              <a:chExt cx="3377" cy="1389"/>
            </a:xfrm>
          </p:grpSpPr>
          <p:pic>
            <p:nvPicPr>
              <p:cNvPr id="34" name="Picture 20">
                <a:extLst>
                  <a:ext uri="{FF2B5EF4-FFF2-40B4-BE49-F238E27FC236}">
                    <a16:creationId xmlns:a16="http://schemas.microsoft.com/office/drawing/2014/main" id="{C3432C14-2E4D-D7F6-2322-B16224D72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307" y="1470"/>
                <a:ext cx="1146" cy="138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1">
                <a:extLst>
                  <a:ext uri="{FF2B5EF4-FFF2-40B4-BE49-F238E27FC236}">
                    <a16:creationId xmlns:a16="http://schemas.microsoft.com/office/drawing/2014/main" id="{DCA2B9D2-195F-23E5-E07A-E10F6B7D7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438" y="1497"/>
                <a:ext cx="1134" cy="136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22">
                <a:extLst>
                  <a:ext uri="{FF2B5EF4-FFF2-40B4-BE49-F238E27FC236}">
                    <a16:creationId xmlns:a16="http://schemas.microsoft.com/office/drawing/2014/main" id="{EC621F8B-B37C-F230-FF51-67543E9E58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56" y="1531"/>
                <a:ext cx="1128" cy="131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</p:grp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535F4B8B-16A1-D818-4D50-25F774091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6" y="1719"/>
              <a:ext cx="3355" cy="138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97853">
                <a:defRPr/>
              </a:pPr>
              <a:endParaRPr lang="ja-JP" altLang="en-US" sz="1567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87CA3C0-4194-61F8-392C-884F9222D471}"/>
              </a:ext>
            </a:extLst>
          </p:cNvPr>
          <p:cNvSpPr txBox="1"/>
          <p:nvPr/>
        </p:nvSpPr>
        <p:spPr>
          <a:xfrm>
            <a:off x="7357911" y="1620952"/>
            <a:ext cx="1248678" cy="81548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4699" dirty="0">
                <a:latin typeface="Calibri" panose="020F0502020204030204" pitchFamily="34" charset="0"/>
                <a:cs typeface="Calibri" panose="020F0502020204030204" pitchFamily="34" charset="0"/>
              </a:rPr>
              <a:t>+?</a:t>
            </a:r>
            <a:endParaRPr lang="ja-JP" altLang="en-US" sz="469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B5D29F68-CF52-7475-B583-2238CE1CB7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8874" y="4091640"/>
            <a:ext cx="2783100" cy="25154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5B4E436-833E-BD07-A86D-771EFD016A07}"/>
              </a:ext>
            </a:extLst>
          </p:cNvPr>
          <p:cNvSpPr txBox="1"/>
          <p:nvPr/>
        </p:nvSpPr>
        <p:spPr>
          <a:xfrm>
            <a:off x="5088214" y="3757105"/>
            <a:ext cx="4055787" cy="29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92" dirty="0"/>
              <a:t>https://www.nature.com/articles/d41586-021-00833-2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9D4F884-41F2-416F-65CF-9553C062109C}"/>
              </a:ext>
            </a:extLst>
          </p:cNvPr>
          <p:cNvSpPr txBox="1"/>
          <p:nvPr/>
        </p:nvSpPr>
        <p:spPr>
          <a:xfrm>
            <a:off x="7692235" y="5155034"/>
            <a:ext cx="1202408" cy="151259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844088">
              <a:defRPr/>
            </a:pPr>
            <a:r>
              <a:rPr lang="ja-JP" altLang="en-US" sz="1846" b="1" dirty="0">
                <a:latin typeface="Calibri"/>
                <a:ea typeface="ＭＳ Ｐゴシック" panose="020B0600070205080204" pitchFamily="50" charset="-128"/>
              </a:rPr>
              <a:t>米国</a:t>
            </a:r>
            <a:endParaRPr lang="en-US" altLang="ja-JP" sz="1846" b="1" dirty="0">
              <a:latin typeface="Calibri"/>
              <a:ea typeface="ＭＳ Ｐゴシック" panose="020B0600070205080204" pitchFamily="50" charset="-128"/>
            </a:endParaRPr>
          </a:p>
          <a:p>
            <a:pPr defTabSz="844088">
              <a:defRPr/>
            </a:pPr>
            <a:r>
              <a:rPr lang="en-US" altLang="ja-JP" sz="1846" b="1" dirty="0">
                <a:latin typeface="Calibri"/>
                <a:ea typeface="ＭＳ Ｐゴシック" panose="020B0600070205080204" pitchFamily="50" charset="-128"/>
              </a:rPr>
              <a:t>BNL E821, FNAL E989 (20</a:t>
            </a:r>
            <a:r>
              <a:rPr lang="ja-JP" altLang="en-US" sz="1846" b="1" dirty="0">
                <a:latin typeface="Calibri"/>
                <a:ea typeface="ＭＳ Ｐゴシック" panose="020B0600070205080204" pitchFamily="50" charset="-128"/>
              </a:rPr>
              <a:t>年後</a:t>
            </a:r>
            <a:r>
              <a:rPr lang="en-US" altLang="ja-JP" sz="1846" b="1" dirty="0"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sz="1846" b="1" dirty="0"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D624DFA-D1CE-AB40-CECD-7B0AF7D035E1}"/>
              </a:ext>
            </a:extLst>
          </p:cNvPr>
          <p:cNvSpPr txBox="1"/>
          <p:nvPr/>
        </p:nvSpPr>
        <p:spPr>
          <a:xfrm>
            <a:off x="7357911" y="4282416"/>
            <a:ext cx="1367889" cy="3481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2021 March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BF1B62C3-14C9-4F7F-C8BD-179AF21EF8D1}"/>
              </a:ext>
            </a:extLst>
          </p:cNvPr>
          <p:cNvGrpSpPr/>
          <p:nvPr/>
        </p:nvGrpSpPr>
        <p:grpSpPr>
          <a:xfrm>
            <a:off x="5829500" y="4258502"/>
            <a:ext cx="3218931" cy="2315336"/>
            <a:chOff x="9443063" y="802305"/>
            <a:chExt cx="5164151" cy="4166796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5B4FFEA3-590D-E6DB-FF56-4608CDE45408}"/>
                </a:ext>
              </a:extLst>
            </p:cNvPr>
            <p:cNvGrpSpPr/>
            <p:nvPr/>
          </p:nvGrpSpPr>
          <p:grpSpPr>
            <a:xfrm>
              <a:off x="9443063" y="825049"/>
              <a:ext cx="5164151" cy="4144052"/>
              <a:chOff x="10845498" y="1026044"/>
              <a:chExt cx="5164151" cy="4144052"/>
            </a:xfrm>
          </p:grpSpPr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CFA45BDF-595F-8E7C-B2A4-76F949F51F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163" r="10851" b="51642"/>
              <a:stretch/>
            </p:blipFill>
            <p:spPr>
              <a:xfrm>
                <a:off x="10845498" y="1026044"/>
                <a:ext cx="5164151" cy="414405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</p:pic>
          <p:sp>
            <p:nvSpPr>
              <p:cNvPr id="49" name="四角形: 角を丸くする 48">
                <a:extLst>
                  <a:ext uri="{FF2B5EF4-FFF2-40B4-BE49-F238E27FC236}">
                    <a16:creationId xmlns:a16="http://schemas.microsoft.com/office/drawing/2014/main" id="{D2A9C116-CBE2-DC39-325F-A3DC010FB030}"/>
                  </a:ext>
                </a:extLst>
              </p:cNvPr>
              <p:cNvSpPr/>
              <p:nvPr/>
            </p:nvSpPr>
            <p:spPr>
              <a:xfrm>
                <a:off x="14367512" y="3071949"/>
                <a:ext cx="662930" cy="280350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507"/>
              </a:p>
            </p:txBody>
          </p:sp>
        </p:grp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DFF44202-8DFE-DA8A-2F1E-B23CFEC6869C}"/>
                </a:ext>
              </a:extLst>
            </p:cNvPr>
            <p:cNvSpPr txBox="1"/>
            <p:nvPr/>
          </p:nvSpPr>
          <p:spPr>
            <a:xfrm>
              <a:off x="10737024" y="802305"/>
              <a:ext cx="1701290" cy="58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7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2019</a:t>
              </a:r>
              <a:r>
                <a:rPr lang="ja-JP" altLang="en-US" sz="1507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</a:t>
              </a: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C01E2A9-22E1-8C9A-8BC7-1FAE7C4D5A66}"/>
              </a:ext>
            </a:extLst>
          </p:cNvPr>
          <p:cNvSpPr txBox="1"/>
          <p:nvPr/>
        </p:nvSpPr>
        <p:spPr>
          <a:xfrm>
            <a:off x="1" y="5565774"/>
            <a:ext cx="5460440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846" b="1" dirty="0">
                <a:ea typeface="ＭＳ Ｐゴシック" panose="020B0600070205080204" pitchFamily="34" charset="-128"/>
              </a:rPr>
              <a:t>FNAL E989’s first and second results are consistent with BNL E821 (20 years ago)</a:t>
            </a:r>
            <a:endParaRPr lang="ja-JP" altLang="en-US" sz="1846" b="1" dirty="0">
              <a:ea typeface="ＭＳ Ｐゴシック" panose="020B0600070205080204" pitchFamily="34" charset="-128"/>
            </a:endParaRPr>
          </a:p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846" b="1" dirty="0">
                <a:ea typeface="ＭＳ Ｐゴシック" panose="020B0600070205080204" pitchFamily="34" charset="-128"/>
              </a:rPr>
              <a:t>Different view by independent experimental method does help to judge these questions.</a:t>
            </a:r>
          </a:p>
        </p:txBody>
      </p:sp>
      <p:sp>
        <p:nvSpPr>
          <p:cNvPr id="54" name="スライド番号プレースホルダー 53">
            <a:extLst>
              <a:ext uri="{FF2B5EF4-FFF2-40B4-BE49-F238E27FC236}">
                <a16:creationId xmlns:a16="http://schemas.microsoft.com/office/drawing/2014/main" id="{CB146DAF-D391-6A58-5F7A-0DEF1D9D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C7F3-0509-3141-8C67-B1259B601179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C216C49-FBCF-81A7-4433-82371287C244}"/>
              </a:ext>
            </a:extLst>
          </p:cNvPr>
          <p:cNvSpPr/>
          <p:nvPr/>
        </p:nvSpPr>
        <p:spPr>
          <a:xfrm>
            <a:off x="1105793" y="2733641"/>
            <a:ext cx="450291" cy="587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F0302D-64DE-4E9B-21AE-647940D201D2}"/>
              </a:ext>
            </a:extLst>
          </p:cNvPr>
          <p:cNvSpPr txBox="1"/>
          <p:nvPr/>
        </p:nvSpPr>
        <p:spPr>
          <a:xfrm>
            <a:off x="223172" y="2548875"/>
            <a:ext cx="69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Exp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995414-0EDD-60CA-0D52-6B58F781E3A7}"/>
              </a:ext>
            </a:extLst>
          </p:cNvPr>
          <p:cNvSpPr txBox="1"/>
          <p:nvPr/>
        </p:nvSpPr>
        <p:spPr>
          <a:xfrm>
            <a:off x="223172" y="2953897"/>
            <a:ext cx="69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The.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91BF80F-A3D7-6A1A-9F1D-FB0912108063}"/>
              </a:ext>
            </a:extLst>
          </p:cNvPr>
          <p:cNvSpPr txBox="1"/>
          <p:nvPr/>
        </p:nvSpPr>
        <p:spPr>
          <a:xfrm>
            <a:off x="1886234" y="3302509"/>
            <a:ext cx="306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Differ by </a:t>
            </a: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kumimoji="1" lang="en-US" altLang="ja-JP" dirty="0">
                <a:solidFill>
                  <a:srgbClr val="FF0000"/>
                </a:solidFill>
              </a:rPr>
              <a:t> standard deviation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51CD74D-A3F1-3DC0-5410-73598CA32431}"/>
              </a:ext>
            </a:extLst>
          </p:cNvPr>
          <p:cNvSpPr txBox="1"/>
          <p:nvPr/>
        </p:nvSpPr>
        <p:spPr>
          <a:xfrm>
            <a:off x="743119" y="2546341"/>
            <a:ext cx="8761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u="none" strike="noStrike" baseline="0" dirty="0">
                <a:latin typeface="CMMI9"/>
              </a:rPr>
              <a:t>a</a:t>
            </a:r>
            <a:r>
              <a:rPr lang="el-GR" altLang="ja-JP" sz="800" b="0" i="0" u="none" strike="noStrike" baseline="0" dirty="0">
                <a:latin typeface="CMMI6"/>
              </a:rPr>
              <a:t>μ</a:t>
            </a:r>
            <a:r>
              <a:rPr lang="el-GR" altLang="ja-JP" sz="1800" b="0" i="0" u="none" strike="noStrike" baseline="0" dirty="0">
                <a:latin typeface="CMR9"/>
              </a:rPr>
              <a:t>(</a:t>
            </a:r>
            <a:r>
              <a:rPr lang="en-US" altLang="ja-JP" sz="1800" b="0" i="0" u="none" strike="noStrike" baseline="0" dirty="0">
                <a:latin typeface="CMR9"/>
              </a:rPr>
              <a:t>Exp) = 116 592 059(22) </a:t>
            </a:r>
            <a:r>
              <a:rPr lang="en-US" altLang="ja-JP" sz="1800" b="0" i="0" u="none" strike="noStrike" baseline="0" dirty="0">
                <a:latin typeface="CMSY9"/>
              </a:rPr>
              <a:t>× </a:t>
            </a:r>
            <a:r>
              <a:rPr lang="en-US" altLang="ja-JP" sz="1800" b="0" i="0" u="none" strike="noStrike" baseline="0" dirty="0">
                <a:latin typeface="CMR9"/>
              </a:rPr>
              <a:t>10</a:t>
            </a:r>
            <a:r>
              <a:rPr lang="en-US" altLang="ja-JP" b="0" i="0" u="none" strike="noStrike" baseline="30000" dirty="0">
                <a:latin typeface="CMSY6"/>
              </a:rPr>
              <a:t>-11</a:t>
            </a:r>
            <a:r>
              <a:rPr lang="en-US" altLang="ja-JP" sz="800" b="0" i="0" u="none" strike="noStrike" dirty="0">
                <a:latin typeface="CMR6"/>
              </a:rPr>
              <a:t> </a:t>
            </a:r>
            <a:r>
              <a:rPr lang="en-US" altLang="ja-JP" sz="1800" b="0" i="0" u="none" strike="noStrike" baseline="0" dirty="0">
                <a:latin typeface="CMR9"/>
              </a:rPr>
              <a:t>(0.19 ppm),</a:t>
            </a:r>
            <a:r>
              <a:rPr lang="fr-FR" altLang="ja-JP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 </a:t>
            </a:r>
            <a:r>
              <a:rPr lang="fr-FR" altLang="ja-JP" sz="1800" b="0" i="0" u="none" strike="noStrike" baseline="0" dirty="0">
                <a:latin typeface="Times New Roman" panose="02020603050405020304" pitchFamily="18" charset="0"/>
              </a:rPr>
              <a:t>arXiv:2308.06230v1 [hep-ex] 11 Aug 2023</a:t>
            </a:r>
            <a:endParaRPr lang="ja-JP" altLang="en-US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4B1854F-A983-5B55-B6DD-7353AEE7C4D8}"/>
              </a:ext>
            </a:extLst>
          </p:cNvPr>
          <p:cNvSpPr txBox="1"/>
          <p:nvPr/>
        </p:nvSpPr>
        <p:spPr>
          <a:xfrm>
            <a:off x="743119" y="2931535"/>
            <a:ext cx="7153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u="none" strike="noStrike" baseline="0" dirty="0">
                <a:latin typeface="CMMI9"/>
              </a:rPr>
              <a:t>a</a:t>
            </a:r>
            <a:r>
              <a:rPr lang="el-GR" altLang="ja-JP" sz="800" b="0" i="0" u="none" strike="noStrike" baseline="0" dirty="0">
                <a:latin typeface="CMMI6"/>
              </a:rPr>
              <a:t>μ</a:t>
            </a:r>
            <a:r>
              <a:rPr lang="el-GR" altLang="ja-JP" sz="1800" b="0" i="0" u="none" strike="noStrike" baseline="0" dirty="0">
                <a:latin typeface="CMR9"/>
              </a:rPr>
              <a:t>(</a:t>
            </a:r>
            <a:r>
              <a:rPr lang="en-US" altLang="ja-JP" dirty="0">
                <a:latin typeface="CMR9"/>
              </a:rPr>
              <a:t>The</a:t>
            </a:r>
            <a:r>
              <a:rPr lang="en-US" altLang="ja-JP" sz="1800" b="0" i="0" u="none" strike="noStrike" baseline="0" dirty="0">
                <a:latin typeface="CMR9"/>
              </a:rPr>
              <a:t>) =116 591 810(43)</a:t>
            </a:r>
            <a:r>
              <a:rPr lang="en-US" altLang="ja-JP" sz="1800" b="0" i="0" u="none" strike="noStrike" baseline="0" dirty="0">
                <a:latin typeface="CMSY9"/>
              </a:rPr>
              <a:t> × </a:t>
            </a:r>
            <a:r>
              <a:rPr lang="en-US" altLang="ja-JP" sz="1800" b="0" i="0" u="none" strike="noStrike" baseline="0" dirty="0">
                <a:latin typeface="CMR9"/>
              </a:rPr>
              <a:t>10</a:t>
            </a:r>
            <a:r>
              <a:rPr lang="en-US" altLang="ja-JP" b="0" i="0" u="none" strike="noStrike" baseline="30000" dirty="0">
                <a:latin typeface="CMSY6"/>
              </a:rPr>
              <a:t>-11</a:t>
            </a:r>
            <a:r>
              <a:rPr lang="en-US" altLang="ja-JP" sz="800" b="0" i="0" u="none" strike="noStrike" dirty="0">
                <a:latin typeface="CMR6"/>
              </a:rPr>
              <a:t> </a:t>
            </a:r>
            <a:r>
              <a:rPr lang="en-US" altLang="ja-JP" sz="1800" b="0" i="0" u="none" strike="noStrike" baseline="0" dirty="0">
                <a:latin typeface="CMR9"/>
              </a:rPr>
              <a:t>(0.37 ppm), Phys. Rept. 887 (2020) 1-166.</a:t>
            </a:r>
            <a:r>
              <a:rPr lang="fr-FR" altLang="ja-JP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 </a:t>
            </a:r>
            <a:endParaRPr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E038D97-9F22-2246-369A-C061EE734F56}"/>
              </a:ext>
            </a:extLst>
          </p:cNvPr>
          <p:cNvSpPr txBox="1"/>
          <p:nvPr/>
        </p:nvSpPr>
        <p:spPr>
          <a:xfrm>
            <a:off x="6173461" y="3163311"/>
            <a:ext cx="3019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https://muon-gm2-theory.illinois.edu/</a:t>
            </a:r>
          </a:p>
        </p:txBody>
      </p:sp>
    </p:spTree>
    <p:extLst>
      <p:ext uri="{BB962C8B-B14F-4D97-AF65-F5344CB8AC3E}">
        <p14:creationId xmlns:p14="http://schemas.microsoft.com/office/powerpoint/2010/main" val="31728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048BE3-6EF4-820B-1C91-02BD5449518A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Picture of MLF H2 beam line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9DE3A5-0119-9474-09B9-BFFBEA2D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0" y="1192757"/>
            <a:ext cx="6650692" cy="1751440"/>
          </a:xfrm>
        </p:spPr>
        <p:txBody>
          <a:bodyPr/>
          <a:lstStyle/>
          <a:p>
            <a:r>
              <a:rPr kumimoji="1" lang="en-US" altLang="ja-JP" dirty="0"/>
              <a:t>MLF H2 beam line.</a:t>
            </a:r>
          </a:p>
          <a:p>
            <a:pPr lvl="1"/>
            <a:r>
              <a:rPr kumimoji="1" lang="en-US" altLang="ja-JP" dirty="0"/>
              <a:t>Surface </a:t>
            </a:r>
            <a:r>
              <a:rPr kumimoji="1" lang="en-US" altLang="ja-JP" dirty="0" err="1"/>
              <a:t>μ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beam: </a:t>
            </a:r>
            <a:r>
              <a:rPr lang="en" altLang="ja-JP" sz="1600" dirty="0">
                <a:effectLst/>
                <a:latin typeface="Calibri" panose="020F0502020204030204" pitchFamily="34" charset="0"/>
              </a:rPr>
              <a:t>4MeV, 10</a:t>
            </a:r>
            <a:r>
              <a:rPr lang="en" altLang="ja-JP" sz="1600" baseline="30000" dirty="0">
                <a:effectLst/>
                <a:latin typeface="Calibri" panose="020F0502020204030204" pitchFamily="34" charset="0"/>
              </a:rPr>
              <a:t>8</a:t>
            </a:r>
            <a:r>
              <a:rPr lang="en" altLang="ja-JP" sz="1600" dirty="0">
                <a:effectLst/>
                <a:latin typeface="Calibri" panose="020F0502020204030204" pitchFamily="34" charset="0"/>
              </a:rPr>
              <a:t> </a:t>
            </a:r>
            <a:r>
              <a:rPr lang="el-GR" altLang="ja-JP" sz="1600" dirty="0">
                <a:effectLst/>
                <a:latin typeface="Calibri" panose="020F0502020204030204" pitchFamily="34" charset="0"/>
              </a:rPr>
              <a:t>μ+/</a:t>
            </a:r>
            <a:r>
              <a:rPr lang="en" altLang="ja-JP" sz="1600" dirty="0">
                <a:effectLst/>
                <a:latin typeface="Calibri" panose="020F0502020204030204" pitchFamily="34" charset="0"/>
              </a:rPr>
              <a:t>s with 25Hz rep</a:t>
            </a:r>
          </a:p>
          <a:p>
            <a:pPr lvl="1"/>
            <a:r>
              <a:rPr lang="en" altLang="ja-JP" sz="1600" dirty="0">
                <a:latin typeface="Calibri" panose="020F0502020204030204" pitchFamily="34" charset="0"/>
              </a:rPr>
              <a:t>Beam line extension inside the (existing) MLF bldg. in this fiscal year.</a:t>
            </a:r>
          </a:p>
          <a:p>
            <a:pPr lvl="1"/>
            <a:r>
              <a:rPr lang="en" altLang="ja-JP" sz="1600" dirty="0">
                <a:effectLst/>
                <a:latin typeface="Calibri" panose="020F0502020204030204" pitchFamily="34" charset="0"/>
              </a:rPr>
              <a:t>Construction of extension bldg. is also ready.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1AB9D-AC8C-266B-14A1-8E2E31AC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825F26-F170-2FAC-0EB8-AF786F28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532184"/>
            <a:ext cx="8755745" cy="4088807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A83D3D2-DE89-4452-9803-3F4E0C9B9526}"/>
              </a:ext>
            </a:extLst>
          </p:cNvPr>
          <p:cNvCxnSpPr>
            <a:cxnSpLocks/>
          </p:cNvCxnSpPr>
          <p:nvPr/>
        </p:nvCxnSpPr>
        <p:spPr>
          <a:xfrm flipH="1" flipV="1">
            <a:off x="7836568" y="2326105"/>
            <a:ext cx="64169" cy="1102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DCE54AF5-4118-CF29-2953-4DE574A83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091" y="712307"/>
            <a:ext cx="2285776" cy="128574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B5F5E9-F669-08A2-52EF-A1D0E40D37F1}"/>
              </a:ext>
            </a:extLst>
          </p:cNvPr>
          <p:cNvSpPr txBox="1"/>
          <p:nvPr/>
        </p:nvSpPr>
        <p:spPr>
          <a:xfrm>
            <a:off x="7846145" y="1880969"/>
            <a:ext cx="133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Extension for g-2/EDM</a:t>
            </a:r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8D3A1B0-874C-369B-0147-F6DBE9EC14BE}"/>
              </a:ext>
            </a:extLst>
          </p:cNvPr>
          <p:cNvSpPr/>
          <p:nvPr/>
        </p:nvSpPr>
        <p:spPr>
          <a:xfrm>
            <a:off x="6384758" y="675861"/>
            <a:ext cx="938463" cy="85616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82DABAD-18F3-D89F-1EC5-E1BF2D984254}"/>
              </a:ext>
            </a:extLst>
          </p:cNvPr>
          <p:cNvCxnSpPr>
            <a:cxnSpLocks/>
          </p:cNvCxnSpPr>
          <p:nvPr/>
        </p:nvCxnSpPr>
        <p:spPr>
          <a:xfrm>
            <a:off x="7179685" y="1460538"/>
            <a:ext cx="1049915" cy="204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96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D130AB5-A025-E779-2A9D-8D9D52E1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08483"/>
            <a:ext cx="8077200" cy="59254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05E907-85CA-0875-743F-ED561658AFF2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Schedule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910A6C-565C-316C-F606-CD1C75A1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17059"/>
            <a:ext cx="8724900" cy="5788929"/>
          </a:xfrm>
        </p:spPr>
        <p:txBody>
          <a:bodyPr/>
          <a:lstStyle/>
          <a:p>
            <a:pPr marL="0" indent="0" algn="r">
              <a:buNone/>
            </a:pPr>
            <a:r>
              <a:rPr kumimoji="1" lang="en-US" altLang="ja-JP" dirty="0"/>
              <a:t>Physics data taking expected from JFY 2028.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3A32D2-389D-D625-9D13-3DEAF6BB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861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EEBD1E-14AA-C7BC-1F2B-A8BD7CED9773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Expected sensitivity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B9D7F8A-22F5-88F0-7FA4-6E7926339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ja-JP" dirty="0"/>
                  <a:t>Total efficiency of muon</a:t>
                </a:r>
                <a:br>
                  <a:rPr lang="en-US" altLang="ja-JP" dirty="0"/>
                </a:br>
                <a:r>
                  <a:rPr lang="en-US" altLang="ja-JP" dirty="0"/>
                  <a:t>will be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.3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altLang="ja-JP" dirty="0"/>
                  <a:t>.</a:t>
                </a:r>
              </a:p>
              <a:p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kumimoji="1" lang="en-US" altLang="ja-JP" u="sng" dirty="0"/>
                  <a:t>Muon g-2</a:t>
                </a:r>
              </a:p>
              <a:p>
                <a:r>
                  <a:rPr lang="en-US" altLang="ja-JP" dirty="0"/>
                  <a:t>Statistical uncertainty: 450 ppb (2 years of data taking)</a:t>
                </a:r>
              </a:p>
              <a:p>
                <a:pPr lvl="1"/>
                <a:r>
                  <a:rPr lang="en-US" altLang="ja-JP" dirty="0"/>
                  <a:t>Uncertainty comparable to BNL can be reached</a:t>
                </a:r>
              </a:p>
              <a:p>
                <a:r>
                  <a:rPr kumimoji="1" lang="en-US" altLang="ja-JP" dirty="0"/>
                  <a:t>Systematic uncertainty: less than 70 ppb.</a:t>
                </a:r>
                <a:br>
                  <a:rPr kumimoji="1" lang="en-US" altLang="ja-JP" dirty="0"/>
                </a:br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kumimoji="1" lang="en-US" altLang="ja-JP" u="sng" dirty="0"/>
                  <a:t>Muon EDM</a:t>
                </a:r>
              </a:p>
              <a:p>
                <a:r>
                  <a:rPr kumimoji="1" lang="en-US" altLang="ja-JP" dirty="0"/>
                  <a:t>Statistical uncertainty: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.5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Systematic uncertainty: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0.4 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en-US" altLang="ja-JP" baseline="30000" dirty="0"/>
              </a:p>
              <a:p>
                <a:pPr lvl="1"/>
                <a:r>
                  <a:rPr kumimoji="1" lang="en-US" altLang="ja-JP" dirty="0"/>
                  <a:t>mainly from detector mis-alignment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B9D7F8A-22F5-88F0-7FA4-6E7926339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10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071852-3D85-B107-396D-E9A4F3B7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70E868-EB00-A549-D7F2-7FBD0B78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64" y="4189504"/>
            <a:ext cx="4559386" cy="14893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CCA443F-C4A8-8B5D-65DF-20AC6F235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742" y="573760"/>
            <a:ext cx="5596258" cy="27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1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2B64008-F130-A57B-B750-EAEA3F9E2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0" t="4456" b="6253"/>
          <a:stretch/>
        </p:blipFill>
        <p:spPr>
          <a:xfrm>
            <a:off x="0" y="697660"/>
            <a:ext cx="1735363" cy="2198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A2B7F98-3859-3AF4-79D4-5E33EC8E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7737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Positron Detector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243713-DE58-3A69-F37F-44342336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23</a:t>
            </a:fld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AD68EDC-944F-335A-C7CD-E8E72BCF5A4A}"/>
              </a:ext>
            </a:extLst>
          </p:cNvPr>
          <p:cNvCxnSpPr>
            <a:cxnSpLocks/>
          </p:cNvCxnSpPr>
          <p:nvPr/>
        </p:nvCxnSpPr>
        <p:spPr>
          <a:xfrm>
            <a:off x="282952" y="2895801"/>
            <a:ext cx="13474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A9F3D3-DEFC-DCF5-BA57-0944FE0D65DC}"/>
              </a:ext>
            </a:extLst>
          </p:cNvPr>
          <p:cNvSpPr txBox="1"/>
          <p:nvPr/>
        </p:nvSpPr>
        <p:spPr>
          <a:xfrm>
            <a:off x="199324" y="291367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φ</a:t>
            </a:r>
            <a:r>
              <a:rPr lang="en-US" altLang="ja-JP" dirty="0"/>
              <a:t>: 66 cm</a:t>
            </a:r>
            <a:endParaRPr kumimoji="1" lang="en-US" altLang="ja-JP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A12BF2D-8BF3-8459-E8A3-D559947D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14" y="3962199"/>
            <a:ext cx="3459644" cy="25681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81A117-3658-EFCF-DE4F-CB942B49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618" y="3873193"/>
            <a:ext cx="4538306" cy="268426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B81689-0213-34B0-C629-824ACC18601E}"/>
              </a:ext>
            </a:extLst>
          </p:cNvPr>
          <p:cNvSpPr txBox="1"/>
          <p:nvPr/>
        </p:nvSpPr>
        <p:spPr>
          <a:xfrm>
            <a:off x="4409239" y="6525191"/>
            <a:ext cx="32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/>
              <a:t>Up-down asymmetry of detected positron</a:t>
            </a:r>
            <a:endParaRPr kumimoji="1" lang="ja-JP" altLang="en-US" sz="1400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192D2E-C1DE-A622-9AF6-57CE3710E3A7}"/>
              </a:ext>
            </a:extLst>
          </p:cNvPr>
          <p:cNvSpPr txBox="1"/>
          <p:nvPr/>
        </p:nvSpPr>
        <p:spPr>
          <a:xfrm>
            <a:off x="325752" y="6499080"/>
            <a:ext cx="3636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/>
              <a:t>Number of detected positron (p: 200-275 MeV)</a:t>
            </a:r>
            <a:endParaRPr kumimoji="1" lang="ja-JP" altLang="en-US" sz="1400" u="sng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FBDDBCF-CE23-B314-8F03-208C691AB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264" y="968276"/>
            <a:ext cx="3094471" cy="2629406"/>
          </a:xfrm>
          <a:prstGeom prst="rect">
            <a:avLst/>
          </a:prstGeom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4E65F87-B5E4-3845-DB15-B7B866D03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233" y="981297"/>
            <a:ext cx="3516767" cy="2662924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2EA38F-03F7-B38D-044F-5EEE191D2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143" y="662575"/>
            <a:ext cx="4765842" cy="1795626"/>
          </a:xfrm>
        </p:spPr>
        <p:txBody>
          <a:bodyPr>
            <a:noAutofit/>
          </a:bodyPr>
          <a:lstStyle/>
          <a:p>
            <a:r>
              <a:rPr lang="en-US" altLang="ja-JP" dirty="0"/>
              <a:t>Silicon detector for momentum measurement of decay positrons.</a:t>
            </a:r>
          </a:p>
          <a:p>
            <a:pPr lvl="1"/>
            <a:r>
              <a:rPr lang="en-US" altLang="ja-JP" sz="2000" dirty="0"/>
              <a:t>Silicon strip sensor: </a:t>
            </a:r>
            <a:r>
              <a:rPr lang="en" altLang="ja-JP" sz="2000" dirty="0">
                <a:effectLst/>
              </a:rPr>
              <a:t>Hamamatsu S13804, 190um pitch.</a:t>
            </a:r>
          </a:p>
          <a:p>
            <a:pPr lvl="1"/>
            <a:r>
              <a:rPr lang="en" altLang="ja-JP" sz="2000" dirty="0">
                <a:effectLst/>
              </a:rPr>
              <a:t>High hit rate capability (6 tracks/ns) and stability over rate changes (1.4 MHz ~ 10 kHz) </a:t>
            </a:r>
          </a:p>
          <a:p>
            <a:pPr lvl="1"/>
            <a:r>
              <a:rPr lang="en" altLang="ja-JP" sz="2000" dirty="0"/>
              <a:t>High efficiency for positron in the analysis window (p=200-270 MeV/c).</a:t>
            </a:r>
            <a:endParaRPr lang="en-US" altLang="ja-JP" sz="2000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7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F79F32-0CA3-97BD-04EE-09F96A8A4538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Positron detector is in production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E6AC18-EE29-BA60-6ED7-3B0FEAAA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Major components are in or completed the mass-productions.</a:t>
            </a:r>
          </a:p>
          <a:p>
            <a:r>
              <a:rPr lang="en-US" altLang="ja-JP" dirty="0"/>
              <a:t>Assembly procedure is under R&amp;D.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8B3EC9-76A9-A43F-558D-8CB7DEFB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CA99402-8E58-95A8-9304-23A2A8335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282" y="1701529"/>
            <a:ext cx="5755787" cy="24777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BE88AC-2AFD-B416-7DF4-B24AF59DA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66297" y="2959929"/>
            <a:ext cx="1545299" cy="4393083"/>
          </a:xfrm>
          <a:prstGeom prst="rect">
            <a:avLst/>
          </a:prstGeom>
        </p:spPr>
      </p:pic>
      <p:sp>
        <p:nvSpPr>
          <p:cNvPr id="9" name="三角形 8">
            <a:extLst>
              <a:ext uri="{FF2B5EF4-FFF2-40B4-BE49-F238E27FC236}">
                <a16:creationId xmlns:a16="http://schemas.microsoft.com/office/drawing/2014/main" id="{65F6B24D-EF66-319A-5B6E-16BD7ECEB7F5}"/>
              </a:ext>
            </a:extLst>
          </p:cNvPr>
          <p:cNvSpPr/>
          <p:nvPr/>
        </p:nvSpPr>
        <p:spPr>
          <a:xfrm rot="20443687">
            <a:off x="5811077" y="3903815"/>
            <a:ext cx="146544" cy="671439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AE6F49-9306-E817-E82A-84D57163DD3B}"/>
              </a:ext>
            </a:extLst>
          </p:cNvPr>
          <p:cNvSpPr txBox="1"/>
          <p:nvPr/>
        </p:nvSpPr>
        <p:spPr>
          <a:xfrm>
            <a:off x="3692192" y="1469238"/>
            <a:ext cx="36986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Quarter-vane: submodule of detector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E8AED09-7B00-FA5D-46ED-F0CD1CC0F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0" t="4456" b="6253"/>
          <a:stretch/>
        </p:blipFill>
        <p:spPr>
          <a:xfrm>
            <a:off x="109396" y="1469238"/>
            <a:ext cx="2456343" cy="3111387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3F981FA-0085-043B-85A9-A628B4AE1AE9}"/>
              </a:ext>
            </a:extLst>
          </p:cNvPr>
          <p:cNvCxnSpPr>
            <a:cxnSpLocks/>
          </p:cNvCxnSpPr>
          <p:nvPr/>
        </p:nvCxnSpPr>
        <p:spPr>
          <a:xfrm>
            <a:off x="1523894" y="2185414"/>
            <a:ext cx="278772" cy="1417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875B830-ED0F-A5B1-DD51-ADD246F69DD7}"/>
              </a:ext>
            </a:extLst>
          </p:cNvPr>
          <p:cNvCxnSpPr>
            <a:cxnSpLocks/>
          </p:cNvCxnSpPr>
          <p:nvPr/>
        </p:nvCxnSpPr>
        <p:spPr>
          <a:xfrm>
            <a:off x="1815365" y="2315794"/>
            <a:ext cx="0" cy="10887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CE82B2-C6A9-1449-26E8-38449B942B24}"/>
              </a:ext>
            </a:extLst>
          </p:cNvPr>
          <p:cNvCxnSpPr>
            <a:cxnSpLocks/>
          </p:cNvCxnSpPr>
          <p:nvPr/>
        </p:nvCxnSpPr>
        <p:spPr>
          <a:xfrm>
            <a:off x="1434365" y="2235407"/>
            <a:ext cx="0" cy="1003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9DDFE37-6B67-738E-2EE2-75B4AE678467}"/>
              </a:ext>
            </a:extLst>
          </p:cNvPr>
          <p:cNvCxnSpPr>
            <a:cxnSpLocks/>
          </p:cNvCxnSpPr>
          <p:nvPr/>
        </p:nvCxnSpPr>
        <p:spPr>
          <a:xfrm>
            <a:off x="1447065" y="3219748"/>
            <a:ext cx="368300" cy="184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C37E40F-1B2E-B27A-E32C-892955599091}"/>
              </a:ext>
            </a:extLst>
          </p:cNvPr>
          <p:cNvCxnSpPr>
            <a:cxnSpLocks/>
          </p:cNvCxnSpPr>
          <p:nvPr/>
        </p:nvCxnSpPr>
        <p:spPr>
          <a:xfrm flipV="1">
            <a:off x="1437408" y="2174070"/>
            <a:ext cx="118235" cy="9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三角形 29">
            <a:extLst>
              <a:ext uri="{FF2B5EF4-FFF2-40B4-BE49-F238E27FC236}">
                <a16:creationId xmlns:a16="http://schemas.microsoft.com/office/drawing/2014/main" id="{1AE40C1F-0D2E-9D58-FC43-9BD29AC73F59}"/>
              </a:ext>
            </a:extLst>
          </p:cNvPr>
          <p:cNvSpPr/>
          <p:nvPr/>
        </p:nvSpPr>
        <p:spPr>
          <a:xfrm rot="15907810">
            <a:off x="2394548" y="1851669"/>
            <a:ext cx="270007" cy="1281674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47B4B1-3994-1C73-4958-3A7793FDDA09}"/>
              </a:ext>
            </a:extLst>
          </p:cNvPr>
          <p:cNvSpPr txBox="1"/>
          <p:nvPr/>
        </p:nvSpPr>
        <p:spPr>
          <a:xfrm>
            <a:off x="4641850" y="5174280"/>
            <a:ext cx="46519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ASIC</a:t>
            </a:r>
            <a:endParaRPr kumimoji="1" lang="ja-JP" altLang="en-US" sz="120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AB52FF1-FD9D-20E5-8E96-4B5C07756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5" t="15103" r="24527" b="31433"/>
          <a:stretch/>
        </p:blipFill>
        <p:spPr>
          <a:xfrm>
            <a:off x="1819338" y="4372101"/>
            <a:ext cx="2303046" cy="203332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39A6E8-FBBC-9C71-FD17-2F51418210B5}"/>
              </a:ext>
            </a:extLst>
          </p:cNvPr>
          <p:cNvSpPr txBox="1"/>
          <p:nvPr/>
        </p:nvSpPr>
        <p:spPr>
          <a:xfrm>
            <a:off x="1865673" y="4295293"/>
            <a:ext cx="13406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silicon strip sensor</a:t>
            </a:r>
            <a:endParaRPr kumimoji="1" lang="ja-JP" altLang="en-US" sz="1200"/>
          </a:p>
        </p:txBody>
      </p:sp>
      <p:sp>
        <p:nvSpPr>
          <p:cNvPr id="22" name="三角形 21">
            <a:extLst>
              <a:ext uri="{FF2B5EF4-FFF2-40B4-BE49-F238E27FC236}">
                <a16:creationId xmlns:a16="http://schemas.microsoft.com/office/drawing/2014/main" id="{5739A6BA-9CF3-8FF9-7AEB-FFD21CAE7809}"/>
              </a:ext>
            </a:extLst>
          </p:cNvPr>
          <p:cNvSpPr/>
          <p:nvPr/>
        </p:nvSpPr>
        <p:spPr>
          <a:xfrm rot="1359190">
            <a:off x="3544036" y="4006653"/>
            <a:ext cx="146116" cy="678228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DFB3FB4-B13B-256A-1A51-C00212F1FE99}"/>
              </a:ext>
            </a:extLst>
          </p:cNvPr>
          <p:cNvSpPr txBox="1"/>
          <p:nvPr/>
        </p:nvSpPr>
        <p:spPr>
          <a:xfrm>
            <a:off x="4214618" y="308551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FPC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FC8310A-82B1-4898-D627-038D85E09E2B}"/>
              </a:ext>
            </a:extLst>
          </p:cNvPr>
          <p:cNvSpPr txBox="1"/>
          <p:nvPr/>
        </p:nvSpPr>
        <p:spPr>
          <a:xfrm>
            <a:off x="7726931" y="1780367"/>
            <a:ext cx="61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FPGA</a:t>
            </a:r>
            <a:br>
              <a:rPr lang="en-US" altLang="ja-JP" sz="1400" dirty="0">
                <a:solidFill>
                  <a:schemeClr val="bg1"/>
                </a:solidFill>
              </a:rPr>
            </a:br>
            <a:r>
              <a:rPr lang="en-US" altLang="ja-JP" sz="1400" dirty="0">
                <a:solidFill>
                  <a:schemeClr val="bg1"/>
                </a:solidFill>
              </a:rPr>
              <a:t>board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122355-66F4-2674-CD14-E7C9B8E5D5A6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ja-JP" altLang="en-US"/>
              <a:t> </a:t>
            </a:r>
            <a:r>
              <a:rPr kumimoji="1" lang="en-US" altLang="ja-JP" dirty="0"/>
              <a:t>Muon cooling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3BF3A6-9710-201E-2BB2-8C8EB304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Low emittance muon bea</a:t>
            </a:r>
            <a:r>
              <a:rPr lang="en-US" altLang="ja-JP" dirty="0"/>
              <a:t>m by reacceleration of thermal muon.</a:t>
            </a:r>
          </a:p>
          <a:p>
            <a:pPr lvl="1"/>
            <a:r>
              <a:rPr lang="en-US" altLang="ja-JP" dirty="0"/>
              <a:t>Silica aerogel target : Surface muons stopped, and thermal muoniums emitted.</a:t>
            </a:r>
          </a:p>
          <a:p>
            <a:pPr lvl="1"/>
            <a:r>
              <a:rPr kumimoji="1" lang="en-US" altLang="ja-JP" dirty="0"/>
              <a:t>Laser ablated </a:t>
            </a:r>
            <a:r>
              <a:rPr lang="en-US" altLang="ja-JP" dirty="0"/>
              <a:t>aerogel to increase the efficiency.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sz="1000" dirty="0"/>
          </a:p>
          <a:p>
            <a:r>
              <a:rPr kumimoji="1" lang="en-US" altLang="ja-JP" dirty="0"/>
              <a:t>Thermal muonium ionization by laser. </a:t>
            </a:r>
          </a:p>
          <a:p>
            <a:pPr lvl="1"/>
            <a:r>
              <a:rPr kumimoji="1" lang="en-US" altLang="ja-JP" dirty="0"/>
              <a:t>Two scheme under consideration.</a:t>
            </a:r>
          </a:p>
          <a:p>
            <a:pPr lvl="1"/>
            <a:r>
              <a:rPr lang="en" altLang="ja-JP" dirty="0">
                <a:effectLst/>
                <a:latin typeface="Calibri" panose="020F0502020204030204" pitchFamily="34" charset="0"/>
              </a:rPr>
              <a:t>1S-2P excitation by 122nm</a:t>
            </a:r>
            <a:br>
              <a:rPr lang="en" altLang="ja-JP" dirty="0">
                <a:effectLst/>
                <a:latin typeface="Calibri" panose="020F0502020204030204" pitchFamily="34" charset="0"/>
              </a:rPr>
            </a:br>
            <a:r>
              <a:rPr lang="en" altLang="ja-JP" dirty="0">
                <a:effectLst/>
                <a:latin typeface="Calibri" panose="020F0502020204030204" pitchFamily="34" charset="0"/>
              </a:rPr>
              <a:t>or 1S-2S excitation by 244nm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C2B29-1F07-F2B3-C54D-A2569BB2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54A1A4-DD22-4BD9-70BE-4E709974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3" y="1848968"/>
            <a:ext cx="5402625" cy="29664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45E1CEA-FD21-E313-7CA2-653DADF7C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78" y="4108365"/>
            <a:ext cx="2746549" cy="25277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65C7E9-5DB0-3913-4FCC-58C38862C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778" y="1689500"/>
            <a:ext cx="3114249" cy="23334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5CA662-C970-8AB2-56D6-53B2C114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37594"/>
            <a:ext cx="1085633" cy="7951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5697FE-648C-8458-1509-61C28E26F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251" y="0"/>
            <a:ext cx="1252497" cy="948779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268E18D2-A745-88BE-B70E-7F7B0C8FA1FD}"/>
              </a:ext>
            </a:extLst>
          </p:cNvPr>
          <p:cNvSpPr/>
          <p:nvPr/>
        </p:nvSpPr>
        <p:spPr>
          <a:xfrm>
            <a:off x="1660358" y="277812"/>
            <a:ext cx="1499937" cy="182563"/>
          </a:xfrm>
          <a:prstGeom prst="rightArrow">
            <a:avLst/>
          </a:prstGeom>
          <a:solidFill>
            <a:srgbClr val="FFC55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2759496-1781-D1BA-22D4-63F83D737F1E}"/>
              </a:ext>
            </a:extLst>
          </p:cNvPr>
          <p:cNvSpPr/>
          <p:nvPr/>
        </p:nvSpPr>
        <p:spPr>
          <a:xfrm>
            <a:off x="5888392" y="291826"/>
            <a:ext cx="1252497" cy="168549"/>
          </a:xfrm>
          <a:prstGeom prst="rightArrow">
            <a:avLst/>
          </a:prstGeom>
          <a:solidFill>
            <a:srgbClr val="FFC55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9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67996F-0AFA-C75D-E74E-5B4E2FC2294D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Muon acceleration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C6D598-5D5F-2372-1FCD-15408DB3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19110"/>
            <a:ext cx="8724900" cy="5950364"/>
          </a:xfrm>
        </p:spPr>
        <p:txBody>
          <a:bodyPr/>
          <a:lstStyle/>
          <a:p>
            <a:r>
              <a:rPr lang="en-US" altLang="ja-JP" dirty="0"/>
              <a:t>Muon reacceleration to 300MeV/c by muon LINAC.</a:t>
            </a:r>
          </a:p>
          <a:p>
            <a:pPr lvl="1"/>
            <a:r>
              <a:rPr lang="en-US" altLang="ja-JP" dirty="0"/>
              <a:t>Series of 4 types of cavities depending on the muon β of each stage.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F810B8-35A5-81D3-5480-B6B90772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35A8DC-EF48-3693-6A8E-FAF3CC5CB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1"/>
          <a:stretch/>
        </p:blipFill>
        <p:spPr>
          <a:xfrm>
            <a:off x="685800" y="1440300"/>
            <a:ext cx="7772400" cy="226754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8A8FBA-9EC8-9B93-0439-A845007B8D65}"/>
              </a:ext>
            </a:extLst>
          </p:cNvPr>
          <p:cNvSpPr txBox="1"/>
          <p:nvPr/>
        </p:nvSpPr>
        <p:spPr>
          <a:xfrm>
            <a:off x="861338" y="3707842"/>
            <a:ext cx="1586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Acceleration test</a:t>
            </a:r>
            <a:br>
              <a:rPr kumimoji="1" lang="en-US" altLang="ja-JP" sz="1600" dirty="0"/>
            </a:br>
            <a:r>
              <a:rPr kumimoji="1" lang="en-US" altLang="ja-JP" sz="1600" dirty="0"/>
              <a:t>with thermal </a:t>
            </a:r>
            <a:r>
              <a:rPr kumimoji="1" lang="en-US" altLang="ja-JP" sz="1600" dirty="0" err="1"/>
              <a:t>μ</a:t>
            </a:r>
            <a:r>
              <a:rPr kumimoji="1" lang="en-US" altLang="ja-JP" sz="1600" dirty="0"/>
              <a:t> </a:t>
            </a:r>
          </a:p>
          <a:p>
            <a:r>
              <a:rPr lang="en-US" altLang="ja-JP" sz="1600" dirty="0"/>
              <a:t>planned in 2023</a:t>
            </a:r>
            <a:endParaRPr kumimoji="1" lang="ja-JP" altLang="en-US" sz="1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5392A7-46D1-767D-0791-1B9AF3EE6DA5}"/>
              </a:ext>
            </a:extLst>
          </p:cNvPr>
          <p:cNvSpPr txBox="1"/>
          <p:nvPr/>
        </p:nvSpPr>
        <p:spPr>
          <a:xfrm>
            <a:off x="6195195" y="3775733"/>
            <a:ext cx="195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</a:t>
            </a:r>
            <a:r>
              <a:rPr kumimoji="1" lang="en-US" altLang="ja-JP" sz="1600" dirty="0"/>
              <a:t>rototype fabrication</a:t>
            </a:r>
            <a:br>
              <a:rPr kumimoji="1" lang="en-US" altLang="ja-JP" sz="1600" dirty="0"/>
            </a:br>
            <a:r>
              <a:rPr kumimoji="1" lang="en-US" altLang="ja-JP" sz="1600" dirty="0"/>
              <a:t>in JFY2022</a:t>
            </a:r>
            <a:endParaRPr kumimoji="1" lang="ja-JP" altLang="en-US" sz="16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7AFE61A-87D5-1A97-7958-3D165D9D0822}"/>
              </a:ext>
            </a:extLst>
          </p:cNvPr>
          <p:cNvSpPr txBox="1"/>
          <p:nvPr/>
        </p:nvSpPr>
        <p:spPr>
          <a:xfrm>
            <a:off x="4184000" y="3740035"/>
            <a:ext cx="162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</a:t>
            </a:r>
            <a:r>
              <a:rPr kumimoji="1" lang="en-US" altLang="ja-JP" sz="1600" baseline="30000" dirty="0"/>
              <a:t>st</a:t>
            </a:r>
            <a:r>
              <a:rPr kumimoji="1" lang="en-US" altLang="ja-JP" sz="1600" dirty="0"/>
              <a:t> tank</a:t>
            </a:r>
            <a:br>
              <a:rPr kumimoji="1" lang="en-US" altLang="ja-JP" sz="1600" dirty="0"/>
            </a:br>
            <a:r>
              <a:rPr kumimoji="1" lang="en-US" altLang="ja-JP" sz="1600" dirty="0"/>
              <a:t>under fabrication</a:t>
            </a:r>
            <a:endParaRPr kumimoji="1" lang="ja-JP" altLang="en-US" sz="1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4A1789-EB6C-4447-A270-E8B903A49F07}"/>
              </a:ext>
            </a:extLst>
          </p:cNvPr>
          <p:cNvSpPr txBox="1"/>
          <p:nvPr/>
        </p:nvSpPr>
        <p:spPr>
          <a:xfrm>
            <a:off x="2881758" y="3718677"/>
            <a:ext cx="1110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Fabrication</a:t>
            </a:r>
            <a:br>
              <a:rPr lang="en-US" altLang="ja-JP" sz="1600" dirty="0"/>
            </a:br>
            <a:r>
              <a:rPr lang="en-US" altLang="ja-JP" sz="1600" dirty="0"/>
              <a:t>completed</a:t>
            </a:r>
            <a:endParaRPr kumimoji="1" lang="ja-JP" altLang="en-US" sz="16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5EDE9FA-234D-F003-481E-5562E4D6B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01"/>
          <a:stretch/>
        </p:blipFill>
        <p:spPr>
          <a:xfrm>
            <a:off x="4592113" y="4832979"/>
            <a:ext cx="4364506" cy="174084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9535099-6AA0-B62E-AC5A-F29D603B6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31" b="51921"/>
          <a:stretch/>
        </p:blipFill>
        <p:spPr>
          <a:xfrm>
            <a:off x="380320" y="5002914"/>
            <a:ext cx="1586268" cy="1482458"/>
          </a:xfrm>
          <a:prstGeom prst="rect">
            <a:avLst/>
          </a:prstGeom>
        </p:spPr>
      </p:pic>
      <p:sp>
        <p:nvSpPr>
          <p:cNvPr id="15" name="三角形 14">
            <a:extLst>
              <a:ext uri="{FF2B5EF4-FFF2-40B4-BE49-F238E27FC236}">
                <a16:creationId xmlns:a16="http://schemas.microsoft.com/office/drawing/2014/main" id="{2B38A19C-658A-2859-B633-D7D830BA52D8}"/>
              </a:ext>
            </a:extLst>
          </p:cNvPr>
          <p:cNvSpPr/>
          <p:nvPr/>
        </p:nvSpPr>
        <p:spPr>
          <a:xfrm rot="956143">
            <a:off x="3042594" y="4228890"/>
            <a:ext cx="219749" cy="636675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16" name="三角形 15">
            <a:extLst>
              <a:ext uri="{FF2B5EF4-FFF2-40B4-BE49-F238E27FC236}">
                <a16:creationId xmlns:a16="http://schemas.microsoft.com/office/drawing/2014/main" id="{2FF2ABF5-4ACE-86C1-4A9A-88963A614EF5}"/>
              </a:ext>
            </a:extLst>
          </p:cNvPr>
          <p:cNvSpPr/>
          <p:nvPr/>
        </p:nvSpPr>
        <p:spPr>
          <a:xfrm rot="20836540">
            <a:off x="4666696" y="4228889"/>
            <a:ext cx="219749" cy="636675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1160762-EADA-EEDA-896F-245608E96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463" y="5029872"/>
            <a:ext cx="1944033" cy="14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3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2" descr="C:\Users\hiromi\Desktop\showcase_poster\画像データ\アピール用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662888"/>
            <a:ext cx="4757677" cy="38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400800" y="3796476"/>
            <a:ext cx="1969477" cy="439615"/>
          </a:xfrm>
        </p:spPr>
        <p:txBody>
          <a:bodyPr/>
          <a:lstStyle/>
          <a:p>
            <a:pPr defTabSz="422041">
              <a:defRPr/>
            </a:pPr>
            <a:fld id="{1BAB64A3-B66F-4554-A3B2-CEC128C9AD8B}" type="slidenum">
              <a:rPr kumimoji="1"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22041">
                <a:defRPr/>
              </a:pPr>
              <a:t>27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2" name="図 11" descr="IMG_55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68" y="1548372"/>
            <a:ext cx="3612222" cy="2709166"/>
          </a:xfrm>
          <a:prstGeom prst="rect">
            <a:avLst/>
          </a:prstGeom>
        </p:spPr>
      </p:pic>
      <p:pic>
        <p:nvPicPr>
          <p:cNvPr id="13" name="図 12" descr="スクリーンショット 2016-01-11 15.04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51" y="3775625"/>
            <a:ext cx="3098914" cy="11963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図 13" descr="スクリーンショット 2016-01-11 15.04.3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/>
          <a:stretch/>
        </p:blipFill>
        <p:spPr>
          <a:xfrm>
            <a:off x="5002121" y="5152755"/>
            <a:ext cx="3790186" cy="135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右矢印 14"/>
          <p:cNvSpPr/>
          <p:nvPr/>
        </p:nvSpPr>
        <p:spPr>
          <a:xfrm rot="3061401">
            <a:off x="7195915" y="4659698"/>
            <a:ext cx="668011" cy="3907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2041">
              <a:defRPr/>
            </a:pPr>
            <a:endParaRPr kumimoji="1" lang="ja-JP" altLang="en-US" sz="1662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54433" y="4095128"/>
            <a:ext cx="914033" cy="29117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kumimoji="1" lang="en-US" altLang="ja-JP" sz="1292" dirty="0">
                <a:solidFill>
                  <a:srgbClr val="FFFFFF"/>
                </a:solidFill>
                <a:latin typeface="Calibri" panose="020F0502020204030204"/>
                <a:ea typeface="游ゴシック" panose="020B0400000000000000" pitchFamily="50" charset="-128"/>
              </a:rPr>
              <a:t>April, 2015</a:t>
            </a:r>
            <a:endParaRPr kumimoji="1" lang="ja-JP" altLang="en-US" sz="1292" dirty="0">
              <a:solidFill>
                <a:srgbClr val="FFFF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80136" y="1537297"/>
            <a:ext cx="3152004" cy="603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Test </a:t>
            </a:r>
            <a:r>
              <a:rPr kumimoji="1" lang="en-US" altLang="ja-JP" sz="1662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bench </a:t>
            </a:r>
            <a:r>
              <a:rPr lang="en-US" altLang="ja-JP" sz="1662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for</a:t>
            </a:r>
            <a:r>
              <a:rPr kumimoji="1" lang="en-US" altLang="ja-JP" sz="1662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superconducting magnet </a:t>
            </a:r>
            <a:r>
              <a:rPr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(dedicate for </a:t>
            </a:r>
            <a:r>
              <a:rPr kumimoji="1" lang="en-US" altLang="ja-JP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Mu HFS)</a:t>
            </a:r>
            <a:endParaRPr kumimoji="1" lang="ja-JP" altLang="en-US" sz="1662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5918" y="5975347"/>
            <a:ext cx="4392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[1] M. Abe, K. Shibata, “Consideration on Current and Coil Block Placements with Good Homogeneity  for MRI Magnets using Truncated SVD”, IEEE Trans. </a:t>
            </a:r>
            <a:r>
              <a:rPr lang="en-US" altLang="ja-JP" sz="8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Magn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., vol. 49, no. 6, pp. 2873-2880, June. 2013.</a:t>
            </a:r>
            <a:endParaRPr lang="ja-JP" altLang="ja-JP" sz="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22041">
              <a:defRPr/>
            </a:pP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[2]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阿部充志　他、特許第４９０２７８７号、「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MRI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装置用磁場調整」、</a:t>
            </a:r>
            <a:endParaRPr lang="en-US" altLang="ja-JP" sz="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22041">
              <a:defRPr/>
            </a:pPr>
            <a:r>
              <a:rPr lang="ja-JP" altLang="en-US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　　　　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平成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24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年１月</a:t>
            </a:r>
            <a:r>
              <a:rPr lang="en-US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13</a:t>
            </a:r>
            <a:r>
              <a:rPr lang="ja-JP" altLang="ja-JP" sz="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日登録、日本国特許庁</a:t>
            </a:r>
          </a:p>
        </p:txBody>
      </p:sp>
      <p:sp>
        <p:nvSpPr>
          <p:cNvPr id="4" name="スライド番号プレースホルダー 2">
            <a:extLst>
              <a:ext uri="{FF2B5EF4-FFF2-40B4-BE49-F238E27FC236}">
                <a16:creationId xmlns:a16="http://schemas.microsoft.com/office/drawing/2014/main" id="{A0A3B0C8-590E-4C0C-21BD-84E0ED942E1B}"/>
              </a:ext>
            </a:extLst>
          </p:cNvPr>
          <p:cNvSpPr txBox="1">
            <a:spLocks/>
          </p:cNvSpPr>
          <p:nvPr/>
        </p:nvSpPr>
        <p:spPr>
          <a:xfrm>
            <a:off x="7091539" y="64055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4083"/>
            <a:fld id="{C583C7F3-0509-3141-8C67-B1259B601179}" type="slidenum">
              <a:rPr kumimoji="1" lang="ja-JP" altLang="en-US" sz="24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844083"/>
              <a:t>27</a:t>
            </a:fld>
            <a:endParaRPr kumimoji="1" lang="ja-JP" altLang="en-US" sz="24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3585C3E-5B3C-B5BA-8413-320B8C564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7" y="6588004"/>
            <a:ext cx="2945903" cy="202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E5691E2-A20A-DE78-2B5A-4A9A7302335A}"/>
                  </a:ext>
                </a:extLst>
              </p:cNvPr>
              <p:cNvSpPr txBox="1"/>
              <p:nvPr/>
            </p:nvSpPr>
            <p:spPr>
              <a:xfrm>
                <a:off x="0" y="48438"/>
                <a:ext cx="9144000" cy="575479"/>
              </a:xfrm>
              <a:prstGeom prst="rect">
                <a:avLst/>
              </a:prstGeom>
              <a:pattFill prst="smConfetti">
                <a:fgClr>
                  <a:srgbClr val="F560B1"/>
                </a:fgClr>
                <a:bgClr>
                  <a:schemeClr val="bg1"/>
                </a:bgClr>
              </a:pattFill>
            </p:spPr>
            <p:txBody>
              <a:bodyPr wrap="square">
                <a:spAutoFit/>
              </a:bodyPr>
              <a:lstStyle/>
              <a:p>
                <a:pPr algn="ctr" defTabSz="844083"/>
                <a:r>
                  <a:rPr lang="en-US" altLang="ja-JP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Super precisely adjusted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𝐵</m:t>
                        </m:r>
                      </m:e>
                    </m:acc>
                  </m:oMath>
                </a14:m>
                <a:endParaRPr kumimoji="1" lang="en-US" altLang="ja-JP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E5691E2-A20A-DE78-2B5A-4A9A73023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438"/>
                <a:ext cx="9144000" cy="575479"/>
              </a:xfrm>
              <a:prstGeom prst="rect">
                <a:avLst/>
              </a:prstGeom>
              <a:blipFill>
                <a:blip r:embed="rId7"/>
                <a:stretch>
                  <a:fillRect t="-1064" b="-308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スライド番号プレースホルダー 2">
            <a:extLst>
              <a:ext uri="{FF2B5EF4-FFF2-40B4-BE49-F238E27FC236}">
                <a16:creationId xmlns:a16="http://schemas.microsoft.com/office/drawing/2014/main" id="{83BD349B-D318-EDA8-7774-35E46CDF5FF5}"/>
              </a:ext>
            </a:extLst>
          </p:cNvPr>
          <p:cNvSpPr txBox="1">
            <a:spLocks/>
          </p:cNvSpPr>
          <p:nvPr/>
        </p:nvSpPr>
        <p:spPr>
          <a:xfrm>
            <a:off x="7600950" y="168035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8729B-CCA1-442F-9676-D53C76C34CB2}" type="slidenum">
              <a:rPr lang="ja-JP" altLang="en-US" sz="3200"/>
              <a:pPr/>
              <a:t>27</a:t>
            </a:fld>
            <a:endParaRPr lang="ja-JP" altLang="en-US" sz="3200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1CDE5C6-63C4-5761-6D01-491B0AC7F5A1}"/>
              </a:ext>
            </a:extLst>
          </p:cNvPr>
          <p:cNvGrpSpPr/>
          <p:nvPr/>
        </p:nvGrpSpPr>
        <p:grpSpPr>
          <a:xfrm>
            <a:off x="2141621" y="1384861"/>
            <a:ext cx="2738454" cy="2514373"/>
            <a:chOff x="2141621" y="1384861"/>
            <a:chExt cx="2738454" cy="251437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848B5DF-63B1-05CB-BD58-2EBFEFB5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1519" y="1384861"/>
              <a:ext cx="2478556" cy="2514373"/>
            </a:xfrm>
            <a:prstGeom prst="rect">
              <a:avLst/>
            </a:prstGeom>
          </p:spPr>
        </p:pic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B3C7B2B1-DBDC-A687-059D-3999945C39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1621" y="2727158"/>
              <a:ext cx="577516" cy="19250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B16D33E6-78EA-4744-0704-A125321A5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056" y="3553632"/>
            <a:ext cx="2674658" cy="240093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9A628F-F0B1-36CD-C789-346ACF698F77}"/>
              </a:ext>
            </a:extLst>
          </p:cNvPr>
          <p:cNvSpPr txBox="1"/>
          <p:nvPr/>
        </p:nvSpPr>
        <p:spPr>
          <a:xfrm>
            <a:off x="5002122" y="603542"/>
            <a:ext cx="4066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Design work of superconducting magnet for muon storage is ongoing applying medical MRI technology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C7FEF5-9722-F1D8-37D3-A088002A963A}"/>
              </a:ext>
            </a:extLst>
          </p:cNvPr>
          <p:cNvSpPr txBox="1"/>
          <p:nvPr/>
        </p:nvSpPr>
        <p:spPr>
          <a:xfrm>
            <a:off x="7948863" y="4817882"/>
            <a:ext cx="122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&lt;500ppb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42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2D4B0-BCB9-2DDE-2062-CE042DCA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Sensor alignment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B3A267-BC98-7473-C68D-13C973BF6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Precise alignment </a:t>
            </a:r>
            <a:r>
              <a:rPr lang="en-US" altLang="ja-JP" dirty="0"/>
              <a:t>between</a:t>
            </a:r>
            <a:r>
              <a:rPr kumimoji="1" lang="en-US" altLang="ja-JP" dirty="0"/>
              <a:t> detector and B-field</a:t>
            </a:r>
            <a:br>
              <a:rPr kumimoji="1" lang="en-US" altLang="ja-JP" dirty="0"/>
            </a:br>
            <a:r>
              <a:rPr kumimoji="1" lang="en-US" altLang="ja-JP" dirty="0"/>
              <a:t>is</a:t>
            </a:r>
            <a:r>
              <a:rPr lang="en-US" altLang="ja-JP" dirty="0"/>
              <a:t> </a:t>
            </a:r>
            <a:r>
              <a:rPr kumimoji="1" lang="en-US" altLang="ja-JP" dirty="0"/>
              <a:t>essential for muon EDM measurement.</a:t>
            </a:r>
          </a:p>
          <a:p>
            <a:pPr lvl="1"/>
            <a:r>
              <a:rPr lang="en-US" altLang="ja-JP" dirty="0"/>
              <a:t>If rotated each other, “g-2 component”</a:t>
            </a:r>
            <a:r>
              <a:rPr kumimoji="1" lang="en-US" altLang="ja-JP" dirty="0"/>
              <a:t> of spin</a:t>
            </a:r>
            <a:br>
              <a:rPr kumimoji="1" lang="en-US" altLang="ja-JP" dirty="0"/>
            </a:br>
            <a:r>
              <a:rPr kumimoji="1" lang="en-US" altLang="ja-JP" dirty="0"/>
              <a:t>precession</a:t>
            </a:r>
            <a:r>
              <a:rPr lang="en-US" altLang="ja-JP" dirty="0"/>
              <a:t> </a:t>
            </a:r>
            <a:r>
              <a:rPr kumimoji="1" lang="en-US" altLang="ja-JP" dirty="0"/>
              <a:t>comes into “EDM component”.</a:t>
            </a:r>
            <a:endParaRPr lang="en-US" altLang="ja-JP" dirty="0"/>
          </a:p>
          <a:p>
            <a:r>
              <a:rPr lang="en-US" altLang="ja-JP" dirty="0"/>
              <a:t>Goal of sensor alignment: 1um precision.</a:t>
            </a:r>
          </a:p>
          <a:p>
            <a:pPr lvl="1"/>
            <a:r>
              <a:rPr lang="en-US" altLang="ja-JP" dirty="0"/>
              <a:t>Assembly procedure under development.</a:t>
            </a:r>
          </a:p>
          <a:p>
            <a:pPr lvl="2"/>
            <a:r>
              <a:rPr lang="en-US" altLang="ja-JP" dirty="0"/>
              <a:t>sensor alignment jig under test</a:t>
            </a:r>
          </a:p>
          <a:p>
            <a:pPr lvl="2"/>
            <a:r>
              <a:rPr lang="en-US" altLang="ja-JP" dirty="0"/>
              <a:t>sensor position/shape measurement by coordinate measuring machine. </a:t>
            </a:r>
          </a:p>
          <a:p>
            <a:pPr lvl="1"/>
            <a:r>
              <a:rPr lang="en-US" altLang="ja-JP" dirty="0"/>
              <a:t>Precision of ~ 2um already achieved (near to the goal).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9B2DD4-FDCC-5A6D-104F-531E8983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6D57EC-8DDF-C09A-C78D-516C8B58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904" y="728436"/>
            <a:ext cx="3024396" cy="12184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7B0A2F-CA36-D202-5CA3-9E20E70B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458" y="4050792"/>
            <a:ext cx="2692434" cy="257818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ECEC25-1487-CDEB-F3C7-138CD80BE257}"/>
              </a:ext>
            </a:extLst>
          </p:cNvPr>
          <p:cNvSpPr txBox="1"/>
          <p:nvPr/>
        </p:nvSpPr>
        <p:spPr>
          <a:xfrm>
            <a:off x="5871826" y="3998217"/>
            <a:ext cx="2956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Glued position of each sensor </a:t>
            </a:r>
            <a:r>
              <a:rPr kumimoji="1" lang="en-US" altLang="ja-JP" sz="1200" dirty="0"/>
              <a:t>(1</a:t>
            </a:r>
            <a:r>
              <a:rPr kumimoji="1" lang="en-US" altLang="ja-JP" sz="1200" baseline="30000" dirty="0"/>
              <a:t>st</a:t>
            </a:r>
            <a:r>
              <a:rPr kumimoji="1" lang="en-US" altLang="ja-JP" sz="1200" dirty="0"/>
              <a:t>,</a:t>
            </a:r>
            <a:r>
              <a:rPr kumimoji="1" lang="en-US" altLang="ja-JP" sz="1200" dirty="0">
                <a:solidFill>
                  <a:srgbClr val="FF0000"/>
                </a:solidFill>
              </a:rPr>
              <a:t>2</a:t>
            </a:r>
            <a:r>
              <a:rPr kumimoji="1" lang="en-US" altLang="ja-JP" sz="1200" baseline="30000" dirty="0">
                <a:solidFill>
                  <a:srgbClr val="FF0000"/>
                </a:solidFill>
              </a:rPr>
              <a:t>nd</a:t>
            </a:r>
            <a:r>
              <a:rPr kumimoji="1" lang="en-US" altLang="ja-JP" sz="1200" dirty="0"/>
              <a:t>,</a:t>
            </a:r>
            <a:r>
              <a:rPr kumimoji="1" lang="en-US" altLang="ja-JP" sz="1200" dirty="0">
                <a:solidFill>
                  <a:srgbClr val="00B050"/>
                </a:solidFill>
              </a:rPr>
              <a:t>3</a:t>
            </a:r>
            <a:r>
              <a:rPr kumimoji="1" lang="en-US" altLang="ja-JP" sz="1200" baseline="30000" dirty="0">
                <a:solidFill>
                  <a:srgbClr val="00B050"/>
                </a:solidFill>
              </a:rPr>
              <a:t>rd</a:t>
            </a:r>
            <a:r>
              <a:rPr kumimoji="1" lang="en-US" altLang="ja-JP" sz="1200" dirty="0"/>
              <a:t>,</a:t>
            </a:r>
            <a:r>
              <a:rPr kumimoji="1" lang="en-US" altLang="ja-JP" sz="1200" dirty="0">
                <a:solidFill>
                  <a:srgbClr val="0432FF"/>
                </a:solidFill>
              </a:rPr>
              <a:t>4</a:t>
            </a:r>
            <a:r>
              <a:rPr lang="en-US" altLang="ja-JP" sz="1200" baseline="30000" dirty="0">
                <a:solidFill>
                  <a:srgbClr val="0432FF"/>
                </a:solidFill>
              </a:rPr>
              <a:t>th</a:t>
            </a:r>
            <a:r>
              <a:rPr kumimoji="1" lang="en-US" altLang="ja-JP" sz="1200" dirty="0"/>
              <a:t>)</a:t>
            </a:r>
            <a:endParaRPr lang="en-US" altLang="ja-JP" sz="1200" dirty="0"/>
          </a:p>
          <a:p>
            <a:r>
              <a:rPr kumimoji="1" lang="en-US" altLang="ja-JP" sz="1200" dirty="0"/>
              <a:t>Deviation from </a:t>
            </a:r>
            <a:r>
              <a:rPr lang="en-US" altLang="ja-JP" sz="1200" dirty="0"/>
              <a:t>ideal (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gray</a:t>
            </a:r>
            <a:r>
              <a:rPr lang="en-US" altLang="ja-JP" sz="1200" dirty="0"/>
              <a:t>) position</a:t>
            </a:r>
            <a:endParaRPr kumimoji="1" lang="en-US" altLang="ja-JP" sz="12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B6E46EA-140E-4341-B6EB-073BC41D4A3C}"/>
              </a:ext>
            </a:extLst>
          </p:cNvPr>
          <p:cNvCxnSpPr>
            <a:cxnSpLocks/>
          </p:cNvCxnSpPr>
          <p:nvPr/>
        </p:nvCxnSpPr>
        <p:spPr>
          <a:xfrm>
            <a:off x="6431538" y="6379495"/>
            <a:ext cx="289302" cy="0"/>
          </a:xfrm>
          <a:prstGeom prst="straightConnector1">
            <a:avLst/>
          </a:prstGeom>
          <a:ln w="12700">
            <a:solidFill>
              <a:srgbClr val="FF93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E790E6-0516-1CF6-D25C-007E2FB9AA7C}"/>
              </a:ext>
            </a:extLst>
          </p:cNvPr>
          <p:cNvSpPr txBox="1"/>
          <p:nvPr/>
        </p:nvSpPr>
        <p:spPr>
          <a:xfrm>
            <a:off x="6524138" y="6151522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9300"/>
                </a:solidFill>
              </a:rPr>
              <a:t>1 um</a:t>
            </a:r>
            <a:endParaRPr kumimoji="1" lang="ja-JP" altLang="en-US" sz="1200">
              <a:solidFill>
                <a:srgbClr val="FF93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208ACA2-3670-6A1C-8940-43D4AB2B6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388" y="4118212"/>
            <a:ext cx="3945671" cy="241160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9247A0-05C1-AC6D-9E6B-941BFFD4DD5A}"/>
              </a:ext>
            </a:extLst>
          </p:cNvPr>
          <p:cNvSpPr txBox="1"/>
          <p:nvPr/>
        </p:nvSpPr>
        <p:spPr>
          <a:xfrm>
            <a:off x="1430387" y="4118211"/>
            <a:ext cx="14496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200" u="sng" dirty="0"/>
              <a:t>Sensor alignment jig</a:t>
            </a:r>
            <a:endParaRPr kumimoji="1" lang="ja-JP" altLang="en-US" sz="1200" u="sng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0AF69E-B1A5-2D19-F707-A82E277312DC}"/>
              </a:ext>
            </a:extLst>
          </p:cNvPr>
          <p:cNvSpPr txBox="1"/>
          <p:nvPr/>
        </p:nvSpPr>
        <p:spPr>
          <a:xfrm>
            <a:off x="3458346" y="4285031"/>
            <a:ext cx="186397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solidFill>
                  <a:srgbClr val="FF0000"/>
                </a:solidFill>
              </a:rPr>
              <a:t>sensor hold by vacuum chuck</a:t>
            </a:r>
            <a:endParaRPr kumimoji="1" lang="ja-JP" altLang="en-US" sz="100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652C101-33F9-FB2F-999A-11E386FC6A55}"/>
              </a:ext>
            </a:extLst>
          </p:cNvPr>
          <p:cNvCxnSpPr>
            <a:cxnSpLocks/>
          </p:cNvCxnSpPr>
          <p:nvPr/>
        </p:nvCxnSpPr>
        <p:spPr>
          <a:xfrm flipH="1">
            <a:off x="3630368" y="4927253"/>
            <a:ext cx="628226" cy="37960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342D933-05E9-F518-D1A2-C6A0F601EF7C}"/>
              </a:ext>
            </a:extLst>
          </p:cNvPr>
          <p:cNvCxnSpPr>
            <a:cxnSpLocks/>
          </p:cNvCxnSpPr>
          <p:nvPr/>
        </p:nvCxnSpPr>
        <p:spPr>
          <a:xfrm flipH="1">
            <a:off x="3817295" y="4873698"/>
            <a:ext cx="441299" cy="10711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067BB9A-5B0E-EFE4-0E4A-924C6B1A177B}"/>
              </a:ext>
            </a:extLst>
          </p:cNvPr>
          <p:cNvCxnSpPr>
            <a:cxnSpLocks/>
          </p:cNvCxnSpPr>
          <p:nvPr/>
        </p:nvCxnSpPr>
        <p:spPr>
          <a:xfrm flipH="1" flipV="1">
            <a:off x="3610118" y="4675000"/>
            <a:ext cx="574550" cy="16325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65C2DC-BEF9-CB5F-14A2-C0F40D558C05}"/>
              </a:ext>
            </a:extLst>
          </p:cNvPr>
          <p:cNvSpPr txBox="1"/>
          <p:nvPr/>
        </p:nvSpPr>
        <p:spPr>
          <a:xfrm>
            <a:off x="4258594" y="4779844"/>
            <a:ext cx="1061509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B050"/>
                </a:solidFill>
              </a:rPr>
              <a:t>Vertical shift/ tilt</a:t>
            </a:r>
            <a:endParaRPr kumimoji="1" lang="ja-JP" altLang="en-US" sz="1000">
              <a:solidFill>
                <a:srgbClr val="00B05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6D5829-C32E-4BAD-8BA0-6D7BC1589EE8}"/>
              </a:ext>
            </a:extLst>
          </p:cNvPr>
          <p:cNvSpPr txBox="1"/>
          <p:nvPr/>
        </p:nvSpPr>
        <p:spPr>
          <a:xfrm>
            <a:off x="4390332" y="5575765"/>
            <a:ext cx="1204176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B050"/>
                </a:solidFill>
              </a:rPr>
              <a:t>Horizontal shift/ tilt</a:t>
            </a:r>
            <a:endParaRPr kumimoji="1" lang="ja-JP" altLang="en-US" sz="1000">
              <a:solidFill>
                <a:srgbClr val="00B05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2FB25EC-4646-F3A5-47D3-AE8CA8F9748E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184668" y="5698876"/>
            <a:ext cx="205664" cy="21446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D276E9D-9F1E-72AE-6E83-BACA522685FA}"/>
              </a:ext>
            </a:extLst>
          </p:cNvPr>
          <p:cNvCxnSpPr>
            <a:cxnSpLocks/>
          </p:cNvCxnSpPr>
          <p:nvPr/>
        </p:nvCxnSpPr>
        <p:spPr>
          <a:xfrm flipH="1">
            <a:off x="3069288" y="4542171"/>
            <a:ext cx="421380" cy="6152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490CB5-0983-A0ED-53F8-5E087CB393F7}"/>
              </a:ext>
            </a:extLst>
          </p:cNvPr>
          <p:cNvSpPr txBox="1"/>
          <p:nvPr/>
        </p:nvSpPr>
        <p:spPr>
          <a:xfrm>
            <a:off x="5648073" y="926054"/>
            <a:ext cx="13076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spin precession</a:t>
            </a:r>
            <a:br>
              <a:rPr kumimoji="1" lang="en-US" altLang="ja-JP" sz="1400" dirty="0"/>
            </a:br>
            <a:r>
              <a:rPr kumimoji="1" lang="en-US" altLang="ja-JP" sz="1400" dirty="0"/>
              <a:t>by g-2</a:t>
            </a:r>
            <a:endParaRPr kumimoji="1" lang="ja-JP" altLang="en-US" sz="14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D5676D-AC22-4D0F-C3DD-9B9C5781FD9E}"/>
              </a:ext>
            </a:extLst>
          </p:cNvPr>
          <p:cNvSpPr txBox="1"/>
          <p:nvPr/>
        </p:nvSpPr>
        <p:spPr>
          <a:xfrm>
            <a:off x="6076466" y="1683003"/>
            <a:ext cx="13076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spin precession</a:t>
            </a:r>
            <a:br>
              <a:rPr kumimoji="1" lang="en-US" altLang="ja-JP" sz="1400" dirty="0"/>
            </a:br>
            <a:r>
              <a:rPr kumimoji="1" lang="en-US" altLang="ja-JP" sz="1400" dirty="0"/>
              <a:t>by EDM</a:t>
            </a:r>
            <a:endParaRPr kumimoji="1" lang="ja-JP" altLang="en-US" sz="14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083AE-8269-3573-2959-FA0144DAB376}"/>
              </a:ext>
            </a:extLst>
          </p:cNvPr>
          <p:cNvSpPr txBox="1"/>
          <p:nvPr/>
        </p:nvSpPr>
        <p:spPr>
          <a:xfrm>
            <a:off x="7117679" y="675861"/>
            <a:ext cx="6311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       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574036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43B4E-7773-0D3A-7E03-CF36340B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DE755E-EEC6-0C26-446F-B75D7A6C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A6762B-5D08-B369-501D-EE40AEB8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29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73097CD-7F7F-508C-A590-8776AA66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846980"/>
            <a:ext cx="7419474" cy="5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ABB7D8-70A2-2ED3-071E-4DA3980A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3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339CD43C-0123-444D-E515-A70CCD7C9A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94" y="-4817"/>
                <a:ext cx="9136605" cy="791096"/>
              </a:xfrm>
              <a:pattFill prst="smConfetti">
                <a:fgClr>
                  <a:srgbClr val="F560B1"/>
                </a:fgClr>
                <a:bgClr>
                  <a:schemeClr val="bg1"/>
                </a:bgClr>
              </a:pattFill>
            </p:spPr>
            <p:txBody>
              <a:bodyPr>
                <a:normAutofit/>
              </a:bodyPr>
              <a:lstStyle/>
              <a:p>
                <a:r>
                  <a:rPr lang="en-US" altLang="ja-JP" sz="3323" dirty="0"/>
                  <a:t>1.EDM(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323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323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ja-JP" altLang="en-US" sz="3323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sz="3323" dirty="0"/>
                  <a:t>)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32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323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ja-JP" altLang="en-US" sz="3323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ja-JP" altLang="en-US" sz="3323" dirty="0"/>
                  <a:t> </a:t>
                </a:r>
                <a:r>
                  <a:rPr lang="en-US" altLang="ja-JP" sz="3323" dirty="0"/>
                  <a:t>(model</a:t>
                </a:r>
                <a:r>
                  <a:rPr lang="ja-JP" altLang="en-US" sz="3323" dirty="0"/>
                  <a:t> </a:t>
                </a:r>
                <a:r>
                  <a:rPr lang="en-US" altLang="ja-JP" sz="3323" dirty="0"/>
                  <a:t>independent</a:t>
                </a:r>
                <a:r>
                  <a:rPr lang="ja-JP" altLang="en-US" sz="3323" dirty="0"/>
                  <a:t> </a:t>
                </a:r>
                <a:r>
                  <a:rPr lang="en-US" altLang="ja-JP" sz="3323" dirty="0"/>
                  <a:t>relation)</a:t>
                </a:r>
                <a:endParaRPr lang="ja-JP" altLang="en-US" sz="3323" dirty="0"/>
              </a:p>
            </p:txBody>
          </p:sp>
        </mc:Choice>
        <mc:Fallback xmlns="">
          <p:sp>
            <p:nvSpPr>
              <p:cNvPr id="18" name="タイトル 1">
                <a:extLst>
                  <a:ext uri="{FF2B5EF4-FFF2-40B4-BE49-F238E27FC236}">
                    <a16:creationId xmlns:a16="http://schemas.microsoft.com/office/drawing/2014/main" id="{339CD43C-0123-444D-E515-A70CCD7C9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94" y="-4817"/>
                <a:ext cx="9136605" cy="791096"/>
              </a:xfrm>
              <a:blipFill>
                <a:blip r:embed="rId6"/>
                <a:stretch>
                  <a:fillRect b="-1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>
            <a:extLst>
              <a:ext uri="{FF2B5EF4-FFF2-40B4-BE49-F238E27FC236}">
                <a16:creationId xmlns:a16="http://schemas.microsoft.com/office/drawing/2014/main" id="{7705C43E-EBBD-7BF0-A152-C93706E0D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43" y="803633"/>
            <a:ext cx="2933661" cy="6651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0C3242-9CB9-5238-F476-5998A573F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68" y="1555802"/>
            <a:ext cx="1849405" cy="115305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4F8C153-0A90-4DE2-5CEF-A9302640F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51" y="4225009"/>
            <a:ext cx="4207360" cy="26554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2E295B9-1F84-B9E7-678E-D09BD0FAC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4683" y="4116760"/>
            <a:ext cx="6222177" cy="679277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A3C7FA6E-84E5-B403-C52D-6CDFE5C7B930}"/>
              </a:ext>
            </a:extLst>
          </p:cNvPr>
          <p:cNvCxnSpPr/>
          <p:nvPr/>
        </p:nvCxnSpPr>
        <p:spPr>
          <a:xfrm>
            <a:off x="5597605" y="4661351"/>
            <a:ext cx="4296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28AF797-5CCA-26A4-3FE5-A0E72B46DDB1}"/>
              </a:ext>
            </a:extLst>
          </p:cNvPr>
          <p:cNvCxnSpPr>
            <a:cxnSpLocks/>
          </p:cNvCxnSpPr>
          <p:nvPr/>
        </p:nvCxnSpPr>
        <p:spPr>
          <a:xfrm>
            <a:off x="6800380" y="4740370"/>
            <a:ext cx="6430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9AABDAFD-16F6-81B8-6D1C-0A8DED0DBC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3080" y="4878637"/>
            <a:ext cx="3740095" cy="188764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2907B8F-F329-E228-63C6-2FEAEB2682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080" y="4859674"/>
            <a:ext cx="1247363" cy="1118487"/>
          </a:xfrm>
          <a:prstGeom prst="rect">
            <a:avLst/>
          </a:prstGeom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110B605-AD98-A8C8-CCED-F7197849C843}"/>
              </a:ext>
            </a:extLst>
          </p:cNvPr>
          <p:cNvCxnSpPr/>
          <p:nvPr/>
        </p:nvCxnSpPr>
        <p:spPr>
          <a:xfrm>
            <a:off x="4893276" y="5566757"/>
            <a:ext cx="704329" cy="1222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28470A38-37FD-3DFD-080E-3FBB74C5CE9F}"/>
              </a:ext>
            </a:extLst>
          </p:cNvPr>
          <p:cNvSpPr/>
          <p:nvPr/>
        </p:nvSpPr>
        <p:spPr>
          <a:xfrm>
            <a:off x="7775099" y="4886582"/>
            <a:ext cx="1311235" cy="1937657"/>
          </a:xfrm>
          <a:prstGeom prst="wedgeRectCallout">
            <a:avLst>
              <a:gd name="adj1" fmla="val -129404"/>
              <a:gd name="adj2" fmla="val -408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ED51BDE-A4C4-E504-1251-B51F95017F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6472" y="5673167"/>
            <a:ext cx="1197611" cy="113708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EDD291-D499-752A-AEB1-DC2B6A3C3B18}"/>
              </a:ext>
            </a:extLst>
          </p:cNvPr>
          <p:cNvSpPr txBox="1"/>
          <p:nvPr/>
        </p:nvSpPr>
        <p:spPr>
          <a:xfrm>
            <a:off x="7699551" y="4815000"/>
            <a:ext cx="1498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Super precise compact ring</a:t>
            </a:r>
          </a:p>
          <a:p>
            <a:r>
              <a:rPr kumimoji="1" lang="en-US" altLang="ja-JP" dirty="0"/>
              <a:t>B=</a:t>
            </a:r>
            <a:r>
              <a:rPr lang="en-US" altLang="ja-JP" dirty="0"/>
              <a:t>3</a:t>
            </a:r>
            <a:r>
              <a:rPr kumimoji="1" lang="en-US" altLang="ja-JP" dirty="0"/>
              <a:t>[T],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γ=3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D1DEBA0-E609-03E3-0154-A11BAE10520C}"/>
              </a:ext>
            </a:extLst>
          </p:cNvPr>
          <p:cNvSpPr txBox="1"/>
          <p:nvPr/>
        </p:nvSpPr>
        <p:spPr>
          <a:xfrm>
            <a:off x="3225838" y="6241708"/>
            <a:ext cx="155293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77" dirty="0"/>
              <a:t>Spin</a:t>
            </a:r>
            <a:r>
              <a:rPr lang="ja-JP" altLang="en-US" sz="1477" dirty="0"/>
              <a:t> </a:t>
            </a:r>
            <a:r>
              <a:rPr lang="en-US" altLang="ja-JP" sz="1477" dirty="0"/>
              <a:t>vector</a:t>
            </a:r>
            <a:endParaRPr lang="ja-JP" altLang="en-US" sz="1477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4EB8A9-5F4E-01BD-C6DC-79EB2962C1E5}"/>
              </a:ext>
            </a:extLst>
          </p:cNvPr>
          <p:cNvSpPr txBox="1"/>
          <p:nvPr/>
        </p:nvSpPr>
        <p:spPr>
          <a:xfrm>
            <a:off x="301135" y="2884246"/>
            <a:ext cx="4944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In general, g-2 anomaly suggests a large EDM unless the complex phase is unnaturally small.</a:t>
            </a:r>
            <a:endParaRPr kumimoji="1" lang="ja-JP" altLang="en-US" sz="2000" dirty="0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3B357B79-9198-9609-4E76-CE909F1903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2563" y="1443150"/>
            <a:ext cx="3209925" cy="14192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F2A062-643F-3561-2890-EAFEC5DA4C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2426" y="629757"/>
            <a:ext cx="3114755" cy="3306348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4DFB7A7-FAA9-6779-085B-50329E54457E}"/>
              </a:ext>
            </a:extLst>
          </p:cNvPr>
          <p:cNvSpPr txBox="1"/>
          <p:nvPr/>
        </p:nvSpPr>
        <p:spPr>
          <a:xfrm>
            <a:off x="102751" y="3763293"/>
            <a:ext cx="661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Want to measure both quantities at a time but independently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37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2019A5D-03F5-3AF7-D945-2FA509C9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856" y="1196785"/>
            <a:ext cx="3323681" cy="4564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65CD6E7-7F02-9C94-0004-FD1501D6F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16" y="87167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case of E821/E989</a:t>
            </a:r>
            <a:endParaRPr lang="ja-JP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E5C37CE-E314-EA8F-27B8-87B07962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41F0D5B-66C0-4659-A905-3A4FDB0DEE91}" type="slidenum">
              <a:rPr lang="ja-JP" altLang="en-US" sz="240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>
                <a:defRPr/>
              </a:pPr>
              <a:t>30</a:t>
            </a:fld>
            <a:endParaRPr lang="ja-JP" altLang="en-US" sz="2400" dirty="0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3BB50C8-88AB-7F6C-3EA3-552D3F518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16" y="2052119"/>
            <a:ext cx="3437556" cy="33755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5C1846-0E14-CB58-A2CD-8194ECD5BAD0}"/>
              </a:ext>
            </a:extLst>
          </p:cNvPr>
          <p:cNvSpPr txBox="1"/>
          <p:nvPr/>
        </p:nvSpPr>
        <p:spPr>
          <a:xfrm>
            <a:off x="1093204" y="2850083"/>
            <a:ext cx="12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21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149nsec</a:t>
            </a:r>
            <a:endParaRPr lang="ja-JP" altLang="en-US" sz="2100" dirty="0">
              <a:solidFill>
                <a:srgbClr val="FF0000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4795242-AD15-9BB7-4B4C-FC2E54F26C41}"/>
              </a:ext>
            </a:extLst>
          </p:cNvPr>
          <p:cNvSpPr txBox="1"/>
          <p:nvPr/>
        </p:nvSpPr>
        <p:spPr>
          <a:xfrm>
            <a:off x="1072840" y="1902060"/>
            <a:ext cx="1556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21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1400cm</a:t>
            </a:r>
            <a:endParaRPr lang="ja-JP" altLang="en-US" sz="2100" dirty="0">
              <a:solidFill>
                <a:srgbClr val="FF0000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3903D6-FA43-E13C-EB4D-3A0288E8D6C1}"/>
              </a:ext>
            </a:extLst>
          </p:cNvPr>
          <p:cNvSpPr txBox="1"/>
          <p:nvPr/>
        </p:nvSpPr>
        <p:spPr>
          <a:xfrm>
            <a:off x="3621505" y="2577766"/>
            <a:ext cx="191302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Kick 10mrad</a:t>
            </a:r>
          </a:p>
          <a:p>
            <a:pPr defTabSz="685800">
              <a:defRPr/>
            </a:pPr>
            <a:r>
              <a:rPr lang="en-US" altLang="ja-JP" sz="135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Tkick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= 400nsec</a:t>
            </a:r>
          </a:p>
          <a:p>
            <a:pPr defTabSz="685800">
              <a:defRPr/>
            </a:pPr>
            <a:r>
              <a:rPr lang="en-US" altLang="ja-JP" sz="135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Ipeak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=4200A</a:t>
            </a:r>
          </a:p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V at capacitor = 90kV</a:t>
            </a:r>
          </a:p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Coil inductance 1.6</a:t>
            </a:r>
            <a:r>
              <a:rPr lang="el-GR" altLang="ja-JP" sz="135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μ</a:t>
            </a:r>
            <a:r>
              <a:rPr lang="en-US" altLang="ja-JP" sz="135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</a:t>
            </a:r>
            <a:endParaRPr lang="ja-JP" altLang="en-US" sz="135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C4A8F39-5AA3-0B4E-BC3F-16C1F7CBCBB9}"/>
              </a:ext>
            </a:extLst>
          </p:cNvPr>
          <p:cNvCxnSpPr>
            <a:cxnSpLocks/>
          </p:cNvCxnSpPr>
          <p:nvPr/>
        </p:nvCxnSpPr>
        <p:spPr>
          <a:xfrm>
            <a:off x="3284621" y="4791576"/>
            <a:ext cx="0" cy="28632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732968-7660-1FFC-69A6-93F8B5BC9BE2}"/>
              </a:ext>
            </a:extLst>
          </p:cNvPr>
          <p:cNvSpPr txBox="1"/>
          <p:nvPr/>
        </p:nvSpPr>
        <p:spPr>
          <a:xfrm>
            <a:off x="3370391" y="4791576"/>
            <a:ext cx="8572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~100mm</a:t>
            </a:r>
            <a:endParaRPr lang="ja-JP" altLang="en-US" sz="135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337F668-1141-4AB5-854F-A10D1CA22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578" y="1032105"/>
            <a:ext cx="2676838" cy="940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B0ACB9-FA50-98F5-D555-9C16968470A6}"/>
              </a:ext>
            </a:extLst>
          </p:cNvPr>
          <p:cNvSpPr txBox="1"/>
          <p:nvPr/>
        </p:nvSpPr>
        <p:spPr>
          <a:xfrm>
            <a:off x="875297" y="5674069"/>
            <a:ext cx="52908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FF0000"/>
                </a:solidFill>
              </a:rPr>
              <a:t>Conventional injection scheme is not applicable in our case</a:t>
            </a:r>
            <a:endParaRPr lang="ja-JP" alt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6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C55AA0-DC12-3041-A2B9-467C5023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n=1.5E-4!?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24EA0A7-060A-D7D7-453B-5299B31C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0D5B-66C0-4659-A905-3A4FDB0DEE9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93D76F-668E-00E2-5A2A-2A1ED1C2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255" y="980569"/>
            <a:ext cx="1877006" cy="13539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AC7C80C-D5F3-268A-BFF9-24B12786D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99574"/>
            <a:ext cx="4265759" cy="27987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6D7F29-DCF4-F7BE-AD15-C23A3C97F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45096"/>
            <a:ext cx="4072731" cy="270773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DB0985F-5630-CB75-6F97-EF630165E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260" y="1209131"/>
            <a:ext cx="2667251" cy="107892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EFD6CA-7761-9476-D5CC-3D84AC539429}"/>
              </a:ext>
            </a:extLst>
          </p:cNvPr>
          <p:cNvSpPr txBox="1"/>
          <p:nvPr/>
        </p:nvSpPr>
        <p:spPr>
          <a:xfrm>
            <a:off x="4950995" y="2450837"/>
            <a:ext cx="3224463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25" dirty="0">
                <a:hlinkClick r:id="rId6"/>
              </a:rPr>
              <a:t>Spin and Beam Dynamics in the Muon (g − 2) Experiments | Journal of the Physical Society of Japan (jps.jp)</a:t>
            </a:r>
            <a:endParaRPr lang="ja-JP" altLang="en-US" sz="825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C25726D3-58AB-06CF-D3B7-BB864CDD9F98}"/>
              </a:ext>
            </a:extLst>
          </p:cNvPr>
          <p:cNvSpPr/>
          <p:nvPr/>
        </p:nvSpPr>
        <p:spPr>
          <a:xfrm>
            <a:off x="4505827" y="4966035"/>
            <a:ext cx="4265759" cy="2105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スライド番号プレースホルダー 20">
            <a:extLst>
              <a:ext uri="{FF2B5EF4-FFF2-40B4-BE49-F238E27FC236}">
                <a16:creationId xmlns:a16="http://schemas.microsoft.com/office/drawing/2014/main" id="{C127EE83-DE0B-30B0-7C33-28E9E2099C88}"/>
              </a:ext>
            </a:extLst>
          </p:cNvPr>
          <p:cNvSpPr txBox="1">
            <a:spLocks/>
          </p:cNvSpPr>
          <p:nvPr/>
        </p:nvSpPr>
        <p:spPr>
          <a:xfrm>
            <a:off x="7457323" y="998148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fld id="{427D28CF-9DD8-45E4-81A6-7240BB7B38A4}" type="slidenum">
              <a:rPr lang="ja-JP" altLang="en-US" sz="30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342900">
                <a:defRPr/>
              </a:pPr>
              <a:t>31</a:t>
            </a:fld>
            <a:endParaRPr lang="ja-JP" altLang="en-US" sz="3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516DE16-DA38-64D3-1C90-F4376C7A2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27" y="863642"/>
            <a:ext cx="3797564" cy="14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5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6819F2-57CB-47F8-0A22-5262717A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A116257-4ACC-5D45-044B-BA2FE8D6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32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51B8CF-DBCE-7471-A4C8-DAA26AEA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0" y="841399"/>
            <a:ext cx="4096139" cy="30681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173A4FD-CBDF-772C-8567-BCEEDE054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8"/>
          <a:stretch/>
        </p:blipFill>
        <p:spPr>
          <a:xfrm>
            <a:off x="5599593" y="1266717"/>
            <a:ext cx="3158840" cy="26221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F64B06-31A7-B3B2-58C7-DD48DCB14E3E}"/>
              </a:ext>
            </a:extLst>
          </p:cNvPr>
          <p:cNvSpPr txBox="1"/>
          <p:nvPr/>
        </p:nvSpPr>
        <p:spPr>
          <a:xfrm>
            <a:off x="4849832" y="3465604"/>
            <a:ext cx="20265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00B050"/>
                </a:solidFill>
              </a:rPr>
              <a:t>ミューオン軌道（狭）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9DFEBC-F275-7EA1-229E-34197415941E}"/>
              </a:ext>
            </a:extLst>
          </p:cNvPr>
          <p:cNvSpPr txBox="1"/>
          <p:nvPr/>
        </p:nvSpPr>
        <p:spPr>
          <a:xfrm>
            <a:off x="7359434" y="3648262"/>
            <a:ext cx="13884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FF0000"/>
                </a:solidFill>
              </a:rPr>
              <a:t>真の崩壊点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F08445-8B9C-E571-89C7-9CB535DF5B31}"/>
              </a:ext>
            </a:extLst>
          </p:cNvPr>
          <p:cNvSpPr txBox="1"/>
          <p:nvPr/>
        </p:nvSpPr>
        <p:spPr>
          <a:xfrm>
            <a:off x="6228350" y="3801342"/>
            <a:ext cx="13884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srgbClr val="FF0000"/>
                </a:solidFill>
              </a:rPr>
              <a:t>偽</a:t>
            </a:r>
            <a:r>
              <a:rPr kumimoji="1" lang="ja-JP" altLang="en-US" sz="1200" dirty="0">
                <a:solidFill>
                  <a:srgbClr val="FF0000"/>
                </a:solidFill>
              </a:rPr>
              <a:t>の崩壊点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7BC7295-95B7-6F76-836E-73EE9379FC1D}"/>
              </a:ext>
            </a:extLst>
          </p:cNvPr>
          <p:cNvCxnSpPr/>
          <p:nvPr/>
        </p:nvCxnSpPr>
        <p:spPr>
          <a:xfrm flipH="1" flipV="1">
            <a:off x="6614971" y="3100108"/>
            <a:ext cx="307583" cy="671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F13011-E781-3770-1257-66739AA4FCF0}"/>
              </a:ext>
            </a:extLst>
          </p:cNvPr>
          <p:cNvSpPr txBox="1"/>
          <p:nvPr/>
        </p:nvSpPr>
        <p:spPr>
          <a:xfrm>
            <a:off x="5573111" y="867296"/>
            <a:ext cx="303503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μ</a:t>
            </a:r>
            <a:r>
              <a:rPr kumimoji="1" lang="ja-JP" altLang="en-US" sz="1400" b="1" dirty="0"/>
              <a:t>粒子ビームが振動している領域を狭く（</a:t>
            </a:r>
            <a:r>
              <a:rPr kumimoji="1" lang="ja-JP" altLang="en-US" sz="1400" b="1" dirty="0">
                <a:solidFill>
                  <a:schemeClr val="bg1">
                    <a:lumMod val="50000"/>
                  </a:schemeClr>
                </a:solidFill>
              </a:rPr>
              <a:t>灰色</a:t>
            </a:r>
            <a:r>
              <a:rPr kumimoji="1" lang="ja-JP" altLang="en-US" sz="1400" b="1" dirty="0"/>
              <a:t>→</a:t>
            </a:r>
            <a:r>
              <a:rPr kumimoji="1" lang="ja-JP" altLang="en-US" sz="1400" b="1" dirty="0">
                <a:solidFill>
                  <a:srgbClr val="00B050"/>
                </a:solidFill>
              </a:rPr>
              <a:t>緑色</a:t>
            </a:r>
            <a:r>
              <a:rPr kumimoji="1" lang="ja-JP" altLang="en-US" sz="1400" b="1" dirty="0"/>
              <a:t>）すると、</a:t>
            </a:r>
            <a:br>
              <a:rPr kumimoji="1" lang="en-US" altLang="ja-JP" sz="1400" b="1" dirty="0"/>
            </a:br>
            <a:r>
              <a:rPr kumimoji="1" lang="ja-JP" altLang="en-US" sz="1400" b="1" dirty="0"/>
              <a:t>崩壊点を一意に特定できる。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092132-5E6C-A450-483E-AC567280DE0D}"/>
              </a:ext>
            </a:extLst>
          </p:cNvPr>
          <p:cNvSpPr txBox="1"/>
          <p:nvPr/>
        </p:nvSpPr>
        <p:spPr>
          <a:xfrm>
            <a:off x="4098451" y="3127777"/>
            <a:ext cx="17646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>
                    <a:lumMod val="50000"/>
                  </a:schemeClr>
                </a:solidFill>
              </a:rPr>
              <a:t>ミューオン軌道（広）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372ADC-1149-6011-CC02-6BDA3A3AEECC}"/>
              </a:ext>
            </a:extLst>
          </p:cNvPr>
          <p:cNvSpPr txBox="1"/>
          <p:nvPr/>
        </p:nvSpPr>
        <p:spPr>
          <a:xfrm>
            <a:off x="7953685" y="1882067"/>
            <a:ext cx="9338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0432FF"/>
                </a:solidFill>
              </a:rPr>
              <a:t>陽電子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021AC3A-C235-C5F9-0181-16934BD78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34" y="4001139"/>
            <a:ext cx="6801970" cy="28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12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hiromi\Downloads\q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985" y="2931225"/>
            <a:ext cx="2308734" cy="1565693"/>
          </a:xfrm>
          <a:prstGeom prst="rect">
            <a:avLst/>
          </a:prstGeom>
          <a:noFill/>
        </p:spPr>
      </p:pic>
      <p:sp>
        <p:nvSpPr>
          <p:cNvPr id="45" name="平行四辺形 44"/>
          <p:cNvSpPr/>
          <p:nvPr/>
        </p:nvSpPr>
        <p:spPr>
          <a:xfrm>
            <a:off x="1385646" y="1592796"/>
            <a:ext cx="3429000" cy="1242138"/>
          </a:xfrm>
          <a:prstGeom prst="parallelogram">
            <a:avLst>
              <a:gd name="adj" fmla="val 355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06E9A8F-9C63-4439-AB54-E46D90F98A4A}" type="datetime1">
              <a:rPr lang="ja-JP" altLang="en-US" sz="9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85800">
                <a:defRPr/>
              </a:pPr>
              <a:t>2023/9/27</a:t>
            </a:fld>
            <a:endParaRPr lang="ja-JP" altLang="en-US" sz="90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6235305" y="1835944"/>
          <a:ext cx="1507331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1002960" imgH="431640" progId="Equation.3">
                  <p:embed/>
                </p:oleObj>
              </mc:Choice>
              <mc:Fallback>
                <p:oleObj name="数式" r:id="rId4" imgW="1002960" imgH="431640" progId="Equation.3">
                  <p:embed/>
                  <p:pic>
                    <p:nvPicPr>
                      <p:cNvPr id="163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5305" y="1835944"/>
                        <a:ext cx="1507331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正方形/長方形 29"/>
          <p:cNvSpPr/>
          <p:nvPr/>
        </p:nvSpPr>
        <p:spPr>
          <a:xfrm>
            <a:off x="1187571" y="4472463"/>
            <a:ext cx="16298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altLang="ja-JP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50" charset="-128"/>
              </a:rPr>
              <a:t>n&lt;1: focus radially</a:t>
            </a:r>
          </a:p>
        </p:txBody>
      </p:sp>
      <p:sp>
        <p:nvSpPr>
          <p:cNvPr id="21" name="タイトル 20"/>
          <p:cNvSpPr>
            <a:spLocks noGrp="1"/>
          </p:cNvSpPr>
          <p:nvPr>
            <p:ph type="title"/>
          </p:nvPr>
        </p:nvSpPr>
        <p:spPr>
          <a:xfrm>
            <a:off x="1485900" y="857250"/>
            <a:ext cx="4814292" cy="465516"/>
          </a:xfrm>
        </p:spPr>
        <p:txBody>
          <a:bodyPr>
            <a:noAutofit/>
          </a:bodyPr>
          <a:lstStyle/>
          <a:p>
            <a:r>
              <a:rPr lang="en-US" altLang="ja-JP" sz="2700" u="sng" dirty="0">
                <a:solidFill>
                  <a:srgbClr val="6666FF"/>
                </a:solidFill>
              </a:rPr>
              <a:t> </a:t>
            </a:r>
            <a:r>
              <a:rPr lang="en-US" altLang="ja-JP" sz="2700" b="1" u="sng" dirty="0">
                <a:solidFill>
                  <a:srgbClr val="6666FF"/>
                </a:solidFill>
              </a:rPr>
              <a:t>weak focus</a:t>
            </a:r>
            <a:endParaRPr lang="ja-JP" altLang="en-US" sz="2700" u="sng" dirty="0">
              <a:solidFill>
                <a:srgbClr val="6666FF"/>
              </a:solidFill>
            </a:endParaRPr>
          </a:p>
        </p:txBody>
      </p:sp>
      <p:graphicFrame>
        <p:nvGraphicFramePr>
          <p:cNvPr id="28686" name="Object 14"/>
          <p:cNvGraphicFramePr>
            <a:graphicFrameLocks noChangeAspect="1"/>
          </p:cNvGraphicFramePr>
          <p:nvPr/>
        </p:nvGraphicFramePr>
        <p:xfrm>
          <a:off x="1130630" y="3596878"/>
          <a:ext cx="2631281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1752480" imgH="482400" progId="Equation.3">
                  <p:embed/>
                </p:oleObj>
              </mc:Choice>
              <mc:Fallback>
                <p:oleObj name="数式" r:id="rId6" imgW="1752480" imgH="482400" progId="Equation.3">
                  <p:embed/>
                  <p:pic>
                    <p:nvPicPr>
                      <p:cNvPr id="2868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630" y="3596878"/>
                        <a:ext cx="2631281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直線矢印コネクタ 53"/>
          <p:cNvCxnSpPr/>
          <p:nvPr/>
        </p:nvCxnSpPr>
        <p:spPr>
          <a:xfrm flipV="1">
            <a:off x="1989312" y="1526047"/>
            <a:ext cx="467162" cy="18563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3979237" y="2530771"/>
            <a:ext cx="467162" cy="6188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オブジェクト 55"/>
          <p:cNvGraphicFramePr>
            <a:graphicFrameLocks noChangeAspect="1"/>
          </p:cNvGraphicFramePr>
          <p:nvPr/>
        </p:nvGraphicFramePr>
        <p:xfrm>
          <a:off x="2401965" y="1733694"/>
          <a:ext cx="308171" cy="250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215713" imgH="241091" progId="Equation.3">
                  <p:embed/>
                </p:oleObj>
              </mc:Choice>
              <mc:Fallback>
                <p:oleObj name="数式" r:id="rId8" imgW="215713" imgH="241091" progId="Equation.3">
                  <p:embed/>
                  <p:pic>
                    <p:nvPicPr>
                      <p:cNvPr id="56" name="オブジェクト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965" y="1733694"/>
                        <a:ext cx="308171" cy="2509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"/>
          <p:cNvGraphicFramePr>
            <a:graphicFrameLocks noChangeAspect="1"/>
          </p:cNvGraphicFramePr>
          <p:nvPr/>
        </p:nvGraphicFramePr>
        <p:xfrm>
          <a:off x="2239946" y="1268761"/>
          <a:ext cx="237989" cy="242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126725" imgH="177415" progId="Equation.3">
                  <p:embed/>
                </p:oleObj>
              </mc:Choice>
              <mc:Fallback>
                <p:oleObj name="数式" r:id="rId10" imgW="126725" imgH="177415" progId="Equation.3">
                  <p:embed/>
                  <p:pic>
                    <p:nvPicPr>
                      <p:cNvPr id="5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46" y="1268761"/>
                        <a:ext cx="237989" cy="2420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直線矢印コネクタ 57"/>
          <p:cNvCxnSpPr/>
          <p:nvPr/>
        </p:nvCxnSpPr>
        <p:spPr>
          <a:xfrm rot="5400000">
            <a:off x="1779331" y="1912738"/>
            <a:ext cx="433157" cy="131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円/楕円 58"/>
          <p:cNvSpPr/>
          <p:nvPr/>
        </p:nvSpPr>
        <p:spPr>
          <a:xfrm>
            <a:off x="1861905" y="1834813"/>
            <a:ext cx="2293339" cy="618797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aphicFrame>
        <p:nvGraphicFramePr>
          <p:cNvPr id="60" name="Object 8"/>
          <p:cNvGraphicFramePr>
            <a:graphicFrameLocks noChangeAspect="1"/>
          </p:cNvGraphicFramePr>
          <p:nvPr/>
        </p:nvGraphicFramePr>
        <p:xfrm>
          <a:off x="1742188" y="1711686"/>
          <a:ext cx="239434" cy="278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126835" imgH="202936" progId="Equation.3">
                  <p:embed/>
                </p:oleObj>
              </mc:Choice>
              <mc:Fallback>
                <p:oleObj name="数式" r:id="rId12" imgW="126835" imgH="202936" progId="Equation.3">
                  <p:embed/>
                  <p:pic>
                    <p:nvPicPr>
                      <p:cNvPr id="6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2188" y="1711686"/>
                        <a:ext cx="239434" cy="2786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直線矢印コネクタ 60"/>
          <p:cNvCxnSpPr/>
          <p:nvPr/>
        </p:nvCxnSpPr>
        <p:spPr>
          <a:xfrm rot="10800000" flipV="1">
            <a:off x="3475735" y="2533249"/>
            <a:ext cx="509631" cy="18563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rot="16200000" flipV="1">
            <a:off x="3781514" y="2312062"/>
            <a:ext cx="433157" cy="131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1995440" y="1707219"/>
            <a:ext cx="467162" cy="6188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Object 9"/>
          <p:cNvGraphicFramePr>
            <a:graphicFrameLocks noChangeAspect="1"/>
          </p:cNvGraphicFramePr>
          <p:nvPr/>
        </p:nvGraphicFramePr>
        <p:xfrm>
          <a:off x="4022145" y="2564905"/>
          <a:ext cx="344363" cy="280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215713" imgH="241091" progId="Equation.3">
                  <p:embed/>
                </p:oleObj>
              </mc:Choice>
              <mc:Fallback>
                <p:oleObj name="数式" r:id="rId14" imgW="215713" imgH="241091" progId="Equation.3">
                  <p:embed/>
                  <p:pic>
                    <p:nvPicPr>
                      <p:cNvPr id="6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2145" y="2564905"/>
                        <a:ext cx="344363" cy="280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10"/>
          <p:cNvGraphicFramePr>
            <a:graphicFrameLocks noChangeAspect="1"/>
          </p:cNvGraphicFramePr>
          <p:nvPr/>
        </p:nvGraphicFramePr>
        <p:xfrm>
          <a:off x="3288903" y="2592535"/>
          <a:ext cx="256984" cy="261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5" imgW="126725" imgH="177415" progId="Equation.3">
                  <p:embed/>
                </p:oleObj>
              </mc:Choice>
              <mc:Fallback>
                <p:oleObj name="数式" r:id="rId15" imgW="126725" imgH="177415" progId="Equation.3">
                  <p:embed/>
                  <p:pic>
                    <p:nvPicPr>
                      <p:cNvPr id="6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8903" y="2592535"/>
                        <a:ext cx="256984" cy="2613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11"/>
          <p:cNvGraphicFramePr>
            <a:graphicFrameLocks noChangeAspect="1"/>
          </p:cNvGraphicFramePr>
          <p:nvPr/>
        </p:nvGraphicFramePr>
        <p:xfrm>
          <a:off x="4053031" y="2144212"/>
          <a:ext cx="274109" cy="319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7" imgW="126835" imgH="202936" progId="Equation.3">
                  <p:embed/>
                </p:oleObj>
              </mc:Choice>
              <mc:Fallback>
                <p:oleObj name="数式" r:id="rId17" imgW="126835" imgH="202936" progId="Equation.3">
                  <p:embed/>
                  <p:pic>
                    <p:nvPicPr>
                      <p:cNvPr id="6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031" y="2144212"/>
                        <a:ext cx="274109" cy="3190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上矢印 66"/>
          <p:cNvSpPr/>
          <p:nvPr/>
        </p:nvSpPr>
        <p:spPr>
          <a:xfrm>
            <a:off x="2780006" y="1525415"/>
            <a:ext cx="594066" cy="587856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aphicFrame>
        <p:nvGraphicFramePr>
          <p:cNvPr id="68" name="Object 12"/>
          <p:cNvGraphicFramePr>
            <a:graphicFrameLocks noChangeAspect="1"/>
          </p:cNvGraphicFramePr>
          <p:nvPr/>
        </p:nvGraphicFramePr>
        <p:xfrm>
          <a:off x="2942035" y="1814513"/>
          <a:ext cx="270272" cy="286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8" imgW="203040" imgH="241200" progId="Equation.3">
                  <p:embed/>
                </p:oleObj>
              </mc:Choice>
              <mc:Fallback>
                <p:oleObj name="数式" r:id="rId18" imgW="203040" imgH="241200" progId="Equation.3">
                  <p:embed/>
                  <p:pic>
                    <p:nvPicPr>
                      <p:cNvPr id="6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2035" y="1814513"/>
                        <a:ext cx="270272" cy="2869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/>
        </p:nvGraphicFramePr>
        <p:xfrm>
          <a:off x="1472805" y="2908699"/>
          <a:ext cx="1515665" cy="686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0" imgW="952200" imgH="431640" progId="Equation.3">
                  <p:embed/>
                </p:oleObj>
              </mc:Choice>
              <mc:Fallback>
                <p:oleObj name="数式" r:id="rId20" imgW="952200" imgH="431640" progId="Equation.3">
                  <p:embed/>
                  <p:pic>
                    <p:nvPicPr>
                      <p:cNvPr id="3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2805" y="2908699"/>
                        <a:ext cx="1515665" cy="686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Picture 3" descr="C:\Users\ingo\Desktop\ばね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5400000">
            <a:off x="4900123" y="1642716"/>
            <a:ext cx="1298968" cy="1199129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6413986" y="1179166"/>
            <a:ext cx="124213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Simple harmonic motion</a:t>
            </a:r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48" name="Picture 3" descr="C:\Users\hiromi\Downloads\q2_2.gi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84762" y="2998387"/>
            <a:ext cx="2551634" cy="1460551"/>
          </a:xfrm>
          <a:prstGeom prst="rect">
            <a:avLst/>
          </a:prstGeom>
          <a:noFill/>
        </p:spPr>
      </p:pic>
      <p:pic>
        <p:nvPicPr>
          <p:cNvPr id="49" name="Picture 1" descr="C:\Users\hiromi\Documents\2014doc\oct22_4.gif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97922" y="4415700"/>
            <a:ext cx="2309116" cy="1584636"/>
          </a:xfrm>
          <a:prstGeom prst="rect">
            <a:avLst/>
          </a:prstGeom>
          <a:noFill/>
        </p:spPr>
      </p:pic>
      <p:cxnSp>
        <p:nvCxnSpPr>
          <p:cNvPr id="50" name="直線コネクタ 49"/>
          <p:cNvCxnSpPr/>
          <p:nvPr/>
        </p:nvCxnSpPr>
        <p:spPr>
          <a:xfrm>
            <a:off x="4161732" y="3458946"/>
            <a:ext cx="1253" cy="207860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H="1">
            <a:off x="5210908" y="3401251"/>
            <a:ext cx="1253" cy="202357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cxnSpLocks/>
          </p:cNvCxnSpPr>
          <p:nvPr/>
        </p:nvCxnSpPr>
        <p:spPr>
          <a:xfrm>
            <a:off x="4190086" y="3458946"/>
            <a:ext cx="1020823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192742" y="5232463"/>
            <a:ext cx="2191127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itchFamily="50" charset="-128"/>
              </a:rPr>
              <a:t>Target :n=1.5E-4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5587901" y="4631791"/>
            <a:ext cx="2119758" cy="600671"/>
          </a:xfrm>
          <a:prstGeom prst="wedgeRoundRectCallout">
            <a:avLst>
              <a:gd name="adj1" fmla="val -89520"/>
              <a:gd name="adj2" fmla="val 3576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Hold the beam within closed ellipse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150419" y="4941168"/>
            <a:ext cx="2646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1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Focus both direction </a:t>
            </a:r>
            <a:r>
              <a:rPr lang="en-US" altLang="ja-JP" sz="15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at a time</a:t>
            </a:r>
            <a:r>
              <a:rPr lang="en-US" altLang="ja-JP" sz="1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!!</a:t>
            </a:r>
            <a:endParaRPr lang="ja-JP" altLang="en-US" sz="15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235826" y="4698158"/>
            <a:ext cx="26340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ja-JP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50" charset="-128"/>
              </a:rPr>
              <a:t>n&gt;0 :focus vertically </a:t>
            </a:r>
            <a:endParaRPr lang="ja-JP" altLang="en-US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4690563" y="5224772"/>
            <a:ext cx="598352" cy="257763"/>
          </a:xfrm>
          <a:prstGeom prst="straightConnector1">
            <a:avLst/>
          </a:prstGeom>
          <a:ln w="38100">
            <a:solidFill>
              <a:srgbClr val="6666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角丸四角形吹き出し 37"/>
          <p:cNvSpPr/>
          <p:nvPr/>
        </p:nvSpPr>
        <p:spPr>
          <a:xfrm>
            <a:off x="5801719" y="5274996"/>
            <a:ext cx="2439515" cy="600671"/>
          </a:xfrm>
          <a:prstGeom prst="wedgeRoundRectCallout">
            <a:avLst>
              <a:gd name="adj1" fmla="val -88312"/>
              <a:gd name="adj2" fmla="val -5780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Kicker shoots the beam in the very center!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45843" y="4355063"/>
            <a:ext cx="7020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Z[m]</a:t>
            </a:r>
            <a:endParaRPr lang="ja-JP" altLang="en-US" sz="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334371" y="5812560"/>
            <a:ext cx="418524" cy="21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Z[cm]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スライド番号プレースホルダー 20">
            <a:extLst>
              <a:ext uri="{FF2B5EF4-FFF2-40B4-BE49-F238E27FC236}">
                <a16:creationId xmlns:a16="http://schemas.microsoft.com/office/drawing/2014/main" id="{C62B2881-F17C-526E-5E9E-CC2F6B2F90F9}"/>
              </a:ext>
            </a:extLst>
          </p:cNvPr>
          <p:cNvSpPr txBox="1">
            <a:spLocks/>
          </p:cNvSpPr>
          <p:nvPr/>
        </p:nvSpPr>
        <p:spPr>
          <a:xfrm>
            <a:off x="7309937" y="1004786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fld id="{427D28CF-9DD8-45E4-81A6-7240BB7B38A4}" type="slidenum">
              <a:rPr lang="ja-JP" altLang="en-US" sz="30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342900">
                <a:defRPr/>
              </a:pPr>
              <a:t>33</a:t>
            </a:fld>
            <a:endParaRPr lang="ja-JP" altLang="en-US" sz="3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4644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D74419-5615-412D-8B3C-5648BA1D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433" y="936118"/>
            <a:ext cx="4322234" cy="994172"/>
          </a:xfrm>
        </p:spPr>
        <p:txBody>
          <a:bodyPr>
            <a:noAutofit/>
          </a:bodyPr>
          <a:lstStyle/>
          <a:p>
            <a:r>
              <a:rPr lang="en-US" altLang="ja-JP" sz="2100" dirty="0"/>
              <a:t>Because of weak focus field we have a “huge” closed orbit</a:t>
            </a:r>
            <a:br>
              <a:rPr lang="en-US" altLang="ja-JP" sz="2100" dirty="0"/>
            </a:br>
            <a:r>
              <a:rPr lang="en-US" altLang="ja-JP" sz="2100" dirty="0"/>
              <a:t> (</a:t>
            </a:r>
            <a:r>
              <a:rPr lang="en-US" altLang="ja-JP" sz="2100" b="1" i="1" dirty="0">
                <a:solidFill>
                  <a:srgbClr val="FF0000"/>
                </a:solidFill>
              </a:rPr>
              <a:t>vertical </a:t>
            </a:r>
            <a:r>
              <a:rPr lang="en-US" altLang="ja-JP" sz="2100" b="1" i="1" dirty="0" err="1">
                <a:solidFill>
                  <a:srgbClr val="FF0000"/>
                </a:solidFill>
              </a:rPr>
              <a:t>betatron</a:t>
            </a:r>
            <a:r>
              <a:rPr lang="en-US" altLang="ja-JP" sz="2100" b="1" i="1" dirty="0">
                <a:solidFill>
                  <a:srgbClr val="FF0000"/>
                </a:solidFill>
              </a:rPr>
              <a:t> motion</a:t>
            </a:r>
            <a:r>
              <a:rPr lang="en-US" altLang="ja-JP" sz="2100" dirty="0"/>
              <a:t>)</a:t>
            </a:r>
            <a:endParaRPr lang="ja-JP" altLang="en-US" sz="21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CDD2EB8-F1F9-49FA-BB32-0E26F35A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21" y="2741785"/>
            <a:ext cx="6165056" cy="3233565"/>
          </a:xfrm>
          <a:prstGeom prst="rect">
            <a:avLst/>
          </a:prstGeom>
        </p:spPr>
      </p:pic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B6ABD611-EE59-40D1-8AD4-D9ABCFD4A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80298"/>
            <a:ext cx="2366433" cy="2261471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73D92B6-038E-47CD-8180-A4B1A1143F87}"/>
              </a:ext>
            </a:extLst>
          </p:cNvPr>
          <p:cNvCxnSpPr/>
          <p:nvPr/>
        </p:nvCxnSpPr>
        <p:spPr>
          <a:xfrm>
            <a:off x="3352800" y="3591985"/>
            <a:ext cx="0" cy="155786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A5D380-F6D8-4DD5-A2AC-036B01C65B33}"/>
              </a:ext>
            </a:extLst>
          </p:cNvPr>
          <p:cNvSpPr txBox="1"/>
          <p:nvPr/>
        </p:nvSpPr>
        <p:spPr>
          <a:xfrm>
            <a:off x="3462867" y="3845983"/>
            <a:ext cx="749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+/-0.3m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C8244E3-C599-4B97-A95C-60B452B249F3}"/>
              </a:ext>
            </a:extLst>
          </p:cNvPr>
          <p:cNvCxnSpPr>
            <a:cxnSpLocks/>
          </p:cNvCxnSpPr>
          <p:nvPr/>
        </p:nvCxnSpPr>
        <p:spPr>
          <a:xfrm flipH="1">
            <a:off x="4127500" y="5458883"/>
            <a:ext cx="2611967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FB72851-060E-4834-968F-F55F2D8FC53D}"/>
              </a:ext>
            </a:extLst>
          </p:cNvPr>
          <p:cNvSpPr txBox="1"/>
          <p:nvPr/>
        </p:nvSpPr>
        <p:spPr>
          <a:xfrm>
            <a:off x="6134101" y="5171015"/>
            <a:ext cx="10032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+/-0.11rad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2FB9E3-FEEB-477A-A4E9-C55B61C0288E}"/>
              </a:ext>
            </a:extLst>
          </p:cNvPr>
          <p:cNvSpPr txBox="1"/>
          <p:nvPr/>
        </p:nvSpPr>
        <p:spPr>
          <a:xfrm>
            <a:off x="1321068" y="4383969"/>
            <a:ext cx="1738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Weak Factor 0.485</a:t>
            </a:r>
          </a:p>
          <a:p>
            <a:pPr defTabSz="3429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N=1.462E-4</a:t>
            </a:r>
            <a:endParaRPr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D4746CD-9FD2-40F2-A38D-1204FBC0A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704" y="1948923"/>
            <a:ext cx="1321594" cy="492919"/>
          </a:xfrm>
          <a:prstGeom prst="rect">
            <a:avLst/>
          </a:prstGeom>
        </p:spPr>
      </p:pic>
      <p:sp>
        <p:nvSpPr>
          <p:cNvPr id="20" name="日付プレースホルダー 19">
            <a:extLst>
              <a:ext uri="{FF2B5EF4-FFF2-40B4-BE49-F238E27FC236}">
                <a16:creationId xmlns:a16="http://schemas.microsoft.com/office/drawing/2014/main" id="{AB1E6041-A297-412B-BC62-728C94A4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9A026318-0E76-4167-A336-CE95F4E34721}" type="datetime1">
              <a:rPr lang="ja-JP" alt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342900">
                <a:defRPr/>
              </a:pPr>
              <a:t>2023/9/27</a:t>
            </a:fld>
            <a:endParaRPr lang="ja-JP" altLang="en-US" sz="90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253C2DFC-7EA0-4491-BA0F-4EDD3864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9937" y="1004786"/>
            <a:ext cx="1543050" cy="273844"/>
          </a:xfrm>
        </p:spPr>
        <p:txBody>
          <a:bodyPr/>
          <a:lstStyle/>
          <a:p>
            <a:pPr defTabSz="342900">
              <a:defRPr/>
            </a:pPr>
            <a:fld id="{427D28CF-9DD8-45E4-81A6-7240BB7B38A4}" type="slidenum">
              <a:rPr lang="ja-JP" altLang="en-US" sz="30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342900">
                <a:defRPr/>
              </a:pPr>
              <a:t>34</a:t>
            </a:fld>
            <a:endParaRPr lang="ja-JP" altLang="en-US" sz="3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5DD0B2-B1D9-4BE3-9A79-86100D8ED6FF}"/>
              </a:ext>
            </a:extLst>
          </p:cNvPr>
          <p:cNvSpPr/>
          <p:nvPr/>
        </p:nvSpPr>
        <p:spPr>
          <a:xfrm>
            <a:off x="3352800" y="3228665"/>
            <a:ext cx="21019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maximum</a:t>
            </a:r>
            <a:r>
              <a:rPr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vertical</a:t>
            </a:r>
            <a:r>
              <a:rPr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=0.313m</a:t>
            </a:r>
            <a:endParaRPr kumimoji="0" lang="ja-JP" altLang="en-US" sz="135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7F6267B-DDC3-4F25-A574-2FC006D42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29" y="1826765"/>
            <a:ext cx="2371857" cy="1111351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AA16F2D2-0EC8-CC85-08FC-ACC12AE3CCB9}"/>
              </a:ext>
            </a:extLst>
          </p:cNvPr>
          <p:cNvSpPr/>
          <p:nvPr/>
        </p:nvSpPr>
        <p:spPr>
          <a:xfrm>
            <a:off x="7137400" y="3786939"/>
            <a:ext cx="1928395" cy="1111351"/>
          </a:xfrm>
          <a:prstGeom prst="wedgeRoundRectCallout">
            <a:avLst>
              <a:gd name="adj1" fmla="val -134573"/>
              <a:gd name="adj2" fmla="val 304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rgbClr val="FF0000"/>
                </a:solidFill>
              </a:rPr>
              <a:t>Mission:</a:t>
            </a:r>
          </a:p>
          <a:p>
            <a:pPr algn="ctr"/>
            <a:r>
              <a:rPr lang="en-US" altLang="ja-JP" sz="1350" b="1" dirty="0">
                <a:solidFill>
                  <a:srgbClr val="FF0000"/>
                </a:solidFill>
              </a:rPr>
              <a:t> Guide our beam into the very center of closed ellipse</a:t>
            </a:r>
            <a:endParaRPr lang="ja-JP" alt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43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E0C1-EEF5-399F-5417-8DE62D74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A4EB19EB-C53C-4C4F-BD3F-BEA8C1F04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75" y="994172"/>
            <a:ext cx="5094725" cy="4869656"/>
          </a:xfrm>
          <a:prstGeom prst="rect">
            <a:avLst/>
          </a:prstGeom>
        </p:spPr>
      </p:pic>
      <p:pic>
        <p:nvPicPr>
          <p:cNvPr id="6" name="図 5" descr="グラフ, 折れ線グラフ&#10;&#10;自動的に生成された説明">
            <a:extLst>
              <a:ext uri="{FF2B5EF4-FFF2-40B4-BE49-F238E27FC236}">
                <a16:creationId xmlns:a16="http://schemas.microsoft.com/office/drawing/2014/main" id="{264DBBD5-37F1-ED75-8335-F9C722A75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" y="1131094"/>
            <a:ext cx="4255682" cy="40676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26EF84-1895-2C54-B2A1-0231FD291928}"/>
              </a:ext>
            </a:extLst>
          </p:cNvPr>
          <p:cNvSpPr txBox="1"/>
          <p:nvPr/>
        </p:nvSpPr>
        <p:spPr>
          <a:xfrm>
            <a:off x="2129065" y="2050794"/>
            <a:ext cx="693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(A)</a:t>
            </a:r>
            <a:endParaRPr lang="ja-JP" altLang="en-US" sz="13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571FBE-0948-D1E4-56C6-555E1185A1F0}"/>
              </a:ext>
            </a:extLst>
          </p:cNvPr>
          <p:cNvSpPr txBox="1"/>
          <p:nvPr/>
        </p:nvSpPr>
        <p:spPr>
          <a:xfrm>
            <a:off x="1782517" y="3044966"/>
            <a:ext cx="693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0070C0"/>
                </a:solidFill>
              </a:rPr>
              <a:t>(D)</a:t>
            </a:r>
            <a:endParaRPr lang="ja-JP" altLang="en-US" sz="135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6EF9876-EF3C-36ED-8F59-2064296047A3}"/>
                  </a:ext>
                </a:extLst>
              </p:cNvPr>
              <p:cNvSpPr txBox="1"/>
              <p:nvPr/>
            </p:nvSpPr>
            <p:spPr>
              <a:xfrm>
                <a:off x="-169722" y="5296285"/>
                <a:ext cx="2298787" cy="520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ja-JP" altLang="en-US" sz="135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ja-JP" altLang="en-US" sz="1350" dirty="0"/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6EF9876-EF3C-36ED-8F59-206429604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9722" y="5296285"/>
                <a:ext cx="2298787" cy="5205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3BDD331-1BFA-5872-08E0-1C0A8C11BC09}"/>
              </a:ext>
            </a:extLst>
          </p:cNvPr>
          <p:cNvSpPr txBox="1"/>
          <p:nvPr/>
        </p:nvSpPr>
        <p:spPr>
          <a:xfrm>
            <a:off x="905491" y="3744829"/>
            <a:ext cx="314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UcParenBoth"/>
            </a:pPr>
            <a:r>
              <a:rPr lang="en-US" altLang="ja-JP" sz="1350" b="1" dirty="0"/>
              <a:t>Tk=239/2, </a:t>
            </a:r>
            <a:r>
              <a:rPr lang="en-US" altLang="ja-JP" sz="1350" b="1" dirty="0" err="1"/>
              <a:t>Ipeak</a:t>
            </a:r>
            <a:r>
              <a:rPr lang="en-US" altLang="ja-JP" sz="1350" b="1" dirty="0"/>
              <a:t>=0.9kA</a:t>
            </a:r>
          </a:p>
          <a:p>
            <a:r>
              <a:rPr lang="en-US" altLang="ja-JP" sz="1350" b="1" dirty="0">
                <a:solidFill>
                  <a:srgbClr val="FF0000"/>
                </a:solidFill>
              </a:rPr>
              <a:t>(B) Tk=330/3, </a:t>
            </a:r>
            <a:r>
              <a:rPr lang="en-US" altLang="ja-JP" sz="1350" b="1" dirty="0" err="1">
                <a:solidFill>
                  <a:srgbClr val="FF0000"/>
                </a:solidFill>
              </a:rPr>
              <a:t>Ipeak</a:t>
            </a:r>
            <a:r>
              <a:rPr lang="en-US" altLang="ja-JP" sz="1350" b="1" dirty="0">
                <a:solidFill>
                  <a:srgbClr val="FF0000"/>
                </a:solidFill>
              </a:rPr>
              <a:t>=1.55kA</a:t>
            </a:r>
          </a:p>
          <a:p>
            <a:r>
              <a:rPr lang="en-US" altLang="ja-JP" sz="1350" b="1" dirty="0">
                <a:solidFill>
                  <a:srgbClr val="00B050"/>
                </a:solidFill>
              </a:rPr>
              <a:t>(C) Tk=430/2, </a:t>
            </a:r>
            <a:r>
              <a:rPr lang="en-US" altLang="ja-JP" sz="1350" b="1" dirty="0" err="1">
                <a:solidFill>
                  <a:srgbClr val="00B050"/>
                </a:solidFill>
              </a:rPr>
              <a:t>Ipeak</a:t>
            </a:r>
            <a:r>
              <a:rPr lang="en-US" altLang="ja-JP" sz="1350" b="1" dirty="0">
                <a:solidFill>
                  <a:srgbClr val="00B050"/>
                </a:solidFill>
              </a:rPr>
              <a:t>=1.55kA</a:t>
            </a:r>
          </a:p>
          <a:p>
            <a:r>
              <a:rPr lang="en-US" altLang="ja-JP" sz="1350" b="1" dirty="0">
                <a:solidFill>
                  <a:srgbClr val="0070C0"/>
                </a:solidFill>
              </a:rPr>
              <a:t>(D) Tk=490/2 </a:t>
            </a:r>
            <a:r>
              <a:rPr lang="en-US" altLang="ja-JP" sz="1350" b="1" dirty="0" err="1">
                <a:solidFill>
                  <a:srgbClr val="0070C0"/>
                </a:solidFill>
              </a:rPr>
              <a:t>Ipeak</a:t>
            </a:r>
            <a:r>
              <a:rPr lang="en-US" altLang="ja-JP" sz="1350" b="1" dirty="0">
                <a:solidFill>
                  <a:srgbClr val="0070C0"/>
                </a:solidFill>
              </a:rPr>
              <a:t>=3.5kA</a:t>
            </a:r>
            <a:endParaRPr lang="ja-JP" altLang="en-US" sz="135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2B2EB8B-7651-9164-2B89-C5A84143F882}"/>
              </a:ext>
            </a:extLst>
          </p:cNvPr>
          <p:cNvSpPr txBox="1"/>
          <p:nvPr/>
        </p:nvSpPr>
        <p:spPr>
          <a:xfrm>
            <a:off x="2021740" y="5298856"/>
            <a:ext cx="28591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ja-JP" sz="1350" dirty="0">
                <a:sym typeface="Wingdings" panose="05000000000000000000" pitchFamily="2" charset="2"/>
              </a:rPr>
              <a:t>(A) (B,C), (D) increase injection efficiency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altLang="ja-JP" sz="1350" dirty="0">
                <a:sym typeface="Wingdings" panose="05000000000000000000" pitchFamily="2" charset="2"/>
              </a:rPr>
              <a:t>But do not help to reduce HV</a:t>
            </a:r>
            <a:endParaRPr lang="ja-JP" altLang="en-US" sz="1350" dirty="0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D8458BF1-7DBE-8D23-0D4B-DD99CA688259}"/>
              </a:ext>
            </a:extLst>
          </p:cNvPr>
          <p:cNvSpPr/>
          <p:nvPr/>
        </p:nvSpPr>
        <p:spPr>
          <a:xfrm>
            <a:off x="7061887" y="1827772"/>
            <a:ext cx="1328351" cy="500021"/>
          </a:xfrm>
          <a:prstGeom prst="wedgeRoundRectCallout">
            <a:avLst>
              <a:gd name="adj1" fmla="val -67810"/>
              <a:gd name="adj2" fmla="val 8968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/>
              <a:t>Image of the time structure</a:t>
            </a:r>
            <a:endParaRPr lang="ja-JP" altLang="en-US" sz="1350" dirty="0"/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E168FC59-312E-2246-1D81-A61F5F338162}"/>
              </a:ext>
            </a:extLst>
          </p:cNvPr>
          <p:cNvSpPr/>
          <p:nvPr/>
        </p:nvSpPr>
        <p:spPr>
          <a:xfrm>
            <a:off x="6795797" y="4069704"/>
            <a:ext cx="1328351" cy="921008"/>
          </a:xfrm>
          <a:prstGeom prst="wedgeRoundRectCallout">
            <a:avLst>
              <a:gd name="adj1" fmla="val -65484"/>
              <a:gd name="adj2" fmla="val -400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b="1" dirty="0">
                <a:solidFill>
                  <a:schemeClr val="tx1"/>
                </a:solidFill>
              </a:rPr>
              <a:t>Effective kicker-field BR(</a:t>
            </a:r>
            <a:r>
              <a:rPr lang="en-US" altLang="ja-JP" sz="1350" b="1" dirty="0" err="1">
                <a:solidFill>
                  <a:schemeClr val="tx1"/>
                </a:solidFill>
              </a:rPr>
              <a:t>z,t</a:t>
            </a:r>
            <a:r>
              <a:rPr lang="en-US" altLang="ja-JP" sz="1350" b="1" dirty="0">
                <a:solidFill>
                  <a:schemeClr val="tx1"/>
                </a:solidFill>
              </a:rPr>
              <a:t>)</a:t>
            </a:r>
            <a:endParaRPr lang="ja-JP" altLang="en-US" sz="1350" b="1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6965B1-90B3-191C-5454-7D00F385C79D}"/>
              </a:ext>
            </a:extLst>
          </p:cNvPr>
          <p:cNvSpPr txBox="1"/>
          <p:nvPr/>
        </p:nvSpPr>
        <p:spPr>
          <a:xfrm>
            <a:off x="204398" y="1084379"/>
            <a:ext cx="64129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u="sng" dirty="0"/>
              <a:t>3.A quick check #31ME with LONGER TK (cont.)</a:t>
            </a:r>
            <a:endParaRPr lang="ja-JP" altLang="en-US" sz="2100" u="sng" dirty="0"/>
          </a:p>
        </p:txBody>
      </p:sp>
    </p:spTree>
    <p:extLst>
      <p:ext uri="{BB962C8B-B14F-4D97-AF65-F5344CB8AC3E}">
        <p14:creationId xmlns:p14="http://schemas.microsoft.com/office/powerpoint/2010/main" val="3803076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894AA4-E118-D86D-7263-8AC2808A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1D244FA-DD32-CE48-732E-527774A4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5B33-F600-E14C-AD77-594A2EFB1D59}" type="slidenum">
              <a:rPr lang="en-US" altLang="ja-JP" smtClean="0"/>
              <a:t>36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5B8C671-9F25-DFD6-E10F-092659CA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45" y="1828602"/>
            <a:ext cx="1958007" cy="4469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736989-E42E-729D-2535-FBC0A5C6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89" y="1828602"/>
            <a:ext cx="1754155" cy="42797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1DB9E31-5285-10A1-CDF5-8525A153A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" y="1725769"/>
            <a:ext cx="3001104" cy="50389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A78072C-B0B2-463B-2CF4-3B0AF106F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369" y="2192496"/>
            <a:ext cx="2215631" cy="41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7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8C8798B-C485-C3DE-82D7-9977D1A2B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0" y="2962607"/>
            <a:ext cx="6222177" cy="679277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90CA779-2381-E2D6-3B01-73286D70F336}"/>
              </a:ext>
            </a:extLst>
          </p:cNvPr>
          <p:cNvSpPr txBox="1"/>
          <p:nvPr/>
        </p:nvSpPr>
        <p:spPr>
          <a:xfrm>
            <a:off x="3730960" y="2993670"/>
            <a:ext cx="5478354" cy="859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Storage beam in compact orbit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diameter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=0.66m (1/20)</a:t>
            </a:r>
          </a:p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Very precise control of stored beam</a:t>
            </a:r>
          </a:p>
          <a:p>
            <a:pPr marL="356410" indent="-230700" defTabSz="397853">
              <a:buFont typeface="Arial" charset="0"/>
              <a:buChar char="•"/>
              <a:defRPr/>
            </a:pP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Good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injection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efficiency</a:t>
            </a:r>
            <a:r>
              <a:rPr lang="ja-JP" altLang="en-US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1662" b="1" dirty="0">
                <a:solidFill>
                  <a:srgbClr val="0513C0"/>
                </a:solidFill>
                <a:ea typeface="ＭＳ Ｐゴシック" panose="020B0600070205080204" pitchFamily="34" charset="-128"/>
              </a:rPr>
              <a:t>(&gt;80%)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BE4CD6D-F29B-0408-4DDA-22A9BE4EB5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7113"/>
                <a:ext cx="9144000" cy="1145037"/>
              </a:xfrm>
              <a:pattFill prst="smConfetti">
                <a:fgClr>
                  <a:srgbClr val="F560B1"/>
                </a:fgClr>
                <a:bgClr>
                  <a:schemeClr val="bg1"/>
                </a:bgClr>
              </a:pattFill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altLang="ja-JP" sz="2400" dirty="0"/>
                  <a:t>Experimental method &amp; 3 features of new experiment </a:t>
                </a:r>
                <a:r>
                  <a:rPr lang="ja-JP" altLang="en-US" sz="2400" dirty="0"/>
                  <a:t>：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2400" b="1" dirty="0"/>
                  <a:t>・</a:t>
                </a:r>
                <a:r>
                  <a:rPr lang="en-US" altLang="ja-JP" sz="2400" b="1" dirty="0"/>
                  <a:t>off-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1" i="1" dirty="0" smtClean="0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𝒎𝒂𝒈𝒊𝒄</m:t>
                        </m:r>
                      </m:sub>
                    </m:sSub>
                  </m:oMath>
                </a14:m>
                <a:r>
                  <a:rPr lang="ja-JP" altLang="en-US" sz="2400" b="1" dirty="0"/>
                  <a:t>・</a:t>
                </a:r>
                <a:r>
                  <a:rPr lang="en-US" altLang="ja-JP" sz="2400" b="1" dirty="0"/>
                  <a:t>sub-meter ring</a:t>
                </a:r>
                <a:endParaRPr lang="ja-JP" altLang="en-US" sz="2400" b="1" dirty="0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BE4CD6D-F29B-0408-4DDA-22A9BE4EB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7113"/>
                <a:ext cx="9144000" cy="1145037"/>
              </a:xfrm>
              <a:blipFill>
                <a:blip r:embed="rId3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CA98F3AD-1C97-0C7B-9A5F-50B9A55E4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7" y="1469200"/>
            <a:ext cx="7492897" cy="795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2471EF1-F9B0-2505-21C7-724B9FB7EB3F}"/>
                  </a:ext>
                </a:extLst>
              </p:cNvPr>
              <p:cNvSpPr txBox="1"/>
              <p:nvPr/>
            </p:nvSpPr>
            <p:spPr>
              <a:xfrm>
                <a:off x="514212" y="2234825"/>
                <a:ext cx="6158107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6410" indent="-230700" defTabSz="397853">
                  <a:buFont typeface="Arial" charset="0"/>
                  <a:buChar char="•"/>
                  <a:defRPr/>
                </a:pP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Cooled low-emittance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beam (1/1000)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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No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need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for</a:t>
                </a:r>
                <a:r>
                  <a:rPr lang="ja-JP" altLang="en-US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ja-JP" altLang="en-US" sz="1846" b="1" i="1" smtClean="0">
                            <a:solidFill>
                              <a:srgbClr val="0513C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ja-JP" sz="1846" b="1" i="1" smtClean="0">
                            <a:solidFill>
                              <a:srgbClr val="0513C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sym typeface="Wingdings" panose="05000000000000000000" pitchFamily="2" charset="2"/>
                          </a:rPr>
                          <m:t>𝑬</m:t>
                        </m:r>
                      </m:e>
                    </m:acc>
                  </m:oMath>
                </a14:m>
                <a:endParaRPr lang="en-US" altLang="ja-JP" sz="1846" b="1" dirty="0">
                  <a:solidFill>
                    <a:srgbClr val="0513C0"/>
                  </a:solidFill>
                  <a:ea typeface="ＭＳ Ｐゴシック" panose="020B0600070205080204" pitchFamily="34" charset="-128"/>
                </a:endParaRPr>
              </a:p>
              <a:p>
                <a:pPr marL="356410" indent="-230700" defTabSz="397853">
                  <a:buFont typeface="Arial" charset="0"/>
                  <a:buChar char="•"/>
                  <a:defRPr/>
                </a:pPr>
                <a:r>
                  <a:rPr lang="en-US" altLang="ja-JP" sz="1846" b="1" dirty="0">
                    <a:solidFill>
                      <a:srgbClr val="0513C0"/>
                    </a:solidFill>
                    <a:ea typeface="ＭＳ Ｐゴシック" panose="020B0600070205080204" pitchFamily="34" charset="-128"/>
                  </a:rPr>
                  <a:t>No need to stay with magic momentum </a:t>
                </a:r>
                <a:r>
                  <a:rPr lang="el-GR" altLang="ja-JP" sz="1846" b="1" dirty="0">
                    <a:solidFill>
                      <a:srgbClr val="0513C0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γ</a:t>
                </a:r>
                <a:r>
                  <a:rPr lang="en-US" altLang="ja-JP" sz="1846" b="1" baseline="-25000" dirty="0">
                    <a:solidFill>
                      <a:srgbClr val="0513C0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magic</a:t>
                </a:r>
                <a:r>
                  <a:rPr lang="en-US" altLang="ja-JP" sz="1846" b="1" dirty="0">
                    <a:solidFill>
                      <a:srgbClr val="0513C0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=29.3</a:t>
                </a:r>
                <a:endParaRPr lang="en-US" altLang="ja-JP" sz="1846" b="1" dirty="0">
                  <a:solidFill>
                    <a:srgbClr val="0513C0"/>
                  </a:solidFill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2471EF1-F9B0-2505-21C7-724B9FB7E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12" y="2234825"/>
                <a:ext cx="6158107" cy="721351"/>
              </a:xfrm>
              <a:prstGeom prst="rect">
                <a:avLst/>
              </a:prstGeom>
              <a:blipFill>
                <a:blip r:embed="rId13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図 34">
            <a:extLst>
              <a:ext uri="{FF2B5EF4-FFF2-40B4-BE49-F238E27FC236}">
                <a16:creationId xmlns:a16="http://schemas.microsoft.com/office/drawing/2014/main" id="{3D69E4CF-BABE-B3C8-13CE-3E0662E709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4650" y="1540486"/>
            <a:ext cx="2172590" cy="1310966"/>
          </a:xfrm>
          <a:prstGeom prst="rect">
            <a:avLst/>
          </a:prstGeom>
        </p:spPr>
      </p:pic>
      <p:sp>
        <p:nvSpPr>
          <p:cNvPr id="45" name="スライド番号プレースホルダー 44">
            <a:extLst>
              <a:ext uri="{FF2B5EF4-FFF2-40B4-BE49-F238E27FC236}">
                <a16:creationId xmlns:a16="http://schemas.microsoft.com/office/drawing/2014/main" id="{8E714F19-B963-CE5A-A6BB-D6922AD6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632" y="334431"/>
            <a:ext cx="2057400" cy="337038"/>
          </a:xfrm>
        </p:spPr>
        <p:txBody>
          <a:bodyPr/>
          <a:lstStyle/>
          <a:p>
            <a:fld id="{C583C7F3-0509-3141-8C67-B1259B60117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CC86C18-E70A-D7E8-1729-97A406028AAF}"/>
              </a:ext>
            </a:extLst>
          </p:cNvPr>
          <p:cNvSpPr/>
          <p:nvPr/>
        </p:nvSpPr>
        <p:spPr>
          <a:xfrm>
            <a:off x="2076714" y="1469200"/>
            <a:ext cx="2348482" cy="6912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2D67F9E6-B447-0F07-EBC4-A2F8F7E72F2F}"/>
              </a:ext>
            </a:extLst>
          </p:cNvPr>
          <p:cNvCxnSpPr/>
          <p:nvPr/>
        </p:nvCxnSpPr>
        <p:spPr>
          <a:xfrm>
            <a:off x="4065688" y="1469200"/>
            <a:ext cx="303978" cy="498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563ABF5-20B3-3851-EC26-00E078B76A0B}"/>
              </a:ext>
            </a:extLst>
          </p:cNvPr>
          <p:cNvCxnSpPr/>
          <p:nvPr/>
        </p:nvCxnSpPr>
        <p:spPr>
          <a:xfrm>
            <a:off x="5994459" y="1523412"/>
            <a:ext cx="303978" cy="498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49E4DF-B43C-AAFA-5D74-C8137BB57581}"/>
              </a:ext>
            </a:extLst>
          </p:cNvPr>
          <p:cNvSpPr txBox="1"/>
          <p:nvPr/>
        </p:nvSpPr>
        <p:spPr>
          <a:xfrm>
            <a:off x="6971410" y="1084337"/>
            <a:ext cx="21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B=1.45[T],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=29.3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77B214D-177E-6947-61E9-56440A0BF61B}"/>
              </a:ext>
            </a:extLst>
          </p:cNvPr>
          <p:cNvCxnSpPr/>
          <p:nvPr/>
        </p:nvCxnSpPr>
        <p:spPr>
          <a:xfrm>
            <a:off x="1608975" y="3582766"/>
            <a:ext cx="4296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19CAD60-EF0B-9814-4302-498AC5EFC09C}"/>
              </a:ext>
            </a:extLst>
          </p:cNvPr>
          <p:cNvCxnSpPr>
            <a:cxnSpLocks/>
          </p:cNvCxnSpPr>
          <p:nvPr/>
        </p:nvCxnSpPr>
        <p:spPr>
          <a:xfrm>
            <a:off x="2647977" y="3620841"/>
            <a:ext cx="6430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96B442-99AD-3952-E546-AD27BD7D3230}"/>
              </a:ext>
            </a:extLst>
          </p:cNvPr>
          <p:cNvSpPr txBox="1"/>
          <p:nvPr/>
        </p:nvSpPr>
        <p:spPr>
          <a:xfrm>
            <a:off x="996778" y="6255663"/>
            <a:ext cx="795897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Measure g-2 and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EDM at a time, with the same setup but independently!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34D744-029C-FC61-FB83-C3EB2356FD16}"/>
              </a:ext>
            </a:extLst>
          </p:cNvPr>
          <p:cNvSpPr/>
          <p:nvPr/>
        </p:nvSpPr>
        <p:spPr>
          <a:xfrm>
            <a:off x="4602961" y="1496035"/>
            <a:ext cx="1956978" cy="6912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D583600-7A33-61C7-7F95-3F9E39837C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671" y="3900529"/>
            <a:ext cx="5333329" cy="21778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D6E393F-4A32-128C-D444-683EF0F67A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613" y="3966375"/>
            <a:ext cx="3477652" cy="213115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A96F9A-12D8-8ACD-D0AD-E7AC8BA571BC}"/>
              </a:ext>
            </a:extLst>
          </p:cNvPr>
          <p:cNvSpPr txBox="1"/>
          <p:nvPr/>
        </p:nvSpPr>
        <p:spPr>
          <a:xfrm>
            <a:off x="7454912" y="3357498"/>
            <a:ext cx="150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B=3[T],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γ=3, 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B88363F-81EE-5087-DF35-18633519C2F0}"/>
              </a:ext>
            </a:extLst>
          </p:cNvPr>
          <p:cNvSpPr/>
          <p:nvPr/>
        </p:nvSpPr>
        <p:spPr>
          <a:xfrm>
            <a:off x="68967" y="3826757"/>
            <a:ext cx="3665646" cy="2343217"/>
          </a:xfrm>
          <a:prstGeom prst="roundRect">
            <a:avLst/>
          </a:prstGeom>
          <a:noFill/>
          <a:ln w="28575">
            <a:solidFill>
              <a:srgbClr val="F5C5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275AD7D-68C7-DDEA-AC29-039B85EB67C2}"/>
                  </a:ext>
                </a:extLst>
              </p:cNvPr>
              <p:cNvSpPr txBox="1"/>
              <p:nvPr/>
            </p:nvSpPr>
            <p:spPr>
              <a:xfrm>
                <a:off x="7079132" y="3630806"/>
                <a:ext cx="2309786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ja-JP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=2.11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275AD7D-68C7-DDEA-AC29-039B85EB6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132" y="3630806"/>
                <a:ext cx="2309786" cy="391902"/>
              </a:xfrm>
              <a:prstGeom prst="rect">
                <a:avLst/>
              </a:prstGeom>
              <a:blipFill>
                <a:blip r:embed="rId1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36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45D524-A0AF-9B4D-7AA4-956C869D7440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/>
          <a:lstStyle/>
          <a:p>
            <a:r>
              <a:rPr kumimoji="1" lang="en-US" altLang="ja-JP" dirty="0"/>
              <a:t>New g-2/EDM experiment (E34) at J-PARC MLF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81ADA2-F401-97CD-FC19-4D2288DB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596" y="6287207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5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31AC8D-DB38-99FE-BBD9-1A489B692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1" y="932534"/>
            <a:ext cx="8919395" cy="4501661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5863E21C-CDE3-55F7-484A-DB2052B905DF}"/>
              </a:ext>
            </a:extLst>
          </p:cNvPr>
          <p:cNvSpPr/>
          <p:nvPr/>
        </p:nvSpPr>
        <p:spPr>
          <a:xfrm>
            <a:off x="7026441" y="2850800"/>
            <a:ext cx="1836821" cy="489284"/>
          </a:xfrm>
          <a:prstGeom prst="wedgeRoundRectCallout">
            <a:avLst>
              <a:gd name="adj1" fmla="val -74108"/>
              <a:gd name="adj2" fmla="val -21252"/>
              <a:gd name="adj3" fmla="val 16667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Muon g-2/EDM</a:t>
            </a:r>
            <a:endParaRPr kumimoji="1" lang="en-US" altLang="ja-JP" dirty="0">
              <a:solidFill>
                <a:sysClr val="windowText" lastClr="000000"/>
              </a:solidFill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6A1D7915-D5B6-966C-B7FE-64154817DA9F}"/>
              </a:ext>
            </a:extLst>
          </p:cNvPr>
          <p:cNvSpPr/>
          <p:nvPr/>
        </p:nvSpPr>
        <p:spPr>
          <a:xfrm>
            <a:off x="112302" y="3340084"/>
            <a:ext cx="2688562" cy="1475875"/>
          </a:xfrm>
          <a:prstGeom prst="wedgeRoundRectCallout">
            <a:avLst>
              <a:gd name="adj1" fmla="val 80041"/>
              <a:gd name="adj2" fmla="val -52134"/>
              <a:gd name="adj3" fmla="val 16667"/>
            </a:avLst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Satellite-campus of Ibaraki Univ. is just next to the J-PARC site. university </a:t>
            </a:r>
          </a:p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(Main campus is at Mito)</a:t>
            </a:r>
            <a:endParaRPr kumimoji="1" lang="en-US" altLang="ja-JP" dirty="0">
              <a:solidFill>
                <a:sysClr val="windowText" lastClr="00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B9CD8A1-77F0-10DD-C27F-DE7F451B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0" y="4825378"/>
            <a:ext cx="4687330" cy="16990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C1CC785-449C-D9D0-F2BF-1F857C70B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948" y="5411233"/>
            <a:ext cx="1836821" cy="105899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82A23C-9D9F-E88B-FFAC-61B1C4132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630" y="5210911"/>
            <a:ext cx="1578061" cy="129682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799BCE-682B-C2B9-C5D2-88D5B1DD1B19}"/>
              </a:ext>
            </a:extLst>
          </p:cNvPr>
          <p:cNvSpPr txBox="1"/>
          <p:nvPr/>
        </p:nvSpPr>
        <p:spPr>
          <a:xfrm>
            <a:off x="1024898" y="6498661"/>
            <a:ext cx="397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Famous for a plum garden (</a:t>
            </a:r>
            <a:r>
              <a:rPr kumimoji="1" lang="en-US" altLang="ja-JP" i="1" dirty="0" err="1"/>
              <a:t>Kairakuen</a:t>
            </a:r>
            <a:r>
              <a:rPr kumimoji="1" lang="en-US" altLang="ja-JP" i="1" dirty="0"/>
              <a:t>)</a:t>
            </a:r>
            <a:endParaRPr kumimoji="1" lang="ja-JP" altLang="en-US" i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24AFC4D-A15A-02AC-8217-F96A9B06003C}"/>
              </a:ext>
            </a:extLst>
          </p:cNvPr>
          <p:cNvSpPr txBox="1"/>
          <p:nvPr/>
        </p:nvSpPr>
        <p:spPr>
          <a:xfrm>
            <a:off x="5180758" y="6498443"/>
            <a:ext cx="2133600" cy="307777"/>
          </a:xfrm>
          <a:prstGeom prst="rect">
            <a:avLst/>
          </a:prstGeom>
          <a:solidFill>
            <a:srgbClr val="F3F3F3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i="1" dirty="0">
                <a:solidFill>
                  <a:srgbClr val="FF0000"/>
                </a:solidFill>
              </a:rPr>
              <a:t>Good sake and beer</a:t>
            </a:r>
            <a:endParaRPr kumimoji="1" lang="ja-JP" alt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0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7A60CEB-6988-92E0-7F03-70870ED3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47" y="675861"/>
            <a:ext cx="8530706" cy="47985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3060AE-0B5A-FD41-8502-7F5FFE8D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5861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l"/>
            <a:r>
              <a:rPr lang="en-US" altLang="ja-JP" dirty="0"/>
              <a:t>3. Six subsystems of J-PARC muon g-2/EDM experiment  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920F32-6BB5-3A4F-B4DE-CD88D163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513" y="112295"/>
            <a:ext cx="927100" cy="348080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6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BCB82B-080A-A252-8262-AEFCDED543A3}"/>
              </a:ext>
            </a:extLst>
          </p:cNvPr>
          <p:cNvSpPr txBox="1"/>
          <p:nvPr/>
        </p:nvSpPr>
        <p:spPr>
          <a:xfrm rot="1254579">
            <a:off x="85176" y="1684279"/>
            <a:ext cx="20792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Surface muon beam</a:t>
            </a:r>
            <a:endParaRPr kumimoji="1" lang="ja-JP" altLang="en-US" b="1" u="sng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1DCAB6-0BDD-9A3E-BFF1-DD7084FE7362}"/>
              </a:ext>
            </a:extLst>
          </p:cNvPr>
          <p:cNvSpPr txBox="1"/>
          <p:nvPr/>
        </p:nvSpPr>
        <p:spPr>
          <a:xfrm rot="803491">
            <a:off x="708254" y="2912527"/>
            <a:ext cx="14963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Muon cooling</a:t>
            </a:r>
            <a:endParaRPr kumimoji="1" lang="ja-JP" altLang="en-US" b="1" u="sng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8FF61C-6FB3-5A7C-E90A-2F7F6654A5D0}"/>
              </a:ext>
            </a:extLst>
          </p:cNvPr>
          <p:cNvSpPr txBox="1"/>
          <p:nvPr/>
        </p:nvSpPr>
        <p:spPr>
          <a:xfrm rot="528722">
            <a:off x="3346933" y="2559600"/>
            <a:ext cx="197445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Muon acceleration</a:t>
            </a:r>
            <a:endParaRPr kumimoji="1" lang="ja-JP" altLang="en-US" b="1" u="sng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124248B-682D-36C3-69DC-BEEE21D91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3" t="8674" r="11586"/>
          <a:stretch/>
        </p:blipFill>
        <p:spPr>
          <a:xfrm>
            <a:off x="4808163" y="4216065"/>
            <a:ext cx="2260746" cy="2539044"/>
          </a:xfrm>
          <a:prstGeom prst="rect">
            <a:avLst/>
          </a:prstGeom>
        </p:spPr>
      </p:pic>
      <p:sp>
        <p:nvSpPr>
          <p:cNvPr id="21" name="三角形 20">
            <a:extLst>
              <a:ext uri="{FF2B5EF4-FFF2-40B4-BE49-F238E27FC236}">
                <a16:creationId xmlns:a16="http://schemas.microsoft.com/office/drawing/2014/main" id="{9EC06A86-8663-E9C1-9B07-3F5CA082E244}"/>
              </a:ext>
            </a:extLst>
          </p:cNvPr>
          <p:cNvSpPr/>
          <p:nvPr/>
        </p:nvSpPr>
        <p:spPr>
          <a:xfrm rot="3618857">
            <a:off x="7134527" y="4298652"/>
            <a:ext cx="251209" cy="781381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E336CB7-5D1B-E907-8241-2B4D9FABDBB4}"/>
              </a:ext>
            </a:extLst>
          </p:cNvPr>
          <p:cNvSpPr txBox="1"/>
          <p:nvPr/>
        </p:nvSpPr>
        <p:spPr>
          <a:xfrm>
            <a:off x="7072972" y="4877932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9300"/>
                </a:solidFill>
              </a:rPr>
              <a:t>Zoom</a:t>
            </a:r>
            <a:endParaRPr kumimoji="1" lang="ja-JP" altLang="en-US">
              <a:solidFill>
                <a:srgbClr val="FF93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0BE755-907A-C506-DD69-B9E27536BA0C}"/>
              </a:ext>
            </a:extLst>
          </p:cNvPr>
          <p:cNvSpPr txBox="1"/>
          <p:nvPr/>
        </p:nvSpPr>
        <p:spPr>
          <a:xfrm>
            <a:off x="4617359" y="4085360"/>
            <a:ext cx="10230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Injection</a:t>
            </a:r>
            <a:endParaRPr kumimoji="1" lang="ja-JP" altLang="en-US" b="1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AA50F0-E531-187C-85AE-D92D5798B245}"/>
              </a:ext>
            </a:extLst>
          </p:cNvPr>
          <p:cNvSpPr txBox="1"/>
          <p:nvPr/>
        </p:nvSpPr>
        <p:spPr>
          <a:xfrm>
            <a:off x="5687465" y="4042892"/>
            <a:ext cx="168809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Storage magnet</a:t>
            </a:r>
            <a:endParaRPr kumimoji="1" lang="ja-JP" altLang="en-US" b="1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DF9BC3-67C8-F84C-BDAB-ABD1E2EA08D2}"/>
              </a:ext>
            </a:extLst>
          </p:cNvPr>
          <p:cNvSpPr txBox="1"/>
          <p:nvPr/>
        </p:nvSpPr>
        <p:spPr>
          <a:xfrm>
            <a:off x="6443635" y="5591094"/>
            <a:ext cx="184339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Positron detector</a:t>
            </a:r>
            <a:endParaRPr kumimoji="1" lang="ja-JP" altLang="en-US" b="1" u="sng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DB27166-0DC3-5D87-6BBE-5922C61239F0}"/>
              </a:ext>
            </a:extLst>
          </p:cNvPr>
          <p:cNvCxnSpPr>
            <a:cxnSpLocks/>
          </p:cNvCxnSpPr>
          <p:nvPr/>
        </p:nvCxnSpPr>
        <p:spPr>
          <a:xfrm>
            <a:off x="4690096" y="4386737"/>
            <a:ext cx="457896" cy="2062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1C59385-290B-12FB-0C00-2114CD15DA22}"/>
              </a:ext>
            </a:extLst>
          </p:cNvPr>
          <p:cNvCxnSpPr>
            <a:cxnSpLocks/>
          </p:cNvCxnSpPr>
          <p:nvPr/>
        </p:nvCxnSpPr>
        <p:spPr>
          <a:xfrm>
            <a:off x="2438915" y="3129277"/>
            <a:ext cx="3908411" cy="669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84878AB-1DD1-CEE1-C3B8-B95F28B59A4B}"/>
              </a:ext>
            </a:extLst>
          </p:cNvPr>
          <p:cNvCxnSpPr>
            <a:cxnSpLocks/>
          </p:cNvCxnSpPr>
          <p:nvPr/>
        </p:nvCxnSpPr>
        <p:spPr>
          <a:xfrm>
            <a:off x="287766" y="1875647"/>
            <a:ext cx="1219845" cy="436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667ECE-0BEA-F6D6-2A80-9AB7495960E6}"/>
              </a:ext>
            </a:extLst>
          </p:cNvPr>
          <p:cNvSpPr txBox="1"/>
          <p:nvPr/>
        </p:nvSpPr>
        <p:spPr>
          <a:xfrm>
            <a:off x="4393120" y="832869"/>
            <a:ext cx="46574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This experiment consists of </a:t>
            </a:r>
            <a:r>
              <a:rPr lang="en-US" altLang="ja-JP" sz="2000" dirty="0"/>
              <a:t>six</a:t>
            </a:r>
            <a:r>
              <a:rPr kumimoji="1" lang="en-US" altLang="ja-JP" sz="2000" dirty="0"/>
              <a:t> subsystems.</a:t>
            </a:r>
            <a:br>
              <a:rPr kumimoji="1" lang="en-US" altLang="ja-JP" sz="2000" dirty="0"/>
            </a:br>
            <a:r>
              <a:rPr kumimoji="1" lang="en-US" altLang="ja-JP" sz="2000" dirty="0"/>
              <a:t>All of them are important to realize</a:t>
            </a:r>
            <a:br>
              <a:rPr kumimoji="1" lang="en-US" altLang="ja-JP" sz="2000" dirty="0"/>
            </a:br>
            <a:r>
              <a:rPr kumimoji="1" lang="en-US" altLang="ja-JP" sz="2000" dirty="0"/>
              <a:t>this experiment.</a:t>
            </a:r>
            <a:br>
              <a:rPr kumimoji="1" lang="en-US" altLang="ja-JP" sz="2000" dirty="0"/>
            </a:b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1AF295C-4115-24E6-5759-34DE7252AA03}"/>
                  </a:ext>
                </a:extLst>
              </p:cNvPr>
              <p:cNvSpPr txBox="1"/>
              <p:nvPr/>
            </p:nvSpPr>
            <p:spPr>
              <a:xfrm>
                <a:off x="39609" y="3525370"/>
                <a:ext cx="4834401" cy="327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27552" indent="-527552" defTabSz="844083">
                  <a:buFont typeface="+mj-lt"/>
                  <a:buAutoNum type="romanUcPeriod"/>
                </a:pPr>
                <a:r>
                  <a:rPr kumimoji="1"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Muon cooling and re-acceleration</a:t>
                </a:r>
              </a:p>
              <a:p>
                <a:pPr marL="844083" lvl="1" indent="-422041" defTabSz="844083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J-PARC MLF Muon H-Line</a:t>
                </a:r>
              </a:p>
              <a:p>
                <a:pPr marL="527552" indent="-527552" defTabSz="844083">
                  <a:buFont typeface="+mj-lt"/>
                  <a:buAutoNum type="romanUcPeriod"/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Super high precision uniformity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accPr>
                      <m:e>
                        <m:r>
                          <a:rPr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𝑩</m:t>
                        </m:r>
                      </m:e>
                    </m:acc>
                  </m:oMath>
                </a14:m>
                <a:endParaRPr kumimoji="1" lang="en-US" altLang="ja-JP" sz="2000" b="1" dirty="0">
                  <a:solidFill>
                    <a:srgbClr val="0070C0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  <a:p>
                <a:pPr marL="764941" lvl="1" indent="-342900" defTabSz="844083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Apply medical MRI technology for our super conducting storage magnet</a:t>
                </a:r>
              </a:p>
              <a:p>
                <a:pPr marL="527552" indent="-527552" defTabSz="844083">
                  <a:buFont typeface="+mj-lt"/>
                  <a:buAutoNum type="romanUcPeriod"/>
                </a:pPr>
                <a:r>
                  <a:rPr lang="en-US" altLang="ja-JP" sz="2000" b="1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Muon beam Injection and storage in the super adjusted magnetic field</a:t>
                </a:r>
                <a:endParaRPr kumimoji="1" lang="en-US" altLang="ja-JP" sz="2000" b="1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  <a:p>
                <a:pPr marL="949593" lvl="1" indent="-527552" defTabSz="844083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3-D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spiral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injection</a:t>
                </a:r>
              </a:p>
              <a:p>
                <a:pPr marL="492393" indent="-527552" defTabSz="844083">
                  <a:buFont typeface="+mj-lt"/>
                  <a:buAutoNum type="romanUcPeriod"/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Measure </a:t>
                </a:r>
                <a:r>
                  <a:rPr kumimoji="1" lang="en-US" altLang="ja-JP" sz="2000" b="1" dirty="0">
                    <a:solidFill>
                      <a:srgbClr val="0070C0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spin precession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1" lang="en-US" altLang="ja-JP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</m:ctrlPr>
                          </m:accPr>
                          <m:e>
                            <m:r>
                              <a:rPr kumimoji="1" lang="ja-JP" alt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𝒂</m:t>
                        </m:r>
                      </m:sub>
                    </m:sSub>
                    <m:r>
                      <a:rPr kumimoji="1" lang="en-US" altLang="ja-JP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游ゴシック" panose="020B0400000000000000" pitchFamily="50" charset="-128"/>
                      </a:rPr>
                      <m:t>,</m:t>
                    </m:r>
                    <m:sSub>
                      <m:sSub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1" lang="en-US" altLang="ja-JP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</m:ctrlPr>
                          </m:accPr>
                          <m:e>
                            <m:r>
                              <a:rPr kumimoji="1" lang="ja-JP" alt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游ゴシック" panose="020B0400000000000000" pitchFamily="50" charset="-128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</a:rPr>
                          <m:t>𝑬𝑫𝑴</m:t>
                        </m:r>
                      </m:sub>
                    </m:sSub>
                  </m:oMath>
                </a14:m>
                <a:endParaRPr kumimoji="1" lang="en-US" altLang="ja-JP" sz="2000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  <a:p>
                <a:pPr marL="949593" lvl="1" indent="-527552" defTabSz="844083"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>
                    <a:solidFill>
                      <a:prstClr val="black"/>
                    </a:solidFill>
                    <a:latin typeface="Calibri" panose="020F0502020204030204"/>
                    <a:ea typeface="游ゴシック" panose="020B0400000000000000" pitchFamily="50" charset="-128"/>
                  </a:rPr>
                  <a:t>Minimize systematic uncertainty</a:t>
                </a:r>
                <a:endParaRPr kumimoji="1" lang="en-US" altLang="ja-JP" sz="2000" dirty="0">
                  <a:solidFill>
                    <a:srgbClr val="0070C0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1AF295C-4115-24E6-5759-34DE7252A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9" y="3525370"/>
                <a:ext cx="4834401" cy="3273397"/>
              </a:xfrm>
              <a:prstGeom prst="rect">
                <a:avLst/>
              </a:prstGeom>
              <a:blipFill>
                <a:blip r:embed="rId4"/>
                <a:stretch>
                  <a:fillRect l="-1385" t="-1117" r="-1008" b="-3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7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8F2FA-E316-C16B-1358-84867905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18513" cy="675861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r>
              <a:rPr kumimoji="1" lang="en-US" altLang="ja-JP" sz="2700" dirty="0"/>
              <a:t>3-D tracking of decayed positron in compact storage ring</a:t>
            </a:r>
            <a:endParaRPr kumimoji="1" lang="ja-JP" altLang="en-US" sz="27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52A59C-48C2-92DC-0F57-41D9C3DCA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0" y="2075836"/>
            <a:ext cx="4676444" cy="47026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63239E6-DD03-9FFA-817F-F4AF006B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26" y="3853624"/>
            <a:ext cx="2013312" cy="2988726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A384C62B-1D6A-89EC-8232-F92B4FCE3FC0}"/>
              </a:ext>
            </a:extLst>
          </p:cNvPr>
          <p:cNvSpPr/>
          <p:nvPr/>
        </p:nvSpPr>
        <p:spPr>
          <a:xfrm>
            <a:off x="3629614" y="3782552"/>
            <a:ext cx="2006316" cy="3090333"/>
          </a:xfrm>
          <a:prstGeom prst="wedgeRectCallout">
            <a:avLst>
              <a:gd name="adj1" fmla="val -98193"/>
              <a:gd name="adj2" fmla="val -3365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397B8E-3745-8C73-AB3F-91BBF3D8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848" y="736391"/>
            <a:ext cx="3661182" cy="20594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751DA6-B2EF-FA71-6BA5-D4035DF3C02C}"/>
              </a:ext>
            </a:extLst>
          </p:cNvPr>
          <p:cNvSpPr/>
          <p:nvPr/>
        </p:nvSpPr>
        <p:spPr>
          <a:xfrm>
            <a:off x="8197193" y="1863523"/>
            <a:ext cx="827837" cy="8957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C65DAB0-6095-CC26-98DC-9BA7561B0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50" y="3508217"/>
            <a:ext cx="3461362" cy="2941157"/>
          </a:xfrm>
          <a:prstGeom prst="rect">
            <a:avLst/>
          </a:prstGeom>
          <a:ln>
            <a:noFill/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3608030-00DB-9070-AA0B-34B2C64F5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33" y="767227"/>
            <a:ext cx="2172590" cy="131096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488A29C-3FAA-C597-4947-D12D30C09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772" y="776344"/>
            <a:ext cx="1399642" cy="132890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44C389-8F09-659D-A650-608599F45C53}"/>
              </a:ext>
            </a:extLst>
          </p:cNvPr>
          <p:cNvSpPr txBox="1"/>
          <p:nvPr/>
        </p:nvSpPr>
        <p:spPr>
          <a:xfrm>
            <a:off x="3461363" y="2028226"/>
            <a:ext cx="4167396" cy="1754326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dirty="0"/>
              <a:t>Super conducting magnet of main field flux = 3T (&lt; 0.1 ppm uniformity), applying medical MRI technology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kumimoji="1" lang="en-US" altLang="ja-JP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dirty="0"/>
              <a:t>Spin precession vector is available by track-back of positron momentum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0D3483-60EC-84A4-9857-1FDCAE5D3884}"/>
              </a:ext>
            </a:extLst>
          </p:cNvPr>
          <p:cNvSpPr txBox="1"/>
          <p:nvPr/>
        </p:nvSpPr>
        <p:spPr>
          <a:xfrm>
            <a:off x="5738332" y="6449374"/>
            <a:ext cx="340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3-D tracking of decayed positrons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7E955B-A77C-9CB3-FFF1-FB5E702D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86496"/>
            <a:ext cx="927100" cy="365125"/>
          </a:xfrm>
        </p:spPr>
        <p:txBody>
          <a:bodyPr/>
          <a:lstStyle/>
          <a:p>
            <a:fld id="{63185B33-F600-E14C-AD77-594A2EFB1D59}" type="slidenum">
              <a:rPr lang="en-US" altLang="ja-JP" smtClean="0"/>
              <a:t>7</a:t>
            </a:fld>
            <a:endParaRPr kumimoji="1" lang="ja-JP" altLang="en-US" dirty="0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5AD8D400-5789-7A0C-989E-6D0D41776A4C}"/>
              </a:ext>
            </a:extLst>
          </p:cNvPr>
          <p:cNvSpPr/>
          <p:nvPr/>
        </p:nvSpPr>
        <p:spPr>
          <a:xfrm rot="5400000">
            <a:off x="2549167" y="998264"/>
            <a:ext cx="675860" cy="859809"/>
          </a:xfrm>
          <a:prstGeom prst="triangle">
            <a:avLst/>
          </a:prstGeom>
          <a:solidFill>
            <a:srgbClr val="FFC5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3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/>
          <p:cNvSpPr txBox="1">
            <a:spLocks/>
          </p:cNvSpPr>
          <p:nvPr/>
        </p:nvSpPr>
        <p:spPr>
          <a:xfrm>
            <a:off x="133946" y="265371"/>
            <a:ext cx="4888706" cy="30353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2400" u="sng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Why 3-D spiral injection and kicker?</a:t>
            </a: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6614148" y="1002740"/>
            <a:ext cx="3429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>
              <a:solidFill>
                <a:srgbClr val="FFFFFF"/>
              </a:solidFill>
              <a:latin typeface="Calibri"/>
              <a:ea typeface="ＭＳ Ｐゴシック" panose="020B0600070205080204" pitchFamily="50" charset="-128"/>
              <a:cs typeface="ＭＳ Ｐゴシック" pitchFamily="-109" charset="-128"/>
            </a:endParaRPr>
          </a:p>
        </p:txBody>
      </p:sp>
      <p:pic>
        <p:nvPicPr>
          <p:cNvPr id="5128" name="図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8954" y="1418268"/>
            <a:ext cx="2524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" name="スライド番号プレースホルダ 6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defRPr/>
            </a:pPr>
            <a:fld id="{761F1FF3-2B76-4450-A9B1-5B6A7724A051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</a:rPr>
              <a:pPr>
                <a:defRPr/>
              </a:pPr>
              <a:t>8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078367" y="445529"/>
            <a:ext cx="1504155" cy="822425"/>
            <a:chOff x="6451600" y="87313"/>
            <a:chExt cx="2005540" cy="1096567"/>
          </a:xfrm>
        </p:grpSpPr>
        <p:cxnSp>
          <p:nvCxnSpPr>
            <p:cNvPr id="55" name="直線矢印コネクタ 54"/>
            <p:cNvCxnSpPr/>
            <p:nvPr/>
          </p:nvCxnSpPr>
          <p:spPr>
            <a:xfrm>
              <a:off x="6451600" y="406400"/>
              <a:ext cx="20055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4" name="テキスト ボックス 69"/>
            <p:cNvSpPr txBox="1">
              <a:spLocks noChangeArrowheads="1"/>
            </p:cNvSpPr>
            <p:nvPr/>
          </p:nvSpPr>
          <p:spPr bwMode="auto">
            <a:xfrm>
              <a:off x="7185025" y="87313"/>
              <a:ext cx="90011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35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66cm</a:t>
              </a:r>
              <a:endParaRPr lang="ja-JP" altLang="en-US" sz="13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053943" y="783771"/>
              <a:ext cx="111034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ja-JP" sz="135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7.4nsec</a:t>
              </a:r>
              <a:endParaRPr lang="ja-JP" altLang="en-US" sz="13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6812307" y="2024399"/>
            <a:ext cx="853182" cy="3240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 flipH="1">
            <a:off x="6783465" y="2181105"/>
            <a:ext cx="1849893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円/楕円 52"/>
          <p:cNvSpPr/>
          <p:nvPr/>
        </p:nvSpPr>
        <p:spPr>
          <a:xfrm>
            <a:off x="6056223" y="722943"/>
            <a:ext cx="1512168" cy="14581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5990872" y="515789"/>
            <a:ext cx="1533468" cy="1458162"/>
            <a:chOff x="755576" y="2924944"/>
            <a:chExt cx="2044624" cy="1944216"/>
          </a:xfrm>
        </p:grpSpPr>
        <p:sp>
          <p:nvSpPr>
            <p:cNvPr id="58" name="円/楕円 57"/>
            <p:cNvSpPr/>
            <p:nvPr/>
          </p:nvSpPr>
          <p:spPr>
            <a:xfrm>
              <a:off x="755576" y="2924944"/>
              <a:ext cx="2016224" cy="19442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下矢印 58"/>
            <p:cNvSpPr/>
            <p:nvPr/>
          </p:nvSpPr>
          <p:spPr>
            <a:xfrm rot="5092623">
              <a:off x="2321599" y="3622137"/>
              <a:ext cx="432048" cy="525155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6693346" y="1341182"/>
            <a:ext cx="240318" cy="236276"/>
            <a:chOff x="717066" y="1694904"/>
            <a:chExt cx="512678" cy="504056"/>
          </a:xfrm>
        </p:grpSpPr>
        <p:sp>
          <p:nvSpPr>
            <p:cNvPr id="62" name="円/楕円 61"/>
            <p:cNvSpPr/>
            <p:nvPr/>
          </p:nvSpPr>
          <p:spPr>
            <a:xfrm>
              <a:off x="717066" y="1694904"/>
              <a:ext cx="512678" cy="5040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909320" y="1883925"/>
              <a:ext cx="128170" cy="1260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4" name="正方形/長方形 63"/>
          <p:cNvSpPr/>
          <p:nvPr/>
        </p:nvSpPr>
        <p:spPr>
          <a:xfrm>
            <a:off x="438629" y="918850"/>
            <a:ext cx="5286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Technical difficulties for compact 2-D injection:</a:t>
            </a:r>
          </a:p>
          <a:p>
            <a:pPr marL="385763" indent="-385763">
              <a:buFont typeface="Wingdings" pitchFamily="2" charset="2"/>
              <a:buChar char="ü"/>
              <a:defRPr/>
            </a:pPr>
            <a:r>
              <a:rPr lang="en-US" altLang="ja-JP" dirty="0">
                <a:solidFill>
                  <a:prstClr val="black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3T is too high to cancel fringe field by inflector,</a:t>
            </a:r>
          </a:p>
          <a:p>
            <a:pPr marL="385763" indent="-385763">
              <a:buFont typeface="Wingdings" pitchFamily="2" charset="2"/>
              <a:buChar char="ü"/>
              <a:defRPr/>
            </a:pPr>
            <a:r>
              <a:rPr lang="en-US" altLang="ja-JP" dirty="0">
                <a:solidFill>
                  <a:prstClr val="black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Required kick angle within a single turn is too fast and big.</a:t>
            </a:r>
            <a:endParaRPr lang="ja-JP" altLang="en-US" dirty="0">
              <a:solidFill>
                <a:prstClr val="black"/>
              </a:solidFill>
              <a:latin typeface="Times New Roman" pitchFamily="18" charset="0"/>
              <a:ea typeface="ＭＳ Ｐゴシック" panose="020B0600070205080204" pitchFamily="50" charset="-128"/>
              <a:cs typeface="Times New Roman" pitchFamily="18" charset="0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81A47-25E7-4F25-9E21-D866191F6BAA}" type="datetime1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2023/9/27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38132" y="2133911"/>
            <a:ext cx="8769044" cy="4116477"/>
            <a:chOff x="417515" y="1452443"/>
            <a:chExt cx="8107358" cy="3825529"/>
          </a:xfrm>
        </p:grpSpPr>
        <p:sp>
          <p:nvSpPr>
            <p:cNvPr id="37" name="平行四辺形 36"/>
            <p:cNvSpPr/>
            <p:nvPr/>
          </p:nvSpPr>
          <p:spPr>
            <a:xfrm>
              <a:off x="417515" y="3867636"/>
              <a:ext cx="3162297" cy="137831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3451" y="2047875"/>
              <a:ext cx="2160588" cy="2987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9" name="直線矢印コネクタ 38"/>
            <p:cNvCxnSpPr/>
            <p:nvPr/>
          </p:nvCxnSpPr>
          <p:spPr>
            <a:xfrm rot="5400000">
              <a:off x="2645569" y="2103748"/>
              <a:ext cx="342900" cy="1222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863878" y="3859548"/>
              <a:ext cx="288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>
              <a:cxnSpLocks/>
            </p:cNvCxnSpPr>
            <p:nvPr/>
          </p:nvCxnSpPr>
          <p:spPr>
            <a:xfrm>
              <a:off x="2482851" y="3856918"/>
              <a:ext cx="783772" cy="107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/>
            <p:cNvSpPr txBox="1">
              <a:spLocks noChangeArrowheads="1"/>
            </p:cNvSpPr>
            <p:nvPr/>
          </p:nvSpPr>
          <p:spPr bwMode="auto">
            <a:xfrm>
              <a:off x="619918" y="4934744"/>
              <a:ext cx="2258218" cy="34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Storage orbit plane</a:t>
              </a:r>
              <a:endPara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4" name="平行四辺形 43"/>
            <p:cNvSpPr/>
            <p:nvPr/>
          </p:nvSpPr>
          <p:spPr>
            <a:xfrm>
              <a:off x="5443538" y="3833486"/>
              <a:ext cx="2952750" cy="1439862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6019800" y="4049386"/>
              <a:ext cx="1871663" cy="863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6" name="円弧 45"/>
            <p:cNvSpPr/>
            <p:nvPr/>
          </p:nvSpPr>
          <p:spPr>
            <a:xfrm>
              <a:off x="6596063" y="4193848"/>
              <a:ext cx="1079500" cy="574675"/>
            </a:xfrm>
            <a:prstGeom prst="arc">
              <a:avLst>
                <a:gd name="adj1" fmla="val 16200000"/>
                <a:gd name="adj2" fmla="val 1970122"/>
              </a:avLst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7" name="テキスト ボックス 46"/>
            <p:cNvSpPr txBox="1">
              <a:spLocks noChangeArrowheads="1"/>
            </p:cNvSpPr>
            <p:nvPr/>
          </p:nvSpPr>
          <p:spPr bwMode="auto">
            <a:xfrm>
              <a:off x="5587999" y="4912986"/>
              <a:ext cx="2435349" cy="34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Storage orbit plane</a:t>
              </a:r>
              <a:endPara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8" name="テキスト ボックス 47"/>
            <p:cNvSpPr txBox="1">
              <a:spLocks noChangeArrowheads="1"/>
            </p:cNvSpPr>
            <p:nvPr/>
          </p:nvSpPr>
          <p:spPr bwMode="auto">
            <a:xfrm>
              <a:off x="6091238" y="4217661"/>
              <a:ext cx="1655763" cy="486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2800" dirty="0">
                  <a:solidFill>
                    <a:prstClr val="black"/>
                  </a:solidFill>
                  <a:latin typeface="Times New Roman" pitchFamily="18" charset="0"/>
                  <a:ea typeface="ＭＳ Ｐゴシック" panose="020B0600070205080204" pitchFamily="50" charset="-128"/>
                  <a:cs typeface="Times New Roman" pitchFamily="18" charset="0"/>
                </a:rPr>
                <a:t>2-D orbit</a:t>
              </a:r>
              <a:endParaRPr lang="ja-JP" altLang="en-US" sz="2800" dirty="0">
                <a:solidFill>
                  <a:prstClr val="black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endParaRPr>
            </a:p>
          </p:txBody>
        </p:sp>
        <p:sp>
          <p:nvSpPr>
            <p:cNvPr id="50" name="右矢印 49"/>
            <p:cNvSpPr/>
            <p:nvPr/>
          </p:nvSpPr>
          <p:spPr>
            <a:xfrm>
              <a:off x="4171325" y="4334490"/>
              <a:ext cx="936625" cy="360363"/>
            </a:xfrm>
            <a:prstGeom prst="rightArrow">
              <a:avLst>
                <a:gd name="adj1" fmla="val 50000"/>
                <a:gd name="adj2" fmla="val 10442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>
            <a:xfrm rot="5400000" flipH="1" flipV="1">
              <a:off x="7717632" y="4478804"/>
              <a:ext cx="647700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>
              <a:spLocks noChangeArrowheads="1"/>
            </p:cNvSpPr>
            <p:nvPr/>
          </p:nvSpPr>
          <p:spPr bwMode="auto">
            <a:xfrm>
              <a:off x="2897566" y="4738756"/>
              <a:ext cx="1273759" cy="34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Vertical kick</a:t>
              </a:r>
              <a:endPara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テキスト ボックス 27"/>
            <p:cNvSpPr txBox="1">
              <a:spLocks noChangeArrowheads="1"/>
            </p:cNvSpPr>
            <p:nvPr/>
          </p:nvSpPr>
          <p:spPr bwMode="auto">
            <a:xfrm>
              <a:off x="429849" y="1452443"/>
              <a:ext cx="4678100" cy="371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rPr>
                <a:t>3-D spiral beam injection does help:</a:t>
              </a:r>
              <a:endParaRPr lang="ja-JP" altLang="en-US" sz="20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8" name="角丸四角形吹き出し 67"/>
            <p:cNvSpPr/>
            <p:nvPr/>
          </p:nvSpPr>
          <p:spPr bwMode="auto">
            <a:xfrm>
              <a:off x="3155588" y="2002643"/>
              <a:ext cx="5369285" cy="1456668"/>
            </a:xfrm>
            <a:prstGeom prst="wedgeRoundRectCallout">
              <a:avLst>
                <a:gd name="adj1" fmla="val -56218"/>
                <a:gd name="adj2" fmla="val -6304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CBD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160" name="テキスト ボックス 66"/>
            <p:cNvSpPr txBox="1">
              <a:spLocks noChangeArrowheads="1"/>
            </p:cNvSpPr>
            <p:nvPr/>
          </p:nvSpPr>
          <p:spPr bwMode="auto">
            <a:xfrm>
              <a:off x="3211105" y="2081366"/>
              <a:ext cx="5258250" cy="122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u"/>
                <a:defRPr/>
              </a:pPr>
              <a:r>
                <a:rPr lang="en-US" altLang="ja-JP" sz="2000" b="1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Smooth connection between injection and storage sections without any sources of error field</a:t>
              </a:r>
            </a:p>
            <a:p>
              <a:pPr marL="214313" indent="-214313">
                <a:buFont typeface="Wingdings" panose="05000000000000000000" pitchFamily="2" charset="2"/>
                <a:buChar char="u"/>
                <a:defRPr/>
              </a:pPr>
              <a:endParaRPr lang="ja-JP" altLang="en-US" sz="20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  <a:p>
              <a:pPr marL="214313" indent="-214313">
                <a:buFont typeface="Wingdings" panose="05000000000000000000" pitchFamily="2" charset="2"/>
                <a:buChar char="u"/>
                <a:defRPr/>
              </a:pPr>
              <a:r>
                <a:rPr lang="en-US" altLang="ja-JP" sz="2000" b="1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Apply vertical kick during </a:t>
              </a:r>
              <a:r>
                <a:rPr lang="en-US" altLang="ja-JP" sz="2000" b="1" i="1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“several turns” </a:t>
              </a:r>
            </a:p>
          </p:txBody>
        </p:sp>
        <p:pic>
          <p:nvPicPr>
            <p:cNvPr id="35" name="Picture 5" descr="C:\Users\ingo\AppData\Local\Microsoft\Windows\Temporary Internet Files\Content.IE5\MYIQ32GT\MP900439244[1]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9700" y="3961416"/>
              <a:ext cx="1220788" cy="8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左中かっこ 48"/>
            <p:cNvSpPr/>
            <p:nvPr/>
          </p:nvSpPr>
          <p:spPr>
            <a:xfrm rot="10800000">
              <a:off x="2537202" y="3722177"/>
              <a:ext cx="401091" cy="1190809"/>
            </a:xfrm>
            <a:prstGeom prst="leftBrac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aphicFrame>
        <p:nvGraphicFramePr>
          <p:cNvPr id="3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54833"/>
              </p:ext>
            </p:extLst>
          </p:nvPr>
        </p:nvGraphicFramePr>
        <p:xfrm>
          <a:off x="8225987" y="4404884"/>
          <a:ext cx="399927" cy="53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52268" imgH="203024" progId="Equation.3">
                  <p:embed/>
                </p:oleObj>
              </mc:Choice>
              <mc:Fallback>
                <p:oleObj name="数式" r:id="rId5" imgW="152268" imgH="203024" progId="Equation.3">
                  <p:embed/>
                  <p:pic>
                    <p:nvPicPr>
                      <p:cNvPr id="3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5987" y="4404884"/>
                        <a:ext cx="399927" cy="5319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41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91">
            <a:extLst>
              <a:ext uri="{FF2B5EF4-FFF2-40B4-BE49-F238E27FC236}">
                <a16:creationId xmlns:a16="http://schemas.microsoft.com/office/drawing/2014/main" id="{75EF0769-2B01-216F-5418-A28B19070810}"/>
              </a:ext>
            </a:extLst>
          </p:cNvPr>
          <p:cNvGrpSpPr/>
          <p:nvPr/>
        </p:nvGrpSpPr>
        <p:grpSpPr>
          <a:xfrm>
            <a:off x="73463" y="2114172"/>
            <a:ext cx="3518020" cy="4219592"/>
            <a:chOff x="179512" y="1890544"/>
            <a:chExt cx="3785869" cy="4346768"/>
          </a:xfrm>
        </p:grpSpPr>
        <p:pic>
          <p:nvPicPr>
            <p:cNvPr id="5" name="Picture 3" descr="C:\Users\ingo\OPERA\DrawOpera\track.gif">
              <a:extLst>
                <a:ext uri="{FF2B5EF4-FFF2-40B4-BE49-F238E27FC236}">
                  <a16:creationId xmlns:a16="http://schemas.microsoft.com/office/drawing/2014/main" id="{BFD3FBB9-BC26-31D2-0EE8-43C90D842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890544"/>
              <a:ext cx="3785869" cy="4198288"/>
            </a:xfrm>
            <a:prstGeom prst="rect">
              <a:avLst/>
            </a:prstGeom>
            <a:noFill/>
          </p:spPr>
        </p:pic>
        <p:sp>
          <p:nvSpPr>
            <p:cNvPr id="6" name="円弧 5">
              <a:extLst>
                <a:ext uri="{FF2B5EF4-FFF2-40B4-BE49-F238E27FC236}">
                  <a16:creationId xmlns:a16="http://schemas.microsoft.com/office/drawing/2014/main" id="{6CC4F2B2-168D-0D86-5ED7-28C8C26D735A}"/>
                </a:ext>
              </a:extLst>
            </p:cNvPr>
            <p:cNvSpPr/>
            <p:nvPr/>
          </p:nvSpPr>
          <p:spPr>
            <a:xfrm>
              <a:off x="804724" y="2276872"/>
              <a:ext cx="897622" cy="3960440"/>
            </a:xfrm>
            <a:prstGeom prst="arc">
              <a:avLst>
                <a:gd name="adj1" fmla="val 16751190"/>
                <a:gd name="adj2" fmla="val 19632971"/>
              </a:avLst>
            </a:prstGeom>
            <a:noFill/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8" name="グループ化 90">
              <a:extLst>
                <a:ext uri="{FF2B5EF4-FFF2-40B4-BE49-F238E27FC236}">
                  <a16:creationId xmlns:a16="http://schemas.microsoft.com/office/drawing/2014/main" id="{B58DF9C0-4D1B-BEF3-AA65-81EB16F3A5C6}"/>
                </a:ext>
              </a:extLst>
            </p:cNvPr>
            <p:cNvGrpSpPr/>
            <p:nvPr/>
          </p:nvGrpSpPr>
          <p:grpSpPr>
            <a:xfrm>
              <a:off x="355037" y="2024732"/>
              <a:ext cx="3278376" cy="3844841"/>
              <a:chOff x="355037" y="2024732"/>
              <a:chExt cx="3278376" cy="3844841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F3AD4E15-950F-A7A1-C774-546B71199524}"/>
                  </a:ext>
                </a:extLst>
              </p:cNvPr>
              <p:cNvSpPr/>
              <p:nvPr/>
            </p:nvSpPr>
            <p:spPr>
              <a:xfrm>
                <a:off x="631920" y="2236681"/>
                <a:ext cx="2954594" cy="143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D381B374-6B79-C3E5-8781-DAEF44743D3E}"/>
                  </a:ext>
                </a:extLst>
              </p:cNvPr>
              <p:cNvSpPr/>
              <p:nvPr/>
            </p:nvSpPr>
            <p:spPr>
              <a:xfrm>
                <a:off x="444328" y="2284389"/>
                <a:ext cx="234492" cy="3434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" name="フローチャート : 和接合 49">
                <a:extLst>
                  <a:ext uri="{FF2B5EF4-FFF2-40B4-BE49-F238E27FC236}">
                    <a16:creationId xmlns:a16="http://schemas.microsoft.com/office/drawing/2014/main" id="{78905F8F-1D23-EA8D-9DCC-35E346B18D7F}"/>
                  </a:ext>
                </a:extLst>
              </p:cNvPr>
              <p:cNvSpPr/>
              <p:nvPr/>
            </p:nvSpPr>
            <p:spPr>
              <a:xfrm>
                <a:off x="2936673" y="2895838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12" name="グループ化 75">
                <a:extLst>
                  <a:ext uri="{FF2B5EF4-FFF2-40B4-BE49-F238E27FC236}">
                    <a16:creationId xmlns:a16="http://schemas.microsoft.com/office/drawing/2014/main" id="{900C7B4A-AE20-A84A-0394-9276CCA2309A}"/>
                  </a:ext>
                </a:extLst>
              </p:cNvPr>
              <p:cNvGrpSpPr/>
              <p:nvPr/>
            </p:nvGrpSpPr>
            <p:grpSpPr>
              <a:xfrm>
                <a:off x="998500" y="3136281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51" name="円/楕円 107">
                  <a:extLst>
                    <a:ext uri="{FF2B5EF4-FFF2-40B4-BE49-F238E27FC236}">
                      <a16:creationId xmlns:a16="http://schemas.microsoft.com/office/drawing/2014/main" id="{352EED35-16DD-EA25-15E9-8DEA8B110455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52" name="円/楕円 108">
                  <a:extLst>
                    <a:ext uri="{FF2B5EF4-FFF2-40B4-BE49-F238E27FC236}">
                      <a16:creationId xmlns:a16="http://schemas.microsoft.com/office/drawing/2014/main" id="{F08880EB-AB9A-48E6-850C-8935749F6DEB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26648E57-58C7-EA50-580A-4BB61994D999}"/>
                  </a:ext>
                </a:extLst>
              </p:cNvPr>
              <p:cNvSpPr/>
              <p:nvPr/>
            </p:nvSpPr>
            <p:spPr>
              <a:xfrm>
                <a:off x="585022" y="5538981"/>
                <a:ext cx="3048390" cy="275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D5DC7580-F0CD-BFB7-4236-4DFBD2A4812F}"/>
                  </a:ext>
                </a:extLst>
              </p:cNvPr>
              <p:cNvSpPr/>
              <p:nvPr/>
            </p:nvSpPr>
            <p:spPr>
              <a:xfrm>
                <a:off x="3539616" y="2284389"/>
                <a:ext cx="93797" cy="3291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EB0D5984-5FB2-6F9E-C13C-92C72131997B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rot="10800000" flipH="1">
                <a:off x="444327" y="4001877"/>
                <a:ext cx="315416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円弧 15">
                <a:extLst>
                  <a:ext uri="{FF2B5EF4-FFF2-40B4-BE49-F238E27FC236}">
                    <a16:creationId xmlns:a16="http://schemas.microsoft.com/office/drawing/2014/main" id="{050A2947-B1C6-1BA8-40C6-26AA07F3E988}"/>
                  </a:ext>
                </a:extLst>
              </p:cNvPr>
              <p:cNvSpPr/>
              <p:nvPr/>
            </p:nvSpPr>
            <p:spPr>
              <a:xfrm>
                <a:off x="847834" y="2797874"/>
                <a:ext cx="653386" cy="2540586"/>
              </a:xfrm>
              <a:prstGeom prst="arc">
                <a:avLst/>
              </a:prstGeom>
              <a:noFill/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円弧 16">
                <a:extLst>
                  <a:ext uri="{FF2B5EF4-FFF2-40B4-BE49-F238E27FC236}">
                    <a16:creationId xmlns:a16="http://schemas.microsoft.com/office/drawing/2014/main" id="{AF25575B-5A68-4593-87EE-90B84B130E97}"/>
                  </a:ext>
                </a:extLst>
              </p:cNvPr>
              <p:cNvSpPr/>
              <p:nvPr/>
            </p:nvSpPr>
            <p:spPr>
              <a:xfrm flipH="1">
                <a:off x="2601650" y="2788061"/>
                <a:ext cx="656576" cy="2560942"/>
              </a:xfrm>
              <a:prstGeom prst="arc">
                <a:avLst>
                  <a:gd name="adj1" fmla="val 16200000"/>
                  <a:gd name="adj2" fmla="val 20545216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円弧 17">
                <a:extLst>
                  <a:ext uri="{FF2B5EF4-FFF2-40B4-BE49-F238E27FC236}">
                    <a16:creationId xmlns:a16="http://schemas.microsoft.com/office/drawing/2014/main" id="{E5D98532-0CE6-7D2A-8C5A-A1050ACF8C3F}"/>
                  </a:ext>
                </a:extLst>
              </p:cNvPr>
              <p:cNvSpPr/>
              <p:nvPr/>
            </p:nvSpPr>
            <p:spPr>
              <a:xfrm flipH="1">
                <a:off x="2413175" y="2559217"/>
                <a:ext cx="709088" cy="3310356"/>
              </a:xfrm>
              <a:prstGeom prst="arc">
                <a:avLst>
                  <a:gd name="adj1" fmla="val 16200000"/>
                  <a:gd name="adj2" fmla="val 19706459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円弧 18">
                <a:extLst>
                  <a:ext uri="{FF2B5EF4-FFF2-40B4-BE49-F238E27FC236}">
                    <a16:creationId xmlns:a16="http://schemas.microsoft.com/office/drawing/2014/main" id="{DE986070-D989-F2F4-0FBD-13587E57EE4C}"/>
                  </a:ext>
                </a:extLst>
              </p:cNvPr>
              <p:cNvSpPr/>
              <p:nvPr/>
            </p:nvSpPr>
            <p:spPr>
              <a:xfrm rot="10800000">
                <a:off x="1018341" y="2652685"/>
                <a:ext cx="980496" cy="2707642"/>
              </a:xfrm>
              <a:prstGeom prst="arc">
                <a:avLst/>
              </a:prstGeom>
              <a:noFill/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円弧 19">
                <a:extLst>
                  <a:ext uri="{FF2B5EF4-FFF2-40B4-BE49-F238E27FC236}">
                    <a16:creationId xmlns:a16="http://schemas.microsoft.com/office/drawing/2014/main" id="{C9925B17-6306-3168-DA82-46AFB66D7AC8}"/>
                  </a:ext>
                </a:extLst>
              </p:cNvPr>
              <p:cNvSpPr/>
              <p:nvPr/>
            </p:nvSpPr>
            <p:spPr>
              <a:xfrm rot="10800000">
                <a:off x="1213352" y="2437595"/>
                <a:ext cx="979301" cy="3006941"/>
              </a:xfrm>
              <a:prstGeom prst="arc">
                <a:avLst>
                  <a:gd name="adj1" fmla="val 16200000"/>
                  <a:gd name="adj2" fmla="val 21293503"/>
                </a:avLst>
              </a:prstGeom>
              <a:noFill/>
              <a:ln w="190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円弧 20">
                <a:extLst>
                  <a:ext uri="{FF2B5EF4-FFF2-40B4-BE49-F238E27FC236}">
                    <a16:creationId xmlns:a16="http://schemas.microsoft.com/office/drawing/2014/main" id="{C48E67FA-F7F7-0435-81BF-C2EC4517E747}"/>
                  </a:ext>
                </a:extLst>
              </p:cNvPr>
              <p:cNvSpPr/>
              <p:nvPr/>
            </p:nvSpPr>
            <p:spPr>
              <a:xfrm rot="10800000" flipH="1">
                <a:off x="2107879" y="2244554"/>
                <a:ext cx="1005379" cy="3151893"/>
              </a:xfrm>
              <a:prstGeom prst="arc">
                <a:avLst>
                  <a:gd name="adj1" fmla="val 16200000"/>
                  <a:gd name="adj2" fmla="val 20597006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6654C769-9B93-D0A6-FBBA-D89C4E13E493}"/>
                  </a:ext>
                </a:extLst>
              </p:cNvPr>
              <p:cNvSpPr/>
              <p:nvPr/>
            </p:nvSpPr>
            <p:spPr>
              <a:xfrm rot="10800000" flipH="1">
                <a:off x="1982218" y="2024732"/>
                <a:ext cx="888424" cy="3419804"/>
              </a:xfrm>
              <a:prstGeom prst="arc">
                <a:avLst>
                  <a:gd name="adj1" fmla="val 16200000"/>
                  <a:gd name="adj2" fmla="val 19978643"/>
                </a:avLst>
              </a:prstGeom>
              <a:noFill/>
              <a:ln w="19050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B6970345-02A2-2811-4CB6-19D484C52B51}"/>
                  </a:ext>
                </a:extLst>
              </p:cNvPr>
              <p:cNvCxnSpPr/>
              <p:nvPr/>
            </p:nvCxnSpPr>
            <p:spPr>
              <a:xfrm rot="5400000">
                <a:off x="479847" y="3953789"/>
                <a:ext cx="278914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C17C1E67-A196-174B-F0DC-B1017490AD93}"/>
                  </a:ext>
                </a:extLst>
              </p:cNvPr>
              <p:cNvCxnSpPr/>
              <p:nvPr/>
            </p:nvCxnSpPr>
            <p:spPr>
              <a:xfrm rot="5400000">
                <a:off x="832199" y="4001876"/>
                <a:ext cx="2885320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C85176B-EE01-FCAE-0C34-04A42116D652}"/>
                  </a:ext>
                </a:extLst>
              </p:cNvPr>
              <p:cNvSpPr txBox="1"/>
              <p:nvPr/>
            </p:nvSpPr>
            <p:spPr>
              <a:xfrm>
                <a:off x="763290" y="2319263"/>
                <a:ext cx="640358" cy="380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B</a:t>
                </a:r>
                <a:r>
                  <a:rPr lang="en-US" altLang="ja-JP" baseline="-25000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R</a:t>
                </a:r>
                <a:endParaRPr lang="ja-JP" altLang="en-US" baseline="-25000" dirty="0">
                  <a:solidFill>
                    <a:srgbClr val="FF0000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2A4BE8D8-8442-3C08-751B-58575AD46644}"/>
                  </a:ext>
                </a:extLst>
              </p:cNvPr>
              <p:cNvCxnSpPr/>
              <p:nvPr/>
            </p:nvCxnSpPr>
            <p:spPr>
              <a:xfrm rot="16200000" flipV="1">
                <a:off x="1220165" y="2393956"/>
                <a:ext cx="538995" cy="392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F3F9857D-D8E7-AD4E-E29E-9393CAB45FCB}"/>
                  </a:ext>
                </a:extLst>
              </p:cNvPr>
              <p:cNvCxnSpPr/>
              <p:nvPr/>
            </p:nvCxnSpPr>
            <p:spPr>
              <a:xfrm flipH="1" flipV="1">
                <a:off x="1187624" y="2132856"/>
                <a:ext cx="288650" cy="53255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E02FB543-0A7C-BE5D-590B-F499BE669032}"/>
                  </a:ext>
                </a:extLst>
              </p:cNvPr>
              <p:cNvSpPr/>
              <p:nvPr/>
            </p:nvSpPr>
            <p:spPr>
              <a:xfrm rot="5400000">
                <a:off x="1098322" y="2248443"/>
                <a:ext cx="515486" cy="29116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356CA01C-94F2-A3B0-C473-1FD9AFDF0162}"/>
                  </a:ext>
                </a:extLst>
              </p:cNvPr>
              <p:cNvSpPr txBox="1"/>
              <p:nvPr/>
            </p:nvSpPr>
            <p:spPr>
              <a:xfrm>
                <a:off x="355037" y="3308798"/>
                <a:ext cx="886700" cy="665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Main solenoid coil</a:t>
                </a:r>
                <a:endParaRPr lang="ja-JP" altLang="en-US" sz="12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A5B5BEF5-928C-5480-C2CD-DAB5A9F89BEF}"/>
                  </a:ext>
                </a:extLst>
              </p:cNvPr>
              <p:cNvCxnSpPr/>
              <p:nvPr/>
            </p:nvCxnSpPr>
            <p:spPr>
              <a:xfrm flipH="1" flipV="1">
                <a:off x="2055552" y="2126418"/>
                <a:ext cx="30218" cy="327003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グループ化 75">
                <a:extLst>
                  <a:ext uri="{FF2B5EF4-FFF2-40B4-BE49-F238E27FC236}">
                    <a16:creationId xmlns:a16="http://schemas.microsoft.com/office/drawing/2014/main" id="{C4C1B501-D3A2-78C0-D949-EF514BF42CB9}"/>
                  </a:ext>
                </a:extLst>
              </p:cNvPr>
              <p:cNvGrpSpPr/>
              <p:nvPr/>
            </p:nvGrpSpPr>
            <p:grpSpPr>
              <a:xfrm>
                <a:off x="998500" y="2895838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9" name="円/楕円 105">
                  <a:extLst>
                    <a:ext uri="{FF2B5EF4-FFF2-40B4-BE49-F238E27FC236}">
                      <a16:creationId xmlns:a16="http://schemas.microsoft.com/office/drawing/2014/main" id="{AD9970D3-A68A-A756-21D6-48213A1094C4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50" name="円/楕円 106">
                  <a:extLst>
                    <a:ext uri="{FF2B5EF4-FFF2-40B4-BE49-F238E27FC236}">
                      <a16:creationId xmlns:a16="http://schemas.microsoft.com/office/drawing/2014/main" id="{5EADC7D5-6103-3B6F-FCA1-307D483DF993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37" name="グループ化 75">
                <a:extLst>
                  <a:ext uri="{FF2B5EF4-FFF2-40B4-BE49-F238E27FC236}">
                    <a16:creationId xmlns:a16="http://schemas.microsoft.com/office/drawing/2014/main" id="{2B0120CD-A42E-36A0-8511-4DC1707DB261}"/>
                  </a:ext>
                </a:extLst>
              </p:cNvPr>
              <p:cNvGrpSpPr/>
              <p:nvPr/>
            </p:nvGrpSpPr>
            <p:grpSpPr>
              <a:xfrm>
                <a:off x="998500" y="3617167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7" name="円/楕円 103">
                  <a:extLst>
                    <a:ext uri="{FF2B5EF4-FFF2-40B4-BE49-F238E27FC236}">
                      <a16:creationId xmlns:a16="http://schemas.microsoft.com/office/drawing/2014/main" id="{AAEF017C-077B-DF8E-4CE7-2F94E41F978F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円/楕円 104">
                  <a:extLst>
                    <a:ext uri="{FF2B5EF4-FFF2-40B4-BE49-F238E27FC236}">
                      <a16:creationId xmlns:a16="http://schemas.microsoft.com/office/drawing/2014/main" id="{2495F581-C44A-F7C0-708D-62F747E653EA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39" name="グループ化 75">
                <a:extLst>
                  <a:ext uri="{FF2B5EF4-FFF2-40B4-BE49-F238E27FC236}">
                    <a16:creationId xmlns:a16="http://schemas.microsoft.com/office/drawing/2014/main" id="{BD1EAF56-75B9-F4C5-D345-308BD7EEF181}"/>
                  </a:ext>
                </a:extLst>
              </p:cNvPr>
              <p:cNvGrpSpPr/>
              <p:nvPr/>
            </p:nvGrpSpPr>
            <p:grpSpPr>
              <a:xfrm>
                <a:off x="998500" y="3376724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5" name="円/楕円 101">
                  <a:extLst>
                    <a:ext uri="{FF2B5EF4-FFF2-40B4-BE49-F238E27FC236}">
                      <a16:creationId xmlns:a16="http://schemas.microsoft.com/office/drawing/2014/main" id="{C4684B61-7D4E-D4DC-506A-74556D11A816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円/楕円 102">
                  <a:extLst>
                    <a:ext uri="{FF2B5EF4-FFF2-40B4-BE49-F238E27FC236}">
                      <a16:creationId xmlns:a16="http://schemas.microsoft.com/office/drawing/2014/main" id="{E42716AB-47AF-CB7F-666F-0F3780F99165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0" name="グループ化 75">
                <a:extLst>
                  <a:ext uri="{FF2B5EF4-FFF2-40B4-BE49-F238E27FC236}">
                    <a16:creationId xmlns:a16="http://schemas.microsoft.com/office/drawing/2014/main" id="{36435961-1613-54B0-6019-D3143996341B}"/>
                  </a:ext>
                </a:extLst>
              </p:cNvPr>
              <p:cNvGrpSpPr/>
              <p:nvPr/>
            </p:nvGrpSpPr>
            <p:grpSpPr>
              <a:xfrm>
                <a:off x="998500" y="4098054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3" name="円/楕円 99">
                  <a:extLst>
                    <a:ext uri="{FF2B5EF4-FFF2-40B4-BE49-F238E27FC236}">
                      <a16:creationId xmlns:a16="http://schemas.microsoft.com/office/drawing/2014/main" id="{0784F974-08AD-8DD2-28CF-7638D992F73C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4" name="円/楕円 100">
                  <a:extLst>
                    <a:ext uri="{FF2B5EF4-FFF2-40B4-BE49-F238E27FC236}">
                      <a16:creationId xmlns:a16="http://schemas.microsoft.com/office/drawing/2014/main" id="{5A461A07-51F9-0868-1BC1-F6D19F6FC4A3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E061B6B9-BE94-8C73-B4C3-0DD00A99970D}"/>
                  </a:ext>
                </a:extLst>
              </p:cNvPr>
              <p:cNvGrpSpPr/>
              <p:nvPr/>
            </p:nvGrpSpPr>
            <p:grpSpPr>
              <a:xfrm>
                <a:off x="998500" y="3857611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41" name="円/楕円 97">
                  <a:extLst>
                    <a:ext uri="{FF2B5EF4-FFF2-40B4-BE49-F238E27FC236}">
                      <a16:creationId xmlns:a16="http://schemas.microsoft.com/office/drawing/2014/main" id="{A3695314-6CE7-720C-8CCE-37DFE6376874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2" name="円/楕円 98">
                  <a:extLst>
                    <a:ext uri="{FF2B5EF4-FFF2-40B4-BE49-F238E27FC236}">
                      <a16:creationId xmlns:a16="http://schemas.microsoft.com/office/drawing/2014/main" id="{7116D430-4CE7-F48A-C979-B9E9EE9AC03C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2" name="グループ化 75">
                <a:extLst>
                  <a:ext uri="{FF2B5EF4-FFF2-40B4-BE49-F238E27FC236}">
                    <a16:creationId xmlns:a16="http://schemas.microsoft.com/office/drawing/2014/main" id="{9BF9DD20-27B9-ACEC-32B7-CF5C01E646DD}"/>
                  </a:ext>
                </a:extLst>
              </p:cNvPr>
              <p:cNvGrpSpPr/>
              <p:nvPr/>
            </p:nvGrpSpPr>
            <p:grpSpPr>
              <a:xfrm>
                <a:off x="998500" y="4578941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39" name="円/楕円 94">
                  <a:extLst>
                    <a:ext uri="{FF2B5EF4-FFF2-40B4-BE49-F238E27FC236}">
                      <a16:creationId xmlns:a16="http://schemas.microsoft.com/office/drawing/2014/main" id="{46EF8414-AD9F-528F-2187-9D3E93DABB06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0" name="円/楕円 95">
                  <a:extLst>
                    <a:ext uri="{FF2B5EF4-FFF2-40B4-BE49-F238E27FC236}">
                      <a16:creationId xmlns:a16="http://schemas.microsoft.com/office/drawing/2014/main" id="{5AF269FC-CF9B-6F44-8234-974D91C4E558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3" name="グループ化 75">
                <a:extLst>
                  <a:ext uri="{FF2B5EF4-FFF2-40B4-BE49-F238E27FC236}">
                    <a16:creationId xmlns:a16="http://schemas.microsoft.com/office/drawing/2014/main" id="{6F1E4321-2A20-F08F-71E9-05A06B05B46F}"/>
                  </a:ext>
                </a:extLst>
              </p:cNvPr>
              <p:cNvGrpSpPr/>
              <p:nvPr/>
            </p:nvGrpSpPr>
            <p:grpSpPr>
              <a:xfrm>
                <a:off x="998500" y="4338497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36" name="円/楕円 92">
                  <a:extLst>
                    <a:ext uri="{FF2B5EF4-FFF2-40B4-BE49-F238E27FC236}">
                      <a16:creationId xmlns:a16="http://schemas.microsoft.com/office/drawing/2014/main" id="{BFE383C4-88D8-2BA9-20C9-11267738981F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7" name="円/楕円 93">
                  <a:extLst>
                    <a:ext uri="{FF2B5EF4-FFF2-40B4-BE49-F238E27FC236}">
                      <a16:creationId xmlns:a16="http://schemas.microsoft.com/office/drawing/2014/main" id="{2DB1533D-6032-2865-2101-F477108BB87A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4" name="グループ化 75">
                <a:extLst>
                  <a:ext uri="{FF2B5EF4-FFF2-40B4-BE49-F238E27FC236}">
                    <a16:creationId xmlns:a16="http://schemas.microsoft.com/office/drawing/2014/main" id="{820BAC2A-C0E0-22B8-09E3-FB658B8E4EC6}"/>
                  </a:ext>
                </a:extLst>
              </p:cNvPr>
              <p:cNvGrpSpPr/>
              <p:nvPr/>
            </p:nvGrpSpPr>
            <p:grpSpPr>
              <a:xfrm>
                <a:off x="998500" y="4819384"/>
                <a:ext cx="236363" cy="240411"/>
                <a:chOff x="1264920" y="1691640"/>
                <a:chExt cx="381000" cy="411480"/>
              </a:xfrm>
              <a:noFill/>
            </p:grpSpPr>
            <p:sp>
              <p:nvSpPr>
                <p:cNvPr id="134" name="円/楕円 90">
                  <a:extLst>
                    <a:ext uri="{FF2B5EF4-FFF2-40B4-BE49-F238E27FC236}">
                      <a16:creationId xmlns:a16="http://schemas.microsoft.com/office/drawing/2014/main" id="{D0EC25E3-6846-A9C0-363A-10AEBDE81023}"/>
                    </a:ext>
                  </a:extLst>
                </p:cNvPr>
                <p:cNvSpPr/>
                <p:nvPr/>
              </p:nvSpPr>
              <p:spPr>
                <a:xfrm>
                  <a:off x="1264920" y="1691640"/>
                  <a:ext cx="381000" cy="41148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円/楕円 91">
                  <a:extLst>
                    <a:ext uri="{FF2B5EF4-FFF2-40B4-BE49-F238E27FC236}">
                      <a16:creationId xmlns:a16="http://schemas.microsoft.com/office/drawing/2014/main" id="{B4B00B8A-F699-1392-F32C-475067EE0268}"/>
                    </a:ext>
                  </a:extLst>
                </p:cNvPr>
                <p:cNvSpPr/>
                <p:nvPr/>
              </p:nvSpPr>
              <p:spPr>
                <a:xfrm>
                  <a:off x="1356360" y="1792153"/>
                  <a:ext cx="198120" cy="1981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5" name="フローチャート : 和接合 79">
                <a:extLst>
                  <a:ext uri="{FF2B5EF4-FFF2-40B4-BE49-F238E27FC236}">
                    <a16:creationId xmlns:a16="http://schemas.microsoft.com/office/drawing/2014/main" id="{AE495789-6539-2A95-C6BD-2D30401CF837}"/>
                  </a:ext>
                </a:extLst>
              </p:cNvPr>
              <p:cNvSpPr/>
              <p:nvPr/>
            </p:nvSpPr>
            <p:spPr>
              <a:xfrm>
                <a:off x="2936673" y="3136281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6" name="フローチャート : 和接合 82">
                <a:extLst>
                  <a:ext uri="{FF2B5EF4-FFF2-40B4-BE49-F238E27FC236}">
                    <a16:creationId xmlns:a16="http://schemas.microsoft.com/office/drawing/2014/main" id="{30460C9D-5D21-BA1B-7F16-FC007B44D1DB}"/>
                  </a:ext>
                </a:extLst>
              </p:cNvPr>
              <p:cNvSpPr/>
              <p:nvPr/>
            </p:nvSpPr>
            <p:spPr>
              <a:xfrm>
                <a:off x="2936673" y="3376724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7" name="フローチャート : 和接合 83">
                <a:extLst>
                  <a:ext uri="{FF2B5EF4-FFF2-40B4-BE49-F238E27FC236}">
                    <a16:creationId xmlns:a16="http://schemas.microsoft.com/office/drawing/2014/main" id="{A4D801DF-7641-43B9-06E0-DA2917004AD8}"/>
                  </a:ext>
                </a:extLst>
              </p:cNvPr>
              <p:cNvSpPr/>
              <p:nvPr/>
            </p:nvSpPr>
            <p:spPr>
              <a:xfrm>
                <a:off x="2936673" y="3617167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8" name="フローチャート : 和接合 84">
                <a:extLst>
                  <a:ext uri="{FF2B5EF4-FFF2-40B4-BE49-F238E27FC236}">
                    <a16:creationId xmlns:a16="http://schemas.microsoft.com/office/drawing/2014/main" id="{3E18A1BB-EF94-DB3F-5BF5-16913170E436}"/>
                  </a:ext>
                </a:extLst>
              </p:cNvPr>
              <p:cNvSpPr/>
              <p:nvPr/>
            </p:nvSpPr>
            <p:spPr>
              <a:xfrm>
                <a:off x="2936673" y="3857611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9" name="フローチャート : 和接合 85">
                <a:extLst>
                  <a:ext uri="{FF2B5EF4-FFF2-40B4-BE49-F238E27FC236}">
                    <a16:creationId xmlns:a16="http://schemas.microsoft.com/office/drawing/2014/main" id="{EEFCB64B-82EC-442C-51B0-49D99CA83ABD}"/>
                  </a:ext>
                </a:extLst>
              </p:cNvPr>
              <p:cNvSpPr/>
              <p:nvPr/>
            </p:nvSpPr>
            <p:spPr>
              <a:xfrm>
                <a:off x="2936673" y="4098054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1" name="フローチャート : 和接合 86">
                <a:extLst>
                  <a:ext uri="{FF2B5EF4-FFF2-40B4-BE49-F238E27FC236}">
                    <a16:creationId xmlns:a16="http://schemas.microsoft.com/office/drawing/2014/main" id="{7C6F7ECF-DBB9-AE7C-A937-BDFF00ACBF91}"/>
                  </a:ext>
                </a:extLst>
              </p:cNvPr>
              <p:cNvSpPr/>
              <p:nvPr/>
            </p:nvSpPr>
            <p:spPr>
              <a:xfrm>
                <a:off x="2936673" y="4338497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1" name="フローチャート : 和接合 87">
                <a:extLst>
                  <a:ext uri="{FF2B5EF4-FFF2-40B4-BE49-F238E27FC236}">
                    <a16:creationId xmlns:a16="http://schemas.microsoft.com/office/drawing/2014/main" id="{2FADDF99-32C4-7507-3EDF-48DB27B70276}"/>
                  </a:ext>
                </a:extLst>
              </p:cNvPr>
              <p:cNvSpPr/>
              <p:nvPr/>
            </p:nvSpPr>
            <p:spPr>
              <a:xfrm>
                <a:off x="2936673" y="4578941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フローチャート : 和接合 88">
                <a:extLst>
                  <a:ext uri="{FF2B5EF4-FFF2-40B4-BE49-F238E27FC236}">
                    <a16:creationId xmlns:a16="http://schemas.microsoft.com/office/drawing/2014/main" id="{028991D4-CA3C-8B9E-3169-5BF35DE7C3A3}"/>
                  </a:ext>
                </a:extLst>
              </p:cNvPr>
              <p:cNvSpPr/>
              <p:nvPr/>
            </p:nvSpPr>
            <p:spPr>
              <a:xfrm>
                <a:off x="2936673" y="4819384"/>
                <a:ext cx="236363" cy="240443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133" name="直線矢印コネクタ 132">
                <a:extLst>
                  <a:ext uri="{FF2B5EF4-FFF2-40B4-BE49-F238E27FC236}">
                    <a16:creationId xmlns:a16="http://schemas.microsoft.com/office/drawing/2014/main" id="{93CA2967-1F5F-B9B2-304F-AABCFFBB9EFD}"/>
                  </a:ext>
                </a:extLst>
              </p:cNvPr>
              <p:cNvCxnSpPr/>
              <p:nvPr/>
            </p:nvCxnSpPr>
            <p:spPr>
              <a:xfrm flipH="1">
                <a:off x="1187624" y="2648342"/>
                <a:ext cx="288032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タイトル 96"/>
          <p:cNvSpPr>
            <a:spLocks noGrp="1"/>
          </p:cNvSpPr>
          <p:nvPr>
            <p:ph type="title"/>
          </p:nvPr>
        </p:nvSpPr>
        <p:spPr>
          <a:xfrm>
            <a:off x="17004" y="13368"/>
            <a:ext cx="9109992" cy="549352"/>
          </a:xfrm>
          <a:pattFill prst="smConfetti">
            <a:fgClr>
              <a:srgbClr val="F560B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altLang="ja-JP" sz="2262" dirty="0"/>
              <a:t>Outline of 3-D spiral beam injection</a:t>
            </a:r>
            <a:endParaRPr lang="ja-JP" altLang="en-US" sz="2262" dirty="0"/>
          </a:p>
        </p:txBody>
      </p:sp>
      <p:sp>
        <p:nvSpPr>
          <p:cNvPr id="176" name="スライド番号プレースホルダー 2">
            <a:extLst>
              <a:ext uri="{FF2B5EF4-FFF2-40B4-BE49-F238E27FC236}">
                <a16:creationId xmlns:a16="http://schemas.microsoft.com/office/drawing/2014/main" id="{64CBE43F-4E7E-42C0-A9C9-DC406D992B37}"/>
              </a:ext>
            </a:extLst>
          </p:cNvPr>
          <p:cNvSpPr txBox="1">
            <a:spLocks/>
          </p:cNvSpPr>
          <p:nvPr/>
        </p:nvSpPr>
        <p:spPr>
          <a:xfrm>
            <a:off x="7600950" y="168035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8729B-CCA1-442F-9676-D53C76C34CB2}" type="slidenum">
              <a:rPr lang="ja-JP" altLang="en-US" sz="3200"/>
              <a:pPr/>
              <a:t>9</a:t>
            </a:fld>
            <a:endParaRPr lang="ja-JP" altLang="en-US" sz="32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5701F214-4570-43AA-89E8-CCA71D5599C9}"/>
              </a:ext>
            </a:extLst>
          </p:cNvPr>
          <p:cNvSpPr txBox="1"/>
          <p:nvPr/>
        </p:nvSpPr>
        <p:spPr>
          <a:xfrm>
            <a:off x="6576010" y="723140"/>
            <a:ext cx="26460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050" kern="0" dirty="0">
                <a:solidFill>
                  <a:srgbClr val="00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0" dirty="0">
                <a:solidFill>
                  <a:srgbClr val="000000"/>
                </a:solidFill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</a:rPr>
              <a:t>NIM.A 832 (2016) 51-62.</a:t>
            </a:r>
            <a:r>
              <a:rPr lang="en-US" altLang="ja-JP" sz="1050" kern="0" dirty="0">
                <a:solidFill>
                  <a:srgbClr val="FF0000"/>
                </a:solidFill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ja-JP" sz="1050" u="sng" kern="0" dirty="0">
                <a:solidFill>
                  <a:srgbClr val="0000FF"/>
                </a:solidFill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  <a:hlinkClick r:id="rId4"/>
              </a:rPr>
              <a:t>https://doi.org/10.1016/j.nima.2016.05.126</a:t>
            </a:r>
            <a:endParaRPr lang="ja-JP" altLang="ja-JP" sz="1050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59B10AD0-55D7-1487-26D1-A2776A8E0C85}"/>
              </a:ext>
            </a:extLst>
          </p:cNvPr>
          <p:cNvGrpSpPr/>
          <p:nvPr/>
        </p:nvGrpSpPr>
        <p:grpSpPr>
          <a:xfrm>
            <a:off x="2607059" y="2098146"/>
            <a:ext cx="2700300" cy="1512168"/>
            <a:chOff x="2195736" y="1196752"/>
            <a:chExt cx="3600400" cy="2016224"/>
          </a:xfrm>
        </p:grpSpPr>
        <p:sp>
          <p:nvSpPr>
            <p:cNvPr id="154" name="四角形吹き出し 136">
              <a:extLst>
                <a:ext uri="{FF2B5EF4-FFF2-40B4-BE49-F238E27FC236}">
                  <a16:creationId xmlns:a16="http://schemas.microsoft.com/office/drawing/2014/main" id="{D72F64EC-F406-D86E-12BD-8F41289D875A}"/>
                </a:ext>
              </a:extLst>
            </p:cNvPr>
            <p:cNvSpPr/>
            <p:nvPr/>
          </p:nvSpPr>
          <p:spPr>
            <a:xfrm>
              <a:off x="3707904" y="2278374"/>
              <a:ext cx="2088232" cy="934602"/>
            </a:xfrm>
            <a:prstGeom prst="wedgeRectCallout">
              <a:avLst>
                <a:gd name="adj1" fmla="val -31381"/>
                <a:gd name="adj2" fmla="val 4952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sz="135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155" name="グループ化 154">
              <a:extLst>
                <a:ext uri="{FF2B5EF4-FFF2-40B4-BE49-F238E27FC236}">
                  <a16:creationId xmlns:a16="http://schemas.microsoft.com/office/drawing/2014/main" id="{C3F7D491-8553-7453-7DB8-2A3B20AC5753}"/>
                </a:ext>
              </a:extLst>
            </p:cNvPr>
            <p:cNvGrpSpPr/>
            <p:nvPr/>
          </p:nvGrpSpPr>
          <p:grpSpPr>
            <a:xfrm>
              <a:off x="2339752" y="1268760"/>
              <a:ext cx="1831062" cy="1408220"/>
              <a:chOff x="3821058" y="980728"/>
              <a:chExt cx="1831062" cy="1408220"/>
            </a:xfrm>
          </p:grpSpPr>
          <p:sp>
            <p:nvSpPr>
              <p:cNvPr id="160" name="上矢印 143">
                <a:extLst>
                  <a:ext uri="{FF2B5EF4-FFF2-40B4-BE49-F238E27FC236}">
                    <a16:creationId xmlns:a16="http://schemas.microsoft.com/office/drawing/2014/main" id="{E353AF05-0B73-1B93-0836-7ACA4C447E90}"/>
                  </a:ext>
                </a:extLst>
              </p:cNvPr>
              <p:cNvSpPr/>
              <p:nvPr/>
            </p:nvSpPr>
            <p:spPr>
              <a:xfrm rot="20254962">
                <a:off x="4464947" y="1095554"/>
                <a:ext cx="356591" cy="666290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161" name="直線矢印コネクタ 160">
                <a:extLst>
                  <a:ext uri="{FF2B5EF4-FFF2-40B4-BE49-F238E27FC236}">
                    <a16:creationId xmlns:a16="http://schemas.microsoft.com/office/drawing/2014/main" id="{52E82EE1-9432-A76B-1D09-BFFDB0EE9DF4}"/>
                  </a:ext>
                </a:extLst>
              </p:cNvPr>
              <p:cNvCxnSpPr/>
              <p:nvPr/>
            </p:nvCxnSpPr>
            <p:spPr>
              <a:xfrm flipH="1">
                <a:off x="3851920" y="1805305"/>
                <a:ext cx="993042" cy="399559"/>
              </a:xfrm>
              <a:prstGeom prst="straightConnector1">
                <a:avLst/>
              </a:prstGeom>
              <a:ln w="28575"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62" name="Object 5">
                <a:extLst>
                  <a:ext uri="{FF2B5EF4-FFF2-40B4-BE49-F238E27FC236}">
                    <a16:creationId xmlns:a16="http://schemas.microsoft.com/office/drawing/2014/main" id="{88EAEED7-228E-AB97-A4D1-E5FA4AF3BC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11232" y="1561108"/>
              <a:ext cx="525431" cy="499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5" imgW="215640" imgH="241200" progId="Equation.3">
                      <p:embed/>
                    </p:oleObj>
                  </mc:Choice>
                  <mc:Fallback>
                    <p:oleObj name="数式" r:id="rId5" imgW="215640" imgH="241200" progId="Equation.3">
                      <p:embed/>
                      <p:pic>
                        <p:nvPicPr>
                          <p:cNvPr id="162" name="Object 5">
                            <a:extLst>
                              <a:ext uri="{FF2B5EF4-FFF2-40B4-BE49-F238E27FC236}">
                                <a16:creationId xmlns:a16="http://schemas.microsoft.com/office/drawing/2014/main" id="{88EAEED7-228E-AB97-A4D1-E5FA4AF3BCD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1232" y="1561108"/>
                            <a:ext cx="525431" cy="4997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3" name="テキスト ボックス 8">
                <a:extLst>
                  <a:ext uri="{FF2B5EF4-FFF2-40B4-BE49-F238E27FC236}">
                    <a16:creationId xmlns:a16="http://schemas.microsoft.com/office/drawing/2014/main" id="{2622585D-19C1-0CC5-789A-288EAC6C9051}"/>
                  </a:ext>
                </a:extLst>
              </p:cNvPr>
              <p:cNvSpPr txBox="1"/>
              <p:nvPr/>
            </p:nvSpPr>
            <p:spPr>
              <a:xfrm>
                <a:off x="4206254" y="1988839"/>
                <a:ext cx="14458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ja-JP" altLang="en-US" sz="1350" b="1" dirty="0">
                    <a:solidFill>
                      <a:srgbClr val="FF00FF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 </a:t>
                </a:r>
                <a:r>
                  <a:rPr lang="en-US" altLang="ja-JP" sz="1350" b="1" dirty="0">
                    <a:solidFill>
                      <a:srgbClr val="FF00FF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beam</a:t>
                </a:r>
                <a:endParaRPr lang="ja-JP" altLang="en-US" sz="1350" b="1" baseline="30000" dirty="0">
                  <a:solidFill>
                    <a:srgbClr val="FF00FF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164" name="グループ化 64">
                <a:extLst>
                  <a:ext uri="{FF2B5EF4-FFF2-40B4-BE49-F238E27FC236}">
                    <a16:creationId xmlns:a16="http://schemas.microsoft.com/office/drawing/2014/main" id="{125D54ED-7399-D6E8-0859-9B9B111A2D75}"/>
                  </a:ext>
                </a:extLst>
              </p:cNvPr>
              <p:cNvGrpSpPr/>
              <p:nvPr/>
            </p:nvGrpSpPr>
            <p:grpSpPr>
              <a:xfrm>
                <a:off x="4683968" y="1704733"/>
                <a:ext cx="244975" cy="223206"/>
                <a:chOff x="6546585" y="-92278"/>
                <a:chExt cx="360362" cy="374649"/>
              </a:xfrm>
              <a:solidFill>
                <a:schemeClr val="bg1"/>
              </a:solidFill>
            </p:grpSpPr>
            <p:sp>
              <p:nvSpPr>
                <p:cNvPr id="169" name="Oval 25">
                  <a:extLst>
                    <a:ext uri="{FF2B5EF4-FFF2-40B4-BE49-F238E27FC236}">
                      <a16:creationId xmlns:a16="http://schemas.microsoft.com/office/drawing/2014/main" id="{ACC30C34-E739-D2AF-CB31-E04179A675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46585" y="-92278"/>
                  <a:ext cx="360362" cy="374649"/>
                </a:xfrm>
                <a:prstGeom prst="ellipse">
                  <a:avLst/>
                </a:prstGeom>
                <a:grp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 sz="135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77" name="円/楕円 153">
                  <a:extLst>
                    <a:ext uri="{FF2B5EF4-FFF2-40B4-BE49-F238E27FC236}">
                      <a16:creationId xmlns:a16="http://schemas.microsoft.com/office/drawing/2014/main" id="{EB4E7240-DEAE-8163-68A1-AD607ABF73CE}"/>
                    </a:ext>
                  </a:extLst>
                </p:cNvPr>
                <p:cNvSpPr/>
                <p:nvPr/>
              </p:nvSpPr>
              <p:spPr>
                <a:xfrm>
                  <a:off x="6668028" y="-288"/>
                  <a:ext cx="156214" cy="18266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ja-JP" altLang="en-US" sz="1350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aphicFrame>
            <p:nvGraphicFramePr>
              <p:cNvPr id="165" name="オブジェクト 14">
                <a:extLst>
                  <a:ext uri="{FF2B5EF4-FFF2-40B4-BE49-F238E27FC236}">
                    <a16:creationId xmlns:a16="http://schemas.microsoft.com/office/drawing/2014/main" id="{9B428F8E-4B1A-1DB8-F4EB-1B31B187D3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95208" y="980728"/>
              <a:ext cx="431676" cy="4058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7" imgW="126720" imgH="203040" progId="Equation.3">
                      <p:embed/>
                    </p:oleObj>
                  </mc:Choice>
                  <mc:Fallback>
                    <p:oleObj name="数式" r:id="rId7" imgW="126720" imgH="203040" progId="Equation.3">
                      <p:embed/>
                      <p:pic>
                        <p:nvPicPr>
                          <p:cNvPr id="165" name="オブジェクト 14">
                            <a:extLst>
                              <a:ext uri="{FF2B5EF4-FFF2-40B4-BE49-F238E27FC236}">
                                <a16:creationId xmlns:a16="http://schemas.microsoft.com/office/drawing/2014/main" id="{9B428F8E-4B1A-1DB8-F4EB-1B31B187D3E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5208" y="980728"/>
                            <a:ext cx="431676" cy="40585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66" name="直線コネクタ 165">
                <a:extLst>
                  <a:ext uri="{FF2B5EF4-FFF2-40B4-BE49-F238E27FC236}">
                    <a16:creationId xmlns:a16="http://schemas.microsoft.com/office/drawing/2014/main" id="{E8B25C02-EFCD-FE0D-2EA6-5E8656908DE6}"/>
                  </a:ext>
                </a:extLst>
              </p:cNvPr>
              <p:cNvCxnSpPr/>
              <p:nvPr/>
            </p:nvCxnSpPr>
            <p:spPr>
              <a:xfrm>
                <a:off x="3821058" y="1821964"/>
                <a:ext cx="100811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テキスト ボックス 166">
                <a:extLst>
                  <a:ext uri="{FF2B5EF4-FFF2-40B4-BE49-F238E27FC236}">
                    <a16:creationId xmlns:a16="http://schemas.microsoft.com/office/drawing/2014/main" id="{3B4B04B3-7A68-2F48-91F6-92A8F57714EF}"/>
                  </a:ext>
                </a:extLst>
              </p:cNvPr>
              <p:cNvSpPr txBox="1"/>
              <p:nvPr/>
            </p:nvSpPr>
            <p:spPr>
              <a:xfrm>
                <a:off x="3992509" y="1708909"/>
                <a:ext cx="6480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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8" name="円弧 167">
                <a:extLst>
                  <a:ext uri="{FF2B5EF4-FFF2-40B4-BE49-F238E27FC236}">
                    <a16:creationId xmlns:a16="http://schemas.microsoft.com/office/drawing/2014/main" id="{FA06F981-1DE8-6063-8C6D-6A016B604A31}"/>
                  </a:ext>
                </a:extLst>
              </p:cNvPr>
              <p:cNvSpPr/>
              <p:nvPr/>
            </p:nvSpPr>
            <p:spPr>
              <a:xfrm>
                <a:off x="4283968" y="1613942"/>
                <a:ext cx="360040" cy="432048"/>
              </a:xfrm>
              <a:prstGeom prst="arc">
                <a:avLst>
                  <a:gd name="adj1" fmla="val 7339424"/>
                  <a:gd name="adj2" fmla="val 1099906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56" name="グループ化 155">
              <a:extLst>
                <a:ext uri="{FF2B5EF4-FFF2-40B4-BE49-F238E27FC236}">
                  <a16:creationId xmlns:a16="http://schemas.microsoft.com/office/drawing/2014/main" id="{B801590C-EA95-229A-4575-0E572341F60E}"/>
                </a:ext>
              </a:extLst>
            </p:cNvPr>
            <p:cNvGrpSpPr/>
            <p:nvPr/>
          </p:nvGrpSpPr>
          <p:grpSpPr>
            <a:xfrm>
              <a:off x="2195736" y="1196752"/>
              <a:ext cx="3240360" cy="1468036"/>
              <a:chOff x="732988" y="1052736"/>
              <a:chExt cx="3019426" cy="1468036"/>
            </a:xfrm>
          </p:grpSpPr>
          <p:sp>
            <p:nvSpPr>
              <p:cNvPr id="158" name="テキスト ボックス 157">
                <a:extLst>
                  <a:ext uri="{FF2B5EF4-FFF2-40B4-BE49-F238E27FC236}">
                    <a16:creationId xmlns:a16="http://schemas.microsoft.com/office/drawing/2014/main" id="{2E53FAC8-59F9-A500-8C37-29508D598197}"/>
                  </a:ext>
                </a:extLst>
              </p:cNvPr>
              <p:cNvSpPr txBox="1"/>
              <p:nvPr/>
            </p:nvSpPr>
            <p:spPr>
              <a:xfrm>
                <a:off x="2276250" y="1412776"/>
                <a:ext cx="147616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Radial field </a:t>
                </a:r>
                <a:r>
                  <a:rPr lang="en-US" altLang="ja-JP" sz="1200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B</a:t>
                </a:r>
                <a:r>
                  <a:rPr lang="en-US" altLang="ja-JP" sz="1200" baseline="-25000" dirty="0">
                    <a:solidFill>
                      <a:srgbClr val="FF0000"/>
                    </a:solidFill>
                    <a:latin typeface="Calibri"/>
                    <a:ea typeface="ＭＳ Ｐゴシック" panose="020B0600070205080204" pitchFamily="50" charset="-128"/>
                  </a:rPr>
                  <a:t>R</a:t>
                </a:r>
                <a:r>
                  <a:rPr lang="ja-JP" altLang="en-US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deflects beam direction and changes </a:t>
                </a:r>
                <a:r>
                  <a:rPr lang="ja-JP" altLang="en-US" sz="12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  <a:sym typeface="Symbol"/>
                  </a:rPr>
                  <a:t></a:t>
                </a:r>
                <a:endParaRPr lang="ja-JP" altLang="en-US" sz="12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9" name="角丸四角形吹き出し 142">
                <a:extLst>
                  <a:ext uri="{FF2B5EF4-FFF2-40B4-BE49-F238E27FC236}">
                    <a16:creationId xmlns:a16="http://schemas.microsoft.com/office/drawing/2014/main" id="{6000B652-9365-7777-E667-12CB492FE717}"/>
                  </a:ext>
                </a:extLst>
              </p:cNvPr>
              <p:cNvSpPr/>
              <p:nvPr/>
            </p:nvSpPr>
            <p:spPr>
              <a:xfrm>
                <a:off x="732988" y="1052736"/>
                <a:ext cx="2952329" cy="1440160"/>
              </a:xfrm>
              <a:prstGeom prst="wedgeRoundRectCallout">
                <a:avLst>
                  <a:gd name="adj1" fmla="val -61933"/>
                  <a:gd name="adj2" fmla="val 29565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ja-JP" altLang="en-US" sz="135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7" name="正方形/長方形 156">
              <a:extLst>
                <a:ext uri="{FF2B5EF4-FFF2-40B4-BE49-F238E27FC236}">
                  <a16:creationId xmlns:a16="http://schemas.microsoft.com/office/drawing/2014/main" id="{DEC094A5-D952-23A3-C9EC-3EDAAA8A7183}"/>
                </a:ext>
              </a:extLst>
            </p:cNvPr>
            <p:cNvSpPr/>
            <p:nvPr/>
          </p:nvSpPr>
          <p:spPr>
            <a:xfrm>
              <a:off x="3491880" y="1268760"/>
              <a:ext cx="189983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35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Utilize fringe field</a:t>
              </a:r>
            </a:p>
          </p:txBody>
        </p:sp>
      </p:grpSp>
      <p:sp>
        <p:nvSpPr>
          <p:cNvPr id="178" name="上矢印 129">
            <a:extLst>
              <a:ext uri="{FF2B5EF4-FFF2-40B4-BE49-F238E27FC236}">
                <a16:creationId xmlns:a16="http://schemas.microsoft.com/office/drawing/2014/main" id="{5C5BD544-74D3-F397-9514-68B434C1CD08}"/>
              </a:ext>
            </a:extLst>
          </p:cNvPr>
          <p:cNvSpPr/>
          <p:nvPr/>
        </p:nvSpPr>
        <p:spPr>
          <a:xfrm>
            <a:off x="1580455" y="4382562"/>
            <a:ext cx="414009" cy="49692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A77B986F-2827-CE77-64B8-0C0F700D23E2}"/>
              </a:ext>
            </a:extLst>
          </p:cNvPr>
          <p:cNvSpPr txBox="1"/>
          <p:nvPr/>
        </p:nvSpPr>
        <p:spPr>
          <a:xfrm>
            <a:off x="1334385" y="4878059"/>
            <a:ext cx="1356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500" b="1" dirty="0">
                <a:solidFill>
                  <a:srgbClr val="00B050"/>
                </a:solidFill>
                <a:highlight>
                  <a:srgbClr val="FFFF00"/>
                </a:highlight>
                <a:latin typeface="Calibri"/>
                <a:ea typeface="ＭＳ Ｐゴシック" panose="020B0600070205080204" pitchFamily="50" charset="-128"/>
              </a:rPr>
              <a:t>Pulsed radial field Kicker</a:t>
            </a:r>
            <a:endParaRPr lang="ja-JP" altLang="en-US" sz="1500" b="1" dirty="0">
              <a:solidFill>
                <a:srgbClr val="00B050"/>
              </a:solidFill>
              <a:highlight>
                <a:srgbClr val="FFFF00"/>
              </a:highligh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571621DE-0737-D810-B5A5-C3EF5D434B8E}"/>
              </a:ext>
            </a:extLst>
          </p:cNvPr>
          <p:cNvSpPr/>
          <p:nvPr/>
        </p:nvSpPr>
        <p:spPr>
          <a:xfrm>
            <a:off x="1115507" y="4187907"/>
            <a:ext cx="1393701" cy="381413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7B477E31-3E47-3AAF-5461-EB3386218C80}"/>
              </a:ext>
            </a:extLst>
          </p:cNvPr>
          <p:cNvSpPr txBox="1"/>
          <p:nvPr/>
        </p:nvSpPr>
        <p:spPr>
          <a:xfrm>
            <a:off x="1816774" y="836798"/>
            <a:ext cx="7007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Beauties</a:t>
            </a:r>
            <a:r>
              <a:rPr lang="ja-JP" altLang="en-US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endParaRPr lang="en-US" altLang="ja-JP" sz="15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Smooth connection between injection and storage sections,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A unit of magnet does work for this method and decrease sources of error field,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Vertical motion is controlled by pulsed radial field kicker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ja-JP" sz="15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No electric field is required to control muon beam!</a:t>
            </a:r>
            <a:endParaRPr lang="ja-JP" altLang="en-US" sz="15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A7E6A7-D52B-A005-C872-2F707C568BA5}"/>
              </a:ext>
            </a:extLst>
          </p:cNvPr>
          <p:cNvSpPr txBox="1"/>
          <p:nvPr/>
        </p:nvSpPr>
        <p:spPr>
          <a:xfrm>
            <a:off x="166644" y="5886299"/>
            <a:ext cx="4536281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idea and unprecedented scheme!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major keys to be discussed today.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064EFE0A-3343-D100-D9CA-EB7821241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49" y="635382"/>
            <a:ext cx="1628687" cy="1546372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F6C7276-234A-E22D-DF4B-2B04418B1804}"/>
              </a:ext>
            </a:extLst>
          </p:cNvPr>
          <p:cNvGrpSpPr/>
          <p:nvPr/>
        </p:nvGrpSpPr>
        <p:grpSpPr>
          <a:xfrm>
            <a:off x="3067515" y="2552036"/>
            <a:ext cx="6045936" cy="4292596"/>
            <a:chOff x="3067515" y="2552036"/>
            <a:chExt cx="6045936" cy="4292596"/>
          </a:xfrm>
        </p:grpSpPr>
        <p:pic>
          <p:nvPicPr>
            <p:cNvPr id="182" name="図 181">
              <a:extLst>
                <a:ext uri="{FF2B5EF4-FFF2-40B4-BE49-F238E27FC236}">
                  <a16:creationId xmlns:a16="http://schemas.microsoft.com/office/drawing/2014/main" id="{BD9BF96A-3E18-A7A0-C3D9-784EF1051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7515" y="3773583"/>
              <a:ext cx="4536281" cy="1543050"/>
            </a:xfrm>
            <a:prstGeom prst="rect">
              <a:avLst/>
            </a:prstGeom>
          </p:spPr>
        </p:pic>
        <p:sp>
          <p:nvSpPr>
            <p:cNvPr id="183" name="吹き出し: 角を丸めた四角形 182">
              <a:extLst>
                <a:ext uri="{FF2B5EF4-FFF2-40B4-BE49-F238E27FC236}">
                  <a16:creationId xmlns:a16="http://schemas.microsoft.com/office/drawing/2014/main" id="{B07882F5-2942-4FD1-532D-0F679FAFC012}"/>
                </a:ext>
              </a:extLst>
            </p:cNvPr>
            <p:cNvSpPr/>
            <p:nvPr/>
          </p:nvSpPr>
          <p:spPr>
            <a:xfrm>
              <a:off x="5193495" y="2552036"/>
              <a:ext cx="1250812" cy="1242138"/>
            </a:xfrm>
            <a:prstGeom prst="wedgeRoundRectCallout">
              <a:avLst>
                <a:gd name="adj1" fmla="val -22764"/>
                <a:gd name="adj2" fmla="val 69370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pic>
          <p:nvPicPr>
            <p:cNvPr id="184" name="図 183">
              <a:extLst>
                <a:ext uri="{FF2B5EF4-FFF2-40B4-BE49-F238E27FC236}">
                  <a16:creationId xmlns:a16="http://schemas.microsoft.com/office/drawing/2014/main" id="{81D1DB4C-2C0A-CBBA-8D10-4D90851D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7832" y="2638025"/>
              <a:ext cx="1050131" cy="1057275"/>
            </a:xfrm>
            <a:prstGeom prst="rect">
              <a:avLst/>
            </a:prstGeom>
          </p:spPr>
        </p:pic>
        <p:cxnSp>
          <p:nvCxnSpPr>
            <p:cNvPr id="185" name="直線矢印コネクタ 184">
              <a:extLst>
                <a:ext uri="{FF2B5EF4-FFF2-40B4-BE49-F238E27FC236}">
                  <a16:creationId xmlns:a16="http://schemas.microsoft.com/office/drawing/2014/main" id="{B851BBEF-B2F5-FC44-02E8-5A9CA896D9B9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30" y="3149729"/>
              <a:ext cx="0" cy="38107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矢印コネクタ 185">
              <a:extLst>
                <a:ext uri="{FF2B5EF4-FFF2-40B4-BE49-F238E27FC236}">
                  <a16:creationId xmlns:a16="http://schemas.microsoft.com/office/drawing/2014/main" id="{26A27CB6-F27A-EA93-8481-1DFF4501CC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4878" y="3472240"/>
              <a:ext cx="0" cy="34581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テキスト ボックス 186">
              <a:extLst>
                <a:ext uri="{FF2B5EF4-FFF2-40B4-BE49-F238E27FC236}">
                  <a16:creationId xmlns:a16="http://schemas.microsoft.com/office/drawing/2014/main" id="{A0526E68-F14C-BE6D-5378-95DF580AF525}"/>
                </a:ext>
              </a:extLst>
            </p:cNvPr>
            <p:cNvSpPr txBox="1"/>
            <p:nvPr/>
          </p:nvSpPr>
          <p:spPr>
            <a:xfrm>
              <a:off x="6917176" y="3935460"/>
              <a:ext cx="708787" cy="461665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200" dirty="0"/>
                <a:t>Z=0</a:t>
              </a:r>
              <a:r>
                <a:rPr lang="ja-JP" altLang="en-US" sz="1200" dirty="0"/>
                <a:t> </a:t>
              </a:r>
              <a:r>
                <a:rPr lang="en-US" altLang="ja-JP" sz="1200" dirty="0"/>
                <a:t>plane</a:t>
              </a:r>
              <a:endParaRPr lang="ja-JP" altLang="en-US" sz="12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8" name="テキスト ボックス 187">
                  <a:extLst>
                    <a:ext uri="{FF2B5EF4-FFF2-40B4-BE49-F238E27FC236}">
                      <a16:creationId xmlns:a16="http://schemas.microsoft.com/office/drawing/2014/main" id="{B2ECA0DA-53AF-FC28-7626-9354BE18DD8B}"/>
                    </a:ext>
                  </a:extLst>
                </p:cNvPr>
                <p:cNvSpPr txBox="1"/>
                <p:nvPr/>
              </p:nvSpPr>
              <p:spPr>
                <a:xfrm>
                  <a:off x="6511351" y="3143847"/>
                  <a:ext cx="1558090" cy="729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altLang="ja-JP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𝑠𝑖𝑛</m:t>
                        </m:r>
                        <m:d>
                          <m:dPr>
                            <m:ctrlPr>
                              <a:rPr lang="en-US" altLang="ja-JP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35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altLang="ja-JP" sz="135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135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ja-JP" sz="13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𝑞𝑐</m:t>
                            </m:r>
                            <m:r>
                              <a:rPr lang="ja-JP" altLang="en-US" sz="135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altLang="ja-JP" sz="13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35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ja-JP" sz="13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135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ja-JP" altLang="en-US" sz="135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ja-JP" altLang="en-US" sz="1350" dirty="0"/>
                </a:p>
              </p:txBody>
            </p:sp>
          </mc:Choice>
          <mc:Fallback>
            <p:sp>
              <p:nvSpPr>
                <p:cNvPr id="188" name="テキスト ボックス 187">
                  <a:extLst>
                    <a:ext uri="{FF2B5EF4-FFF2-40B4-BE49-F238E27FC236}">
                      <a16:creationId xmlns:a16="http://schemas.microsoft.com/office/drawing/2014/main" id="{B2ECA0DA-53AF-FC28-7626-9354BE18D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351" y="3143847"/>
                  <a:ext cx="1558090" cy="729815"/>
                </a:xfrm>
                <a:prstGeom prst="rect">
                  <a:avLst/>
                </a:prstGeom>
                <a:blipFill>
                  <a:blip r:embed="rId12"/>
                  <a:stretch>
                    <a:fillRect b="-16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0" name="テキスト ボックス 189">
              <a:extLst>
                <a:ext uri="{FF2B5EF4-FFF2-40B4-BE49-F238E27FC236}">
                  <a16:creationId xmlns:a16="http://schemas.microsoft.com/office/drawing/2014/main" id="{F11517F3-EDD8-BC74-F14C-85BFFE0162E3}"/>
                </a:ext>
              </a:extLst>
            </p:cNvPr>
            <p:cNvSpPr txBox="1"/>
            <p:nvPr/>
          </p:nvSpPr>
          <p:spPr>
            <a:xfrm>
              <a:off x="5953025" y="4242137"/>
              <a:ext cx="2119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w</a:t>
              </a:r>
              <a:endParaRPr lang="ja-JP" altLang="en-US" sz="900" dirty="0"/>
            </a:p>
          </p:txBody>
        </p:sp>
        <p:sp>
          <p:nvSpPr>
            <p:cNvPr id="191" name="テキスト ボックス 190">
              <a:extLst>
                <a:ext uri="{FF2B5EF4-FFF2-40B4-BE49-F238E27FC236}">
                  <a16:creationId xmlns:a16="http://schemas.microsoft.com/office/drawing/2014/main" id="{CCE9A342-06C9-4A65-4149-037AF32AD511}"/>
                </a:ext>
              </a:extLst>
            </p:cNvPr>
            <p:cNvSpPr txBox="1"/>
            <p:nvPr/>
          </p:nvSpPr>
          <p:spPr>
            <a:xfrm>
              <a:off x="7057020" y="4757635"/>
              <a:ext cx="2119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w</a:t>
              </a:r>
              <a:endParaRPr lang="ja-JP" altLang="en-US" sz="900" dirty="0"/>
            </a:p>
          </p:txBody>
        </p:sp>
        <p:pic>
          <p:nvPicPr>
            <p:cNvPr id="192" name="図 20">
              <a:extLst>
                <a:ext uri="{FF2B5EF4-FFF2-40B4-BE49-F238E27FC236}">
                  <a16:creationId xmlns:a16="http://schemas.microsoft.com/office/drawing/2014/main" id="{F5283596-C4E6-DFA1-0A56-984A0A372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546" y="3951281"/>
              <a:ext cx="1617905" cy="17020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A6E42419-6016-43C0-2913-F6F58B594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7896" y="3956906"/>
              <a:ext cx="499934" cy="35445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606835AD-2D82-6377-A7D4-66A168A52C72}"/>
                </a:ext>
              </a:extLst>
            </p:cNvPr>
            <p:cNvCxnSpPr>
              <a:cxnSpLocks/>
            </p:cNvCxnSpPr>
            <p:nvPr/>
          </p:nvCxnSpPr>
          <p:spPr>
            <a:xfrm>
              <a:off x="4491012" y="4487757"/>
              <a:ext cx="503309" cy="3903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CDAEDC22-CCAC-1B8D-E551-9D899CB1927B}"/>
                </a:ext>
              </a:extLst>
            </p:cNvPr>
            <p:cNvSpPr txBox="1"/>
            <p:nvPr/>
          </p:nvSpPr>
          <p:spPr>
            <a:xfrm>
              <a:off x="7685099" y="5317856"/>
              <a:ext cx="10117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Radial field</a:t>
              </a:r>
              <a:endParaRPr kumimoji="1" lang="ja-JP" altLang="en-US" sz="1400" dirty="0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774EAAA6-A80F-FDE9-CB4C-F0F1E86B2B79}"/>
                </a:ext>
              </a:extLst>
            </p:cNvPr>
            <p:cNvSpPr txBox="1"/>
            <p:nvPr/>
          </p:nvSpPr>
          <p:spPr>
            <a:xfrm>
              <a:off x="3090135" y="3410241"/>
              <a:ext cx="2131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Vertical Harmonic motion in fiducial volume</a:t>
              </a:r>
              <a:endParaRPr kumimoji="1" lang="ja-JP" altLang="en-US" sz="1400" dirty="0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EB12B65C-1004-F8A1-7840-8A981AF80760}"/>
                </a:ext>
              </a:extLst>
            </p:cNvPr>
            <p:cNvSpPr/>
            <p:nvPr/>
          </p:nvSpPr>
          <p:spPr>
            <a:xfrm>
              <a:off x="5227963" y="5794705"/>
              <a:ext cx="77136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altLang="ja-JP" sz="15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 pitchFamily="50" charset="-128"/>
                </a:rPr>
                <a:t>0&lt;n&lt;1: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38" name="Object 14">
                  <a:extLst>
                    <a:ext uri="{FF2B5EF4-FFF2-40B4-BE49-F238E27FC236}">
                      <a16:creationId xmlns:a16="http://schemas.microsoft.com/office/drawing/2014/main" id="{A8C55FC3-8335-19E3-FD22-C8E5F4BC645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1797485"/>
                    </p:ext>
                  </p:extLst>
                </p:nvPr>
              </p:nvGraphicFramePr>
              <p:xfrm>
                <a:off x="4435099" y="5151186"/>
                <a:ext cx="2140911" cy="6316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数式" r:id="rId14" imgW="1752480" imgH="482400" progId="Equation.3">
                        <p:embed/>
                      </p:oleObj>
                    </mc:Choice>
                    <mc:Fallback>
                      <p:oleObj name="数式" r:id="rId14" imgW="1752480" imgH="482400" progId="Equation.3">
                        <p:embed/>
                        <p:pic>
                          <p:nvPicPr>
                            <p:cNvPr id="28686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5099" y="5151186"/>
                              <a:ext cx="2140911" cy="63161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38" name="Object 14">
                  <a:extLst>
                    <a:ext uri="{FF2B5EF4-FFF2-40B4-BE49-F238E27FC236}">
                      <a16:creationId xmlns:a16="http://schemas.microsoft.com/office/drawing/2014/main" id="{A8C55FC3-8335-19E3-FD22-C8E5F4BC645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1797485"/>
                    </p:ext>
                  </p:extLst>
                </p:nvPr>
              </p:nvGraphicFramePr>
              <p:xfrm>
                <a:off x="4435099" y="5151186"/>
                <a:ext cx="2140911" cy="6316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数式" r:id="rId14" imgW="1752480" imgH="482400" progId="Equation.3">
                        <p:embed/>
                      </p:oleObj>
                    </mc:Choice>
                    <mc:Fallback>
                      <p:oleObj name="数式" r:id="rId14" imgW="1752480" imgH="482400" progId="Equation.3">
                        <p:embed/>
                        <p:pic>
                          <p:nvPicPr>
                            <p:cNvPr id="28686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5099" y="5151186"/>
                              <a:ext cx="2140911" cy="63161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51" name="オブジェクト 50">
                  <a:extLst>
                    <a:ext uri="{FF2B5EF4-FFF2-40B4-BE49-F238E27FC236}">
                      <a16:creationId xmlns:a16="http://schemas.microsoft.com/office/drawing/2014/main" id="{28D0ED21-ECF7-1B2C-41B5-9FDE5123C52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7888974"/>
                    </p:ext>
                  </p:extLst>
                </p:nvPr>
              </p:nvGraphicFramePr>
              <p:xfrm>
                <a:off x="5227963" y="4864044"/>
                <a:ext cx="1328200" cy="6020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数式" r:id="rId16" imgW="952200" imgH="431640" progId="Equation.3">
                        <p:embed/>
                      </p:oleObj>
                    </mc:Choice>
                    <mc:Fallback>
                      <p:oleObj name="数式" r:id="rId16" imgW="952200" imgH="431640" progId="Equation.3">
                        <p:embed/>
                        <p:pic>
                          <p:nvPicPr>
                            <p:cNvPr id="3" name="オブジェクト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27963" y="4864044"/>
                              <a:ext cx="1328200" cy="6020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51" name="オブジェクト 50">
                  <a:extLst>
                    <a:ext uri="{FF2B5EF4-FFF2-40B4-BE49-F238E27FC236}">
                      <a16:creationId xmlns:a16="http://schemas.microsoft.com/office/drawing/2014/main" id="{28D0ED21-ECF7-1B2C-41B5-9FDE5123C52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7888974"/>
                    </p:ext>
                  </p:extLst>
                </p:nvPr>
              </p:nvGraphicFramePr>
              <p:xfrm>
                <a:off x="5227963" y="4864044"/>
                <a:ext cx="1328200" cy="6020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数式" r:id="rId16" imgW="952200" imgH="431640" progId="Equation.3">
                        <p:embed/>
                      </p:oleObj>
                    </mc:Choice>
                    <mc:Fallback>
                      <p:oleObj name="数式" r:id="rId16" imgW="952200" imgH="431640" progId="Equation.3">
                        <p:embed/>
                        <p:pic>
                          <p:nvPicPr>
                            <p:cNvPr id="3" name="オブジェクト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27963" y="4864044"/>
                              <a:ext cx="1328200" cy="6020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6E302F1C-C003-7081-8828-E9BFB5AC525C}"/>
                </a:ext>
              </a:extLst>
            </p:cNvPr>
            <p:cNvSpPr txBox="1"/>
            <p:nvPr/>
          </p:nvSpPr>
          <p:spPr>
            <a:xfrm>
              <a:off x="4869272" y="6198301"/>
              <a:ext cx="4025990" cy="6463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 pitchFamily="50" charset="-128"/>
                </a:rPr>
                <a:t>Target :n=1.5E-4 </a:t>
              </a: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 pitchFamily="50" charset="-128"/>
                  <a:sym typeface="Wingdings" panose="05000000000000000000" pitchFamily="2" charset="2"/>
                </a:rPr>
                <a:t>0.6</a:t>
              </a:r>
              <a:r>
                <a:rPr lang="el-GR" altLang="ja-JP" dirty="0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pitchFamily="50" charset="-128"/>
                  <a:cs typeface="Times New Roman" panose="02020603050405020304" pitchFamily="18" charset="0"/>
                  <a:sym typeface="Wingdings" panose="05000000000000000000" pitchFamily="2" charset="2"/>
                </a:rPr>
                <a:t>μ</a:t>
              </a: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 pitchFamily="50" charset="-128"/>
                  <a:sym typeface="Wingdings" panose="05000000000000000000" pitchFamily="2" charset="2"/>
                </a:rPr>
                <a:t>s </a:t>
              </a:r>
              <a:r>
                <a:rPr lang="en-US" altLang="ja-JP" dirty="0" err="1">
                  <a:solidFill>
                    <a:prstClr val="black"/>
                  </a:solidFill>
                  <a:latin typeface="Calibri"/>
                  <a:ea typeface="ＭＳ Ｐゴシック" pitchFamily="50" charset="-128"/>
                  <a:sym typeface="Wingdings" panose="05000000000000000000" pitchFamily="2" charset="2"/>
                </a:rPr>
                <a:t>betatron</a:t>
              </a: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 pitchFamily="50" charset="-128"/>
                  <a:sym typeface="Wingdings" panose="05000000000000000000" pitchFamily="2" charset="2"/>
                </a:rPr>
                <a:t> period, well away from g-2 of 2.11</a:t>
              </a:r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 pitchFamily="50" charset="-128"/>
                  <a:cs typeface="Times New Roman" panose="02020603050405020304" pitchFamily="18" charset="0"/>
                  <a:sym typeface="Wingdings" panose="05000000000000000000" pitchFamily="2" charset="2"/>
                </a:rPr>
                <a:t>μs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F04EF18-77EB-9432-E472-EC07A3E4E07A}"/>
                </a:ext>
              </a:extLst>
            </p:cNvPr>
            <p:cNvSpPr txBox="1"/>
            <p:nvPr/>
          </p:nvSpPr>
          <p:spPr>
            <a:xfrm>
              <a:off x="5967248" y="5701850"/>
              <a:ext cx="26462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altLang="ja-JP" sz="15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 panose="020B0600070205080204" pitchFamily="50" charset="-128"/>
                </a:rPr>
                <a:t>Focus both vertical and horizontal direction </a:t>
              </a:r>
              <a:r>
                <a:rPr lang="en-US" altLang="ja-JP" sz="1500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 panose="020B0600070205080204" pitchFamily="50" charset="-128"/>
                </a:rPr>
                <a:t>at a time</a:t>
              </a:r>
              <a:r>
                <a:rPr lang="en-US" altLang="ja-JP" sz="15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 panose="020B0600070205080204" pitchFamily="50" charset="-128"/>
                </a:rPr>
                <a:t>!!</a:t>
              </a:r>
              <a:endParaRPr lang="ja-JP" altLang="en-US" sz="1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EF57EB6-BDF4-AC82-5991-03921E16A279}"/>
              </a:ext>
            </a:extLst>
          </p:cNvPr>
          <p:cNvSpPr txBox="1"/>
          <p:nvPr/>
        </p:nvSpPr>
        <p:spPr>
          <a:xfrm>
            <a:off x="1764071" y="484707"/>
            <a:ext cx="6942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u="sng" dirty="0"/>
              <a:t>All-in-one solenoid magnet is suitable for super compact storage ring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7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9" grpId="0"/>
      <p:bldP spid="180" grpId="0" animBg="1"/>
      <p:bldP spid="180" grpId="1" animBg="1"/>
      <p:bldP spid="181" grpId="0" animBg="1"/>
      <p:bldP spid="28" grpId="0" animBg="1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551"/>
        </a:solidFill>
        <a:ln>
          <a:noFill/>
        </a:ln>
        <a:effectLst/>
      </a:spPr>
      <a:bodyPr rtlCol="0" anchor="ctr"/>
      <a:lstStyle>
        <a:defPPr algn="ctr">
          <a:defRPr kumimoji="1" smtClean="0">
            <a:solidFill>
              <a:sysClr val="windowText" lastClr="0000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41447</TotalTime>
  <Words>2957</Words>
  <Application>Microsoft Office PowerPoint</Application>
  <PresentationFormat>画面に合わせる (4:3)</PresentationFormat>
  <Paragraphs>565</Paragraphs>
  <Slides>36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55" baseType="lpstr">
      <vt:lpstr>CMMI6</vt:lpstr>
      <vt:lpstr>CMMI9</vt:lpstr>
      <vt:lpstr>CMR6</vt:lpstr>
      <vt:lpstr>CMR9</vt:lpstr>
      <vt:lpstr>CMSY6</vt:lpstr>
      <vt:lpstr>CMSY9</vt:lpstr>
      <vt:lpstr>ＭＳ Ｐゴシック</vt:lpstr>
      <vt:lpstr>ＭＳ 明朝</vt:lpstr>
      <vt:lpstr>メイリオ</vt:lpstr>
      <vt:lpstr>游ゴシック</vt:lpstr>
      <vt:lpstr>游ゴシック Light</vt:lpstr>
      <vt:lpstr>Arial</vt:lpstr>
      <vt:lpstr>Calibri</vt:lpstr>
      <vt:lpstr>Cambria Math</vt:lpstr>
      <vt:lpstr>Times New Roman</vt:lpstr>
      <vt:lpstr>Wingdings</vt:lpstr>
      <vt:lpstr>ホワイト</vt:lpstr>
      <vt:lpstr>Office テーマ</vt:lpstr>
      <vt:lpstr>数式</vt:lpstr>
      <vt:lpstr>Three-dimensional beam injection scheme for the new </vt:lpstr>
      <vt:lpstr>1.Physics motivation: Muon spin presession tells what？</vt:lpstr>
      <vt:lpstr>1.EDM(d_μ) vs. a_μ (model independent relation)</vt:lpstr>
      <vt:lpstr>Experimental method &amp; 3 features of new experiment ： E ⃗=0・off-γ_magic・sub-meter ring</vt:lpstr>
      <vt:lpstr>New g-2/EDM experiment (E34) at J-PARC MLF</vt:lpstr>
      <vt:lpstr>3. Six subsystems of J-PARC muon g-2/EDM experiment    </vt:lpstr>
      <vt:lpstr>3-D tracking of decayed positron in compact storage ring</vt:lpstr>
      <vt:lpstr>PowerPoint プレゼンテーション</vt:lpstr>
      <vt:lpstr>Outline of 3-D spiral beam injection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Demonstration experiment: 3-D injection and storage</vt:lpstr>
      <vt:lpstr>Demonstration feasibility of 3-D spiral injection</vt:lpstr>
      <vt:lpstr>Preliminary result of “stored” beam of 3-D spiral injection</vt:lpstr>
      <vt:lpstr>Summary</vt:lpstr>
      <vt:lpstr>PowerPoint プレゼンテーション</vt:lpstr>
      <vt:lpstr>Picture of MLF H2 beam line</vt:lpstr>
      <vt:lpstr>Schedule</vt:lpstr>
      <vt:lpstr>Expected sensitivity</vt:lpstr>
      <vt:lpstr>Positron Detector</vt:lpstr>
      <vt:lpstr>Positron detector is in production</vt:lpstr>
      <vt:lpstr> Muon cooling</vt:lpstr>
      <vt:lpstr>Muon acceleration</vt:lpstr>
      <vt:lpstr>PowerPoint プレゼンテーション</vt:lpstr>
      <vt:lpstr>Sensor alignment</vt:lpstr>
      <vt:lpstr>PowerPoint プレゼンテーション</vt:lpstr>
      <vt:lpstr>In case of E821/E989</vt:lpstr>
      <vt:lpstr>WHY n=1.5E-4!?</vt:lpstr>
      <vt:lpstr>PowerPoint プレゼンテーション</vt:lpstr>
      <vt:lpstr> weak focus</vt:lpstr>
      <vt:lpstr>Because of weak focus field we have a “huge” closed orbit  (vertical betatron motion)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ogawa</dc:creator>
  <cp:lastModifiedBy>Hiromi Iinuma</cp:lastModifiedBy>
  <cp:revision>10541</cp:revision>
  <cp:lastPrinted>2020-09-09T08:13:25Z</cp:lastPrinted>
  <dcterms:created xsi:type="dcterms:W3CDTF">2014-08-06T18:28:26Z</dcterms:created>
  <dcterms:modified xsi:type="dcterms:W3CDTF">2023-09-27T14:00:13Z</dcterms:modified>
</cp:coreProperties>
</file>