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334" r:id="rId5"/>
    <p:sldId id="372" r:id="rId6"/>
    <p:sldId id="373" r:id="rId7"/>
    <p:sldId id="375" r:id="rId8"/>
    <p:sldId id="374" r:id="rId9"/>
    <p:sldId id="382" r:id="rId10"/>
    <p:sldId id="333" r:id="rId11"/>
    <p:sldId id="377" r:id="rId12"/>
    <p:sldId id="379" r:id="rId13"/>
    <p:sldId id="378" r:id="rId14"/>
    <p:sldId id="380" r:id="rId15"/>
    <p:sldId id="384" r:id="rId16"/>
    <p:sldId id="381" r:id="rId17"/>
    <p:sldId id="3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EDEF"/>
    <a:srgbClr val="44F4EF"/>
    <a:srgbClr val="44D6FB"/>
    <a:srgbClr val="44F1FB"/>
    <a:srgbClr val="44F1EF"/>
    <a:srgbClr val="00D2F0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/>
    <p:restoredTop sz="96405"/>
  </p:normalViewPr>
  <p:slideViewPr>
    <p:cSldViewPr snapToGrid="0">
      <p:cViewPr varScale="1">
        <p:scale>
          <a:sx n="143" d="100"/>
          <a:sy n="143" d="100"/>
        </p:scale>
        <p:origin x="2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6C416-6F25-224A-B744-125472223EA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9CC0-7288-354D-839F-D18D1CCB9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4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055C6-4F5E-E61B-1559-E68FDE936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6D0F0-EE2F-9B17-CDEF-4220C462D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28D85-8140-6024-9A2A-AD23FABA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E038-8064-6844-8CF7-0A968EBB0D46}" type="datetime1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26CE7-9917-4A76-D786-4E36258F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9E87B-B9C2-A9B6-B574-657058C2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C77-D3A5-204F-A1DC-FB41A294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1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B840-8DD0-30C6-04A2-A549CCBD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2D6A4-6F65-EA1C-849F-09994B8C7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E5BA6-438D-4042-4E5B-58D23D4D7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E477-85A2-2C42-8D3E-0467EDEA116F}" type="datetime1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A4CE7-B6B7-AE89-DF89-06E55899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60ADD-E039-1383-86F5-C57314D7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C77-D3A5-204F-A1DC-FB41A294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A6F48C-7C4E-5148-A315-43A709E82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98518-1F6D-6248-4D66-B3D677ABF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E8D8D-819B-2C1D-5E01-F5BCD074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BD63-CC93-0E46-AAEF-1EAE2E9631DD}" type="datetime1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93491-D6DD-F6DC-1A4C-11AC5217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93526-3B9B-420E-C1E5-CB5EFC70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C77-D3A5-204F-A1DC-FB41A294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7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29C0E-6195-C6BC-281E-A4769A73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B916A-2D02-3F2E-436B-869747735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8598-3627-D4DC-2AC4-3F191D51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A4CA-C61A-3446-814D-6B1D829070AB}" type="datetime1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B62E6-8276-E3AA-0D5F-18C5F53B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DD814-7BC6-A4B7-A120-90214948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C77-D3A5-204F-A1DC-FB41A294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5685-E052-6539-8E3F-A00F4706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E5BF4-336C-19AB-797D-53D10758F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30A89-2288-1A7D-FE73-F614381A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181-DFD4-D549-9CA3-000F8F79F434}" type="datetime1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A4852-3568-4A53-C5D3-43E52D38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2F575-7BD6-BFA4-4894-C4381736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C77-D3A5-204F-A1DC-FB41A294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5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2AD4-AFB9-A955-8A60-15822F73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1EDA1-C7EB-6A38-1F81-E1CA1B42D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B1FA3-F8E5-3CC0-CCA2-B1BAC3A91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ECD15-00F7-548E-7712-E4FDE4B8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3236-A0C6-AC45-A15F-E4EB53437C01}" type="datetime1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8BD30-277D-9A89-57F3-15C61E11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AA305-8DE8-5A3B-D851-E7595D13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C77-D3A5-204F-A1DC-FB41A294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4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ACC5-2F71-08C5-C91E-C21EDD99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3C343-F268-2B82-91FA-30C84F238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0909D-7FE4-9F31-8047-04BC9BB4A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6C69D-2CFF-2AB9-BB63-6AD9A5EF7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12E90-90D9-2343-B9A3-F4B2B84D9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D5783F-09C4-AFDB-D3EA-AD031E7B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351E-1C69-DB4C-85AC-27180F7682B1}" type="datetime1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92DD21-4983-A517-F189-0042C05B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DF7441-3C8B-381B-E80F-563B0C48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C77-D3A5-204F-A1DC-FB41A294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5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951C-C6B2-3421-72B5-4330AE26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75682-6384-B1B2-40CA-D160D551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4ADE-AE7C-634A-B3BD-93B298B4D743}" type="datetime1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411CE-784C-5238-6851-8CFE93A8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77E11-C1F7-CD62-4C6B-5A94D75B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C77-D3A5-204F-A1DC-FB41A294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3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4C3AD-78A1-8DB2-1A30-E9A5ACD9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2724-A3DD-F044-BD92-3646DE5F3EF6}" type="datetime1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51DA6-AD74-91E3-80DB-57B457044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AC72C-C374-FD91-6DB0-7C1B6CF2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C77-D3A5-204F-A1DC-FB41A294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6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AF2F-20C4-34EE-BA58-15678FAF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CFCE5-B302-68C0-265F-410064949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67DFD-7F7A-4213-B168-3F34EB47B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0381B-717D-D122-641D-D74C50B1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82E4-1D0C-6E4A-99AF-BBBCF8DC1B73}" type="datetime1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6E9B9-3E6C-FA82-C3B7-BEB45631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3D321-5E95-956A-B0FA-1C8CDDDA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C77-D3A5-204F-A1DC-FB41A294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5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60F7-188A-873A-3286-7F6689DF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DDBD7D-D476-2ADB-CAF6-C0AC1098B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4EE48-9C14-91CB-A425-E903006DB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8411-42BD-20CC-A3CA-4B928721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4E03-D47A-154A-B65A-8B2E657C047B}" type="datetime1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80BAB-4AAC-0DAE-C1EB-E2939BCB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95D98-9483-1E3B-A8AB-6E0D668D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C77-D3A5-204F-A1DC-FB41A294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3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5CB8D-FD70-FBB4-E06E-4AA5C6B8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7004E-23DE-1DE6-2377-1C6B44D75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15E31-F89D-0762-EB94-87F3D4669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962A-4219-DB41-8E31-FFE55DD4DB6B}" type="datetime1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E459-B79F-C13B-FF8B-A22EC90A2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E4D6C-29FE-BAB0-63F5-6531088B7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E4C77-D3A5-204F-A1DC-FB41A294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7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207.0215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7.0215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arxiv.org/abs/2203.11238" TargetMode="External"/><Relationship Id="rId2" Type="http://schemas.openxmlformats.org/officeDocument/2006/relationships/hyperlink" Target="https://doi.org/10.1016/j.nima.2022.16744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D9ABC0-1C4C-F686-4252-8BCB7310B5E5}"/>
              </a:ext>
            </a:extLst>
          </p:cNvPr>
          <p:cNvSpPr txBox="1"/>
          <p:nvPr/>
        </p:nvSpPr>
        <p:spPr>
          <a:xfrm>
            <a:off x="10639166" y="6396335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SPIN2023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6D5785-81CF-020A-5D50-8BFE779DC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600" y="251769"/>
            <a:ext cx="1803400" cy="571500"/>
          </a:xfrm>
          <a:prstGeom prst="rect">
            <a:avLst/>
          </a:prstGeom>
        </p:spPr>
      </p:pic>
      <p:pic>
        <p:nvPicPr>
          <p:cNvPr id="1026" name="Picture 2" descr="Communications Dept. Resources | Jefferson Lab">
            <a:extLst>
              <a:ext uri="{FF2B5EF4-FFF2-40B4-BE49-F238E27FC236}">
                <a16:creationId xmlns:a16="http://schemas.microsoft.com/office/drawing/2014/main" id="{581E4594-C019-C0E9-D1FF-7B03D646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97" y="5980671"/>
            <a:ext cx="4034667" cy="8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2B29C6-2586-3CDE-ED42-0DFF391D5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07776">
            <a:off x="349415" y="2596681"/>
            <a:ext cx="10415505" cy="194098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C3CD390D-2A30-585F-877A-6475A8999174}"/>
              </a:ext>
            </a:extLst>
          </p:cNvPr>
          <p:cNvSpPr txBox="1">
            <a:spLocks/>
          </p:cNvSpPr>
          <p:nvPr/>
        </p:nvSpPr>
        <p:spPr>
          <a:xfrm>
            <a:off x="0" y="-308919"/>
            <a:ext cx="12105502" cy="2162432"/>
          </a:xfrm>
          <a:prstGeom prst="rect">
            <a:avLst/>
          </a:prstGeom>
          <a:solidFill>
            <a:srgbClr val="E7E6E6">
              <a:alpha val="39608"/>
            </a:srgbClr>
          </a:solidFill>
          <a:effectLst>
            <a:softEdge rad="12700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A New Level of Accuracy for Electron Beam Polarimetry at Jefferson Lab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F859A654-38B3-26E3-A840-856F1C93E15A}"/>
              </a:ext>
            </a:extLst>
          </p:cNvPr>
          <p:cNvSpPr txBox="1">
            <a:spLocks/>
          </p:cNvSpPr>
          <p:nvPr/>
        </p:nvSpPr>
        <p:spPr>
          <a:xfrm>
            <a:off x="1198604" y="3058339"/>
            <a:ext cx="4234249" cy="982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Donald Jones</a:t>
            </a:r>
          </a:p>
          <a:p>
            <a:pPr algn="l"/>
            <a:r>
              <a:rPr lang="en-US" i="1" dirty="0"/>
              <a:t>for the Hall A polarimetry teams</a:t>
            </a:r>
          </a:p>
          <a:p>
            <a:pPr algn="l"/>
            <a:r>
              <a:rPr lang="en-US" dirty="0"/>
              <a:t>Sept. 2023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EBAEC57F-B346-7F70-F032-DE230F9A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C77-D3A5-204F-A1DC-FB41A29428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6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7"/>
            <a:ext cx="12192000" cy="7466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Compton polarimetry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6C85-8017-E241-94D0-67864585A5F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68" y="3921749"/>
            <a:ext cx="4123897" cy="2910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2506" y="962769"/>
                <a:ext cx="4177363" cy="1015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Scattering 2 kW circularly polarized green laser from electron beam and detecting both back-scattered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000" dirty="0"/>
                  <a:t>and e-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6" y="962769"/>
                <a:ext cx="4177363" cy="1015663"/>
              </a:xfrm>
              <a:prstGeom prst="rect">
                <a:avLst/>
              </a:prstGeom>
              <a:blipFill>
                <a:blip r:embed="rId3"/>
                <a:stretch>
                  <a:fillRect l="-1208" t="-3659" r="-1208" b="-85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6E54BC-94DC-99CD-7481-AC6C38B184F4}"/>
              </a:ext>
            </a:extLst>
          </p:cNvPr>
          <p:cNvSpPr txBox="1">
            <a:spLocks/>
          </p:cNvSpPr>
          <p:nvPr/>
        </p:nvSpPr>
        <p:spPr>
          <a:xfrm>
            <a:off x="5783343" y="2308339"/>
            <a:ext cx="5959477" cy="35999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venir Book" panose="02000503020000020003" pitchFamily="2" charset="0"/>
              </a:rPr>
              <a:t>e-detector</a:t>
            </a:r>
          </a:p>
          <a:p>
            <a:pPr lvl="1"/>
            <a:r>
              <a:rPr lang="en-US" sz="2000" dirty="0">
                <a:latin typeface="Avenir Book" panose="02000503020000020003" pitchFamily="2" charset="0"/>
              </a:rPr>
              <a:t>3</a:t>
            </a:r>
            <a:r>
              <a:rPr lang="en-US" sz="2000" baseline="30000" dirty="0">
                <a:latin typeface="Avenir Book" panose="02000503020000020003" pitchFamily="2" charset="0"/>
              </a:rPr>
              <a:t>rd</a:t>
            </a:r>
            <a:r>
              <a:rPr lang="en-US" sz="2000" dirty="0">
                <a:latin typeface="Avenir Book" panose="02000503020000020003" pitchFamily="2" charset="0"/>
              </a:rPr>
              <a:t> dipole momentum analyzes scattered electrons</a:t>
            </a:r>
          </a:p>
          <a:p>
            <a:pPr lvl="1"/>
            <a:r>
              <a:rPr lang="en-US" sz="2000" dirty="0">
                <a:latin typeface="Avenir Book" panose="02000503020000020003" pitchFamily="2" charset="0"/>
              </a:rPr>
              <a:t>Spectrum formed as function of displacement from beam</a:t>
            </a:r>
          </a:p>
          <a:p>
            <a:pPr lvl="1"/>
            <a:r>
              <a:rPr lang="en-US" sz="2000" dirty="0">
                <a:latin typeface="Avenir Book" panose="02000503020000020003" pitchFamily="2" charset="0"/>
              </a:rPr>
              <a:t>Current plans for both HVMAPS (high voltage monolithic active pixel sensor) and diamond strip detectors being developed</a:t>
            </a:r>
          </a:p>
          <a:p>
            <a:pPr lvl="1"/>
            <a:r>
              <a:rPr lang="en-US" sz="2000" dirty="0">
                <a:latin typeface="Avenir Book" panose="02000503020000020003" pitchFamily="2" charset="0"/>
              </a:rPr>
              <a:t>Mostly independent from photon detector but shares laser polarization systematic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0EC28-282F-6574-329D-70EDC85971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2" b="13690"/>
          <a:stretch/>
        </p:blipFill>
        <p:spPr>
          <a:xfrm>
            <a:off x="4446872" y="751604"/>
            <a:ext cx="7643260" cy="1481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5EBFE69-3ED7-4BAF-3416-6BE00A5FE9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380" y="2290695"/>
                <a:ext cx="4899260" cy="165566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</m:oMath>
                </a14:m>
                <a:r>
                  <a:rPr lang="en-US" sz="2000" dirty="0">
                    <a:latin typeface="Avenir Book" panose="02000503020000020003" pitchFamily="2" charset="0"/>
                  </a:rPr>
                  <a:t>-detector</a:t>
                </a:r>
              </a:p>
              <a:p>
                <a:pPr lvl="1"/>
                <a:r>
                  <a:rPr lang="en-US" sz="2000" dirty="0">
                    <a:latin typeface="Avenir Book" panose="02000503020000020003" pitchFamily="2" charset="0"/>
                  </a:rPr>
                  <a:t>Detects back-scattered photons from 0 to well above kinematic maximum</a:t>
                </a:r>
              </a:p>
              <a:p>
                <a:pPr lvl="1"/>
                <a:r>
                  <a:rPr lang="en-US" sz="2000" dirty="0">
                    <a:latin typeface="Avenir Book" panose="02000503020000020003" pitchFamily="2" charset="0"/>
                  </a:rPr>
                  <a:t>No-threshold integration 200 MHz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5EBFE69-3ED7-4BAF-3416-6BE00A5FE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0" y="2290695"/>
                <a:ext cx="4899260" cy="1655663"/>
              </a:xfrm>
              <a:prstGeom prst="rect">
                <a:avLst/>
              </a:prstGeom>
              <a:blipFill>
                <a:blip r:embed="rId5"/>
                <a:stretch>
                  <a:fillRect l="-773" t="-3788" b="-3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F234E2AC-F977-E918-DFD6-D764F880E856}"/>
              </a:ext>
            </a:extLst>
          </p:cNvPr>
          <p:cNvSpPr/>
          <p:nvPr/>
        </p:nvSpPr>
        <p:spPr>
          <a:xfrm>
            <a:off x="10366408" y="1501541"/>
            <a:ext cx="163630" cy="125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29D78-AFDA-CA32-D96D-3480B7C3C7C9}"/>
              </a:ext>
            </a:extLst>
          </p:cNvPr>
          <p:cNvSpPr txBox="1"/>
          <p:nvPr/>
        </p:nvSpPr>
        <p:spPr>
          <a:xfrm>
            <a:off x="10048773" y="673770"/>
            <a:ext cx="1721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Future e-det location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38F2DD-C288-47DF-98BA-4C7743D48BAF}"/>
              </a:ext>
            </a:extLst>
          </p:cNvPr>
          <p:cNvCxnSpPr>
            <a:cxnSpLocks/>
          </p:cNvCxnSpPr>
          <p:nvPr/>
        </p:nvCxnSpPr>
        <p:spPr>
          <a:xfrm flipH="1">
            <a:off x="10453036" y="904775"/>
            <a:ext cx="231006" cy="635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32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7"/>
            <a:ext cx="12192000" cy="7466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Compton polarimetry during CREX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6C85-8017-E241-94D0-67864585A5F5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6E54BC-94DC-99CD-7481-AC6C38B184F4}"/>
              </a:ext>
            </a:extLst>
          </p:cNvPr>
          <p:cNvSpPr txBox="1">
            <a:spLocks/>
          </p:cNvSpPr>
          <p:nvPr/>
        </p:nvSpPr>
        <p:spPr>
          <a:xfrm>
            <a:off x="316193" y="1403564"/>
            <a:ext cx="4737069" cy="35999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Recent results for the CREX experiment in Hall A (soon to be published) </a:t>
            </a:r>
            <a:r>
              <a:rPr lang="en-US" sz="2200" dirty="0">
                <a:highlight>
                  <a:srgbClr val="FFFF00"/>
                </a:highlight>
              </a:rPr>
              <a:t>already exceeded 0.4% goal!</a:t>
            </a:r>
          </a:p>
          <a:p>
            <a:r>
              <a:rPr lang="en-US" sz="2200" dirty="0"/>
              <a:t>Analysis uses photon detector only</a:t>
            </a:r>
          </a:p>
          <a:p>
            <a:r>
              <a:rPr lang="en-US" sz="2200" dirty="0"/>
              <a:t>Largest improvement comes from uncertainty in laser polarization</a:t>
            </a:r>
          </a:p>
          <a:p>
            <a:r>
              <a:rPr lang="en-US" sz="2200" dirty="0"/>
              <a:t>Electron detector to be added before MOLLER</a:t>
            </a:r>
          </a:p>
          <a:p>
            <a:r>
              <a:rPr lang="en-US" sz="2200" dirty="0"/>
              <a:t>CREX @ 2.2 GeV; MOLLER at 11 GeV where analyzing power at Compton edge &gt;4x larger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DC421-2A14-33DF-4109-17CB2A2FD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554" y="1313580"/>
            <a:ext cx="6460666" cy="3758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BB98C0-977A-DC0A-0191-D39F8A3313FF}"/>
              </a:ext>
            </a:extLst>
          </p:cNvPr>
          <p:cNvSpPr txBox="1"/>
          <p:nvPr/>
        </p:nvSpPr>
        <p:spPr>
          <a:xfrm>
            <a:off x="1386038" y="5380522"/>
            <a:ext cx="9442383" cy="477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/>
              <a:t>Most accurate Compton polarimetry measurement we know of to date!</a:t>
            </a:r>
          </a:p>
        </p:txBody>
      </p:sp>
    </p:spTree>
    <p:extLst>
      <p:ext uri="{BB962C8B-B14F-4D97-AF65-F5344CB8AC3E}">
        <p14:creationId xmlns:p14="http://schemas.microsoft.com/office/powerpoint/2010/main" val="338534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7"/>
            <a:ext cx="12192000" cy="7466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Compton polarimetry during CREX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6C85-8017-E241-94D0-67864585A5F5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AFFB2B-07C3-1DF2-70A4-72F7F10B7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9" t="9098" r="3303" b="8690"/>
          <a:stretch/>
        </p:blipFill>
        <p:spPr>
          <a:xfrm>
            <a:off x="4073564" y="1270532"/>
            <a:ext cx="7993307" cy="32533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DF29A-A307-6418-469D-EA33B13EE800}"/>
              </a:ext>
            </a:extLst>
          </p:cNvPr>
          <p:cNvSpPr txBox="1">
            <a:spLocks/>
          </p:cNvSpPr>
          <p:nvPr/>
        </p:nvSpPr>
        <p:spPr>
          <a:xfrm>
            <a:off x="154006" y="960801"/>
            <a:ext cx="3878980" cy="38325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Photon target from green laser in high finesse Fabry-Perot optical cavity</a:t>
            </a:r>
            <a:endParaRPr lang="en-US" sz="2200" dirty="0">
              <a:highlight>
                <a:srgbClr val="FFFF00"/>
              </a:highlight>
            </a:endParaRPr>
          </a:p>
          <a:p>
            <a:r>
              <a:rPr lang="en-US" sz="2200" dirty="0"/>
              <a:t>Previously inferred intracavity polarization by measurement in exit line while cavity locked</a:t>
            </a:r>
          </a:p>
          <a:p>
            <a:pPr lvl="1"/>
            <a:r>
              <a:rPr lang="en-US" sz="1900" dirty="0"/>
              <a:t>Required knowledge of optical transfer function through exit line elements which could only be measured with cavity open and not under vacuum</a:t>
            </a:r>
          </a:p>
          <a:p>
            <a:pPr lvl="1"/>
            <a:r>
              <a:rPr lang="en-US" sz="1900" dirty="0"/>
              <a:t>Significant uncertainty (~1%) from undetermined birefringence change in vacuum window after pump down.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E5F887-FC72-229F-C8EB-6578BEC73BA1}"/>
                  </a:ext>
                </a:extLst>
              </p:cNvPr>
              <p:cNvSpPr txBox="1"/>
              <p:nvPr/>
            </p:nvSpPr>
            <p:spPr>
              <a:xfrm>
                <a:off x="156409" y="4798733"/>
                <a:ext cx="8997215" cy="1542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New technique using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waveplates allows selection of polarization state such that 100% circular polarization occurs at cavity entrance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Achieved by minimizing light in EFPD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Increased accuracy and </a:t>
                </a:r>
                <a:r>
                  <a:rPr lang="en-US" dirty="0"/>
                  <a:t>can be done in final configuration while system </a:t>
                </a:r>
                <a:r>
                  <a:rPr lang="en-US" sz="1800" dirty="0"/>
                  <a:t>under vacuum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Can achieve 100% circular polarization at entrance to cavity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E5F887-FC72-229F-C8EB-6578BEC73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09" y="4798733"/>
                <a:ext cx="8997215" cy="1542730"/>
              </a:xfrm>
              <a:prstGeom prst="rect">
                <a:avLst/>
              </a:prstGeom>
              <a:blipFill>
                <a:blip r:embed="rId3"/>
                <a:stretch>
                  <a:fillRect l="-564" t="-30894" r="-423" b="-48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6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7"/>
            <a:ext cx="12192000" cy="7466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Limitations of laser polarization technique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6C85-8017-E241-94D0-67864585A5F5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EF2E6E-5A8D-77A1-8439-6AFCD28BF723}"/>
                  </a:ext>
                </a:extLst>
              </p:cNvPr>
              <p:cNvSpPr txBox="1"/>
              <p:nvPr/>
            </p:nvSpPr>
            <p:spPr>
              <a:xfrm>
                <a:off x="221381" y="808523"/>
                <a:ext cx="6448925" cy="398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Technique accurately sets 100% polarization entering cavity, but does not determine average polarization of light in locked cavity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Mirrors like those used here (R=99.98%) typically have birefringence ~1e-4 degrees per bounce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Measurements with the cavity locked gave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1.4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0.13)×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/>
                  <a:t> degrees per bounce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Adding measured cavity mirror birefringence to the model gave intracavity polarization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99.99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0.25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0.10</m:t>
                        </m:r>
                      </m:sup>
                    </m:sSubSup>
                  </m:oMath>
                </a14:m>
                <a:r>
                  <a:rPr lang="en-US" dirty="0"/>
                  <a:t>%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Most of the uncertainty was from residuals between model and measurement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Some reduction in this uncertainty can is expected by placing the polarization analyzing optics closer to the cavity thereby reducing the difference between incident and reflected beam trajectories.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EF2E6E-5A8D-77A1-8439-6AFCD28BF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1" y="808523"/>
                <a:ext cx="6448925" cy="3981411"/>
              </a:xfrm>
              <a:prstGeom prst="rect">
                <a:avLst/>
              </a:prstGeom>
              <a:blipFill>
                <a:blip r:embed="rId2"/>
                <a:stretch>
                  <a:fillRect l="-589" t="-635" r="-1375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C3F2E7D-941A-A6E1-E17A-1857E14ED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325" y="836730"/>
            <a:ext cx="4779413" cy="3223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AFC481-C282-45F0-961A-E6DA87063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05" r="2193" b="5118"/>
          <a:stretch/>
        </p:blipFill>
        <p:spPr>
          <a:xfrm>
            <a:off x="6688352" y="4119613"/>
            <a:ext cx="4140070" cy="27383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A9BD7E-9C53-2272-C780-FF53D1526760}"/>
              </a:ext>
            </a:extLst>
          </p:cNvPr>
          <p:cNvSpPr txBox="1"/>
          <p:nvPr/>
        </p:nvSpPr>
        <p:spPr>
          <a:xfrm>
            <a:off x="413887" y="4889634"/>
            <a:ext cx="5938788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Residuals between model prediction and actual polarization and the transmitted beam with locked cavity measured just downstream of the second cavity mirror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8450303-DD88-E654-2056-D3251071DD9C}"/>
              </a:ext>
            </a:extLst>
          </p:cNvPr>
          <p:cNvSpPr/>
          <p:nvPr/>
        </p:nvSpPr>
        <p:spPr>
          <a:xfrm flipV="1">
            <a:off x="6352674" y="5322770"/>
            <a:ext cx="452387" cy="6737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5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7"/>
            <a:ext cx="12192000" cy="7466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Collimator distortion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6C85-8017-E241-94D0-67864585A5F5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EF2E6E-5A8D-77A1-8439-6AFCD28BF723}"/>
              </a:ext>
            </a:extLst>
          </p:cNvPr>
          <p:cNvSpPr txBox="1"/>
          <p:nvPr/>
        </p:nvSpPr>
        <p:spPr>
          <a:xfrm>
            <a:off x="160421" y="2281188"/>
            <a:ext cx="6904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 collimator in front of photon detector GSO crystal with 2cm diameter aperture captures full “cone” of backscattered photons and shields against non-Compton backgrounds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backscattered photon beam not centered on collimator, low energy photons preferentially cut off increasing analyzing power.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B2DCE-26A3-771C-B16A-739A244A7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2" t="28616" b="13690"/>
          <a:stretch/>
        </p:blipFill>
        <p:spPr>
          <a:xfrm>
            <a:off x="404261" y="596765"/>
            <a:ext cx="10920777" cy="14149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F6DD44-EA53-DC8C-26FB-630E0D71471D}"/>
              </a:ext>
            </a:extLst>
          </p:cNvPr>
          <p:cNvSpPr/>
          <p:nvPr/>
        </p:nvSpPr>
        <p:spPr>
          <a:xfrm>
            <a:off x="2560320" y="548640"/>
            <a:ext cx="6651057" cy="1925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1C21E8-9E67-B65D-FBC4-732EE89F3582}"/>
              </a:ext>
            </a:extLst>
          </p:cNvPr>
          <p:cNvSpPr/>
          <p:nvPr/>
        </p:nvSpPr>
        <p:spPr>
          <a:xfrm>
            <a:off x="9018872" y="1395662"/>
            <a:ext cx="134753" cy="8662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21C819-CA99-31B9-3360-5FE6CB7726AD}"/>
              </a:ext>
            </a:extLst>
          </p:cNvPr>
          <p:cNvCxnSpPr>
            <a:cxnSpLocks/>
          </p:cNvCxnSpPr>
          <p:nvPr/>
        </p:nvCxnSpPr>
        <p:spPr>
          <a:xfrm>
            <a:off x="8778240" y="818147"/>
            <a:ext cx="269508" cy="5967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583ECF-93E3-EF21-7EFD-07DD0CBCC8EE}"/>
              </a:ext>
            </a:extLst>
          </p:cNvPr>
          <p:cNvSpPr txBox="1"/>
          <p:nvPr/>
        </p:nvSpPr>
        <p:spPr>
          <a:xfrm>
            <a:off x="8316228" y="596768"/>
            <a:ext cx="921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collimator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D0EAD2-C16C-34B1-19B5-F93AA3A042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31"/>
          <a:stretch/>
        </p:blipFill>
        <p:spPr>
          <a:xfrm>
            <a:off x="7334451" y="1935814"/>
            <a:ext cx="4177363" cy="28680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3228237-403B-235B-BFCC-0B9C0B00E6BC}"/>
              </a:ext>
            </a:extLst>
          </p:cNvPr>
          <p:cNvSpPr txBox="1"/>
          <p:nvPr/>
        </p:nvSpPr>
        <p:spPr>
          <a:xfrm>
            <a:off x="8325852" y="3282213"/>
            <a:ext cx="249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GEANT4 simulated spectrum for various collimator offsets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5FD6AA9-96FD-26E7-1169-E4844A611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406" y="3803592"/>
            <a:ext cx="4217234" cy="28859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D5A791-1DBA-FF91-E81E-0B2BA3CE393A}"/>
              </a:ext>
            </a:extLst>
          </p:cNvPr>
          <p:cNvSpPr txBox="1"/>
          <p:nvPr/>
        </p:nvSpPr>
        <p:spPr>
          <a:xfrm>
            <a:off x="156411" y="3739762"/>
            <a:ext cx="30969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Measured spectra during the run were compared with simulation to provide estimate of effect on analyzing power with little sensitivity below 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0.2% uncertainty assigned</a:t>
            </a:r>
          </a:p>
        </p:txBody>
      </p:sp>
    </p:spTree>
    <p:extLst>
      <p:ext uri="{BB962C8B-B14F-4D97-AF65-F5344CB8AC3E}">
        <p14:creationId xmlns:p14="http://schemas.microsoft.com/office/powerpoint/2010/main" val="47258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69E8B-69A3-285C-CFA1-A1303A84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C77-D3A5-204F-A1DC-FB41A2942866}" type="slidenum">
              <a:rPr lang="en-US" smtClean="0"/>
              <a:t>15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913E00E-A935-71BC-532D-A535F65F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7"/>
            <a:ext cx="12192000" cy="7466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Compton/Moller comparison during CREX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BB91D9-6B64-C7F0-412D-CFCD1FC14984}"/>
                  </a:ext>
                </a:extLst>
              </p:cNvPr>
              <p:cNvSpPr txBox="1"/>
              <p:nvPr/>
            </p:nvSpPr>
            <p:spPr>
              <a:xfrm>
                <a:off x="860612" y="905435"/>
                <a:ext cx="1108534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Compton average: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𝟖𝟔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%±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syst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%(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stat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Moller measurements on average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0.286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0.74%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percentage points) higher than Compton (0.85% relative error)</a:t>
                </a:r>
              </a:p>
              <a:p>
                <a:r>
                  <a:rPr lang="en-US" dirty="0"/>
                  <a:t>Polarization with Compton and Moller combined: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𝟖𝟔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(0.33% relative uncertainty!)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BB91D9-6B64-C7F0-412D-CFCD1FC14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" y="905435"/>
                <a:ext cx="11085342" cy="923330"/>
              </a:xfrm>
              <a:prstGeom prst="rect">
                <a:avLst/>
              </a:prstGeom>
              <a:blipFill>
                <a:blip r:embed="rId2"/>
                <a:stretch>
                  <a:fillRect l="-458" t="-274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088F033-A435-7376-DADF-A3FA76E8CC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2705" y="1791293"/>
            <a:ext cx="11089342" cy="452931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0A9866-DADE-0D8A-3F97-F9F63461A9F7}"/>
              </a:ext>
            </a:extLst>
          </p:cNvPr>
          <p:cNvCxnSpPr>
            <a:cxnSpLocks/>
          </p:cNvCxnSpPr>
          <p:nvPr/>
        </p:nvCxnSpPr>
        <p:spPr>
          <a:xfrm>
            <a:off x="3648634" y="3675529"/>
            <a:ext cx="0" cy="19005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10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7"/>
            <a:ext cx="12192000" cy="7466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Further improvements before MOLLER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6C85-8017-E241-94D0-67864585A5F5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EF2E6E-5A8D-77A1-8439-6AFCD28BF723}"/>
              </a:ext>
            </a:extLst>
          </p:cNvPr>
          <p:cNvSpPr txBox="1"/>
          <p:nvPr/>
        </p:nvSpPr>
        <p:spPr>
          <a:xfrm>
            <a:off x="0" y="1029904"/>
            <a:ext cx="56019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electron detector designs are being concurrently developed and tested. One will eventually be implemented.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Diamond detector: 4 thin diamond planes with metal alloy strips adhered to surface with a few hundred micron pitch (similar design successfully used in </a:t>
            </a:r>
            <a:r>
              <a:rPr lang="en-US" dirty="0" err="1"/>
              <a:t>Qweak</a:t>
            </a:r>
            <a:r>
              <a:rPr lang="en-US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Bias voltage applied to metal strips causes electron holes from tracks to drift towards nearest strip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HVMAPS detector (high voltage monolithic active pixel sensors) used at CERN and Mu3e at PSI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4 planes would replace diamond planes and require much few readout signal lines</a:t>
            </a:r>
          </a:p>
          <a:p>
            <a:pPr lvl="1"/>
            <a:endParaRPr lang="en-U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F6DD44-EA53-DC8C-26FB-630E0D71471D}"/>
              </a:ext>
            </a:extLst>
          </p:cNvPr>
          <p:cNvSpPr/>
          <p:nvPr/>
        </p:nvSpPr>
        <p:spPr>
          <a:xfrm>
            <a:off x="2560320" y="548640"/>
            <a:ext cx="6651057" cy="1925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43C1A6-4CA2-3CC5-ECA0-FE1D0DAA4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311" y="1304758"/>
            <a:ext cx="5045241" cy="3816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FF6426-8017-2D00-BB32-B55A2EDE5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164" y="1585027"/>
            <a:ext cx="2348431" cy="252536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9F1D75-B1AA-169C-2249-FB52A5ABD296}"/>
              </a:ext>
            </a:extLst>
          </p:cNvPr>
          <p:cNvCxnSpPr>
            <a:cxnSpLocks/>
          </p:cNvCxnSpPr>
          <p:nvPr/>
        </p:nvCxnSpPr>
        <p:spPr>
          <a:xfrm>
            <a:off x="7507705" y="2329314"/>
            <a:ext cx="1530417" cy="51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E035B8-7EEB-AE0A-9E38-9058B961EEBC}"/>
              </a:ext>
            </a:extLst>
          </p:cNvPr>
          <p:cNvCxnSpPr>
            <a:cxnSpLocks/>
          </p:cNvCxnSpPr>
          <p:nvPr/>
        </p:nvCxnSpPr>
        <p:spPr>
          <a:xfrm>
            <a:off x="6737684" y="3773103"/>
            <a:ext cx="3118586" cy="96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BC3DDEF-18CA-8220-B3F2-2453117523AD}"/>
              </a:ext>
            </a:extLst>
          </p:cNvPr>
          <p:cNvSpPr txBox="1"/>
          <p:nvPr/>
        </p:nvSpPr>
        <p:spPr>
          <a:xfrm>
            <a:off x="5688530" y="924026"/>
            <a:ext cx="23678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CAD model of diamond detector planes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3EF1D9-EC3B-A2D1-5031-679110ABDF3F}"/>
              </a:ext>
            </a:extLst>
          </p:cNvPr>
          <p:cNvSpPr txBox="1"/>
          <p:nvPr/>
        </p:nvSpPr>
        <p:spPr>
          <a:xfrm>
            <a:off x="108284" y="5327933"/>
            <a:ext cx="622273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Idea is to fit spectrum of scattered electron tracks as distance from beam trajectory (momentum analyzed by 3</a:t>
            </a:r>
            <a:r>
              <a:rPr lang="en-US" baseline="30000" dirty="0"/>
              <a:t>rd</a:t>
            </a:r>
            <a:r>
              <a:rPr lang="en-US" dirty="0"/>
              <a:t> dipole) with beam polarization as fit parameter.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07EB59B-C2E0-2C0F-5AF5-361419B1B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585" y="4880009"/>
            <a:ext cx="3392306" cy="197799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B5571F-40CA-AADD-1E61-745280FAEDA0}"/>
              </a:ext>
            </a:extLst>
          </p:cNvPr>
          <p:cNvSpPr txBox="1"/>
          <p:nvPr/>
        </p:nvSpPr>
        <p:spPr>
          <a:xfrm>
            <a:off x="7305575" y="6102418"/>
            <a:ext cx="2470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spectrum from </a:t>
            </a:r>
            <a:r>
              <a:rPr lang="en-US" sz="1400" dirty="0" err="1"/>
              <a:t>Qweak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2999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7"/>
            <a:ext cx="12192000" cy="7466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6C85-8017-E241-94D0-67864585A5F5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EF2E6E-5A8D-77A1-8439-6AFCD28BF723}"/>
              </a:ext>
            </a:extLst>
          </p:cNvPr>
          <p:cNvSpPr txBox="1"/>
          <p:nvPr/>
        </p:nvSpPr>
        <p:spPr>
          <a:xfrm>
            <a:off x="211755" y="1337914"/>
            <a:ext cx="111653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Stringent requirements from future experiments MOLLER and </a:t>
            </a:r>
            <a:r>
              <a:rPr lang="en-US" dirty="0" err="1"/>
              <a:t>SoLID</a:t>
            </a:r>
            <a:r>
              <a:rPr lang="en-US" dirty="0"/>
              <a:t> in Hall A at Jefferson Lab are pushing us towards a new level of accuracy in electron beam polarimetry with both Compton and Moller polarimeters aiming to attain 0.4% uncertainty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Significant progress has been made in understanding the Moller polarimetry and while only 0.85% uncertainty has been reached thus far, that is in large part due to the fact </a:t>
            </a:r>
            <a:r>
              <a:rPr lang="en-US"/>
              <a:t>greater precision </a:t>
            </a:r>
            <a:r>
              <a:rPr lang="en-US" dirty="0"/>
              <a:t>wasn’t required. Significant reductions can be achieved with a measurement program with beam time allocation.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Compton polarimetry has already achieved results at 0.36% well below the required level during CREX and further improvements are planned.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4105D-34DF-3369-95E0-157C0286BC9F}"/>
              </a:ext>
            </a:extLst>
          </p:cNvPr>
          <p:cNvSpPr txBox="1"/>
          <p:nvPr/>
        </p:nvSpPr>
        <p:spPr>
          <a:xfrm>
            <a:off x="4841508" y="4437247"/>
            <a:ext cx="2333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4894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F0D4-AF41-E2D1-0883-A0A11F0C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7395"/>
          </a:xfr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12700"/>
          </a:effectLst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Electron beam polarimetry at Jefferson Lab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2EE0B3B5-5FBD-3FCC-92AA-98F619D088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8005" y="1331355"/>
                <a:ext cx="11728621" cy="445160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200" dirty="0">
                    <a:latin typeface="Avenir Book" panose="02000503020000020003" pitchFamily="2" charset="0"/>
                  </a:rPr>
                  <a:t>Electron beam polarization is measured at Jefferson Lab using 3 polarimetry techniques</a:t>
                </a:r>
              </a:p>
              <a:p>
                <a:r>
                  <a:rPr lang="en-US" sz="2200" dirty="0">
                    <a:latin typeface="Avenir Book" panose="02000503020000020003" pitchFamily="2" charset="0"/>
                  </a:rPr>
                  <a:t>Moller polarimetry (used in Halls A,B,C) scatters electrons off a thin magnetized iron foil and measures the scattering helicity-correlated(HC) asymmetry</a:t>
                </a:r>
              </a:p>
              <a:p>
                <a:pPr lvl="1"/>
                <a:r>
                  <a:rPr lang="en-US" sz="1800" dirty="0">
                    <a:latin typeface="Avenir Book" panose="02000503020000020003" pitchFamily="2" charset="0"/>
                  </a:rPr>
                  <a:t>Eric King PhD thesis for PREX2/CREX https://</a:t>
                </a:r>
                <a:r>
                  <a:rPr lang="en-US" sz="1800" dirty="0" err="1">
                    <a:latin typeface="Avenir Book" panose="02000503020000020003" pitchFamily="2" charset="0"/>
                  </a:rPr>
                  <a:t>surface.syr.edu</a:t>
                </a:r>
                <a:r>
                  <a:rPr lang="en-US" sz="1800" dirty="0">
                    <a:latin typeface="Avenir Book" panose="02000503020000020003" pitchFamily="2" charset="0"/>
                  </a:rPr>
                  <a:t>/</a:t>
                </a:r>
                <a:r>
                  <a:rPr lang="en-US" sz="1800" dirty="0" err="1">
                    <a:latin typeface="Avenir Book" panose="02000503020000020003" pitchFamily="2" charset="0"/>
                  </a:rPr>
                  <a:t>etd</a:t>
                </a:r>
                <a:r>
                  <a:rPr lang="en-US" sz="1800" dirty="0">
                    <a:latin typeface="Avenir Book" panose="02000503020000020003" pitchFamily="2" charset="0"/>
                  </a:rPr>
                  <a:t>/1464/</a:t>
                </a:r>
              </a:p>
              <a:p>
                <a:r>
                  <a:rPr lang="en-US" sz="2200" dirty="0">
                    <a:latin typeface="Avenir Book" panose="02000503020000020003" pitchFamily="2" charset="0"/>
                  </a:rPr>
                  <a:t>Compton polarimetry (used in Halls A and C) scatters electrons off a polarized photon (laser) beam and measures the HC scattering asymmetry in the halls</a:t>
                </a:r>
              </a:p>
              <a:p>
                <a:pPr lvl="1"/>
                <a:r>
                  <a:rPr lang="en-US" sz="1800" dirty="0">
                    <a:latin typeface="Avenir Book" panose="02000503020000020003" pitchFamily="2" charset="0"/>
                  </a:rPr>
                  <a:t>Allison Zec PhD thesis for PREX2/CREX https://</a:t>
                </a:r>
                <a:r>
                  <a:rPr lang="en-US" sz="1800" dirty="0" err="1">
                    <a:latin typeface="Avenir Book" panose="02000503020000020003" pitchFamily="2" charset="0"/>
                  </a:rPr>
                  <a:t>www.osti.gov</a:t>
                </a:r>
                <a:r>
                  <a:rPr lang="en-US" sz="1800" dirty="0">
                    <a:latin typeface="Avenir Book" panose="02000503020000020003" pitchFamily="2" charset="0"/>
                  </a:rPr>
                  <a:t>/</a:t>
                </a:r>
                <a:r>
                  <a:rPr lang="en-US" sz="1800" dirty="0" err="1">
                    <a:latin typeface="Avenir Book" panose="02000503020000020003" pitchFamily="2" charset="0"/>
                  </a:rPr>
                  <a:t>biblio</a:t>
                </a:r>
                <a:r>
                  <a:rPr lang="en-US" sz="1800" dirty="0">
                    <a:latin typeface="Avenir Book" panose="02000503020000020003" pitchFamily="2" charset="0"/>
                  </a:rPr>
                  <a:t>/1844333</a:t>
                </a:r>
              </a:p>
              <a:p>
                <a:r>
                  <a:rPr lang="en-US" sz="2200" dirty="0">
                    <a:latin typeface="Avenir Book" panose="02000503020000020003" pitchFamily="2" charset="0"/>
                  </a:rPr>
                  <a:t>Mott polarimetry (used in the low energy region of the electron injector) scatters electrons off a gold foil and measures the left-right Mott scattering asymmetry</a:t>
                </a:r>
              </a:p>
              <a:p>
                <a:pPr marL="0" indent="0">
                  <a:buNone/>
                </a:pPr>
                <a:endParaRPr lang="en-US" sz="1500" dirty="0">
                  <a:latin typeface="Avenir Book" panose="02000503020000020003" pitchFamily="2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Book" panose="02000503020000020003" pitchFamily="2" charset="0"/>
                  </a:rPr>
                  <a:t>1-3% asymmetry measurements sufficient for past experiments</a:t>
                </a:r>
              </a:p>
              <a:p>
                <a:pPr lvl="1"/>
                <a:r>
                  <a:rPr lang="en-US" sz="2000" dirty="0">
                    <a:latin typeface="Avenir Book" panose="02000503020000020003" pitchFamily="2" charset="0"/>
                  </a:rPr>
                  <a:t>Polarimeters have been designed and understood to function at this level of accuracy.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Book" panose="02000503020000020003" pitchFamily="2" charset="0"/>
                  </a:rPr>
                  <a:t>The MOLLER experiment (2025) and the </a:t>
                </a:r>
                <a:r>
                  <a:rPr lang="en-US" sz="2400" dirty="0" err="1">
                    <a:latin typeface="Avenir Book" panose="02000503020000020003" pitchFamily="2" charset="0"/>
                  </a:rPr>
                  <a:t>SoLID</a:t>
                </a:r>
                <a:r>
                  <a:rPr lang="en-US" sz="2400" dirty="0">
                    <a:latin typeface="Avenir Book" panose="02000503020000020003" pitchFamily="2" charset="0"/>
                  </a:rPr>
                  <a:t> (future) both in Hall A experimental program require polarimetry at the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400" b="1" dirty="0">
                    <a:latin typeface="Avenir Book" panose="02000503020000020003" pitchFamily="2" charset="0"/>
                  </a:rPr>
                  <a:t>0.4% level of accuracy</a:t>
                </a:r>
              </a:p>
            </p:txBody>
          </p:sp>
        </mc:Choice>
        <mc:Fallback xmlns="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2EE0B3B5-5FBD-3FCC-92AA-98F619D088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005" y="1331355"/>
                <a:ext cx="11728621" cy="4451608"/>
              </a:xfrm>
              <a:blipFill>
                <a:blip r:embed="rId2"/>
                <a:stretch>
                  <a:fillRect l="-649" t="-1705" r="-1082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51B3C5D6-7367-00BB-E94C-0E86C7521FB6}"/>
              </a:ext>
            </a:extLst>
          </p:cNvPr>
          <p:cNvSpPr txBox="1"/>
          <p:nvPr/>
        </p:nvSpPr>
        <p:spPr>
          <a:xfrm>
            <a:off x="250526" y="5786839"/>
            <a:ext cx="8896865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500" dirty="0">
                <a:latin typeface="Avenir Book" panose="02000503020000020003" pitchFamily="2" charset="0"/>
              </a:rPr>
              <a:t>I will focus on efforts in Hall A to reach this level of accuracy in both Moller and Compton polarimeters independently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6073D6F9-792D-D742-7C0A-01F0CE2A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C77-D3A5-204F-A1DC-FB41A29428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0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89D4122-7538-2D33-8D56-B01DF669B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437" y="3095538"/>
            <a:ext cx="4623465" cy="3428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AFF0D4-AF41-E2D1-0883-A0A11F0C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7395"/>
          </a:xfr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12700"/>
          </a:effectLst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Moller polarimetry in Hall A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2CA70338-A5F4-6622-9832-ABC86D3C9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r="1667"/>
          <a:stretch/>
        </p:blipFill>
        <p:spPr>
          <a:xfrm>
            <a:off x="0" y="1210966"/>
            <a:ext cx="7253416" cy="1908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3D174B-38D1-9B6A-DD5D-601D317CFEE4}"/>
                  </a:ext>
                </a:extLst>
              </p:cNvPr>
              <p:cNvSpPr txBox="1"/>
              <p:nvPr/>
            </p:nvSpPr>
            <p:spPr>
              <a:xfrm>
                <a:off x="208251" y="3165947"/>
                <a:ext cx="5931243" cy="333501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/>
                  <a:t>Elastic </a:t>
                </a:r>
                <a:r>
                  <a:rPr lang="en-US" sz="2000" dirty="0" err="1"/>
                  <a:t>ee</a:t>
                </a:r>
                <a:r>
                  <a:rPr lang="en-US" sz="2000" dirty="0"/>
                  <a:t> scattering from a Fe foil polarized || beam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/>
                  <a:t>Low current dedicated measurement (~1 </a:t>
                </a:r>
                <a:r>
                  <a:rPr lang="en-US" sz="2000" dirty="0" err="1"/>
                  <a:t>μA</a:t>
                </a:r>
                <a:r>
                  <a:rPr lang="en-US" sz="2000" dirty="0"/>
                  <a:t>)  experiments run at tens of </a:t>
                </a:r>
                <a:r>
                  <a:rPr lang="en-US" sz="2000" dirty="0" err="1"/>
                  <a:t>μA</a:t>
                </a:r>
                <a:r>
                  <a:rPr lang="en-US" sz="2000" dirty="0"/>
                  <a:t> 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/>
                  <a:t>Parity conserving Moller asymmetry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charset="0"/>
                        </a:rPr>
                        <m:t>𝐴</m:t>
                      </m:r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↑↑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↓↑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↑↑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↓↑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𝑚𝑒𝑎𝑠</m:t>
                          </m:r>
                        </m:sub>
                      </m:sSub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𝑧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charset="0"/>
                                </a:rPr>
                                <m:t>𝑡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charset="0"/>
                                </a:rPr>
                                <m:t>𝑏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/>
                  <a:t>Measured asymmetry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𝑙𝑜𝑛𝑔</m:t>
                          </m:r>
                        </m:sub>
                      </m:sSub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000" i="1">
                              <a:latin typeface="Cambria Math" charset="0"/>
                            </a:rPr>
                            <m:t>𝑡</m:t>
                          </m:r>
                        </m:sup>
                      </m:sSubSup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𝑧𝑧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000" i="1">
                              <a:latin typeface="Cambria Math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3D174B-38D1-9B6A-DD5D-601D317CF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51" y="3165947"/>
                <a:ext cx="5931243" cy="3335016"/>
              </a:xfrm>
              <a:prstGeom prst="rect">
                <a:avLst/>
              </a:prstGeom>
              <a:blipFill>
                <a:blip r:embed="rId4"/>
                <a:stretch>
                  <a:fillRect l="-855" t="-1141" b="-23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83506EC1-3610-3A82-53B4-A4F7D5E1C76C}"/>
              </a:ext>
            </a:extLst>
          </p:cNvPr>
          <p:cNvSpPr txBox="1">
            <a:spLocks/>
          </p:cNvSpPr>
          <p:nvPr/>
        </p:nvSpPr>
        <p:spPr>
          <a:xfrm>
            <a:off x="7599405" y="2178644"/>
            <a:ext cx="3657600" cy="8896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Learned a lot from PREX2/CREX (2019-2020) and GEn (2022-2023)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A4E6FA-A215-A5A5-B559-1E747E558F95}"/>
              </a:ext>
            </a:extLst>
          </p:cNvPr>
          <p:cNvSpPr/>
          <p:nvPr/>
        </p:nvSpPr>
        <p:spPr>
          <a:xfrm>
            <a:off x="7525265" y="5361271"/>
            <a:ext cx="4238367" cy="5034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03CE4C-6DDC-40F0-15F0-7A8F4E8D0B17}"/>
              </a:ext>
            </a:extLst>
          </p:cNvPr>
          <p:cNvSpPr/>
          <p:nvPr/>
        </p:nvSpPr>
        <p:spPr>
          <a:xfrm>
            <a:off x="7554550" y="3988513"/>
            <a:ext cx="4238367" cy="2883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53CBC-62D1-C011-6BE0-B2D7AC478107}"/>
              </a:ext>
            </a:extLst>
          </p:cNvPr>
          <p:cNvSpPr/>
          <p:nvPr/>
        </p:nvSpPr>
        <p:spPr>
          <a:xfrm>
            <a:off x="7550280" y="3484345"/>
            <a:ext cx="4238367" cy="5004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37DEBB-B5ED-0B3C-C10A-7DC2DFD66946}"/>
              </a:ext>
            </a:extLst>
          </p:cNvPr>
          <p:cNvSpPr/>
          <p:nvPr/>
        </p:nvSpPr>
        <p:spPr>
          <a:xfrm>
            <a:off x="7451124" y="2104504"/>
            <a:ext cx="4572000" cy="43046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EACDB3-9607-2B5E-0D25-A67F2F991842}"/>
              </a:ext>
            </a:extLst>
          </p:cNvPr>
          <p:cNvCxnSpPr>
            <a:cxnSpLocks/>
          </p:cNvCxnSpPr>
          <p:nvPr/>
        </p:nvCxnSpPr>
        <p:spPr>
          <a:xfrm flipV="1">
            <a:off x="6771503" y="3525531"/>
            <a:ext cx="753761" cy="1173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E1FD6A-ADD9-67B3-1119-1055DBA078F1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795083" y="4874004"/>
            <a:ext cx="730182" cy="738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F77E96D-2C95-13C9-80E3-F0F7DED25980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778305" y="4132675"/>
            <a:ext cx="776245" cy="573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8629B97-49EA-E3EB-9494-3D358CB612D7}"/>
              </a:ext>
            </a:extLst>
          </p:cNvPr>
          <p:cNvSpPr txBox="1"/>
          <p:nvPr/>
        </p:nvSpPr>
        <p:spPr>
          <a:xfrm>
            <a:off x="6202185" y="4328266"/>
            <a:ext cx="1259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</a:t>
            </a:r>
          </a:p>
          <a:p>
            <a:r>
              <a:rPr lang="en-US" dirty="0"/>
              <a:t>systematics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256FAA-02F4-AA83-9D5B-E47484CB72EE}"/>
              </a:ext>
            </a:extLst>
          </p:cNvPr>
          <p:cNvSpPr txBox="1"/>
          <p:nvPr/>
        </p:nvSpPr>
        <p:spPr>
          <a:xfrm>
            <a:off x="9567510" y="3436218"/>
            <a:ext cx="622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(Foil)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C95328-A689-0B82-B2EA-4CB70A6FFEDA}"/>
              </a:ext>
            </a:extLst>
          </p:cNvPr>
          <p:cNvSpPr txBox="1"/>
          <p:nvPr/>
        </p:nvSpPr>
        <p:spPr>
          <a:xfrm>
            <a:off x="9392651" y="3694495"/>
            <a:ext cx="622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(Foil)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1EED692D-F230-8E73-5875-8C4C5A95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C77-D3A5-204F-A1DC-FB41A2942866}" type="slidenum">
              <a:rPr lang="en-US" smtClean="0"/>
              <a:t>3</a:t>
            </a:fld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1315AC-7E19-E238-3FDF-DE8F0C54FE86}"/>
              </a:ext>
            </a:extLst>
          </p:cNvPr>
          <p:cNvSpPr txBox="1"/>
          <p:nvPr/>
        </p:nvSpPr>
        <p:spPr>
          <a:xfrm>
            <a:off x="6208296" y="5265020"/>
            <a:ext cx="1289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Beam time measurements needed to reduce/constrain these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A13D8F4-45D4-4029-9976-413BE59214B6}"/>
              </a:ext>
            </a:extLst>
          </p:cNvPr>
          <p:cNvSpPr/>
          <p:nvPr/>
        </p:nvSpPr>
        <p:spPr>
          <a:xfrm flipV="1">
            <a:off x="7064944" y="5659655"/>
            <a:ext cx="423511" cy="962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  <p:bldP spid="12" grpId="1" animBg="1"/>
      <p:bldP spid="23" grpId="0"/>
      <p:bldP spid="33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6F7C62D-6CD7-78F0-BE9F-05F9D82E2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82" y="2688182"/>
            <a:ext cx="3117087" cy="4020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AFF0D4-AF41-E2D1-0883-A0A11F0C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8521"/>
          </a:xfr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12700"/>
          </a:effectLst>
        </p:spPr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Moller </a:t>
            </a:r>
            <a:r>
              <a:rPr lang="en-US" i="1" dirty="0"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3000" i="1" dirty="0">
                <a:latin typeface="Avenir Book" charset="0"/>
                <a:ea typeface="Avenir Book" charset="0"/>
                <a:cs typeface="Avenir Book" charset="0"/>
              </a:rPr>
              <a:t>zz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+ 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Levchuk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85643014-40E1-6AB7-F99A-83DBEA1DC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57" y="1233714"/>
            <a:ext cx="5461000" cy="145142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Azz is a function of center of mass scattering angle 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Must be averaged across the detector acceptance i.e. comes from simulation</a:t>
            </a:r>
          </a:p>
          <a:p>
            <a:pPr marL="0" indent="0">
              <a:buNone/>
            </a:pPr>
            <a:endParaRPr lang="en-US" sz="2000" dirty="0"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DDDCF-7A6C-5890-9DF5-BA36C655B1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55499" y="824909"/>
            <a:ext cx="5204394" cy="35342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7CE4F9-C3E4-87DB-AA70-524D03C68BEB}"/>
              </a:ext>
            </a:extLst>
          </p:cNvPr>
          <p:cNvCxnSpPr/>
          <p:nvPr/>
        </p:nvCxnSpPr>
        <p:spPr>
          <a:xfrm flipV="1">
            <a:off x="9056044" y="3615123"/>
            <a:ext cx="0" cy="29260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B34F4F-5D4C-C270-F20B-0213BC23238F}"/>
              </a:ext>
            </a:extLst>
          </p:cNvPr>
          <p:cNvCxnSpPr/>
          <p:nvPr/>
        </p:nvCxnSpPr>
        <p:spPr>
          <a:xfrm flipV="1">
            <a:off x="9732312" y="3625960"/>
            <a:ext cx="0" cy="29260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8E402B-7AA6-8888-23FC-B9B0BB208936}"/>
              </a:ext>
            </a:extLst>
          </p:cNvPr>
          <p:cNvCxnSpPr>
            <a:cxnSpLocks/>
          </p:cNvCxnSpPr>
          <p:nvPr/>
        </p:nvCxnSpPr>
        <p:spPr>
          <a:xfrm>
            <a:off x="9049657" y="3885379"/>
            <a:ext cx="711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F99C6D6-4C52-1019-BE4C-8C28CE57F86C}"/>
              </a:ext>
            </a:extLst>
          </p:cNvPr>
          <p:cNvSpPr txBox="1"/>
          <p:nvPr/>
        </p:nvSpPr>
        <p:spPr>
          <a:xfrm>
            <a:off x="9755342" y="3602931"/>
            <a:ext cx="17780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latin typeface="Avenir Book" panose="02000503020000020003" pitchFamily="2" charset="0"/>
              </a:rPr>
              <a:t>typical acceptance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BA787E-5ED0-1069-A1D4-EBC144015BD1}"/>
              </a:ext>
            </a:extLst>
          </p:cNvPr>
          <p:cNvSpPr txBox="1"/>
          <p:nvPr/>
        </p:nvSpPr>
        <p:spPr>
          <a:xfrm>
            <a:off x="1840721" y="2887729"/>
            <a:ext cx="1872343" cy="96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dirty="0"/>
              <a:t>Simulated event </a:t>
            </a:r>
          </a:p>
          <a:p>
            <a:r>
              <a:rPr lang="en-US" sz="1900" dirty="0"/>
              <a:t>distribution for </a:t>
            </a:r>
          </a:p>
          <a:p>
            <a:r>
              <a:rPr lang="en-US" sz="1900" dirty="0"/>
              <a:t>CREX experiment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37D65CFA-F238-D8F5-B794-9CC1280852C0}"/>
              </a:ext>
            </a:extLst>
          </p:cNvPr>
          <p:cNvSpPr txBox="1">
            <a:spLocks/>
          </p:cNvSpPr>
          <p:nvPr/>
        </p:nvSpPr>
        <p:spPr>
          <a:xfrm>
            <a:off x="5602513" y="4397829"/>
            <a:ext cx="6371773" cy="2206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err="1">
                <a:latin typeface="Avenir Book" panose="02000503020000020003" pitchFamily="2" charset="0"/>
              </a:rPr>
              <a:t>Levchuk</a:t>
            </a:r>
            <a:r>
              <a:rPr lang="en-US" sz="2200" dirty="0">
                <a:latin typeface="Avenir Book" panose="02000503020000020003" pitchFamily="2" charset="0"/>
              </a:rPr>
              <a:t> effect 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Kinematic change to scattering angle (and thus Azz) from intrinsic motion of bound atomic target electrons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Inner unpolarized atomic electrons have higher intrinsic momenta </a:t>
            </a:r>
            <a:r>
              <a:rPr lang="en-US" sz="2200" dirty="0">
                <a:latin typeface="Avenir Book" panose="02000503020000020003" pitchFamily="2" charset="0"/>
                <a:sym typeface="Wingdings" pitchFamily="2" charset="2"/>
              </a:rPr>
              <a:t> </a:t>
            </a:r>
            <a:r>
              <a:rPr lang="en-US" sz="2200" dirty="0">
                <a:latin typeface="Avenir Book" panose="02000503020000020003" pitchFamily="2" charset="0"/>
              </a:rPr>
              <a:t>more likely to be scattered out of acceptance than low energy outer electrons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Biased sampling of polarized vs unpolarized electrons</a:t>
            </a:r>
          </a:p>
          <a:p>
            <a:pPr marL="0" indent="0">
              <a:buNone/>
            </a:pPr>
            <a:endParaRPr lang="en-US" sz="2200" dirty="0">
              <a:latin typeface="Avenir Book" panose="02000503020000020003" pitchFamily="2" charset="0"/>
            </a:endParaRPr>
          </a:p>
          <a:p>
            <a:pPr marL="0" indent="0">
              <a:buFont typeface="Arial"/>
              <a:buNone/>
            </a:pPr>
            <a:endParaRPr lang="en-US" sz="2000" dirty="0">
              <a:latin typeface="Avenir Book" panose="02000503020000020003" pitchFamily="2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6834958-D882-733C-72FD-A11EDF69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4C77-D3A5-204F-A1DC-FB41A2942866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9EBF7-8D1B-C257-5437-12FF757DFEE8}"/>
              </a:ext>
            </a:extLst>
          </p:cNvPr>
          <p:cNvSpPr txBox="1"/>
          <p:nvPr/>
        </p:nvSpPr>
        <p:spPr>
          <a:xfrm>
            <a:off x="2366682" y="3711389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arXiv 2207.02150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929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337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Moller </a:t>
            </a:r>
            <a:r>
              <a:rPr lang="en-US" i="1" dirty="0"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3000" i="1" dirty="0">
                <a:latin typeface="Avenir Book" charset="0"/>
                <a:ea typeface="Avenir Book" charset="0"/>
                <a:cs typeface="Avenir Book" charset="0"/>
              </a:rPr>
              <a:t>zz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: two useful discoveries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6C85-8017-E241-94D0-67864585A5F5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4CC83F-5144-4049-8DDB-C954711C9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" t="15949" r="2645" b="12582"/>
          <a:stretch/>
        </p:blipFill>
        <p:spPr>
          <a:xfrm>
            <a:off x="1" y="943429"/>
            <a:ext cx="5775158" cy="2192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443E81-7F38-C642-A62E-5A4BD4629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61317"/>
            <a:ext cx="5718629" cy="2892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E64DE8-9CFD-0347-98D3-C06EBCC2FBA8}"/>
              </a:ext>
            </a:extLst>
          </p:cNvPr>
          <p:cNvSpPr txBox="1"/>
          <p:nvPr/>
        </p:nvSpPr>
        <p:spPr>
          <a:xfrm rot="516465">
            <a:off x="3778155" y="966512"/>
            <a:ext cx="1262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Coincidence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9C286D-8E8D-9046-BAC4-4C3132BC18B5}"/>
              </a:ext>
            </a:extLst>
          </p:cNvPr>
          <p:cNvSpPr txBox="1"/>
          <p:nvPr/>
        </p:nvSpPr>
        <p:spPr>
          <a:xfrm rot="21447275">
            <a:off x="4135530" y="2309083"/>
            <a:ext cx="1055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Simulated Azz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719AE7-2791-4F48-AFDF-1822A0F5344E}"/>
              </a:ext>
            </a:extLst>
          </p:cNvPr>
          <p:cNvSpPr txBox="1"/>
          <p:nvPr/>
        </p:nvSpPr>
        <p:spPr>
          <a:xfrm rot="20541985">
            <a:off x="3687534" y="1503539"/>
            <a:ext cx="1240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Levchuk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Corr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Azz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36C92-6AC8-5747-9A81-0A0F5A2C1D4C}"/>
              </a:ext>
            </a:extLst>
          </p:cNvPr>
          <p:cNvSpPr txBox="1"/>
          <p:nvPr/>
        </p:nvSpPr>
        <p:spPr>
          <a:xfrm>
            <a:off x="6037943" y="1059544"/>
            <a:ext cx="58492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1. Our knowledge of spectrometer optics (field maps) is limited to several percent uncertainty, BUT simulation shows if we calibrate our settings relative to the rate maximum, we are </a:t>
            </a:r>
            <a:r>
              <a:rPr lang="en-US" sz="2000" u="sng" dirty="0">
                <a:latin typeface="Avenir Book" panose="02000503020000020003" pitchFamily="2" charset="0"/>
              </a:rPr>
              <a:t>highly</a:t>
            </a:r>
            <a:r>
              <a:rPr lang="en-US" sz="2000" dirty="0">
                <a:latin typeface="Avenir Book" panose="02000503020000020003" pitchFamily="2" charset="0"/>
              </a:rPr>
              <a:t> insensitive to absolute knowledge of optics.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12C1CC7-4261-E444-B8CD-8BBE1D047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-1" r="1588" b="3164"/>
          <a:stretch/>
        </p:blipFill>
        <p:spPr bwMode="auto">
          <a:xfrm>
            <a:off x="6861960" y="2868741"/>
            <a:ext cx="4214483" cy="1862916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19396B75-E209-DE4E-B228-D66B23C12076}"/>
              </a:ext>
            </a:extLst>
          </p:cNvPr>
          <p:cNvSpPr/>
          <p:nvPr/>
        </p:nvSpPr>
        <p:spPr>
          <a:xfrm rot="16200000">
            <a:off x="2815773" y="1190172"/>
            <a:ext cx="406399" cy="2032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988528-D773-DD47-82BA-D6F94054586C}"/>
              </a:ext>
            </a:extLst>
          </p:cNvPr>
          <p:cNvSpPr txBox="1"/>
          <p:nvPr/>
        </p:nvSpPr>
        <p:spPr>
          <a:xfrm>
            <a:off x="5997074" y="5028437"/>
            <a:ext cx="5849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2. Limiting the vertical detector acceptance allows one to tune the </a:t>
            </a:r>
            <a:r>
              <a:rPr lang="en-US" sz="2000" dirty="0" err="1">
                <a:latin typeface="Avenir Book" panose="02000503020000020003" pitchFamily="2" charset="0"/>
              </a:rPr>
              <a:t>Levchuk</a:t>
            </a:r>
            <a:r>
              <a:rPr lang="en-US" sz="2000" dirty="0">
                <a:latin typeface="Avenir Book" panose="02000503020000020003" pitchFamily="2" charset="0"/>
              </a:rPr>
              <a:t> correction to nearly 0 AND create a large flat region of Azz.</a:t>
            </a:r>
          </a:p>
        </p:txBody>
      </p:sp>
    </p:spTree>
    <p:extLst>
      <p:ext uri="{BB962C8B-B14F-4D97-AF65-F5344CB8AC3E}">
        <p14:creationId xmlns:p14="http://schemas.microsoft.com/office/powerpoint/2010/main" val="19886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33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Levchuk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correction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6C85-8017-E241-94D0-67864585A5F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DE24BB-D831-FA49-92D9-8E057B6F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2791" y="1317172"/>
            <a:ext cx="6420895" cy="4669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0A422E-6A00-5148-A889-2A328F1781CF}"/>
              </a:ext>
            </a:extLst>
          </p:cNvPr>
          <p:cNvSpPr txBox="1"/>
          <p:nvPr/>
        </p:nvSpPr>
        <p:spPr>
          <a:xfrm>
            <a:off x="145144" y="1161143"/>
            <a:ext cx="465908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Avenir Book" panose="02000503020000020003" pitchFamily="2" charset="0"/>
              </a:rPr>
              <a:t>Levchuk</a:t>
            </a:r>
            <a:r>
              <a:rPr lang="en-US" sz="1900" dirty="0">
                <a:latin typeface="Avenir Book" panose="02000503020000020003" pitchFamily="2" charset="0"/>
              </a:rPr>
              <a:t> correction requires a model of the momentum distributions for polarized and unpolarized electrons in Fe</a:t>
            </a:r>
          </a:p>
          <a:p>
            <a:endParaRPr lang="en-US" sz="1900" dirty="0">
              <a:latin typeface="Avenir Book" panose="02000503020000020003" pitchFamily="2" charset="0"/>
            </a:endParaRPr>
          </a:p>
          <a:p>
            <a:r>
              <a:rPr lang="en-US" sz="1900" dirty="0">
                <a:latin typeface="Avenir Book" panose="02000503020000020003" pitchFamily="2" charset="0"/>
              </a:rPr>
              <a:t>For past two decades this correction has been done using distributions from modified hydrogen wavefunctions (MH)</a:t>
            </a:r>
          </a:p>
          <a:p>
            <a:endParaRPr lang="en-US" sz="1900" dirty="0">
              <a:latin typeface="Avenir Book" panose="02000503020000020003" pitchFamily="2" charset="0"/>
            </a:endParaRPr>
          </a:p>
          <a:p>
            <a:r>
              <a:rPr lang="en-US" sz="1900" dirty="0">
                <a:latin typeface="Avenir Book" panose="02000503020000020003" pitchFamily="2" charset="0"/>
              </a:rPr>
              <a:t>Data from CREX showed that this calculation predicted a 30% smaller “peak” than measured</a:t>
            </a:r>
          </a:p>
          <a:p>
            <a:endParaRPr lang="en-US" sz="1900" dirty="0">
              <a:latin typeface="Avenir Book" panose="02000503020000020003" pitchFamily="2" charset="0"/>
            </a:endParaRPr>
          </a:p>
          <a:p>
            <a:r>
              <a:rPr lang="en-US" sz="1900" dirty="0">
                <a:latin typeface="Avenir Book" panose="02000503020000020003" pitchFamily="2" charset="0"/>
              </a:rPr>
              <a:t>Colleagues at Temple University suggested using a Hartree-</a:t>
            </a:r>
            <a:r>
              <a:rPr lang="en-US" sz="1900" dirty="0" err="1">
                <a:latin typeface="Avenir Book" panose="02000503020000020003" pitchFamily="2" charset="0"/>
              </a:rPr>
              <a:t>Fock</a:t>
            </a:r>
            <a:r>
              <a:rPr lang="en-US" sz="1900" dirty="0">
                <a:latin typeface="Avenir Book" panose="02000503020000020003" pitchFamily="2" charset="0"/>
              </a:rPr>
              <a:t> (HF) model (and provided the momentum distributions). </a:t>
            </a:r>
          </a:p>
          <a:p>
            <a:r>
              <a:rPr lang="en-US" sz="1900" dirty="0">
                <a:latin typeface="Avenir Book" panose="02000503020000020003" pitchFamily="2" charset="0"/>
              </a:rPr>
              <a:t>Exciting agreement!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BCC57-1280-CE0D-C6EC-1660CA75AE6F}"/>
              </a:ext>
            </a:extLst>
          </p:cNvPr>
          <p:cNvSpPr txBox="1"/>
          <p:nvPr/>
        </p:nvSpPr>
        <p:spPr>
          <a:xfrm>
            <a:off x="8247529" y="2554942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hlinkClick r:id="rId3"/>
              </a:rPr>
              <a:t>arXiv</a:t>
            </a:r>
            <a:r>
              <a:rPr lang="en-US" sz="1400" dirty="0">
                <a:hlinkClick r:id="rId3"/>
              </a:rPr>
              <a:t> 2207.02150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109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33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Fe foil target polarization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91863" y="6356350"/>
            <a:ext cx="2743200" cy="365125"/>
          </a:xfrm>
        </p:spPr>
        <p:txBody>
          <a:bodyPr/>
          <a:lstStyle/>
          <a:p>
            <a:fld id="{A1F76C85-8017-E241-94D0-67864585A5F5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78E574-D79C-0B73-5AAA-171D1ECE0224}"/>
                  </a:ext>
                </a:extLst>
              </p:cNvPr>
              <p:cNvSpPr txBox="1"/>
              <p:nvPr/>
            </p:nvSpPr>
            <p:spPr>
              <a:xfrm>
                <a:off x="145144" y="1161143"/>
                <a:ext cx="4080347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dirty="0">
                    <a:latin typeface="Avenir Book" panose="02000503020000020003" pitchFamily="2" charset="0"/>
                  </a:rPr>
                  <a:t>In a recent </a:t>
                </a:r>
                <a:r>
                  <a:rPr lang="en-US" sz="1900" dirty="0">
                    <a:latin typeface="Avenir Book" panose="02000503020000020003" pitchFamily="2" charset="0"/>
                    <a:hlinkClick r:id="rId2"/>
                  </a:rPr>
                  <a:t>publication</a:t>
                </a:r>
                <a:r>
                  <a:rPr lang="en-US" sz="1900" dirty="0">
                    <a:latin typeface="Avenir Book" panose="02000503020000020003" pitchFamily="2" charset="0"/>
                  </a:rPr>
                  <a:t> we demonstrate using world data on saturation magnetization and on the fraction of magnetization from spin that electron polarization in Fe foils is known to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900" dirty="0">
                    <a:latin typeface="Avenir Book" panose="02000503020000020003" pitchFamily="2" charset="0"/>
                  </a:rPr>
                  <a:t>0.24%.</a:t>
                </a:r>
              </a:p>
              <a:p>
                <a:r>
                  <a:rPr lang="en-US" sz="1900" dirty="0">
                    <a:highlight>
                      <a:srgbClr val="FFFF00"/>
                    </a:highlight>
                    <a:latin typeface="Avenir Book" panose="02000503020000020003" pitchFamily="2" charset="0"/>
                  </a:rPr>
                  <a:t>Difficult to improve.</a:t>
                </a:r>
              </a:p>
              <a:p>
                <a:r>
                  <a:rPr lang="en-US" sz="1900" dirty="0">
                    <a:latin typeface="Avenir Book" panose="02000503020000020003" pitchFamily="2" charset="0"/>
                  </a:rPr>
                  <a:t> </a:t>
                </a:r>
                <a:endParaRPr lang="en-US" sz="2000" dirty="0">
                  <a:solidFill>
                    <a:srgbClr val="1F1F1F"/>
                  </a:solidFill>
                  <a:latin typeface="ElsevierSans"/>
                </a:endParaRPr>
              </a:p>
              <a:p>
                <a:endParaRPr lang="en-US" sz="1900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78E574-D79C-0B73-5AAA-171D1ECE0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4" y="1161143"/>
                <a:ext cx="4080347" cy="2723823"/>
              </a:xfrm>
              <a:prstGeom prst="rect">
                <a:avLst/>
              </a:prstGeom>
              <a:blipFill>
                <a:blip r:embed="rId3"/>
                <a:stretch>
                  <a:fillRect l="-1553" t="-1395" r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267DD44-B422-9E3E-ED0B-5B627C9B05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3301" y="912126"/>
            <a:ext cx="3540422" cy="2511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CB077-6FF4-3F45-DB47-2081C1B11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9858" y="924028"/>
            <a:ext cx="3513220" cy="24833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C1D80E-033C-DCCB-B0E0-69AD8AC9B975}"/>
              </a:ext>
            </a:extLst>
          </p:cNvPr>
          <p:cNvCxnSpPr/>
          <p:nvPr/>
        </p:nvCxnSpPr>
        <p:spPr>
          <a:xfrm>
            <a:off x="2512194" y="3474719"/>
            <a:ext cx="6862813" cy="0"/>
          </a:xfrm>
          <a:prstGeom prst="line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8D2A64-3C29-2A07-E993-DE42E70F5316}"/>
              </a:ext>
            </a:extLst>
          </p:cNvPr>
          <p:cNvSpPr txBox="1"/>
          <p:nvPr/>
        </p:nvSpPr>
        <p:spPr>
          <a:xfrm>
            <a:off x="143540" y="3729485"/>
            <a:ext cx="55642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Avenir Book" panose="02000503020000020003" pitchFamily="2" charset="0"/>
              </a:rPr>
              <a:t>Degree of saturation</a:t>
            </a:r>
            <a:r>
              <a:rPr lang="en-US" sz="1900" dirty="0">
                <a:latin typeface="Avenir Book" panose="02000503020000020003" pitchFamily="2" charset="0"/>
              </a:rPr>
              <a:t>: two key things prevent reaching full saturation magnetization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latin typeface="Avenir Book" panose="02000503020000020003" pitchFamily="2" charset="0"/>
              </a:rPr>
              <a:t>Magnetic field not strong enough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Avenir Book" panose="02000503020000020003" pitchFamily="2" charset="0"/>
              </a:rPr>
              <a:t>Difficult to magnetize out of plane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900" dirty="0">
                <a:latin typeface="Avenir Book" panose="02000503020000020003" pitchFamily="2" charset="0"/>
              </a:rPr>
              <a:t>Crystal imperfections and stresses/strains create stubborn domain walls (ideal crystal fully saturated at 2.2T)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latin typeface="Avenir Book" panose="02000503020000020003" pitchFamily="2" charset="0"/>
              </a:rPr>
              <a:t>Imperfect alignment of foil (not taut, wrinkles, not precisely normal to magnetic field)</a:t>
            </a:r>
          </a:p>
          <a:p>
            <a:endParaRPr lang="en-US" sz="2000" dirty="0">
              <a:solidFill>
                <a:srgbClr val="1F1F1F"/>
              </a:solidFill>
              <a:latin typeface="ElsevierSans"/>
            </a:endParaRPr>
          </a:p>
          <a:p>
            <a:endParaRPr lang="en-US" sz="1900" dirty="0">
              <a:latin typeface="Avenir Book" panose="02000503020000020003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0571FC-705A-420C-ECD7-677742382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931" y="3756355"/>
            <a:ext cx="4408372" cy="305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2D93C5-5A2E-8C3E-A02D-8B25C77AC1BB}"/>
              </a:ext>
            </a:extLst>
          </p:cNvPr>
          <p:cNvSpPr txBox="1"/>
          <p:nvPr/>
        </p:nvSpPr>
        <p:spPr>
          <a:xfrm>
            <a:off x="6978318" y="3551722"/>
            <a:ext cx="4880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Stoner-Wohlfarth model of magnetization vs field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54E3B-D15E-F8E8-CD73-B70E7C276715}"/>
              </a:ext>
            </a:extLst>
          </p:cNvPr>
          <p:cNvSpPr txBox="1"/>
          <p:nvPr/>
        </p:nvSpPr>
        <p:spPr>
          <a:xfrm>
            <a:off x="5271247" y="2719899"/>
            <a:ext cx="23128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arXiv 2203.11238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62209A-D64B-0FDB-5ECA-B528883DD64F}"/>
              </a:ext>
            </a:extLst>
          </p:cNvPr>
          <p:cNvSpPr txBox="1"/>
          <p:nvPr/>
        </p:nvSpPr>
        <p:spPr>
          <a:xfrm>
            <a:off x="9448800" y="2719899"/>
            <a:ext cx="23128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arXiv 2203.11238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480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33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Fe foil target polarization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91863" y="6356350"/>
            <a:ext cx="2743200" cy="365125"/>
          </a:xfrm>
        </p:spPr>
        <p:txBody>
          <a:bodyPr/>
          <a:lstStyle/>
          <a:p>
            <a:fld id="{A1F76C85-8017-E241-94D0-67864585A5F5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8D2A64-3C29-2A07-E993-DE42E70F5316}"/>
                  </a:ext>
                </a:extLst>
              </p:cNvPr>
              <p:cNvSpPr txBox="1"/>
              <p:nvPr/>
            </p:nvSpPr>
            <p:spPr>
              <a:xfrm>
                <a:off x="278294" y="1034411"/>
                <a:ext cx="712353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venir Book" panose="02000503020000020003" pitchFamily="2" charset="0"/>
                  </a:rPr>
                  <a:t>Ideal: demonstrate saturation precisely using an asymmetry vs. field scan</a:t>
                </a:r>
              </a:p>
              <a:p>
                <a:r>
                  <a:rPr lang="en-US" dirty="0">
                    <a:solidFill>
                      <a:srgbClr val="1F1F1F"/>
                    </a:solidFill>
                    <a:latin typeface="Avenir Book" panose="02000503020000020003" pitchFamily="2" charset="0"/>
                  </a:rPr>
                  <a:t>Previous scans/data have demonstrated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1F1F1F"/>
                    </a:solidFill>
                    <a:latin typeface="Avenir Book" panose="02000503020000020003" pitchFamily="2" charset="0"/>
                  </a:rPr>
                  <a:t>Apparent agreement with Stoner-Wohlfarth model and ability to align foils to within a fraction of a degree of normal using asymmetry vs foil angle scans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1F1F1F"/>
                    </a:solidFill>
                    <a:latin typeface="Avenir Book" panose="02000503020000020003" pitchFamily="2" charset="0"/>
                  </a:rPr>
                  <a:t>Difficulty interpreting results with two foils apparently aligned to within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1F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rgbClr val="1F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1°</m:t>
                    </m:r>
                  </m:oMath>
                </a14:m>
                <a:r>
                  <a:rPr lang="en-US" dirty="0">
                    <a:solidFill>
                      <a:srgbClr val="1F1F1F"/>
                    </a:solidFill>
                    <a:latin typeface="Avenir Book" panose="02000503020000020003" pitchFamily="2" charset="0"/>
                  </a:rPr>
                  <a:t> give different saturation magnetizations at 1.24</a:t>
                </a:r>
                <a:r>
                  <a:rPr lang="en-US" b="1" dirty="0">
                    <a:solidFill>
                      <a:srgbClr val="1F1F1F"/>
                    </a:solidFill>
                    <a:latin typeface="Avenir Book" panose="02000503020000020003" pitchFamily="2" charset="0"/>
                  </a:rPr>
                  <a:t>σ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8D2A64-3C29-2A07-E993-DE42E70F5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4" y="1034411"/>
                <a:ext cx="7123534" cy="2308324"/>
              </a:xfrm>
              <a:prstGeom prst="rect">
                <a:avLst/>
              </a:prstGeom>
              <a:blipFill>
                <a:blip r:embed="rId2"/>
                <a:stretch>
                  <a:fillRect l="-891" t="-1093" r="-891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0BCD172B-7A5F-B693-9066-42996CEBF1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0939" y="3407342"/>
            <a:ext cx="4451996" cy="3149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4EC68E-675E-39E4-8411-7EC09CD03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710" y="952902"/>
            <a:ext cx="4173777" cy="34935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DD2D7DBD-D4DC-6FEF-14FD-10FCC9BBC311}"/>
              </a:ext>
            </a:extLst>
          </p:cNvPr>
          <p:cNvSpPr/>
          <p:nvPr/>
        </p:nvSpPr>
        <p:spPr>
          <a:xfrm>
            <a:off x="7007192" y="2377440"/>
            <a:ext cx="644892" cy="2117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7B7675-D326-0C5A-876A-9A185E7A5FD0}"/>
              </a:ext>
            </a:extLst>
          </p:cNvPr>
          <p:cNvSpPr txBox="1"/>
          <p:nvPr/>
        </p:nvSpPr>
        <p:spPr>
          <a:xfrm>
            <a:off x="5623559" y="4704967"/>
            <a:ext cx="638556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F1F1F"/>
                </a:solidFill>
                <a:latin typeface="Avenir Book" panose="02000503020000020003" pitchFamily="2" charset="0"/>
              </a:rPr>
              <a:t>Wrinkle in foil during PREX2 showed 1% lower polarization</a:t>
            </a:r>
          </a:p>
          <a:p>
            <a:r>
              <a:rPr lang="en-US" dirty="0">
                <a:solidFill>
                  <a:srgbClr val="1F1F1F"/>
                </a:solidFill>
                <a:latin typeface="Avenir Book" panose="02000503020000020003" pitchFamily="2" charset="0"/>
              </a:rPr>
              <a:t>Also, loosely mounted foils may contribute to interpretation difficulties as the foil angle is not completely correlated with the ladder angle</a:t>
            </a:r>
          </a:p>
          <a:p>
            <a:r>
              <a:rPr lang="en-US" dirty="0">
                <a:solidFill>
                  <a:srgbClr val="1F1F1F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Working on techniques to ensure foils mounted taut and flat and perpendicular to field</a:t>
            </a:r>
          </a:p>
        </p:txBody>
      </p:sp>
    </p:spTree>
    <p:extLst>
      <p:ext uri="{BB962C8B-B14F-4D97-AF65-F5344CB8AC3E}">
        <p14:creationId xmlns:p14="http://schemas.microsoft.com/office/powerpoint/2010/main" val="22499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33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Improvements before MOLLER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91863" y="6356350"/>
            <a:ext cx="2743200" cy="365125"/>
          </a:xfrm>
        </p:spPr>
        <p:txBody>
          <a:bodyPr/>
          <a:lstStyle/>
          <a:p>
            <a:fld id="{A1F76C85-8017-E241-94D0-67864585A5F5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C54AF-6862-CFC5-4364-8FE234BB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3840" y="-67377"/>
            <a:ext cx="4193406" cy="3690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74120B-1287-19E7-5F85-B107F9969D3D}"/>
              </a:ext>
            </a:extLst>
          </p:cNvPr>
          <p:cNvSpPr txBox="1"/>
          <p:nvPr/>
        </p:nvSpPr>
        <p:spPr>
          <a:xfrm>
            <a:off x="230167" y="1275042"/>
            <a:ext cx="71235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Avenir Book" panose="02000503020000020003" pitchFamily="2" charset="0"/>
              </a:rPr>
              <a:t>Adding GEM tracking planes in drift region between dipole and detector to verify models for multiple scattering, radiative corrections and </a:t>
            </a:r>
            <a:r>
              <a:rPr lang="en-US" dirty="0" err="1">
                <a:solidFill>
                  <a:srgbClr val="1F1F1F"/>
                </a:solidFill>
                <a:latin typeface="Avenir Book" panose="02000503020000020003" pitchFamily="2" charset="0"/>
              </a:rPr>
              <a:t>Levchuk</a:t>
            </a:r>
            <a:r>
              <a:rPr lang="en-US" dirty="0">
                <a:solidFill>
                  <a:srgbClr val="1F1F1F"/>
                </a:solidFill>
                <a:latin typeface="Avenir Book" panose="02000503020000020003" pitchFamily="2" charset="0"/>
              </a:rPr>
              <a:t>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F1F1F"/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Avenir Book" panose="02000503020000020003" pitchFamily="2" charset="0"/>
              </a:rPr>
              <a:t>New FADC-based DAQ under development with ability to count events, integrate yields and produce energy spectra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F1F1F"/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Avenir Book" panose="02000503020000020003" pitchFamily="2" charset="0"/>
              </a:rPr>
              <a:t>New tungsten collimator in front of detector will limit acceptance and virtually eliminate sensitivity to the </a:t>
            </a:r>
            <a:r>
              <a:rPr lang="en-US" dirty="0" err="1">
                <a:solidFill>
                  <a:srgbClr val="1F1F1F"/>
                </a:solidFill>
                <a:latin typeface="Avenir Book" panose="02000503020000020003" pitchFamily="2" charset="0"/>
              </a:rPr>
              <a:t>Levchuk</a:t>
            </a:r>
            <a:r>
              <a:rPr lang="en-US" dirty="0">
                <a:solidFill>
                  <a:srgbClr val="1F1F1F"/>
                </a:solidFill>
                <a:latin typeface="Avenir Book" panose="02000503020000020003" pitchFamily="2" charset="0"/>
              </a:rPr>
              <a:t>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F1F1F"/>
              </a:solidFill>
              <a:latin typeface="Avenir Book" panose="02000503020000020003" pitchFamily="2" charset="0"/>
            </a:endParaRPr>
          </a:p>
          <a:p>
            <a:endParaRPr lang="en-US" dirty="0">
              <a:solidFill>
                <a:srgbClr val="1F1F1F"/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Avenir Book" panose="02000503020000020003" pitchFamily="2" charset="0"/>
              </a:rPr>
              <a:t>Utilizing a new  CAEN detector emulator to directly measure dead time in the DAQ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F1F1F"/>
              </a:solidFill>
              <a:latin typeface="Avenir Book" panose="02000503020000020003" pitchFamily="2" charset="0"/>
            </a:endParaRPr>
          </a:p>
          <a:p>
            <a:endParaRPr lang="en-US" dirty="0">
              <a:solidFill>
                <a:srgbClr val="1F1F1F"/>
              </a:solidFill>
              <a:latin typeface="Avenir Book" panose="02000503020000020003" pitchFamily="2" charset="0"/>
            </a:endParaRPr>
          </a:p>
          <a:p>
            <a:endParaRPr lang="en-US" dirty="0">
              <a:solidFill>
                <a:srgbClr val="1F1F1F"/>
              </a:solidFill>
              <a:latin typeface="Avenir Book" panose="02000503020000020003" pitchFamily="2" charset="0"/>
            </a:endParaRPr>
          </a:p>
          <a:p>
            <a:endParaRPr lang="en-US" dirty="0">
              <a:solidFill>
                <a:srgbClr val="1F1F1F"/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2B21D1-03AB-42E6-A174-D3C0728822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84" t="38425" r="9731" b="23281"/>
          <a:stretch/>
        </p:blipFill>
        <p:spPr>
          <a:xfrm>
            <a:off x="3176337" y="4697127"/>
            <a:ext cx="2435192" cy="1100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E314C9-4FF0-EA74-FDB8-039ABFD657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4347" y="2954956"/>
            <a:ext cx="763604" cy="114540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80A8C7-9EA2-8D47-D511-CEBAD5FB38D5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8057951" y="1106906"/>
            <a:ext cx="2135202" cy="2420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3D69D0-1C0F-47FA-C521-D5E828477EE4}"/>
              </a:ext>
            </a:extLst>
          </p:cNvPr>
          <p:cNvSpPr txBox="1"/>
          <p:nvPr/>
        </p:nvSpPr>
        <p:spPr>
          <a:xfrm>
            <a:off x="1424539" y="6044666"/>
            <a:ext cx="969900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/>
              <a:t>No showstoppers at this point keeping us from reaching proposed 0.4% uncertainty</a:t>
            </a:r>
          </a:p>
        </p:txBody>
      </p:sp>
    </p:spTree>
    <p:extLst>
      <p:ext uri="{BB962C8B-B14F-4D97-AF65-F5344CB8AC3E}">
        <p14:creationId xmlns:p14="http://schemas.microsoft.com/office/powerpoint/2010/main" val="392292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38007</TotalTime>
  <Words>1685</Words>
  <Application>Microsoft Macintosh PowerPoint</Application>
  <PresentationFormat>Widescreen</PresentationFormat>
  <Paragraphs>189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Avenir Book</vt:lpstr>
      <vt:lpstr>Calibri</vt:lpstr>
      <vt:lpstr>Calibri Light</vt:lpstr>
      <vt:lpstr>Cambria Math</vt:lpstr>
      <vt:lpstr>ElsevierSans</vt:lpstr>
      <vt:lpstr>Times New Roman</vt:lpstr>
      <vt:lpstr>Office Theme</vt:lpstr>
      <vt:lpstr>PowerPoint Presentation</vt:lpstr>
      <vt:lpstr>Electron beam polarimetry at Jefferson Lab</vt:lpstr>
      <vt:lpstr>Moller polarimetry in Hall A</vt:lpstr>
      <vt:lpstr>Moller Azz + Levchuk</vt:lpstr>
      <vt:lpstr>Moller Azz: two useful discoveries</vt:lpstr>
      <vt:lpstr>Levchuk correction improvement</vt:lpstr>
      <vt:lpstr>Fe foil target polarization</vt:lpstr>
      <vt:lpstr>Fe foil target polarization</vt:lpstr>
      <vt:lpstr>Improvements before MOLLER</vt:lpstr>
      <vt:lpstr>Compton polarimetry</vt:lpstr>
      <vt:lpstr>Compton polarimetry during CREX</vt:lpstr>
      <vt:lpstr>Compton polarimetry during CREX</vt:lpstr>
      <vt:lpstr>Limitations of laser polarization technique</vt:lpstr>
      <vt:lpstr>Collimator distortion</vt:lpstr>
      <vt:lpstr>Compton/Moller comparison during CREX</vt:lpstr>
      <vt:lpstr>Further improvements before MOLLER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Level of Accuracy for Electron Beam Polarimetry at Jefferson Lab</dc:title>
  <dc:creator>Donald Jones</dc:creator>
  <cp:lastModifiedBy>Donald Jones</cp:lastModifiedBy>
  <cp:revision>13</cp:revision>
  <dcterms:created xsi:type="dcterms:W3CDTF">2023-08-23T12:41:34Z</dcterms:created>
  <dcterms:modified xsi:type="dcterms:W3CDTF">2023-09-20T17:43:21Z</dcterms:modified>
</cp:coreProperties>
</file>