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257" r:id="rId3"/>
    <p:sldId id="279" r:id="rId4"/>
    <p:sldId id="310" r:id="rId5"/>
    <p:sldId id="296" r:id="rId6"/>
    <p:sldId id="329" r:id="rId7"/>
    <p:sldId id="290" r:id="rId8"/>
    <p:sldId id="285" r:id="rId9"/>
    <p:sldId id="316" r:id="rId10"/>
    <p:sldId id="291" r:id="rId11"/>
    <p:sldId id="263" r:id="rId12"/>
    <p:sldId id="280" r:id="rId13"/>
    <p:sldId id="266" r:id="rId14"/>
    <p:sldId id="301" r:id="rId15"/>
    <p:sldId id="259" r:id="rId16"/>
    <p:sldId id="282" r:id="rId17"/>
    <p:sldId id="284" r:id="rId18"/>
    <p:sldId id="321" r:id="rId19"/>
    <p:sldId id="330" r:id="rId20"/>
    <p:sldId id="267" r:id="rId21"/>
    <p:sldId id="331" r:id="rId22"/>
    <p:sldId id="302" r:id="rId23"/>
    <p:sldId id="325" r:id="rId24"/>
    <p:sldId id="326" r:id="rId25"/>
    <p:sldId id="305" r:id="rId26"/>
    <p:sldId id="295" r:id="rId27"/>
    <p:sldId id="265" r:id="rId28"/>
    <p:sldId id="276" r:id="rId29"/>
    <p:sldId id="281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 Roberts" initials="MR" lastIdx="2" clrIdx="0">
    <p:extLst>
      <p:ext uri="{19B8F6BF-5375-455C-9EA6-DF929625EA0E}">
        <p15:presenceInfo xmlns:p15="http://schemas.microsoft.com/office/powerpoint/2012/main" userId="Matt Robert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 snapToGrid="0">
      <p:cViewPr varScale="1">
        <p:scale>
          <a:sx n="64" d="100"/>
          <a:sy n="64" d="100"/>
        </p:scale>
        <p:origin x="6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53CDFDAB-AE37-4514-8078-4E7051FB9C6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FE98ADB-BBFC-40AE-80BA-DFC0B7013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90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DFDAB-AE37-4514-8078-4E7051FB9C6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98ADB-BBFC-40AE-80BA-DFC0B7013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76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3CDFDAB-AE37-4514-8078-4E7051FB9C6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FE98ADB-BBFC-40AE-80BA-DFC0B7013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21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3CDFDAB-AE37-4514-8078-4E7051FB9C6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FE98ADB-BBFC-40AE-80BA-DFC0B7013E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775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3CDFDAB-AE37-4514-8078-4E7051FB9C6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FE98ADB-BBFC-40AE-80BA-DFC0B7013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56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DFDAB-AE37-4514-8078-4E7051FB9C6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98ADB-BBFC-40AE-80BA-DFC0B7013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19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DFDAB-AE37-4514-8078-4E7051FB9C6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98ADB-BBFC-40AE-80BA-DFC0B7013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14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DFDAB-AE37-4514-8078-4E7051FB9C6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98ADB-BBFC-40AE-80BA-DFC0B7013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65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3CDFDAB-AE37-4514-8078-4E7051FB9C6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FE98ADB-BBFC-40AE-80BA-DFC0B7013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24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DFDAB-AE37-4514-8078-4E7051FB9C6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98ADB-BBFC-40AE-80BA-DFC0B7013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67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3CDFDAB-AE37-4514-8078-4E7051FB9C6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FE98ADB-BBFC-40AE-80BA-DFC0B7013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56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DFDAB-AE37-4514-8078-4E7051FB9C6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98ADB-BBFC-40AE-80BA-DFC0B7013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36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DFDAB-AE37-4514-8078-4E7051FB9C6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98ADB-BBFC-40AE-80BA-DFC0B7013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5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DFDAB-AE37-4514-8078-4E7051FB9C6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98ADB-BBFC-40AE-80BA-DFC0B7013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76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DFDAB-AE37-4514-8078-4E7051FB9C6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98ADB-BBFC-40AE-80BA-DFC0B7013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72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DFDAB-AE37-4514-8078-4E7051FB9C6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98ADB-BBFC-40AE-80BA-DFC0B7013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80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DFDAB-AE37-4514-8078-4E7051FB9C6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98ADB-BBFC-40AE-80BA-DFC0B7013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54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DFDAB-AE37-4514-8078-4E7051FB9C65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98ADB-BBFC-40AE-80BA-DFC0B7013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844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Dilution_refrigerato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E4B58-DB70-4B96-9C55-DAFC92456A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Use of the HIFROST Dilution Refrigerator for the T</a:t>
            </a:r>
            <a:r>
              <a:rPr lang="en-US" sz="4800" baseline="-25000" dirty="0"/>
              <a:t>20</a:t>
            </a:r>
            <a:r>
              <a:rPr lang="en-US" sz="4800" dirty="0"/>
              <a:t> Experiment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49CA39-5863-4B21-94DE-FB5BE3B1C1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Matthew Roberts</a:t>
            </a:r>
          </a:p>
        </p:txBody>
      </p:sp>
    </p:spTree>
    <p:extLst>
      <p:ext uri="{BB962C8B-B14F-4D97-AF65-F5344CB8AC3E}">
        <p14:creationId xmlns:p14="http://schemas.microsoft.com/office/powerpoint/2010/main" val="3029467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7E783-B646-4215-9C5C-833254F28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8D0CF-A063-4620-8AAD-15F7B78E5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Theory</a:t>
            </a:r>
          </a:p>
          <a:p>
            <a:r>
              <a:rPr lang="en-US" dirty="0"/>
              <a:t>Experiment</a:t>
            </a:r>
          </a:p>
          <a:p>
            <a:r>
              <a:rPr lang="en-US" dirty="0">
                <a:solidFill>
                  <a:srgbClr val="FF0000"/>
                </a:solidFill>
              </a:rPr>
              <a:t>Our Dilution Refrigerator</a:t>
            </a:r>
          </a:p>
          <a:p>
            <a:r>
              <a:rPr lang="en-US" dirty="0"/>
              <a:t>The Problem</a:t>
            </a:r>
          </a:p>
          <a:p>
            <a:r>
              <a:rPr lang="en-US" dirty="0"/>
              <a:t>Conclusions and Next Steps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76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FF85B-76E2-4DED-8CE7-637800573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Dilution Refrigerator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F00DB-349E-4F16-9559-B9A1C9997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HIFROST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130190-AA07-4C08-B6C9-046AC7719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294" y="2505624"/>
            <a:ext cx="4271775" cy="435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4ACDDA-2868-4FC1-B43A-4C57F2F39739}"/>
              </a:ext>
            </a:extLst>
          </p:cNvPr>
          <p:cNvSpPr txBox="1"/>
          <p:nvPr/>
        </p:nvSpPr>
        <p:spPr>
          <a:xfrm>
            <a:off x="5872734" y="1802815"/>
            <a:ext cx="6995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Adwaele</a:t>
            </a:r>
            <a:r>
              <a:rPr lang="en-US" dirty="0"/>
              <a:t> - Created by </a:t>
            </a:r>
            <a:r>
              <a:rPr lang="en-US" dirty="0" err="1"/>
              <a:t>Slidewrite</a:t>
            </a:r>
            <a:r>
              <a:rPr lang="en-US" dirty="0"/>
              <a:t>, CC BY-SA 3.0, https://en.wikipedia.org/w/index.php?curid=35410063</a:t>
            </a:r>
          </a:p>
        </p:txBody>
      </p:sp>
      <p:pic>
        <p:nvPicPr>
          <p:cNvPr id="7" name="Picture 6" descr="A blue room&#10;&#10;Description automatically generated">
            <a:extLst>
              <a:ext uri="{FF2B5EF4-FFF2-40B4-BE49-F238E27FC236}">
                <a16:creationId xmlns:a16="http://schemas.microsoft.com/office/drawing/2014/main" id="{9AF25BEC-ABB9-4888-84F2-F26D4578B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12" y="2505623"/>
            <a:ext cx="3264282" cy="435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27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FF85B-76E2-4DED-8CE7-637800573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Dilution Refrigerator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F00DB-349E-4F16-9559-B9A1C9997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Cooldowns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03F3CEE-B86F-4FEC-8AAF-BB28F5A2F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249" y="1785577"/>
            <a:ext cx="4606755" cy="345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460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5BA88-C74B-4DD9-9E65-82B054565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Dilution Refrigerator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3F27F-C8E3-46F6-942C-8656AAB44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Leaking still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DAEA69EF-61C0-4195-A9DF-42E39DFFB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33" y="1855304"/>
            <a:ext cx="6891131" cy="3876261"/>
          </a:xfrm>
          <a:prstGeom prst="rect">
            <a:avLst/>
          </a:prstGeom>
        </p:spPr>
      </p:pic>
      <p:pic>
        <p:nvPicPr>
          <p:cNvPr id="7" name="Picture 6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FCFB24A3-7D69-40B7-AD3E-A5AAFC071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68" y="2981738"/>
            <a:ext cx="6891132" cy="387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8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B52EA-2B50-930E-227B-78EE84C17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Dilution Refrigerator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F81F1B-4102-05E4-6745-41062D2C5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58" y="2123999"/>
            <a:ext cx="2250324" cy="4000575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FCB984D2-6934-4DEF-7950-921F39170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34" y="2123999"/>
            <a:ext cx="2250324" cy="4000575"/>
          </a:xfrm>
          <a:prstGeom prst="rect">
            <a:avLst/>
          </a:prstGeom>
        </p:spPr>
      </p:pic>
      <p:pic>
        <p:nvPicPr>
          <p:cNvPr id="7" name="Picture 6" descr="A picture containing indoor, blender, silver, pan&#10;&#10;Description automatically generated">
            <a:extLst>
              <a:ext uri="{FF2B5EF4-FFF2-40B4-BE49-F238E27FC236}">
                <a16:creationId xmlns:a16="http://schemas.microsoft.com/office/drawing/2014/main" id="{200F83B1-1FDD-8EE0-EF5E-FCD7CD732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182" y="2123999"/>
            <a:ext cx="2250324" cy="40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21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7E783-B646-4215-9C5C-833254F28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Dilution Refrigerator</a:t>
            </a:r>
          </a:p>
        </p:txBody>
      </p:sp>
      <p:pic>
        <p:nvPicPr>
          <p:cNvPr id="8" name="Picture 7" descr="A picture containing floor&#10;&#10;Description automatically generated">
            <a:extLst>
              <a:ext uri="{FF2B5EF4-FFF2-40B4-BE49-F238E27FC236}">
                <a16:creationId xmlns:a16="http://schemas.microsoft.com/office/drawing/2014/main" id="{F078862F-A08C-91D3-7BB1-17E166C59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6" y="3219450"/>
            <a:ext cx="5597755" cy="3148737"/>
          </a:xfrm>
          <a:prstGeom prst="rect">
            <a:avLst/>
          </a:prstGeom>
        </p:spPr>
      </p:pic>
      <p:pic>
        <p:nvPicPr>
          <p:cNvPr id="22" name="Picture 21" descr="A close up of a zebra's eye&#10;&#10;Description automatically generated with low confidence">
            <a:extLst>
              <a:ext uri="{FF2B5EF4-FFF2-40B4-BE49-F238E27FC236}">
                <a16:creationId xmlns:a16="http://schemas.microsoft.com/office/drawing/2014/main" id="{2BA3F8B5-0B35-2947-C513-39713DC99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48" y="20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4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11B47-1807-4208-BFB9-445799D92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Dilution Refrigerator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406DA8-ED4D-4BB0-BA4E-22AC26205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/>
          <a:stretch/>
        </p:blipFill>
        <p:spPr>
          <a:xfrm>
            <a:off x="547271" y="4509036"/>
            <a:ext cx="7510049" cy="2288451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270AD23F-DDA6-4EAE-A7DA-22E175FDA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"/>
          <a:stretch/>
        </p:blipFill>
        <p:spPr>
          <a:xfrm>
            <a:off x="547272" y="1888195"/>
            <a:ext cx="7510049" cy="26208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117C84-F4E5-411C-9840-0AA631368DDB}"/>
              </a:ext>
            </a:extLst>
          </p:cNvPr>
          <p:cNvSpPr/>
          <p:nvPr/>
        </p:nvSpPr>
        <p:spPr>
          <a:xfrm>
            <a:off x="8369273" y="2505670"/>
            <a:ext cx="2768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Original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CE1849-3CDB-483F-B6ED-8026A8BD704D}"/>
              </a:ext>
            </a:extLst>
          </p:cNvPr>
          <p:cNvSpPr/>
          <p:nvPr/>
        </p:nvSpPr>
        <p:spPr>
          <a:xfrm>
            <a:off x="8891851" y="5191596"/>
            <a:ext cx="1723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3811801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6DB91-F065-485C-9667-25438AC0E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Dilution Refrigerator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94344-F833-4949-B17F-031196DF5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b="0" i="0" dirty="0">
                <a:effectLst/>
                <a:latin typeface="Arial" panose="020B0604020202020204" pitchFamily="34" charset="0"/>
              </a:rPr>
              <a:t>Reduce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pumpout</a:t>
            </a:r>
            <a:r>
              <a:rPr lang="en-US" b="0" i="0" dirty="0">
                <a:effectLst/>
                <a:latin typeface="Arial" panose="020B0604020202020204" pitchFamily="34" charset="0"/>
              </a:rPr>
              <a:t> OD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endParaRPr lang="en-US" b="0" i="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3" name="Picture 12" descr="Diagram, schematic&#10;&#10;Description automatically generated">
            <a:extLst>
              <a:ext uri="{FF2B5EF4-FFF2-40B4-BE49-F238E27FC236}">
                <a16:creationId xmlns:a16="http://schemas.microsoft.com/office/drawing/2014/main" id="{FC4CFE88-2D84-42FB-9306-0DEF06899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581" y="1883028"/>
            <a:ext cx="4635086" cy="3518644"/>
          </a:xfrm>
          <a:prstGeom prst="rect">
            <a:avLst/>
          </a:prstGeom>
        </p:spPr>
      </p:pic>
      <p:pic>
        <p:nvPicPr>
          <p:cNvPr id="10" name="Picture 9" descr="A picture containing text, compact disk, electronics&#10;&#10;Description automatically generated">
            <a:extLst>
              <a:ext uri="{FF2B5EF4-FFF2-40B4-BE49-F238E27FC236}">
                <a16:creationId xmlns:a16="http://schemas.microsoft.com/office/drawing/2014/main" id="{30DE942E-CA3D-4480-87FA-388E4C8D6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39" y="1887137"/>
            <a:ext cx="3574742" cy="351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97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6DB91-F065-485C-9667-25438AC0E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Dilution Refrigerator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94344-F833-4949-B17F-031196DF5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b="0" i="0" dirty="0">
                <a:effectLst/>
                <a:latin typeface="Arial" panose="020B0604020202020204" pitchFamily="34" charset="0"/>
              </a:rPr>
              <a:t>Reduce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pumpout</a:t>
            </a:r>
            <a:r>
              <a:rPr lang="en-US" b="0" i="0" dirty="0">
                <a:effectLst/>
                <a:latin typeface="Arial" panose="020B0604020202020204" pitchFamily="34" charset="0"/>
              </a:rPr>
              <a:t> OD</a:t>
            </a:r>
          </a:p>
          <a:p>
            <a:pPr algn="l"/>
            <a:r>
              <a:rPr lang="en-US" b="0" i="0" dirty="0">
                <a:effectLst/>
                <a:latin typeface="Arial" panose="020B0604020202020204" pitchFamily="34" charset="0"/>
              </a:rPr>
              <a:t>Add a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bevelled</a:t>
            </a:r>
            <a:r>
              <a:rPr lang="en-US" b="0" i="0" dirty="0">
                <a:effectLst/>
                <a:latin typeface="Arial" panose="020B0604020202020204" pitchFamily="34" charset="0"/>
              </a:rPr>
              <a:t> inlet for He-3 line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endParaRPr lang="en-US" b="0" i="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4259809-021B-4D59-A424-9B3E73F2C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52" y="1612905"/>
            <a:ext cx="2184512" cy="401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48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67815-3A20-6900-FEB3-A31B05BB4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dilution refrigerator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DEB1D-D582-B920-0EF6-8A3AB7DB6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pumpout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bevelled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inlet for He-3 line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Still access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Still Sensors</a:t>
            </a:r>
          </a:p>
        </p:txBody>
      </p:sp>
      <p:pic>
        <p:nvPicPr>
          <p:cNvPr id="5" name="Picture 4" descr="A grey machine with a long cylindrical object&#10;&#10;Description automatically generated with medium confidence">
            <a:extLst>
              <a:ext uri="{FF2B5EF4-FFF2-40B4-BE49-F238E27FC236}">
                <a16:creationId xmlns:a16="http://schemas.microsoft.com/office/drawing/2014/main" id="{ACB6DA87-0A59-E28A-AD9D-971E60937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628" y="2398731"/>
            <a:ext cx="5650572" cy="34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9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7E783-B646-4215-9C5C-833254F28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8D0CF-A063-4620-8AAD-15F7B78E5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Theory</a:t>
            </a:r>
          </a:p>
          <a:p>
            <a:r>
              <a:rPr lang="en-US" dirty="0"/>
              <a:t>Experiment</a:t>
            </a:r>
          </a:p>
          <a:p>
            <a:r>
              <a:rPr lang="en-US" dirty="0"/>
              <a:t>Our Dilution Refrigerator</a:t>
            </a:r>
          </a:p>
          <a:p>
            <a:r>
              <a:rPr lang="en-US" dirty="0"/>
              <a:t>The Problem</a:t>
            </a:r>
          </a:p>
          <a:p>
            <a:r>
              <a:rPr lang="en-US" dirty="0"/>
              <a:t>Conclusions and Next Steps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880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93E77-0146-47BD-976F-7BE992FD5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dilution refrigerator</a:t>
            </a:r>
          </a:p>
        </p:txBody>
      </p:sp>
      <p:pic>
        <p:nvPicPr>
          <p:cNvPr id="14" name="Picture 13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9FB79655-9BF6-48D4-9F8D-76A6DD779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6" y="1808251"/>
            <a:ext cx="9780352" cy="45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16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7E783-B646-4215-9C5C-833254F28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8D0CF-A063-4620-8AAD-15F7B78E5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Theory</a:t>
            </a:r>
          </a:p>
          <a:p>
            <a:r>
              <a:rPr lang="en-US" dirty="0"/>
              <a:t>Experiment</a:t>
            </a:r>
          </a:p>
          <a:p>
            <a:r>
              <a:rPr lang="en-US" dirty="0"/>
              <a:t>Our Dilution Refrigerator</a:t>
            </a:r>
          </a:p>
          <a:p>
            <a:r>
              <a:rPr lang="en-US" dirty="0">
                <a:solidFill>
                  <a:srgbClr val="FF0000"/>
                </a:solidFill>
              </a:rPr>
              <a:t>The Problem</a:t>
            </a:r>
          </a:p>
          <a:p>
            <a:r>
              <a:rPr lang="en-US" dirty="0"/>
              <a:t>Conclusions and Next Steps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219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5FC5A-F30F-C6D5-BFB3-48D7BEEEA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3C562-55F2-C856-9C00-E1085DD2C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Leaks</a:t>
            </a:r>
          </a:p>
        </p:txBody>
      </p:sp>
      <p:pic>
        <p:nvPicPr>
          <p:cNvPr id="5" name="Picture 4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BCFB0C18-3FE0-E50A-7B08-5AE6C870E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8670" y="2682484"/>
            <a:ext cx="5288773" cy="244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99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5FC5A-F30F-C6D5-BFB3-48D7BEEEA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3C562-55F2-C856-9C00-E1085DD2C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Leaks</a:t>
            </a:r>
          </a:p>
        </p:txBody>
      </p:sp>
      <p:pic>
        <p:nvPicPr>
          <p:cNvPr id="6" name="Picture 5" descr="A white board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06D208F4-89DF-9C29-1496-B1CB723310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r="50000" b="7985"/>
          <a:stretch/>
        </p:blipFill>
        <p:spPr>
          <a:xfrm rot="5400000">
            <a:off x="5716927" y="1132071"/>
            <a:ext cx="3580709" cy="543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26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5FC5A-F30F-C6D5-BFB3-48D7BEEEA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3C562-55F2-C856-9C00-E1085DD2C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Leaks</a:t>
            </a:r>
          </a:p>
        </p:txBody>
      </p:sp>
      <p:pic>
        <p:nvPicPr>
          <p:cNvPr id="10" name="Picture 9" descr="A picture containing printer&#10;&#10;Description automatically generated">
            <a:extLst>
              <a:ext uri="{FF2B5EF4-FFF2-40B4-BE49-F238E27FC236}">
                <a16:creationId xmlns:a16="http://schemas.microsoft.com/office/drawing/2014/main" id="{33B375D0-EB77-387D-4937-74CFB5C52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74" y="3429000"/>
            <a:ext cx="9760452" cy="21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60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5CD6F-B563-E7F8-402C-90E5DFA54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pic>
        <p:nvPicPr>
          <p:cNvPr id="4" name="Picture 3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6082690B-8813-1092-5957-C2F079935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43" y="2107839"/>
            <a:ext cx="6890104" cy="41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56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7E783-B646-4215-9C5C-833254F28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8D0CF-A063-4620-8AAD-15F7B78E5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Theory</a:t>
            </a:r>
          </a:p>
          <a:p>
            <a:r>
              <a:rPr lang="en-US" dirty="0"/>
              <a:t>Experiment</a:t>
            </a:r>
          </a:p>
          <a:p>
            <a:r>
              <a:rPr lang="en-US" dirty="0"/>
              <a:t>Our Dilution Refrigerator</a:t>
            </a:r>
          </a:p>
          <a:p>
            <a:r>
              <a:rPr lang="en-US" dirty="0"/>
              <a:t>The Problem</a:t>
            </a:r>
          </a:p>
          <a:p>
            <a:r>
              <a:rPr lang="en-US" dirty="0">
                <a:solidFill>
                  <a:srgbClr val="FF0000"/>
                </a:solidFill>
              </a:rPr>
              <a:t>Conclusions and Next Steps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232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7B7B4-E590-41A8-AE71-396D89982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BAA30-A20F-4CA7-AA1D-A92281390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with Meyer to redesign the unit</a:t>
            </a:r>
          </a:p>
          <a:p>
            <a:r>
              <a:rPr lang="en-US" dirty="0"/>
              <a:t>Retest the </a:t>
            </a:r>
            <a:r>
              <a:rPr lang="en-US" baseline="30000" dirty="0"/>
              <a:t>3</a:t>
            </a:r>
            <a:r>
              <a:rPr lang="en-US" dirty="0"/>
              <a:t>He line and electronics</a:t>
            </a:r>
          </a:p>
          <a:p>
            <a:r>
              <a:rPr lang="en-US" dirty="0"/>
              <a:t>Testing NMR and microwave lines</a:t>
            </a:r>
          </a:p>
          <a:p>
            <a:r>
              <a:rPr lang="en-US" dirty="0"/>
              <a:t>Run a successful cooldown</a:t>
            </a:r>
          </a:p>
          <a:p>
            <a:r>
              <a:rPr lang="en-US" dirty="0"/>
              <a:t>Prepare for the GDH experiment</a:t>
            </a:r>
          </a:p>
          <a:p>
            <a:r>
              <a:rPr lang="en-US" dirty="0"/>
              <a:t>Prepare for the T</a:t>
            </a:r>
            <a:r>
              <a:rPr lang="en-US" baseline="-25000" dirty="0"/>
              <a:t>20</a:t>
            </a:r>
            <a:r>
              <a:rPr lang="en-US" dirty="0"/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70634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2FD40-38CE-48DB-836F-F4993021D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77593-CD04-4E9C-8932-F55E401C6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 Crabb, Dustin Keller, Blaine </a:t>
            </a:r>
            <a:r>
              <a:rPr lang="en-US" dirty="0" err="1"/>
              <a:t>Norum</a:t>
            </a:r>
            <a:r>
              <a:rPr lang="en-US" dirty="0"/>
              <a:t>, and Donal Day for their knowledge and advice</a:t>
            </a:r>
          </a:p>
          <a:p>
            <a:r>
              <a:rPr lang="en-US" dirty="0"/>
              <a:t>Mark </a:t>
            </a:r>
            <a:r>
              <a:rPr lang="en-US" dirty="0" err="1"/>
              <a:t>Hoegerl</a:t>
            </a:r>
            <a:r>
              <a:rPr lang="en-US" dirty="0"/>
              <a:t>, Will </a:t>
            </a:r>
            <a:r>
              <a:rPr lang="en-US" dirty="0" err="1"/>
              <a:t>Fariss</a:t>
            </a:r>
            <a:r>
              <a:rPr lang="en-US" dirty="0"/>
              <a:t>, and Josh </a:t>
            </a:r>
            <a:r>
              <a:rPr lang="en-US" dirty="0" err="1"/>
              <a:t>Ocheltree</a:t>
            </a:r>
            <a:r>
              <a:rPr lang="en-US" dirty="0"/>
              <a:t> for their time and their patience</a:t>
            </a:r>
          </a:p>
          <a:p>
            <a:r>
              <a:rPr lang="en-US" dirty="0"/>
              <a:t>Chris Keith for his input</a:t>
            </a:r>
          </a:p>
          <a:p>
            <a:r>
              <a:rPr lang="en-US" dirty="0"/>
              <a:t>TUNL for their support and contributions</a:t>
            </a:r>
          </a:p>
        </p:txBody>
      </p:sp>
    </p:spTree>
    <p:extLst>
      <p:ext uri="{BB962C8B-B14F-4D97-AF65-F5344CB8AC3E}">
        <p14:creationId xmlns:p14="http://schemas.microsoft.com/office/powerpoint/2010/main" val="4163198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F5F06-02DB-41DB-BA96-B0C093513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6305E-0388-4DC9-9DA9-E91CF5C22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effectLst/>
              </a:rPr>
              <a:t>Keller, D., </a:t>
            </a:r>
            <a:r>
              <a:rPr lang="en-US" dirty="0" err="1">
                <a:effectLst/>
              </a:rPr>
              <a:t>Norum</a:t>
            </a:r>
            <a:r>
              <a:rPr lang="en-US" dirty="0">
                <a:effectLst/>
              </a:rPr>
              <a:t>, B., &amp; Seo, P. (2016, February 16). Measurement of the Tensor Analyzing Power in Deuteron Photo-disintegration between </a:t>
            </a:r>
            <a:r>
              <a:rPr lang="en-US" dirty="0" err="1">
                <a:effectLst/>
              </a:rPr>
              <a:t>Eγ</a:t>
            </a:r>
            <a:r>
              <a:rPr lang="en-US" dirty="0">
                <a:effectLst/>
              </a:rPr>
              <a:t> = 4 MeV and 20 MeV.</a:t>
            </a:r>
            <a:endParaRPr lang="en-US" dirty="0"/>
          </a:p>
          <a:p>
            <a:r>
              <a:rPr lang="en-US" dirty="0"/>
              <a:t>T.O.Niinikoski,F.Udo,Nucl.Instr.andMeth.134(1976)219.</a:t>
            </a:r>
          </a:p>
          <a:p>
            <a:r>
              <a:rPr lang="en-US" dirty="0"/>
              <a:t>S. </a:t>
            </a:r>
            <a:r>
              <a:rPr lang="en-US" dirty="0" err="1"/>
              <a:t>Hoblit</a:t>
            </a:r>
            <a:r>
              <a:rPr lang="en-US" dirty="0"/>
              <a:t>, et al., LEGS-Spin Collaboration, Phys. Rev. Lett. 102 (2009)</a:t>
            </a:r>
          </a:p>
          <a:p>
            <a:r>
              <a:rPr lang="en-US" dirty="0">
                <a:hlinkClick r:id="rId2"/>
              </a:rPr>
              <a:t>https://en.wikipedia.org/wiki/Dilution_refrigerator</a:t>
            </a:r>
            <a:endParaRPr lang="en-US" dirty="0"/>
          </a:p>
          <a:p>
            <a:r>
              <a:rPr lang="en-US" dirty="0"/>
              <a:t>tunl.duke.edu</a:t>
            </a:r>
          </a:p>
          <a:p>
            <a:r>
              <a:rPr lang="en-US" dirty="0"/>
              <a:t>K.-M. Schmitt and H. </a:t>
            </a:r>
            <a:r>
              <a:rPr lang="en-US" dirty="0" err="1"/>
              <a:t>Arenhovel</a:t>
            </a:r>
            <a:r>
              <a:rPr lang="en-US" dirty="0"/>
              <a:t>, Few-Body Syst. 7, 95 (1989).</a:t>
            </a:r>
          </a:p>
          <a:p>
            <a:r>
              <a:rPr lang="en-US" dirty="0"/>
              <a:t>H. </a:t>
            </a:r>
            <a:r>
              <a:rPr lang="en-US" dirty="0" err="1"/>
              <a:t>Arenhovel</a:t>
            </a:r>
            <a:r>
              <a:rPr lang="en-US" dirty="0"/>
              <a:t>, W. </a:t>
            </a:r>
            <a:r>
              <a:rPr lang="en-US" dirty="0" err="1"/>
              <a:t>Leidemann</a:t>
            </a:r>
            <a:r>
              <a:rPr lang="en-US" dirty="0"/>
              <a:t>, and E. </a:t>
            </a:r>
            <a:r>
              <a:rPr lang="en-US" dirty="0" err="1"/>
              <a:t>Tomusiak</a:t>
            </a:r>
            <a:r>
              <a:rPr lang="en-US" dirty="0"/>
              <a:t>, Few-Body Syst. 28 (2000) 147.</a:t>
            </a:r>
          </a:p>
          <a:p>
            <a:r>
              <a:rPr lang="en-US" dirty="0"/>
              <a:t>“Search for </a:t>
            </a:r>
            <a:r>
              <a:rPr lang="en-US" dirty="0" err="1"/>
              <a:t>supernarrow</a:t>
            </a:r>
            <a:r>
              <a:rPr lang="en-US" dirty="0"/>
              <a:t> dibaryons in pd interactions,” L.V. </a:t>
            </a:r>
            <a:r>
              <a:rPr lang="en-US" dirty="0" err="1"/>
              <a:t>Fil'kov</a:t>
            </a:r>
            <a:r>
              <a:rPr lang="en-US" dirty="0"/>
              <a:t> et al., Phys. Rev. C61, 044004 (2000).</a:t>
            </a:r>
          </a:p>
          <a:p>
            <a:r>
              <a:rPr lang="en-US" dirty="0"/>
              <a:t>“Differential polarization of photoneutrons from deuterium,” R. Nath, F.W.K. </a:t>
            </a:r>
            <a:r>
              <a:rPr lang="en-US" dirty="0" err="1"/>
              <a:t>Firk</a:t>
            </a:r>
            <a:r>
              <a:rPr lang="en-US" dirty="0"/>
              <a:t>, and H.L. Schultz, </a:t>
            </a:r>
            <a:r>
              <a:rPr lang="en-US" dirty="0" err="1"/>
              <a:t>Nucl</a:t>
            </a:r>
            <a:r>
              <a:rPr lang="en-US" dirty="0"/>
              <a:t>. Phys. A194, 49 (1972).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88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FF85B-76E2-4DED-8CE7-637800573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F00DB-349E-4F16-9559-B9A1C9997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Deuteron</a:t>
            </a:r>
          </a:p>
          <a:p>
            <a:r>
              <a:rPr lang="en-US" dirty="0"/>
              <a:t>Tensor Analyzing Powers</a:t>
            </a:r>
          </a:p>
          <a:p>
            <a:r>
              <a:rPr lang="en-US" dirty="0"/>
              <a:t>Low Energy Region</a:t>
            </a:r>
          </a:p>
        </p:txBody>
      </p:sp>
    </p:spTree>
    <p:extLst>
      <p:ext uri="{BB962C8B-B14F-4D97-AF65-F5344CB8AC3E}">
        <p14:creationId xmlns:p14="http://schemas.microsoft.com/office/powerpoint/2010/main" val="251970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FEC72-F930-49D1-9463-8D017B16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E81B3-D99E-CFF4-8535-8AA55D2E9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Discrepancy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8DE6CCE-A189-EDDA-E2A8-BE76B5BE90C4}"/>
              </a:ext>
            </a:extLst>
          </p:cNvPr>
          <p:cNvGrpSpPr/>
          <p:nvPr/>
        </p:nvGrpSpPr>
        <p:grpSpPr>
          <a:xfrm>
            <a:off x="4439863" y="2996970"/>
            <a:ext cx="7371227" cy="3666877"/>
            <a:chOff x="3359971" y="1606059"/>
            <a:chExt cx="7371227" cy="3666877"/>
          </a:xfrm>
        </p:grpSpPr>
        <p:pic>
          <p:nvPicPr>
            <p:cNvPr id="6" name="Picture 5" descr="Chart&#10;&#10;Description automatically generated">
              <a:extLst>
                <a:ext uri="{FF2B5EF4-FFF2-40B4-BE49-F238E27FC236}">
                  <a16:creationId xmlns:a16="http://schemas.microsoft.com/office/drawing/2014/main" id="{6C9FF0D4-E7F6-5AEB-0DF5-D15324CAA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0491" y="1606059"/>
              <a:ext cx="4910707" cy="366687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20810C-ED91-6674-0350-6FC40773C5E5}"/>
                </a:ext>
              </a:extLst>
            </p:cNvPr>
            <p:cNvSpPr txBox="1"/>
            <p:nvPr/>
          </p:nvSpPr>
          <p:spPr>
            <a:xfrm>
              <a:off x="3359971" y="1673770"/>
              <a:ext cx="24019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Source: Nath et 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615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FEC72-F930-49D1-9463-8D017B16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E81B3-D99E-CFF4-8535-8AA55D2E9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Discrepancy</a:t>
            </a:r>
          </a:p>
          <a:p>
            <a:r>
              <a:rPr lang="en-US" dirty="0" err="1"/>
              <a:t>pd→ppX</a:t>
            </a:r>
            <a:endParaRPr lang="en-US" dirty="0"/>
          </a:p>
        </p:txBody>
      </p:sp>
      <p:pic>
        <p:nvPicPr>
          <p:cNvPr id="9" name="Picture 8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411C0801-DC86-243C-81B9-0C28CF093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36" y="3248782"/>
            <a:ext cx="7701314" cy="19739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0C390-346C-63F9-9BE7-9EBDCB984EAB}"/>
              </a:ext>
            </a:extLst>
          </p:cNvPr>
          <p:cNvGrpSpPr/>
          <p:nvPr/>
        </p:nvGrpSpPr>
        <p:grpSpPr>
          <a:xfrm>
            <a:off x="5422933" y="1593187"/>
            <a:ext cx="6311662" cy="5201129"/>
            <a:chOff x="5422933" y="1593187"/>
            <a:chExt cx="6311662" cy="5201129"/>
          </a:xfrm>
        </p:grpSpPr>
        <p:pic>
          <p:nvPicPr>
            <p:cNvPr id="5" name="Picture 4" descr="Graphical user interface, chart, line chart&#10;&#10;Description automatically generated">
              <a:extLst>
                <a:ext uri="{FF2B5EF4-FFF2-40B4-BE49-F238E27FC236}">
                  <a16:creationId xmlns:a16="http://schemas.microsoft.com/office/drawing/2014/main" id="{AA35B343-096C-C45C-38FD-405274795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5" y="1593187"/>
              <a:ext cx="3458750" cy="520112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B6D9A4-C67A-E895-DA68-442E5796EEC3}"/>
                </a:ext>
              </a:extLst>
            </p:cNvPr>
            <p:cNvSpPr txBox="1"/>
            <p:nvPr/>
          </p:nvSpPr>
          <p:spPr>
            <a:xfrm>
              <a:off x="5422933" y="5575852"/>
              <a:ext cx="26245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Source: </a:t>
              </a:r>
              <a:r>
                <a:rPr lang="en-US" dirty="0" err="1"/>
                <a:t>Fil’kov</a:t>
              </a:r>
              <a:r>
                <a:rPr lang="en-US" dirty="0"/>
                <a:t> et al. (Top)</a:t>
              </a:r>
            </a:p>
            <a:p>
              <a:r>
                <a:rPr lang="en-US" dirty="0"/>
                <a:t>S. </a:t>
              </a:r>
              <a:r>
                <a:rPr lang="en-US" dirty="0" err="1"/>
                <a:t>Hoblit</a:t>
              </a:r>
              <a:r>
                <a:rPr lang="en-US" dirty="0"/>
                <a:t> et al.</a:t>
              </a:r>
            </a:p>
            <a:p>
              <a:r>
                <a:rPr lang="en-US" dirty="0"/>
                <a:t>(middle and bottom)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5513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051CA-5148-CD5F-FC5E-666E051FC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39BD8-A632-17A2-B22B-7DEBCBD74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GDH</a:t>
            </a:r>
          </a:p>
          <a:p>
            <a:r>
              <a:rPr lang="en-US" dirty="0"/>
              <a:t>T</a:t>
            </a:r>
            <a:r>
              <a:rPr lang="en-US" baseline="-25000" dirty="0"/>
              <a:t>20</a:t>
            </a:r>
            <a:r>
              <a:rPr lang="en-US" baseline="30000" dirty="0"/>
              <a:t> </a:t>
            </a:r>
            <a:endParaRPr lang="en-US" dirty="0"/>
          </a:p>
        </p:txBody>
      </p:sp>
      <p:pic>
        <p:nvPicPr>
          <p:cNvPr id="5" name="Picture 4" descr="A math equations on a white background&#10;&#10;Description automatically generated">
            <a:extLst>
              <a:ext uri="{FF2B5EF4-FFF2-40B4-BE49-F238E27FC236}">
                <a16:creationId xmlns:a16="http://schemas.microsoft.com/office/drawing/2014/main" id="{C1ABB6B8-7CAB-D38B-B95D-85DA24F33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804" y="1813818"/>
            <a:ext cx="6062192" cy="2675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CA9CC1-5346-1D73-FE2F-F2036BCF4356}"/>
              </a:ext>
            </a:extLst>
          </p:cNvPr>
          <p:cNvSpPr txBox="1"/>
          <p:nvPr/>
        </p:nvSpPr>
        <p:spPr>
          <a:xfrm>
            <a:off x="5137078" y="4695290"/>
            <a:ext cx="3893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Schmitt and </a:t>
            </a:r>
            <a:r>
              <a:rPr lang="en-US" dirty="0" err="1"/>
              <a:t>Arenhovel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88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7E783-B646-4215-9C5C-833254F28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8D0CF-A063-4620-8AAD-15F7B78E5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Theory</a:t>
            </a:r>
          </a:p>
          <a:p>
            <a:r>
              <a:rPr lang="en-US" dirty="0">
                <a:solidFill>
                  <a:srgbClr val="FF0000"/>
                </a:solidFill>
              </a:rPr>
              <a:t>Experiment</a:t>
            </a:r>
          </a:p>
          <a:p>
            <a:r>
              <a:rPr lang="en-US" dirty="0"/>
              <a:t>Our Dilution Refrigerator</a:t>
            </a:r>
          </a:p>
          <a:p>
            <a:r>
              <a:rPr lang="en-US" dirty="0"/>
              <a:t>The Problem</a:t>
            </a:r>
          </a:p>
          <a:p>
            <a:r>
              <a:rPr lang="en-US" dirty="0"/>
              <a:t>Conclusions and Next Steps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314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F1C8E-2344-427F-8EFD-D4FAC28B6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508FE-8675-4DF7-B553-33E6E59E1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Deuteron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object, engine, indoor&#10;&#10;Description automatically generated">
            <a:extLst>
              <a:ext uri="{FF2B5EF4-FFF2-40B4-BE49-F238E27FC236}">
                <a16:creationId xmlns:a16="http://schemas.microsoft.com/office/drawing/2014/main" id="{360588FE-AB18-421C-9F50-C70AF3BCD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85" y="1913981"/>
            <a:ext cx="3223436" cy="2404786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BC24893C-3D76-401C-8B43-DC3BF3989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t="7605" r="14494" b="11671"/>
          <a:stretch/>
        </p:blipFill>
        <p:spPr>
          <a:xfrm>
            <a:off x="2580186" y="1740828"/>
            <a:ext cx="5101267" cy="35413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FA73DF-8709-46CC-A8A7-E82A95A5D3C3}"/>
              </a:ext>
            </a:extLst>
          </p:cNvPr>
          <p:cNvSpPr txBox="1"/>
          <p:nvPr/>
        </p:nvSpPr>
        <p:spPr>
          <a:xfrm>
            <a:off x="2809461" y="5620455"/>
            <a:ext cx="2809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tunl.duke.edu</a:t>
            </a:r>
          </a:p>
        </p:txBody>
      </p:sp>
      <p:pic>
        <p:nvPicPr>
          <p:cNvPr id="10" name="Picture 9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E42F3445-86D8-4EBB-8DF8-CDFA16311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850" y="4318767"/>
            <a:ext cx="3070541" cy="247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5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F1C8E-2344-427F-8EFD-D4FAC28B6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508FE-8675-4DF7-B553-33E6E59E1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Deuteron</a:t>
            </a:r>
          </a:p>
          <a:p>
            <a:r>
              <a:rPr lang="en-US" dirty="0"/>
              <a:t>Polarization</a:t>
            </a:r>
          </a:p>
        </p:txBody>
      </p:sp>
    </p:spTree>
    <p:extLst>
      <p:ext uri="{BB962C8B-B14F-4D97-AF65-F5344CB8AC3E}">
        <p14:creationId xmlns:p14="http://schemas.microsoft.com/office/powerpoint/2010/main" val="1308647333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12110</TotalTime>
  <Words>517</Words>
  <Application>Microsoft Office PowerPoint</Application>
  <PresentationFormat>Widescreen</PresentationFormat>
  <Paragraphs>107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Century Gothic</vt:lpstr>
      <vt:lpstr>Vapor Trail</vt:lpstr>
      <vt:lpstr>Use of the HIFROST Dilution Refrigerator for the T20 Experiment</vt:lpstr>
      <vt:lpstr>Outline</vt:lpstr>
      <vt:lpstr>Theory</vt:lpstr>
      <vt:lpstr>Theory</vt:lpstr>
      <vt:lpstr>Theory</vt:lpstr>
      <vt:lpstr>Theory</vt:lpstr>
      <vt:lpstr>Outline</vt:lpstr>
      <vt:lpstr>Experiment</vt:lpstr>
      <vt:lpstr>Experiment</vt:lpstr>
      <vt:lpstr>Outline</vt:lpstr>
      <vt:lpstr>Our Dilution Refrigerator</vt:lpstr>
      <vt:lpstr>Our Dilution Refrigerator</vt:lpstr>
      <vt:lpstr>Our Dilution Refrigerator</vt:lpstr>
      <vt:lpstr>Our Dilution Refrigerator</vt:lpstr>
      <vt:lpstr>Our Dilution Refrigerator</vt:lpstr>
      <vt:lpstr>Our Dilution Refrigerator</vt:lpstr>
      <vt:lpstr>Our Dilution Refrigerator</vt:lpstr>
      <vt:lpstr>Our Dilution Refrigerator</vt:lpstr>
      <vt:lpstr>Our dilution refrigerator</vt:lpstr>
      <vt:lpstr>Our dilution refrigerator</vt:lpstr>
      <vt:lpstr>Outline</vt:lpstr>
      <vt:lpstr>The problem</vt:lpstr>
      <vt:lpstr>The Problem</vt:lpstr>
      <vt:lpstr>The Problem</vt:lpstr>
      <vt:lpstr>The Problem</vt:lpstr>
      <vt:lpstr>Outline</vt:lpstr>
      <vt:lpstr>Conclusions and Next Steps</vt:lpstr>
      <vt:lpstr>Acknowledgements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on the Reconstruction of the Dilution Refrigerator</dc:title>
  <dc:creator>Matt Roberts</dc:creator>
  <cp:lastModifiedBy>Roberts, Matt J. (mjr6mc)</cp:lastModifiedBy>
  <cp:revision>136</cp:revision>
  <dcterms:created xsi:type="dcterms:W3CDTF">2019-08-07T19:27:03Z</dcterms:created>
  <dcterms:modified xsi:type="dcterms:W3CDTF">2023-09-26T12:37:51Z</dcterms:modified>
</cp:coreProperties>
</file>