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7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8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ata2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ata8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ata6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ata1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ata12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ata81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815" r:id="rId3"/>
    <p:sldId id="846" r:id="rId4"/>
    <p:sldId id="767" r:id="rId5"/>
    <p:sldId id="773" r:id="rId6"/>
    <p:sldId id="835" r:id="rId7"/>
    <p:sldId id="784" r:id="rId8"/>
    <p:sldId id="851" r:id="rId9"/>
    <p:sldId id="852" r:id="rId10"/>
    <p:sldId id="853" r:id="rId11"/>
    <p:sldId id="855" r:id="rId12"/>
    <p:sldId id="849" r:id="rId13"/>
    <p:sldId id="780" r:id="rId14"/>
    <p:sldId id="787" r:id="rId15"/>
    <p:sldId id="791" r:id="rId16"/>
    <p:sldId id="856" r:id="rId17"/>
    <p:sldId id="859" r:id="rId18"/>
    <p:sldId id="858" r:id="rId19"/>
    <p:sldId id="842" r:id="rId20"/>
    <p:sldId id="843" r:id="rId21"/>
    <p:sldId id="848" r:id="rId22"/>
    <p:sldId id="860" r:id="rId23"/>
    <p:sldId id="861" r:id="rId24"/>
    <p:sldId id="862" r:id="rId25"/>
    <p:sldId id="718" r:id="rId26"/>
    <p:sldId id="678" r:id="rId27"/>
    <p:sldId id="822" r:id="rId28"/>
    <p:sldId id="829" r:id="rId29"/>
    <p:sldId id="769" r:id="rId30"/>
    <p:sldId id="836" r:id="rId31"/>
    <p:sldId id="824" r:id="rId32"/>
    <p:sldId id="841" r:id="rId33"/>
    <p:sldId id="818" r:id="rId34"/>
    <p:sldId id="828" r:id="rId35"/>
    <p:sldId id="830" r:id="rId36"/>
    <p:sldId id="827" r:id="rId37"/>
    <p:sldId id="854" r:id="rId38"/>
    <p:sldId id="790" r:id="rId39"/>
    <p:sldId id="825" r:id="rId40"/>
    <p:sldId id="837" r:id="rId41"/>
    <p:sldId id="838" r:id="rId42"/>
    <p:sldId id="819" r:id="rId43"/>
    <p:sldId id="795" r:id="rId44"/>
    <p:sldId id="796" r:id="rId45"/>
    <p:sldId id="840" r:id="rId46"/>
    <p:sldId id="821" r:id="rId47"/>
    <p:sldId id="799" r:id="rId48"/>
    <p:sldId id="823" r:id="rId49"/>
    <p:sldId id="801" r:id="rId50"/>
    <p:sldId id="803" r:id="rId51"/>
    <p:sldId id="804" r:id="rId52"/>
    <p:sldId id="806" r:id="rId53"/>
    <p:sldId id="834" r:id="rId54"/>
    <p:sldId id="847" r:id="rId55"/>
    <p:sldId id="816" r:id="rId56"/>
    <p:sldId id="832" r:id="rId57"/>
    <p:sldId id="833" r:id="rId58"/>
    <p:sldId id="831" r:id="rId59"/>
    <p:sldId id="850" r:id="rId60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000000"/>
    <a:srgbClr val="FFB063"/>
    <a:srgbClr val="FFA245"/>
    <a:srgbClr val="0000FF"/>
    <a:srgbClr val="8EB4E3"/>
    <a:srgbClr val="FF5555"/>
    <a:srgbClr val="00FFFF"/>
    <a:srgbClr val="FF8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20" autoAdjust="0"/>
    <p:restoredTop sz="94434" autoAdjust="0"/>
  </p:normalViewPr>
  <p:slideViewPr>
    <p:cSldViewPr>
      <p:cViewPr varScale="1">
        <p:scale>
          <a:sx n="104" d="100"/>
          <a:sy n="104" d="100"/>
        </p:scale>
        <p:origin x="68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1596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20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40.PN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00.pn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2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60.png"/></Relationships>
</file>

<file path=ppt/diagrams/_rels/data8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60.png"/></Relationships>
</file>

<file path=ppt/diagrams/_rels/data8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F60BF8-E1B2-4ECD-B866-66E873C836C0}" type="doc">
      <dgm:prSet loTypeId="urn:microsoft.com/office/officeart/2005/8/layout/chevronAccent+Icon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B61239-A0DF-48B5-AB3B-371FD62883C9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baseline="-250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</a:p>
      </dgm:t>
    </dgm:pt>
    <dgm:pt modelId="{6F3A83A9-6DCB-4073-A3D7-A84A8FCB7462}" type="par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7BE081-CF2C-40E1-BF20-4F0C611389B4}" type="sib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8830EE-D0D5-41F1-B66A-F6EE712D8430}">
      <dgm:prSet phldrT="[Text]" custT="1"/>
      <dgm:spPr>
        <a:solidFill>
          <a:srgbClr val="C6CACF"/>
        </a:solidFill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</a:p>
      </dgm:t>
    </dgm:pt>
    <dgm:pt modelId="{72453BB8-635D-4D7C-B572-04898B3BC8B5}" type="par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6F8E3C3-256E-4C9F-9AF8-188AA6435C24}" type="sib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5B7C24C8-BDDB-424E-A682-E7F6D3CF78AB}">
          <dgm:prSet phldrT="[Text]" custT="1"/>
          <dgm:spPr>
            <a:solidFill>
              <a:schemeClr val="tx2">
                <a:lumMod val="85000"/>
                <a:alpha val="90000"/>
              </a:schemeClr>
            </a:solidFill>
          </dgm:spPr>
          <dgm:t>
            <a:bodyPr/>
            <a:lstStyle/>
            <a:p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Combine data to generate constraints upon: </a:t>
              </a:r>
              <a14:m>
                <m:oMath xmlns:m="http://schemas.openxmlformats.org/officeDocument/2006/math">
                  <m:sSubSup>
                    <m:sSubSupPr>
                      <m:ctrlP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e>
                    <m: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sub>
                    <m:sup/>
                  </m:sSubSup>
                </m:oMath>
              </a14:m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</dgm:t>
        </dgm:pt>
      </mc:Choice>
      <mc:Fallback xmlns="">
        <dgm:pt modelId="{5B7C24C8-BDDB-424E-A682-E7F6D3CF78AB}">
          <dgm:prSet phldrT="[Text]" custT="1"/>
          <dgm:spPr>
            <a:solidFill>
              <a:schemeClr val="tx2">
                <a:lumMod val="85000"/>
                <a:alpha val="90000"/>
              </a:schemeClr>
            </a:solidFill>
          </dgm:spPr>
          <dgm:t>
            <a:bodyPr/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Combine data to generate constraints upon: 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𝜏</a:t>
              </a:r>
              <a:r>
                <a:rPr lang="en-US" sz="1600" i="0" smtClean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_(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</a:rPr>
                <a:t>𝑛𝑛^′</a:t>
              </a:r>
              <a:r>
                <a:rPr lang="en-US" sz="160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)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</a:rPr>
                <a:t>^ </a:t>
              </a:r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</dgm:t>
        </dgm:pt>
      </mc:Fallback>
    </mc:AlternateContent>
    <dgm:pt modelId="{D62E1E67-E2A9-4FCB-A475-5E85E5721D36}" type="par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D3CA89-FA12-4630-9809-F9FBC3EBF71D}" type="sib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90820E-D733-44BE-A5A6-F6179A880663}" type="pres">
      <dgm:prSet presAssocID="{9FF60BF8-E1B2-4ECD-B866-66E873C836C0}" presName="Name0" presStyleCnt="0">
        <dgm:presLayoutVars>
          <dgm:dir/>
          <dgm:resizeHandles val="exact"/>
        </dgm:presLayoutVars>
      </dgm:prSet>
      <dgm:spPr/>
    </dgm:pt>
    <dgm:pt modelId="{2ABABABE-B7EC-486D-9F0D-FF181C49F967}" type="pres">
      <dgm:prSet presAssocID="{49B61239-A0DF-48B5-AB3B-371FD62883C9}" presName="composite" presStyleCnt="0"/>
      <dgm:spPr/>
    </dgm:pt>
    <dgm:pt modelId="{E9DD49A8-0E5F-4A4A-9826-8604E4196745}" type="pres">
      <dgm:prSet presAssocID="{49B61239-A0DF-48B5-AB3B-371FD62883C9}" presName="bgChev" presStyleLbl="node1" presStyleIdx="0" presStyleCnt="3" custScaleX="63692" custLinFactNeighborX="-34343" custLinFactNeighborY="-24816"/>
      <dgm:spPr/>
    </dgm:pt>
    <dgm:pt modelId="{D58EF47B-2143-46FB-AEF2-E0A8C0A5E6E2}" type="pres">
      <dgm:prSet presAssocID="{49B61239-A0DF-48B5-AB3B-371FD62883C9}" presName="txNode" presStyleLbl="fgAcc1" presStyleIdx="0" presStyleCnt="3" custScaleX="79761" custLinFactNeighborX="-16371" custLinFactNeighborY="5242">
        <dgm:presLayoutVars>
          <dgm:bulletEnabled val="1"/>
        </dgm:presLayoutVars>
      </dgm:prSet>
      <dgm:spPr/>
    </dgm:pt>
    <dgm:pt modelId="{032185EA-ED91-4022-901D-520F9BA7740F}" type="pres">
      <dgm:prSet presAssocID="{C37BE081-CF2C-40E1-BF20-4F0C611389B4}" presName="compositeSpace" presStyleCnt="0"/>
      <dgm:spPr/>
    </dgm:pt>
    <dgm:pt modelId="{8B4A1026-705D-4186-A711-32674D1C165F}" type="pres">
      <dgm:prSet presAssocID="{8B8830EE-D0D5-41F1-B66A-F6EE712D8430}" presName="composite" presStyleCnt="0"/>
      <dgm:spPr/>
    </dgm:pt>
    <dgm:pt modelId="{A5AC0C53-0A57-4556-A68D-044A0712A719}" type="pres">
      <dgm:prSet presAssocID="{8B8830EE-D0D5-41F1-B66A-F6EE712D8430}" presName="bgChev" presStyleLbl="node1" presStyleIdx="1" presStyleCnt="3" custScaleX="70707" custLinFactNeighborX="-15763"/>
      <dgm:spPr/>
    </dgm:pt>
    <dgm:pt modelId="{0D2C276F-C24C-4B36-BFDD-9C3ED35618EE}" type="pres">
      <dgm:prSet presAssocID="{8B8830EE-D0D5-41F1-B66A-F6EE712D8430}" presName="txNode" presStyleLbl="fgAcc1" presStyleIdx="1" presStyleCnt="3" custScaleX="79676" custLinFactNeighborX="-34021">
        <dgm:presLayoutVars>
          <dgm:bulletEnabled val="1"/>
        </dgm:presLayoutVars>
      </dgm:prSet>
      <dgm:spPr/>
    </dgm:pt>
    <dgm:pt modelId="{167D657B-0F94-4712-A012-89BE8D5EE7DD}" type="pres">
      <dgm:prSet presAssocID="{F6F8E3C3-256E-4C9F-9AF8-188AA6435C24}" presName="compositeSpace" presStyleCnt="0"/>
      <dgm:spPr/>
    </dgm:pt>
    <dgm:pt modelId="{4CF295EC-32D3-452E-A189-F88EEA74F5C9}" type="pres">
      <dgm:prSet presAssocID="{5B7C24C8-BDDB-424E-A682-E7F6D3CF78AB}" presName="composite" presStyleCnt="0"/>
      <dgm:spPr/>
    </dgm:pt>
    <dgm:pt modelId="{14A10726-81AA-4916-91C0-A2D948009F53}" type="pres">
      <dgm:prSet presAssocID="{5B7C24C8-BDDB-424E-A682-E7F6D3CF78AB}" presName="bgChev" presStyleLbl="node1" presStyleIdx="2" presStyleCnt="3" custScaleX="71681" custLinFactNeighborX="-30303" custLinFactNeighborY="1708"/>
      <dgm:spPr/>
    </dgm:pt>
    <dgm:pt modelId="{E08192A1-F128-4C57-9DC2-D03E049A727B}" type="pres">
      <dgm:prSet presAssocID="{5B7C24C8-BDDB-424E-A682-E7F6D3CF78AB}" presName="txNode" presStyleLbl="fgAcc1" presStyleIdx="2" presStyleCnt="3" custScaleX="80104" custLinFactNeighborX="-49215" custLinFactNeighborY="-184">
        <dgm:presLayoutVars>
          <dgm:bulletEnabled val="1"/>
        </dgm:presLayoutVars>
      </dgm:prSet>
      <dgm:spPr/>
    </dgm:pt>
  </dgm:ptLst>
  <dgm:cxnLst>
    <dgm:cxn modelId="{D72D372A-914B-486F-AD0C-36789BC17A2D}" srcId="{9FF60BF8-E1B2-4ECD-B866-66E873C836C0}" destId="{49B61239-A0DF-48B5-AB3B-371FD62883C9}" srcOrd="0" destOrd="0" parTransId="{6F3A83A9-6DCB-4073-A3D7-A84A8FCB7462}" sibTransId="{C37BE081-CF2C-40E1-BF20-4F0C611389B4}"/>
    <dgm:cxn modelId="{CD0F9033-00B2-427F-912C-41A6F1ABAE6D}" type="presOf" srcId="{49B61239-A0DF-48B5-AB3B-371FD62883C9}" destId="{D58EF47B-2143-46FB-AEF2-E0A8C0A5E6E2}" srcOrd="0" destOrd="0" presId="urn:microsoft.com/office/officeart/2005/8/layout/chevronAccent+Icon"/>
    <dgm:cxn modelId="{63E15B6A-C283-4250-B103-15B90D95EC6C}" srcId="{9FF60BF8-E1B2-4ECD-B866-66E873C836C0}" destId="{5B7C24C8-BDDB-424E-A682-E7F6D3CF78AB}" srcOrd="2" destOrd="0" parTransId="{D62E1E67-E2A9-4FCB-A475-5E85E5721D36}" sibTransId="{41D3CA89-FA12-4630-9809-F9FBC3EBF71D}"/>
    <dgm:cxn modelId="{BAE6BC6E-06B0-4165-A5A8-77351C0F70A0}" srcId="{9FF60BF8-E1B2-4ECD-B866-66E873C836C0}" destId="{8B8830EE-D0D5-41F1-B66A-F6EE712D8430}" srcOrd="1" destOrd="0" parTransId="{72453BB8-635D-4D7C-B572-04898B3BC8B5}" sibTransId="{F6F8E3C3-256E-4C9F-9AF8-188AA6435C24}"/>
    <dgm:cxn modelId="{74A3D454-E85A-48DC-B624-B8105785E7FE}" type="presOf" srcId="{9FF60BF8-E1B2-4ECD-B866-66E873C836C0}" destId="{9090820E-D733-44BE-A5A6-F6179A880663}" srcOrd="0" destOrd="0" presId="urn:microsoft.com/office/officeart/2005/8/layout/chevronAccent+Icon"/>
    <dgm:cxn modelId="{064FD384-CCAA-458C-8992-F61C4B88B03D}" type="presOf" srcId="{8B8830EE-D0D5-41F1-B66A-F6EE712D8430}" destId="{0D2C276F-C24C-4B36-BFDD-9C3ED35618EE}" srcOrd="0" destOrd="0" presId="urn:microsoft.com/office/officeart/2005/8/layout/chevronAccent+Icon"/>
    <dgm:cxn modelId="{2D99A885-B196-485B-8B6C-1713BB4F8728}" type="presOf" srcId="{5B7C24C8-BDDB-424E-A682-E7F6D3CF78AB}" destId="{E08192A1-F128-4C57-9DC2-D03E049A727B}" srcOrd="0" destOrd="0" presId="urn:microsoft.com/office/officeart/2005/8/layout/chevronAccent+Icon"/>
    <dgm:cxn modelId="{E89E8BB5-515A-4A8B-A100-D219BAC7193E}" type="presParOf" srcId="{9090820E-D733-44BE-A5A6-F6179A880663}" destId="{2ABABABE-B7EC-486D-9F0D-FF181C49F967}" srcOrd="0" destOrd="0" presId="urn:microsoft.com/office/officeart/2005/8/layout/chevronAccent+Icon"/>
    <dgm:cxn modelId="{4A232CAE-6D99-4FCA-9E59-1716AFB9A352}" type="presParOf" srcId="{2ABABABE-B7EC-486D-9F0D-FF181C49F967}" destId="{E9DD49A8-0E5F-4A4A-9826-8604E4196745}" srcOrd="0" destOrd="0" presId="urn:microsoft.com/office/officeart/2005/8/layout/chevronAccent+Icon"/>
    <dgm:cxn modelId="{6E54EED6-4011-4321-A318-F5C4D97469E3}" type="presParOf" srcId="{2ABABABE-B7EC-486D-9F0D-FF181C49F967}" destId="{D58EF47B-2143-46FB-AEF2-E0A8C0A5E6E2}" srcOrd="1" destOrd="0" presId="urn:microsoft.com/office/officeart/2005/8/layout/chevronAccent+Icon"/>
    <dgm:cxn modelId="{5BC99B71-E4EB-4B0D-B4BD-94B995DC930E}" type="presParOf" srcId="{9090820E-D733-44BE-A5A6-F6179A880663}" destId="{032185EA-ED91-4022-901D-520F9BA7740F}" srcOrd="1" destOrd="0" presId="urn:microsoft.com/office/officeart/2005/8/layout/chevronAccent+Icon"/>
    <dgm:cxn modelId="{B814B5F5-A329-4B35-B8A6-BEAD3289E369}" type="presParOf" srcId="{9090820E-D733-44BE-A5A6-F6179A880663}" destId="{8B4A1026-705D-4186-A711-32674D1C165F}" srcOrd="2" destOrd="0" presId="urn:microsoft.com/office/officeart/2005/8/layout/chevronAccent+Icon"/>
    <dgm:cxn modelId="{BAB01623-5C1A-4B3D-BD9E-5F285012AED7}" type="presParOf" srcId="{8B4A1026-705D-4186-A711-32674D1C165F}" destId="{A5AC0C53-0A57-4556-A68D-044A0712A719}" srcOrd="0" destOrd="0" presId="urn:microsoft.com/office/officeart/2005/8/layout/chevronAccent+Icon"/>
    <dgm:cxn modelId="{D29FF638-81C0-47CA-A755-37617F2FFEBC}" type="presParOf" srcId="{8B4A1026-705D-4186-A711-32674D1C165F}" destId="{0D2C276F-C24C-4B36-BFDD-9C3ED35618EE}" srcOrd="1" destOrd="0" presId="urn:microsoft.com/office/officeart/2005/8/layout/chevronAccent+Icon"/>
    <dgm:cxn modelId="{9ADC1B5E-EFB1-4BF0-BB3F-6AE78E26DA16}" type="presParOf" srcId="{9090820E-D733-44BE-A5A6-F6179A880663}" destId="{167D657B-0F94-4712-A012-89BE8D5EE7DD}" srcOrd="3" destOrd="0" presId="urn:microsoft.com/office/officeart/2005/8/layout/chevronAccent+Icon"/>
    <dgm:cxn modelId="{A71E0A49-6366-475A-BFD2-7BA72F3D0142}" type="presParOf" srcId="{9090820E-D733-44BE-A5A6-F6179A880663}" destId="{4CF295EC-32D3-452E-A189-F88EEA74F5C9}" srcOrd="4" destOrd="0" presId="urn:microsoft.com/office/officeart/2005/8/layout/chevronAccent+Icon"/>
    <dgm:cxn modelId="{FB9D9569-696B-42AF-86DC-3C4EB7AF217A}" type="presParOf" srcId="{4CF295EC-32D3-452E-A189-F88EEA74F5C9}" destId="{14A10726-81AA-4916-91C0-A2D948009F53}" srcOrd="0" destOrd="0" presId="urn:microsoft.com/office/officeart/2005/8/layout/chevronAccent+Icon"/>
    <dgm:cxn modelId="{FCB46616-D860-4BE4-95F1-8C703C2DF587}" type="presParOf" srcId="{4CF295EC-32D3-452E-A189-F88EEA74F5C9}" destId="{E08192A1-F128-4C57-9DC2-D03E049A727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FF60BF8-E1B2-4ECD-B866-66E873C836C0}" type="doc">
      <dgm:prSet loTypeId="urn:microsoft.com/office/officeart/2005/8/layout/chevronAccent+Icon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B61239-A0DF-48B5-AB3B-371FD62883C9}">
      <dgm:prSet phldrT="[Text]" custT="1"/>
      <dgm:spPr>
        <a:solidFill>
          <a:srgbClr val="C6CACF">
            <a:alpha val="90000"/>
          </a:srgbClr>
        </a:solidFill>
      </dgm:spPr>
      <dgm:t>
        <a:bodyPr/>
        <a:lstStyle/>
        <a:p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dirty="0" err="1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baseline="-25000" dirty="0" err="1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  <a:endParaRPr lang="en-US" sz="1600" dirty="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F3A83A9-6DCB-4073-A3D7-A84A8FCB7462}" type="par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7BE081-CF2C-40E1-BF20-4F0C611389B4}" type="sib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8830EE-D0D5-41F1-B66A-F6EE712D8430}">
      <dgm:prSet phldrT="[Text]" custT="1"/>
      <dgm:spPr>
        <a:solidFill>
          <a:srgbClr val="C6CACF"/>
        </a:solidFill>
      </dgm:spPr>
      <dgm:t>
        <a:bodyPr/>
        <a:lstStyle/>
        <a:p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baseline="-250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baseline="-250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  <a:endParaRPr lang="en-US" sz="1600" dirty="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2453BB8-635D-4D7C-B572-04898B3BC8B5}" type="par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6F8E3C3-256E-4C9F-9AF8-188AA6435C24}" type="sib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B7C24C8-BDDB-424E-A682-E7F6D3CF78AB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62E1E67-E2A9-4FCB-A475-5E85E5721D36}" type="par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D3CA89-FA12-4630-9809-F9FBC3EBF71D}" type="sib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90820E-D733-44BE-A5A6-F6179A880663}" type="pres">
      <dgm:prSet presAssocID="{9FF60BF8-E1B2-4ECD-B866-66E873C836C0}" presName="Name0" presStyleCnt="0">
        <dgm:presLayoutVars>
          <dgm:dir/>
          <dgm:resizeHandles val="exact"/>
        </dgm:presLayoutVars>
      </dgm:prSet>
      <dgm:spPr/>
    </dgm:pt>
    <dgm:pt modelId="{2ABABABE-B7EC-486D-9F0D-FF181C49F967}" type="pres">
      <dgm:prSet presAssocID="{49B61239-A0DF-48B5-AB3B-371FD62883C9}" presName="composite" presStyleCnt="0"/>
      <dgm:spPr/>
    </dgm:pt>
    <dgm:pt modelId="{E9DD49A8-0E5F-4A4A-9826-8604E4196745}" type="pres">
      <dgm:prSet presAssocID="{49B61239-A0DF-48B5-AB3B-371FD62883C9}" presName="bgChev" presStyleLbl="node1" presStyleIdx="0" presStyleCnt="3" custScaleX="63692" custLinFactNeighborX="-34343" custLinFactNeighborY="-24816"/>
      <dgm:spPr/>
      <dgm:t>
        <a:bodyPr/>
        <a:lstStyle/>
        <a:p>
          <a:endParaRPr lang="en-US"/>
        </a:p>
      </dgm:t>
    </dgm:pt>
    <dgm:pt modelId="{D58EF47B-2143-46FB-AEF2-E0A8C0A5E6E2}" type="pres">
      <dgm:prSet presAssocID="{49B61239-A0DF-48B5-AB3B-371FD62883C9}" presName="txNode" presStyleLbl="fgAcc1" presStyleIdx="0" presStyleCnt="3" custScaleX="79761" custLinFactNeighborX="-16371" custLinFactNeighborY="52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185EA-ED91-4022-901D-520F9BA7740F}" type="pres">
      <dgm:prSet presAssocID="{C37BE081-CF2C-40E1-BF20-4F0C611389B4}" presName="compositeSpace" presStyleCnt="0"/>
      <dgm:spPr/>
    </dgm:pt>
    <dgm:pt modelId="{8B4A1026-705D-4186-A711-32674D1C165F}" type="pres">
      <dgm:prSet presAssocID="{8B8830EE-D0D5-41F1-B66A-F6EE712D8430}" presName="composite" presStyleCnt="0"/>
      <dgm:spPr/>
    </dgm:pt>
    <dgm:pt modelId="{A5AC0C53-0A57-4556-A68D-044A0712A719}" type="pres">
      <dgm:prSet presAssocID="{8B8830EE-D0D5-41F1-B66A-F6EE712D8430}" presName="bgChev" presStyleLbl="node1" presStyleIdx="1" presStyleCnt="3" custScaleX="70707" custLinFactNeighborX="-15763"/>
      <dgm:spPr/>
    </dgm:pt>
    <dgm:pt modelId="{0D2C276F-C24C-4B36-BFDD-9C3ED35618EE}" type="pres">
      <dgm:prSet presAssocID="{8B8830EE-D0D5-41F1-B66A-F6EE712D8430}" presName="txNode" presStyleLbl="fgAcc1" presStyleIdx="1" presStyleCnt="3" custScaleX="79676" custLinFactNeighborX="-340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D657B-0F94-4712-A012-89BE8D5EE7DD}" type="pres">
      <dgm:prSet presAssocID="{F6F8E3C3-256E-4C9F-9AF8-188AA6435C24}" presName="compositeSpace" presStyleCnt="0"/>
      <dgm:spPr/>
    </dgm:pt>
    <dgm:pt modelId="{4CF295EC-32D3-452E-A189-F88EEA74F5C9}" type="pres">
      <dgm:prSet presAssocID="{5B7C24C8-BDDB-424E-A682-E7F6D3CF78AB}" presName="composite" presStyleCnt="0"/>
      <dgm:spPr/>
    </dgm:pt>
    <dgm:pt modelId="{14A10726-81AA-4916-91C0-A2D948009F53}" type="pres">
      <dgm:prSet presAssocID="{5B7C24C8-BDDB-424E-A682-E7F6D3CF78AB}" presName="bgChev" presStyleLbl="node1" presStyleIdx="2" presStyleCnt="3" custScaleX="71681" custLinFactNeighborX="-30303" custLinFactNeighborY="1708"/>
      <dgm:spPr/>
    </dgm:pt>
    <dgm:pt modelId="{E08192A1-F128-4C57-9DC2-D03E049A727B}" type="pres">
      <dgm:prSet presAssocID="{5B7C24C8-BDDB-424E-A682-E7F6D3CF78AB}" presName="txNode" presStyleLbl="fgAcc1" presStyleIdx="2" presStyleCnt="3" custScaleX="80104" custLinFactNeighborX="-49215" custLinFactNeighborY="-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2D372A-914B-486F-AD0C-36789BC17A2D}" srcId="{9FF60BF8-E1B2-4ECD-B866-66E873C836C0}" destId="{49B61239-A0DF-48B5-AB3B-371FD62883C9}" srcOrd="0" destOrd="0" parTransId="{6F3A83A9-6DCB-4073-A3D7-A84A8FCB7462}" sibTransId="{C37BE081-CF2C-40E1-BF20-4F0C611389B4}"/>
    <dgm:cxn modelId="{63E15B6A-C283-4250-B103-15B90D95EC6C}" srcId="{9FF60BF8-E1B2-4ECD-B866-66E873C836C0}" destId="{5B7C24C8-BDDB-424E-A682-E7F6D3CF78AB}" srcOrd="2" destOrd="0" parTransId="{D62E1E67-E2A9-4FCB-A475-5E85E5721D36}" sibTransId="{41D3CA89-FA12-4630-9809-F9FBC3EBF71D}"/>
    <dgm:cxn modelId="{197C9078-DBD2-4BC5-9C75-E8225F3ED2F7}" type="presOf" srcId="{49B61239-A0DF-48B5-AB3B-371FD62883C9}" destId="{D58EF47B-2143-46FB-AEF2-E0A8C0A5E6E2}" srcOrd="0" destOrd="0" presId="urn:microsoft.com/office/officeart/2005/8/layout/chevronAccent+Icon"/>
    <dgm:cxn modelId="{B8AC0784-055B-4AC3-A31B-06FBAC6FE276}" type="presOf" srcId="{9FF60BF8-E1B2-4ECD-B866-66E873C836C0}" destId="{9090820E-D733-44BE-A5A6-F6179A880663}" srcOrd="0" destOrd="0" presId="urn:microsoft.com/office/officeart/2005/8/layout/chevronAccent+Icon"/>
    <dgm:cxn modelId="{67478875-BB12-46D6-BACA-B11944A35CB1}" type="presOf" srcId="{5B7C24C8-BDDB-424E-A682-E7F6D3CF78AB}" destId="{E08192A1-F128-4C57-9DC2-D03E049A727B}" srcOrd="0" destOrd="0" presId="urn:microsoft.com/office/officeart/2005/8/layout/chevronAccent+Icon"/>
    <dgm:cxn modelId="{BAE6BC6E-06B0-4165-A5A8-77351C0F70A0}" srcId="{9FF60BF8-E1B2-4ECD-B866-66E873C836C0}" destId="{8B8830EE-D0D5-41F1-B66A-F6EE712D8430}" srcOrd="1" destOrd="0" parTransId="{72453BB8-635D-4D7C-B572-04898B3BC8B5}" sibTransId="{F6F8E3C3-256E-4C9F-9AF8-188AA6435C24}"/>
    <dgm:cxn modelId="{FC63562F-4979-4768-9674-069C3776E5A6}" type="presOf" srcId="{8B8830EE-D0D5-41F1-B66A-F6EE712D8430}" destId="{0D2C276F-C24C-4B36-BFDD-9C3ED35618EE}" srcOrd="0" destOrd="0" presId="urn:microsoft.com/office/officeart/2005/8/layout/chevronAccent+Icon"/>
    <dgm:cxn modelId="{DEBC38ED-47E9-428A-B895-2F97538CA688}" type="presParOf" srcId="{9090820E-D733-44BE-A5A6-F6179A880663}" destId="{2ABABABE-B7EC-486D-9F0D-FF181C49F967}" srcOrd="0" destOrd="0" presId="urn:microsoft.com/office/officeart/2005/8/layout/chevronAccent+Icon"/>
    <dgm:cxn modelId="{02815CF9-C1E9-4ABB-B67E-42AC9E2B9076}" type="presParOf" srcId="{2ABABABE-B7EC-486D-9F0D-FF181C49F967}" destId="{E9DD49A8-0E5F-4A4A-9826-8604E4196745}" srcOrd="0" destOrd="0" presId="urn:microsoft.com/office/officeart/2005/8/layout/chevronAccent+Icon"/>
    <dgm:cxn modelId="{7F4ED66C-5881-47F8-A81A-C72A4B2D8EA9}" type="presParOf" srcId="{2ABABABE-B7EC-486D-9F0D-FF181C49F967}" destId="{D58EF47B-2143-46FB-AEF2-E0A8C0A5E6E2}" srcOrd="1" destOrd="0" presId="urn:microsoft.com/office/officeart/2005/8/layout/chevronAccent+Icon"/>
    <dgm:cxn modelId="{E7F4FE69-C3E0-4FCE-AF24-EFD2F8AF92C0}" type="presParOf" srcId="{9090820E-D733-44BE-A5A6-F6179A880663}" destId="{032185EA-ED91-4022-901D-520F9BA7740F}" srcOrd="1" destOrd="0" presId="urn:microsoft.com/office/officeart/2005/8/layout/chevronAccent+Icon"/>
    <dgm:cxn modelId="{7C907A53-27CE-4E57-8DCA-F4FE97294D9A}" type="presParOf" srcId="{9090820E-D733-44BE-A5A6-F6179A880663}" destId="{8B4A1026-705D-4186-A711-32674D1C165F}" srcOrd="2" destOrd="0" presId="urn:microsoft.com/office/officeart/2005/8/layout/chevronAccent+Icon"/>
    <dgm:cxn modelId="{ED4C7CCA-B29C-486A-93A9-23E674D534B0}" type="presParOf" srcId="{8B4A1026-705D-4186-A711-32674D1C165F}" destId="{A5AC0C53-0A57-4556-A68D-044A0712A719}" srcOrd="0" destOrd="0" presId="urn:microsoft.com/office/officeart/2005/8/layout/chevronAccent+Icon"/>
    <dgm:cxn modelId="{31CB0C42-4375-47F2-945E-9AD9D168EDC7}" type="presParOf" srcId="{8B4A1026-705D-4186-A711-32674D1C165F}" destId="{0D2C276F-C24C-4B36-BFDD-9C3ED35618EE}" srcOrd="1" destOrd="0" presId="urn:microsoft.com/office/officeart/2005/8/layout/chevronAccent+Icon"/>
    <dgm:cxn modelId="{59DAF13E-4E8E-4C4E-8CE0-D2723186DF2B}" type="presParOf" srcId="{9090820E-D733-44BE-A5A6-F6179A880663}" destId="{167D657B-0F94-4712-A012-89BE8D5EE7DD}" srcOrd="3" destOrd="0" presId="urn:microsoft.com/office/officeart/2005/8/layout/chevronAccent+Icon"/>
    <dgm:cxn modelId="{CC41C00D-B320-422D-A4C6-830C51EFE1DF}" type="presParOf" srcId="{9090820E-D733-44BE-A5A6-F6179A880663}" destId="{4CF295EC-32D3-452E-A189-F88EEA74F5C9}" srcOrd="4" destOrd="0" presId="urn:microsoft.com/office/officeart/2005/8/layout/chevronAccent+Icon"/>
    <dgm:cxn modelId="{B3E3F593-2BFD-4DB0-BF67-FE68BA0E6F9B}" type="presParOf" srcId="{4CF295EC-32D3-452E-A189-F88EEA74F5C9}" destId="{14A10726-81AA-4916-91C0-A2D948009F53}" srcOrd="0" destOrd="0" presId="urn:microsoft.com/office/officeart/2005/8/layout/chevronAccent+Icon"/>
    <dgm:cxn modelId="{B507AEF1-A834-44AF-B359-EB041C26CAF4}" type="presParOf" srcId="{4CF295EC-32D3-452E-A189-F88EEA74F5C9}" destId="{E08192A1-F128-4C57-9DC2-D03E049A727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FF60BF8-E1B2-4ECD-B866-66E873C836C0}" type="doc">
      <dgm:prSet loTypeId="urn:microsoft.com/office/officeart/2005/8/layout/chevronAccent+Icon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B61239-A0DF-48B5-AB3B-371FD62883C9}">
      <dgm:prSet phldrT="[Text]" custT="1"/>
      <dgm:spPr>
        <a:solidFill>
          <a:srgbClr val="C6CACF">
            <a:alpha val="90000"/>
          </a:srgbClr>
        </a:solidFill>
      </dgm:spPr>
      <dgm:t>
        <a:bodyPr/>
        <a:lstStyle/>
        <a:p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dirty="0" err="1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baseline="-25000" dirty="0" err="1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  <a:endParaRPr lang="en-US" sz="1600" dirty="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F3A83A9-6DCB-4073-A3D7-A84A8FCB7462}" type="par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7BE081-CF2C-40E1-BF20-4F0C611389B4}" type="sib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8830EE-D0D5-41F1-B66A-F6EE712D8430}">
      <dgm:prSet phldrT="[Text]" custT="1"/>
      <dgm:spPr>
        <a:solidFill>
          <a:srgbClr val="C6CACF"/>
        </a:solidFill>
      </dgm:spPr>
      <dgm:t>
        <a:bodyPr/>
        <a:lstStyle/>
        <a:p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baseline="-250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baseline="-250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  <a:endParaRPr lang="en-US" sz="1600" dirty="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2453BB8-635D-4D7C-B572-04898B3BC8B5}" type="par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6F8E3C3-256E-4C9F-9AF8-188AA6435C24}" type="sib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B7C24C8-BDDB-424E-A682-E7F6D3CF78AB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62E1E67-E2A9-4FCB-A475-5E85E5721D36}" type="par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D3CA89-FA12-4630-9809-F9FBC3EBF71D}" type="sib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90820E-D733-44BE-A5A6-F6179A880663}" type="pres">
      <dgm:prSet presAssocID="{9FF60BF8-E1B2-4ECD-B866-66E873C836C0}" presName="Name0" presStyleCnt="0">
        <dgm:presLayoutVars>
          <dgm:dir/>
          <dgm:resizeHandles val="exact"/>
        </dgm:presLayoutVars>
      </dgm:prSet>
      <dgm:spPr/>
    </dgm:pt>
    <dgm:pt modelId="{2ABABABE-B7EC-486D-9F0D-FF181C49F967}" type="pres">
      <dgm:prSet presAssocID="{49B61239-A0DF-48B5-AB3B-371FD62883C9}" presName="composite" presStyleCnt="0"/>
      <dgm:spPr/>
    </dgm:pt>
    <dgm:pt modelId="{E9DD49A8-0E5F-4A4A-9826-8604E4196745}" type="pres">
      <dgm:prSet presAssocID="{49B61239-A0DF-48B5-AB3B-371FD62883C9}" presName="bgChev" presStyleLbl="node1" presStyleIdx="0" presStyleCnt="3" custScaleX="63692" custLinFactNeighborX="-34343" custLinFactNeighborY="-24816"/>
      <dgm:spPr/>
      <dgm:t>
        <a:bodyPr/>
        <a:lstStyle/>
        <a:p>
          <a:endParaRPr lang="en-US"/>
        </a:p>
      </dgm:t>
    </dgm:pt>
    <dgm:pt modelId="{D58EF47B-2143-46FB-AEF2-E0A8C0A5E6E2}" type="pres">
      <dgm:prSet presAssocID="{49B61239-A0DF-48B5-AB3B-371FD62883C9}" presName="txNode" presStyleLbl="fgAcc1" presStyleIdx="0" presStyleCnt="3" custScaleX="79761" custLinFactNeighborX="-16371" custLinFactNeighborY="52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185EA-ED91-4022-901D-520F9BA7740F}" type="pres">
      <dgm:prSet presAssocID="{C37BE081-CF2C-40E1-BF20-4F0C611389B4}" presName="compositeSpace" presStyleCnt="0"/>
      <dgm:spPr/>
    </dgm:pt>
    <dgm:pt modelId="{8B4A1026-705D-4186-A711-32674D1C165F}" type="pres">
      <dgm:prSet presAssocID="{8B8830EE-D0D5-41F1-B66A-F6EE712D8430}" presName="composite" presStyleCnt="0"/>
      <dgm:spPr/>
    </dgm:pt>
    <dgm:pt modelId="{A5AC0C53-0A57-4556-A68D-044A0712A719}" type="pres">
      <dgm:prSet presAssocID="{8B8830EE-D0D5-41F1-B66A-F6EE712D8430}" presName="bgChev" presStyleLbl="node1" presStyleIdx="1" presStyleCnt="3" custScaleX="70707" custLinFactNeighborX="-15763"/>
      <dgm:spPr/>
    </dgm:pt>
    <dgm:pt modelId="{0D2C276F-C24C-4B36-BFDD-9C3ED35618EE}" type="pres">
      <dgm:prSet presAssocID="{8B8830EE-D0D5-41F1-B66A-F6EE712D8430}" presName="txNode" presStyleLbl="fgAcc1" presStyleIdx="1" presStyleCnt="3" custScaleX="79676" custLinFactNeighborX="-340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D657B-0F94-4712-A012-89BE8D5EE7DD}" type="pres">
      <dgm:prSet presAssocID="{F6F8E3C3-256E-4C9F-9AF8-188AA6435C24}" presName="compositeSpace" presStyleCnt="0"/>
      <dgm:spPr/>
    </dgm:pt>
    <dgm:pt modelId="{4CF295EC-32D3-452E-A189-F88EEA74F5C9}" type="pres">
      <dgm:prSet presAssocID="{5B7C24C8-BDDB-424E-A682-E7F6D3CF78AB}" presName="composite" presStyleCnt="0"/>
      <dgm:spPr/>
    </dgm:pt>
    <dgm:pt modelId="{14A10726-81AA-4916-91C0-A2D948009F53}" type="pres">
      <dgm:prSet presAssocID="{5B7C24C8-BDDB-424E-A682-E7F6D3CF78AB}" presName="bgChev" presStyleLbl="node1" presStyleIdx="2" presStyleCnt="3" custScaleX="71681" custLinFactNeighborX="-30303" custLinFactNeighborY="1708"/>
      <dgm:spPr/>
    </dgm:pt>
    <dgm:pt modelId="{E08192A1-F128-4C57-9DC2-D03E049A727B}" type="pres">
      <dgm:prSet presAssocID="{5B7C24C8-BDDB-424E-A682-E7F6D3CF78AB}" presName="txNode" presStyleLbl="fgAcc1" presStyleIdx="2" presStyleCnt="3" custScaleX="80104" custLinFactNeighborX="-49215" custLinFactNeighborY="-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2D372A-914B-486F-AD0C-36789BC17A2D}" srcId="{9FF60BF8-E1B2-4ECD-B866-66E873C836C0}" destId="{49B61239-A0DF-48B5-AB3B-371FD62883C9}" srcOrd="0" destOrd="0" parTransId="{6F3A83A9-6DCB-4073-A3D7-A84A8FCB7462}" sibTransId="{C37BE081-CF2C-40E1-BF20-4F0C611389B4}"/>
    <dgm:cxn modelId="{C3640E54-D83E-4CE4-8E12-09905159B2D6}" type="presOf" srcId="{9FF60BF8-E1B2-4ECD-B866-66E873C836C0}" destId="{9090820E-D733-44BE-A5A6-F6179A880663}" srcOrd="0" destOrd="0" presId="urn:microsoft.com/office/officeart/2005/8/layout/chevronAccent+Icon"/>
    <dgm:cxn modelId="{63E15B6A-C283-4250-B103-15B90D95EC6C}" srcId="{9FF60BF8-E1B2-4ECD-B866-66E873C836C0}" destId="{5B7C24C8-BDDB-424E-A682-E7F6D3CF78AB}" srcOrd="2" destOrd="0" parTransId="{D62E1E67-E2A9-4FCB-A475-5E85E5721D36}" sibTransId="{41D3CA89-FA12-4630-9809-F9FBC3EBF71D}"/>
    <dgm:cxn modelId="{E4388102-31C5-4650-9CDE-BAF01C39BC52}" type="presOf" srcId="{49B61239-A0DF-48B5-AB3B-371FD62883C9}" destId="{D58EF47B-2143-46FB-AEF2-E0A8C0A5E6E2}" srcOrd="0" destOrd="0" presId="urn:microsoft.com/office/officeart/2005/8/layout/chevronAccent+Icon"/>
    <dgm:cxn modelId="{D209F132-2756-40EA-9629-6A851A419BBD}" type="presOf" srcId="{5B7C24C8-BDDB-424E-A682-E7F6D3CF78AB}" destId="{E08192A1-F128-4C57-9DC2-D03E049A727B}" srcOrd="0" destOrd="0" presId="urn:microsoft.com/office/officeart/2005/8/layout/chevronAccent+Icon"/>
    <dgm:cxn modelId="{81365CCE-B948-4250-8740-C6BDD42A20F1}" type="presOf" srcId="{8B8830EE-D0D5-41F1-B66A-F6EE712D8430}" destId="{0D2C276F-C24C-4B36-BFDD-9C3ED35618EE}" srcOrd="0" destOrd="0" presId="urn:microsoft.com/office/officeart/2005/8/layout/chevronAccent+Icon"/>
    <dgm:cxn modelId="{BAE6BC6E-06B0-4165-A5A8-77351C0F70A0}" srcId="{9FF60BF8-E1B2-4ECD-B866-66E873C836C0}" destId="{8B8830EE-D0D5-41F1-B66A-F6EE712D8430}" srcOrd="1" destOrd="0" parTransId="{72453BB8-635D-4D7C-B572-04898B3BC8B5}" sibTransId="{F6F8E3C3-256E-4C9F-9AF8-188AA6435C24}"/>
    <dgm:cxn modelId="{D630BD70-9594-4FC0-8DAE-1638F40B49FB}" type="presParOf" srcId="{9090820E-D733-44BE-A5A6-F6179A880663}" destId="{2ABABABE-B7EC-486D-9F0D-FF181C49F967}" srcOrd="0" destOrd="0" presId="urn:microsoft.com/office/officeart/2005/8/layout/chevronAccent+Icon"/>
    <dgm:cxn modelId="{7546B3E8-E279-4BBF-97AB-B858FD33B23A}" type="presParOf" srcId="{2ABABABE-B7EC-486D-9F0D-FF181C49F967}" destId="{E9DD49A8-0E5F-4A4A-9826-8604E4196745}" srcOrd="0" destOrd="0" presId="urn:microsoft.com/office/officeart/2005/8/layout/chevronAccent+Icon"/>
    <dgm:cxn modelId="{6FE7BD04-D09B-4DB8-B285-0A982F2A5FE0}" type="presParOf" srcId="{2ABABABE-B7EC-486D-9F0D-FF181C49F967}" destId="{D58EF47B-2143-46FB-AEF2-E0A8C0A5E6E2}" srcOrd="1" destOrd="0" presId="urn:microsoft.com/office/officeart/2005/8/layout/chevronAccent+Icon"/>
    <dgm:cxn modelId="{98F5A69B-7F71-4101-B8C4-BF4F550C8317}" type="presParOf" srcId="{9090820E-D733-44BE-A5A6-F6179A880663}" destId="{032185EA-ED91-4022-901D-520F9BA7740F}" srcOrd="1" destOrd="0" presId="urn:microsoft.com/office/officeart/2005/8/layout/chevronAccent+Icon"/>
    <dgm:cxn modelId="{09809CF9-3017-46C2-BDA9-5D92A2C39EBF}" type="presParOf" srcId="{9090820E-D733-44BE-A5A6-F6179A880663}" destId="{8B4A1026-705D-4186-A711-32674D1C165F}" srcOrd="2" destOrd="0" presId="urn:microsoft.com/office/officeart/2005/8/layout/chevronAccent+Icon"/>
    <dgm:cxn modelId="{D82D9FA9-0D6D-4958-B00F-89D77BE6F3A0}" type="presParOf" srcId="{8B4A1026-705D-4186-A711-32674D1C165F}" destId="{A5AC0C53-0A57-4556-A68D-044A0712A719}" srcOrd="0" destOrd="0" presId="urn:microsoft.com/office/officeart/2005/8/layout/chevronAccent+Icon"/>
    <dgm:cxn modelId="{65AB6EB3-A091-453E-AC2E-E55923AC5598}" type="presParOf" srcId="{8B4A1026-705D-4186-A711-32674D1C165F}" destId="{0D2C276F-C24C-4B36-BFDD-9C3ED35618EE}" srcOrd="1" destOrd="0" presId="urn:microsoft.com/office/officeart/2005/8/layout/chevronAccent+Icon"/>
    <dgm:cxn modelId="{16600145-F177-4D2C-A959-D73C2E822B26}" type="presParOf" srcId="{9090820E-D733-44BE-A5A6-F6179A880663}" destId="{167D657B-0F94-4712-A012-89BE8D5EE7DD}" srcOrd="3" destOrd="0" presId="urn:microsoft.com/office/officeart/2005/8/layout/chevronAccent+Icon"/>
    <dgm:cxn modelId="{0228FFDD-DC44-48DC-8431-231C3EE22695}" type="presParOf" srcId="{9090820E-D733-44BE-A5A6-F6179A880663}" destId="{4CF295EC-32D3-452E-A189-F88EEA74F5C9}" srcOrd="4" destOrd="0" presId="urn:microsoft.com/office/officeart/2005/8/layout/chevronAccent+Icon"/>
    <dgm:cxn modelId="{D241B265-7283-4664-B287-F4F497ED93D0}" type="presParOf" srcId="{4CF295EC-32D3-452E-A189-F88EEA74F5C9}" destId="{14A10726-81AA-4916-91C0-A2D948009F53}" srcOrd="0" destOrd="0" presId="urn:microsoft.com/office/officeart/2005/8/layout/chevronAccent+Icon"/>
    <dgm:cxn modelId="{C73528A1-EDA0-4B94-9A7B-F3F131F15718}" type="presParOf" srcId="{4CF295EC-32D3-452E-A189-F88EEA74F5C9}" destId="{E08192A1-F128-4C57-9DC2-D03E049A727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F60BF8-E1B2-4ECD-B866-66E873C836C0}" type="doc">
      <dgm:prSet loTypeId="urn:microsoft.com/office/officeart/2005/8/layout/chevronAccent+Icon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B61239-A0DF-48B5-AB3B-371FD62883C9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baseline="-250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</a:p>
      </dgm:t>
    </dgm:pt>
    <dgm:pt modelId="{6F3A83A9-6DCB-4073-A3D7-A84A8FCB7462}" type="par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7BE081-CF2C-40E1-BF20-4F0C611389B4}" type="sib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8830EE-D0D5-41F1-B66A-F6EE712D8430}">
      <dgm:prSet phldrT="[Text]" custT="1"/>
      <dgm:spPr>
        <a:solidFill>
          <a:srgbClr val="C6CACF"/>
        </a:solidFill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</a:p>
      </dgm:t>
    </dgm:pt>
    <dgm:pt modelId="{72453BB8-635D-4D7C-B572-04898B3BC8B5}" type="par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6F8E3C3-256E-4C9F-9AF8-188AA6435C24}" type="sib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5B7C24C8-BDDB-424E-A682-E7F6D3CF78AB}">
          <dgm:prSet phldrT="[Text]" custT="1"/>
          <dgm:spPr>
            <a:solidFill>
              <a:schemeClr val="tx2">
                <a:lumMod val="85000"/>
                <a:alpha val="90000"/>
              </a:schemeClr>
            </a:solidFill>
          </dgm:spPr>
          <dgm:t>
            <a:bodyPr/>
            <a:lstStyle/>
            <a:p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Combine data to generate constraints upon: </a:t>
              </a:r>
              <a14:m>
                <m:oMath xmlns:m="http://schemas.openxmlformats.org/officeDocument/2006/math">
                  <m:sSubSup>
                    <m:sSubSupPr>
                      <m:ctrlP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e>
                    <m: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sub>
                    <m:sup/>
                  </m:sSubSup>
                </m:oMath>
              </a14:m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</dgm:t>
        </dgm:pt>
      </mc:Choice>
      <mc:Fallback xmlns="">
        <dgm:pt modelId="{5B7C24C8-BDDB-424E-A682-E7F6D3CF78AB}">
          <dgm:prSet phldrT="[Text]" custT="1"/>
          <dgm:spPr>
            <a:solidFill>
              <a:schemeClr val="tx2">
                <a:lumMod val="85000"/>
                <a:alpha val="90000"/>
              </a:schemeClr>
            </a:solidFill>
          </dgm:spPr>
          <dgm:t>
            <a:bodyPr/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Combine data to generate constraints upon: 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𝜏</a:t>
              </a:r>
              <a:r>
                <a:rPr lang="en-US" sz="1600" i="0" smtClean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_(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</a:rPr>
                <a:t>𝑛𝑛^′</a:t>
              </a:r>
              <a:r>
                <a:rPr lang="en-US" sz="160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)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</a:rPr>
                <a:t>^ </a:t>
              </a:r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</dgm:t>
        </dgm:pt>
      </mc:Fallback>
    </mc:AlternateContent>
    <dgm:pt modelId="{D62E1E67-E2A9-4FCB-A475-5E85E5721D36}" type="par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D3CA89-FA12-4630-9809-F9FBC3EBF71D}" type="sib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90820E-D733-44BE-A5A6-F6179A880663}" type="pres">
      <dgm:prSet presAssocID="{9FF60BF8-E1B2-4ECD-B866-66E873C836C0}" presName="Name0" presStyleCnt="0">
        <dgm:presLayoutVars>
          <dgm:dir/>
          <dgm:resizeHandles val="exact"/>
        </dgm:presLayoutVars>
      </dgm:prSet>
      <dgm:spPr/>
    </dgm:pt>
    <dgm:pt modelId="{2ABABABE-B7EC-486D-9F0D-FF181C49F967}" type="pres">
      <dgm:prSet presAssocID="{49B61239-A0DF-48B5-AB3B-371FD62883C9}" presName="composite" presStyleCnt="0"/>
      <dgm:spPr/>
    </dgm:pt>
    <dgm:pt modelId="{E9DD49A8-0E5F-4A4A-9826-8604E4196745}" type="pres">
      <dgm:prSet presAssocID="{49B61239-A0DF-48B5-AB3B-371FD62883C9}" presName="bgChev" presStyleLbl="node1" presStyleIdx="0" presStyleCnt="3" custScaleX="63692" custLinFactNeighborX="-34343" custLinFactNeighborY="-24816"/>
      <dgm:spPr/>
    </dgm:pt>
    <dgm:pt modelId="{D58EF47B-2143-46FB-AEF2-E0A8C0A5E6E2}" type="pres">
      <dgm:prSet presAssocID="{49B61239-A0DF-48B5-AB3B-371FD62883C9}" presName="txNode" presStyleLbl="fgAcc1" presStyleIdx="0" presStyleCnt="3" custScaleX="79761" custLinFactNeighborX="-16371" custLinFactNeighborY="5242">
        <dgm:presLayoutVars>
          <dgm:bulletEnabled val="1"/>
        </dgm:presLayoutVars>
      </dgm:prSet>
      <dgm:spPr/>
    </dgm:pt>
    <dgm:pt modelId="{032185EA-ED91-4022-901D-520F9BA7740F}" type="pres">
      <dgm:prSet presAssocID="{C37BE081-CF2C-40E1-BF20-4F0C611389B4}" presName="compositeSpace" presStyleCnt="0"/>
      <dgm:spPr/>
    </dgm:pt>
    <dgm:pt modelId="{8B4A1026-705D-4186-A711-32674D1C165F}" type="pres">
      <dgm:prSet presAssocID="{8B8830EE-D0D5-41F1-B66A-F6EE712D8430}" presName="composite" presStyleCnt="0"/>
      <dgm:spPr/>
    </dgm:pt>
    <dgm:pt modelId="{A5AC0C53-0A57-4556-A68D-044A0712A719}" type="pres">
      <dgm:prSet presAssocID="{8B8830EE-D0D5-41F1-B66A-F6EE712D8430}" presName="bgChev" presStyleLbl="node1" presStyleIdx="1" presStyleCnt="3" custScaleX="70707" custLinFactNeighborX="-15763"/>
      <dgm:spPr/>
    </dgm:pt>
    <dgm:pt modelId="{0D2C276F-C24C-4B36-BFDD-9C3ED35618EE}" type="pres">
      <dgm:prSet presAssocID="{8B8830EE-D0D5-41F1-B66A-F6EE712D8430}" presName="txNode" presStyleLbl="fgAcc1" presStyleIdx="1" presStyleCnt="3" custScaleX="79676" custLinFactNeighborX="-34021">
        <dgm:presLayoutVars>
          <dgm:bulletEnabled val="1"/>
        </dgm:presLayoutVars>
      </dgm:prSet>
      <dgm:spPr/>
    </dgm:pt>
    <dgm:pt modelId="{167D657B-0F94-4712-A012-89BE8D5EE7DD}" type="pres">
      <dgm:prSet presAssocID="{F6F8E3C3-256E-4C9F-9AF8-188AA6435C24}" presName="compositeSpace" presStyleCnt="0"/>
      <dgm:spPr/>
    </dgm:pt>
    <dgm:pt modelId="{4CF295EC-32D3-452E-A189-F88EEA74F5C9}" type="pres">
      <dgm:prSet presAssocID="{5B7C24C8-BDDB-424E-A682-E7F6D3CF78AB}" presName="composite" presStyleCnt="0"/>
      <dgm:spPr/>
    </dgm:pt>
    <dgm:pt modelId="{14A10726-81AA-4916-91C0-A2D948009F53}" type="pres">
      <dgm:prSet presAssocID="{5B7C24C8-BDDB-424E-A682-E7F6D3CF78AB}" presName="bgChev" presStyleLbl="node1" presStyleIdx="2" presStyleCnt="3" custScaleX="71681" custLinFactNeighborX="-30303" custLinFactNeighborY="1708"/>
      <dgm:spPr/>
    </dgm:pt>
    <dgm:pt modelId="{E08192A1-F128-4C57-9DC2-D03E049A727B}" type="pres">
      <dgm:prSet presAssocID="{5B7C24C8-BDDB-424E-A682-E7F6D3CF78AB}" presName="txNode" presStyleLbl="fgAcc1" presStyleIdx="2" presStyleCnt="3" custScaleX="80104" custLinFactNeighborX="-49215" custLinFactNeighborY="-184">
        <dgm:presLayoutVars>
          <dgm:bulletEnabled val="1"/>
        </dgm:presLayoutVars>
      </dgm:prSet>
      <dgm:spPr/>
    </dgm:pt>
  </dgm:ptLst>
  <dgm:cxnLst>
    <dgm:cxn modelId="{40CD9D12-92AD-4404-AE88-61B5D7002DB2}" type="presOf" srcId="{49B61239-A0DF-48B5-AB3B-371FD62883C9}" destId="{D58EF47B-2143-46FB-AEF2-E0A8C0A5E6E2}" srcOrd="0" destOrd="0" presId="urn:microsoft.com/office/officeart/2005/8/layout/chevronAccent+Icon"/>
    <dgm:cxn modelId="{D72D372A-914B-486F-AD0C-36789BC17A2D}" srcId="{9FF60BF8-E1B2-4ECD-B866-66E873C836C0}" destId="{49B61239-A0DF-48B5-AB3B-371FD62883C9}" srcOrd="0" destOrd="0" parTransId="{6F3A83A9-6DCB-4073-A3D7-A84A8FCB7462}" sibTransId="{C37BE081-CF2C-40E1-BF20-4F0C611389B4}"/>
    <dgm:cxn modelId="{4A12053B-99A6-4DC2-97E1-A58F28072903}" type="presOf" srcId="{9FF60BF8-E1B2-4ECD-B866-66E873C836C0}" destId="{9090820E-D733-44BE-A5A6-F6179A880663}" srcOrd="0" destOrd="0" presId="urn:microsoft.com/office/officeart/2005/8/layout/chevronAccent+Icon"/>
    <dgm:cxn modelId="{1F360065-F751-48E4-87E1-E6B3D1E9A446}" type="presOf" srcId="{5B7C24C8-BDDB-424E-A682-E7F6D3CF78AB}" destId="{E08192A1-F128-4C57-9DC2-D03E049A727B}" srcOrd="0" destOrd="0" presId="urn:microsoft.com/office/officeart/2005/8/layout/chevronAccent+Icon"/>
    <dgm:cxn modelId="{63E15B6A-C283-4250-B103-15B90D95EC6C}" srcId="{9FF60BF8-E1B2-4ECD-B866-66E873C836C0}" destId="{5B7C24C8-BDDB-424E-A682-E7F6D3CF78AB}" srcOrd="2" destOrd="0" parTransId="{D62E1E67-E2A9-4FCB-A475-5E85E5721D36}" sibTransId="{41D3CA89-FA12-4630-9809-F9FBC3EBF71D}"/>
    <dgm:cxn modelId="{BAE6BC6E-06B0-4165-A5A8-77351C0F70A0}" srcId="{9FF60BF8-E1B2-4ECD-B866-66E873C836C0}" destId="{8B8830EE-D0D5-41F1-B66A-F6EE712D8430}" srcOrd="1" destOrd="0" parTransId="{72453BB8-635D-4D7C-B572-04898B3BC8B5}" sibTransId="{F6F8E3C3-256E-4C9F-9AF8-188AA6435C24}"/>
    <dgm:cxn modelId="{1184B374-4F3E-47E0-ABD5-303613322B80}" type="presOf" srcId="{8B8830EE-D0D5-41F1-B66A-F6EE712D8430}" destId="{0D2C276F-C24C-4B36-BFDD-9C3ED35618EE}" srcOrd="0" destOrd="0" presId="urn:microsoft.com/office/officeart/2005/8/layout/chevronAccent+Icon"/>
    <dgm:cxn modelId="{077EB067-DA19-456C-AAF0-1EAB70833493}" type="presParOf" srcId="{9090820E-D733-44BE-A5A6-F6179A880663}" destId="{2ABABABE-B7EC-486D-9F0D-FF181C49F967}" srcOrd="0" destOrd="0" presId="urn:microsoft.com/office/officeart/2005/8/layout/chevronAccent+Icon"/>
    <dgm:cxn modelId="{A45527A1-BDC3-4F59-896A-0A0EAA767818}" type="presParOf" srcId="{2ABABABE-B7EC-486D-9F0D-FF181C49F967}" destId="{E9DD49A8-0E5F-4A4A-9826-8604E4196745}" srcOrd="0" destOrd="0" presId="urn:microsoft.com/office/officeart/2005/8/layout/chevronAccent+Icon"/>
    <dgm:cxn modelId="{0F1EBEF0-5FE2-4585-876E-8D49E1E96D10}" type="presParOf" srcId="{2ABABABE-B7EC-486D-9F0D-FF181C49F967}" destId="{D58EF47B-2143-46FB-AEF2-E0A8C0A5E6E2}" srcOrd="1" destOrd="0" presId="urn:microsoft.com/office/officeart/2005/8/layout/chevronAccent+Icon"/>
    <dgm:cxn modelId="{AD7D8548-FE21-446D-94A3-3431D15FC062}" type="presParOf" srcId="{9090820E-D733-44BE-A5A6-F6179A880663}" destId="{032185EA-ED91-4022-901D-520F9BA7740F}" srcOrd="1" destOrd="0" presId="urn:microsoft.com/office/officeart/2005/8/layout/chevronAccent+Icon"/>
    <dgm:cxn modelId="{1D9A3291-C7FE-4033-8B03-82C4DD27D405}" type="presParOf" srcId="{9090820E-D733-44BE-A5A6-F6179A880663}" destId="{8B4A1026-705D-4186-A711-32674D1C165F}" srcOrd="2" destOrd="0" presId="urn:microsoft.com/office/officeart/2005/8/layout/chevronAccent+Icon"/>
    <dgm:cxn modelId="{45311296-ACE9-4DDF-875D-EEAF51C4CAFE}" type="presParOf" srcId="{8B4A1026-705D-4186-A711-32674D1C165F}" destId="{A5AC0C53-0A57-4556-A68D-044A0712A719}" srcOrd="0" destOrd="0" presId="urn:microsoft.com/office/officeart/2005/8/layout/chevronAccent+Icon"/>
    <dgm:cxn modelId="{30D024C3-EB22-4A9D-A32D-EC7271EBDC42}" type="presParOf" srcId="{8B4A1026-705D-4186-A711-32674D1C165F}" destId="{0D2C276F-C24C-4B36-BFDD-9C3ED35618EE}" srcOrd="1" destOrd="0" presId="urn:microsoft.com/office/officeart/2005/8/layout/chevronAccent+Icon"/>
    <dgm:cxn modelId="{F0964F05-4890-4B7C-BE42-C7204E5BE6B8}" type="presParOf" srcId="{9090820E-D733-44BE-A5A6-F6179A880663}" destId="{167D657B-0F94-4712-A012-89BE8D5EE7DD}" srcOrd="3" destOrd="0" presId="urn:microsoft.com/office/officeart/2005/8/layout/chevronAccent+Icon"/>
    <dgm:cxn modelId="{20CC8107-7A23-437A-AC5D-82CB60736D54}" type="presParOf" srcId="{9090820E-D733-44BE-A5A6-F6179A880663}" destId="{4CF295EC-32D3-452E-A189-F88EEA74F5C9}" srcOrd="4" destOrd="0" presId="urn:microsoft.com/office/officeart/2005/8/layout/chevronAccent+Icon"/>
    <dgm:cxn modelId="{551C16F9-248C-4443-A23E-017D2B4A1BBF}" type="presParOf" srcId="{4CF295EC-32D3-452E-A189-F88EEA74F5C9}" destId="{14A10726-81AA-4916-91C0-A2D948009F53}" srcOrd="0" destOrd="0" presId="urn:microsoft.com/office/officeart/2005/8/layout/chevronAccent+Icon"/>
    <dgm:cxn modelId="{E52452E0-2F5A-4081-994C-91328B4B3703}" type="presParOf" srcId="{4CF295EC-32D3-452E-A189-F88EEA74F5C9}" destId="{E08192A1-F128-4C57-9DC2-D03E049A727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FF60BF8-E1B2-4ECD-B866-66E873C836C0}" type="doc">
      <dgm:prSet loTypeId="urn:microsoft.com/office/officeart/2005/8/layout/chevronAccent+Icon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B61239-A0DF-48B5-AB3B-371FD62883C9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dirty="0" err="1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baseline="-25000" dirty="0" err="1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  <a:endParaRPr lang="en-US" sz="1600" dirty="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F3A83A9-6DCB-4073-A3D7-A84A8FCB7462}" type="par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7BE081-CF2C-40E1-BF20-4F0C611389B4}" type="sib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8830EE-D0D5-41F1-B66A-F6EE712D8430}">
      <dgm:prSet phldrT="[Text]" custT="1"/>
      <dgm:spPr>
        <a:solidFill>
          <a:srgbClr val="C6CACF"/>
        </a:solidFill>
      </dgm:spPr>
      <dgm:t>
        <a:bodyPr/>
        <a:lstStyle/>
        <a:p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baseline="-250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baseline="-250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  <a:endParaRPr lang="en-US" sz="1600" dirty="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2453BB8-635D-4D7C-B572-04898B3BC8B5}" type="par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6F8E3C3-256E-4C9F-9AF8-188AA6435C24}" type="sib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B7C24C8-BDDB-424E-A682-E7F6D3CF78AB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62E1E67-E2A9-4FCB-A475-5E85E5721D36}" type="par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D3CA89-FA12-4630-9809-F9FBC3EBF71D}" type="sib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90820E-D733-44BE-A5A6-F6179A880663}" type="pres">
      <dgm:prSet presAssocID="{9FF60BF8-E1B2-4ECD-B866-66E873C836C0}" presName="Name0" presStyleCnt="0">
        <dgm:presLayoutVars>
          <dgm:dir/>
          <dgm:resizeHandles val="exact"/>
        </dgm:presLayoutVars>
      </dgm:prSet>
      <dgm:spPr/>
    </dgm:pt>
    <dgm:pt modelId="{2ABABABE-B7EC-486D-9F0D-FF181C49F967}" type="pres">
      <dgm:prSet presAssocID="{49B61239-A0DF-48B5-AB3B-371FD62883C9}" presName="composite" presStyleCnt="0"/>
      <dgm:spPr/>
    </dgm:pt>
    <dgm:pt modelId="{E9DD49A8-0E5F-4A4A-9826-8604E4196745}" type="pres">
      <dgm:prSet presAssocID="{49B61239-A0DF-48B5-AB3B-371FD62883C9}" presName="bgChev" presStyleLbl="node1" presStyleIdx="0" presStyleCnt="3" custScaleX="63692" custLinFactNeighborX="-34343" custLinFactNeighborY="-24816"/>
      <dgm:spPr/>
    </dgm:pt>
    <dgm:pt modelId="{D58EF47B-2143-46FB-AEF2-E0A8C0A5E6E2}" type="pres">
      <dgm:prSet presAssocID="{49B61239-A0DF-48B5-AB3B-371FD62883C9}" presName="txNode" presStyleLbl="fgAcc1" presStyleIdx="0" presStyleCnt="3" custScaleX="79761" custLinFactNeighborX="-16371" custLinFactNeighborY="52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185EA-ED91-4022-901D-520F9BA7740F}" type="pres">
      <dgm:prSet presAssocID="{C37BE081-CF2C-40E1-BF20-4F0C611389B4}" presName="compositeSpace" presStyleCnt="0"/>
      <dgm:spPr/>
    </dgm:pt>
    <dgm:pt modelId="{8B4A1026-705D-4186-A711-32674D1C165F}" type="pres">
      <dgm:prSet presAssocID="{8B8830EE-D0D5-41F1-B66A-F6EE712D8430}" presName="composite" presStyleCnt="0"/>
      <dgm:spPr/>
    </dgm:pt>
    <dgm:pt modelId="{A5AC0C53-0A57-4556-A68D-044A0712A719}" type="pres">
      <dgm:prSet presAssocID="{8B8830EE-D0D5-41F1-B66A-F6EE712D8430}" presName="bgChev" presStyleLbl="node1" presStyleIdx="1" presStyleCnt="3" custScaleX="70707" custLinFactNeighborX="-15763"/>
      <dgm:spPr/>
    </dgm:pt>
    <dgm:pt modelId="{0D2C276F-C24C-4B36-BFDD-9C3ED35618EE}" type="pres">
      <dgm:prSet presAssocID="{8B8830EE-D0D5-41F1-B66A-F6EE712D8430}" presName="txNode" presStyleLbl="fgAcc1" presStyleIdx="1" presStyleCnt="3" custScaleX="79676" custLinFactNeighborX="-340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D657B-0F94-4712-A012-89BE8D5EE7DD}" type="pres">
      <dgm:prSet presAssocID="{F6F8E3C3-256E-4C9F-9AF8-188AA6435C24}" presName="compositeSpace" presStyleCnt="0"/>
      <dgm:spPr/>
    </dgm:pt>
    <dgm:pt modelId="{4CF295EC-32D3-452E-A189-F88EEA74F5C9}" type="pres">
      <dgm:prSet presAssocID="{5B7C24C8-BDDB-424E-A682-E7F6D3CF78AB}" presName="composite" presStyleCnt="0"/>
      <dgm:spPr/>
    </dgm:pt>
    <dgm:pt modelId="{14A10726-81AA-4916-91C0-A2D948009F53}" type="pres">
      <dgm:prSet presAssocID="{5B7C24C8-BDDB-424E-A682-E7F6D3CF78AB}" presName="bgChev" presStyleLbl="node1" presStyleIdx="2" presStyleCnt="3" custScaleX="71681" custLinFactNeighborX="-30303" custLinFactNeighborY="1708"/>
      <dgm:spPr/>
    </dgm:pt>
    <dgm:pt modelId="{E08192A1-F128-4C57-9DC2-D03E049A727B}" type="pres">
      <dgm:prSet presAssocID="{5B7C24C8-BDDB-424E-A682-E7F6D3CF78AB}" presName="txNode" presStyleLbl="fgAcc1" presStyleIdx="2" presStyleCnt="3" custScaleX="80104" custLinFactNeighborX="-49215" custLinFactNeighborY="-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8834B3-93E6-4822-81FA-84D8E8BB1705}" type="presOf" srcId="{8B8830EE-D0D5-41F1-B66A-F6EE712D8430}" destId="{0D2C276F-C24C-4B36-BFDD-9C3ED35618EE}" srcOrd="0" destOrd="0" presId="urn:microsoft.com/office/officeart/2005/8/layout/chevronAccent+Icon"/>
    <dgm:cxn modelId="{201C9198-6B63-4A75-82A2-60F22806E6DC}" type="presOf" srcId="{9FF60BF8-E1B2-4ECD-B866-66E873C836C0}" destId="{9090820E-D733-44BE-A5A6-F6179A880663}" srcOrd="0" destOrd="0" presId="urn:microsoft.com/office/officeart/2005/8/layout/chevronAccent+Icon"/>
    <dgm:cxn modelId="{E4DD7A82-5ACC-43E0-BFE0-7F15E9D235E2}" type="presOf" srcId="{49B61239-A0DF-48B5-AB3B-371FD62883C9}" destId="{D58EF47B-2143-46FB-AEF2-E0A8C0A5E6E2}" srcOrd="0" destOrd="0" presId="urn:microsoft.com/office/officeart/2005/8/layout/chevronAccent+Icon"/>
    <dgm:cxn modelId="{68E9555C-88D4-4455-A28A-D6A62CE88DCE}" type="presOf" srcId="{5B7C24C8-BDDB-424E-A682-E7F6D3CF78AB}" destId="{E08192A1-F128-4C57-9DC2-D03E049A727B}" srcOrd="0" destOrd="0" presId="urn:microsoft.com/office/officeart/2005/8/layout/chevronAccent+Icon"/>
    <dgm:cxn modelId="{D72D372A-914B-486F-AD0C-36789BC17A2D}" srcId="{9FF60BF8-E1B2-4ECD-B866-66E873C836C0}" destId="{49B61239-A0DF-48B5-AB3B-371FD62883C9}" srcOrd="0" destOrd="0" parTransId="{6F3A83A9-6DCB-4073-A3D7-A84A8FCB7462}" sibTransId="{C37BE081-CF2C-40E1-BF20-4F0C611389B4}"/>
    <dgm:cxn modelId="{BAE6BC6E-06B0-4165-A5A8-77351C0F70A0}" srcId="{9FF60BF8-E1B2-4ECD-B866-66E873C836C0}" destId="{8B8830EE-D0D5-41F1-B66A-F6EE712D8430}" srcOrd="1" destOrd="0" parTransId="{72453BB8-635D-4D7C-B572-04898B3BC8B5}" sibTransId="{F6F8E3C3-256E-4C9F-9AF8-188AA6435C24}"/>
    <dgm:cxn modelId="{63E15B6A-C283-4250-B103-15B90D95EC6C}" srcId="{9FF60BF8-E1B2-4ECD-B866-66E873C836C0}" destId="{5B7C24C8-BDDB-424E-A682-E7F6D3CF78AB}" srcOrd="2" destOrd="0" parTransId="{D62E1E67-E2A9-4FCB-A475-5E85E5721D36}" sibTransId="{41D3CA89-FA12-4630-9809-F9FBC3EBF71D}"/>
    <dgm:cxn modelId="{45E7A78F-0EB7-493A-9E13-9ED16E5DFE0B}" type="presParOf" srcId="{9090820E-D733-44BE-A5A6-F6179A880663}" destId="{2ABABABE-B7EC-486D-9F0D-FF181C49F967}" srcOrd="0" destOrd="0" presId="urn:microsoft.com/office/officeart/2005/8/layout/chevronAccent+Icon"/>
    <dgm:cxn modelId="{5A95BAC8-29A9-4120-AA4E-EF91892E63AC}" type="presParOf" srcId="{2ABABABE-B7EC-486D-9F0D-FF181C49F967}" destId="{E9DD49A8-0E5F-4A4A-9826-8604E4196745}" srcOrd="0" destOrd="0" presId="urn:microsoft.com/office/officeart/2005/8/layout/chevronAccent+Icon"/>
    <dgm:cxn modelId="{EF1272B4-E6AF-4B89-B0BB-F97DFF61648E}" type="presParOf" srcId="{2ABABABE-B7EC-486D-9F0D-FF181C49F967}" destId="{D58EF47B-2143-46FB-AEF2-E0A8C0A5E6E2}" srcOrd="1" destOrd="0" presId="urn:microsoft.com/office/officeart/2005/8/layout/chevronAccent+Icon"/>
    <dgm:cxn modelId="{44C5690C-7046-4F14-BF41-0421EE5ECAA7}" type="presParOf" srcId="{9090820E-D733-44BE-A5A6-F6179A880663}" destId="{032185EA-ED91-4022-901D-520F9BA7740F}" srcOrd="1" destOrd="0" presId="urn:microsoft.com/office/officeart/2005/8/layout/chevronAccent+Icon"/>
    <dgm:cxn modelId="{8D59BDFF-2C87-4A51-8A2E-5129BB3C0506}" type="presParOf" srcId="{9090820E-D733-44BE-A5A6-F6179A880663}" destId="{8B4A1026-705D-4186-A711-32674D1C165F}" srcOrd="2" destOrd="0" presId="urn:microsoft.com/office/officeart/2005/8/layout/chevronAccent+Icon"/>
    <dgm:cxn modelId="{71039409-79E0-4A35-80E3-035C12674F0A}" type="presParOf" srcId="{8B4A1026-705D-4186-A711-32674D1C165F}" destId="{A5AC0C53-0A57-4556-A68D-044A0712A719}" srcOrd="0" destOrd="0" presId="urn:microsoft.com/office/officeart/2005/8/layout/chevronAccent+Icon"/>
    <dgm:cxn modelId="{34AE1540-442C-4886-B6C8-4F220F7BE38C}" type="presParOf" srcId="{8B4A1026-705D-4186-A711-32674D1C165F}" destId="{0D2C276F-C24C-4B36-BFDD-9C3ED35618EE}" srcOrd="1" destOrd="0" presId="urn:microsoft.com/office/officeart/2005/8/layout/chevronAccent+Icon"/>
    <dgm:cxn modelId="{0024A5A9-3F09-4D94-90C3-37DBAFFB8CF6}" type="presParOf" srcId="{9090820E-D733-44BE-A5A6-F6179A880663}" destId="{167D657B-0F94-4712-A012-89BE8D5EE7DD}" srcOrd="3" destOrd="0" presId="urn:microsoft.com/office/officeart/2005/8/layout/chevronAccent+Icon"/>
    <dgm:cxn modelId="{7878982A-BE3C-4025-8425-8355BBED52F6}" type="presParOf" srcId="{9090820E-D733-44BE-A5A6-F6179A880663}" destId="{4CF295EC-32D3-452E-A189-F88EEA74F5C9}" srcOrd="4" destOrd="0" presId="urn:microsoft.com/office/officeart/2005/8/layout/chevronAccent+Icon"/>
    <dgm:cxn modelId="{7D41214D-F15D-4EDE-AF5A-B86C3E7DA540}" type="presParOf" srcId="{4CF295EC-32D3-452E-A189-F88EEA74F5C9}" destId="{14A10726-81AA-4916-91C0-A2D948009F53}" srcOrd="0" destOrd="0" presId="urn:microsoft.com/office/officeart/2005/8/layout/chevronAccent+Icon"/>
    <dgm:cxn modelId="{A8A67FE5-3E03-4D9D-8D09-6C09F7DF10FF}" type="presParOf" srcId="{4CF295EC-32D3-452E-A189-F88EEA74F5C9}" destId="{E08192A1-F128-4C57-9DC2-D03E049A727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FF60BF8-E1B2-4ECD-B866-66E873C836C0}" type="doc">
      <dgm:prSet loTypeId="urn:microsoft.com/office/officeart/2005/8/layout/chevronAccent+Icon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B61239-A0DF-48B5-AB3B-371FD62883C9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energy distribution and obtain &lt;</a:t>
          </a:r>
          <a:r>
            <a:rPr lang="en-US" sz="1600" dirty="0" err="1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baseline="-25000" dirty="0" err="1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  <a:endParaRPr lang="en-US" sz="1600" dirty="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F3A83A9-6DCB-4073-A3D7-A84A8FCB7462}" type="par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7BE081-CF2C-40E1-BF20-4F0C611389B4}" type="sib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8830EE-D0D5-41F1-B66A-F6EE712D8430}">
      <dgm:prSet phldrT="[Text]" custT="1"/>
      <dgm:spPr>
        <a:solidFill>
          <a:srgbClr val="C6CACF"/>
        </a:solidFill>
      </dgm:spPr>
      <dgm:t>
        <a:bodyPr/>
        <a:lstStyle/>
        <a:p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baseline="-250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baseline="-250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  <a:endParaRPr lang="en-US" sz="1600" dirty="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2453BB8-635D-4D7C-B572-04898B3BC8B5}" type="par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6F8E3C3-256E-4C9F-9AF8-188AA6435C24}" type="sib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B7C24C8-BDDB-424E-A682-E7F6D3CF78AB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62E1E67-E2A9-4FCB-A475-5E85E5721D36}" type="par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D3CA89-FA12-4630-9809-F9FBC3EBF71D}" type="sib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90820E-D733-44BE-A5A6-F6179A880663}" type="pres">
      <dgm:prSet presAssocID="{9FF60BF8-E1B2-4ECD-B866-66E873C836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BABABE-B7EC-486D-9F0D-FF181C49F967}" type="pres">
      <dgm:prSet presAssocID="{49B61239-A0DF-48B5-AB3B-371FD62883C9}" presName="composite" presStyleCnt="0"/>
      <dgm:spPr/>
    </dgm:pt>
    <dgm:pt modelId="{E9DD49A8-0E5F-4A4A-9826-8604E4196745}" type="pres">
      <dgm:prSet presAssocID="{49B61239-A0DF-48B5-AB3B-371FD62883C9}" presName="bgChev" presStyleLbl="node1" presStyleIdx="0" presStyleCnt="3" custScaleX="63692" custLinFactNeighborX="-34343" custLinFactNeighborY="-24816"/>
      <dgm:spPr/>
      <dgm:t>
        <a:bodyPr/>
        <a:lstStyle/>
        <a:p>
          <a:endParaRPr lang="en-US"/>
        </a:p>
      </dgm:t>
    </dgm:pt>
    <dgm:pt modelId="{D58EF47B-2143-46FB-AEF2-E0A8C0A5E6E2}" type="pres">
      <dgm:prSet presAssocID="{49B61239-A0DF-48B5-AB3B-371FD62883C9}" presName="txNode" presStyleLbl="fgAcc1" presStyleIdx="0" presStyleCnt="3" custScaleX="79761" custLinFactNeighborX="-16371" custLinFactNeighborY="52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185EA-ED91-4022-901D-520F9BA7740F}" type="pres">
      <dgm:prSet presAssocID="{C37BE081-CF2C-40E1-BF20-4F0C611389B4}" presName="compositeSpace" presStyleCnt="0"/>
      <dgm:spPr/>
    </dgm:pt>
    <dgm:pt modelId="{8B4A1026-705D-4186-A711-32674D1C165F}" type="pres">
      <dgm:prSet presAssocID="{8B8830EE-D0D5-41F1-B66A-F6EE712D8430}" presName="composite" presStyleCnt="0"/>
      <dgm:spPr/>
    </dgm:pt>
    <dgm:pt modelId="{A5AC0C53-0A57-4556-A68D-044A0712A719}" type="pres">
      <dgm:prSet presAssocID="{8B8830EE-D0D5-41F1-B66A-F6EE712D8430}" presName="bgChev" presStyleLbl="node1" presStyleIdx="1" presStyleCnt="3" custScaleX="70707" custLinFactNeighborX="-15763"/>
      <dgm:spPr/>
    </dgm:pt>
    <dgm:pt modelId="{0D2C276F-C24C-4B36-BFDD-9C3ED35618EE}" type="pres">
      <dgm:prSet presAssocID="{8B8830EE-D0D5-41F1-B66A-F6EE712D8430}" presName="txNode" presStyleLbl="fgAcc1" presStyleIdx="1" presStyleCnt="3" custScaleX="79676" custLinFactNeighborX="-340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D657B-0F94-4712-A012-89BE8D5EE7DD}" type="pres">
      <dgm:prSet presAssocID="{F6F8E3C3-256E-4C9F-9AF8-188AA6435C24}" presName="compositeSpace" presStyleCnt="0"/>
      <dgm:spPr/>
    </dgm:pt>
    <dgm:pt modelId="{4CF295EC-32D3-452E-A189-F88EEA74F5C9}" type="pres">
      <dgm:prSet presAssocID="{5B7C24C8-BDDB-424E-A682-E7F6D3CF78AB}" presName="composite" presStyleCnt="0"/>
      <dgm:spPr/>
    </dgm:pt>
    <dgm:pt modelId="{14A10726-81AA-4916-91C0-A2D948009F53}" type="pres">
      <dgm:prSet presAssocID="{5B7C24C8-BDDB-424E-A682-E7F6D3CF78AB}" presName="bgChev" presStyleLbl="node1" presStyleIdx="2" presStyleCnt="3" custScaleX="71681" custLinFactNeighborX="-30303" custLinFactNeighborY="1708"/>
      <dgm:spPr/>
    </dgm:pt>
    <dgm:pt modelId="{E08192A1-F128-4C57-9DC2-D03E049A727B}" type="pres">
      <dgm:prSet presAssocID="{5B7C24C8-BDDB-424E-A682-E7F6D3CF78AB}" presName="txNode" presStyleLbl="fgAcc1" presStyleIdx="2" presStyleCnt="3" custScaleX="80104" custLinFactNeighborX="-49215" custLinFactNeighborY="-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2D372A-914B-486F-AD0C-36789BC17A2D}" srcId="{9FF60BF8-E1B2-4ECD-B866-66E873C836C0}" destId="{49B61239-A0DF-48B5-AB3B-371FD62883C9}" srcOrd="0" destOrd="0" parTransId="{6F3A83A9-6DCB-4073-A3D7-A84A8FCB7462}" sibTransId="{C37BE081-CF2C-40E1-BF20-4F0C611389B4}"/>
    <dgm:cxn modelId="{63E15B6A-C283-4250-B103-15B90D95EC6C}" srcId="{9FF60BF8-E1B2-4ECD-B866-66E873C836C0}" destId="{5B7C24C8-BDDB-424E-A682-E7F6D3CF78AB}" srcOrd="2" destOrd="0" parTransId="{D62E1E67-E2A9-4FCB-A475-5E85E5721D36}" sibTransId="{41D3CA89-FA12-4630-9809-F9FBC3EBF71D}"/>
    <dgm:cxn modelId="{40CD9D12-92AD-4404-AE88-61B5D7002DB2}" type="presOf" srcId="{49B61239-A0DF-48B5-AB3B-371FD62883C9}" destId="{D58EF47B-2143-46FB-AEF2-E0A8C0A5E6E2}" srcOrd="0" destOrd="0" presId="urn:microsoft.com/office/officeart/2005/8/layout/chevronAccent+Icon"/>
    <dgm:cxn modelId="{1F360065-F751-48E4-87E1-E6B3D1E9A446}" type="presOf" srcId="{5B7C24C8-BDDB-424E-A682-E7F6D3CF78AB}" destId="{E08192A1-F128-4C57-9DC2-D03E049A727B}" srcOrd="0" destOrd="0" presId="urn:microsoft.com/office/officeart/2005/8/layout/chevronAccent+Icon"/>
    <dgm:cxn modelId="{1184B374-4F3E-47E0-ABD5-303613322B80}" type="presOf" srcId="{8B8830EE-D0D5-41F1-B66A-F6EE712D8430}" destId="{0D2C276F-C24C-4B36-BFDD-9C3ED35618EE}" srcOrd="0" destOrd="0" presId="urn:microsoft.com/office/officeart/2005/8/layout/chevronAccent+Icon"/>
    <dgm:cxn modelId="{4A12053B-99A6-4DC2-97E1-A58F28072903}" type="presOf" srcId="{9FF60BF8-E1B2-4ECD-B866-66E873C836C0}" destId="{9090820E-D733-44BE-A5A6-F6179A880663}" srcOrd="0" destOrd="0" presId="urn:microsoft.com/office/officeart/2005/8/layout/chevronAccent+Icon"/>
    <dgm:cxn modelId="{BAE6BC6E-06B0-4165-A5A8-77351C0F70A0}" srcId="{9FF60BF8-E1B2-4ECD-B866-66E873C836C0}" destId="{8B8830EE-D0D5-41F1-B66A-F6EE712D8430}" srcOrd="1" destOrd="0" parTransId="{72453BB8-635D-4D7C-B572-04898B3BC8B5}" sibTransId="{F6F8E3C3-256E-4C9F-9AF8-188AA6435C24}"/>
    <dgm:cxn modelId="{077EB067-DA19-456C-AAF0-1EAB70833493}" type="presParOf" srcId="{9090820E-D733-44BE-A5A6-F6179A880663}" destId="{2ABABABE-B7EC-486D-9F0D-FF181C49F967}" srcOrd="0" destOrd="0" presId="urn:microsoft.com/office/officeart/2005/8/layout/chevronAccent+Icon"/>
    <dgm:cxn modelId="{A45527A1-BDC3-4F59-896A-0A0EAA767818}" type="presParOf" srcId="{2ABABABE-B7EC-486D-9F0D-FF181C49F967}" destId="{E9DD49A8-0E5F-4A4A-9826-8604E4196745}" srcOrd="0" destOrd="0" presId="urn:microsoft.com/office/officeart/2005/8/layout/chevronAccent+Icon"/>
    <dgm:cxn modelId="{0F1EBEF0-5FE2-4585-876E-8D49E1E96D10}" type="presParOf" srcId="{2ABABABE-B7EC-486D-9F0D-FF181C49F967}" destId="{D58EF47B-2143-46FB-AEF2-E0A8C0A5E6E2}" srcOrd="1" destOrd="0" presId="urn:microsoft.com/office/officeart/2005/8/layout/chevronAccent+Icon"/>
    <dgm:cxn modelId="{AD7D8548-FE21-446D-94A3-3431D15FC062}" type="presParOf" srcId="{9090820E-D733-44BE-A5A6-F6179A880663}" destId="{032185EA-ED91-4022-901D-520F9BA7740F}" srcOrd="1" destOrd="0" presId="urn:microsoft.com/office/officeart/2005/8/layout/chevronAccent+Icon"/>
    <dgm:cxn modelId="{1D9A3291-C7FE-4033-8B03-82C4DD27D405}" type="presParOf" srcId="{9090820E-D733-44BE-A5A6-F6179A880663}" destId="{8B4A1026-705D-4186-A711-32674D1C165F}" srcOrd="2" destOrd="0" presId="urn:microsoft.com/office/officeart/2005/8/layout/chevronAccent+Icon"/>
    <dgm:cxn modelId="{45311296-ACE9-4DDF-875D-EEAF51C4CAFE}" type="presParOf" srcId="{8B4A1026-705D-4186-A711-32674D1C165F}" destId="{A5AC0C53-0A57-4556-A68D-044A0712A719}" srcOrd="0" destOrd="0" presId="urn:microsoft.com/office/officeart/2005/8/layout/chevronAccent+Icon"/>
    <dgm:cxn modelId="{30D024C3-EB22-4A9D-A32D-EC7271EBDC42}" type="presParOf" srcId="{8B4A1026-705D-4186-A711-32674D1C165F}" destId="{0D2C276F-C24C-4B36-BFDD-9C3ED35618EE}" srcOrd="1" destOrd="0" presId="urn:microsoft.com/office/officeart/2005/8/layout/chevronAccent+Icon"/>
    <dgm:cxn modelId="{F0964F05-4890-4B7C-BE42-C7204E5BE6B8}" type="presParOf" srcId="{9090820E-D733-44BE-A5A6-F6179A880663}" destId="{167D657B-0F94-4712-A012-89BE8D5EE7DD}" srcOrd="3" destOrd="0" presId="urn:microsoft.com/office/officeart/2005/8/layout/chevronAccent+Icon"/>
    <dgm:cxn modelId="{20CC8107-7A23-437A-AC5D-82CB60736D54}" type="presParOf" srcId="{9090820E-D733-44BE-A5A6-F6179A880663}" destId="{4CF295EC-32D3-452E-A189-F88EEA74F5C9}" srcOrd="4" destOrd="0" presId="urn:microsoft.com/office/officeart/2005/8/layout/chevronAccent+Icon"/>
    <dgm:cxn modelId="{551C16F9-248C-4443-A23E-017D2B4A1BBF}" type="presParOf" srcId="{4CF295EC-32D3-452E-A189-F88EEA74F5C9}" destId="{14A10726-81AA-4916-91C0-A2D948009F53}" srcOrd="0" destOrd="0" presId="urn:microsoft.com/office/officeart/2005/8/layout/chevronAccent+Icon"/>
    <dgm:cxn modelId="{E52452E0-2F5A-4081-994C-91328B4B3703}" type="presParOf" srcId="{4CF295EC-32D3-452E-A189-F88EEA74F5C9}" destId="{E08192A1-F128-4C57-9DC2-D03E049A727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F60BF8-E1B2-4ECD-B866-66E873C836C0}" type="doc">
      <dgm:prSet loTypeId="urn:microsoft.com/office/officeart/2005/8/layout/chevronAccent+Icon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B61239-A0DF-48B5-AB3B-371FD62883C9}">
      <dgm:prSet phldrT="[Text]" custT="1"/>
      <dgm:spPr>
        <a:solidFill>
          <a:srgbClr val="C6CACF">
            <a:alpha val="90000"/>
          </a:srgbClr>
        </a:solidFill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baseline="-250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</a:p>
      </dgm:t>
    </dgm:pt>
    <dgm:pt modelId="{6F3A83A9-6DCB-4073-A3D7-A84A8FCB7462}" type="par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7BE081-CF2C-40E1-BF20-4F0C611389B4}" type="sib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8830EE-D0D5-41F1-B66A-F6EE712D8430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</a:p>
      </dgm:t>
    </dgm:pt>
    <dgm:pt modelId="{72453BB8-635D-4D7C-B572-04898B3BC8B5}" type="par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6F8E3C3-256E-4C9F-9AF8-188AA6435C24}" type="sib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5B7C24C8-BDDB-424E-A682-E7F6D3CF78AB}">
          <dgm:prSet phldrT="[Text]" custT="1"/>
          <dgm:spPr>
            <a:solidFill>
              <a:schemeClr val="tx2">
                <a:lumMod val="85000"/>
                <a:alpha val="90000"/>
              </a:schemeClr>
            </a:solidFill>
          </dgm:spPr>
          <dgm:t>
            <a:bodyPr/>
            <a:lstStyle/>
            <a:p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Combine data to generate constraints upon: </a:t>
              </a:r>
              <a14:m>
                <m:oMath xmlns:m="http://schemas.openxmlformats.org/officeDocument/2006/math">
                  <m:sSubSup>
                    <m:sSubSupPr>
                      <m:ctrlP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e>
                    <m: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sub>
                    <m:sup/>
                  </m:sSubSup>
                </m:oMath>
              </a14:m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</dgm:t>
        </dgm:pt>
      </mc:Choice>
      <mc:Fallback xmlns="">
        <dgm:pt modelId="{5B7C24C8-BDDB-424E-A682-E7F6D3CF78AB}">
          <dgm:prSet phldrT="[Text]" custT="1"/>
          <dgm:spPr>
            <a:solidFill>
              <a:schemeClr val="tx2">
                <a:lumMod val="85000"/>
                <a:alpha val="90000"/>
              </a:schemeClr>
            </a:solidFill>
          </dgm:spPr>
          <dgm:t>
            <a:bodyPr/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Combine data to generate constraints upon: 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𝜏</a:t>
              </a:r>
              <a:r>
                <a:rPr lang="en-US" sz="1600" i="0" smtClean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_(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</a:rPr>
                <a:t>𝑛𝑛^′</a:t>
              </a:r>
              <a:r>
                <a:rPr lang="en-US" sz="160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)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</a:rPr>
                <a:t>^ </a:t>
              </a:r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</dgm:t>
        </dgm:pt>
      </mc:Fallback>
    </mc:AlternateContent>
    <dgm:pt modelId="{D62E1E67-E2A9-4FCB-A475-5E85E5721D36}" type="par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D3CA89-FA12-4630-9809-F9FBC3EBF71D}" type="sib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90820E-D733-44BE-A5A6-F6179A880663}" type="pres">
      <dgm:prSet presAssocID="{9FF60BF8-E1B2-4ECD-B866-66E873C836C0}" presName="Name0" presStyleCnt="0">
        <dgm:presLayoutVars>
          <dgm:dir/>
          <dgm:resizeHandles val="exact"/>
        </dgm:presLayoutVars>
      </dgm:prSet>
      <dgm:spPr/>
    </dgm:pt>
    <dgm:pt modelId="{2ABABABE-B7EC-486D-9F0D-FF181C49F967}" type="pres">
      <dgm:prSet presAssocID="{49B61239-A0DF-48B5-AB3B-371FD62883C9}" presName="composite" presStyleCnt="0"/>
      <dgm:spPr/>
    </dgm:pt>
    <dgm:pt modelId="{E9DD49A8-0E5F-4A4A-9826-8604E4196745}" type="pres">
      <dgm:prSet presAssocID="{49B61239-A0DF-48B5-AB3B-371FD62883C9}" presName="bgChev" presStyleLbl="node1" presStyleIdx="0" presStyleCnt="3" custScaleX="63692" custLinFactNeighborX="-34343" custLinFactNeighborY="-24816"/>
      <dgm:spPr/>
    </dgm:pt>
    <dgm:pt modelId="{D58EF47B-2143-46FB-AEF2-E0A8C0A5E6E2}" type="pres">
      <dgm:prSet presAssocID="{49B61239-A0DF-48B5-AB3B-371FD62883C9}" presName="txNode" presStyleLbl="fgAcc1" presStyleIdx="0" presStyleCnt="3" custScaleX="79761" custLinFactNeighborX="-16371" custLinFactNeighborY="5242">
        <dgm:presLayoutVars>
          <dgm:bulletEnabled val="1"/>
        </dgm:presLayoutVars>
      </dgm:prSet>
      <dgm:spPr/>
    </dgm:pt>
    <dgm:pt modelId="{032185EA-ED91-4022-901D-520F9BA7740F}" type="pres">
      <dgm:prSet presAssocID="{C37BE081-CF2C-40E1-BF20-4F0C611389B4}" presName="compositeSpace" presStyleCnt="0"/>
      <dgm:spPr/>
    </dgm:pt>
    <dgm:pt modelId="{8B4A1026-705D-4186-A711-32674D1C165F}" type="pres">
      <dgm:prSet presAssocID="{8B8830EE-D0D5-41F1-B66A-F6EE712D8430}" presName="composite" presStyleCnt="0"/>
      <dgm:spPr/>
    </dgm:pt>
    <dgm:pt modelId="{A5AC0C53-0A57-4556-A68D-044A0712A719}" type="pres">
      <dgm:prSet presAssocID="{8B8830EE-D0D5-41F1-B66A-F6EE712D8430}" presName="bgChev" presStyleLbl="node1" presStyleIdx="1" presStyleCnt="3" custScaleX="70707" custLinFactNeighborX="-15763"/>
      <dgm:spPr/>
    </dgm:pt>
    <dgm:pt modelId="{0D2C276F-C24C-4B36-BFDD-9C3ED35618EE}" type="pres">
      <dgm:prSet presAssocID="{8B8830EE-D0D5-41F1-B66A-F6EE712D8430}" presName="txNode" presStyleLbl="fgAcc1" presStyleIdx="1" presStyleCnt="3" custScaleX="79676" custLinFactNeighborX="-34021">
        <dgm:presLayoutVars>
          <dgm:bulletEnabled val="1"/>
        </dgm:presLayoutVars>
      </dgm:prSet>
      <dgm:spPr/>
    </dgm:pt>
    <dgm:pt modelId="{167D657B-0F94-4712-A012-89BE8D5EE7DD}" type="pres">
      <dgm:prSet presAssocID="{F6F8E3C3-256E-4C9F-9AF8-188AA6435C24}" presName="compositeSpace" presStyleCnt="0"/>
      <dgm:spPr/>
    </dgm:pt>
    <dgm:pt modelId="{4CF295EC-32D3-452E-A189-F88EEA74F5C9}" type="pres">
      <dgm:prSet presAssocID="{5B7C24C8-BDDB-424E-A682-E7F6D3CF78AB}" presName="composite" presStyleCnt="0"/>
      <dgm:spPr/>
    </dgm:pt>
    <dgm:pt modelId="{14A10726-81AA-4916-91C0-A2D948009F53}" type="pres">
      <dgm:prSet presAssocID="{5B7C24C8-BDDB-424E-A682-E7F6D3CF78AB}" presName="bgChev" presStyleLbl="node1" presStyleIdx="2" presStyleCnt="3" custScaleX="71681" custLinFactNeighborX="-30303" custLinFactNeighborY="1708"/>
      <dgm:spPr/>
    </dgm:pt>
    <dgm:pt modelId="{E08192A1-F128-4C57-9DC2-D03E049A727B}" type="pres">
      <dgm:prSet presAssocID="{5B7C24C8-BDDB-424E-A682-E7F6D3CF78AB}" presName="txNode" presStyleLbl="fgAcc1" presStyleIdx="2" presStyleCnt="3" custScaleX="80104" custLinFactNeighborX="-49215" custLinFactNeighborY="-184">
        <dgm:presLayoutVars>
          <dgm:bulletEnabled val="1"/>
        </dgm:presLayoutVars>
      </dgm:prSet>
      <dgm:spPr/>
    </dgm:pt>
  </dgm:ptLst>
  <dgm:cxnLst>
    <dgm:cxn modelId="{0432E316-4177-41DA-93F3-549E193E7F15}" type="presOf" srcId="{49B61239-A0DF-48B5-AB3B-371FD62883C9}" destId="{D58EF47B-2143-46FB-AEF2-E0A8C0A5E6E2}" srcOrd="0" destOrd="0" presId="urn:microsoft.com/office/officeart/2005/8/layout/chevronAccent+Icon"/>
    <dgm:cxn modelId="{D72D372A-914B-486F-AD0C-36789BC17A2D}" srcId="{9FF60BF8-E1B2-4ECD-B866-66E873C836C0}" destId="{49B61239-A0DF-48B5-AB3B-371FD62883C9}" srcOrd="0" destOrd="0" parTransId="{6F3A83A9-6DCB-4073-A3D7-A84A8FCB7462}" sibTransId="{C37BE081-CF2C-40E1-BF20-4F0C611389B4}"/>
    <dgm:cxn modelId="{63E15B6A-C283-4250-B103-15B90D95EC6C}" srcId="{9FF60BF8-E1B2-4ECD-B866-66E873C836C0}" destId="{5B7C24C8-BDDB-424E-A682-E7F6D3CF78AB}" srcOrd="2" destOrd="0" parTransId="{D62E1E67-E2A9-4FCB-A475-5E85E5721D36}" sibTransId="{41D3CA89-FA12-4630-9809-F9FBC3EBF71D}"/>
    <dgm:cxn modelId="{BAE6BC6E-06B0-4165-A5A8-77351C0F70A0}" srcId="{9FF60BF8-E1B2-4ECD-B866-66E873C836C0}" destId="{8B8830EE-D0D5-41F1-B66A-F6EE712D8430}" srcOrd="1" destOrd="0" parTransId="{72453BB8-635D-4D7C-B572-04898B3BC8B5}" sibTransId="{F6F8E3C3-256E-4C9F-9AF8-188AA6435C24}"/>
    <dgm:cxn modelId="{63976784-A949-4942-A8F4-68A2532D296E}" type="presOf" srcId="{8B8830EE-D0D5-41F1-B66A-F6EE712D8430}" destId="{0D2C276F-C24C-4B36-BFDD-9C3ED35618EE}" srcOrd="0" destOrd="0" presId="urn:microsoft.com/office/officeart/2005/8/layout/chevronAccent+Icon"/>
    <dgm:cxn modelId="{8F91EF87-F712-4D74-858C-6D23AEB950BA}" type="presOf" srcId="{9FF60BF8-E1B2-4ECD-B866-66E873C836C0}" destId="{9090820E-D733-44BE-A5A6-F6179A880663}" srcOrd="0" destOrd="0" presId="urn:microsoft.com/office/officeart/2005/8/layout/chevronAccent+Icon"/>
    <dgm:cxn modelId="{48BE76EA-2561-42E2-BB17-D994AFF9036A}" type="presOf" srcId="{5B7C24C8-BDDB-424E-A682-E7F6D3CF78AB}" destId="{E08192A1-F128-4C57-9DC2-D03E049A727B}" srcOrd="0" destOrd="0" presId="urn:microsoft.com/office/officeart/2005/8/layout/chevronAccent+Icon"/>
    <dgm:cxn modelId="{F034E5C4-DC85-4150-9E4C-BC39164B2ADE}" type="presParOf" srcId="{9090820E-D733-44BE-A5A6-F6179A880663}" destId="{2ABABABE-B7EC-486D-9F0D-FF181C49F967}" srcOrd="0" destOrd="0" presId="urn:microsoft.com/office/officeart/2005/8/layout/chevronAccent+Icon"/>
    <dgm:cxn modelId="{7BFB66D7-349D-4E82-A983-34DFB987CA15}" type="presParOf" srcId="{2ABABABE-B7EC-486D-9F0D-FF181C49F967}" destId="{E9DD49A8-0E5F-4A4A-9826-8604E4196745}" srcOrd="0" destOrd="0" presId="urn:microsoft.com/office/officeart/2005/8/layout/chevronAccent+Icon"/>
    <dgm:cxn modelId="{182DA7A7-C884-4844-A361-7CC50F431801}" type="presParOf" srcId="{2ABABABE-B7EC-486D-9F0D-FF181C49F967}" destId="{D58EF47B-2143-46FB-AEF2-E0A8C0A5E6E2}" srcOrd="1" destOrd="0" presId="urn:microsoft.com/office/officeart/2005/8/layout/chevronAccent+Icon"/>
    <dgm:cxn modelId="{CD5CCB24-FF4F-459B-8071-78C723351B56}" type="presParOf" srcId="{9090820E-D733-44BE-A5A6-F6179A880663}" destId="{032185EA-ED91-4022-901D-520F9BA7740F}" srcOrd="1" destOrd="0" presId="urn:microsoft.com/office/officeart/2005/8/layout/chevronAccent+Icon"/>
    <dgm:cxn modelId="{46C4AA40-FA16-467D-9A46-B9442A4610B9}" type="presParOf" srcId="{9090820E-D733-44BE-A5A6-F6179A880663}" destId="{8B4A1026-705D-4186-A711-32674D1C165F}" srcOrd="2" destOrd="0" presId="urn:microsoft.com/office/officeart/2005/8/layout/chevronAccent+Icon"/>
    <dgm:cxn modelId="{6AE95AEF-6FAD-466D-A0EA-FB19CABAB80B}" type="presParOf" srcId="{8B4A1026-705D-4186-A711-32674D1C165F}" destId="{A5AC0C53-0A57-4556-A68D-044A0712A719}" srcOrd="0" destOrd="0" presId="urn:microsoft.com/office/officeart/2005/8/layout/chevronAccent+Icon"/>
    <dgm:cxn modelId="{1A42C963-D3A4-44A4-BE3E-AC224E3BF95C}" type="presParOf" srcId="{8B4A1026-705D-4186-A711-32674D1C165F}" destId="{0D2C276F-C24C-4B36-BFDD-9C3ED35618EE}" srcOrd="1" destOrd="0" presId="urn:microsoft.com/office/officeart/2005/8/layout/chevronAccent+Icon"/>
    <dgm:cxn modelId="{7C461D4A-B34A-4544-8D29-17B9E19EBC06}" type="presParOf" srcId="{9090820E-D733-44BE-A5A6-F6179A880663}" destId="{167D657B-0F94-4712-A012-89BE8D5EE7DD}" srcOrd="3" destOrd="0" presId="urn:microsoft.com/office/officeart/2005/8/layout/chevronAccent+Icon"/>
    <dgm:cxn modelId="{703F29E1-9D5F-4652-95C6-56A18BE9CDCA}" type="presParOf" srcId="{9090820E-D733-44BE-A5A6-F6179A880663}" destId="{4CF295EC-32D3-452E-A189-F88EEA74F5C9}" srcOrd="4" destOrd="0" presId="urn:microsoft.com/office/officeart/2005/8/layout/chevronAccent+Icon"/>
    <dgm:cxn modelId="{8938E727-5053-47D6-9F1D-F566A66F11D8}" type="presParOf" srcId="{4CF295EC-32D3-452E-A189-F88EEA74F5C9}" destId="{14A10726-81AA-4916-91C0-A2D948009F53}" srcOrd="0" destOrd="0" presId="urn:microsoft.com/office/officeart/2005/8/layout/chevronAccent+Icon"/>
    <dgm:cxn modelId="{E1408D75-C7A7-485D-BC46-65195907CE4A}" type="presParOf" srcId="{4CF295EC-32D3-452E-A189-F88EEA74F5C9}" destId="{E08192A1-F128-4C57-9DC2-D03E049A727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F60BF8-E1B2-4ECD-B866-66E873C836C0}" type="doc">
      <dgm:prSet loTypeId="urn:microsoft.com/office/officeart/2005/8/layout/chevronAccent+Icon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B61239-A0DF-48B5-AB3B-371FD62883C9}">
      <dgm:prSet phldrT="[Text]" custT="1"/>
      <dgm:spPr>
        <a:solidFill>
          <a:srgbClr val="C6CACF">
            <a:alpha val="90000"/>
          </a:srgbClr>
        </a:solidFill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baseline="-250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</a:p>
      </dgm:t>
    </dgm:pt>
    <dgm:pt modelId="{6F3A83A9-6DCB-4073-A3D7-A84A8FCB7462}" type="par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7BE081-CF2C-40E1-BF20-4F0C611389B4}" type="sib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8830EE-D0D5-41F1-B66A-F6EE712D8430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</a:p>
      </dgm:t>
    </dgm:pt>
    <dgm:pt modelId="{72453BB8-635D-4D7C-B572-04898B3BC8B5}" type="par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6F8E3C3-256E-4C9F-9AF8-188AA6435C24}" type="sib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5B7C24C8-BDDB-424E-A682-E7F6D3CF78AB}">
          <dgm:prSet phldrT="[Text]" custT="1"/>
          <dgm:spPr>
            <a:solidFill>
              <a:schemeClr val="tx2">
                <a:lumMod val="85000"/>
                <a:alpha val="90000"/>
              </a:schemeClr>
            </a:solidFill>
          </dgm:spPr>
          <dgm:t>
            <a:bodyPr/>
            <a:lstStyle/>
            <a:p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Combine data to generate constraints upon: </a:t>
              </a:r>
              <a14:m>
                <m:oMath xmlns:m="http://schemas.openxmlformats.org/officeDocument/2006/math">
                  <m:sSubSup>
                    <m:sSubSupPr>
                      <m:ctrlP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e>
                    <m: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sub>
                    <m:sup/>
                  </m:sSubSup>
                </m:oMath>
              </a14:m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</dgm:t>
        </dgm:pt>
      </mc:Choice>
      <mc:Fallback xmlns="">
        <dgm:pt modelId="{5B7C24C8-BDDB-424E-A682-E7F6D3CF78AB}">
          <dgm:prSet phldrT="[Text]" custT="1"/>
          <dgm:spPr>
            <a:solidFill>
              <a:schemeClr val="tx2">
                <a:lumMod val="85000"/>
                <a:alpha val="90000"/>
              </a:schemeClr>
            </a:solidFill>
          </dgm:spPr>
          <dgm:t>
            <a:bodyPr/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Combine data to generate constraints upon: 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𝜏</a:t>
              </a:r>
              <a:r>
                <a:rPr lang="en-US" sz="1600" i="0" smtClean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_(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</a:rPr>
                <a:t>𝑛𝑛^′</a:t>
              </a:r>
              <a:r>
                <a:rPr lang="en-US" sz="160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)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</a:rPr>
                <a:t>^ </a:t>
              </a:r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</dgm:t>
        </dgm:pt>
      </mc:Fallback>
    </mc:AlternateContent>
    <dgm:pt modelId="{D62E1E67-E2A9-4FCB-A475-5E85E5721D36}" type="par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D3CA89-FA12-4630-9809-F9FBC3EBF71D}" type="sib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90820E-D733-44BE-A5A6-F6179A880663}" type="pres">
      <dgm:prSet presAssocID="{9FF60BF8-E1B2-4ECD-B866-66E873C836C0}" presName="Name0" presStyleCnt="0">
        <dgm:presLayoutVars>
          <dgm:dir/>
          <dgm:resizeHandles val="exact"/>
        </dgm:presLayoutVars>
      </dgm:prSet>
      <dgm:spPr/>
    </dgm:pt>
    <dgm:pt modelId="{2ABABABE-B7EC-486D-9F0D-FF181C49F967}" type="pres">
      <dgm:prSet presAssocID="{49B61239-A0DF-48B5-AB3B-371FD62883C9}" presName="composite" presStyleCnt="0"/>
      <dgm:spPr/>
    </dgm:pt>
    <dgm:pt modelId="{E9DD49A8-0E5F-4A4A-9826-8604E4196745}" type="pres">
      <dgm:prSet presAssocID="{49B61239-A0DF-48B5-AB3B-371FD62883C9}" presName="bgChev" presStyleLbl="node1" presStyleIdx="0" presStyleCnt="3" custScaleX="63692" custLinFactNeighborX="-34343" custLinFactNeighborY="-24816"/>
      <dgm:spPr/>
    </dgm:pt>
    <dgm:pt modelId="{D58EF47B-2143-46FB-AEF2-E0A8C0A5E6E2}" type="pres">
      <dgm:prSet presAssocID="{49B61239-A0DF-48B5-AB3B-371FD62883C9}" presName="txNode" presStyleLbl="fgAcc1" presStyleIdx="0" presStyleCnt="3" custScaleX="79761" custLinFactNeighborX="-16371" custLinFactNeighborY="5242">
        <dgm:presLayoutVars>
          <dgm:bulletEnabled val="1"/>
        </dgm:presLayoutVars>
      </dgm:prSet>
      <dgm:spPr/>
    </dgm:pt>
    <dgm:pt modelId="{032185EA-ED91-4022-901D-520F9BA7740F}" type="pres">
      <dgm:prSet presAssocID="{C37BE081-CF2C-40E1-BF20-4F0C611389B4}" presName="compositeSpace" presStyleCnt="0"/>
      <dgm:spPr/>
    </dgm:pt>
    <dgm:pt modelId="{8B4A1026-705D-4186-A711-32674D1C165F}" type="pres">
      <dgm:prSet presAssocID="{8B8830EE-D0D5-41F1-B66A-F6EE712D8430}" presName="composite" presStyleCnt="0"/>
      <dgm:spPr/>
    </dgm:pt>
    <dgm:pt modelId="{A5AC0C53-0A57-4556-A68D-044A0712A719}" type="pres">
      <dgm:prSet presAssocID="{8B8830EE-D0D5-41F1-B66A-F6EE712D8430}" presName="bgChev" presStyleLbl="node1" presStyleIdx="1" presStyleCnt="3" custScaleX="70707" custLinFactNeighborX="-15763"/>
      <dgm:spPr/>
    </dgm:pt>
    <dgm:pt modelId="{0D2C276F-C24C-4B36-BFDD-9C3ED35618EE}" type="pres">
      <dgm:prSet presAssocID="{8B8830EE-D0D5-41F1-B66A-F6EE712D8430}" presName="txNode" presStyleLbl="fgAcc1" presStyleIdx="1" presStyleCnt="3" custScaleX="79676" custLinFactNeighborX="-34021">
        <dgm:presLayoutVars>
          <dgm:bulletEnabled val="1"/>
        </dgm:presLayoutVars>
      </dgm:prSet>
      <dgm:spPr/>
    </dgm:pt>
    <dgm:pt modelId="{167D657B-0F94-4712-A012-89BE8D5EE7DD}" type="pres">
      <dgm:prSet presAssocID="{F6F8E3C3-256E-4C9F-9AF8-188AA6435C24}" presName="compositeSpace" presStyleCnt="0"/>
      <dgm:spPr/>
    </dgm:pt>
    <dgm:pt modelId="{4CF295EC-32D3-452E-A189-F88EEA74F5C9}" type="pres">
      <dgm:prSet presAssocID="{5B7C24C8-BDDB-424E-A682-E7F6D3CF78AB}" presName="composite" presStyleCnt="0"/>
      <dgm:spPr/>
    </dgm:pt>
    <dgm:pt modelId="{14A10726-81AA-4916-91C0-A2D948009F53}" type="pres">
      <dgm:prSet presAssocID="{5B7C24C8-BDDB-424E-A682-E7F6D3CF78AB}" presName="bgChev" presStyleLbl="node1" presStyleIdx="2" presStyleCnt="3" custScaleX="71681" custLinFactNeighborX="-30303" custLinFactNeighborY="1708"/>
      <dgm:spPr/>
    </dgm:pt>
    <dgm:pt modelId="{E08192A1-F128-4C57-9DC2-D03E049A727B}" type="pres">
      <dgm:prSet presAssocID="{5B7C24C8-BDDB-424E-A682-E7F6D3CF78AB}" presName="txNode" presStyleLbl="fgAcc1" presStyleIdx="2" presStyleCnt="3" custScaleX="80104" custLinFactNeighborX="-49215" custLinFactNeighborY="-184">
        <dgm:presLayoutVars>
          <dgm:bulletEnabled val="1"/>
        </dgm:presLayoutVars>
      </dgm:prSet>
      <dgm:spPr/>
    </dgm:pt>
  </dgm:ptLst>
  <dgm:cxnLst>
    <dgm:cxn modelId="{D72D372A-914B-486F-AD0C-36789BC17A2D}" srcId="{9FF60BF8-E1B2-4ECD-B866-66E873C836C0}" destId="{49B61239-A0DF-48B5-AB3B-371FD62883C9}" srcOrd="0" destOrd="0" parTransId="{6F3A83A9-6DCB-4073-A3D7-A84A8FCB7462}" sibTransId="{C37BE081-CF2C-40E1-BF20-4F0C611389B4}"/>
    <dgm:cxn modelId="{63E15B6A-C283-4250-B103-15B90D95EC6C}" srcId="{9FF60BF8-E1B2-4ECD-B866-66E873C836C0}" destId="{5B7C24C8-BDDB-424E-A682-E7F6D3CF78AB}" srcOrd="2" destOrd="0" parTransId="{D62E1E67-E2A9-4FCB-A475-5E85E5721D36}" sibTransId="{41D3CA89-FA12-4630-9809-F9FBC3EBF71D}"/>
    <dgm:cxn modelId="{90068E4C-B5C0-4321-970B-2CD69E08E1D1}" type="presOf" srcId="{9FF60BF8-E1B2-4ECD-B866-66E873C836C0}" destId="{9090820E-D733-44BE-A5A6-F6179A880663}" srcOrd="0" destOrd="0" presId="urn:microsoft.com/office/officeart/2005/8/layout/chevronAccent+Icon"/>
    <dgm:cxn modelId="{BAE6BC6E-06B0-4165-A5A8-77351C0F70A0}" srcId="{9FF60BF8-E1B2-4ECD-B866-66E873C836C0}" destId="{8B8830EE-D0D5-41F1-B66A-F6EE712D8430}" srcOrd="1" destOrd="0" parTransId="{72453BB8-635D-4D7C-B572-04898B3BC8B5}" sibTransId="{F6F8E3C3-256E-4C9F-9AF8-188AA6435C24}"/>
    <dgm:cxn modelId="{6DF29C9B-255C-4D6E-A334-61155288AB83}" type="presOf" srcId="{8B8830EE-D0D5-41F1-B66A-F6EE712D8430}" destId="{0D2C276F-C24C-4B36-BFDD-9C3ED35618EE}" srcOrd="0" destOrd="0" presId="urn:microsoft.com/office/officeart/2005/8/layout/chevronAccent+Icon"/>
    <dgm:cxn modelId="{1EF14DB2-6175-48F9-BBB3-6EED98A6652E}" type="presOf" srcId="{5B7C24C8-BDDB-424E-A682-E7F6D3CF78AB}" destId="{E08192A1-F128-4C57-9DC2-D03E049A727B}" srcOrd="0" destOrd="0" presId="urn:microsoft.com/office/officeart/2005/8/layout/chevronAccent+Icon"/>
    <dgm:cxn modelId="{20214AC2-377A-45E3-8DF1-7DD4ECE00D66}" type="presOf" srcId="{49B61239-A0DF-48B5-AB3B-371FD62883C9}" destId="{D58EF47B-2143-46FB-AEF2-E0A8C0A5E6E2}" srcOrd="0" destOrd="0" presId="urn:microsoft.com/office/officeart/2005/8/layout/chevronAccent+Icon"/>
    <dgm:cxn modelId="{99AE1AF4-CAA6-48ED-8A54-40EAF2854A86}" type="presParOf" srcId="{9090820E-D733-44BE-A5A6-F6179A880663}" destId="{2ABABABE-B7EC-486D-9F0D-FF181C49F967}" srcOrd="0" destOrd="0" presId="urn:microsoft.com/office/officeart/2005/8/layout/chevronAccent+Icon"/>
    <dgm:cxn modelId="{33B2609F-FED7-4E1F-B0DC-84F26286E6D8}" type="presParOf" srcId="{2ABABABE-B7EC-486D-9F0D-FF181C49F967}" destId="{E9DD49A8-0E5F-4A4A-9826-8604E4196745}" srcOrd="0" destOrd="0" presId="urn:microsoft.com/office/officeart/2005/8/layout/chevronAccent+Icon"/>
    <dgm:cxn modelId="{6552DB9E-6F7D-4CAE-B2BE-FE603F6D900A}" type="presParOf" srcId="{2ABABABE-B7EC-486D-9F0D-FF181C49F967}" destId="{D58EF47B-2143-46FB-AEF2-E0A8C0A5E6E2}" srcOrd="1" destOrd="0" presId="urn:microsoft.com/office/officeart/2005/8/layout/chevronAccent+Icon"/>
    <dgm:cxn modelId="{9FA1E4CD-7565-4ED5-A7D4-AF7E077050A3}" type="presParOf" srcId="{9090820E-D733-44BE-A5A6-F6179A880663}" destId="{032185EA-ED91-4022-901D-520F9BA7740F}" srcOrd="1" destOrd="0" presId="urn:microsoft.com/office/officeart/2005/8/layout/chevronAccent+Icon"/>
    <dgm:cxn modelId="{45817EBC-53B0-40AD-AF4F-60D1F21EFEE3}" type="presParOf" srcId="{9090820E-D733-44BE-A5A6-F6179A880663}" destId="{8B4A1026-705D-4186-A711-32674D1C165F}" srcOrd="2" destOrd="0" presId="urn:microsoft.com/office/officeart/2005/8/layout/chevronAccent+Icon"/>
    <dgm:cxn modelId="{B9FE90D2-29FA-43EF-908A-EF06C9E65B5A}" type="presParOf" srcId="{8B4A1026-705D-4186-A711-32674D1C165F}" destId="{A5AC0C53-0A57-4556-A68D-044A0712A719}" srcOrd="0" destOrd="0" presId="urn:microsoft.com/office/officeart/2005/8/layout/chevronAccent+Icon"/>
    <dgm:cxn modelId="{C759EA76-5D56-4DA0-88F5-52A267DF714E}" type="presParOf" srcId="{8B4A1026-705D-4186-A711-32674D1C165F}" destId="{0D2C276F-C24C-4B36-BFDD-9C3ED35618EE}" srcOrd="1" destOrd="0" presId="urn:microsoft.com/office/officeart/2005/8/layout/chevronAccent+Icon"/>
    <dgm:cxn modelId="{CF9F5543-96DB-45C5-8280-7CE9764F0AE4}" type="presParOf" srcId="{9090820E-D733-44BE-A5A6-F6179A880663}" destId="{167D657B-0F94-4712-A012-89BE8D5EE7DD}" srcOrd="3" destOrd="0" presId="urn:microsoft.com/office/officeart/2005/8/layout/chevronAccent+Icon"/>
    <dgm:cxn modelId="{49A6ED85-06B0-4C65-8411-7AB08785292D}" type="presParOf" srcId="{9090820E-D733-44BE-A5A6-F6179A880663}" destId="{4CF295EC-32D3-452E-A189-F88EEA74F5C9}" srcOrd="4" destOrd="0" presId="urn:microsoft.com/office/officeart/2005/8/layout/chevronAccent+Icon"/>
    <dgm:cxn modelId="{7441261C-C2E3-4CF8-92FE-0854A11C38C1}" type="presParOf" srcId="{4CF295EC-32D3-452E-A189-F88EEA74F5C9}" destId="{14A10726-81AA-4916-91C0-A2D948009F53}" srcOrd="0" destOrd="0" presId="urn:microsoft.com/office/officeart/2005/8/layout/chevronAccent+Icon"/>
    <dgm:cxn modelId="{434FEB0D-93E2-47C0-B862-651E095991E9}" type="presParOf" srcId="{4CF295EC-32D3-452E-A189-F88EEA74F5C9}" destId="{E08192A1-F128-4C57-9DC2-D03E049A727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F60BF8-E1B2-4ECD-B866-66E873C836C0}" type="doc">
      <dgm:prSet loTypeId="urn:microsoft.com/office/officeart/2005/8/layout/chevronAccent+Icon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B61239-A0DF-48B5-AB3B-371FD62883C9}">
      <dgm:prSet phldrT="[Text]" custT="1"/>
      <dgm:spPr>
        <a:solidFill>
          <a:srgbClr val="C6CACF">
            <a:alpha val="90000"/>
          </a:srgbClr>
        </a:solidFill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baseline="-250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</a:p>
      </dgm:t>
    </dgm:pt>
    <dgm:pt modelId="{6F3A83A9-6DCB-4073-A3D7-A84A8FCB7462}" type="par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7BE081-CF2C-40E1-BF20-4F0C611389B4}" type="sib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8830EE-D0D5-41F1-B66A-F6EE712D8430}">
      <dgm:prSet phldrT="[Text]" custT="1"/>
      <dgm:spPr>
        <a:solidFill>
          <a:srgbClr val="C6CACF"/>
        </a:solidFill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</a:p>
      </dgm:t>
    </dgm:pt>
    <dgm:pt modelId="{72453BB8-635D-4D7C-B572-04898B3BC8B5}" type="par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6F8E3C3-256E-4C9F-9AF8-188AA6435C24}" type="sib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5B7C24C8-BDDB-424E-A682-E7F6D3CF78AB}">
          <dgm:prSet phldrT="[Text]" custT="1"/>
          <dgm:spPr>
            <a:solidFill>
              <a:srgbClr val="FFFF00">
                <a:alpha val="90000"/>
              </a:srgbClr>
            </a:solidFill>
          </dgm:spPr>
          <dgm:t>
            <a:bodyPr/>
            <a:lstStyle/>
            <a:p>
              <a:r>
                <a:rPr lang="en-US" sz="1600" u="sng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Combine data </a:t>
              </a:r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 generate constraints upon: </a:t>
              </a:r>
              <a14:m>
                <m:oMath xmlns:m="http://schemas.openxmlformats.org/officeDocument/2006/math">
                  <m:sSubSup>
                    <m:sSubSupPr>
                      <m:ctrlP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e>
                    <m: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sub>
                    <m:sup/>
                  </m:sSubSup>
                </m:oMath>
              </a14:m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</dgm:t>
        </dgm:pt>
      </mc:Choice>
      <mc:Fallback xmlns="">
        <dgm:pt modelId="{5B7C24C8-BDDB-424E-A682-E7F6D3CF78AB}">
          <dgm:prSet phldrT="[Text]" custT="1"/>
          <dgm:spPr>
            <a:solidFill>
              <a:srgbClr val="FFFF00">
                <a:alpha val="90000"/>
              </a:srgbClr>
            </a:solidFill>
          </dgm:spPr>
          <dgm:t>
            <a:bodyPr/>
            <a:lstStyle/>
            <a:p>
              <a:r>
                <a:rPr lang="en-US" sz="1600" u="sng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Combine data </a:t>
              </a:r>
              <a:r>
                <a:rPr lang="en-US" sz="16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 generate constraints upon: 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𝜏</a:t>
              </a:r>
              <a:r>
                <a:rPr lang="en-US" sz="1600" i="0" smtClean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_(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</a:rPr>
                <a:t>𝑛𝑛^′</a:t>
              </a:r>
              <a:r>
                <a:rPr lang="en-US" sz="160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)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</a:rPr>
                <a:t>^ </a:t>
              </a:r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</dgm:t>
        </dgm:pt>
      </mc:Fallback>
    </mc:AlternateContent>
    <dgm:pt modelId="{D62E1E67-E2A9-4FCB-A475-5E85E5721D36}" type="par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D3CA89-FA12-4630-9809-F9FBC3EBF71D}" type="sib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90820E-D733-44BE-A5A6-F6179A880663}" type="pres">
      <dgm:prSet presAssocID="{9FF60BF8-E1B2-4ECD-B866-66E873C836C0}" presName="Name0" presStyleCnt="0">
        <dgm:presLayoutVars>
          <dgm:dir/>
          <dgm:resizeHandles val="exact"/>
        </dgm:presLayoutVars>
      </dgm:prSet>
      <dgm:spPr/>
    </dgm:pt>
    <dgm:pt modelId="{2ABABABE-B7EC-486D-9F0D-FF181C49F967}" type="pres">
      <dgm:prSet presAssocID="{49B61239-A0DF-48B5-AB3B-371FD62883C9}" presName="composite" presStyleCnt="0"/>
      <dgm:spPr/>
    </dgm:pt>
    <dgm:pt modelId="{E9DD49A8-0E5F-4A4A-9826-8604E4196745}" type="pres">
      <dgm:prSet presAssocID="{49B61239-A0DF-48B5-AB3B-371FD62883C9}" presName="bgChev" presStyleLbl="node1" presStyleIdx="0" presStyleCnt="3" custScaleX="63692" custLinFactNeighborX="-34343" custLinFactNeighborY="-24816"/>
      <dgm:spPr/>
    </dgm:pt>
    <dgm:pt modelId="{D58EF47B-2143-46FB-AEF2-E0A8C0A5E6E2}" type="pres">
      <dgm:prSet presAssocID="{49B61239-A0DF-48B5-AB3B-371FD62883C9}" presName="txNode" presStyleLbl="fgAcc1" presStyleIdx="0" presStyleCnt="3" custScaleX="79761" custLinFactNeighborX="-16371" custLinFactNeighborY="5242">
        <dgm:presLayoutVars>
          <dgm:bulletEnabled val="1"/>
        </dgm:presLayoutVars>
      </dgm:prSet>
      <dgm:spPr/>
    </dgm:pt>
    <dgm:pt modelId="{032185EA-ED91-4022-901D-520F9BA7740F}" type="pres">
      <dgm:prSet presAssocID="{C37BE081-CF2C-40E1-BF20-4F0C611389B4}" presName="compositeSpace" presStyleCnt="0"/>
      <dgm:spPr/>
    </dgm:pt>
    <dgm:pt modelId="{8B4A1026-705D-4186-A711-32674D1C165F}" type="pres">
      <dgm:prSet presAssocID="{8B8830EE-D0D5-41F1-B66A-F6EE712D8430}" presName="composite" presStyleCnt="0"/>
      <dgm:spPr/>
    </dgm:pt>
    <dgm:pt modelId="{A5AC0C53-0A57-4556-A68D-044A0712A719}" type="pres">
      <dgm:prSet presAssocID="{8B8830EE-D0D5-41F1-B66A-F6EE712D8430}" presName="bgChev" presStyleLbl="node1" presStyleIdx="1" presStyleCnt="3" custScaleX="70707" custLinFactNeighborX="-15763"/>
      <dgm:spPr/>
    </dgm:pt>
    <dgm:pt modelId="{0D2C276F-C24C-4B36-BFDD-9C3ED35618EE}" type="pres">
      <dgm:prSet presAssocID="{8B8830EE-D0D5-41F1-B66A-F6EE712D8430}" presName="txNode" presStyleLbl="fgAcc1" presStyleIdx="1" presStyleCnt="3" custScaleX="79676" custLinFactNeighborX="-34021">
        <dgm:presLayoutVars>
          <dgm:bulletEnabled val="1"/>
        </dgm:presLayoutVars>
      </dgm:prSet>
      <dgm:spPr/>
    </dgm:pt>
    <dgm:pt modelId="{167D657B-0F94-4712-A012-89BE8D5EE7DD}" type="pres">
      <dgm:prSet presAssocID="{F6F8E3C3-256E-4C9F-9AF8-188AA6435C24}" presName="compositeSpace" presStyleCnt="0"/>
      <dgm:spPr/>
    </dgm:pt>
    <dgm:pt modelId="{4CF295EC-32D3-452E-A189-F88EEA74F5C9}" type="pres">
      <dgm:prSet presAssocID="{5B7C24C8-BDDB-424E-A682-E7F6D3CF78AB}" presName="composite" presStyleCnt="0"/>
      <dgm:spPr/>
    </dgm:pt>
    <dgm:pt modelId="{14A10726-81AA-4916-91C0-A2D948009F53}" type="pres">
      <dgm:prSet presAssocID="{5B7C24C8-BDDB-424E-A682-E7F6D3CF78AB}" presName="bgChev" presStyleLbl="node1" presStyleIdx="2" presStyleCnt="3" custScaleX="71681" custLinFactNeighborX="-30303" custLinFactNeighborY="1708"/>
      <dgm:spPr/>
    </dgm:pt>
    <dgm:pt modelId="{E08192A1-F128-4C57-9DC2-D03E049A727B}" type="pres">
      <dgm:prSet presAssocID="{5B7C24C8-BDDB-424E-A682-E7F6D3CF78AB}" presName="txNode" presStyleLbl="fgAcc1" presStyleIdx="2" presStyleCnt="3" custScaleX="80104" custLinFactNeighborX="-49215" custLinFactNeighborY="-184">
        <dgm:presLayoutVars>
          <dgm:bulletEnabled val="1"/>
        </dgm:presLayoutVars>
      </dgm:prSet>
      <dgm:spPr/>
    </dgm:pt>
  </dgm:ptLst>
  <dgm:cxnLst>
    <dgm:cxn modelId="{D72D372A-914B-486F-AD0C-36789BC17A2D}" srcId="{9FF60BF8-E1B2-4ECD-B866-66E873C836C0}" destId="{49B61239-A0DF-48B5-AB3B-371FD62883C9}" srcOrd="0" destOrd="0" parTransId="{6F3A83A9-6DCB-4073-A3D7-A84A8FCB7462}" sibTransId="{C37BE081-CF2C-40E1-BF20-4F0C611389B4}"/>
    <dgm:cxn modelId="{FC63562F-4979-4768-9674-069C3776E5A6}" type="presOf" srcId="{8B8830EE-D0D5-41F1-B66A-F6EE712D8430}" destId="{0D2C276F-C24C-4B36-BFDD-9C3ED35618EE}" srcOrd="0" destOrd="0" presId="urn:microsoft.com/office/officeart/2005/8/layout/chevronAccent+Icon"/>
    <dgm:cxn modelId="{63E15B6A-C283-4250-B103-15B90D95EC6C}" srcId="{9FF60BF8-E1B2-4ECD-B866-66E873C836C0}" destId="{5B7C24C8-BDDB-424E-A682-E7F6D3CF78AB}" srcOrd="2" destOrd="0" parTransId="{D62E1E67-E2A9-4FCB-A475-5E85E5721D36}" sibTransId="{41D3CA89-FA12-4630-9809-F9FBC3EBF71D}"/>
    <dgm:cxn modelId="{BAE6BC6E-06B0-4165-A5A8-77351C0F70A0}" srcId="{9FF60BF8-E1B2-4ECD-B866-66E873C836C0}" destId="{8B8830EE-D0D5-41F1-B66A-F6EE712D8430}" srcOrd="1" destOrd="0" parTransId="{72453BB8-635D-4D7C-B572-04898B3BC8B5}" sibTransId="{F6F8E3C3-256E-4C9F-9AF8-188AA6435C24}"/>
    <dgm:cxn modelId="{67478875-BB12-46D6-BACA-B11944A35CB1}" type="presOf" srcId="{5B7C24C8-BDDB-424E-A682-E7F6D3CF78AB}" destId="{E08192A1-F128-4C57-9DC2-D03E049A727B}" srcOrd="0" destOrd="0" presId="urn:microsoft.com/office/officeart/2005/8/layout/chevronAccent+Icon"/>
    <dgm:cxn modelId="{197C9078-DBD2-4BC5-9C75-E8225F3ED2F7}" type="presOf" srcId="{49B61239-A0DF-48B5-AB3B-371FD62883C9}" destId="{D58EF47B-2143-46FB-AEF2-E0A8C0A5E6E2}" srcOrd="0" destOrd="0" presId="urn:microsoft.com/office/officeart/2005/8/layout/chevronAccent+Icon"/>
    <dgm:cxn modelId="{B8AC0784-055B-4AC3-A31B-06FBAC6FE276}" type="presOf" srcId="{9FF60BF8-E1B2-4ECD-B866-66E873C836C0}" destId="{9090820E-D733-44BE-A5A6-F6179A880663}" srcOrd="0" destOrd="0" presId="urn:microsoft.com/office/officeart/2005/8/layout/chevronAccent+Icon"/>
    <dgm:cxn modelId="{DEBC38ED-47E9-428A-B895-2F97538CA688}" type="presParOf" srcId="{9090820E-D733-44BE-A5A6-F6179A880663}" destId="{2ABABABE-B7EC-486D-9F0D-FF181C49F967}" srcOrd="0" destOrd="0" presId="urn:microsoft.com/office/officeart/2005/8/layout/chevronAccent+Icon"/>
    <dgm:cxn modelId="{02815CF9-C1E9-4ABB-B67E-42AC9E2B9076}" type="presParOf" srcId="{2ABABABE-B7EC-486D-9F0D-FF181C49F967}" destId="{E9DD49A8-0E5F-4A4A-9826-8604E4196745}" srcOrd="0" destOrd="0" presId="urn:microsoft.com/office/officeart/2005/8/layout/chevronAccent+Icon"/>
    <dgm:cxn modelId="{7F4ED66C-5881-47F8-A81A-C72A4B2D8EA9}" type="presParOf" srcId="{2ABABABE-B7EC-486D-9F0D-FF181C49F967}" destId="{D58EF47B-2143-46FB-AEF2-E0A8C0A5E6E2}" srcOrd="1" destOrd="0" presId="urn:microsoft.com/office/officeart/2005/8/layout/chevronAccent+Icon"/>
    <dgm:cxn modelId="{E7F4FE69-C3E0-4FCE-AF24-EFD2F8AF92C0}" type="presParOf" srcId="{9090820E-D733-44BE-A5A6-F6179A880663}" destId="{032185EA-ED91-4022-901D-520F9BA7740F}" srcOrd="1" destOrd="0" presId="urn:microsoft.com/office/officeart/2005/8/layout/chevronAccent+Icon"/>
    <dgm:cxn modelId="{7C907A53-27CE-4E57-8DCA-F4FE97294D9A}" type="presParOf" srcId="{9090820E-D733-44BE-A5A6-F6179A880663}" destId="{8B4A1026-705D-4186-A711-32674D1C165F}" srcOrd="2" destOrd="0" presId="urn:microsoft.com/office/officeart/2005/8/layout/chevronAccent+Icon"/>
    <dgm:cxn modelId="{ED4C7CCA-B29C-486A-93A9-23E674D534B0}" type="presParOf" srcId="{8B4A1026-705D-4186-A711-32674D1C165F}" destId="{A5AC0C53-0A57-4556-A68D-044A0712A719}" srcOrd="0" destOrd="0" presId="urn:microsoft.com/office/officeart/2005/8/layout/chevronAccent+Icon"/>
    <dgm:cxn modelId="{31CB0C42-4375-47F2-945E-9AD9D168EDC7}" type="presParOf" srcId="{8B4A1026-705D-4186-A711-32674D1C165F}" destId="{0D2C276F-C24C-4B36-BFDD-9C3ED35618EE}" srcOrd="1" destOrd="0" presId="urn:microsoft.com/office/officeart/2005/8/layout/chevronAccent+Icon"/>
    <dgm:cxn modelId="{59DAF13E-4E8E-4C4E-8CE0-D2723186DF2B}" type="presParOf" srcId="{9090820E-D733-44BE-A5A6-F6179A880663}" destId="{167D657B-0F94-4712-A012-89BE8D5EE7DD}" srcOrd="3" destOrd="0" presId="urn:microsoft.com/office/officeart/2005/8/layout/chevronAccent+Icon"/>
    <dgm:cxn modelId="{CC41C00D-B320-422D-A4C6-830C51EFE1DF}" type="presParOf" srcId="{9090820E-D733-44BE-A5A6-F6179A880663}" destId="{4CF295EC-32D3-452E-A189-F88EEA74F5C9}" srcOrd="4" destOrd="0" presId="urn:microsoft.com/office/officeart/2005/8/layout/chevronAccent+Icon"/>
    <dgm:cxn modelId="{B3E3F593-2BFD-4DB0-BF67-FE68BA0E6F9B}" type="presParOf" srcId="{4CF295EC-32D3-452E-A189-F88EEA74F5C9}" destId="{14A10726-81AA-4916-91C0-A2D948009F53}" srcOrd="0" destOrd="0" presId="urn:microsoft.com/office/officeart/2005/8/layout/chevronAccent+Icon"/>
    <dgm:cxn modelId="{B507AEF1-A834-44AF-B359-EB041C26CAF4}" type="presParOf" srcId="{4CF295EC-32D3-452E-A189-F88EEA74F5C9}" destId="{E08192A1-F128-4C57-9DC2-D03E049A727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F60BF8-E1B2-4ECD-B866-66E873C836C0}" type="doc">
      <dgm:prSet loTypeId="urn:microsoft.com/office/officeart/2005/8/layout/chevronAccent+Icon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B61239-A0DF-48B5-AB3B-371FD62883C9}">
      <dgm:prSet phldrT="[Text]" custT="1"/>
      <dgm:spPr>
        <a:solidFill>
          <a:srgbClr val="C6CACF">
            <a:alpha val="90000"/>
          </a:srgbClr>
        </a:solidFill>
      </dgm:spPr>
      <dgm:t>
        <a:bodyPr/>
        <a:lstStyle/>
        <a:p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dirty="0" err="1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baseline="-25000" dirty="0" err="1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  <a:endParaRPr lang="en-US" sz="1600" dirty="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F3A83A9-6DCB-4073-A3D7-A84A8FCB7462}" type="par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7BE081-CF2C-40E1-BF20-4F0C611389B4}" type="sib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8830EE-D0D5-41F1-B66A-F6EE712D8430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baseline="-250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baseline="-250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  <a:endParaRPr lang="en-US" sz="1600" dirty="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2453BB8-635D-4D7C-B572-04898B3BC8B5}" type="par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6F8E3C3-256E-4C9F-9AF8-188AA6435C24}" type="sib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B7C24C8-BDDB-424E-A682-E7F6D3CF78AB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62E1E67-E2A9-4FCB-A475-5E85E5721D36}" type="par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D3CA89-FA12-4630-9809-F9FBC3EBF71D}" type="sib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90820E-D733-44BE-A5A6-F6179A880663}" type="pres">
      <dgm:prSet presAssocID="{9FF60BF8-E1B2-4ECD-B866-66E873C836C0}" presName="Name0" presStyleCnt="0">
        <dgm:presLayoutVars>
          <dgm:dir/>
          <dgm:resizeHandles val="exact"/>
        </dgm:presLayoutVars>
      </dgm:prSet>
      <dgm:spPr/>
    </dgm:pt>
    <dgm:pt modelId="{2ABABABE-B7EC-486D-9F0D-FF181C49F967}" type="pres">
      <dgm:prSet presAssocID="{49B61239-A0DF-48B5-AB3B-371FD62883C9}" presName="composite" presStyleCnt="0"/>
      <dgm:spPr/>
    </dgm:pt>
    <dgm:pt modelId="{E9DD49A8-0E5F-4A4A-9826-8604E4196745}" type="pres">
      <dgm:prSet presAssocID="{49B61239-A0DF-48B5-AB3B-371FD62883C9}" presName="bgChev" presStyleLbl="node1" presStyleIdx="0" presStyleCnt="3" custScaleX="63692" custLinFactNeighborX="-34343" custLinFactNeighborY="-24816"/>
      <dgm:spPr/>
      <dgm:t>
        <a:bodyPr/>
        <a:lstStyle/>
        <a:p>
          <a:endParaRPr lang="en-US"/>
        </a:p>
      </dgm:t>
    </dgm:pt>
    <dgm:pt modelId="{D58EF47B-2143-46FB-AEF2-E0A8C0A5E6E2}" type="pres">
      <dgm:prSet presAssocID="{49B61239-A0DF-48B5-AB3B-371FD62883C9}" presName="txNode" presStyleLbl="fgAcc1" presStyleIdx="0" presStyleCnt="3" custScaleX="79761" custLinFactNeighborX="-16371" custLinFactNeighborY="52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185EA-ED91-4022-901D-520F9BA7740F}" type="pres">
      <dgm:prSet presAssocID="{C37BE081-CF2C-40E1-BF20-4F0C611389B4}" presName="compositeSpace" presStyleCnt="0"/>
      <dgm:spPr/>
    </dgm:pt>
    <dgm:pt modelId="{8B4A1026-705D-4186-A711-32674D1C165F}" type="pres">
      <dgm:prSet presAssocID="{8B8830EE-D0D5-41F1-B66A-F6EE712D8430}" presName="composite" presStyleCnt="0"/>
      <dgm:spPr/>
    </dgm:pt>
    <dgm:pt modelId="{A5AC0C53-0A57-4556-A68D-044A0712A719}" type="pres">
      <dgm:prSet presAssocID="{8B8830EE-D0D5-41F1-B66A-F6EE712D8430}" presName="bgChev" presStyleLbl="node1" presStyleIdx="1" presStyleCnt="3" custScaleX="70707" custLinFactNeighborX="-15763"/>
      <dgm:spPr/>
    </dgm:pt>
    <dgm:pt modelId="{0D2C276F-C24C-4B36-BFDD-9C3ED35618EE}" type="pres">
      <dgm:prSet presAssocID="{8B8830EE-D0D5-41F1-B66A-F6EE712D8430}" presName="txNode" presStyleLbl="fgAcc1" presStyleIdx="1" presStyleCnt="3" custScaleX="79676" custLinFactNeighborX="-340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D657B-0F94-4712-A012-89BE8D5EE7DD}" type="pres">
      <dgm:prSet presAssocID="{F6F8E3C3-256E-4C9F-9AF8-188AA6435C24}" presName="compositeSpace" presStyleCnt="0"/>
      <dgm:spPr/>
    </dgm:pt>
    <dgm:pt modelId="{4CF295EC-32D3-452E-A189-F88EEA74F5C9}" type="pres">
      <dgm:prSet presAssocID="{5B7C24C8-BDDB-424E-A682-E7F6D3CF78AB}" presName="composite" presStyleCnt="0"/>
      <dgm:spPr/>
    </dgm:pt>
    <dgm:pt modelId="{14A10726-81AA-4916-91C0-A2D948009F53}" type="pres">
      <dgm:prSet presAssocID="{5B7C24C8-BDDB-424E-A682-E7F6D3CF78AB}" presName="bgChev" presStyleLbl="node1" presStyleIdx="2" presStyleCnt="3" custScaleX="71681" custLinFactNeighborX="-30303" custLinFactNeighborY="1708"/>
      <dgm:spPr/>
    </dgm:pt>
    <dgm:pt modelId="{E08192A1-F128-4C57-9DC2-D03E049A727B}" type="pres">
      <dgm:prSet presAssocID="{5B7C24C8-BDDB-424E-A682-E7F6D3CF78AB}" presName="txNode" presStyleLbl="fgAcc1" presStyleIdx="2" presStyleCnt="3" custScaleX="80104" custLinFactNeighborX="-49215" custLinFactNeighborY="-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2D372A-914B-486F-AD0C-36789BC17A2D}" srcId="{9FF60BF8-E1B2-4ECD-B866-66E873C836C0}" destId="{49B61239-A0DF-48B5-AB3B-371FD62883C9}" srcOrd="0" destOrd="0" parTransId="{6F3A83A9-6DCB-4073-A3D7-A84A8FCB7462}" sibTransId="{C37BE081-CF2C-40E1-BF20-4F0C611389B4}"/>
    <dgm:cxn modelId="{63E15B6A-C283-4250-B103-15B90D95EC6C}" srcId="{9FF60BF8-E1B2-4ECD-B866-66E873C836C0}" destId="{5B7C24C8-BDDB-424E-A682-E7F6D3CF78AB}" srcOrd="2" destOrd="0" parTransId="{D62E1E67-E2A9-4FCB-A475-5E85E5721D36}" sibTransId="{41D3CA89-FA12-4630-9809-F9FBC3EBF71D}"/>
    <dgm:cxn modelId="{6DF29C9B-255C-4D6E-A334-61155288AB83}" type="presOf" srcId="{8B8830EE-D0D5-41F1-B66A-F6EE712D8430}" destId="{0D2C276F-C24C-4B36-BFDD-9C3ED35618EE}" srcOrd="0" destOrd="0" presId="urn:microsoft.com/office/officeart/2005/8/layout/chevronAccent+Icon"/>
    <dgm:cxn modelId="{1EF14DB2-6175-48F9-BBB3-6EED98A6652E}" type="presOf" srcId="{5B7C24C8-BDDB-424E-A682-E7F6D3CF78AB}" destId="{E08192A1-F128-4C57-9DC2-D03E049A727B}" srcOrd="0" destOrd="0" presId="urn:microsoft.com/office/officeart/2005/8/layout/chevronAccent+Icon"/>
    <dgm:cxn modelId="{20214AC2-377A-45E3-8DF1-7DD4ECE00D66}" type="presOf" srcId="{49B61239-A0DF-48B5-AB3B-371FD62883C9}" destId="{D58EF47B-2143-46FB-AEF2-E0A8C0A5E6E2}" srcOrd="0" destOrd="0" presId="urn:microsoft.com/office/officeart/2005/8/layout/chevronAccent+Icon"/>
    <dgm:cxn modelId="{90068E4C-B5C0-4321-970B-2CD69E08E1D1}" type="presOf" srcId="{9FF60BF8-E1B2-4ECD-B866-66E873C836C0}" destId="{9090820E-D733-44BE-A5A6-F6179A880663}" srcOrd="0" destOrd="0" presId="urn:microsoft.com/office/officeart/2005/8/layout/chevronAccent+Icon"/>
    <dgm:cxn modelId="{BAE6BC6E-06B0-4165-A5A8-77351C0F70A0}" srcId="{9FF60BF8-E1B2-4ECD-B866-66E873C836C0}" destId="{8B8830EE-D0D5-41F1-B66A-F6EE712D8430}" srcOrd="1" destOrd="0" parTransId="{72453BB8-635D-4D7C-B572-04898B3BC8B5}" sibTransId="{F6F8E3C3-256E-4C9F-9AF8-188AA6435C24}"/>
    <dgm:cxn modelId="{99AE1AF4-CAA6-48ED-8A54-40EAF2854A86}" type="presParOf" srcId="{9090820E-D733-44BE-A5A6-F6179A880663}" destId="{2ABABABE-B7EC-486D-9F0D-FF181C49F967}" srcOrd="0" destOrd="0" presId="urn:microsoft.com/office/officeart/2005/8/layout/chevronAccent+Icon"/>
    <dgm:cxn modelId="{33B2609F-FED7-4E1F-B0DC-84F26286E6D8}" type="presParOf" srcId="{2ABABABE-B7EC-486D-9F0D-FF181C49F967}" destId="{E9DD49A8-0E5F-4A4A-9826-8604E4196745}" srcOrd="0" destOrd="0" presId="urn:microsoft.com/office/officeart/2005/8/layout/chevronAccent+Icon"/>
    <dgm:cxn modelId="{6552DB9E-6F7D-4CAE-B2BE-FE603F6D900A}" type="presParOf" srcId="{2ABABABE-B7EC-486D-9F0D-FF181C49F967}" destId="{D58EF47B-2143-46FB-AEF2-E0A8C0A5E6E2}" srcOrd="1" destOrd="0" presId="urn:microsoft.com/office/officeart/2005/8/layout/chevronAccent+Icon"/>
    <dgm:cxn modelId="{9FA1E4CD-7565-4ED5-A7D4-AF7E077050A3}" type="presParOf" srcId="{9090820E-D733-44BE-A5A6-F6179A880663}" destId="{032185EA-ED91-4022-901D-520F9BA7740F}" srcOrd="1" destOrd="0" presId="urn:microsoft.com/office/officeart/2005/8/layout/chevronAccent+Icon"/>
    <dgm:cxn modelId="{45817EBC-53B0-40AD-AF4F-60D1F21EFEE3}" type="presParOf" srcId="{9090820E-D733-44BE-A5A6-F6179A880663}" destId="{8B4A1026-705D-4186-A711-32674D1C165F}" srcOrd="2" destOrd="0" presId="urn:microsoft.com/office/officeart/2005/8/layout/chevronAccent+Icon"/>
    <dgm:cxn modelId="{B9FE90D2-29FA-43EF-908A-EF06C9E65B5A}" type="presParOf" srcId="{8B4A1026-705D-4186-A711-32674D1C165F}" destId="{A5AC0C53-0A57-4556-A68D-044A0712A719}" srcOrd="0" destOrd="0" presId="urn:microsoft.com/office/officeart/2005/8/layout/chevronAccent+Icon"/>
    <dgm:cxn modelId="{C759EA76-5D56-4DA0-88F5-52A267DF714E}" type="presParOf" srcId="{8B4A1026-705D-4186-A711-32674D1C165F}" destId="{0D2C276F-C24C-4B36-BFDD-9C3ED35618EE}" srcOrd="1" destOrd="0" presId="urn:microsoft.com/office/officeart/2005/8/layout/chevronAccent+Icon"/>
    <dgm:cxn modelId="{CF9F5543-96DB-45C5-8280-7CE9764F0AE4}" type="presParOf" srcId="{9090820E-D733-44BE-A5A6-F6179A880663}" destId="{167D657B-0F94-4712-A012-89BE8D5EE7DD}" srcOrd="3" destOrd="0" presId="urn:microsoft.com/office/officeart/2005/8/layout/chevronAccent+Icon"/>
    <dgm:cxn modelId="{49A6ED85-06B0-4C65-8411-7AB08785292D}" type="presParOf" srcId="{9090820E-D733-44BE-A5A6-F6179A880663}" destId="{4CF295EC-32D3-452E-A189-F88EEA74F5C9}" srcOrd="4" destOrd="0" presId="urn:microsoft.com/office/officeart/2005/8/layout/chevronAccent+Icon"/>
    <dgm:cxn modelId="{7441261C-C2E3-4CF8-92FE-0854A11C38C1}" type="presParOf" srcId="{4CF295EC-32D3-452E-A189-F88EEA74F5C9}" destId="{14A10726-81AA-4916-91C0-A2D948009F53}" srcOrd="0" destOrd="0" presId="urn:microsoft.com/office/officeart/2005/8/layout/chevronAccent+Icon"/>
    <dgm:cxn modelId="{434FEB0D-93E2-47C0-B862-651E095991E9}" type="presParOf" srcId="{4CF295EC-32D3-452E-A189-F88EEA74F5C9}" destId="{E08192A1-F128-4C57-9DC2-D03E049A727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F60BF8-E1B2-4ECD-B866-66E873C836C0}" type="doc">
      <dgm:prSet loTypeId="urn:microsoft.com/office/officeart/2005/8/layout/chevronAccent+Icon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B61239-A0DF-48B5-AB3B-371FD62883C9}">
      <dgm:prSet phldrT="[Text]" custT="1"/>
      <dgm:spPr>
        <a:solidFill>
          <a:srgbClr val="C6CACF">
            <a:alpha val="90000"/>
          </a:srgbClr>
        </a:solidFill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baseline="-250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</a:p>
      </dgm:t>
    </dgm:pt>
    <dgm:pt modelId="{6F3A83A9-6DCB-4073-A3D7-A84A8FCB7462}" type="par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7BE081-CF2C-40E1-BF20-4F0C611389B4}" type="sib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8830EE-D0D5-41F1-B66A-F6EE712D8430}">
      <dgm:prSet phldrT="[Text]" custT="1"/>
      <dgm:spPr>
        <a:solidFill>
          <a:srgbClr val="C6CACF"/>
        </a:solidFill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</a:p>
      </dgm:t>
    </dgm:pt>
    <dgm:pt modelId="{72453BB8-635D-4D7C-B572-04898B3BC8B5}" type="par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6F8E3C3-256E-4C9F-9AF8-188AA6435C24}" type="sib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5B7C24C8-BDDB-424E-A682-E7F6D3CF78AB}">
          <dgm:prSet phldrT="[Text]" custT="1"/>
          <dgm:spPr>
            <a:solidFill>
              <a:srgbClr val="FFFF00">
                <a:alpha val="90000"/>
              </a:srgbClr>
            </a:solidFill>
          </dgm:spPr>
          <dgm:t>
            <a:bodyPr/>
            <a:lstStyle/>
            <a:p>
              <a:r>
                <a:rPr lang="en-US" sz="1600" u="none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Combine data </a:t>
              </a:r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 </a:t>
              </a:r>
              <a:r>
                <a:rPr lang="en-US" sz="1600" u="sng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generate constraints </a:t>
              </a:r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upon: </a:t>
              </a:r>
              <a14:m>
                <m:oMath xmlns:m="http://schemas.openxmlformats.org/officeDocument/2006/math">
                  <m:sSubSup>
                    <m:sSubSupPr>
                      <m:ctrlP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e>
                    <m: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sub>
                    <m:sup/>
                  </m:sSubSup>
                </m:oMath>
              </a14:m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</dgm:t>
        </dgm:pt>
      </mc:Choice>
      <mc:Fallback xmlns="">
        <dgm:pt modelId="{5B7C24C8-BDDB-424E-A682-E7F6D3CF78AB}">
          <dgm:prSet phldrT="[Text]" custT="1"/>
          <dgm:spPr>
            <a:solidFill>
              <a:srgbClr val="FFFF00">
                <a:alpha val="90000"/>
              </a:srgbClr>
            </a:solidFill>
          </dgm:spPr>
          <dgm:t>
            <a:bodyPr/>
            <a:lstStyle/>
            <a:p>
              <a:r>
                <a:rPr lang="en-US" sz="1600" u="none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Combine data </a:t>
              </a:r>
              <a:r>
                <a:rPr lang="en-US" sz="16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 </a:t>
              </a:r>
              <a:r>
                <a:rPr lang="en-US" sz="1600" u="sng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generate constraints </a:t>
              </a:r>
              <a:r>
                <a:rPr lang="en-US" sz="16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upon: 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𝜏</a:t>
              </a:r>
              <a:r>
                <a:rPr lang="en-US" sz="1600" i="0" smtClean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_(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</a:rPr>
                <a:t>𝑛𝑛^′</a:t>
              </a:r>
              <a:r>
                <a:rPr lang="en-US" sz="160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)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</a:rPr>
                <a:t>^ </a:t>
              </a:r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</dgm:t>
        </dgm:pt>
      </mc:Fallback>
    </mc:AlternateContent>
    <dgm:pt modelId="{D62E1E67-E2A9-4FCB-A475-5E85E5721D36}" type="par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D3CA89-FA12-4630-9809-F9FBC3EBF71D}" type="sib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90820E-D733-44BE-A5A6-F6179A880663}" type="pres">
      <dgm:prSet presAssocID="{9FF60BF8-E1B2-4ECD-B866-66E873C836C0}" presName="Name0" presStyleCnt="0">
        <dgm:presLayoutVars>
          <dgm:dir/>
          <dgm:resizeHandles val="exact"/>
        </dgm:presLayoutVars>
      </dgm:prSet>
      <dgm:spPr/>
    </dgm:pt>
    <dgm:pt modelId="{2ABABABE-B7EC-486D-9F0D-FF181C49F967}" type="pres">
      <dgm:prSet presAssocID="{49B61239-A0DF-48B5-AB3B-371FD62883C9}" presName="composite" presStyleCnt="0"/>
      <dgm:spPr/>
    </dgm:pt>
    <dgm:pt modelId="{E9DD49A8-0E5F-4A4A-9826-8604E4196745}" type="pres">
      <dgm:prSet presAssocID="{49B61239-A0DF-48B5-AB3B-371FD62883C9}" presName="bgChev" presStyleLbl="node1" presStyleIdx="0" presStyleCnt="3" custScaleX="63692" custLinFactNeighborX="-34343" custLinFactNeighborY="-24816"/>
      <dgm:spPr/>
    </dgm:pt>
    <dgm:pt modelId="{D58EF47B-2143-46FB-AEF2-E0A8C0A5E6E2}" type="pres">
      <dgm:prSet presAssocID="{49B61239-A0DF-48B5-AB3B-371FD62883C9}" presName="txNode" presStyleLbl="fgAcc1" presStyleIdx="0" presStyleCnt="3" custScaleX="79761" custLinFactNeighborX="-16371" custLinFactNeighborY="5242">
        <dgm:presLayoutVars>
          <dgm:bulletEnabled val="1"/>
        </dgm:presLayoutVars>
      </dgm:prSet>
      <dgm:spPr/>
    </dgm:pt>
    <dgm:pt modelId="{032185EA-ED91-4022-901D-520F9BA7740F}" type="pres">
      <dgm:prSet presAssocID="{C37BE081-CF2C-40E1-BF20-4F0C611389B4}" presName="compositeSpace" presStyleCnt="0"/>
      <dgm:spPr/>
    </dgm:pt>
    <dgm:pt modelId="{8B4A1026-705D-4186-A711-32674D1C165F}" type="pres">
      <dgm:prSet presAssocID="{8B8830EE-D0D5-41F1-B66A-F6EE712D8430}" presName="composite" presStyleCnt="0"/>
      <dgm:spPr/>
    </dgm:pt>
    <dgm:pt modelId="{A5AC0C53-0A57-4556-A68D-044A0712A719}" type="pres">
      <dgm:prSet presAssocID="{8B8830EE-D0D5-41F1-B66A-F6EE712D8430}" presName="bgChev" presStyleLbl="node1" presStyleIdx="1" presStyleCnt="3" custScaleX="70707" custLinFactNeighborX="-15763"/>
      <dgm:spPr/>
    </dgm:pt>
    <dgm:pt modelId="{0D2C276F-C24C-4B36-BFDD-9C3ED35618EE}" type="pres">
      <dgm:prSet presAssocID="{8B8830EE-D0D5-41F1-B66A-F6EE712D8430}" presName="txNode" presStyleLbl="fgAcc1" presStyleIdx="1" presStyleCnt="3" custScaleX="79676" custLinFactNeighborX="-34021">
        <dgm:presLayoutVars>
          <dgm:bulletEnabled val="1"/>
        </dgm:presLayoutVars>
      </dgm:prSet>
      <dgm:spPr/>
    </dgm:pt>
    <dgm:pt modelId="{167D657B-0F94-4712-A012-89BE8D5EE7DD}" type="pres">
      <dgm:prSet presAssocID="{F6F8E3C3-256E-4C9F-9AF8-188AA6435C24}" presName="compositeSpace" presStyleCnt="0"/>
      <dgm:spPr/>
    </dgm:pt>
    <dgm:pt modelId="{4CF295EC-32D3-452E-A189-F88EEA74F5C9}" type="pres">
      <dgm:prSet presAssocID="{5B7C24C8-BDDB-424E-A682-E7F6D3CF78AB}" presName="composite" presStyleCnt="0"/>
      <dgm:spPr/>
    </dgm:pt>
    <dgm:pt modelId="{14A10726-81AA-4916-91C0-A2D948009F53}" type="pres">
      <dgm:prSet presAssocID="{5B7C24C8-BDDB-424E-A682-E7F6D3CF78AB}" presName="bgChev" presStyleLbl="node1" presStyleIdx="2" presStyleCnt="3" custScaleX="71681" custLinFactNeighborX="-30303" custLinFactNeighborY="1708"/>
      <dgm:spPr/>
    </dgm:pt>
    <dgm:pt modelId="{E08192A1-F128-4C57-9DC2-D03E049A727B}" type="pres">
      <dgm:prSet presAssocID="{5B7C24C8-BDDB-424E-A682-E7F6D3CF78AB}" presName="txNode" presStyleLbl="fgAcc1" presStyleIdx="2" presStyleCnt="3" custScaleX="80104" custLinFactNeighborX="-49215" custLinFactNeighborY="-184">
        <dgm:presLayoutVars>
          <dgm:bulletEnabled val="1"/>
        </dgm:presLayoutVars>
      </dgm:prSet>
      <dgm:spPr/>
    </dgm:pt>
  </dgm:ptLst>
  <dgm:cxnLst>
    <dgm:cxn modelId="{E4388102-31C5-4650-9CDE-BAF01C39BC52}" type="presOf" srcId="{49B61239-A0DF-48B5-AB3B-371FD62883C9}" destId="{D58EF47B-2143-46FB-AEF2-E0A8C0A5E6E2}" srcOrd="0" destOrd="0" presId="urn:microsoft.com/office/officeart/2005/8/layout/chevronAccent+Icon"/>
    <dgm:cxn modelId="{D72D372A-914B-486F-AD0C-36789BC17A2D}" srcId="{9FF60BF8-E1B2-4ECD-B866-66E873C836C0}" destId="{49B61239-A0DF-48B5-AB3B-371FD62883C9}" srcOrd="0" destOrd="0" parTransId="{6F3A83A9-6DCB-4073-A3D7-A84A8FCB7462}" sibTransId="{C37BE081-CF2C-40E1-BF20-4F0C611389B4}"/>
    <dgm:cxn modelId="{D209F132-2756-40EA-9629-6A851A419BBD}" type="presOf" srcId="{5B7C24C8-BDDB-424E-A682-E7F6D3CF78AB}" destId="{E08192A1-F128-4C57-9DC2-D03E049A727B}" srcOrd="0" destOrd="0" presId="urn:microsoft.com/office/officeart/2005/8/layout/chevronAccent+Icon"/>
    <dgm:cxn modelId="{63E15B6A-C283-4250-B103-15B90D95EC6C}" srcId="{9FF60BF8-E1B2-4ECD-B866-66E873C836C0}" destId="{5B7C24C8-BDDB-424E-A682-E7F6D3CF78AB}" srcOrd="2" destOrd="0" parTransId="{D62E1E67-E2A9-4FCB-A475-5E85E5721D36}" sibTransId="{41D3CA89-FA12-4630-9809-F9FBC3EBF71D}"/>
    <dgm:cxn modelId="{BAE6BC6E-06B0-4165-A5A8-77351C0F70A0}" srcId="{9FF60BF8-E1B2-4ECD-B866-66E873C836C0}" destId="{8B8830EE-D0D5-41F1-B66A-F6EE712D8430}" srcOrd="1" destOrd="0" parTransId="{72453BB8-635D-4D7C-B572-04898B3BC8B5}" sibTransId="{F6F8E3C3-256E-4C9F-9AF8-188AA6435C24}"/>
    <dgm:cxn modelId="{C3640E54-D83E-4CE4-8E12-09905159B2D6}" type="presOf" srcId="{9FF60BF8-E1B2-4ECD-B866-66E873C836C0}" destId="{9090820E-D733-44BE-A5A6-F6179A880663}" srcOrd="0" destOrd="0" presId="urn:microsoft.com/office/officeart/2005/8/layout/chevronAccent+Icon"/>
    <dgm:cxn modelId="{81365CCE-B948-4250-8740-C6BDD42A20F1}" type="presOf" srcId="{8B8830EE-D0D5-41F1-B66A-F6EE712D8430}" destId="{0D2C276F-C24C-4B36-BFDD-9C3ED35618EE}" srcOrd="0" destOrd="0" presId="urn:microsoft.com/office/officeart/2005/8/layout/chevronAccent+Icon"/>
    <dgm:cxn modelId="{D630BD70-9594-4FC0-8DAE-1638F40B49FB}" type="presParOf" srcId="{9090820E-D733-44BE-A5A6-F6179A880663}" destId="{2ABABABE-B7EC-486D-9F0D-FF181C49F967}" srcOrd="0" destOrd="0" presId="urn:microsoft.com/office/officeart/2005/8/layout/chevronAccent+Icon"/>
    <dgm:cxn modelId="{7546B3E8-E279-4BBF-97AB-B858FD33B23A}" type="presParOf" srcId="{2ABABABE-B7EC-486D-9F0D-FF181C49F967}" destId="{E9DD49A8-0E5F-4A4A-9826-8604E4196745}" srcOrd="0" destOrd="0" presId="urn:microsoft.com/office/officeart/2005/8/layout/chevronAccent+Icon"/>
    <dgm:cxn modelId="{6FE7BD04-D09B-4DB8-B285-0A982F2A5FE0}" type="presParOf" srcId="{2ABABABE-B7EC-486D-9F0D-FF181C49F967}" destId="{D58EF47B-2143-46FB-AEF2-E0A8C0A5E6E2}" srcOrd="1" destOrd="0" presId="urn:microsoft.com/office/officeart/2005/8/layout/chevronAccent+Icon"/>
    <dgm:cxn modelId="{98F5A69B-7F71-4101-B8C4-BF4F550C8317}" type="presParOf" srcId="{9090820E-D733-44BE-A5A6-F6179A880663}" destId="{032185EA-ED91-4022-901D-520F9BA7740F}" srcOrd="1" destOrd="0" presId="urn:microsoft.com/office/officeart/2005/8/layout/chevronAccent+Icon"/>
    <dgm:cxn modelId="{09809CF9-3017-46C2-BDA9-5D92A2C39EBF}" type="presParOf" srcId="{9090820E-D733-44BE-A5A6-F6179A880663}" destId="{8B4A1026-705D-4186-A711-32674D1C165F}" srcOrd="2" destOrd="0" presId="urn:microsoft.com/office/officeart/2005/8/layout/chevronAccent+Icon"/>
    <dgm:cxn modelId="{D82D9FA9-0D6D-4958-B00F-89D77BE6F3A0}" type="presParOf" srcId="{8B4A1026-705D-4186-A711-32674D1C165F}" destId="{A5AC0C53-0A57-4556-A68D-044A0712A719}" srcOrd="0" destOrd="0" presId="urn:microsoft.com/office/officeart/2005/8/layout/chevronAccent+Icon"/>
    <dgm:cxn modelId="{65AB6EB3-A091-453E-AC2E-E55923AC5598}" type="presParOf" srcId="{8B4A1026-705D-4186-A711-32674D1C165F}" destId="{0D2C276F-C24C-4B36-BFDD-9C3ED35618EE}" srcOrd="1" destOrd="0" presId="urn:microsoft.com/office/officeart/2005/8/layout/chevronAccent+Icon"/>
    <dgm:cxn modelId="{16600145-F177-4D2C-A959-D73C2E822B26}" type="presParOf" srcId="{9090820E-D733-44BE-A5A6-F6179A880663}" destId="{167D657B-0F94-4712-A012-89BE8D5EE7DD}" srcOrd="3" destOrd="0" presId="urn:microsoft.com/office/officeart/2005/8/layout/chevronAccent+Icon"/>
    <dgm:cxn modelId="{0228FFDD-DC44-48DC-8431-231C3EE22695}" type="presParOf" srcId="{9090820E-D733-44BE-A5A6-F6179A880663}" destId="{4CF295EC-32D3-452E-A189-F88EEA74F5C9}" srcOrd="4" destOrd="0" presId="urn:microsoft.com/office/officeart/2005/8/layout/chevronAccent+Icon"/>
    <dgm:cxn modelId="{D241B265-7283-4664-B287-F4F497ED93D0}" type="presParOf" srcId="{4CF295EC-32D3-452E-A189-F88EEA74F5C9}" destId="{14A10726-81AA-4916-91C0-A2D948009F53}" srcOrd="0" destOrd="0" presId="urn:microsoft.com/office/officeart/2005/8/layout/chevronAccent+Icon"/>
    <dgm:cxn modelId="{C73528A1-EDA0-4B94-9A7B-F3F131F15718}" type="presParOf" srcId="{4CF295EC-32D3-452E-A189-F88EEA74F5C9}" destId="{E08192A1-F128-4C57-9DC2-D03E049A727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F60BF8-E1B2-4ECD-B866-66E873C836C0}" type="doc">
      <dgm:prSet loTypeId="urn:microsoft.com/office/officeart/2005/8/layout/chevronAccent+Icon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B61239-A0DF-48B5-AB3B-371FD62883C9}">
      <dgm:prSet phldrT="[Text]" custT="1"/>
      <dgm:spPr>
        <a:solidFill>
          <a:srgbClr val="C6CACF">
            <a:alpha val="90000"/>
          </a:srgbClr>
        </a:solidFill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baseline="-250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</a:p>
      </dgm:t>
    </dgm:pt>
    <dgm:pt modelId="{6F3A83A9-6DCB-4073-A3D7-A84A8FCB7462}" type="par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7BE081-CF2C-40E1-BF20-4F0C611389B4}" type="sib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8830EE-D0D5-41F1-B66A-F6EE712D8430}">
      <dgm:prSet phldrT="[Text]" custT="1"/>
      <dgm:spPr>
        <a:solidFill>
          <a:srgbClr val="C6CACF"/>
        </a:solidFill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</a:p>
      </dgm:t>
    </dgm:pt>
    <dgm:pt modelId="{72453BB8-635D-4D7C-B572-04898B3BC8B5}" type="par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6F8E3C3-256E-4C9F-9AF8-188AA6435C24}" type="sib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5B7C24C8-BDDB-424E-A682-E7F6D3CF78AB}">
          <dgm:prSet phldrT="[Text]" custT="1"/>
          <dgm:spPr>
            <a:solidFill>
              <a:srgbClr val="FFFF00">
                <a:alpha val="90000"/>
              </a:srgbClr>
            </a:solidFill>
          </dgm:spPr>
          <dgm:t>
            <a:bodyPr/>
            <a:lstStyle/>
            <a:p>
              <a:r>
                <a:rPr lang="en-US" sz="1600" u="sng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Combine data </a:t>
              </a:r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 </a:t>
              </a:r>
              <a:r>
                <a:rPr lang="en-US" sz="1600" u="none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generate constraints </a:t>
              </a:r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upon: </a:t>
              </a:r>
              <a14:m>
                <m:oMath xmlns:m="http://schemas.openxmlformats.org/officeDocument/2006/math">
                  <m:sSubSup>
                    <m:sSubSupPr>
                      <m:ctrlP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e>
                    <m: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sub>
                    <m:sup/>
                  </m:sSubSup>
                </m:oMath>
              </a14:m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</dgm:t>
        </dgm:pt>
      </mc:Choice>
      <mc:Fallback xmlns="">
        <dgm:pt modelId="{5B7C24C8-BDDB-424E-A682-E7F6D3CF78AB}">
          <dgm:prSet phldrT="[Text]" custT="1"/>
          <dgm:spPr>
            <a:solidFill>
              <a:srgbClr val="FFFF00">
                <a:alpha val="90000"/>
              </a:srgbClr>
            </a:solidFill>
          </dgm:spPr>
          <dgm:t>
            <a:bodyPr/>
            <a:lstStyle/>
            <a:p>
              <a:r>
                <a:rPr lang="en-US" sz="1600" u="sng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Combine data </a:t>
              </a:r>
              <a:r>
                <a:rPr lang="en-US" sz="16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 </a:t>
              </a:r>
              <a:r>
                <a:rPr lang="en-US" sz="1600" u="none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generate constraints </a:t>
              </a:r>
              <a:r>
                <a:rPr lang="en-US" sz="16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upon: 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𝜏</a:t>
              </a:r>
              <a:r>
                <a:rPr lang="en-US" sz="1600" i="0" smtClean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_(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</a:rPr>
                <a:t>𝑛𝑛^′</a:t>
              </a:r>
              <a:r>
                <a:rPr lang="en-US" sz="160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)</a:t>
              </a:r>
              <a:r>
                <a:rPr lang="en-US" sz="1600" i="0">
                  <a:solidFill>
                    <a:srgbClr val="000000"/>
                  </a:solidFill>
                  <a:latin typeface="Cambria Math" panose="02040503050406030204" pitchFamily="18" charset="0"/>
                </a:rPr>
                <a:t>^ </a:t>
              </a:r>
              <a:r>
                <a:rPr lang="en-US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</dgm:t>
        </dgm:pt>
      </mc:Fallback>
    </mc:AlternateContent>
    <dgm:pt modelId="{D62E1E67-E2A9-4FCB-A475-5E85E5721D36}" type="par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D3CA89-FA12-4630-9809-F9FBC3EBF71D}" type="sib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90820E-D733-44BE-A5A6-F6179A880663}" type="pres">
      <dgm:prSet presAssocID="{9FF60BF8-E1B2-4ECD-B866-66E873C836C0}" presName="Name0" presStyleCnt="0">
        <dgm:presLayoutVars>
          <dgm:dir/>
          <dgm:resizeHandles val="exact"/>
        </dgm:presLayoutVars>
      </dgm:prSet>
      <dgm:spPr/>
    </dgm:pt>
    <dgm:pt modelId="{2ABABABE-B7EC-486D-9F0D-FF181C49F967}" type="pres">
      <dgm:prSet presAssocID="{49B61239-A0DF-48B5-AB3B-371FD62883C9}" presName="composite" presStyleCnt="0"/>
      <dgm:spPr/>
    </dgm:pt>
    <dgm:pt modelId="{E9DD49A8-0E5F-4A4A-9826-8604E4196745}" type="pres">
      <dgm:prSet presAssocID="{49B61239-A0DF-48B5-AB3B-371FD62883C9}" presName="bgChev" presStyleLbl="node1" presStyleIdx="0" presStyleCnt="3" custScaleX="63692" custLinFactNeighborX="-34343" custLinFactNeighborY="-24816"/>
      <dgm:spPr/>
    </dgm:pt>
    <dgm:pt modelId="{D58EF47B-2143-46FB-AEF2-E0A8C0A5E6E2}" type="pres">
      <dgm:prSet presAssocID="{49B61239-A0DF-48B5-AB3B-371FD62883C9}" presName="txNode" presStyleLbl="fgAcc1" presStyleIdx="0" presStyleCnt="3" custScaleX="79761" custLinFactNeighborX="-16371" custLinFactNeighborY="5242">
        <dgm:presLayoutVars>
          <dgm:bulletEnabled val="1"/>
        </dgm:presLayoutVars>
      </dgm:prSet>
      <dgm:spPr/>
    </dgm:pt>
    <dgm:pt modelId="{032185EA-ED91-4022-901D-520F9BA7740F}" type="pres">
      <dgm:prSet presAssocID="{C37BE081-CF2C-40E1-BF20-4F0C611389B4}" presName="compositeSpace" presStyleCnt="0"/>
      <dgm:spPr/>
    </dgm:pt>
    <dgm:pt modelId="{8B4A1026-705D-4186-A711-32674D1C165F}" type="pres">
      <dgm:prSet presAssocID="{8B8830EE-D0D5-41F1-B66A-F6EE712D8430}" presName="composite" presStyleCnt="0"/>
      <dgm:spPr/>
    </dgm:pt>
    <dgm:pt modelId="{A5AC0C53-0A57-4556-A68D-044A0712A719}" type="pres">
      <dgm:prSet presAssocID="{8B8830EE-D0D5-41F1-B66A-F6EE712D8430}" presName="bgChev" presStyleLbl="node1" presStyleIdx="1" presStyleCnt="3" custScaleX="70707" custLinFactNeighborX="-15763"/>
      <dgm:spPr/>
    </dgm:pt>
    <dgm:pt modelId="{0D2C276F-C24C-4B36-BFDD-9C3ED35618EE}" type="pres">
      <dgm:prSet presAssocID="{8B8830EE-D0D5-41F1-B66A-F6EE712D8430}" presName="txNode" presStyleLbl="fgAcc1" presStyleIdx="1" presStyleCnt="3" custScaleX="79676" custLinFactNeighborX="-34021">
        <dgm:presLayoutVars>
          <dgm:bulletEnabled val="1"/>
        </dgm:presLayoutVars>
      </dgm:prSet>
      <dgm:spPr/>
    </dgm:pt>
    <dgm:pt modelId="{167D657B-0F94-4712-A012-89BE8D5EE7DD}" type="pres">
      <dgm:prSet presAssocID="{F6F8E3C3-256E-4C9F-9AF8-188AA6435C24}" presName="compositeSpace" presStyleCnt="0"/>
      <dgm:spPr/>
    </dgm:pt>
    <dgm:pt modelId="{4CF295EC-32D3-452E-A189-F88EEA74F5C9}" type="pres">
      <dgm:prSet presAssocID="{5B7C24C8-BDDB-424E-A682-E7F6D3CF78AB}" presName="composite" presStyleCnt="0"/>
      <dgm:spPr/>
    </dgm:pt>
    <dgm:pt modelId="{14A10726-81AA-4916-91C0-A2D948009F53}" type="pres">
      <dgm:prSet presAssocID="{5B7C24C8-BDDB-424E-A682-E7F6D3CF78AB}" presName="bgChev" presStyleLbl="node1" presStyleIdx="2" presStyleCnt="3" custScaleX="71681" custLinFactNeighborX="-30303" custLinFactNeighborY="1708"/>
      <dgm:spPr/>
    </dgm:pt>
    <dgm:pt modelId="{E08192A1-F128-4C57-9DC2-D03E049A727B}" type="pres">
      <dgm:prSet presAssocID="{5B7C24C8-BDDB-424E-A682-E7F6D3CF78AB}" presName="txNode" presStyleLbl="fgAcc1" presStyleIdx="2" presStyleCnt="3" custScaleX="80104" custLinFactNeighborX="-49215" custLinFactNeighborY="-184">
        <dgm:presLayoutVars>
          <dgm:bulletEnabled val="1"/>
        </dgm:presLayoutVars>
      </dgm:prSet>
      <dgm:spPr/>
    </dgm:pt>
  </dgm:ptLst>
  <dgm:cxnLst>
    <dgm:cxn modelId="{D72D372A-914B-486F-AD0C-36789BC17A2D}" srcId="{9FF60BF8-E1B2-4ECD-B866-66E873C836C0}" destId="{49B61239-A0DF-48B5-AB3B-371FD62883C9}" srcOrd="0" destOrd="0" parTransId="{6F3A83A9-6DCB-4073-A3D7-A84A8FCB7462}" sibTransId="{C37BE081-CF2C-40E1-BF20-4F0C611389B4}"/>
    <dgm:cxn modelId="{47E03665-7BE5-46E6-A763-9615C73D69B3}" type="presOf" srcId="{9FF60BF8-E1B2-4ECD-B866-66E873C836C0}" destId="{9090820E-D733-44BE-A5A6-F6179A880663}" srcOrd="0" destOrd="0" presId="urn:microsoft.com/office/officeart/2005/8/layout/chevronAccent+Icon"/>
    <dgm:cxn modelId="{63E15B6A-C283-4250-B103-15B90D95EC6C}" srcId="{9FF60BF8-E1B2-4ECD-B866-66E873C836C0}" destId="{5B7C24C8-BDDB-424E-A682-E7F6D3CF78AB}" srcOrd="2" destOrd="0" parTransId="{D62E1E67-E2A9-4FCB-A475-5E85E5721D36}" sibTransId="{41D3CA89-FA12-4630-9809-F9FBC3EBF71D}"/>
    <dgm:cxn modelId="{BAE6BC6E-06B0-4165-A5A8-77351C0F70A0}" srcId="{9FF60BF8-E1B2-4ECD-B866-66E873C836C0}" destId="{8B8830EE-D0D5-41F1-B66A-F6EE712D8430}" srcOrd="1" destOrd="0" parTransId="{72453BB8-635D-4D7C-B572-04898B3BC8B5}" sibTransId="{F6F8E3C3-256E-4C9F-9AF8-188AA6435C24}"/>
    <dgm:cxn modelId="{369A3071-ABDA-46D4-87BC-4F0BB39D97BF}" type="presOf" srcId="{8B8830EE-D0D5-41F1-B66A-F6EE712D8430}" destId="{0D2C276F-C24C-4B36-BFDD-9C3ED35618EE}" srcOrd="0" destOrd="0" presId="urn:microsoft.com/office/officeart/2005/8/layout/chevronAccent+Icon"/>
    <dgm:cxn modelId="{69D19D80-A655-4B0A-804F-3278554582C6}" type="presOf" srcId="{5B7C24C8-BDDB-424E-A682-E7F6D3CF78AB}" destId="{E08192A1-F128-4C57-9DC2-D03E049A727B}" srcOrd="0" destOrd="0" presId="urn:microsoft.com/office/officeart/2005/8/layout/chevronAccent+Icon"/>
    <dgm:cxn modelId="{B0C1F0BC-A2D5-4F7E-A22C-92C70C78EDCB}" type="presOf" srcId="{49B61239-A0DF-48B5-AB3B-371FD62883C9}" destId="{D58EF47B-2143-46FB-AEF2-E0A8C0A5E6E2}" srcOrd="0" destOrd="0" presId="urn:microsoft.com/office/officeart/2005/8/layout/chevronAccent+Icon"/>
    <dgm:cxn modelId="{31FF081B-05F3-4E21-871A-0598634FB3EE}" type="presParOf" srcId="{9090820E-D733-44BE-A5A6-F6179A880663}" destId="{2ABABABE-B7EC-486D-9F0D-FF181C49F967}" srcOrd="0" destOrd="0" presId="urn:microsoft.com/office/officeart/2005/8/layout/chevronAccent+Icon"/>
    <dgm:cxn modelId="{84E90C82-C1A1-41CD-82C1-307B29729A71}" type="presParOf" srcId="{2ABABABE-B7EC-486D-9F0D-FF181C49F967}" destId="{E9DD49A8-0E5F-4A4A-9826-8604E4196745}" srcOrd="0" destOrd="0" presId="urn:microsoft.com/office/officeart/2005/8/layout/chevronAccent+Icon"/>
    <dgm:cxn modelId="{4A4D6324-4DAE-4C0F-ADCC-950E226ADCAA}" type="presParOf" srcId="{2ABABABE-B7EC-486D-9F0D-FF181C49F967}" destId="{D58EF47B-2143-46FB-AEF2-E0A8C0A5E6E2}" srcOrd="1" destOrd="0" presId="urn:microsoft.com/office/officeart/2005/8/layout/chevronAccent+Icon"/>
    <dgm:cxn modelId="{8B3BDC57-FB97-4F32-84B8-3C7B85D0C4C2}" type="presParOf" srcId="{9090820E-D733-44BE-A5A6-F6179A880663}" destId="{032185EA-ED91-4022-901D-520F9BA7740F}" srcOrd="1" destOrd="0" presId="urn:microsoft.com/office/officeart/2005/8/layout/chevronAccent+Icon"/>
    <dgm:cxn modelId="{29E77EF4-C323-4622-8733-85EBB971B391}" type="presParOf" srcId="{9090820E-D733-44BE-A5A6-F6179A880663}" destId="{8B4A1026-705D-4186-A711-32674D1C165F}" srcOrd="2" destOrd="0" presId="urn:microsoft.com/office/officeart/2005/8/layout/chevronAccent+Icon"/>
    <dgm:cxn modelId="{00794BEC-7464-4F8D-B1B1-4CE56043E7EA}" type="presParOf" srcId="{8B4A1026-705D-4186-A711-32674D1C165F}" destId="{A5AC0C53-0A57-4556-A68D-044A0712A719}" srcOrd="0" destOrd="0" presId="urn:microsoft.com/office/officeart/2005/8/layout/chevronAccent+Icon"/>
    <dgm:cxn modelId="{4CBC9B73-F9F8-4AA4-AE0D-E0DFBF86653A}" type="presParOf" srcId="{8B4A1026-705D-4186-A711-32674D1C165F}" destId="{0D2C276F-C24C-4B36-BFDD-9C3ED35618EE}" srcOrd="1" destOrd="0" presId="urn:microsoft.com/office/officeart/2005/8/layout/chevronAccent+Icon"/>
    <dgm:cxn modelId="{E9F8D7A5-376A-4812-B823-111087234C82}" type="presParOf" srcId="{9090820E-D733-44BE-A5A6-F6179A880663}" destId="{167D657B-0F94-4712-A012-89BE8D5EE7DD}" srcOrd="3" destOrd="0" presId="urn:microsoft.com/office/officeart/2005/8/layout/chevronAccent+Icon"/>
    <dgm:cxn modelId="{BA9861B3-C2E3-4902-A691-2383274A8CF9}" type="presParOf" srcId="{9090820E-D733-44BE-A5A6-F6179A880663}" destId="{4CF295EC-32D3-452E-A189-F88EEA74F5C9}" srcOrd="4" destOrd="0" presId="urn:microsoft.com/office/officeart/2005/8/layout/chevronAccent+Icon"/>
    <dgm:cxn modelId="{ADBD2A6E-479D-43F6-98E3-B024A9A8E411}" type="presParOf" srcId="{4CF295EC-32D3-452E-A189-F88EEA74F5C9}" destId="{14A10726-81AA-4916-91C0-A2D948009F53}" srcOrd="0" destOrd="0" presId="urn:microsoft.com/office/officeart/2005/8/layout/chevronAccent+Icon"/>
    <dgm:cxn modelId="{5F2E7154-FBC5-41FF-8523-27B44A898FCC}" type="presParOf" srcId="{4CF295EC-32D3-452E-A189-F88EEA74F5C9}" destId="{E08192A1-F128-4C57-9DC2-D03E049A727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9FF60BF8-E1B2-4ECD-B866-66E873C836C0}" type="doc">
      <dgm:prSet loTypeId="urn:microsoft.com/office/officeart/2005/8/layout/chevronAccent+Icon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B61239-A0DF-48B5-AB3B-371FD62883C9}">
      <dgm:prSet phldrT="[Text]" custT="1"/>
      <dgm:spPr>
        <a:solidFill>
          <a:srgbClr val="C6CACF">
            <a:alpha val="90000"/>
          </a:srgbClr>
        </a:solidFill>
      </dgm:spPr>
      <dgm:t>
        <a:bodyPr/>
        <a:lstStyle/>
        <a:p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dirty="0" err="1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baseline="-25000" dirty="0" err="1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  <a:endParaRPr lang="en-US" sz="1600" dirty="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F3A83A9-6DCB-4073-A3D7-A84A8FCB7462}" type="par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7BE081-CF2C-40E1-BF20-4F0C611389B4}" type="sib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8830EE-D0D5-41F1-B66A-F6EE712D8430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baseline="-250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baseline="-250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  <a:endParaRPr lang="en-US" sz="1600" dirty="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2453BB8-635D-4D7C-B572-04898B3BC8B5}" type="par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6F8E3C3-256E-4C9F-9AF8-188AA6435C24}" type="sib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B7C24C8-BDDB-424E-A682-E7F6D3CF78AB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62E1E67-E2A9-4FCB-A475-5E85E5721D36}" type="par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D3CA89-FA12-4630-9809-F9FBC3EBF71D}" type="sib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90820E-D733-44BE-A5A6-F6179A880663}" type="pres">
      <dgm:prSet presAssocID="{9FF60BF8-E1B2-4ECD-B866-66E873C836C0}" presName="Name0" presStyleCnt="0">
        <dgm:presLayoutVars>
          <dgm:dir/>
          <dgm:resizeHandles val="exact"/>
        </dgm:presLayoutVars>
      </dgm:prSet>
      <dgm:spPr/>
    </dgm:pt>
    <dgm:pt modelId="{2ABABABE-B7EC-486D-9F0D-FF181C49F967}" type="pres">
      <dgm:prSet presAssocID="{49B61239-A0DF-48B5-AB3B-371FD62883C9}" presName="composite" presStyleCnt="0"/>
      <dgm:spPr/>
    </dgm:pt>
    <dgm:pt modelId="{E9DD49A8-0E5F-4A4A-9826-8604E4196745}" type="pres">
      <dgm:prSet presAssocID="{49B61239-A0DF-48B5-AB3B-371FD62883C9}" presName="bgChev" presStyleLbl="node1" presStyleIdx="0" presStyleCnt="3" custScaleX="63692" custLinFactNeighborX="-34343" custLinFactNeighborY="-24816"/>
      <dgm:spPr/>
      <dgm:t>
        <a:bodyPr/>
        <a:lstStyle/>
        <a:p>
          <a:endParaRPr lang="en-US"/>
        </a:p>
      </dgm:t>
    </dgm:pt>
    <dgm:pt modelId="{D58EF47B-2143-46FB-AEF2-E0A8C0A5E6E2}" type="pres">
      <dgm:prSet presAssocID="{49B61239-A0DF-48B5-AB3B-371FD62883C9}" presName="txNode" presStyleLbl="fgAcc1" presStyleIdx="0" presStyleCnt="3" custScaleX="79761" custLinFactNeighborX="-16371" custLinFactNeighborY="52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185EA-ED91-4022-901D-520F9BA7740F}" type="pres">
      <dgm:prSet presAssocID="{C37BE081-CF2C-40E1-BF20-4F0C611389B4}" presName="compositeSpace" presStyleCnt="0"/>
      <dgm:spPr/>
    </dgm:pt>
    <dgm:pt modelId="{8B4A1026-705D-4186-A711-32674D1C165F}" type="pres">
      <dgm:prSet presAssocID="{8B8830EE-D0D5-41F1-B66A-F6EE712D8430}" presName="composite" presStyleCnt="0"/>
      <dgm:spPr/>
    </dgm:pt>
    <dgm:pt modelId="{A5AC0C53-0A57-4556-A68D-044A0712A719}" type="pres">
      <dgm:prSet presAssocID="{8B8830EE-D0D5-41F1-B66A-F6EE712D8430}" presName="bgChev" presStyleLbl="node1" presStyleIdx="1" presStyleCnt="3" custScaleX="70707" custLinFactNeighborX="-15763"/>
      <dgm:spPr/>
    </dgm:pt>
    <dgm:pt modelId="{0D2C276F-C24C-4B36-BFDD-9C3ED35618EE}" type="pres">
      <dgm:prSet presAssocID="{8B8830EE-D0D5-41F1-B66A-F6EE712D8430}" presName="txNode" presStyleLbl="fgAcc1" presStyleIdx="1" presStyleCnt="3" custScaleX="79676" custLinFactNeighborX="-340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D657B-0F94-4712-A012-89BE8D5EE7DD}" type="pres">
      <dgm:prSet presAssocID="{F6F8E3C3-256E-4C9F-9AF8-188AA6435C24}" presName="compositeSpace" presStyleCnt="0"/>
      <dgm:spPr/>
    </dgm:pt>
    <dgm:pt modelId="{4CF295EC-32D3-452E-A189-F88EEA74F5C9}" type="pres">
      <dgm:prSet presAssocID="{5B7C24C8-BDDB-424E-A682-E7F6D3CF78AB}" presName="composite" presStyleCnt="0"/>
      <dgm:spPr/>
    </dgm:pt>
    <dgm:pt modelId="{14A10726-81AA-4916-91C0-A2D948009F53}" type="pres">
      <dgm:prSet presAssocID="{5B7C24C8-BDDB-424E-A682-E7F6D3CF78AB}" presName="bgChev" presStyleLbl="node1" presStyleIdx="2" presStyleCnt="3" custScaleX="71681" custLinFactNeighborX="-30303" custLinFactNeighborY="1708"/>
      <dgm:spPr/>
    </dgm:pt>
    <dgm:pt modelId="{E08192A1-F128-4C57-9DC2-D03E049A727B}" type="pres">
      <dgm:prSet presAssocID="{5B7C24C8-BDDB-424E-A682-E7F6D3CF78AB}" presName="txNode" presStyleLbl="fgAcc1" presStyleIdx="2" presStyleCnt="3" custScaleX="80104" custLinFactNeighborX="-49215" custLinFactNeighborY="-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2D372A-914B-486F-AD0C-36789BC17A2D}" srcId="{9FF60BF8-E1B2-4ECD-B866-66E873C836C0}" destId="{49B61239-A0DF-48B5-AB3B-371FD62883C9}" srcOrd="0" destOrd="0" parTransId="{6F3A83A9-6DCB-4073-A3D7-A84A8FCB7462}" sibTransId="{C37BE081-CF2C-40E1-BF20-4F0C611389B4}"/>
    <dgm:cxn modelId="{546C2A41-7D22-4FC9-B70B-55A3E0CCE5A8}" type="presOf" srcId="{9FF60BF8-E1B2-4ECD-B866-66E873C836C0}" destId="{9090820E-D733-44BE-A5A6-F6179A880663}" srcOrd="0" destOrd="0" presId="urn:microsoft.com/office/officeart/2005/8/layout/chevronAccent+Icon"/>
    <dgm:cxn modelId="{A90E510E-898B-454B-A45C-18054A9A94FE}" type="presOf" srcId="{5B7C24C8-BDDB-424E-A682-E7F6D3CF78AB}" destId="{E08192A1-F128-4C57-9DC2-D03E049A727B}" srcOrd="0" destOrd="0" presId="urn:microsoft.com/office/officeart/2005/8/layout/chevronAccent+Icon"/>
    <dgm:cxn modelId="{63E15B6A-C283-4250-B103-15B90D95EC6C}" srcId="{9FF60BF8-E1B2-4ECD-B866-66E873C836C0}" destId="{5B7C24C8-BDDB-424E-A682-E7F6D3CF78AB}" srcOrd="2" destOrd="0" parTransId="{D62E1E67-E2A9-4FCB-A475-5E85E5721D36}" sibTransId="{41D3CA89-FA12-4630-9809-F9FBC3EBF71D}"/>
    <dgm:cxn modelId="{ECF5630D-D032-45DE-AD86-CFB1A017F4F7}" type="presOf" srcId="{49B61239-A0DF-48B5-AB3B-371FD62883C9}" destId="{D58EF47B-2143-46FB-AEF2-E0A8C0A5E6E2}" srcOrd="0" destOrd="0" presId="urn:microsoft.com/office/officeart/2005/8/layout/chevronAccent+Icon"/>
    <dgm:cxn modelId="{BAE6BC6E-06B0-4165-A5A8-77351C0F70A0}" srcId="{9FF60BF8-E1B2-4ECD-B866-66E873C836C0}" destId="{8B8830EE-D0D5-41F1-B66A-F6EE712D8430}" srcOrd="1" destOrd="0" parTransId="{72453BB8-635D-4D7C-B572-04898B3BC8B5}" sibTransId="{F6F8E3C3-256E-4C9F-9AF8-188AA6435C24}"/>
    <dgm:cxn modelId="{5C694B55-6322-4A7F-80D1-538DABA7B336}" type="presOf" srcId="{8B8830EE-D0D5-41F1-B66A-F6EE712D8430}" destId="{0D2C276F-C24C-4B36-BFDD-9C3ED35618EE}" srcOrd="0" destOrd="0" presId="urn:microsoft.com/office/officeart/2005/8/layout/chevronAccent+Icon"/>
    <dgm:cxn modelId="{B1A7E09A-D92A-4F2B-98E7-FCFB220950B9}" type="presParOf" srcId="{9090820E-D733-44BE-A5A6-F6179A880663}" destId="{2ABABABE-B7EC-486D-9F0D-FF181C49F967}" srcOrd="0" destOrd="0" presId="urn:microsoft.com/office/officeart/2005/8/layout/chevronAccent+Icon"/>
    <dgm:cxn modelId="{6CCC53D5-DCFB-4F0A-BAA1-B7C991B2F9EE}" type="presParOf" srcId="{2ABABABE-B7EC-486D-9F0D-FF181C49F967}" destId="{E9DD49A8-0E5F-4A4A-9826-8604E4196745}" srcOrd="0" destOrd="0" presId="urn:microsoft.com/office/officeart/2005/8/layout/chevronAccent+Icon"/>
    <dgm:cxn modelId="{F9FC4D5A-0DF8-4711-A715-88E9B7C0078D}" type="presParOf" srcId="{2ABABABE-B7EC-486D-9F0D-FF181C49F967}" destId="{D58EF47B-2143-46FB-AEF2-E0A8C0A5E6E2}" srcOrd="1" destOrd="0" presId="urn:microsoft.com/office/officeart/2005/8/layout/chevronAccent+Icon"/>
    <dgm:cxn modelId="{5F79D19B-E9E8-4F7A-8FC8-0DBC472481E8}" type="presParOf" srcId="{9090820E-D733-44BE-A5A6-F6179A880663}" destId="{032185EA-ED91-4022-901D-520F9BA7740F}" srcOrd="1" destOrd="0" presId="urn:microsoft.com/office/officeart/2005/8/layout/chevronAccent+Icon"/>
    <dgm:cxn modelId="{A38802F8-F9B8-4984-95B1-C97D69D81449}" type="presParOf" srcId="{9090820E-D733-44BE-A5A6-F6179A880663}" destId="{8B4A1026-705D-4186-A711-32674D1C165F}" srcOrd="2" destOrd="0" presId="urn:microsoft.com/office/officeart/2005/8/layout/chevronAccent+Icon"/>
    <dgm:cxn modelId="{D62C153D-7AD7-45FF-8875-3CF3CC014D04}" type="presParOf" srcId="{8B4A1026-705D-4186-A711-32674D1C165F}" destId="{A5AC0C53-0A57-4556-A68D-044A0712A719}" srcOrd="0" destOrd="0" presId="urn:microsoft.com/office/officeart/2005/8/layout/chevronAccent+Icon"/>
    <dgm:cxn modelId="{9AD49097-27D8-42E0-B3BB-2D544621B423}" type="presParOf" srcId="{8B4A1026-705D-4186-A711-32674D1C165F}" destId="{0D2C276F-C24C-4B36-BFDD-9C3ED35618EE}" srcOrd="1" destOrd="0" presId="urn:microsoft.com/office/officeart/2005/8/layout/chevronAccent+Icon"/>
    <dgm:cxn modelId="{BB63FF02-703A-4622-A0FE-9C062F4C0EFB}" type="presParOf" srcId="{9090820E-D733-44BE-A5A6-F6179A880663}" destId="{167D657B-0F94-4712-A012-89BE8D5EE7DD}" srcOrd="3" destOrd="0" presId="urn:microsoft.com/office/officeart/2005/8/layout/chevronAccent+Icon"/>
    <dgm:cxn modelId="{1F1D7C88-A211-4BE1-934C-95C11166D66A}" type="presParOf" srcId="{9090820E-D733-44BE-A5A6-F6179A880663}" destId="{4CF295EC-32D3-452E-A189-F88EEA74F5C9}" srcOrd="4" destOrd="0" presId="urn:microsoft.com/office/officeart/2005/8/layout/chevronAccent+Icon"/>
    <dgm:cxn modelId="{C779D2EB-65BF-4225-8634-F043DDFC605D}" type="presParOf" srcId="{4CF295EC-32D3-452E-A189-F88EEA74F5C9}" destId="{14A10726-81AA-4916-91C0-A2D948009F53}" srcOrd="0" destOrd="0" presId="urn:microsoft.com/office/officeart/2005/8/layout/chevronAccent+Icon"/>
    <dgm:cxn modelId="{3C42BE09-A2FD-4CCE-A1E5-1A49E03E7001}" type="presParOf" srcId="{4CF295EC-32D3-452E-A189-F88EEA74F5C9}" destId="{E08192A1-F128-4C57-9DC2-D03E049A727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1.xml><?xml version="1.0" encoding="utf-8"?>
<dgm:dataModel xmlns:dgm="http://schemas.openxmlformats.org/drawingml/2006/diagram" xmlns:a="http://schemas.openxmlformats.org/drawingml/2006/main">
  <dgm:ptLst>
    <dgm:pt modelId="{9FF60BF8-E1B2-4ECD-B866-66E873C836C0}" type="doc">
      <dgm:prSet loTypeId="urn:microsoft.com/office/officeart/2005/8/layout/chevronAccent+Icon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B61239-A0DF-48B5-AB3B-371FD62883C9}">
      <dgm:prSet phldrT="[Text]" custT="1"/>
      <dgm:spPr>
        <a:solidFill>
          <a:srgbClr val="C6CACF">
            <a:alpha val="90000"/>
          </a:srgbClr>
        </a:solidFill>
      </dgm:spPr>
      <dgm:t>
        <a:bodyPr/>
        <a:lstStyle/>
        <a:p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dirty="0" err="1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baseline="-25000" dirty="0" err="1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  <a:endParaRPr lang="en-US" sz="1600" dirty="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F3A83A9-6DCB-4073-A3D7-A84A8FCB7462}" type="par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7BE081-CF2C-40E1-BF20-4F0C611389B4}" type="sibTrans" cxnId="{D72D372A-914B-486F-AD0C-36789BC17A2D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8830EE-D0D5-41F1-B66A-F6EE712D8430}">
      <dgm:prSet phldrT="[Text]" custT="1"/>
      <dgm:spPr>
        <a:solidFill>
          <a:srgbClr val="C6CACF"/>
        </a:solidFill>
      </dgm:spPr>
      <dgm:t>
        <a:bodyPr/>
        <a:lstStyle/>
        <a:p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baseline="-250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baseline="-250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  <a:endParaRPr lang="en-US" sz="1600" dirty="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2453BB8-635D-4D7C-B572-04898B3BC8B5}" type="par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6F8E3C3-256E-4C9F-9AF8-188AA6435C24}" type="sibTrans" cxnId="{BAE6BC6E-06B0-4165-A5A8-77351C0F70A0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B7C24C8-BDDB-424E-A682-E7F6D3CF78AB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62E1E67-E2A9-4FCB-A475-5E85E5721D36}" type="par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D3CA89-FA12-4630-9809-F9FBC3EBF71D}" type="sibTrans" cxnId="{63E15B6A-C283-4250-B103-15B90D95EC6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90820E-D733-44BE-A5A6-F6179A880663}" type="pres">
      <dgm:prSet presAssocID="{9FF60BF8-E1B2-4ECD-B866-66E873C836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BABABE-B7EC-486D-9F0D-FF181C49F967}" type="pres">
      <dgm:prSet presAssocID="{49B61239-A0DF-48B5-AB3B-371FD62883C9}" presName="composite" presStyleCnt="0"/>
      <dgm:spPr/>
    </dgm:pt>
    <dgm:pt modelId="{E9DD49A8-0E5F-4A4A-9826-8604E4196745}" type="pres">
      <dgm:prSet presAssocID="{49B61239-A0DF-48B5-AB3B-371FD62883C9}" presName="bgChev" presStyleLbl="node1" presStyleIdx="0" presStyleCnt="3" custScaleX="63692" custLinFactNeighborX="-34343" custLinFactNeighborY="-24816"/>
      <dgm:spPr/>
      <dgm:t>
        <a:bodyPr/>
        <a:lstStyle/>
        <a:p>
          <a:endParaRPr lang="en-US"/>
        </a:p>
      </dgm:t>
    </dgm:pt>
    <dgm:pt modelId="{D58EF47B-2143-46FB-AEF2-E0A8C0A5E6E2}" type="pres">
      <dgm:prSet presAssocID="{49B61239-A0DF-48B5-AB3B-371FD62883C9}" presName="txNode" presStyleLbl="fgAcc1" presStyleIdx="0" presStyleCnt="3" custScaleX="79761" custLinFactNeighborX="-16371" custLinFactNeighborY="52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185EA-ED91-4022-901D-520F9BA7740F}" type="pres">
      <dgm:prSet presAssocID="{C37BE081-CF2C-40E1-BF20-4F0C611389B4}" presName="compositeSpace" presStyleCnt="0"/>
      <dgm:spPr/>
    </dgm:pt>
    <dgm:pt modelId="{8B4A1026-705D-4186-A711-32674D1C165F}" type="pres">
      <dgm:prSet presAssocID="{8B8830EE-D0D5-41F1-B66A-F6EE712D8430}" presName="composite" presStyleCnt="0"/>
      <dgm:spPr/>
    </dgm:pt>
    <dgm:pt modelId="{A5AC0C53-0A57-4556-A68D-044A0712A719}" type="pres">
      <dgm:prSet presAssocID="{8B8830EE-D0D5-41F1-B66A-F6EE712D8430}" presName="bgChev" presStyleLbl="node1" presStyleIdx="1" presStyleCnt="3" custScaleX="70707" custLinFactNeighborX="-15763"/>
      <dgm:spPr/>
    </dgm:pt>
    <dgm:pt modelId="{0D2C276F-C24C-4B36-BFDD-9C3ED35618EE}" type="pres">
      <dgm:prSet presAssocID="{8B8830EE-D0D5-41F1-B66A-F6EE712D8430}" presName="txNode" presStyleLbl="fgAcc1" presStyleIdx="1" presStyleCnt="3" custScaleX="79676" custLinFactNeighborX="-340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D657B-0F94-4712-A012-89BE8D5EE7DD}" type="pres">
      <dgm:prSet presAssocID="{F6F8E3C3-256E-4C9F-9AF8-188AA6435C24}" presName="compositeSpace" presStyleCnt="0"/>
      <dgm:spPr/>
    </dgm:pt>
    <dgm:pt modelId="{4CF295EC-32D3-452E-A189-F88EEA74F5C9}" type="pres">
      <dgm:prSet presAssocID="{5B7C24C8-BDDB-424E-A682-E7F6D3CF78AB}" presName="composite" presStyleCnt="0"/>
      <dgm:spPr/>
    </dgm:pt>
    <dgm:pt modelId="{14A10726-81AA-4916-91C0-A2D948009F53}" type="pres">
      <dgm:prSet presAssocID="{5B7C24C8-BDDB-424E-A682-E7F6D3CF78AB}" presName="bgChev" presStyleLbl="node1" presStyleIdx="2" presStyleCnt="3" custScaleX="71681" custLinFactNeighborX="-30303" custLinFactNeighborY="1708"/>
      <dgm:spPr/>
    </dgm:pt>
    <dgm:pt modelId="{E08192A1-F128-4C57-9DC2-D03E049A727B}" type="pres">
      <dgm:prSet presAssocID="{5B7C24C8-BDDB-424E-A682-E7F6D3CF78AB}" presName="txNode" presStyleLbl="fgAcc1" presStyleIdx="2" presStyleCnt="3" custScaleX="80104" custLinFactNeighborX="-49215" custLinFactNeighborY="-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C1F0BC-A2D5-4F7E-A22C-92C70C78EDCB}" type="presOf" srcId="{49B61239-A0DF-48B5-AB3B-371FD62883C9}" destId="{D58EF47B-2143-46FB-AEF2-E0A8C0A5E6E2}" srcOrd="0" destOrd="0" presId="urn:microsoft.com/office/officeart/2005/8/layout/chevronAccent+Icon"/>
    <dgm:cxn modelId="{47E03665-7BE5-46E6-A763-9615C73D69B3}" type="presOf" srcId="{9FF60BF8-E1B2-4ECD-B866-66E873C836C0}" destId="{9090820E-D733-44BE-A5A6-F6179A880663}" srcOrd="0" destOrd="0" presId="urn:microsoft.com/office/officeart/2005/8/layout/chevronAccent+Icon"/>
    <dgm:cxn modelId="{69D19D80-A655-4B0A-804F-3278554582C6}" type="presOf" srcId="{5B7C24C8-BDDB-424E-A682-E7F6D3CF78AB}" destId="{E08192A1-F128-4C57-9DC2-D03E049A727B}" srcOrd="0" destOrd="0" presId="urn:microsoft.com/office/officeart/2005/8/layout/chevronAccent+Icon"/>
    <dgm:cxn modelId="{D72D372A-914B-486F-AD0C-36789BC17A2D}" srcId="{9FF60BF8-E1B2-4ECD-B866-66E873C836C0}" destId="{49B61239-A0DF-48B5-AB3B-371FD62883C9}" srcOrd="0" destOrd="0" parTransId="{6F3A83A9-6DCB-4073-A3D7-A84A8FCB7462}" sibTransId="{C37BE081-CF2C-40E1-BF20-4F0C611389B4}"/>
    <dgm:cxn modelId="{BAE6BC6E-06B0-4165-A5A8-77351C0F70A0}" srcId="{9FF60BF8-E1B2-4ECD-B866-66E873C836C0}" destId="{8B8830EE-D0D5-41F1-B66A-F6EE712D8430}" srcOrd="1" destOrd="0" parTransId="{72453BB8-635D-4D7C-B572-04898B3BC8B5}" sibTransId="{F6F8E3C3-256E-4C9F-9AF8-188AA6435C24}"/>
    <dgm:cxn modelId="{369A3071-ABDA-46D4-87BC-4F0BB39D97BF}" type="presOf" srcId="{8B8830EE-D0D5-41F1-B66A-F6EE712D8430}" destId="{0D2C276F-C24C-4B36-BFDD-9C3ED35618EE}" srcOrd="0" destOrd="0" presId="urn:microsoft.com/office/officeart/2005/8/layout/chevronAccent+Icon"/>
    <dgm:cxn modelId="{63E15B6A-C283-4250-B103-15B90D95EC6C}" srcId="{9FF60BF8-E1B2-4ECD-B866-66E873C836C0}" destId="{5B7C24C8-BDDB-424E-A682-E7F6D3CF78AB}" srcOrd="2" destOrd="0" parTransId="{D62E1E67-E2A9-4FCB-A475-5E85E5721D36}" sibTransId="{41D3CA89-FA12-4630-9809-F9FBC3EBF71D}"/>
    <dgm:cxn modelId="{31FF081B-05F3-4E21-871A-0598634FB3EE}" type="presParOf" srcId="{9090820E-D733-44BE-A5A6-F6179A880663}" destId="{2ABABABE-B7EC-486D-9F0D-FF181C49F967}" srcOrd="0" destOrd="0" presId="urn:microsoft.com/office/officeart/2005/8/layout/chevronAccent+Icon"/>
    <dgm:cxn modelId="{84E90C82-C1A1-41CD-82C1-307B29729A71}" type="presParOf" srcId="{2ABABABE-B7EC-486D-9F0D-FF181C49F967}" destId="{E9DD49A8-0E5F-4A4A-9826-8604E4196745}" srcOrd="0" destOrd="0" presId="urn:microsoft.com/office/officeart/2005/8/layout/chevronAccent+Icon"/>
    <dgm:cxn modelId="{4A4D6324-4DAE-4C0F-ADCC-950E226ADCAA}" type="presParOf" srcId="{2ABABABE-B7EC-486D-9F0D-FF181C49F967}" destId="{D58EF47B-2143-46FB-AEF2-E0A8C0A5E6E2}" srcOrd="1" destOrd="0" presId="urn:microsoft.com/office/officeart/2005/8/layout/chevronAccent+Icon"/>
    <dgm:cxn modelId="{8B3BDC57-FB97-4F32-84B8-3C7B85D0C4C2}" type="presParOf" srcId="{9090820E-D733-44BE-A5A6-F6179A880663}" destId="{032185EA-ED91-4022-901D-520F9BA7740F}" srcOrd="1" destOrd="0" presId="urn:microsoft.com/office/officeart/2005/8/layout/chevronAccent+Icon"/>
    <dgm:cxn modelId="{29E77EF4-C323-4622-8733-85EBB971B391}" type="presParOf" srcId="{9090820E-D733-44BE-A5A6-F6179A880663}" destId="{8B4A1026-705D-4186-A711-32674D1C165F}" srcOrd="2" destOrd="0" presId="urn:microsoft.com/office/officeart/2005/8/layout/chevronAccent+Icon"/>
    <dgm:cxn modelId="{00794BEC-7464-4F8D-B1B1-4CE56043E7EA}" type="presParOf" srcId="{8B4A1026-705D-4186-A711-32674D1C165F}" destId="{A5AC0C53-0A57-4556-A68D-044A0712A719}" srcOrd="0" destOrd="0" presId="urn:microsoft.com/office/officeart/2005/8/layout/chevronAccent+Icon"/>
    <dgm:cxn modelId="{4CBC9B73-F9F8-4AA4-AE0D-E0DFBF86653A}" type="presParOf" srcId="{8B4A1026-705D-4186-A711-32674D1C165F}" destId="{0D2C276F-C24C-4B36-BFDD-9C3ED35618EE}" srcOrd="1" destOrd="0" presId="urn:microsoft.com/office/officeart/2005/8/layout/chevronAccent+Icon"/>
    <dgm:cxn modelId="{E9F8D7A5-376A-4812-B823-111087234C82}" type="presParOf" srcId="{9090820E-D733-44BE-A5A6-F6179A880663}" destId="{167D657B-0F94-4712-A012-89BE8D5EE7DD}" srcOrd="3" destOrd="0" presId="urn:microsoft.com/office/officeart/2005/8/layout/chevronAccent+Icon"/>
    <dgm:cxn modelId="{BA9861B3-C2E3-4902-A691-2383274A8CF9}" type="presParOf" srcId="{9090820E-D733-44BE-A5A6-F6179A880663}" destId="{4CF295EC-32D3-452E-A189-F88EEA74F5C9}" srcOrd="4" destOrd="0" presId="urn:microsoft.com/office/officeart/2005/8/layout/chevronAccent+Icon"/>
    <dgm:cxn modelId="{ADBD2A6E-479D-43F6-98E3-B024A9A8E411}" type="presParOf" srcId="{4CF295EC-32D3-452E-A189-F88EEA74F5C9}" destId="{14A10726-81AA-4916-91C0-A2D948009F53}" srcOrd="0" destOrd="0" presId="urn:microsoft.com/office/officeart/2005/8/layout/chevronAccent+Icon"/>
    <dgm:cxn modelId="{5F2E7154-FBC5-41FF-8523-27B44A898FCC}" type="presParOf" srcId="{4CF295EC-32D3-452E-A189-F88EEA74F5C9}" destId="{E08192A1-F128-4C57-9DC2-D03E049A727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D49A8-0E5F-4A4A-9826-8604E4196745}">
      <dsp:nvSpPr>
        <dsp:cNvPr id="0" name=""/>
        <dsp:cNvSpPr/>
      </dsp:nvSpPr>
      <dsp:spPr>
        <a:xfrm>
          <a:off x="0" y="0"/>
          <a:ext cx="2320670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8EF47B-2143-46FB-AEF2-E0A8C0A5E6E2}">
      <dsp:nvSpPr>
        <dsp:cNvPr id="0" name=""/>
        <dsp:cNvSpPr/>
      </dsp:nvSpPr>
      <dsp:spPr>
        <a:xfrm>
          <a:off x="118103" y="217622"/>
          <a:ext cx="2454088" cy="870489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kern="12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kern="1200" baseline="-250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</a:p>
      </dsp:txBody>
      <dsp:txXfrm>
        <a:off x="143599" y="243118"/>
        <a:ext cx="2403096" cy="819497"/>
      </dsp:txXfrm>
    </dsp:sp>
    <dsp:sp modelId="{A5AC0C53-0A57-4556-A68D-044A0712A719}">
      <dsp:nvSpPr>
        <dsp:cNvPr id="0" name=""/>
        <dsp:cNvSpPr/>
      </dsp:nvSpPr>
      <dsp:spPr>
        <a:xfrm>
          <a:off x="2614913" y="0"/>
          <a:ext cx="2576267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2C276F-C24C-4B36-BFDD-9C3ED35618EE}">
      <dsp:nvSpPr>
        <dsp:cNvPr id="0" name=""/>
        <dsp:cNvSpPr/>
      </dsp:nvSpPr>
      <dsp:spPr>
        <a:xfrm>
          <a:off x="2893121" y="217622"/>
          <a:ext cx="2451473" cy="870489"/>
        </a:xfrm>
        <a:prstGeom prst="roundRect">
          <a:avLst>
            <a:gd name="adj" fmla="val 10000"/>
          </a:avLst>
        </a:prstGeom>
        <a:solidFill>
          <a:srgbClr val="C6CAC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kern="12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kern="12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</a:p>
      </dsp:txBody>
      <dsp:txXfrm>
        <a:off x="2918617" y="243118"/>
        <a:ext cx="2400481" cy="819497"/>
      </dsp:txXfrm>
    </dsp:sp>
    <dsp:sp modelId="{14A10726-81AA-4916-91C0-A2D948009F53}">
      <dsp:nvSpPr>
        <dsp:cNvPr id="0" name=""/>
        <dsp:cNvSpPr/>
      </dsp:nvSpPr>
      <dsp:spPr>
        <a:xfrm>
          <a:off x="5400594" y="14867"/>
          <a:ext cx="2611756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8192A1-F128-4C57-9DC2-D03E049A727B}">
      <dsp:nvSpPr>
        <dsp:cNvPr id="0" name=""/>
        <dsp:cNvSpPr/>
      </dsp:nvSpPr>
      <dsp:spPr>
        <a:xfrm>
          <a:off x="5752250" y="216020"/>
          <a:ext cx="2464641" cy="870489"/>
        </a:xfrm>
        <a:prstGeom prst="roundRect">
          <a:avLst>
            <a:gd name="adj" fmla="val 10000"/>
          </a:avLst>
        </a:prstGeom>
        <a:solidFill>
          <a:schemeClr val="tx2">
            <a:lumMod val="85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Combine data to generate constraints upon: </a:t>
          </a:r>
          <a14:m xmlns:a14="http://schemas.microsoft.com/office/drawing/2010/main">
            <m:oMath xmlns:m="http://schemas.openxmlformats.org/officeDocument/2006/math">
              <m:sSubSup>
                <m:sSubSupPr>
                  <m:ctrlPr>
                    <a:rPr lang="en-US" sz="1600" i="1" kern="120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</m:ctrlPr>
                </m:sSubSupPr>
                <m:e>
                  <m:r>
                    <a:rPr lang="en-US" sz="1600" i="1" kern="1200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𝜏</m:t>
                  </m:r>
                </m:e>
                <m:sub>
                  <m:r>
                    <a:rPr lang="en-US" sz="1600" i="1" kern="120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𝑛</m:t>
                  </m:r>
                  <m:sSup>
                    <m:sSupPr>
                      <m:ctrlP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e>
                    <m:sup>
                      <m: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</m:sub>
                <m:sup/>
              </m:sSubSup>
            </m:oMath>
          </a14:m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 </a:t>
          </a:r>
        </a:p>
      </dsp:txBody>
      <dsp:txXfrm>
        <a:off x="5777746" y="241516"/>
        <a:ext cx="2413649" cy="819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D49A8-0E5F-4A4A-9826-8604E4196745}">
      <dsp:nvSpPr>
        <dsp:cNvPr id="0" name=""/>
        <dsp:cNvSpPr/>
      </dsp:nvSpPr>
      <dsp:spPr>
        <a:xfrm>
          <a:off x="0" y="0"/>
          <a:ext cx="2320670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8EF47B-2143-46FB-AEF2-E0A8C0A5E6E2}">
      <dsp:nvSpPr>
        <dsp:cNvPr id="0" name=""/>
        <dsp:cNvSpPr/>
      </dsp:nvSpPr>
      <dsp:spPr>
        <a:xfrm>
          <a:off x="118103" y="217622"/>
          <a:ext cx="2454088" cy="870489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kern="12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kern="1200" baseline="-250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</a:p>
      </dsp:txBody>
      <dsp:txXfrm>
        <a:off x="143599" y="243118"/>
        <a:ext cx="2403096" cy="819497"/>
      </dsp:txXfrm>
    </dsp:sp>
    <dsp:sp modelId="{A5AC0C53-0A57-4556-A68D-044A0712A719}">
      <dsp:nvSpPr>
        <dsp:cNvPr id="0" name=""/>
        <dsp:cNvSpPr/>
      </dsp:nvSpPr>
      <dsp:spPr>
        <a:xfrm>
          <a:off x="2614913" y="0"/>
          <a:ext cx="2576267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2C276F-C24C-4B36-BFDD-9C3ED35618EE}">
      <dsp:nvSpPr>
        <dsp:cNvPr id="0" name=""/>
        <dsp:cNvSpPr/>
      </dsp:nvSpPr>
      <dsp:spPr>
        <a:xfrm>
          <a:off x="2893121" y="217622"/>
          <a:ext cx="2451473" cy="870489"/>
        </a:xfrm>
        <a:prstGeom prst="roundRect">
          <a:avLst>
            <a:gd name="adj" fmla="val 10000"/>
          </a:avLst>
        </a:prstGeom>
        <a:solidFill>
          <a:srgbClr val="C6CAC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kern="12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kern="12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</a:p>
      </dsp:txBody>
      <dsp:txXfrm>
        <a:off x="2918617" y="243118"/>
        <a:ext cx="2400481" cy="819497"/>
      </dsp:txXfrm>
    </dsp:sp>
    <dsp:sp modelId="{14A10726-81AA-4916-91C0-A2D948009F53}">
      <dsp:nvSpPr>
        <dsp:cNvPr id="0" name=""/>
        <dsp:cNvSpPr/>
      </dsp:nvSpPr>
      <dsp:spPr>
        <a:xfrm>
          <a:off x="5400594" y="14867"/>
          <a:ext cx="2611756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8192A1-F128-4C57-9DC2-D03E049A727B}">
      <dsp:nvSpPr>
        <dsp:cNvPr id="0" name=""/>
        <dsp:cNvSpPr/>
      </dsp:nvSpPr>
      <dsp:spPr>
        <a:xfrm>
          <a:off x="5752250" y="216020"/>
          <a:ext cx="2464641" cy="870489"/>
        </a:xfrm>
        <a:prstGeom prst="roundRect">
          <a:avLst>
            <a:gd name="adj" fmla="val 10000"/>
          </a:avLst>
        </a:prstGeom>
        <a:solidFill>
          <a:schemeClr val="tx2">
            <a:lumMod val="85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Combine data to generate constraints upon: </a:t>
          </a:r>
          <a14:m xmlns:a14="http://schemas.microsoft.com/office/drawing/2010/main">
            <m:oMath xmlns:m="http://schemas.openxmlformats.org/officeDocument/2006/math">
              <m:sSubSup>
                <m:sSubSupPr>
                  <m:ctrlPr>
                    <a:rPr lang="en-US" sz="1600" i="1" kern="120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</m:ctrlPr>
                </m:sSubSupPr>
                <m:e>
                  <m:r>
                    <a:rPr lang="en-US" sz="1600" i="1" kern="1200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𝜏</m:t>
                  </m:r>
                </m:e>
                <m:sub>
                  <m:r>
                    <a:rPr lang="en-US" sz="1600" i="1" kern="120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𝑛</m:t>
                  </m:r>
                  <m:sSup>
                    <m:sSupPr>
                      <m:ctrlP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e>
                    <m:sup>
                      <m: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</m:sub>
                <m:sup/>
              </m:sSubSup>
            </m:oMath>
          </a14:m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 </a:t>
          </a:r>
        </a:p>
      </dsp:txBody>
      <dsp:txXfrm>
        <a:off x="5777746" y="241516"/>
        <a:ext cx="2413649" cy="8194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D49A8-0E5F-4A4A-9826-8604E4196745}">
      <dsp:nvSpPr>
        <dsp:cNvPr id="0" name=""/>
        <dsp:cNvSpPr/>
      </dsp:nvSpPr>
      <dsp:spPr>
        <a:xfrm>
          <a:off x="0" y="0"/>
          <a:ext cx="2320670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8EF47B-2143-46FB-AEF2-E0A8C0A5E6E2}">
      <dsp:nvSpPr>
        <dsp:cNvPr id="0" name=""/>
        <dsp:cNvSpPr/>
      </dsp:nvSpPr>
      <dsp:spPr>
        <a:xfrm>
          <a:off x="118103" y="217622"/>
          <a:ext cx="2454088" cy="870489"/>
        </a:xfrm>
        <a:prstGeom prst="roundRect">
          <a:avLst>
            <a:gd name="adj" fmla="val 10000"/>
          </a:avLst>
        </a:prstGeom>
        <a:solidFill>
          <a:srgbClr val="C6CAC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kern="12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kern="1200" baseline="-250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</a:p>
      </dsp:txBody>
      <dsp:txXfrm>
        <a:off x="143599" y="243118"/>
        <a:ext cx="2403096" cy="819497"/>
      </dsp:txXfrm>
    </dsp:sp>
    <dsp:sp modelId="{A5AC0C53-0A57-4556-A68D-044A0712A719}">
      <dsp:nvSpPr>
        <dsp:cNvPr id="0" name=""/>
        <dsp:cNvSpPr/>
      </dsp:nvSpPr>
      <dsp:spPr>
        <a:xfrm>
          <a:off x="2614913" y="0"/>
          <a:ext cx="2576267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2C276F-C24C-4B36-BFDD-9C3ED35618EE}">
      <dsp:nvSpPr>
        <dsp:cNvPr id="0" name=""/>
        <dsp:cNvSpPr/>
      </dsp:nvSpPr>
      <dsp:spPr>
        <a:xfrm>
          <a:off x="2893121" y="217622"/>
          <a:ext cx="2451473" cy="870489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kern="12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kern="12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</a:p>
      </dsp:txBody>
      <dsp:txXfrm>
        <a:off x="2918617" y="243118"/>
        <a:ext cx="2400481" cy="819497"/>
      </dsp:txXfrm>
    </dsp:sp>
    <dsp:sp modelId="{14A10726-81AA-4916-91C0-A2D948009F53}">
      <dsp:nvSpPr>
        <dsp:cNvPr id="0" name=""/>
        <dsp:cNvSpPr/>
      </dsp:nvSpPr>
      <dsp:spPr>
        <a:xfrm>
          <a:off x="5400594" y="14867"/>
          <a:ext cx="2611756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8192A1-F128-4C57-9DC2-D03E049A727B}">
      <dsp:nvSpPr>
        <dsp:cNvPr id="0" name=""/>
        <dsp:cNvSpPr/>
      </dsp:nvSpPr>
      <dsp:spPr>
        <a:xfrm>
          <a:off x="5752250" y="216020"/>
          <a:ext cx="2464641" cy="870489"/>
        </a:xfrm>
        <a:prstGeom prst="roundRect">
          <a:avLst>
            <a:gd name="adj" fmla="val 10000"/>
          </a:avLst>
        </a:prstGeom>
        <a:solidFill>
          <a:schemeClr val="tx2">
            <a:lumMod val="85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Combine data to generate constraints upon: </a:t>
          </a:r>
          <a14:m xmlns:a14="http://schemas.microsoft.com/office/drawing/2010/main">
            <m:oMath xmlns:m="http://schemas.openxmlformats.org/officeDocument/2006/math">
              <m:sSubSup>
                <m:sSubSupPr>
                  <m:ctrlPr>
                    <a:rPr lang="en-US" sz="1600" i="1" kern="120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</m:ctrlPr>
                </m:sSubSupPr>
                <m:e>
                  <m:r>
                    <a:rPr lang="en-US" sz="1600" i="1" kern="1200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𝜏</m:t>
                  </m:r>
                </m:e>
                <m:sub>
                  <m:r>
                    <a:rPr lang="en-US" sz="1600" i="1" kern="120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𝑛</m:t>
                  </m:r>
                  <m:sSup>
                    <m:sSupPr>
                      <m:ctrlP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e>
                    <m:sup>
                      <m: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</m:sub>
                <m:sup/>
              </m:sSubSup>
            </m:oMath>
          </a14:m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 </a:t>
          </a:r>
        </a:p>
      </dsp:txBody>
      <dsp:txXfrm>
        <a:off x="5777746" y="241516"/>
        <a:ext cx="2413649" cy="8194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D49A8-0E5F-4A4A-9826-8604E4196745}">
      <dsp:nvSpPr>
        <dsp:cNvPr id="0" name=""/>
        <dsp:cNvSpPr/>
      </dsp:nvSpPr>
      <dsp:spPr>
        <a:xfrm>
          <a:off x="0" y="0"/>
          <a:ext cx="2320670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8EF47B-2143-46FB-AEF2-E0A8C0A5E6E2}">
      <dsp:nvSpPr>
        <dsp:cNvPr id="0" name=""/>
        <dsp:cNvSpPr/>
      </dsp:nvSpPr>
      <dsp:spPr>
        <a:xfrm>
          <a:off x="118103" y="217622"/>
          <a:ext cx="2454088" cy="870489"/>
        </a:xfrm>
        <a:prstGeom prst="roundRect">
          <a:avLst>
            <a:gd name="adj" fmla="val 10000"/>
          </a:avLst>
        </a:prstGeom>
        <a:solidFill>
          <a:srgbClr val="C6CAC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kern="12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kern="1200" baseline="-250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</a:p>
      </dsp:txBody>
      <dsp:txXfrm>
        <a:off x="143599" y="243118"/>
        <a:ext cx="2403096" cy="819497"/>
      </dsp:txXfrm>
    </dsp:sp>
    <dsp:sp modelId="{A5AC0C53-0A57-4556-A68D-044A0712A719}">
      <dsp:nvSpPr>
        <dsp:cNvPr id="0" name=""/>
        <dsp:cNvSpPr/>
      </dsp:nvSpPr>
      <dsp:spPr>
        <a:xfrm>
          <a:off x="2614913" y="0"/>
          <a:ext cx="2576267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2C276F-C24C-4B36-BFDD-9C3ED35618EE}">
      <dsp:nvSpPr>
        <dsp:cNvPr id="0" name=""/>
        <dsp:cNvSpPr/>
      </dsp:nvSpPr>
      <dsp:spPr>
        <a:xfrm>
          <a:off x="2893121" y="217622"/>
          <a:ext cx="2451473" cy="870489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kern="12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kern="12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</a:p>
      </dsp:txBody>
      <dsp:txXfrm>
        <a:off x="2918617" y="243118"/>
        <a:ext cx="2400481" cy="819497"/>
      </dsp:txXfrm>
    </dsp:sp>
    <dsp:sp modelId="{14A10726-81AA-4916-91C0-A2D948009F53}">
      <dsp:nvSpPr>
        <dsp:cNvPr id="0" name=""/>
        <dsp:cNvSpPr/>
      </dsp:nvSpPr>
      <dsp:spPr>
        <a:xfrm>
          <a:off x="5400594" y="14867"/>
          <a:ext cx="2611756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8192A1-F128-4C57-9DC2-D03E049A727B}">
      <dsp:nvSpPr>
        <dsp:cNvPr id="0" name=""/>
        <dsp:cNvSpPr/>
      </dsp:nvSpPr>
      <dsp:spPr>
        <a:xfrm>
          <a:off x="5752250" y="216020"/>
          <a:ext cx="2464641" cy="870489"/>
        </a:xfrm>
        <a:prstGeom prst="roundRect">
          <a:avLst>
            <a:gd name="adj" fmla="val 10000"/>
          </a:avLst>
        </a:prstGeom>
        <a:solidFill>
          <a:schemeClr val="tx2">
            <a:lumMod val="85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Combine data to generate constraints upon: </a:t>
          </a:r>
          <a14:m xmlns:a14="http://schemas.microsoft.com/office/drawing/2010/main">
            <m:oMath xmlns:m="http://schemas.openxmlformats.org/officeDocument/2006/math">
              <m:sSubSup>
                <m:sSubSupPr>
                  <m:ctrlPr>
                    <a:rPr lang="en-US" sz="1600" i="1" kern="120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</m:ctrlPr>
                </m:sSubSupPr>
                <m:e>
                  <m:r>
                    <a:rPr lang="en-US" sz="1600" i="1" kern="1200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𝜏</m:t>
                  </m:r>
                </m:e>
                <m:sub>
                  <m:r>
                    <a:rPr lang="en-US" sz="1600" i="1" kern="120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𝑛</m:t>
                  </m:r>
                  <m:sSup>
                    <m:sSupPr>
                      <m:ctrlP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e>
                    <m:sup>
                      <m: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</m:sub>
                <m:sup/>
              </m:sSubSup>
            </m:oMath>
          </a14:m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 </a:t>
          </a:r>
        </a:p>
      </dsp:txBody>
      <dsp:txXfrm>
        <a:off x="5777746" y="241516"/>
        <a:ext cx="2413649" cy="8194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D49A8-0E5F-4A4A-9826-8604E4196745}">
      <dsp:nvSpPr>
        <dsp:cNvPr id="0" name=""/>
        <dsp:cNvSpPr/>
      </dsp:nvSpPr>
      <dsp:spPr>
        <a:xfrm>
          <a:off x="0" y="0"/>
          <a:ext cx="2320670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8EF47B-2143-46FB-AEF2-E0A8C0A5E6E2}">
      <dsp:nvSpPr>
        <dsp:cNvPr id="0" name=""/>
        <dsp:cNvSpPr/>
      </dsp:nvSpPr>
      <dsp:spPr>
        <a:xfrm>
          <a:off x="118103" y="217622"/>
          <a:ext cx="2454088" cy="870489"/>
        </a:xfrm>
        <a:prstGeom prst="roundRect">
          <a:avLst>
            <a:gd name="adj" fmla="val 10000"/>
          </a:avLst>
        </a:prstGeom>
        <a:solidFill>
          <a:srgbClr val="C6CAC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kern="12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kern="1200" baseline="-250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</a:p>
      </dsp:txBody>
      <dsp:txXfrm>
        <a:off x="143599" y="243118"/>
        <a:ext cx="2403096" cy="819497"/>
      </dsp:txXfrm>
    </dsp:sp>
    <dsp:sp modelId="{A5AC0C53-0A57-4556-A68D-044A0712A719}">
      <dsp:nvSpPr>
        <dsp:cNvPr id="0" name=""/>
        <dsp:cNvSpPr/>
      </dsp:nvSpPr>
      <dsp:spPr>
        <a:xfrm>
          <a:off x="2614913" y="0"/>
          <a:ext cx="2576267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2C276F-C24C-4B36-BFDD-9C3ED35618EE}">
      <dsp:nvSpPr>
        <dsp:cNvPr id="0" name=""/>
        <dsp:cNvSpPr/>
      </dsp:nvSpPr>
      <dsp:spPr>
        <a:xfrm>
          <a:off x="2893121" y="217622"/>
          <a:ext cx="2451473" cy="870489"/>
        </a:xfrm>
        <a:prstGeom prst="roundRect">
          <a:avLst>
            <a:gd name="adj" fmla="val 10000"/>
          </a:avLst>
        </a:prstGeom>
        <a:solidFill>
          <a:srgbClr val="C6CAC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kern="12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kern="12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</a:p>
      </dsp:txBody>
      <dsp:txXfrm>
        <a:off x="2918617" y="243118"/>
        <a:ext cx="2400481" cy="819497"/>
      </dsp:txXfrm>
    </dsp:sp>
    <dsp:sp modelId="{14A10726-81AA-4916-91C0-A2D948009F53}">
      <dsp:nvSpPr>
        <dsp:cNvPr id="0" name=""/>
        <dsp:cNvSpPr/>
      </dsp:nvSpPr>
      <dsp:spPr>
        <a:xfrm>
          <a:off x="5400594" y="14867"/>
          <a:ext cx="2611756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8192A1-F128-4C57-9DC2-D03E049A727B}">
      <dsp:nvSpPr>
        <dsp:cNvPr id="0" name=""/>
        <dsp:cNvSpPr/>
      </dsp:nvSpPr>
      <dsp:spPr>
        <a:xfrm>
          <a:off x="5752250" y="216020"/>
          <a:ext cx="2464641" cy="870489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Combine data 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to generate constraints upon: </a:t>
          </a:r>
          <a14:m xmlns:a14="http://schemas.microsoft.com/office/drawing/2010/main">
            <m:oMath xmlns:m="http://schemas.openxmlformats.org/officeDocument/2006/math">
              <m:sSubSup>
                <m:sSubSupPr>
                  <m:ctrlPr>
                    <a:rPr lang="en-US" sz="1600" i="1" kern="120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</m:ctrlPr>
                </m:sSubSupPr>
                <m:e>
                  <m:r>
                    <a:rPr lang="en-US" sz="1600" i="1" kern="1200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𝜏</m:t>
                  </m:r>
                </m:e>
                <m:sub>
                  <m:r>
                    <a:rPr lang="en-US" sz="1600" i="1" kern="120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𝑛</m:t>
                  </m:r>
                  <m:sSup>
                    <m:sSupPr>
                      <m:ctrlP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e>
                    <m:sup>
                      <m: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</m:sub>
                <m:sup/>
              </m:sSubSup>
            </m:oMath>
          </a14:m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 </a:t>
          </a:r>
        </a:p>
      </dsp:txBody>
      <dsp:txXfrm>
        <a:off x="5777746" y="241516"/>
        <a:ext cx="2413649" cy="8194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D49A8-0E5F-4A4A-9826-8604E4196745}">
      <dsp:nvSpPr>
        <dsp:cNvPr id="0" name=""/>
        <dsp:cNvSpPr/>
      </dsp:nvSpPr>
      <dsp:spPr>
        <a:xfrm>
          <a:off x="0" y="0"/>
          <a:ext cx="2320670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8EF47B-2143-46FB-AEF2-E0A8C0A5E6E2}">
      <dsp:nvSpPr>
        <dsp:cNvPr id="0" name=""/>
        <dsp:cNvSpPr/>
      </dsp:nvSpPr>
      <dsp:spPr>
        <a:xfrm>
          <a:off x="118103" y="217622"/>
          <a:ext cx="2454088" cy="870489"/>
        </a:xfrm>
        <a:prstGeom prst="roundRect">
          <a:avLst>
            <a:gd name="adj" fmla="val 10000"/>
          </a:avLst>
        </a:prstGeom>
        <a:solidFill>
          <a:srgbClr val="C6CAC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kern="12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kern="1200" baseline="-250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</a:p>
      </dsp:txBody>
      <dsp:txXfrm>
        <a:off x="143599" y="243118"/>
        <a:ext cx="2403096" cy="819497"/>
      </dsp:txXfrm>
    </dsp:sp>
    <dsp:sp modelId="{A5AC0C53-0A57-4556-A68D-044A0712A719}">
      <dsp:nvSpPr>
        <dsp:cNvPr id="0" name=""/>
        <dsp:cNvSpPr/>
      </dsp:nvSpPr>
      <dsp:spPr>
        <a:xfrm>
          <a:off x="2614913" y="0"/>
          <a:ext cx="2576267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2C276F-C24C-4B36-BFDD-9C3ED35618EE}">
      <dsp:nvSpPr>
        <dsp:cNvPr id="0" name=""/>
        <dsp:cNvSpPr/>
      </dsp:nvSpPr>
      <dsp:spPr>
        <a:xfrm>
          <a:off x="2893121" y="217622"/>
          <a:ext cx="2451473" cy="870489"/>
        </a:xfrm>
        <a:prstGeom prst="roundRect">
          <a:avLst>
            <a:gd name="adj" fmla="val 10000"/>
          </a:avLst>
        </a:prstGeom>
        <a:solidFill>
          <a:srgbClr val="C6CAC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kern="12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kern="12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</a:p>
      </dsp:txBody>
      <dsp:txXfrm>
        <a:off x="2918617" y="243118"/>
        <a:ext cx="2400481" cy="819497"/>
      </dsp:txXfrm>
    </dsp:sp>
    <dsp:sp modelId="{14A10726-81AA-4916-91C0-A2D948009F53}">
      <dsp:nvSpPr>
        <dsp:cNvPr id="0" name=""/>
        <dsp:cNvSpPr/>
      </dsp:nvSpPr>
      <dsp:spPr>
        <a:xfrm>
          <a:off x="5400594" y="14867"/>
          <a:ext cx="2611756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8192A1-F128-4C57-9DC2-D03E049A727B}">
      <dsp:nvSpPr>
        <dsp:cNvPr id="0" name=""/>
        <dsp:cNvSpPr/>
      </dsp:nvSpPr>
      <dsp:spPr>
        <a:xfrm>
          <a:off x="5752250" y="216020"/>
          <a:ext cx="2464641" cy="870489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none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Combine data 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to </a:t>
          </a:r>
          <a:r>
            <a:rPr lang="en-US" sz="1600" u="sng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generate constraints 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upon: </a:t>
          </a:r>
          <a14:m xmlns:a14="http://schemas.microsoft.com/office/drawing/2010/main">
            <m:oMath xmlns:m="http://schemas.openxmlformats.org/officeDocument/2006/math">
              <m:sSubSup>
                <m:sSubSupPr>
                  <m:ctrlPr>
                    <a:rPr lang="en-US" sz="1600" i="1" kern="120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</m:ctrlPr>
                </m:sSubSupPr>
                <m:e>
                  <m:r>
                    <a:rPr lang="en-US" sz="1600" i="1" kern="1200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𝜏</m:t>
                  </m:r>
                </m:e>
                <m:sub>
                  <m:r>
                    <a:rPr lang="en-US" sz="1600" i="1" kern="120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𝑛</m:t>
                  </m:r>
                  <m:sSup>
                    <m:sSupPr>
                      <m:ctrlP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e>
                    <m:sup>
                      <m: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</m:sub>
                <m:sup/>
              </m:sSubSup>
            </m:oMath>
          </a14:m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 </a:t>
          </a:r>
        </a:p>
      </dsp:txBody>
      <dsp:txXfrm>
        <a:off x="5777746" y="241516"/>
        <a:ext cx="2413649" cy="8194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D49A8-0E5F-4A4A-9826-8604E4196745}">
      <dsp:nvSpPr>
        <dsp:cNvPr id="0" name=""/>
        <dsp:cNvSpPr/>
      </dsp:nvSpPr>
      <dsp:spPr>
        <a:xfrm>
          <a:off x="0" y="0"/>
          <a:ext cx="2320670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8EF47B-2143-46FB-AEF2-E0A8C0A5E6E2}">
      <dsp:nvSpPr>
        <dsp:cNvPr id="0" name=""/>
        <dsp:cNvSpPr/>
      </dsp:nvSpPr>
      <dsp:spPr>
        <a:xfrm>
          <a:off x="118103" y="217622"/>
          <a:ext cx="2454088" cy="870489"/>
        </a:xfrm>
        <a:prstGeom prst="roundRect">
          <a:avLst>
            <a:gd name="adj" fmla="val 10000"/>
          </a:avLst>
        </a:prstGeom>
        <a:solidFill>
          <a:srgbClr val="C6CAC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Simulate energy distribution and obtain &lt;</a:t>
          </a:r>
          <a:r>
            <a:rPr lang="en-US" sz="1600" kern="12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</a:t>
          </a:r>
          <a:r>
            <a:rPr lang="en-US" sz="1600" kern="1200" baseline="-25000" dirty="0" err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f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&gt; distributions</a:t>
          </a:r>
        </a:p>
      </dsp:txBody>
      <dsp:txXfrm>
        <a:off x="143599" y="243118"/>
        <a:ext cx="2403096" cy="819497"/>
      </dsp:txXfrm>
    </dsp:sp>
    <dsp:sp modelId="{A5AC0C53-0A57-4556-A68D-044A0712A719}">
      <dsp:nvSpPr>
        <dsp:cNvPr id="0" name=""/>
        <dsp:cNvSpPr/>
      </dsp:nvSpPr>
      <dsp:spPr>
        <a:xfrm>
          <a:off x="2614913" y="0"/>
          <a:ext cx="2576267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2C276F-C24C-4B36-BFDD-9C3ED35618EE}">
      <dsp:nvSpPr>
        <dsp:cNvPr id="0" name=""/>
        <dsp:cNvSpPr/>
      </dsp:nvSpPr>
      <dsp:spPr>
        <a:xfrm>
          <a:off x="2893121" y="217622"/>
          <a:ext cx="2451473" cy="870489"/>
        </a:xfrm>
        <a:prstGeom prst="roundRect">
          <a:avLst>
            <a:gd name="adj" fmla="val 10000"/>
          </a:avLst>
        </a:prstGeom>
        <a:solidFill>
          <a:srgbClr val="C6CAC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Obtain E</a:t>
          </a:r>
          <a:r>
            <a:rPr lang="en-US" sz="1600" kern="12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or A</a:t>
          </a:r>
          <a:r>
            <a:rPr lang="en-US" sz="1600" kern="1200" baseline="-25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B  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UCN counting distributions</a:t>
          </a:r>
        </a:p>
      </dsp:txBody>
      <dsp:txXfrm>
        <a:off x="2918617" y="243118"/>
        <a:ext cx="2400481" cy="819497"/>
      </dsp:txXfrm>
    </dsp:sp>
    <dsp:sp modelId="{14A10726-81AA-4916-91C0-A2D948009F53}">
      <dsp:nvSpPr>
        <dsp:cNvPr id="0" name=""/>
        <dsp:cNvSpPr/>
      </dsp:nvSpPr>
      <dsp:spPr>
        <a:xfrm>
          <a:off x="5400594" y="14867"/>
          <a:ext cx="2611756" cy="87048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8192A1-F128-4C57-9DC2-D03E049A727B}">
      <dsp:nvSpPr>
        <dsp:cNvPr id="0" name=""/>
        <dsp:cNvSpPr/>
      </dsp:nvSpPr>
      <dsp:spPr>
        <a:xfrm>
          <a:off x="5752250" y="216020"/>
          <a:ext cx="2464641" cy="870489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Combine data 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to </a:t>
          </a:r>
          <a:r>
            <a:rPr lang="en-US" sz="1600" u="none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generate constraints </a:t>
          </a:r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upon: </a:t>
          </a:r>
          <a14:m xmlns:a14="http://schemas.microsoft.com/office/drawing/2010/main">
            <m:oMath xmlns:m="http://schemas.openxmlformats.org/officeDocument/2006/math">
              <m:sSubSup>
                <m:sSubSupPr>
                  <m:ctrlPr>
                    <a:rPr lang="en-US" sz="1600" i="1" kern="120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</m:ctrlPr>
                </m:sSubSupPr>
                <m:e>
                  <m:r>
                    <a:rPr lang="en-US" sz="1600" i="1" kern="1200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𝜏</m:t>
                  </m:r>
                </m:e>
                <m:sub>
                  <m:r>
                    <a:rPr lang="en-US" sz="1600" i="1" kern="120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𝑛</m:t>
                  </m:r>
                  <m:sSup>
                    <m:sSupPr>
                      <m:ctrlP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e>
                    <m:sup>
                      <m:r>
                        <a:rPr lang="en-US" sz="1600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</m:sub>
                <m:sup/>
              </m:sSubSup>
            </m:oMath>
          </a14:m>
          <a:r>
            <a:rPr lang="en-US" sz="1600" kern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 </a:t>
          </a:r>
        </a:p>
      </dsp:txBody>
      <dsp:txXfrm>
        <a:off x="5777746" y="241516"/>
        <a:ext cx="2413649" cy="819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003E3E94-A8A4-43B9-B59A-DF4E2A3D0371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DBBB3F2D-D177-4FFE-9AB6-78E4F002C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206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BCD612E1-812A-466C-9F11-94BED275A636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7688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5E54CE16-621F-483B-A942-0CFAAF938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29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040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974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87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605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80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106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933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315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74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7845" indent="-177845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In the previous case, for A</a:t>
                </a:r>
                <a:r>
                  <a:rPr lang="en-US" baseline="-25000" dirty="0">
                    <a:solidFill>
                      <a:schemeClr val="tx2"/>
                    </a:solidFill>
                    <a:cs typeface="Times New Roman" pitchFamily="18" charset="0"/>
                  </a:rPr>
                  <a:t>B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, we assume that the B’ field is fixed to the reference frame of the Earth and therefore the angle,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, is fixed in time. The exclusion plots are shown wit</a:t>
                </a:r>
                <a:r>
                  <a:rPr lang="en-US" dirty="0">
                    <a:cs typeface="Times New Roman" pitchFamily="18" charset="0"/>
                  </a:rPr>
                  <a:t>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𝐶𝑜𝑠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.  </a:t>
                </a:r>
              </a:p>
              <a:p>
                <a:pPr marL="177845" indent="-177845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Here we analyze the situation where B’ field is stationary in the cosmos and the angle,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, ranges from [0, 2</a:t>
                </a:r>
                <a:r>
                  <a:rPr lang="el-GR" dirty="0">
                    <a:solidFill>
                      <a:schemeClr val="tx2"/>
                    </a:solidFill>
                    <a:cs typeface="Times New Roman" pitchFamily="18" charset="0"/>
                  </a:rPr>
                  <a:t> π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] over a </a:t>
                </a:r>
                <a:r>
                  <a:rPr lang="en-US" b="1" u="sng" dirty="0">
                    <a:solidFill>
                      <a:schemeClr val="tx2"/>
                    </a:solidFill>
                    <a:cs typeface="Times New Roman" pitchFamily="18" charset="0"/>
                  </a:rPr>
                  <a:t>sidereal</a:t>
                </a:r>
                <a:r>
                  <a:rPr lang="en-US" b="1" dirty="0">
                    <a:solidFill>
                      <a:schemeClr val="tx2"/>
                    </a:solidFill>
                    <a:cs typeface="Times New Roman" pitchFamily="18" charset="0"/>
                  </a:rPr>
                  <a:t> 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day. The exclusion plots are shown wit</a:t>
                </a:r>
                <a:r>
                  <a:rPr lang="en-US" dirty="0">
                    <a:cs typeface="Times New Roman" pitchFamily="18" charset="0"/>
                  </a:rPr>
                  <a:t>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</m:sSubSup>
                  </m:oMath>
                </a14:m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 as the angle -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 could be extracted from the phase of the </a:t>
                </a:r>
                <a:r>
                  <a:rPr lang="en-US" b="1" u="sng" dirty="0">
                    <a:solidFill>
                      <a:schemeClr val="tx2"/>
                    </a:solidFill>
                    <a:cs typeface="Times New Roman" pitchFamily="18" charset="0"/>
                  </a:rPr>
                  <a:t>sidereal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 modulation.</a:t>
                </a:r>
              </a:p>
              <a:p>
                <a:pPr marL="177845" indent="-177845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Similarly, such B’ fields may also cause </a:t>
                </a:r>
                <a:r>
                  <a:rPr lang="en-US" b="1" u="sng" dirty="0">
                    <a:solidFill>
                      <a:schemeClr val="tx2"/>
                    </a:solidFill>
                    <a:cs typeface="Times New Roman" pitchFamily="18" charset="0"/>
                  </a:rPr>
                  <a:t>annual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 modulation,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In the previous case, for A</a:t>
                </a:r>
                <a:r>
                  <a:rPr lang="en-US" baseline="-25000" dirty="0">
                    <a:solidFill>
                      <a:schemeClr val="tx2"/>
                    </a:solidFill>
                    <a:cs typeface="Times New Roman" pitchFamily="18" charset="0"/>
                  </a:rPr>
                  <a:t>B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, we assume that the B’ field is fixed to the reference frame of the Earth and therefore the 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angle,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𝛽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,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 is fixed in time. The exclusion plots are shown wit</a:t>
                </a:r>
                <a:r>
                  <a:rPr lang="en-US" dirty="0">
                    <a:cs typeface="Times New Roman" pitchFamily="18" charset="0"/>
                  </a:rPr>
                  <a:t>h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𝜏_(</a:t>
                </a:r>
                <a:r>
                  <a:rPr lang="en-US" i="0">
                    <a:latin typeface="Cambria Math" panose="02040503050406030204" pitchFamily="18" charset="0"/>
                  </a:rPr>
                  <a:t>𝑛𝑛^′)^ </a:t>
                </a:r>
                <a:r>
                  <a:rPr lang="en-US" i="0">
                    <a:latin typeface="Cambria Math" panose="02040503050406030204" pitchFamily="18" charset="0"/>
                  </a:rPr>
                  <a:t>/√𝐶𝑜𝑠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𝛽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.  </a:t>
                </a:r>
              </a:p>
              <a:p>
                <a:pPr marL="171450" indent="-17145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Here we analyze the situation where B’ field is stationary in the cosmos and the 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angle,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𝛽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,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 ranges from [0, 2</a:t>
                </a:r>
                <a:r>
                  <a:rPr lang="el-GR" dirty="0">
                    <a:solidFill>
                      <a:schemeClr val="tx2"/>
                    </a:solidFill>
                    <a:cs typeface="Times New Roman" pitchFamily="18" charset="0"/>
                  </a:rPr>
                  <a:t> π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] over a </a:t>
                </a:r>
                <a:r>
                  <a:rPr lang="en-US" b="1" u="sng" dirty="0">
                    <a:solidFill>
                      <a:schemeClr val="tx2"/>
                    </a:solidFill>
                    <a:cs typeface="Times New Roman" pitchFamily="18" charset="0"/>
                  </a:rPr>
                  <a:t>sidereal</a:t>
                </a:r>
                <a:r>
                  <a:rPr lang="en-US" b="1" dirty="0">
                    <a:solidFill>
                      <a:schemeClr val="tx2"/>
                    </a:solidFill>
                    <a:cs typeface="Times New Roman" pitchFamily="18" charset="0"/>
                  </a:rPr>
                  <a:t> 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day. The exclusion plots are shown wit</a:t>
                </a:r>
                <a:r>
                  <a:rPr lang="en-US" dirty="0">
                    <a:cs typeface="Times New Roman" pitchFamily="18" charset="0"/>
                  </a:rPr>
                  <a:t>h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𝜏_(</a:t>
                </a:r>
                <a:r>
                  <a:rPr lang="en-US" i="0">
                    <a:latin typeface="Cambria Math" panose="02040503050406030204" pitchFamily="18" charset="0"/>
                  </a:rPr>
                  <a:t>𝑛𝑛^′)^ 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 as the angle -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𝛽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 could be extracted from the phase of the </a:t>
                </a:r>
                <a:r>
                  <a:rPr lang="en-US" b="1" u="sng" dirty="0">
                    <a:solidFill>
                      <a:schemeClr val="tx2"/>
                    </a:solidFill>
                    <a:cs typeface="Times New Roman" pitchFamily="18" charset="0"/>
                  </a:rPr>
                  <a:t>sidereal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 modulation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.</a:t>
                </a:r>
              </a:p>
              <a:p>
                <a:pPr marL="171450" indent="-17145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Similarly, such B’ fields may also cause </a:t>
                </a:r>
                <a:r>
                  <a:rPr lang="en-US" b="1" u="sng" dirty="0">
                    <a:solidFill>
                      <a:schemeClr val="tx2"/>
                    </a:solidFill>
                    <a:cs typeface="Times New Roman" pitchFamily="18" charset="0"/>
                  </a:rPr>
                  <a:t>annual</a:t>
                </a:r>
                <a:r>
                  <a:rPr lang="en-US" dirty="0">
                    <a:solidFill>
                      <a:schemeClr val="tx2"/>
                    </a:solidFill>
                    <a:cs typeface="Times New Roman" pitchFamily="18" charset="0"/>
                  </a:rPr>
                  <a:t> modulation</a:t>
                </a:r>
                <a:r>
                  <a:rPr lang="en-US" dirty="0" smtClean="0">
                    <a:solidFill>
                      <a:schemeClr val="tx2"/>
                    </a:solidFill>
                    <a:cs typeface="Times New Roman" pitchFamily="18" charset="0"/>
                  </a:rPr>
                  <a:t>,</a:t>
                </a:r>
                <a:endParaRPr lang="en-US" dirty="0">
                  <a:solidFill>
                    <a:schemeClr val="tx2"/>
                  </a:solidFill>
                  <a:cs typeface="Times New Roman" pitchFamily="18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15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45" indent="-177845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991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0306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45" indent="-177845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20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6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0662" indent="-296408" defTabSz="9666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5634" indent="-237127" defTabSz="9666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9887" indent="-237127" defTabSz="9666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4141" indent="-237127" defTabSz="9666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395" indent="-237127" defTabSz="9666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2648" indent="-237127" defTabSz="9666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902" indent="-237127" defTabSz="9666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1155" indent="-237127" defTabSz="9666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854175-2C00-426D-9675-0285B8FD6669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33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688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336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468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331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670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1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010543"/>
          </a:xfrm>
          <a:solidFill>
            <a:schemeClr val="accent1"/>
          </a:solidFill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212976"/>
            <a:ext cx="7776864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+mn-lt"/>
                <a:ea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82200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8501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86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850106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139952" y="6386920"/>
            <a:ext cx="1368152" cy="384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Segoe UI" pitchFamily="34" charset="0"/>
                <a:cs typeface="Segoe UI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Segoe UI" pitchFamily="34" charset="0"/>
                <a:cs typeface="Segoe UI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Segoe UI" pitchFamily="34" charset="0"/>
                <a:cs typeface="Segoe UI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Segoe UI" pitchFamily="34" charset="0"/>
                <a:cs typeface="Segoe UI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Segoe UI" pitchFamily="34" charset="0"/>
                <a:cs typeface="Segoe UI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dirty="0"/>
              <a:t>Your Logo</a:t>
            </a:r>
          </a:p>
        </p:txBody>
      </p:sp>
    </p:spTree>
    <p:extLst>
      <p:ext uri="{BB962C8B-B14F-4D97-AF65-F5344CB8AC3E}">
        <p14:creationId xmlns:p14="http://schemas.microsoft.com/office/powerpoint/2010/main" val="1117342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662296" y="1556056"/>
            <a:ext cx="4020984" cy="613784"/>
          </a:xfrm>
          <a:prstGeom prst="rect">
            <a:avLst/>
          </a:prstGeom>
          <a:solidFill>
            <a:srgbClr val="FFFFFF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79008" y="1556792"/>
            <a:ext cx="4020984" cy="613784"/>
          </a:xfrm>
          <a:prstGeom prst="rect">
            <a:avLst/>
          </a:prstGeom>
          <a:solidFill>
            <a:srgbClr val="FFFFFF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85010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86" y="6309320"/>
            <a:ext cx="303997" cy="45096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6" y="6309320"/>
            <a:ext cx="303997" cy="45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0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6" y="6309320"/>
            <a:ext cx="303997" cy="45096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850106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645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5600"/>
            <a:ext cx="81946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0" y="1497013"/>
            <a:ext cx="397510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7760" y="1497013"/>
            <a:ext cx="397764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02F6F-29F5-431D-A4DA-4CF790F253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6381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 userDrawn="1"/>
        </p:nvSpPr>
        <p:spPr>
          <a:xfrm>
            <a:off x="107504" y="6388737"/>
            <a:ext cx="1584176" cy="312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Segoe UI" pitchFamily="34" charset="0"/>
                <a:cs typeface="Segoe UI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Segoe UI" pitchFamily="34" charset="0"/>
                <a:cs typeface="Segoe UI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Segoe UI" pitchFamily="34" charset="0"/>
                <a:cs typeface="Segoe UI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Segoe UI" pitchFamily="34" charset="0"/>
                <a:cs typeface="Segoe UI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Segoe UI" pitchFamily="34" charset="0"/>
                <a:cs typeface="Segoe UI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0000"/>
                </a:solidFill>
                <a:latin typeface="Bodoni MT Condensed" panose="02070606080606020203" pitchFamily="18" charset="0"/>
              </a:rPr>
              <a:t>SPIN </a:t>
            </a:r>
            <a:r>
              <a:rPr lang="en-GB" sz="1400" baseline="0" dirty="0">
                <a:solidFill>
                  <a:srgbClr val="FE8D01"/>
                </a:solidFill>
                <a:latin typeface="Aharoni"/>
              </a:rPr>
              <a:t>Sep</a:t>
            </a:r>
            <a:r>
              <a:rPr lang="en-GB" sz="1400" dirty="0">
                <a:solidFill>
                  <a:srgbClr val="FE8D01"/>
                </a:solidFill>
                <a:latin typeface="Aharoni"/>
              </a:rPr>
              <a:t> ‘23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85010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2" descr="C:\Users\jw\Documents\Visual Studio 2010\Projects\JSBubbles\JSBubbles.Game\images\themes\metro\Next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029" y="6348019"/>
            <a:ext cx="4000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hlinkClick r:id="" action="ppaction://hlinkshowjump?jump=endshow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640" y="6343213"/>
            <a:ext cx="400106" cy="400106"/>
          </a:xfrm>
          <a:prstGeom prst="rect">
            <a:avLst/>
          </a:prstGeom>
        </p:spPr>
      </p:pic>
      <p:pic>
        <p:nvPicPr>
          <p:cNvPr id="9" name="Obraz 8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908" y="6347991"/>
            <a:ext cx="400106" cy="400106"/>
          </a:xfrm>
          <a:prstGeom prst="rect">
            <a:avLst/>
          </a:prstGeom>
        </p:spPr>
      </p:pic>
      <p:pic>
        <p:nvPicPr>
          <p:cNvPr id="10" name="Obraz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00" y="6338465"/>
            <a:ext cx="419159" cy="41915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BC9A265-BF2E-3C78-EEDC-FCEE29FE501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962" y="418654"/>
            <a:ext cx="1086787" cy="56207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0989BB-7882-A117-C192-011FD31786EB}"/>
              </a:ext>
            </a:extLst>
          </p:cNvPr>
          <p:cNvSpPr txBox="1"/>
          <p:nvPr userDrawn="1"/>
        </p:nvSpPr>
        <p:spPr>
          <a:xfrm>
            <a:off x="8604853" y="6488668"/>
            <a:ext cx="413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4D26CB5-B01C-482B-A6D8-88AC02D380F8}" type="slidenum">
              <a:rPr lang="en-GB" sz="1800" smtClean="0">
                <a:solidFill>
                  <a:srgbClr val="000000"/>
                </a:solidFill>
                <a:latin typeface="Bodoni MT Condensed" panose="02070606080606020203" pitchFamily="18" charset="0"/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93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Segoe UI" pitchFamily="34" charset="0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pile.com/shared/yKuYpn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250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17.png"/><Relationship Id="rId4" Type="http://schemas.openxmlformats.org/officeDocument/2006/relationships/image" Target="../media/image2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3" Type="http://schemas.openxmlformats.org/officeDocument/2006/relationships/image" Target="../media/image830.png"/><Relationship Id="rId7" Type="http://schemas.openxmlformats.org/officeDocument/2006/relationships/image" Target="../media/image88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5.png"/><Relationship Id="rId4" Type="http://schemas.openxmlformats.org/officeDocument/2006/relationships/image" Target="../media/image840.png"/><Relationship Id="rId9" Type="http://schemas.openxmlformats.org/officeDocument/2006/relationships/image" Target="../media/image9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72.PNG"/><Relationship Id="rId7" Type="http://schemas.openxmlformats.org/officeDocument/2006/relationships/image" Target="../media/image40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5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9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1.xml"/><Relationship Id="rId13" Type="http://schemas.openxmlformats.org/officeDocument/2006/relationships/image" Target="../media/image9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1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0.xml"/><Relationship Id="rId13" Type="http://schemas.openxmlformats.org/officeDocument/2006/relationships/image" Target="../media/image112.png"/><Relationship Id="rId3" Type="http://schemas.openxmlformats.org/officeDocument/2006/relationships/diagramLayout" Target="../diagrams/layout3.xml"/><Relationship Id="rId12" Type="http://schemas.openxmlformats.org/officeDocument/2006/relationships/image" Target="../media/image11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0.xml"/><Relationship Id="rId5" Type="http://schemas.openxmlformats.org/officeDocument/2006/relationships/diagramColors" Target="../diagrams/colors3.xml"/><Relationship Id="rId10" Type="http://schemas.openxmlformats.org/officeDocument/2006/relationships/diagramQuickStyle" Target="../diagrams/quickStyle40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0.xml"/><Relationship Id="rId1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13" Type="http://schemas.openxmlformats.org/officeDocument/2006/relationships/image" Target="../media/image92.pn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6.xml"/><Relationship Id="rId12" Type="http://schemas.openxmlformats.org/officeDocument/2006/relationships/image" Target="../media/image33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321.png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30.xml"/><Relationship Id="rId3" Type="http://schemas.openxmlformats.org/officeDocument/2006/relationships/image" Target="../media/image94.png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30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30.xml"/><Relationship Id="rId5" Type="http://schemas.openxmlformats.org/officeDocument/2006/relationships/diagramData" Target="../diagrams/data5.xml"/><Relationship Id="rId10" Type="http://schemas.openxmlformats.org/officeDocument/2006/relationships/diagramData" Target="../diagrams/data10.xml"/><Relationship Id="rId4" Type="http://schemas.openxmlformats.org/officeDocument/2006/relationships/image" Target="../media/image95.png"/><Relationship Id="rId9" Type="http://schemas.microsoft.com/office/2007/relationships/diagramDrawing" Target="../diagrams/drawing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8" Type="http://schemas.openxmlformats.org/officeDocument/2006/relationships/image" Target="../media/image480.png"/><Relationship Id="rId3" Type="http://schemas.openxmlformats.org/officeDocument/2006/relationships/diagramLayout" Target="../diagrams/layout6.xml"/><Relationship Id="rId17" Type="http://schemas.openxmlformats.org/officeDocument/2006/relationships/image" Target="../media/image98.png"/><Relationship Id="rId2" Type="http://schemas.openxmlformats.org/officeDocument/2006/relationships/diagramData" Target="../diagrams/data7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diagramColors" Target="../diagrams/colors41.xml"/><Relationship Id="rId5" Type="http://schemas.openxmlformats.org/officeDocument/2006/relationships/diagramColors" Target="../diagrams/colors6.xml"/><Relationship Id="rId15" Type="http://schemas.openxmlformats.org/officeDocument/2006/relationships/image" Target="../media/image450.png"/><Relationship Id="rId10" Type="http://schemas.openxmlformats.org/officeDocument/2006/relationships/diagramQuickStyle" Target="../diagrams/quickStyle41.xml"/><Relationship Id="rId4" Type="http://schemas.openxmlformats.org/officeDocument/2006/relationships/diagramQuickStyle" Target="../diagrams/quickStyle6.xml"/><Relationship Id="rId9" Type="http://schemas.openxmlformats.org/officeDocument/2006/relationships/diagramLayout" Target="../diagrams/layout41.xml"/><Relationship Id="rId1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image" Target="../media/image501.png"/><Relationship Id="rId3" Type="http://schemas.openxmlformats.org/officeDocument/2006/relationships/image" Target="../media/image98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50.xml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50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50.xml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81.xml"/><Relationship Id="rId14" Type="http://schemas.openxmlformats.org/officeDocument/2006/relationships/image" Target="../media/image5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6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0.png"/><Relationship Id="rId5" Type="http://schemas.openxmlformats.org/officeDocument/2006/relationships/image" Target="../media/image1000.png"/><Relationship Id="rId4" Type="http://schemas.openxmlformats.org/officeDocument/2006/relationships/image" Target="../media/image99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02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710.png"/><Relationship Id="rId10" Type="http://schemas.openxmlformats.org/officeDocument/2006/relationships/image" Target="../media/image121.png"/><Relationship Id="rId4" Type="http://schemas.openxmlformats.org/officeDocument/2006/relationships/image" Target="../media/image1110.png"/><Relationship Id="rId9" Type="http://schemas.openxmlformats.org/officeDocument/2006/relationships/image" Target="../media/image12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1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0.png"/><Relationship Id="rId10" Type="http://schemas.openxmlformats.org/officeDocument/2006/relationships/image" Target="../media/image104.jpeg"/><Relationship Id="rId4" Type="http://schemas.openxmlformats.org/officeDocument/2006/relationships/image" Target="../media/image1210.png"/><Relationship Id="rId9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39.png"/><Relationship Id="rId3" Type="http://schemas.openxmlformats.org/officeDocument/2006/relationships/image" Target="../media/image108.png"/><Relationship Id="rId7" Type="http://schemas.openxmlformats.org/officeDocument/2006/relationships/image" Target="../media/image135.png"/><Relationship Id="rId12" Type="http://schemas.openxmlformats.org/officeDocument/2006/relationships/image" Target="../media/image11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3.png"/><Relationship Id="rId5" Type="http://schemas.openxmlformats.org/officeDocument/2006/relationships/image" Target="../media/image800.png"/><Relationship Id="rId10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0.png"/><Relationship Id="rId7" Type="http://schemas.openxmlformats.org/officeDocument/2006/relationships/image" Target="../media/image6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1.png"/><Relationship Id="rId5" Type="http://schemas.openxmlformats.org/officeDocument/2006/relationships/image" Target="../media/image610.png"/><Relationship Id="rId10" Type="http://schemas.openxmlformats.org/officeDocument/2006/relationships/image" Target="../media/image680.png"/><Relationship Id="rId4" Type="http://schemas.openxmlformats.org/officeDocument/2006/relationships/image" Target="../media/image600.png"/><Relationship Id="rId9" Type="http://schemas.openxmlformats.org/officeDocument/2006/relationships/image" Target="../media/image67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13" Type="http://schemas.openxmlformats.org/officeDocument/2006/relationships/image" Target="../media/image780.png"/><Relationship Id="rId3" Type="http://schemas.openxmlformats.org/officeDocument/2006/relationships/image" Target="../media/image690.png"/><Relationship Id="rId7" Type="http://schemas.openxmlformats.org/officeDocument/2006/relationships/image" Target="../media/image720.PNG"/><Relationship Id="rId12" Type="http://schemas.openxmlformats.org/officeDocument/2006/relationships/image" Target="../media/image7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1.png"/><Relationship Id="rId11" Type="http://schemas.openxmlformats.org/officeDocument/2006/relationships/image" Target="../media/image760.png"/><Relationship Id="rId5" Type="http://schemas.openxmlformats.org/officeDocument/2006/relationships/image" Target="../media/image610.png"/><Relationship Id="rId15" Type="http://schemas.openxmlformats.org/officeDocument/2006/relationships/image" Target="../media/image801.png"/><Relationship Id="rId10" Type="http://schemas.openxmlformats.org/officeDocument/2006/relationships/image" Target="../media/image750.png"/><Relationship Id="rId4" Type="http://schemas.openxmlformats.org/officeDocument/2006/relationships/image" Target="../media/image700.png"/><Relationship Id="rId9" Type="http://schemas.openxmlformats.org/officeDocument/2006/relationships/image" Target="../media/image740.PNG"/><Relationship Id="rId14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0119" y="1268760"/>
            <a:ext cx="5544616" cy="1966213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>
                <a:solidFill>
                  <a:srgbClr val="FFFF00"/>
                </a:solidFill>
              </a:rPr>
              <a:t>n-n’ Oscillations</a:t>
            </a:r>
            <a:br>
              <a:rPr lang="en-GB" sz="4000" b="1" dirty="0">
                <a:solidFill>
                  <a:srgbClr val="FFFF00"/>
                </a:solidFill>
              </a:rPr>
            </a:br>
            <a:r>
              <a:rPr lang="en-GB" sz="4000" b="1" dirty="0">
                <a:solidFill>
                  <a:srgbClr val="FFFF00"/>
                </a:solidFill>
              </a:rPr>
              <a:t> </a:t>
            </a:r>
            <a:r>
              <a:rPr lang="en-GB" sz="4000" b="1" i="1" dirty="0">
                <a:solidFill>
                  <a:srgbClr val="FFFF00"/>
                </a:solidFill>
              </a:rPr>
              <a:t>using</a:t>
            </a:r>
            <a:br>
              <a:rPr lang="en-GB" sz="4000" b="1" i="1" dirty="0">
                <a:solidFill>
                  <a:srgbClr val="FFFF00"/>
                </a:solidFill>
              </a:rPr>
            </a:br>
            <a:r>
              <a:rPr lang="en-GB" sz="4000" b="1" dirty="0" err="1">
                <a:solidFill>
                  <a:srgbClr val="FFFF00"/>
                </a:solidFill>
              </a:rPr>
              <a:t>nEDM</a:t>
            </a:r>
            <a:r>
              <a:rPr lang="en-GB" sz="4000" b="1" dirty="0">
                <a:solidFill>
                  <a:srgbClr val="FFFF00"/>
                </a:solidFill>
              </a:rPr>
              <a:t> Measurements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6143" y="3300826"/>
            <a:ext cx="5112569" cy="1280302"/>
          </a:xfrm>
          <a:ln w="25400">
            <a:solidFill>
              <a:schemeClr val="tx2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2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Prajwal T. MohanMurthy</a:t>
            </a:r>
          </a:p>
          <a:p>
            <a:pPr algn="ctr"/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</a:rPr>
              <a:t>MIT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86E62B2-06B0-44B8-AF29-46A2665F11C7}"/>
                  </a:ext>
                </a:extLst>
              </p:cNvPr>
              <p:cNvSpPr/>
              <p:nvPr/>
            </p:nvSpPr>
            <p:spPr>
              <a:xfrm>
                <a:off x="26667731" y="23219952"/>
                <a:ext cx="2474139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379 </m:t>
                      </m:r>
                      <m:r>
                        <a:rPr lang="en-US" sz="2200" i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200" i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@ 90 % </m:t>
                      </m:r>
                      <m:r>
                        <a:rPr lang="en-US" sz="2200" i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200" i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200" i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200" i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200" i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86E62B2-06B0-44B8-AF29-46A2665F11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7731" y="23219952"/>
                <a:ext cx="2474139" cy="430887"/>
              </a:xfrm>
              <a:prstGeom prst="rect">
                <a:avLst/>
              </a:prstGeom>
              <a:blipFill>
                <a:blip r:embed="rId5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09" y="4728552"/>
            <a:ext cx="2714435" cy="84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91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850106"/>
          </a:xfrm>
          <a:noFill/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General Techniques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57168" y="3050960"/>
            <a:ext cx="6629866" cy="1547533"/>
          </a:xfrm>
          <a:prstGeom prst="rect">
            <a:avLst/>
          </a:prstGeom>
          <a:solidFill>
            <a:srgbClr val="F58D0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Regeneration Experiment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(“Particle Through a Wall” kind of experiment):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Shoot cold neutrons through a magnetic field onto a wall, check if neutrons can be detected on the other side of the wall under magnetic field? 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0" y="3050961"/>
            <a:ext cx="1535751" cy="1547532"/>
          </a:xfrm>
          <a:prstGeom prst="rect">
            <a:avLst/>
          </a:prstGeom>
          <a:ln w="63500">
            <a:noFill/>
          </a:ln>
        </p:spPr>
      </p:pic>
      <p:sp>
        <p:nvSpPr>
          <p:cNvPr id="10" name="Rectangle 9"/>
          <p:cNvSpPr/>
          <p:nvPr/>
        </p:nvSpPr>
        <p:spPr>
          <a:xfrm>
            <a:off x="2123728" y="1196752"/>
            <a:ext cx="6663305" cy="1548175"/>
          </a:xfrm>
          <a:prstGeom prst="rect">
            <a:avLst/>
          </a:prstGeom>
          <a:solidFill>
            <a:srgbClr val="F58D0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chemeClr val="tx1"/>
                </a:solidFill>
              </a:rPr>
              <a:t>UCN Storage Experiment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Store UCNs, apply 0 and &gt;0 magnetic fields, check if some neutrons vanished (into mirror realm)?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0" y="1196752"/>
            <a:ext cx="1535751" cy="15475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CA4536-AE10-D0CD-ED5A-8A6A0E21F5DB}"/>
              </a:ext>
            </a:extLst>
          </p:cNvPr>
          <p:cNvSpPr/>
          <p:nvPr/>
        </p:nvSpPr>
        <p:spPr>
          <a:xfrm>
            <a:off x="2157168" y="4725144"/>
            <a:ext cx="6629866" cy="1547533"/>
          </a:xfrm>
          <a:prstGeom prst="rect">
            <a:avLst/>
          </a:prstGeom>
          <a:solidFill>
            <a:srgbClr val="F58D01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Frequency Shift Experiment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Use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nEDM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data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Measure shifts in precession frequency when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magnetic field direction is flipped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852D2-082E-4B67-BA4D-9245F4E00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0" y="4725145"/>
            <a:ext cx="1535751" cy="1547532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376412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DAEFB7-C29B-B143-C90B-62E31B183C69}"/>
              </a:ext>
            </a:extLst>
          </p:cNvPr>
          <p:cNvSpPr/>
          <p:nvPr/>
        </p:nvSpPr>
        <p:spPr>
          <a:xfrm>
            <a:off x="336628" y="2261543"/>
            <a:ext cx="4330827" cy="2101668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256584" cy="850106"/>
          </a:xfrm>
          <a:noFill/>
        </p:spPr>
        <p:txBody>
          <a:bodyPr>
            <a:normAutofit/>
          </a:bodyPr>
          <a:lstStyle/>
          <a:p>
            <a:pPr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Frequency Shift </a:t>
            </a:r>
            <a:r>
              <a:rPr lang="en-US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nn</a:t>
            </a:r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’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1B47AF0-2A75-4434-ADE0-77C3EDCF5ADC}"/>
                  </a:ext>
                </a:extLst>
              </p:cNvPr>
              <p:cNvSpPr/>
              <p:nvPr/>
            </p:nvSpPr>
            <p:spPr>
              <a:xfrm>
                <a:off x="389598" y="5472338"/>
                <a:ext cx="8436812" cy="833562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>
                <a:spAutoFit/>
              </a:bodyPr>
              <a:lstStyle/>
              <a:p>
                <a:pPr marL="114300"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magnetic field seen by SM particles,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… (SM’) particles, </a:t>
                </a:r>
              </a:p>
              <a:p>
                <a:pPr marL="114300" algn="ctr"/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angle between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&amp;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ratio between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&amp;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1B47AF0-2A75-4434-ADE0-77C3EDCF5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98" y="5472338"/>
                <a:ext cx="8436812" cy="833562"/>
              </a:xfrm>
              <a:prstGeom prst="rect">
                <a:avLst/>
              </a:prstGeom>
              <a:blipFill>
                <a:blip r:embed="rId2"/>
                <a:stretch>
                  <a:fillRect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771992" y="6414085"/>
            <a:ext cx="4297651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P. Mohanmurthy et al., </a:t>
            </a:r>
            <a:r>
              <a:rPr lang="en-US" sz="1600" i="1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Symmetry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14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, 487 (2022)</a:t>
            </a:r>
            <a:endParaRPr lang="en-US" sz="1600" dirty="0">
              <a:solidFill>
                <a:srgbClr val="000000"/>
              </a:solidFill>
              <a:latin typeface="NimbusSanL-Regu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95242-5AD9-42F6-B4DC-8DCFFE6EA0DF}"/>
              </a:ext>
            </a:extLst>
          </p:cNvPr>
          <p:cNvSpPr txBox="1"/>
          <p:nvPr/>
        </p:nvSpPr>
        <p:spPr>
          <a:xfrm>
            <a:off x="336628" y="1740632"/>
            <a:ext cx="4330827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Frequency Shift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C83053-9AA4-4758-A6E9-B8C637059A85}"/>
              </a:ext>
            </a:extLst>
          </p:cNvPr>
          <p:cNvSpPr/>
          <p:nvPr/>
        </p:nvSpPr>
        <p:spPr>
          <a:xfrm>
            <a:off x="336628" y="1188045"/>
            <a:ext cx="8626727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Completely new systematics from Most older experiments…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AE73DE-591A-451F-876F-1029A801AD4E}"/>
                  </a:ext>
                </a:extLst>
              </p:cNvPr>
              <p:cNvSpPr txBox="1"/>
              <p:nvPr/>
            </p:nvSpPr>
            <p:spPr>
              <a:xfrm>
                <a:off x="336628" y="2282898"/>
                <a:ext cx="4330827" cy="17384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𝛿𝜔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𝑈𝐷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𝑈𝐷</m:t>
                              </m:r>
                            </m:sub>
                            <m:sup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/>
                          </m:sSubSup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func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′2</m:t>
                          </m:r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l-GR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− 1)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AE73DE-591A-451F-876F-1029A801A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8" y="2282898"/>
                <a:ext cx="4330827" cy="17384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A422C37-0FA2-4C52-B77D-708613A0C8E6}"/>
                  </a:ext>
                </a:extLst>
              </p:cNvPr>
              <p:cNvSpPr/>
              <p:nvPr/>
            </p:nvSpPr>
            <p:spPr>
              <a:xfrm>
                <a:off x="1835696" y="4422473"/>
                <a:ext cx="1718227" cy="913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sz="2400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/>
                    </m:sSubSup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𝐻𝑔</m:t>
                        </m:r>
                      </m:sub>
                      <m:sup/>
                    </m:sSubSup>
                  </m:oMath>
                </a14:m>
                <a:endParaRPr lang="en-US" sz="240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A422C37-0FA2-4C52-B77D-708613A0C8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422473"/>
                <a:ext cx="1718227" cy="913007"/>
              </a:xfrm>
              <a:prstGeom prst="rect">
                <a:avLst/>
              </a:prstGeom>
              <a:blipFill>
                <a:blip r:embed="rId4"/>
                <a:stretch>
                  <a:fillRect t="-1333"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5CF0AE10-A1E9-929A-4016-4685F003888A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055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Worldwide efforts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76200" y="93663"/>
            <a:ext cx="838200" cy="574675"/>
          </a:xfrm>
          <a:prstGeom prst="flowChartTermina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tx1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4000" b="1" dirty="0">
              <a:solidFill>
                <a:schemeClr val="tx1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88070" name="Date Placeholder 2"/>
          <p:cNvSpPr>
            <a:spLocks noGrp="1"/>
          </p:cNvSpPr>
          <p:nvPr>
            <p:ph type="dt" sz="quarter" idx="10"/>
          </p:nvPr>
        </p:nvSpPr>
        <p:spPr bwMode="auto">
          <a:xfrm>
            <a:off x="423863" y="6381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lgerian" panose="04020705040A02060702" pitchFamily="8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U-Miss., 2022</a:t>
            </a:r>
            <a:endParaRPr lang="en-US" altLang="en-US" dirty="0">
              <a:latin typeface="Algerian" panose="04020705040A02060702" pitchFamily="82" charset="0"/>
            </a:endParaRPr>
          </a:p>
        </p:txBody>
      </p:sp>
      <p:sp>
        <p:nvSpPr>
          <p:cNvPr id="8807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1312379-AF3A-492F-9E34-79658B46C14D}" type="slidenum">
              <a:rPr lang="en-US" altLang="en-US" smtClean="0"/>
              <a:pPr>
                <a:defRPr/>
              </a:pPr>
              <a:t>12</a:t>
            </a:fld>
            <a:endParaRPr lang="en-US" altLang="en-US">
              <a:latin typeface="Garamond" panose="02020404030301010803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D82CA4-873F-9B90-61DF-0B9AE759040D}"/>
              </a:ext>
            </a:extLst>
          </p:cNvPr>
          <p:cNvGrpSpPr/>
          <p:nvPr/>
        </p:nvGrpSpPr>
        <p:grpSpPr>
          <a:xfrm>
            <a:off x="457200" y="980728"/>
            <a:ext cx="8437563" cy="3435350"/>
            <a:chOff x="457200" y="1303338"/>
            <a:chExt cx="8437563" cy="3435350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303338"/>
              <a:ext cx="8437563" cy="343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 rot="2609345">
              <a:off x="4745134" y="1581898"/>
              <a:ext cx="38117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</a:rPr>
                <a:t>⌖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2930" y="1581755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>
                  <a:solidFill>
                    <a:srgbClr val="000000"/>
                  </a:solidFill>
                </a:rPr>
                <a:t>ESS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6EA2EF9-15D0-FC32-82C1-43B4B8A545C1}"/>
              </a:ext>
            </a:extLst>
          </p:cNvPr>
          <p:cNvSpPr txBox="1">
            <a:spLocks/>
          </p:cNvSpPr>
          <p:nvPr/>
        </p:nvSpPr>
        <p:spPr>
          <a:xfrm>
            <a:off x="1979712" y="274638"/>
            <a:ext cx="5184576" cy="85010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GB" sz="3600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Prior Efforts</a:t>
            </a: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CF7EFAF8-547B-D2D5-9EAB-E26666F5009E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2A0F5E-0284-F6D3-B3BD-764103F485D9}"/>
              </a:ext>
            </a:extLst>
          </p:cNvPr>
          <p:cNvSpPr/>
          <p:nvPr/>
        </p:nvSpPr>
        <p:spPr>
          <a:xfrm>
            <a:off x="795302" y="6045169"/>
            <a:ext cx="29434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spc="50" dirty="0">
                <a:ln w="0"/>
                <a:solidFill>
                  <a:srgbClr val="E8402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UCN - Experiments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58F8D4-C7ED-FF9F-2CC1-9784CACF1F0A}"/>
              </a:ext>
            </a:extLst>
          </p:cNvPr>
          <p:cNvSpPr/>
          <p:nvPr/>
        </p:nvSpPr>
        <p:spPr>
          <a:xfrm>
            <a:off x="4938822" y="6045169"/>
            <a:ext cx="410673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Regeneration Experiments</a:t>
            </a: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A9F0A4F3-8212-4CFF-74A8-81F34618CD0C}"/>
              </a:ext>
            </a:extLst>
          </p:cNvPr>
          <p:cNvSpPr/>
          <p:nvPr/>
        </p:nvSpPr>
        <p:spPr>
          <a:xfrm>
            <a:off x="4938822" y="4430949"/>
            <a:ext cx="4018990" cy="622228"/>
          </a:xfrm>
          <a:prstGeom prst="borderCallout1">
            <a:avLst>
              <a:gd name="adj1" fmla="val 3814"/>
              <a:gd name="adj2" fmla="val 2116"/>
              <a:gd name="adj3" fmla="val -400670"/>
              <a:gd name="adj4" fmla="val -41911"/>
            </a:avLst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tx1"/>
                </a:solidFill>
              </a:rPr>
              <a:t>L. Broussard et. al., </a:t>
            </a:r>
            <a:r>
              <a:rPr lang="en-US" sz="1600" b="1" dirty="0">
                <a:solidFill>
                  <a:schemeClr val="tx1"/>
                </a:solidFill>
              </a:rPr>
              <a:t>Phys. Rev. Lett. 128, 212503 (2022). </a:t>
            </a:r>
            <a:r>
              <a:rPr lang="el-GR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τ</a:t>
            </a:r>
            <a:r>
              <a:rPr lang="en-US" sz="1600" baseline="-250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nn</a:t>
            </a:r>
            <a:r>
              <a:rPr lang="en-US" sz="1600" baseline="-250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’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&gt;63µs, B’≠0 [@SNS]</a:t>
            </a:r>
            <a:endParaRPr lang="en-US" sz="16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6C2D02AD-87E1-C912-D069-C83BFF8C9883}"/>
              </a:ext>
            </a:extLst>
          </p:cNvPr>
          <p:cNvSpPr/>
          <p:nvPr/>
        </p:nvSpPr>
        <p:spPr>
          <a:xfrm>
            <a:off x="171875" y="4344941"/>
            <a:ext cx="4241055" cy="1748355"/>
          </a:xfrm>
          <a:prstGeom prst="borderCallout1">
            <a:avLst>
              <a:gd name="adj1" fmla="val 27162"/>
              <a:gd name="adj2" fmla="val 100162"/>
              <a:gd name="adj3" fmla="val -149723"/>
              <a:gd name="adj4" fmla="val 107721"/>
            </a:avLst>
          </a:prstGeom>
          <a:ln w="38100">
            <a:solidFill>
              <a:srgbClr val="E8402E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1"/>
                </a:solidFill>
                <a:latin typeface="+mj-lt"/>
              </a:rPr>
              <a:t>G. Ban et al., Phys. Rev. Lett. </a:t>
            </a:r>
            <a:r>
              <a:rPr lang="nb-NO" sz="1400" b="1" dirty="0">
                <a:solidFill>
                  <a:schemeClr val="tx1"/>
                </a:solidFill>
                <a:latin typeface="+mj-lt"/>
              </a:rPr>
              <a:t>99</a:t>
            </a:r>
            <a:r>
              <a:rPr lang="nb-NO" sz="1400" dirty="0">
                <a:solidFill>
                  <a:schemeClr val="tx1"/>
                </a:solidFill>
                <a:latin typeface="+mj-lt"/>
              </a:rPr>
              <a:t>, 161603 (2007): </a:t>
            </a:r>
            <a:r>
              <a:rPr lang="el-GR" sz="14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τ</a:t>
            </a:r>
            <a:r>
              <a:rPr lang="en-US" sz="1400" baseline="-250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nn</a:t>
            </a:r>
            <a:r>
              <a:rPr lang="en-US" sz="1400" baseline="-250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’</a:t>
            </a:r>
            <a:r>
              <a:rPr lang="en-US" sz="14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&gt;103s, B’=0 [@ILL]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1"/>
                </a:solidFill>
                <a:latin typeface="+mj-lt"/>
              </a:rPr>
              <a:t>A. P. Serebrov et al. Phys. Lett. B </a:t>
            </a:r>
            <a:r>
              <a:rPr lang="nb-NO" sz="1400" b="1" dirty="0">
                <a:solidFill>
                  <a:schemeClr val="tx1"/>
                </a:solidFill>
                <a:latin typeface="+mj-lt"/>
              </a:rPr>
              <a:t>663</a:t>
            </a:r>
            <a:r>
              <a:rPr lang="nb-NO" sz="1400" dirty="0">
                <a:solidFill>
                  <a:schemeClr val="tx1"/>
                </a:solidFill>
                <a:latin typeface="+mj-lt"/>
              </a:rPr>
              <a:t>, 3, 181-185 (2008): </a:t>
            </a:r>
            <a:r>
              <a:rPr lang="el-GR" sz="14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τ</a:t>
            </a:r>
            <a:r>
              <a:rPr lang="en-US" sz="1400" baseline="-250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nn</a:t>
            </a:r>
            <a:r>
              <a:rPr lang="en-US" sz="1400" baseline="-250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’</a:t>
            </a:r>
            <a:r>
              <a:rPr lang="en-US" sz="14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&gt;448s (90 % C.L.), B’=0 [@ILL]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I.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Altarev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 et al., Phys. Rev. D 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80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, 032003 (2009): </a:t>
            </a:r>
            <a:r>
              <a:rPr lang="el-GR" sz="14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τ</a:t>
            </a:r>
            <a:r>
              <a:rPr lang="en-US" sz="1400" baseline="-250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nn</a:t>
            </a:r>
            <a:r>
              <a:rPr lang="en-US" sz="1400" baseline="-250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’</a:t>
            </a:r>
            <a:r>
              <a:rPr lang="en-US" sz="14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&gt;12s, B’≠0 [@ILL]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G. Ban et al.,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arXiv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:[2303.10507]. </a:t>
            </a:r>
            <a:r>
              <a:rPr lang="el-GR" sz="14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τ</a:t>
            </a:r>
            <a:r>
              <a:rPr lang="en-US" sz="1400" baseline="-250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nn</a:t>
            </a:r>
            <a:r>
              <a:rPr lang="en-US" sz="1400" baseline="-250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’</a:t>
            </a:r>
            <a:r>
              <a:rPr lang="en-US" sz="14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&gt;1s, B’≠0 [@ILL]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F30917E8-5E6A-4EAB-9527-3E7BBB6B49D5}"/>
              </a:ext>
            </a:extLst>
          </p:cNvPr>
          <p:cNvSpPr/>
          <p:nvPr/>
        </p:nvSpPr>
        <p:spPr>
          <a:xfrm>
            <a:off x="4874343" y="5134182"/>
            <a:ext cx="4097782" cy="931851"/>
          </a:xfrm>
          <a:prstGeom prst="borderCallout1">
            <a:avLst>
              <a:gd name="adj1" fmla="val 43282"/>
              <a:gd name="adj2" fmla="val 140"/>
              <a:gd name="adj3" fmla="val -373650"/>
              <a:gd name="adj4" fmla="val 312"/>
            </a:avLst>
          </a:prstGeom>
          <a:solidFill>
            <a:srgbClr val="1F497D"/>
          </a:solidFill>
          <a:ln w="38100">
            <a:solidFill>
              <a:srgbClr val="1F497D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/>
                </a:solidFill>
              </a:rPr>
              <a:t>U. Schmidt, Proceedings of 2007 BLNV Workshop</a:t>
            </a:r>
            <a:r>
              <a:rPr lang="nb-NO" sz="1800" dirty="0">
                <a:solidFill>
                  <a:schemeClr val="tx1"/>
                </a:solidFill>
              </a:rPr>
              <a:t>: </a:t>
            </a:r>
            <a:r>
              <a:rPr lang="el-GR" sz="18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τ</a:t>
            </a:r>
            <a:r>
              <a:rPr lang="en-US" sz="1800" baseline="-250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nn</a:t>
            </a:r>
            <a:r>
              <a:rPr lang="en-US" sz="1800" baseline="-25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’</a:t>
            </a:r>
            <a:r>
              <a:rPr lang="en-US" sz="18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&gt;2.7s (90 % C.L.), B’=0 [@FRM-II]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7A11C72F-A6B1-F8AE-B6C0-B718C79421A6}"/>
              </a:ext>
            </a:extLst>
          </p:cNvPr>
          <p:cNvSpPr/>
          <p:nvPr/>
        </p:nvSpPr>
        <p:spPr>
          <a:xfrm>
            <a:off x="5076056" y="3356991"/>
            <a:ext cx="3881756" cy="987949"/>
          </a:xfrm>
          <a:prstGeom prst="borderCallout1">
            <a:avLst>
              <a:gd name="adj1" fmla="val 3814"/>
              <a:gd name="adj2" fmla="val 2116"/>
              <a:gd name="adj3" fmla="val -163662"/>
              <a:gd name="adj4" fmla="val -8321"/>
            </a:avLst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rgbClr val="8EB4E3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H. </a:t>
            </a:r>
            <a:r>
              <a:rPr lang="en-US" sz="1600" b="1" dirty="0" err="1">
                <a:solidFill>
                  <a:schemeClr val="tx1"/>
                </a:solidFill>
                <a:latin typeface="+mj-lt"/>
              </a:rPr>
              <a:t>Almazán</a:t>
            </a:r>
            <a:r>
              <a:rPr lang="en-US" sz="1600" b="1" dirty="0">
                <a:solidFill>
                  <a:schemeClr val="tx1"/>
                </a:solidFill>
                <a:latin typeface="+mj-lt"/>
              </a:rPr>
              <a:t> et al., Phys. Rev. Lett. 128, 061801 (2022). </a:t>
            </a:r>
            <a:r>
              <a:rPr lang="el-GR" sz="1600" b="1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τ</a:t>
            </a:r>
            <a:r>
              <a:rPr lang="en-US" sz="1600" b="1" baseline="-250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nn</a:t>
            </a:r>
            <a:r>
              <a:rPr lang="en-US" sz="1600" b="1" baseline="-250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’</a:t>
            </a:r>
            <a:r>
              <a:rPr lang="en-US" sz="1600" b="1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&gt;2ms, B’≠0 [@ILL]</a:t>
            </a:r>
            <a:endParaRPr lang="en-US" sz="1600" b="1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US" sz="1600" b="1" dirty="0" err="1">
                <a:solidFill>
                  <a:schemeClr val="tx1"/>
                </a:solidFill>
                <a:latin typeface="+mj-lt"/>
              </a:rPr>
              <a:t>Stasser</a:t>
            </a:r>
            <a:r>
              <a:rPr lang="en-US" sz="1600" b="1" dirty="0">
                <a:solidFill>
                  <a:schemeClr val="tx1"/>
                </a:solidFill>
                <a:latin typeface="+mj-lt"/>
              </a:rPr>
              <a:t>, Euro. Phys. J. C 81, 17 (2021).</a:t>
            </a:r>
            <a:r>
              <a:rPr lang="en-US" sz="1600" b="1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el-GR" sz="1600" b="1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τ</a:t>
            </a:r>
            <a:r>
              <a:rPr lang="en-US" sz="1600" b="1" baseline="-250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nn</a:t>
            </a:r>
            <a:r>
              <a:rPr lang="en-US" sz="1600" b="1" baseline="-250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’</a:t>
            </a:r>
            <a:r>
              <a:rPr lang="en-US" sz="1600" b="1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&gt;0.3ms, B’≠0 [@BR2]</a:t>
            </a: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CC3AD866-A81B-992F-E37E-2AA5E5317C7A}"/>
              </a:ext>
            </a:extLst>
          </p:cNvPr>
          <p:cNvSpPr/>
          <p:nvPr/>
        </p:nvSpPr>
        <p:spPr>
          <a:xfrm>
            <a:off x="168166" y="3068961"/>
            <a:ext cx="4115802" cy="1148534"/>
          </a:xfrm>
          <a:prstGeom prst="borderCallout1">
            <a:avLst>
              <a:gd name="adj1" fmla="val 3100"/>
              <a:gd name="adj2" fmla="val 68947"/>
              <a:gd name="adj3" fmla="val -121374"/>
              <a:gd name="adj4" fmla="val 113081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D99694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This*: C. Abel et. al., </a:t>
            </a:r>
            <a:r>
              <a:rPr lang="en-US" sz="1400" dirty="0">
                <a:solidFill>
                  <a:schemeClr val="tx1"/>
                </a:solidFill>
                <a:latin typeface="+mj-lt"/>
                <a:cs typeface="Adobe Devanagari" panose="02040503050201020203" pitchFamily="18" charset="0"/>
              </a:rPr>
              <a:t>Phys. Lett. B. </a:t>
            </a:r>
            <a:r>
              <a:rPr lang="en-US" sz="1400" b="1" dirty="0">
                <a:solidFill>
                  <a:schemeClr val="tx1"/>
                </a:solidFill>
                <a:latin typeface="+mj-lt"/>
                <a:cs typeface="Adobe Devanagari" panose="02040503050201020203" pitchFamily="18" charset="0"/>
              </a:rPr>
              <a:t>812</a:t>
            </a:r>
            <a:r>
              <a:rPr lang="en-US" sz="1400" dirty="0">
                <a:solidFill>
                  <a:schemeClr val="tx1"/>
                </a:solidFill>
                <a:latin typeface="+mj-lt"/>
                <a:cs typeface="Adobe Devanagari" panose="02040503050201020203" pitchFamily="18" charset="0"/>
              </a:rPr>
              <a:t>, 135993 (2021): </a:t>
            </a:r>
            <a:r>
              <a:rPr lang="el-GR" sz="14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τ</a:t>
            </a:r>
            <a:r>
              <a:rPr lang="en-US" sz="1400" baseline="-250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nn</a:t>
            </a:r>
            <a:r>
              <a:rPr lang="en-US" sz="1400" baseline="-250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’</a:t>
            </a:r>
            <a:r>
              <a:rPr lang="en-US" sz="14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&gt;12s, B’≠0 , </a:t>
            </a:r>
            <a:r>
              <a:rPr lang="el-GR" sz="14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τ</a:t>
            </a:r>
            <a:r>
              <a:rPr lang="en-US" sz="1400" baseline="-25000" dirty="0" err="1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nn</a:t>
            </a:r>
            <a:r>
              <a:rPr lang="en-US" sz="1400" baseline="-250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’</a:t>
            </a:r>
            <a:r>
              <a:rPr lang="en-US" sz="14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rPr>
              <a:t>&gt;388s (90 % C.L.), B’=0 [@PSI]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+mj-lt"/>
              </a:rPr>
              <a:t>N. Ayres et. al., Letter of Intent to PSI BVR 51 (2021) 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[@PSI]</a:t>
            </a:r>
          </a:p>
        </p:txBody>
      </p:sp>
    </p:spTree>
    <p:extLst>
      <p:ext uri="{BB962C8B-B14F-4D97-AF65-F5344CB8AC3E}">
        <p14:creationId xmlns:p14="http://schemas.microsoft.com/office/powerpoint/2010/main" val="4199692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89E2E5F-28B2-1544-E34C-E571EFBB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53" y="3748619"/>
            <a:ext cx="6410416" cy="178025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850106"/>
          </a:xfrm>
          <a:noFill/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Prior Efforts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706A97-3A47-400D-AF68-09245C20ABDB}"/>
              </a:ext>
            </a:extLst>
          </p:cNvPr>
          <p:cNvSpPr txBox="1"/>
          <p:nvPr/>
        </p:nvSpPr>
        <p:spPr>
          <a:xfrm>
            <a:off x="457200" y="1290773"/>
            <a:ext cx="8436812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Dominated by: Disappearance Experiments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738987-97B2-48EC-B540-B0B10F37614B}"/>
              </a:ext>
            </a:extLst>
          </p:cNvPr>
          <p:cNvSpPr txBox="1"/>
          <p:nvPr/>
        </p:nvSpPr>
        <p:spPr>
          <a:xfrm>
            <a:off x="467544" y="3213215"/>
            <a:ext cx="3898776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D29F2C1-772C-4554-ABD4-9C1AF6D33AEE}"/>
                  </a:ext>
                </a:extLst>
              </p:cNvPr>
              <p:cNvSpPr/>
              <p:nvPr/>
            </p:nvSpPr>
            <p:spPr>
              <a:xfrm>
                <a:off x="4496145" y="3181608"/>
                <a:ext cx="1324016" cy="5232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D29F2C1-772C-4554-ABD4-9C1AF6D33A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145" y="3181608"/>
                <a:ext cx="132401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D26414-F552-461F-8AE4-CB92C09B6446}"/>
                  </a:ext>
                </a:extLst>
              </p:cNvPr>
              <p:cNvSpPr txBox="1"/>
              <p:nvPr/>
            </p:nvSpPr>
            <p:spPr>
              <a:xfrm>
                <a:off x="360494" y="4227148"/>
                <a:ext cx="2184765" cy="15077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b="0" dirty="0">
                  <a:solidFill>
                    <a:srgbClr val="000000"/>
                  </a:solidFill>
                </a:endParaRPr>
              </a:p>
              <a:p>
                <a:pPr algn="just"/>
                <a:r>
                  <a:rPr lang="en-US" b="0" dirty="0">
                    <a:solidFill>
                      <a:srgbClr val="000000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den>
                    </m:f>
                    <m:f>
                      <m:f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 algn="just"/>
                <a:endParaRPr lang="en-US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D26414-F552-461F-8AE4-CB92C09B6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94" y="4227148"/>
                <a:ext cx="2184765" cy="1507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4C65B28-01AD-4968-ACAD-79EA1614C513}"/>
              </a:ext>
            </a:extLst>
          </p:cNvPr>
          <p:cNvSpPr txBox="1"/>
          <p:nvPr/>
        </p:nvSpPr>
        <p:spPr>
          <a:xfrm>
            <a:off x="457200" y="2001394"/>
            <a:ext cx="8436812" cy="8309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Look for magnetic field dependence of number of neutrons stored for time: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baseline="-250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Arrow: Right 20">
            <a:extLst>
              <a:ext uri="{FF2B5EF4-FFF2-40B4-BE49-F238E27FC236}">
                <a16:creationId xmlns:a16="http://schemas.microsoft.com/office/drawing/2014/main" id="{0FC7973C-90E5-457D-8B53-69CC6BC035B0}"/>
              </a:ext>
            </a:extLst>
          </p:cNvPr>
          <p:cNvSpPr/>
          <p:nvPr/>
        </p:nvSpPr>
        <p:spPr>
          <a:xfrm>
            <a:off x="2192967" y="4683247"/>
            <a:ext cx="634500" cy="6282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C9F06F-C2D2-4DF2-A7E5-01A85CC213D8}"/>
              </a:ext>
            </a:extLst>
          </p:cNvPr>
          <p:cNvSpPr/>
          <p:nvPr/>
        </p:nvSpPr>
        <p:spPr>
          <a:xfrm>
            <a:off x="2609312" y="4199338"/>
            <a:ext cx="634500" cy="266628"/>
          </a:xfrm>
          <a:prstGeom prst="ellipse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916C4B-92C5-4595-818D-31A5A8F29A80}"/>
              </a:ext>
            </a:extLst>
          </p:cNvPr>
          <p:cNvSpPr/>
          <p:nvPr/>
        </p:nvSpPr>
        <p:spPr>
          <a:xfrm>
            <a:off x="2591839" y="6478679"/>
            <a:ext cx="3960321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NimbusSanL-Regu"/>
              </a:rPr>
              <a:t>Z. </a:t>
            </a:r>
            <a:r>
              <a:rPr lang="en-US" sz="1600" dirty="0" err="1">
                <a:solidFill>
                  <a:srgbClr val="000000"/>
                </a:solidFill>
                <a:latin typeface="NimbusSanL-Regu"/>
              </a:rPr>
              <a:t>Berezhiani</a:t>
            </a:r>
            <a:r>
              <a:rPr lang="en-US" sz="1600" dirty="0">
                <a:solidFill>
                  <a:srgbClr val="000000"/>
                </a:solidFill>
                <a:latin typeface="NimbusSanL-Regu"/>
              </a:rPr>
              <a:t>, </a:t>
            </a:r>
            <a:r>
              <a:rPr lang="en-US" sz="1600" i="1" dirty="0">
                <a:solidFill>
                  <a:srgbClr val="000000"/>
                </a:solidFill>
                <a:latin typeface="NimbusSanL-Regu"/>
              </a:rPr>
              <a:t>Euro. Phys. J. C</a:t>
            </a:r>
            <a:r>
              <a:rPr lang="en-US" sz="1600" dirty="0">
                <a:solidFill>
                  <a:srgbClr val="000000"/>
                </a:solidFill>
                <a:latin typeface="NimbusSanL-Regu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NimbusSanL-Regu"/>
              </a:rPr>
              <a:t>64</a:t>
            </a:r>
            <a:r>
              <a:rPr lang="en-US" sz="1600" dirty="0">
                <a:solidFill>
                  <a:srgbClr val="000000"/>
                </a:solidFill>
                <a:latin typeface="NimbusSanL-Regu"/>
              </a:rPr>
              <a:t>, 421 (2009).</a:t>
            </a: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EFCE483E-DBF6-F12D-5CE6-6043A9934D9B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8577E0D-EC44-CE47-33ED-C6B6F9E394DC}"/>
              </a:ext>
            </a:extLst>
          </p:cNvPr>
          <p:cNvSpPr/>
          <p:nvPr/>
        </p:nvSpPr>
        <p:spPr>
          <a:xfrm>
            <a:off x="2609312" y="3981897"/>
            <a:ext cx="634500" cy="245251"/>
          </a:xfrm>
          <a:prstGeom prst="ellipse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A312BE-1E20-A483-CD6C-1134F8FE9263}"/>
              </a:ext>
            </a:extLst>
          </p:cNvPr>
          <p:cNvSpPr/>
          <p:nvPr/>
        </p:nvSpPr>
        <p:spPr>
          <a:xfrm>
            <a:off x="7356393" y="2949152"/>
            <a:ext cx="1667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PDG</a:t>
            </a:r>
          </a:p>
        </p:txBody>
      </p:sp>
    </p:spTree>
    <p:extLst>
      <p:ext uri="{BB962C8B-B14F-4D97-AF65-F5344CB8AC3E}">
        <p14:creationId xmlns:p14="http://schemas.microsoft.com/office/powerpoint/2010/main" val="865754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850106"/>
          </a:xfrm>
          <a:noFill/>
        </p:spPr>
        <p:txBody>
          <a:bodyPr>
            <a:normAutofit/>
          </a:bodyPr>
          <a:lstStyle/>
          <a:p>
            <a:r>
              <a:rPr lang="en-GB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!!!SIGNALS!!!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9ABD61-8225-4DAB-89A4-ACC4600D782D}"/>
              </a:ext>
            </a:extLst>
          </p:cNvPr>
          <p:cNvSpPr txBox="1"/>
          <p:nvPr/>
        </p:nvSpPr>
        <p:spPr>
          <a:xfrm>
            <a:off x="457200" y="1261765"/>
            <a:ext cx="8435280" cy="40011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Further analysis by Berezhiani et </a:t>
            </a:r>
            <a:r>
              <a:rPr lang="en-US" sz="2000" b="1" dirty="0"/>
              <a:t>al., of </a:t>
            </a:r>
            <a:r>
              <a:rPr lang="en-US" sz="2000" b="1" dirty="0">
                <a:solidFill>
                  <a:schemeClr val="tx1"/>
                </a:solidFill>
              </a:rPr>
              <a:t>storage type experiments: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41470" y="2344565"/>
            <a:ext cx="3736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 Black" panose="020B0A04020102020204" pitchFamily="34" charset="0"/>
              </a:rPr>
              <a:t>PNPI@ILL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070578" y="3933056"/>
                <a:ext cx="3802323" cy="3955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=6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6.2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±2.0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578" y="3933056"/>
                <a:ext cx="3802323" cy="395558"/>
              </a:xfrm>
              <a:prstGeom prst="rect">
                <a:avLst/>
              </a:prstGeom>
              <a:blipFill rotWithShape="0">
                <a:blip r:embed="rId2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4855457" y="2342468"/>
            <a:ext cx="4116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 Black" panose="020B0A04020102020204" pitchFamily="34" charset="0"/>
              </a:rPr>
              <a:t>PSI</a:t>
            </a:r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 Black" panose="020B0A04020102020204" pitchFamily="34" charset="0"/>
              </a:rPr>
              <a:t> et </a:t>
            </a:r>
            <a:r>
              <a:rPr lang="en-US" sz="24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 Black" panose="020B0A04020102020204" pitchFamily="34" charset="0"/>
              </a:rPr>
              <a:t>al.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 Black" panose="020B0A04020102020204" pitchFamily="34" charset="0"/>
              </a:rPr>
              <a:t>@ILL</a:t>
            </a:r>
            <a:endParaRPr lang="en-US" sz="5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53181" y="3704411"/>
                <a:ext cx="4201471" cy="3955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=20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16.0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±3.2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81" y="3704411"/>
                <a:ext cx="4201471" cy="395558"/>
              </a:xfrm>
              <a:prstGeom prst="rect">
                <a:avLst/>
              </a:prstGeom>
              <a:blipFill rotWithShape="0">
                <a:blip r:embed="rId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7200" y="1792690"/>
                <a:ext cx="8435280" cy="58477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32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</m:e>
                      <m:sub>
                        <m:r>
                          <a:rPr lang="en-US" sz="32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00000"/>
                    </a:solidFill>
                  </a:rPr>
                  <a:t>: Ratio Channel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000000"/>
                    </a:solidFill>
                  </a:rPr>
                  <a:t>: </a:t>
                </a:r>
                <a:r>
                  <a:rPr lang="en-US" sz="3200" b="1" u="sng" dirty="0">
                    <a:solidFill>
                      <a:srgbClr val="000000"/>
                    </a:solidFill>
                  </a:rPr>
                  <a:t>Asymmetry Channel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792690"/>
                <a:ext cx="8435280" cy="584775"/>
              </a:xfrm>
              <a:prstGeom prst="rect">
                <a:avLst/>
              </a:prstGeom>
              <a:blipFill>
                <a:blip r:embed="rId4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2282623" y="3244334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70578" y="3265798"/>
            <a:ext cx="3802323" cy="523220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Berezhiani et al.’s further analysis of data from</a:t>
            </a:r>
          </a:p>
          <a:p>
            <a:pPr algn="ctr"/>
            <a:r>
              <a:rPr lang="nb-NO" sz="1400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G. Ban et al., </a:t>
            </a:r>
            <a:r>
              <a:rPr lang="nb-NO" sz="1400" i="1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Phys. Rev. Lett.</a:t>
            </a:r>
            <a:r>
              <a:rPr lang="nb-NO" sz="1400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 </a:t>
            </a:r>
            <a:r>
              <a:rPr lang="nb-NO" sz="1400" b="1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99</a:t>
            </a:r>
            <a:r>
              <a:rPr lang="nb-NO" sz="1400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, 161603 (2007)</a:t>
            </a:r>
            <a:endParaRPr lang="en-US" sz="1400" dirty="0">
              <a:solidFill>
                <a:srgbClr val="000000"/>
              </a:solidFill>
              <a:latin typeface="NimbusSanL-Regu"/>
              <a:cs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3180" y="3299892"/>
            <a:ext cx="4201471" cy="307777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Z. </a:t>
            </a:r>
            <a:r>
              <a:rPr lang="en-US" sz="1400" dirty="0" err="1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Berezhiani</a:t>
            </a:r>
            <a:r>
              <a:rPr lang="en-US" sz="1400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, F. </a:t>
            </a:r>
            <a:r>
              <a:rPr lang="en-US" sz="1400" dirty="0" err="1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Nesti</a:t>
            </a:r>
            <a:r>
              <a:rPr lang="en-US" sz="1400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Euro. Phys. J. C </a:t>
            </a:r>
            <a:r>
              <a:rPr lang="en-US" sz="1400" b="1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72</a:t>
            </a:r>
            <a:r>
              <a:rPr lang="en-US" sz="1400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, 1974 (2012)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099645-06EA-497D-AE9B-0829B3A50E9E}"/>
              </a:ext>
            </a:extLst>
          </p:cNvPr>
          <p:cNvSpPr txBox="1"/>
          <p:nvPr/>
        </p:nvSpPr>
        <p:spPr>
          <a:xfrm>
            <a:off x="1700353" y="4240110"/>
            <a:ext cx="1164540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dirty="0">
                <a:latin typeface="Segoe UI Bold" panose="020B0802040204020203" pitchFamily="34" charset="0"/>
                <a:cs typeface="Segoe UI Bold" panose="020B0802040204020203" pitchFamily="34" charset="0"/>
              </a:rPr>
              <a:t>“5</a:t>
            </a:r>
            <a:r>
              <a:rPr lang="el-GR" sz="2400" dirty="0">
                <a:latin typeface="Segoe UI Bold" panose="020B0802040204020203" pitchFamily="34" charset="0"/>
                <a:cs typeface="Segoe UI Bold" panose="020B0802040204020203" pitchFamily="34" charset="0"/>
              </a:rPr>
              <a:t>σ</a:t>
            </a:r>
            <a:r>
              <a:rPr lang="en-US" sz="2400" dirty="0">
                <a:latin typeface="Segoe UI Bold" panose="020B0802040204020203" pitchFamily="34" charset="0"/>
                <a:cs typeface="Segoe UI Bold" panose="020B0802040204020203" pitchFamily="34" charset="0"/>
              </a:rPr>
              <a:t>”</a:t>
            </a:r>
            <a:endParaRPr lang="en-US" sz="2400" b="1" dirty="0"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099645-06EA-497D-AE9B-0829B3A50E9E}"/>
              </a:ext>
            </a:extLst>
          </p:cNvPr>
          <p:cNvSpPr txBox="1"/>
          <p:nvPr/>
        </p:nvSpPr>
        <p:spPr>
          <a:xfrm>
            <a:off x="6516216" y="4439555"/>
            <a:ext cx="1164540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dirty="0">
                <a:latin typeface="Segoe UI Bold" panose="020B0802040204020203" pitchFamily="34" charset="0"/>
                <a:cs typeface="Segoe UI Bold" panose="020B0802040204020203" pitchFamily="34" charset="0"/>
              </a:rPr>
              <a:t>“3</a:t>
            </a:r>
            <a:r>
              <a:rPr lang="el-GR" sz="2400" dirty="0">
                <a:latin typeface="Segoe UI Bold" panose="020B0802040204020203" pitchFamily="34" charset="0"/>
                <a:cs typeface="Segoe UI Bold" panose="020B0802040204020203" pitchFamily="34" charset="0"/>
              </a:rPr>
              <a:t>σ</a:t>
            </a:r>
            <a:r>
              <a:rPr lang="en-US" sz="2400" dirty="0">
                <a:latin typeface="Segoe UI Bold" panose="020B0802040204020203" pitchFamily="34" charset="0"/>
                <a:cs typeface="Segoe UI Bold" panose="020B0802040204020203" pitchFamily="34" charset="0"/>
              </a:rPr>
              <a:t>”</a:t>
            </a:r>
            <a:endParaRPr lang="en-US" sz="2400" b="1" dirty="0"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53180" y="5245264"/>
                <a:ext cx="4201469" cy="3955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=12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16.6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±6.7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80" y="5245264"/>
                <a:ext cx="4201469" cy="395558"/>
              </a:xfrm>
              <a:prstGeom prst="rect">
                <a:avLst/>
              </a:prstGeom>
              <a:blipFill rotWithShape="0">
                <a:blip r:embed="rId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2282623" y="4785187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453179" y="4840619"/>
            <a:ext cx="4201471" cy="307777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Z. Berezhiani et al., </a:t>
            </a:r>
            <a:r>
              <a:rPr lang="en-US" sz="1400" i="1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Euro. Phys. J. C </a:t>
            </a:r>
            <a:r>
              <a:rPr lang="en-US" sz="1400" b="1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78</a:t>
            </a:r>
            <a:r>
              <a:rPr lang="en-US" sz="1400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, 717 (2018)</a:t>
            </a:r>
            <a:endParaRPr lang="en-US" sz="1400" i="1" dirty="0">
              <a:solidFill>
                <a:srgbClr val="000000"/>
              </a:solidFill>
              <a:latin typeface="NimbusSanL-Regu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D099645-06EA-497D-AE9B-0829B3A50E9E}"/>
              </a:ext>
            </a:extLst>
          </p:cNvPr>
          <p:cNvSpPr txBox="1"/>
          <p:nvPr/>
        </p:nvSpPr>
        <p:spPr>
          <a:xfrm>
            <a:off x="1700353" y="5780963"/>
            <a:ext cx="1164540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dirty="0">
                <a:latin typeface="Segoe UI Bold" panose="020B0802040204020203" pitchFamily="34" charset="0"/>
                <a:cs typeface="Segoe UI Bold" panose="020B0802040204020203" pitchFamily="34" charset="0"/>
              </a:rPr>
              <a:t>“2</a:t>
            </a:r>
            <a:r>
              <a:rPr lang="el-GR" sz="2400" dirty="0">
                <a:latin typeface="Segoe UI Bold" panose="020B0802040204020203" pitchFamily="34" charset="0"/>
                <a:cs typeface="Segoe UI Bold" panose="020B0802040204020203" pitchFamily="34" charset="0"/>
              </a:rPr>
              <a:t>σ</a:t>
            </a:r>
            <a:r>
              <a:rPr lang="en-US" sz="2400" dirty="0">
                <a:latin typeface="Segoe UI Bold" panose="020B0802040204020203" pitchFamily="34" charset="0"/>
                <a:cs typeface="Segoe UI Bold" panose="020B0802040204020203" pitchFamily="34" charset="0"/>
              </a:rPr>
              <a:t>”</a:t>
            </a:r>
            <a:endParaRPr lang="en-US" sz="2400" b="1" dirty="0"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3A07C284-64D6-A547-13EF-10EB0024DA09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2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256584" cy="850106"/>
          </a:xfrm>
          <a:noFill/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4BACC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nEDM@PSI</a:t>
            </a:r>
            <a:r>
              <a:rPr lang="en-US" sz="3600" b="1" dirty="0">
                <a:solidFill>
                  <a:srgbClr val="4BACC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Apparatus</a:t>
            </a:r>
            <a:endParaRPr lang="en-GB" sz="3600" b="1" dirty="0">
              <a:solidFill>
                <a:srgbClr val="4BACC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1640" y="1268760"/>
            <a:ext cx="6480720" cy="50405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3608" y="6314836"/>
            <a:ext cx="7255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+mj-lt"/>
                <a:cs typeface="Narkisim" panose="020F0502020204030204" pitchFamily="34" charset="-79"/>
              </a:rPr>
              <a:t>Courtesy: C. Abel et al.,</a:t>
            </a:r>
            <a:r>
              <a:rPr lang="en-US" sz="1200" b="1" i="1" dirty="0">
                <a:solidFill>
                  <a:srgbClr val="000000"/>
                </a:solidFill>
                <a:latin typeface="+mj-lt"/>
                <a:cs typeface="Narkisim" panose="020F0502020204030204" pitchFamily="34" charset="-79"/>
              </a:rPr>
              <a:t> PPNS 2018 (2019): </a:t>
            </a:r>
            <a:r>
              <a:rPr lang="en-US" sz="1200" b="1" i="1" dirty="0" err="1">
                <a:solidFill>
                  <a:srgbClr val="000000"/>
                </a:solidFill>
                <a:latin typeface="+mj-lt"/>
                <a:cs typeface="Narkisim" panose="020F0502020204030204" pitchFamily="34" charset="-79"/>
              </a:rPr>
              <a:t>arXiv</a:t>
            </a:r>
            <a:r>
              <a:rPr lang="en-US" sz="1200" b="1" i="1" dirty="0">
                <a:solidFill>
                  <a:srgbClr val="000000"/>
                </a:solidFill>
                <a:latin typeface="+mj-lt"/>
                <a:cs typeface="Narkisim" panose="020F0502020204030204" pitchFamily="34" charset="-79"/>
              </a:rPr>
              <a:t> [1811.04012]. </a:t>
            </a:r>
            <a:r>
              <a:rPr lang="en-US" sz="1200" b="1" dirty="0">
                <a:solidFill>
                  <a:srgbClr val="000000"/>
                </a:solidFill>
                <a:latin typeface="+mj-lt"/>
                <a:cs typeface="Narkisim" panose="020F0502020204030204" pitchFamily="34" charset="-79"/>
              </a:rPr>
              <a:t>C. Abel et al., Phys. Rev. Lett. 124, 081803 (2020).</a:t>
            </a:r>
            <a:r>
              <a:rPr lang="en-US" sz="1200" b="1" i="1" dirty="0">
                <a:solidFill>
                  <a:srgbClr val="000000"/>
                </a:solidFill>
                <a:latin typeface="+mj-lt"/>
                <a:cs typeface="Narkisim" panose="020F0502020204030204" pitchFamily="34" charset="-79"/>
              </a:rPr>
              <a:t> </a:t>
            </a:r>
            <a:endParaRPr lang="en-US" sz="1200" b="1" i="1" u="sng" dirty="0">
              <a:solidFill>
                <a:srgbClr val="000000"/>
              </a:solidFill>
              <a:latin typeface="+mj-lt"/>
              <a:cs typeface="Narkisim" panose="020F0502020204030204" pitchFamily="34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0" y="1371483"/>
            <a:ext cx="6336704" cy="4836369"/>
          </a:xfrm>
          <a:prstGeom prst="rect">
            <a:avLst/>
          </a:prstGeom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82D1083-EB0A-796A-2365-717D49457C7D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287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256584" cy="850106"/>
          </a:xfrm>
          <a:noFill/>
        </p:spPr>
        <p:txBody>
          <a:bodyPr>
            <a:normAutofit/>
          </a:bodyPr>
          <a:lstStyle/>
          <a:p>
            <a:pPr/>
            <a:r>
              <a:rPr lang="en-US" sz="3600" b="1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Frequency Shift </a:t>
            </a:r>
            <a:r>
              <a:rPr lang="en-US" sz="3600" b="1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nn</a:t>
            </a:r>
            <a:r>
              <a:rPr lang="en-US" sz="3600" b="1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49988" y="6482686"/>
            <a:ext cx="4297651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P. Mohanmurthy et al., </a:t>
            </a:r>
            <a:r>
              <a:rPr lang="en-US" sz="1600" i="1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Symmetry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14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, 487 (2022)</a:t>
            </a:r>
            <a:endParaRPr lang="en-US" sz="1600" dirty="0">
              <a:solidFill>
                <a:srgbClr val="000000"/>
              </a:solidFill>
              <a:latin typeface="NimbusSanL-Regu"/>
            </a:endParaRP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5CF0AE10-A1E9-929A-4016-4685F003888A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F3CD9C-B202-B5E9-737F-D487D5A796FC}"/>
                  </a:ext>
                </a:extLst>
              </p:cNvPr>
              <p:cNvSpPr/>
              <p:nvPr/>
            </p:nvSpPr>
            <p:spPr>
              <a:xfrm>
                <a:off x="111593" y="1060018"/>
                <a:ext cx="8915400" cy="791499"/>
              </a:xfrm>
              <a:prstGeom prst="rect">
                <a:avLst/>
              </a:prstGeom>
              <a:solidFill>
                <a:srgbClr val="FFFF00"/>
              </a:solidFill>
              <a:effectLst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ℜ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Hg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Hg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𝑛𝑛</m:t>
                              </m:r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𝑔𝑟𝑎𝑣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𝐸𝑎𝑟𝑡h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𝑞𝑢𝑎𝑑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𝑙𝑖</m:t>
                              </m:r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𝑔h𝑡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F3CD9C-B202-B5E9-737F-D487D5A796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93" y="1060018"/>
                <a:ext cx="8915400" cy="7914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6">
            <a:extLst>
              <a:ext uri="{FF2B5EF4-FFF2-40B4-BE49-F238E27FC236}">
                <a16:creationId xmlns:a16="http://schemas.microsoft.com/office/drawing/2014/main" id="{747E9BA1-6032-8F66-B48F-F469F5B3636E}"/>
              </a:ext>
            </a:extLst>
          </p:cNvPr>
          <p:cNvSpPr/>
          <p:nvPr/>
        </p:nvSpPr>
        <p:spPr>
          <a:xfrm>
            <a:off x="110631" y="1834337"/>
            <a:ext cx="991562" cy="690616"/>
          </a:xfrm>
          <a:prstGeom prst="wedgeRoundRectCallout">
            <a:avLst>
              <a:gd name="adj1" fmla="val 235298"/>
              <a:gd name="adj2" fmla="val -8379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nn</a:t>
            </a:r>
            <a:r>
              <a:rPr lang="en-US" sz="2400" dirty="0">
                <a:solidFill>
                  <a:schemeClr val="tx1"/>
                </a:solidFill>
              </a:rPr>
              <a:t>'</a:t>
            </a:r>
          </a:p>
        </p:txBody>
      </p:sp>
      <p:sp>
        <p:nvSpPr>
          <p:cNvPr id="7" name="Rounded Rectangular Callout 17">
            <a:extLst>
              <a:ext uri="{FF2B5EF4-FFF2-40B4-BE49-F238E27FC236}">
                <a16:creationId xmlns:a16="http://schemas.microsoft.com/office/drawing/2014/main" id="{D7305C1D-0E0A-3E0A-991D-441AB0856C80}"/>
              </a:ext>
            </a:extLst>
          </p:cNvPr>
          <p:cNvSpPr/>
          <p:nvPr/>
        </p:nvSpPr>
        <p:spPr>
          <a:xfrm>
            <a:off x="1353987" y="1840860"/>
            <a:ext cx="967406" cy="690616"/>
          </a:xfrm>
          <a:prstGeom prst="wedgeRoundRectCallout">
            <a:avLst>
              <a:gd name="adj1" fmla="val 202428"/>
              <a:gd name="adj2" fmla="val -856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Due to B-field gradient</a:t>
            </a:r>
          </a:p>
        </p:txBody>
      </p:sp>
      <p:sp>
        <p:nvSpPr>
          <p:cNvPr id="10" name="Rounded Rectangular Callout 20">
            <a:extLst>
              <a:ext uri="{FF2B5EF4-FFF2-40B4-BE49-F238E27FC236}">
                <a16:creationId xmlns:a16="http://schemas.microsoft.com/office/drawing/2014/main" id="{6F8C4D65-DBFA-7447-5529-CD40B1D396AF}"/>
              </a:ext>
            </a:extLst>
          </p:cNvPr>
          <p:cNvSpPr/>
          <p:nvPr/>
        </p:nvSpPr>
        <p:spPr>
          <a:xfrm>
            <a:off x="2483986" y="1849955"/>
            <a:ext cx="1054515" cy="690616"/>
          </a:xfrm>
          <a:prstGeom prst="wedgeRoundRectCallout">
            <a:avLst>
              <a:gd name="adj1" fmla="val 155247"/>
              <a:gd name="adj2" fmla="val -90317"/>
              <a:gd name="adj3" fmla="val 16667"/>
            </a:avLst>
          </a:prstGeom>
          <a:solidFill>
            <a:srgbClr val="0000F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Earth’s rotation</a:t>
            </a:r>
          </a:p>
        </p:txBody>
      </p:sp>
      <p:sp>
        <p:nvSpPr>
          <p:cNvPr id="11" name="Rounded Rectangular Callout 21">
            <a:extLst>
              <a:ext uri="{FF2B5EF4-FFF2-40B4-BE49-F238E27FC236}">
                <a16:creationId xmlns:a16="http://schemas.microsoft.com/office/drawing/2014/main" id="{89EFDB66-747C-D295-8AF8-329FF625AB10}"/>
              </a:ext>
            </a:extLst>
          </p:cNvPr>
          <p:cNvSpPr/>
          <p:nvPr/>
        </p:nvSpPr>
        <p:spPr>
          <a:xfrm>
            <a:off x="4999009" y="1832451"/>
            <a:ext cx="1181055" cy="690616"/>
          </a:xfrm>
          <a:prstGeom prst="wedgeRoundRectCallout">
            <a:avLst>
              <a:gd name="adj1" fmla="val 54164"/>
              <a:gd name="adj2" fmla="val -79303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Quadratic E-field</a:t>
            </a:r>
          </a:p>
        </p:txBody>
      </p:sp>
      <p:sp>
        <p:nvSpPr>
          <p:cNvPr id="15" name="Rounded Rectangular Callout 22">
            <a:extLst>
              <a:ext uri="{FF2B5EF4-FFF2-40B4-BE49-F238E27FC236}">
                <a16:creationId xmlns:a16="http://schemas.microsoft.com/office/drawing/2014/main" id="{6FA45B6D-30D6-395F-3ADB-54AA242F7A54}"/>
              </a:ext>
            </a:extLst>
          </p:cNvPr>
          <p:cNvSpPr/>
          <p:nvPr/>
        </p:nvSpPr>
        <p:spPr>
          <a:xfrm>
            <a:off x="3657865" y="1834337"/>
            <a:ext cx="1254328" cy="690616"/>
          </a:xfrm>
          <a:prstGeom prst="wedgeRoundRectCallout">
            <a:avLst>
              <a:gd name="adj1" fmla="val 109342"/>
              <a:gd name="adj2" fmla="val -85011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Transverse B-fields</a:t>
            </a:r>
          </a:p>
        </p:txBody>
      </p:sp>
      <p:sp>
        <p:nvSpPr>
          <p:cNvPr id="16" name="Rounded Rectangular Callout 23">
            <a:extLst>
              <a:ext uri="{FF2B5EF4-FFF2-40B4-BE49-F238E27FC236}">
                <a16:creationId xmlns:a16="http://schemas.microsoft.com/office/drawing/2014/main" id="{8E1F76BB-1330-D775-6458-F782156A7140}"/>
              </a:ext>
            </a:extLst>
          </p:cNvPr>
          <p:cNvSpPr/>
          <p:nvPr/>
        </p:nvSpPr>
        <p:spPr>
          <a:xfrm>
            <a:off x="6326467" y="1859477"/>
            <a:ext cx="1250298" cy="690616"/>
          </a:xfrm>
          <a:prstGeom prst="wedgeRoundRectCallout">
            <a:avLst>
              <a:gd name="adj1" fmla="val 19313"/>
              <a:gd name="adj2" fmla="val -83975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Incoherent scattering Hg-n</a:t>
            </a:r>
          </a:p>
        </p:txBody>
      </p:sp>
      <p:sp>
        <p:nvSpPr>
          <p:cNvPr id="17" name="Rounded Rectangular Callout 24">
            <a:extLst>
              <a:ext uri="{FF2B5EF4-FFF2-40B4-BE49-F238E27FC236}">
                <a16:creationId xmlns:a16="http://schemas.microsoft.com/office/drawing/2014/main" id="{5623898A-36BD-593E-9033-427CD95C3126}"/>
              </a:ext>
            </a:extLst>
          </p:cNvPr>
          <p:cNvSpPr/>
          <p:nvPr/>
        </p:nvSpPr>
        <p:spPr>
          <a:xfrm>
            <a:off x="7723168" y="1841984"/>
            <a:ext cx="1250298" cy="690616"/>
          </a:xfrm>
          <a:prstGeom prst="wedgeRoundRectCallout">
            <a:avLst>
              <a:gd name="adj1" fmla="val -15899"/>
              <a:gd name="adj2" fmla="val -74446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Hg-light intensity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8D393F8-ED40-8BFD-5003-BD70DE74553C}"/>
                  </a:ext>
                </a:extLst>
              </p:cNvPr>
              <p:cNvSpPr/>
              <p:nvPr/>
            </p:nvSpPr>
            <p:spPr>
              <a:xfrm>
                <a:off x="570885" y="3860015"/>
                <a:ext cx="2967616" cy="869854"/>
              </a:xfrm>
              <a:prstGeom prst="rect">
                <a:avLst/>
              </a:prstGeom>
              <a:ln w="635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𝑔𝑟𝑎𝑣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𝑑𝐵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l-GR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8D393F8-ED40-8BFD-5003-BD70DE7455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85" y="3860015"/>
                <a:ext cx="2967616" cy="8698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4A8A5E6-E775-60F5-3399-A07734D98CF7}"/>
              </a:ext>
            </a:extLst>
          </p:cNvPr>
          <p:cNvSpPr/>
          <p:nvPr/>
        </p:nvSpPr>
        <p:spPr>
          <a:xfrm>
            <a:off x="570885" y="4749781"/>
            <a:ext cx="2967616" cy="338554"/>
          </a:xfrm>
          <a:prstGeom prst="rect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Can also read x-axis as dB/</a:t>
            </a:r>
            <a:r>
              <a:rPr lang="en-US" sz="1600" dirty="0" err="1"/>
              <a:t>dz</a:t>
            </a:r>
            <a:endParaRPr lang="en-US" sz="1600" dirty="0"/>
          </a:p>
        </p:txBody>
      </p:sp>
      <p:pic>
        <p:nvPicPr>
          <p:cNvPr id="26" name="Picture 25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91BDF66-4FC4-0B5A-416B-11A45962A5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708612"/>
            <a:ext cx="3816712" cy="37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8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256584" cy="850106"/>
          </a:xfrm>
          <a:noFill/>
        </p:spPr>
        <p:txBody>
          <a:bodyPr>
            <a:normAutofit/>
          </a:bodyPr>
          <a:lstStyle/>
          <a:p>
            <a:pPr/>
            <a:r>
              <a:rPr lang="en-US" sz="3600" b="1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Frequency Shift </a:t>
            </a:r>
            <a:r>
              <a:rPr lang="en-US" sz="3600" b="1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nn</a:t>
            </a:r>
            <a:r>
              <a:rPr lang="en-US" sz="3600" b="1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49988" y="6482686"/>
            <a:ext cx="4297651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P. Mohanmurthy et al., </a:t>
            </a:r>
            <a:r>
              <a:rPr lang="en-US" sz="1600" i="1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Symmetry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14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, 487 (2022)</a:t>
            </a:r>
            <a:endParaRPr lang="en-US" sz="1600" dirty="0">
              <a:solidFill>
                <a:srgbClr val="000000"/>
              </a:solidFill>
              <a:latin typeface="NimbusSanL-Regu"/>
            </a:endParaRP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5CF0AE10-A1E9-929A-4016-4685F003888A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F3CD9C-B202-B5E9-737F-D487D5A796FC}"/>
                  </a:ext>
                </a:extLst>
              </p:cNvPr>
              <p:cNvSpPr/>
              <p:nvPr/>
            </p:nvSpPr>
            <p:spPr>
              <a:xfrm>
                <a:off x="111593" y="1060018"/>
                <a:ext cx="8915400" cy="791499"/>
              </a:xfrm>
              <a:prstGeom prst="rect">
                <a:avLst/>
              </a:prstGeom>
              <a:solidFill>
                <a:srgbClr val="FFFF00"/>
              </a:solidFill>
              <a:effectLst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ℜ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Hg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Hg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𝐸𝐷𝑀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𝑔𝑟𝑎𝑣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𝐸𝑎𝑟𝑡h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𝑞𝑢𝑎𝑑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𝑙𝑖</m:t>
                              </m:r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𝑔h𝑡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F3CD9C-B202-B5E9-737F-D487D5A796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93" y="1060018"/>
                <a:ext cx="8915400" cy="7914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6">
            <a:extLst>
              <a:ext uri="{FF2B5EF4-FFF2-40B4-BE49-F238E27FC236}">
                <a16:creationId xmlns:a16="http://schemas.microsoft.com/office/drawing/2014/main" id="{747E9BA1-6032-8F66-B48F-F469F5B3636E}"/>
              </a:ext>
            </a:extLst>
          </p:cNvPr>
          <p:cNvSpPr/>
          <p:nvPr/>
        </p:nvSpPr>
        <p:spPr>
          <a:xfrm>
            <a:off x="110631" y="1834337"/>
            <a:ext cx="991562" cy="690616"/>
          </a:xfrm>
          <a:prstGeom prst="wedgeRoundRectCallout">
            <a:avLst>
              <a:gd name="adj1" fmla="val 235298"/>
              <a:gd name="adj2" fmla="val -837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Real EDM</a:t>
            </a:r>
          </a:p>
        </p:txBody>
      </p:sp>
      <p:sp>
        <p:nvSpPr>
          <p:cNvPr id="7" name="Rounded Rectangular Callout 17">
            <a:extLst>
              <a:ext uri="{FF2B5EF4-FFF2-40B4-BE49-F238E27FC236}">
                <a16:creationId xmlns:a16="http://schemas.microsoft.com/office/drawing/2014/main" id="{D7305C1D-0E0A-3E0A-991D-441AB0856C80}"/>
              </a:ext>
            </a:extLst>
          </p:cNvPr>
          <p:cNvSpPr/>
          <p:nvPr/>
        </p:nvSpPr>
        <p:spPr>
          <a:xfrm>
            <a:off x="1353987" y="1840860"/>
            <a:ext cx="967406" cy="690616"/>
          </a:xfrm>
          <a:prstGeom prst="wedgeRoundRectCallout">
            <a:avLst>
              <a:gd name="adj1" fmla="val 202428"/>
              <a:gd name="adj2" fmla="val -856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Due to B-field gradient</a:t>
            </a:r>
          </a:p>
        </p:txBody>
      </p:sp>
      <p:sp>
        <p:nvSpPr>
          <p:cNvPr id="10" name="Rounded Rectangular Callout 20">
            <a:extLst>
              <a:ext uri="{FF2B5EF4-FFF2-40B4-BE49-F238E27FC236}">
                <a16:creationId xmlns:a16="http://schemas.microsoft.com/office/drawing/2014/main" id="{6F8C4D65-DBFA-7447-5529-CD40B1D396AF}"/>
              </a:ext>
            </a:extLst>
          </p:cNvPr>
          <p:cNvSpPr/>
          <p:nvPr/>
        </p:nvSpPr>
        <p:spPr>
          <a:xfrm>
            <a:off x="2483986" y="1849955"/>
            <a:ext cx="1054515" cy="690616"/>
          </a:xfrm>
          <a:prstGeom prst="wedgeRoundRectCallout">
            <a:avLst>
              <a:gd name="adj1" fmla="val 155247"/>
              <a:gd name="adj2" fmla="val -90317"/>
              <a:gd name="adj3" fmla="val 16667"/>
            </a:avLst>
          </a:prstGeom>
          <a:solidFill>
            <a:srgbClr val="0000F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Earth’s rotation</a:t>
            </a:r>
          </a:p>
        </p:txBody>
      </p:sp>
      <p:sp>
        <p:nvSpPr>
          <p:cNvPr id="11" name="Rounded Rectangular Callout 21">
            <a:extLst>
              <a:ext uri="{FF2B5EF4-FFF2-40B4-BE49-F238E27FC236}">
                <a16:creationId xmlns:a16="http://schemas.microsoft.com/office/drawing/2014/main" id="{89EFDB66-747C-D295-8AF8-329FF625AB10}"/>
              </a:ext>
            </a:extLst>
          </p:cNvPr>
          <p:cNvSpPr/>
          <p:nvPr/>
        </p:nvSpPr>
        <p:spPr>
          <a:xfrm>
            <a:off x="4999009" y="1832451"/>
            <a:ext cx="1181055" cy="690616"/>
          </a:xfrm>
          <a:prstGeom prst="wedgeRoundRectCallout">
            <a:avLst>
              <a:gd name="adj1" fmla="val 54164"/>
              <a:gd name="adj2" fmla="val -79303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Quadratic E-field</a:t>
            </a:r>
          </a:p>
        </p:txBody>
      </p:sp>
      <p:sp>
        <p:nvSpPr>
          <p:cNvPr id="15" name="Rounded Rectangular Callout 22">
            <a:extLst>
              <a:ext uri="{FF2B5EF4-FFF2-40B4-BE49-F238E27FC236}">
                <a16:creationId xmlns:a16="http://schemas.microsoft.com/office/drawing/2014/main" id="{6FA45B6D-30D6-395F-3ADB-54AA242F7A54}"/>
              </a:ext>
            </a:extLst>
          </p:cNvPr>
          <p:cNvSpPr/>
          <p:nvPr/>
        </p:nvSpPr>
        <p:spPr>
          <a:xfrm>
            <a:off x="3657865" y="1834337"/>
            <a:ext cx="1254328" cy="690616"/>
          </a:xfrm>
          <a:prstGeom prst="wedgeRoundRectCallout">
            <a:avLst>
              <a:gd name="adj1" fmla="val 109342"/>
              <a:gd name="adj2" fmla="val -85011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Transverse B-fields</a:t>
            </a:r>
          </a:p>
        </p:txBody>
      </p:sp>
      <p:sp>
        <p:nvSpPr>
          <p:cNvPr id="16" name="Rounded Rectangular Callout 23">
            <a:extLst>
              <a:ext uri="{FF2B5EF4-FFF2-40B4-BE49-F238E27FC236}">
                <a16:creationId xmlns:a16="http://schemas.microsoft.com/office/drawing/2014/main" id="{8E1F76BB-1330-D775-6458-F782156A7140}"/>
              </a:ext>
            </a:extLst>
          </p:cNvPr>
          <p:cNvSpPr/>
          <p:nvPr/>
        </p:nvSpPr>
        <p:spPr>
          <a:xfrm>
            <a:off x="6326467" y="1859477"/>
            <a:ext cx="1250298" cy="690616"/>
          </a:xfrm>
          <a:prstGeom prst="wedgeRoundRectCallout">
            <a:avLst>
              <a:gd name="adj1" fmla="val 19313"/>
              <a:gd name="adj2" fmla="val -83975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Incoherent scattering Hg-n</a:t>
            </a:r>
          </a:p>
        </p:txBody>
      </p:sp>
      <p:sp>
        <p:nvSpPr>
          <p:cNvPr id="17" name="Rounded Rectangular Callout 24">
            <a:extLst>
              <a:ext uri="{FF2B5EF4-FFF2-40B4-BE49-F238E27FC236}">
                <a16:creationId xmlns:a16="http://schemas.microsoft.com/office/drawing/2014/main" id="{5623898A-36BD-593E-9033-427CD95C3126}"/>
              </a:ext>
            </a:extLst>
          </p:cNvPr>
          <p:cNvSpPr/>
          <p:nvPr/>
        </p:nvSpPr>
        <p:spPr>
          <a:xfrm>
            <a:off x="7723168" y="1841984"/>
            <a:ext cx="1250298" cy="690616"/>
          </a:xfrm>
          <a:prstGeom prst="wedgeRoundRectCallout">
            <a:avLst>
              <a:gd name="adj1" fmla="val -15899"/>
              <a:gd name="adj2" fmla="val -74446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Hg-light intensity</a:t>
            </a:r>
          </a:p>
        </p:txBody>
      </p:sp>
      <p:pic>
        <p:nvPicPr>
          <p:cNvPr id="26" name="Picture 25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91BDF66-4FC4-0B5A-416B-11A45962A5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19869"/>
            <a:ext cx="3816712" cy="37453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51531E-1BB4-9671-954E-AAF8FB82B571}"/>
              </a:ext>
            </a:extLst>
          </p:cNvPr>
          <p:cNvSpPr/>
          <p:nvPr/>
        </p:nvSpPr>
        <p:spPr>
          <a:xfrm>
            <a:off x="80587" y="3312318"/>
            <a:ext cx="4330827" cy="2101668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251C06-51AF-D46B-00DD-B84AA895D301}"/>
              </a:ext>
            </a:extLst>
          </p:cNvPr>
          <p:cNvSpPr txBox="1"/>
          <p:nvPr/>
        </p:nvSpPr>
        <p:spPr>
          <a:xfrm>
            <a:off x="80587" y="2791407"/>
            <a:ext cx="4330827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Frequency Shift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52825C-164B-4C6E-DF2C-088E45AE3BEE}"/>
                  </a:ext>
                </a:extLst>
              </p:cNvPr>
              <p:cNvSpPr txBox="1"/>
              <p:nvPr/>
            </p:nvSpPr>
            <p:spPr>
              <a:xfrm>
                <a:off x="80587" y="3333673"/>
                <a:ext cx="4330827" cy="17384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𝛿𝜔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𝑈𝐷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𝑈𝐷</m:t>
                              </m:r>
                            </m:sub>
                            <m:sup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/>
                          </m:sSubSup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func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′2</m:t>
                          </m:r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l-GR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− 1)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52825C-164B-4C6E-DF2C-088E45AE3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7" y="3333673"/>
                <a:ext cx="4330827" cy="17384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1A5D23C-3449-01FD-4249-54129984E91D}"/>
                  </a:ext>
                </a:extLst>
              </p:cNvPr>
              <p:cNvSpPr/>
              <p:nvPr/>
            </p:nvSpPr>
            <p:spPr>
              <a:xfrm>
                <a:off x="80586" y="5473232"/>
                <a:ext cx="4330827" cy="921532"/>
              </a:xfrm>
              <a:prstGeom prst="rect">
                <a:avLst/>
              </a:prstGeom>
              <a:solidFill>
                <a:srgbClr val="000000">
                  <a:alpha val="10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𝛿𝜔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138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𝑠𝑡𝑎𝑡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27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1A5D23C-3449-01FD-4249-54129984E9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6" y="5473232"/>
                <a:ext cx="4330827" cy="9215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1965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256584" cy="850106"/>
          </a:xfrm>
          <a:noFill/>
        </p:spPr>
        <p:txBody>
          <a:bodyPr>
            <a:normAutofit/>
          </a:bodyPr>
          <a:lstStyle/>
          <a:p>
            <a:pPr/>
            <a:r>
              <a:rPr lang="en-US" sz="3600" b="1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Frequency Shift </a:t>
            </a:r>
            <a:r>
              <a:rPr lang="en-US" sz="3600" b="1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nn</a:t>
            </a:r>
            <a:r>
              <a:rPr lang="en-US" sz="3600" b="1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49988" y="6482686"/>
            <a:ext cx="4297651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P. Mohanmurthy et al., </a:t>
            </a:r>
            <a:r>
              <a:rPr lang="en-US" sz="1600" i="1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Symmetry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14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, 487 (2022)</a:t>
            </a:r>
            <a:endParaRPr lang="en-US" sz="1600" dirty="0">
              <a:solidFill>
                <a:srgbClr val="000000"/>
              </a:solidFill>
              <a:latin typeface="NimbusSanL-Regu"/>
            </a:endParaRP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5CF0AE10-A1E9-929A-4016-4685F003888A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F3CD9C-B202-B5E9-737F-D487D5A796FC}"/>
                  </a:ext>
                </a:extLst>
              </p:cNvPr>
              <p:cNvSpPr/>
              <p:nvPr/>
            </p:nvSpPr>
            <p:spPr>
              <a:xfrm>
                <a:off x="111593" y="1060018"/>
                <a:ext cx="8915400" cy="791499"/>
              </a:xfrm>
              <a:prstGeom prst="rect">
                <a:avLst/>
              </a:prstGeom>
              <a:solidFill>
                <a:srgbClr val="FFFF00"/>
              </a:solidFill>
              <a:effectLst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ℜ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Hg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Hg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𝐸𝐷𝑀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𝑔𝑟𝑎𝑣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𝐸𝑎𝑟𝑡h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𝑞𝑢𝑎𝑑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𝑙𝑖</m:t>
                              </m:r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𝑔h𝑡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F3CD9C-B202-B5E9-737F-D487D5A796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93" y="1060018"/>
                <a:ext cx="8915400" cy="7914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6">
            <a:extLst>
              <a:ext uri="{FF2B5EF4-FFF2-40B4-BE49-F238E27FC236}">
                <a16:creationId xmlns:a16="http://schemas.microsoft.com/office/drawing/2014/main" id="{747E9BA1-6032-8F66-B48F-F469F5B3636E}"/>
              </a:ext>
            </a:extLst>
          </p:cNvPr>
          <p:cNvSpPr/>
          <p:nvPr/>
        </p:nvSpPr>
        <p:spPr>
          <a:xfrm>
            <a:off x="110631" y="1834337"/>
            <a:ext cx="991562" cy="690616"/>
          </a:xfrm>
          <a:prstGeom prst="wedgeRoundRectCallout">
            <a:avLst>
              <a:gd name="adj1" fmla="val 235298"/>
              <a:gd name="adj2" fmla="val -837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Real EDM</a:t>
            </a:r>
          </a:p>
        </p:txBody>
      </p:sp>
      <p:sp>
        <p:nvSpPr>
          <p:cNvPr id="7" name="Rounded Rectangular Callout 17">
            <a:extLst>
              <a:ext uri="{FF2B5EF4-FFF2-40B4-BE49-F238E27FC236}">
                <a16:creationId xmlns:a16="http://schemas.microsoft.com/office/drawing/2014/main" id="{D7305C1D-0E0A-3E0A-991D-441AB0856C80}"/>
              </a:ext>
            </a:extLst>
          </p:cNvPr>
          <p:cNvSpPr/>
          <p:nvPr/>
        </p:nvSpPr>
        <p:spPr>
          <a:xfrm>
            <a:off x="1353987" y="1840860"/>
            <a:ext cx="967406" cy="690616"/>
          </a:xfrm>
          <a:prstGeom prst="wedgeRoundRectCallout">
            <a:avLst>
              <a:gd name="adj1" fmla="val 202428"/>
              <a:gd name="adj2" fmla="val -856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Due to B-field gradient</a:t>
            </a:r>
          </a:p>
        </p:txBody>
      </p:sp>
      <p:sp>
        <p:nvSpPr>
          <p:cNvPr id="10" name="Rounded Rectangular Callout 20">
            <a:extLst>
              <a:ext uri="{FF2B5EF4-FFF2-40B4-BE49-F238E27FC236}">
                <a16:creationId xmlns:a16="http://schemas.microsoft.com/office/drawing/2014/main" id="{6F8C4D65-DBFA-7447-5529-CD40B1D396AF}"/>
              </a:ext>
            </a:extLst>
          </p:cNvPr>
          <p:cNvSpPr/>
          <p:nvPr/>
        </p:nvSpPr>
        <p:spPr>
          <a:xfrm>
            <a:off x="2483986" y="1849955"/>
            <a:ext cx="1054515" cy="690616"/>
          </a:xfrm>
          <a:prstGeom prst="wedgeRoundRectCallout">
            <a:avLst>
              <a:gd name="adj1" fmla="val 155247"/>
              <a:gd name="adj2" fmla="val -90317"/>
              <a:gd name="adj3" fmla="val 16667"/>
            </a:avLst>
          </a:prstGeom>
          <a:solidFill>
            <a:srgbClr val="0000F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Earth’s rotation</a:t>
            </a:r>
          </a:p>
        </p:txBody>
      </p:sp>
      <p:sp>
        <p:nvSpPr>
          <p:cNvPr id="11" name="Rounded Rectangular Callout 21">
            <a:extLst>
              <a:ext uri="{FF2B5EF4-FFF2-40B4-BE49-F238E27FC236}">
                <a16:creationId xmlns:a16="http://schemas.microsoft.com/office/drawing/2014/main" id="{89EFDB66-747C-D295-8AF8-329FF625AB10}"/>
              </a:ext>
            </a:extLst>
          </p:cNvPr>
          <p:cNvSpPr/>
          <p:nvPr/>
        </p:nvSpPr>
        <p:spPr>
          <a:xfrm>
            <a:off x="4999009" y="1832451"/>
            <a:ext cx="1181055" cy="690616"/>
          </a:xfrm>
          <a:prstGeom prst="wedgeRoundRectCallout">
            <a:avLst>
              <a:gd name="adj1" fmla="val 54164"/>
              <a:gd name="adj2" fmla="val -79303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Quadratic E-field</a:t>
            </a:r>
          </a:p>
        </p:txBody>
      </p:sp>
      <p:sp>
        <p:nvSpPr>
          <p:cNvPr id="15" name="Rounded Rectangular Callout 22">
            <a:extLst>
              <a:ext uri="{FF2B5EF4-FFF2-40B4-BE49-F238E27FC236}">
                <a16:creationId xmlns:a16="http://schemas.microsoft.com/office/drawing/2014/main" id="{6FA45B6D-30D6-395F-3ADB-54AA242F7A54}"/>
              </a:ext>
            </a:extLst>
          </p:cNvPr>
          <p:cNvSpPr/>
          <p:nvPr/>
        </p:nvSpPr>
        <p:spPr>
          <a:xfrm>
            <a:off x="3657865" y="1834337"/>
            <a:ext cx="1254328" cy="690616"/>
          </a:xfrm>
          <a:prstGeom prst="wedgeRoundRectCallout">
            <a:avLst>
              <a:gd name="adj1" fmla="val 109342"/>
              <a:gd name="adj2" fmla="val -85011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Transverse B-fields</a:t>
            </a:r>
          </a:p>
        </p:txBody>
      </p:sp>
      <p:sp>
        <p:nvSpPr>
          <p:cNvPr id="16" name="Rounded Rectangular Callout 23">
            <a:extLst>
              <a:ext uri="{FF2B5EF4-FFF2-40B4-BE49-F238E27FC236}">
                <a16:creationId xmlns:a16="http://schemas.microsoft.com/office/drawing/2014/main" id="{8E1F76BB-1330-D775-6458-F782156A7140}"/>
              </a:ext>
            </a:extLst>
          </p:cNvPr>
          <p:cNvSpPr/>
          <p:nvPr/>
        </p:nvSpPr>
        <p:spPr>
          <a:xfrm>
            <a:off x="6326467" y="1859477"/>
            <a:ext cx="1250298" cy="690616"/>
          </a:xfrm>
          <a:prstGeom prst="wedgeRoundRectCallout">
            <a:avLst>
              <a:gd name="adj1" fmla="val 19313"/>
              <a:gd name="adj2" fmla="val -83975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Incoherent scattering Hg-n</a:t>
            </a:r>
          </a:p>
        </p:txBody>
      </p:sp>
      <p:sp>
        <p:nvSpPr>
          <p:cNvPr id="17" name="Rounded Rectangular Callout 24">
            <a:extLst>
              <a:ext uri="{FF2B5EF4-FFF2-40B4-BE49-F238E27FC236}">
                <a16:creationId xmlns:a16="http://schemas.microsoft.com/office/drawing/2014/main" id="{5623898A-36BD-593E-9033-427CD95C3126}"/>
              </a:ext>
            </a:extLst>
          </p:cNvPr>
          <p:cNvSpPr/>
          <p:nvPr/>
        </p:nvSpPr>
        <p:spPr>
          <a:xfrm>
            <a:off x="7723168" y="1841984"/>
            <a:ext cx="1250298" cy="690616"/>
          </a:xfrm>
          <a:prstGeom prst="wedgeRoundRectCallout">
            <a:avLst>
              <a:gd name="adj1" fmla="val -15899"/>
              <a:gd name="adj2" fmla="val -74446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Hg-light intensity</a:t>
            </a:r>
          </a:p>
        </p:txBody>
      </p:sp>
      <p:pic>
        <p:nvPicPr>
          <p:cNvPr id="26" name="Picture 25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91BDF66-4FC4-0B5A-416B-11A45962A5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19869"/>
            <a:ext cx="3816712" cy="37453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51531E-1BB4-9671-954E-AAF8FB82B571}"/>
              </a:ext>
            </a:extLst>
          </p:cNvPr>
          <p:cNvSpPr/>
          <p:nvPr/>
        </p:nvSpPr>
        <p:spPr>
          <a:xfrm>
            <a:off x="80587" y="3312318"/>
            <a:ext cx="4330827" cy="2101668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251C06-51AF-D46B-00DD-B84AA895D301}"/>
              </a:ext>
            </a:extLst>
          </p:cNvPr>
          <p:cNvSpPr txBox="1"/>
          <p:nvPr/>
        </p:nvSpPr>
        <p:spPr>
          <a:xfrm>
            <a:off x="80587" y="2791407"/>
            <a:ext cx="4330827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Frequency Shift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52825C-164B-4C6E-DF2C-088E45AE3BEE}"/>
                  </a:ext>
                </a:extLst>
              </p:cNvPr>
              <p:cNvSpPr txBox="1"/>
              <p:nvPr/>
            </p:nvSpPr>
            <p:spPr>
              <a:xfrm>
                <a:off x="80587" y="3333673"/>
                <a:ext cx="4330827" cy="17384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𝛿𝜔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𝑈𝐷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𝑈𝐷</m:t>
                              </m:r>
                            </m:sub>
                            <m:sup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/>
                          </m:sSubSup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func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′2</m:t>
                          </m:r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l-GR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l-G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− 1)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52825C-164B-4C6E-DF2C-088E45AE3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7" y="3333673"/>
                <a:ext cx="4330827" cy="17384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1A5D23C-3449-01FD-4249-54129984E91D}"/>
                  </a:ext>
                </a:extLst>
              </p:cNvPr>
              <p:cNvSpPr/>
              <p:nvPr/>
            </p:nvSpPr>
            <p:spPr>
              <a:xfrm>
                <a:off x="80586" y="5473232"/>
                <a:ext cx="4330827" cy="921532"/>
              </a:xfrm>
              <a:prstGeom prst="rect">
                <a:avLst/>
              </a:prstGeom>
              <a:solidFill>
                <a:srgbClr val="000000">
                  <a:alpha val="10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𝛿𝜔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138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𝑠𝑡𝑎𝑡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27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1A5D23C-3449-01FD-4249-54129984E9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6" y="5473232"/>
                <a:ext cx="4330827" cy="9215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Arrow: Right 18">
                <a:extLst>
                  <a:ext uri="{FF2B5EF4-FFF2-40B4-BE49-F238E27FC236}">
                    <a16:creationId xmlns:a16="http://schemas.microsoft.com/office/drawing/2014/main" id="{0ECF438D-C055-7996-F147-14C0D5883C9E}"/>
                  </a:ext>
                </a:extLst>
              </p:cNvPr>
              <p:cNvSpPr/>
              <p:nvPr/>
            </p:nvSpPr>
            <p:spPr>
              <a:xfrm>
                <a:off x="4139952" y="4033072"/>
                <a:ext cx="4536504" cy="144016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”: compare with other asymmetry channel analysis</a:t>
                </a:r>
              </a:p>
            </p:txBody>
          </p:sp>
        </mc:Choice>
        <mc:Fallback>
          <p:sp>
            <p:nvSpPr>
              <p:cNvPr id="19" name="Arrow: Right 18">
                <a:extLst>
                  <a:ext uri="{FF2B5EF4-FFF2-40B4-BE49-F238E27FC236}">
                    <a16:creationId xmlns:a16="http://schemas.microsoft.com/office/drawing/2014/main" id="{0ECF438D-C055-7996-F147-14C0D5883C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4033072"/>
                <a:ext cx="4536504" cy="1440160"/>
              </a:xfrm>
              <a:prstGeom prst="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419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0C0E1A7E-CADB-114F-6DC0-5EE3C5ED1B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3172"/>
            <a:ext cx="8496944" cy="37501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400600" cy="850106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Constraints in Ratio Channel </a:t>
            </a:r>
            <a:endParaRPr lang="en-GB" sz="3200" dirty="0">
              <a:solidFill>
                <a:srgbClr val="464543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42869" y="1133393"/>
                <a:ext cx="8435280" cy="68974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200" dirty="0">
                    <a:solidFill>
                      <a:srgbClr val="000000"/>
                    </a:solidFill>
                    <a:latin typeface="Segoe UI Bold" panose="020B0802040204020203" pitchFamily="34" charset="0"/>
                    <a:cs typeface="Segoe UI Bold" panose="020B0802040204020203" pitchFamily="34" charset="0"/>
                  </a:rPr>
                  <a:t>Combining the scaling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sz="1200" dirty="0">
                    <a:solidFill>
                      <a:srgbClr val="000000"/>
                    </a:solidFill>
                    <a:latin typeface="Segoe UI Bold" panose="020B0802040204020203" pitchFamily="34" charset="0"/>
                    <a:cs typeface="Segoe UI Bold" panose="020B0802040204020203" pitchFamily="34" charset="0"/>
                  </a:rPr>
                  <a:t>, with constraints on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sSup>
                              <m:sSupPr>
                                <m:ctrlPr>
                                  <a:rPr lang="en-US"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sSup>
                              <m:sSupPr>
                                <m:ctrlPr>
                                  <a:rPr lang="en-US"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≠0,</m:t>
                            </m:r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sup>
                        </m:sSubSup>
                      </m:num>
                      <m:den>
                        <m:rad>
                          <m:radPr>
                            <m:degHide m:val="on"/>
                            <m:ctrlP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sub>
                                </m:sSub>
                                <m:d>
                                  <m:dPr>
                                    <m:ctrlPr>
                                      <a:rPr lang="en-US" sz="1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</m:d>
                          </m:e>
                        </m:rad>
                      </m:den>
                    </m:f>
                  </m:oMath>
                </a14:m>
                <a:r>
                  <a:rPr lang="en-US" sz="1200" dirty="0">
                    <a:solidFill>
                      <a:srgbClr val="000000"/>
                    </a:solidFill>
                    <a:latin typeface="Segoe UI Bold" panose="020B0802040204020203" pitchFamily="34" charset="0"/>
                    <a:cs typeface="Segoe UI Bold" panose="020B0802040204020203" pitchFamily="34" charset="0"/>
                  </a:rPr>
                  <a:t> in appropriate range of B’ </a:t>
                </a:r>
              </a:p>
              <a:p>
                <a:pPr algn="ctr" eaLnBrk="0" hangingPunct="0">
                  <a:spcBef>
                    <a:spcPct val="20000"/>
                  </a:spcBef>
                </a:pPr>
                <a:r>
                  <a:rPr lang="en-US" sz="1200" dirty="0">
                    <a:solidFill>
                      <a:srgbClr val="000000"/>
                    </a:solidFill>
                    <a:latin typeface="Segoe UI Bold" panose="020B0802040204020203" pitchFamily="34" charset="0"/>
                    <a:cs typeface="Segoe UI Bold" panose="020B0802040204020203" pitchFamily="34" charset="0"/>
                  </a:rPr>
                  <a:t>Dashed constraint for PSI </a:t>
                </a:r>
                <a:r>
                  <a:rPr lang="en-US" sz="1200" dirty="0" err="1">
                    <a:solidFill>
                      <a:srgbClr val="000000"/>
                    </a:solidFill>
                    <a:latin typeface="Segoe UI Bold" panose="020B0802040204020203" pitchFamily="34" charset="0"/>
                    <a:cs typeface="Segoe UI Bold" panose="020B0802040204020203" pitchFamily="34" charset="0"/>
                  </a:rPr>
                  <a:t>nEDM</a:t>
                </a:r>
                <a:r>
                  <a:rPr lang="en-US" sz="1200" dirty="0">
                    <a:solidFill>
                      <a:srgbClr val="000000"/>
                    </a:solidFill>
                    <a:latin typeface="Segoe UI Bold" panose="020B0802040204020203" pitchFamily="34" charset="0"/>
                    <a:cs typeface="Segoe UI Bold" panose="020B0802040204020203" pitchFamily="34" charset="0"/>
                  </a:rPr>
                  <a:t> neglects errors from uncertainty in energy spectra (like all the other constraints)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69" y="1133393"/>
                <a:ext cx="8435280" cy="689741"/>
              </a:xfrm>
              <a:prstGeom prst="rect">
                <a:avLst/>
              </a:prstGeom>
              <a:blipFill>
                <a:blip r:embed="rId3"/>
                <a:stretch>
                  <a:fillRect t="-90265" b="-1079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ine Callout 1 21"/>
          <p:cNvSpPr/>
          <p:nvPr/>
        </p:nvSpPr>
        <p:spPr>
          <a:xfrm>
            <a:off x="6804248" y="3121768"/>
            <a:ext cx="1296144" cy="216024"/>
          </a:xfrm>
          <a:prstGeom prst="borderCallout1">
            <a:avLst>
              <a:gd name="adj1" fmla="val 100063"/>
              <a:gd name="adj2" fmla="val 50624"/>
              <a:gd name="adj3" fmla="val 429538"/>
              <a:gd name="adj4" fmla="val 22111"/>
            </a:avLst>
          </a:prstGeom>
          <a:solidFill>
            <a:srgbClr val="FF2525"/>
          </a:solidFill>
          <a:ln>
            <a:solidFill>
              <a:srgbClr val="FF2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PLB 663, 181 (2008)</a:t>
            </a:r>
          </a:p>
        </p:txBody>
      </p:sp>
      <p:sp>
        <p:nvSpPr>
          <p:cNvPr id="7" name="Rectangle 6"/>
          <p:cNvSpPr/>
          <p:nvPr/>
        </p:nvSpPr>
        <p:spPr>
          <a:xfrm>
            <a:off x="3591412" y="1916167"/>
            <a:ext cx="2177199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95% C.L. constraints </a:t>
            </a:r>
          </a:p>
        </p:txBody>
      </p:sp>
      <p:sp>
        <p:nvSpPr>
          <p:cNvPr id="24" name="Line Callout 1 23"/>
          <p:cNvSpPr/>
          <p:nvPr/>
        </p:nvSpPr>
        <p:spPr>
          <a:xfrm>
            <a:off x="4336278" y="3032660"/>
            <a:ext cx="1440160" cy="216024"/>
          </a:xfrm>
          <a:prstGeom prst="borderCallout1">
            <a:avLst>
              <a:gd name="adj1" fmla="val 95961"/>
              <a:gd name="adj2" fmla="val 53099"/>
              <a:gd name="adj3" fmla="val 273186"/>
              <a:gd name="adj4" fmla="val 31753"/>
            </a:avLst>
          </a:prstGeom>
          <a:solidFill>
            <a:srgbClr val="A47649"/>
          </a:solidFill>
          <a:ln>
            <a:solidFill>
              <a:srgbClr val="A67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PRL 99, 161603 (2007)</a:t>
            </a:r>
          </a:p>
        </p:txBody>
      </p:sp>
      <p:sp>
        <p:nvSpPr>
          <p:cNvPr id="25" name="Line Callout 1 24"/>
          <p:cNvSpPr/>
          <p:nvPr/>
        </p:nvSpPr>
        <p:spPr>
          <a:xfrm>
            <a:off x="5724128" y="5111803"/>
            <a:ext cx="1512168" cy="216024"/>
          </a:xfrm>
          <a:prstGeom prst="borderCallout1">
            <a:avLst>
              <a:gd name="adj1" fmla="val 4960"/>
              <a:gd name="adj2" fmla="val 50964"/>
              <a:gd name="adj3" fmla="val -246791"/>
              <a:gd name="adj4" fmla="val 82337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(2018)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115616" y="2597158"/>
                <a:ext cx="3247877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sSup>
                          <m:s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sup>
                    </m:sSubSup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limLow>
                          <m:limLow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num>
                                  <m:den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den>
                                </m:f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den>
                                </m:f>
                              </m:e>
                            </m:groupChr>
                          </m:e>
                          <m:li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1/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>
                                <a:solidFill>
                                  <a:srgbClr val="000000"/>
                                </a:solidFill>
                              </a:rPr>
                              <m:t> </m:t>
                            </m:r>
                          </m:lim>
                        </m:limLow>
                        <m:limLow>
                          <m:limLow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(3−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𝜂</m:t>
                                            </m:r>
                                          </m:e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groupChr>
                          </m:e>
                          <m:lim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</m:d>
                          </m:lim>
                        </m:limLow>
                      </m:e>
                    </m:rad>
                  </m:oMath>
                </a14:m>
                <a:endParaRPr lang="en-US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597158"/>
                <a:ext cx="3247877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ne Callout 1 23">
            <a:extLst>
              <a:ext uri="{FF2B5EF4-FFF2-40B4-BE49-F238E27FC236}">
                <a16:creationId xmlns:a16="http://schemas.microsoft.com/office/drawing/2014/main" id="{61AD3A08-825F-ADAF-62D3-A79FB83F3CFC}"/>
              </a:ext>
            </a:extLst>
          </p:cNvPr>
          <p:cNvSpPr/>
          <p:nvPr/>
        </p:nvSpPr>
        <p:spPr>
          <a:xfrm>
            <a:off x="2279488" y="4218234"/>
            <a:ext cx="1428416" cy="214380"/>
          </a:xfrm>
          <a:prstGeom prst="borderCallout1">
            <a:avLst>
              <a:gd name="adj1" fmla="val -8297"/>
              <a:gd name="adj2" fmla="val 49346"/>
              <a:gd name="adj3" fmla="val -310658"/>
              <a:gd name="adj4" fmla="val 94620"/>
            </a:avLst>
          </a:prstGeom>
          <a:solidFill>
            <a:srgbClr val="0606FF"/>
          </a:solidFill>
          <a:ln>
            <a:solidFill>
              <a:srgbClr val="060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PRD 80, 032003 (2009)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1FCE47-7D8A-F650-6EDF-B3C45D923301}"/>
              </a:ext>
            </a:extLst>
          </p:cNvPr>
          <p:cNvSpPr/>
          <p:nvPr/>
        </p:nvSpPr>
        <p:spPr>
          <a:xfrm>
            <a:off x="2305454" y="6099141"/>
            <a:ext cx="42779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!!!&gt;&gt;&gt; Assuming the angle </a:t>
            </a:r>
            <a:r>
              <a:rPr lang="el-GR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β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 is fixed &lt;&lt;&lt;!!!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15248C-5C82-E2AF-06E4-9AC9B684F8B2}"/>
              </a:ext>
            </a:extLst>
          </p:cNvPr>
          <p:cNvSpPr/>
          <p:nvPr/>
        </p:nvSpPr>
        <p:spPr>
          <a:xfrm>
            <a:off x="2474546" y="6449885"/>
            <a:ext cx="4065255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C. Abel et al., </a:t>
            </a:r>
            <a:r>
              <a:rPr lang="en-US" sz="1600" i="1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Phys. Lett. B. </a:t>
            </a:r>
            <a:r>
              <a:rPr lang="en-US" sz="1600" b="1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812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, 135993 (2021).</a:t>
            </a:r>
          </a:p>
        </p:txBody>
      </p:sp>
      <p:sp>
        <p:nvSpPr>
          <p:cNvPr id="12" name="Line Callout 1 19">
            <a:extLst>
              <a:ext uri="{FF2B5EF4-FFF2-40B4-BE49-F238E27FC236}">
                <a16:creationId xmlns:a16="http://schemas.microsoft.com/office/drawing/2014/main" id="{DCCC1B4B-A3C2-D2CA-6B31-7264E6072903}"/>
              </a:ext>
            </a:extLst>
          </p:cNvPr>
          <p:cNvSpPr/>
          <p:nvPr/>
        </p:nvSpPr>
        <p:spPr>
          <a:xfrm>
            <a:off x="4680014" y="4699071"/>
            <a:ext cx="1512168" cy="216024"/>
          </a:xfrm>
          <a:prstGeom prst="borderCallout1">
            <a:avLst>
              <a:gd name="adj1" fmla="val -9"/>
              <a:gd name="adj2" fmla="val 97754"/>
              <a:gd name="adj3" fmla="val -269673"/>
              <a:gd name="adj4" fmla="val 88713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64, 421 (2009)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B0D347-0A73-6357-14EA-9F9433601D93}"/>
              </a:ext>
            </a:extLst>
          </p:cNvPr>
          <p:cNvCxnSpPr/>
          <p:nvPr/>
        </p:nvCxnSpPr>
        <p:spPr>
          <a:xfrm>
            <a:off x="5608173" y="4206291"/>
            <a:ext cx="555259" cy="492780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221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992" y="274638"/>
            <a:ext cx="5746280" cy="850106"/>
          </a:xfrm>
          <a:noFill/>
        </p:spPr>
        <p:txBody>
          <a:bodyPr>
            <a:normAutofit fontScale="90000"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Overview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3992" y="2564904"/>
            <a:ext cx="1296000" cy="1296144"/>
          </a:xfrm>
          <a:prstGeom prst="rect">
            <a:avLst/>
          </a:prstGeom>
          <a:solidFill>
            <a:srgbClr val="F58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656546" y="2564904"/>
            <a:ext cx="1296000" cy="1296144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9100" y="2564904"/>
            <a:ext cx="1296000" cy="1296144"/>
          </a:xfrm>
          <a:prstGeom prst="rect">
            <a:avLst/>
          </a:prstGeom>
          <a:solidFill>
            <a:srgbClr val="009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21654" y="2564904"/>
            <a:ext cx="1296000" cy="1296144"/>
          </a:xfrm>
          <a:prstGeom prst="rect">
            <a:avLst/>
          </a:prstGeom>
          <a:solidFill>
            <a:srgbClr val="46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4208" y="2564904"/>
            <a:ext cx="1296000" cy="1296144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61952" y="2852936"/>
            <a:ext cx="720080" cy="7200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2943560" y="2852936"/>
            <a:ext cx="720080" cy="7200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4327060" y="2852936"/>
            <a:ext cx="720080" cy="7200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5709614" y="2852936"/>
            <a:ext cx="720080" cy="7200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" name="Oval 19"/>
          <p:cNvSpPr/>
          <p:nvPr/>
        </p:nvSpPr>
        <p:spPr>
          <a:xfrm>
            <a:off x="7092168" y="2852936"/>
            <a:ext cx="720080" cy="7200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08537" y="2195572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</a:rPr>
              <a:t>Motivation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93960" y="2195572"/>
            <a:ext cx="171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</a:rPr>
              <a:t>Apparatus/Data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64100" y="3861048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</a:rPr>
              <a:t>Prior Experiments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37365" y="3861048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</a:rPr>
              <a:t>New Analysis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94869" y="2195572"/>
            <a:ext cx="111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</a:rPr>
              <a:t>Summary</a:t>
            </a:r>
          </a:p>
        </p:txBody>
      </p:sp>
      <p:sp>
        <p:nvSpPr>
          <p:cNvPr id="34" name="Freeform 9"/>
          <p:cNvSpPr>
            <a:spLocks noEditPoints="1"/>
          </p:cNvSpPr>
          <p:nvPr/>
        </p:nvSpPr>
        <p:spPr bwMode="auto">
          <a:xfrm>
            <a:off x="613467" y="443858"/>
            <a:ext cx="504056" cy="511665"/>
          </a:xfrm>
          <a:custGeom>
            <a:avLst/>
            <a:gdLst>
              <a:gd name="T0" fmla="*/ 11546 w 11628"/>
              <a:gd name="T1" fmla="*/ 9516 h 11703"/>
              <a:gd name="T2" fmla="*/ 8241 w 11628"/>
              <a:gd name="T3" fmla="*/ 6211 h 11703"/>
              <a:gd name="T4" fmla="*/ 4334 w 11628"/>
              <a:gd name="T5" fmla="*/ 0 h 11703"/>
              <a:gd name="T6" fmla="*/ 0 w 11628"/>
              <a:gd name="T7" fmla="*/ 4335 h 11703"/>
              <a:gd name="T8" fmla="*/ 6105 w 11628"/>
              <a:gd name="T9" fmla="*/ 8291 h 11703"/>
              <a:gd name="T10" fmla="*/ 9438 w 11628"/>
              <a:gd name="T11" fmla="*/ 11624 h 11703"/>
              <a:gd name="T12" fmla="*/ 11546 w 11628"/>
              <a:gd name="T13" fmla="*/ 9516 h 11703"/>
              <a:gd name="T14" fmla="*/ 4334 w 11628"/>
              <a:gd name="T15" fmla="*/ 7229 h 11703"/>
              <a:gd name="T16" fmla="*/ 1441 w 11628"/>
              <a:gd name="T17" fmla="*/ 4335 h 11703"/>
              <a:gd name="T18" fmla="*/ 4334 w 11628"/>
              <a:gd name="T19" fmla="*/ 1441 h 11703"/>
              <a:gd name="T20" fmla="*/ 7228 w 11628"/>
              <a:gd name="T21" fmla="*/ 4335 h 11703"/>
              <a:gd name="T22" fmla="*/ 4334 w 11628"/>
              <a:gd name="T23" fmla="*/ 7229 h 11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628" h="11703">
                <a:moveTo>
                  <a:pt x="11546" y="9516"/>
                </a:moveTo>
                <a:lnTo>
                  <a:pt x="8241" y="6211"/>
                </a:lnTo>
                <a:cubicBezTo>
                  <a:pt x="9615" y="3364"/>
                  <a:pt x="7539" y="0"/>
                  <a:pt x="4334" y="0"/>
                </a:cubicBezTo>
                <a:cubicBezTo>
                  <a:pt x="1944" y="0"/>
                  <a:pt x="0" y="1945"/>
                  <a:pt x="0" y="4335"/>
                </a:cubicBezTo>
                <a:cubicBezTo>
                  <a:pt x="0" y="7488"/>
                  <a:pt x="3265" y="9567"/>
                  <a:pt x="6105" y="8291"/>
                </a:cubicBezTo>
                <a:lnTo>
                  <a:pt x="9438" y="11624"/>
                </a:lnTo>
                <a:cubicBezTo>
                  <a:pt x="10386" y="11703"/>
                  <a:pt x="11628" y="10497"/>
                  <a:pt x="11546" y="9516"/>
                </a:cubicBezTo>
                <a:close/>
                <a:moveTo>
                  <a:pt x="4334" y="7229"/>
                </a:moveTo>
                <a:cubicBezTo>
                  <a:pt x="2739" y="7229"/>
                  <a:pt x="1441" y="5931"/>
                  <a:pt x="1441" y="4335"/>
                </a:cubicBezTo>
                <a:cubicBezTo>
                  <a:pt x="1441" y="2739"/>
                  <a:pt x="2739" y="1441"/>
                  <a:pt x="4334" y="1441"/>
                </a:cubicBezTo>
                <a:cubicBezTo>
                  <a:pt x="5930" y="1441"/>
                  <a:pt x="7228" y="2739"/>
                  <a:pt x="7228" y="4335"/>
                </a:cubicBezTo>
                <a:cubicBezTo>
                  <a:pt x="7228" y="5931"/>
                  <a:pt x="5930" y="7229"/>
                  <a:pt x="4334" y="7229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13" y="4365103"/>
            <a:ext cx="1982918" cy="18984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79" y="4365104"/>
            <a:ext cx="947734" cy="18984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55" y="4365103"/>
            <a:ext cx="959410" cy="18984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96986" y="6363457"/>
            <a:ext cx="395002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NimbusSanL-Regu"/>
              </a:rPr>
              <a:t>Art from: </a:t>
            </a:r>
            <a:r>
              <a:rPr lang="en-US" i="1" dirty="0">
                <a:solidFill>
                  <a:srgbClr val="000000"/>
                </a:solidFill>
                <a:latin typeface="NimbusSanL-Regu"/>
              </a:rPr>
              <a:t>New Scientist </a:t>
            </a:r>
            <a:r>
              <a:rPr lang="en-US" b="1" dirty="0">
                <a:solidFill>
                  <a:srgbClr val="000000"/>
                </a:solidFill>
                <a:latin typeface="NimbusSanL-Regu"/>
              </a:rPr>
              <a:t>242</a:t>
            </a:r>
            <a:r>
              <a:rPr lang="en-US" dirty="0">
                <a:solidFill>
                  <a:srgbClr val="000000"/>
                </a:solidFill>
                <a:latin typeface="NimbusSanL-Regu"/>
              </a:rPr>
              <a:t>, 34 (2019)</a:t>
            </a:r>
            <a:endParaRPr lang="en-US" u="sng" dirty="0">
              <a:solidFill>
                <a:srgbClr val="000000"/>
              </a:solidFill>
              <a:latin typeface="NimbusSanL-Regu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10" y="4356525"/>
            <a:ext cx="1423057" cy="18722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654" y="4810261"/>
            <a:ext cx="2010552" cy="112590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809004" y="5661248"/>
            <a:ext cx="1473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for NBC News</a:t>
            </a:r>
          </a:p>
        </p:txBody>
      </p:sp>
    </p:spTree>
    <p:extLst>
      <p:ext uri="{BB962C8B-B14F-4D97-AF65-F5344CB8AC3E}">
        <p14:creationId xmlns:p14="http://schemas.microsoft.com/office/powerpoint/2010/main" val="2461090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05434798-87C0-EB3E-FBB0-F65E0A1E5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1" y="2381566"/>
            <a:ext cx="8582964" cy="374441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400600" cy="850106"/>
          </a:xfrm>
          <a:noFill/>
        </p:spPr>
        <p:txBody>
          <a:bodyPr>
            <a:normAutofit fontScale="90000"/>
          </a:bodyPr>
          <a:lstStyle/>
          <a:p>
            <a:pPr algn="r"/>
            <a:r>
              <a:rPr lang="en-US" sz="27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Constraints in Asymmetry Channel</a:t>
            </a:r>
            <a:endParaRPr lang="en-GB" sz="2700" dirty="0">
              <a:solidFill>
                <a:srgbClr val="464543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8478" y="1356068"/>
            <a:ext cx="5567367" cy="5539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500" b="1" dirty="0">
                <a:solidFill>
                  <a:srgbClr val="000000"/>
                </a:solidFill>
              </a:rPr>
              <a:t>The signals shown here from further analysis of the data indicated in the papers shown in the legend by Berezhiani et al. in 2018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3851920" y="3176257"/>
            <a:ext cx="1584176" cy="216024"/>
          </a:xfrm>
          <a:prstGeom prst="borderCallout1">
            <a:avLst>
              <a:gd name="adj1" fmla="val 104234"/>
              <a:gd name="adj2" fmla="val 36967"/>
              <a:gd name="adj3" fmla="val 303641"/>
              <a:gd name="adj4" fmla="val 50017"/>
            </a:avLst>
          </a:prstGeom>
          <a:solidFill>
            <a:srgbClr val="9B6B3A"/>
          </a:solidFill>
          <a:ln>
            <a:solidFill>
              <a:srgbClr val="9B6B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3</a:t>
            </a:r>
            <a:r>
              <a:rPr lang="el-GR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σ</a:t>
            </a:r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: PRL 99, 161603 (2007)</a:t>
            </a:r>
          </a:p>
        </p:txBody>
      </p:sp>
      <p:sp>
        <p:nvSpPr>
          <p:cNvPr id="4" name="Line Callout 1 3"/>
          <p:cNvSpPr/>
          <p:nvPr/>
        </p:nvSpPr>
        <p:spPr>
          <a:xfrm>
            <a:off x="3823025" y="2860359"/>
            <a:ext cx="1440160" cy="216024"/>
          </a:xfrm>
          <a:prstGeom prst="borderCallout1">
            <a:avLst>
              <a:gd name="adj1" fmla="val 57356"/>
              <a:gd name="adj2" fmla="val -323"/>
              <a:gd name="adj3" fmla="val 405413"/>
              <a:gd name="adj4" fmla="val -30715"/>
            </a:avLst>
          </a:prstGeom>
          <a:solidFill>
            <a:srgbClr val="0404FF"/>
          </a:solidFill>
          <a:ln>
            <a:solidFill>
              <a:srgbClr val="040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PRD 80, 032003 (2009)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5600917" y="3243059"/>
            <a:ext cx="1584176" cy="216024"/>
          </a:xfrm>
          <a:prstGeom prst="borderCallout1">
            <a:avLst>
              <a:gd name="adj1" fmla="val 104234"/>
              <a:gd name="adj2" fmla="val 8955"/>
              <a:gd name="adj3" fmla="val 238491"/>
              <a:gd name="adj4" fmla="val 2085"/>
            </a:avLst>
          </a:prstGeom>
          <a:solidFill>
            <a:srgbClr val="ABABAB"/>
          </a:solidFill>
          <a:ln>
            <a:solidFill>
              <a:srgbClr val="AB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2.5</a:t>
            </a:r>
            <a:r>
              <a:rPr lang="el-GR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σ</a:t>
            </a:r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: </a:t>
            </a:r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(2018)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6660232" y="3578278"/>
            <a:ext cx="1512168" cy="216024"/>
          </a:xfrm>
          <a:prstGeom prst="borderCallout1">
            <a:avLst>
              <a:gd name="adj1" fmla="val 101475"/>
              <a:gd name="adj2" fmla="val 32449"/>
              <a:gd name="adj3" fmla="val 227917"/>
              <a:gd name="adj4" fmla="val 9794"/>
            </a:avLst>
          </a:prstGeom>
          <a:solidFill>
            <a:srgbClr val="EF4C4C"/>
          </a:solidFill>
          <a:ln>
            <a:solidFill>
              <a:srgbClr val="EF4C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5</a:t>
            </a:r>
            <a:r>
              <a:rPr lang="el-GR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σ</a:t>
            </a:r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: </a:t>
            </a:r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(2012)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3" name="Line Callout 1 12"/>
          <p:cNvSpPr/>
          <p:nvPr/>
        </p:nvSpPr>
        <p:spPr>
          <a:xfrm>
            <a:off x="5436096" y="5109715"/>
            <a:ext cx="1512168" cy="216024"/>
          </a:xfrm>
          <a:prstGeom prst="borderCallout1">
            <a:avLst>
              <a:gd name="adj1" fmla="val 4960"/>
              <a:gd name="adj2" fmla="val 50964"/>
              <a:gd name="adj3" fmla="val -268845"/>
              <a:gd name="adj4" fmla="val 104762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(2018)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80112" y="1196359"/>
                <a:ext cx="3600400" cy="947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≠0,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unc>
                                <m:func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rad>
                        </m:den>
                      </m:f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limLow>
                            <m:limLow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</m:e>
                              </m:groupChr>
                            </m:e>
                            <m:lim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400">
                                  <a:solidFill>
                                    <a:srgbClr val="000000"/>
                                  </a:solidFill>
                                </a:rPr>
                                <m:t> </m:t>
                              </m:r>
                            </m:lim>
                          </m:limLow>
                          <m:limLow>
                            <m:limLow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𝜂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groupChr>
                            </m:e>
                            <m:lim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</m:lim>
                          </m:limLow>
                        </m:e>
                      </m:rad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1196359"/>
                <a:ext cx="3600400" cy="9473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ine Callout 1 18"/>
          <p:cNvSpPr/>
          <p:nvPr/>
        </p:nvSpPr>
        <p:spPr>
          <a:xfrm>
            <a:off x="2915816" y="4934918"/>
            <a:ext cx="1512168" cy="216024"/>
          </a:xfrm>
          <a:prstGeom prst="borderCallout1">
            <a:avLst>
              <a:gd name="adj1" fmla="val -1643"/>
              <a:gd name="adj2" fmla="val 98708"/>
              <a:gd name="adj3" fmla="val -229437"/>
              <a:gd name="adj4" fmla="val 157416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(2012)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376781" y="4088364"/>
            <a:ext cx="1080120" cy="846554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427984" y="4802153"/>
            <a:ext cx="1075238" cy="108351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427985" y="4568721"/>
            <a:ext cx="1028916" cy="357109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D776D56-F6E7-79D7-5418-CE88539FA328}"/>
              </a:ext>
            </a:extLst>
          </p:cNvPr>
          <p:cNvSpPr/>
          <p:nvPr/>
        </p:nvSpPr>
        <p:spPr>
          <a:xfrm>
            <a:off x="4067944" y="1967586"/>
            <a:ext cx="146867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95% C.L./C.I.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F14A59-3103-A10B-042A-2CF1F092F093}"/>
              </a:ext>
            </a:extLst>
          </p:cNvPr>
          <p:cNvSpPr/>
          <p:nvPr/>
        </p:nvSpPr>
        <p:spPr>
          <a:xfrm>
            <a:off x="2305454" y="6099141"/>
            <a:ext cx="42779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!!!&gt;&gt;&gt; Assuming the angle </a:t>
            </a:r>
            <a:r>
              <a:rPr lang="el-GR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β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 is fixed &lt;&lt;&lt;!!!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AD82CB-A17D-D812-0A22-5F7FA6B8B268}"/>
              </a:ext>
            </a:extLst>
          </p:cNvPr>
          <p:cNvSpPr/>
          <p:nvPr/>
        </p:nvSpPr>
        <p:spPr>
          <a:xfrm>
            <a:off x="2474546" y="6449885"/>
            <a:ext cx="4065255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C. Abel et al., </a:t>
            </a:r>
            <a:r>
              <a:rPr lang="en-US" sz="1600" i="1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Phys. Lett. B. </a:t>
            </a:r>
            <a:r>
              <a:rPr lang="en-US" sz="1600" b="1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812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, 135993 (2021).</a:t>
            </a:r>
          </a:p>
        </p:txBody>
      </p:sp>
      <p:sp>
        <p:nvSpPr>
          <p:cNvPr id="2" name="Line Callout 1 8">
            <a:extLst>
              <a:ext uri="{FF2B5EF4-FFF2-40B4-BE49-F238E27FC236}">
                <a16:creationId xmlns:a16="http://schemas.microsoft.com/office/drawing/2014/main" id="{5CE193A3-D2A4-3DA4-38BF-2EB18EC35D7E}"/>
              </a:ext>
            </a:extLst>
          </p:cNvPr>
          <p:cNvSpPr/>
          <p:nvPr/>
        </p:nvSpPr>
        <p:spPr>
          <a:xfrm>
            <a:off x="2190024" y="4121127"/>
            <a:ext cx="1584176" cy="216024"/>
          </a:xfrm>
          <a:prstGeom prst="borderCallout1">
            <a:avLst>
              <a:gd name="adj1" fmla="val 8516"/>
              <a:gd name="adj2" fmla="val 98168"/>
              <a:gd name="adj3" fmla="val -268540"/>
              <a:gd name="adj4" fmla="val 199975"/>
            </a:avLst>
          </a:prstGeom>
          <a:solidFill>
            <a:srgbClr val="FFB063"/>
          </a:solidFill>
          <a:ln>
            <a:solidFill>
              <a:srgbClr val="FFB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PLB 812, 135993 (2021)</a:t>
            </a:r>
          </a:p>
        </p:txBody>
      </p:sp>
    </p:spTree>
    <p:extLst>
      <p:ext uri="{BB962C8B-B14F-4D97-AF65-F5344CB8AC3E}">
        <p14:creationId xmlns:p14="http://schemas.microsoft.com/office/powerpoint/2010/main" val="1825297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39CE72F-21E7-6475-9990-A5B5FC9CE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3" y="2512015"/>
            <a:ext cx="8505882" cy="343424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400600" cy="850106"/>
          </a:xfrm>
          <a:noFill/>
        </p:spPr>
        <p:txBody>
          <a:bodyPr>
            <a:normAutofit fontScale="90000"/>
          </a:bodyPr>
          <a:lstStyle/>
          <a:p>
            <a:pPr algn="r"/>
            <a:r>
              <a:rPr lang="en-US" sz="27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Constraints in Asymmetry Channel</a:t>
            </a:r>
            <a:endParaRPr lang="en-GB" sz="2700" dirty="0">
              <a:solidFill>
                <a:srgbClr val="464543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536" y="1216749"/>
            <a:ext cx="5567367" cy="7078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b="1" dirty="0">
                <a:solidFill>
                  <a:srgbClr val="000000"/>
                </a:solidFill>
              </a:rPr>
              <a:t>New constraint uses precession frequency of neutrons in {B, -B}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2951820" y="3302392"/>
            <a:ext cx="1584176" cy="216024"/>
          </a:xfrm>
          <a:prstGeom prst="borderCallout1">
            <a:avLst>
              <a:gd name="adj1" fmla="val 106319"/>
              <a:gd name="adj2" fmla="val 93550"/>
              <a:gd name="adj3" fmla="val 232746"/>
              <a:gd name="adj4" fmla="val 104326"/>
            </a:avLst>
          </a:prstGeom>
          <a:solidFill>
            <a:srgbClr val="9B6B3A"/>
          </a:solidFill>
          <a:ln>
            <a:solidFill>
              <a:srgbClr val="9B6B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3</a:t>
            </a:r>
            <a:r>
              <a:rPr lang="el-GR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σ</a:t>
            </a:r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: PRL 99, 161603 (2007)</a:t>
            </a:r>
          </a:p>
        </p:txBody>
      </p:sp>
      <p:sp>
        <p:nvSpPr>
          <p:cNvPr id="4" name="Line Callout 1 3"/>
          <p:cNvSpPr/>
          <p:nvPr/>
        </p:nvSpPr>
        <p:spPr>
          <a:xfrm>
            <a:off x="2231740" y="2852936"/>
            <a:ext cx="1440160" cy="216024"/>
          </a:xfrm>
          <a:prstGeom prst="borderCallout1">
            <a:avLst>
              <a:gd name="adj1" fmla="val 99059"/>
              <a:gd name="adj2" fmla="val 50346"/>
              <a:gd name="adj3" fmla="val 557629"/>
              <a:gd name="adj4" fmla="val 22144"/>
            </a:avLst>
          </a:prstGeom>
          <a:solidFill>
            <a:srgbClr val="0404FF"/>
          </a:solidFill>
          <a:ln>
            <a:solidFill>
              <a:srgbClr val="040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PRD 80, 032003 (2009)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5600917" y="3243059"/>
            <a:ext cx="1584176" cy="216024"/>
          </a:xfrm>
          <a:prstGeom prst="borderCallout1">
            <a:avLst>
              <a:gd name="adj1" fmla="val 104234"/>
              <a:gd name="adj2" fmla="val 8955"/>
              <a:gd name="adj3" fmla="val 238491"/>
              <a:gd name="adj4" fmla="val 2085"/>
            </a:avLst>
          </a:prstGeom>
          <a:solidFill>
            <a:srgbClr val="ABABAB"/>
          </a:solidFill>
          <a:ln>
            <a:solidFill>
              <a:srgbClr val="AB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2.5</a:t>
            </a:r>
            <a:r>
              <a:rPr lang="el-GR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σ</a:t>
            </a:r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: </a:t>
            </a:r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(2018)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6660232" y="3578278"/>
            <a:ext cx="1512168" cy="216024"/>
          </a:xfrm>
          <a:prstGeom prst="borderCallout1">
            <a:avLst>
              <a:gd name="adj1" fmla="val 101475"/>
              <a:gd name="adj2" fmla="val 32449"/>
              <a:gd name="adj3" fmla="val 227917"/>
              <a:gd name="adj4" fmla="val 9794"/>
            </a:avLst>
          </a:prstGeom>
          <a:solidFill>
            <a:srgbClr val="EF4C4C"/>
          </a:solidFill>
          <a:ln>
            <a:solidFill>
              <a:srgbClr val="EF4C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5</a:t>
            </a:r>
            <a:r>
              <a:rPr lang="el-GR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σ</a:t>
            </a:r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: </a:t>
            </a:r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(2012)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3" name="Line Callout 1 12"/>
          <p:cNvSpPr/>
          <p:nvPr/>
        </p:nvSpPr>
        <p:spPr>
          <a:xfrm>
            <a:off x="5436096" y="5109715"/>
            <a:ext cx="1512168" cy="216024"/>
          </a:xfrm>
          <a:prstGeom prst="borderCallout1">
            <a:avLst>
              <a:gd name="adj1" fmla="val 4960"/>
              <a:gd name="adj2" fmla="val 50964"/>
              <a:gd name="adj3" fmla="val -247993"/>
              <a:gd name="adj4" fmla="val 101485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(2018)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600917" y="1141879"/>
                <a:ext cx="3600400" cy="947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≠0,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𝑛𝐸𝐷𝑀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unc>
                                <m:func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rad>
                        </m:den>
                      </m:f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limLow>
                            <m:limLow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groupChr>
                                <m:groupChrPr>
                                  <m:chr m:val="⏟"/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p>
                                          <m:r>
                                            <a:rPr lang="en-US" sz="1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𝜂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1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/>
                                      </m:sSup>
                                    </m:den>
                                  </m:f>
                                </m:e>
                              </m:groupChr>
                            </m:e>
                            <m:lim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</m:lim>
                          </m:limLow>
                        </m:e>
                      </m:rad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917" y="1141879"/>
                <a:ext cx="3600400" cy="9473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ine Callout 1 18"/>
          <p:cNvSpPr/>
          <p:nvPr/>
        </p:nvSpPr>
        <p:spPr>
          <a:xfrm>
            <a:off x="2915816" y="4934918"/>
            <a:ext cx="1512168" cy="216024"/>
          </a:xfrm>
          <a:prstGeom prst="borderCallout1">
            <a:avLst>
              <a:gd name="adj1" fmla="val -1643"/>
              <a:gd name="adj2" fmla="val 98708"/>
              <a:gd name="adj3" fmla="val -229437"/>
              <a:gd name="adj4" fmla="val 155841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(2012)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4365666" y="4106073"/>
            <a:ext cx="1059315" cy="814553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H="1">
            <a:off x="4387730" y="4809067"/>
            <a:ext cx="1080120" cy="106200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4427985" y="4572191"/>
            <a:ext cx="996996" cy="353639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D776D56-F6E7-79D7-5418-CE88539FA328}"/>
              </a:ext>
            </a:extLst>
          </p:cNvPr>
          <p:cNvSpPr/>
          <p:nvPr/>
        </p:nvSpPr>
        <p:spPr>
          <a:xfrm>
            <a:off x="4067944" y="2058924"/>
            <a:ext cx="146867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95% C.L./C.I.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F14A59-3103-A10B-042A-2CF1F092F093}"/>
              </a:ext>
            </a:extLst>
          </p:cNvPr>
          <p:cNvSpPr/>
          <p:nvPr/>
        </p:nvSpPr>
        <p:spPr>
          <a:xfrm>
            <a:off x="2305454" y="6099141"/>
            <a:ext cx="42779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!!!&gt;&gt;&gt; Assuming the angle </a:t>
            </a:r>
            <a:r>
              <a:rPr lang="el-GR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β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 is fixed &lt;&lt;&lt;!!!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AD82CB-A17D-D812-0A22-5F7FA6B8B268}"/>
              </a:ext>
            </a:extLst>
          </p:cNvPr>
          <p:cNvSpPr/>
          <p:nvPr/>
        </p:nvSpPr>
        <p:spPr>
          <a:xfrm>
            <a:off x="2474546" y="6449885"/>
            <a:ext cx="4329702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P. Mohanmurthy et al., </a:t>
            </a:r>
            <a:r>
              <a:rPr lang="en-US" sz="1600" i="1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Symmetry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14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, 487 (2022)</a:t>
            </a:r>
          </a:p>
        </p:txBody>
      </p:sp>
      <p:sp>
        <p:nvSpPr>
          <p:cNvPr id="20" name="Line Callout 1 3">
            <a:extLst>
              <a:ext uri="{FF2B5EF4-FFF2-40B4-BE49-F238E27FC236}">
                <a16:creationId xmlns:a16="http://schemas.microsoft.com/office/drawing/2014/main" id="{3A7F20CC-B033-D226-F8DA-E45C00C33CA8}"/>
              </a:ext>
            </a:extLst>
          </p:cNvPr>
          <p:cNvSpPr/>
          <p:nvPr/>
        </p:nvSpPr>
        <p:spPr>
          <a:xfrm>
            <a:off x="1115616" y="3428999"/>
            <a:ext cx="1584176" cy="241909"/>
          </a:xfrm>
          <a:prstGeom prst="borderCallout1">
            <a:avLst>
              <a:gd name="adj1" fmla="val 99059"/>
              <a:gd name="adj2" fmla="val 50346"/>
              <a:gd name="adj3" fmla="val 270392"/>
              <a:gd name="adj4" fmla="val 44806"/>
            </a:avLst>
          </a:prstGeom>
          <a:solidFill>
            <a:srgbClr val="550055"/>
          </a:solidFill>
          <a:ln>
            <a:solidFill>
              <a:srgbClr val="550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Symmetry 14, 487 (2022)</a:t>
            </a:r>
          </a:p>
        </p:txBody>
      </p:sp>
      <p:sp>
        <p:nvSpPr>
          <p:cNvPr id="2" name="Line Callout 1 8">
            <a:extLst>
              <a:ext uri="{FF2B5EF4-FFF2-40B4-BE49-F238E27FC236}">
                <a16:creationId xmlns:a16="http://schemas.microsoft.com/office/drawing/2014/main" id="{AECE8086-A526-BB76-C7C2-30BB4F48C469}"/>
              </a:ext>
            </a:extLst>
          </p:cNvPr>
          <p:cNvSpPr/>
          <p:nvPr/>
        </p:nvSpPr>
        <p:spPr>
          <a:xfrm>
            <a:off x="2190024" y="4121127"/>
            <a:ext cx="1584176" cy="216024"/>
          </a:xfrm>
          <a:prstGeom prst="borderCallout1">
            <a:avLst>
              <a:gd name="adj1" fmla="val 8516"/>
              <a:gd name="adj2" fmla="val 98168"/>
              <a:gd name="adj3" fmla="val -287684"/>
              <a:gd name="adj4" fmla="val 198235"/>
            </a:avLst>
          </a:prstGeom>
          <a:solidFill>
            <a:srgbClr val="FFB063"/>
          </a:solidFill>
          <a:ln>
            <a:solidFill>
              <a:srgbClr val="FFB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PLB 812, 135993 (2021)</a:t>
            </a:r>
          </a:p>
        </p:txBody>
      </p:sp>
    </p:spTree>
    <p:extLst>
      <p:ext uri="{BB962C8B-B14F-4D97-AF65-F5344CB8AC3E}">
        <p14:creationId xmlns:p14="http://schemas.microsoft.com/office/powerpoint/2010/main" val="2119509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aph with a blue line&#10;&#10;Description automatically generated">
            <a:extLst>
              <a:ext uri="{FF2B5EF4-FFF2-40B4-BE49-F238E27FC236}">
                <a16:creationId xmlns:a16="http://schemas.microsoft.com/office/drawing/2014/main" id="{57489BFC-83C4-2492-E0B0-9D206FFB33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01" y="3731984"/>
            <a:ext cx="4431476" cy="2851378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256584" cy="850106"/>
          </a:xfrm>
          <a:noFill/>
        </p:spPr>
        <p:txBody>
          <a:bodyPr>
            <a:normAutofit/>
          </a:bodyPr>
          <a:lstStyle/>
          <a:p>
            <a:pPr/>
            <a:r>
              <a:rPr lang="en-US" sz="3600" b="1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Frequency Shift </a:t>
            </a:r>
            <a:r>
              <a:rPr lang="en-US" sz="3600" b="1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nn</a:t>
            </a:r>
            <a:r>
              <a:rPr lang="en-US" sz="3600" b="1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3669" y="6482686"/>
            <a:ext cx="6730305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C. Abel et al., Lorentz Violation Search in </a:t>
            </a:r>
            <a:r>
              <a:rPr lang="en-US" sz="1600" dirty="0" err="1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nEDM,</a:t>
            </a:r>
            <a:r>
              <a:rPr lang="en-US" sz="1600" dirty="0" err="1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paperpile.com</a:t>
            </a:r>
            <a:r>
              <a:rPr lang="en-US" sz="160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/shared/yKuYpn</a:t>
            </a:r>
            <a:endParaRPr lang="en-US" sz="1600" dirty="0">
              <a:solidFill>
                <a:srgbClr val="000000"/>
              </a:solidFill>
              <a:latin typeface="NimbusSanL-Regu"/>
            </a:endParaRP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5CF0AE10-A1E9-929A-4016-4685F003888A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F3CD9C-B202-B5E9-737F-D487D5A796FC}"/>
                  </a:ext>
                </a:extLst>
              </p:cNvPr>
              <p:cNvSpPr/>
              <p:nvPr/>
            </p:nvSpPr>
            <p:spPr>
              <a:xfrm>
                <a:off x="111593" y="1060018"/>
                <a:ext cx="8915400" cy="791499"/>
              </a:xfrm>
              <a:prstGeom prst="rect">
                <a:avLst/>
              </a:prstGeom>
              <a:solidFill>
                <a:srgbClr val="FFFF00"/>
              </a:solidFill>
              <a:effectLst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ℜ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Hg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Hg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𝐸𝐷𝑀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𝑔𝑟𝑎𝑣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𝐸𝑎𝑟𝑡h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𝑞𝑢𝑎𝑑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𝑙𝑖</m:t>
                              </m:r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𝑔h𝑡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F3CD9C-B202-B5E9-737F-D487D5A796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93" y="1060018"/>
                <a:ext cx="8915400" cy="7914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6">
            <a:extLst>
              <a:ext uri="{FF2B5EF4-FFF2-40B4-BE49-F238E27FC236}">
                <a16:creationId xmlns:a16="http://schemas.microsoft.com/office/drawing/2014/main" id="{747E9BA1-6032-8F66-B48F-F469F5B3636E}"/>
              </a:ext>
            </a:extLst>
          </p:cNvPr>
          <p:cNvSpPr/>
          <p:nvPr/>
        </p:nvSpPr>
        <p:spPr>
          <a:xfrm>
            <a:off x="110631" y="1834337"/>
            <a:ext cx="991562" cy="690616"/>
          </a:xfrm>
          <a:prstGeom prst="wedgeRoundRectCallout">
            <a:avLst>
              <a:gd name="adj1" fmla="val 235298"/>
              <a:gd name="adj2" fmla="val -837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Real EDM</a:t>
            </a:r>
          </a:p>
        </p:txBody>
      </p:sp>
      <p:sp>
        <p:nvSpPr>
          <p:cNvPr id="7" name="Rounded Rectangular Callout 17">
            <a:extLst>
              <a:ext uri="{FF2B5EF4-FFF2-40B4-BE49-F238E27FC236}">
                <a16:creationId xmlns:a16="http://schemas.microsoft.com/office/drawing/2014/main" id="{D7305C1D-0E0A-3E0A-991D-441AB0856C80}"/>
              </a:ext>
            </a:extLst>
          </p:cNvPr>
          <p:cNvSpPr/>
          <p:nvPr/>
        </p:nvSpPr>
        <p:spPr>
          <a:xfrm>
            <a:off x="1353987" y="1840860"/>
            <a:ext cx="967406" cy="690616"/>
          </a:xfrm>
          <a:prstGeom prst="wedgeRoundRectCallout">
            <a:avLst>
              <a:gd name="adj1" fmla="val 202428"/>
              <a:gd name="adj2" fmla="val -856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Due to B-field gradient</a:t>
            </a:r>
          </a:p>
        </p:txBody>
      </p:sp>
      <p:sp>
        <p:nvSpPr>
          <p:cNvPr id="10" name="Rounded Rectangular Callout 20">
            <a:extLst>
              <a:ext uri="{FF2B5EF4-FFF2-40B4-BE49-F238E27FC236}">
                <a16:creationId xmlns:a16="http://schemas.microsoft.com/office/drawing/2014/main" id="{6F8C4D65-DBFA-7447-5529-CD40B1D396AF}"/>
              </a:ext>
            </a:extLst>
          </p:cNvPr>
          <p:cNvSpPr/>
          <p:nvPr/>
        </p:nvSpPr>
        <p:spPr>
          <a:xfrm>
            <a:off x="2483986" y="1849955"/>
            <a:ext cx="1054515" cy="690616"/>
          </a:xfrm>
          <a:prstGeom prst="wedgeRoundRectCallout">
            <a:avLst>
              <a:gd name="adj1" fmla="val 155247"/>
              <a:gd name="adj2" fmla="val -90317"/>
              <a:gd name="adj3" fmla="val 16667"/>
            </a:avLst>
          </a:prstGeom>
          <a:solidFill>
            <a:srgbClr val="0000F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Earth’s rotation</a:t>
            </a:r>
          </a:p>
        </p:txBody>
      </p:sp>
      <p:sp>
        <p:nvSpPr>
          <p:cNvPr id="11" name="Rounded Rectangular Callout 21">
            <a:extLst>
              <a:ext uri="{FF2B5EF4-FFF2-40B4-BE49-F238E27FC236}">
                <a16:creationId xmlns:a16="http://schemas.microsoft.com/office/drawing/2014/main" id="{89EFDB66-747C-D295-8AF8-329FF625AB10}"/>
              </a:ext>
            </a:extLst>
          </p:cNvPr>
          <p:cNvSpPr/>
          <p:nvPr/>
        </p:nvSpPr>
        <p:spPr>
          <a:xfrm>
            <a:off x="4999009" y="1832451"/>
            <a:ext cx="1181055" cy="690616"/>
          </a:xfrm>
          <a:prstGeom prst="wedgeRoundRectCallout">
            <a:avLst>
              <a:gd name="adj1" fmla="val 54164"/>
              <a:gd name="adj2" fmla="val -79303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Quadratic E-field</a:t>
            </a:r>
          </a:p>
        </p:txBody>
      </p:sp>
      <p:sp>
        <p:nvSpPr>
          <p:cNvPr id="15" name="Rounded Rectangular Callout 22">
            <a:extLst>
              <a:ext uri="{FF2B5EF4-FFF2-40B4-BE49-F238E27FC236}">
                <a16:creationId xmlns:a16="http://schemas.microsoft.com/office/drawing/2014/main" id="{6FA45B6D-30D6-395F-3ADB-54AA242F7A54}"/>
              </a:ext>
            </a:extLst>
          </p:cNvPr>
          <p:cNvSpPr/>
          <p:nvPr/>
        </p:nvSpPr>
        <p:spPr>
          <a:xfrm>
            <a:off x="3657865" y="1834337"/>
            <a:ext cx="1254328" cy="690616"/>
          </a:xfrm>
          <a:prstGeom prst="wedgeRoundRectCallout">
            <a:avLst>
              <a:gd name="adj1" fmla="val 109342"/>
              <a:gd name="adj2" fmla="val -85011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Transverse B-fields</a:t>
            </a:r>
          </a:p>
        </p:txBody>
      </p:sp>
      <p:sp>
        <p:nvSpPr>
          <p:cNvPr id="16" name="Rounded Rectangular Callout 23">
            <a:extLst>
              <a:ext uri="{FF2B5EF4-FFF2-40B4-BE49-F238E27FC236}">
                <a16:creationId xmlns:a16="http://schemas.microsoft.com/office/drawing/2014/main" id="{8E1F76BB-1330-D775-6458-F782156A7140}"/>
              </a:ext>
            </a:extLst>
          </p:cNvPr>
          <p:cNvSpPr/>
          <p:nvPr/>
        </p:nvSpPr>
        <p:spPr>
          <a:xfrm>
            <a:off x="6326467" y="1859477"/>
            <a:ext cx="1250298" cy="690616"/>
          </a:xfrm>
          <a:prstGeom prst="wedgeRoundRectCallout">
            <a:avLst>
              <a:gd name="adj1" fmla="val 19313"/>
              <a:gd name="adj2" fmla="val -83975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Incoherent scattering Hg-n</a:t>
            </a:r>
          </a:p>
        </p:txBody>
      </p:sp>
      <p:sp>
        <p:nvSpPr>
          <p:cNvPr id="17" name="Rounded Rectangular Callout 24">
            <a:extLst>
              <a:ext uri="{FF2B5EF4-FFF2-40B4-BE49-F238E27FC236}">
                <a16:creationId xmlns:a16="http://schemas.microsoft.com/office/drawing/2014/main" id="{5623898A-36BD-593E-9033-427CD95C3126}"/>
              </a:ext>
            </a:extLst>
          </p:cNvPr>
          <p:cNvSpPr/>
          <p:nvPr/>
        </p:nvSpPr>
        <p:spPr>
          <a:xfrm>
            <a:off x="7723168" y="1841984"/>
            <a:ext cx="1250298" cy="690616"/>
          </a:xfrm>
          <a:prstGeom prst="wedgeRoundRectCallout">
            <a:avLst>
              <a:gd name="adj1" fmla="val -15899"/>
              <a:gd name="adj2" fmla="val -74446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Hg-light intensity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1531E-1BB4-9671-954E-AAF8FB82B571}"/>
              </a:ext>
            </a:extLst>
          </p:cNvPr>
          <p:cNvSpPr/>
          <p:nvPr/>
        </p:nvSpPr>
        <p:spPr>
          <a:xfrm>
            <a:off x="80587" y="3312318"/>
            <a:ext cx="4330827" cy="1978955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251C06-51AF-D46B-00DD-B84AA895D301}"/>
              </a:ext>
            </a:extLst>
          </p:cNvPr>
          <p:cNvSpPr txBox="1"/>
          <p:nvPr/>
        </p:nvSpPr>
        <p:spPr>
          <a:xfrm>
            <a:off x="80587" y="2791407"/>
            <a:ext cx="4330827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Frequency Shift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52825C-164B-4C6E-DF2C-088E45AE3BEE}"/>
                  </a:ext>
                </a:extLst>
              </p:cNvPr>
              <p:cNvSpPr txBox="1"/>
              <p:nvPr/>
            </p:nvSpPr>
            <p:spPr>
              <a:xfrm>
                <a:off x="80587" y="3333673"/>
                <a:ext cx="4330827" cy="19047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Previous measurement used: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/>
                    </m:sSubSup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=3.8424574(30)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b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[S. </a:t>
                </a:r>
                <a:r>
                  <a:rPr lang="en-US" sz="2000" dirty="0" err="1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Afach</a:t>
                </a:r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et al. Phys. Lett. B </a:t>
                </a:r>
                <a:r>
                  <a:rPr lang="en-US" sz="2000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739</a:t>
                </a:r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 128 (2014)]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Full width of the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𝑈𝐷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p>
                    </m:sSubSup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𝑈𝐷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 value from crossing point analysis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52825C-164B-4C6E-DF2C-088E45AE3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7" y="3333673"/>
                <a:ext cx="4330827" cy="1904752"/>
              </a:xfrm>
              <a:prstGeom prst="rect">
                <a:avLst/>
              </a:prstGeom>
              <a:blipFill>
                <a:blip r:embed="rId5"/>
                <a:stretch>
                  <a:fillRect l="-3516" t="-4167" r="-2250" b="-70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1A5D23C-3449-01FD-4249-54129984E91D}"/>
                  </a:ext>
                </a:extLst>
              </p:cNvPr>
              <p:cNvSpPr/>
              <p:nvPr/>
            </p:nvSpPr>
            <p:spPr>
              <a:xfrm>
                <a:off x="80586" y="5473232"/>
                <a:ext cx="4330827" cy="921532"/>
              </a:xfrm>
              <a:prstGeom prst="rect">
                <a:avLst/>
              </a:prstGeom>
              <a:solidFill>
                <a:srgbClr val="000000">
                  <a:alpha val="10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𝑈𝐷</m:t>
                        </m:r>
                      </m:sub>
                      <m:sup>
                        <m: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p>
                    </m:sSubSup>
                    <m:r>
                      <a:rPr lang="en-US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15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3.84245454</m:t>
                    </m:r>
                    <m:r>
                      <m:rPr>
                        <m:nor/>
                      </m:rPr>
                      <a:rPr lang="en-US" sz="1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(65)</m:t>
                    </m:r>
                  </m:oMath>
                </a14:m>
                <a:r>
                  <a:rPr lang="en-US" sz="1500" b="0" i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𝑈𝐷</m:t>
                        </m:r>
                      </m:sub>
                      <m:sup>
                        <m: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p>
                    </m:sSubSup>
                    <m:r>
                      <a:rPr lang="en-US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15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3.8424545</m:t>
                    </m:r>
                    <m:r>
                      <a:rPr lang="en-US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48</m:t>
                    </m:r>
                    <m:r>
                      <a:rPr lang="en-US" sz="1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64</m:t>
                        </m:r>
                      </m:e>
                    </m:d>
                  </m:oMath>
                </a14:m>
                <a:endParaRPr lang="en-US" sz="1500" b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𝑈𝐷</m:t>
                        </m:r>
                      </m:sub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p>
                    </m:sSubSup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𝑈𝐷</m:t>
                        </m:r>
                      </m:sub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sup>
                    </m:sSubSup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)/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/>
                    </m:sSubSup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=(1.5±2.3)×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endParaRPr lang="en-US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1A5D23C-3449-01FD-4249-54129984E9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6" y="5473232"/>
                <a:ext cx="4330827" cy="9215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2F3F6FD-43F0-7ACF-0D60-6AD3191591DA}"/>
              </a:ext>
            </a:extLst>
          </p:cNvPr>
          <p:cNvSpPr txBox="1"/>
          <p:nvPr/>
        </p:nvSpPr>
        <p:spPr>
          <a:xfrm>
            <a:off x="4531902" y="2787095"/>
            <a:ext cx="4431476" cy="7078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b="1" dirty="0">
                <a:solidFill>
                  <a:srgbClr val="000000"/>
                </a:solidFill>
              </a:rPr>
              <a:t>Possible to improve the measurement using careful systematics analysis </a:t>
            </a:r>
          </a:p>
        </p:txBody>
      </p:sp>
    </p:spTree>
    <p:extLst>
      <p:ext uri="{BB962C8B-B14F-4D97-AF65-F5344CB8AC3E}">
        <p14:creationId xmlns:p14="http://schemas.microsoft.com/office/powerpoint/2010/main" val="1872658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aph of 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72EFC641-E711-F8DF-3597-6742D5B7C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405792"/>
            <a:ext cx="9108504" cy="367186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400600" cy="850106"/>
          </a:xfrm>
          <a:noFill/>
        </p:spPr>
        <p:txBody>
          <a:bodyPr>
            <a:normAutofit fontScale="90000"/>
          </a:bodyPr>
          <a:lstStyle/>
          <a:p>
            <a:pPr algn="r"/>
            <a:r>
              <a:rPr lang="en-US" sz="27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Constraints in Asymmetry Channel</a:t>
            </a:r>
            <a:endParaRPr lang="en-GB" sz="2700" dirty="0">
              <a:solidFill>
                <a:srgbClr val="464543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2951820" y="3302392"/>
            <a:ext cx="1584176" cy="216024"/>
          </a:xfrm>
          <a:prstGeom prst="borderCallout1">
            <a:avLst>
              <a:gd name="adj1" fmla="val 106319"/>
              <a:gd name="adj2" fmla="val 93550"/>
              <a:gd name="adj3" fmla="val 256144"/>
              <a:gd name="adj4" fmla="val 124050"/>
            </a:avLst>
          </a:prstGeom>
          <a:solidFill>
            <a:srgbClr val="9B6B3A"/>
          </a:solidFill>
          <a:ln>
            <a:solidFill>
              <a:srgbClr val="9B6B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3</a:t>
            </a:r>
            <a:r>
              <a:rPr lang="el-GR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σ</a:t>
            </a:r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: PRL 99, 161603 (2007)</a:t>
            </a:r>
          </a:p>
        </p:txBody>
      </p:sp>
      <p:sp>
        <p:nvSpPr>
          <p:cNvPr id="4" name="Line Callout 1 3"/>
          <p:cNvSpPr/>
          <p:nvPr/>
        </p:nvSpPr>
        <p:spPr>
          <a:xfrm>
            <a:off x="2231740" y="2852936"/>
            <a:ext cx="1440160" cy="216024"/>
          </a:xfrm>
          <a:prstGeom prst="borderCallout1">
            <a:avLst>
              <a:gd name="adj1" fmla="val 99059"/>
              <a:gd name="adj2" fmla="val 50346"/>
              <a:gd name="adj3" fmla="val 564010"/>
              <a:gd name="adj4" fmla="val 35864"/>
            </a:avLst>
          </a:prstGeom>
          <a:solidFill>
            <a:srgbClr val="0404FF"/>
          </a:solidFill>
          <a:ln>
            <a:solidFill>
              <a:srgbClr val="040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PRD 80, 032003 (2009)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5724255" y="3202300"/>
            <a:ext cx="1584176" cy="216024"/>
          </a:xfrm>
          <a:prstGeom prst="borderCallout1">
            <a:avLst>
              <a:gd name="adj1" fmla="val 104234"/>
              <a:gd name="adj2" fmla="val 8955"/>
              <a:gd name="adj3" fmla="val 238491"/>
              <a:gd name="adj4" fmla="val 2085"/>
            </a:avLst>
          </a:prstGeom>
          <a:solidFill>
            <a:srgbClr val="ABABAB"/>
          </a:solidFill>
          <a:ln>
            <a:solidFill>
              <a:srgbClr val="AB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2.5</a:t>
            </a:r>
            <a:r>
              <a:rPr lang="el-GR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σ</a:t>
            </a:r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: </a:t>
            </a:r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(2018)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6876256" y="3498829"/>
            <a:ext cx="1512168" cy="216024"/>
          </a:xfrm>
          <a:prstGeom prst="borderCallout1">
            <a:avLst>
              <a:gd name="adj1" fmla="val 101475"/>
              <a:gd name="adj2" fmla="val 32449"/>
              <a:gd name="adj3" fmla="val 227917"/>
              <a:gd name="adj4" fmla="val 9794"/>
            </a:avLst>
          </a:prstGeom>
          <a:solidFill>
            <a:srgbClr val="EF4C4C"/>
          </a:solidFill>
          <a:ln>
            <a:solidFill>
              <a:srgbClr val="EF4C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5</a:t>
            </a:r>
            <a:r>
              <a:rPr lang="el-GR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σ</a:t>
            </a:r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: </a:t>
            </a:r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(2012)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3" name="Line Callout 1 12"/>
          <p:cNvSpPr/>
          <p:nvPr/>
        </p:nvSpPr>
        <p:spPr>
          <a:xfrm>
            <a:off x="5436096" y="5109715"/>
            <a:ext cx="1512168" cy="216024"/>
          </a:xfrm>
          <a:prstGeom prst="borderCallout1">
            <a:avLst>
              <a:gd name="adj1" fmla="val 4960"/>
              <a:gd name="adj2" fmla="val 50964"/>
              <a:gd name="adj3" fmla="val -247993"/>
              <a:gd name="adj4" fmla="val 101485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(2018)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9" name="Line Callout 1 18"/>
          <p:cNvSpPr/>
          <p:nvPr/>
        </p:nvSpPr>
        <p:spPr>
          <a:xfrm>
            <a:off x="3203847" y="4968821"/>
            <a:ext cx="1512168" cy="216024"/>
          </a:xfrm>
          <a:prstGeom prst="borderCallout1">
            <a:avLst>
              <a:gd name="adj1" fmla="val -1643"/>
              <a:gd name="adj2" fmla="val 98708"/>
              <a:gd name="adj3" fmla="val -229437"/>
              <a:gd name="adj4" fmla="val 155841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(2012)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4653697" y="4139976"/>
            <a:ext cx="1059315" cy="814553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H="1">
            <a:off x="4675761" y="4842970"/>
            <a:ext cx="1080120" cy="106200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4716016" y="4606094"/>
            <a:ext cx="996996" cy="353639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D776D56-F6E7-79D7-5418-CE88539FA328}"/>
              </a:ext>
            </a:extLst>
          </p:cNvPr>
          <p:cNvSpPr/>
          <p:nvPr/>
        </p:nvSpPr>
        <p:spPr>
          <a:xfrm>
            <a:off x="4067944" y="2058924"/>
            <a:ext cx="146867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95% C.L./C.I.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F14A59-3103-A10B-042A-2CF1F092F093}"/>
              </a:ext>
            </a:extLst>
          </p:cNvPr>
          <p:cNvSpPr/>
          <p:nvPr/>
        </p:nvSpPr>
        <p:spPr>
          <a:xfrm>
            <a:off x="2305454" y="6099141"/>
            <a:ext cx="42779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!!!&gt;&gt;&gt; Assuming the angle </a:t>
            </a:r>
            <a:r>
              <a:rPr lang="el-GR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β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 is fixed &lt;&lt;&lt;!!!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AD82CB-A17D-D812-0A22-5F7FA6B8B268}"/>
              </a:ext>
            </a:extLst>
          </p:cNvPr>
          <p:cNvSpPr/>
          <p:nvPr/>
        </p:nvSpPr>
        <p:spPr>
          <a:xfrm>
            <a:off x="2474546" y="6449885"/>
            <a:ext cx="4329702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P. Mohanmurthy et al., </a:t>
            </a:r>
            <a:r>
              <a:rPr lang="en-US" sz="1600" i="1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Symmetry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14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Segoe UI Bold" panose="020B0802040204020203" pitchFamily="34" charset="0"/>
              </a:rPr>
              <a:t>, 487 (2022)</a:t>
            </a:r>
          </a:p>
        </p:txBody>
      </p:sp>
      <p:sp>
        <p:nvSpPr>
          <p:cNvPr id="20" name="Line Callout 1 3">
            <a:extLst>
              <a:ext uri="{FF2B5EF4-FFF2-40B4-BE49-F238E27FC236}">
                <a16:creationId xmlns:a16="http://schemas.microsoft.com/office/drawing/2014/main" id="{3A7F20CC-B033-D226-F8DA-E45C00C33CA8}"/>
              </a:ext>
            </a:extLst>
          </p:cNvPr>
          <p:cNvSpPr/>
          <p:nvPr/>
        </p:nvSpPr>
        <p:spPr>
          <a:xfrm>
            <a:off x="971600" y="3933056"/>
            <a:ext cx="1584176" cy="241909"/>
          </a:xfrm>
          <a:prstGeom prst="borderCallout1">
            <a:avLst>
              <a:gd name="adj1" fmla="val 99059"/>
              <a:gd name="adj2" fmla="val 50346"/>
              <a:gd name="adj3" fmla="val 184916"/>
              <a:gd name="adj4" fmla="val 46256"/>
            </a:avLst>
          </a:prstGeom>
          <a:solidFill>
            <a:srgbClr val="550055"/>
          </a:solidFill>
          <a:ln>
            <a:solidFill>
              <a:srgbClr val="550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Symmetry 14, 487 (2022)</a:t>
            </a:r>
          </a:p>
        </p:txBody>
      </p:sp>
      <p:sp>
        <p:nvSpPr>
          <p:cNvPr id="12" name="Line Callout 1 8">
            <a:extLst>
              <a:ext uri="{FF2B5EF4-FFF2-40B4-BE49-F238E27FC236}">
                <a16:creationId xmlns:a16="http://schemas.microsoft.com/office/drawing/2014/main" id="{C92F508A-CFF1-EE25-F307-5275E79E7BE1}"/>
              </a:ext>
            </a:extLst>
          </p:cNvPr>
          <p:cNvSpPr/>
          <p:nvPr/>
        </p:nvSpPr>
        <p:spPr>
          <a:xfrm>
            <a:off x="2719736" y="4081483"/>
            <a:ext cx="1584176" cy="216024"/>
          </a:xfrm>
          <a:prstGeom prst="borderCallout1">
            <a:avLst>
              <a:gd name="adj1" fmla="val 8516"/>
              <a:gd name="adj2" fmla="val 98168"/>
              <a:gd name="adj3" fmla="val -272794"/>
              <a:gd name="adj4" fmla="val 182862"/>
            </a:avLst>
          </a:prstGeom>
          <a:solidFill>
            <a:srgbClr val="FFB063"/>
          </a:solidFill>
          <a:ln>
            <a:solidFill>
              <a:srgbClr val="FFB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PLB 812, 135993 (2021)</a:t>
            </a:r>
          </a:p>
        </p:txBody>
      </p:sp>
      <p:sp>
        <p:nvSpPr>
          <p:cNvPr id="15" name="Line Callout 1 3">
            <a:extLst>
              <a:ext uri="{FF2B5EF4-FFF2-40B4-BE49-F238E27FC236}">
                <a16:creationId xmlns:a16="http://schemas.microsoft.com/office/drawing/2014/main" id="{E074EBC3-4BC6-5EDF-FC97-38D91CACC503}"/>
              </a:ext>
            </a:extLst>
          </p:cNvPr>
          <p:cNvSpPr/>
          <p:nvPr/>
        </p:nvSpPr>
        <p:spPr>
          <a:xfrm>
            <a:off x="1179933" y="3312131"/>
            <a:ext cx="555355" cy="241909"/>
          </a:xfrm>
          <a:prstGeom prst="borderCallout1">
            <a:avLst>
              <a:gd name="adj1" fmla="val 99059"/>
              <a:gd name="adj2" fmla="val 50346"/>
              <a:gd name="adj3" fmla="val 184916"/>
              <a:gd name="adj4" fmla="val 46256"/>
            </a:avLst>
          </a:prstGeom>
          <a:solidFill>
            <a:srgbClr val="550055"/>
          </a:solidFill>
          <a:ln>
            <a:solidFill>
              <a:srgbClr val="550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This*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99AC48-6917-2594-5A6B-F05BBE855E93}"/>
                  </a:ext>
                </a:extLst>
              </p:cNvPr>
              <p:cNvSpPr txBox="1"/>
              <p:nvPr/>
            </p:nvSpPr>
            <p:spPr>
              <a:xfrm>
                <a:off x="1165727" y="1378964"/>
                <a:ext cx="7110575" cy="5028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sz="200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𝒏</m:t>
                          </m:r>
                          <m:sSup>
                            <m:sSupPr>
                              <m:ctrlPr>
                                <a:rPr lang="en-US" sz="2000" b="1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p>
                              <m:r>
                                <a:rPr lang="en-US" sz="2000" b="1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sup>
                      </m:sSubSup>
                      <m:r>
                        <a:rPr lang="en-US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unc>
                            <m:funcPr>
                              <m:ctrlPr>
                                <a:rPr lang="en-US" sz="2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𝒄𝒐𝒔</m:t>
                              </m:r>
                            </m:fName>
                            <m:e>
                              <m:r>
                                <a:rPr lang="en-US" sz="2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func>
                        </m:e>
                      </m:rad>
                      <m:r>
                        <a:rPr lang="en-US" sz="200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000" b="1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200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200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∀ </m:t>
                      </m:r>
                      <m:sSup>
                        <m:sSupPr>
                          <m:ctrlPr>
                            <a:rPr lang="en-US" sz="200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200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 </m:t>
                      </m:r>
                      <m:d>
                        <m:dPr>
                          <m:ctrlPr>
                            <a:rPr lang="en-US" sz="200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𝟑𝟗</m:t>
                          </m:r>
                          <m:r>
                            <a:rPr lang="en-US" sz="200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1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000" b="1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𝟎𝟑</m:t>
                          </m:r>
                        </m:e>
                      </m:d>
                      <m:r>
                        <a:rPr lang="en-US" sz="200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200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200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sz="200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@ </m:t>
                      </m:r>
                      <m:r>
                        <a:rPr lang="en-US" sz="200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𝟗𝟓</m:t>
                      </m:r>
                      <m:r>
                        <a:rPr lang="en-US" sz="200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% </m:t>
                      </m:r>
                      <m:r>
                        <a:rPr lang="en-US" sz="200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200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sz="200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99AC48-6917-2594-5A6B-F05BBE855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727" y="1378964"/>
                <a:ext cx="7110575" cy="502830"/>
              </a:xfrm>
              <a:prstGeom prst="rect">
                <a:avLst/>
              </a:prstGeom>
              <a:blipFill>
                <a:blip r:embed="rId3"/>
                <a:stretch>
                  <a:fillRect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0133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02EA46F0-83AB-87CE-DF84-1052052CD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68" y="1552739"/>
            <a:ext cx="10065676" cy="526560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400600" cy="85010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7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Constraints from Modulation</a:t>
            </a:r>
            <a:endParaRPr lang="en-GB" sz="2700" dirty="0">
              <a:solidFill>
                <a:srgbClr val="464543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2951820" y="3302392"/>
            <a:ext cx="1584176" cy="216024"/>
          </a:xfrm>
          <a:prstGeom prst="borderCallout1">
            <a:avLst>
              <a:gd name="adj1" fmla="val 106319"/>
              <a:gd name="adj2" fmla="val 93550"/>
              <a:gd name="adj3" fmla="val 256144"/>
              <a:gd name="adj4" fmla="val 124050"/>
            </a:avLst>
          </a:prstGeom>
          <a:solidFill>
            <a:srgbClr val="9B6B3A"/>
          </a:solidFill>
          <a:ln>
            <a:solidFill>
              <a:srgbClr val="9B6B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3</a:t>
            </a:r>
            <a:r>
              <a:rPr lang="el-GR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σ</a:t>
            </a:r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: PRL 99, 161603 (2007)</a:t>
            </a:r>
          </a:p>
        </p:txBody>
      </p:sp>
      <p:sp>
        <p:nvSpPr>
          <p:cNvPr id="4" name="Line Callout 1 3"/>
          <p:cNvSpPr/>
          <p:nvPr/>
        </p:nvSpPr>
        <p:spPr>
          <a:xfrm>
            <a:off x="2231740" y="2852936"/>
            <a:ext cx="1440160" cy="216024"/>
          </a:xfrm>
          <a:prstGeom prst="borderCallout1">
            <a:avLst>
              <a:gd name="adj1" fmla="val 99059"/>
              <a:gd name="adj2" fmla="val 50346"/>
              <a:gd name="adj3" fmla="val 430005"/>
              <a:gd name="adj4" fmla="val 40650"/>
            </a:avLst>
          </a:prstGeom>
          <a:solidFill>
            <a:srgbClr val="0404FF"/>
          </a:solidFill>
          <a:ln>
            <a:solidFill>
              <a:srgbClr val="040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PRD 80, 032003 (2009)</a:t>
            </a:r>
          </a:p>
        </p:txBody>
      </p:sp>
      <p:sp>
        <p:nvSpPr>
          <p:cNvPr id="11" name="Line Callout 1 10"/>
          <p:cNvSpPr/>
          <p:nvPr/>
        </p:nvSpPr>
        <p:spPr>
          <a:xfrm>
            <a:off x="7380312" y="4054525"/>
            <a:ext cx="1512168" cy="216024"/>
          </a:xfrm>
          <a:prstGeom prst="borderCallout1">
            <a:avLst>
              <a:gd name="adj1" fmla="val 101475"/>
              <a:gd name="adj2" fmla="val 32449"/>
              <a:gd name="adj3" fmla="val 227917"/>
              <a:gd name="adj4" fmla="val 9794"/>
            </a:avLst>
          </a:prstGeom>
          <a:solidFill>
            <a:srgbClr val="EF4C4C"/>
          </a:solidFill>
          <a:ln>
            <a:solidFill>
              <a:srgbClr val="EF4C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5</a:t>
            </a:r>
            <a:r>
              <a:rPr lang="el-GR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σ</a:t>
            </a:r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: </a:t>
            </a:r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(2012)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3" name="Line Callout 1 12"/>
          <p:cNvSpPr/>
          <p:nvPr/>
        </p:nvSpPr>
        <p:spPr>
          <a:xfrm>
            <a:off x="5436096" y="5109715"/>
            <a:ext cx="1512168" cy="216024"/>
          </a:xfrm>
          <a:prstGeom prst="borderCallout1">
            <a:avLst>
              <a:gd name="adj1" fmla="val 4960"/>
              <a:gd name="adj2" fmla="val 50964"/>
              <a:gd name="adj3" fmla="val -188435"/>
              <a:gd name="adj4" fmla="val 91761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(2018)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9" name="Line Callout 1 18"/>
          <p:cNvSpPr/>
          <p:nvPr/>
        </p:nvSpPr>
        <p:spPr>
          <a:xfrm>
            <a:off x="3707905" y="5089237"/>
            <a:ext cx="1512168" cy="216024"/>
          </a:xfrm>
          <a:prstGeom prst="borderCallout1">
            <a:avLst>
              <a:gd name="adj1" fmla="val -1643"/>
              <a:gd name="adj2" fmla="val 98708"/>
              <a:gd name="adj3" fmla="val -288995"/>
              <a:gd name="adj4" fmla="val 170123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(2012)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5220073" y="4584397"/>
            <a:ext cx="576063" cy="482351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D776D56-F6E7-79D7-5418-CE88539FA328}"/>
              </a:ext>
            </a:extLst>
          </p:cNvPr>
          <p:cNvSpPr/>
          <p:nvPr/>
        </p:nvSpPr>
        <p:spPr>
          <a:xfrm>
            <a:off x="7564491" y="5870409"/>
            <a:ext cx="146867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95% C.L./C.I. </a:t>
            </a:r>
          </a:p>
        </p:txBody>
      </p:sp>
      <p:sp>
        <p:nvSpPr>
          <p:cNvPr id="12" name="Line Callout 1 8">
            <a:extLst>
              <a:ext uri="{FF2B5EF4-FFF2-40B4-BE49-F238E27FC236}">
                <a16:creationId xmlns:a16="http://schemas.microsoft.com/office/drawing/2014/main" id="{C92F508A-CFF1-EE25-F307-5275E79E7BE1}"/>
              </a:ext>
            </a:extLst>
          </p:cNvPr>
          <p:cNvSpPr/>
          <p:nvPr/>
        </p:nvSpPr>
        <p:spPr>
          <a:xfrm>
            <a:off x="4829790" y="3078011"/>
            <a:ext cx="1584176" cy="216024"/>
          </a:xfrm>
          <a:prstGeom prst="borderCallout1">
            <a:avLst>
              <a:gd name="adj1" fmla="val 106361"/>
              <a:gd name="adj2" fmla="val 54950"/>
              <a:gd name="adj3" fmla="val 186652"/>
              <a:gd name="adj4" fmla="val 53788"/>
            </a:avLst>
          </a:prstGeom>
          <a:solidFill>
            <a:srgbClr val="FFB063"/>
          </a:solidFill>
          <a:ln>
            <a:solidFill>
              <a:srgbClr val="FFB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PLB 812, 135993 (2021)</a:t>
            </a:r>
          </a:p>
        </p:txBody>
      </p:sp>
      <p:sp>
        <p:nvSpPr>
          <p:cNvPr id="15" name="Line Callout 1 3">
            <a:extLst>
              <a:ext uri="{FF2B5EF4-FFF2-40B4-BE49-F238E27FC236}">
                <a16:creationId xmlns:a16="http://schemas.microsoft.com/office/drawing/2014/main" id="{E074EBC3-4BC6-5EDF-FC97-38D91CACC503}"/>
              </a:ext>
            </a:extLst>
          </p:cNvPr>
          <p:cNvSpPr/>
          <p:nvPr/>
        </p:nvSpPr>
        <p:spPr>
          <a:xfrm>
            <a:off x="1179933" y="3312131"/>
            <a:ext cx="555355" cy="241909"/>
          </a:xfrm>
          <a:prstGeom prst="borderCallout1">
            <a:avLst>
              <a:gd name="adj1" fmla="val 99059"/>
              <a:gd name="adj2" fmla="val 50346"/>
              <a:gd name="adj3" fmla="val 184916"/>
              <a:gd name="adj4" fmla="val 46256"/>
            </a:avLst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This*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99AC48-6917-2594-5A6B-F05BBE855E93}"/>
                  </a:ext>
                </a:extLst>
              </p:cNvPr>
              <p:cNvSpPr txBox="1"/>
              <p:nvPr/>
            </p:nvSpPr>
            <p:spPr>
              <a:xfrm>
                <a:off x="1752337" y="1056975"/>
                <a:ext cx="6236764" cy="121302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lang="en-US" sz="2000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000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sSubSup>
                            <m:sSubSupPr>
                              <m:ctrlPr>
                                <a:rPr lang="el-GR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𝛀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⨁</m:t>
                                  </m:r>
                                </m:sub>
                              </m:sSub>
                              <m:r>
                                <a:rPr lang="en-US" sz="2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</m:sup>
                      </m:sSubSup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000" b="0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51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∀ </m:t>
                      </m:r>
                      <m:sSup>
                        <m:sSupPr>
                          <m:ctrlPr>
                            <a:rPr lang="en-US" sz="20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0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 </m:t>
                      </m:r>
                      <m:d>
                        <m:dPr>
                          <m:ctrlPr>
                            <a:rPr lang="en-US" sz="20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0.39</m:t>
                          </m:r>
                          <m:r>
                            <a:rPr lang="en-US" sz="20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1.03</m:t>
                          </m:r>
                        </m:e>
                      </m:d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@ 95 % 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i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old" panose="020B0802040204020203" pitchFamily="34" charset="0"/>
                  <a:cs typeface="Segoe UI Bold" panose="020B0802040204020203" pitchFamily="34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lang="en-US" sz="2000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000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sSubSup>
                            <m:sSubSupPr>
                              <m:ctrlPr>
                                <a:rPr lang="el-GR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20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𝛀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⨁</m:t>
                                  </m:r>
                                </m:sub>
                              </m:sSub>
                              <m:r>
                                <a:rPr lang="en-US" sz="20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</m:sup>
                      </m:sSubSup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000" b="0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56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∀ </m:t>
                      </m:r>
                      <m:sSup>
                        <m:sSupPr>
                          <m:ctrlPr>
                            <a:rPr lang="en-US" sz="20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0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 </m:t>
                      </m:r>
                      <m:d>
                        <m:dPr>
                          <m:ctrlPr>
                            <a:rPr lang="en-US" sz="20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0.39</m:t>
                          </m:r>
                          <m:r>
                            <a:rPr lang="en-US" sz="20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1.03</m:t>
                          </m:r>
                        </m:e>
                      </m:d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@ 95 % 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0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i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old" panose="020B0802040204020203" pitchFamily="34" charset="0"/>
                  <a:cs typeface="Segoe UI Bold" panose="020B0802040204020203" pitchFamily="34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99AC48-6917-2594-5A6B-F05BBE855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337" y="1056975"/>
                <a:ext cx="6236764" cy="12130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40DB8D94-412F-41CE-9645-82D675683963}"/>
              </a:ext>
            </a:extLst>
          </p:cNvPr>
          <p:cNvSpPr/>
          <p:nvPr/>
        </p:nvSpPr>
        <p:spPr>
          <a:xfrm>
            <a:off x="910288" y="6278160"/>
            <a:ext cx="78390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Not seen in this domain: SNS, MURMUR, STEREO</a:t>
            </a:r>
          </a:p>
        </p:txBody>
      </p:sp>
    </p:spTree>
    <p:extLst>
      <p:ext uri="{BB962C8B-B14F-4D97-AF65-F5344CB8AC3E}">
        <p14:creationId xmlns:p14="http://schemas.microsoft.com/office/powerpoint/2010/main" val="1256549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79712" y="206107"/>
            <a:ext cx="5040560" cy="85010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GB" sz="5400" dirty="0">
                <a:solidFill>
                  <a:srgbClr val="0066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Summary</a:t>
            </a:r>
            <a:endParaRPr lang="en-GB" sz="5400" baseline="-25000" dirty="0">
              <a:solidFill>
                <a:srgbClr val="006699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341E30-B49F-419A-8D6D-91FC101BC59C}"/>
                  </a:ext>
                </a:extLst>
              </p:cNvPr>
              <p:cNvSpPr/>
              <p:nvPr/>
            </p:nvSpPr>
            <p:spPr>
              <a:xfrm>
                <a:off x="90406" y="2454618"/>
                <a:ext cx="4389827" cy="735971"/>
              </a:xfrm>
              <a:prstGeom prst="rect">
                <a:avLst/>
              </a:prstGeom>
              <a:solidFill>
                <a:srgbClr val="92D050"/>
              </a:solidFill>
              <a:ln w="38100"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400" i="1" dirty="0">
                    <a:ln w="0"/>
                    <a:solidFill>
                      <a:srgbClr val="0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n w="0"/>
                            <a:solidFill>
                              <a:srgbClr val="0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n w="0"/>
                            <a:solidFill>
                              <a:srgbClr val="0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400" i="1">
                            <a:ln w="0"/>
                            <a:solidFill>
                              <a:srgbClr val="0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sz="1400" i="1">
                                <a:ln w="0"/>
                                <a:solidFill>
                                  <a:srgbClr val="0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n w="0"/>
                                <a:solidFill>
                                  <a:srgbClr val="0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400" i="1">
                                <a:ln w="0"/>
                                <a:solidFill>
                                  <a:srgbClr val="0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sSubSup>
                          <m:sSubSupPr>
                            <m:ctrlPr>
                              <a:rPr lang="el-GR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1400" b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𝐁</m:t>
                            </m:r>
                          </m:sub>
                          <m:sup/>
                        </m:sSubSup>
                      </m:sup>
                    </m:sSubSup>
                    <m:r>
                      <a:rPr lang="en-US" sz="1400" i="1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400" b="0" i="1" smtClean="0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1400" i="1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400" i="1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∀ </m:t>
                    </m:r>
                    <m:sSup>
                      <m:sSupPr>
                        <m:ctrlPr>
                          <a:rPr lang="en-US" sz="1400" i="1">
                            <a:ln w="0"/>
                            <a:solidFill>
                              <a:srgbClr val="0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n w="0"/>
                            <a:solidFill>
                              <a:srgbClr val="0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1400" i="1">
                            <a:ln w="0"/>
                            <a:solidFill>
                              <a:srgbClr val="0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400" i="1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1400" i="1">
                            <a:ln w="0"/>
                            <a:solidFill>
                              <a:srgbClr val="0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n w="0"/>
                            <a:solidFill>
                              <a:srgbClr val="0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0.38</m:t>
                        </m:r>
                        <m:r>
                          <a:rPr lang="en-US" sz="1400" i="1">
                            <a:ln w="0"/>
                            <a:solidFill>
                              <a:srgbClr val="0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n w="0"/>
                            <a:solidFill>
                              <a:srgbClr val="0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n w="0"/>
                            <a:solidFill>
                              <a:srgbClr val="0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1400" b="0" i="1" smtClean="0">
                            <a:ln w="0"/>
                            <a:solidFill>
                              <a:srgbClr val="0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5.66</m:t>
                        </m:r>
                      </m:e>
                    </m:d>
                    <m:r>
                      <a:rPr lang="en-US" sz="1400" i="1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i="1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1400" i="1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@ 95 % </m:t>
                    </m:r>
                    <m:r>
                      <a:rPr lang="en-US" sz="1400" i="1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400" i="1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i="1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400" i="1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400" i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2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lang="en-US" sz="1200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1200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sSubSup>
                            <m:sSubSupPr>
                              <m:ctrlPr>
                                <a:rPr lang="el-GR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1200" b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𝐁</m:t>
                              </m:r>
                            </m:sub>
                            <m:sup/>
                          </m:sSubSup>
                        </m:sup>
                      </m:sSubSup>
                      <m:r>
                        <a:rPr lang="en-US" sz="1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1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unc>
                            <m:funcPr>
                              <m:ctrlPr>
                                <a:rPr lang="en-US" sz="1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func>
                        </m:e>
                      </m:rad>
                      <m:r>
                        <a:rPr lang="en-US" sz="12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1200" b="0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12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12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∀ </m:t>
                      </m:r>
                      <m:sSup>
                        <m:sSupPr>
                          <m:ctrlPr>
                            <a:rPr lang="en-US" sz="12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12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2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∈</m:t>
                      </m:r>
                      <m:d>
                        <m:dPr>
                          <m:ctrlPr>
                            <a:rPr lang="en-US" sz="12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1200" b="0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.04</m:t>
                          </m:r>
                          <m:r>
                            <a:rPr lang="en-US" sz="12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2</m:t>
                          </m:r>
                          <m:r>
                            <a:rPr lang="en-US" sz="1200" b="0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5.39</m:t>
                          </m:r>
                        </m:e>
                      </m:d>
                      <m:r>
                        <a:rPr lang="en-US" sz="12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2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2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@ 95 % </m:t>
                      </m:r>
                      <m:r>
                        <a:rPr lang="en-US" sz="12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sz="12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12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20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Segoe UI Bold" panose="020B0802040204020203" pitchFamily="34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341E30-B49F-419A-8D6D-91FC101BC5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06" y="2454618"/>
                <a:ext cx="4389827" cy="735971"/>
              </a:xfrm>
              <a:prstGeom prst="rect">
                <a:avLst/>
              </a:prstGeom>
              <a:blipFill>
                <a:blip r:embed="rId3"/>
                <a:stretch>
                  <a:fillRect b="-1667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E4FC6F41-9F59-41CC-B89A-EE3E2D489290}"/>
              </a:ext>
            </a:extLst>
          </p:cNvPr>
          <p:cNvSpPr/>
          <p:nvPr/>
        </p:nvSpPr>
        <p:spPr bwMode="auto">
          <a:xfrm>
            <a:off x="4574066" y="1909312"/>
            <a:ext cx="4536504" cy="2142882"/>
          </a:xfrm>
          <a:prstGeom prst="rect">
            <a:avLst/>
          </a:prstGeom>
          <a:solidFill>
            <a:srgbClr val="CCECFF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u="sng" dirty="0">
                <a:solidFill>
                  <a:srgbClr val="000000"/>
                </a:solidFill>
              </a:rPr>
              <a:t>Relevant Result Papers: 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[1] </a:t>
            </a:r>
            <a:r>
              <a:rPr lang="nb-NO" sz="1600" dirty="0">
                <a:solidFill>
                  <a:srgbClr val="000000"/>
                </a:solidFill>
              </a:rPr>
              <a:t>G. Ban et al., Phys. Rev. Lett. </a:t>
            </a:r>
            <a:r>
              <a:rPr lang="nb-NO" sz="1600" b="1" dirty="0">
                <a:solidFill>
                  <a:srgbClr val="000000"/>
                </a:solidFill>
              </a:rPr>
              <a:t>99</a:t>
            </a:r>
            <a:r>
              <a:rPr lang="nb-NO" sz="1600" dirty="0">
                <a:solidFill>
                  <a:srgbClr val="000000"/>
                </a:solidFill>
              </a:rPr>
              <a:t> (2007) 161603. </a:t>
            </a:r>
          </a:p>
          <a:p>
            <a:r>
              <a:rPr lang="nb-NO" sz="1600" dirty="0">
                <a:solidFill>
                  <a:srgbClr val="000000"/>
                </a:solidFill>
              </a:rPr>
              <a:t>[2] A. P. </a:t>
            </a:r>
            <a:r>
              <a:rPr lang="en-US" sz="1600" dirty="0" err="1">
                <a:solidFill>
                  <a:srgbClr val="000000"/>
                </a:solidFill>
              </a:rPr>
              <a:t>Serebrov</a:t>
            </a:r>
            <a:r>
              <a:rPr lang="en-US" sz="1600" dirty="0">
                <a:solidFill>
                  <a:srgbClr val="000000"/>
                </a:solidFill>
              </a:rPr>
              <a:t> et al., NIMA </a:t>
            </a:r>
            <a:r>
              <a:rPr lang="en-US" sz="1600" b="1" dirty="0">
                <a:solidFill>
                  <a:srgbClr val="000000"/>
                </a:solidFill>
              </a:rPr>
              <a:t>611</a:t>
            </a:r>
            <a:r>
              <a:rPr lang="en-US" sz="1600" dirty="0">
                <a:solidFill>
                  <a:srgbClr val="000000"/>
                </a:solidFill>
              </a:rPr>
              <a:t>, 137–140 (2009);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	                 Phys. Lett. B </a:t>
            </a:r>
            <a:r>
              <a:rPr lang="en-US" sz="1600" b="1" dirty="0">
                <a:solidFill>
                  <a:srgbClr val="000000"/>
                </a:solidFill>
              </a:rPr>
              <a:t>663</a:t>
            </a:r>
            <a:r>
              <a:rPr lang="en-US" sz="1600" dirty="0">
                <a:solidFill>
                  <a:srgbClr val="000000"/>
                </a:solidFill>
              </a:rPr>
              <a:t>, 181 (2008).</a:t>
            </a:r>
          </a:p>
          <a:p>
            <a:r>
              <a:rPr lang="en-US" sz="1600" dirty="0">
                <a:solidFill>
                  <a:srgbClr val="000000"/>
                </a:solidFill>
              </a:rPr>
              <a:t>[3] I. </a:t>
            </a:r>
            <a:r>
              <a:rPr lang="en-US" sz="1600" dirty="0" err="1">
                <a:solidFill>
                  <a:srgbClr val="000000"/>
                </a:solidFill>
              </a:rPr>
              <a:t>Altarev</a:t>
            </a:r>
            <a:r>
              <a:rPr lang="en-US" sz="1600" dirty="0">
                <a:solidFill>
                  <a:srgbClr val="000000"/>
                </a:solidFill>
              </a:rPr>
              <a:t> et al., Phys. Rev. D </a:t>
            </a:r>
            <a:r>
              <a:rPr lang="en-US" sz="1600" b="1" dirty="0">
                <a:solidFill>
                  <a:srgbClr val="000000"/>
                </a:solidFill>
              </a:rPr>
              <a:t>80</a:t>
            </a:r>
            <a:r>
              <a:rPr lang="en-US" sz="1600" dirty="0">
                <a:solidFill>
                  <a:srgbClr val="000000"/>
                </a:solidFill>
              </a:rPr>
              <a:t>, 032003 (2009).</a:t>
            </a:r>
          </a:p>
          <a:p>
            <a:r>
              <a:rPr lang="en-US" sz="1600" dirty="0">
                <a:solidFill>
                  <a:srgbClr val="000000"/>
                </a:solidFill>
              </a:rPr>
              <a:t>[4] Z. Berezhiani, EPJ C </a:t>
            </a:r>
            <a:r>
              <a:rPr lang="en-US" sz="1600" b="1" dirty="0">
                <a:solidFill>
                  <a:srgbClr val="000000"/>
                </a:solidFill>
              </a:rPr>
              <a:t>64</a:t>
            </a:r>
            <a:r>
              <a:rPr lang="en-US" sz="1600" dirty="0">
                <a:solidFill>
                  <a:srgbClr val="000000"/>
                </a:solidFill>
              </a:rPr>
              <a:t> (2009) 421.</a:t>
            </a:r>
          </a:p>
          <a:p>
            <a:r>
              <a:rPr lang="en-US" sz="1600" dirty="0">
                <a:solidFill>
                  <a:srgbClr val="000000"/>
                </a:solidFill>
              </a:rPr>
              <a:t>[5] Z. Berezhiani and F. </a:t>
            </a:r>
            <a:r>
              <a:rPr lang="en-US" sz="1600" dirty="0" err="1">
                <a:solidFill>
                  <a:srgbClr val="000000"/>
                </a:solidFill>
              </a:rPr>
              <a:t>Nesti</a:t>
            </a:r>
            <a:r>
              <a:rPr lang="en-US" sz="1600" dirty="0">
                <a:solidFill>
                  <a:srgbClr val="000000"/>
                </a:solidFill>
              </a:rPr>
              <a:t>, EPJ C </a:t>
            </a:r>
            <a:r>
              <a:rPr lang="en-US" sz="1600" b="1" dirty="0">
                <a:solidFill>
                  <a:srgbClr val="000000"/>
                </a:solidFill>
              </a:rPr>
              <a:t>72</a:t>
            </a:r>
            <a:r>
              <a:rPr lang="en-US" sz="1600" dirty="0">
                <a:solidFill>
                  <a:srgbClr val="000000"/>
                </a:solidFill>
              </a:rPr>
              <a:t>, 1974 (2012).</a:t>
            </a:r>
          </a:p>
          <a:p>
            <a:r>
              <a:rPr lang="en-US" sz="1600" dirty="0">
                <a:solidFill>
                  <a:srgbClr val="000000"/>
                </a:solidFill>
              </a:rPr>
              <a:t>[6] Z. Berezhiani et al., EPJ C </a:t>
            </a:r>
            <a:r>
              <a:rPr lang="en-US" sz="1600" b="1" dirty="0">
                <a:solidFill>
                  <a:srgbClr val="000000"/>
                </a:solidFill>
              </a:rPr>
              <a:t>78</a:t>
            </a:r>
            <a:r>
              <a:rPr lang="en-US" sz="1600" dirty="0">
                <a:solidFill>
                  <a:srgbClr val="000000"/>
                </a:solidFill>
              </a:rPr>
              <a:t>, 717 (2018).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4D18BBB-A4FC-4A72-A2B4-BA9626069CFF}"/>
                  </a:ext>
                </a:extLst>
              </p:cNvPr>
              <p:cNvSpPr/>
              <p:nvPr/>
            </p:nvSpPr>
            <p:spPr>
              <a:xfrm>
                <a:off x="102800" y="1880908"/>
                <a:ext cx="4397190" cy="532133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600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lang="en-US" sz="1600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1600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sSubSup>
                            <m:sSubSupPr>
                              <m:ctrlPr>
                                <a:rPr lang="el-GR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16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e>
                                <m:sup>
                                  <m:r>
                                    <a:rPr lang="en-US" sz="16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6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6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/>
                          </m:sSubSup>
                        </m:sup>
                      </m:sSubSup>
                      <m:r>
                        <a:rPr lang="en-US" sz="1600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600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600" b="0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52</m:t>
                      </m:r>
                      <m:r>
                        <a:rPr lang="en-US" sz="1600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600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@ 95 % </m:t>
                      </m:r>
                      <m:r>
                        <a:rPr lang="en-US" sz="1600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600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600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600" i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4D18BBB-A4FC-4A72-A2B4-BA9626069C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00" y="1880908"/>
                <a:ext cx="4397190" cy="5321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1352DC8B-F9F1-4E09-937E-5CA0EB216F09}"/>
              </a:ext>
            </a:extLst>
          </p:cNvPr>
          <p:cNvSpPr/>
          <p:nvPr/>
        </p:nvSpPr>
        <p:spPr>
          <a:xfrm>
            <a:off x="1325198" y="5316395"/>
            <a:ext cx="7565094" cy="463717"/>
          </a:xfrm>
          <a:prstGeom prst="rect">
            <a:avLst/>
          </a:prstGeom>
          <a:solidFill>
            <a:srgbClr val="F58D0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pathway to improving measurements using future </a:t>
            </a:r>
            <a:r>
              <a:rPr lang="en-US" sz="1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nEDM</a:t>
            </a: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efforts</a:t>
            </a:r>
            <a:endParaRPr lang="en-GB" sz="1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AFCFFE-0FFB-4DAE-82F5-7D4B4AA595CE}"/>
              </a:ext>
            </a:extLst>
          </p:cNvPr>
          <p:cNvSpPr/>
          <p:nvPr/>
        </p:nvSpPr>
        <p:spPr bwMode="auto">
          <a:xfrm>
            <a:off x="1547664" y="1130522"/>
            <a:ext cx="5688632" cy="704481"/>
          </a:xfrm>
          <a:prstGeom prst="rect">
            <a:avLst/>
          </a:prstGeom>
          <a:solidFill>
            <a:srgbClr val="C00000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NimbusSanL-Regu"/>
                <a:cs typeface="Adobe Devanagari" panose="02040503050201020203" pitchFamily="18" charset="0"/>
              </a:rPr>
              <a:t>[A] C. Abel et al., </a:t>
            </a:r>
            <a:r>
              <a:rPr lang="en-US" sz="2000" i="1" dirty="0">
                <a:solidFill>
                  <a:srgbClr val="FFFF00"/>
                </a:solidFill>
                <a:latin typeface="NimbusSanL-Regu"/>
                <a:cs typeface="Adobe Devanagari" panose="02040503050201020203" pitchFamily="18" charset="0"/>
              </a:rPr>
              <a:t>Phys. Lett. B. </a:t>
            </a:r>
            <a:r>
              <a:rPr lang="en-US" sz="2000" b="1" dirty="0">
                <a:solidFill>
                  <a:srgbClr val="FFFF00"/>
                </a:solidFill>
                <a:latin typeface="NimbusSanL-Regu"/>
                <a:cs typeface="Adobe Devanagari" panose="02040503050201020203" pitchFamily="18" charset="0"/>
              </a:rPr>
              <a:t>812</a:t>
            </a:r>
            <a:r>
              <a:rPr lang="en-US" sz="2000" dirty="0">
                <a:solidFill>
                  <a:srgbClr val="FFFF00"/>
                </a:solidFill>
                <a:latin typeface="NimbusSanL-Regu"/>
                <a:cs typeface="Adobe Devanagari" panose="02040503050201020203" pitchFamily="18" charset="0"/>
              </a:rPr>
              <a:t>, 135993 (2021)</a:t>
            </a:r>
          </a:p>
          <a:p>
            <a:r>
              <a:rPr lang="en-US" sz="2000" b="1" dirty="0">
                <a:solidFill>
                  <a:srgbClr val="FFFF00"/>
                </a:solidFill>
                <a:latin typeface="NimbusSanL-Regu"/>
                <a:cs typeface="Adobe Devanagari" panose="02040503050201020203" pitchFamily="18" charset="0"/>
              </a:rPr>
              <a:t>[B] P. Mohanmurthy et al., </a:t>
            </a:r>
            <a:r>
              <a:rPr lang="en-US" sz="2000" b="1" i="1" dirty="0">
                <a:solidFill>
                  <a:srgbClr val="FFFF00"/>
                </a:solidFill>
                <a:latin typeface="NimbusSanL-Regu"/>
                <a:cs typeface="Segoe UI Bold" panose="020B0802040204020203" pitchFamily="34" charset="0"/>
              </a:rPr>
              <a:t>Symmetry</a:t>
            </a:r>
            <a:r>
              <a:rPr lang="en-US" sz="2000" b="1" dirty="0">
                <a:solidFill>
                  <a:srgbClr val="FFFF00"/>
                </a:solidFill>
                <a:latin typeface="NimbusSanL-Regu"/>
                <a:cs typeface="Segoe UI Bold" panose="020B0802040204020203" pitchFamily="34" charset="0"/>
              </a:rPr>
              <a:t> 14, 487 (2022)</a:t>
            </a:r>
          </a:p>
        </p:txBody>
      </p:sp>
      <p:sp>
        <p:nvSpPr>
          <p:cNvPr id="20" name="Flowchart: Terminator 19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§5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F0CD61-16BD-4A1E-BD3B-49E4C1BFDD3E}"/>
              </a:ext>
            </a:extLst>
          </p:cNvPr>
          <p:cNvSpPr/>
          <p:nvPr/>
        </p:nvSpPr>
        <p:spPr>
          <a:xfrm>
            <a:off x="1329452" y="4262908"/>
            <a:ext cx="7560840" cy="463717"/>
          </a:xfrm>
          <a:prstGeom prst="rect">
            <a:avLst/>
          </a:prstGeom>
          <a:solidFill>
            <a:srgbClr val="F58D0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dirty="0">
                <a:solidFill>
                  <a:schemeClr val="tx1"/>
                </a:solidFill>
                <a:latin typeface="Calibri" panose="020F0502020204030204" pitchFamily="34" charset="0"/>
              </a:rPr>
              <a:t>First projected sidereal modulation study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52DC8B-F9F1-4E09-937E-5CA0EB216F09}"/>
              </a:ext>
            </a:extLst>
          </p:cNvPr>
          <p:cNvSpPr/>
          <p:nvPr/>
        </p:nvSpPr>
        <p:spPr>
          <a:xfrm>
            <a:off x="1331640" y="5867927"/>
            <a:ext cx="7565094" cy="463717"/>
          </a:xfrm>
          <a:prstGeom prst="rect">
            <a:avLst/>
          </a:prstGeom>
          <a:solidFill>
            <a:srgbClr val="F58D0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further tests of these signals in the range of B’ ∈ (4, 37) </a:t>
            </a:r>
            <a:r>
              <a:rPr lang="en-US" sz="1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μT</a:t>
            </a:r>
            <a:endParaRPr lang="en-GB" sz="1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E00126-6CD7-441D-B939-9C3D0E6A9ABE}"/>
              </a:ext>
            </a:extLst>
          </p:cNvPr>
          <p:cNvSpPr/>
          <p:nvPr/>
        </p:nvSpPr>
        <p:spPr>
          <a:xfrm>
            <a:off x="1331640" y="4784595"/>
            <a:ext cx="7565094" cy="463717"/>
          </a:xfrm>
          <a:prstGeom prst="rect">
            <a:avLst/>
          </a:prstGeom>
          <a:solidFill>
            <a:srgbClr val="F58D0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reported measurement using </a:t>
            </a:r>
            <a:r>
              <a:rPr lang="en-GB" sz="1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nEDM</a:t>
            </a:r>
            <a:r>
              <a:rPr lang="en-GB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frequency shift measurements	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66036" y="4242439"/>
            <a:ext cx="504056" cy="461665"/>
          </a:xfrm>
          <a:prstGeom prst="rect">
            <a:avLst/>
          </a:prstGeom>
          <a:solidFill>
            <a:srgbClr val="F58D01"/>
          </a:solidFill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✔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466036" y="4768128"/>
            <a:ext cx="504056" cy="461665"/>
          </a:xfrm>
          <a:prstGeom prst="rect">
            <a:avLst/>
          </a:prstGeom>
          <a:solidFill>
            <a:srgbClr val="F58D01"/>
          </a:solidFill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✔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66036" y="5305889"/>
            <a:ext cx="504056" cy="461665"/>
          </a:xfrm>
          <a:prstGeom prst="rect">
            <a:avLst/>
          </a:prstGeom>
          <a:solidFill>
            <a:srgbClr val="F58D01"/>
          </a:solidFill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✔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467853" y="5855309"/>
            <a:ext cx="504056" cy="461665"/>
          </a:xfrm>
          <a:prstGeom prst="rect">
            <a:avLst/>
          </a:prstGeom>
          <a:solidFill>
            <a:srgbClr val="F58D01"/>
          </a:solidFill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!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31E2E7-30B8-7D9D-0E75-C4F95C8F3732}"/>
                  </a:ext>
                </a:extLst>
              </p:cNvPr>
              <p:cNvSpPr txBox="1"/>
              <p:nvPr/>
            </p:nvSpPr>
            <p:spPr>
              <a:xfrm>
                <a:off x="90406" y="3322792"/>
                <a:ext cx="4389827" cy="7017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50" b="1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  <m:sSup>
                            <m:sSupPr>
                              <m:ctrlPr>
                                <a:rPr lang="en-US" sz="1250" b="1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50" b="1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p>
                              <m:r>
                                <a:rPr lang="en-US" sz="1250" b="1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sSub>
                            <m:sSubPr>
                              <m:ctrlPr>
                                <a:rPr lang="en-US" sz="125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5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125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sup>
                      </m:sSubSup>
                      <m:r>
                        <a:rPr lang="en-US" sz="125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125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unc>
                            <m:funcPr>
                              <m:ctrlPr>
                                <a:rPr lang="en-US" sz="125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25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𝒄𝒐𝒔</m:t>
                              </m:r>
                            </m:fName>
                            <m:e>
                              <m:r>
                                <a:rPr lang="en-US" sz="125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func>
                        </m:e>
                      </m:rad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1250" b="1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𝟔𝟎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∀ </m:t>
                      </m:r>
                      <m:sSup>
                        <m:sSupPr>
                          <m:ctrlP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∈ </m:t>
                      </m:r>
                      <m:d>
                        <m:dPr>
                          <m:ctrlP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50" b="1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250" b="1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50" b="1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𝟑𝟗</m:t>
                          </m:r>
                          <m: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250" b="1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250" b="1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50" b="1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𝟎𝟑</m:t>
                          </m:r>
                        </m:e>
                      </m:d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@ 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𝟗𝟓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% 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𝑳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250" b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50" b="1" i="1" smtClean="0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𝒏</m:t>
                          </m:r>
                          <m:sSup>
                            <m:sSupPr>
                              <m:ctrlPr>
                                <a:rPr lang="en-US" sz="1250" b="1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50" b="1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p>
                              <m:r>
                                <a:rPr lang="en-US" sz="1250" b="1" i="1">
                                  <a:ln w="0"/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sSubSup>
                            <m:sSubSupPr>
                              <m:ctrlPr>
                                <a:rPr lang="el-GR" sz="125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5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125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  <m:sup>
                              <m:r>
                                <a:rPr lang="en-US" sz="125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{</m:t>
                              </m:r>
                              <m:sSub>
                                <m:sSubPr>
                                  <m:ctrlPr>
                                    <a:rPr lang="en-US" sz="125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5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𝜴</m:t>
                                  </m:r>
                                </m:e>
                                <m:sub>
                                  <m:r>
                                    <a:rPr lang="en-US" sz="125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⨁</m:t>
                                  </m:r>
                                </m:sub>
                              </m:sSub>
                              <m:r>
                                <a:rPr lang="en-US" sz="125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25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en-US" sz="125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5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𝜴</m:t>
                                  </m:r>
                                </m:e>
                                <m:sub>
                                  <m:r>
                                    <a:rPr lang="en-US" sz="125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⨁</m:t>
                                  </m:r>
                                </m:sub>
                              </m:sSub>
                              <m:r>
                                <a:rPr lang="en-US" sz="125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}</m:t>
                              </m:r>
                            </m:sup>
                          </m:sSubSup>
                        </m:sup>
                      </m:sSubSup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250" b="1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1250" b="1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𝟓𝟏</m:t>
                      </m:r>
                      <m:r>
                        <a:rPr lang="en-US" sz="1250" b="1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50" b="1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𝟓𝟔</m:t>
                      </m:r>
                      <m:r>
                        <a:rPr lang="en-US" sz="1250" b="1" i="1" smtClean="0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} 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∀ </m:t>
                      </m:r>
                      <m:sSup>
                        <m:sSupPr>
                          <m:ctrlP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𝟑𝟗</m:t>
                          </m:r>
                          <m: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50" b="1" i="1">
                              <a:ln w="0"/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𝟎𝟑</m:t>
                          </m:r>
                        </m:e>
                      </m:d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@ 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𝟗𝟓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% 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sz="1250" b="1" i="1">
                          <a:ln w="0"/>
                          <a:solidFill>
                            <a:srgbClr val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250" b="1" i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old" panose="020B0802040204020203" pitchFamily="34" charset="0"/>
                  <a:cs typeface="Segoe UI Bold" panose="020B0802040204020203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31E2E7-30B8-7D9D-0E75-C4F95C8F3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06" y="3322792"/>
                <a:ext cx="4389827" cy="701731"/>
              </a:xfrm>
              <a:prstGeom prst="rect">
                <a:avLst/>
              </a:prstGeom>
              <a:blipFill>
                <a:blip r:embed="rId5"/>
                <a:stretch>
                  <a:fillRect b="-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22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835696" y="2828835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00"/>
                </a:solidFill>
                <a:latin typeface="+mj-lt"/>
              </a:rPr>
              <a:t>Backup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9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611560" y="274638"/>
            <a:ext cx="6408712" cy="85010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pPr algn="r"/>
            <a:r>
              <a:rPr lang="en-GB" sz="4000" dirty="0">
                <a:solidFill>
                  <a:srgbClr val="0066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PSI </a:t>
            </a:r>
            <a:r>
              <a:rPr lang="en-GB" sz="4000" dirty="0" err="1">
                <a:solidFill>
                  <a:srgbClr val="0066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nEDM</a:t>
            </a:r>
            <a:r>
              <a:rPr lang="en-GB" sz="4000" dirty="0">
                <a:solidFill>
                  <a:srgbClr val="0066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Collaboration</a:t>
            </a:r>
            <a:endParaRPr lang="en-GB" sz="4000" baseline="-25000" dirty="0">
              <a:solidFill>
                <a:srgbClr val="006699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8435280" cy="476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8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01BF5F9-383B-3ABA-3813-358326222ACE}"/>
              </a:ext>
            </a:extLst>
          </p:cNvPr>
          <p:cNvCxnSpPr>
            <a:cxnSpLocks/>
            <a:stCxn id="30" idx="4"/>
            <a:endCxn id="8" idx="0"/>
          </p:cNvCxnSpPr>
          <p:nvPr/>
        </p:nvCxnSpPr>
        <p:spPr>
          <a:xfrm flipH="1">
            <a:off x="7956376" y="3836050"/>
            <a:ext cx="136210" cy="241022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63644A-1274-F182-202C-787FE3A52197}"/>
              </a:ext>
            </a:extLst>
          </p:cNvPr>
          <p:cNvCxnSpPr>
            <a:cxnSpLocks/>
            <a:stCxn id="29" idx="4"/>
            <a:endCxn id="18" idx="0"/>
          </p:cNvCxnSpPr>
          <p:nvPr/>
        </p:nvCxnSpPr>
        <p:spPr>
          <a:xfrm flipH="1">
            <a:off x="5940152" y="3656175"/>
            <a:ext cx="626153" cy="420897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076056" y="4077072"/>
            <a:ext cx="1728192" cy="64807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Don’t talk to each other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850106"/>
          </a:xfrm>
          <a:noFill/>
        </p:spPr>
        <p:txBody>
          <a:bodyPr/>
          <a:lstStyle/>
          <a:p>
            <a:r>
              <a:rPr lang="en-GB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Mirror Realm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7545" y="1340768"/>
            <a:ext cx="3960440" cy="1440160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u="sng" dirty="0">
                <a:solidFill>
                  <a:srgbClr val="FFFF00"/>
                </a:solidFill>
                <a:latin typeface="Agency FB" panose="020B0503020202020204" pitchFamily="34" charset="0"/>
              </a:rPr>
              <a:t>Parity Violation (PV) in </a:t>
            </a:r>
            <a:r>
              <a:rPr lang="el-GR" sz="24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GB" sz="2400" u="sng" dirty="0">
                <a:solidFill>
                  <a:srgbClr val="FFFF00"/>
                </a:solidFill>
                <a:latin typeface="Agency FB" panose="020B0503020202020204" pitchFamily="34" charset="0"/>
              </a:rPr>
              <a:t>–decay: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gency FB" panose="020B0503020202020204" pitchFamily="34" charset="0"/>
              </a:rPr>
              <a:t>A consequence of which is neutrinos being mostly left handed.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27104" y="1340768"/>
            <a:ext cx="3960440" cy="1440160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>
                <a:solidFill>
                  <a:schemeClr val="tx1"/>
                </a:solidFill>
              </a:rPr>
              <a:t>Introduce Mirror realm hidden from standard model particles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→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/>
            <a:r>
              <a:rPr lang="en-GB" sz="2000" dirty="0">
                <a:solidFill>
                  <a:schemeClr val="tx1"/>
                </a:solidFill>
                <a:cs typeface="Aharoni" panose="02010803020104030203" pitchFamily="2" charset="-79"/>
              </a:rPr>
              <a:t>No global PV in weak interactions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852936"/>
            <a:ext cx="3343492" cy="3341990"/>
          </a:xfrm>
          <a:prstGeom prst="rect">
            <a:avLst/>
          </a:prstGeom>
        </p:spPr>
      </p:pic>
      <p:sp>
        <p:nvSpPr>
          <p:cNvPr id="11" name="Curved Down Arrow 10"/>
          <p:cNvSpPr/>
          <p:nvPr/>
        </p:nvSpPr>
        <p:spPr>
          <a:xfrm>
            <a:off x="2062064" y="4217357"/>
            <a:ext cx="220280" cy="997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Down Arrow 11"/>
          <p:cNvSpPr/>
          <p:nvPr/>
        </p:nvSpPr>
        <p:spPr>
          <a:xfrm rot="10800000">
            <a:off x="2020353" y="4433379"/>
            <a:ext cx="220280" cy="99722"/>
          </a:xfrm>
          <a:prstGeom prst="curvedDownArrow">
            <a:avLst>
              <a:gd name="adj1" fmla="val 25000"/>
              <a:gd name="adj2" fmla="val 62409"/>
              <a:gd name="adj3" fmla="val 28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5880" y="5995410"/>
            <a:ext cx="151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Courtesy: </a:t>
            </a:r>
            <a:r>
              <a:rPr lang="en-US" sz="7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M.Ramsey-Musolf</a:t>
            </a:r>
            <a:endParaRPr lang="en-US" sz="7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8264" y="4077072"/>
            <a:ext cx="2016224" cy="64807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Except via the mixing of neutral particles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95936" y="4998425"/>
            <a:ext cx="4891608" cy="11816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rgbClr val="000000"/>
                </a:solidFill>
                <a:cs typeface="Aharoni" panose="02010803020104030203" pitchFamily="2" charset="-79"/>
              </a:rPr>
              <a:t>The idea is actually not a new idea!</a:t>
            </a:r>
          </a:p>
          <a:p>
            <a:pPr algn="ctr"/>
            <a:r>
              <a:rPr lang="en-GB" sz="2200" dirty="0">
                <a:solidFill>
                  <a:srgbClr val="000000"/>
                </a:solidFill>
                <a:cs typeface="Aharoni" panose="02010803020104030203" pitchFamily="2" charset="-79"/>
              </a:rPr>
              <a:t>Already noted in:</a:t>
            </a:r>
          </a:p>
          <a:p>
            <a:pPr algn="ctr"/>
            <a:r>
              <a:rPr lang="en-GB" sz="2200" dirty="0">
                <a:solidFill>
                  <a:srgbClr val="000000"/>
                </a:solidFill>
                <a:cs typeface="Aharoni" panose="02010803020104030203" pitchFamily="2" charset="-79"/>
              </a:rPr>
              <a:t>Lee &amp; Yang’s </a:t>
            </a:r>
            <a:r>
              <a:rPr lang="en-US" sz="2400" u="sng" dirty="0">
                <a:solidFill>
                  <a:srgbClr val="000000"/>
                </a:solidFill>
              </a:rPr>
              <a:t>PRL </a:t>
            </a:r>
            <a:r>
              <a:rPr lang="en-US" sz="2400" b="1" u="sng" dirty="0">
                <a:solidFill>
                  <a:srgbClr val="000000"/>
                </a:solidFill>
              </a:rPr>
              <a:t>104</a:t>
            </a:r>
            <a:r>
              <a:rPr lang="en-US" sz="2400" u="sng" dirty="0">
                <a:solidFill>
                  <a:srgbClr val="000000"/>
                </a:solidFill>
              </a:rPr>
              <a:t>, 254 (1956)</a:t>
            </a:r>
            <a:r>
              <a:rPr lang="en-US" sz="2400" dirty="0">
                <a:solidFill>
                  <a:srgbClr val="000000"/>
                </a:solidFill>
              </a:rPr>
              <a:t>: </a:t>
            </a:r>
            <a:endParaRPr lang="en-GB" sz="220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  <p:sp>
        <p:nvSpPr>
          <p:cNvPr id="17" name="Flowchart: Terminator 16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E51C0F-A643-57E4-90E9-FC78BCA55B42}"/>
              </a:ext>
            </a:extLst>
          </p:cNvPr>
          <p:cNvSpPr/>
          <p:nvPr/>
        </p:nvSpPr>
        <p:spPr>
          <a:xfrm>
            <a:off x="2136082" y="6358229"/>
            <a:ext cx="511256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NimbusSanL-Regu"/>
              </a:rPr>
              <a:t>For Mirror Matter Review</a:t>
            </a:r>
            <a:r>
              <a:rPr lang="en-US" sz="1400" dirty="0">
                <a:solidFill>
                  <a:srgbClr val="000000"/>
                </a:solidFill>
                <a:latin typeface="NimbusSanL-Regu"/>
              </a:rPr>
              <a:t>: L. B. </a:t>
            </a:r>
            <a:r>
              <a:rPr lang="en-US" sz="1400" dirty="0" err="1">
                <a:solidFill>
                  <a:srgbClr val="000000"/>
                </a:solidFill>
                <a:latin typeface="NimbusSanL-Regu"/>
              </a:rPr>
              <a:t>Okun</a:t>
            </a:r>
            <a:r>
              <a:rPr lang="en-US" sz="1400" dirty="0">
                <a:solidFill>
                  <a:srgbClr val="000000"/>
                </a:solidFill>
                <a:latin typeface="NimbusSanL-Regu"/>
              </a:rPr>
              <a:t>, Phys. </a:t>
            </a:r>
            <a:r>
              <a:rPr lang="en-US" sz="1400" dirty="0" err="1">
                <a:solidFill>
                  <a:srgbClr val="000000"/>
                </a:solidFill>
                <a:latin typeface="NimbusSanL-Regu"/>
              </a:rPr>
              <a:t>Usp</a:t>
            </a:r>
            <a:r>
              <a:rPr lang="en-US" sz="1400" dirty="0">
                <a:solidFill>
                  <a:srgbClr val="000000"/>
                </a:solidFill>
                <a:latin typeface="NimbusSanL-Regu"/>
              </a:rPr>
              <a:t>. </a:t>
            </a:r>
            <a:r>
              <a:rPr lang="en-US" sz="1400" b="1" dirty="0">
                <a:solidFill>
                  <a:srgbClr val="000000"/>
                </a:solidFill>
                <a:latin typeface="NimbusSanL-Bold"/>
              </a:rPr>
              <a:t>50 </a:t>
            </a:r>
            <a:r>
              <a:rPr lang="en-US" sz="1400" dirty="0">
                <a:solidFill>
                  <a:srgbClr val="000000"/>
                </a:solidFill>
                <a:latin typeface="NimbusSanL-Regu"/>
              </a:rPr>
              <a:t>380-389 (2006)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F90C1A5-51FC-B362-10A2-9F118439090E}"/>
              </a:ext>
            </a:extLst>
          </p:cNvPr>
          <p:cNvSpPr/>
          <p:nvPr/>
        </p:nvSpPr>
        <p:spPr>
          <a:xfrm>
            <a:off x="5476858" y="3243726"/>
            <a:ext cx="432048" cy="432048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4ADFBE3-4251-BC5C-FAC0-EF9576FA2AD6}"/>
              </a:ext>
            </a:extLst>
          </p:cNvPr>
          <p:cNvSpPr/>
          <p:nvPr/>
        </p:nvSpPr>
        <p:spPr>
          <a:xfrm>
            <a:off x="6350281" y="3224127"/>
            <a:ext cx="432048" cy="432048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F8D24DF-1A72-8638-44D1-73F3E91327BF}"/>
              </a:ext>
            </a:extLst>
          </p:cNvPr>
          <p:cNvSpPr/>
          <p:nvPr/>
        </p:nvSpPr>
        <p:spPr>
          <a:xfrm>
            <a:off x="7223704" y="3158843"/>
            <a:ext cx="1737763" cy="67720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B7F53F-00F7-D7DF-1D00-EA4C74B57F90}"/>
                  </a:ext>
                </a:extLst>
              </p:cNvPr>
              <p:cNvSpPr txBox="1"/>
              <p:nvPr/>
            </p:nvSpPr>
            <p:spPr>
              <a:xfrm>
                <a:off x="3734215" y="3179080"/>
                <a:ext cx="5174173" cy="5990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𝑀𝑖𝑥𝑖𝑛𝑔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B7F53F-00F7-D7DF-1D00-EA4C74B57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215" y="3179080"/>
                <a:ext cx="5174173" cy="5990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B485258-171F-8B50-CD0A-74AF4F9915F5}"/>
              </a:ext>
            </a:extLst>
          </p:cNvPr>
          <p:cNvCxnSpPr>
            <a:cxnSpLocks/>
            <a:stCxn id="28" idx="4"/>
          </p:cNvCxnSpPr>
          <p:nvPr/>
        </p:nvCxnSpPr>
        <p:spPr>
          <a:xfrm>
            <a:off x="5692882" y="3675774"/>
            <a:ext cx="0" cy="395831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140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6752"/>
            <a:ext cx="8424936" cy="504056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850106"/>
          </a:xfrm>
          <a:noFill/>
        </p:spPr>
        <p:txBody>
          <a:bodyPr>
            <a:noAutofit/>
          </a:bodyPr>
          <a:lstStyle/>
          <a:p>
            <a:r>
              <a:rPr lang="en-GB" sz="4000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Baryon Asymmetry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37700" y="5351451"/>
                <a:ext cx="8257348" cy="309797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𝑀𝑖𝑥𝑖𝑛𝑔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, Neutral particle mixing (SM </a:t>
                </a:r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↔</a:t>
                </a:r>
                <a:r>
                  <a:rPr lang="en-US" sz="1600" dirty="0">
                    <a:solidFill>
                      <a:schemeClr val="tx1"/>
                    </a:solidFill>
                  </a:rPr>
                  <a:t> SM’): </a:t>
                </a:r>
                <a:r>
                  <a:rPr lang="en-US" sz="1600" b="1" u="sng" dirty="0">
                    <a:solidFill>
                      <a:schemeClr val="tx1"/>
                    </a:solidFill>
                  </a:rPr>
                  <a:t>n </a:t>
                </a:r>
                <a:r>
                  <a:rPr lang="en-US" sz="1600" b="1" u="sng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↔</a:t>
                </a:r>
                <a:r>
                  <a:rPr lang="en-US" sz="1600" b="1" u="sng" dirty="0">
                    <a:solidFill>
                      <a:schemeClr val="tx1"/>
                    </a:solidFill>
                  </a:rPr>
                  <a:t> n’</a:t>
                </a:r>
                <a:r>
                  <a:rPr lang="en-US" sz="1600" dirty="0">
                    <a:solidFill>
                      <a:schemeClr val="tx1"/>
                    </a:solidFill>
                  </a:rPr>
                  <a:t>, </a:t>
                </a:r>
                <a:r>
                  <a:rPr lang="el-GR" sz="1600" dirty="0">
                    <a:solidFill>
                      <a:schemeClr val="tx1"/>
                    </a:solidFill>
                  </a:rPr>
                  <a:t>γ</a:t>
                </a: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↔</a:t>
                </a: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l-GR" sz="1600" dirty="0">
                    <a:solidFill>
                      <a:schemeClr val="tx1"/>
                    </a:solidFill>
                  </a:rPr>
                  <a:t>γ</a:t>
                </a:r>
                <a:r>
                  <a:rPr lang="en-US" sz="1600" dirty="0">
                    <a:solidFill>
                      <a:schemeClr val="tx1"/>
                    </a:solidFill>
                  </a:rPr>
                  <a:t>’, </a:t>
                </a:r>
                <a:r>
                  <a:rPr lang="el-GR" sz="1600" dirty="0">
                    <a:solidFill>
                      <a:schemeClr val="tx1"/>
                    </a:solidFill>
                  </a:rPr>
                  <a:t>ν</a:t>
                </a: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↔</a:t>
                </a: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l-GR" sz="1600" dirty="0">
                    <a:solidFill>
                      <a:schemeClr val="tx1"/>
                    </a:solidFill>
                  </a:rPr>
                  <a:t>ν</a:t>
                </a:r>
                <a:r>
                  <a:rPr lang="en-US" sz="1600" dirty="0">
                    <a:solidFill>
                      <a:schemeClr val="tx1"/>
                    </a:solidFill>
                  </a:rPr>
                  <a:t>’ 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00" y="5351451"/>
                <a:ext cx="8257348" cy="309797"/>
              </a:xfrm>
              <a:prstGeom prst="rect">
                <a:avLst/>
              </a:prstGeom>
              <a:blipFill rotWithShape="0">
                <a:blip r:embed="rId3"/>
                <a:stretch>
                  <a:fillRect t="-10909" b="-20000"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E4D18BBB-A4FC-4A72-A2B4-BA9626069CFF}"/>
              </a:ext>
            </a:extLst>
          </p:cNvPr>
          <p:cNvSpPr/>
          <p:nvPr/>
        </p:nvSpPr>
        <p:spPr>
          <a:xfrm>
            <a:off x="539552" y="1261765"/>
            <a:ext cx="828092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</a:rPr>
              <a:t>Naively, equal amounts of matter and antimatter; but, most of this is matter…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37700" y="1734813"/>
                <a:ext cx="8282772" cy="329193"/>
              </a:xfrm>
              <a:prstGeom prst="rect">
                <a:avLst/>
              </a:prstGeom>
              <a:solidFill>
                <a:schemeClr val="bg1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</a:rPr>
                  <a:t>Asymmetry given by,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6.135±0.027</m:t>
                        </m:r>
                      </m:e>
                    </m:d>
                    <m:sSup>
                      <m:sSup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sz="1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</a:rPr>
                  <a:t> [Plank Collaboration, </a:t>
                </a:r>
                <a:r>
                  <a:rPr lang="en-US" sz="1400" dirty="0" err="1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</a:rPr>
                  <a:t>arXiv</a:t>
                </a:r>
                <a:r>
                  <a:rPr lang="en-US" sz="1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</a:rPr>
                  <a:t>: 1807.06209]</a:t>
                </a:r>
                <a:endParaRPr lang="en-US" sz="1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00" y="1734813"/>
                <a:ext cx="8282772" cy="329193"/>
              </a:xfrm>
              <a:prstGeom prst="rect">
                <a:avLst/>
              </a:prstGeom>
              <a:blipFill rotWithShape="0">
                <a:blip r:embed="rId4"/>
                <a:stretch>
                  <a:fillRect t="-87037" b="-1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539552" y="2136014"/>
            <a:ext cx="3096344" cy="3066405"/>
          </a:xfrm>
          <a:prstGeom prst="rect">
            <a:avLst/>
          </a:prstGeom>
          <a:solidFill>
            <a:srgbClr val="46454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</a:rPr>
              <a:t>SM 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GB" sz="4800" b="1" dirty="0">
                <a:solidFill>
                  <a:schemeClr val="tx1"/>
                </a:solidFill>
              </a:rPr>
              <a:t>SM’</a:t>
            </a:r>
            <a:br>
              <a:rPr lang="en-GB" sz="4800" b="1" dirty="0">
                <a:solidFill>
                  <a:schemeClr val="tx1"/>
                </a:solidFill>
              </a:rPr>
            </a:br>
            <a:r>
              <a:rPr lang="en-GB" sz="2000" b="1" dirty="0">
                <a:solidFill>
                  <a:schemeClr val="tx1"/>
                </a:solidFill>
              </a:rPr>
              <a:t>Standard Model Particles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</a:rPr>
              <a:t>Mirror Realm Particles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48" y="3156255"/>
            <a:ext cx="5076800" cy="2027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742258" y="2310593"/>
                <a:ext cx="5174173" cy="5990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𝑀𝑖𝑥𝑖𝑛𝑔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58" y="2310593"/>
                <a:ext cx="5174173" cy="5990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>
          <a:xfrm>
            <a:off x="5495392" y="2386043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330988" y="2366742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5076056" y="2818091"/>
            <a:ext cx="648232" cy="3597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4" idx="4"/>
          </p:cNvCxnSpPr>
          <p:nvPr/>
        </p:nvCxnSpPr>
        <p:spPr>
          <a:xfrm>
            <a:off x="6547012" y="2798790"/>
            <a:ext cx="905308" cy="3790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7282880" y="2362566"/>
            <a:ext cx="1512168" cy="54109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37" idx="0"/>
          </p:cNvCxnSpPr>
          <p:nvPr/>
        </p:nvCxnSpPr>
        <p:spPr>
          <a:xfrm flipH="1" flipV="1">
            <a:off x="3646240" y="2136014"/>
            <a:ext cx="4392724" cy="226552"/>
          </a:xfrm>
          <a:prstGeom prst="line">
            <a:avLst/>
          </a:prstGeom>
          <a:ln w="25400">
            <a:solidFill>
              <a:srgbClr val="CC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6F0CD61-16BD-4A1E-BD3B-49E4C1BFDD3E}"/>
                  </a:ext>
                </a:extLst>
              </p:cNvPr>
              <p:cNvSpPr/>
              <p:nvPr/>
            </p:nvSpPr>
            <p:spPr>
              <a:xfrm>
                <a:off x="537700" y="5827610"/>
                <a:ext cx="8257348" cy="290951"/>
              </a:xfrm>
              <a:prstGeom prst="rect">
                <a:avLst/>
              </a:prstGeom>
              <a:solidFill>
                <a:srgbClr val="F58D0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n 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↔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n’ violates baryon number: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GB" sz="19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6F0CD61-16BD-4A1E-BD3B-49E4C1BFDD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00" y="5827610"/>
                <a:ext cx="8257348" cy="290951"/>
              </a:xfrm>
              <a:prstGeom prst="rect">
                <a:avLst/>
              </a:prstGeom>
              <a:blipFill rotWithShape="0">
                <a:blip r:embed="rId7"/>
                <a:stretch>
                  <a:fillRect t="-31250" b="-52083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395536" y="6203619"/>
            <a:ext cx="48965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Courtesy:  NASA; ESA; HUDF09 Team</a:t>
            </a: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7BC33F89-8831-F42E-8949-DE9B53D68596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345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850106"/>
          </a:xfrm>
          <a:noFill/>
        </p:spPr>
        <p:txBody>
          <a:bodyPr>
            <a:noAutofit/>
          </a:bodyPr>
          <a:lstStyle/>
          <a:p>
            <a:pPr algn="r"/>
            <a:r>
              <a:rPr lang="en-GB" sz="3600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Mirror Realm in Sci-Fi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956"/>
            <a:ext cx="2664296" cy="3827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916832"/>
            <a:ext cx="2664296" cy="382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92" y="1916832"/>
            <a:ext cx="2664296" cy="3828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6933" y="6237312"/>
            <a:ext cx="28501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NimbusSanL-Regu"/>
              </a:rPr>
              <a:t>Art from: ST Fandom, Capt. </a:t>
            </a:r>
            <a:r>
              <a:rPr lang="en-US" sz="1600" i="1" dirty="0" err="1">
                <a:solidFill>
                  <a:srgbClr val="000000"/>
                </a:solidFill>
                <a:latin typeface="NimbusSanL-Regu"/>
              </a:rPr>
              <a:t>Jello</a:t>
            </a:r>
            <a:endParaRPr lang="en-US" sz="1600" i="1" u="sng" dirty="0">
              <a:solidFill>
                <a:srgbClr val="000000"/>
              </a:solidFill>
            </a:endParaRP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45D9E0C7-F386-D50F-1EA6-41ED2A981C7A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650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850106"/>
          </a:xfrm>
          <a:noFill/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Existing Efforts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5437" y="1097534"/>
            <a:ext cx="3498137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UCN Storage </a:t>
            </a:r>
          </a:p>
          <a:p>
            <a:r>
              <a:rPr lang="en-US" sz="3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Experiments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3528" y="3601106"/>
            <a:ext cx="3608680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Regeneration </a:t>
            </a:r>
          </a:p>
          <a:p>
            <a:r>
              <a:rPr lang="en-US" sz="3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2362" y="2304818"/>
            <a:ext cx="4142666" cy="1220023"/>
          </a:xfrm>
          <a:prstGeom prst="rect">
            <a:avLst/>
          </a:prstGeom>
          <a:solidFill>
            <a:srgbClr val="46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>
                <a:solidFill>
                  <a:schemeClr val="tx1"/>
                </a:solidFill>
              </a:rPr>
              <a:t>G. Ban et al., Phys. Rev. Lett. </a:t>
            </a:r>
            <a:r>
              <a:rPr lang="nb-NO" sz="1500" b="1" dirty="0">
                <a:solidFill>
                  <a:schemeClr val="tx1"/>
                </a:solidFill>
              </a:rPr>
              <a:t>99</a:t>
            </a:r>
            <a:r>
              <a:rPr lang="nb-NO" sz="1500" dirty="0">
                <a:solidFill>
                  <a:schemeClr val="tx1"/>
                </a:solidFill>
              </a:rPr>
              <a:t>, 161603 (2007): </a:t>
            </a:r>
            <a:r>
              <a:rPr lang="el-GR" sz="15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τ</a:t>
            </a:r>
            <a:r>
              <a:rPr lang="en-US" sz="1500" baseline="-250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nn</a:t>
            </a:r>
            <a:r>
              <a:rPr lang="en-US" sz="1500" baseline="-25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’</a:t>
            </a:r>
            <a:r>
              <a:rPr lang="en-US" sz="15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&gt;103s (95 % C.L.), B’=0 [PSI-ILL]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>
                <a:solidFill>
                  <a:schemeClr val="tx1"/>
                </a:solidFill>
              </a:rPr>
              <a:t>A. P. Serebrov et al. Phys. Lett. B </a:t>
            </a:r>
            <a:r>
              <a:rPr lang="nb-NO" sz="1500" b="1" dirty="0">
                <a:solidFill>
                  <a:schemeClr val="tx1"/>
                </a:solidFill>
              </a:rPr>
              <a:t>663</a:t>
            </a:r>
            <a:r>
              <a:rPr lang="nb-NO" sz="1500" dirty="0">
                <a:solidFill>
                  <a:schemeClr val="tx1"/>
                </a:solidFill>
              </a:rPr>
              <a:t>, 3, 181-185 (2008): </a:t>
            </a:r>
            <a:r>
              <a:rPr lang="el-GR" sz="15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τ</a:t>
            </a:r>
            <a:r>
              <a:rPr lang="en-US" sz="1500" baseline="-250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nn</a:t>
            </a:r>
            <a:r>
              <a:rPr lang="en-US" sz="1500" baseline="-25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’</a:t>
            </a:r>
            <a:r>
              <a:rPr lang="en-US" sz="15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&gt;414s (90 % C.L.), B’=0 [PNPI-ILL]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85440" y="2924944"/>
            <a:ext cx="4142666" cy="599897"/>
          </a:xfrm>
          <a:prstGeom prst="rect">
            <a:avLst/>
          </a:prstGeom>
          <a:solidFill>
            <a:srgbClr val="46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I. </a:t>
            </a:r>
            <a:r>
              <a:rPr lang="en-US" sz="1500" dirty="0" err="1">
                <a:solidFill>
                  <a:schemeClr val="tx1"/>
                </a:solidFill>
              </a:rPr>
              <a:t>Altarev</a:t>
            </a:r>
            <a:r>
              <a:rPr lang="en-US" sz="1500" dirty="0">
                <a:solidFill>
                  <a:schemeClr val="tx1"/>
                </a:solidFill>
              </a:rPr>
              <a:t> et al., Phys. Rev. D </a:t>
            </a:r>
            <a:r>
              <a:rPr lang="en-US" sz="1500" b="1" dirty="0">
                <a:solidFill>
                  <a:schemeClr val="tx1"/>
                </a:solidFill>
              </a:rPr>
              <a:t>80</a:t>
            </a:r>
            <a:r>
              <a:rPr lang="en-US" sz="1500" dirty="0">
                <a:solidFill>
                  <a:schemeClr val="tx1"/>
                </a:solidFill>
              </a:rPr>
              <a:t>, 032003 (2009): </a:t>
            </a:r>
            <a:r>
              <a:rPr lang="el-GR" sz="15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τ</a:t>
            </a:r>
            <a:r>
              <a:rPr lang="en-US" sz="1500" baseline="-250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nn</a:t>
            </a:r>
            <a:r>
              <a:rPr lang="en-US" sz="1500" baseline="-25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’</a:t>
            </a:r>
            <a:r>
              <a:rPr lang="en-US" sz="15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&gt;12s (95 % C.L.), B’≠0 [PSI-ILL]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40079" y="5672646"/>
            <a:ext cx="1023036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B’=0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16216" y="5672645"/>
            <a:ext cx="1023036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B’≠0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25433" y="4876900"/>
            <a:ext cx="4142666" cy="892419"/>
          </a:xfrm>
          <a:prstGeom prst="rect">
            <a:avLst/>
          </a:prstGeom>
          <a:solidFill>
            <a:srgbClr val="46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U. Schmidt, Proceedings of 2007 BLNV Workshop</a:t>
            </a:r>
            <a:r>
              <a:rPr lang="nb-NO" sz="1600" dirty="0">
                <a:solidFill>
                  <a:schemeClr val="tx1"/>
                </a:solidFill>
              </a:rPr>
              <a:t>: </a:t>
            </a:r>
            <a:r>
              <a:rPr lang="el-GR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τ</a:t>
            </a:r>
            <a:r>
              <a:rPr lang="en-US" sz="1600" baseline="-250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nn</a:t>
            </a:r>
            <a:r>
              <a:rPr lang="en-US" sz="1600" baseline="-25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’</a:t>
            </a:r>
            <a:r>
              <a:rPr lang="en-US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&gt;2.7s (90 % C.L.), B’=0 [FRM-II]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94155" y="4864173"/>
            <a:ext cx="4142666" cy="892419"/>
          </a:xfrm>
          <a:prstGeom prst="rect">
            <a:avLst/>
          </a:prstGeom>
          <a:solidFill>
            <a:srgbClr val="46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L. Broussard et. al., Proceedings of 2017 DPF Meeting</a:t>
            </a:r>
            <a:r>
              <a:rPr lang="nb-NO" sz="1600" dirty="0">
                <a:solidFill>
                  <a:schemeClr val="tx1"/>
                </a:solidFill>
              </a:rPr>
              <a:t>: </a:t>
            </a:r>
            <a:r>
              <a:rPr lang="el-GR" sz="1600" dirty="0">
                <a:solidFill>
                  <a:schemeClr val="tx1"/>
                </a:solidFill>
                <a:cs typeface="Segoe UI Light" panose="020B0502040204020203" pitchFamily="34" charset="0"/>
              </a:rPr>
              <a:t>τ</a:t>
            </a:r>
            <a:r>
              <a:rPr lang="en-US" sz="1600" baseline="-25000" dirty="0" err="1">
                <a:solidFill>
                  <a:schemeClr val="tx1"/>
                </a:solidFill>
                <a:cs typeface="Segoe UI Light" panose="020B0502040204020203" pitchFamily="34" charset="0"/>
              </a:rPr>
              <a:t>nn</a:t>
            </a:r>
            <a:r>
              <a:rPr lang="en-US" sz="1600" baseline="-25000" dirty="0">
                <a:solidFill>
                  <a:schemeClr val="tx1"/>
                </a:solidFill>
                <a:cs typeface="Segoe UI Light" panose="020B0502040204020203" pitchFamily="34" charset="0"/>
              </a:rPr>
              <a:t>’</a:t>
            </a:r>
            <a:r>
              <a:rPr lang="en-US" sz="1600" dirty="0">
                <a:solidFill>
                  <a:schemeClr val="tx1"/>
                </a:solidFill>
                <a:cs typeface="Segoe UI Light" panose="020B0502040204020203" pitchFamily="34" charset="0"/>
              </a:rPr>
              <a:t>&gt;15s (90 % C.L.), B’≠0 [ORNL(HFIR)] {</a:t>
            </a:r>
            <a:r>
              <a:rPr lang="en-US" sz="1600" i="1" dirty="0">
                <a:solidFill>
                  <a:schemeClr val="tx1"/>
                </a:solidFill>
                <a:effectLst/>
              </a:rPr>
              <a:t>Phys. Rev. Lett. </a:t>
            </a:r>
            <a:r>
              <a:rPr lang="en-US" sz="1600" b="1" i="0" dirty="0">
                <a:solidFill>
                  <a:schemeClr val="tx1"/>
                </a:solidFill>
                <a:effectLst/>
              </a:rPr>
              <a:t>128</a:t>
            </a:r>
            <a:r>
              <a:rPr lang="en-US" sz="1600" i="0" dirty="0">
                <a:solidFill>
                  <a:schemeClr val="tx1"/>
                </a:solidFill>
                <a:effectLst/>
              </a:rPr>
              <a:t> 212503</a:t>
            </a:r>
            <a:r>
              <a:rPr lang="en-US" sz="1600" dirty="0">
                <a:solidFill>
                  <a:schemeClr val="tx1"/>
                </a:solidFill>
                <a:cs typeface="Segoe UI Light" panose="020B0502040204020203" pitchFamily="34" charset="0"/>
              </a:rPr>
              <a:t>}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D18BBB-A4FC-4A72-A2B4-BA9626069CFF}"/>
              </a:ext>
            </a:extLst>
          </p:cNvPr>
          <p:cNvSpPr/>
          <p:nvPr/>
        </p:nvSpPr>
        <p:spPr>
          <a:xfrm>
            <a:off x="2721827" y="6380399"/>
            <a:ext cx="3748277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</a:rPr>
              <a:t>+ repeats with above apparatuses…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63" y="3622214"/>
            <a:ext cx="4127020" cy="11632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82083"/>
            <a:ext cx="635527" cy="1690414"/>
          </a:xfrm>
          <a:prstGeom prst="rect">
            <a:avLst/>
          </a:prstGeom>
        </p:spPr>
      </p:pic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E73126D5-F845-BAB9-F4F5-2BFD475FB71E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23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760640" cy="850106"/>
          </a:xfrm>
          <a:noFill/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Properties of Neutron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6752"/>
            <a:ext cx="8435280" cy="315901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267744" y="6485192"/>
            <a:ext cx="4896544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Particle Data Group, </a:t>
            </a:r>
            <a:r>
              <a:rPr lang="en-US" sz="1400" i="1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Phys. Rev. D </a:t>
            </a:r>
            <a:r>
              <a:rPr lang="en-US" sz="1400" b="1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98</a:t>
            </a:r>
            <a:r>
              <a:rPr lang="en-US" sz="1400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, 030001 (2018)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27EB9AB-1D3F-426F-8892-90B8E4BD616F}"/>
                  </a:ext>
                </a:extLst>
              </p:cNvPr>
              <p:cNvSpPr/>
              <p:nvPr/>
            </p:nvSpPr>
            <p:spPr>
              <a:xfrm>
                <a:off x="611560" y="4539401"/>
                <a:ext cx="1872208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1" i="0" spc="50" smtClean="0">
                          <a:ln w="0"/>
                          <a:solidFill>
                            <a:schemeClr val="bg2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latin typeface="Cambria Math" panose="02040503050406030204" pitchFamily="18" charset="0"/>
                        </a:rPr>
                        <m:t>Decay</m:t>
                      </m:r>
                    </m:oMath>
                  </m:oMathPara>
                </a14:m>
                <a:endParaRPr lang="en-US" sz="36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27EB9AB-1D3F-426F-8892-90B8E4BD61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539401"/>
                <a:ext cx="1872208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7EB9AB-1D3F-426F-8892-90B8E4BD616F}"/>
                  </a:ext>
                </a:extLst>
              </p:cNvPr>
              <p:cNvSpPr/>
              <p:nvPr/>
            </p:nvSpPr>
            <p:spPr>
              <a:xfrm>
                <a:off x="3647281" y="4529042"/>
                <a:ext cx="1872208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1" i="0" spc="50" smtClean="0">
                          <a:ln w="0"/>
                          <a:solidFill>
                            <a:schemeClr val="bg2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latin typeface="Cambria Math" panose="02040503050406030204" pitchFamily="18" charset="0"/>
                        </a:rPr>
                        <m:t>Capture</m:t>
                      </m:r>
                    </m:oMath>
                  </m:oMathPara>
                </a14:m>
                <a:endParaRPr lang="en-US" sz="36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7EB9AB-1D3F-426F-8892-90B8E4BD61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7281" y="4529042"/>
                <a:ext cx="1872208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27EB9AB-1D3F-426F-8892-90B8E4BD616F}"/>
                  </a:ext>
                </a:extLst>
              </p:cNvPr>
              <p:cNvSpPr/>
              <p:nvPr/>
            </p:nvSpPr>
            <p:spPr>
              <a:xfrm>
                <a:off x="6300192" y="4518686"/>
                <a:ext cx="2664296" cy="6670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1" i="0" u="sng" spc="50" smtClean="0">
                          <a:ln w="0"/>
                          <a:solidFill>
                            <a:schemeClr val="bg2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latin typeface="Cambria Math" panose="02040503050406030204" pitchFamily="18" charset="0"/>
                        </a:rPr>
                        <m:t>Oscillations</m:t>
                      </m:r>
                    </m:oMath>
                  </m:oMathPara>
                </a14:m>
                <a:endParaRPr lang="en-US" sz="3600" b="1" u="sng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27EB9AB-1D3F-426F-8892-90B8E4BD61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4518686"/>
                <a:ext cx="2664296" cy="6670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92280" y="5098526"/>
                <a:ext cx="130260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280" y="5098526"/>
                <a:ext cx="1302601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092280" y="5589240"/>
                <a:ext cx="12037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acc>
                        <m:accPr>
                          <m:chr m:val="̅"/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280" y="5589240"/>
                <a:ext cx="1203791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89496" y="5517232"/>
                <a:ext cx="22338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96" y="5517232"/>
                <a:ext cx="2233881" cy="369332"/>
              </a:xfrm>
              <a:prstGeom prst="rect">
                <a:avLst/>
              </a:prstGeom>
              <a:blipFill>
                <a:blip r:embed="rId8"/>
                <a:stretch>
                  <a:fillRect l="-817" r="-13079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3056189" y="5491770"/>
                <a:ext cx="2974276" cy="409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𝐿𝑖</m:t>
                          </m:r>
                        </m:e>
                      </m:sPre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sPre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𝐻𝑒</m:t>
                          </m:r>
                        </m:e>
                      </m:sPre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189" y="5491770"/>
                <a:ext cx="2974276" cy="4093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2915816" y="4653136"/>
            <a:ext cx="0" cy="1584176"/>
          </a:xfrm>
          <a:prstGeom prst="line">
            <a:avLst/>
          </a:prstGeom>
          <a:ln w="254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250953" y="4671663"/>
            <a:ext cx="0" cy="1584176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608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850106"/>
          </a:xfrm>
          <a:noFill/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Ultracold Neutrons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91992" y="3780000"/>
            <a:ext cx="2584064" cy="24573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chemeClr val="tx1"/>
                </a:solidFill>
              </a:rPr>
              <a:t>UCN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</a:rPr>
              <a:t>“Storable Neutrons”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Neutrons with very low kinetic energy</a:t>
            </a:r>
          </a:p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48064" y="3792216"/>
                <a:ext cx="3745282" cy="2445095"/>
              </a:xfrm>
              <a:prstGeom prst="rect">
                <a:avLst/>
              </a:prstGeom>
              <a:solidFill>
                <a:srgbClr val="4645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28600" indent="-228600">
                  <a:buFont typeface="Arial" panose="020B0604020202020204" pitchFamily="34" charset="0"/>
                  <a:buChar char="•"/>
                </a:pPr>
                <a:r>
                  <a:rPr lang="en-GB" sz="1600" u="sng" dirty="0">
                    <a:solidFill>
                      <a:schemeClr val="tx1"/>
                    </a:solidFill>
                  </a:rPr>
                  <a:t>Scattering &amp; Absorption:</a:t>
                </a:r>
                <a:r>
                  <a:rPr lang="en-GB" sz="1600" dirty="0">
                    <a:solidFill>
                      <a:schemeClr val="tx1"/>
                    </a:solidFill>
                  </a:rPr>
                  <a:t> UCNs bounce off materials,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𝕚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,</a:t>
                </a: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 Fermi potential,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 absorption on materials. </a:t>
                </a:r>
              </a:p>
              <a:p>
                <a:pPr marL="228600" indent="-228600">
                  <a:buFont typeface="Arial" panose="020B0604020202020204" pitchFamily="34" charset="0"/>
                  <a:buChar char="•"/>
                </a:pPr>
                <a:r>
                  <a:rPr lang="en-GB" sz="1600" u="sng" dirty="0">
                    <a:solidFill>
                      <a:schemeClr val="tx1"/>
                    </a:solidFill>
                  </a:rPr>
                  <a:t>Magnetic interaction</a:t>
                </a:r>
                <a:r>
                  <a:rPr lang="en-GB" sz="1600" dirty="0">
                    <a:solidFill>
                      <a:schemeClr val="tx1"/>
                    </a:solidFill>
                  </a:rPr>
                  <a:t>: We saw this interaction in the previous slide.</a:t>
                </a:r>
              </a:p>
              <a:p>
                <a:pPr marL="228600" indent="-228600">
                  <a:buFont typeface="Arial" panose="020B0604020202020204" pitchFamily="34" charset="0"/>
                  <a:buChar char="•"/>
                </a:pPr>
                <a:r>
                  <a:rPr lang="en-GB" sz="1600" u="sng" dirty="0">
                    <a:solidFill>
                      <a:schemeClr val="tx1"/>
                    </a:solidFill>
                  </a:rPr>
                  <a:t>Gravitational interaction</a:t>
                </a:r>
                <a:r>
                  <a:rPr lang="en-GB" sz="1600" dirty="0">
                    <a:solidFill>
                      <a:schemeClr val="tx1"/>
                    </a:solidFill>
                  </a:rPr>
                  <a:t>: Neutrons see gravity, and their trajectories are affected non-negligibly by gravity (above).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792216"/>
                <a:ext cx="3745282" cy="2445095"/>
              </a:xfrm>
              <a:prstGeom prst="rect">
                <a:avLst/>
              </a:prstGeom>
              <a:blipFill rotWithShape="0">
                <a:blip r:embed="rId2"/>
                <a:stretch>
                  <a:fillRect l="-650" r="-2114" b="-4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96752"/>
            <a:ext cx="6409578" cy="252028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1" y="1196752"/>
            <a:ext cx="1895044" cy="50405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560" y="5877272"/>
            <a:ext cx="1615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Courtesy: UCN Group, TRIUMF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847031" y="4221088"/>
            <a:ext cx="348705" cy="765954"/>
          </a:xfrm>
          <a:prstGeom prst="straightConnector1">
            <a:avLst/>
          </a:prstGeom>
          <a:ln w="25400">
            <a:solidFill>
              <a:srgbClr val="33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763688" y="3645024"/>
            <a:ext cx="432048" cy="576064"/>
          </a:xfrm>
          <a:prstGeom prst="straightConnector1">
            <a:avLst/>
          </a:prstGeom>
          <a:ln w="25400">
            <a:solidFill>
              <a:srgbClr val="33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940152" y="2276872"/>
            <a:ext cx="0" cy="504056"/>
          </a:xfrm>
          <a:prstGeom prst="straightConnector1">
            <a:avLst/>
          </a:prstGeom>
          <a:ln w="25400">
            <a:solidFill>
              <a:srgbClr val="000000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364088" y="2743286"/>
                <a:ext cx="14205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=981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2743286"/>
                <a:ext cx="1420582" cy="307777"/>
              </a:xfrm>
              <a:prstGeom prst="rect">
                <a:avLst/>
              </a:prstGeom>
              <a:blipFill rotWithShape="0">
                <a:blip r:embed="rId5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/>
          <p:cNvSpPr/>
          <p:nvPr/>
        </p:nvSpPr>
        <p:spPr>
          <a:xfrm>
            <a:off x="5883670" y="2204864"/>
            <a:ext cx="128490" cy="144016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308304" y="1772816"/>
            <a:ext cx="0" cy="1872208"/>
          </a:xfrm>
          <a:prstGeom prst="straightConnector1">
            <a:avLst/>
          </a:prstGeom>
          <a:ln w="25400">
            <a:solidFill>
              <a:srgbClr val="000000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258554" y="1879582"/>
                <a:ext cx="1622817" cy="325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sz="1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~1neV/cm</a:t>
                </a:r>
                <a:endParaRPr lang="en-U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554" y="1879582"/>
                <a:ext cx="1622817" cy="325282"/>
              </a:xfrm>
              <a:prstGeom prst="rect">
                <a:avLst/>
              </a:prstGeom>
              <a:blipFill rotWithShape="0">
                <a:blip r:embed="rId6"/>
                <a:stretch>
                  <a:fillRect t="-370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A2805151-A84E-DD49-9B5C-124CDD2B965A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3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850106"/>
          </a:xfrm>
          <a:noFill/>
        </p:spPr>
        <p:txBody>
          <a:bodyPr/>
          <a:lstStyle/>
          <a:p>
            <a:r>
              <a:rPr lang="en-GB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UCN Storage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1" y="1196752"/>
            <a:ext cx="1895044" cy="50405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1560" y="5877272"/>
            <a:ext cx="1615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Courtesy: UCN Group, TRIUMF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96752"/>
            <a:ext cx="6408712" cy="4108696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V="1">
            <a:off x="1847031" y="4221088"/>
            <a:ext cx="348705" cy="765954"/>
          </a:xfrm>
          <a:prstGeom prst="straightConnector1">
            <a:avLst/>
          </a:prstGeom>
          <a:ln w="25400">
            <a:solidFill>
              <a:srgbClr val="33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1763688" y="3645024"/>
            <a:ext cx="432048" cy="576064"/>
          </a:xfrm>
          <a:prstGeom prst="straightConnector1">
            <a:avLst/>
          </a:prstGeom>
          <a:ln w="25400">
            <a:solidFill>
              <a:srgbClr val="33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 rot="3350833">
                <a:off x="1504946" y="3860962"/>
                <a:ext cx="891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3D963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3D963D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solidFill>
                                <a:srgbClr val="3D963D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b="0" i="1" smtClean="0">
                              <a:solidFill>
                                <a:srgbClr val="3D963D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3D963D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3D963D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350833">
                <a:off x="1504946" y="3860962"/>
                <a:ext cx="891654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6F0CD61-16BD-4A1E-BD3B-49E4C1BFDD3E}"/>
                  </a:ext>
                </a:extLst>
              </p:cNvPr>
              <p:cNvSpPr/>
              <p:nvPr/>
            </p:nvSpPr>
            <p:spPr>
              <a:xfrm>
                <a:off x="2489229" y="5377456"/>
                <a:ext cx="2442811" cy="859856"/>
              </a:xfrm>
              <a:prstGeom prst="rect">
                <a:avLst/>
              </a:prstGeom>
              <a:solidFill>
                <a:srgbClr val="F58D0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Neutrons lost with a </a:t>
                </a:r>
                <a:r>
                  <a:rPr lang="en-US" dirty="0">
                    <a:solidFill>
                      <a:schemeClr val="tx2"/>
                    </a:solidFill>
                  </a:rPr>
                  <a:t>probability, </a:t>
                </a:r>
                <a14:m>
                  <m:oMath xmlns:m="http://schemas.openxmlformats.org/officeDocument/2006/math">
                    <m:r>
                      <a:rPr lang="da-DK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da-DK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, at every </a:t>
                </a:r>
                <a:r>
                  <a:rPr lang="en-US" dirty="0">
                    <a:solidFill>
                      <a:schemeClr val="tx1"/>
                    </a:solidFill>
                  </a:rPr>
                  <a:t>bounce  </a:t>
                </a:r>
                <a:endParaRPr lang="en-GB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="" xmlns:a16="http://schemas.microsoft.com/office/drawing/2014/main" id="{D6F0CD61-16BD-4A1E-BD3B-49E4C1BFDD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229" y="5377456"/>
                <a:ext cx="2442811" cy="859856"/>
              </a:xfrm>
              <a:prstGeom prst="rect">
                <a:avLst/>
              </a:prstGeom>
              <a:blipFill rotWithShape="0">
                <a:blip r:embed="rId5"/>
                <a:stretch>
                  <a:fillRect t="-7801" r="-1995" b="-15603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 rot="16200000">
                <a:off x="-135232" y="4289943"/>
                <a:ext cx="1359988" cy="358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6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6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𝕚</m:t>
                      </m:r>
                      <m:r>
                        <a:rPr lang="en-US" sz="1600" b="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60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35232" y="4289943"/>
                <a:ext cx="1359988" cy="358303"/>
              </a:xfrm>
              <a:prstGeom prst="rect">
                <a:avLst/>
              </a:prstGeom>
              <a:blipFill rotWithShape="0">
                <a:blip r:embed="rId6"/>
                <a:stretch>
                  <a:fillRect r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4355976" y="4987042"/>
                <a:ext cx="6071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|: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4987042"/>
                <a:ext cx="607154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4FC6F41-9F59-41CC-B89A-EE3E2D489290}"/>
                  </a:ext>
                </a:extLst>
              </p:cNvPr>
              <p:cNvSpPr/>
              <p:nvPr/>
            </p:nvSpPr>
            <p:spPr bwMode="auto">
              <a:xfrm>
                <a:off x="5011354" y="5382528"/>
                <a:ext cx="3881126" cy="854783"/>
              </a:xfrm>
              <a:prstGeom prst="rect">
                <a:avLst/>
              </a:prstGeom>
              <a:solidFill>
                <a:srgbClr val="CCECFF"/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da-DK" sz="2800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da-DK" sz="2400" dirty="0">
                    <a:solidFill>
                      <a:srgbClr val="000000"/>
                    </a:solidFill>
                  </a:rPr>
                  <a:t>Wall material dependent</a:t>
                </a: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E4FC6F41-9F59-41CC-B89A-EE3E2D489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1354" y="5382528"/>
                <a:ext cx="3881126" cy="854783"/>
              </a:xfrm>
              <a:prstGeom prst="rect">
                <a:avLst/>
              </a:prstGeom>
              <a:blipFill rotWithShape="0">
                <a:blip r:embed="rId8"/>
                <a:stretch>
                  <a:fillRect b="-20714"/>
                </a:stretch>
              </a:blip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5671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850106"/>
          </a:xfrm>
          <a:noFill/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Ultracold Neutrons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1" y="1196752"/>
            <a:ext cx="1895044" cy="50405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1560" y="5877272"/>
            <a:ext cx="1615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Courtesy: UCN Group, TRIUMF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1199930"/>
            <a:ext cx="6409579" cy="25171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491992" y="3780000"/>
            <a:ext cx="2584064" cy="24573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chemeClr val="tx1"/>
                </a:solidFill>
              </a:rPr>
              <a:t>UCN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“Storable Neutrons”</a:t>
            </a:r>
            <a:endParaRPr lang="en-GB" sz="8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48064" y="3792216"/>
            <a:ext cx="3745282" cy="2445095"/>
          </a:xfrm>
          <a:prstGeom prst="rect">
            <a:avLst/>
          </a:prstGeom>
          <a:solidFill>
            <a:srgbClr val="46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Neutrons with very low kinetic energy</a:t>
            </a:r>
          </a:p>
        </p:txBody>
      </p:sp>
    </p:spTree>
    <p:extLst>
      <p:ext uri="{BB962C8B-B14F-4D97-AF65-F5344CB8AC3E}">
        <p14:creationId xmlns:p14="http://schemas.microsoft.com/office/powerpoint/2010/main" val="3507605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26919"/>
            <a:ext cx="8436812" cy="287400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850106"/>
          </a:xfrm>
          <a:noFill/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Theory of </a:t>
            </a:r>
            <a:r>
              <a:rPr lang="en-GB" sz="3600" dirty="0" err="1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n↔n</a:t>
            </a:r>
            <a:r>
              <a:rPr lang="en-GB" sz="3600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’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§1.5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1" y="4203097"/>
                <a:ext cx="8436812" cy="220021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4.   Then we look at the number of remaining neutrons after storage for time </a:t>
                </a:r>
                <a:r>
                  <a:rPr lang="en-US" sz="1600" b="1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1600" b="1" baseline="-25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, during which time neutrons are lost to decay, wall-scattering losses, …, and possibly to </a:t>
                </a:r>
                <a:r>
                  <a:rPr lang="en-US" sz="1600" b="1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nn</a:t>
                </a:r>
                <a:r>
                  <a:rPr lang="en-US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’ oscillation.</a:t>
                </a:r>
                <a:endParaRPr lang="en-US" sz="16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d>
                          <m:dPr>
                            <m:ctrlP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sub>
                        </m:sSub>
                        <m:d>
                          <m:dPr>
                            <m:ctrlP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sz="1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𝐞𝐱𝐩</m:t>
                        </m:r>
                        <m:r>
                          <a:rPr lang="en-US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{−</m:t>
                        </m:r>
                        <m:d>
                          <m:dPr>
                            <m:ctrlPr>
                              <a:rPr lang="en-US" sz="1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sz="1600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600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  <m:sup/>
                                  <m:e>
                                    <m:r>
                                      <a:rPr lang="en-US" sz="1600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</m:nary>
                              </m:e>
                              <m:sup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1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𝑩</m:t>
                                </m:r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  <m:sup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𝒏𝒏</m:t>
                                </m:r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US" sz="1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+…</m:t>
                            </m:r>
                          </m:e>
                        </m:d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num>
                      <m:den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𝒆𝒙𝒑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{−</m:t>
                        </m:r>
                        <m:d>
                          <m:dPr>
                            <m:ctrlP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sz="16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6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  <m:sup/>
                                  <m:e>
                                    <m:r>
                                      <a:rPr lang="en-US" sz="16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</m:nary>
                              </m:e>
                              <m:sup>
                                <m: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  <m: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𝑩</m:t>
                                </m:r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  <m:sup>
                                <m: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𝒏𝒏</m:t>
                                </m:r>
                                <m: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+…</m:t>
                            </m:r>
                          </m:e>
                        </m:d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den>
                    </m:f>
                    <m:r>
                      <a:rPr lang="en-US" sz="1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𝒆𝒙𝒑</m:t>
                    </m:r>
                    <m:r>
                      <a:rPr lang="en-US" sz="16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{−</m:t>
                    </m:r>
                    <m:d>
                      <m:dPr>
                        <m:ctrlP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𝒏𝒏</m:t>
                            </m:r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𝒏𝒏</m:t>
                            </m:r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sSub>
                      <m:sSubPr>
                        <m:ctrlP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16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16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US" sz="16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</m:e>
                      </m:d>
                      <m:r>
                        <a:rPr lang="en-US" sz="16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sub>
                                <m:sup>
                                  <m:r>
                                    <a:rPr lang="en-US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sSup>
                                <m:sSupPr>
                                  <m:ctrlPr>
                                    <a:rPr lang="en-US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p>
                                  <m:r>
                                    <a:rPr lang="en-US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Where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mean time between two consecutive wall collisions.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4203097"/>
                <a:ext cx="8436812" cy="2200218"/>
              </a:xfrm>
              <a:prstGeom prst="rect">
                <a:avLst/>
              </a:prstGeom>
              <a:blipFill rotWithShape="0">
                <a:blip r:embed="rId3"/>
                <a:stretch>
                  <a:fillRect l="-361" t="-831" b="-1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4641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5040560" cy="850106"/>
          </a:xfrm>
          <a:noFill/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Prior Experiments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71C44FE-DA02-4B29-9E37-1545CF2B4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8082"/>
            <a:ext cx="8435280" cy="41096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69ABD61-8225-4DAB-89A4-ACC4600D782D}"/>
              </a:ext>
            </a:extLst>
          </p:cNvPr>
          <p:cNvSpPr txBox="1"/>
          <p:nvPr/>
        </p:nvSpPr>
        <p:spPr>
          <a:xfrm>
            <a:off x="457200" y="5420619"/>
            <a:ext cx="843528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“5</a:t>
            </a:r>
            <a:r>
              <a:rPr lang="el-GR" sz="2400" dirty="0">
                <a:solidFill>
                  <a:schemeClr val="tx1"/>
                </a:solidFill>
              </a:rPr>
              <a:t>σ</a:t>
            </a:r>
            <a:r>
              <a:rPr lang="en-US" sz="2400" dirty="0"/>
              <a:t>”</a:t>
            </a:r>
            <a:r>
              <a:rPr lang="en-US" sz="2400" dirty="0">
                <a:solidFill>
                  <a:schemeClr val="tx1"/>
                </a:solidFill>
              </a:rPr>
              <a:t> signal! : Need to check for reproducibility of these signals.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CF49EB-9A9A-429C-8059-FB7DCDCFF5B9}"/>
              </a:ext>
            </a:extLst>
          </p:cNvPr>
          <p:cNvSpPr txBox="1"/>
          <p:nvPr/>
        </p:nvSpPr>
        <p:spPr>
          <a:xfrm>
            <a:off x="1403648" y="1412776"/>
            <a:ext cx="454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Z. Berezhiani et al., EPJ C 78, 717 (2018).</a:t>
            </a:r>
            <a:endParaRPr lang="en-US" i="1" dirty="0">
              <a:solidFill>
                <a:srgbClr val="FF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054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850106"/>
          </a:xfrm>
          <a:noFill/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Prior Efforts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916C4B-92C5-4595-818D-31A5A8F29A80}"/>
              </a:ext>
            </a:extLst>
          </p:cNvPr>
          <p:cNvSpPr/>
          <p:nvPr/>
        </p:nvSpPr>
        <p:spPr>
          <a:xfrm>
            <a:off x="2591839" y="6478679"/>
            <a:ext cx="3960321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NimbusSanL-Regu"/>
              </a:rPr>
              <a:t>Z. </a:t>
            </a:r>
            <a:r>
              <a:rPr lang="en-US" sz="1600" dirty="0" err="1">
                <a:solidFill>
                  <a:srgbClr val="000000"/>
                </a:solidFill>
                <a:latin typeface="NimbusSanL-Regu"/>
              </a:rPr>
              <a:t>Berezhiani</a:t>
            </a:r>
            <a:r>
              <a:rPr lang="en-US" sz="1600" dirty="0">
                <a:solidFill>
                  <a:srgbClr val="000000"/>
                </a:solidFill>
                <a:latin typeface="NimbusSanL-Regu"/>
              </a:rPr>
              <a:t>, </a:t>
            </a:r>
            <a:r>
              <a:rPr lang="en-US" sz="1600" i="1" dirty="0">
                <a:solidFill>
                  <a:srgbClr val="000000"/>
                </a:solidFill>
                <a:latin typeface="NimbusSanL-Regu"/>
              </a:rPr>
              <a:t>Euro. Phys. J. C</a:t>
            </a:r>
            <a:r>
              <a:rPr lang="en-US" sz="1600" dirty="0">
                <a:solidFill>
                  <a:srgbClr val="000000"/>
                </a:solidFill>
                <a:latin typeface="NimbusSanL-Regu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NimbusSanL-Regu"/>
              </a:rPr>
              <a:t>64</a:t>
            </a:r>
            <a:r>
              <a:rPr lang="en-US" sz="1600" dirty="0">
                <a:solidFill>
                  <a:srgbClr val="000000"/>
                </a:solidFill>
                <a:latin typeface="NimbusSanL-Regu"/>
              </a:rPr>
              <a:t>, 421 (2009).</a:t>
            </a: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EFCE483E-DBF6-F12D-5CE6-6043A9934D9B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pic>
        <p:nvPicPr>
          <p:cNvPr id="7" name="Picture 6" descr="A screenshot of a test&#10;&#10;Description automatically generated">
            <a:extLst>
              <a:ext uri="{FF2B5EF4-FFF2-40B4-BE49-F238E27FC236}">
                <a16:creationId xmlns:a16="http://schemas.microsoft.com/office/drawing/2014/main" id="{B1613A32-73FE-A471-D725-1C53DA4D2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544727" cy="504245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48AEDA7-0EA0-2207-C8F1-3D893D421D6C}"/>
              </a:ext>
            </a:extLst>
          </p:cNvPr>
          <p:cNvSpPr/>
          <p:nvPr/>
        </p:nvSpPr>
        <p:spPr>
          <a:xfrm>
            <a:off x="2411760" y="2926092"/>
            <a:ext cx="1440160" cy="245251"/>
          </a:xfrm>
          <a:prstGeom prst="ellipse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AFF34CD-FC22-A9C1-3099-FFCDC001398A}"/>
              </a:ext>
            </a:extLst>
          </p:cNvPr>
          <p:cNvSpPr/>
          <p:nvPr/>
        </p:nvSpPr>
        <p:spPr>
          <a:xfrm>
            <a:off x="1539324" y="1872992"/>
            <a:ext cx="634500" cy="245251"/>
          </a:xfrm>
          <a:prstGeom prst="ellipse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03B217-2F14-834C-E4F6-42A6140208AB}"/>
              </a:ext>
            </a:extLst>
          </p:cNvPr>
          <p:cNvSpPr/>
          <p:nvPr/>
        </p:nvSpPr>
        <p:spPr>
          <a:xfrm>
            <a:off x="4092591" y="2935217"/>
            <a:ext cx="1512168" cy="245251"/>
          </a:xfrm>
          <a:prstGeom prst="ellipse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66F8903-D551-81EF-31EA-A22C531DBBE3}"/>
              </a:ext>
            </a:extLst>
          </p:cNvPr>
          <p:cNvSpPr/>
          <p:nvPr/>
        </p:nvSpPr>
        <p:spPr>
          <a:xfrm>
            <a:off x="1539324" y="3284984"/>
            <a:ext cx="634500" cy="245251"/>
          </a:xfrm>
          <a:prstGeom prst="ellipse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6582AD-240A-7C3C-CF5F-B59FD06D0610}"/>
              </a:ext>
            </a:extLst>
          </p:cNvPr>
          <p:cNvSpPr/>
          <p:nvPr/>
        </p:nvSpPr>
        <p:spPr>
          <a:xfrm>
            <a:off x="2411760" y="3292661"/>
            <a:ext cx="1584176" cy="245251"/>
          </a:xfrm>
          <a:prstGeom prst="ellipse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E7539DA-AE7E-2181-0C66-212016CE110F}"/>
              </a:ext>
            </a:extLst>
          </p:cNvPr>
          <p:cNvSpPr/>
          <p:nvPr/>
        </p:nvSpPr>
        <p:spPr>
          <a:xfrm>
            <a:off x="4139952" y="3284983"/>
            <a:ext cx="1584176" cy="245251"/>
          </a:xfrm>
          <a:prstGeom prst="ellipse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19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040560" cy="850106"/>
          </a:xfrm>
          <a:noFill/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4BACC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PSI</a:t>
            </a:r>
            <a:endParaRPr lang="en-GB" sz="5400" b="1" dirty="0">
              <a:solidFill>
                <a:srgbClr val="4BACC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" y="1340768"/>
            <a:ext cx="8435280" cy="46873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6016383"/>
            <a:ext cx="1452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Courtesy: PSI (2017)</a:t>
            </a: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68EB8630-0012-4AF2-AA7B-EAD259AD078E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868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256584" cy="850106"/>
          </a:xfrm>
          <a:noFill/>
        </p:spPr>
        <p:txBody>
          <a:bodyPr>
            <a:normAutofit fontScale="90000"/>
          </a:bodyPr>
          <a:lstStyle/>
          <a:p>
            <a:pPr algn="r"/>
            <a:r>
              <a:rPr lang="en-US" sz="4000" b="1" dirty="0">
                <a:solidFill>
                  <a:srgbClr val="4BACC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Spallation UCN Source</a:t>
            </a:r>
            <a:endParaRPr lang="en-GB" sz="4000" b="1" dirty="0">
              <a:solidFill>
                <a:srgbClr val="4BACC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5" name="Flowchart: Terminator 24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2576" y="-459321"/>
            <a:ext cx="5064824" cy="84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82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5473103" y="2961600"/>
            <a:ext cx="432048" cy="432048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346526" y="2942001"/>
            <a:ext cx="432048" cy="432048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219949" y="2876717"/>
            <a:ext cx="1737763" cy="67720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850106"/>
          </a:xfrm>
          <a:noFill/>
        </p:spPr>
        <p:txBody>
          <a:bodyPr>
            <a:normAutofit fontScale="90000"/>
          </a:bodyPr>
          <a:lstStyle/>
          <a:p>
            <a:r>
              <a:rPr lang="en-GB" sz="5400" b="1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Mirror Realm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7545" y="1196752"/>
            <a:ext cx="3960440" cy="1440160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u="sng" dirty="0">
                <a:solidFill>
                  <a:srgbClr val="FFFF00"/>
                </a:solidFill>
                <a:latin typeface="Agency FB" panose="020B0503020202020204" pitchFamily="34" charset="0"/>
              </a:rPr>
              <a:t>Parity Violation (PV) in </a:t>
            </a:r>
            <a:r>
              <a:rPr lang="el-GR" sz="28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GB" sz="2800" u="sng" dirty="0">
                <a:solidFill>
                  <a:srgbClr val="FFFF00"/>
                </a:solidFill>
                <a:latin typeface="Agency FB" panose="020B0503020202020204" pitchFamily="34" charset="0"/>
              </a:rPr>
              <a:t>–decay:</a:t>
            </a:r>
          </a:p>
          <a:p>
            <a:pPr algn="ctr"/>
            <a:r>
              <a:rPr lang="en-GB" sz="3600" dirty="0">
                <a:solidFill>
                  <a:srgbClr val="FFFF00"/>
                </a:solidFill>
                <a:cs typeface="Aharoni" panose="02010803020104030203" pitchFamily="2" charset="-79"/>
              </a:rPr>
              <a:t>Lee &amp; Yang’s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PRL </a:t>
            </a:r>
            <a:r>
              <a:rPr lang="en-US" sz="2400" b="1" dirty="0">
                <a:solidFill>
                  <a:srgbClr val="FFFF00"/>
                </a:solidFill>
              </a:rPr>
              <a:t>104</a:t>
            </a:r>
            <a:r>
              <a:rPr lang="en-US" sz="2400" dirty="0">
                <a:solidFill>
                  <a:srgbClr val="FFFF00"/>
                </a:solidFill>
              </a:rPr>
              <a:t>, 254 (1956) </a:t>
            </a:r>
            <a:endParaRPr lang="en-GB" sz="2000" dirty="0">
              <a:solidFill>
                <a:srgbClr val="FFFF00"/>
              </a:solidFill>
              <a:cs typeface="Aharoni" panose="02010803020104030203" pitchFamily="2" charset="-79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27104" y="1196752"/>
            <a:ext cx="3960440" cy="1440160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>
                <a:solidFill>
                  <a:schemeClr val="tx1"/>
                </a:solidFill>
              </a:rPr>
              <a:t>Introduce Mirror realm hidden from standard model particles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→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/>
            <a:r>
              <a:rPr lang="en-GB" sz="2000" dirty="0">
                <a:solidFill>
                  <a:schemeClr val="tx1"/>
                </a:solidFill>
                <a:cs typeface="Aharoni" panose="02010803020104030203" pitchFamily="2" charset="-79"/>
              </a:rPr>
              <a:t>No global PV in weak interactions </a:t>
            </a:r>
          </a:p>
        </p:txBody>
      </p:sp>
      <p:sp>
        <p:nvSpPr>
          <p:cNvPr id="2" name="Rectangle 1"/>
          <p:cNvSpPr/>
          <p:nvPr/>
        </p:nvSpPr>
        <p:spPr>
          <a:xfrm>
            <a:off x="2136082" y="6358229"/>
            <a:ext cx="511256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NimbusSanL-Regu"/>
              </a:rPr>
              <a:t>For Mirror Matter Review</a:t>
            </a:r>
            <a:r>
              <a:rPr lang="en-US" sz="1400" dirty="0">
                <a:solidFill>
                  <a:srgbClr val="000000"/>
                </a:solidFill>
                <a:latin typeface="NimbusSanL-Regu"/>
              </a:rPr>
              <a:t>: L. B. </a:t>
            </a:r>
            <a:r>
              <a:rPr lang="en-US" sz="1400" dirty="0" err="1">
                <a:solidFill>
                  <a:srgbClr val="000000"/>
                </a:solidFill>
                <a:latin typeface="NimbusSanL-Regu"/>
              </a:rPr>
              <a:t>Okun</a:t>
            </a:r>
            <a:r>
              <a:rPr lang="en-US" sz="1400" dirty="0">
                <a:solidFill>
                  <a:srgbClr val="000000"/>
                </a:solidFill>
                <a:latin typeface="NimbusSanL-Regu"/>
              </a:rPr>
              <a:t>, Phys. </a:t>
            </a:r>
            <a:r>
              <a:rPr lang="en-US" sz="1400" dirty="0" err="1">
                <a:solidFill>
                  <a:srgbClr val="000000"/>
                </a:solidFill>
                <a:latin typeface="NimbusSanL-Regu"/>
              </a:rPr>
              <a:t>Usp</a:t>
            </a:r>
            <a:r>
              <a:rPr lang="en-US" sz="1400" dirty="0">
                <a:solidFill>
                  <a:srgbClr val="000000"/>
                </a:solidFill>
                <a:latin typeface="NimbusSanL-Regu"/>
              </a:rPr>
              <a:t>. </a:t>
            </a:r>
            <a:r>
              <a:rPr lang="en-US" sz="1400" b="1" dirty="0">
                <a:solidFill>
                  <a:srgbClr val="000000"/>
                </a:solidFill>
                <a:latin typeface="NimbusSanL-Bold"/>
              </a:rPr>
              <a:t>50 </a:t>
            </a:r>
            <a:r>
              <a:rPr lang="en-US" sz="1400" dirty="0">
                <a:solidFill>
                  <a:srgbClr val="000000"/>
                </a:solidFill>
                <a:latin typeface="NimbusSanL-Regu"/>
              </a:rPr>
              <a:t>380-389 (2006)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7545" y="2708920"/>
            <a:ext cx="3096344" cy="3066405"/>
          </a:xfrm>
          <a:prstGeom prst="rect">
            <a:avLst/>
          </a:prstGeom>
          <a:solidFill>
            <a:srgbClr val="46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</a:rPr>
              <a:t>SM </a:t>
            </a:r>
            <a:r>
              <a:rPr lang="en-GB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4800" b="1" dirty="0">
                <a:solidFill>
                  <a:schemeClr val="tx1"/>
                </a:solidFill>
              </a:rPr>
              <a:t> SM’</a:t>
            </a:r>
            <a:br>
              <a:rPr lang="en-GB" sz="4800" b="1" dirty="0">
                <a:solidFill>
                  <a:schemeClr val="tx1"/>
                </a:solidFill>
              </a:rPr>
            </a:br>
            <a:r>
              <a:rPr lang="en-GB" sz="2000" b="1" dirty="0">
                <a:solidFill>
                  <a:schemeClr val="tx1"/>
                </a:solidFill>
              </a:rPr>
              <a:t>Standard Model Particles 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</a:rPr>
              <a:t>Mirror Realm Particles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300" y="3722379"/>
            <a:ext cx="5076800" cy="2027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730460" y="2883499"/>
                <a:ext cx="5174173" cy="5990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𝑀𝑖𝑥𝑖𝑛𝑔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460" y="2883499"/>
                <a:ext cx="5174173" cy="5990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/>
          <p:cNvCxnSpPr>
            <a:stCxn id="30" idx="4"/>
          </p:cNvCxnSpPr>
          <p:nvPr/>
        </p:nvCxnSpPr>
        <p:spPr>
          <a:xfrm flipH="1">
            <a:off x="5100191" y="3393648"/>
            <a:ext cx="588936" cy="479016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1" idx="4"/>
          </p:cNvCxnSpPr>
          <p:nvPr/>
        </p:nvCxnSpPr>
        <p:spPr>
          <a:xfrm>
            <a:off x="6562550" y="3374049"/>
            <a:ext cx="820588" cy="375453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11411" y="5877037"/>
                <a:ext cx="8257348" cy="309797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𝑀𝑖𝑥𝑖𝑛𝑔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, Neutral particle mixing (SM </a:t>
                </a:r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↔</a:t>
                </a:r>
                <a:r>
                  <a:rPr lang="en-US" sz="1600" dirty="0">
                    <a:solidFill>
                      <a:schemeClr val="tx1"/>
                    </a:solidFill>
                  </a:rPr>
                  <a:t> SM’): </a:t>
                </a:r>
                <a:r>
                  <a:rPr lang="en-US" sz="1600" b="1" u="sng" dirty="0">
                    <a:solidFill>
                      <a:schemeClr val="tx1"/>
                    </a:solidFill>
                  </a:rPr>
                  <a:t>n </a:t>
                </a:r>
                <a:r>
                  <a:rPr lang="en-US" sz="1600" b="1" u="sng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↔</a:t>
                </a:r>
                <a:r>
                  <a:rPr lang="en-US" sz="1600" b="1" u="sng" dirty="0">
                    <a:solidFill>
                      <a:schemeClr val="tx1"/>
                    </a:solidFill>
                  </a:rPr>
                  <a:t> n’</a:t>
                </a:r>
                <a:r>
                  <a:rPr lang="en-US" sz="1600" dirty="0">
                    <a:solidFill>
                      <a:schemeClr val="tx1"/>
                    </a:solidFill>
                  </a:rPr>
                  <a:t>, </a:t>
                </a:r>
                <a:r>
                  <a:rPr lang="el-GR" sz="1600" dirty="0">
                    <a:solidFill>
                      <a:schemeClr val="tx1"/>
                    </a:solidFill>
                  </a:rPr>
                  <a:t>γ</a:t>
                </a: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↔</a:t>
                </a: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l-GR" sz="1600" dirty="0">
                    <a:solidFill>
                      <a:schemeClr val="tx1"/>
                    </a:solidFill>
                  </a:rPr>
                  <a:t>γ</a:t>
                </a:r>
                <a:r>
                  <a:rPr lang="en-US" sz="1600" dirty="0">
                    <a:solidFill>
                      <a:schemeClr val="tx1"/>
                    </a:solidFill>
                  </a:rPr>
                  <a:t>’, </a:t>
                </a:r>
                <a:r>
                  <a:rPr lang="el-GR" sz="1600" dirty="0">
                    <a:solidFill>
                      <a:schemeClr val="tx1"/>
                    </a:solidFill>
                  </a:rPr>
                  <a:t>ν</a:t>
                </a: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↔</a:t>
                </a: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l-GR" sz="1600" dirty="0">
                    <a:solidFill>
                      <a:schemeClr val="tx1"/>
                    </a:solidFill>
                  </a:rPr>
                  <a:t>ν</a:t>
                </a:r>
                <a:r>
                  <a:rPr lang="en-US" sz="1600" dirty="0">
                    <a:solidFill>
                      <a:schemeClr val="tx1"/>
                    </a:solidFill>
                  </a:rPr>
                  <a:t>’ 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11" y="5877037"/>
                <a:ext cx="8257348" cy="309797"/>
              </a:xfrm>
              <a:prstGeom prst="rect">
                <a:avLst/>
              </a:prstGeom>
              <a:blipFill rotWithShape="0">
                <a:blip r:embed="rId4"/>
                <a:stretch>
                  <a:fillRect t="-10909" b="-20000"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AAD07E2-BDA7-75BF-3BBA-CFA97F1F2D8A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533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040560" cy="850106"/>
          </a:xfrm>
          <a:noFill/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009F3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Data Collection Scheme</a:t>
            </a:r>
          </a:p>
        </p:txBody>
      </p:sp>
      <p:sp>
        <p:nvSpPr>
          <p:cNvPr id="15" name="Flowchart: Terminator 14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9ABD61-8225-4DAB-89A4-ACC4600D782D}"/>
              </a:ext>
            </a:extLst>
          </p:cNvPr>
          <p:cNvSpPr txBox="1"/>
          <p:nvPr/>
        </p:nvSpPr>
        <p:spPr>
          <a:xfrm>
            <a:off x="457200" y="1268667"/>
            <a:ext cx="8435280" cy="40011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Data collected in </a:t>
            </a:r>
            <a:r>
              <a:rPr lang="en-US" sz="2000" b="1" u="sng" dirty="0">
                <a:solidFill>
                  <a:schemeClr val="tx1"/>
                </a:solidFill>
              </a:rPr>
              <a:t>runs</a:t>
            </a:r>
            <a:r>
              <a:rPr lang="en-US" sz="2000" dirty="0">
                <a:solidFill>
                  <a:schemeClr val="tx1"/>
                </a:solidFill>
              </a:rPr>
              <a:t> (right), each runs is made up of many </a:t>
            </a:r>
            <a:r>
              <a:rPr lang="en-US" sz="2000" b="1" u="sng" dirty="0">
                <a:solidFill>
                  <a:schemeClr val="tx1"/>
                </a:solidFill>
              </a:rPr>
              <a:t>cycles</a:t>
            </a:r>
            <a:r>
              <a:rPr lang="en-US" sz="2000" dirty="0">
                <a:solidFill>
                  <a:schemeClr val="tx1"/>
                </a:solidFill>
              </a:rPr>
              <a:t> (left).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88886B5-A6E0-4D97-A247-00CFA8A8E72A}"/>
              </a:ext>
            </a:extLst>
          </p:cNvPr>
          <p:cNvGraphicFramePr>
            <a:graphicFrameLocks noGrp="1"/>
          </p:cNvGraphicFramePr>
          <p:nvPr/>
        </p:nvGraphicFramePr>
        <p:xfrm>
          <a:off x="5025798" y="1860451"/>
          <a:ext cx="3866683" cy="1448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73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1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48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7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</a:t>
                      </a:r>
                      <a:r>
                        <a:rPr lang="en-US" sz="1200" baseline="0" dirty="0"/>
                        <a:t> - </a:t>
                      </a:r>
                      <a:r>
                        <a:rPr lang="en-US" sz="1200" dirty="0"/>
                        <a:t>Pattern</a:t>
                      </a:r>
                      <a:endParaRPr lang="en-US" sz="12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t*</a:t>
                      </a:r>
                      <a:r>
                        <a:rPr lang="en-US" sz="1200" baseline="-25000" dirty="0"/>
                        <a:t>s</a:t>
                      </a:r>
                      <a:r>
                        <a:rPr lang="en-US" sz="1200" baseline="0" dirty="0"/>
                        <a:t> (</a:t>
                      </a:r>
                      <a:r>
                        <a:rPr lang="en-US" sz="1200" baseline="0" dirty="0" err="1"/>
                        <a:t>t</a:t>
                      </a:r>
                      <a:r>
                        <a:rPr lang="en-US" sz="1200" baseline="-25000" dirty="0" err="1"/>
                        <a:t>t</a:t>
                      </a:r>
                      <a:r>
                        <a:rPr lang="en-US" sz="1200" baseline="0" dirty="0"/>
                        <a:t>)/s</a:t>
                      </a:r>
                      <a:endParaRPr lang="en-US" sz="1200" b="1" baseline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B</a:t>
                      </a:r>
                      <a:r>
                        <a:rPr lang="en-US" sz="1200" baseline="-25000" dirty="0" err="1"/>
                        <a:t>max</a:t>
                      </a:r>
                      <a:r>
                        <a:rPr lang="en-US" sz="1200" baseline="0" dirty="0"/>
                        <a:t>/µT</a:t>
                      </a:r>
                      <a:endParaRPr lang="en-US" sz="1200" b="1" baseline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# Cycles</a:t>
                      </a:r>
                      <a:endParaRPr lang="en-US" sz="12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7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0↑0↓0↓0↑0↓0↑0↑0↓0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180 (300)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1616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7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0↑0↓0↓0↑0↓0↑0↑0↓0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380 (500)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2908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7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0↑0↓0↓0↑0↓0↑0↑0↓0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180 (300)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20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1296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7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0↑0↓0↓0↑0↓0↑0↑0↓0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9DE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380 (500)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9DE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20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9DE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1992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9DE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9" y="1860451"/>
            <a:ext cx="4758323" cy="44075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44208" y="3429000"/>
            <a:ext cx="2448272" cy="280076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0000"/>
                </a:solidFill>
              </a:rPr>
              <a:t>Switch position:</a:t>
            </a:r>
          </a:p>
          <a:p>
            <a:pPr marL="285750" indent="-285750">
              <a:buAutoNum type="romanLcParenBoth"/>
            </a:pPr>
            <a:r>
              <a:rPr lang="en-US" sz="1600" dirty="0">
                <a:solidFill>
                  <a:srgbClr val="000000"/>
                </a:solidFill>
              </a:rPr>
              <a:t>Filling</a:t>
            </a:r>
          </a:p>
          <a:p>
            <a:pPr marL="285750" indent="-285750">
              <a:buAutoNum type="romanLcParenBoth"/>
            </a:pPr>
            <a:r>
              <a:rPr lang="en-US" sz="1600" dirty="0">
                <a:solidFill>
                  <a:srgbClr val="000000"/>
                </a:solidFill>
              </a:rPr>
              <a:t>Monitor</a:t>
            </a:r>
          </a:p>
          <a:p>
            <a:pPr marL="285750" indent="-285750">
              <a:buAutoNum type="romanLcParenBoth"/>
            </a:pPr>
            <a:r>
              <a:rPr lang="en-US" sz="1600" dirty="0">
                <a:solidFill>
                  <a:srgbClr val="000000"/>
                </a:solidFill>
              </a:rPr>
              <a:t>Emptying</a:t>
            </a:r>
          </a:p>
          <a:p>
            <a:pPr marL="285750" indent="-285750">
              <a:buAutoNum type="romanLcParenBoth"/>
            </a:pPr>
            <a:r>
              <a:rPr lang="en-US" sz="1600" dirty="0">
                <a:solidFill>
                  <a:srgbClr val="000000"/>
                </a:solidFill>
              </a:rPr>
              <a:t>Pump.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</a:t>
            </a:r>
          </a:p>
          <a:p>
            <a:r>
              <a:rPr lang="en-US" sz="1600" u="sng" dirty="0">
                <a:solidFill>
                  <a:srgbClr val="000000"/>
                </a:solidFill>
              </a:rPr>
              <a:t>Cycle Time: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A: Filling phase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B: monitor phase</a:t>
            </a:r>
          </a:p>
          <a:p>
            <a:r>
              <a:rPr lang="en-US" sz="1600" dirty="0">
                <a:solidFill>
                  <a:srgbClr val="000000"/>
                </a:solidFill>
              </a:rPr>
              <a:t>C: storage phase, and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D: emptying phase</a:t>
            </a:r>
          </a:p>
        </p:txBody>
      </p:sp>
    </p:spTree>
    <p:extLst>
      <p:ext uri="{BB962C8B-B14F-4D97-AF65-F5344CB8AC3E}">
        <p14:creationId xmlns:p14="http://schemas.microsoft.com/office/powerpoint/2010/main" val="2681352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688632" cy="850106"/>
          </a:xfrm>
          <a:noFill/>
        </p:spPr>
        <p:txBody>
          <a:bodyPr>
            <a:normAutofit fontScale="90000"/>
          </a:bodyPr>
          <a:lstStyle/>
          <a:p>
            <a:pPr algn="r"/>
            <a:r>
              <a:rPr lang="en-US" sz="3200" dirty="0">
                <a:solidFill>
                  <a:srgbClr val="009F3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Magnetic Field Measurement</a:t>
            </a:r>
            <a:endParaRPr lang="en-GB" sz="3200" dirty="0">
              <a:solidFill>
                <a:srgbClr val="009F3C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268760"/>
            <a:ext cx="8436812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We used Hg-199 &amp; Cs-133 magnetometers to measure the magnetic field in-situ </a:t>
            </a:r>
            <a:r>
              <a:rPr lang="en-US" sz="1400" b="1" i="1" dirty="0">
                <a:solidFill>
                  <a:srgbClr val="000000"/>
                </a:solidFill>
              </a:rPr>
              <a:t>w.r.t</a:t>
            </a:r>
            <a:r>
              <a:rPr lang="en-US" sz="1400" b="1" dirty="0">
                <a:solidFill>
                  <a:srgbClr val="000000"/>
                </a:solidFill>
              </a:rPr>
              <a:t> applied coil current.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7"/>
            <a:ext cx="7139136" cy="45245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96336" y="2670398"/>
            <a:ext cx="154766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4"/>
                </a:solidFill>
              </a:rPr>
              <a:t>B(I</a:t>
            </a:r>
            <a:r>
              <a:rPr lang="en-US" b="1" baseline="-25000" dirty="0">
                <a:ln/>
                <a:solidFill>
                  <a:schemeClr val="accent4"/>
                </a:solidFill>
              </a:rPr>
              <a:t>0</a:t>
            </a:r>
            <a:r>
              <a:rPr lang="en-US" b="1" dirty="0">
                <a:ln/>
                <a:solidFill>
                  <a:schemeClr val="accent4"/>
                </a:solidFill>
              </a:rPr>
              <a:t>)=f(|I</a:t>
            </a:r>
            <a:r>
              <a:rPr lang="en-US" b="1" baseline="-25000" dirty="0">
                <a:ln/>
                <a:solidFill>
                  <a:schemeClr val="accent4"/>
                </a:solidFill>
              </a:rPr>
              <a:t>0</a:t>
            </a:r>
            <a:r>
              <a:rPr lang="en-US" b="1" dirty="0">
                <a:ln/>
                <a:solidFill>
                  <a:schemeClr val="accent4"/>
                </a:solidFill>
              </a:rPr>
              <a:t>|)/</a:t>
            </a:r>
            <a:r>
              <a:rPr lang="el-GR" b="1" dirty="0">
                <a:ln/>
                <a:solidFill>
                  <a:schemeClr val="accent4"/>
                </a:solidFill>
              </a:rPr>
              <a:t>γ</a:t>
            </a:r>
            <a:r>
              <a:rPr lang="en-US" b="1" baseline="-25000" dirty="0">
                <a:ln/>
                <a:solidFill>
                  <a:schemeClr val="accent4"/>
                </a:solidFill>
              </a:rPr>
              <a:t>Hg</a:t>
            </a:r>
          </a:p>
          <a:p>
            <a:pPr algn="ctr"/>
            <a:r>
              <a:rPr lang="en-US" sz="2400" b="1" dirty="0">
                <a:ln/>
                <a:solidFill>
                  <a:schemeClr val="accent4"/>
                </a:solidFill>
              </a:rPr>
              <a:t>where I</a:t>
            </a:r>
            <a:r>
              <a:rPr lang="en-US" sz="2400" b="1" baseline="-25000" dirty="0">
                <a:ln/>
                <a:solidFill>
                  <a:schemeClr val="accent4"/>
                </a:solidFill>
              </a:rPr>
              <a:t>0</a:t>
            </a:r>
            <a:r>
              <a:rPr lang="en-US" sz="2400" b="1" dirty="0">
                <a:ln/>
                <a:solidFill>
                  <a:schemeClr val="accent4"/>
                </a:solidFill>
              </a:rPr>
              <a:t> is the input current read by the ammeter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03648" y="2060848"/>
                <a:ext cx="3484031" cy="3168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000000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~10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μT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10.20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±0.02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μT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2060848"/>
                <a:ext cx="3484031" cy="316882"/>
              </a:xfrm>
              <a:prstGeom prst="rect">
                <a:avLst/>
              </a:prstGeom>
              <a:blipFill rotWithShape="0">
                <a:blip r:embed="rId4"/>
                <a:stretch>
                  <a:fillRect t="-3846" r="-19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54756" y="2377730"/>
                <a:ext cx="3581814" cy="3168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000000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~20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μT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20.39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±0.04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μT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756" y="2377730"/>
                <a:ext cx="3581814" cy="316882"/>
              </a:xfrm>
              <a:prstGeom prst="rect">
                <a:avLst/>
              </a:prstGeom>
              <a:blipFill rotWithShape="0">
                <a:blip r:embed="rId5"/>
                <a:stretch>
                  <a:fillRect t="-3846" r="-510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1633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688632" cy="850106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9F3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Filling and Monitor Time</a:t>
            </a:r>
            <a:endParaRPr lang="en-GB" sz="3600" dirty="0">
              <a:solidFill>
                <a:srgbClr val="009F3C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9347" y="3616367"/>
            <a:ext cx="3634665" cy="20313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We wanted to choose filling and monitor time such that the UCN statistics is highest.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There is an optimal filling time, as the UCN source output drops over time after each proton pulse.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</a:rPr>
              <a:t>We also verified that the UCNs in the beam guide are completely emptied while using monitor time as long as 20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300192" y="3018692"/>
                <a:ext cx="1802929" cy="4042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filling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=29 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3018692"/>
                <a:ext cx="1802929" cy="404213"/>
              </a:xfrm>
              <a:prstGeom prst="rect">
                <a:avLst/>
              </a:prstGeom>
              <a:blipFill>
                <a:blip r:embed="rId3"/>
                <a:stretch>
                  <a:fillRect l="-4730" b="-25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9436"/>
            <a:ext cx="8436812" cy="1777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026748"/>
            <a:ext cx="4740964" cy="3210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988977" y="5696563"/>
                <a:ext cx="2240870" cy="514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monitor</m:t>
                          </m:r>
                        </m:sub>
                        <m:sup/>
                      </m:sSubSup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=20 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977" y="5696563"/>
                <a:ext cx="2240870" cy="5143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1526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55639"/>
            <a:ext cx="4978895" cy="2993983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040560" cy="850106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9F3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Effective Storage time</a:t>
            </a:r>
            <a:endParaRPr lang="en-GB" sz="3600" dirty="0">
              <a:solidFill>
                <a:srgbClr val="009F3C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9552" y="4338459"/>
                <a:ext cx="3255699" cy="19111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180, 380</m:t>
                          </m:r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emp</m:t>
                          </m:r>
                        </m:sub>
                      </m:sSub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</m:sSubSup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202.6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402.6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(4)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  <a:p>
                <a:pPr algn="ctr"/>
                <a:br>
                  <a:rPr lang="en-US" sz="2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338459"/>
                <a:ext cx="3255699" cy="1911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923928" y="1196752"/>
                <a:ext cx="4983891" cy="1994007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Notice we made the distinction between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UCNs can also oscillate during filling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𝑒𝑚𝑝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and emptying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𝑒𝑚𝑝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), we add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𝑒𝑚𝑝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to the micro-timer storage time,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𝑒𝑚𝑝</m:t>
                        </m:r>
                      </m:sub>
                    </m:sSub>
                  </m:oMath>
                </a14:m>
                <a:endParaRPr lang="en-US" sz="2000" b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1196752"/>
                <a:ext cx="4983891" cy="1994007"/>
              </a:xfrm>
              <a:prstGeom prst="rect">
                <a:avLst/>
              </a:prstGeom>
              <a:blipFill>
                <a:blip r:embed="rId5"/>
                <a:stretch>
                  <a:fillRect l="-1102" t="-1529" r="-857" b="-3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4" y="1201747"/>
            <a:ext cx="3372726" cy="198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60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040560" cy="850106"/>
          </a:xfrm>
          <a:noFill/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9F3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Normalizing Emptying Counts</a:t>
            </a:r>
            <a:endParaRPr lang="en-GB" sz="2800" dirty="0">
              <a:solidFill>
                <a:srgbClr val="009F3C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1459" y="1379660"/>
                <a:ext cx="8436812" cy="3604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600" b="1" dirty="0">
                    <a:solidFill>
                      <a:srgbClr val="000000"/>
                    </a:solidFill>
                  </a:rPr>
                  <a:t>Monitor counts were found to be </a:t>
                </a:r>
                <a:r>
                  <a:rPr lang="en-US" sz="1600" b="1" u="sng" dirty="0">
                    <a:solidFill>
                      <a:srgbClr val="000000"/>
                    </a:solidFill>
                  </a:rPr>
                  <a:t>good</a:t>
                </a:r>
                <a:r>
                  <a:rPr lang="en-US" sz="1600" b="1" dirty="0">
                    <a:solidFill>
                      <a:srgbClr val="000000"/>
                    </a:solidFill>
                  </a:rPr>
                  <a:t> normalizing counts. Using: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16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sz="16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𝑬𝒎𝒑𝒕𝒚𝒊𝒏𝒈</m:t>
                        </m:r>
                      </m:sup>
                    </m:sSup>
                    <m:r>
                      <a:rPr lang="en-US" sz="16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sz="16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𝑴𝒐𝒏𝒊𝒕𝒐𝒓</m:t>
                        </m:r>
                      </m:sup>
                    </m:sSup>
                  </m:oMath>
                </a14:m>
                <a:endParaRPr lang="en-US" sz="16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59" y="1379660"/>
                <a:ext cx="8436812" cy="360420"/>
              </a:xfrm>
              <a:prstGeom prst="rect">
                <a:avLst/>
              </a:prstGeom>
              <a:blipFill rotWithShape="0">
                <a:blip r:embed="rId3"/>
                <a:stretch>
                  <a:fillRect b="-203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2856"/>
            <a:ext cx="8435280" cy="4178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490180" y="5157192"/>
                <a:ext cx="90043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=380 s</a:t>
                </a:r>
                <a:endParaRPr lang="en-US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180" y="5157192"/>
                <a:ext cx="900439" cy="338554"/>
              </a:xfrm>
              <a:prstGeom prst="rect">
                <a:avLst/>
              </a:prstGeom>
              <a:blipFill rotWithShape="0">
                <a:blip r:embed="rId5"/>
                <a:stretch>
                  <a:fillRect t="-5357" r="-337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403648" y="4509120"/>
                <a:ext cx="90043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=180 s</a:t>
                </a:r>
                <a:endParaRPr lang="en-US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4509120"/>
                <a:ext cx="900439" cy="338554"/>
              </a:xfrm>
              <a:prstGeom prst="rect">
                <a:avLst/>
              </a:prstGeom>
              <a:blipFill rotWithShape="0">
                <a:blip r:embed="rId6"/>
                <a:stretch>
                  <a:fillRect t="-5455" r="-3378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042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040560" cy="850106"/>
          </a:xfrm>
          <a:noFill/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009F3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Data Collection Scheme</a:t>
            </a:r>
          </a:p>
        </p:txBody>
      </p:sp>
      <p:sp>
        <p:nvSpPr>
          <p:cNvPr id="15" name="Flowchart: Terminator 14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9ABD61-8225-4DAB-89A4-ACC4600D782D}"/>
              </a:ext>
            </a:extLst>
          </p:cNvPr>
          <p:cNvSpPr txBox="1"/>
          <p:nvPr/>
        </p:nvSpPr>
        <p:spPr>
          <a:xfrm>
            <a:off x="457200" y="1268667"/>
            <a:ext cx="8435280" cy="40011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Data collected in </a:t>
            </a:r>
            <a:r>
              <a:rPr lang="en-US" sz="2000" b="1" u="sng" dirty="0">
                <a:solidFill>
                  <a:schemeClr val="tx1"/>
                </a:solidFill>
              </a:rPr>
              <a:t>runs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/>
              <a:t>table</a:t>
            </a:r>
            <a:r>
              <a:rPr lang="en-US" sz="2000" dirty="0">
                <a:solidFill>
                  <a:schemeClr val="tx1"/>
                </a:solidFill>
              </a:rPr>
              <a:t>), each runs is made up of many </a:t>
            </a:r>
            <a:r>
              <a:rPr lang="en-US" sz="2000" b="1" u="sng" dirty="0">
                <a:solidFill>
                  <a:schemeClr val="tx1"/>
                </a:solidFill>
              </a:rPr>
              <a:t>cycles</a:t>
            </a:r>
            <a:r>
              <a:rPr lang="en-US" sz="2000" dirty="0">
                <a:solidFill>
                  <a:schemeClr val="tx1"/>
                </a:solidFill>
              </a:rPr>
              <a:t> (bottom).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88886B5-A6E0-4D97-A247-00CFA8A8E72A}"/>
              </a:ext>
            </a:extLst>
          </p:cNvPr>
          <p:cNvGraphicFramePr>
            <a:graphicFrameLocks noGrp="1"/>
          </p:cNvGraphicFramePr>
          <p:nvPr/>
        </p:nvGraphicFramePr>
        <p:xfrm>
          <a:off x="451932" y="1851833"/>
          <a:ext cx="4618856" cy="1524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79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3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9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7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</a:t>
                      </a:r>
                      <a:r>
                        <a:rPr lang="en-US" sz="1400" baseline="0" dirty="0"/>
                        <a:t> - </a:t>
                      </a:r>
                      <a:r>
                        <a:rPr lang="en-US" sz="1400" dirty="0"/>
                        <a:t>Pattern</a:t>
                      </a:r>
                      <a:endParaRPr lang="en-US" sz="1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t*</a:t>
                      </a:r>
                      <a:r>
                        <a:rPr lang="en-US" sz="1400" baseline="-25000" dirty="0"/>
                        <a:t>s</a:t>
                      </a:r>
                      <a:r>
                        <a:rPr lang="en-US" sz="1400" baseline="0" dirty="0"/>
                        <a:t> (</a:t>
                      </a:r>
                      <a:r>
                        <a:rPr lang="en-US" sz="1400" baseline="0" dirty="0" err="1"/>
                        <a:t>t</a:t>
                      </a:r>
                      <a:r>
                        <a:rPr lang="en-US" sz="1400" baseline="-25000" dirty="0" err="1"/>
                        <a:t>t</a:t>
                      </a:r>
                      <a:r>
                        <a:rPr lang="en-US" sz="1400" baseline="0" dirty="0"/>
                        <a:t>)/s</a:t>
                      </a:r>
                      <a:endParaRPr lang="en-US" sz="1400" b="1" baseline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B</a:t>
                      </a:r>
                      <a:r>
                        <a:rPr lang="en-US" sz="1400" baseline="-25000" dirty="0" err="1"/>
                        <a:t>max</a:t>
                      </a:r>
                      <a:r>
                        <a:rPr lang="en-US" sz="1400" baseline="0" dirty="0"/>
                        <a:t>/µT</a:t>
                      </a:r>
                      <a:endParaRPr lang="en-US" sz="1400" b="1" baseline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# Cycles</a:t>
                      </a:r>
                      <a:endParaRPr lang="en-US" sz="1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7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0↑0↓0↓0↑0↓0↑0↑0↓0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180 (300)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1616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7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0↑0↓0↓0↑0↓0↑0↑0↓0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380 (500)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2908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7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0↑0↓0↓0↑0↓0↑0↑0↓0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180 (300)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20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1296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7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0↑0↓0↓0↑0↓0↑0↑0↓0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9DE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380 (500)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9DE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20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9DE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1992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9DE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444208" y="1862514"/>
            <a:ext cx="2448272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Cycle Time: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A: filling phase </a:t>
            </a:r>
          </a:p>
          <a:p>
            <a:r>
              <a:rPr lang="en-US" dirty="0">
                <a:solidFill>
                  <a:srgbClr val="000000"/>
                </a:solidFill>
              </a:rPr>
              <a:t>B: monitor phase</a:t>
            </a:r>
          </a:p>
          <a:p>
            <a:r>
              <a:rPr lang="en-US" dirty="0">
                <a:solidFill>
                  <a:srgbClr val="000000"/>
                </a:solidFill>
              </a:rPr>
              <a:t>C: storage phase, and </a:t>
            </a:r>
          </a:p>
          <a:p>
            <a:r>
              <a:rPr lang="en-US" dirty="0">
                <a:solidFill>
                  <a:srgbClr val="000000"/>
                </a:solidFill>
              </a:rPr>
              <a:t>D: emptying phase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6" y="3501008"/>
            <a:ext cx="8425434" cy="26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58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040560" cy="850106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9F3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Energy spectra of UCNs</a:t>
            </a:r>
            <a:endParaRPr lang="en-GB" sz="3600" dirty="0">
              <a:solidFill>
                <a:srgbClr val="009F3C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D995E-B983-4D1D-A184-04C3774A8BFA}"/>
              </a:ext>
            </a:extLst>
          </p:cNvPr>
          <p:cNvSpPr txBox="1"/>
          <p:nvPr/>
        </p:nvSpPr>
        <p:spPr>
          <a:xfrm>
            <a:off x="5061659" y="3370894"/>
            <a:ext cx="3881637" cy="10156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 use the storage curve to extract energy distribution with a MC simulation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1024A4-0E17-452D-B221-BB02A301F889}"/>
              </a:ext>
            </a:extLst>
          </p:cNvPr>
          <p:cNvSpPr/>
          <p:nvPr/>
        </p:nvSpPr>
        <p:spPr>
          <a:xfrm>
            <a:off x="5076056" y="4509120"/>
            <a:ext cx="3889964" cy="1754326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All of these spectras as valid.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blue family of spectras come purely from storage curve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Adding the &lt;z&gt; constraint further constrains the family of spectras to red.</a:t>
            </a:r>
          </a:p>
        </p:txBody>
      </p:sp>
      <p:sp>
        <p:nvSpPr>
          <p:cNvPr id="2" name="Rectangle 1"/>
          <p:cNvSpPr/>
          <p:nvPr/>
        </p:nvSpPr>
        <p:spPr>
          <a:xfrm>
            <a:off x="466876" y="1230982"/>
            <a:ext cx="8425604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sz="1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en-US" sz="1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to know the average number of times UCNs bounce off the walls, given by </a:t>
            </a:r>
            <a:r>
              <a:rPr lang="en-US" sz="16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baseline="-250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/&lt;</a:t>
            </a:r>
            <a:r>
              <a:rPr lang="en-US" sz="16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baseline="-250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&gt;,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6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baseline="-250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&gt; is the mean time between consecutive collisions.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This is dependent on the energy spectra of the UCNs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70895"/>
            <a:ext cx="4546847" cy="28925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Diagram 17">
                <a:extLst>
                  <a:ext uri="{FF2B5EF4-FFF2-40B4-BE49-F238E27FC236}">
                    <a16:creationId xmlns:a16="http://schemas.microsoft.com/office/drawing/2014/main" id="{533B257F-50B7-4219-87D7-B521D31AB101}"/>
                  </a:ext>
                </a:extLst>
              </p:cNvPr>
              <p:cNvGraphicFramePr/>
              <p:nvPr/>
            </p:nvGraphicFramePr>
            <p:xfrm>
              <a:off x="467544" y="2124864"/>
              <a:ext cx="9731424" cy="10881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18" name="Diagram 1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33B257F-50B7-4219-87D7-B521D31AB10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97173753"/>
                  </p:ext>
                </p:extLst>
              </p:nvPr>
            </p:nvGraphicFramePr>
            <p:xfrm>
              <a:off x="467544" y="2124864"/>
              <a:ext cx="9731424" cy="10881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090255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040560" cy="850106"/>
          </a:xfrm>
          <a:noFill/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9F3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Mean Time of Flight</a:t>
            </a:r>
            <a:endParaRPr lang="en-GB" sz="3600" dirty="0">
              <a:solidFill>
                <a:srgbClr val="009F3C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Diagram 8">
                <a:extLst>
                  <a:ext uri="{FF2B5EF4-FFF2-40B4-BE49-F238E27FC236}">
                    <a16:creationId xmlns:a16="http://schemas.microsoft.com/office/drawing/2014/main" id="{533B257F-50B7-4219-87D7-B521D31AB101}"/>
                  </a:ext>
                </a:extLst>
              </p:cNvPr>
              <p:cNvGraphicFramePr/>
              <p:nvPr/>
            </p:nvGraphicFramePr>
            <p:xfrm>
              <a:off x="467544" y="2124864"/>
              <a:ext cx="9731424" cy="10881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9" name="Diagram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33B257F-50B7-4219-87D7-B521D31AB10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338740498"/>
                  </p:ext>
                </p:extLst>
              </p:nvPr>
            </p:nvGraphicFramePr>
            <p:xfrm>
              <a:off x="467544" y="2124864"/>
              <a:ext cx="9731424" cy="10881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95A03E-05B8-4F88-A924-F983E5892A83}"/>
                  </a:ext>
                </a:extLst>
              </p:cNvPr>
              <p:cNvSpPr txBox="1"/>
              <p:nvPr/>
            </p:nvSpPr>
            <p:spPr>
              <a:xfrm>
                <a:off x="-47477" y="3501008"/>
                <a:ext cx="3164969" cy="1097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b="0" dirty="0">
                  <a:solidFill>
                    <a:srgbClr val="000000"/>
                  </a:solidFill>
                  <a:latin typeface="NimbusSanL-Regu"/>
                </a:endParaRPr>
              </a:p>
              <a:p>
                <a:pPr algn="just"/>
                <a:r>
                  <a:rPr lang="en-US" b="0" dirty="0">
                    <a:solidFill>
                      <a:srgbClr val="000000"/>
                    </a:solidFill>
                    <a:latin typeface="NimbusSanL-Regu"/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den>
                    </m:f>
                    <m:f>
                      <m:f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(3−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i="1" dirty="0">
                  <a:solidFill>
                    <a:srgbClr val="000000"/>
                  </a:solidFill>
                  <a:latin typeface="NimbusSanL-Regu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95A03E-05B8-4F88-A924-F983E5892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7477" y="3501008"/>
                <a:ext cx="3164969" cy="109722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9B86ABE-5C89-414D-87DD-97CDBDABC948}"/>
              </a:ext>
            </a:extLst>
          </p:cNvPr>
          <p:cNvSpPr txBox="1"/>
          <p:nvPr/>
        </p:nvSpPr>
        <p:spPr>
          <a:xfrm>
            <a:off x="457200" y="4861655"/>
            <a:ext cx="2746648" cy="145886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just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Eg</a:t>
            </a:r>
            <a:r>
              <a:rPr lang="en-US" sz="1200" dirty="0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. the formula above uses  averaged value of </a:t>
            </a:r>
            <a:r>
              <a:rPr lang="en-US" sz="1200" dirty="0" err="1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</a:t>
            </a:r>
            <a:r>
              <a:rPr lang="en-US" sz="1200" baseline="-25000" dirty="0" err="1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</a:t>
            </a:r>
            <a:r>
              <a:rPr lang="en-US" sz="1200" dirty="0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: &lt;</a:t>
            </a:r>
            <a:r>
              <a:rPr lang="en-US" sz="1200" dirty="0" err="1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</a:t>
            </a:r>
            <a:r>
              <a:rPr lang="en-US" sz="1200" baseline="-25000" dirty="0" err="1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</a:t>
            </a:r>
            <a:r>
              <a:rPr lang="en-US" sz="1200" dirty="0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&gt;</a:t>
            </a:r>
          </a:p>
          <a:p>
            <a:pPr marL="285750" indent="-285750" algn="just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The plot here shows &lt;</a:t>
            </a:r>
            <a:r>
              <a:rPr lang="en-US" sz="1200" dirty="0" err="1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</a:t>
            </a:r>
            <a:r>
              <a:rPr lang="en-US" sz="1200" baseline="-25000" dirty="0" err="1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</a:t>
            </a:r>
            <a:r>
              <a:rPr lang="en-US" sz="1200" dirty="0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&gt; and the error bar is the smearing introduced by the uncertainty in energy spectra of UCNs.</a:t>
            </a:r>
          </a:p>
          <a:p>
            <a:pPr marL="285750" indent="-285750" algn="just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&lt;</a:t>
            </a:r>
            <a:r>
              <a:rPr lang="en-US" sz="1200" dirty="0" err="1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</a:t>
            </a:r>
            <a:r>
              <a:rPr lang="en-US" sz="1200" baseline="-25000" dirty="0" err="1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</a:t>
            </a:r>
            <a:r>
              <a:rPr lang="en-US" sz="1200" dirty="0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&gt; changes with storage time.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275861"/>
            <a:ext cx="5525478" cy="30432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1" y="1230981"/>
            <a:ext cx="8416142" cy="70788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20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aseline="-250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&gt; is dependent on the energy spectra of the UCNs.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Energy spectra from a fit of a loss model to the measured storage curve.</a:t>
            </a:r>
          </a:p>
        </p:txBody>
      </p:sp>
    </p:spTree>
    <p:extLst>
      <p:ext uri="{BB962C8B-B14F-4D97-AF65-F5344CB8AC3E}">
        <p14:creationId xmlns:p14="http://schemas.microsoft.com/office/powerpoint/2010/main" val="36326374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040560" cy="850106"/>
          </a:xfrm>
          <a:noFill/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UCN Counting Statistics</a:t>
            </a:r>
          </a:p>
        </p:txBody>
      </p:sp>
      <p:sp>
        <p:nvSpPr>
          <p:cNvPr id="14" name="Flowchart: Terminator 13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Diagram 15">
                <a:extLst>
                  <a:ext uri="{FF2B5EF4-FFF2-40B4-BE49-F238E27FC236}">
                    <a16:creationId xmlns:a16="http://schemas.microsoft.com/office/drawing/2014/main" id="{533B257F-50B7-4219-87D7-B521D31AB101}"/>
                  </a:ext>
                </a:extLst>
              </p:cNvPr>
              <p:cNvGraphicFramePr/>
              <p:nvPr/>
            </p:nvGraphicFramePr>
            <p:xfrm>
              <a:off x="467544" y="1212876"/>
              <a:ext cx="9731424" cy="10881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16" name="Diagram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33B257F-50B7-4219-87D7-B521D31AB101}"/>
                  </a:ext>
                </a:extLst>
              </p:cNvPr>
              <p:cNvGraphicFramePr/>
              <p:nvPr>
                <p:extLst/>
              </p:nvPr>
            </p:nvGraphicFramePr>
            <p:xfrm>
              <a:off x="467544" y="1212876"/>
              <a:ext cx="9731424" cy="10881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99592" y="5661248"/>
                <a:ext cx="3172150" cy="869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5661248"/>
                <a:ext cx="3172150" cy="8692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617878" y="5657859"/>
                <a:ext cx="2655920" cy="869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878" y="5657859"/>
                <a:ext cx="2655920" cy="8692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51" y="2360769"/>
            <a:ext cx="6328897" cy="32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278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040560" cy="850106"/>
          </a:xfrm>
          <a:noFill/>
        </p:spPr>
        <p:txBody>
          <a:bodyPr>
            <a:normAutofit fontScale="90000"/>
          </a:bodyPr>
          <a:lstStyle/>
          <a:p>
            <a:pPr algn="r"/>
            <a:r>
              <a:rPr lang="en-GB" sz="36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UCN Counting Statistics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681AAF-40F6-4A5E-BEE1-91DF298B19C4}"/>
              </a:ext>
            </a:extLst>
          </p:cNvPr>
          <p:cNvSpPr txBox="1"/>
          <p:nvPr/>
        </p:nvSpPr>
        <p:spPr>
          <a:xfrm>
            <a:off x="455668" y="2388129"/>
            <a:ext cx="8436812" cy="10341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haroni"/>
              </a:rPr>
              <a:t>Each run has a characteristic {∼ </a:t>
            </a:r>
            <a:r>
              <a:rPr lang="en-US" b="1" dirty="0" err="1">
                <a:solidFill>
                  <a:srgbClr val="000000"/>
                </a:solidFill>
                <a:latin typeface="Aharoni"/>
              </a:rPr>
              <a:t>B</a:t>
            </a:r>
            <a:r>
              <a:rPr lang="en-US" b="1" baseline="-25000" dirty="0" err="1">
                <a:solidFill>
                  <a:srgbClr val="000000"/>
                </a:solidFill>
                <a:latin typeface="Aharoni"/>
              </a:rPr>
              <a:t>max</a:t>
            </a:r>
            <a:r>
              <a:rPr lang="en-US" b="1" dirty="0">
                <a:solidFill>
                  <a:srgbClr val="000000"/>
                </a:solidFill>
                <a:latin typeface="Aharoni"/>
              </a:rPr>
              <a:t>/</a:t>
            </a:r>
            <a:r>
              <a:rPr lang="en-US" b="1" dirty="0" err="1">
                <a:solidFill>
                  <a:srgbClr val="000000"/>
                </a:solidFill>
                <a:latin typeface="Aharoni"/>
              </a:rPr>
              <a:t>μT</a:t>
            </a:r>
            <a:r>
              <a:rPr lang="en-US" b="1" dirty="0">
                <a:solidFill>
                  <a:srgbClr val="000000"/>
                </a:solidFill>
                <a:latin typeface="Aharoni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Aharoni"/>
              </a:rPr>
              <a:t>t</a:t>
            </a:r>
            <a:r>
              <a:rPr lang="en-US" b="1" baseline="30000" dirty="0" err="1">
                <a:solidFill>
                  <a:srgbClr val="000000"/>
                </a:solidFill>
                <a:latin typeface="Aharoni"/>
              </a:rPr>
              <a:t>∗</a:t>
            </a:r>
            <a:r>
              <a:rPr lang="en-US" b="1" baseline="-25000" dirty="0" err="1">
                <a:solidFill>
                  <a:srgbClr val="000000"/>
                </a:solidFill>
                <a:latin typeface="Aharoni"/>
              </a:rPr>
              <a:t>s</a:t>
            </a:r>
            <a:r>
              <a:rPr lang="en-US" b="1" dirty="0">
                <a:solidFill>
                  <a:srgbClr val="000000"/>
                </a:solidFill>
                <a:latin typeface="Aharoni"/>
              </a:rPr>
              <a:t>/s } setting.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haroni"/>
              </a:rPr>
              <a:t>The normalized emptying counts are histogrammed for each run.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0000"/>
                </a:solidFill>
                <a:latin typeface="Aharoni"/>
              </a:rPr>
              <a:t>Eg</a:t>
            </a:r>
            <a:r>
              <a:rPr lang="en-US" b="1" dirty="0">
                <a:solidFill>
                  <a:srgbClr val="000000"/>
                </a:solidFill>
                <a:latin typeface="Aharoni"/>
              </a:rPr>
              <a:t>. here the run corresponds to {∼ </a:t>
            </a:r>
            <a:r>
              <a:rPr lang="en-US" b="1" dirty="0" err="1">
                <a:solidFill>
                  <a:srgbClr val="000000"/>
                </a:solidFill>
                <a:latin typeface="Aharoni"/>
              </a:rPr>
              <a:t>B</a:t>
            </a:r>
            <a:r>
              <a:rPr lang="en-US" b="1" baseline="-25000" dirty="0" err="1">
                <a:solidFill>
                  <a:srgbClr val="000000"/>
                </a:solidFill>
                <a:latin typeface="Aharoni"/>
              </a:rPr>
              <a:t>max</a:t>
            </a:r>
            <a:r>
              <a:rPr lang="en-US" b="1" dirty="0">
                <a:solidFill>
                  <a:srgbClr val="000000"/>
                </a:solidFill>
                <a:latin typeface="Aharoni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Aharoni"/>
              </a:rPr>
              <a:t>t</a:t>
            </a:r>
            <a:r>
              <a:rPr lang="en-US" b="1" baseline="30000" dirty="0" err="1">
                <a:solidFill>
                  <a:srgbClr val="000000"/>
                </a:solidFill>
                <a:latin typeface="Aharoni"/>
              </a:rPr>
              <a:t>∗</a:t>
            </a:r>
            <a:r>
              <a:rPr lang="en-US" b="1" baseline="-25000" dirty="0" err="1">
                <a:solidFill>
                  <a:srgbClr val="000000"/>
                </a:solidFill>
                <a:latin typeface="Aharoni"/>
              </a:rPr>
              <a:t>s</a:t>
            </a:r>
            <a:r>
              <a:rPr lang="en-US" b="1" dirty="0">
                <a:solidFill>
                  <a:srgbClr val="000000"/>
                </a:solidFill>
                <a:latin typeface="Aharoni"/>
              </a:rPr>
              <a:t>} = {10 </a:t>
            </a:r>
            <a:r>
              <a:rPr lang="en-US" b="1" dirty="0" err="1">
                <a:solidFill>
                  <a:srgbClr val="000000"/>
                </a:solidFill>
                <a:latin typeface="Aharoni"/>
              </a:rPr>
              <a:t>μT</a:t>
            </a:r>
            <a:r>
              <a:rPr lang="en-US" b="1" dirty="0">
                <a:solidFill>
                  <a:srgbClr val="000000"/>
                </a:solidFill>
                <a:latin typeface="Aharoni"/>
              </a:rPr>
              <a:t>, 180 s}. </a:t>
            </a:r>
          </a:p>
        </p:txBody>
      </p:sp>
      <p:sp>
        <p:nvSpPr>
          <p:cNvPr id="14" name="Flowchart: Terminator 13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Diagram 15">
                <a:extLst>
                  <a:ext uri="{FF2B5EF4-FFF2-40B4-BE49-F238E27FC236}">
                    <a16:creationId xmlns:a16="http://schemas.microsoft.com/office/drawing/2014/main" id="{533B257F-50B7-4219-87D7-B521D31AB101}"/>
                  </a:ext>
                </a:extLst>
              </p:cNvPr>
              <p:cNvGraphicFramePr/>
              <p:nvPr/>
            </p:nvGraphicFramePr>
            <p:xfrm>
              <a:off x="467544" y="1212876"/>
              <a:ext cx="9731424" cy="10881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16" name="Diagram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33B257F-50B7-4219-87D7-B521D31AB101}"/>
                  </a:ext>
                </a:extLst>
              </p:cNvPr>
              <p:cNvGraphicFramePr/>
              <p:nvPr>
                <p:extLst/>
              </p:nvPr>
            </p:nvGraphicFramePr>
            <p:xfrm>
              <a:off x="467544" y="1212876"/>
              <a:ext cx="9731424" cy="10881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3608" y="5672291"/>
                <a:ext cx="3172150" cy="869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672291"/>
                <a:ext cx="3172150" cy="8692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652120" y="5684413"/>
                <a:ext cx="2655920" cy="869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5684413"/>
                <a:ext cx="2655920" cy="8692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68" y="3505309"/>
            <a:ext cx="8436812" cy="208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51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86122"/>
            <a:ext cx="8424936" cy="4403118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850106"/>
          </a:xfrm>
          <a:noFill/>
        </p:spPr>
        <p:txBody>
          <a:bodyPr>
            <a:noAutofit/>
          </a:bodyPr>
          <a:lstStyle/>
          <a:p>
            <a:r>
              <a:rPr lang="en-GB" sz="3000" b="1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Theory of </a:t>
            </a:r>
            <a:r>
              <a:rPr lang="en-GB" sz="3000" b="1" dirty="0" err="1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nn</a:t>
            </a:r>
            <a:r>
              <a:rPr lang="en-GB" sz="3000" b="1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’ Oscillations 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7544" y="5661248"/>
                <a:ext cx="8424936" cy="59368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m:t>Typical</m:t>
                      </m:r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m:t> 2−</m:t>
                      </m:r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m:t>level</m:t>
                      </m:r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m:t>system</m:t>
                      </m:r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m:t>for</m:t>
                      </m:r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m:t> (</m:t>
                      </m:r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m:t>ii</m:t>
                      </m:r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m:t>): </m:t>
                      </m:r>
                      <m:sSub>
                        <m:sSubPr>
                          <m:ctrlPr>
                            <a:rPr lang="en-US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p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US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1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p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sSup>
                                <m:sSupPr>
                                  <m:ctrlPr>
                                    <a:rPr lang="en-US" sz="1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p>
                                  <m:r>
                                    <a:rPr lang="en-US" sz="1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func>
                        <m:funcPr>
                          <m:ctrlPr>
                            <a:rPr lang="en-US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e>
                            <m:sup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1400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p>
                                      <m:r>
                                        <a:rPr lang="en-US" sz="1400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1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en-US" sz="1400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𝝉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sSup>
                                        <m:sSupPr>
                                          <m:ctrlPr>
                                            <a:rPr lang="en-US" sz="1400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  <m:sup>
                                          <m:r>
                                            <a:rPr lang="en-US" sz="1400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>
                                      <m:r>
                                        <a:rPr lang="en-US" sz="1400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e>
                              </m:rad>
                            </m:e>
                          </m:d>
                        </m:e>
                      </m:func>
                      <m:r>
                        <m:rPr>
                          <m:nor/>
                        </m:rPr>
                        <a:rPr lang="en-US" sz="1400" b="1" dirty="0">
                          <a:solidFill>
                            <a:srgbClr val="000000"/>
                          </a:solidFill>
                        </a:rPr>
                        <m:t>, </m:t>
                      </m:r>
                      <m:sSup>
                        <m:sSupPr>
                          <m:ctrlPr>
                            <a:rPr lang="el-GR" sz="14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4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en-US" sz="14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1400" b="1" dirty="0">
                          <a:solidFill>
                            <a:srgbClr val="000000"/>
                          </a:solidFill>
                        </a:rPr>
                        <m:t>=45 </m:t>
                      </m:r>
                      <m:r>
                        <m:rPr>
                          <m:nor/>
                        </m:rPr>
                        <a:rPr lang="en-US" sz="1400" b="1" dirty="0">
                          <a:solidFill>
                            <a:srgbClr val="000000"/>
                          </a:solidFill>
                        </a:rPr>
                        <m:t>Hz</m:t>
                      </m:r>
                      <m:r>
                        <a:rPr lang="en-US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nor/>
                        </m:rPr>
                        <a:rPr lang="en-US" sz="1400" b="1" dirty="0">
                          <a:solidFill>
                            <a:srgbClr val="000000"/>
                          </a:solidFill>
                        </a:rPr>
                        <m:t>T</m:t>
                      </m:r>
                      <m:r>
                        <a:rPr lang="en-US" sz="1400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4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14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</m:oMath>
                  </m:oMathPara>
                </a14:m>
                <a:endParaRPr lang="en-US" sz="1400" b="1" baseline="30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5661248"/>
                <a:ext cx="8424936" cy="59368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555776" y="6381328"/>
            <a:ext cx="4032448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Z. Berezhiani, </a:t>
            </a:r>
            <a:r>
              <a:rPr lang="en-US" sz="1600" i="1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Euro. Phys. J. C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64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Calibri" panose="020F0502020204030204" pitchFamily="34" charset="0"/>
              </a:rPr>
              <a:t>, 421 (2009).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7904" y="1278247"/>
            <a:ext cx="1872208" cy="3927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555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BAB19953-D25C-5906-98B2-6CDD4AE312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5" y="3500006"/>
            <a:ext cx="4274438" cy="2763981"/>
          </a:xfrm>
          <a:prstGeom prst="rect">
            <a:avLst/>
          </a:prstGeom>
        </p:spPr>
      </p:pic>
      <p:pic>
        <p:nvPicPr>
          <p:cNvPr id="4" name="Picture 3" descr="Timeline">
            <a:extLst>
              <a:ext uri="{FF2B5EF4-FFF2-40B4-BE49-F238E27FC236}">
                <a16:creationId xmlns:a16="http://schemas.microsoft.com/office/drawing/2014/main" id="{392F4EEF-3DD6-4DD7-D4FD-F03BDD646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74" y="3513926"/>
            <a:ext cx="3976881" cy="2722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05" y="2352217"/>
            <a:ext cx="6858190" cy="116170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256584" cy="850106"/>
          </a:xfrm>
          <a:noFill/>
        </p:spPr>
        <p:txBody>
          <a:bodyPr>
            <a:normAutofit/>
          </a:bodyPr>
          <a:lstStyle/>
          <a:p>
            <a:pPr algn="r"/>
            <a:r>
              <a:rPr lang="en-GB" sz="24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Combine Counting Data with </a:t>
            </a:r>
            <a:r>
              <a:rPr lang="en-US" sz="24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&lt;</a:t>
            </a:r>
            <a:r>
              <a:rPr lang="en-US" sz="2400" dirty="0" err="1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</a:t>
            </a:r>
            <a:r>
              <a:rPr lang="en-US" sz="2400" baseline="-25000" dirty="0" err="1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</a:t>
            </a:r>
            <a:r>
              <a:rPr lang="en-US" sz="24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&gt;</a:t>
            </a:r>
            <a:endParaRPr lang="en-GB" sz="2400" dirty="0">
              <a:solidFill>
                <a:srgbClr val="464543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Diagram 15">
                <a:extLst>
                  <a:ext uri="{FF2B5EF4-FFF2-40B4-BE49-F238E27FC236}">
                    <a16:creationId xmlns:a16="http://schemas.microsoft.com/office/drawing/2014/main" id="{533B257F-50B7-4219-87D7-B521D31AB101}"/>
                  </a:ext>
                </a:extLst>
              </p:cNvPr>
              <p:cNvGraphicFramePr/>
              <p:nvPr/>
            </p:nvGraphicFramePr>
            <p:xfrm>
              <a:off x="467544" y="1212876"/>
              <a:ext cx="9731424" cy="10881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mc:Choice>
        <mc:Fallback xmlns="">
          <p:graphicFrame>
            <p:nvGraphicFramePr>
              <p:cNvPr id="16" name="Diagram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33B257F-50B7-4219-87D7-B521D31AB10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32883916"/>
                  </p:ext>
                </p:extLst>
              </p:nvPr>
            </p:nvGraphicFramePr>
            <p:xfrm>
              <a:off x="467544" y="1212876"/>
              <a:ext cx="9731424" cy="10881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11" r:qs="rId12" r:cs="rId13"/>
              </a:graphicData>
            </a:graphic>
          </p:graphicFrame>
        </mc:Fallback>
      </mc:AlternateContent>
      <p:sp>
        <p:nvSpPr>
          <p:cNvPr id="13" name="Rectangle 12"/>
          <p:cNvSpPr/>
          <p:nvPr/>
        </p:nvSpPr>
        <p:spPr>
          <a:xfrm>
            <a:off x="1187624" y="2708920"/>
            <a:ext cx="6768752" cy="786717"/>
          </a:xfrm>
          <a:prstGeom prst="rect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02329" y="4712943"/>
            <a:ext cx="144016" cy="158418"/>
          </a:xfrm>
          <a:prstGeom prst="ellipse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916C4B-92C5-4595-818D-31A5A8F29A80}"/>
              </a:ext>
            </a:extLst>
          </p:cNvPr>
          <p:cNvSpPr/>
          <p:nvPr/>
        </p:nvSpPr>
        <p:spPr>
          <a:xfrm>
            <a:off x="2771800" y="6326414"/>
            <a:ext cx="4065255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C. Abel et al., </a:t>
            </a:r>
            <a:r>
              <a:rPr lang="en-US" sz="1600" i="1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Phys. Lett. B. </a:t>
            </a:r>
            <a:r>
              <a:rPr lang="en-US" sz="1600" b="1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812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, 135993 (2021).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F08600-6830-1E1C-4F5C-5B383366F757}"/>
              </a:ext>
            </a:extLst>
          </p:cNvPr>
          <p:cNvCxnSpPr>
            <a:cxnSpLocks/>
          </p:cNvCxnSpPr>
          <p:nvPr/>
        </p:nvCxnSpPr>
        <p:spPr>
          <a:xfrm>
            <a:off x="5375564" y="3504591"/>
            <a:ext cx="204548" cy="1185658"/>
          </a:xfrm>
          <a:prstGeom prst="straightConnector1">
            <a:avLst/>
          </a:prstGeom>
          <a:ln w="38100">
            <a:solidFill>
              <a:srgbClr val="AA2C1F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07380A-8978-939F-3EF4-2905A26F64A8}"/>
              </a:ext>
            </a:extLst>
          </p:cNvPr>
          <p:cNvCxnSpPr>
            <a:cxnSpLocks/>
            <a:stCxn id="11" idx="6"/>
          </p:cNvCxnSpPr>
          <p:nvPr/>
        </p:nvCxnSpPr>
        <p:spPr>
          <a:xfrm flipV="1">
            <a:off x="2646345" y="4657541"/>
            <a:ext cx="2933767" cy="134611"/>
          </a:xfrm>
          <a:prstGeom prst="straightConnector1">
            <a:avLst/>
          </a:prstGeom>
          <a:ln w="38100">
            <a:solidFill>
              <a:srgbClr val="AA2C1F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04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040560" cy="850106"/>
          </a:xfrm>
          <a:noFill/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nn</a:t>
            </a:r>
            <a:r>
              <a:rPr lang="en-US" sz="24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’ Oscillation Assuming B’=0</a:t>
            </a:r>
            <a:endParaRPr lang="en-GB" sz="2400" dirty="0">
              <a:solidFill>
                <a:srgbClr val="464543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Diagram 15">
                <a:extLst>
                  <a:ext uri="{FF2B5EF4-FFF2-40B4-BE49-F238E27FC236}">
                    <a16:creationId xmlns:a16="http://schemas.microsoft.com/office/drawing/2014/main" id="{533B257F-50B7-4219-87D7-B521D31AB101}"/>
                  </a:ext>
                </a:extLst>
              </p:cNvPr>
              <p:cNvGraphicFramePr/>
              <p:nvPr/>
            </p:nvGraphicFramePr>
            <p:xfrm>
              <a:off x="467544" y="1212876"/>
              <a:ext cx="9731424" cy="10881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16" name="Diagram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33B257F-50B7-4219-87D7-B521D31AB10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990363387"/>
                  </p:ext>
                </p:extLst>
              </p:nvPr>
            </p:nvGraphicFramePr>
            <p:xfrm>
              <a:off x="467544" y="1212876"/>
              <a:ext cx="9731424" cy="10881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220072" y="2389120"/>
                <a:ext cx="31261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=(3.0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5.0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2389120"/>
                <a:ext cx="3126112" cy="369332"/>
              </a:xfrm>
              <a:prstGeom prst="rect">
                <a:avLst/>
              </a:prstGeom>
              <a:blipFill rotWithShape="0">
                <a:blip r:embed="rId1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1600" y="2665754"/>
                <a:ext cx="2976071" cy="49154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=0)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&gt;352 </m:t>
                      </m:r>
                      <m:r>
                        <a:rPr lang="en-US" b="0" i="1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 (95%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b="0" i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b="0" i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665754"/>
                <a:ext cx="2976071" cy="491545"/>
              </a:xfrm>
              <a:prstGeom prst="rect">
                <a:avLst/>
              </a:prstGeom>
              <a:blipFill>
                <a:blip r:embed="rId15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8" y="3356992"/>
            <a:ext cx="4089572" cy="280311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Picture 1" descr="Timeline">
            <a:extLst>
              <a:ext uri="{FF2B5EF4-FFF2-40B4-BE49-F238E27FC236}">
                <a16:creationId xmlns:a16="http://schemas.microsoft.com/office/drawing/2014/main" id="{EED79C68-A89F-BC17-296F-E55EC1093FF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74" y="2389120"/>
            <a:ext cx="3976881" cy="3847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354636" y="3588615"/>
                <a:ext cx="2062103" cy="116993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</m:sSubSup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limLow>
                          <m:limLow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num>
                                  <m:den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den>
                                </m:f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</m:e>
                            </m:groupChr>
                          </m:e>
                          <m:li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−1/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lim>
                        </m:limLow>
                      </m:e>
                    </m:rad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636" y="3588615"/>
                <a:ext cx="2062103" cy="116993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C6D215-0D52-2032-964D-7C3C2A61ACD0}"/>
              </a:ext>
            </a:extLst>
          </p:cNvPr>
          <p:cNvCxnSpPr>
            <a:cxnSpLocks/>
          </p:cNvCxnSpPr>
          <p:nvPr/>
        </p:nvCxnSpPr>
        <p:spPr>
          <a:xfrm flipV="1">
            <a:off x="4590016" y="3501008"/>
            <a:ext cx="198008" cy="1257543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746C3BD-5F4B-C061-3B01-B51EFAB7F1B2}"/>
              </a:ext>
            </a:extLst>
          </p:cNvPr>
          <p:cNvSpPr/>
          <p:nvPr/>
        </p:nvSpPr>
        <p:spPr>
          <a:xfrm>
            <a:off x="5220072" y="3588615"/>
            <a:ext cx="3384376" cy="2216649"/>
          </a:xfrm>
          <a:prstGeom prst="rect">
            <a:avLst/>
          </a:prstGeom>
          <a:solidFill>
            <a:schemeClr val="tx2">
              <a:lumMod val="6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9EED5D-5F24-CB32-B18B-25D3B4533367}"/>
              </a:ext>
            </a:extLst>
          </p:cNvPr>
          <p:cNvSpPr/>
          <p:nvPr/>
        </p:nvSpPr>
        <p:spPr>
          <a:xfrm>
            <a:off x="2771800" y="6326414"/>
            <a:ext cx="4065255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C. Abel et al., </a:t>
            </a:r>
            <a:r>
              <a:rPr lang="en-US" sz="1600" i="1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Phys. Lett. B. </a:t>
            </a:r>
            <a:r>
              <a:rPr lang="en-US" sz="1600" b="1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812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, 135993 (2021).</a:t>
            </a:r>
          </a:p>
        </p:txBody>
      </p:sp>
    </p:spTree>
    <p:extLst>
      <p:ext uri="{BB962C8B-B14F-4D97-AF65-F5344CB8AC3E}">
        <p14:creationId xmlns:p14="http://schemas.microsoft.com/office/powerpoint/2010/main" val="21121392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20693" y="4312761"/>
                <a:ext cx="3288723" cy="105317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≠0,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rad>
                        </m:den>
                      </m:f>
                      <m:r>
                        <a:rPr lang="en-US" sz="1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limLow>
                            <m:limLowPr>
                              <m:ctrlPr>
                                <a:rPr lang="en-US" sz="1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rgbClr val="FF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srgbClr val="FF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solidFill>
                                                    <a:srgbClr val="FF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sz="1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rgbClr val="FF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srgbClr val="FF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solidFill>
                                                    <a:srgbClr val="FF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</m:e>
                              </m:groupChr>
                            </m:e>
                            <m:lim>
                              <m:r>
                                <a:rPr lang="en-US" sz="1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600">
                                  <a:solidFill>
                                    <a:srgbClr val="FFFF00"/>
                                  </a:solidFill>
                                </a:rPr>
                                <m:t> </m:t>
                              </m:r>
                            </m:lim>
                          </m:limLow>
                          <m:limLow>
                            <m:limLowPr>
                              <m:ctrlPr>
                                <a:rPr lang="en-US" sz="1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</m:e>
                                        <m:sup>
                                          <m: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p>
                                          <m: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600" i="1">
                                                  <a:solidFill>
                                                    <a:srgbClr val="FF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srgbClr val="FFFF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𝜂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solidFill>
                                                    <a:srgbClr val="FFFF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groupChr>
                            </m:e>
                            <m:lim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</m:lim>
                          </m:limLow>
                        </m:e>
                      </m:rad>
                    </m:oMath>
                  </m:oMathPara>
                </a14:m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3" y="4312761"/>
                <a:ext cx="3288723" cy="10531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Timeline">
            <a:extLst>
              <a:ext uri="{FF2B5EF4-FFF2-40B4-BE49-F238E27FC236}">
                <a16:creationId xmlns:a16="http://schemas.microsoft.com/office/drawing/2014/main" id="{76133F63-76A0-D31E-1407-E9C018E5A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74" y="2389120"/>
            <a:ext cx="3976881" cy="384728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040560" cy="850106"/>
          </a:xfrm>
          <a:noFill/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nn</a:t>
            </a:r>
            <a:r>
              <a:rPr lang="en-US" sz="24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’ Oscillation Assuming B’≠0</a:t>
            </a:r>
            <a:endParaRPr lang="en-GB" sz="2400" dirty="0">
              <a:solidFill>
                <a:srgbClr val="464543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Diagram 15">
                <a:extLst>
                  <a:ext uri="{FF2B5EF4-FFF2-40B4-BE49-F238E27FC236}">
                    <a16:creationId xmlns:a16="http://schemas.microsoft.com/office/drawing/2014/main" id="{533B257F-50B7-4219-87D7-B521D31AB101}"/>
                  </a:ext>
                </a:extLst>
              </p:cNvPr>
              <p:cNvGraphicFramePr/>
              <p:nvPr/>
            </p:nvGraphicFramePr>
            <p:xfrm>
              <a:off x="467544" y="1212876"/>
              <a:ext cx="9731424" cy="10881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16" name="Diagram 1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33B257F-50B7-4219-87D7-B521D31AB10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19629018"/>
                  </p:ext>
                </p:extLst>
              </p:nvPr>
            </p:nvGraphicFramePr>
            <p:xfrm>
              <a:off x="467544" y="1212876"/>
              <a:ext cx="9731424" cy="10881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20693" y="2507030"/>
                <a:ext cx="3232751" cy="91069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sSup>
                          <m:sSupPr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sup>
                    </m:sSubSup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limLow>
                          <m:limLowPr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num>
                                  <m:den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FFFF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FFFF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FFFF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den>
                                </m:f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FFFF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FFFF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FFFF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den>
                                </m:f>
                              </m:e>
                            </m:groupChr>
                          </m:e>
                          <m:lim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1/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>
                                <a:solidFill>
                                  <a:srgbClr val="FFFF00"/>
                                </a:solidFill>
                              </a:rPr>
                              <m:t> </m:t>
                            </m:r>
                          </m:lim>
                        </m:limLow>
                        <m:limLow>
                          <m:limLowPr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(3−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solidFill>
                                                  <a:srgbClr val="FFFF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FFFF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𝜂</m:t>
                                            </m:r>
                                          </m:e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rgbClr val="FFFF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groupChr>
                          </m:e>
                          <m:lim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</m:d>
                          </m:lim>
                        </m:limLow>
                      </m:e>
                    </m:rad>
                  </m:oMath>
                </a14:m>
                <a:endParaRPr lang="en-US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3" y="2507030"/>
                <a:ext cx="3232751" cy="9106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5367644" y="2396263"/>
            <a:ext cx="36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395242-5AD9-42F6-B4DC-8DCFFE6EA0DF}"/>
              </a:ext>
            </a:extLst>
          </p:cNvPr>
          <p:cNvSpPr txBox="1"/>
          <p:nvPr/>
        </p:nvSpPr>
        <p:spPr>
          <a:xfrm>
            <a:off x="3025742" y="3405996"/>
            <a:ext cx="72008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Ratio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099645-06EA-497D-AE9B-0829B3A50E9E}"/>
              </a:ext>
            </a:extLst>
          </p:cNvPr>
          <p:cNvSpPr txBox="1"/>
          <p:nvPr/>
        </p:nvSpPr>
        <p:spPr>
          <a:xfrm>
            <a:off x="2474546" y="5365934"/>
            <a:ext cx="133487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Asymmetry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916C4B-92C5-4595-818D-31A5A8F29A80}"/>
              </a:ext>
            </a:extLst>
          </p:cNvPr>
          <p:cNvSpPr/>
          <p:nvPr/>
        </p:nvSpPr>
        <p:spPr>
          <a:xfrm>
            <a:off x="2305454" y="6099141"/>
            <a:ext cx="42779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!!!&gt;&gt;&gt; Assuming the angle </a:t>
            </a:r>
            <a:r>
              <a:rPr lang="el-GR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β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 is fixed &lt;&lt;&lt;!!!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8B61321-7ED8-48C7-8506-8465061290B1}"/>
                  </a:ext>
                </a:extLst>
              </p:cNvPr>
              <p:cNvSpPr/>
              <p:nvPr/>
            </p:nvSpPr>
            <p:spPr>
              <a:xfrm>
                <a:off x="1475656" y="3758763"/>
                <a:ext cx="117679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8B61321-7ED8-48C7-8506-8465061290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3758763"/>
                <a:ext cx="1176797" cy="369332"/>
              </a:xfrm>
              <a:prstGeom prst="rect">
                <a:avLst/>
              </a:prstGeom>
              <a:blipFill>
                <a:blip r:embed="rId1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55AACA5-1AA2-6F91-D296-8BF89363D1B3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3753444" y="2962380"/>
            <a:ext cx="1034580" cy="1411918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7D3C7D-A857-C932-194A-6190AF9C0350}"/>
              </a:ext>
            </a:extLst>
          </p:cNvPr>
          <p:cNvCxnSpPr>
            <a:cxnSpLocks/>
          </p:cNvCxnSpPr>
          <p:nvPr/>
        </p:nvCxnSpPr>
        <p:spPr>
          <a:xfrm>
            <a:off x="3793494" y="4941554"/>
            <a:ext cx="994530" cy="569306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C0F72F02-A74D-E886-97DB-3D1ADE49A048}"/>
              </a:ext>
            </a:extLst>
          </p:cNvPr>
          <p:cNvSpPr/>
          <p:nvPr/>
        </p:nvSpPr>
        <p:spPr>
          <a:xfrm>
            <a:off x="5220071" y="2445915"/>
            <a:ext cx="3403235" cy="1127101"/>
          </a:xfrm>
          <a:prstGeom prst="rect">
            <a:avLst/>
          </a:prstGeom>
          <a:solidFill>
            <a:schemeClr val="tx2">
              <a:lumMod val="6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9D9F17-89AC-01EB-4A25-2576CA89899E}"/>
              </a:ext>
            </a:extLst>
          </p:cNvPr>
          <p:cNvSpPr/>
          <p:nvPr/>
        </p:nvSpPr>
        <p:spPr>
          <a:xfrm>
            <a:off x="2474546" y="6449885"/>
            <a:ext cx="4065255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C. Abel et al., </a:t>
            </a:r>
            <a:r>
              <a:rPr lang="en-US" sz="1600" i="1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Phys. Lett. B. </a:t>
            </a:r>
            <a:r>
              <a:rPr lang="en-US" sz="1600" b="1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812</a:t>
            </a:r>
            <a:r>
              <a:rPr lang="en-US" sz="1600" dirty="0">
                <a:solidFill>
                  <a:srgbClr val="000000"/>
                </a:solidFill>
                <a:latin typeface="NimbusSanL-Regu"/>
                <a:cs typeface="Adobe Devanagari" panose="02040503050201020203" pitchFamily="18" charset="0"/>
              </a:rPr>
              <a:t>, 135993 (2021).</a:t>
            </a:r>
          </a:p>
        </p:txBody>
      </p:sp>
    </p:spTree>
    <p:extLst>
      <p:ext uri="{BB962C8B-B14F-4D97-AF65-F5344CB8AC3E}">
        <p14:creationId xmlns:p14="http://schemas.microsoft.com/office/powerpoint/2010/main" val="28091706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2" y="3573016"/>
            <a:ext cx="4216598" cy="26722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10" y="3573016"/>
            <a:ext cx="4206655" cy="267226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616624" cy="850106"/>
          </a:xfrm>
          <a:noFill/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nn</a:t>
            </a:r>
            <a:r>
              <a:rPr lang="en-US" sz="28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’ Oscillation Assuming B’≠0</a:t>
            </a:r>
            <a:endParaRPr lang="en-GB" sz="2800" dirty="0">
              <a:solidFill>
                <a:srgbClr val="464543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395242-5AD9-42F6-B4DC-8DCFFE6EA0DF}"/>
              </a:ext>
            </a:extLst>
          </p:cNvPr>
          <p:cNvSpPr txBox="1"/>
          <p:nvPr/>
        </p:nvSpPr>
        <p:spPr>
          <a:xfrm>
            <a:off x="3710883" y="5397048"/>
            <a:ext cx="720080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Ratio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099645-06EA-497D-AE9B-0829B3A50E9E}"/>
              </a:ext>
            </a:extLst>
          </p:cNvPr>
          <p:cNvSpPr txBox="1"/>
          <p:nvPr/>
        </p:nvSpPr>
        <p:spPr>
          <a:xfrm>
            <a:off x="7308304" y="5385132"/>
            <a:ext cx="1334870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27584" y="2460356"/>
                <a:ext cx="3209405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num>
                                  <m:den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den>
                                </m:f>
                              </m:e>
                            </m:groupCh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1/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/>
                              <m:t> </m:t>
                            </m:r>
                          </m:lim>
                        </m:limLow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(3−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𝜂</m:t>
                                            </m:r>
                                          </m:e>
                                          <m:sup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groupChr>
                          </m:e>
                          <m:li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</m:d>
                          </m:lim>
                        </m:limLow>
                      </m:e>
                    </m:rad>
                  </m:oMath>
                </a14:m>
                <a:endParaRPr lang="en-US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460356"/>
                <a:ext cx="3209405" cy="9106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860032" y="2389120"/>
                <a:ext cx="3600400" cy="1053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≠0,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unc>
                                <m:func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rad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limLow>
                            <m:limLow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</m:e>
                              </m:groupChr>
                            </m:e>
                            <m:li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600"/>
                                <m:t> </m:t>
                              </m:r>
                            </m:lim>
                          </m:limLow>
                          <m:limLow>
                            <m:limLow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</m:e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(1−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𝜂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groupChr>
                            </m:e>
                            <m:lim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</m:lim>
                          </m:limLow>
                        </m:e>
                      </m:ra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2389120"/>
                <a:ext cx="3600400" cy="105317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4FC6F41-9F59-41CC-B89A-EE3E2D489290}"/>
                  </a:ext>
                </a:extLst>
              </p:cNvPr>
              <p:cNvSpPr/>
              <p:nvPr/>
            </p:nvSpPr>
            <p:spPr bwMode="auto">
              <a:xfrm>
                <a:off x="480312" y="1189684"/>
                <a:ext cx="4091688" cy="2239316"/>
              </a:xfrm>
              <a:prstGeom prst="rect">
                <a:avLst/>
              </a:prstGeom>
              <a:solidFill>
                <a:srgbClr val="CCECFF"/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da-DK" sz="1200" dirty="0">
                    <a:solidFill>
                      <a:srgbClr val="000000"/>
                    </a:solidFill>
                  </a:rPr>
                  <a:t> changes sign at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ad>
                      <m:radPr>
                        <m:degHide m:val="on"/>
                        <m:ctrlP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da-DK" sz="1200" dirty="0">
                    <a:solidFill>
                      <a:srgbClr val="000000"/>
                    </a:solidFill>
                  </a:rPr>
                  <a:t> </a:t>
                </a:r>
              </a:p>
              <a:p>
                <a:pPr marL="171450" indent="-171450" algn="ctr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ad>
                      <m:radPr>
                        <m:degHide m:val="on"/>
                        <m:ctrlP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da-DK" sz="1200" dirty="0">
                    <a:solidFill>
                      <a:srgbClr val="000000"/>
                    </a:solidFill>
                  </a:rPr>
                  <a:t>: Use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1/</m:t>
                        </m:r>
                        <m:sSub>
                          <m:sSubPr>
                            <m:ctrlP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rad>
                  </m:oMath>
                </a14:m>
                <a:endParaRPr lang="en-US" sz="1200" dirty="0">
                  <a:solidFill>
                    <a:srgbClr val="000000"/>
                  </a:solidFill>
                </a:endParaRPr>
              </a:p>
              <a:p>
                <a:pPr marL="171450" indent="-171450" algn="ctr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ad>
                      <m:radPr>
                        <m:degHide m:val="on"/>
                        <m:ctrlP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da-DK" sz="1200" dirty="0">
                    <a:solidFill>
                      <a:srgbClr val="000000"/>
                    </a:solidFill>
                  </a:rPr>
                  <a:t>: Use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1/</m:t>
                        </m:r>
                        <m:sSub>
                          <m:sSubPr>
                            <m:ctrlP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rad>
                  </m:oMath>
                </a14:m>
                <a:endParaRPr lang="da-DK" sz="1200" dirty="0">
                  <a:solidFill>
                    <a:srgbClr val="0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≠0,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</m:d>
                                </m:e>
                              </m:d>
                            </m:e>
                          </m:rad>
                        </m:den>
                      </m:f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&gt;3145 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~10</m:t>
                          </m:r>
                          <m: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μT</m:t>
                          </m:r>
                          <m: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ad>
                            <m:radPr>
                              <m:degHide m:val="on"/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e>
                      </m:d>
                    </m:oMath>
                    <m:oMath xmlns:m="http://schemas.openxmlformats.org/officeDocument/2006/math">
                      <m: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&gt;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2948</m:t>
                      </m:r>
                      <m:r>
                        <a:rPr lang="en-US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~20</m:t>
                          </m:r>
                          <m:r>
                            <a:rPr lang="en-US" sz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μT</m:t>
                          </m:r>
                          <m:r>
                            <a:rPr lang="en-US" sz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ad>
                            <m:radPr>
                              <m:degHide m:val="on"/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e>
                      </m:d>
                    </m:oMath>
                    <m:oMath xmlns:m="http://schemas.openxmlformats.org/officeDocument/2006/math">
                      <m: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</m:t>
                      </m:r>
                      <m:r>
                        <a:rPr lang="en-US" sz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2954</m:t>
                      </m:r>
                      <m:r>
                        <a:rPr lang="en-US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~10</m:t>
                          </m:r>
                          <m:r>
                            <a:rPr lang="en-US" sz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μT</m:t>
                          </m:r>
                          <m:r>
                            <a:rPr lang="en-US" sz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ad>
                            <m:radPr>
                              <m:degHide m:val="on"/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e>
                      </m:d>
                    </m:oMath>
                    <m:oMath xmlns:m="http://schemas.openxmlformats.org/officeDocument/2006/math">
                      <m: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</m:t>
                      </m:r>
                      <m:r>
                        <a:rPr lang="en-US" sz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29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4 </m:t>
                      </m:r>
                      <m:d>
                        <m:d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~20</m:t>
                          </m:r>
                          <m:r>
                            <a:rPr lang="en-US" sz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μT</m:t>
                          </m:r>
                          <m:r>
                            <a:rPr lang="en-US" sz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ad>
                            <m:radPr>
                              <m:degHide m:val="on"/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da-DK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E4FC6F41-9F59-41CC-B89A-EE3E2D489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312" y="1189684"/>
                <a:ext cx="4091688" cy="223931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FC6F41-9F59-41CC-B89A-EE3E2D489290}"/>
                  </a:ext>
                </a:extLst>
              </p:cNvPr>
              <p:cNvSpPr/>
              <p:nvPr/>
            </p:nvSpPr>
            <p:spPr bwMode="auto">
              <a:xfrm>
                <a:off x="4811877" y="1189684"/>
                <a:ext cx="4091688" cy="2239316"/>
              </a:xfrm>
              <a:prstGeom prst="rect">
                <a:avLst/>
              </a:prstGeom>
              <a:solidFill>
                <a:srgbClr val="CCECFF"/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da-DK" sz="2400" dirty="0">
                    <a:solidFill>
                      <a:srgbClr val="000000"/>
                    </a:solidFill>
                  </a:rPr>
                  <a:t> doesn not change sign</a:t>
                </a:r>
                <a:endParaRPr lang="en-US" sz="2400" b="0" i="1" dirty="0">
                  <a:solidFill>
                    <a:srgbClr val="000000"/>
                  </a:solidFill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≠0,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&gt;4363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~10</m:t>
                          </m:r>
                          <m:r>
                            <a:rPr lang="en-US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μT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&gt;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3912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~20</m:t>
                          </m:r>
                          <m:r>
                            <a:rPr lang="en-US" sz="2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μT</m:t>
                          </m:r>
                        </m:e>
                      </m:d>
                    </m:oMath>
                  </m:oMathPara>
                </a14:m>
                <a:endParaRPr lang="da-DK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E4FC6F41-9F59-41CC-B89A-EE3E2D489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1877" y="1189684"/>
                <a:ext cx="4091688" cy="2239316"/>
              </a:xfrm>
              <a:prstGeom prst="rect">
                <a:avLst/>
              </a:prstGeom>
              <a:blipFill rotWithShape="0">
                <a:blip r:embed="rId7"/>
                <a:stretch>
                  <a:fillRect l="-595" t="-2174" r="-1637" b="-6250"/>
                </a:stretch>
              </a:blip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D3FED020-C135-061C-710B-2EF01DC27CA0}"/>
              </a:ext>
            </a:extLst>
          </p:cNvPr>
          <p:cNvSpPr/>
          <p:nvPr/>
        </p:nvSpPr>
        <p:spPr>
          <a:xfrm>
            <a:off x="2401636" y="6401297"/>
            <a:ext cx="42779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!!!&gt;&gt;&gt; Assuming the angle </a:t>
            </a:r>
            <a:r>
              <a:rPr lang="el-GR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β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 is fixed &lt;&lt;&lt;!!!</a:t>
            </a:r>
          </a:p>
        </p:txBody>
      </p:sp>
    </p:spTree>
    <p:extLst>
      <p:ext uri="{BB962C8B-B14F-4D97-AF65-F5344CB8AC3E}">
        <p14:creationId xmlns:p14="http://schemas.microsoft.com/office/powerpoint/2010/main" val="3440834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8F7B0102-999F-4A57-98DE-DA31BB64B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44300"/>
            <a:ext cx="3972110" cy="4009036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7BF1F8E-1C08-45FE-BCED-4D4AC5C1575D}"/>
              </a:ext>
            </a:extLst>
          </p:cNvPr>
          <p:cNvCxnSpPr>
            <a:cxnSpLocks/>
          </p:cNvCxnSpPr>
          <p:nvPr/>
        </p:nvCxnSpPr>
        <p:spPr>
          <a:xfrm flipV="1">
            <a:off x="6728463" y="3444600"/>
            <a:ext cx="864096" cy="874704"/>
          </a:xfrm>
          <a:prstGeom prst="straightConnector1">
            <a:avLst/>
          </a:prstGeom>
          <a:ln w="25400">
            <a:solidFill>
              <a:srgbClr val="CF73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C75EE91-B45B-4C55-BA44-EB3B77D85C8E}"/>
                  </a:ext>
                </a:extLst>
              </p:cNvPr>
              <p:cNvSpPr txBox="1"/>
              <p:nvPr/>
            </p:nvSpPr>
            <p:spPr>
              <a:xfrm>
                <a:off x="2843808" y="4581128"/>
                <a:ext cx="324036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C75EE91-B45B-4C55-BA44-EB3B77D85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4581128"/>
                <a:ext cx="324036" cy="310598"/>
              </a:xfrm>
              <a:prstGeom prst="rect">
                <a:avLst/>
              </a:prstGeom>
              <a:blipFill rotWithShape="0">
                <a:blip r:embed="rId4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341B4CE-64F9-42C7-B4A2-A338A8B42957}"/>
                  </a:ext>
                </a:extLst>
              </p:cNvPr>
              <p:cNvSpPr txBox="1"/>
              <p:nvPr/>
            </p:nvSpPr>
            <p:spPr>
              <a:xfrm>
                <a:off x="8572515" y="3608031"/>
                <a:ext cx="324036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341B4CE-64F9-42C7-B4A2-A338A8B42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15" y="3608031"/>
                <a:ext cx="324036" cy="310598"/>
              </a:xfrm>
              <a:prstGeom prst="rect">
                <a:avLst/>
              </a:prstGeom>
              <a:blipFill rotWithShape="0">
                <a:blip r:embed="rId5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60B2F8F3-34F8-40C0-AEA8-A1211B530B6D}"/>
              </a:ext>
            </a:extLst>
          </p:cNvPr>
          <p:cNvSpPr txBox="1"/>
          <p:nvPr/>
        </p:nvSpPr>
        <p:spPr>
          <a:xfrm>
            <a:off x="5868243" y="2478406"/>
            <a:ext cx="1887376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3200" u="sng" dirty="0">
                <a:solidFill>
                  <a:schemeClr val="tx2"/>
                </a:solidFill>
                <a:cs typeface="Times New Roman" pitchFamily="18" charset="0"/>
              </a:rPr>
              <a:t>@ ~6 AM</a:t>
            </a:r>
            <a:endParaRPr lang="en-US" sz="3200" dirty="0">
              <a:solidFill>
                <a:schemeClr val="tx2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9F1535-E0B7-4FC0-A933-53D7B1C1E6DE}"/>
                  </a:ext>
                </a:extLst>
              </p:cNvPr>
              <p:cNvSpPr txBox="1"/>
              <p:nvPr/>
            </p:nvSpPr>
            <p:spPr>
              <a:xfrm>
                <a:off x="7594480" y="3277855"/>
                <a:ext cx="324036" cy="333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CC747A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CC747A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1">
                              <a:solidFill>
                                <a:srgbClr val="CC747A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CC747A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9F1535-E0B7-4FC0-A933-53D7B1C1E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480" y="3277855"/>
                <a:ext cx="324036" cy="333489"/>
              </a:xfrm>
              <a:prstGeom prst="rect">
                <a:avLst/>
              </a:prstGeom>
              <a:blipFill>
                <a:blip r:embed="rId6"/>
                <a:stretch>
                  <a:fillRect l="-11321" r="-11321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164E1F5-1960-4C0E-A07E-300F4D33CE13}"/>
              </a:ext>
            </a:extLst>
          </p:cNvPr>
          <p:cNvCxnSpPr>
            <a:cxnSpLocks/>
          </p:cNvCxnSpPr>
          <p:nvPr/>
        </p:nvCxnSpPr>
        <p:spPr>
          <a:xfrm flipV="1">
            <a:off x="6728463" y="4013316"/>
            <a:ext cx="1996359" cy="305988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11B6892-8EDF-4CA3-B59D-20008EDC2827}"/>
                  </a:ext>
                </a:extLst>
              </p:cNvPr>
              <p:cNvSpPr/>
              <p:nvPr/>
            </p:nvSpPr>
            <p:spPr>
              <a:xfrm>
                <a:off x="6963694" y="3852585"/>
                <a:ext cx="3936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11B6892-8EDF-4CA3-B59D-20008EDC2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694" y="3852585"/>
                <a:ext cx="393634" cy="369332"/>
              </a:xfrm>
              <a:prstGeom prst="rect">
                <a:avLst/>
              </a:prstGeom>
              <a:blipFill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Arc 50">
            <a:extLst>
              <a:ext uri="{FF2B5EF4-FFF2-40B4-BE49-F238E27FC236}">
                <a16:creationId xmlns:a16="http://schemas.microsoft.com/office/drawing/2014/main" id="{A8D047BC-F766-4825-B4CD-CAED8EBBB568}"/>
              </a:ext>
            </a:extLst>
          </p:cNvPr>
          <p:cNvSpPr/>
          <p:nvPr/>
        </p:nvSpPr>
        <p:spPr>
          <a:xfrm>
            <a:off x="6852587" y="4149080"/>
            <a:ext cx="117727" cy="216024"/>
          </a:xfrm>
          <a:prstGeom prst="arc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0331DEF-20CF-49F0-9254-8A03DBEECC11}"/>
              </a:ext>
            </a:extLst>
          </p:cNvPr>
          <p:cNvCxnSpPr/>
          <p:nvPr/>
        </p:nvCxnSpPr>
        <p:spPr>
          <a:xfrm>
            <a:off x="6736212" y="3385645"/>
            <a:ext cx="0" cy="94140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BCDB4FFA-5AB1-45B8-B25D-D5FCA1B5554F}"/>
              </a:ext>
            </a:extLst>
          </p:cNvPr>
          <p:cNvSpPr/>
          <p:nvPr/>
        </p:nvSpPr>
        <p:spPr>
          <a:xfrm>
            <a:off x="4894420" y="3261234"/>
            <a:ext cx="18873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cs typeface="Times New Roman" pitchFamily="18" charset="0"/>
              </a:rPr>
              <a:t>Axis of Earth’s Rotation</a:t>
            </a:r>
            <a:endParaRPr lang="en-US" sz="1400" dirty="0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46326807-6EBA-477A-ADD4-6CE47DF7A21C}"/>
              </a:ext>
            </a:extLst>
          </p:cNvPr>
          <p:cNvSpPr/>
          <p:nvPr/>
        </p:nvSpPr>
        <p:spPr>
          <a:xfrm>
            <a:off x="4732104" y="3709398"/>
            <a:ext cx="3992718" cy="618062"/>
          </a:xfrm>
          <a:prstGeom prst="arc">
            <a:avLst>
              <a:gd name="adj1" fmla="val 17900410"/>
              <a:gd name="adj2" fmla="val 14694297"/>
            </a:avLst>
          </a:prstGeom>
          <a:ln w="25400">
            <a:solidFill>
              <a:srgbClr val="FFC00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4779CFB-378C-4053-B609-C3166C2BB8AF}"/>
              </a:ext>
            </a:extLst>
          </p:cNvPr>
          <p:cNvCxnSpPr>
            <a:cxnSpLocks/>
          </p:cNvCxnSpPr>
          <p:nvPr/>
        </p:nvCxnSpPr>
        <p:spPr>
          <a:xfrm flipV="1">
            <a:off x="6781796" y="5308387"/>
            <a:ext cx="864096" cy="874704"/>
          </a:xfrm>
          <a:prstGeom prst="straightConnector1">
            <a:avLst/>
          </a:prstGeom>
          <a:ln w="25400">
            <a:solidFill>
              <a:srgbClr val="BB6D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FBAB1BB-CC1A-4BA2-BB56-8485DAC508E1}"/>
                  </a:ext>
                </a:extLst>
              </p:cNvPr>
              <p:cNvSpPr txBox="1"/>
              <p:nvPr/>
            </p:nvSpPr>
            <p:spPr>
              <a:xfrm>
                <a:off x="4499847" y="5596851"/>
                <a:ext cx="324036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FBAB1BB-CC1A-4BA2-BB56-8485DAC50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847" y="5596851"/>
                <a:ext cx="324036" cy="310598"/>
              </a:xfrm>
              <a:prstGeom prst="rect">
                <a:avLst/>
              </a:prstGeom>
              <a:blipFill>
                <a:blip r:embed="rId8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54A0A33-E92F-4856-9E10-802342EA062B}"/>
                  </a:ext>
                </a:extLst>
              </p:cNvPr>
              <p:cNvSpPr txBox="1"/>
              <p:nvPr/>
            </p:nvSpPr>
            <p:spPr>
              <a:xfrm>
                <a:off x="7647813" y="5141642"/>
                <a:ext cx="324036" cy="333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BB6D7A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BB6D7A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1">
                              <a:solidFill>
                                <a:srgbClr val="BB6D7A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BB6D7A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54A0A33-E92F-4856-9E10-802342EA0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813" y="5141642"/>
                <a:ext cx="324036" cy="333489"/>
              </a:xfrm>
              <a:prstGeom prst="rect">
                <a:avLst/>
              </a:prstGeom>
              <a:blipFill>
                <a:blip r:embed="rId9"/>
                <a:stretch>
                  <a:fillRect l="-11321" r="-11321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1B69B37-9ABD-41F2-B75F-F0B3C040F6BE}"/>
              </a:ext>
            </a:extLst>
          </p:cNvPr>
          <p:cNvCxnSpPr>
            <a:cxnSpLocks/>
          </p:cNvCxnSpPr>
          <p:nvPr/>
        </p:nvCxnSpPr>
        <p:spPr>
          <a:xfrm flipH="1" flipV="1">
            <a:off x="4785437" y="5871304"/>
            <a:ext cx="1996359" cy="311787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rc 58">
            <a:extLst>
              <a:ext uri="{FF2B5EF4-FFF2-40B4-BE49-F238E27FC236}">
                <a16:creationId xmlns:a16="http://schemas.microsoft.com/office/drawing/2014/main" id="{F5DA93B5-6B7E-4DF0-8EC8-57C9A4150A35}"/>
              </a:ext>
            </a:extLst>
          </p:cNvPr>
          <p:cNvSpPr/>
          <p:nvPr/>
        </p:nvSpPr>
        <p:spPr>
          <a:xfrm>
            <a:off x="6583338" y="5956966"/>
            <a:ext cx="523920" cy="390081"/>
          </a:xfrm>
          <a:prstGeom prst="arc">
            <a:avLst>
              <a:gd name="adj1" fmla="val 10941932"/>
              <a:gd name="adj2" fmla="val 17937955"/>
            </a:avLst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EFB995-2DAB-465B-8F9A-772E82E66E70}"/>
              </a:ext>
            </a:extLst>
          </p:cNvPr>
          <p:cNvCxnSpPr/>
          <p:nvPr/>
        </p:nvCxnSpPr>
        <p:spPr>
          <a:xfrm>
            <a:off x="6789545" y="5249432"/>
            <a:ext cx="0" cy="94140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4FE836B8-A6F7-441B-B311-C2E10C7BBDFA}"/>
              </a:ext>
            </a:extLst>
          </p:cNvPr>
          <p:cNvSpPr/>
          <p:nvPr/>
        </p:nvSpPr>
        <p:spPr>
          <a:xfrm>
            <a:off x="4947753" y="5125021"/>
            <a:ext cx="18873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cs typeface="Times New Roman" pitchFamily="18" charset="0"/>
              </a:rPr>
              <a:t>Axis of Earth’s Rotation</a:t>
            </a:r>
            <a:endParaRPr lang="en-US" sz="14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51A7D78-C1B4-4682-A4E3-8D24CD1091EC}"/>
              </a:ext>
            </a:extLst>
          </p:cNvPr>
          <p:cNvSpPr txBox="1"/>
          <p:nvPr/>
        </p:nvSpPr>
        <p:spPr>
          <a:xfrm>
            <a:off x="5848056" y="4442193"/>
            <a:ext cx="1887376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3200" u="sng" dirty="0">
                <a:solidFill>
                  <a:schemeClr val="tx2"/>
                </a:solidFill>
                <a:cs typeface="Times New Roman" pitchFamily="18" charset="0"/>
              </a:rPr>
              <a:t>@ ~6 PM</a:t>
            </a:r>
            <a:endParaRPr lang="en-US" sz="3200" dirty="0">
              <a:solidFill>
                <a:schemeClr val="tx2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A744376-8428-46EE-AA7C-CFFEAD60DFA5}"/>
                  </a:ext>
                </a:extLst>
              </p:cNvPr>
              <p:cNvSpPr/>
              <p:nvPr/>
            </p:nvSpPr>
            <p:spPr>
              <a:xfrm>
                <a:off x="5989708" y="5567484"/>
                <a:ext cx="8088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A744376-8428-46EE-AA7C-CFFEAD60DF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708" y="5567484"/>
                <a:ext cx="808811" cy="369332"/>
              </a:xfrm>
              <a:prstGeom prst="rect">
                <a:avLst/>
              </a:prstGeom>
              <a:blipFill>
                <a:blip r:embed="rId10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Arc 63">
            <a:extLst>
              <a:ext uri="{FF2B5EF4-FFF2-40B4-BE49-F238E27FC236}">
                <a16:creationId xmlns:a16="http://schemas.microsoft.com/office/drawing/2014/main" id="{3924F23E-232E-4019-AAC7-7EC84ABD4594}"/>
              </a:ext>
            </a:extLst>
          </p:cNvPr>
          <p:cNvSpPr/>
          <p:nvPr/>
        </p:nvSpPr>
        <p:spPr>
          <a:xfrm>
            <a:off x="4775799" y="5564508"/>
            <a:ext cx="3992718" cy="618062"/>
          </a:xfrm>
          <a:prstGeom prst="arc">
            <a:avLst>
              <a:gd name="adj1" fmla="val 17900410"/>
              <a:gd name="adj2" fmla="val 14694297"/>
            </a:avLst>
          </a:prstGeom>
          <a:ln w="25400">
            <a:solidFill>
              <a:srgbClr val="FFC00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BA5893A-8ADC-4896-994E-D238AE910A33}"/>
                  </a:ext>
                </a:extLst>
              </p:cNvPr>
              <p:cNvSpPr txBox="1"/>
              <p:nvPr/>
            </p:nvSpPr>
            <p:spPr>
              <a:xfrm>
                <a:off x="449451" y="1205131"/>
                <a:ext cx="8443029" cy="959237"/>
              </a:xfrm>
              <a:prstGeom prst="rect">
                <a:avLst/>
              </a:prstGeom>
              <a:solidFill>
                <a:schemeClr val="tx2">
                  <a:lumMod val="65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171450" indent="-17145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2"/>
                    </a:solidFill>
                    <a:cs typeface="Times New Roman" pitchFamily="18" charset="0"/>
                  </a:rPr>
                  <a:t>In the previous case, for A</a:t>
                </a:r>
                <a:r>
                  <a:rPr lang="en-US" sz="1200" baseline="-25000" dirty="0">
                    <a:solidFill>
                      <a:schemeClr val="tx2"/>
                    </a:solidFill>
                    <a:cs typeface="Times New Roman" pitchFamily="18" charset="0"/>
                  </a:rPr>
                  <a:t>B</a:t>
                </a:r>
                <a:r>
                  <a:rPr lang="en-US" sz="1200" dirty="0">
                    <a:solidFill>
                      <a:schemeClr val="tx2"/>
                    </a:solidFill>
                    <a:cs typeface="Times New Roman" pitchFamily="18" charset="0"/>
                  </a:rPr>
                  <a:t>, we assume that the B’ field is fixed to the reference frame of the Earth and therefore the angle,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200" dirty="0">
                    <a:solidFill>
                      <a:schemeClr val="tx2"/>
                    </a:solidFill>
                    <a:cs typeface="Times New Roman" pitchFamily="18" charset="0"/>
                  </a:rPr>
                  <a:t>, is fixed in time. The exclusion plots are shown wit</a:t>
                </a:r>
                <a:r>
                  <a:rPr lang="en-US" sz="1200" dirty="0">
                    <a:solidFill>
                      <a:schemeClr val="tx1"/>
                    </a:solidFill>
                    <a:cs typeface="Times New Roman" pitchFamily="18" charset="0"/>
                  </a:rPr>
                  <a:t>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</m:sSubSup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𝐶𝑜𝑠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rad>
                  </m:oMath>
                </a14:m>
                <a:r>
                  <a:rPr lang="en-US" sz="1200" dirty="0">
                    <a:solidFill>
                      <a:schemeClr val="tx2"/>
                    </a:solidFill>
                    <a:cs typeface="Times New Roman" pitchFamily="18" charset="0"/>
                  </a:rPr>
                  <a:t>.  </a:t>
                </a:r>
              </a:p>
              <a:p>
                <a:pPr marL="171450" indent="-17145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2"/>
                    </a:solidFill>
                    <a:cs typeface="Times New Roman" pitchFamily="18" charset="0"/>
                  </a:rPr>
                  <a:t>Here: B’ field is stationary in the cosmos and the angle,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200" dirty="0">
                    <a:solidFill>
                      <a:schemeClr val="tx2"/>
                    </a:solidFill>
                    <a:cs typeface="Times New Roman" pitchFamily="18" charset="0"/>
                  </a:rPr>
                  <a:t>, ranges from [0, 2</a:t>
                </a:r>
                <a:r>
                  <a:rPr lang="el-GR" sz="1200" dirty="0">
                    <a:solidFill>
                      <a:schemeClr val="tx2"/>
                    </a:solidFill>
                    <a:cs typeface="Times New Roman" pitchFamily="18" charset="0"/>
                  </a:rPr>
                  <a:t> π</a:t>
                </a:r>
                <a:r>
                  <a:rPr lang="en-US" sz="1200" dirty="0">
                    <a:solidFill>
                      <a:schemeClr val="tx2"/>
                    </a:solidFill>
                    <a:cs typeface="Times New Roman" pitchFamily="18" charset="0"/>
                  </a:rPr>
                  <a:t>] over a </a:t>
                </a:r>
                <a:r>
                  <a:rPr lang="en-US" sz="1200" b="1" u="sng" dirty="0">
                    <a:solidFill>
                      <a:schemeClr val="tx2"/>
                    </a:solidFill>
                    <a:cs typeface="Times New Roman" pitchFamily="18" charset="0"/>
                  </a:rPr>
                  <a:t>sidereal</a:t>
                </a:r>
                <a:r>
                  <a:rPr lang="en-US" sz="1200" b="1" dirty="0">
                    <a:solidFill>
                      <a:schemeClr val="tx2"/>
                    </a:solidFill>
                    <a:cs typeface="Times New Roman" pitchFamily="18" charset="0"/>
                  </a:rPr>
                  <a:t> </a:t>
                </a:r>
                <a:r>
                  <a:rPr lang="en-US" sz="1200" dirty="0">
                    <a:solidFill>
                      <a:schemeClr val="tx2"/>
                    </a:solidFill>
                    <a:cs typeface="Times New Roman" pitchFamily="18" charset="0"/>
                  </a:rPr>
                  <a:t>day. The exclusion plots are shown wit</a:t>
                </a:r>
                <a:r>
                  <a:rPr lang="en-US" sz="1200" dirty="0">
                    <a:cs typeface="Times New Roman" pitchFamily="18" charset="0"/>
                  </a:rPr>
                  <a:t>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</m:sSubSup>
                  </m:oMath>
                </a14:m>
                <a:r>
                  <a:rPr lang="en-US" sz="1200" dirty="0">
                    <a:solidFill>
                      <a:schemeClr val="tx2"/>
                    </a:solidFill>
                    <a:cs typeface="Times New Roman" pitchFamily="18" charset="0"/>
                  </a:rPr>
                  <a:t> as the angle -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200" dirty="0">
                    <a:solidFill>
                      <a:schemeClr val="tx2"/>
                    </a:solidFill>
                    <a:cs typeface="Times New Roman" pitchFamily="18" charset="0"/>
                  </a:rPr>
                  <a:t> could be extracted from the phase of the </a:t>
                </a:r>
                <a:r>
                  <a:rPr lang="en-US" sz="1200" b="1" u="sng" dirty="0">
                    <a:solidFill>
                      <a:schemeClr val="tx2"/>
                    </a:solidFill>
                    <a:cs typeface="Times New Roman" pitchFamily="18" charset="0"/>
                  </a:rPr>
                  <a:t>sidereal</a:t>
                </a:r>
                <a:r>
                  <a:rPr lang="en-US" sz="1200" dirty="0">
                    <a:solidFill>
                      <a:schemeClr val="tx2"/>
                    </a:solidFill>
                    <a:cs typeface="Times New Roman" pitchFamily="18" charset="0"/>
                  </a:rPr>
                  <a:t> modulation.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BA5893A-8ADC-4896-994E-D238AE910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51" y="1205131"/>
                <a:ext cx="8443029" cy="959237"/>
              </a:xfrm>
              <a:prstGeom prst="rect">
                <a:avLst/>
              </a:prstGeom>
              <a:blipFill rotWithShape="0">
                <a:blip r:embed="rId11"/>
                <a:stretch>
                  <a:fillRect t="-1274" r="-144" b="-19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666180" cy="850106"/>
          </a:xfrm>
          <a:noFill/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Modulations in Asymmetry Channel</a:t>
            </a:r>
            <a:endParaRPr lang="en-GB" sz="2400" dirty="0">
              <a:solidFill>
                <a:srgbClr val="464543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1" name="Flowchart: Terminator 30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916C4B-92C5-4595-818D-31A5A8F29A80}"/>
              </a:ext>
            </a:extLst>
          </p:cNvPr>
          <p:cNvSpPr/>
          <p:nvPr/>
        </p:nvSpPr>
        <p:spPr>
          <a:xfrm>
            <a:off x="395536" y="6070572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000000"/>
                </a:solidFill>
              </a:rPr>
              <a:t>Courtesy: A. Kostelecky</a:t>
            </a:r>
          </a:p>
        </p:txBody>
      </p:sp>
    </p:spTree>
    <p:extLst>
      <p:ext uri="{BB962C8B-B14F-4D97-AF65-F5344CB8AC3E}">
        <p14:creationId xmlns:p14="http://schemas.microsoft.com/office/powerpoint/2010/main" val="12994459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2276872"/>
            <a:ext cx="8424693" cy="396469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7BF1F8E-1C08-45FE-BCED-4D4AC5C1575D}"/>
              </a:ext>
            </a:extLst>
          </p:cNvPr>
          <p:cNvCxnSpPr>
            <a:cxnSpLocks/>
          </p:cNvCxnSpPr>
          <p:nvPr/>
        </p:nvCxnSpPr>
        <p:spPr>
          <a:xfrm flipV="1">
            <a:off x="554027" y="2637076"/>
            <a:ext cx="3240721" cy="261601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7BF1F8E-1C08-45FE-BCED-4D4AC5C1575D}"/>
              </a:ext>
            </a:extLst>
          </p:cNvPr>
          <p:cNvCxnSpPr>
            <a:cxnSpLocks/>
          </p:cNvCxnSpPr>
          <p:nvPr/>
        </p:nvCxnSpPr>
        <p:spPr>
          <a:xfrm flipV="1">
            <a:off x="706427" y="2789476"/>
            <a:ext cx="3240721" cy="261601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7BF1F8E-1C08-45FE-BCED-4D4AC5C1575D}"/>
              </a:ext>
            </a:extLst>
          </p:cNvPr>
          <p:cNvCxnSpPr>
            <a:cxnSpLocks/>
          </p:cNvCxnSpPr>
          <p:nvPr/>
        </p:nvCxnSpPr>
        <p:spPr>
          <a:xfrm flipV="1">
            <a:off x="858827" y="2941876"/>
            <a:ext cx="3240721" cy="261601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7BF1F8E-1C08-45FE-BCED-4D4AC5C1575D}"/>
              </a:ext>
            </a:extLst>
          </p:cNvPr>
          <p:cNvCxnSpPr>
            <a:cxnSpLocks/>
          </p:cNvCxnSpPr>
          <p:nvPr/>
        </p:nvCxnSpPr>
        <p:spPr>
          <a:xfrm flipV="1">
            <a:off x="1011227" y="3094276"/>
            <a:ext cx="3240721" cy="261601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7BF1F8E-1C08-45FE-BCED-4D4AC5C1575D}"/>
              </a:ext>
            </a:extLst>
          </p:cNvPr>
          <p:cNvCxnSpPr>
            <a:cxnSpLocks/>
          </p:cNvCxnSpPr>
          <p:nvPr/>
        </p:nvCxnSpPr>
        <p:spPr>
          <a:xfrm flipV="1">
            <a:off x="1163627" y="3246676"/>
            <a:ext cx="3240721" cy="261601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331DEF-20CF-49F0-9254-8A03DBEECC11}"/>
              </a:ext>
            </a:extLst>
          </p:cNvPr>
          <p:cNvCxnSpPr/>
          <p:nvPr/>
        </p:nvCxnSpPr>
        <p:spPr>
          <a:xfrm>
            <a:off x="1161767" y="2512453"/>
            <a:ext cx="1461791" cy="1826060"/>
          </a:xfrm>
          <a:prstGeom prst="line">
            <a:avLst/>
          </a:prstGeom>
          <a:ln w="254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46326807-6EBA-477A-ADD4-6CE47DF7A21C}"/>
              </a:ext>
            </a:extLst>
          </p:cNvPr>
          <p:cNvSpPr/>
          <p:nvPr/>
        </p:nvSpPr>
        <p:spPr>
          <a:xfrm rot="10800000">
            <a:off x="243070" y="3986183"/>
            <a:ext cx="4760978" cy="344020"/>
          </a:xfrm>
          <a:prstGeom prst="arc">
            <a:avLst>
              <a:gd name="adj1" fmla="val 10935290"/>
              <a:gd name="adj2" fmla="val 21462864"/>
            </a:avLst>
          </a:prstGeom>
          <a:noFill/>
          <a:ln w="25400">
            <a:solidFill>
              <a:schemeClr val="accent3">
                <a:lumMod val="75000"/>
              </a:schemeClr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BA5893A-8ADC-4896-994E-D238AE910A33}"/>
                  </a:ext>
                </a:extLst>
              </p:cNvPr>
              <p:cNvSpPr txBox="1"/>
              <p:nvPr/>
            </p:nvSpPr>
            <p:spPr>
              <a:xfrm>
                <a:off x="449451" y="1205131"/>
                <a:ext cx="8443029" cy="1024383"/>
              </a:xfrm>
              <a:prstGeom prst="rect">
                <a:avLst/>
              </a:prstGeom>
              <a:solidFill>
                <a:schemeClr val="tx2">
                  <a:lumMod val="65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171450" indent="-17145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2"/>
                    </a:solidFill>
                    <a:cs typeface="Times New Roman" pitchFamily="18" charset="0"/>
                  </a:rPr>
                  <a:t>In the previous case, for A</a:t>
                </a:r>
                <a:r>
                  <a:rPr lang="en-US" sz="1200" baseline="-25000" dirty="0">
                    <a:solidFill>
                      <a:schemeClr val="tx2"/>
                    </a:solidFill>
                    <a:cs typeface="Times New Roman" pitchFamily="18" charset="0"/>
                  </a:rPr>
                  <a:t>B</a:t>
                </a:r>
                <a:r>
                  <a:rPr lang="en-US" sz="1200" dirty="0">
                    <a:solidFill>
                      <a:schemeClr val="tx2"/>
                    </a:solidFill>
                    <a:cs typeface="Times New Roman" pitchFamily="18" charset="0"/>
                  </a:rPr>
                  <a:t>, we assume that the B’ field is fixed to the reference frame of the Earth and therefore the angle,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200" dirty="0">
                    <a:solidFill>
                      <a:schemeClr val="tx2"/>
                    </a:solidFill>
                    <a:cs typeface="Times New Roman" pitchFamily="18" charset="0"/>
                  </a:rPr>
                  <a:t>, is fixed in time. The exclusion plots are shown wit</a:t>
                </a:r>
                <a:r>
                  <a:rPr lang="en-US" sz="1200" dirty="0">
                    <a:solidFill>
                      <a:schemeClr val="tx1"/>
                    </a:solidFill>
                    <a:cs typeface="Times New Roman" pitchFamily="18" charset="0"/>
                  </a:rPr>
                  <a:t>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</m:sSubSup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𝐶𝑜𝑠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rad>
                  </m:oMath>
                </a14:m>
                <a:r>
                  <a:rPr lang="en-US" sz="1200" dirty="0">
                    <a:solidFill>
                      <a:schemeClr val="tx2"/>
                    </a:solidFill>
                    <a:cs typeface="Times New Roman" pitchFamily="18" charset="0"/>
                  </a:rPr>
                  <a:t>.  </a:t>
                </a:r>
              </a:p>
              <a:p>
                <a:pPr marL="171450" indent="-17145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chemeClr val="tx2"/>
                    </a:solidFill>
                    <a:cs typeface="Times New Roman" pitchFamily="18" charset="0"/>
                  </a:rPr>
                  <a:t>Such a B’ field could also cause </a:t>
                </a:r>
                <a:r>
                  <a:rPr lang="en-US" sz="2800" b="1" u="sng" dirty="0">
                    <a:solidFill>
                      <a:schemeClr val="tx2"/>
                    </a:solidFill>
                    <a:cs typeface="Times New Roman" pitchFamily="18" charset="0"/>
                  </a:rPr>
                  <a:t>annual</a:t>
                </a:r>
                <a:r>
                  <a:rPr lang="en-US" sz="2800" b="1" dirty="0">
                    <a:solidFill>
                      <a:schemeClr val="tx2"/>
                    </a:solidFill>
                    <a:cs typeface="Times New Roman" pitchFamily="18" charset="0"/>
                  </a:rPr>
                  <a:t> modulation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BA5893A-8ADC-4896-994E-D238AE910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51" y="1205131"/>
                <a:ext cx="8443029" cy="1024383"/>
              </a:xfrm>
              <a:prstGeom prst="rect">
                <a:avLst/>
              </a:prstGeom>
              <a:blipFill rotWithShape="0">
                <a:blip r:embed="rId2"/>
                <a:stretch>
                  <a:fillRect l="-1300" t="-1190" r="-144" b="-154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341B4CE-64F9-42C7-B4A2-A338A8B42957}"/>
                  </a:ext>
                </a:extLst>
              </p:cNvPr>
              <p:cNvSpPr txBox="1"/>
              <p:nvPr/>
            </p:nvSpPr>
            <p:spPr>
              <a:xfrm>
                <a:off x="8640452" y="3684734"/>
                <a:ext cx="324036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tx2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solidFill>
                                <a:schemeClr val="tx2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tx2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341B4CE-64F9-42C7-B4A2-A338A8B42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452" y="3684734"/>
                <a:ext cx="324036" cy="310598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0B2F8F3-34F8-40C0-AEA8-A1211B530B6D}"/>
              </a:ext>
            </a:extLst>
          </p:cNvPr>
          <p:cNvSpPr txBox="1"/>
          <p:nvPr/>
        </p:nvSpPr>
        <p:spPr>
          <a:xfrm>
            <a:off x="5753742" y="2452089"/>
            <a:ext cx="2128254" cy="461665"/>
          </a:xfrm>
          <a:prstGeom prst="rect">
            <a:avLst/>
          </a:prstGeom>
          <a:noFill/>
          <a:ln w="25400">
            <a:solidFill>
              <a:schemeClr val="bg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~Mar 20, 6 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F9F1535-E0B7-4FC0-A933-53D7B1C1E6DE}"/>
                  </a:ext>
                </a:extLst>
              </p:cNvPr>
              <p:cNvSpPr txBox="1"/>
              <p:nvPr/>
            </p:nvSpPr>
            <p:spPr>
              <a:xfrm>
                <a:off x="7543911" y="3320213"/>
                <a:ext cx="324036" cy="333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F9F1535-E0B7-4FC0-A933-53D7B1C1E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911" y="3320213"/>
                <a:ext cx="324036" cy="333489"/>
              </a:xfrm>
              <a:prstGeom prst="rect">
                <a:avLst/>
              </a:prstGeom>
              <a:blipFill rotWithShape="0">
                <a:blip r:embed="rId4"/>
                <a:stretch>
                  <a:fillRect l="-11321" r="-11321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64E1F5-1960-4C0E-A07E-300F4D33CE13}"/>
              </a:ext>
            </a:extLst>
          </p:cNvPr>
          <p:cNvCxnSpPr>
            <a:cxnSpLocks/>
          </p:cNvCxnSpPr>
          <p:nvPr/>
        </p:nvCxnSpPr>
        <p:spPr>
          <a:xfrm flipV="1">
            <a:off x="6796400" y="4090019"/>
            <a:ext cx="1996359" cy="305988"/>
          </a:xfrm>
          <a:prstGeom prst="straightConnector1">
            <a:avLst/>
          </a:prstGeom>
          <a:ln w="25400">
            <a:solidFill>
              <a:schemeClr val="tx2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11B6892-8EDF-4CA3-B59D-20008EDC2827}"/>
                  </a:ext>
                </a:extLst>
              </p:cNvPr>
              <p:cNvSpPr/>
              <p:nvPr/>
            </p:nvSpPr>
            <p:spPr>
              <a:xfrm>
                <a:off x="7031631" y="3929288"/>
                <a:ext cx="3936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11B6892-8EDF-4CA3-B59D-20008EDC2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631" y="3929288"/>
                <a:ext cx="393634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c 25">
            <a:extLst>
              <a:ext uri="{FF2B5EF4-FFF2-40B4-BE49-F238E27FC236}">
                <a16:creationId xmlns:a16="http://schemas.microsoft.com/office/drawing/2014/main" id="{A8D047BC-F766-4825-B4CD-CAED8EBBB568}"/>
              </a:ext>
            </a:extLst>
          </p:cNvPr>
          <p:cNvSpPr/>
          <p:nvPr/>
        </p:nvSpPr>
        <p:spPr>
          <a:xfrm>
            <a:off x="6656161" y="4164861"/>
            <a:ext cx="432047" cy="330685"/>
          </a:xfrm>
          <a:prstGeom prst="arc">
            <a:avLst>
              <a:gd name="adj1" fmla="val 18464182"/>
              <a:gd name="adj2" fmla="val 0"/>
            </a:avLst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331DEF-20CF-49F0-9254-8A03DBEECC11}"/>
              </a:ext>
            </a:extLst>
          </p:cNvPr>
          <p:cNvCxnSpPr/>
          <p:nvPr/>
        </p:nvCxnSpPr>
        <p:spPr>
          <a:xfrm>
            <a:off x="6811926" y="3462755"/>
            <a:ext cx="0" cy="941408"/>
          </a:xfrm>
          <a:prstGeom prst="line">
            <a:avLst/>
          </a:prstGeom>
          <a:ln w="254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>
            <a:extLst>
              <a:ext uri="{FF2B5EF4-FFF2-40B4-BE49-F238E27FC236}">
                <a16:creationId xmlns:a16="http://schemas.microsoft.com/office/drawing/2014/main" id="{46326807-6EBA-477A-ADD4-6CE47DF7A21C}"/>
              </a:ext>
            </a:extLst>
          </p:cNvPr>
          <p:cNvSpPr/>
          <p:nvPr/>
        </p:nvSpPr>
        <p:spPr>
          <a:xfrm>
            <a:off x="4800041" y="3786101"/>
            <a:ext cx="3992718" cy="618062"/>
          </a:xfrm>
          <a:prstGeom prst="arc">
            <a:avLst>
              <a:gd name="adj1" fmla="val 17900410"/>
              <a:gd name="adj2" fmla="val 14694297"/>
            </a:avLst>
          </a:prstGeom>
          <a:ln w="25400">
            <a:solidFill>
              <a:schemeClr val="bg1">
                <a:lumMod val="60000"/>
                <a:lumOff val="40000"/>
              </a:schemeClr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FBAB1BB-CC1A-4BA2-BB56-8485DAC508E1}"/>
                  </a:ext>
                </a:extLst>
              </p:cNvPr>
              <p:cNvSpPr txBox="1"/>
              <p:nvPr/>
            </p:nvSpPr>
            <p:spPr>
              <a:xfrm>
                <a:off x="4628122" y="5248323"/>
                <a:ext cx="324036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tx2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solidFill>
                                <a:schemeClr val="tx2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tx2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FBAB1BB-CC1A-4BA2-BB56-8485DAC50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122" y="5248323"/>
                <a:ext cx="324036" cy="310598"/>
              </a:xfrm>
              <a:prstGeom prst="rect">
                <a:avLst/>
              </a:prstGeom>
              <a:blipFill rotWithShape="0">
                <a:blip r:embed="rId6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54A0A33-E92F-4856-9E10-802342EA062B}"/>
                  </a:ext>
                </a:extLst>
              </p:cNvPr>
              <p:cNvSpPr txBox="1"/>
              <p:nvPr/>
            </p:nvSpPr>
            <p:spPr>
              <a:xfrm>
                <a:off x="7672055" y="5018333"/>
                <a:ext cx="324036" cy="333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54A0A33-E92F-4856-9E10-802342EA0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055" y="5018333"/>
                <a:ext cx="324036" cy="333489"/>
              </a:xfrm>
              <a:prstGeom prst="rect">
                <a:avLst/>
              </a:prstGeom>
              <a:blipFill rotWithShape="0">
                <a:blip r:embed="rId7"/>
                <a:stretch>
                  <a:fillRect l="-9434" r="-11321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1B69B37-9ABD-41F2-B75F-F0B3C040F6BE}"/>
              </a:ext>
            </a:extLst>
          </p:cNvPr>
          <p:cNvCxnSpPr>
            <a:cxnSpLocks/>
          </p:cNvCxnSpPr>
          <p:nvPr/>
        </p:nvCxnSpPr>
        <p:spPr>
          <a:xfrm flipH="1" flipV="1">
            <a:off x="4809679" y="5747995"/>
            <a:ext cx="1996359" cy="311787"/>
          </a:xfrm>
          <a:prstGeom prst="straightConnector1">
            <a:avLst/>
          </a:prstGeom>
          <a:ln w="25400">
            <a:solidFill>
              <a:schemeClr val="tx2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3EFB995-2DAB-465B-8F9A-772E82E66E70}"/>
              </a:ext>
            </a:extLst>
          </p:cNvPr>
          <p:cNvCxnSpPr/>
          <p:nvPr/>
        </p:nvCxnSpPr>
        <p:spPr>
          <a:xfrm>
            <a:off x="6813787" y="5126123"/>
            <a:ext cx="0" cy="9414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A744376-8428-46EE-AA7C-CFFEAD60DFA5}"/>
                  </a:ext>
                </a:extLst>
              </p:cNvPr>
              <p:cNvSpPr/>
              <p:nvPr/>
            </p:nvSpPr>
            <p:spPr>
              <a:xfrm>
                <a:off x="6013950" y="5444175"/>
                <a:ext cx="8088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A744376-8428-46EE-AA7C-CFFEAD60DF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950" y="5444175"/>
                <a:ext cx="808811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Arc 46">
            <a:extLst>
              <a:ext uri="{FF2B5EF4-FFF2-40B4-BE49-F238E27FC236}">
                <a16:creationId xmlns:a16="http://schemas.microsoft.com/office/drawing/2014/main" id="{3924F23E-232E-4019-AAC7-7EC84ABD4594}"/>
              </a:ext>
            </a:extLst>
          </p:cNvPr>
          <p:cNvSpPr/>
          <p:nvPr/>
        </p:nvSpPr>
        <p:spPr>
          <a:xfrm>
            <a:off x="4800041" y="5441199"/>
            <a:ext cx="3992718" cy="618062"/>
          </a:xfrm>
          <a:prstGeom prst="arc">
            <a:avLst>
              <a:gd name="adj1" fmla="val 17900410"/>
              <a:gd name="adj2" fmla="val 14694297"/>
            </a:avLst>
          </a:prstGeom>
          <a:ln w="25400">
            <a:solidFill>
              <a:schemeClr val="bg1">
                <a:lumMod val="60000"/>
                <a:lumOff val="40000"/>
              </a:schemeClr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7BF1F8E-1C08-45FE-BCED-4D4AC5C1575D}"/>
              </a:ext>
            </a:extLst>
          </p:cNvPr>
          <p:cNvCxnSpPr>
            <a:cxnSpLocks/>
          </p:cNvCxnSpPr>
          <p:nvPr/>
        </p:nvCxnSpPr>
        <p:spPr>
          <a:xfrm flipV="1">
            <a:off x="6813787" y="3521303"/>
            <a:ext cx="706470" cy="873114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4779CFB-378C-4053-B609-C3166C2BB8AF}"/>
              </a:ext>
            </a:extLst>
          </p:cNvPr>
          <p:cNvCxnSpPr>
            <a:cxnSpLocks/>
          </p:cNvCxnSpPr>
          <p:nvPr/>
        </p:nvCxnSpPr>
        <p:spPr>
          <a:xfrm flipV="1">
            <a:off x="6806038" y="5185078"/>
            <a:ext cx="864096" cy="874704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c 37">
            <a:extLst>
              <a:ext uri="{FF2B5EF4-FFF2-40B4-BE49-F238E27FC236}">
                <a16:creationId xmlns:a16="http://schemas.microsoft.com/office/drawing/2014/main" id="{F5DA93B5-6B7E-4DF0-8EC8-57C9A4150A35}"/>
              </a:ext>
            </a:extLst>
          </p:cNvPr>
          <p:cNvSpPr/>
          <p:nvPr/>
        </p:nvSpPr>
        <p:spPr>
          <a:xfrm>
            <a:off x="6607580" y="5833657"/>
            <a:ext cx="523920" cy="390081"/>
          </a:xfrm>
          <a:prstGeom prst="arc">
            <a:avLst>
              <a:gd name="adj1" fmla="val 10941932"/>
              <a:gd name="adj2" fmla="val 17937955"/>
            </a:avLst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46326807-6EBA-477A-ADD4-6CE47DF7A21C}"/>
              </a:ext>
            </a:extLst>
          </p:cNvPr>
          <p:cNvSpPr/>
          <p:nvPr/>
        </p:nvSpPr>
        <p:spPr>
          <a:xfrm rot="19471067">
            <a:off x="689344" y="4094157"/>
            <a:ext cx="3992718" cy="618062"/>
          </a:xfrm>
          <a:prstGeom prst="arc">
            <a:avLst>
              <a:gd name="adj1" fmla="val 4719423"/>
              <a:gd name="adj2" fmla="val 4529239"/>
            </a:avLst>
          </a:prstGeom>
          <a:noFill/>
          <a:ln w="25400">
            <a:solidFill>
              <a:schemeClr val="bg1">
                <a:lumMod val="60000"/>
                <a:lumOff val="40000"/>
              </a:schemeClr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504" y="3789688"/>
            <a:ext cx="906650" cy="906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88" y="3221811"/>
            <a:ext cx="382448" cy="38244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60B2F8F3-34F8-40C0-AEA8-A1211B530B6D}"/>
              </a:ext>
            </a:extLst>
          </p:cNvPr>
          <p:cNvSpPr txBox="1"/>
          <p:nvPr/>
        </p:nvSpPr>
        <p:spPr>
          <a:xfrm>
            <a:off x="5749836" y="4595602"/>
            <a:ext cx="2118111" cy="461665"/>
          </a:xfrm>
          <a:prstGeom prst="rect">
            <a:avLst/>
          </a:prstGeom>
          <a:noFill/>
          <a:ln w="25400">
            <a:solidFill>
              <a:schemeClr val="bg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~Sep 23, 6 PM</a:t>
            </a:r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A8D047BC-F766-4825-B4CD-CAED8EBBB568}"/>
              </a:ext>
            </a:extLst>
          </p:cNvPr>
          <p:cNvSpPr/>
          <p:nvPr/>
        </p:nvSpPr>
        <p:spPr>
          <a:xfrm>
            <a:off x="3164204" y="4140196"/>
            <a:ext cx="432047" cy="330685"/>
          </a:xfrm>
          <a:prstGeom prst="arc">
            <a:avLst>
              <a:gd name="adj1" fmla="val 18464182"/>
              <a:gd name="adj2" fmla="val 0"/>
            </a:avLst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11B6892-8EDF-4CA3-B59D-20008EDC2827}"/>
                  </a:ext>
                </a:extLst>
              </p:cNvPr>
              <p:cNvSpPr/>
              <p:nvPr/>
            </p:nvSpPr>
            <p:spPr>
              <a:xfrm>
                <a:off x="3510687" y="3955530"/>
                <a:ext cx="6163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11B6892-8EDF-4CA3-B59D-20008EDC2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687" y="3955530"/>
                <a:ext cx="616323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 rot="3044275">
            <a:off x="524107" y="3016194"/>
            <a:ext cx="20556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cs typeface="Times New Roman" pitchFamily="18" charset="0"/>
              </a:rPr>
              <a:t>Axis of Earth’s Revolution</a:t>
            </a:r>
            <a:endParaRPr lang="en-US" sz="1400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F9F1535-E0B7-4FC0-A933-53D7B1C1E6DE}"/>
                  </a:ext>
                </a:extLst>
              </p:cNvPr>
              <p:cNvSpPr txBox="1"/>
              <p:nvPr/>
            </p:nvSpPr>
            <p:spPr>
              <a:xfrm>
                <a:off x="4046689" y="2643874"/>
                <a:ext cx="324036" cy="333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F9F1535-E0B7-4FC0-A933-53D7B1C1E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689" y="2643874"/>
                <a:ext cx="324036" cy="333489"/>
              </a:xfrm>
              <a:prstGeom prst="rect">
                <a:avLst/>
              </a:prstGeom>
              <a:blipFill rotWithShape="0">
                <a:blip r:embed="rId12"/>
                <a:stretch>
                  <a:fillRect l="-11321" r="-11321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1979711" y="274638"/>
            <a:ext cx="5690423" cy="850106"/>
          </a:xfrm>
          <a:noFill/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Modulations in Asymmetry Channel</a:t>
            </a:r>
            <a:endParaRPr lang="en-GB" sz="2400" dirty="0">
              <a:solidFill>
                <a:srgbClr val="464543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3" name="Flowchart: Terminator 42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363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27" y="3398209"/>
            <a:ext cx="3017491" cy="701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4" y="1204896"/>
            <a:ext cx="4303237" cy="2368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0" y="3723699"/>
            <a:ext cx="4303237" cy="23684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688632" cy="850106"/>
          </a:xfrm>
          <a:noFill/>
        </p:spPr>
        <p:txBody>
          <a:bodyPr>
            <a:normAutofit fontScale="90000"/>
          </a:bodyPr>
          <a:lstStyle/>
          <a:p>
            <a:r>
              <a:rPr lang="en-US" sz="2800" dirty="0" err="1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nn</a:t>
            </a:r>
            <a:r>
              <a:rPr lang="en-US" sz="28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’ Oscillation from Modulations</a:t>
            </a:r>
            <a:endParaRPr lang="en-GB" sz="2800" dirty="0">
              <a:solidFill>
                <a:srgbClr val="464543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148064" y="1484865"/>
                <a:ext cx="3600400" cy="8240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1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e>
                              </m:d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1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600">
                              <a:solidFill>
                                <a:srgbClr val="FFFF00"/>
                              </a:solidFill>
                            </a:rPr>
                            <m:t> </m:t>
                          </m:r>
                        </m:lim>
                      </m:limLow>
                      <m:r>
                        <a:rPr lang="en-US" sz="1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1484865"/>
                <a:ext cx="3600400" cy="82400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7395242-5AD9-42F6-B4DC-8DCFFE6EA0DF}"/>
              </a:ext>
            </a:extLst>
          </p:cNvPr>
          <p:cNvSpPr txBox="1"/>
          <p:nvPr/>
        </p:nvSpPr>
        <p:spPr>
          <a:xfrm>
            <a:off x="3904585" y="1207559"/>
            <a:ext cx="866994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Sidereal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099645-06EA-497D-AE9B-0829B3A50E9E}"/>
              </a:ext>
            </a:extLst>
          </p:cNvPr>
          <p:cNvSpPr txBox="1"/>
          <p:nvPr/>
        </p:nvSpPr>
        <p:spPr>
          <a:xfrm>
            <a:off x="3991193" y="3728078"/>
            <a:ext cx="792088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Annual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860032" y="1204896"/>
                <a:ext cx="4032448" cy="2769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Such a B’ field would lead to modulation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1200" b="1" dirty="0">
                    <a:solidFill>
                      <a:srgbClr val="000000"/>
                    </a:solidFill>
                  </a:rPr>
                  <a:t> parameter 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1204896"/>
                <a:ext cx="4032448" cy="276999"/>
              </a:xfrm>
              <a:prstGeom prst="rect">
                <a:avLst/>
              </a:prstGeom>
              <a:blipFill rotWithShape="0">
                <a:blip r:embed="rId7"/>
                <a:stretch>
                  <a:fillRect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395242-5AD9-42F6-B4DC-8DCFFE6EA0DF}"/>
                  </a:ext>
                </a:extLst>
              </p:cNvPr>
              <p:cNvSpPr txBox="1"/>
              <p:nvPr/>
            </p:nvSpPr>
            <p:spPr>
              <a:xfrm>
                <a:off x="5364088" y="2292247"/>
                <a:ext cx="3024336" cy="32694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400" b="1" dirty="0">
                    <a:latin typeface="Times New Roman" pitchFamily="18" charset="0"/>
                    <a:cs typeface="Times New Roman" pitchFamily="18" charset="0"/>
                  </a:rPr>
                  <a:t>Sidereal: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⊕</m:t>
                        </m:r>
                      </m:sub>
                    </m:sSub>
                    <m:r>
                      <a:rPr lang="en-US" sz="1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US" sz="1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1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𝟖𝟔</m:t>
                    </m:r>
                    <m:r>
                      <a:rPr lang="en-US" sz="1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𝟏𝟔𝟒</m:t>
                    </m:r>
                    <m:r>
                      <a:rPr lang="en-US" sz="1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</m:e>
                      <m:sup>
                        <m:r>
                          <a:rPr lang="en-US" sz="1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F7395242-5AD9-42F6-B4DC-8DCFFE6EA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2292247"/>
                <a:ext cx="3024336" cy="326949"/>
              </a:xfrm>
              <a:prstGeom prst="rect">
                <a:avLst/>
              </a:prstGeom>
              <a:blipFill rotWithShape="0">
                <a:blip r:embed="rId8"/>
                <a:stretch>
                  <a:fillRect t="-1852" b="-148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7395242-5AD9-42F6-B4DC-8DCFFE6EA0DF}"/>
                  </a:ext>
                </a:extLst>
              </p:cNvPr>
              <p:cNvSpPr txBox="1"/>
              <p:nvPr/>
            </p:nvSpPr>
            <p:spPr>
              <a:xfrm>
                <a:off x="5370227" y="4155941"/>
                <a:ext cx="3024336" cy="32207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400" b="1" dirty="0">
                    <a:latin typeface="Times New Roman" pitchFamily="18" charset="0"/>
                    <a:cs typeface="Times New Roman" pitchFamily="18" charset="0"/>
                  </a:rPr>
                  <a:t>Annual: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r>
                      <a:rPr lang="en-US" sz="1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US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𝟑𝟏</m:t>
                    </m:r>
                    <m:r>
                      <a:rPr lang="en-US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𝟓𝟓𝟖</m:t>
                    </m:r>
                    <m:r>
                      <a:rPr lang="en-US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𝟏𝟓𝟎</m:t>
                    </m:r>
                    <m:r>
                      <a:rPr lang="en-US" sz="1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1400" b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</m:e>
                      <m:sup>
                        <m:r>
                          <a:rPr lang="en-US" sz="1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7395242-5AD9-42F6-B4DC-8DCFFE6EA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227" y="4155941"/>
                <a:ext cx="3024336" cy="322076"/>
              </a:xfrm>
              <a:prstGeom prst="rect">
                <a:avLst/>
              </a:prstGeom>
              <a:blipFill rotWithShape="0">
                <a:blip r:embed="rId9"/>
                <a:stretch>
                  <a:fillRect t="-1887" b="-150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27" y="4509107"/>
            <a:ext cx="3018197" cy="7591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82" y="2647786"/>
            <a:ext cx="3024336" cy="7065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82" y="5304534"/>
            <a:ext cx="3031181" cy="681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E31652E-D30C-D5D3-1C5D-1380C9205540}"/>
                  </a:ext>
                </a:extLst>
              </p:cNvPr>
              <p:cNvSpPr/>
              <p:nvPr/>
            </p:nvSpPr>
            <p:spPr>
              <a:xfrm>
                <a:off x="395536" y="6358604"/>
                <a:ext cx="835292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0000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Segoe UI Bold" panose="020B0802040204020203" pitchFamily="34" charset="0"/>
                  </a:rPr>
                  <a:t>!!!&gt;&gt;&gt; Assuming modulation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1400" b="1" dirty="0">
                    <a:solidFill>
                      <a:srgbClr val="000000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Segoe UI Bold" panose="020B0802040204020203" pitchFamily="34" charset="0"/>
                  </a:rPr>
                  <a:t> parameter &lt;&lt;&lt;!!!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E31652E-D30C-D5D3-1C5D-1380C92055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6358604"/>
                <a:ext cx="8352928" cy="307777"/>
              </a:xfrm>
              <a:prstGeom prst="rect">
                <a:avLst/>
              </a:prstGeom>
              <a:blipFill>
                <a:blip r:embed="rId13"/>
                <a:stretch>
                  <a:fillRect t="-588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88658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53BE7AE-0EAD-67C9-76A0-329A7F5FBC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6" y="2341821"/>
            <a:ext cx="9101134" cy="401678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688632" cy="850106"/>
          </a:xfrm>
          <a:noFill/>
        </p:spPr>
        <p:txBody>
          <a:bodyPr>
            <a:normAutofit fontScale="90000"/>
          </a:bodyPr>
          <a:lstStyle/>
          <a:p>
            <a:r>
              <a:rPr lang="en-US" sz="2800" dirty="0" err="1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nn</a:t>
            </a:r>
            <a:r>
              <a:rPr lang="en-US" sz="2800" dirty="0">
                <a:solidFill>
                  <a:srgbClr val="46454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’ Oscillation from Modulations</a:t>
            </a:r>
            <a:endParaRPr lang="en-GB" sz="2800" dirty="0">
              <a:solidFill>
                <a:srgbClr val="464543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5359" y="1317005"/>
            <a:ext cx="8435280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00"/>
                </a:solidFill>
              </a:rPr>
              <a:t>Plotting the constraint separately for B~{10,20}µT, and taking the envelope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0916C4B-92C5-4595-818D-31A5A8F29A80}"/>
                  </a:ext>
                </a:extLst>
              </p:cNvPr>
              <p:cNvSpPr/>
              <p:nvPr/>
            </p:nvSpPr>
            <p:spPr>
              <a:xfrm>
                <a:off x="395536" y="6358604"/>
                <a:ext cx="835292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0000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Segoe UI Bold" panose="020B0802040204020203" pitchFamily="34" charset="0"/>
                  </a:rPr>
                  <a:t>!!!&gt;&gt;&gt; Assuming modulation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1400" b="1" dirty="0">
                    <a:solidFill>
                      <a:srgbClr val="000000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Segoe UI Bold" panose="020B0802040204020203" pitchFamily="34" charset="0"/>
                  </a:rPr>
                  <a:t> parameter &lt;&lt;&lt;!!!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0916C4B-92C5-4595-818D-31A5A8F29A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6358604"/>
                <a:ext cx="8352928" cy="307777"/>
              </a:xfrm>
              <a:prstGeom prst="rect">
                <a:avLst/>
              </a:prstGeom>
              <a:blipFill>
                <a:blip r:embed="rId3"/>
                <a:stretch>
                  <a:fillRect t="-588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Line Callout 1 26"/>
          <p:cNvSpPr/>
          <p:nvPr/>
        </p:nvSpPr>
        <p:spPr>
          <a:xfrm>
            <a:off x="5736886" y="2730461"/>
            <a:ext cx="1296144" cy="216024"/>
          </a:xfrm>
          <a:prstGeom prst="borderCallout1">
            <a:avLst>
              <a:gd name="adj1" fmla="val 104234"/>
              <a:gd name="adj2" fmla="val 42631"/>
              <a:gd name="adj3" fmla="val 174158"/>
              <a:gd name="adj4" fmla="val 49838"/>
            </a:avLst>
          </a:prstGeom>
          <a:solidFill>
            <a:srgbClr val="FF2525"/>
          </a:solidFill>
          <a:ln>
            <a:solidFill>
              <a:srgbClr val="FF2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PLB 663, 181 (2008)</a:t>
            </a:r>
          </a:p>
        </p:txBody>
      </p:sp>
      <p:sp>
        <p:nvSpPr>
          <p:cNvPr id="28" name="Line Callout 1 27"/>
          <p:cNvSpPr/>
          <p:nvPr/>
        </p:nvSpPr>
        <p:spPr>
          <a:xfrm>
            <a:off x="3792670" y="3200344"/>
            <a:ext cx="1440160" cy="216024"/>
          </a:xfrm>
          <a:prstGeom prst="borderCallout1">
            <a:avLst>
              <a:gd name="adj1" fmla="val 95961"/>
              <a:gd name="adj2" fmla="val 53099"/>
              <a:gd name="adj3" fmla="val 233208"/>
              <a:gd name="adj4" fmla="val 58894"/>
            </a:avLst>
          </a:prstGeom>
          <a:solidFill>
            <a:srgbClr val="A6794C"/>
          </a:solidFill>
          <a:ln>
            <a:solidFill>
              <a:srgbClr val="A67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PRL 99, 161603 (2007)</a:t>
            </a:r>
          </a:p>
        </p:txBody>
      </p:sp>
      <p:sp>
        <p:nvSpPr>
          <p:cNvPr id="29" name="Line Callout 1 28"/>
          <p:cNvSpPr/>
          <p:nvPr/>
        </p:nvSpPr>
        <p:spPr>
          <a:xfrm>
            <a:off x="5448854" y="5200671"/>
            <a:ext cx="1512168" cy="216024"/>
          </a:xfrm>
          <a:prstGeom prst="borderCallout1">
            <a:avLst>
              <a:gd name="adj1" fmla="val 4960"/>
              <a:gd name="adj2" fmla="val 50964"/>
              <a:gd name="adj3" fmla="val -259602"/>
              <a:gd name="adj4" fmla="val 89117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78, 717 (2018)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30" name="Line Callout 1 29"/>
          <p:cNvSpPr/>
          <p:nvPr/>
        </p:nvSpPr>
        <p:spPr>
          <a:xfrm>
            <a:off x="2285377" y="2946485"/>
            <a:ext cx="1440160" cy="216024"/>
          </a:xfrm>
          <a:prstGeom prst="borderCallout1">
            <a:avLst>
              <a:gd name="adj1" fmla="val 106080"/>
              <a:gd name="adj2" fmla="val 56775"/>
              <a:gd name="adj3" fmla="val 406479"/>
              <a:gd name="adj4" fmla="val 77275"/>
            </a:avLst>
          </a:prstGeom>
          <a:solidFill>
            <a:srgbClr val="0404FF"/>
          </a:solidFill>
          <a:ln>
            <a:solidFill>
              <a:srgbClr val="040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PRD 80, 032003 (2009)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E07CAC-F1BF-D9A7-C82D-E396FA0EE9CE}"/>
              </a:ext>
            </a:extLst>
          </p:cNvPr>
          <p:cNvSpPr/>
          <p:nvPr/>
        </p:nvSpPr>
        <p:spPr>
          <a:xfrm>
            <a:off x="4067944" y="1889103"/>
            <a:ext cx="146867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95% C.L./C.I. </a:t>
            </a:r>
          </a:p>
        </p:txBody>
      </p:sp>
      <p:sp>
        <p:nvSpPr>
          <p:cNvPr id="6" name="Line Callout 1 19">
            <a:extLst>
              <a:ext uri="{FF2B5EF4-FFF2-40B4-BE49-F238E27FC236}">
                <a16:creationId xmlns:a16="http://schemas.microsoft.com/office/drawing/2014/main" id="{39FDF05A-8FEE-BC83-B38E-8144FED004EB}"/>
              </a:ext>
            </a:extLst>
          </p:cNvPr>
          <p:cNvSpPr/>
          <p:nvPr/>
        </p:nvSpPr>
        <p:spPr>
          <a:xfrm>
            <a:off x="4680014" y="4699071"/>
            <a:ext cx="1512168" cy="216024"/>
          </a:xfrm>
          <a:prstGeom prst="borderCallout1">
            <a:avLst>
              <a:gd name="adj1" fmla="val -9"/>
              <a:gd name="adj2" fmla="val 97754"/>
              <a:gd name="adj3" fmla="val -219629"/>
              <a:gd name="adj4" fmla="val 85734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solidFill>
                  <a:schemeClr val="tx2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EPJ C 64, 421 (2009)</a:t>
            </a:r>
            <a:endParaRPr lang="en-US" sz="900" dirty="0">
              <a:solidFill>
                <a:schemeClr val="tx2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754BA1-F205-CDD3-415D-FEBF6DBEB800}"/>
              </a:ext>
            </a:extLst>
          </p:cNvPr>
          <p:cNvCxnSpPr>
            <a:cxnSpLocks/>
          </p:cNvCxnSpPr>
          <p:nvPr/>
        </p:nvCxnSpPr>
        <p:spPr>
          <a:xfrm>
            <a:off x="5536616" y="4342584"/>
            <a:ext cx="619560" cy="333967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9832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22BE928-10AB-906D-C723-3CC069CDC56B}"/>
              </a:ext>
            </a:extLst>
          </p:cNvPr>
          <p:cNvGrpSpPr/>
          <p:nvPr/>
        </p:nvGrpSpPr>
        <p:grpSpPr>
          <a:xfrm>
            <a:off x="467544" y="1747183"/>
            <a:ext cx="8437563" cy="3435350"/>
            <a:chOff x="457200" y="1303338"/>
            <a:chExt cx="8437563" cy="3435350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A114FF0-57A9-A3F9-FDD4-1C7E339F3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303338"/>
              <a:ext cx="8437563" cy="343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220797-D160-65D2-C4F1-D760245A0268}"/>
                </a:ext>
              </a:extLst>
            </p:cNvPr>
            <p:cNvSpPr/>
            <p:nvPr/>
          </p:nvSpPr>
          <p:spPr>
            <a:xfrm rot="2609345">
              <a:off x="4745134" y="1581898"/>
              <a:ext cx="38117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</a:rPr>
                <a:t>⌖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AAAD24-C972-7EE4-7415-E22742A9BF99}"/>
                </a:ext>
              </a:extLst>
            </p:cNvPr>
            <p:cNvSpPr txBox="1"/>
            <p:nvPr/>
          </p:nvSpPr>
          <p:spPr>
            <a:xfrm>
              <a:off x="4412930" y="1581755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>
                  <a:solidFill>
                    <a:srgbClr val="000000"/>
                  </a:solidFill>
                </a:rPr>
                <a:t>ESS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BA5893A-8ADC-4896-994E-D238AE910A33}"/>
                  </a:ext>
                </a:extLst>
              </p:cNvPr>
              <p:cNvSpPr txBox="1"/>
              <p:nvPr/>
            </p:nvSpPr>
            <p:spPr>
              <a:xfrm>
                <a:off x="449451" y="1205131"/>
                <a:ext cx="8443029" cy="46166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200" dirty="0">
                    <a:solidFill>
                      <a:srgbClr val="000000"/>
                    </a:solidFill>
                    <a:cs typeface="Times New Roman" pitchFamily="18" charset="0"/>
                  </a:rPr>
                  <a:t>There have been measurements at ILL and PSI. If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200" dirty="0">
                    <a:solidFill>
                      <a:srgbClr val="000000"/>
                    </a:solidFill>
                    <a:cs typeface="Times New Roman" pitchFamily="18" charset="0"/>
                  </a:rPr>
                  <a:t> was a fixed value, then it would be different at PSI and at ILL. We can constrain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200" dirty="0">
                    <a:solidFill>
                      <a:srgbClr val="000000"/>
                    </a:solidFill>
                    <a:cs typeface="Times New Roman" pitchFamily="18" charset="0"/>
                  </a:rPr>
                  <a:t> using measurements from the 2 locations, under the assumption that the angle -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200" dirty="0">
                    <a:solidFill>
                      <a:srgbClr val="000000"/>
                    </a:solidFill>
                    <a:cs typeface="Times New Roman" pitchFamily="18" charset="0"/>
                  </a:rPr>
                  <a:t> is fixed to the reference frame of the Earth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BA5893A-8ADC-4896-994E-D238AE910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51" y="1205131"/>
                <a:ext cx="8443029" cy="461665"/>
              </a:xfrm>
              <a:prstGeom prst="rect">
                <a:avLst/>
              </a:prstGeom>
              <a:blipFill>
                <a:blip r:embed="rId4"/>
                <a:stretch>
                  <a:fillRect l="-72" t="-2667" r="-72" b="-9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979712" y="274638"/>
                <a:ext cx="5040560" cy="850106"/>
              </a:xfrm>
              <a:noFill/>
            </p:spPr>
            <p:txBody>
              <a:bodyPr>
                <a:normAutofit/>
              </a:bodyPr>
              <a:lstStyle/>
              <a:p>
                <a:r>
                  <a:rPr lang="en-US" sz="2600" dirty="0">
                    <a:solidFill>
                      <a:srgbClr val="464543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Constraints on fixed angle -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46454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n-GB" sz="2600" dirty="0">
                  <a:solidFill>
                    <a:srgbClr val="464543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mc:Choice>
        <mc:Fallback xmlns="">
          <p:sp>
            <p:nvSpPr>
              <p:cNvPr id="27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79712" y="274638"/>
                <a:ext cx="5040560" cy="850106"/>
              </a:xfrm>
              <a:blipFill>
                <a:blip r:embed="rId5"/>
                <a:stretch>
                  <a:fillRect l="-2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lowchart: Terminator 30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28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60695" y="5201875"/>
                <a:ext cx="2593534" cy="26077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=6</m:t>
                          </m:r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en-US" sz="1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𝐼𝐿𝐿</m:t>
                              </m:r>
                            </m:sub>
                          </m:sSub>
                        </m:e>
                      </m:d>
                      <m:r>
                        <a:rPr lang="en-US" sz="1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6.2</m:t>
                          </m:r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±2.0</m:t>
                          </m:r>
                        </m:e>
                      </m:d>
                      <m:r>
                        <a:rPr lang="en-US" sz="1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lang="en-US" sz="1000" b="0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95" y="5201875"/>
                <a:ext cx="2593534" cy="260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353057" y="4859263"/>
                <a:ext cx="2601173" cy="26161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=20</m:t>
                          </m:r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𝐼𝐿𝐿</m:t>
                              </m:r>
                            </m:sub>
                          </m:sSub>
                        </m:e>
                      </m:d>
                      <m:r>
                        <a:rPr lang="en-US" sz="1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16.0</m:t>
                          </m:r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±3.2</m:t>
                          </m:r>
                        </m:e>
                      </m:d>
                      <m:r>
                        <a:rPr lang="en-US" sz="1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sz="1000" b="0" dirty="0">
                  <a:solidFill>
                    <a:srgbClr val="00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57" y="4859263"/>
                <a:ext cx="2601173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360695" y="5543654"/>
                <a:ext cx="2601172" cy="26161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=12</m:t>
                          </m:r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en-US" sz="1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𝐼𝐿𝐿</m:t>
                              </m:r>
                            </m:sub>
                          </m:sSub>
                        </m:e>
                      </m:d>
                      <m:r>
                        <a:rPr lang="en-US" sz="1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16.6</m:t>
                          </m:r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±6.7</m:t>
                          </m:r>
                        </m:e>
                      </m:d>
                      <m:r>
                        <a:rPr lang="en-US" sz="1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sz="1000" b="0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95" y="5543654"/>
                <a:ext cx="2601172" cy="2616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765675" y="4951177"/>
                <a:ext cx="2593534" cy="278666"/>
              </a:xfrm>
              <a:prstGeom prst="rect">
                <a:avLst/>
              </a:prstGeom>
              <a:solidFill>
                <a:srgbClr val="A6A6A6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=10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1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𝑃𝑆𝐼</m:t>
                              </m:r>
                            </m:sub>
                          </m:sSub>
                        </m:e>
                      </m:d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1.4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±3.1</m:t>
                          </m:r>
                        </m:e>
                      </m:d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sz="11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675" y="4951177"/>
                <a:ext cx="2593534" cy="2786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5765675" y="5323799"/>
                <a:ext cx="2593534" cy="277705"/>
              </a:xfrm>
              <a:prstGeom prst="rect">
                <a:avLst/>
              </a:prstGeom>
              <a:solidFill>
                <a:srgbClr val="A6A6A6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=20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1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𝑃𝑆𝐼</m:t>
                              </m:r>
                            </m:sub>
                          </m:sSub>
                        </m:e>
                      </m:d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1.9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±3.9</m:t>
                          </m:r>
                        </m:e>
                      </m:d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sz="11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675" y="5323799"/>
                <a:ext cx="2593534" cy="27770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2A00162B-10D0-81B9-8A56-DF31853EA979}"/>
              </a:ext>
            </a:extLst>
          </p:cNvPr>
          <p:cNvSpPr/>
          <p:nvPr/>
        </p:nvSpPr>
        <p:spPr>
          <a:xfrm>
            <a:off x="535425" y="3909655"/>
            <a:ext cx="2185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Signals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9BBD91-228C-1367-8FAC-1A9AC361C6C0}"/>
              </a:ext>
            </a:extLst>
          </p:cNvPr>
          <p:cNvSpPr/>
          <p:nvPr/>
        </p:nvSpPr>
        <p:spPr>
          <a:xfrm>
            <a:off x="5339915" y="3972563"/>
            <a:ext cx="3409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Constraints</a:t>
            </a:r>
          </a:p>
        </p:txBody>
      </p:sp>
    </p:spTree>
    <p:extLst>
      <p:ext uri="{BB962C8B-B14F-4D97-AF65-F5344CB8AC3E}">
        <p14:creationId xmlns:p14="http://schemas.microsoft.com/office/powerpoint/2010/main" val="35564035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7BF1F8E-1C08-45FE-BCED-4D4AC5C1575D}"/>
              </a:ext>
            </a:extLst>
          </p:cNvPr>
          <p:cNvCxnSpPr>
            <a:cxnSpLocks/>
            <a:endCxn id="48" idx="2"/>
          </p:cNvCxnSpPr>
          <p:nvPr/>
        </p:nvCxnSpPr>
        <p:spPr>
          <a:xfrm flipH="1" flipV="1">
            <a:off x="842802" y="2141765"/>
            <a:ext cx="532525" cy="85434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341B4CE-64F9-42C7-B4A2-A338A8B42957}"/>
                  </a:ext>
                </a:extLst>
              </p:cNvPr>
              <p:cNvSpPr txBox="1"/>
              <p:nvPr/>
            </p:nvSpPr>
            <p:spPr>
              <a:xfrm>
                <a:off x="2309013" y="2810616"/>
                <a:ext cx="324036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𝐼𝐿𝐿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341B4CE-64F9-42C7-B4A2-A338A8B42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013" y="2810616"/>
                <a:ext cx="324036" cy="310598"/>
              </a:xfrm>
              <a:prstGeom prst="rect">
                <a:avLst/>
              </a:prstGeom>
              <a:blipFill>
                <a:blip r:embed="rId3"/>
                <a:stretch>
                  <a:fillRect l="-26415" r="-37736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60B2F8F3-34F8-40C0-AEA8-A1211B530B6D}"/>
              </a:ext>
            </a:extLst>
          </p:cNvPr>
          <p:cNvSpPr txBox="1"/>
          <p:nvPr/>
        </p:nvSpPr>
        <p:spPr>
          <a:xfrm>
            <a:off x="2949035" y="6508351"/>
            <a:ext cx="3759584" cy="3077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chemeClr val="tx2"/>
                </a:solidFill>
                <a:cs typeface="Times New Roman" pitchFamily="18" charset="0"/>
              </a:rPr>
              <a:t>Assuming all the vectors lie in the same 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9F1535-E0B7-4FC0-A933-53D7B1C1E6DE}"/>
                  </a:ext>
                </a:extLst>
              </p:cNvPr>
              <p:cNvSpPr txBox="1"/>
              <p:nvPr/>
            </p:nvSpPr>
            <p:spPr>
              <a:xfrm>
                <a:off x="680784" y="1808276"/>
                <a:ext cx="324036" cy="333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9F1535-E0B7-4FC0-A933-53D7B1C1E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84" y="1808276"/>
                <a:ext cx="324036" cy="333489"/>
              </a:xfrm>
              <a:prstGeom prst="rect">
                <a:avLst/>
              </a:prstGeom>
              <a:blipFill>
                <a:blip r:embed="rId4"/>
                <a:stretch>
                  <a:fillRect l="-11321" r="-11321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Arc 50">
            <a:extLst>
              <a:ext uri="{FF2B5EF4-FFF2-40B4-BE49-F238E27FC236}">
                <a16:creationId xmlns:a16="http://schemas.microsoft.com/office/drawing/2014/main" id="{A8D047BC-F766-4825-B4CD-CAED8EBBB568}"/>
              </a:ext>
            </a:extLst>
          </p:cNvPr>
          <p:cNvSpPr/>
          <p:nvPr/>
        </p:nvSpPr>
        <p:spPr>
          <a:xfrm>
            <a:off x="1603561" y="2784360"/>
            <a:ext cx="241089" cy="321583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46326807-6EBA-477A-ADD4-6CE47DF7A21C}"/>
              </a:ext>
            </a:extLst>
          </p:cNvPr>
          <p:cNvSpPr/>
          <p:nvPr/>
        </p:nvSpPr>
        <p:spPr>
          <a:xfrm>
            <a:off x="539552" y="2065815"/>
            <a:ext cx="1712104" cy="1800200"/>
          </a:xfrm>
          <a:prstGeom prst="arc">
            <a:avLst>
              <a:gd name="adj1" fmla="val 16345121"/>
              <a:gd name="adj2" fmla="val 16327094"/>
            </a:avLst>
          </a:prstGeom>
          <a:ln w="25400">
            <a:solidFill>
              <a:srgbClr val="FFC00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A5893A-8ADC-4896-994E-D238AE910A33}"/>
              </a:ext>
            </a:extLst>
          </p:cNvPr>
          <p:cNvSpPr txBox="1"/>
          <p:nvPr/>
        </p:nvSpPr>
        <p:spPr>
          <a:xfrm>
            <a:off x="449451" y="1205131"/>
            <a:ext cx="8443029" cy="5232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Allowed regions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979712" y="274638"/>
                <a:ext cx="5040560" cy="850106"/>
              </a:xfrm>
              <a:noFill/>
            </p:spPr>
            <p:txBody>
              <a:bodyPr>
                <a:normAutofit/>
              </a:bodyPr>
              <a:lstStyle/>
              <a:p>
                <a:r>
                  <a:rPr lang="en-US" sz="2600" dirty="0">
                    <a:solidFill>
                      <a:srgbClr val="464543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Constraints on fixed angle -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46454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n-GB" sz="2600" dirty="0">
                  <a:solidFill>
                    <a:srgbClr val="464543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mc:Choice>
        <mc:Fallback xmlns="">
          <p:sp>
            <p:nvSpPr>
              <p:cNvPr id="27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79712" y="274638"/>
                <a:ext cx="5040560" cy="850106"/>
              </a:xfrm>
              <a:blipFill>
                <a:blip r:embed="rId5"/>
                <a:stretch>
                  <a:fillRect l="-2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lowchart: Terminator 30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28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164E1F5-1960-4C0E-A07E-300F4D33CE13}"/>
              </a:ext>
            </a:extLst>
          </p:cNvPr>
          <p:cNvCxnSpPr>
            <a:cxnSpLocks/>
          </p:cNvCxnSpPr>
          <p:nvPr/>
        </p:nvCxnSpPr>
        <p:spPr>
          <a:xfrm flipV="1">
            <a:off x="1372909" y="2929911"/>
            <a:ext cx="878747" cy="7201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164E1F5-1960-4C0E-A07E-300F4D33CE13}"/>
              </a:ext>
            </a:extLst>
          </p:cNvPr>
          <p:cNvCxnSpPr>
            <a:cxnSpLocks/>
          </p:cNvCxnSpPr>
          <p:nvPr/>
        </p:nvCxnSpPr>
        <p:spPr>
          <a:xfrm flipV="1">
            <a:off x="1370988" y="2497864"/>
            <a:ext cx="794009" cy="504056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11B6892-8EDF-4CA3-B59D-20008EDC2827}"/>
                  </a:ext>
                </a:extLst>
              </p:cNvPr>
              <p:cNvSpPr/>
              <p:nvPr/>
            </p:nvSpPr>
            <p:spPr>
              <a:xfrm>
                <a:off x="1735563" y="2679440"/>
                <a:ext cx="603049" cy="257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2.889</m:t>
                      </m:r>
                      <m:r>
                        <m:rPr>
                          <m:sty m:val="p"/>
                        </m:rPr>
                        <a:rPr lang="en-US" sz="11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en-US" sz="1100" baseline="30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11B6892-8EDF-4CA3-B59D-20008EDC2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563" y="2679440"/>
                <a:ext cx="603049" cy="257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341B4CE-64F9-42C7-B4A2-A338A8B42957}"/>
                  </a:ext>
                </a:extLst>
              </p:cNvPr>
              <p:cNvSpPr txBox="1"/>
              <p:nvPr/>
            </p:nvSpPr>
            <p:spPr>
              <a:xfrm>
                <a:off x="2229078" y="2271736"/>
                <a:ext cx="324036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𝑃𝑆𝐼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341B4CE-64F9-42C7-B4A2-A338A8B42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078" y="2271736"/>
                <a:ext cx="324036" cy="310598"/>
              </a:xfrm>
              <a:prstGeom prst="rect">
                <a:avLst/>
              </a:prstGeom>
              <a:blipFill>
                <a:blip r:embed="rId7"/>
                <a:stretch>
                  <a:fillRect l="-26415" r="-43396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53057" y="3998953"/>
                <a:ext cx="2593534" cy="26077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=6</m:t>
                          </m:r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en-US" sz="1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𝐼𝐿𝐿</m:t>
                              </m:r>
                            </m:sub>
                          </m:sSub>
                        </m:e>
                      </m:d>
                      <m:r>
                        <a:rPr lang="en-US" sz="1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6.2</m:t>
                          </m:r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±2.0</m:t>
                          </m:r>
                        </m:e>
                      </m:d>
                      <m:r>
                        <a:rPr lang="en-US" sz="1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lang="en-US" sz="1000" b="0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57" y="3998953"/>
                <a:ext cx="2593534" cy="260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345417" y="4348835"/>
                <a:ext cx="2601172" cy="26161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=12</m:t>
                          </m:r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en-US" sz="1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𝐼𝐿𝐿</m:t>
                              </m:r>
                            </m:sub>
                          </m:sSub>
                        </m:e>
                      </m:d>
                      <m:r>
                        <a:rPr lang="en-US" sz="1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16.6</m:t>
                          </m:r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±6.7</m:t>
                          </m:r>
                        </m:e>
                      </m:d>
                      <m:r>
                        <a:rPr lang="en-US" sz="1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sz="1000" b="0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17" y="4348835"/>
                <a:ext cx="2601172" cy="2616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2743864" y="2157839"/>
                <a:ext cx="2593534" cy="278666"/>
              </a:xfrm>
              <a:prstGeom prst="rect">
                <a:avLst/>
              </a:prstGeom>
              <a:solidFill>
                <a:srgbClr val="A6A6A6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=10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1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𝑃𝑆𝐼</m:t>
                              </m:r>
                            </m:sub>
                          </m:sSub>
                        </m:e>
                      </m:d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1.4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±3.1</m:t>
                          </m:r>
                        </m:e>
                      </m:d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sz="11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864" y="2157839"/>
                <a:ext cx="2593534" cy="2786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2745944" y="2536692"/>
                <a:ext cx="2593534" cy="277705"/>
              </a:xfrm>
              <a:prstGeom prst="rect">
                <a:avLst/>
              </a:prstGeom>
              <a:solidFill>
                <a:srgbClr val="A6A6A6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=20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1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𝑃𝑆𝐼</m:t>
                              </m:r>
                            </m:sub>
                          </m:sSub>
                        </m:e>
                      </m:d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1.9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±3.9</m:t>
                          </m:r>
                        </m:e>
                      </m:d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sz="11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944" y="2536692"/>
                <a:ext cx="2593534" cy="2777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Arc 68">
            <a:extLst>
              <a:ext uri="{FF2B5EF4-FFF2-40B4-BE49-F238E27FC236}">
                <a16:creationId xmlns:a16="http://schemas.microsoft.com/office/drawing/2014/main" id="{A8D047BC-F766-4825-B4CD-CAED8EBBB568}"/>
              </a:ext>
            </a:extLst>
          </p:cNvPr>
          <p:cNvSpPr/>
          <p:nvPr/>
        </p:nvSpPr>
        <p:spPr>
          <a:xfrm>
            <a:off x="1214762" y="2851661"/>
            <a:ext cx="289677" cy="285987"/>
          </a:xfrm>
          <a:prstGeom prst="arc">
            <a:avLst>
              <a:gd name="adj1" fmla="val 14487214"/>
              <a:gd name="adj2" fmla="val 0"/>
            </a:avLst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11B6892-8EDF-4CA3-B59D-20008EDC2827}"/>
                  </a:ext>
                </a:extLst>
              </p:cNvPr>
              <p:cNvSpPr/>
              <p:nvPr/>
            </p:nvSpPr>
            <p:spPr>
              <a:xfrm>
                <a:off x="1176269" y="2595415"/>
                <a:ext cx="594391" cy="2576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1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𝐼𝐿𝐿</m:t>
                          </m:r>
                        </m:sub>
                      </m:sSub>
                    </m:oMath>
                  </m:oMathPara>
                </a14:m>
                <a:endParaRPr lang="en-US" sz="1100" baseline="30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11B6892-8EDF-4CA3-B59D-20008EDC2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269" y="2595415"/>
                <a:ext cx="594391" cy="257699"/>
              </a:xfrm>
              <a:prstGeom prst="rect">
                <a:avLst/>
              </a:prstGeom>
              <a:blipFill>
                <a:blip r:embed="rId12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Arc 70">
            <a:extLst>
              <a:ext uri="{FF2B5EF4-FFF2-40B4-BE49-F238E27FC236}">
                <a16:creationId xmlns:a16="http://schemas.microsoft.com/office/drawing/2014/main" id="{A8D047BC-F766-4825-B4CD-CAED8EBBB568}"/>
              </a:ext>
            </a:extLst>
          </p:cNvPr>
          <p:cNvSpPr/>
          <p:nvPr/>
        </p:nvSpPr>
        <p:spPr>
          <a:xfrm>
            <a:off x="706930" y="2559607"/>
            <a:ext cx="1001848" cy="867701"/>
          </a:xfrm>
          <a:prstGeom prst="arc">
            <a:avLst>
              <a:gd name="adj1" fmla="val 15459572"/>
              <a:gd name="adj2" fmla="val 0"/>
            </a:avLst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6A6A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11B6892-8EDF-4CA3-B59D-20008EDC2827}"/>
                  </a:ext>
                </a:extLst>
              </p:cNvPr>
              <p:cNvSpPr/>
              <p:nvPr/>
            </p:nvSpPr>
            <p:spPr>
              <a:xfrm>
                <a:off x="1239894" y="2309428"/>
                <a:ext cx="594391" cy="2576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A6A6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solidFill>
                                <a:srgbClr val="A6A6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rgbClr val="A6A6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𝑃𝑆𝐼</m:t>
                          </m:r>
                        </m:sub>
                      </m:sSub>
                    </m:oMath>
                  </m:oMathPara>
                </a14:m>
                <a:endParaRPr lang="en-US" sz="1100" baseline="30000" dirty="0">
                  <a:solidFill>
                    <a:srgbClr val="A6A6A6"/>
                  </a:solidFill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11B6892-8EDF-4CA3-B59D-20008EDC2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894" y="2309428"/>
                <a:ext cx="594391" cy="257699"/>
              </a:xfrm>
              <a:prstGeom prst="rect">
                <a:avLst/>
              </a:prstGeom>
              <a:blipFill>
                <a:blip r:embed="rId13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30" y="2837177"/>
            <a:ext cx="5648453" cy="33066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E8AAF8-29E9-1D96-2A66-32D75F305FAA}"/>
              </a:ext>
            </a:extLst>
          </p:cNvPr>
          <p:cNvSpPr/>
          <p:nvPr/>
        </p:nvSpPr>
        <p:spPr>
          <a:xfrm>
            <a:off x="2689854" y="6203561"/>
            <a:ext cx="42779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!!!&gt;&gt;&gt; Assuming the angle </a:t>
            </a:r>
            <a:r>
              <a:rPr lang="el-GR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β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 is fixed &lt;&lt;&lt;!!!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345416" y="4699059"/>
                <a:ext cx="2601173" cy="26161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=20</m:t>
                          </m:r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𝐼𝐿𝐿</m:t>
                              </m:r>
                            </m:sub>
                          </m:sSub>
                        </m:e>
                      </m:d>
                      <m:r>
                        <a:rPr lang="en-US" sz="1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16.0</m:t>
                          </m:r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±3.2</m:t>
                          </m:r>
                        </m:e>
                      </m:d>
                      <m:r>
                        <a:rPr lang="en-US" sz="1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sz="1000" b="0" dirty="0">
                  <a:solidFill>
                    <a:srgbClr val="00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16" y="4699059"/>
                <a:ext cx="2601173" cy="2616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B5D6B2-5B89-FFE1-5CBF-69FA490A5513}"/>
              </a:ext>
            </a:extLst>
          </p:cNvPr>
          <p:cNvSpPr/>
          <p:nvPr/>
        </p:nvSpPr>
        <p:spPr>
          <a:xfrm>
            <a:off x="3851291" y="2283749"/>
            <a:ext cx="2208181" cy="1001236"/>
          </a:xfrm>
          <a:custGeom>
            <a:avLst/>
            <a:gdLst>
              <a:gd name="connsiteX0" fmla="*/ 0 w 2208181"/>
              <a:gd name="connsiteY0" fmla="*/ 1243223 h 1243223"/>
              <a:gd name="connsiteX1" fmla="*/ 2162128 w 2208181"/>
              <a:gd name="connsiteY1" fmla="*/ 445939 h 1243223"/>
              <a:gd name="connsiteX2" fmla="*/ 1490967 w 2208181"/>
              <a:gd name="connsiteY2" fmla="*/ 0 h 124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8181" h="1243223">
                <a:moveTo>
                  <a:pt x="0" y="1243223"/>
                </a:moveTo>
                <a:cubicBezTo>
                  <a:pt x="956817" y="948183"/>
                  <a:pt x="1913634" y="653143"/>
                  <a:pt x="2162128" y="445939"/>
                </a:cubicBezTo>
                <a:cubicBezTo>
                  <a:pt x="2410622" y="238735"/>
                  <a:pt x="1576551" y="27777"/>
                  <a:pt x="1490967" y="0"/>
                </a:cubicBezTo>
              </a:path>
            </a:pathLst>
          </a:custGeom>
          <a:noFill/>
          <a:ln w="38100">
            <a:solidFill>
              <a:srgbClr val="FF8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98CE75-B65F-81B4-4D04-C218944DDD25}"/>
              </a:ext>
            </a:extLst>
          </p:cNvPr>
          <p:cNvSpPr/>
          <p:nvPr/>
        </p:nvSpPr>
        <p:spPr>
          <a:xfrm>
            <a:off x="2946589" y="2985737"/>
            <a:ext cx="886683" cy="1038484"/>
          </a:xfrm>
          <a:custGeom>
            <a:avLst/>
            <a:gdLst>
              <a:gd name="connsiteX0" fmla="*/ 914400 w 914400"/>
              <a:gd name="connsiteY0" fmla="*/ 293491 h 1000687"/>
              <a:gd name="connsiteX1" fmla="*/ 594585 w 914400"/>
              <a:gd name="connsiteY1" fmla="*/ 36738 h 1000687"/>
              <a:gd name="connsiteX2" fmla="*/ 0 w 914400"/>
              <a:gd name="connsiteY2" fmla="*/ 1000687 h 10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000687">
                <a:moveTo>
                  <a:pt x="914400" y="293491"/>
                </a:moveTo>
                <a:cubicBezTo>
                  <a:pt x="830692" y="106181"/>
                  <a:pt x="746985" y="-81128"/>
                  <a:pt x="594585" y="36738"/>
                </a:cubicBezTo>
                <a:cubicBezTo>
                  <a:pt x="442185" y="154604"/>
                  <a:pt x="35285" y="849038"/>
                  <a:pt x="0" y="1000687"/>
                </a:cubicBezTo>
              </a:path>
            </a:pathLst>
          </a:custGeom>
          <a:noFill/>
          <a:ln w="38100">
            <a:solidFill>
              <a:srgbClr val="FF8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E9701F-BF8C-8CD7-625B-D7EF584C4000}"/>
              </a:ext>
            </a:extLst>
          </p:cNvPr>
          <p:cNvSpPr/>
          <p:nvPr/>
        </p:nvSpPr>
        <p:spPr>
          <a:xfrm>
            <a:off x="5336641" y="2684642"/>
            <a:ext cx="582650" cy="959445"/>
          </a:xfrm>
          <a:custGeom>
            <a:avLst/>
            <a:gdLst>
              <a:gd name="connsiteX0" fmla="*/ 91201 w 582650"/>
              <a:gd name="connsiteY0" fmla="*/ 959445 h 959445"/>
              <a:gd name="connsiteX1" fmla="*/ 582185 w 582650"/>
              <a:gd name="connsiteY1" fmla="*/ 130629 h 959445"/>
              <a:gd name="connsiteX2" fmla="*/ 14626 w 582650"/>
              <a:gd name="connsiteY2" fmla="*/ 0 h 959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2650" h="959445">
                <a:moveTo>
                  <a:pt x="91201" y="959445"/>
                </a:moveTo>
                <a:cubicBezTo>
                  <a:pt x="343074" y="624991"/>
                  <a:pt x="594948" y="290537"/>
                  <a:pt x="582185" y="130629"/>
                </a:cubicBezTo>
                <a:cubicBezTo>
                  <a:pt x="569422" y="-29279"/>
                  <a:pt x="-106994" y="9760"/>
                  <a:pt x="14626" y="0"/>
                </a:cubicBezTo>
              </a:path>
            </a:pathLst>
          </a:custGeom>
          <a:noFill/>
          <a:ln w="38100">
            <a:solidFill>
              <a:srgbClr val="00FF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093D174-4C2A-C736-E433-AA7844DF3526}"/>
              </a:ext>
            </a:extLst>
          </p:cNvPr>
          <p:cNvSpPr/>
          <p:nvPr/>
        </p:nvSpPr>
        <p:spPr>
          <a:xfrm>
            <a:off x="2950404" y="3612556"/>
            <a:ext cx="2504465" cy="481974"/>
          </a:xfrm>
          <a:custGeom>
            <a:avLst/>
            <a:gdLst>
              <a:gd name="connsiteX0" fmla="*/ 2504465 w 2504465"/>
              <a:gd name="connsiteY0" fmla="*/ 0 h 481974"/>
              <a:gd name="connsiteX1" fmla="*/ 0 w 2504465"/>
              <a:gd name="connsiteY1" fmla="*/ 481974 h 48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4465" h="481974">
                <a:moveTo>
                  <a:pt x="2504465" y="0"/>
                </a:moveTo>
                <a:lnTo>
                  <a:pt x="0" y="481974"/>
                </a:lnTo>
              </a:path>
            </a:pathLst>
          </a:custGeom>
          <a:noFill/>
          <a:ln w="38100">
            <a:solidFill>
              <a:srgbClr val="00FF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5DF2373-8E8F-5328-D720-D09E2768A082}"/>
              </a:ext>
            </a:extLst>
          </p:cNvPr>
          <p:cNvSpPr/>
          <p:nvPr/>
        </p:nvSpPr>
        <p:spPr>
          <a:xfrm>
            <a:off x="2946589" y="4154301"/>
            <a:ext cx="2504465" cy="307777"/>
          </a:xfrm>
          <a:custGeom>
            <a:avLst/>
            <a:gdLst>
              <a:gd name="connsiteX0" fmla="*/ 2504465 w 2504465"/>
              <a:gd name="connsiteY0" fmla="*/ 0 h 481974"/>
              <a:gd name="connsiteX1" fmla="*/ 0 w 2504465"/>
              <a:gd name="connsiteY1" fmla="*/ 481974 h 48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4465" h="481974">
                <a:moveTo>
                  <a:pt x="2504465" y="0"/>
                </a:moveTo>
                <a:lnTo>
                  <a:pt x="0" y="481974"/>
                </a:lnTo>
              </a:path>
            </a:pathLst>
          </a:custGeom>
          <a:noFill/>
          <a:ln w="38100">
            <a:solidFill>
              <a:srgbClr val="0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4708B9C-DB53-2E9B-7E5D-07FD73F4EFB0}"/>
              </a:ext>
            </a:extLst>
          </p:cNvPr>
          <p:cNvSpPr/>
          <p:nvPr/>
        </p:nvSpPr>
        <p:spPr>
          <a:xfrm>
            <a:off x="5415412" y="2252217"/>
            <a:ext cx="1075574" cy="1887357"/>
          </a:xfrm>
          <a:custGeom>
            <a:avLst/>
            <a:gdLst>
              <a:gd name="connsiteX0" fmla="*/ 52970 w 1075574"/>
              <a:gd name="connsiteY0" fmla="*/ 1887357 h 1887357"/>
              <a:gd name="connsiteX1" fmla="*/ 1075477 w 1075574"/>
              <a:gd name="connsiteY1" fmla="*/ 306301 h 1887357"/>
              <a:gd name="connsiteX2" fmla="*/ 3421 w 1075574"/>
              <a:gd name="connsiteY2" fmla="*/ 0 h 188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5574" h="1887357">
                <a:moveTo>
                  <a:pt x="52970" y="1887357"/>
                </a:moveTo>
                <a:cubicBezTo>
                  <a:pt x="568352" y="1254108"/>
                  <a:pt x="1083735" y="620860"/>
                  <a:pt x="1075477" y="306301"/>
                </a:cubicBezTo>
                <a:cubicBezTo>
                  <a:pt x="1067219" y="-8258"/>
                  <a:pt x="-70151" y="21021"/>
                  <a:pt x="3421" y="0"/>
                </a:cubicBezTo>
              </a:path>
            </a:pathLst>
          </a:custGeom>
          <a:noFill/>
          <a:ln w="38100">
            <a:solidFill>
              <a:srgbClr val="0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B0BF3CC-D639-775D-B869-DE8688E0C7BA}"/>
              </a:ext>
            </a:extLst>
          </p:cNvPr>
          <p:cNvSpPr/>
          <p:nvPr/>
        </p:nvSpPr>
        <p:spPr>
          <a:xfrm>
            <a:off x="2946589" y="4407514"/>
            <a:ext cx="1909190" cy="150864"/>
          </a:xfrm>
          <a:custGeom>
            <a:avLst/>
            <a:gdLst>
              <a:gd name="connsiteX0" fmla="*/ 1905376 w 1905376"/>
              <a:gd name="connsiteY0" fmla="*/ 0 h 103602"/>
              <a:gd name="connsiteX1" fmla="*/ 0 w 1905376"/>
              <a:gd name="connsiteY1" fmla="*/ 103602 h 103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376" h="103602">
                <a:moveTo>
                  <a:pt x="1905376" y="0"/>
                </a:moveTo>
                <a:cubicBezTo>
                  <a:pt x="1076560" y="27026"/>
                  <a:pt x="247744" y="54053"/>
                  <a:pt x="0" y="103602"/>
                </a:cubicBezTo>
              </a:path>
            </a:pathLst>
          </a:custGeom>
          <a:noFill/>
          <a:ln w="38100">
            <a:solidFill>
              <a:srgbClr val="FF5555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06D49D8-030A-848B-3033-8553660D57F7}"/>
              </a:ext>
            </a:extLst>
          </p:cNvPr>
          <p:cNvSpPr/>
          <p:nvPr/>
        </p:nvSpPr>
        <p:spPr>
          <a:xfrm>
            <a:off x="4855779" y="2603441"/>
            <a:ext cx="1343822" cy="1828922"/>
          </a:xfrm>
          <a:custGeom>
            <a:avLst/>
            <a:gdLst>
              <a:gd name="connsiteX0" fmla="*/ 0 w 1343822"/>
              <a:gd name="connsiteY0" fmla="*/ 1828922 h 1828922"/>
              <a:gd name="connsiteX1" fmla="*/ 1337817 w 1343822"/>
              <a:gd name="connsiteY1" fmla="*/ 175794 h 1828922"/>
              <a:gd name="connsiteX2" fmla="*/ 513506 w 1343822"/>
              <a:gd name="connsiteY2" fmla="*/ 31653 h 18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3822" h="1828922">
                <a:moveTo>
                  <a:pt x="0" y="1828922"/>
                </a:moveTo>
                <a:cubicBezTo>
                  <a:pt x="626116" y="1152130"/>
                  <a:pt x="1252233" y="475339"/>
                  <a:pt x="1337817" y="175794"/>
                </a:cubicBezTo>
                <a:cubicBezTo>
                  <a:pt x="1423401" y="-123751"/>
                  <a:pt x="566808" y="55676"/>
                  <a:pt x="513506" y="31653"/>
                </a:cubicBezTo>
              </a:path>
            </a:pathLst>
          </a:custGeom>
          <a:noFill/>
          <a:ln w="38100">
            <a:solidFill>
              <a:srgbClr val="FF5555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FDDB685-2B0E-A6C8-3B1A-8378A723635E}"/>
              </a:ext>
            </a:extLst>
          </p:cNvPr>
          <p:cNvSpPr/>
          <p:nvPr/>
        </p:nvSpPr>
        <p:spPr>
          <a:xfrm>
            <a:off x="2936888" y="4860284"/>
            <a:ext cx="2787240" cy="584002"/>
          </a:xfrm>
          <a:custGeom>
            <a:avLst/>
            <a:gdLst>
              <a:gd name="connsiteX0" fmla="*/ 855845 w 855845"/>
              <a:gd name="connsiteY0" fmla="*/ 477470 h 477470"/>
              <a:gd name="connsiteX1" fmla="*/ 3 w 855845"/>
              <a:gd name="connsiteY1" fmla="*/ 0 h 47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5845" h="477470">
                <a:moveTo>
                  <a:pt x="855845" y="477470"/>
                </a:moveTo>
                <a:cubicBezTo>
                  <a:pt x="427173" y="256752"/>
                  <a:pt x="-1498" y="36035"/>
                  <a:pt x="3" y="0"/>
                </a:cubicBezTo>
              </a:path>
            </a:pathLst>
          </a:custGeom>
          <a:noFill/>
          <a:ln w="38100">
            <a:solidFill>
              <a:srgbClr val="0000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0BD016-AC42-42C0-405A-DBAE7F5F03A8}"/>
              </a:ext>
            </a:extLst>
          </p:cNvPr>
          <p:cNvSpPr/>
          <p:nvPr/>
        </p:nvSpPr>
        <p:spPr>
          <a:xfrm>
            <a:off x="5445860" y="1982728"/>
            <a:ext cx="1587069" cy="3044220"/>
          </a:xfrm>
          <a:custGeom>
            <a:avLst/>
            <a:gdLst>
              <a:gd name="connsiteX0" fmla="*/ 229726 w 1587069"/>
              <a:gd name="connsiteY0" fmla="*/ 3044220 h 3044220"/>
              <a:gd name="connsiteX1" fmla="*/ 1585561 w 1587069"/>
              <a:gd name="connsiteY1" fmla="*/ 201922 h 3044220"/>
              <a:gd name="connsiteX2" fmla="*/ 0 w 1587069"/>
              <a:gd name="connsiteY2" fmla="*/ 224444 h 304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7069" h="3044220">
                <a:moveTo>
                  <a:pt x="229726" y="3044220"/>
                </a:moveTo>
                <a:cubicBezTo>
                  <a:pt x="926787" y="1858052"/>
                  <a:pt x="1623849" y="671885"/>
                  <a:pt x="1585561" y="201922"/>
                </a:cubicBezTo>
                <a:cubicBezTo>
                  <a:pt x="1547273" y="-268041"/>
                  <a:pt x="5255" y="230450"/>
                  <a:pt x="0" y="224444"/>
                </a:cubicBezTo>
              </a:path>
            </a:pathLst>
          </a:custGeom>
          <a:noFill/>
          <a:ln w="38100">
            <a:solidFill>
              <a:srgbClr val="0000FF"/>
            </a:solidFill>
            <a:headEnd w="sm" len="sm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12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850106"/>
          </a:xfrm>
          <a:noFill/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General Techniques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23728" y="1196752"/>
            <a:ext cx="6663305" cy="1548175"/>
          </a:xfrm>
          <a:prstGeom prst="rect">
            <a:avLst/>
          </a:prstGeom>
          <a:solidFill>
            <a:srgbClr val="F58D01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chemeClr val="tx1"/>
                </a:solidFill>
              </a:rPr>
              <a:t>UCN Storage Experiment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Store UCNs, apply 0 and &gt;0 magnetic fields, check if some neutrons vanished (into mirror realm)?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0" y="1196752"/>
            <a:ext cx="1535751" cy="1547532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021969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DAEFB7-C29B-B143-C90B-62E31B183C69}"/>
              </a:ext>
            </a:extLst>
          </p:cNvPr>
          <p:cNvSpPr/>
          <p:nvPr/>
        </p:nvSpPr>
        <p:spPr>
          <a:xfrm>
            <a:off x="336628" y="2261543"/>
            <a:ext cx="4330827" cy="2101668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979712" y="274638"/>
                <a:ext cx="5256584" cy="850106"/>
              </a:xfrm>
              <a:noFill/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3600" dirty="0" smtClean="0">
                          <a:solidFill>
                            <a:srgbClr val="F58D0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m:t>Searches</m:t>
                      </m:r>
                      <m:r>
                        <m:rPr>
                          <m:nor/>
                        </m:rPr>
                        <a:rPr lang="en-GB" sz="3600" dirty="0" smtClean="0">
                          <a:solidFill>
                            <a:srgbClr val="F58D0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3600" dirty="0" smtClean="0">
                          <a:solidFill>
                            <a:srgbClr val="F58D0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m:t>assuming</m:t>
                      </m:r>
                      <m:r>
                        <m:rPr>
                          <m:nor/>
                        </m:rPr>
                        <a:rPr lang="en-GB" sz="3600" dirty="0" smtClean="0">
                          <a:solidFill>
                            <a:srgbClr val="F58D0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3600" dirty="0" smtClean="0">
                          <a:solidFill>
                            <a:srgbClr val="F58D0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GB" sz="3600" dirty="0" smtClean="0">
                          <a:solidFill>
                            <a:srgbClr val="F58D0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m:t>’</m:t>
                      </m:r>
                      <m:r>
                        <a:rPr lang="en-US" sz="3600" b="1" i="1" dirty="0" smtClean="0">
                          <a:solidFill>
                            <a:srgbClr val="F58D01"/>
                          </a:solidFill>
                          <a:latin typeface="Cambria Math" panose="02040503050406030204" pitchFamily="18" charset="0"/>
                          <a:ea typeface="Segoe UI Black" panose="020B0A02040204020203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GB" sz="3600" dirty="0">
                          <a:solidFill>
                            <a:srgbClr val="F58D0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m:t>0</m:t>
                      </m:r>
                    </m:oMath>
                  </m:oMathPara>
                </a14:m>
                <a:endParaRPr lang="en-US" sz="36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mc:Choice>
        <mc:Fallback xmlns="">
          <p:sp>
            <p:nvSpPr>
              <p:cNvPr id="13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79712" y="274638"/>
                <a:ext cx="5256584" cy="85010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1B47AF0-2A75-4434-ADE0-77C3EDCF5ADC}"/>
                  </a:ext>
                </a:extLst>
              </p:cNvPr>
              <p:cNvSpPr/>
              <p:nvPr/>
            </p:nvSpPr>
            <p:spPr>
              <a:xfrm>
                <a:off x="389598" y="5181910"/>
                <a:ext cx="8436812" cy="1141338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>
                <a:spAutoFit/>
              </a:bodyPr>
              <a:lstStyle/>
              <a:p>
                <a:pPr marL="114300"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magnetic field seen by SM particles,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… (SM’) particles, </a:t>
                </a:r>
              </a:p>
              <a:p>
                <a:pPr marL="114300" algn="ctr"/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angle between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&amp;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ratio between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&amp;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marL="114300"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number of times neutrons bounced off the walls</a:t>
                </a: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1B47AF0-2A75-4434-ADE0-77C3EDCF5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98" y="5181910"/>
                <a:ext cx="8436812" cy="1141338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771992" y="6414085"/>
            <a:ext cx="4098494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NimbusSanL-Regu"/>
              </a:rPr>
              <a:t>Z. </a:t>
            </a:r>
            <a:r>
              <a:rPr lang="en-US" sz="1600" dirty="0" err="1">
                <a:solidFill>
                  <a:srgbClr val="000000"/>
                </a:solidFill>
                <a:latin typeface="NimbusSanL-Regu"/>
              </a:rPr>
              <a:t>Bereziani</a:t>
            </a:r>
            <a:r>
              <a:rPr lang="en-US" sz="1600" dirty="0">
                <a:solidFill>
                  <a:srgbClr val="000000"/>
                </a:solidFill>
                <a:latin typeface="NimbusSanL-Regu"/>
              </a:rPr>
              <a:t>, </a:t>
            </a:r>
            <a:r>
              <a:rPr lang="en-US" sz="1600" i="1" dirty="0">
                <a:solidFill>
                  <a:srgbClr val="000000"/>
                </a:solidFill>
                <a:latin typeface="NimbusSanL-Regu"/>
              </a:rPr>
              <a:t>Euro. Phys. J. C </a:t>
            </a:r>
            <a:r>
              <a:rPr lang="en-US" sz="1600" b="1" dirty="0">
                <a:solidFill>
                  <a:srgbClr val="000000"/>
                </a:solidFill>
                <a:latin typeface="NimbusSanL-Regu"/>
              </a:rPr>
              <a:t>64</a:t>
            </a:r>
            <a:r>
              <a:rPr lang="en-US" sz="1600" dirty="0">
                <a:solidFill>
                  <a:srgbClr val="000000"/>
                </a:solidFill>
                <a:latin typeface="NimbusSanL-Regu"/>
              </a:rPr>
              <a:t>: 421-431 (2009)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95242-5AD9-42F6-B4DC-8DCFFE6EA0DF}"/>
              </a:ext>
            </a:extLst>
          </p:cNvPr>
          <p:cNvSpPr txBox="1"/>
          <p:nvPr/>
        </p:nvSpPr>
        <p:spPr>
          <a:xfrm>
            <a:off x="336628" y="1740632"/>
            <a:ext cx="4330827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C83053-9AA4-4758-A6E9-B8C637059A85}"/>
                  </a:ext>
                </a:extLst>
              </p:cNvPr>
              <p:cNvSpPr/>
              <p:nvPr/>
            </p:nvSpPr>
            <p:spPr>
              <a:xfrm>
                <a:off x="336628" y="1188045"/>
                <a:ext cx="8626727" cy="461665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2400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When,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Most older experiments…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C83053-9AA4-4758-A6E9-B8C637059A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8" y="1188045"/>
                <a:ext cx="8626727" cy="461665"/>
              </a:xfrm>
              <a:prstGeom prst="rect">
                <a:avLst/>
              </a:prstGeom>
              <a:blipFill>
                <a:blip r:embed="rId4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AE73DE-591A-451F-876F-1029A801AD4E}"/>
                  </a:ext>
                </a:extLst>
              </p:cNvPr>
              <p:cNvSpPr txBox="1"/>
              <p:nvPr/>
            </p:nvSpPr>
            <p:spPr>
              <a:xfrm>
                <a:off x="336628" y="2282898"/>
                <a:ext cx="4330827" cy="2060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400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AE73DE-591A-451F-876F-1029A801A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8" y="2282898"/>
                <a:ext cx="4330827" cy="20603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A422C37-0FA2-4C52-B77D-708613A0C8E6}"/>
                  </a:ext>
                </a:extLst>
              </p:cNvPr>
              <p:cNvSpPr/>
              <p:nvPr/>
            </p:nvSpPr>
            <p:spPr>
              <a:xfrm>
                <a:off x="3806078" y="4326432"/>
                <a:ext cx="1903855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A422C37-0FA2-4C52-B77D-708613A0C8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078" y="4326432"/>
                <a:ext cx="1903855" cy="885307"/>
              </a:xfrm>
              <a:prstGeom prst="rect">
                <a:avLst/>
              </a:prstGeom>
              <a:blipFill>
                <a:blip r:embed="rId7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5CF0AE10-A1E9-929A-4016-4685F003888A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pic>
        <p:nvPicPr>
          <p:cNvPr id="5" name="Picture 4" descr="A graph of storage and storage&#10;&#10;Description automatically generated">
            <a:extLst>
              <a:ext uri="{FF2B5EF4-FFF2-40B4-BE49-F238E27FC236}">
                <a16:creationId xmlns:a16="http://schemas.microsoft.com/office/drawing/2014/main" id="{F574FCFB-B5F3-2DCF-E682-435062ECAD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5" y="1801158"/>
            <a:ext cx="4174890" cy="2679757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66DC22E2-CD6C-98F8-B867-4BB0209C50C3}"/>
              </a:ext>
            </a:extLst>
          </p:cNvPr>
          <p:cNvCxnSpPr/>
          <p:nvPr/>
        </p:nvCxnSpPr>
        <p:spPr>
          <a:xfrm rot="10800000">
            <a:off x="2411760" y="2468410"/>
            <a:ext cx="4320480" cy="384527"/>
          </a:xfrm>
          <a:prstGeom prst="curvedConnector3">
            <a:avLst>
              <a:gd name="adj1" fmla="val 22242"/>
            </a:avLst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154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DAEFB7-C29B-B143-C90B-62E31B183C69}"/>
              </a:ext>
            </a:extLst>
          </p:cNvPr>
          <p:cNvSpPr/>
          <p:nvPr/>
        </p:nvSpPr>
        <p:spPr>
          <a:xfrm>
            <a:off x="336628" y="2261543"/>
            <a:ext cx="4330827" cy="2101668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BEC6D3-0177-A051-A94E-8B4B9CEF7C7E}"/>
              </a:ext>
            </a:extLst>
          </p:cNvPr>
          <p:cNvSpPr/>
          <p:nvPr/>
        </p:nvSpPr>
        <p:spPr>
          <a:xfrm>
            <a:off x="4849092" y="2273236"/>
            <a:ext cx="4114263" cy="2101668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979712" y="274638"/>
                <a:ext cx="5256584" cy="850106"/>
              </a:xfrm>
              <a:noFill/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3600" dirty="0">
                          <a:solidFill>
                            <a:srgbClr val="F58D0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m:t>Searches</m:t>
                      </m:r>
                      <m:r>
                        <m:rPr>
                          <m:nor/>
                        </m:rPr>
                        <a:rPr lang="en-GB" sz="3600" dirty="0">
                          <a:solidFill>
                            <a:srgbClr val="F58D0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3600" dirty="0">
                          <a:solidFill>
                            <a:srgbClr val="F58D0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m:t>assuming</m:t>
                      </m:r>
                      <m:r>
                        <m:rPr>
                          <m:nor/>
                        </m:rPr>
                        <a:rPr lang="en-GB" sz="3600" dirty="0">
                          <a:solidFill>
                            <a:srgbClr val="F58D0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3600" dirty="0">
                          <a:solidFill>
                            <a:srgbClr val="F58D0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GB" sz="3600" dirty="0">
                          <a:solidFill>
                            <a:srgbClr val="F58D0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m:t>’</m:t>
                      </m:r>
                      <m:r>
                        <a:rPr lang="en-GB" sz="3600" b="1" i="1" dirty="0" smtClean="0">
                          <a:solidFill>
                            <a:srgbClr val="F58D01"/>
                          </a:solidFill>
                          <a:latin typeface="Cambria Math" panose="02040503050406030204" pitchFamily="18" charset="0"/>
                          <a:ea typeface="Segoe UI Black" panose="020B0A02040204020203" pitchFamily="34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GB" sz="3600" dirty="0">
                          <a:solidFill>
                            <a:srgbClr val="F58D0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m:t>0</m:t>
                      </m:r>
                    </m:oMath>
                  </m:oMathPara>
                </a14:m>
                <a:endParaRPr lang="en-US" sz="36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mc:Choice>
        <mc:Fallback xmlns="">
          <p:sp>
            <p:nvSpPr>
              <p:cNvPr id="13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79712" y="274638"/>
                <a:ext cx="5256584" cy="85010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1B47AF0-2A75-4434-ADE0-77C3EDCF5ADC}"/>
                  </a:ext>
                </a:extLst>
              </p:cNvPr>
              <p:cNvSpPr/>
              <p:nvPr/>
            </p:nvSpPr>
            <p:spPr>
              <a:xfrm>
                <a:off x="389598" y="5181910"/>
                <a:ext cx="8436812" cy="1141338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>
                <a:spAutoFit/>
              </a:bodyPr>
              <a:lstStyle/>
              <a:p>
                <a:pPr marL="114300"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magnetic field seen by SM particles,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… (SM’) particles, </a:t>
                </a:r>
              </a:p>
              <a:p>
                <a:pPr marL="114300" algn="ctr"/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angle between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&amp;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ratio between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&amp;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marL="114300"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number of times neutrons bounced off the walls</a:t>
                </a: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1B47AF0-2A75-4434-ADE0-77C3EDCF5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98" y="5181910"/>
                <a:ext cx="8436812" cy="1141338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771992" y="6414085"/>
            <a:ext cx="4098494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NimbusSanL-Regu"/>
              </a:rPr>
              <a:t>Z. </a:t>
            </a:r>
            <a:r>
              <a:rPr lang="en-US" sz="1600" dirty="0" err="1">
                <a:solidFill>
                  <a:srgbClr val="000000"/>
                </a:solidFill>
                <a:latin typeface="NimbusSanL-Regu"/>
              </a:rPr>
              <a:t>Bereziani</a:t>
            </a:r>
            <a:r>
              <a:rPr lang="en-US" sz="1600" dirty="0">
                <a:solidFill>
                  <a:srgbClr val="000000"/>
                </a:solidFill>
                <a:latin typeface="NimbusSanL-Regu"/>
              </a:rPr>
              <a:t>, </a:t>
            </a:r>
            <a:r>
              <a:rPr lang="en-US" sz="1600" i="1" dirty="0">
                <a:solidFill>
                  <a:srgbClr val="000000"/>
                </a:solidFill>
                <a:latin typeface="NimbusSanL-Regu"/>
              </a:rPr>
              <a:t>Euro. Phys. J. C </a:t>
            </a:r>
            <a:r>
              <a:rPr lang="en-US" sz="1600" b="1" dirty="0">
                <a:solidFill>
                  <a:srgbClr val="000000"/>
                </a:solidFill>
                <a:latin typeface="NimbusSanL-Regu"/>
              </a:rPr>
              <a:t>64</a:t>
            </a:r>
            <a:r>
              <a:rPr lang="en-US" sz="1600" dirty="0">
                <a:solidFill>
                  <a:srgbClr val="000000"/>
                </a:solidFill>
                <a:latin typeface="NimbusSanL-Regu"/>
              </a:rPr>
              <a:t>: 421-431 (2009)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95242-5AD9-42F6-B4DC-8DCFFE6EA0DF}"/>
              </a:ext>
            </a:extLst>
          </p:cNvPr>
          <p:cNvSpPr txBox="1"/>
          <p:nvPr/>
        </p:nvSpPr>
        <p:spPr>
          <a:xfrm>
            <a:off x="336628" y="1740632"/>
            <a:ext cx="4330827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C83053-9AA4-4758-A6E9-B8C637059A85}"/>
                  </a:ext>
                </a:extLst>
              </p:cNvPr>
              <p:cNvSpPr/>
              <p:nvPr/>
            </p:nvSpPr>
            <p:spPr>
              <a:xfrm>
                <a:off x="336628" y="1188045"/>
                <a:ext cx="8626727" cy="461665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2400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Relax the condition,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There are 2 channels of analysis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C83053-9AA4-4758-A6E9-B8C637059A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8" y="1188045"/>
                <a:ext cx="8626727" cy="461665"/>
              </a:xfrm>
              <a:prstGeom prst="rect">
                <a:avLst/>
              </a:prstGeom>
              <a:blipFill>
                <a:blip r:embed="rId4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D099645-06EA-497D-AE9B-0829B3A50E9E}"/>
              </a:ext>
            </a:extLst>
          </p:cNvPr>
          <p:cNvSpPr txBox="1"/>
          <p:nvPr/>
        </p:nvSpPr>
        <p:spPr>
          <a:xfrm>
            <a:off x="4848555" y="1740631"/>
            <a:ext cx="4114800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768437-D42E-4C88-825A-A42433B7F19F}"/>
                  </a:ext>
                </a:extLst>
              </p:cNvPr>
              <p:cNvSpPr txBox="1"/>
              <p:nvPr/>
            </p:nvSpPr>
            <p:spPr>
              <a:xfrm>
                <a:off x="4848555" y="2295247"/>
                <a:ext cx="4114800" cy="18324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br>
                  <a:rPr lang="en-US" sz="2400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en-US" sz="2400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=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𝐶𝑜𝑠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400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𝐶𝑜𝑠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(1−</m:t>
                            </m:r>
                            <m:sSup>
                              <m:sSupPr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400" b="1" i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768437-D42E-4C88-825A-A42433B7F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555" y="2295247"/>
                <a:ext cx="4114800" cy="18324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AE73DE-591A-451F-876F-1029A801AD4E}"/>
                  </a:ext>
                </a:extLst>
              </p:cNvPr>
              <p:cNvSpPr txBox="1"/>
              <p:nvPr/>
            </p:nvSpPr>
            <p:spPr>
              <a:xfrm>
                <a:off x="336628" y="2282898"/>
                <a:ext cx="4330827" cy="2021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400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(3−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(1−</m:t>
                              </m:r>
                              <m:sSup>
                                <m:sSupPr>
                                  <m:ctrlPr>
                                    <a:rPr lang="en-US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AE73DE-591A-451F-876F-1029A801A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8" y="2282898"/>
                <a:ext cx="4330827" cy="20210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A422C37-0FA2-4C52-B77D-708613A0C8E6}"/>
                  </a:ext>
                </a:extLst>
              </p:cNvPr>
              <p:cNvSpPr/>
              <p:nvPr/>
            </p:nvSpPr>
            <p:spPr>
              <a:xfrm>
                <a:off x="3806078" y="4326432"/>
                <a:ext cx="1903855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A422C37-0FA2-4C52-B77D-708613A0C8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078" y="4326432"/>
                <a:ext cx="1903855" cy="885307"/>
              </a:xfrm>
              <a:prstGeom prst="rect">
                <a:avLst/>
              </a:prstGeom>
              <a:blipFill>
                <a:blip r:embed="rId7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5CF0AE10-A1E9-929A-4016-4685F003888A}"/>
              </a:ext>
            </a:extLst>
          </p:cNvPr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369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850106"/>
          </a:xfrm>
          <a:noFill/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58D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General Techniques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539552" y="411659"/>
            <a:ext cx="144016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57168" y="3050960"/>
            <a:ext cx="6629866" cy="1547533"/>
          </a:xfrm>
          <a:prstGeom prst="rect">
            <a:avLst/>
          </a:prstGeom>
          <a:solidFill>
            <a:srgbClr val="F58D01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Regeneration Experiment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(“Particle Through a Wall” kind of experiment):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Shoot cold neutrons through a magnetic field onto a wall, check if neutrons can be detected on the other side of the wall under magnetic field? 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0" y="3050961"/>
            <a:ext cx="1535751" cy="1547532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123728" y="1196752"/>
            <a:ext cx="6663305" cy="1548175"/>
          </a:xfrm>
          <a:prstGeom prst="rect">
            <a:avLst/>
          </a:prstGeom>
          <a:solidFill>
            <a:srgbClr val="F58D0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chemeClr val="tx1"/>
                </a:solidFill>
              </a:rPr>
              <a:t>UCN Storage Experiment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Store UCNs, apply 0 and &gt;0 magnetic fields, check if some neutrons vanished (into mirror realm)?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0" y="1196752"/>
            <a:ext cx="1535751" cy="15475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DE4718-4D57-25C8-3FED-066F6C921E0A}"/>
              </a:ext>
            </a:extLst>
          </p:cNvPr>
          <p:cNvSpPr/>
          <p:nvPr/>
        </p:nvSpPr>
        <p:spPr>
          <a:xfrm>
            <a:off x="1907704" y="4692015"/>
            <a:ext cx="68196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Usually uses “</a:t>
            </a:r>
            <a:r>
              <a:rPr lang="en-US" sz="5400" b="1" u="sng" cap="none" spc="0" dirty="0">
                <a:ln/>
                <a:solidFill>
                  <a:schemeClr val="accent4"/>
                </a:solidFill>
                <a:effectLst/>
              </a:rPr>
              <a:t>Ratio-Channel”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of analysis</a:t>
            </a:r>
          </a:p>
        </p:txBody>
      </p:sp>
    </p:spTree>
    <p:extLst>
      <p:ext uri="{BB962C8B-B14F-4D97-AF65-F5344CB8AC3E}">
        <p14:creationId xmlns:p14="http://schemas.microsoft.com/office/powerpoint/2010/main" val="25508095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sVeI2TwAzQM9S4tQjLvMM"/>
</p:tagLst>
</file>

<file path=ppt/theme/theme1.xml><?xml version="1.0" encoding="utf-8"?>
<a:theme xmlns:a="http://schemas.openxmlformats.org/drawingml/2006/main" name="Office Theme">
  <a:themeElements>
    <a:clrScheme name="Metro">
      <a:dk1>
        <a:srgbClr val="FFFFFF"/>
      </a:dk1>
      <a:lt1>
        <a:srgbClr val="1F497D"/>
      </a:lt1>
      <a:dk2>
        <a:srgbClr val="FFFFFF"/>
      </a:dk2>
      <a:lt2>
        <a:srgbClr val="1F497D"/>
      </a:lt2>
      <a:accent1>
        <a:srgbClr val="E8402E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C6D9F0"/>
      </a:folHlink>
    </a:clrScheme>
    <a:fontScheme name="Metro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42444</TotalTime>
  <Words>5062</Words>
  <Application>Microsoft Office PowerPoint</Application>
  <PresentationFormat>On-screen Show (4:3)</PresentationFormat>
  <Paragraphs>671</Paragraphs>
  <Slides>59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80" baseType="lpstr">
      <vt:lpstr>Batang</vt:lpstr>
      <vt:lpstr>Agency FB</vt:lpstr>
      <vt:lpstr>Aharoni</vt:lpstr>
      <vt:lpstr>Algerian</vt:lpstr>
      <vt:lpstr>Arial</vt:lpstr>
      <vt:lpstr>Arial Black</vt:lpstr>
      <vt:lpstr>Arial Narrow</vt:lpstr>
      <vt:lpstr>Bodoni MT Condensed</vt:lpstr>
      <vt:lpstr>Calibri</vt:lpstr>
      <vt:lpstr>Cambria</vt:lpstr>
      <vt:lpstr>Cambria Math</vt:lpstr>
      <vt:lpstr>Copperplate Gothic Bold</vt:lpstr>
      <vt:lpstr>Garamond</vt:lpstr>
      <vt:lpstr>NimbusSanL-Bold</vt:lpstr>
      <vt:lpstr>NimbusSanL-Regu</vt:lpstr>
      <vt:lpstr>Segoe UI Black</vt:lpstr>
      <vt:lpstr>Segoe UI Bold</vt:lpstr>
      <vt:lpstr>Segoe UI Historic</vt:lpstr>
      <vt:lpstr>Segoe UI Light</vt:lpstr>
      <vt:lpstr>Times New Roman</vt:lpstr>
      <vt:lpstr>Office Theme</vt:lpstr>
      <vt:lpstr>n-n’ Oscillations  using nEDM Measurements</vt:lpstr>
      <vt:lpstr>Overview</vt:lpstr>
      <vt:lpstr>Mirror Realm in Sci-Fi</vt:lpstr>
      <vt:lpstr>Mirror Realm</vt:lpstr>
      <vt:lpstr> Theory of nn’ Oscillations </vt:lpstr>
      <vt:lpstr>General Techniques</vt:lpstr>
      <vt:lpstr>"Searches assuming B’"="0"</vt:lpstr>
      <vt:lpstr>"Searches assuming B’"≠"0"</vt:lpstr>
      <vt:lpstr>General Techniques</vt:lpstr>
      <vt:lpstr>General Techniques</vt:lpstr>
      <vt:lpstr>Frequency Shift nn’</vt:lpstr>
      <vt:lpstr>Worldwide efforts</vt:lpstr>
      <vt:lpstr>Prior Efforts</vt:lpstr>
      <vt:lpstr>!!!SIGNALS!!!</vt:lpstr>
      <vt:lpstr>nEDM@PSI Apparatus</vt:lpstr>
      <vt:lpstr>Frequency Shift nn’</vt:lpstr>
      <vt:lpstr>Frequency Shift nn’</vt:lpstr>
      <vt:lpstr>Frequency Shift nn’</vt:lpstr>
      <vt:lpstr>Constraints in Ratio Channel </vt:lpstr>
      <vt:lpstr>Constraints in Asymmetry Channel</vt:lpstr>
      <vt:lpstr>Constraints in Asymmetry Channel</vt:lpstr>
      <vt:lpstr>Frequency Shift nn’</vt:lpstr>
      <vt:lpstr>Constraints in Asymmetry Channel</vt:lpstr>
      <vt:lpstr>Constraints from Modulation</vt:lpstr>
      <vt:lpstr>PowerPoint Presentation</vt:lpstr>
      <vt:lpstr>PowerPoint Presentation</vt:lpstr>
      <vt:lpstr>PowerPoint Presentation</vt:lpstr>
      <vt:lpstr>Mirror Realm</vt:lpstr>
      <vt:lpstr>Baryon Asymmetry</vt:lpstr>
      <vt:lpstr>Existing Efforts</vt:lpstr>
      <vt:lpstr>Properties of Neutron</vt:lpstr>
      <vt:lpstr>Ultracold Neutrons</vt:lpstr>
      <vt:lpstr> UCN Storage</vt:lpstr>
      <vt:lpstr>Ultracold Neutrons</vt:lpstr>
      <vt:lpstr> Theory of n↔n’</vt:lpstr>
      <vt:lpstr>Prior Experiments</vt:lpstr>
      <vt:lpstr>Prior Efforts</vt:lpstr>
      <vt:lpstr>PSI</vt:lpstr>
      <vt:lpstr>Spallation UCN Source</vt:lpstr>
      <vt:lpstr>Data Collection Scheme</vt:lpstr>
      <vt:lpstr>Magnetic Field Measurement</vt:lpstr>
      <vt:lpstr>Filling and Monitor Time</vt:lpstr>
      <vt:lpstr>Effective Storage time</vt:lpstr>
      <vt:lpstr>Normalizing Emptying Counts</vt:lpstr>
      <vt:lpstr>Data Collection Scheme</vt:lpstr>
      <vt:lpstr>Energy spectra of UCNs</vt:lpstr>
      <vt:lpstr>Mean Time of Flight</vt:lpstr>
      <vt:lpstr>UCN Counting Statistics</vt:lpstr>
      <vt:lpstr>UCN Counting Statistics</vt:lpstr>
      <vt:lpstr>Combine Counting Data with &lt;tf&gt;</vt:lpstr>
      <vt:lpstr>nn’ Oscillation Assuming B’=0</vt:lpstr>
      <vt:lpstr>nn’ Oscillation Assuming B’≠0</vt:lpstr>
      <vt:lpstr>nn’ Oscillation Assuming B’≠0</vt:lpstr>
      <vt:lpstr>Modulations in Asymmetry Channel</vt:lpstr>
      <vt:lpstr>Modulations in Asymmetry Channel</vt:lpstr>
      <vt:lpstr>nn’ Oscillation from Modulations</vt:lpstr>
      <vt:lpstr>nn’ Oscillation from Modulations</vt:lpstr>
      <vt:lpstr>Constraints on fixed angle - β</vt:lpstr>
      <vt:lpstr>Constraints on fixed angle - β</vt:lpstr>
    </vt:vector>
  </TitlesOfParts>
  <Company>SAINT-GOBAIN 1.7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Alesandra Blakeston</dc:creator>
  <cp:lastModifiedBy>Prajwal Mohanmurthy</cp:lastModifiedBy>
  <cp:revision>1025</cp:revision>
  <cp:lastPrinted>2022-08-31T17:13:30Z</cp:lastPrinted>
  <dcterms:created xsi:type="dcterms:W3CDTF">2013-06-03T12:57:42Z</dcterms:created>
  <dcterms:modified xsi:type="dcterms:W3CDTF">2023-09-26T13:47:14Z</dcterms:modified>
</cp:coreProperties>
</file>