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notesSlides/notesSlide1.xml" ContentType="application/vnd.openxmlformats-officedocument.presentationml.notesSlide+xml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" name="Shape 1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hape 3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Interior Page Design 2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18457" indent="-261257"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1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2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FontTx/>
              <a:buNone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FontTx/>
              <a:buNone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FontTx/>
              <a:buNone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FontTx/>
              <a:buNone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5pPr>
      <a:lvl6pPr marL="0" marR="0" indent="4572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6pPr>
      <a:lvl7pPr marL="0" marR="0" indent="9144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7pPr>
      <a:lvl8pPr marL="0" marR="0" indent="13716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8pPr>
      <a:lvl9pPr marL="0" marR="0" indent="18288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omic Sans MS"/>
          <a:ea typeface="Comic Sans MS"/>
          <a:cs typeface="Comic Sans MS"/>
          <a:sym typeface="Comic Sans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.png"/><Relationship Id="rId7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hyperlink" Target="https://research.fit.edu/media/site-specific/researchfitedu/hep/heplaba/documents/theses/BryantThesis.pdf" TargetMode="External"/><Relationship Id="rId5" Type="http://schemas.openxmlformats.org/officeDocument/2006/relationships/image" Target="../media/image2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jlab.org/research/eic_rd_prgm/receivedproposals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11.jpeg"/><Relationship Id="rId5" Type="http://schemas.openxmlformats.org/officeDocument/2006/relationships/image" Target="../media/image21.png"/><Relationship Id="rId6" Type="http://schemas.openxmlformats.org/officeDocument/2006/relationships/image" Target="../media/image3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2.jpeg"/><Relationship Id="rId4" Type="http://schemas.openxmlformats.org/officeDocument/2006/relationships/image" Target="../media/image19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Relationship Id="rId3" Type="http://schemas.openxmlformats.org/officeDocument/2006/relationships/image" Target="../media/image22.jpeg"/><Relationship Id="rId4" Type="http://schemas.openxmlformats.org/officeDocument/2006/relationships/image" Target="../media/image2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1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/>
          <p:nvPr>
            <p:ph type="ctrTitle"/>
          </p:nvPr>
        </p:nvSpPr>
        <p:spPr>
          <a:xfrm>
            <a:off x="4298649" y="870886"/>
            <a:ext cx="9144001" cy="2040060"/>
          </a:xfrm>
          <a:prstGeom prst="rect">
            <a:avLst/>
          </a:prstGeom>
        </p:spPr>
        <p:txBody>
          <a:bodyPr/>
          <a:lstStyle/>
          <a:p>
            <a:pPr defTabSz="731520">
              <a:defRPr sz="4800">
                <a:solidFill>
                  <a:srgbClr val="FFFFFF"/>
                </a:solidFill>
              </a:defRPr>
            </a:pPr>
            <a:r>
              <a:t>MPGD-Based TRD</a:t>
            </a:r>
          </a:p>
          <a:p>
            <a:pPr defTabSz="731520">
              <a:defRPr sz="4800">
                <a:solidFill>
                  <a:srgbClr val="FFFFFF"/>
                </a:solidFill>
              </a:defRPr>
            </a:pPr>
            <a:r>
              <a:t>(proposal #2)   </a:t>
            </a:r>
            <a:br/>
          </a:p>
        </p:txBody>
      </p:sp>
      <p:sp>
        <p:nvSpPr>
          <p:cNvPr id="103" name="(PIs:  Yulia Furletova and Julia Velkovska )"/>
          <p:cNvSpPr txBox="1"/>
          <p:nvPr/>
        </p:nvSpPr>
        <p:spPr>
          <a:xfrm>
            <a:off x="6976755" y="2546283"/>
            <a:ext cx="448359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(PIs:  Yulia Furletova and Julia Velkovska ) </a:t>
            </a:r>
          </a:p>
        </p:txBody>
      </p:sp>
      <p:sp>
        <p:nvSpPr>
          <p:cNvPr id="104" name="Rectangle"/>
          <p:cNvSpPr/>
          <p:nvPr/>
        </p:nvSpPr>
        <p:spPr>
          <a:xfrm>
            <a:off x="7264139" y="5640880"/>
            <a:ext cx="4879749" cy="119718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" name="Yulia Furletova ( JLAB)…"/>
          <p:cNvSpPr txBox="1"/>
          <p:nvPr/>
        </p:nvSpPr>
        <p:spPr>
          <a:xfrm>
            <a:off x="239072" y="5278733"/>
            <a:ext cx="3242368" cy="88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Yulia Furletova ( JLAB)</a:t>
            </a:r>
          </a:p>
          <a:p>
            <a:pPr/>
            <a:r>
              <a:t>The EIC generic R&amp;D meeting </a:t>
            </a:r>
          </a:p>
          <a:p>
            <a:pPr/>
            <a:r>
              <a:t>(Nov 15-16, 2022)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0" name="Simulation: Detector hardware"/>
          <p:cNvSpPr txBox="1"/>
          <p:nvPr>
            <p:ph type="title"/>
          </p:nvPr>
        </p:nvSpPr>
        <p:spPr>
          <a:xfrm>
            <a:off x="374198" y="198964"/>
            <a:ext cx="10993583" cy="1325564"/>
          </a:xfrm>
          <a:prstGeom prst="rect">
            <a:avLst/>
          </a:prstGeom>
        </p:spPr>
        <p:txBody>
          <a:bodyPr/>
          <a:lstStyle/>
          <a:p>
            <a:pPr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Simulation: Detector hardware </a:t>
            </a:r>
            <a:endParaRPr sz="1200"/>
          </a:p>
          <a:p>
            <a:pPr>
              <a:defRPr sz="3200"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01" name="During the eRD22 studies we used GARFIELD and MAGBOLTZ simulation  to optimize operation of the GEMTRD module with  Ar and  Xe  mixtures ( drift-time, HV, etc )…"/>
          <p:cNvSpPr txBox="1"/>
          <p:nvPr/>
        </p:nvSpPr>
        <p:spPr>
          <a:xfrm>
            <a:off x="196906" y="666390"/>
            <a:ext cx="11798188" cy="2750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1600"/>
            </a:p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t>During the eRD22 studies we used </a:t>
            </a:r>
            <a:r>
              <a:rPr b="1"/>
              <a:t>GARFIELD and MAGBOLTZ </a:t>
            </a:r>
            <a:r>
              <a:t>simulation  to optimize operation of the GEMTRD module with  Ar and  Xe  mixtures ( drift-time, HV, etc )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t>For this proposal we would like to use standalone simulation packages like Magboltz, Heed and Finite Element Analysis software (ANSYS) to understand the properties of various proposed gas mixtures (</a:t>
            </a:r>
            <a:r>
              <a:rPr b="1"/>
              <a:t>Kr vs Xe)</a:t>
            </a:r>
            <a:r>
              <a:t> and also for designing the </a:t>
            </a:r>
            <a:r>
              <a:rPr b="1"/>
              <a:t>field cage.</a:t>
            </a:r>
            <a:r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t>While the gas properties will be stuided in Magbohtlz and Heed, the design and the need of a field cage will be studied in ANSYS. The study of the properties of the gas mixture will be helpful in optimizing the drift field. </a:t>
            </a:r>
          </a:p>
        </p:txBody>
      </p:sp>
      <p:pic>
        <p:nvPicPr>
          <p:cNvPr id="202" name="Screenshot 2022-11-09 at 12.23.12 PM.png" descr="Screenshot 2022-11-09 at 12.23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7534" y="3139135"/>
            <a:ext cx="3559817" cy="354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creenshot 2022-11-09 at 12.23.00 PM.png" descr="Screenshot 2022-11-09 at 12.23.0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390" y="3195772"/>
            <a:ext cx="3337966" cy="3429303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Footer Placeholder 33"/>
          <p:cNvSpPr txBox="1"/>
          <p:nvPr/>
        </p:nvSpPr>
        <p:spPr>
          <a:xfrm>
            <a:off x="175060" y="6406785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11091455" y="6406785"/>
            <a:ext cx="262345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7" name="Simulation: Data analysis using various Machine Learning algorithms/tools"/>
          <p:cNvSpPr txBox="1"/>
          <p:nvPr>
            <p:ph type="title"/>
          </p:nvPr>
        </p:nvSpPr>
        <p:spPr>
          <a:xfrm>
            <a:off x="304846" y="365408"/>
            <a:ext cx="10993584" cy="1325564"/>
          </a:xfrm>
          <a:prstGeom prst="rect">
            <a:avLst/>
          </a:prstGeom>
        </p:spPr>
        <p:txBody>
          <a:bodyPr/>
          <a:lstStyle/>
          <a:p>
            <a:pPr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Simulation: Data analysis using various Machine Learning algorithms/tools </a:t>
            </a:r>
            <a:endParaRPr sz="1200"/>
          </a:p>
          <a:p>
            <a:pPr>
              <a:defRPr sz="3200"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08" name="Nowdays many other new AI tools are available, such as Keras and Tensorflow for different types on neural networks: Graph Neural Network (GARNET) or Recurrent Neural Network (LSTM), etc. We will addopt the use of these AI tools for TRD applications."/>
          <p:cNvSpPr txBox="1"/>
          <p:nvPr/>
        </p:nvSpPr>
        <p:spPr>
          <a:xfrm>
            <a:off x="6536533" y="1364413"/>
            <a:ext cx="5499276" cy="230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100">
                <a:latin typeface="+mn-lt"/>
                <a:ea typeface="+mn-ea"/>
                <a:cs typeface="+mn-cs"/>
                <a:sym typeface="Calibri"/>
              </a:defRPr>
            </a:pPr>
            <a:r>
              <a:t>Nowdays many other new AI tools are available, such as</a:t>
            </a:r>
            <a:r>
              <a:rPr b="1"/>
              <a:t> Keras and Tensorflow </a:t>
            </a:r>
            <a:r>
              <a:t>for different types on neural networks: </a:t>
            </a:r>
            <a:r>
              <a:rPr b="1"/>
              <a:t>Graph Neural Network </a:t>
            </a:r>
            <a:r>
              <a:t>(GARNET) or </a:t>
            </a:r>
            <a:r>
              <a:rPr b="1"/>
              <a:t>Recurrent Neural Network</a:t>
            </a:r>
            <a:r>
              <a:t> (LSTM), etc. We will addopt the use of these AI tools for TRD applications. </a:t>
            </a:r>
          </a:p>
        </p:txBody>
      </p:sp>
      <p:pic>
        <p:nvPicPr>
          <p:cNvPr id="20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000" y="1360528"/>
            <a:ext cx="2915548" cy="192757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Rectangle 2"/>
          <p:cNvSpPr txBox="1"/>
          <p:nvPr/>
        </p:nvSpPr>
        <p:spPr>
          <a:xfrm>
            <a:off x="344841" y="3449123"/>
            <a:ext cx="4882342" cy="348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during the eRD22 project ( GEMTRD)  we used likelihood and artificial neural network (ANN) programs, such as </a:t>
            </a:r>
            <a:r>
              <a:rPr>
                <a:solidFill>
                  <a:srgbClr val="0070C0"/>
                </a:solidFill>
              </a:rPr>
              <a:t>JETNET or ROOT-based (Multi-layer Perceptron</a:t>
            </a:r>
            <a:r>
              <a:t>).</a:t>
            </a: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We compared cluster counting method and integrated charge within a bin (drift slice). </a:t>
            </a: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/>
            <a:r>
              <a:t>Cluster counting method ( Time, Amplitude, number of clusters )  </a:t>
            </a:r>
          </a:p>
        </p:txBody>
      </p:sp>
      <p:pic>
        <p:nvPicPr>
          <p:cNvPr id="211" name="Picture 18" descr="Pictur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37581" y="1283242"/>
            <a:ext cx="3043418" cy="144897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Footer Placeholder 33"/>
          <p:cNvSpPr txBox="1"/>
          <p:nvPr/>
        </p:nvSpPr>
        <p:spPr>
          <a:xfrm>
            <a:off x="161190" y="6531618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  <p:sp>
        <p:nvSpPr>
          <p:cNvPr id="213" name="Footer Placeholder 33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ooter Placeholder 2"/>
          <p:cNvSpPr txBox="1"/>
          <p:nvPr/>
        </p:nvSpPr>
        <p:spPr>
          <a:xfrm>
            <a:off x="2644460" y="6436924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pic>
        <p:nvPicPr>
          <p:cNvPr id="216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0020" y="3711447"/>
            <a:ext cx="6507182" cy="226546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ounded Rectangle 18"/>
          <p:cNvSpPr/>
          <p:nvPr/>
        </p:nvSpPr>
        <p:spPr>
          <a:xfrm>
            <a:off x="8406347" y="5678201"/>
            <a:ext cx="3615374" cy="929454"/>
          </a:xfrm>
          <a:prstGeom prst="roundRect">
            <a:avLst>
              <a:gd name="adj" fmla="val 11590"/>
            </a:avLst>
          </a:prstGeom>
          <a:solidFill>
            <a:srgbClr val="FFFAD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8" name="Date Placeholder 1"/>
          <p:cNvSpPr txBox="1"/>
          <p:nvPr/>
        </p:nvSpPr>
        <p:spPr>
          <a:xfrm>
            <a:off x="883919" y="6406785"/>
            <a:ext cx="26517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AI4EIC, 7-10 Sept  2021</a:t>
            </a:r>
          </a:p>
        </p:txBody>
      </p:sp>
      <p:sp>
        <p:nvSpPr>
          <p:cNvPr id="219" name="Slide Number Placeholder 3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0" name="TextBox 4"/>
          <p:cNvSpPr txBox="1"/>
          <p:nvPr/>
        </p:nvSpPr>
        <p:spPr>
          <a:xfrm>
            <a:off x="45719" y="254002"/>
            <a:ext cx="703802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Machine Learning on FPGA  </a:t>
            </a:r>
          </a:p>
        </p:txBody>
      </p:sp>
      <p:sp>
        <p:nvSpPr>
          <p:cNvPr id="221" name="Rectangle 5"/>
          <p:cNvSpPr txBox="1"/>
          <p:nvPr/>
        </p:nvSpPr>
        <p:spPr>
          <a:xfrm>
            <a:off x="140970" y="930471"/>
            <a:ext cx="3628073" cy="167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2F5597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For OFF-line data analysis we are using neural network library provided  by  </a:t>
            </a:r>
            <a:r>
              <a:rPr>
                <a:solidFill>
                  <a:srgbClr val="FF0000"/>
                </a:solidFill>
              </a:rPr>
              <a:t>root /TMVA </a:t>
            </a:r>
            <a:r>
              <a:t>package :  </a:t>
            </a:r>
            <a:r>
              <a:rPr>
                <a:solidFill>
                  <a:srgbClr val="C00000"/>
                </a:solidFill>
              </a:rPr>
              <a:t>MultiLayerPerceptron (MLP) </a:t>
            </a:r>
          </a:p>
        </p:txBody>
      </p:sp>
      <p:pic>
        <p:nvPicPr>
          <p:cNvPr id="22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0" r="14240" b="28670"/>
          <a:stretch>
            <a:fillRect/>
          </a:stretch>
        </p:blipFill>
        <p:spPr>
          <a:xfrm>
            <a:off x="9878296" y="724233"/>
            <a:ext cx="2290744" cy="1742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5590" y="2615523"/>
            <a:ext cx="3057923" cy="145587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triped Right Arrow 8"/>
          <p:cNvSpPr/>
          <p:nvPr/>
        </p:nvSpPr>
        <p:spPr>
          <a:xfrm>
            <a:off x="3809851" y="3802284"/>
            <a:ext cx="1760169" cy="822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315" y="5400"/>
                </a:lnTo>
                <a:lnTo>
                  <a:pt x="315" y="16200"/>
                </a:lnTo>
                <a:lnTo>
                  <a:pt x="0" y="16200"/>
                </a:lnTo>
                <a:close/>
                <a:moveTo>
                  <a:pt x="631" y="5400"/>
                </a:moveTo>
                <a:lnTo>
                  <a:pt x="1262" y="5400"/>
                </a:lnTo>
                <a:lnTo>
                  <a:pt x="1262" y="16200"/>
                </a:lnTo>
                <a:lnTo>
                  <a:pt x="631" y="16200"/>
                </a:lnTo>
                <a:close/>
                <a:moveTo>
                  <a:pt x="1577" y="5400"/>
                </a:moveTo>
                <a:lnTo>
                  <a:pt x="16553" y="5400"/>
                </a:lnTo>
                <a:lnTo>
                  <a:pt x="16553" y="0"/>
                </a:lnTo>
                <a:lnTo>
                  <a:pt x="21600" y="10800"/>
                </a:lnTo>
                <a:lnTo>
                  <a:pt x="16553" y="21600"/>
                </a:lnTo>
                <a:lnTo>
                  <a:pt x="16553" y="16200"/>
                </a:lnTo>
                <a:lnTo>
                  <a:pt x="1577" y="162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5" name="TextBox 9"/>
          <p:cNvSpPr txBox="1"/>
          <p:nvPr/>
        </p:nvSpPr>
        <p:spPr>
          <a:xfrm>
            <a:off x="3930912" y="1194561"/>
            <a:ext cx="1897422" cy="115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Moving towards ON-line data processing </a:t>
            </a:r>
          </a:p>
        </p:txBody>
      </p:sp>
      <p:sp>
        <p:nvSpPr>
          <p:cNvPr id="226" name="TextBox 11"/>
          <p:cNvSpPr txBox="1"/>
          <p:nvPr/>
        </p:nvSpPr>
        <p:spPr>
          <a:xfrm>
            <a:off x="10575727" y="2766152"/>
            <a:ext cx="1078568" cy="626887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C00000"/>
                </a:solidFill>
              </a:defRPr>
            </a:pPr>
            <a:r>
              <a:t>TRD </a:t>
            </a:r>
          </a:p>
          <a:p>
            <a:pPr algn="ctr">
              <a:defRPr>
                <a:solidFill>
                  <a:srgbClr val="C00000"/>
                </a:solidFill>
              </a:defRPr>
            </a:pPr>
            <a:r>
              <a:t>ML Core</a:t>
            </a:r>
          </a:p>
        </p:txBody>
      </p:sp>
      <p:sp>
        <p:nvSpPr>
          <p:cNvPr id="227" name="Straight Arrow Connector 12"/>
          <p:cNvSpPr/>
          <p:nvPr/>
        </p:nvSpPr>
        <p:spPr>
          <a:xfrm>
            <a:off x="11353800" y="3424019"/>
            <a:ext cx="1" cy="378265"/>
          </a:xfrm>
          <a:prstGeom prst="line">
            <a:avLst/>
          </a:prstGeom>
          <a:ln w="22225">
            <a:solidFill>
              <a:srgbClr val="C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28" name="TextBox 13"/>
          <p:cNvSpPr txBox="1"/>
          <p:nvPr/>
        </p:nvSpPr>
        <p:spPr>
          <a:xfrm>
            <a:off x="5883752" y="4020908"/>
            <a:ext cx="2726849" cy="632850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Initial latency estimation:</a:t>
            </a:r>
          </a:p>
          <a:p>
            <a:pPr/>
            <a:r>
              <a:t>From 60 ns to 1.5 𝜇s.</a:t>
            </a:r>
          </a:p>
        </p:txBody>
      </p:sp>
      <p:sp>
        <p:nvSpPr>
          <p:cNvPr id="229" name="Rectangle 14"/>
          <p:cNvSpPr txBox="1"/>
          <p:nvPr/>
        </p:nvSpPr>
        <p:spPr>
          <a:xfrm>
            <a:off x="6958146" y="363454"/>
            <a:ext cx="3416906" cy="51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ML FPGA Core for TRD</a:t>
            </a:r>
          </a:p>
        </p:txBody>
      </p:sp>
      <p:pic>
        <p:nvPicPr>
          <p:cNvPr id="230" name="Content Placeholder 7" descr="Content Placeholder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76772" y="1070100"/>
            <a:ext cx="4053793" cy="2624517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Rectangle 16"/>
          <p:cNvSpPr txBox="1"/>
          <p:nvPr/>
        </p:nvSpPr>
        <p:spPr>
          <a:xfrm>
            <a:off x="5990202" y="754533"/>
            <a:ext cx="300617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Xilinx Virtex® UltraScale+™ </a:t>
            </a:r>
          </a:p>
        </p:txBody>
      </p:sp>
      <p:sp>
        <p:nvSpPr>
          <p:cNvPr id="232" name="TextBox 17"/>
          <p:cNvSpPr txBox="1"/>
          <p:nvPr/>
        </p:nvSpPr>
        <p:spPr>
          <a:xfrm>
            <a:off x="8439430" y="5659694"/>
            <a:ext cx="3416906" cy="85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lnSpc>
                <a:spcPct val="90000"/>
              </a:lnSpc>
              <a:spcBef>
                <a:spcPts val="1000"/>
              </a:spcBef>
              <a:buSzPct val="60000"/>
              <a:buBlip>
                <a:blip r:embed="rId6"/>
              </a:buBlip>
              <a:defRPr sz="1600"/>
            </a:pPr>
            <a:r>
              <a:t>Setup is ready, need to test at the testbeam 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60000"/>
              <a:buBlip>
                <a:blip r:embed="rId6"/>
              </a:buBlip>
              <a:defRPr sz="1600"/>
            </a:pPr>
            <a:r>
              <a:t>synergy with proposal #15</a:t>
            </a:r>
          </a:p>
        </p:txBody>
      </p:sp>
      <p:pic>
        <p:nvPicPr>
          <p:cNvPr id="233" name="Picture 19" descr="Picture 19"/>
          <p:cNvPicPr>
            <a:picLocks noChangeAspect="1"/>
          </p:cNvPicPr>
          <p:nvPr/>
        </p:nvPicPr>
        <p:blipFill>
          <a:blip r:embed="rId7">
            <a:extLst/>
          </a:blip>
          <a:srcRect l="0" t="0" r="50348" b="18908"/>
          <a:stretch>
            <a:fillRect/>
          </a:stretch>
        </p:blipFill>
        <p:spPr>
          <a:xfrm>
            <a:off x="66083" y="4055771"/>
            <a:ext cx="3058118" cy="2643664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Rounded Rectangle 20"/>
          <p:cNvSpPr/>
          <p:nvPr/>
        </p:nvSpPr>
        <p:spPr>
          <a:xfrm>
            <a:off x="66083" y="930471"/>
            <a:ext cx="3694820" cy="5791005"/>
          </a:xfrm>
          <a:prstGeom prst="roundRect">
            <a:avLst>
              <a:gd name="adj" fmla="val 6035"/>
            </a:avLst>
          </a:prstGeom>
          <a:ln w="28575">
            <a:solidFill>
              <a:srgbClr val="0070C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5" name="Rounded Rectangle 21"/>
          <p:cNvSpPr/>
          <p:nvPr/>
        </p:nvSpPr>
        <p:spPr>
          <a:xfrm>
            <a:off x="5907564" y="447964"/>
            <a:ext cx="6239400" cy="6330375"/>
          </a:xfrm>
          <a:prstGeom prst="roundRect">
            <a:avLst>
              <a:gd name="adj" fmla="val 3319"/>
            </a:avLst>
          </a:prstGeom>
          <a:ln w="57150">
            <a:solidFill>
              <a:srgbClr val="C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6" name="TextBox 22"/>
          <p:cNvSpPr txBox="1"/>
          <p:nvPr/>
        </p:nvSpPr>
        <p:spPr>
          <a:xfrm>
            <a:off x="3973674" y="4668833"/>
            <a:ext cx="1811897" cy="1417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In a collaboration with GlueX, PANDA and ODU</a:t>
            </a:r>
          </a:p>
        </p:txBody>
      </p:sp>
      <p:sp>
        <p:nvSpPr>
          <p:cNvPr id="237" name="Footer Placeholder 33"/>
          <p:cNvSpPr txBox="1"/>
          <p:nvPr/>
        </p:nvSpPr>
        <p:spPr>
          <a:xfrm>
            <a:off x="198120" y="6545488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2. Can you detail the prototype of the field cage that is planned?"/>
          <p:cNvSpPr txBox="1"/>
          <p:nvPr>
            <p:ph type="title"/>
          </p:nvPr>
        </p:nvSpPr>
        <p:spPr>
          <a:xfrm>
            <a:off x="186295" y="365125"/>
            <a:ext cx="10515601" cy="1325563"/>
          </a:xfrm>
          <a:prstGeom prst="rect">
            <a:avLst/>
          </a:prstGeom>
        </p:spPr>
        <p:txBody>
          <a:bodyPr/>
          <a:lstStyle>
            <a:lvl1pPr indent="139700">
              <a:buFont typeface="Arial"/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Can you detail the prototype of the field cage that is planned?</a:t>
            </a:r>
          </a:p>
        </p:txBody>
      </p:sp>
      <p:sp>
        <p:nvSpPr>
          <p:cNvPr id="2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1" name="See slide  on page 10.…"/>
          <p:cNvSpPr txBox="1"/>
          <p:nvPr/>
        </p:nvSpPr>
        <p:spPr>
          <a:xfrm>
            <a:off x="1201622" y="2213396"/>
            <a:ext cx="9541968" cy="324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See slide  on page 10.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80000"/>
              <a:buBlip>
                <a:blip r:embed="rId2"/>
              </a:buBlip>
            </a:pPr>
            <a:r>
              <a:t>While the gas properties will be studied in Magbohtlz and Heed, the design and the need of a field cage will be studied in ANSYS. The study of the properties of the gas mixture will be helpful in optimizing the drift field.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80000"/>
              <a:buBlip>
                <a:blip r:embed="rId2"/>
              </a:buBlip>
            </a:pPr>
            <a:r>
              <a:t>Modeling and designing a filed cage to provide a </a:t>
            </a:r>
            <a:r>
              <a:rPr b="1"/>
              <a:t>uniform electric field in the drift region</a:t>
            </a:r>
            <a:r>
              <a:t> and for the </a:t>
            </a:r>
            <a:r>
              <a:rPr b="1"/>
              <a:t>optimization of HV</a:t>
            </a:r>
            <a:r>
              <a:t> for the use of different gas mixtures. </a:t>
            </a:r>
            <a:endParaRPr sz="1200"/>
          </a:p>
          <a:p>
            <a:pPr/>
          </a:p>
          <a:p>
            <a:pPr marL="228600" indent="-228600">
              <a:buSzPct val="80000"/>
              <a:buBlip>
                <a:blip r:embed="rId2"/>
              </a:buBlip>
            </a:pPr>
            <a:r>
              <a:t>entrance window/ no gap  optimization for TR-photons </a:t>
            </a:r>
          </a:p>
          <a:p>
            <a:pPr marL="228600" indent="-228600">
              <a:buSzPct val="80000"/>
              <a:buBlip>
                <a:blip r:embed="rId2"/>
              </a:buBlip>
            </a:pPr>
          </a:p>
        </p:txBody>
      </p:sp>
      <p:sp>
        <p:nvSpPr>
          <p:cNvPr id="242" name="Footer Placeholder 33"/>
          <p:cNvSpPr txBox="1"/>
          <p:nvPr/>
        </p:nvSpPr>
        <p:spPr>
          <a:xfrm>
            <a:off x="175060" y="6406785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  <p:sp>
        <p:nvSpPr>
          <p:cNvPr id="243" name="Footer Placeholder 33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6" name="3. Why not buy the gain mapping device from a private company? (A lot of X-rays guns are available.)"/>
          <p:cNvSpPr txBox="1"/>
          <p:nvPr/>
        </p:nvSpPr>
        <p:spPr>
          <a:xfrm>
            <a:off x="-264165" y="389177"/>
            <a:ext cx="11459601" cy="1396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indent="139700">
              <a:lnSpc>
                <a:spcPct val="90000"/>
              </a:lnSpc>
              <a:buFont typeface="Arial"/>
              <a:defRPr sz="3200"/>
            </a:lvl1pPr>
          </a:lstStyle>
          <a:p>
            <a:pPr/>
            <a:r>
              <a:t>3. Why not buy the gain mapping device from a private company? (A lot of X-rays guns are available.)</a:t>
            </a:r>
          </a:p>
        </p:txBody>
      </p:sp>
      <p:sp>
        <p:nvSpPr>
          <p:cNvPr id="247" name="TextBox 7"/>
          <p:cNvSpPr txBox="1"/>
          <p:nvPr/>
        </p:nvSpPr>
        <p:spPr>
          <a:xfrm>
            <a:off x="243680" y="1503506"/>
            <a:ext cx="8841018" cy="2390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➢"/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Description of device 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The proposed mapping device </a:t>
            </a:r>
            <a:r>
              <a:rPr b="1"/>
              <a:t>will act as scanner </a:t>
            </a:r>
            <a:r>
              <a:t>to have fine mapping of gain uniformity .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The X-ray gun to be mounted on the scanner has already been procured.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The scanner comprises the  following</a:t>
            </a:r>
          </a:p>
          <a:p>
            <a:pPr lvl="1" marL="742950" indent="-285750">
              <a:buSzPct val="100000"/>
              <a:buFont typeface="Courier New"/>
              <a:buChar char="o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Bislide with span of 40” in X and Y </a:t>
            </a:r>
          </a:p>
          <a:p>
            <a:pPr lvl="1" marL="742950" indent="-285750">
              <a:buSzPct val="100000"/>
              <a:buFont typeface="Courier New"/>
              <a:buChar char="o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Step motors with controllers to control X and Y movement</a:t>
            </a:r>
          </a:p>
          <a:p>
            <a:pPr lvl="1" marL="742950" indent="-285750">
              <a:buSzPct val="100000"/>
              <a:buFont typeface="Courier New"/>
              <a:buChar char="o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Encoders along with digital readout .</a:t>
            </a:r>
          </a:p>
        </p:txBody>
      </p:sp>
      <p:pic>
        <p:nvPicPr>
          <p:cNvPr id="24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0473" y="1025767"/>
            <a:ext cx="3051070" cy="296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64468" y="3960415"/>
            <a:ext cx="3051070" cy="2818756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Requirement of device…"/>
          <p:cNvSpPr txBox="1"/>
          <p:nvPr/>
        </p:nvSpPr>
        <p:spPr>
          <a:xfrm>
            <a:off x="228262" y="3693506"/>
            <a:ext cx="8498489" cy="2669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Requirement of device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b="1"/>
              <a:t>Fluctuation in MPGD gain</a:t>
            </a:r>
            <a:r>
              <a:t> can be caused  by nonuniformity either in the amplification unit or in the readout board.</a:t>
            </a:r>
          </a:p>
          <a:p>
            <a:pPr marL="285750" indent="-285750">
              <a:buSzPct val="100000"/>
              <a:buFont typeface="Arial"/>
              <a:buChar char="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Precise mapping of gain is possible by controlled movement of X-ray device with collimation to map the gain in the form of small grid. </a:t>
            </a:r>
          </a:p>
          <a:p>
            <a:pPr marL="285750" indent="-285750">
              <a:buSzPct val="100000"/>
              <a:buChar char="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 Example measurement of gain uniformity of a GEM foil with X-Y strip R/o</a:t>
            </a:r>
          </a:p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</a:p>
          <a:p>
            <a:pPr marL="285750" indent="-285750">
              <a:buSzPct val="100000"/>
              <a:buChar char="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ALICE TRD has shown variation in pion rejection efficiency with change in gain of detector as shown below. </a:t>
            </a:r>
          </a:p>
        </p:txBody>
      </p:sp>
      <p:sp>
        <p:nvSpPr>
          <p:cNvPr id="251" name="Footer Placeholder 33"/>
          <p:cNvSpPr txBox="1"/>
          <p:nvPr/>
        </p:nvSpPr>
        <p:spPr>
          <a:xfrm>
            <a:off x="175060" y="6406785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  <p:sp>
        <p:nvSpPr>
          <p:cNvPr id="252" name="Footer Placeholder 33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pic>
        <p:nvPicPr>
          <p:cNvPr id="253" name="Image" descr="Image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89176" y="762064"/>
            <a:ext cx="2733665" cy="26425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Line"/>
          <p:cNvSpPr/>
          <p:nvPr/>
        </p:nvSpPr>
        <p:spPr>
          <a:xfrm flipV="1">
            <a:off x="7533578" y="3660298"/>
            <a:ext cx="1690719" cy="1690718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7" name="4. There appears to be non-zero overlap in detector R&amp;D prototypes with proposal #23: Development of Thin Gap MPGDs for EIC Trackers . (All received proposals can be found at  https://www.jlab.org/research/eic_rd_prgm/receivedproposals .) If this is corr"/>
          <p:cNvSpPr txBox="1"/>
          <p:nvPr/>
        </p:nvSpPr>
        <p:spPr>
          <a:xfrm>
            <a:off x="204259" y="474089"/>
            <a:ext cx="11528614" cy="158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139700" defTabSz="457200">
              <a:spcBef>
                <a:spcPts val="800"/>
              </a:spcBef>
              <a:buFont typeface="Arial"/>
              <a:defRPr sz="1866"/>
            </a:pPr>
            <a:r>
              <a:t>4. There appears to be non-zero overlap in detector R&amp;D prototypes with proposal #23: Development of Thin Gap MPGDs for EIC Trackers . (All received proposals can be found at </a:t>
            </a:r>
            <a:r>
              <a:rPr>
                <a:solidFill>
                  <a:srgbClr val="0000EE"/>
                </a:solidFill>
                <a:hlinkClick r:id="rId2" invalidUrl="" action="" tgtFrame="" tooltip="" history="1" highlightClick="0" endSnd="0"/>
              </a:rPr>
              <a:t> </a:t>
            </a:r>
            <a:r>
              <a:rPr u="sng">
                <a:solidFill>
                  <a:srgbClr val="0000FF"/>
                </a:solidFill>
                <a:hlinkClick r:id="rId2" invalidUrl="" action="" tgtFrame="" tooltip="" history="1" highlightClick="0" endSnd="0"/>
              </a:rPr>
              <a:t>https://www.jlab.org/research/eic_rd_prgm/receivedproposals</a:t>
            </a:r>
            <a:r>
              <a:t> .) If this is correct, and both proposals are funded, how would you exploit this potential synergy? </a:t>
            </a:r>
          </a:p>
        </p:txBody>
      </p:sp>
      <p:sp>
        <p:nvSpPr>
          <p:cNvPr id="258" name="TextBox 3"/>
          <p:cNvSpPr txBox="1"/>
          <p:nvPr/>
        </p:nvSpPr>
        <p:spPr>
          <a:xfrm>
            <a:off x="392477" y="1575025"/>
            <a:ext cx="12100561" cy="526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4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Synergy &amp; overlap between proposal #2-MPGD-TRD and proposal #23-thin gap-MPGD </a:t>
            </a:r>
          </a:p>
          <a:p>
            <a:pPr marL="342900" indent="-342900">
              <a:lnSpc>
                <a:spcPts val="2400"/>
              </a:lnSpc>
              <a:spcBef>
                <a:spcPts val="600"/>
              </a:spcBef>
              <a:buSzPct val="100000"/>
              <a:buAutoNum type="arabicPeriod" startAt="1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Technologies: </a:t>
            </a:r>
          </a:p>
          <a:p>
            <a:pPr lvl="1" marL="800100" indent="-342900">
              <a:lnSpc>
                <a:spcPts val="2400"/>
              </a:lnSpc>
              <a:buSzPct val="100000"/>
              <a:buChar char="❖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uRWELL, Micromegas, GEM</a:t>
            </a:r>
          </a:p>
          <a:p>
            <a:pPr lvl="1" marL="800100" indent="-342900">
              <a:lnSpc>
                <a:spcPts val="2400"/>
              </a:lnSpc>
              <a:buSzPct val="100000"/>
              <a:buChar char="❖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Development of Low channel count high-performance anode readout structures (zigzag / capacitive-sharing ..)</a:t>
            </a:r>
          </a:p>
          <a:p>
            <a:pPr lvl="1" marL="800100" indent="-342900">
              <a:lnSpc>
                <a:spcPts val="2400"/>
              </a:lnSpc>
              <a:buSzPct val="100000"/>
              <a:buChar char="❖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Same interest for exploring different gas mixtures (Xe. Kr mixtures …)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  <a:r>
              <a:t>cost saving</a:t>
            </a:r>
          </a:p>
          <a:p>
            <a:pPr marL="342900" indent="-342900">
              <a:lnSpc>
                <a:spcPts val="2400"/>
              </a:lnSpc>
              <a:spcBef>
                <a:spcPts val="600"/>
              </a:spcBef>
              <a:buSzPct val="100000"/>
              <a:buAutoNum type="arabicPeriod" startAt="1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Application / detectors:</a:t>
            </a:r>
          </a:p>
          <a:p>
            <a:pPr lvl="1" marL="800100" indent="-342900">
              <a:lnSpc>
                <a:spcPts val="2400"/>
              </a:lnSpc>
              <a:buSzPct val="100000"/>
              <a:buChar char="❖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b="1"/>
              <a:t>High- performance tracking </a:t>
            </a:r>
            <a:r>
              <a:t>for tg-MPGD proposal#23  vs.  </a:t>
            </a:r>
            <a:r>
              <a:rPr b="1"/>
              <a:t>PID + tracking f</a:t>
            </a:r>
            <a:r>
              <a:t>or MPGD-TRD proposal#2</a:t>
            </a:r>
          </a:p>
          <a:p>
            <a:pPr lvl="1" marL="800100" indent="-342900">
              <a:lnSpc>
                <a:spcPts val="2400"/>
              </a:lnSpc>
              <a:buSzPct val="100000"/>
              <a:buChar char="❖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Slightly different R&amp;D effort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  <a:r>
              <a:t>Prototypes are different and not interchangeable</a:t>
            </a:r>
          </a:p>
          <a:p>
            <a:pPr lvl="1" marL="800100" indent="-342900">
              <a:lnSpc>
                <a:spcPts val="2400"/>
              </a:lnSpc>
              <a:buSzPct val="100000"/>
              <a:buChar char="❖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Different readout electronics.</a:t>
            </a:r>
          </a:p>
          <a:p>
            <a:pPr marL="342900" indent="-342900">
              <a:lnSpc>
                <a:spcPts val="2400"/>
              </a:lnSpc>
              <a:spcBef>
                <a:spcPts val="600"/>
              </a:spcBef>
              <a:buSzPct val="100000"/>
              <a:buAutoNum type="arabicPeriod" startAt="1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Same expertise:</a:t>
            </a:r>
          </a:p>
          <a:p>
            <a:pPr lvl="1" marL="800100" indent="-342900">
              <a:lnSpc>
                <a:spcPts val="2400"/>
              </a:lnSpc>
              <a:buSzPct val="100000"/>
              <a:buChar char="❖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Demonstrated expertise and experience for all 3 MPGD technologies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  <a:r>
              <a:t>critical for both proposals</a:t>
            </a:r>
          </a:p>
          <a:p>
            <a:pPr lvl="1" marL="800100" indent="-342900">
              <a:lnSpc>
                <a:spcPts val="2400"/>
              </a:lnSpc>
              <a:buSzPct val="100000"/>
              <a:buChar char="❖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Improve chances of the successful outcome of the R&amp;D effort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  <a:r>
              <a:t>share experience and knowledge</a:t>
            </a:r>
          </a:p>
          <a:p>
            <a:pPr marL="342900" indent="-342900">
              <a:lnSpc>
                <a:spcPts val="2400"/>
              </a:lnSpc>
              <a:spcBef>
                <a:spcPts val="600"/>
              </a:spcBef>
              <a:buSzPct val="100000"/>
              <a:buAutoNum type="arabicPeriod" startAt="1"/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t>Share tg-MPGD / MPGD-TRD test beam time and resources:</a:t>
            </a:r>
          </a:p>
          <a:p>
            <a:pPr lvl="1" marL="800100" indent="-342900">
              <a:lnSpc>
                <a:spcPts val="2400"/>
              </a:lnSpc>
              <a:buSzPct val="100000"/>
              <a:buChar char="❖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Only one week slot available at Fermilab in 2023 for beam test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  <a:r>
              <a:t>Combined beam test </a:t>
            </a:r>
          </a:p>
          <a:p>
            <a:pPr lvl="1" marL="800100" indent="-342900">
              <a:lnSpc>
                <a:spcPts val="2400"/>
              </a:lnSpc>
              <a:buSzPct val="100000"/>
              <a:buChar char="❖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Will also save a lot in travel cost to Fermilab</a:t>
            </a:r>
          </a:p>
          <a:p>
            <a:pPr lvl="1" marL="800100" indent="-342900">
              <a:lnSpc>
                <a:spcPts val="2400"/>
              </a:lnSpc>
              <a:buSzPct val="100000"/>
              <a:buChar char="❖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Share gas during beam test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  <a:r>
              <a:t>Xe / Kr –based gas mixture are expensive and procurement is a concern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1" name="5. Travel costs are roughly ¼ of the budget request. Are all 6 people necessary for the tests at Fermilab?"/>
          <p:cNvSpPr txBox="1"/>
          <p:nvPr/>
        </p:nvSpPr>
        <p:spPr>
          <a:xfrm>
            <a:off x="387958" y="598229"/>
            <a:ext cx="11083291" cy="972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3200"/>
            </a:lvl1pPr>
          </a:lstStyle>
          <a:p>
            <a:pPr/>
            <a:r>
              <a:t>5. Travel costs are roughly ¼ of the budget request. Are all 6 people necessary for the tests at Fermilab? </a:t>
            </a:r>
          </a:p>
        </p:txBody>
      </p:sp>
      <p:sp>
        <p:nvSpPr>
          <p:cNvPr id="262" name="Most of the travel cost is assigned to the test beams. We  have 5 institutions participating in the proposal: 1-2 people per institution.…"/>
          <p:cNvSpPr txBox="1"/>
          <p:nvPr/>
        </p:nvSpPr>
        <p:spPr>
          <a:xfrm>
            <a:off x="394084" y="1941631"/>
            <a:ext cx="10962706" cy="408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lnSpc>
                <a:spcPct val="90000"/>
              </a:lnSpc>
              <a:spcBef>
                <a:spcPts val="1000"/>
              </a:spcBef>
              <a:buSzPct val="60000"/>
              <a:buBlip>
                <a:blip r:embed="rId2"/>
              </a:buBlip>
              <a:defRPr sz="2400"/>
            </a:pPr>
            <a:r>
              <a:t>Most of the travel cost is assigned to the test beams. We  have 5 institutions participating in the proposal: 1-2 people per institution. 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60000"/>
              <a:buBlip>
                <a:blip r:embed="rId2"/>
              </a:buBlip>
              <a:defRPr sz="2400"/>
            </a:pPr>
            <a:r>
              <a:t>Only 1 week for beam test. Shifts: 2 people per shift  on a 24h beam use =&gt; min 6 people.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60000"/>
              <a:buBlip>
                <a:blip r:embed="rId2"/>
              </a:buBlip>
              <a:defRPr sz="2400"/>
            </a:pPr>
            <a:r>
              <a:t>During the testbeam operation we need experts on detector, electronics, DAQ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60000"/>
              <a:buBlip>
                <a:blip r:embed="rId2"/>
              </a:buBlip>
              <a:defRPr sz="2400"/>
            </a:pPr>
            <a:r>
              <a:t>Testbeams provide a hands-on expertise  for students.</a:t>
            </a:r>
          </a:p>
          <a:p>
            <a:pPr marL="240631" indent="-240631">
              <a:lnSpc>
                <a:spcPct val="90000"/>
              </a:lnSpc>
              <a:spcBef>
                <a:spcPts val="1000"/>
              </a:spcBef>
              <a:buSzPct val="60000"/>
              <a:buBlip>
                <a:blip r:embed="rId2"/>
              </a:buBlip>
              <a:defRPr sz="2400"/>
            </a:pPr>
            <a:r>
              <a:t>We plan to minimize travel cost by combining beam test effort with the thin gap MPGD members ( proposal #23 ) and ML on FPGA  members( proposal #15).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2400"/>
            </a:pPr>
          </a:p>
        </p:txBody>
      </p:sp>
      <p:sp>
        <p:nvSpPr>
          <p:cNvPr id="263" name="Footer Placeholder 33"/>
          <p:cNvSpPr txBox="1"/>
          <p:nvPr/>
        </p:nvSpPr>
        <p:spPr>
          <a:xfrm>
            <a:off x="175060" y="6406785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  <p:sp>
        <p:nvSpPr>
          <p:cNvPr id="264" name="Footer Placeholder 33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Backup"/>
          <p:cNvSpPr txBox="1"/>
          <p:nvPr>
            <p:ph type="title"/>
          </p:nvPr>
        </p:nvSpPr>
        <p:spPr>
          <a:xfrm>
            <a:off x="2406953" y="2106607"/>
            <a:ext cx="6991134" cy="1341818"/>
          </a:xfrm>
          <a:prstGeom prst="rect">
            <a:avLst/>
          </a:prstGeom>
        </p:spPr>
        <p:txBody>
          <a:bodyPr/>
          <a:lstStyle/>
          <a:p>
            <a:pPr/>
            <a:r>
              <a:t>Backup </a:t>
            </a:r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Footer Placeholder 55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270" name="Rectangle 10"/>
          <p:cNvSpPr txBox="1"/>
          <p:nvPr/>
        </p:nvSpPr>
        <p:spPr>
          <a:xfrm>
            <a:off x="255025" y="259044"/>
            <a:ext cx="572598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Transition Radiation</a:t>
            </a:r>
          </a:p>
        </p:txBody>
      </p:sp>
      <p:sp>
        <p:nvSpPr>
          <p:cNvPr id="271" name="Date Placeholder 54"/>
          <p:cNvSpPr txBox="1"/>
          <p:nvPr/>
        </p:nvSpPr>
        <p:spPr>
          <a:xfrm>
            <a:off x="883919" y="6406785"/>
            <a:ext cx="26517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AI4EIC, 7-10 Sept  2021</a:t>
            </a:r>
          </a:p>
        </p:txBody>
      </p:sp>
      <p:sp>
        <p:nvSpPr>
          <p:cNvPr id="272" name="Slide Number Placeholder 56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3" name="Text Box 3"/>
          <p:cNvSpPr txBox="1"/>
          <p:nvPr/>
        </p:nvSpPr>
        <p:spPr>
          <a:xfrm>
            <a:off x="212723" y="1385810"/>
            <a:ext cx="6156933" cy="5317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428625" indent="-323850">
              <a:spcBef>
                <a:spcPts val="1400"/>
              </a:spcBef>
              <a:buSzPct val="100000"/>
              <a:buFont typeface="Arial"/>
              <a:buChar char="•"/>
              <a:tabLst>
                <a:tab pos="419100" algn="l"/>
                <a:tab pos="876300" algn="l"/>
                <a:tab pos="1333500" algn="l"/>
                <a:tab pos="1790700" algn="l"/>
                <a:tab pos="2247900" algn="l"/>
                <a:tab pos="2705100" algn="l"/>
                <a:tab pos="3162300" algn="l"/>
                <a:tab pos="3619500" algn="l"/>
                <a:tab pos="4076700" algn="l"/>
                <a:tab pos="4533900" algn="l"/>
                <a:tab pos="4991100" algn="l"/>
                <a:tab pos="5448300" algn="l"/>
                <a:tab pos="5905500" algn="l"/>
                <a:tab pos="6362700" algn="l"/>
                <a:tab pos="6819900" algn="l"/>
                <a:tab pos="7277100" algn="l"/>
                <a:tab pos="7734300" algn="l"/>
                <a:tab pos="8191500" algn="l"/>
                <a:tab pos="8648700" algn="l"/>
                <a:tab pos="9105900" algn="l"/>
                <a:tab pos="9563100" algn="l"/>
              </a:tabLst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Transition radiation is produced by a charged particles when they cross the interface of two media of different dielectric constants</a:t>
            </a:r>
            <a:endParaRPr sz="3200">
              <a:latin typeface="+mn-lt"/>
              <a:ea typeface="+mn-ea"/>
              <a:cs typeface="+mn-cs"/>
              <a:sym typeface="Calibri"/>
            </a:endParaRPr>
          </a:p>
          <a:p>
            <a:pPr marL="428625" indent="-323850">
              <a:spcBef>
                <a:spcPts val="1400"/>
              </a:spcBef>
              <a:buSzPct val="100000"/>
              <a:buFont typeface="Arial"/>
              <a:buChar char="•"/>
              <a:tabLst>
                <a:tab pos="419100" algn="l"/>
                <a:tab pos="876300" algn="l"/>
                <a:tab pos="1333500" algn="l"/>
                <a:tab pos="1790700" algn="l"/>
                <a:tab pos="2247900" algn="l"/>
                <a:tab pos="2705100" algn="l"/>
                <a:tab pos="3162300" algn="l"/>
                <a:tab pos="3619500" algn="l"/>
                <a:tab pos="4076700" algn="l"/>
                <a:tab pos="4533900" algn="l"/>
                <a:tab pos="4991100" algn="l"/>
                <a:tab pos="5448300" algn="l"/>
                <a:tab pos="5905500" algn="l"/>
                <a:tab pos="6362700" algn="l"/>
                <a:tab pos="6819900" algn="l"/>
                <a:tab pos="7277100" algn="l"/>
                <a:tab pos="7734300" algn="l"/>
                <a:tab pos="8191500" algn="l"/>
                <a:tab pos="8648700" algn="l"/>
                <a:tab pos="9105900" algn="l"/>
                <a:tab pos="9563100" algn="l"/>
              </a:tabLst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the probability to emit one TR photon per boundary is of order   </a:t>
            </a:r>
            <a14:m>
              <m:oMath>
                <m:r>
                  <a:rPr xmlns:a="http://schemas.openxmlformats.org/drawingml/2006/main" sz="235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𝛼</m:t>
                </m:r>
              </m:oMath>
            </a14:m>
            <a:r>
              <a:rPr>
                <a:solidFill>
                  <a:srgbClr val="FF0000"/>
                </a:solidFill>
              </a:rPr>
              <a:t>~1/137.</a:t>
            </a:r>
            <a:r>
              <a:t> Therefore multilayer dielectric radiators are used to increase the transition radiation yield,  typically  few hundreds  of  mylar  foils.</a:t>
            </a:r>
            <a:endParaRPr sz="3200">
              <a:latin typeface="+mn-lt"/>
              <a:ea typeface="+mn-ea"/>
              <a:cs typeface="+mn-cs"/>
              <a:sym typeface="Calibri"/>
            </a:endParaRPr>
          </a:p>
          <a:p>
            <a:pPr marL="428625" indent="-323850">
              <a:spcBef>
                <a:spcPts val="1400"/>
              </a:spcBef>
              <a:buSzPct val="100000"/>
              <a:buFont typeface="Arial"/>
              <a:buChar char="•"/>
              <a:tabLst>
                <a:tab pos="419100" algn="l"/>
                <a:tab pos="876300" algn="l"/>
                <a:tab pos="1333500" algn="l"/>
                <a:tab pos="1790700" algn="l"/>
                <a:tab pos="2247900" algn="l"/>
                <a:tab pos="2705100" algn="l"/>
                <a:tab pos="3162300" algn="l"/>
                <a:tab pos="3619500" algn="l"/>
                <a:tab pos="4076700" algn="l"/>
                <a:tab pos="4533900" algn="l"/>
                <a:tab pos="4991100" algn="l"/>
                <a:tab pos="5448300" algn="l"/>
                <a:tab pos="5905500" algn="l"/>
                <a:tab pos="6362700" algn="l"/>
                <a:tab pos="6819900" algn="l"/>
                <a:tab pos="7277100" algn="l"/>
                <a:tab pos="7734300" algn="l"/>
                <a:tab pos="8191500" algn="l"/>
                <a:tab pos="8648700" algn="l"/>
                <a:tab pos="9105900" algn="l"/>
                <a:tab pos="9563100" algn="l"/>
              </a:tabLst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TR  in X-ray region is extremely forward peaked within an angle of </a:t>
            </a:r>
            <a:r>
              <a:rPr>
                <a:solidFill>
                  <a:srgbClr val="FF0000"/>
                </a:solidFill>
              </a:rPr>
              <a:t>1/γ</a:t>
            </a:r>
            <a:endParaRPr>
              <a:solidFill>
                <a:srgbClr val="FF0000"/>
              </a:solidFill>
            </a:endParaRPr>
          </a:p>
          <a:p>
            <a:pPr marL="428625" indent="-323850">
              <a:spcBef>
                <a:spcPts val="1400"/>
              </a:spcBef>
              <a:buSzPct val="100000"/>
              <a:buFont typeface="Arial"/>
              <a:buChar char="•"/>
              <a:tabLst>
                <a:tab pos="419100" algn="l"/>
                <a:tab pos="876300" algn="l"/>
                <a:tab pos="1333500" algn="l"/>
                <a:tab pos="1790700" algn="l"/>
                <a:tab pos="2247900" algn="l"/>
                <a:tab pos="2705100" algn="l"/>
                <a:tab pos="3162300" algn="l"/>
                <a:tab pos="3619500" algn="l"/>
                <a:tab pos="4076700" algn="l"/>
                <a:tab pos="4533900" algn="l"/>
                <a:tab pos="4991100" algn="l"/>
                <a:tab pos="5448300" algn="l"/>
                <a:tab pos="5905500" algn="l"/>
                <a:tab pos="6362700" algn="l"/>
                <a:tab pos="6819900" algn="l"/>
                <a:tab pos="7277100" algn="l"/>
                <a:tab pos="7734300" algn="l"/>
                <a:tab pos="8191500" algn="l"/>
                <a:tab pos="8648700" algn="l"/>
                <a:tab pos="9105900" algn="l"/>
                <a:tab pos="9563100" algn="l"/>
              </a:tabLst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Energy of TR photons are in X-ray region </a:t>
            </a:r>
            <a:r>
              <a:rPr>
                <a:solidFill>
                  <a:srgbClr val="FF0000"/>
                </a:solidFill>
              </a:rPr>
              <a:t>( 2 - 40 keV )</a:t>
            </a:r>
            <a:endParaRPr sz="3200">
              <a:latin typeface="+mn-lt"/>
              <a:ea typeface="+mn-ea"/>
              <a:cs typeface="+mn-cs"/>
              <a:sym typeface="Calibri"/>
            </a:endParaRPr>
          </a:p>
          <a:p>
            <a:pPr marL="428625" indent="-323850">
              <a:spcBef>
                <a:spcPts val="1400"/>
              </a:spcBef>
              <a:buSzPct val="100000"/>
              <a:buFont typeface="Arial"/>
              <a:buChar char="•"/>
              <a:tabLst>
                <a:tab pos="419100" algn="l"/>
                <a:tab pos="876300" algn="l"/>
                <a:tab pos="1333500" algn="l"/>
                <a:tab pos="1790700" algn="l"/>
                <a:tab pos="2247900" algn="l"/>
                <a:tab pos="2705100" algn="l"/>
                <a:tab pos="3162300" algn="l"/>
                <a:tab pos="3619500" algn="l"/>
                <a:tab pos="4076700" algn="l"/>
                <a:tab pos="4533900" algn="l"/>
                <a:tab pos="4991100" algn="l"/>
                <a:tab pos="5448300" algn="l"/>
                <a:tab pos="5905500" algn="l"/>
                <a:tab pos="6362700" algn="l"/>
                <a:tab pos="6819900" algn="l"/>
                <a:tab pos="7277100" algn="l"/>
                <a:tab pos="7734300" algn="l"/>
                <a:tab pos="8191500" algn="l"/>
                <a:tab pos="8648700" algn="l"/>
                <a:tab pos="9105900" algn="l"/>
                <a:tab pos="9563100" algn="l"/>
              </a:tabLst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Total  TR  Energy ETR   is proportional to  the  γ  factor of  the charged particle</a:t>
            </a:r>
          </a:p>
        </p:txBody>
      </p:sp>
      <p:pic>
        <p:nvPicPr>
          <p:cNvPr id="274" name="Picture 104" descr="Picture 10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6691" y="111887"/>
            <a:ext cx="3636501" cy="1890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icture 50" descr="Picture 5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6799" y="459007"/>
            <a:ext cx="1471614" cy="96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51" descr="Picture 5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5363" y="1949707"/>
            <a:ext cx="3086101" cy="212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icture 52" descr="Picture 5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6072" y="4022647"/>
            <a:ext cx="3086101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icture 11" descr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26905" y="2002428"/>
            <a:ext cx="2716287" cy="2897373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Rectangle 1"/>
          <p:cNvSpPr txBox="1"/>
          <p:nvPr/>
        </p:nvSpPr>
        <p:spPr>
          <a:xfrm>
            <a:off x="9472624" y="5223164"/>
            <a:ext cx="2455602" cy="11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/>
            </a:pPr>
            <a:r>
              <a:t>Only e produce TR photons (E&gt;1GeV)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Pions only start to produce TR at E &gt; 100-150 GeV </a:t>
            </a:r>
          </a:p>
        </p:txBody>
      </p:sp>
      <p:sp>
        <p:nvSpPr>
          <p:cNvPr id="280" name="Straight Arrow Connector 12"/>
          <p:cNvSpPr/>
          <p:nvPr/>
        </p:nvSpPr>
        <p:spPr>
          <a:xfrm flipV="1">
            <a:off x="10657775" y="2715490"/>
            <a:ext cx="1" cy="1989202"/>
          </a:xfrm>
          <a:prstGeom prst="line">
            <a:avLst/>
          </a:prstGeom>
          <a:ln w="635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Footer Placeholder 55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283" name="TextBox 9"/>
          <p:cNvSpPr txBox="1"/>
          <p:nvPr/>
        </p:nvSpPr>
        <p:spPr>
          <a:xfrm>
            <a:off x="365728" y="1593664"/>
            <a:ext cx="6754182" cy="460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➢"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High resolution  tracker ( based on GEM)  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85750" indent="-285750">
              <a:buSzPct val="100000"/>
              <a:buChar char="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Low material budget detector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 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285750" indent="-285750">
              <a:buSzPct val="100000"/>
              <a:buChar char="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latin typeface="+mn-lt"/>
                <a:ea typeface="+mn-ea"/>
                <a:cs typeface="+mn-cs"/>
                <a:sym typeface="Calibri"/>
              </a:rPr>
              <a:t>And provides PID ( electron / pion separation) </a:t>
            </a:r>
          </a:p>
          <a:p>
            <a:pPr marL="285750" indent="-285750">
              <a:buSzPct val="100000"/>
              <a:buChar char="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How to convert GEM tracker to TRD: 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285750" indent="-285750">
              <a:buSzPct val="100000"/>
              <a:buChar char="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774700" indent="-603250">
              <a:spcBef>
                <a:spcPts val="1100"/>
              </a:spcBef>
              <a:buSzPct val="120000"/>
              <a:buChar char="✓"/>
              <a:tabLst>
                <a:tab pos="647700" algn="l"/>
                <a:tab pos="762000" algn="l"/>
                <a:tab pos="1219200" algn="l"/>
                <a:tab pos="1676400" algn="l"/>
                <a:tab pos="2133600" algn="l"/>
                <a:tab pos="2590800" algn="l"/>
                <a:tab pos="3048000" algn="l"/>
                <a:tab pos="3505200" algn="l"/>
                <a:tab pos="3962400" algn="l"/>
                <a:tab pos="4419600" algn="l"/>
                <a:tab pos="4876800" algn="l"/>
                <a:tab pos="5334000" algn="l"/>
                <a:tab pos="5791200" algn="l"/>
                <a:tab pos="6248400" algn="l"/>
                <a:tab pos="6705600" algn="l"/>
                <a:tab pos="7162800" algn="l"/>
                <a:tab pos="7620000" algn="l"/>
                <a:tab pos="8077200" algn="l"/>
                <a:tab pos="8534400" algn="l"/>
                <a:tab pos="8991600" algn="l"/>
                <a:tab pos="9448800" algn="l"/>
              </a:tabLst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Increase drift region up to </a:t>
            </a:r>
            <a:r>
              <a:rPr>
                <a:solidFill>
                  <a:srgbClr val="FF0000"/>
                </a:solidFill>
              </a:rPr>
              <a:t>2-3 cm </a:t>
            </a:r>
            <a:r>
              <a:t>(for the same reason). </a:t>
            </a:r>
          </a:p>
          <a:p>
            <a:pPr>
              <a:spcBef>
                <a:spcPts val="1100"/>
              </a:spcBef>
              <a:tabLst>
                <a:tab pos="647700" algn="l"/>
                <a:tab pos="762000" algn="l"/>
                <a:tab pos="1219200" algn="l"/>
                <a:tab pos="1676400" algn="l"/>
                <a:tab pos="2133600" algn="l"/>
                <a:tab pos="2590800" algn="l"/>
                <a:tab pos="3048000" algn="l"/>
                <a:tab pos="3505200" algn="l"/>
                <a:tab pos="3962400" algn="l"/>
                <a:tab pos="4419600" algn="l"/>
                <a:tab pos="4876800" algn="l"/>
                <a:tab pos="5334000" algn="l"/>
                <a:tab pos="5791200" algn="l"/>
                <a:tab pos="6248400" algn="l"/>
                <a:tab pos="6705600" algn="l"/>
                <a:tab pos="7162800" algn="l"/>
                <a:tab pos="7620000" algn="l"/>
                <a:tab pos="8077200" algn="l"/>
                <a:tab pos="8534400" algn="l"/>
                <a:tab pos="8991600" algn="l"/>
                <a:tab pos="9448800" algn="l"/>
              </a:tabLst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        =&gt; higher  HV, and field uniformity </a:t>
            </a:r>
          </a:p>
          <a:p>
            <a:pPr marL="774700" indent="-603250">
              <a:spcBef>
                <a:spcPts val="1100"/>
              </a:spcBef>
              <a:buSzPct val="120000"/>
              <a:buChar char="✓"/>
              <a:tabLst>
                <a:tab pos="647700" algn="l"/>
                <a:tab pos="762000" algn="l"/>
                <a:tab pos="1219200" algn="l"/>
                <a:tab pos="1676400" algn="l"/>
                <a:tab pos="2133600" algn="l"/>
                <a:tab pos="2590800" algn="l"/>
                <a:tab pos="3048000" algn="l"/>
                <a:tab pos="3505200" algn="l"/>
                <a:tab pos="3962400" algn="l"/>
                <a:tab pos="4419600" algn="l"/>
                <a:tab pos="4876800" algn="l"/>
                <a:tab pos="5334000" algn="l"/>
                <a:tab pos="5791200" algn="l"/>
                <a:tab pos="6248400" algn="l"/>
                <a:tab pos="6705600" algn="l"/>
                <a:tab pos="7162800" algn="l"/>
                <a:tab pos="7620000" algn="l"/>
                <a:tab pos="8077200" algn="l"/>
                <a:tab pos="8534400" algn="l"/>
                <a:tab pos="8991600" algn="l"/>
                <a:tab pos="9448800" algn="l"/>
              </a:tabLst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Change gas mixture from Argon to </a:t>
            </a:r>
            <a:r>
              <a:rPr>
                <a:solidFill>
                  <a:srgbClr val="FF0000"/>
                </a:solidFill>
              </a:rPr>
              <a:t>Xenon</a:t>
            </a:r>
            <a:br>
              <a:rPr>
                <a:solidFill>
                  <a:srgbClr val="FF0000"/>
                </a:solidFill>
              </a:rPr>
            </a:br>
            <a:r>
              <a:t>( TRD uses a heavy gas for efficient absorption of X-rays )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>
              <a:spcBef>
                <a:spcPts val="1100"/>
              </a:spcBef>
              <a:tabLst>
                <a:tab pos="647700" algn="l"/>
                <a:tab pos="762000" algn="l"/>
                <a:tab pos="1219200" algn="l"/>
                <a:tab pos="1676400" algn="l"/>
                <a:tab pos="2133600" algn="l"/>
                <a:tab pos="2590800" algn="l"/>
                <a:tab pos="3048000" algn="l"/>
                <a:tab pos="3505200" algn="l"/>
                <a:tab pos="3962400" algn="l"/>
                <a:tab pos="4419600" algn="l"/>
                <a:tab pos="4876800" algn="l"/>
                <a:tab pos="5334000" algn="l"/>
                <a:tab pos="5791200" algn="l"/>
                <a:tab pos="6248400" algn="l"/>
                <a:tab pos="6705600" algn="l"/>
                <a:tab pos="7162800" algn="l"/>
                <a:tab pos="7620000" algn="l"/>
                <a:tab pos="8077200" algn="l"/>
                <a:tab pos="8534400" algn="l"/>
                <a:tab pos="8991600" algn="l"/>
                <a:tab pos="9448800" algn="l"/>
              </a:tabLst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latin typeface="+mn-lt"/>
                <a:ea typeface="+mn-ea"/>
                <a:cs typeface="+mn-cs"/>
                <a:sym typeface="Calibri"/>
              </a:rPr>
              <a:t>           </a:t>
            </a:r>
            <a:r>
              <a:t>  =&gt; higher HV ( Xe - slow gas)  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774700" indent="-603250">
              <a:spcBef>
                <a:spcPts val="1100"/>
              </a:spcBef>
              <a:buSzPct val="120000"/>
              <a:buChar char="✓"/>
              <a:tabLst>
                <a:tab pos="647700" algn="l"/>
                <a:tab pos="762000" algn="l"/>
                <a:tab pos="1219200" algn="l"/>
                <a:tab pos="1676400" algn="l"/>
                <a:tab pos="2133600" algn="l"/>
                <a:tab pos="2590800" algn="l"/>
                <a:tab pos="3048000" algn="l"/>
                <a:tab pos="3505200" algn="l"/>
                <a:tab pos="3962400" algn="l"/>
                <a:tab pos="4419600" algn="l"/>
                <a:tab pos="4876800" algn="l"/>
                <a:tab pos="5334000" algn="l"/>
                <a:tab pos="5791200" algn="l"/>
                <a:tab pos="6248400" algn="l"/>
                <a:tab pos="6705600" algn="l"/>
                <a:tab pos="7162800" algn="l"/>
                <a:tab pos="7620000" algn="l"/>
                <a:tab pos="8077200" algn="l"/>
                <a:tab pos="8534400" algn="l"/>
                <a:tab pos="8991600" algn="l"/>
                <a:tab pos="9448800" algn="l"/>
              </a:tabLst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Add a TR </a:t>
            </a:r>
            <a:r>
              <a:rPr>
                <a:solidFill>
                  <a:srgbClr val="FF0000"/>
                </a:solidFill>
              </a:rPr>
              <a:t>radiator</a:t>
            </a:r>
            <a:r>
              <a:t> in the front of each chamber ( radiator thickness  ~5-15cm ) 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>
              <a:spcBef>
                <a:spcPts val="1100"/>
              </a:spcBef>
              <a:tabLst>
                <a:tab pos="647700" algn="l"/>
                <a:tab pos="762000" algn="l"/>
                <a:tab pos="1219200" algn="l"/>
                <a:tab pos="1676400" algn="l"/>
                <a:tab pos="2133600" algn="l"/>
                <a:tab pos="2590800" algn="l"/>
                <a:tab pos="3048000" algn="l"/>
                <a:tab pos="3505200" algn="l"/>
                <a:tab pos="3962400" algn="l"/>
                <a:tab pos="4419600" algn="l"/>
                <a:tab pos="4876800" algn="l"/>
                <a:tab pos="5334000" algn="l"/>
                <a:tab pos="5791200" algn="l"/>
                <a:tab pos="6248400" algn="l"/>
                <a:tab pos="6705600" algn="l"/>
                <a:tab pos="7162800" algn="l"/>
                <a:tab pos="7620000" algn="l"/>
                <a:tab pos="8077200" algn="l"/>
                <a:tab pos="8534400" algn="l"/>
                <a:tab pos="8991600" algn="l"/>
                <a:tab pos="9448800" algn="l"/>
              </a:tabLst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latin typeface="+mn-lt"/>
                <a:ea typeface="+mn-ea"/>
                <a:cs typeface="+mn-cs"/>
                <a:sym typeface="Calibri"/>
              </a:rPr>
              <a:t>             =&gt; minimize material at entrance window </a:t>
            </a:r>
          </a:p>
        </p:txBody>
      </p:sp>
      <p:sp>
        <p:nvSpPr>
          <p:cNvPr id="284" name="Rectangle 10"/>
          <p:cNvSpPr txBox="1"/>
          <p:nvPr/>
        </p:nvSpPr>
        <p:spPr>
          <a:xfrm>
            <a:off x="716928" y="303643"/>
            <a:ext cx="9847262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GEM as Transition Radiation detector  and  tracker for EIC ( eRD22)</a:t>
            </a:r>
          </a:p>
        </p:txBody>
      </p:sp>
      <p:sp>
        <p:nvSpPr>
          <p:cNvPr id="285" name="Date Placeholder 54"/>
          <p:cNvSpPr txBox="1"/>
          <p:nvPr/>
        </p:nvSpPr>
        <p:spPr>
          <a:xfrm>
            <a:off x="883919" y="6406785"/>
            <a:ext cx="26517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16 Oct 2020</a:t>
            </a:r>
          </a:p>
        </p:txBody>
      </p:sp>
      <p:sp>
        <p:nvSpPr>
          <p:cNvPr id="286" name="Slide Number Placeholder 56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9607" y="988615"/>
            <a:ext cx="3886201" cy="455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ooter Placeholder 33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108" name="Rectangle 29"/>
          <p:cNvSpPr txBox="1"/>
          <p:nvPr/>
        </p:nvSpPr>
        <p:spPr>
          <a:xfrm>
            <a:off x="265644" y="1443870"/>
            <a:ext cx="7238162" cy="3273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➢"/>
            </a:pPr>
            <a:r>
              <a:t>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Jefferson Lab: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Fernando Barbosa  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Cody Dickover 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Yulia  Furletova  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Sergey Furletov 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Kondo Gnanvo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Lubomir Pentchev 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Chris Stanislav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Beni  Zihlmann </a:t>
            </a:r>
          </a:p>
        </p:txBody>
      </p:sp>
      <p:sp>
        <p:nvSpPr>
          <p:cNvPr id="109" name="Text Box 3"/>
          <p:cNvSpPr txBox="1"/>
          <p:nvPr/>
        </p:nvSpPr>
        <p:spPr>
          <a:xfrm>
            <a:off x="156697" y="304453"/>
            <a:ext cx="9054000" cy="64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Our  team: </a:t>
            </a:r>
          </a:p>
        </p:txBody>
      </p:sp>
      <p:sp>
        <p:nvSpPr>
          <p:cNvPr id="110" name="Slide Number Placeholder 34"/>
          <p:cNvSpPr txBox="1"/>
          <p:nvPr>
            <p:ph type="sldNum" sz="quarter" idx="2"/>
          </p:nvPr>
        </p:nvSpPr>
        <p:spPr>
          <a:xfrm>
            <a:off x="11164902" y="6406785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1" name="Temple University…"/>
          <p:cNvSpPr txBox="1"/>
          <p:nvPr/>
        </p:nvSpPr>
        <p:spPr>
          <a:xfrm>
            <a:off x="4272751" y="1130110"/>
            <a:ext cx="4305165" cy="3912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Temple University 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Matt  Posik  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Bernd  Surrow </a:t>
            </a: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Old Dominion University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Lee Belfore </a:t>
            </a: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University of Virginia 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Nilanga K. Liyanage 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Hương Nguyen</a:t>
            </a:r>
          </a:p>
        </p:txBody>
      </p:sp>
      <p:sp>
        <p:nvSpPr>
          <p:cNvPr id="112" name="Vanderbilt University…"/>
          <p:cNvSpPr txBox="1"/>
          <p:nvPr/>
        </p:nvSpPr>
        <p:spPr>
          <a:xfrm>
            <a:off x="8215532" y="1521516"/>
            <a:ext cx="2751570" cy="167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Vanderbilt University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Senta V. Greene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Lauren Kasper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Sourav Tarafdar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Julia Velkovska</a:t>
            </a:r>
          </a:p>
        </p:txBody>
      </p:sp>
      <p:sp>
        <p:nvSpPr>
          <p:cNvPr id="113" name="Footer Placeholder 33"/>
          <p:cNvSpPr txBox="1"/>
          <p:nvPr/>
        </p:nvSpPr>
        <p:spPr>
          <a:xfrm>
            <a:off x="175060" y="6406785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Footer Placeholder 4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290" name="Date Placeholder 3"/>
          <p:cNvSpPr txBox="1"/>
          <p:nvPr/>
        </p:nvSpPr>
        <p:spPr>
          <a:xfrm>
            <a:off x="883919" y="6406785"/>
            <a:ext cx="26517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24-26 March  2021</a:t>
            </a:r>
          </a:p>
        </p:txBody>
      </p:sp>
      <p:sp>
        <p:nvSpPr>
          <p:cNvPr id="291" name="Slide Number Placeholder 5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2" name="Straight Arrow Connector 6"/>
          <p:cNvSpPr/>
          <p:nvPr/>
        </p:nvSpPr>
        <p:spPr>
          <a:xfrm flipH="1" flipV="1">
            <a:off x="3402874" y="4756080"/>
            <a:ext cx="871871" cy="580669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29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48803"/>
            <a:ext cx="4914959" cy="4307548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triped Right Arrow 8"/>
          <p:cNvSpPr/>
          <p:nvPr/>
        </p:nvSpPr>
        <p:spPr>
          <a:xfrm rot="10800000">
            <a:off x="4654460" y="3976778"/>
            <a:ext cx="520996" cy="223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289" y="5400"/>
                </a:lnTo>
                <a:lnTo>
                  <a:pt x="289" y="16200"/>
                </a:lnTo>
                <a:lnTo>
                  <a:pt x="0" y="16200"/>
                </a:lnTo>
                <a:close/>
                <a:moveTo>
                  <a:pt x="579" y="5400"/>
                </a:moveTo>
                <a:lnTo>
                  <a:pt x="1157" y="5400"/>
                </a:lnTo>
                <a:lnTo>
                  <a:pt x="1157" y="16200"/>
                </a:lnTo>
                <a:lnTo>
                  <a:pt x="579" y="16200"/>
                </a:lnTo>
                <a:close/>
                <a:moveTo>
                  <a:pt x="1446" y="5400"/>
                </a:moveTo>
                <a:lnTo>
                  <a:pt x="16971" y="5400"/>
                </a:lnTo>
                <a:lnTo>
                  <a:pt x="16971" y="0"/>
                </a:lnTo>
                <a:lnTo>
                  <a:pt x="21600" y="10800"/>
                </a:lnTo>
                <a:lnTo>
                  <a:pt x="16971" y="21600"/>
                </a:lnTo>
                <a:lnTo>
                  <a:pt x="16971" y="16200"/>
                </a:lnTo>
                <a:lnTo>
                  <a:pt x="1446" y="16200"/>
                </a:lnTo>
                <a:close/>
              </a:path>
            </a:pathLst>
          </a:custGeom>
          <a:solidFill>
            <a:srgbClr val="C9C9C9"/>
          </a:solidFill>
          <a:ln w="63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5" name="Rectangle 9"/>
          <p:cNvSpPr txBox="1"/>
          <p:nvPr/>
        </p:nvSpPr>
        <p:spPr>
          <a:xfrm>
            <a:off x="5228204" y="3903755"/>
            <a:ext cx="1294421" cy="4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e,</a:t>
            </a:r>
            <a14:m>
              <m:oMath>
                <m:r>
                  <a:rPr xmlns:a="http://schemas.openxmlformats.org/drawingml/2006/main" sz="2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𝜋</m:t>
                </m:r>
              </m:oMath>
            </a14:m>
            <a:r>
              <a:t> ~3 GeV</a:t>
            </a:r>
          </a:p>
        </p:txBody>
      </p:sp>
      <p:sp>
        <p:nvSpPr>
          <p:cNvPr id="296" name="TextBox 10"/>
          <p:cNvSpPr txBox="1"/>
          <p:nvPr/>
        </p:nvSpPr>
        <p:spPr>
          <a:xfrm>
            <a:off x="2517865" y="5408372"/>
            <a:ext cx="1449226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dE/dx of Pions </a:t>
            </a:r>
          </a:p>
        </p:txBody>
      </p:sp>
      <p:sp>
        <p:nvSpPr>
          <p:cNvPr id="297" name="TextBox 11"/>
          <p:cNvSpPr txBox="1"/>
          <p:nvPr/>
        </p:nvSpPr>
        <p:spPr>
          <a:xfrm>
            <a:off x="2555518" y="4911625"/>
            <a:ext cx="1449226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dE/dx of electrons </a:t>
            </a:r>
          </a:p>
        </p:txBody>
      </p:sp>
      <p:sp>
        <p:nvSpPr>
          <p:cNvPr id="298" name="TextBox 12"/>
          <p:cNvSpPr txBox="1"/>
          <p:nvPr/>
        </p:nvSpPr>
        <p:spPr>
          <a:xfrm rot="19771020">
            <a:off x="1773882" y="3482813"/>
            <a:ext cx="2007680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dE/dx of electrons  + TR</a:t>
            </a:r>
          </a:p>
        </p:txBody>
      </p:sp>
      <p:sp>
        <p:nvSpPr>
          <p:cNvPr id="299" name="Rounded Rectangle 13"/>
          <p:cNvSpPr/>
          <p:nvPr/>
        </p:nvSpPr>
        <p:spPr>
          <a:xfrm>
            <a:off x="413181" y="1961446"/>
            <a:ext cx="5631762" cy="37800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0" name="TextBox 14"/>
          <p:cNvSpPr txBox="1"/>
          <p:nvPr/>
        </p:nvSpPr>
        <p:spPr>
          <a:xfrm>
            <a:off x="375726" y="1553377"/>
            <a:ext cx="407948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Energy deposition (dE/dx + TR) vs drift distance</a:t>
            </a:r>
          </a:p>
        </p:txBody>
      </p:sp>
      <p:pic>
        <p:nvPicPr>
          <p:cNvPr id="301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0929" y="1197851"/>
            <a:ext cx="3542511" cy="2137479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Rectangle 21"/>
          <p:cNvSpPr txBox="1"/>
          <p:nvPr/>
        </p:nvSpPr>
        <p:spPr>
          <a:xfrm>
            <a:off x="6760652" y="4227755"/>
            <a:ext cx="5037007" cy="2674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Parameters:</a:t>
            </a:r>
          </a:p>
          <a:p>
            <a:pPr marL="2857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Detector Gas Thickness (D) : 1 – 4 cm</a:t>
            </a:r>
          </a:p>
          <a:p>
            <a:pPr marL="2857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Radiator Thickness (R): 3-10 cm </a:t>
            </a:r>
          </a:p>
          <a:p>
            <a:pPr marL="2857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“Dead region”: 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cathode material( Al, Cu, Cr)</a:t>
            </a:r>
          </a:p>
          <a:p>
            <a:pPr lvl="1" marL="7429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gap (Xe filled) 400um</a:t>
            </a:r>
          </a:p>
          <a:p>
            <a:pPr marL="2857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Gas mixture: Xe/CO</a:t>
            </a:r>
            <a:r>
              <a:rPr baseline="-25000"/>
              <a:t>2</a:t>
            </a:r>
            <a:r>
              <a:t> , Ar/CO</a:t>
            </a:r>
            <a:r>
              <a:rPr baseline="-25000"/>
              <a:t>2 </a:t>
            </a:r>
            <a:r>
              <a:rPr baseline="-25000"/>
              <a:t>…</a:t>
            </a:r>
            <a:endParaRPr baseline="-25000"/>
          </a:p>
          <a:p>
            <a:pPr marL="285750" indent="-285750">
              <a:buSzPct val="100000"/>
              <a:buChar char="✓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# layers:1,2,3 ...</a:t>
            </a:r>
          </a:p>
        </p:txBody>
      </p:sp>
      <p:pic>
        <p:nvPicPr>
          <p:cNvPr id="303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08" y="341724"/>
            <a:ext cx="9715501" cy="96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icture 24" descr="Picture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60631" y="956723"/>
            <a:ext cx="4331368" cy="217833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Oval 25"/>
          <p:cNvSpPr/>
          <p:nvPr/>
        </p:nvSpPr>
        <p:spPr>
          <a:xfrm>
            <a:off x="11003797" y="1725636"/>
            <a:ext cx="399347" cy="1609693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6" name="TextBox 26"/>
          <p:cNvSpPr txBox="1"/>
          <p:nvPr/>
        </p:nvSpPr>
        <p:spPr>
          <a:xfrm>
            <a:off x="8089158" y="3450726"/>
            <a:ext cx="37085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Implemented in g4e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ooter Placeholder 3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309" name="Title 2"/>
          <p:cNvSpPr txBox="1"/>
          <p:nvPr/>
        </p:nvSpPr>
        <p:spPr>
          <a:xfrm>
            <a:off x="520165" y="204683"/>
            <a:ext cx="8314879" cy="799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438911">
              <a:defRPr sz="4032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Prototypes </a:t>
            </a:r>
          </a:p>
        </p:txBody>
      </p:sp>
      <p:pic>
        <p:nvPicPr>
          <p:cNvPr id="31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2576" y="982896"/>
            <a:ext cx="7164608" cy="5373455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Date Placeholder 1"/>
          <p:cNvSpPr txBox="1"/>
          <p:nvPr/>
        </p:nvSpPr>
        <p:spPr>
          <a:xfrm>
            <a:off x="883919" y="6406785"/>
            <a:ext cx="26517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24-26 March  2021</a:t>
            </a:r>
          </a:p>
        </p:txBody>
      </p:sp>
      <p:sp>
        <p:nvSpPr>
          <p:cNvPr id="312" name="Slide Number Placeholder 4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3" name="TextBox 5"/>
          <p:cNvSpPr txBox="1"/>
          <p:nvPr/>
        </p:nvSpPr>
        <p:spPr>
          <a:xfrm>
            <a:off x="140933" y="1004609"/>
            <a:ext cx="4316074" cy="1417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-10x10cm</a:t>
            </a:r>
            <a:r>
              <a:rPr baseline="30000"/>
              <a:t>2  </a:t>
            </a:r>
            <a:r>
              <a:t>prototypes assembled at Uva</a:t>
            </a:r>
          </a:p>
          <a:p>
            <a:pPr/>
            <a:r>
              <a:t> </a:t>
            </a:r>
          </a:p>
          <a:p>
            <a:pPr/>
            <a:r>
              <a:t>-Assembly and X-ray/cosmic tests of each prototype </a:t>
            </a:r>
          </a:p>
          <a:p>
            <a:pPr/>
            <a:r>
              <a:t>-Noise, pedestal tests</a:t>
            </a:r>
          </a:p>
        </p:txBody>
      </p:sp>
      <p:pic>
        <p:nvPicPr>
          <p:cNvPr id="314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477" y="2655553"/>
            <a:ext cx="2422646" cy="3883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9" name="1641865437933.JPEG" descr="16418654379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20894" y="1217393"/>
            <a:ext cx="3021900" cy="5439419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Beam test using Hall-D pair spectrometer"/>
          <p:cNvSpPr txBox="1"/>
          <p:nvPr>
            <p:ph type="title"/>
          </p:nvPr>
        </p:nvSpPr>
        <p:spPr>
          <a:xfrm>
            <a:off x="263235" y="115743"/>
            <a:ext cx="10993584" cy="132556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Beam test using Hall-D pair spectrometer </a:t>
            </a:r>
          </a:p>
        </p:txBody>
      </p:sp>
      <p:grpSp>
        <p:nvGrpSpPr>
          <p:cNvPr id="353" name="Group 2"/>
          <p:cNvGrpSpPr/>
          <p:nvPr/>
        </p:nvGrpSpPr>
        <p:grpSpPr>
          <a:xfrm>
            <a:off x="3125925" y="1058897"/>
            <a:ext cx="5268204" cy="3632448"/>
            <a:chOff x="0" y="0"/>
            <a:chExt cx="5268202" cy="3632447"/>
          </a:xfrm>
        </p:grpSpPr>
        <p:grpSp>
          <p:nvGrpSpPr>
            <p:cNvPr id="346" name="Group 3"/>
            <p:cNvGrpSpPr/>
            <p:nvPr/>
          </p:nvGrpSpPr>
          <p:grpSpPr>
            <a:xfrm>
              <a:off x="410492" y="381689"/>
              <a:ext cx="4857711" cy="3250759"/>
              <a:chOff x="0" y="0"/>
              <a:chExt cx="4857710" cy="3250758"/>
            </a:xfrm>
          </p:grpSpPr>
          <p:sp>
            <p:nvSpPr>
              <p:cNvPr id="321" name="Rectangle 12"/>
              <p:cNvSpPr/>
              <p:nvPr/>
            </p:nvSpPr>
            <p:spPr>
              <a:xfrm rot="2413055">
                <a:off x="315471" y="2478375"/>
                <a:ext cx="960399" cy="177657"/>
              </a:xfrm>
              <a:prstGeom prst="rect">
                <a:avLst/>
              </a:prstGeom>
              <a:solidFill>
                <a:srgbClr val="FF0000"/>
              </a:solidFill>
              <a:ln w="6350" cap="flat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22" name="Rectangle 13"/>
              <p:cNvSpPr/>
              <p:nvPr/>
            </p:nvSpPr>
            <p:spPr>
              <a:xfrm rot="2406055">
                <a:off x="649280" y="2217927"/>
                <a:ext cx="542160" cy="243413"/>
              </a:xfrm>
              <a:prstGeom prst="rect">
                <a:avLst/>
              </a:prstGeom>
              <a:solidFill>
                <a:schemeClr val="accent6"/>
              </a:solidFill>
              <a:ln w="12700" cap="flat">
                <a:solidFill>
                  <a:srgbClr val="527E3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23" name="Rectangle 14"/>
              <p:cNvSpPr/>
              <p:nvPr/>
            </p:nvSpPr>
            <p:spPr>
              <a:xfrm rot="2413055">
                <a:off x="697105" y="2007824"/>
                <a:ext cx="960400" cy="177657"/>
              </a:xfrm>
              <a:prstGeom prst="rect">
                <a:avLst/>
              </a:prstGeom>
              <a:solidFill>
                <a:srgbClr val="FFFEC1"/>
              </a:solidFill>
              <a:ln w="63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24" name="Rectangle 15"/>
              <p:cNvSpPr/>
              <p:nvPr/>
            </p:nvSpPr>
            <p:spPr>
              <a:xfrm rot="2406055">
                <a:off x="1051650" y="1806316"/>
                <a:ext cx="542161" cy="265335"/>
              </a:xfrm>
              <a:prstGeom prst="rect">
                <a:avLst/>
              </a:prstGeom>
              <a:solidFill>
                <a:schemeClr val="accent6"/>
              </a:solidFill>
              <a:ln w="12700" cap="flat">
                <a:solidFill>
                  <a:srgbClr val="527E3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25" name="Rectangle 16"/>
              <p:cNvSpPr/>
              <p:nvPr/>
            </p:nvSpPr>
            <p:spPr>
              <a:xfrm>
                <a:off x="0" y="949111"/>
                <a:ext cx="2439721" cy="15448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hueOff val="276587"/>
                      <a:satOff val="-4887"/>
                      <a:lumOff val="24576"/>
                    </a:schemeClr>
                  </a:gs>
                  <a:gs pos="50000">
                    <a:srgbClr val="98AAD9"/>
                  </a:gs>
                  <a:gs pos="100000">
                    <a:schemeClr val="accent1">
                      <a:hueOff val="258141"/>
                      <a:satOff val="-1314"/>
                      <a:lumOff val="16637"/>
                    </a:schemeClr>
                  </a:gs>
                </a:gsLst>
                <a:lin ang="5400000" scaled="0"/>
              </a:gradFill>
              <a:ln w="63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26" name="Rectangle 17"/>
              <p:cNvSpPr/>
              <p:nvPr/>
            </p:nvSpPr>
            <p:spPr>
              <a:xfrm>
                <a:off x="1897561" y="0"/>
                <a:ext cx="418239" cy="872836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solidFill>
                  <a:srgbClr val="787878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27" name="Rectangle 18"/>
              <p:cNvSpPr/>
              <p:nvPr/>
            </p:nvSpPr>
            <p:spPr>
              <a:xfrm>
                <a:off x="1897561" y="1202079"/>
                <a:ext cx="418239" cy="872836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solidFill>
                  <a:srgbClr val="787878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28" name="Rectangle 19"/>
              <p:cNvSpPr/>
              <p:nvPr/>
            </p:nvSpPr>
            <p:spPr>
              <a:xfrm>
                <a:off x="3841592" y="665246"/>
                <a:ext cx="61962" cy="579316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29" name="Freeform 20"/>
              <p:cNvSpPr/>
              <p:nvPr/>
            </p:nvSpPr>
            <p:spPr>
              <a:xfrm>
                <a:off x="1277949" y="290622"/>
                <a:ext cx="2625606" cy="714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5" h="21259" fill="norm" stroke="1" extrusionOk="0">
                    <a:moveTo>
                      <a:pt x="0" y="0"/>
                    </a:moveTo>
                    <a:cubicBezTo>
                      <a:pt x="3255" y="7073"/>
                      <a:pt x="6510" y="14145"/>
                      <a:pt x="9810" y="17662"/>
                    </a:cubicBezTo>
                    <a:cubicBezTo>
                      <a:pt x="13110" y="21179"/>
                      <a:pt x="18000" y="20606"/>
                      <a:pt x="19800" y="21103"/>
                    </a:cubicBezTo>
                    <a:cubicBezTo>
                      <a:pt x="21600" y="21600"/>
                      <a:pt x="20475" y="20759"/>
                      <a:pt x="20610" y="20644"/>
                    </a:cubicBezTo>
                    <a:cubicBezTo>
                      <a:pt x="20745" y="20530"/>
                      <a:pt x="20610" y="20415"/>
                      <a:pt x="20610" y="20415"/>
                    </a:cubicBezTo>
                  </a:path>
                </a:pathLst>
              </a:custGeom>
              <a:noFill/>
              <a:ln w="63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30" name="Freeform 21"/>
              <p:cNvSpPr/>
              <p:nvPr/>
            </p:nvSpPr>
            <p:spPr>
              <a:xfrm flipH="1" rot="10800000">
                <a:off x="511180" y="1005111"/>
                <a:ext cx="3392375" cy="1992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5" h="21259" fill="norm" stroke="1" extrusionOk="0">
                    <a:moveTo>
                      <a:pt x="0" y="0"/>
                    </a:moveTo>
                    <a:cubicBezTo>
                      <a:pt x="3255" y="7073"/>
                      <a:pt x="6510" y="14145"/>
                      <a:pt x="9810" y="17662"/>
                    </a:cubicBezTo>
                    <a:cubicBezTo>
                      <a:pt x="13110" y="21179"/>
                      <a:pt x="18000" y="20606"/>
                      <a:pt x="19800" y="21103"/>
                    </a:cubicBezTo>
                    <a:cubicBezTo>
                      <a:pt x="21600" y="21600"/>
                      <a:pt x="20475" y="20759"/>
                      <a:pt x="20610" y="20644"/>
                    </a:cubicBezTo>
                    <a:cubicBezTo>
                      <a:pt x="20745" y="20530"/>
                      <a:pt x="20610" y="20415"/>
                      <a:pt x="20610" y="20415"/>
                    </a:cubicBezTo>
                  </a:path>
                </a:pathLst>
              </a:custGeom>
              <a:noFill/>
              <a:ln w="63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31" name="Straight Arrow Connector 22"/>
              <p:cNvSpPr/>
              <p:nvPr/>
            </p:nvSpPr>
            <p:spPr>
              <a:xfrm flipH="1">
                <a:off x="3903554" y="1023710"/>
                <a:ext cx="627358" cy="2644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2" name="TextBox 23"/>
              <p:cNvSpPr txBox="1"/>
              <p:nvPr/>
            </p:nvSpPr>
            <p:spPr>
              <a:xfrm>
                <a:off x="3981022" y="769879"/>
                <a:ext cx="876689" cy="2772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1600"/>
                </a:lvl1pPr>
              </a:lstStyle>
              <a:p>
                <a:pPr/>
                <a:r>
                  <a:t>gamma</a:t>
                </a:r>
              </a:p>
            </p:txBody>
          </p:sp>
          <p:sp>
            <p:nvSpPr>
              <p:cNvPr id="333" name="TextBox 24"/>
              <p:cNvSpPr txBox="1"/>
              <p:nvPr/>
            </p:nvSpPr>
            <p:spPr>
              <a:xfrm>
                <a:off x="2778361" y="1139067"/>
                <a:ext cx="1299320" cy="9292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600"/>
                </a:pPr>
                <a:r>
                  <a:t>Electrons</a:t>
                </a:r>
              </a:p>
              <a:p>
                <a:pPr>
                  <a:defRPr sz="1600"/>
                </a:pPr>
                <a:r>
                  <a:t>3-6 GeV</a:t>
                </a:r>
              </a:p>
            </p:txBody>
          </p:sp>
          <p:sp>
            <p:nvSpPr>
              <p:cNvPr id="334" name="TextBox 25"/>
              <p:cNvSpPr txBox="1"/>
              <p:nvPr/>
            </p:nvSpPr>
            <p:spPr>
              <a:xfrm>
                <a:off x="1481050" y="184235"/>
                <a:ext cx="630785" cy="326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  <a:r>
                  <a:t>e+</a:t>
                </a:r>
              </a:p>
            </p:txBody>
          </p:sp>
          <p:sp>
            <p:nvSpPr>
              <p:cNvPr id="335" name="TextBox 26"/>
              <p:cNvSpPr txBox="1"/>
              <p:nvPr/>
            </p:nvSpPr>
            <p:spPr>
              <a:xfrm>
                <a:off x="605239" y="2923139"/>
                <a:ext cx="706979" cy="3102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  <a:r>
                  <a:t>e-</a:t>
                </a:r>
              </a:p>
            </p:txBody>
          </p:sp>
          <p:sp>
            <p:nvSpPr>
              <p:cNvPr id="336" name="TextBox 27"/>
              <p:cNvSpPr txBox="1"/>
              <p:nvPr/>
            </p:nvSpPr>
            <p:spPr>
              <a:xfrm rot="2292407">
                <a:off x="664035" y="2216942"/>
                <a:ext cx="549202" cy="3911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1200"/>
                </a:lvl1pPr>
              </a:lstStyle>
              <a:p>
                <a:pPr/>
                <a:r>
                  <a:t>Radiator</a:t>
                </a:r>
              </a:p>
            </p:txBody>
          </p:sp>
          <p:sp>
            <p:nvSpPr>
              <p:cNvPr id="337" name="TextBox 28"/>
              <p:cNvSpPr txBox="1"/>
              <p:nvPr/>
            </p:nvSpPr>
            <p:spPr>
              <a:xfrm rot="2246589">
                <a:off x="1106299" y="1821424"/>
                <a:ext cx="595293" cy="2338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1200"/>
                </a:lvl1pPr>
              </a:lstStyle>
              <a:p>
                <a:pPr/>
                <a:r>
                  <a:t>Radiator</a:t>
                </a:r>
              </a:p>
            </p:txBody>
          </p:sp>
          <p:sp>
            <p:nvSpPr>
              <p:cNvPr id="338" name="TextBox 29"/>
              <p:cNvSpPr txBox="1"/>
              <p:nvPr/>
            </p:nvSpPr>
            <p:spPr>
              <a:xfrm rot="2482993">
                <a:off x="701172" y="2038967"/>
                <a:ext cx="1128616" cy="3102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  <a:r>
                  <a:t>WCTRD</a:t>
                </a:r>
              </a:p>
            </p:txBody>
          </p:sp>
          <p:sp>
            <p:nvSpPr>
              <p:cNvPr id="339" name="TextBox 30"/>
              <p:cNvSpPr txBox="1"/>
              <p:nvPr/>
            </p:nvSpPr>
            <p:spPr>
              <a:xfrm rot="2494120">
                <a:off x="18080" y="2330299"/>
                <a:ext cx="1318174" cy="5527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  <a:r>
                  <a:t>GEMTRD</a:t>
                </a:r>
              </a:p>
            </p:txBody>
          </p:sp>
          <p:sp>
            <p:nvSpPr>
              <p:cNvPr id="340" name="Straight Arrow Connector 31"/>
              <p:cNvSpPr/>
              <p:nvPr/>
            </p:nvSpPr>
            <p:spPr>
              <a:xfrm flipH="1">
                <a:off x="1138000" y="1996625"/>
                <a:ext cx="215227" cy="52373"/>
              </a:xfrm>
              <a:prstGeom prst="line">
                <a:avLst/>
              </a:prstGeom>
              <a:noFill/>
              <a:ln w="12700" cap="flat">
                <a:solidFill>
                  <a:srgbClr val="EF6FEB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" name="Straight Arrow Connector 32"/>
              <p:cNvSpPr/>
              <p:nvPr/>
            </p:nvSpPr>
            <p:spPr>
              <a:xfrm flipH="1">
                <a:off x="753114" y="2447411"/>
                <a:ext cx="215226" cy="52373"/>
              </a:xfrm>
              <a:prstGeom prst="line">
                <a:avLst/>
              </a:prstGeom>
              <a:noFill/>
              <a:ln w="12700" cap="flat">
                <a:solidFill>
                  <a:srgbClr val="EF6FEB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" name="Straight Arrow Connector 33"/>
              <p:cNvSpPr/>
              <p:nvPr/>
            </p:nvSpPr>
            <p:spPr>
              <a:xfrm flipH="1">
                <a:off x="1277950" y="1933877"/>
                <a:ext cx="162648" cy="280727"/>
              </a:xfrm>
              <a:prstGeom prst="line">
                <a:avLst/>
              </a:prstGeom>
              <a:noFill/>
              <a:ln w="12700" cap="flat">
                <a:solidFill>
                  <a:srgbClr val="EF6FEB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" name="Straight Arrow Connector 34"/>
              <p:cNvSpPr/>
              <p:nvPr/>
            </p:nvSpPr>
            <p:spPr>
              <a:xfrm flipH="1">
                <a:off x="912081" y="2345076"/>
                <a:ext cx="162648" cy="280727"/>
              </a:xfrm>
              <a:prstGeom prst="line">
                <a:avLst/>
              </a:prstGeom>
              <a:noFill/>
              <a:ln w="12700" cap="flat">
                <a:solidFill>
                  <a:srgbClr val="EF6FEB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" name="TextBox 35"/>
              <p:cNvSpPr txBox="1"/>
              <p:nvPr/>
            </p:nvSpPr>
            <p:spPr>
              <a:xfrm>
                <a:off x="1016718" y="1886600"/>
                <a:ext cx="89194" cy="1290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1500" i="1">
                          <a:solidFill>
                            <a:srgbClr val="EF6FEB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sz="1500">
                  <a:solidFill>
                    <a:srgbClr val="EF6FEB"/>
                  </a:solidFill>
                </a:endParaRPr>
              </a:p>
            </p:txBody>
          </p:sp>
          <p:sp>
            <p:nvSpPr>
              <p:cNvPr id="345" name="TextBox 36"/>
              <p:cNvSpPr txBox="1"/>
              <p:nvPr/>
            </p:nvSpPr>
            <p:spPr>
              <a:xfrm>
                <a:off x="850307" y="2548697"/>
                <a:ext cx="89193" cy="1290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1500" i="1">
                          <a:solidFill>
                            <a:srgbClr val="EF6FEB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sz="1500">
                  <a:solidFill>
                    <a:srgbClr val="EF6FEB"/>
                  </a:solidFill>
                </a:endParaRPr>
              </a:p>
            </p:txBody>
          </p:sp>
        </p:grpSp>
        <p:sp>
          <p:nvSpPr>
            <p:cNvPr id="347" name="Rounded Rectangle 4"/>
            <p:cNvSpPr/>
            <p:nvPr/>
          </p:nvSpPr>
          <p:spPr>
            <a:xfrm rot="18515583">
              <a:off x="1406305" y="1876243"/>
              <a:ext cx="541465" cy="1097679"/>
            </a:xfrm>
            <a:prstGeom prst="roundRect">
              <a:avLst>
                <a:gd name="adj" fmla="val 16667"/>
              </a:avLst>
            </a:prstGeom>
            <a:noFill/>
            <a:ln w="19050" cap="flat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8" name="Rounded Rectangle 6"/>
            <p:cNvSpPr/>
            <p:nvPr/>
          </p:nvSpPr>
          <p:spPr>
            <a:xfrm rot="18515583">
              <a:off x="833539" y="2397150"/>
              <a:ext cx="670348" cy="931992"/>
            </a:xfrm>
            <a:prstGeom prst="roundRect">
              <a:avLst>
                <a:gd name="adj" fmla="val 13823"/>
              </a:avLst>
            </a:prstGeom>
            <a:noFill/>
            <a:ln w="19050" cap="flat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9" name="TextBox 8"/>
            <p:cNvSpPr txBox="1"/>
            <p:nvPr/>
          </p:nvSpPr>
          <p:spPr>
            <a:xfrm>
              <a:off x="2068135" y="0"/>
              <a:ext cx="2569674" cy="389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Pair spectrometer</a:t>
              </a:r>
            </a:p>
          </p:txBody>
        </p:sp>
        <p:sp>
          <p:nvSpPr>
            <p:cNvPr id="350" name="TextBox 9"/>
            <p:cNvSpPr txBox="1"/>
            <p:nvPr/>
          </p:nvSpPr>
          <p:spPr>
            <a:xfrm>
              <a:off x="1161295" y="1235322"/>
              <a:ext cx="1031485" cy="469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/>
              </a:lvl1pPr>
            </a:lstStyle>
            <a:p>
              <a:pPr/>
              <a:r>
                <a:t>Beamline</a:t>
              </a:r>
            </a:p>
          </p:txBody>
        </p:sp>
        <p:sp>
          <p:nvSpPr>
            <p:cNvPr id="351" name="Rectangle 10"/>
            <p:cNvSpPr/>
            <p:nvPr/>
          </p:nvSpPr>
          <p:spPr>
            <a:xfrm>
              <a:off x="0" y="672312"/>
              <a:ext cx="333041" cy="1595978"/>
            </a:xfrm>
            <a:prstGeom prst="rect">
              <a:avLst/>
            </a:prstGeom>
            <a:gradFill flip="none" rotWithShape="1">
              <a:gsLst>
                <a:gs pos="0">
                  <a:srgbClr val="5F82CB"/>
                </a:gs>
                <a:gs pos="50000">
                  <a:srgbClr val="3E70CA"/>
                </a:gs>
                <a:gs pos="100000">
                  <a:srgbClr val="2F61BA"/>
                </a:gs>
              </a:gsLst>
              <a:lin ang="5400000" scaled="0"/>
            </a:gradFill>
            <a:ln w="635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2" name="TextBox 11"/>
            <p:cNvSpPr txBox="1"/>
            <p:nvPr/>
          </p:nvSpPr>
          <p:spPr>
            <a:xfrm rot="16200000">
              <a:off x="-399786" y="1129052"/>
              <a:ext cx="1368262" cy="492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HALL -D</a:t>
              </a:r>
            </a:p>
          </p:txBody>
        </p:sp>
      </p:grpSp>
      <p:sp>
        <p:nvSpPr>
          <p:cNvPr id="354" name="TextBox 5"/>
          <p:cNvSpPr txBox="1"/>
          <p:nvPr/>
        </p:nvSpPr>
        <p:spPr>
          <a:xfrm>
            <a:off x="3023112" y="1256933"/>
            <a:ext cx="2076504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Outside of the Glue-X acceptance </a:t>
            </a:r>
          </a:p>
        </p:txBody>
      </p:sp>
      <p:sp>
        <p:nvSpPr>
          <p:cNvPr id="355" name="Rectangle 42"/>
          <p:cNvSpPr txBox="1"/>
          <p:nvPr/>
        </p:nvSpPr>
        <p:spPr>
          <a:xfrm>
            <a:off x="244315" y="5089163"/>
            <a:ext cx="11425964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3-6 GeV electrons in Hall-D from pair spectrometer</a:t>
            </a:r>
          </a:p>
          <a:p>
            <a:pPr marL="285750" indent="-285750">
              <a:buSzPct val="100000"/>
              <a:buChar char="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Flat beam: in-plane(  y spread ~ 5mm)  10kHz rate </a:t>
            </a:r>
          </a:p>
          <a:p>
            <a:pPr marL="285750" indent="-285750">
              <a:buSzPct val="100000"/>
              <a:buChar char="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 parallel with other tracking detectors.</a:t>
            </a:r>
          </a:p>
          <a:p>
            <a:pPr marL="285750" indent="-285750">
              <a:buSzPct val="100000"/>
              <a:buChar char="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covered ½ of the sensitive area with radiator  ( to compare with and without radiator)  </a:t>
            </a:r>
          </a:p>
        </p:txBody>
      </p:sp>
      <p:pic>
        <p:nvPicPr>
          <p:cNvPr id="356" name="Picture 44" descr="Picture 4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395" y="1245823"/>
            <a:ext cx="2284325" cy="3583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Footer Placeholder 10"/>
          <p:cNvSpPr txBox="1"/>
          <p:nvPr/>
        </p:nvSpPr>
        <p:spPr>
          <a:xfrm>
            <a:off x="3037750" y="6444836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pic>
        <p:nvPicPr>
          <p:cNvPr id="35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4461535" y="2387155"/>
            <a:ext cx="5884316" cy="2860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081" y="921650"/>
            <a:ext cx="2837858" cy="5837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81715" y="1117678"/>
            <a:ext cx="2710230" cy="5575329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itle 2"/>
          <p:cNvSpPr txBox="1"/>
          <p:nvPr/>
        </p:nvSpPr>
        <p:spPr>
          <a:xfrm>
            <a:off x="173801" y="251233"/>
            <a:ext cx="8314879" cy="799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457200">
              <a:defRPr sz="39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Integration into GlueX experiment </a:t>
            </a:r>
          </a:p>
        </p:txBody>
      </p:sp>
      <p:sp>
        <p:nvSpPr>
          <p:cNvPr id="363" name="Date Placeholder 4"/>
          <p:cNvSpPr txBox="1"/>
          <p:nvPr/>
        </p:nvSpPr>
        <p:spPr>
          <a:xfrm>
            <a:off x="883919" y="6406785"/>
            <a:ext cx="26517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24-26 March  2021</a:t>
            </a:r>
          </a:p>
        </p:txBody>
      </p:sp>
      <p:sp>
        <p:nvSpPr>
          <p:cNvPr id="364" name="Slide Number Placeholder 11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5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62508" y="875212"/>
            <a:ext cx="2816552" cy="58177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8" name="Rounded Rectangle 12"/>
          <p:cNvGrpSpPr/>
          <p:nvPr/>
        </p:nvGrpSpPr>
        <p:grpSpPr>
          <a:xfrm>
            <a:off x="6749195" y="937487"/>
            <a:ext cx="3344661" cy="617363"/>
            <a:chOff x="0" y="0"/>
            <a:chExt cx="3344660" cy="617361"/>
          </a:xfrm>
        </p:grpSpPr>
        <p:sp>
          <p:nvSpPr>
            <p:cNvPr id="366" name="Rectangle"/>
            <p:cNvSpPr/>
            <p:nvPr/>
          </p:nvSpPr>
          <p:spPr>
            <a:xfrm>
              <a:off x="0" y="15361"/>
              <a:ext cx="3344661" cy="586640"/>
            </a:xfrm>
            <a:prstGeom prst="roundRect">
              <a:avLst>
                <a:gd name="adj" fmla="val 0"/>
              </a:avLst>
            </a:prstGeom>
            <a:solidFill>
              <a:srgbClr val="FFFAD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7" name="GEMTRD/TRD setup at GlueX (winter 2020)"/>
            <p:cNvSpPr txBox="1"/>
            <p:nvPr/>
          </p:nvSpPr>
          <p:spPr>
            <a:xfrm>
              <a:off x="52069" y="-1"/>
              <a:ext cx="3240522" cy="617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pPr/>
              <a:r>
                <a:t>GEMTRD/TRD setup at GlueX (winter 2020)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1" name="Rectangle 12"/>
          <p:cNvSpPr txBox="1"/>
          <p:nvPr/>
        </p:nvSpPr>
        <p:spPr>
          <a:xfrm>
            <a:off x="237311" y="356607"/>
            <a:ext cx="11036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tabLst>
                <a:tab pos="457200" algn="l"/>
                <a:tab pos="914400" algn="l"/>
                <a:tab pos="1358900" algn="l"/>
                <a:tab pos="1828800" algn="l"/>
                <a:tab pos="2286000" algn="l"/>
                <a:tab pos="27305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73700" algn="l"/>
                <a:tab pos="5943600" algn="l"/>
                <a:tab pos="63881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New prototype from Vanderbilt Uni  @ JLAB test beam  </a:t>
            </a:r>
          </a:p>
        </p:txBody>
      </p:sp>
      <p:pic>
        <p:nvPicPr>
          <p:cNvPr id="37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-287735" y="2293032"/>
            <a:ext cx="5156201" cy="3867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1641865437933.JPEG" descr="164186543793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0894" y="1203522"/>
            <a:ext cx="3021900" cy="5439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1641578391704.JPEG" descr="164157839170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1912" y="1416966"/>
            <a:ext cx="3739508" cy="5012532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Can you detail the prototype of the field cage that is planned?"/>
          <p:cNvSpPr txBox="1"/>
          <p:nvPr/>
        </p:nvSpPr>
        <p:spPr>
          <a:xfrm>
            <a:off x="2592936" y="3107757"/>
            <a:ext cx="7006128" cy="64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457200" indent="-317500" defTabSz="457200">
              <a:buSzPct val="100000"/>
              <a:buFont typeface="Arial"/>
              <a:buAutoNum type="arabicPeriod" startAt="1"/>
              <a:defRPr sz="1866"/>
            </a:lvl1pPr>
          </a:lstStyle>
          <a:p>
            <a:pPr/>
            <a:r>
              <a:t>Can you detail the prototype of the field cage that is planned?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8" name="Setup"/>
          <p:cNvSpPr txBox="1"/>
          <p:nvPr>
            <p:ph type="title" idx="4294967295"/>
          </p:nvPr>
        </p:nvSpPr>
        <p:spPr>
          <a:xfrm>
            <a:off x="179085" y="130353"/>
            <a:ext cx="8082858" cy="98092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/>
            <a:r>
              <a:t>Setup  </a:t>
            </a:r>
          </a:p>
        </p:txBody>
      </p:sp>
      <p:pic>
        <p:nvPicPr>
          <p:cNvPr id="379" name="1641578723297 (1).JPEG" descr="1641578723297 (1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550" y="1059423"/>
            <a:ext cx="7247670" cy="5435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1642098928953.JPEG" descr="164209892895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3224" y="565962"/>
            <a:ext cx="3287362" cy="5917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3" name="Gas system"/>
          <p:cNvSpPr txBox="1"/>
          <p:nvPr>
            <p:ph type="title"/>
          </p:nvPr>
        </p:nvSpPr>
        <p:spPr>
          <a:xfrm>
            <a:off x="263235" y="115743"/>
            <a:ext cx="10993584" cy="132556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Gas system </a:t>
            </a:r>
          </a:p>
        </p:txBody>
      </p:sp>
      <p:pic>
        <p:nvPicPr>
          <p:cNvPr id="384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9657" y="4105498"/>
            <a:ext cx="4393160" cy="2135565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Rectangle 11"/>
          <p:cNvSpPr txBox="1"/>
          <p:nvPr/>
        </p:nvSpPr>
        <p:spPr>
          <a:xfrm>
            <a:off x="8140413" y="6292164"/>
            <a:ext cx="1285874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 SRI 8610C</a:t>
            </a:r>
          </a:p>
        </p:txBody>
      </p:sp>
      <p:pic>
        <p:nvPicPr>
          <p:cNvPr id="38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61698" y="1461324"/>
            <a:ext cx="2957380" cy="24784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4" name="Group"/>
          <p:cNvGrpSpPr/>
          <p:nvPr/>
        </p:nvGrpSpPr>
        <p:grpSpPr>
          <a:xfrm>
            <a:off x="474721" y="1193551"/>
            <a:ext cx="3775672" cy="5473202"/>
            <a:chOff x="0" y="0"/>
            <a:chExt cx="3775670" cy="5473200"/>
          </a:xfrm>
        </p:grpSpPr>
        <p:pic>
          <p:nvPicPr>
            <p:cNvPr id="387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660584" cy="5473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8" name="Straight Arrow Connector 12"/>
            <p:cNvSpPr/>
            <p:nvPr/>
          </p:nvSpPr>
          <p:spPr>
            <a:xfrm>
              <a:off x="270786" y="645459"/>
              <a:ext cx="95179" cy="1092579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9" name="Straight Arrow Connector 13"/>
            <p:cNvSpPr/>
            <p:nvPr/>
          </p:nvSpPr>
          <p:spPr>
            <a:xfrm>
              <a:off x="653403" y="1434533"/>
              <a:ext cx="123698" cy="476910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0" name="Straight Arrow Connector 14"/>
            <p:cNvSpPr/>
            <p:nvPr/>
          </p:nvSpPr>
          <p:spPr>
            <a:xfrm flipH="1">
              <a:off x="1738679" y="3270688"/>
              <a:ext cx="1164068" cy="910070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1" name="TextBox 15"/>
            <p:cNvSpPr txBox="1"/>
            <p:nvPr/>
          </p:nvSpPr>
          <p:spPr>
            <a:xfrm>
              <a:off x="2777301" y="2973649"/>
              <a:ext cx="998370" cy="6420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Xenon </a:t>
              </a:r>
            </a:p>
          </p:txBody>
        </p:sp>
        <p:sp>
          <p:nvSpPr>
            <p:cNvPr id="392" name="TextBox 16"/>
            <p:cNvSpPr txBox="1"/>
            <p:nvPr/>
          </p:nvSpPr>
          <p:spPr>
            <a:xfrm>
              <a:off x="3244" y="357946"/>
              <a:ext cx="859830" cy="397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Argon </a:t>
              </a:r>
            </a:p>
          </p:txBody>
        </p:sp>
        <p:sp>
          <p:nvSpPr>
            <p:cNvPr id="393" name="TextBox 17"/>
            <p:cNvSpPr txBox="1"/>
            <p:nvPr/>
          </p:nvSpPr>
          <p:spPr>
            <a:xfrm>
              <a:off x="512670" y="1122368"/>
              <a:ext cx="863244" cy="431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CO</a:t>
              </a:r>
              <a:r>
                <a:rPr baseline="-25000"/>
                <a:t>2</a:t>
              </a:r>
              <a:r>
                <a:t> </a:t>
              </a:r>
            </a:p>
          </p:txBody>
        </p:sp>
      </p:grpSp>
      <p:sp>
        <p:nvSpPr>
          <p:cNvPr id="395" name="Rectangle 20"/>
          <p:cNvSpPr txBox="1"/>
          <p:nvPr/>
        </p:nvSpPr>
        <p:spPr>
          <a:xfrm>
            <a:off x="3344555" y="4492494"/>
            <a:ext cx="2207723" cy="167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Small Xe-gas bottle : $8k  !</a:t>
            </a:r>
          </a:p>
          <a:p>
            <a:pPr>
              <a:defRPr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( need a  good program planning!!!)</a:t>
            </a:r>
          </a:p>
        </p:txBody>
      </p:sp>
      <p:sp>
        <p:nvSpPr>
          <p:cNvPr id="396" name="TextBox 9"/>
          <p:cNvSpPr txBox="1"/>
          <p:nvPr/>
        </p:nvSpPr>
        <p:spPr>
          <a:xfrm>
            <a:off x="3320704" y="1127909"/>
            <a:ext cx="5331643" cy="3411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Gas system ( assembled at Temple U.): 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Without a re-circulation and  a purification system (too early stage of R&amp;D)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But with gas mixing system  and Flow controller, C0</a:t>
            </a:r>
            <a:r>
              <a:rPr baseline="-25000"/>
              <a:t>2</a:t>
            </a:r>
            <a:r>
              <a:t> controller 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We purchased </a:t>
            </a:r>
            <a:r>
              <a:rPr>
                <a:solidFill>
                  <a:srgbClr val="C00000"/>
                </a:solidFill>
              </a:rPr>
              <a:t>gas analyzer </a:t>
            </a:r>
            <a:r>
              <a:t>to begin quantifying and monitoring </a:t>
            </a:r>
            <a:r>
              <a:rPr>
                <a:solidFill>
                  <a:srgbClr val="00B050"/>
                </a:solidFill>
              </a:rPr>
              <a:t>contaminations </a:t>
            </a:r>
            <a:r>
              <a:t>and to measure the concentrations of the Xe and CO</a:t>
            </a:r>
            <a:r>
              <a:rPr baseline="-27375"/>
              <a:t>2</a:t>
            </a:r>
            <a:r>
              <a:t> gasses. 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>
                <a:latin typeface="+mn-lt"/>
                <a:ea typeface="+mn-ea"/>
                <a:cs typeface="+mn-cs"/>
                <a:sym typeface="Calibri"/>
              </a:rPr>
              <a:t>-&gt; split  a cost with Hall-D :  our contribution  $7k (40%) to extend up to Xe</a:t>
            </a:r>
          </a:p>
        </p:txBody>
      </p:sp>
      <p:sp>
        <p:nvSpPr>
          <p:cNvPr id="397" name="Rectangle 18"/>
          <p:cNvSpPr txBox="1"/>
          <p:nvPr/>
        </p:nvSpPr>
        <p:spPr>
          <a:xfrm>
            <a:off x="5582460" y="4240436"/>
            <a:ext cx="2067015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Gas mixing  setup: </a:t>
            </a:r>
          </a:p>
          <a:p>
            <a:pPr/>
            <a:r>
              <a:t>Xenon/CO2: 80/20 percent.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Footer Placeholder 4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400" name="Rounded Rectangle 24"/>
          <p:cNvSpPr/>
          <p:nvPr/>
        </p:nvSpPr>
        <p:spPr>
          <a:xfrm>
            <a:off x="8118185" y="419037"/>
            <a:ext cx="3974860" cy="1775099"/>
          </a:xfrm>
          <a:prstGeom prst="roundRect">
            <a:avLst>
              <a:gd name="adj" fmla="val 6478"/>
            </a:avLst>
          </a:prstGeom>
          <a:solidFill>
            <a:srgbClr val="FFFAD1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1" name="Title 1"/>
          <p:cNvSpPr txBox="1"/>
          <p:nvPr>
            <p:ph type="title"/>
          </p:nvPr>
        </p:nvSpPr>
        <p:spPr>
          <a:xfrm>
            <a:off x="2286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Readout </a:t>
            </a:r>
          </a:p>
        </p:txBody>
      </p:sp>
      <p:sp>
        <p:nvSpPr>
          <p:cNvPr id="402" name="Date Placeholder 3"/>
          <p:cNvSpPr txBox="1"/>
          <p:nvPr/>
        </p:nvSpPr>
        <p:spPr>
          <a:xfrm>
            <a:off x="883919" y="6406785"/>
            <a:ext cx="26517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24-26 March  2021</a:t>
            </a:r>
          </a:p>
        </p:txBody>
      </p:sp>
      <p:sp>
        <p:nvSpPr>
          <p:cNvPr id="403" name="Slide Number Placeholder 5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4" name="Rectangle 6"/>
          <p:cNvSpPr txBox="1"/>
          <p:nvPr/>
        </p:nvSpPr>
        <p:spPr>
          <a:xfrm>
            <a:off x="2730281" y="467958"/>
            <a:ext cx="5104015" cy="143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Current setup: preamplifiers (GAS2 ASIC chip) </a:t>
            </a:r>
            <a:r>
              <a:rPr>
                <a:solidFill>
                  <a:srgbClr val="00B050"/>
                </a:solidFill>
              </a:rPr>
              <a:t>with shaping times of∼10-12ns</a:t>
            </a:r>
            <a:r>
              <a:t>. </a:t>
            </a:r>
          </a:p>
          <a:p>
            <a:pPr/>
            <a:r>
              <a:t>The flash ADC has a sampling rate of </a:t>
            </a:r>
            <a:r>
              <a:rPr>
                <a:solidFill>
                  <a:srgbClr val="0070C0"/>
                </a:solidFill>
              </a:rPr>
              <a:t>125 MHz and 12 bit </a:t>
            </a:r>
            <a:r>
              <a:t>resolution but provides only </a:t>
            </a:r>
            <a:r>
              <a:rPr>
                <a:solidFill>
                  <a:srgbClr val="C00000"/>
                </a:solidFill>
              </a:rPr>
              <a:t>pipe-lined triggered </a:t>
            </a:r>
            <a:r>
              <a:t>readout ( </a:t>
            </a:r>
            <a:r>
              <a:rPr>
                <a:solidFill>
                  <a:srgbClr val="C00000"/>
                </a:solidFill>
              </a:rPr>
              <a:t>price ~50$/channel</a:t>
            </a:r>
            <a:r>
              <a:t>)</a:t>
            </a:r>
          </a:p>
        </p:txBody>
      </p:sp>
      <p:pic>
        <p:nvPicPr>
          <p:cNvPr id="40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2878847"/>
            <a:ext cx="3844636" cy="3161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73550" y="2878847"/>
            <a:ext cx="3844636" cy="3161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18500" y="2878847"/>
            <a:ext cx="3774545" cy="310399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extBox 14"/>
          <p:cNvSpPr txBox="1"/>
          <p:nvPr/>
        </p:nvSpPr>
        <p:spPr>
          <a:xfrm>
            <a:off x="2825286" y="3114919"/>
            <a:ext cx="1016924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/>
            <a:r>
              <a:t>Current setup</a:t>
            </a:r>
          </a:p>
        </p:txBody>
      </p:sp>
      <p:sp>
        <p:nvSpPr>
          <p:cNvPr id="409" name="TextBox 19"/>
          <p:cNvSpPr txBox="1"/>
          <p:nvPr/>
        </p:nvSpPr>
        <p:spPr>
          <a:xfrm>
            <a:off x="9399436" y="2238212"/>
            <a:ext cx="2178808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80ns (Sampa) shaping  time </a:t>
            </a:r>
          </a:p>
        </p:txBody>
      </p:sp>
      <p:sp>
        <p:nvSpPr>
          <p:cNvPr id="410" name="TextBox 20"/>
          <p:cNvSpPr txBox="1"/>
          <p:nvPr/>
        </p:nvSpPr>
        <p:spPr>
          <a:xfrm>
            <a:off x="5203074" y="2491711"/>
            <a:ext cx="263122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~ 40ns shaping  time </a:t>
            </a:r>
          </a:p>
        </p:txBody>
      </p:sp>
      <p:sp>
        <p:nvSpPr>
          <p:cNvPr id="411" name="Rectangle 21"/>
          <p:cNvSpPr txBox="1"/>
          <p:nvPr/>
        </p:nvSpPr>
        <p:spPr>
          <a:xfrm>
            <a:off x="1063526" y="2490100"/>
            <a:ext cx="228354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~ 20ns shaping  time </a:t>
            </a:r>
          </a:p>
        </p:txBody>
      </p:sp>
      <p:sp>
        <p:nvSpPr>
          <p:cNvPr id="412" name="TextBox 22"/>
          <p:cNvSpPr txBox="1"/>
          <p:nvPr/>
        </p:nvSpPr>
        <p:spPr>
          <a:xfrm>
            <a:off x="8199119" y="419036"/>
            <a:ext cx="3923250" cy="1684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u="sng"/>
            </a:pPr>
            <a:r>
              <a:t>Shaping time: </a:t>
            </a:r>
          </a:p>
          <a:p>
            <a:pPr/>
            <a:r>
              <a:t>For TRD applications not only raising time is important, but also full width (tails, return to baseline )</a:t>
            </a:r>
          </a:p>
          <a:p>
            <a:pPr/>
            <a:r>
              <a:t>In Xe – high density clusters                 ( ionization density)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Footer Placeholder 4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415" name="Title 1"/>
          <p:cNvSpPr txBox="1"/>
          <p:nvPr>
            <p:ph type="title"/>
          </p:nvPr>
        </p:nvSpPr>
        <p:spPr>
          <a:xfrm>
            <a:off x="228600" y="32111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Readout </a:t>
            </a:r>
          </a:p>
        </p:txBody>
      </p:sp>
      <p:sp>
        <p:nvSpPr>
          <p:cNvPr id="416" name="Date Placeholder 3"/>
          <p:cNvSpPr txBox="1"/>
          <p:nvPr/>
        </p:nvSpPr>
        <p:spPr>
          <a:xfrm>
            <a:off x="883919" y="6406785"/>
            <a:ext cx="26517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24-26 March  2021</a:t>
            </a:r>
          </a:p>
        </p:txBody>
      </p:sp>
      <p:sp>
        <p:nvSpPr>
          <p:cNvPr id="417" name="Slide Number Placeholder 5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8" name="Rectangle 6"/>
          <p:cNvSpPr txBox="1"/>
          <p:nvPr/>
        </p:nvSpPr>
        <p:spPr>
          <a:xfrm>
            <a:off x="274319" y="1273289"/>
            <a:ext cx="6718070" cy="1171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a preamplifier (GAS2 ASIC chip) </a:t>
            </a:r>
            <a:r>
              <a:rPr>
                <a:solidFill>
                  <a:srgbClr val="00B050"/>
                </a:solidFill>
              </a:rPr>
              <a:t>with shaping times of∼10-12ns</a:t>
            </a:r>
            <a:r>
              <a:t>. </a:t>
            </a:r>
          </a:p>
          <a:p>
            <a:pPr/>
            <a:r>
              <a:t>The flash ADC has a sampling rate of </a:t>
            </a:r>
            <a:r>
              <a:rPr>
                <a:solidFill>
                  <a:srgbClr val="0070C0"/>
                </a:solidFill>
              </a:rPr>
              <a:t>125 MHz and 12 bit </a:t>
            </a:r>
            <a:r>
              <a:t>resolution but provides only </a:t>
            </a:r>
            <a:r>
              <a:rPr>
                <a:solidFill>
                  <a:srgbClr val="C00000"/>
                </a:solidFill>
              </a:rPr>
              <a:t>pipe-lined triggered </a:t>
            </a:r>
            <a:r>
              <a:t>readout ( </a:t>
            </a:r>
            <a:r>
              <a:rPr>
                <a:solidFill>
                  <a:srgbClr val="C00000"/>
                </a:solidFill>
              </a:rPr>
              <a:t>price ~50$/channel</a:t>
            </a:r>
            <a:r>
              <a:t>)</a:t>
            </a:r>
          </a:p>
        </p:txBody>
      </p:sp>
      <p:pic>
        <p:nvPicPr>
          <p:cNvPr id="41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78992" y="3106653"/>
            <a:ext cx="3913910" cy="3249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3106653"/>
            <a:ext cx="3875197" cy="3165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84865" y="3106653"/>
            <a:ext cx="3713058" cy="316573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TextBox 16"/>
          <p:cNvSpPr txBox="1"/>
          <p:nvPr/>
        </p:nvSpPr>
        <p:spPr>
          <a:xfrm>
            <a:off x="1483050" y="2518881"/>
            <a:ext cx="254723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Sampling frequency: </a:t>
            </a:r>
          </a:p>
        </p:txBody>
      </p:sp>
      <p:pic>
        <p:nvPicPr>
          <p:cNvPr id="423" name="Picture 19" descr="Picture 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17610" y="357575"/>
            <a:ext cx="3202984" cy="2633973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TextBox 20"/>
          <p:cNvSpPr txBox="1"/>
          <p:nvPr/>
        </p:nvSpPr>
        <p:spPr>
          <a:xfrm>
            <a:off x="10658183" y="508761"/>
            <a:ext cx="1148426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t>Current setup</a:t>
            </a:r>
          </a:p>
          <a:p>
            <a:pPr>
              <a:defRPr b="1">
                <a:solidFill>
                  <a:srgbClr val="C00000"/>
                </a:solidFill>
              </a:defRPr>
            </a:pPr>
            <a:r>
              <a:t>125MHz</a:t>
            </a:r>
          </a:p>
        </p:txBody>
      </p:sp>
      <p:sp>
        <p:nvSpPr>
          <p:cNvPr id="425" name="Rectangle 21"/>
          <p:cNvSpPr txBox="1"/>
          <p:nvPr/>
        </p:nvSpPr>
        <p:spPr>
          <a:xfrm>
            <a:off x="2793641" y="3235013"/>
            <a:ext cx="108238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/>
            <a:r>
              <a:t>62.5 MHz</a:t>
            </a:r>
          </a:p>
        </p:txBody>
      </p:sp>
      <p:sp>
        <p:nvSpPr>
          <p:cNvPr id="426" name="Rectangle 22"/>
          <p:cNvSpPr txBox="1"/>
          <p:nvPr/>
        </p:nvSpPr>
        <p:spPr>
          <a:xfrm>
            <a:off x="6497771" y="3235013"/>
            <a:ext cx="120952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/>
            <a:r>
              <a:t>31.25 MHz</a:t>
            </a:r>
          </a:p>
        </p:txBody>
      </p:sp>
      <p:sp>
        <p:nvSpPr>
          <p:cNvPr id="427" name="Rectangle 23"/>
          <p:cNvSpPr txBox="1"/>
          <p:nvPr/>
        </p:nvSpPr>
        <p:spPr>
          <a:xfrm>
            <a:off x="10566402" y="3255917"/>
            <a:ext cx="108238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/>
            <a:r>
              <a:t>15.6 MHz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0" name="Rectangle 8"/>
          <p:cNvSpPr txBox="1"/>
          <p:nvPr/>
        </p:nvSpPr>
        <p:spPr>
          <a:xfrm>
            <a:off x="236832" y="1260374"/>
            <a:ext cx="4932361" cy="1504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Radiator comparison </a:t>
            </a:r>
          </a:p>
          <a:p>
            <a:pPr defTabSz="457200"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fleece, </a:t>
            </a:r>
          </a:p>
          <a:p>
            <a:pPr defTabSz="457200"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ca 500 foils of different thickness  25</a:t>
            </a:r>
            <a14:m>
              <m:oMath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r>
              <a:t> , 12 </a:t>
            </a:r>
            <a14:m>
              <m:oMath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r>
              <a:t>  (0.0005 inch ) </a:t>
            </a:r>
          </a:p>
        </p:txBody>
      </p:sp>
      <p:sp>
        <p:nvSpPr>
          <p:cNvPr id="431" name="Rectangle 1"/>
          <p:cNvSpPr txBox="1"/>
          <p:nvPr/>
        </p:nvSpPr>
        <p:spPr>
          <a:xfrm>
            <a:off x="277495" y="450369"/>
            <a:ext cx="7585183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New Results ( very preliminary)  </a:t>
            </a:r>
          </a:p>
        </p:txBody>
      </p:sp>
      <p:sp>
        <p:nvSpPr>
          <p:cNvPr id="432" name="Rectangle 2"/>
          <p:cNvSpPr/>
          <p:nvPr/>
        </p:nvSpPr>
        <p:spPr>
          <a:xfrm>
            <a:off x="7839344" y="3693674"/>
            <a:ext cx="596901" cy="251476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433" name="Slide Number Placeholder 3"/>
          <p:cNvSpPr txBox="1"/>
          <p:nvPr/>
        </p:nvSpPr>
        <p:spPr>
          <a:xfrm>
            <a:off x="10932953" y="6443966"/>
            <a:ext cx="258625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r" defTabSz="457200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34" name="Screen Shot 2022-01-12 at 1.14.20 PM.png" descr="Screen Shot 2022-01-12 at 1.14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88" y="2733715"/>
            <a:ext cx="4932361" cy="3537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Screen Shot 2022-01-12 at 1.10.03 PM.png" descr="Screen Shot 2022-01-12 at 1.10.0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0229" y="1575412"/>
            <a:ext cx="5748952" cy="4109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25"/>
          <p:cNvSpPr txBox="1"/>
          <p:nvPr/>
        </p:nvSpPr>
        <p:spPr>
          <a:xfrm>
            <a:off x="2963367" y="5277237"/>
            <a:ext cx="452129" cy="264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/>
            </a:pPr>
            <a:r>
              <a:t>25</a:t>
            </a:r>
            <a14:m>
              <m:oMath>
                <m:r>
                  <a:rPr xmlns:a="http://schemas.openxmlformats.org/drawingml/2006/main" sz="1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1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</a:p>
        </p:txBody>
      </p:sp>
      <p:sp>
        <p:nvSpPr>
          <p:cNvPr id="437" name="foils : 12"/>
          <p:cNvSpPr txBox="1"/>
          <p:nvPr/>
        </p:nvSpPr>
        <p:spPr>
          <a:xfrm>
            <a:off x="10210272" y="3038665"/>
            <a:ext cx="1369865" cy="40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foils : 12</a:t>
            </a:r>
            <a14:m>
              <m:oMath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ease clarify what work was already partially addressed within eRD22, and what lines of R&amp;D are new.…"/>
          <p:cNvSpPr txBox="1"/>
          <p:nvPr>
            <p:ph type="title"/>
          </p:nvPr>
        </p:nvSpPr>
        <p:spPr>
          <a:xfrm>
            <a:off x="324998" y="420606"/>
            <a:ext cx="10515601" cy="1325564"/>
          </a:xfrm>
          <a:prstGeom prst="rect">
            <a:avLst/>
          </a:prstGeom>
        </p:spPr>
        <p:txBody>
          <a:bodyPr/>
          <a:lstStyle/>
          <a:p>
            <a:pPr marL="649786" indent="-517071" defTabSz="868680">
              <a:buSzPct val="100000"/>
              <a:buFont typeface="Arial"/>
              <a:buAutoNum type="arabicPeriod" startAt="1"/>
              <a:defRPr sz="3040">
                <a:latin typeface="Arial"/>
                <a:ea typeface="Arial"/>
                <a:cs typeface="Arial"/>
                <a:sym typeface="Arial"/>
              </a:defRPr>
            </a:pPr>
            <a:r>
              <a:t>Please clarify what work was already partially addressed within eRD22, and what lines of R&amp;D are new.</a:t>
            </a:r>
          </a:p>
          <a:p>
            <a:pPr defTabSz="868680">
              <a:defRPr sz="3040">
                <a:latin typeface="Arial"/>
                <a:ea typeface="Arial"/>
                <a:cs typeface="Arial"/>
                <a:sym typeface="Arial"/>
              </a:defRPr>
            </a:pPr>
            <a:r>
              <a:t>(eRD22) 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11164902" y="6406785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7" name="The eRD22 proposal was submitted and approved in January 2018…"/>
          <p:cNvSpPr txBox="1"/>
          <p:nvPr/>
        </p:nvSpPr>
        <p:spPr>
          <a:xfrm>
            <a:off x="322971" y="1825027"/>
            <a:ext cx="8474177" cy="4934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60000"/>
              <a:buBlip>
                <a:blip r:embed="rId2"/>
              </a:buBlip>
            </a:pPr>
            <a:r>
              <a:t>The eRD22 proposal was submitted and approved in January 2018 </a:t>
            </a:r>
          </a:p>
          <a:p>
            <a:pPr marL="180473" indent="-180473">
              <a:buSzPct val="60000"/>
              <a:buBlip>
                <a:blip r:embed="rId2"/>
              </a:buBlip>
            </a:pPr>
          </a:p>
          <a:p>
            <a:pPr marL="180473" indent="-180473">
              <a:buSzPct val="60000"/>
              <a:buBlip>
                <a:blip r:embed="rId2"/>
              </a:buBlip>
            </a:pPr>
            <a:r>
              <a:t>A main goal was to demonstrate a </a:t>
            </a:r>
            <a:r>
              <a:rPr b="1"/>
              <a:t>proof of principle</a:t>
            </a:r>
            <a:r>
              <a:t> for an operation of GEM-based TRD. TRD provides e/</a:t>
            </a:r>
            <a14:m>
              <m:oMath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  <a:r>
              <a:t> rejection for particles with E&gt;2GeV</a:t>
            </a:r>
          </a:p>
          <a:p>
            <a:pPr marL="180473" indent="-180473">
              <a:buSzPct val="60000"/>
              <a:buBlip>
                <a:blip r:embed="rId2"/>
              </a:buBlip>
            </a:pPr>
          </a:p>
          <a:p>
            <a:pPr marL="180473" indent="-180473">
              <a:buSzPct val="60000"/>
              <a:buBlip>
                <a:blip r:embed="rId2"/>
              </a:buBlip>
            </a:pPr>
            <a:r>
              <a:t>We performed a </a:t>
            </a:r>
            <a:r>
              <a:rPr b="1"/>
              <a:t>standalone Geant4 simulation</a:t>
            </a:r>
            <a:r>
              <a:t>  of  the setup:  optimization of TR-radiator  thicknesses  and gas volume  -  before the prototype assembly. </a:t>
            </a:r>
          </a:p>
          <a:p>
            <a:pPr marL="180473" indent="-180473">
              <a:buSzPct val="60000"/>
              <a:buBlip>
                <a:blip r:embed="rId2"/>
              </a:buBlip>
            </a:pPr>
          </a:p>
          <a:p>
            <a:pPr marL="180473" indent="-180473">
              <a:buSzPct val="60000"/>
              <a:buBlip>
                <a:blip r:embed="rId2"/>
              </a:buBlip>
            </a:pPr>
            <a:r>
              <a:t>We developed a prototype, which was </a:t>
            </a:r>
            <a:r>
              <a:rPr b="1"/>
              <a:t>optimized for the TR applications. </a:t>
            </a:r>
            <a:endParaRPr b="1"/>
          </a:p>
          <a:p>
            <a:pPr marL="180473" indent="-180473">
              <a:buSzPct val="60000"/>
              <a:buBlip>
                <a:blip r:embed="rId2"/>
              </a:buBlip>
            </a:pPr>
          </a:p>
          <a:p>
            <a:pPr marL="180473" indent="-180473">
              <a:buSzPct val="60000"/>
              <a:buBlip>
                <a:blip r:embed="rId2"/>
              </a:buBlip>
            </a:pPr>
            <a:r>
              <a:t>We performed a studies with various  </a:t>
            </a:r>
            <a:r>
              <a:rPr b="1"/>
              <a:t>Xe-based</a:t>
            </a:r>
            <a:r>
              <a:t> gas mixture,  performed optimization of HV.  </a:t>
            </a:r>
          </a:p>
          <a:p>
            <a:pPr marL="180473" indent="-180473">
              <a:buSzPct val="60000"/>
              <a:buBlip>
                <a:blip r:embed="rId2"/>
              </a:buBlip>
            </a:pPr>
          </a:p>
          <a:p>
            <a:pPr marL="180473" indent="-180473">
              <a:buSzPct val="60000"/>
              <a:buBlip>
                <a:blip r:embed="rId2"/>
              </a:buBlip>
            </a:pPr>
            <a:r>
              <a:t>We made a specification for  front-end electronics. </a:t>
            </a:r>
          </a:p>
          <a:p>
            <a:pPr marL="180473" indent="-180473">
              <a:buSzPct val="60000"/>
              <a:buBlip>
                <a:blip r:embed="rId2"/>
              </a:buBlip>
            </a:pPr>
          </a:p>
          <a:p>
            <a:pPr marL="180473" indent="-180473">
              <a:buSzPct val="60000"/>
              <a:buBlip>
                <a:blip r:embed="rId2"/>
              </a:buBlip>
            </a:pPr>
            <a:r>
              <a:t>Due to covid , our testbeam at Fermilab ( e and hadron beam)  was cancelled .  We used JLAB setup </a:t>
            </a:r>
            <a:r>
              <a:rPr b="1"/>
              <a:t>( e-only) beam</a:t>
            </a:r>
            <a:r>
              <a:t>  to estimate e/pi rejection factor. </a:t>
            </a:r>
          </a:p>
        </p:txBody>
      </p:sp>
      <p:pic>
        <p:nvPicPr>
          <p:cNvPr id="118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56464" y="1279265"/>
            <a:ext cx="1936509" cy="3104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1769" y="4545373"/>
            <a:ext cx="3647058" cy="205147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Footer Placeholder 33"/>
          <p:cNvSpPr txBox="1"/>
          <p:nvPr/>
        </p:nvSpPr>
        <p:spPr>
          <a:xfrm>
            <a:off x="175060" y="6406785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  <p:sp>
        <p:nvSpPr>
          <p:cNvPr id="121" name="Footer Placeholder 33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Footer Placeholder 4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440" name="Slide Number Placeholder 5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0424" y="1152474"/>
            <a:ext cx="3263901" cy="2157886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lide Number Placeholder 4"/>
          <p:cNvSpPr txBox="1"/>
          <p:nvPr/>
        </p:nvSpPr>
        <p:spPr>
          <a:xfrm>
            <a:off x="9258992" y="6357611"/>
            <a:ext cx="20421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443" name="Slide Number Placeholder 3"/>
          <p:cNvSpPr txBox="1"/>
          <p:nvPr/>
        </p:nvSpPr>
        <p:spPr>
          <a:xfrm>
            <a:off x="9258992" y="6357611"/>
            <a:ext cx="20421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 defTabSz="457200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444" name="Slide Number Placeholder 1"/>
          <p:cNvSpPr txBox="1"/>
          <p:nvPr/>
        </p:nvSpPr>
        <p:spPr>
          <a:xfrm>
            <a:off x="9231412" y="6330606"/>
            <a:ext cx="204216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ct val="93000"/>
              </a:lnSpc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10</a:t>
            </a:r>
          </a:p>
        </p:txBody>
      </p:sp>
      <p:pic>
        <p:nvPicPr>
          <p:cNvPr id="445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96268" y="4612344"/>
            <a:ext cx="3088370" cy="2109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76633" y="2877755"/>
            <a:ext cx="3151935" cy="212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66654" y="2793450"/>
            <a:ext cx="2890798" cy="2010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61544" y="828597"/>
            <a:ext cx="3015755" cy="202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Picture 17" descr="Picture 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59726" y="4803080"/>
            <a:ext cx="2929615" cy="1995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Picture 18" descr="Picture 1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18127" y="1075187"/>
            <a:ext cx="3043418" cy="1448973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Rectangle 8"/>
          <p:cNvSpPr txBox="1"/>
          <p:nvPr/>
        </p:nvSpPr>
        <p:spPr>
          <a:xfrm>
            <a:off x="261620" y="252680"/>
            <a:ext cx="6969760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tabLst>
                <a:tab pos="457200" algn="l"/>
                <a:tab pos="914400" algn="l"/>
                <a:tab pos="1358900" algn="l"/>
                <a:tab pos="1828800" algn="l"/>
                <a:tab pos="2286000" algn="l"/>
                <a:tab pos="27305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73700" algn="l"/>
                <a:tab pos="5943600" algn="l"/>
                <a:tab pos="63881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Machine learning technique</a:t>
            </a:r>
          </a:p>
        </p:txBody>
      </p:sp>
      <p:sp>
        <p:nvSpPr>
          <p:cNvPr id="452" name="Rectangle 2"/>
          <p:cNvSpPr txBox="1"/>
          <p:nvPr/>
        </p:nvSpPr>
        <p:spPr>
          <a:xfrm>
            <a:off x="275490" y="3407512"/>
            <a:ext cx="4882342" cy="348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Upto 20 variables were used as input for likelihood and artificial neural network (ANN) programs, such as </a:t>
            </a:r>
            <a:r>
              <a:rPr>
                <a:solidFill>
                  <a:srgbClr val="0070C0"/>
                </a:solidFill>
              </a:rPr>
              <a:t>JETNET or ROOT-based (Multi-layer Perceptron</a:t>
            </a:r>
            <a:r>
              <a:t>).</a:t>
            </a: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We compared cluster counting method and integrated charge within a bin (drift slice). </a:t>
            </a: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/>
            <a:r>
              <a:t>Cluster counting method ( Time, Amplitude, number of clusters )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Budget"/>
          <p:cNvSpPr txBox="1"/>
          <p:nvPr>
            <p:ph type="title"/>
          </p:nvPr>
        </p:nvSpPr>
        <p:spPr>
          <a:xfrm>
            <a:off x="352739" y="-37114"/>
            <a:ext cx="10515601" cy="1325564"/>
          </a:xfrm>
          <a:prstGeom prst="rect">
            <a:avLst/>
          </a:prstGeom>
        </p:spPr>
        <p:txBody>
          <a:bodyPr/>
          <a:lstStyle/>
          <a:p>
            <a:pPr/>
            <a:r>
              <a:t>Budget</a:t>
            </a:r>
          </a:p>
        </p:txBody>
      </p:sp>
      <p:sp>
        <p:nvSpPr>
          <p:cNvPr id="4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6" name="Screenshot 2022-11-14 at 8.00.48 AM.png" descr="Screenshot 2022-11-14 at 8.00.4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99" y="1140616"/>
            <a:ext cx="6235701" cy="298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Screenshot 2022-11-15 at 8.03.20 AM.png" descr="Screenshot 2022-11-15 at 8.03.2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09" y="3760283"/>
            <a:ext cx="10541001" cy="283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Screenshot 2022-11-14 at 10.36.22 AM.png" descr="Screenshot 2022-11-14 at 10.36.22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95336" y="552612"/>
            <a:ext cx="3278157" cy="298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lide Number"/>
          <p:cNvSpPr txBox="1"/>
          <p:nvPr>
            <p:ph type="sldNum" sz="quarter" idx="2"/>
          </p:nvPr>
        </p:nvSpPr>
        <p:spPr>
          <a:xfrm>
            <a:off x="11164902" y="6406785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4" name="(Proposed program of work and deliverables)"/>
          <p:cNvSpPr txBox="1"/>
          <p:nvPr>
            <p:ph type="title"/>
          </p:nvPr>
        </p:nvSpPr>
        <p:spPr>
          <a:xfrm>
            <a:off x="1606946" y="1116822"/>
            <a:ext cx="8978108" cy="1325564"/>
          </a:xfrm>
          <a:prstGeom prst="rect">
            <a:avLst/>
          </a:prstGeom>
        </p:spPr>
        <p:txBody>
          <a:bodyPr/>
          <a:lstStyle/>
          <a:p>
            <a:pPr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(Proposed program of work and deliverables)</a:t>
            </a:r>
          </a:p>
          <a:p>
            <a:pPr>
              <a:defRPr sz="3200"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  <a:p>
            <a:pPr>
              <a:defRPr sz="3200"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5" name="Please clarify what work was already partially addressed within eRD22, and what lines of R&amp;D are new."/>
          <p:cNvSpPr txBox="1"/>
          <p:nvPr/>
        </p:nvSpPr>
        <p:spPr>
          <a:xfrm>
            <a:off x="75333" y="421696"/>
            <a:ext cx="105156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marL="649786" indent="-517071" defTabSz="868680">
              <a:lnSpc>
                <a:spcPct val="90000"/>
              </a:lnSpc>
              <a:buSzPct val="100000"/>
              <a:buFont typeface="Arial"/>
              <a:buAutoNum type="arabicPeriod" startAt="1"/>
              <a:defRPr sz="3040"/>
            </a:lvl1pPr>
          </a:lstStyle>
          <a:p>
            <a:pPr/>
            <a:r>
              <a:t>Please clarify what work was already partially addressed within eRD22, and what lines of R&amp;D are new.</a:t>
            </a:r>
          </a:p>
        </p:txBody>
      </p:sp>
      <p:sp>
        <p:nvSpPr>
          <p:cNvPr id="126" name="Main goal is to continue to mature and optimize the MPGD-based Transition Radiation  detector design  to be ready for a large-scale detector production for the EIC detector upgrade (ePIC)…"/>
          <p:cNvSpPr txBox="1"/>
          <p:nvPr/>
        </p:nvSpPr>
        <p:spPr>
          <a:xfrm>
            <a:off x="395542" y="2494544"/>
            <a:ext cx="7509428" cy="3067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</a:pPr>
            <a:r>
              <a:t>Main goal is to continue </a:t>
            </a:r>
            <a:r>
              <a:rPr b="1"/>
              <a:t>to mature and optimize the MPGD-based Transition Radiation  detector</a:t>
            </a:r>
            <a:r>
              <a:t> design  to be ready for a large-scale detector production for the EIC detector upgrade (ePIC)</a:t>
            </a:r>
          </a:p>
          <a:p>
            <a:pPr/>
          </a:p>
          <a:p>
            <a:pPr marL="228600" indent="-228600">
              <a:buClr>
                <a:srgbClr val="000000"/>
              </a:buClr>
              <a:buSzPct val="80000"/>
              <a:buBlip>
                <a:blip r:embed="rId2"/>
              </a:buBlip>
            </a:pPr>
            <a:r>
              <a:t>and/or as a complementary detector technology for the second detector at EIC. </a:t>
            </a:r>
          </a:p>
          <a:p>
            <a:pPr/>
          </a:p>
          <a:p>
            <a:pPr/>
            <a:r>
              <a:t>    - provide addition PID:  e/</a:t>
            </a:r>
            <a14:m>
              <m:oMath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  <a:r>
              <a:t> separation (for E &gt; 2 GeV)</a:t>
            </a:r>
          </a:p>
          <a:p>
            <a:pPr/>
            <a:r>
              <a:t>    - provide a track segment in front or behind the dRICH </a:t>
            </a:r>
          </a:p>
          <a:p>
            <a:pPr/>
            <a:r>
              <a:t> </a:t>
            </a:r>
          </a:p>
        </p:txBody>
      </p:sp>
      <p:pic>
        <p:nvPicPr>
          <p:cNvPr id="127" name="Picture 24" descr="Picture 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6761" y="2454717"/>
            <a:ext cx="4331368" cy="217833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Oval 25"/>
          <p:cNvSpPr/>
          <p:nvPr/>
        </p:nvSpPr>
        <p:spPr>
          <a:xfrm>
            <a:off x="10989927" y="3223630"/>
            <a:ext cx="399347" cy="1609693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" name="Oval 25"/>
          <p:cNvSpPr/>
          <p:nvPr/>
        </p:nvSpPr>
        <p:spPr>
          <a:xfrm>
            <a:off x="10409541" y="3766739"/>
            <a:ext cx="256526" cy="849481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" name="Footer Placeholder 33"/>
          <p:cNvSpPr txBox="1"/>
          <p:nvPr/>
        </p:nvSpPr>
        <p:spPr>
          <a:xfrm>
            <a:off x="175060" y="6406785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  <p:sp>
        <p:nvSpPr>
          <p:cNvPr id="131" name="Footer Placeholder 33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ooter Placeholder 2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sp>
        <p:nvSpPr>
          <p:cNvPr id="134" name="Slide Number Placeholder 3"/>
          <p:cNvSpPr txBox="1"/>
          <p:nvPr>
            <p:ph type="sldNum" sz="quarter" idx="2"/>
          </p:nvPr>
        </p:nvSpPr>
        <p:spPr>
          <a:xfrm>
            <a:off x="11164902" y="6406785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5" name="TextBox 7"/>
          <p:cNvSpPr txBox="1"/>
          <p:nvPr/>
        </p:nvSpPr>
        <p:spPr>
          <a:xfrm>
            <a:off x="240852" y="126365"/>
            <a:ext cx="5056750" cy="783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e/</a:t>
            </a:r>
            <a14:m>
              <m:oMath>
                <m:r>
                  <a:rPr xmlns:a="http://schemas.openxmlformats.org/drawingml/2006/main" sz="3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  <a:r>
              <a:t> performance </a:t>
            </a:r>
          </a:p>
        </p:txBody>
      </p:sp>
      <p:sp>
        <p:nvSpPr>
          <p:cNvPr id="136" name="TextBox 9"/>
          <p:cNvSpPr txBox="1"/>
          <p:nvPr/>
        </p:nvSpPr>
        <p:spPr>
          <a:xfrm>
            <a:off x="234913" y="314677"/>
            <a:ext cx="4193097" cy="294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Electron beam-only with and without radiator ( red line) </a:t>
            </a: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Data points are in a good agreement with MC predictions</a:t>
            </a:r>
          </a:p>
          <a:p>
            <a:pPr>
              <a:defRPr b="1">
                <a:latin typeface="Comic Sans MS"/>
                <a:ea typeface="Comic Sans MS"/>
                <a:cs typeface="Comic Sans MS"/>
                <a:sym typeface="Comic Sans MS"/>
              </a:defRPr>
            </a:pPr>
          </a:p>
        </p:txBody>
      </p:sp>
      <p:grpSp>
        <p:nvGrpSpPr>
          <p:cNvPr id="142" name="Group 10"/>
          <p:cNvGrpSpPr/>
          <p:nvPr/>
        </p:nvGrpSpPr>
        <p:grpSpPr>
          <a:xfrm>
            <a:off x="500445" y="2792282"/>
            <a:ext cx="4537565" cy="3525413"/>
            <a:chOff x="0" y="0"/>
            <a:chExt cx="4537563" cy="3525411"/>
          </a:xfrm>
        </p:grpSpPr>
        <p:grpSp>
          <p:nvGrpSpPr>
            <p:cNvPr id="139" name="Group 11"/>
            <p:cNvGrpSpPr/>
            <p:nvPr/>
          </p:nvGrpSpPr>
          <p:grpSpPr>
            <a:xfrm>
              <a:off x="0" y="0"/>
              <a:ext cx="4537564" cy="3493908"/>
              <a:chOff x="0" y="0"/>
              <a:chExt cx="4537563" cy="3493907"/>
            </a:xfrm>
          </p:grpSpPr>
          <p:pic>
            <p:nvPicPr>
              <p:cNvPr id="137" name="Picture 14" descr="Picture 14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537564" cy="34939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8" name="Oval 15"/>
              <p:cNvSpPr/>
              <p:nvPr/>
            </p:nvSpPr>
            <p:spPr>
              <a:xfrm>
                <a:off x="2217146" y="1708602"/>
                <a:ext cx="410199" cy="343775"/>
              </a:xfrm>
              <a:prstGeom prst="ellipse">
                <a:avLst/>
              </a:prstGeom>
              <a:noFill/>
              <a:ln w="38100" cap="flat">
                <a:solidFill>
                  <a:srgbClr val="00B050"/>
                </a:solidFill>
                <a:prstDash val="sysDot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140" name="Rectangle 12"/>
            <p:cNvSpPr/>
            <p:nvPr/>
          </p:nvSpPr>
          <p:spPr>
            <a:xfrm>
              <a:off x="3246661" y="3282535"/>
              <a:ext cx="1105752" cy="21137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1" name="TextBox 13"/>
            <p:cNvSpPr txBox="1"/>
            <p:nvPr/>
          </p:nvSpPr>
          <p:spPr>
            <a:xfrm>
              <a:off x="2426397" y="3254697"/>
              <a:ext cx="1785672" cy="270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/>
              </a:lvl1pPr>
            </a:lstStyle>
            <a:p>
              <a:pPr/>
              <a:r>
                <a:t>Radiator Thickness [cm] </a:t>
              </a:r>
            </a:p>
          </p:txBody>
        </p:sp>
      </p:grpSp>
      <p:sp>
        <p:nvSpPr>
          <p:cNvPr id="143" name="TextBox 9"/>
          <p:cNvSpPr txBox="1"/>
          <p:nvPr/>
        </p:nvSpPr>
        <p:spPr>
          <a:xfrm>
            <a:off x="5265983" y="600873"/>
            <a:ext cx="6422153" cy="2703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Due to the lab and facilities closures due to COVID we were not able to perform  a test at Fermilab.</a:t>
            </a:r>
          </a:p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For e/</a:t>
            </a:r>
            <a14:m>
              <m:oMath>
                <m:r>
                  <a:rPr xmlns:a="http://schemas.openxmlformats.org/drawingml/2006/main" sz="2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𝜋</m:t>
                </m:r>
              </m:oMath>
            </a14:m>
            <a:r>
              <a:t> data point : compared data at the different locations:  pair-spectrometer (e-beam only)  vs Glue-X setup ( mainly hadrons) . </a:t>
            </a:r>
            <a:br/>
          </a:p>
        </p:txBody>
      </p:sp>
      <p:pic>
        <p:nvPicPr>
          <p:cNvPr id="14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49509" y="2627226"/>
            <a:ext cx="3416725" cy="385552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Need to validate this point at Fermilab  with e and pion test beams."/>
          <p:cNvSpPr txBox="1"/>
          <p:nvPr/>
        </p:nvSpPr>
        <p:spPr>
          <a:xfrm>
            <a:off x="5239988" y="3874268"/>
            <a:ext cx="3007543" cy="104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➢"/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Need to validate this point at Fermilab  with e and pion test beams.</a:t>
            </a:r>
          </a:p>
        </p:txBody>
      </p:sp>
      <p:sp>
        <p:nvSpPr>
          <p:cNvPr id="146" name="e/"/>
          <p:cNvSpPr txBox="1"/>
          <p:nvPr/>
        </p:nvSpPr>
        <p:spPr>
          <a:xfrm>
            <a:off x="3719577" y="4638657"/>
            <a:ext cx="935439" cy="39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e/</a:t>
            </a:r>
            <a14:m>
              <m:oMath>
                <m:sSub>
                  <m:e>
                    <m:r>
                      <a:rPr xmlns:a="http://schemas.openxmlformats.org/drawingml/2006/mai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sub>
                </m:sSub>
              </m:oMath>
            </a14:m>
          </a:p>
        </p:txBody>
      </p:sp>
      <p:sp>
        <p:nvSpPr>
          <p:cNvPr id="147" name="e/"/>
          <p:cNvSpPr txBox="1"/>
          <p:nvPr/>
        </p:nvSpPr>
        <p:spPr>
          <a:xfrm>
            <a:off x="4010974" y="3254353"/>
            <a:ext cx="379341" cy="34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/>
            </a:pPr>
            <a:r>
              <a:t>e/</a:t>
            </a:r>
            <a14:m>
              <m:oMath>
                <m:r>
                  <a:rPr xmlns:a="http://schemas.openxmlformats.org/drawingml/2006/main" sz="1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</a:p>
        </p:txBody>
      </p:sp>
      <p:sp>
        <p:nvSpPr>
          <p:cNvPr id="148" name="we need to verify/confirm this data point at Fermilab"/>
          <p:cNvSpPr txBox="1"/>
          <p:nvPr/>
        </p:nvSpPr>
        <p:spPr>
          <a:xfrm>
            <a:off x="1175573" y="4063701"/>
            <a:ext cx="1778718" cy="73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/>
            </a:lvl1pPr>
          </a:lstStyle>
          <a:p>
            <a:pPr/>
            <a:r>
              <a:t>we need to verify/confirm this data point at Fermilab</a:t>
            </a:r>
          </a:p>
        </p:txBody>
      </p:sp>
      <p:sp>
        <p:nvSpPr>
          <p:cNvPr id="149" name="Footer Placeholder 33"/>
          <p:cNvSpPr txBox="1"/>
          <p:nvPr/>
        </p:nvSpPr>
        <p:spPr>
          <a:xfrm>
            <a:off x="175060" y="6406785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1164902" y="6406785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2" name="Prototyping"/>
          <p:cNvSpPr txBox="1"/>
          <p:nvPr>
            <p:ph type="title"/>
          </p:nvPr>
        </p:nvSpPr>
        <p:spPr>
          <a:xfrm>
            <a:off x="124532" y="-64571"/>
            <a:ext cx="10993584" cy="1325564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Prototyping </a:t>
            </a:r>
            <a:endParaRPr sz="1200"/>
          </a:p>
        </p:txBody>
      </p:sp>
      <p:sp>
        <p:nvSpPr>
          <p:cNvPr id="153" name="Micromegas prototype at Vanderbilt  and μRWELL prototype at JLab"/>
          <p:cNvSpPr txBox="1"/>
          <p:nvPr/>
        </p:nvSpPr>
        <p:spPr>
          <a:xfrm>
            <a:off x="305323" y="2848105"/>
            <a:ext cx="787867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spcBef>
                <a:spcPts val="1200"/>
              </a:spcBef>
              <a:defRPr b="1" sz="20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Micromegas prototype at Vanderbilt  and μRWELL prototype at JLab  </a:t>
            </a:r>
          </a:p>
        </p:txBody>
      </p:sp>
      <p:sp>
        <p:nvSpPr>
          <p:cNvPr id="154" name="We propose to perform a series of tests of different MPGD-based TRDs  to study the characteristics of the signal collection, to optimize the material budget and other operation parameters (HV, etc)…"/>
          <p:cNvSpPr txBox="1"/>
          <p:nvPr/>
        </p:nvSpPr>
        <p:spPr>
          <a:xfrm>
            <a:off x="360188" y="842001"/>
            <a:ext cx="11229135" cy="180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t>We propose to perform a series of tests of different MPGD-based TRDs  to study the characteristics of the </a:t>
            </a:r>
            <a:r>
              <a:rPr b="1"/>
              <a:t>signal collection</a:t>
            </a:r>
            <a:r>
              <a:t>, to optimize the </a:t>
            </a:r>
            <a:r>
              <a:rPr b="1"/>
              <a:t>material budget </a:t>
            </a:r>
            <a:r>
              <a:t>and other operation parameters (HV, etc)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t>Different readout configurations will be investigated aiming to minimize the detector noise level, </a:t>
            </a:r>
            <a:r>
              <a:rPr b="1"/>
              <a:t>to optimize the number of readout channels</a:t>
            </a:r>
            <a:r>
              <a:t>, and the detector </a:t>
            </a:r>
            <a:r>
              <a:rPr b="1"/>
              <a:t>spatial resolution</a:t>
            </a:r>
            <a: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t>For each design, measurements will be performed to charactarize the noise levels, gain uniformity, to perform HV and drift-time optimizations and establish baselines. </a:t>
            </a:r>
          </a:p>
        </p:txBody>
      </p:sp>
      <p:sp>
        <p:nvSpPr>
          <p:cNvPr id="155" name="single amplification structure MPGD that will replace the stack of 3 GEM foils ( material budget)…"/>
          <p:cNvSpPr txBox="1"/>
          <p:nvPr/>
        </p:nvSpPr>
        <p:spPr>
          <a:xfrm>
            <a:off x="360188" y="3306256"/>
            <a:ext cx="11229135" cy="230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60421" indent="-160421" defTabSz="457200">
              <a:spcBef>
                <a:spcPts val="1200"/>
              </a:spcBef>
              <a:buSzPct val="60000"/>
              <a:buBlip>
                <a:blip r:embed="rId2"/>
              </a:buBlip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single amplification structure</a:t>
            </a:r>
            <a:r>
              <a:t> MPGD that will replace the stack of 3 GEM foils ( material budget) </a:t>
            </a:r>
          </a:p>
          <a:p>
            <a:pPr marL="160421" indent="-160421" defTabSz="457200">
              <a:spcBef>
                <a:spcPts val="1200"/>
              </a:spcBef>
              <a:buSzPct val="60000"/>
              <a:buBlip>
                <a:blip r:embed="rId2"/>
              </a:buBlip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The amplification structure itself is very similar to a GEM foil. TRD prototypes will be based on either bulk or microbulk technology, so just one structure.</a:t>
            </a:r>
          </a:p>
          <a:p>
            <a:pPr marL="160421" indent="-160421" defTabSz="457200">
              <a:spcBef>
                <a:spcPts val="1200"/>
              </a:spcBef>
              <a:buSzPct val="60000"/>
              <a:buBlip>
                <a:blip r:embed="rId2"/>
              </a:buBlip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MMG and </a:t>
            </a:r>
            <a14:m>
              <m:oMath>
                <m:r>
                  <a:rPr xmlns:a="http://schemas.openxmlformats.org/drawingml/2006/main" sz="19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RWELL </a:t>
            </a:r>
            <a:r>
              <a:rPr b="1"/>
              <a:t>do not require stretching and framing foils  </a:t>
            </a:r>
            <a:r>
              <a:t>unlike GEMs ( benefit for large scale detectors) </a:t>
            </a:r>
          </a:p>
          <a:p>
            <a:pPr marL="160421" indent="-160421" defTabSz="457200">
              <a:spcBef>
                <a:spcPts val="1200"/>
              </a:spcBef>
              <a:buSzPct val="60000"/>
              <a:buBlip>
                <a:blip r:embed="rId2"/>
              </a:buBlip>
              <a:defRPr>
                <a:latin typeface="Times Roman"/>
                <a:ea typeface="Times Roman"/>
                <a:cs typeface="Times Roman"/>
                <a:sym typeface="Times Roman"/>
              </a:defRPr>
            </a:pPr>
            <a:r>
              <a:t>10x10cm with </a:t>
            </a:r>
            <a:r>
              <a:rPr b="1"/>
              <a:t>capacitive-sharing strip/pads or zig-zag</a:t>
            </a:r>
            <a:r>
              <a:t> readouts to reduce channel counts while maintaining high spatial resolution capability. </a:t>
            </a:r>
          </a:p>
        </p:txBody>
      </p:sp>
      <p:sp>
        <p:nvSpPr>
          <p:cNvPr id="156" name="Footer Placeholder 33"/>
          <p:cNvSpPr txBox="1"/>
          <p:nvPr/>
        </p:nvSpPr>
        <p:spPr>
          <a:xfrm>
            <a:off x="175060" y="6531618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  <p:sp>
        <p:nvSpPr>
          <p:cNvPr id="157" name="Footer Placeholder 33"/>
          <p:cNvSpPr txBox="1"/>
          <p:nvPr/>
        </p:nvSpPr>
        <p:spPr>
          <a:xfrm>
            <a:off x="4084320" y="6531618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ooter Placeholder 2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  <p:pic>
        <p:nvPicPr>
          <p:cNvPr id="160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3837" y="560429"/>
            <a:ext cx="1873722" cy="337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7607" y="3933128"/>
            <a:ext cx="5817604" cy="282800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lide Number Placeholder 17"/>
          <p:cNvSpPr txBox="1"/>
          <p:nvPr>
            <p:ph type="sldNum" sz="quarter" idx="2"/>
          </p:nvPr>
        </p:nvSpPr>
        <p:spPr>
          <a:xfrm>
            <a:off x="11255877" y="6277831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3" name="Slide Number Placeholder 21"/>
          <p:cNvSpPr txBox="1"/>
          <p:nvPr/>
        </p:nvSpPr>
        <p:spPr>
          <a:xfrm>
            <a:off x="8656319" y="6406785"/>
            <a:ext cx="26517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9</a:t>
            </a:r>
          </a:p>
        </p:txBody>
      </p:sp>
      <p:pic>
        <p:nvPicPr>
          <p:cNvPr id="16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2200" y="638909"/>
            <a:ext cx="2000234" cy="3313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97544" y="3534026"/>
            <a:ext cx="2595359" cy="2769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18477" y="405312"/>
            <a:ext cx="2595359" cy="278833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Rectangle 15"/>
          <p:cNvSpPr txBox="1"/>
          <p:nvPr/>
        </p:nvSpPr>
        <p:spPr>
          <a:xfrm>
            <a:off x="298105" y="328111"/>
            <a:ext cx="4192326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Different TR-radiators. </a:t>
            </a:r>
          </a:p>
        </p:txBody>
      </p:sp>
      <p:pic>
        <p:nvPicPr>
          <p:cNvPr id="168" name="Picture 12" descr="Picture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09352" y="4910957"/>
            <a:ext cx="3422130" cy="1922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20" descr="Picture 2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44102" y="4028507"/>
            <a:ext cx="2316538" cy="248553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Rectangle 1"/>
          <p:cNvSpPr txBox="1"/>
          <p:nvPr/>
        </p:nvSpPr>
        <p:spPr>
          <a:xfrm>
            <a:off x="156682" y="820096"/>
            <a:ext cx="5295580" cy="231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We continue to search and test different types of radiators</a:t>
            </a:r>
          </a:p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Goal: to find </a:t>
            </a:r>
            <a:r>
              <a:rPr>
                <a:solidFill>
                  <a:srgbClr val="FF0000"/>
                </a:solidFill>
              </a:rPr>
              <a:t>low  material budget</a:t>
            </a:r>
            <a:r>
              <a:t>, but </a:t>
            </a:r>
            <a:r>
              <a:rPr>
                <a:solidFill>
                  <a:srgbClr val="FF0000"/>
                </a:solidFill>
              </a:rPr>
              <a:t>high TR-yield  </a:t>
            </a:r>
            <a:r>
              <a:t>radiators</a:t>
            </a:r>
          </a:p>
          <a:p>
            <a:pPr marL="285750" indent="-285750">
              <a:buSzPct val="100000"/>
              <a:buChar char="➢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The TR-energy spectrum is very important (</a:t>
            </a:r>
            <a:r>
              <a:rPr>
                <a:solidFill>
                  <a:srgbClr val="FF0000"/>
                </a:solidFill>
              </a:rPr>
              <a:t>minimum of self-absorption</a:t>
            </a:r>
            <a:r>
              <a:t>) </a:t>
            </a:r>
          </a:p>
        </p:txBody>
      </p:sp>
      <p:sp>
        <p:nvSpPr>
          <p:cNvPr id="171" name="Rectangle 17"/>
          <p:cNvSpPr txBox="1"/>
          <p:nvPr/>
        </p:nvSpPr>
        <p:spPr>
          <a:xfrm>
            <a:off x="167997" y="2979454"/>
            <a:ext cx="4845353" cy="1945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Single module  (X/X0) : </a:t>
            </a:r>
          </a:p>
          <a:p>
            <a: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Radiator ( 10cm)    ~ 1.5 % X</a:t>
            </a:r>
            <a:r>
              <a:rPr baseline="-22625"/>
              <a:t>0</a:t>
            </a:r>
            <a:r>
              <a:t>   for fleece ( could go down  with mylar foils )  </a:t>
            </a:r>
          </a:p>
          <a:p>
            <a: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Xenon gas (2.0 cm)  ~ 0.1% X</a:t>
            </a:r>
            <a:r>
              <a:rPr baseline="-22625"/>
              <a:t>0</a:t>
            </a:r>
            <a:endParaRPr baseline="-22625"/>
          </a:p>
          <a:p>
            <a: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MPGD with readout at active area  ~ 0.5-1.5% X</a:t>
            </a:r>
            <a:r>
              <a:rPr baseline="-22625"/>
              <a:t>0 </a:t>
            </a:r>
            <a:r>
              <a:t>    </a:t>
            </a:r>
          </a:p>
          <a:p>
            <a: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</a:t>
            </a:r>
          </a:p>
        </p:txBody>
      </p:sp>
      <p:sp>
        <p:nvSpPr>
          <p:cNvPr id="172" name="Regular foils…"/>
          <p:cNvSpPr/>
          <p:nvPr/>
        </p:nvSpPr>
        <p:spPr>
          <a:xfrm>
            <a:off x="8499957" y="2302729"/>
            <a:ext cx="1512904" cy="96751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Regular foils</a:t>
            </a:r>
          </a:p>
          <a:p>
            <a:pPr/>
            <a:r>
              <a:t>25</a:t>
            </a:r>
            <a14:m>
              <m:oMath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21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r>
              <a:t> </a:t>
            </a:r>
          </a:p>
        </p:txBody>
      </p:sp>
      <p:sp>
        <p:nvSpPr>
          <p:cNvPr id="173" name="Foam"/>
          <p:cNvSpPr/>
          <p:nvPr/>
        </p:nvSpPr>
        <p:spPr>
          <a:xfrm>
            <a:off x="6310478" y="4064990"/>
            <a:ext cx="1011358" cy="39078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Foam  </a:t>
            </a:r>
          </a:p>
        </p:txBody>
      </p:sp>
      <p:sp>
        <p:nvSpPr>
          <p:cNvPr id="174" name="Fleece"/>
          <p:cNvSpPr/>
          <p:nvPr/>
        </p:nvSpPr>
        <p:spPr>
          <a:xfrm>
            <a:off x="11057676" y="3233610"/>
            <a:ext cx="1011358" cy="39078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Fleece  </a:t>
            </a:r>
          </a:p>
        </p:txBody>
      </p:sp>
      <p:sp>
        <p:nvSpPr>
          <p:cNvPr id="175" name="Regular foils"/>
          <p:cNvSpPr/>
          <p:nvPr/>
        </p:nvSpPr>
        <p:spPr>
          <a:xfrm>
            <a:off x="7587228" y="6343522"/>
            <a:ext cx="1512903" cy="39078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Regular foils </a:t>
            </a:r>
          </a:p>
        </p:txBody>
      </p:sp>
      <p:sp>
        <p:nvSpPr>
          <p:cNvPr id="176" name="Footer Placeholder 33"/>
          <p:cNvSpPr txBox="1"/>
          <p:nvPr/>
        </p:nvSpPr>
        <p:spPr>
          <a:xfrm>
            <a:off x="175060" y="6406785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1164902" y="6406785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9" name="Gas system and gas mixture"/>
          <p:cNvSpPr txBox="1"/>
          <p:nvPr>
            <p:ph type="title"/>
          </p:nvPr>
        </p:nvSpPr>
        <p:spPr>
          <a:xfrm>
            <a:off x="152273" y="115743"/>
            <a:ext cx="10993583" cy="1325564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Gas system and gas mixture </a:t>
            </a:r>
            <a:endParaRPr sz="1200"/>
          </a:p>
        </p:txBody>
      </p:sp>
      <p:sp>
        <p:nvSpPr>
          <p:cNvPr id="180" name="In an effort to reduce the cost of gases needed to operate MPGD-based TRD  we would like to perform a new series of tests with different Xe/Kr/CO2-based gas mixtures."/>
          <p:cNvSpPr txBox="1"/>
          <p:nvPr/>
        </p:nvSpPr>
        <p:spPr>
          <a:xfrm>
            <a:off x="451337" y="966682"/>
            <a:ext cx="10993584" cy="1326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t>In an effort </a:t>
            </a:r>
            <a:r>
              <a:rPr b="1"/>
              <a:t>to reduce the cost of gases</a:t>
            </a:r>
            <a:r>
              <a:t> needed to operate MPGD-based TRD  we would like to perform a new series of tests with different Xe/Kr/CO2-based gas mixtures.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</a:p>
        </p:txBody>
      </p:sp>
      <p:pic>
        <p:nvPicPr>
          <p:cNvPr id="181" name="Screenshot 2022-11-08 at 2.40.06 PM.png" descr="Screenshot 2022-11-08 at 2.40.0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656" y="1579482"/>
            <a:ext cx="6846738" cy="486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Screenshot 2022-11-08 at 2.40.34 PM.png" descr="Screenshot 2022-11-08 at 2.40.3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0678" y="4189179"/>
            <a:ext cx="4914318" cy="195447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We plan to begin designing a small Xe gas cleaning and recirculation system to use with our MPGD-TRD prototypes.…"/>
          <p:cNvSpPr txBox="1"/>
          <p:nvPr/>
        </p:nvSpPr>
        <p:spPr>
          <a:xfrm>
            <a:off x="7203227" y="1715678"/>
            <a:ext cx="4689220" cy="2652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t>We plan to begin designing a small Xe gas cleaning and recirculation system to use with our MPGD-TRD prototypes.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t>For the implementation of these modules we plan to build off the knowledge and expertise of the ATLAS experiment at CERN, who also installed a Xe recirculation gas system for their TRT detector. </a:t>
            </a:r>
          </a:p>
          <a:p>
            <a:pPr defTabSz="457200">
              <a:spcBef>
                <a:spcPts val="1200"/>
              </a:spcBef>
              <a:defRPr sz="1333">
                <a:latin typeface="Times Roman"/>
                <a:ea typeface="Times Roman"/>
                <a:cs typeface="Times Roman"/>
                <a:sym typeface="Times Roman"/>
              </a:defRPr>
            </a:pPr>
            <a:endParaRPr sz="1200"/>
          </a:p>
        </p:txBody>
      </p:sp>
      <p:sp>
        <p:nvSpPr>
          <p:cNvPr id="184" name="Footer Placeholder 33"/>
          <p:cNvSpPr txBox="1"/>
          <p:nvPr/>
        </p:nvSpPr>
        <p:spPr>
          <a:xfrm>
            <a:off x="175060" y="6406785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  <p:sp>
        <p:nvSpPr>
          <p:cNvPr id="185" name="Footer Placeholder 33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1164902" y="6406785"/>
            <a:ext cx="188898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8" name="Simulation"/>
          <p:cNvSpPr txBox="1"/>
          <p:nvPr>
            <p:ph type="title"/>
          </p:nvPr>
        </p:nvSpPr>
        <p:spPr>
          <a:xfrm>
            <a:off x="374198" y="198964"/>
            <a:ext cx="10993583" cy="1325564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Simulation</a:t>
            </a:r>
            <a:endParaRPr sz="1200"/>
          </a:p>
        </p:txBody>
      </p:sp>
      <p:sp>
        <p:nvSpPr>
          <p:cNvPr id="189" name="A standalone simulation of GEMTRD was used to study and optimize the detector setup ( gas volume, radiator thickness, etc)…"/>
          <p:cNvSpPr txBox="1"/>
          <p:nvPr/>
        </p:nvSpPr>
        <p:spPr>
          <a:xfrm>
            <a:off x="249977" y="1248245"/>
            <a:ext cx="6624026" cy="4767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A standalone simulation of GEMTRD was used to study and optimize the detector setup ( gas volume, radiator thickness, etc) 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Planning to perform a Geant4 simulation  with the </a:t>
            </a:r>
            <a:r>
              <a:rPr b="1"/>
              <a:t> integrated  detector </a:t>
            </a:r>
            <a:r>
              <a:t>in the ePIC ( and/or Det-2)  simulation software.  </a:t>
            </a:r>
          </a:p>
          <a:p>
            <a:pPr lvl="1" indent="228600">
              <a:lnSpc>
                <a:spcPct val="90000"/>
              </a:lnSpc>
              <a:spcBef>
                <a:spcPts val="1000"/>
              </a:spcBef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The simulation studies will focus on </a:t>
            </a:r>
            <a:r>
              <a:rPr b="1"/>
              <a:t>PID performance </a:t>
            </a:r>
            <a:r>
              <a:t>of MPGD-TRD in association </a:t>
            </a:r>
            <a:r>
              <a:rPr b="1"/>
              <a:t>with the Calorimeter</a:t>
            </a:r>
            <a:r>
              <a:t> in the hadron endcap. </a:t>
            </a:r>
          </a:p>
          <a:p>
            <a:pPr lvl="1" indent="228600">
              <a:lnSpc>
                <a:spcPct val="90000"/>
              </a:lnSpc>
              <a:spcBef>
                <a:spcPts val="1000"/>
              </a:spcBef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also study the </a:t>
            </a:r>
            <a:r>
              <a:rPr b="1"/>
              <a:t>track angular resolution</a:t>
            </a:r>
            <a:r>
              <a:t>, the effect of having additional tracking information from the MPGD-TRD and how it may assist in the performance of </a:t>
            </a:r>
            <a:r>
              <a:rPr b="1"/>
              <a:t>dRICH</a:t>
            </a:r>
            <a:r>
              <a:t> (already underway)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+mn-lt"/>
                <a:ea typeface="+mn-ea"/>
                <a:cs typeface="+mn-cs"/>
                <a:sym typeface="Calibri"/>
              </a:defRPr>
            </a:pPr>
            <a:r>
              <a:t>MPGD-TRD (absorber and radiator) has been partially  already implemented in both Fun4All and DD4Hep (studies are underway) .</a:t>
            </a:r>
          </a:p>
        </p:txBody>
      </p:sp>
      <p:pic>
        <p:nvPicPr>
          <p:cNvPr id="190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6706" y="462725"/>
            <a:ext cx="2615253" cy="1577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7392" y="2534263"/>
            <a:ext cx="4914959" cy="4307548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extBox 10"/>
          <p:cNvSpPr txBox="1"/>
          <p:nvPr/>
        </p:nvSpPr>
        <p:spPr>
          <a:xfrm>
            <a:off x="9855258" y="5893833"/>
            <a:ext cx="144922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dE/dx of Pions </a:t>
            </a:r>
          </a:p>
        </p:txBody>
      </p:sp>
      <p:sp>
        <p:nvSpPr>
          <p:cNvPr id="193" name="TextBox 11"/>
          <p:cNvSpPr txBox="1"/>
          <p:nvPr/>
        </p:nvSpPr>
        <p:spPr>
          <a:xfrm>
            <a:off x="9892911" y="5397085"/>
            <a:ext cx="1449226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dE/dx of electrons </a:t>
            </a:r>
          </a:p>
        </p:txBody>
      </p:sp>
      <p:sp>
        <p:nvSpPr>
          <p:cNvPr id="194" name="TextBox 12"/>
          <p:cNvSpPr txBox="1"/>
          <p:nvPr/>
        </p:nvSpPr>
        <p:spPr>
          <a:xfrm rot="19771020">
            <a:off x="9111274" y="3968274"/>
            <a:ext cx="200768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dE/dx of electrons  + TR</a:t>
            </a:r>
          </a:p>
        </p:txBody>
      </p:sp>
      <p:sp>
        <p:nvSpPr>
          <p:cNvPr id="195" name="TextBox 14"/>
          <p:cNvSpPr txBox="1"/>
          <p:nvPr/>
        </p:nvSpPr>
        <p:spPr>
          <a:xfrm>
            <a:off x="7546675" y="1969487"/>
            <a:ext cx="4163505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Energy deposition (dE/dx + TR) vs drift distance</a:t>
            </a:r>
          </a:p>
        </p:txBody>
      </p:sp>
      <p:sp>
        <p:nvSpPr>
          <p:cNvPr id="196" name="Footer Placeholder 33"/>
          <p:cNvSpPr txBox="1"/>
          <p:nvPr/>
        </p:nvSpPr>
        <p:spPr>
          <a:xfrm>
            <a:off x="175060" y="6406785"/>
            <a:ext cx="4023361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15-16 Nov, 2022</a:t>
            </a:r>
          </a:p>
        </p:txBody>
      </p:sp>
      <p:sp>
        <p:nvSpPr>
          <p:cNvPr id="197" name="Footer Placeholder 33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Yulia Furletova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