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1470" r:id="rId3"/>
    <p:sldId id="1473" r:id="rId4"/>
    <p:sldId id="1471" r:id="rId5"/>
    <p:sldId id="1458" r:id="rId6"/>
    <p:sldId id="1461" r:id="rId7"/>
    <p:sldId id="261" r:id="rId8"/>
    <p:sldId id="1474" r:id="rId9"/>
    <p:sldId id="1475" r:id="rId10"/>
    <p:sldId id="257" r:id="rId11"/>
    <p:sldId id="258" r:id="rId12"/>
    <p:sldId id="259" r:id="rId13"/>
    <p:sldId id="1476" r:id="rId14"/>
    <p:sldId id="1477" r:id="rId15"/>
    <p:sldId id="14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EC1E-3F2A-AAEC-4F8D-8AAA3B1EF3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Tracking and PID with a GridPIX Detector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F32D8-832C-0602-8C93-B117F93CB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99" y="4050833"/>
            <a:ext cx="5616403" cy="762707"/>
          </a:xfrm>
        </p:spPr>
        <p:txBody>
          <a:bodyPr>
            <a:normAutofit/>
          </a:bodyPr>
          <a:lstStyle/>
          <a:p>
            <a:r>
              <a:rPr lang="en-US" dirty="0"/>
              <a:t>Klaus Dehmelt</a:t>
            </a:r>
            <a:r>
              <a:rPr lang="en-US" baseline="30000" dirty="0"/>
              <a:t>1,2</a:t>
            </a:r>
            <a:r>
              <a:rPr lang="en-US" dirty="0"/>
              <a:t>, ∗∗P. Garg</a:t>
            </a:r>
            <a:r>
              <a:rPr lang="en-US" baseline="30000" dirty="0"/>
              <a:t>1,2</a:t>
            </a:r>
            <a:r>
              <a:rPr lang="en-US" dirty="0"/>
              <a:t>, ∗Thomas Hemmick</a:t>
            </a:r>
            <a:r>
              <a:rPr lang="en-US" baseline="30000" dirty="0"/>
              <a:t>1,2</a:t>
            </a:r>
            <a:r>
              <a:rPr lang="en-US" dirty="0"/>
              <a:t>, Jochen Kaminski</a:t>
            </a:r>
            <a:r>
              <a:rPr lang="en-US" baseline="30000" dirty="0"/>
              <a:t>3</a:t>
            </a:r>
            <a:r>
              <a:rPr lang="en-US" dirty="0"/>
              <a:t>, Peter Kluit</a:t>
            </a:r>
            <a:r>
              <a:rPr lang="en-US" baseline="30000" dirty="0"/>
              <a:t>4</a:t>
            </a:r>
            <a:r>
              <a:rPr lang="en-US" dirty="0"/>
              <a:t>, Nikolai Smirnov</a:t>
            </a:r>
            <a:r>
              <a:rPr lang="en-US" baseline="3000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0917F-8B97-F505-4F66-DE4590396297}"/>
              </a:ext>
            </a:extLst>
          </p:cNvPr>
          <p:cNvSpPr txBox="1"/>
          <p:nvPr/>
        </p:nvSpPr>
        <p:spPr>
          <a:xfrm>
            <a:off x="0" y="5842337"/>
            <a:ext cx="85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Department of Physics and Astronomy, Stony Brook University, USA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Center for Frontiers in Nuclear Science at Stony Brook University, USA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Institute of Physics, University of Bonn, Germany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Nikhef, The Netherlands</a:t>
            </a:r>
          </a:p>
          <a:p>
            <a:r>
              <a:rPr lang="en-US" sz="1200" baseline="30000" dirty="0"/>
              <a:t>5</a:t>
            </a:r>
            <a:r>
              <a:rPr lang="en-US" sz="1200" dirty="0"/>
              <a:t>Department of Physics, Yale University, USA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A1D61-2341-7DCC-0BEE-9FFEE79D9A1B}"/>
              </a:ext>
            </a:extLst>
          </p:cNvPr>
          <p:cNvSpPr txBox="1"/>
          <p:nvPr/>
        </p:nvSpPr>
        <p:spPr>
          <a:xfrm>
            <a:off x="7729242" y="0"/>
            <a:ext cx="446275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Our group is presently engaged in discussions with the LCTPC collaboration regarding cooperative efforts.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AB169EDB-65B3-7A37-70B0-AB54E80A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20" y="5936829"/>
            <a:ext cx="1721751" cy="8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67F4C26-ECDA-6572-0FCE-2F0B0BC9B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798" y="5936830"/>
            <a:ext cx="851867" cy="851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8548C1F-03CC-8218-884D-250F1456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192" y="5931331"/>
            <a:ext cx="1896426" cy="857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D6F6F71-64DF-9400-9674-D9EF74044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235" y="5929225"/>
            <a:ext cx="1034758" cy="859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F917414-7426-1B25-75EB-05E351070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144" y="5936831"/>
            <a:ext cx="603006" cy="851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618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Homework-1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F7B-21D0-F23A-5589-3D0DD5ED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26" y="1137313"/>
            <a:ext cx="9859992" cy="401492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GridPIX post-processing to prevent discharges is not addressed. This is a critical item for the long-term use. Can you discuss any overhead and risks this might entail in an EIC detector?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the post processing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SixNy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is deposited on the TPX3 chip. This protection layer prevents the detector from sparking and protects the chip. 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This protective layer works well and for single chip detector, the quad detector and the 8 quad module. 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All detectors were successfully tested in three test beam campaigns. No problems with discharges occurred.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only problem that occurred in the test beam campaign of the 8-quad module was that we had to disconnect the HV of the grid of one chip due to a short. For a large system the distribution of the HV should be changed to allow for remote disconnection of the HV of the grid.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6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Homework-2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F7B-21D0-F23A-5589-3D0DD5ED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" y="721401"/>
            <a:ext cx="7820167" cy="180570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Please detail the radiation length for the sPHENIX TPC (reportedly 1.5%), then do the same for the conceptual design for an EIC detector using the proposed technology (where 1% is said to be achievable).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0BABC-8360-645A-6902-FC6F289C73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845"/>
          <a:stretch/>
        </p:blipFill>
        <p:spPr>
          <a:xfrm>
            <a:off x="464404" y="1713523"/>
            <a:ext cx="7029450" cy="3048233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FB369-73F7-1C95-18B2-9872F996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234" y="4491037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E233F-6ED5-F2C4-D0BC-EF326BB1F1AC}"/>
              </a:ext>
            </a:extLst>
          </p:cNvPr>
          <p:cNvCxnSpPr/>
          <p:nvPr/>
        </p:nvCxnSpPr>
        <p:spPr>
          <a:xfrm>
            <a:off x="5381767" y="2607323"/>
            <a:ext cx="14284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19B5BCD-4476-98D6-3950-7F101DEBE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234" y="1149801"/>
            <a:ext cx="2852738" cy="23669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F29E47-3C20-92EA-C381-EDB00670163D}"/>
              </a:ext>
            </a:extLst>
          </p:cNvPr>
          <p:cNvSpPr txBox="1"/>
          <p:nvPr/>
        </p:nvSpPr>
        <p:spPr>
          <a:xfrm>
            <a:off x="8079234" y="477937"/>
            <a:ext cx="311174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sPHENIX: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45 kV &amp; 18 layers kapton.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75364-3EF7-D932-DE0F-03C7AA904132}"/>
              </a:ext>
            </a:extLst>
          </p:cNvPr>
          <p:cNvSpPr txBox="1"/>
          <p:nvPr/>
        </p:nvSpPr>
        <p:spPr>
          <a:xfrm>
            <a:off x="8079234" y="3844706"/>
            <a:ext cx="300595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kV &amp; 5 layers kapton.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85C24F-0567-8BB5-2908-645BB0C928AC}"/>
              </a:ext>
            </a:extLst>
          </p:cNvPr>
          <p:cNvSpPr txBox="1">
            <a:spLocks/>
          </p:cNvSpPr>
          <p:nvPr/>
        </p:nvSpPr>
        <p:spPr>
          <a:xfrm>
            <a:off x="1343790" y="5250703"/>
            <a:ext cx="5270678" cy="1357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sPHENIX TPC wall thickness is dominated by an insulating kapton layer.</a:t>
            </a:r>
          </a:p>
          <a:p>
            <a:r>
              <a:rPr lang="en-US" dirty="0"/>
              <a:t>The EIC detector will operate at lower voltage and require less insulation.</a:t>
            </a:r>
          </a:p>
        </p:txBody>
      </p:sp>
    </p:spTree>
    <p:extLst>
      <p:ext uri="{BB962C8B-B14F-4D97-AF65-F5344CB8AC3E}">
        <p14:creationId xmlns:p14="http://schemas.microsoft.com/office/powerpoint/2010/main" val="1159456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CC70-8149-94B2-33BA-B3A307B6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9857"/>
          </a:xfrm>
        </p:spPr>
        <p:txBody>
          <a:bodyPr/>
          <a:lstStyle/>
          <a:p>
            <a:r>
              <a:rPr lang="en-US" dirty="0"/>
              <a:t>Homework-3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F7B-21D0-F23A-5589-3D0DD5ED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6550"/>
            <a:ext cx="9920377" cy="51873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What R&amp;D will be needed after the FNAL beam test?</a:t>
            </a:r>
          </a:p>
          <a:p>
            <a:pPr lvl="1"/>
            <a:r>
              <a:rPr lang="en-US" dirty="0"/>
              <a:t>Theme:  Demonstrations this far with </a:t>
            </a:r>
            <a:r>
              <a:rPr lang="en-US" dirty="0" err="1"/>
              <a:t>GridPix</a:t>
            </a:r>
            <a:r>
              <a:rPr lang="en-US" dirty="0"/>
              <a:t> are not yet “deployable” in an experiment.</a:t>
            </a:r>
          </a:p>
          <a:p>
            <a:pPr lvl="2"/>
            <a:r>
              <a:rPr lang="en-US" dirty="0"/>
              <a:t>Water cooling is only a proof of principle; </a:t>
            </a:r>
            <a:r>
              <a:rPr lang="en-US" dirty="0">
                <a:highlight>
                  <a:srgbClr val="FFFF00"/>
                </a:highlight>
              </a:rPr>
              <a:t>CO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r>
              <a:rPr lang="en-US" dirty="0">
                <a:highlight>
                  <a:srgbClr val="FFFF00"/>
                </a:highlight>
              </a:rPr>
              <a:t> cooling should be implemented</a:t>
            </a:r>
          </a:p>
          <a:p>
            <a:pPr lvl="3"/>
            <a:r>
              <a:rPr lang="en-US" dirty="0"/>
              <a:t>lower radiation budget, higher performance, more uniform temperature (important for parallel plate avalanche)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Extending drift length over which cluster-counting PID can be effective</a:t>
            </a:r>
          </a:p>
          <a:p>
            <a:pPr lvl="3"/>
            <a:r>
              <a:rPr lang="en-US" dirty="0"/>
              <a:t>Alternate gas choices  (e.g. He + CF</a:t>
            </a:r>
            <a:r>
              <a:rPr lang="en-US" baseline="-25000" dirty="0"/>
              <a:t>4</a:t>
            </a:r>
            <a:r>
              <a:rPr lang="en-US" dirty="0"/>
              <a:t> + iC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3"/>
            <a:r>
              <a:rPr lang="en-US" dirty="0"/>
              <a:t>Goal:  Extend cluster counting to 1 meter of drift.</a:t>
            </a:r>
          </a:p>
          <a:p>
            <a:pPr lvl="3"/>
            <a:r>
              <a:rPr lang="en-US" dirty="0"/>
              <a:t>Deal with cluster merging in post processing of data.</a:t>
            </a:r>
          </a:p>
          <a:p>
            <a:pPr lvl="3"/>
            <a:r>
              <a:rPr lang="en-US" dirty="0"/>
              <a:t>NOTE:  Second EIC detector may use 3 Tesla field, thereby minimizing cluster merging.</a:t>
            </a:r>
          </a:p>
          <a:p>
            <a:pPr lvl="2"/>
            <a:r>
              <a:rPr lang="en-US" dirty="0">
                <a:highlight>
                  <a:srgbClr val="FFFF00"/>
                </a:highlight>
              </a:rPr>
              <a:t>Readout Plane Technology (the next generation beyond the quad):</a:t>
            </a:r>
          </a:p>
          <a:p>
            <a:pPr lvl="3"/>
            <a:r>
              <a:rPr lang="en-US" dirty="0"/>
              <a:t>The chips should more directly contact a cold plate without making separate quads. </a:t>
            </a:r>
          </a:p>
          <a:p>
            <a:pPr lvl="3"/>
            <a:r>
              <a:rPr lang="en-US" dirty="0"/>
              <a:t>The (expensive) flex solution to bring the readout to the back should be redesigned. </a:t>
            </a:r>
          </a:p>
          <a:p>
            <a:pPr lvl="3"/>
            <a:r>
              <a:rPr lang="en-US" dirty="0"/>
              <a:t>The multiplexer (that combines the data streams of 16 chips)  should be redesigned/optimized for full sector readout.</a:t>
            </a:r>
          </a:p>
          <a:p>
            <a:pPr lvl="3"/>
            <a:r>
              <a:rPr lang="en-US" dirty="0"/>
              <a:t>On-board </a:t>
            </a:r>
            <a:r>
              <a:rPr lang="en-US" dirty="0" err="1"/>
              <a:t>tracklet</a:t>
            </a:r>
            <a:r>
              <a:rPr lang="en-US" dirty="0"/>
              <a:t> formation </a:t>
            </a:r>
          </a:p>
          <a:p>
            <a:pPr lvl="4"/>
            <a:r>
              <a:rPr lang="en-US" dirty="0"/>
              <a:t>effective rejection for background synchrotron radiation at electron machine at highest luminosity.</a:t>
            </a:r>
          </a:p>
          <a:p>
            <a:pPr lvl="3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1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4C46-2553-CF03-A0C2-CDDD2275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97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F3616-7417-32AC-EDC0-F970B35F4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50" y="3493146"/>
            <a:ext cx="9276563" cy="2881528"/>
          </a:xfrm>
        </p:spPr>
        <p:txBody>
          <a:bodyPr/>
          <a:lstStyle/>
          <a:p>
            <a:r>
              <a:rPr lang="en-US" dirty="0"/>
              <a:t>A mini-TPC with GridPIX readout seems an ideal technology for Detector 2 at EIC</a:t>
            </a:r>
          </a:p>
          <a:p>
            <a:pPr lvl="1"/>
            <a:r>
              <a:rPr lang="en-US" dirty="0"/>
              <a:t>Especially useful at future luminosity,</a:t>
            </a:r>
          </a:p>
          <a:p>
            <a:pPr lvl="1"/>
            <a:r>
              <a:rPr lang="en-US" dirty="0"/>
              <a:t>Robust pattern recognition against synchrotron background.</a:t>
            </a:r>
          </a:p>
          <a:p>
            <a:pPr lvl="1"/>
            <a:r>
              <a:rPr lang="en-US" dirty="0"/>
              <a:t>Data reduction/background suppression to </a:t>
            </a:r>
            <a:r>
              <a:rPr lang="en-US" dirty="0" err="1"/>
              <a:t>tracklets</a:t>
            </a:r>
            <a:r>
              <a:rPr lang="en-US" dirty="0"/>
              <a:t> possible in hardware.</a:t>
            </a:r>
          </a:p>
          <a:p>
            <a:r>
              <a:rPr lang="en-US" dirty="0"/>
              <a:t>Excellent PID performance at the lowest momenta.</a:t>
            </a:r>
          </a:p>
          <a:p>
            <a:r>
              <a:rPr lang="en-US" dirty="0"/>
              <a:t>Startup costs minimal due to existing equipment.</a:t>
            </a:r>
          </a:p>
          <a:p>
            <a:r>
              <a:rPr lang="en-US" dirty="0"/>
              <a:t>Future years emphasis on developing a “deployable” configuration.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2DACC-A209-78F6-0580-A34482B7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1" y="884316"/>
            <a:ext cx="2453246" cy="2132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8BDF6-5A8D-6804-C3EC-22DB7026B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509" y="687977"/>
            <a:ext cx="2220705" cy="2363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0B551-4B22-C82C-22F8-86143AE05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41" r="37714" b="56953"/>
          <a:stretch/>
        </p:blipFill>
        <p:spPr>
          <a:xfrm>
            <a:off x="5583710" y="1335805"/>
            <a:ext cx="3997234" cy="1405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99218-05F9-9923-07E2-8D43E573E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441" y="1201565"/>
            <a:ext cx="2380174" cy="16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424B-E0DE-1A52-3CE8-43146369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986" y="2160589"/>
            <a:ext cx="8596668" cy="3666309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74686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C9A3D-7418-41C4-A768-C5D88DEED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8" y="1644556"/>
            <a:ext cx="3196126" cy="3352313"/>
          </a:xfrm>
          <a:prstGeom prst="rect">
            <a:avLst/>
          </a:prstGeom>
        </p:spPr>
      </p:pic>
      <p:sp>
        <p:nvSpPr>
          <p:cNvPr id="6" name="Title 25">
            <a:extLst>
              <a:ext uri="{FF2B5EF4-FFF2-40B4-BE49-F238E27FC236}">
                <a16:creationId xmlns:a16="http://schemas.microsoft.com/office/drawing/2014/main" id="{E946F44E-E7B1-450C-B74F-41808129B54D}"/>
              </a:ext>
            </a:extLst>
          </p:cNvPr>
          <p:cNvSpPr txBox="1">
            <a:spLocks/>
          </p:cNvSpPr>
          <p:nvPr/>
        </p:nvSpPr>
        <p:spPr>
          <a:xfrm>
            <a:off x="0" y="2107"/>
            <a:ext cx="10515600" cy="710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Garfield &amp; Cooling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71F20-0897-4C63-893E-F45F9747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913" y="1635287"/>
            <a:ext cx="4057021" cy="3289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79836-5D84-4672-882D-BC5AD155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553" y="2163351"/>
            <a:ext cx="3810330" cy="2761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CFB4EF-5B4A-444C-9717-770F0BA08653}"/>
              </a:ext>
            </a:extLst>
          </p:cNvPr>
          <p:cNvSpPr txBox="1"/>
          <p:nvPr/>
        </p:nvSpPr>
        <p:spPr>
          <a:xfrm>
            <a:off x="8439146" y="1173622"/>
            <a:ext cx="326445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Profiles:  3 kW</a:t>
            </a:r>
          </a:p>
          <a:p>
            <a:pPr algn="ctr"/>
            <a:r>
              <a:rPr lang="en-US" dirty="0"/>
              <a:t>4% Radiation Length</a:t>
            </a:r>
          </a:p>
          <a:p>
            <a:pPr algn="ctr"/>
            <a:r>
              <a:rPr lang="en-US" dirty="0"/>
              <a:t>Coolant above the dew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98858B-F81A-E735-2D00-9337BCA5C254}"/>
              </a:ext>
            </a:extLst>
          </p:cNvPr>
          <p:cNvSpPr txBox="1"/>
          <p:nvPr/>
        </p:nvSpPr>
        <p:spPr>
          <a:xfrm>
            <a:off x="6233298" y="5247135"/>
            <a:ext cx="54117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crude estimate of the radiation thickness at the hadron end yields reasonable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R&amp;D can significantly improve the thickness with more modern techniques.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84724-A5C4-E0E4-72B7-CB149991D7E2}"/>
              </a:ext>
            </a:extLst>
          </p:cNvPr>
          <p:cNvSpPr txBox="1"/>
          <p:nvPr/>
        </p:nvSpPr>
        <p:spPr>
          <a:xfrm>
            <a:off x="375188" y="5213444"/>
            <a:ext cx="54117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Garfield simulation hints at the efficacy of the tracking.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Pattern recognition will be particularly robust against </a:t>
            </a:r>
          </a:p>
        </p:txBody>
      </p:sp>
    </p:spTree>
    <p:extLst>
      <p:ext uri="{BB962C8B-B14F-4D97-AF65-F5344CB8AC3E}">
        <p14:creationId xmlns:p14="http://schemas.microsoft.com/office/powerpoint/2010/main" val="370505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18C2F7-A206-4F27-9042-411DEB3A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99"/>
            <a:ext cx="8596668" cy="712481"/>
          </a:xfrm>
        </p:spPr>
        <p:txBody>
          <a:bodyPr>
            <a:normAutofit/>
          </a:bodyPr>
          <a:lstStyle/>
          <a:p>
            <a:r>
              <a:rPr lang="en-US" dirty="0"/>
              <a:t>Brief 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962A0-7194-4A32-8118-E13633CC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944" y="5071928"/>
            <a:ext cx="1951324" cy="145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60627-1956-4BA9-B700-39CBA4FA6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4" t="29782" r="36949" b="23333"/>
          <a:stretch/>
        </p:blipFill>
        <p:spPr>
          <a:xfrm>
            <a:off x="640935" y="3722064"/>
            <a:ext cx="3147700" cy="23222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7CAA6C-C01B-4716-8A6D-ADBCFFA5C167}"/>
              </a:ext>
            </a:extLst>
          </p:cNvPr>
          <p:cNvSpPr txBox="1">
            <a:spLocks/>
          </p:cNvSpPr>
          <p:nvPr/>
        </p:nvSpPr>
        <p:spPr>
          <a:xfrm>
            <a:off x="104448" y="703959"/>
            <a:ext cx="7368374" cy="264682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Originally as “upgrade path” for ATHENA.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Not discussed in current EPIC baseline.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Ideally suited for Detector 2.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Provides: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PID (pi-K-p) from 100 MeV/c to 800 MeV/c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ROBUST tracking (enormous number of hits per track)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Virtually immune to synchrotron background.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F1D47-BAEE-43BE-9E95-41003B89BE70}"/>
              </a:ext>
            </a:extLst>
          </p:cNvPr>
          <p:cNvSpPr txBox="1"/>
          <p:nvPr/>
        </p:nvSpPr>
        <p:spPr>
          <a:xfrm>
            <a:off x="1185224" y="6060952"/>
            <a:ext cx="180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ATHENA’s Vision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55FBD9-5F5C-4AD2-BEAF-356A41A31E22}"/>
              </a:ext>
            </a:extLst>
          </p:cNvPr>
          <p:cNvSpPr/>
          <p:nvPr/>
        </p:nvSpPr>
        <p:spPr>
          <a:xfrm rot="20568146">
            <a:off x="1406006" y="4956560"/>
            <a:ext cx="2619064" cy="555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E7756A-B065-4E5A-BB27-D0142B159C64}"/>
              </a:ext>
            </a:extLst>
          </p:cNvPr>
          <p:cNvCxnSpPr/>
          <p:nvPr/>
        </p:nvCxnSpPr>
        <p:spPr>
          <a:xfrm>
            <a:off x="3965249" y="4803981"/>
            <a:ext cx="89730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953CC-A73C-4B4F-B3BA-CAFFA78BFBBC}"/>
              </a:ext>
            </a:extLst>
          </p:cNvPr>
          <p:cNvSpPr/>
          <p:nvPr/>
        </p:nvSpPr>
        <p:spPr>
          <a:xfrm>
            <a:off x="4979993" y="3465285"/>
            <a:ext cx="99702" cy="15467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C78067-2F18-488C-84CD-1CD560A2A70E}"/>
              </a:ext>
            </a:extLst>
          </p:cNvPr>
          <p:cNvSpPr/>
          <p:nvPr/>
        </p:nvSpPr>
        <p:spPr>
          <a:xfrm>
            <a:off x="5079695" y="3465286"/>
            <a:ext cx="4258653" cy="15382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Gas Volume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BA7FD3-DABB-428E-8A84-6183E8C62459}"/>
              </a:ext>
            </a:extLst>
          </p:cNvPr>
          <p:cNvSpPr/>
          <p:nvPr/>
        </p:nvSpPr>
        <p:spPr>
          <a:xfrm rot="16200000">
            <a:off x="8723665" y="4079968"/>
            <a:ext cx="1546788" cy="3174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Readout</a:t>
            </a: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6A2B7DE5-37F4-43B3-9894-41F9047D7102}"/>
              </a:ext>
            </a:extLst>
          </p:cNvPr>
          <p:cNvSpPr/>
          <p:nvPr/>
        </p:nvSpPr>
        <p:spPr>
          <a:xfrm rot="5400000">
            <a:off x="10150452" y="4080893"/>
            <a:ext cx="646331" cy="1169280"/>
          </a:xfrm>
          <a:prstGeom prst="ben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6AFCA-10DB-4243-9B67-11B342FD8D8A}"/>
              </a:ext>
            </a:extLst>
          </p:cNvPr>
          <p:cNvSpPr txBox="1"/>
          <p:nvPr/>
        </p:nvSpPr>
        <p:spPr>
          <a:xfrm>
            <a:off x="3928261" y="5493889"/>
            <a:ext cx="247389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Voltage (-10kV)</a:t>
            </a:r>
          </a:p>
          <a:p>
            <a:r>
              <a:rPr lang="en-US" dirty="0">
                <a:solidFill>
                  <a:srgbClr val="FF0000"/>
                </a:solidFill>
              </a:rPr>
              <a:t>Low radiation Length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C3FD7E-CF6F-4383-9240-3F58FE98E014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4979993" y="5071928"/>
            <a:ext cx="185215" cy="4219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6E4717-94ED-424E-9B85-222DD07FC90C}"/>
              </a:ext>
            </a:extLst>
          </p:cNvPr>
          <p:cNvSpPr txBox="1"/>
          <p:nvPr/>
        </p:nvSpPr>
        <p:spPr>
          <a:xfrm>
            <a:off x="6084622" y="6343250"/>
            <a:ext cx="2657726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T2K gas (low diffusion)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866A9D-47BC-4A06-8F05-797FCE42C360}"/>
                  </a:ext>
                </a:extLst>
              </p:cNvPr>
              <p:cNvSpPr txBox="1"/>
              <p:nvPr/>
            </p:nvSpPr>
            <p:spPr>
              <a:xfrm>
                <a:off x="9721317" y="3181920"/>
                <a:ext cx="2366235" cy="1077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Silicon Pixel Readout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55 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×55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/>
              </a:p>
              <a:p>
                <a:r>
                  <a:rPr lang="en-US" sz="1600" dirty="0"/>
                  <a:t>4% radiation length</a:t>
                </a:r>
              </a:p>
              <a:p>
                <a:r>
                  <a:rPr lang="en-US" sz="1600" dirty="0"/>
                  <a:t>(dominated by cooling)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7866A9D-47BC-4A06-8F05-797FCE42C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317" y="3181920"/>
                <a:ext cx="2366235" cy="1077218"/>
              </a:xfrm>
              <a:prstGeom prst="rect">
                <a:avLst/>
              </a:prstGeom>
              <a:blipFill>
                <a:blip r:embed="rId4"/>
                <a:stretch>
                  <a:fillRect l="-1282" t="-1676" b="-5028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6576FCB-CF4F-4287-996D-DE97B39A75F8}"/>
              </a:ext>
            </a:extLst>
          </p:cNvPr>
          <p:cNvSpPr/>
          <p:nvPr/>
        </p:nvSpPr>
        <p:spPr>
          <a:xfrm>
            <a:off x="5079695" y="3465284"/>
            <a:ext cx="4258653" cy="166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584B4A-2DD7-468D-8EB4-9F36046F850C}"/>
              </a:ext>
            </a:extLst>
          </p:cNvPr>
          <p:cNvSpPr/>
          <p:nvPr/>
        </p:nvSpPr>
        <p:spPr>
          <a:xfrm>
            <a:off x="5079694" y="4836815"/>
            <a:ext cx="4258653" cy="1666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3832AE-010E-47D0-904F-A705F31E13B0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234424" y="4581791"/>
            <a:ext cx="179061" cy="176145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13089A-B5BC-4E81-8C66-34C3F2049468}"/>
              </a:ext>
            </a:extLst>
          </p:cNvPr>
          <p:cNvSpPr txBox="1"/>
          <p:nvPr/>
        </p:nvSpPr>
        <p:spPr>
          <a:xfrm>
            <a:off x="7757943" y="2007106"/>
            <a:ext cx="4258653" cy="646331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Field Cage</a:t>
            </a:r>
          </a:p>
          <a:p>
            <a:r>
              <a:rPr lang="en-US" dirty="0"/>
              <a:t>1% radiation length, entrance and exit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8B8CAC-BC1D-427D-81B8-DFDA0157AFDE}"/>
              </a:ext>
            </a:extLst>
          </p:cNvPr>
          <p:cNvCxnSpPr>
            <a:cxnSpLocks/>
          </p:cNvCxnSpPr>
          <p:nvPr/>
        </p:nvCxnSpPr>
        <p:spPr>
          <a:xfrm flipH="1">
            <a:off x="8451791" y="2719417"/>
            <a:ext cx="290557" cy="709583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9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4D35-F062-12CF-58BC-DF08D004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4747"/>
          </a:xfrm>
        </p:spPr>
        <p:txBody>
          <a:bodyPr/>
          <a:lstStyle/>
          <a:p>
            <a:r>
              <a:rPr lang="en-US" dirty="0"/>
              <a:t>Physics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5F9A-8FF6-BD93-AF0B-4C32F3793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1126" y="4212078"/>
            <a:ext cx="2765306" cy="165739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At the lowest momenta particle identification by dE/dx is advantageous.</a:t>
            </a:r>
          </a:p>
          <a:p>
            <a:pPr marL="0" indent="0" algn="ctr">
              <a:buNone/>
            </a:pPr>
            <a:r>
              <a:rPr lang="en-US" dirty="0"/>
              <a:t>  </a:t>
            </a:r>
            <a:r>
              <a:rPr lang="en-US" b="1" dirty="0">
                <a:solidFill>
                  <a:srgbClr val="FF0000"/>
                </a:solidFill>
              </a:rPr>
              <a:t>Promising technology for EIC detector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373C-7AEC-96EA-ECB0-6F21E07C0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" r="5521" b="30302"/>
          <a:stretch/>
        </p:blipFill>
        <p:spPr>
          <a:xfrm>
            <a:off x="5385347" y="792772"/>
            <a:ext cx="6358208" cy="2180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FA8939-8F41-C0A3-2454-153A7CA7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3" y="3675153"/>
            <a:ext cx="8461981" cy="27312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768F42-10A4-CE27-8391-3CEC2EB124C7}"/>
              </a:ext>
            </a:extLst>
          </p:cNvPr>
          <p:cNvSpPr txBox="1"/>
          <p:nvPr/>
        </p:nvSpPr>
        <p:spPr>
          <a:xfrm>
            <a:off x="739470" y="3021496"/>
            <a:ext cx="366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=0, soft particles dominate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1A8A2-B92C-2B19-E8A9-777A12D36C83}"/>
              </a:ext>
            </a:extLst>
          </p:cNvPr>
          <p:cNvSpPr txBox="1"/>
          <p:nvPr/>
        </p:nvSpPr>
        <p:spPr>
          <a:xfrm>
            <a:off x="5449781" y="3021496"/>
            <a:ext cx="6293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TOF-PID has competition between p</a:t>
            </a:r>
            <a:r>
              <a:rPr lang="en-US" baseline="-25000" dirty="0"/>
              <a:t>min</a:t>
            </a:r>
            <a:r>
              <a:rPr lang="en-US" dirty="0"/>
              <a:t> and resolving power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84BC51-FE37-A945-11DC-E699E61BA160}"/>
              </a:ext>
            </a:extLst>
          </p:cNvPr>
          <p:cNvSpPr txBox="1"/>
          <p:nvPr/>
        </p:nvSpPr>
        <p:spPr>
          <a:xfrm>
            <a:off x="1792948" y="6321234"/>
            <a:ext cx="562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dE/dx in ATHENA upgrade promised lowest PID reach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A268F1-13EE-E742-C763-A632148F9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" t="33374" r="50224" b="34125"/>
          <a:stretch/>
        </p:blipFill>
        <p:spPr>
          <a:xfrm>
            <a:off x="308717" y="876922"/>
            <a:ext cx="4701036" cy="2096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96ED6F-A744-DB8E-24C3-9A651D31A037}"/>
              </a:ext>
            </a:extLst>
          </p:cNvPr>
          <p:cNvSpPr txBox="1"/>
          <p:nvPr/>
        </p:nvSpPr>
        <p:spPr>
          <a:xfrm>
            <a:off x="5929666" y="395219"/>
            <a:ext cx="55970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Many envision a Detector 2 with 3T or higher field.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80A49D-57DF-1A23-0F57-9431670825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84" t="65661" r="-1464" b="1838"/>
          <a:stretch/>
        </p:blipFill>
        <p:spPr>
          <a:xfrm>
            <a:off x="3898508" y="59073"/>
            <a:ext cx="1814314" cy="8091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96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4EBE-A1D2-43F3-9BE5-B70F684E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99083"/>
          </a:xfrm>
        </p:spPr>
        <p:txBody>
          <a:bodyPr>
            <a:normAutofit/>
          </a:bodyPr>
          <a:lstStyle/>
          <a:p>
            <a:r>
              <a:rPr lang="en-US" dirty="0"/>
              <a:t>GridPIX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C540-9ED1-4378-A642-889C72FF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38" y="2725153"/>
            <a:ext cx="7192157" cy="4053511"/>
          </a:xfrm>
        </p:spPr>
        <p:txBody>
          <a:bodyPr>
            <a:normAutofit/>
          </a:bodyPr>
          <a:lstStyle/>
          <a:p>
            <a:r>
              <a:rPr lang="en-US" dirty="0"/>
              <a:t>Ultimate dE/dx device.</a:t>
            </a:r>
          </a:p>
          <a:p>
            <a:pPr lvl="1"/>
            <a:r>
              <a:rPr lang="en-US" dirty="0"/>
              <a:t>Avalanche grid in front of 55 x 55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pixels.</a:t>
            </a:r>
          </a:p>
          <a:p>
            <a:pPr lvl="1"/>
            <a:r>
              <a:rPr lang="en-US" dirty="0"/>
              <a:t>&gt;90% efficiency for single electrons.</a:t>
            </a:r>
          </a:p>
          <a:p>
            <a:pPr lvl="1"/>
            <a:r>
              <a:rPr lang="en-US" dirty="0"/>
              <a:t>Goals:</a:t>
            </a:r>
          </a:p>
          <a:p>
            <a:pPr lvl="2"/>
            <a:r>
              <a:rPr lang="en-US" dirty="0"/>
              <a:t>Enough diffusion to get every electron into a different hole.</a:t>
            </a:r>
          </a:p>
          <a:p>
            <a:pPr lvl="2"/>
            <a:r>
              <a:rPr lang="en-US" dirty="0"/>
              <a:t>Count electrons one-by-one.</a:t>
            </a:r>
          </a:p>
          <a:p>
            <a:pPr lvl="1"/>
            <a:r>
              <a:rPr lang="en-US" dirty="0"/>
              <a:t>Three generations of development and continuing.</a:t>
            </a:r>
          </a:p>
          <a:p>
            <a:r>
              <a:rPr lang="en-US" dirty="0"/>
              <a:t>Small area is not particularly expensive.</a:t>
            </a:r>
          </a:p>
          <a:p>
            <a:pPr lvl="1"/>
            <a:r>
              <a:rPr lang="en-US" dirty="0"/>
              <a:t>1800 chips (order/produce/test 3600) = $716k</a:t>
            </a:r>
          </a:p>
          <a:p>
            <a:pPr lvl="1"/>
            <a:r>
              <a:rPr lang="en-US" dirty="0"/>
              <a:t>Careful: 1.2-5.4 kW of power (occupancy dependent).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826CF-39FF-4060-BD17-0B12E6C4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4" y="699083"/>
            <a:ext cx="2476500" cy="1847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295C6-E9CA-485B-AD6F-7809EC0E8A30}"/>
                  </a:ext>
                </a:extLst>
              </p:cNvPr>
              <p:cNvSpPr txBox="1"/>
              <p:nvPr/>
            </p:nvSpPr>
            <p:spPr>
              <a:xfrm>
                <a:off x="7561612" y="2299874"/>
                <a:ext cx="4158356" cy="447879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Pros: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Known/Proven Technology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Active further development (Bonn)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Best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possible (~count each electron)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Affordable for a small area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High resolution tracking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Low mass in electron arm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Continuous (aka streaming) readout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dirty="0"/>
                  <a:t>Cons: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~3 kW of power: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Must find a low mass way to handle.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Services “bulky” (compared to just Si)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Gas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HV membrane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Cooling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DC power lines (3kV goes in too)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5295C6-E9CA-485B-AD6F-7809EC0E8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612" y="2299874"/>
                <a:ext cx="4158356" cy="4478790"/>
              </a:xfrm>
              <a:prstGeom prst="rect">
                <a:avLst/>
              </a:prstGeom>
              <a:blipFill>
                <a:blip r:embed="rId3"/>
                <a:stretch>
                  <a:fillRect l="-1171" t="-816" b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6C37F2-99D3-4DD1-A029-473217BE7BC6}"/>
              </a:ext>
            </a:extLst>
          </p:cNvPr>
          <p:cNvSpPr txBox="1"/>
          <p:nvPr/>
        </p:nvSpPr>
        <p:spPr>
          <a:xfrm>
            <a:off x="7472495" y="99755"/>
            <a:ext cx="23431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 e-by-e tracking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3C719-21AF-45DA-ACF0-4522E5FC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339" y="469087"/>
            <a:ext cx="3006666" cy="150333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169140-72A7-41B6-9BF3-8B7097235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01" y="646545"/>
            <a:ext cx="3258919" cy="19893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C1098B9-75C0-4499-8437-E56B0550EFA6}"/>
              </a:ext>
            </a:extLst>
          </p:cNvPr>
          <p:cNvSpPr/>
          <p:nvPr/>
        </p:nvSpPr>
        <p:spPr>
          <a:xfrm>
            <a:off x="9913122" y="443449"/>
            <a:ext cx="793638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46D2F2-06DF-4199-AECA-50B61878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22"/>
            <a:ext cx="12192000" cy="64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AF099-5153-49B5-B718-E0E97618C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C5314-48DF-4F82-9647-730627BA6E9C}"/>
                  </a:ext>
                </a:extLst>
              </p:cNvPr>
              <p:cNvSpPr txBox="1"/>
              <p:nvPr/>
            </p:nvSpPr>
            <p:spPr>
              <a:xfrm>
                <a:off x="153825" y="2990625"/>
                <a:ext cx="4539832" cy="188154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Overview: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Segmentation: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𝟓𝟓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den>
                    </m:f>
                    <m:r>
                      <a:rPr lang="en-US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𝟒𝟓𝟎𝟎</m:t>
                    </m:r>
                  </m:oMath>
                </a14:m>
                <a:endParaRPr lang="en-US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70% active area </a:t>
                </a: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 3150 “rows”</a:t>
                </a:r>
                <a:endParaRPr lang="en-US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2400 primaries in 25 cm for a MIP.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u="sng" dirty="0">
                    <a:solidFill>
                      <a:schemeClr val="accent2">
                        <a:lumMod val="75000"/>
                      </a:schemeClr>
                    </a:solidFill>
                  </a:rPr>
                  <a:t>Thousands of hits per track.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Extremely robust patterns.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7C5314-48DF-4F82-9647-730627BA6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25" y="2990625"/>
                <a:ext cx="4539832" cy="1881541"/>
              </a:xfrm>
              <a:prstGeom prst="rect">
                <a:avLst/>
              </a:prstGeom>
              <a:blipFill>
                <a:blip r:embed="rId3"/>
                <a:stretch>
                  <a:fillRect l="-800" t="-1597" b="-3195"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BD34D36-5481-4E5A-B7F1-90CE66C0A96B}"/>
              </a:ext>
            </a:extLst>
          </p:cNvPr>
          <p:cNvSpPr txBox="1"/>
          <p:nvPr/>
        </p:nvSpPr>
        <p:spPr>
          <a:xfrm>
            <a:off x="153825" y="136733"/>
            <a:ext cx="11384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June 2021</a:t>
            </a:r>
          </a:p>
        </p:txBody>
      </p:sp>
    </p:spTree>
    <p:extLst>
      <p:ext uri="{BB962C8B-B14F-4D97-AF65-F5344CB8AC3E}">
        <p14:creationId xmlns:p14="http://schemas.microsoft.com/office/powerpoint/2010/main" val="146391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4F6C-7C97-43AB-BE3D-1ECE7A45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2556"/>
          </a:xfrm>
        </p:spPr>
        <p:txBody>
          <a:bodyPr/>
          <a:lstStyle/>
          <a:p>
            <a:r>
              <a:rPr lang="en-US" dirty="0"/>
              <a:t>Anticipated dE/dx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4BA0A-2C6D-485E-9953-80FB1495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65" y="918978"/>
            <a:ext cx="3388832" cy="236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E5B71-65E1-4B42-8545-9A31A7784AD0}"/>
              </a:ext>
            </a:extLst>
          </p:cNvPr>
          <p:cNvSpPr txBox="1"/>
          <p:nvPr/>
        </p:nvSpPr>
        <p:spPr>
          <a:xfrm>
            <a:off x="7576864" y="3847380"/>
            <a:ext cx="4533776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Lehraus</a:t>
            </a:r>
            <a:r>
              <a:rPr lang="en-US" dirty="0"/>
              <a:t> 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5.4 as a standard TPC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5.4*(0.25)</a:t>
            </a:r>
            <a:r>
              <a:rPr lang="en-US" baseline="30000" dirty="0"/>
              <a:t>-0.37</a:t>
            </a:r>
            <a:r>
              <a:rPr lang="en-US" dirty="0"/>
              <a:t> = 9.0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for </a:t>
            </a:r>
            <a:r>
              <a:rPr lang="en-US" dirty="0" err="1"/>
              <a:t>GridPIX</a:t>
            </a:r>
            <a:r>
              <a:rPr lang="en-US" dirty="0"/>
              <a:t> (truncated Mean)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4.1% at 1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4.1*(0.25)</a:t>
            </a:r>
            <a:r>
              <a:rPr lang="en-US" baseline="30000" dirty="0"/>
              <a:t>-0.37</a:t>
            </a:r>
            <a:r>
              <a:rPr lang="en-US" dirty="0"/>
              <a:t> = 6.85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Roughly 20 sigma at 0.5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range overlaps with DIRC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554EA-DC10-44F3-9D16-11C85ED69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37" y="881157"/>
            <a:ext cx="2634648" cy="2654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BADDF-7E99-423F-9D70-20E0E1B91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509" y="1080475"/>
            <a:ext cx="3731334" cy="2222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5805C-CAC0-4B9F-8B15-D9F8F5B0C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3" y="3688083"/>
            <a:ext cx="3527856" cy="2746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21BFA6-D206-4394-AC57-6CE4F9A41F0E}"/>
              </a:ext>
            </a:extLst>
          </p:cNvPr>
          <p:cNvSpPr txBox="1"/>
          <p:nvPr/>
        </p:nvSpPr>
        <p:spPr>
          <a:xfrm>
            <a:off x="2038686" y="414383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9.0%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FE2375-78AA-4261-AB5E-F070D097A92F}"/>
              </a:ext>
            </a:extLst>
          </p:cNvPr>
          <p:cNvCxnSpPr>
            <a:cxnSpLocks/>
          </p:cNvCxnSpPr>
          <p:nvPr/>
        </p:nvCxnSpPr>
        <p:spPr>
          <a:xfrm>
            <a:off x="344270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F54BE1-A319-48BD-83FE-F0B4B6E4DA22}"/>
              </a:ext>
            </a:extLst>
          </p:cNvPr>
          <p:cNvSpPr txBox="1"/>
          <p:nvPr/>
        </p:nvSpPr>
        <p:spPr>
          <a:xfrm>
            <a:off x="2359447" y="4736783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82A156-B8F3-4AA1-A4FC-383FC2164FE6}"/>
              </a:ext>
            </a:extLst>
          </p:cNvPr>
          <p:cNvSpPr txBox="1"/>
          <p:nvPr/>
        </p:nvSpPr>
        <p:spPr>
          <a:xfrm>
            <a:off x="2218888" y="524259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1A59DC-7C79-4081-BF7F-B8676B6CB7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1130" y="3590488"/>
            <a:ext cx="3481250" cy="27607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E13CE7-B7E1-48AD-9DFC-A318CDC1AA51}"/>
              </a:ext>
            </a:extLst>
          </p:cNvPr>
          <p:cNvSpPr txBox="1"/>
          <p:nvPr/>
        </p:nvSpPr>
        <p:spPr>
          <a:xfrm>
            <a:off x="5775239" y="414383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6.85%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F6F75-4F34-4F75-8214-621562B0894E}"/>
              </a:ext>
            </a:extLst>
          </p:cNvPr>
          <p:cNvSpPr txBox="1"/>
          <p:nvPr/>
        </p:nvSpPr>
        <p:spPr>
          <a:xfrm>
            <a:off x="6376706" y="4632210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K-p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56C419-A225-417C-BC3E-B913E66625E4}"/>
              </a:ext>
            </a:extLst>
          </p:cNvPr>
          <p:cNvSpPr txBox="1"/>
          <p:nvPr/>
        </p:nvSpPr>
        <p:spPr>
          <a:xfrm>
            <a:off x="5887303" y="5043074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-K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DE8690-1A22-4605-97E5-6FFDDA7CB76B}"/>
              </a:ext>
            </a:extLst>
          </p:cNvPr>
          <p:cNvCxnSpPr>
            <a:cxnSpLocks/>
          </p:cNvCxnSpPr>
          <p:nvPr/>
        </p:nvCxnSpPr>
        <p:spPr>
          <a:xfrm>
            <a:off x="4213204" y="5746459"/>
            <a:ext cx="287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640B28-5A4B-40AB-9615-41D0492593BB}"/>
              </a:ext>
            </a:extLst>
          </p:cNvPr>
          <p:cNvCxnSpPr/>
          <p:nvPr/>
        </p:nvCxnSpPr>
        <p:spPr>
          <a:xfrm flipV="1">
            <a:off x="5184396" y="3884103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2055CA-2530-4D48-AE43-4948ABDE2216}"/>
              </a:ext>
            </a:extLst>
          </p:cNvPr>
          <p:cNvSpPr/>
          <p:nvPr/>
        </p:nvSpPr>
        <p:spPr>
          <a:xfrm rot="10800000">
            <a:off x="4593553" y="5840268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921A5A1-DBF7-480E-BFF2-29BDB8609751}"/>
              </a:ext>
            </a:extLst>
          </p:cNvPr>
          <p:cNvSpPr/>
          <p:nvPr/>
        </p:nvSpPr>
        <p:spPr>
          <a:xfrm rot="10800000">
            <a:off x="585014" y="5830623"/>
            <a:ext cx="507878" cy="208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F15B2-5618-4D43-96EC-715F79EB7FDC}"/>
              </a:ext>
            </a:extLst>
          </p:cNvPr>
          <p:cNvCxnSpPr/>
          <p:nvPr/>
        </p:nvCxnSpPr>
        <p:spPr>
          <a:xfrm flipV="1">
            <a:off x="1301692" y="3910560"/>
            <a:ext cx="0" cy="2265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A90B4F-FFA3-468A-B1F1-12B0300BFE51}"/>
              </a:ext>
            </a:extLst>
          </p:cNvPr>
          <p:cNvSpPr txBox="1"/>
          <p:nvPr/>
        </p:nvSpPr>
        <p:spPr>
          <a:xfrm>
            <a:off x="5887303" y="6226117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FA2489-4136-44DB-A085-80B13EC91FE8}"/>
              </a:ext>
            </a:extLst>
          </p:cNvPr>
          <p:cNvSpPr txBox="1"/>
          <p:nvPr/>
        </p:nvSpPr>
        <p:spPr>
          <a:xfrm>
            <a:off x="2017712" y="6226913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89F98D-9802-4F9F-807A-F013175DE6EB}"/>
              </a:ext>
            </a:extLst>
          </p:cNvPr>
          <p:cNvSpPr txBox="1"/>
          <p:nvPr/>
        </p:nvSpPr>
        <p:spPr>
          <a:xfrm rot="16200000">
            <a:off x="3808766" y="394305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755C7D-3C10-43EB-BD1C-F0FD5A869C35}"/>
              </a:ext>
            </a:extLst>
          </p:cNvPr>
          <p:cNvSpPr txBox="1"/>
          <p:nvPr/>
        </p:nvSpPr>
        <p:spPr>
          <a:xfrm rot="16200000">
            <a:off x="-29193" y="3996893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228EF-5BFB-4204-B635-996E2884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385" y="54419"/>
            <a:ext cx="2810608" cy="1941012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2C15A677-E094-4820-A981-96A42D80ED18}"/>
              </a:ext>
            </a:extLst>
          </p:cNvPr>
          <p:cNvSpPr/>
          <p:nvPr/>
        </p:nvSpPr>
        <p:spPr>
          <a:xfrm rot="16200000">
            <a:off x="9975173" y="1967237"/>
            <a:ext cx="165647" cy="344307"/>
          </a:xfrm>
          <a:prstGeom prst="lef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1FF8E-DDFF-4116-8D47-A29C12FD4752}"/>
              </a:ext>
            </a:extLst>
          </p:cNvPr>
          <p:cNvSpPr txBox="1"/>
          <p:nvPr/>
        </p:nvSpPr>
        <p:spPr>
          <a:xfrm rot="16200000">
            <a:off x="9770267" y="2398926"/>
            <a:ext cx="600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easy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6F2AC974-A501-4D1E-8B2B-E1495026B08D}"/>
              </a:ext>
            </a:extLst>
          </p:cNvPr>
          <p:cNvSpPr/>
          <p:nvPr/>
        </p:nvSpPr>
        <p:spPr>
          <a:xfrm rot="16200000">
            <a:off x="11029141" y="1364154"/>
            <a:ext cx="172364" cy="154375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AF5BB1-3F82-4B4C-9BE8-FD2E1D6E64CB}"/>
              </a:ext>
            </a:extLst>
          </p:cNvPr>
          <p:cNvSpPr txBox="1"/>
          <p:nvPr/>
        </p:nvSpPr>
        <p:spPr>
          <a:xfrm rot="16200000">
            <a:off x="10807354" y="2452032"/>
            <a:ext cx="6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668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C681-F4AF-3A26-BA46-2A890A2E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3143"/>
          </a:xfrm>
        </p:spPr>
        <p:txBody>
          <a:bodyPr/>
          <a:lstStyle/>
          <a:p>
            <a:r>
              <a:rPr lang="en-US" dirty="0"/>
              <a:t>Initial R&amp;D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884D-9ACB-0609-23B6-93F73A889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80" y="3841300"/>
            <a:ext cx="8596668" cy="2809662"/>
          </a:xfrm>
        </p:spPr>
        <p:txBody>
          <a:bodyPr/>
          <a:lstStyle/>
          <a:p>
            <a:r>
              <a:rPr lang="en-US" dirty="0"/>
              <a:t>Fermilab Test Beam</a:t>
            </a:r>
          </a:p>
          <a:p>
            <a:pPr lvl="1"/>
            <a:r>
              <a:rPr lang="en-US" dirty="0"/>
              <a:t>Mixed beam at low energies</a:t>
            </a:r>
          </a:p>
          <a:p>
            <a:pPr lvl="1"/>
            <a:r>
              <a:rPr lang="en-US" dirty="0"/>
              <a:t>Identified by beam line Cherenkov</a:t>
            </a:r>
          </a:p>
          <a:p>
            <a:r>
              <a:rPr lang="en-US" dirty="0"/>
              <a:t>Cosmic Rays at Argonne</a:t>
            </a:r>
          </a:p>
          <a:p>
            <a:pPr lvl="1"/>
            <a:r>
              <a:rPr lang="en-US" dirty="0"/>
              <a:t>0-4 Tesla Field available.</a:t>
            </a:r>
          </a:p>
          <a:p>
            <a:pPr lvl="1"/>
            <a:r>
              <a:rPr lang="en-US" dirty="0"/>
              <a:t>Limits diffusion, maintains “clusters”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827BC-D15B-95F6-5EA4-450E06B0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9" y="884316"/>
            <a:ext cx="2453246" cy="213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609A53-C4C7-23B9-32C3-5C1B49C4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24" y="653143"/>
            <a:ext cx="2220705" cy="2363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8AC672-2795-A9D4-9138-7A49AA156904}"/>
              </a:ext>
            </a:extLst>
          </p:cNvPr>
          <p:cNvSpPr txBox="1"/>
          <p:nvPr/>
        </p:nvSpPr>
        <p:spPr>
          <a:xfrm>
            <a:off x="1238724" y="2682239"/>
            <a:ext cx="1541417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sPHENIX TPC Prototype Field Cage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11AD4-8910-0C58-914E-F213623E7235}"/>
              </a:ext>
            </a:extLst>
          </p:cNvPr>
          <p:cNvSpPr txBox="1"/>
          <p:nvPr/>
        </p:nvSpPr>
        <p:spPr>
          <a:xfrm>
            <a:off x="4114667" y="2832034"/>
            <a:ext cx="154141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Nikhef Quad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FEB7C-501D-6913-5E43-020BF60C4C9A}"/>
              </a:ext>
            </a:extLst>
          </p:cNvPr>
          <p:cNvSpPr txBox="1"/>
          <p:nvPr/>
        </p:nvSpPr>
        <p:spPr>
          <a:xfrm>
            <a:off x="3326675" y="1535009"/>
            <a:ext cx="56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F5E38-311B-9656-63D9-B89505BBCA41}"/>
              </a:ext>
            </a:extLst>
          </p:cNvPr>
          <p:cNvSpPr txBox="1"/>
          <p:nvPr/>
        </p:nvSpPr>
        <p:spPr>
          <a:xfrm>
            <a:off x="6274527" y="1536576"/>
            <a:ext cx="565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=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8CF20D-03BB-8F7F-8FF0-FC4806486552}"/>
              </a:ext>
            </a:extLst>
          </p:cNvPr>
          <p:cNvSpPr txBox="1">
            <a:spLocks/>
          </p:cNvSpPr>
          <p:nvPr/>
        </p:nvSpPr>
        <p:spPr>
          <a:xfrm>
            <a:off x="8596668" y="0"/>
            <a:ext cx="3689360" cy="165191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Thermal Management Studies</a:t>
            </a:r>
          </a:p>
          <a:p>
            <a:pPr lvl="1"/>
            <a:r>
              <a:rPr lang="en-US" dirty="0"/>
              <a:t>At home</a:t>
            </a:r>
          </a:p>
          <a:p>
            <a:pPr lvl="1"/>
            <a:r>
              <a:rPr lang="en-US" dirty="0"/>
              <a:t>No Apparatus</a:t>
            </a:r>
          </a:p>
          <a:p>
            <a:pPr lvl="1"/>
            <a:r>
              <a:rPr lang="en-US" dirty="0"/>
              <a:t>Free in the first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09DF0-B896-797F-B095-4B0FF8A810C3}"/>
              </a:ext>
            </a:extLst>
          </p:cNvPr>
          <p:cNvSpPr txBox="1"/>
          <p:nvPr/>
        </p:nvSpPr>
        <p:spPr>
          <a:xfrm>
            <a:off x="6840338" y="1488842"/>
            <a:ext cx="1541417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Ready for first tests at min. cost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5A1082-C9A2-D675-83B5-0A8A3724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729" y="3747024"/>
            <a:ext cx="3079991" cy="24578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C4EED7-4879-BE84-450D-973D405D895F}"/>
              </a:ext>
            </a:extLst>
          </p:cNvPr>
          <p:cNvSpPr txBox="1"/>
          <p:nvPr/>
        </p:nvSpPr>
        <p:spPr>
          <a:xfrm>
            <a:off x="6193831" y="6058577"/>
            <a:ext cx="26837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Argonne Magnet Facility</a:t>
            </a:r>
          </a:p>
        </p:txBody>
      </p:sp>
    </p:spTree>
    <p:extLst>
      <p:ext uri="{BB962C8B-B14F-4D97-AF65-F5344CB8AC3E}">
        <p14:creationId xmlns:p14="http://schemas.microsoft.com/office/powerpoint/2010/main" val="311989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9A0B-5412-1E85-5F03-B43EAC1C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87977"/>
          </a:xfrm>
        </p:spPr>
        <p:txBody>
          <a:bodyPr/>
          <a:lstStyle/>
          <a:p>
            <a:r>
              <a:rPr lang="en-US" dirty="0"/>
              <a:t>Budget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64DF-4E32-BFD4-9BC0-4CB82F64A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57" y="4415245"/>
            <a:ext cx="5253203" cy="2185759"/>
          </a:xfrm>
        </p:spPr>
        <p:txBody>
          <a:bodyPr>
            <a:normAutofit/>
          </a:bodyPr>
          <a:lstStyle/>
          <a:p>
            <a:r>
              <a:rPr lang="en-US" dirty="0"/>
              <a:t>We can only do the Fermilab in the first year.</a:t>
            </a:r>
          </a:p>
          <a:p>
            <a:r>
              <a:rPr lang="en-US" dirty="0"/>
              <a:t>The budget leverages existing apparatus</a:t>
            </a:r>
          </a:p>
          <a:p>
            <a:r>
              <a:rPr lang="en-US" dirty="0"/>
              <a:t>Two methods of realize reduced scenario:</a:t>
            </a:r>
          </a:p>
          <a:p>
            <a:pPr lvl="1"/>
            <a:r>
              <a:rPr lang="en-US" dirty="0"/>
              <a:t>Limit the number of personnel</a:t>
            </a:r>
          </a:p>
          <a:p>
            <a:pPr lvl="1"/>
            <a:r>
              <a:rPr lang="en-US" dirty="0"/>
              <a:t>Shorten the 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C23C4-A06E-D6FA-6BC1-9B115833E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4" y="648907"/>
            <a:ext cx="6776328" cy="3403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1AC11-0CCF-B40A-C892-768EFBB7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921" y="85287"/>
            <a:ext cx="3366292" cy="17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096E9-6008-0463-2C3A-9118B4A9D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921" y="1984951"/>
            <a:ext cx="4423718" cy="1922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27720-8251-71FD-263B-C24BBDD434E3}"/>
              </a:ext>
            </a:extLst>
          </p:cNvPr>
          <p:cNvSpPr txBox="1"/>
          <p:nvPr/>
        </p:nvSpPr>
        <p:spPr>
          <a:xfrm>
            <a:off x="11025052" y="648908"/>
            <a:ext cx="68800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Cost</a:t>
            </a:r>
            <a:br>
              <a:rPr lang="en-US" dirty="0"/>
            </a:br>
            <a:r>
              <a:rPr lang="en-US" dirty="0"/>
              <a:t>Basis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29828-26A5-1263-A93F-C6B217A54680}"/>
              </a:ext>
            </a:extLst>
          </p:cNvPr>
          <p:cNvSpPr/>
          <p:nvPr/>
        </p:nvSpPr>
        <p:spPr>
          <a:xfrm>
            <a:off x="7388794" y="67869"/>
            <a:ext cx="4611617" cy="39641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61694A-8401-DD3F-7D8C-758E203FB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57" y="4099937"/>
            <a:ext cx="3632323" cy="2739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149938-C662-6D1A-E6B0-9CEF27F7D11B}"/>
              </a:ext>
            </a:extLst>
          </p:cNvPr>
          <p:cNvSpPr txBox="1"/>
          <p:nvPr/>
        </p:nvSpPr>
        <p:spPr>
          <a:xfrm>
            <a:off x="9814559" y="4592470"/>
            <a:ext cx="2185852" cy="1754326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Large numbers of students are realistic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have a long tradition of respecting DEI</a:t>
            </a:r>
          </a:p>
        </p:txBody>
      </p:sp>
    </p:spTree>
    <p:extLst>
      <p:ext uri="{BB962C8B-B14F-4D97-AF65-F5344CB8AC3E}">
        <p14:creationId xmlns:p14="http://schemas.microsoft.com/office/powerpoint/2010/main" val="41292193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599</TotalTime>
  <Words>1208</Words>
  <Application>Microsoft Office PowerPoint</Application>
  <PresentationFormat>Widescreen</PresentationFormat>
  <Paragraphs>169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Symbol</vt:lpstr>
      <vt:lpstr>Trebuchet MS</vt:lpstr>
      <vt:lpstr>Wingdings 3</vt:lpstr>
      <vt:lpstr>Facet</vt:lpstr>
      <vt:lpstr>Tracking and PID with a GridPIX Detector</vt:lpstr>
      <vt:lpstr>Brief Introduction</vt:lpstr>
      <vt:lpstr>Physics Motivation</vt:lpstr>
      <vt:lpstr>GridPIX Overview</vt:lpstr>
      <vt:lpstr>PowerPoint Presentation</vt:lpstr>
      <vt:lpstr>PowerPoint Presentation</vt:lpstr>
      <vt:lpstr>Anticipated dE/dx Performance</vt:lpstr>
      <vt:lpstr>Initial R&amp;D Plan</vt:lpstr>
      <vt:lpstr>Budget Summary</vt:lpstr>
      <vt:lpstr>Homework-1</vt:lpstr>
      <vt:lpstr>Homework-2</vt:lpstr>
      <vt:lpstr>Homework-3 </vt:lpstr>
      <vt:lpstr>Summary</vt:lpstr>
      <vt:lpstr>Backups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and PID with a GridPIX Detector</dc:title>
  <dc:creator>Thomas Hemmick</dc:creator>
  <cp:lastModifiedBy>Thomas Hemmick</cp:lastModifiedBy>
  <cp:revision>3</cp:revision>
  <dcterms:created xsi:type="dcterms:W3CDTF">2022-11-15T16:27:38Z</dcterms:created>
  <dcterms:modified xsi:type="dcterms:W3CDTF">2022-11-16T14:41:38Z</dcterms:modified>
</cp:coreProperties>
</file>