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2" r:id="rId5"/>
  </p:sldMasterIdLst>
  <p:notesMasterIdLst>
    <p:notesMasterId r:id="rId17"/>
  </p:notesMasterIdLst>
  <p:sldIdLst>
    <p:sldId id="256" r:id="rId6"/>
    <p:sldId id="279" r:id="rId7"/>
    <p:sldId id="282" r:id="rId8"/>
    <p:sldId id="280" r:id="rId9"/>
    <p:sldId id="288" r:id="rId10"/>
    <p:sldId id="283" r:id="rId11"/>
    <p:sldId id="284" r:id="rId12"/>
    <p:sldId id="281" r:id="rId13"/>
    <p:sldId id="278" r:id="rId14"/>
    <p:sldId id="286"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132"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5839EF-EF2D-A244-8B03-02564FD38722}" type="slidenum">
              <a:rPr lang="en-US" smtClean="0"/>
              <a:t>1</a:t>
            </a:fld>
            <a:endParaRPr lang="en-US"/>
          </a:p>
        </p:txBody>
      </p:sp>
    </p:spTree>
    <p:extLst>
      <p:ext uri="{BB962C8B-B14F-4D97-AF65-F5344CB8AC3E}">
        <p14:creationId xmlns:p14="http://schemas.microsoft.com/office/powerpoint/2010/main" val="4172796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6083" y="5755088"/>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2381660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1066097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6083" y="5755088"/>
            <a:ext cx="3238500" cy="419100"/>
          </a:xfrm>
          <a:prstGeom prst="rect">
            <a:avLst/>
          </a:prstGeom>
        </p:spPr>
      </p:pic>
    </p:spTree>
    <p:extLst>
      <p:ext uri="{BB962C8B-B14F-4D97-AF65-F5344CB8AC3E}">
        <p14:creationId xmlns:p14="http://schemas.microsoft.com/office/powerpoint/2010/main" val="2683889444"/>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2898445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25003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5715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0960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2345154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5715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57150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57150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60960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60960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3017908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4149462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3004712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96430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2794568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316227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2802975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4030155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5715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0960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36306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5715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57150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57150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60960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60960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357393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413359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2391252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416033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1811919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365125"/>
            <a:ext cx="11049000" cy="1325563"/>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1825625"/>
            <a:ext cx="1104900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365125"/>
            <a:ext cx="11049000" cy="1325563"/>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1825625"/>
            <a:ext cx="1104900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15648344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3840">
          <p15:clr>
            <a:srgbClr val="F26B43"/>
          </p15:clr>
        </p15:guide>
        <p15:guide id="9" pos="360">
          <p15:clr>
            <a:srgbClr val="F26B43"/>
          </p15:clr>
        </p15:guide>
        <p15:guide id="10" orient="horz" pos="3888">
          <p15:clr>
            <a:srgbClr val="F26B43"/>
          </p15:clr>
        </p15:guide>
        <p15:guide id="11" pos="7320">
          <p15:clr>
            <a:srgbClr val="F26B43"/>
          </p15:clr>
        </p15:guide>
        <p15:guide id="12" orient="horz" pos="412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a:xfrm>
            <a:off x="813175" y="2166840"/>
            <a:ext cx="11251642" cy="1947460"/>
          </a:xfrm>
        </p:spPr>
        <p:txBody>
          <a:bodyPr>
            <a:normAutofit fontScale="90000"/>
          </a:bodyPr>
          <a:lstStyle/>
          <a:p>
            <a:r>
              <a:rPr lang="en-US" sz="5400"/>
              <a:t>Silicon Tracking and Vertexing Consortium: Functional Verification Model of EIC Tracking and Vertexing Detectors R&amp;D</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a:t>11/15/2022</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a:xfrm>
            <a:off x="813175" y="5086927"/>
            <a:ext cx="10334625" cy="1259607"/>
          </a:xfrm>
        </p:spPr>
        <p:txBody>
          <a:bodyPr/>
          <a:lstStyle/>
          <a:p>
            <a:r>
              <a:rPr lang="en-US"/>
              <a:t>G.W. Deptuch </a:t>
            </a:r>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AE46-B3D2-054A-9F92-273948CEEE54}"/>
              </a:ext>
            </a:extLst>
          </p:cNvPr>
          <p:cNvSpPr>
            <a:spLocks noGrp="1"/>
          </p:cNvSpPr>
          <p:nvPr>
            <p:ph type="title"/>
          </p:nvPr>
        </p:nvSpPr>
        <p:spPr>
          <a:xfrm>
            <a:off x="564110" y="850920"/>
            <a:ext cx="11049000" cy="1325563"/>
          </a:xfrm>
        </p:spPr>
        <p:txBody>
          <a:bodyPr>
            <a:noAutofit/>
          </a:bodyPr>
          <a:lstStyle/>
          <a:p>
            <a:r>
              <a:rPr lang="en-US" sz="1600" b="0" dirty="0"/>
              <a:t>UVM is infinitely popular in industrial applications. In the field of nuclear electronics, or in general in the development of detector systems in particle or nuclear physics experiments, the UVM has been used successfully in the development of single integrated circuits, </a:t>
            </a:r>
            <a:br>
              <a:rPr lang="en-US" sz="1600" b="0" dirty="0"/>
            </a:br>
            <a:endParaRPr lang="en-US" sz="1600" b="0" dirty="0">
              <a:cs typeface="Arial"/>
            </a:endParaRPr>
          </a:p>
        </p:txBody>
      </p:sp>
      <p:sp>
        <p:nvSpPr>
          <p:cNvPr id="3" name="Slide Number Placeholder 2">
            <a:extLst>
              <a:ext uri="{FF2B5EF4-FFF2-40B4-BE49-F238E27FC236}">
                <a16:creationId xmlns:a16="http://schemas.microsoft.com/office/drawing/2014/main" id="{FA0D2EBA-591D-0D41-9C46-2E17C49223CD}"/>
              </a:ext>
            </a:extLst>
          </p:cNvPr>
          <p:cNvSpPr>
            <a:spLocks noGrp="1"/>
          </p:cNvSpPr>
          <p:nvPr>
            <p:ph type="sldNum" sz="quarter" idx="4"/>
          </p:nvPr>
        </p:nvSpPr>
        <p:spPr/>
        <p:txBody>
          <a:bodyPr/>
          <a:lstStyle/>
          <a:p>
            <a:fld id="{933A556B-7C63-244D-9B7C-B0EA8042B330}" type="slidenum">
              <a:rPr lang="en-US" smtClean="0"/>
              <a:pPr/>
              <a:t>10</a:t>
            </a:fld>
            <a:endParaRPr lang="en-US" sz="1000"/>
          </a:p>
        </p:txBody>
      </p:sp>
      <p:sp>
        <p:nvSpPr>
          <p:cNvPr id="6" name="Content Placeholder 2">
            <a:extLst>
              <a:ext uri="{FF2B5EF4-FFF2-40B4-BE49-F238E27FC236}">
                <a16:creationId xmlns:a16="http://schemas.microsoft.com/office/drawing/2014/main" id="{C474BEFB-9078-4F90-6A75-2C13E0AE8DA4}"/>
              </a:ext>
            </a:extLst>
          </p:cNvPr>
          <p:cNvSpPr txBox="1">
            <a:spLocks/>
          </p:cNvSpPr>
          <p:nvPr/>
        </p:nvSpPr>
        <p:spPr>
          <a:xfrm>
            <a:off x="648291" y="1701060"/>
            <a:ext cx="11049000" cy="337757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buNone/>
            </a:pPr>
            <a:r>
              <a:rPr lang="en-US" sz="2400" b="1" dirty="0">
                <a:solidFill>
                  <a:srgbClr val="7030A0"/>
                </a:solidFill>
                <a:latin typeface="Roboto"/>
                <a:ea typeface="Roboto"/>
                <a:cs typeface="Roboto"/>
              </a:rPr>
              <a:t>RD53 </a:t>
            </a:r>
            <a:r>
              <a:rPr lang="en-US" sz="1600" dirty="0">
                <a:solidFill>
                  <a:srgbClr val="7030A0"/>
                </a:solidFill>
              </a:rPr>
              <a:t>Collaboration towards next generation Pixel Read-Out Chip for HL-LHC:</a:t>
            </a:r>
            <a:endParaRPr lang="en-US" sz="2400" b="1" dirty="0">
              <a:solidFill>
                <a:srgbClr val="7030A0"/>
              </a:solidFill>
              <a:latin typeface="Roboto"/>
              <a:ea typeface="Roboto"/>
              <a:cs typeface="Roboto"/>
            </a:endParaRPr>
          </a:p>
          <a:p>
            <a:pPr marL="457200" indent="-457200">
              <a:lnSpc>
                <a:spcPct val="100000"/>
              </a:lnSpc>
            </a:pPr>
            <a:r>
              <a:rPr lang="en-US" sz="1100" b="1" dirty="0">
                <a:latin typeface="Arial   "/>
                <a:ea typeface="Roboto"/>
                <a:cs typeface="Roboto"/>
              </a:rPr>
              <a:t>General</a:t>
            </a:r>
          </a:p>
          <a:p>
            <a:pPr marL="457200" lvl="1" indent="0">
              <a:lnSpc>
                <a:spcPct val="100000"/>
              </a:lnSpc>
              <a:buNone/>
            </a:pPr>
            <a:r>
              <a:rPr lang="en-US" sz="1100" dirty="0">
                <a:latin typeface="Arial   "/>
                <a:ea typeface="Roboto"/>
                <a:cs typeface="Roboto"/>
              </a:rPr>
              <a:t>S. Marconi, E. Conti, P. </a:t>
            </a:r>
            <a:r>
              <a:rPr lang="en-US" sz="1100" dirty="0" err="1">
                <a:latin typeface="Arial   "/>
                <a:ea typeface="Roboto"/>
                <a:cs typeface="Roboto"/>
              </a:rPr>
              <a:t>Placidi</a:t>
            </a:r>
            <a:r>
              <a:rPr lang="en-US" sz="1100" dirty="0">
                <a:latin typeface="Arial   "/>
                <a:ea typeface="Roboto"/>
                <a:cs typeface="Roboto"/>
              </a:rPr>
              <a:t>, J. Christiansen and T. Hemperek, “</a:t>
            </a:r>
            <a:r>
              <a:rPr lang="en-US" sz="1100" i="1" dirty="0">
                <a:latin typeface="Arial   "/>
                <a:ea typeface="Roboto"/>
                <a:cs typeface="Roboto"/>
              </a:rPr>
              <a:t>The RD53 Collaboration’s </a:t>
            </a:r>
            <a:r>
              <a:rPr lang="en-US" sz="1100" i="1" dirty="0" err="1">
                <a:latin typeface="Arial   "/>
                <a:ea typeface="Roboto"/>
                <a:cs typeface="Roboto"/>
              </a:rPr>
              <a:t>SystemVerilog</a:t>
            </a:r>
            <a:r>
              <a:rPr lang="en-US" sz="1100" i="1" dirty="0">
                <a:latin typeface="Arial   "/>
                <a:ea typeface="Roboto"/>
                <a:cs typeface="Roboto"/>
              </a:rPr>
              <a:t>-UVM Simulation Framework and its General Applicability to Design of Advanced Pixel Readout Chips</a:t>
            </a:r>
            <a:r>
              <a:rPr lang="en-US" sz="1100" dirty="0">
                <a:latin typeface="Arial   "/>
                <a:ea typeface="Roboto"/>
                <a:cs typeface="Roboto"/>
              </a:rPr>
              <a:t>” , 2014 JINST 9 P10005.</a:t>
            </a:r>
          </a:p>
          <a:p>
            <a:pPr marL="457200" indent="-457200">
              <a:lnSpc>
                <a:spcPct val="100000"/>
              </a:lnSpc>
            </a:pPr>
            <a:r>
              <a:rPr lang="en-US" sz="1100" b="1" dirty="0"/>
              <a:t>Data Throughput</a:t>
            </a:r>
          </a:p>
          <a:p>
            <a:pPr marL="457200" lvl="1" indent="0">
              <a:lnSpc>
                <a:spcPct val="100000"/>
              </a:lnSpc>
              <a:buNone/>
            </a:pPr>
            <a:r>
              <a:rPr lang="en-US" sz="1100" dirty="0"/>
              <a:t>E. Conti, S. Marconi, T. Hemperek, J. Christiansen and P. </a:t>
            </a:r>
            <a:r>
              <a:rPr lang="en-US" sz="1100" dirty="0" err="1"/>
              <a:t>Placidi</a:t>
            </a:r>
            <a:r>
              <a:rPr lang="en-US" sz="1100" dirty="0"/>
              <a:t>, “Performance evaluation of digital pixel readout chip architecture operating at very high rate through a reusable UVM simulation framework”, 2016 IEEE NSS/MIC/RTSD, Strasbourg, France, November 2016. </a:t>
            </a:r>
          </a:p>
          <a:p>
            <a:pPr marL="457200" indent="-457200">
              <a:lnSpc>
                <a:spcPct val="100000"/>
              </a:lnSpc>
            </a:pPr>
            <a:r>
              <a:rPr lang="en-US" sz="1100" b="1" dirty="0"/>
              <a:t>Power analysis</a:t>
            </a:r>
          </a:p>
          <a:p>
            <a:pPr marL="457200" lvl="1" indent="0">
              <a:lnSpc>
                <a:spcPct val="100000"/>
              </a:lnSpc>
              <a:buNone/>
            </a:pPr>
            <a:r>
              <a:rPr lang="en-US" sz="1100" dirty="0"/>
              <a:t>S. Marconi, S. </a:t>
            </a:r>
            <a:r>
              <a:rPr lang="en-US" sz="1100" dirty="0" err="1"/>
              <a:t>Orfanelli</a:t>
            </a:r>
            <a:r>
              <a:rPr lang="en-US" sz="1100" dirty="0"/>
              <a:t>, M. </a:t>
            </a:r>
            <a:r>
              <a:rPr lang="en-US" sz="1100" dirty="0" err="1"/>
              <a:t>Karagounis</a:t>
            </a:r>
            <a:r>
              <a:rPr lang="en-US" sz="1100" dirty="0"/>
              <a:t>, T. Hemperek, J. Christiansen and P. </a:t>
            </a:r>
            <a:r>
              <a:rPr lang="en-US" sz="1100" dirty="0" err="1"/>
              <a:t>Placidi</a:t>
            </a:r>
            <a:r>
              <a:rPr lang="en-US" sz="1100" dirty="0"/>
              <a:t>, “</a:t>
            </a:r>
            <a:r>
              <a:rPr lang="en-US" sz="1100" i="1" dirty="0"/>
              <a:t>Advanced power analysis methodology targeted to the optimization of a digital pixel readout chip design and its critical serial powering system</a:t>
            </a:r>
            <a:r>
              <a:rPr lang="en-US" sz="1100" dirty="0"/>
              <a:t>”, 2017 JINST 12 C02017.</a:t>
            </a:r>
          </a:p>
          <a:p>
            <a:pPr marL="457200" indent="-457200">
              <a:lnSpc>
                <a:spcPct val="100000"/>
              </a:lnSpc>
            </a:pPr>
            <a:r>
              <a:rPr lang="en-US" sz="1100" b="1" dirty="0"/>
              <a:t>Coupling to physics data generator</a:t>
            </a:r>
          </a:p>
          <a:p>
            <a:pPr marL="457200" lvl="1" indent="0">
              <a:lnSpc>
                <a:spcPct val="100000"/>
              </a:lnSpc>
              <a:buNone/>
            </a:pPr>
            <a:r>
              <a:rPr lang="en-US" sz="1100" dirty="0"/>
              <a:t>E. Conti, S. Marconi, J. Christiansen, P. </a:t>
            </a:r>
            <a:r>
              <a:rPr lang="en-US" sz="1100" dirty="0" err="1"/>
              <a:t>Placidi</a:t>
            </a:r>
            <a:r>
              <a:rPr lang="en-US" sz="1100" dirty="0"/>
              <a:t> and T. Hemperek, “</a:t>
            </a:r>
            <a:r>
              <a:rPr lang="en-US" sz="1100" i="1" dirty="0"/>
              <a:t>Simulation of digital pixel readout chip architectures with the RD53 </a:t>
            </a:r>
            <a:r>
              <a:rPr lang="en-US" sz="1100" i="1" dirty="0" err="1"/>
              <a:t>SystemVerilog</a:t>
            </a:r>
            <a:r>
              <a:rPr lang="en-US" sz="1100" i="1" dirty="0"/>
              <a:t>-UVM verification environment using Monte Carlo physics data</a:t>
            </a:r>
            <a:r>
              <a:rPr lang="en-US" sz="1100" dirty="0"/>
              <a:t>”, 2016 JINST 11 C01069.</a:t>
            </a:r>
          </a:p>
          <a:p>
            <a:pPr marL="0" indent="0">
              <a:buNone/>
            </a:pPr>
            <a:endParaRPr lang="en-US" sz="2000" dirty="0"/>
          </a:p>
        </p:txBody>
      </p:sp>
      <p:sp>
        <p:nvSpPr>
          <p:cNvPr id="7" name="TextBox 6">
            <a:extLst>
              <a:ext uri="{FF2B5EF4-FFF2-40B4-BE49-F238E27FC236}">
                <a16:creationId xmlns:a16="http://schemas.microsoft.com/office/drawing/2014/main" id="{0A5EB9DA-0AE3-4FED-BC80-126773723DF3}"/>
              </a:ext>
            </a:extLst>
          </p:cNvPr>
          <p:cNvSpPr txBox="1"/>
          <p:nvPr/>
        </p:nvSpPr>
        <p:spPr>
          <a:xfrm>
            <a:off x="564110" y="5271581"/>
            <a:ext cx="11217361" cy="923330"/>
          </a:xfrm>
          <a:prstGeom prst="rect">
            <a:avLst/>
          </a:prstGeom>
          <a:noFill/>
        </p:spPr>
        <p:txBody>
          <a:bodyPr wrap="square">
            <a:spAutoFit/>
          </a:bodyPr>
          <a:lstStyle/>
          <a:p>
            <a:r>
              <a:rPr lang="en-US" dirty="0"/>
              <a:t>The introduction of the UVM formalism coupled with the physical level for modeling and verifying the entire detector, which is postulated, is a new approach and the scale of application in the experiment such as the EIC detector requires knowledge of ASIC design, detector system integration and the physics.</a:t>
            </a:r>
          </a:p>
        </p:txBody>
      </p:sp>
      <p:sp>
        <p:nvSpPr>
          <p:cNvPr id="8" name="Title 1">
            <a:extLst>
              <a:ext uri="{FF2B5EF4-FFF2-40B4-BE49-F238E27FC236}">
                <a16:creationId xmlns:a16="http://schemas.microsoft.com/office/drawing/2014/main" id="{1E69D0E3-C7B8-4CF8-8007-ACA8C52A9F30}"/>
              </a:ext>
            </a:extLst>
          </p:cNvPr>
          <p:cNvSpPr txBox="1">
            <a:spLocks/>
          </p:cNvSpPr>
          <p:nvPr/>
        </p:nvSpPr>
        <p:spPr>
          <a:xfrm>
            <a:off x="249156" y="0"/>
            <a:ext cx="1194284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dirty="0"/>
              <a:t>References</a:t>
            </a:r>
          </a:p>
        </p:txBody>
      </p:sp>
    </p:spTree>
    <p:extLst>
      <p:ext uri="{BB962C8B-B14F-4D97-AF65-F5344CB8AC3E}">
        <p14:creationId xmlns:p14="http://schemas.microsoft.com/office/powerpoint/2010/main" val="437031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AE46-B3D2-054A-9F92-273948CEEE54}"/>
              </a:ext>
            </a:extLst>
          </p:cNvPr>
          <p:cNvSpPr>
            <a:spLocks noGrp="1"/>
          </p:cNvSpPr>
          <p:nvPr>
            <p:ph type="title"/>
          </p:nvPr>
        </p:nvSpPr>
        <p:spPr>
          <a:xfrm>
            <a:off x="248771" y="0"/>
            <a:ext cx="11049000" cy="1325563"/>
          </a:xfrm>
        </p:spPr>
        <p:txBody>
          <a:bodyPr>
            <a:normAutofit/>
          </a:bodyPr>
          <a:lstStyle/>
          <a:p>
            <a:r>
              <a:rPr lang="en-US"/>
              <a:t>Questions</a:t>
            </a:r>
            <a:br>
              <a:rPr lang="en-US"/>
            </a:br>
            <a:endParaRPr lang="en-US"/>
          </a:p>
        </p:txBody>
      </p:sp>
      <p:sp>
        <p:nvSpPr>
          <p:cNvPr id="3" name="Slide Number Placeholder 2">
            <a:extLst>
              <a:ext uri="{FF2B5EF4-FFF2-40B4-BE49-F238E27FC236}">
                <a16:creationId xmlns:a16="http://schemas.microsoft.com/office/drawing/2014/main" id="{FA0D2EBA-591D-0D41-9C46-2E17C49223CD}"/>
              </a:ext>
            </a:extLst>
          </p:cNvPr>
          <p:cNvSpPr>
            <a:spLocks noGrp="1"/>
          </p:cNvSpPr>
          <p:nvPr>
            <p:ph type="sldNum" sz="quarter" idx="4"/>
          </p:nvPr>
        </p:nvSpPr>
        <p:spPr/>
        <p:txBody>
          <a:bodyPr/>
          <a:lstStyle/>
          <a:p>
            <a:fld id="{933A556B-7C63-244D-9B7C-B0EA8042B330}" type="slidenum">
              <a:rPr lang="en-US" smtClean="0"/>
              <a:pPr/>
              <a:t>11</a:t>
            </a:fld>
            <a:endParaRPr lang="en-US" sz="1000"/>
          </a:p>
        </p:txBody>
      </p:sp>
      <p:sp>
        <p:nvSpPr>
          <p:cNvPr id="5" name="TextBox 4">
            <a:extLst>
              <a:ext uri="{FF2B5EF4-FFF2-40B4-BE49-F238E27FC236}">
                <a16:creationId xmlns:a16="http://schemas.microsoft.com/office/drawing/2014/main" id="{C36D506A-6060-A4E7-E9E0-AEE9A207680A}"/>
              </a:ext>
            </a:extLst>
          </p:cNvPr>
          <p:cNvSpPr txBox="1"/>
          <p:nvPr/>
        </p:nvSpPr>
        <p:spPr>
          <a:xfrm>
            <a:off x="381000" y="867798"/>
            <a:ext cx="11430000" cy="5239576"/>
          </a:xfrm>
          <a:prstGeom prst="rect">
            <a:avLst/>
          </a:prstGeom>
          <a:noFill/>
        </p:spPr>
        <p:txBody>
          <a:bodyPr wrap="square">
            <a:spAutoFit/>
          </a:bodyPr>
          <a:lstStyle/>
          <a:p>
            <a:pPr marL="0" marR="0">
              <a:lnSpc>
                <a:spcPct val="107000"/>
              </a:lnSpc>
              <a:spcBef>
                <a:spcPts val="0"/>
              </a:spcBef>
              <a:spcAft>
                <a:spcPts val="80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does the full tracker design integrate with upstream ITS3 chip design and foundry?</a:t>
            </a:r>
          </a:p>
          <a:p>
            <a:pPr marL="285750" indent="-285750">
              <a:lnSpc>
                <a:spcPct val="107000"/>
              </a:lnSpc>
              <a:spcAft>
                <a:spcPts val="800"/>
              </a:spcAft>
              <a:buFontTx/>
              <a:buChar char="-"/>
            </a:pPr>
            <a:r>
              <a:rPr lang="en-US" dirty="0">
                <a:solidFill>
                  <a:srgbClr val="000000"/>
                </a:solidFill>
                <a:latin typeface="Roboto" panose="02000000000000000000" pitchFamily="2" charset="0"/>
              </a:rPr>
              <a:t>It should be noted that some modeling work is carried out by the developers of ITS3, but it is limited to the area of a single sensor and do not cover the holistic aspect of the detector as and object.</a:t>
            </a:r>
            <a:endParaRPr lang="en-US" dirty="0">
              <a:latin typeface="Calibri" panose="020F0502020204030204" pitchFamily="34" charset="0"/>
              <a:cs typeface="Times New Roman" panose="02020603050405020304" pitchFamily="18" charset="0"/>
            </a:endParaRPr>
          </a:p>
          <a:p>
            <a:pPr marL="285750" indent="-285750">
              <a:lnSpc>
                <a:spcPct val="107000"/>
              </a:lnSpc>
              <a:spcAft>
                <a:spcPts val="800"/>
              </a:spcAft>
              <a:buFontTx/>
              <a:buChar char="-"/>
            </a:pPr>
            <a:r>
              <a:rPr lang="en-US" b="0" i="0" u="sng" dirty="0">
                <a:solidFill>
                  <a:srgbClr val="000000"/>
                </a:solidFill>
                <a:effectLst/>
                <a:latin typeface="Roboto" panose="02000000000000000000" pitchFamily="2" charset="0"/>
              </a:rPr>
              <a:t>It is also useful for EIC- SC groups to effectively assimilate the ITS3 sensor database</a:t>
            </a:r>
            <a:r>
              <a:rPr lang="en-US" b="0" i="0" dirty="0">
                <a:solidFill>
                  <a:srgbClr val="000000"/>
                </a:solidFill>
                <a:effectLst/>
                <a:latin typeface="Roboto" panose="02000000000000000000" pitchFamily="2" charset="0"/>
              </a:rPr>
              <a:t>. </a:t>
            </a:r>
            <a:endParaRPr lang="en-US" b="0" i="0" dirty="0">
              <a:solidFill>
                <a:srgbClr val="000000"/>
              </a:solidFill>
              <a:effectLst/>
              <a:latin typeface="Calibri" panose="020F0502020204030204" pitchFamily="34" charset="0"/>
              <a:cs typeface="Calibri" panose="020F0502020204030204" pitchFamily="34" charset="0"/>
            </a:endParaRPr>
          </a:p>
          <a:p>
            <a:pPr marL="285750" indent="-285750">
              <a:lnSpc>
                <a:spcPct val="107000"/>
              </a:lnSpc>
              <a:spcAft>
                <a:spcPts val="800"/>
              </a:spcAft>
              <a:buFontTx/>
              <a:buChar char="-"/>
            </a:pPr>
            <a:r>
              <a:rPr lang="en-US" dirty="0">
                <a:solidFill>
                  <a:srgbClr val="000000"/>
                </a:solidFill>
                <a:latin typeface="Roboto" panose="02000000000000000000" pitchFamily="2" charset="0"/>
              </a:rPr>
              <a:t>The development grows upon the ground design work, while allowing for virtual operation of the detector from providing physical data to data flow to the data acquisition system.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Please sketch out the proposed design flow and how the existing tools are supplemented.</a:t>
            </a:r>
          </a:p>
          <a:p>
            <a:pPr marL="285750" indent="-285750">
              <a:lnSpc>
                <a:spcPct val="107000"/>
              </a:lnSpc>
              <a:spcAft>
                <a:spcPts val="800"/>
              </a:spcAft>
              <a:buFontTx/>
              <a:buChar char="-"/>
            </a:pPr>
            <a:r>
              <a:rPr lang="en-US" dirty="0">
                <a:solidFill>
                  <a:srgbClr val="000000"/>
                </a:solidFill>
                <a:latin typeface="Roboto" panose="02000000000000000000" pitchFamily="2" charset="0"/>
              </a:rPr>
              <a:t>It is hoped that it will integrate engineering and physics and teams – </a:t>
            </a:r>
            <a:r>
              <a:rPr lang="en-US" dirty="0">
                <a:solidFill>
                  <a:srgbClr val="7030A0"/>
                </a:solidFill>
                <a:latin typeface="Roboto" panose="02000000000000000000" pitchFamily="2" charset="0"/>
              </a:rPr>
              <a:t>new culture of detector development</a:t>
            </a:r>
            <a:r>
              <a:rPr lang="en-US" dirty="0">
                <a:solidFill>
                  <a:srgbClr val="000000"/>
                </a:solidFill>
                <a:latin typeface="Roboto" panose="02000000000000000000" pitchFamily="2" charset="0"/>
              </a:rPr>
              <a:t>.</a:t>
            </a:r>
          </a:p>
          <a:p>
            <a:pPr marL="285750" marR="0" indent="-285750">
              <a:lnSpc>
                <a:spcPct val="107000"/>
              </a:lnSpc>
              <a:spcBef>
                <a:spcPts val="0"/>
              </a:spcBef>
              <a:spcAft>
                <a:spcPts val="800"/>
              </a:spcAft>
              <a:buFontTx/>
              <a:buChar char="-"/>
            </a:pPr>
            <a:r>
              <a:rPr lang="en-US" b="0" i="0" dirty="0">
                <a:solidFill>
                  <a:srgbClr val="000000"/>
                </a:solidFill>
                <a:effectLst/>
                <a:latin typeface="Roboto" panose="02000000000000000000" pitchFamily="2" charset="0"/>
              </a:rPr>
              <a:t>There is no ready-to-use tool, or even a pre-existing environment, allowing for a hierarchical description in the form of a model combining the physical characteristics of the detector object, its description at the functional level that would come down to the level of behavioral description of electronics or representation in the form of a physical model of the sensor itself – </a:t>
            </a:r>
            <a:r>
              <a:rPr lang="en-US" b="0" i="0" dirty="0">
                <a:solidFill>
                  <a:srgbClr val="7030A0"/>
                </a:solidFill>
                <a:effectLst/>
                <a:latin typeface="Roboto" panose="02000000000000000000" pitchFamily="2" charset="0"/>
              </a:rPr>
              <a:t>we would like to set foundations for this approach</a:t>
            </a:r>
          </a:p>
          <a:p>
            <a:pPr marL="285750" marR="0" indent="-285750">
              <a:lnSpc>
                <a:spcPct val="107000"/>
              </a:lnSpc>
              <a:spcBef>
                <a:spcPts val="0"/>
              </a:spcBef>
              <a:spcAft>
                <a:spcPts val="800"/>
              </a:spcAft>
              <a:buFontTx/>
              <a:buChar char="-"/>
            </a:pPr>
            <a:r>
              <a:rPr lang="en-US" b="0" i="0" dirty="0">
                <a:solidFill>
                  <a:srgbClr val="000000"/>
                </a:solidFill>
                <a:effectLst/>
                <a:latin typeface="Roboto" panose="02000000000000000000" pitchFamily="2" charset="0"/>
              </a:rPr>
              <a:t>There are tools in the form of hardware description languages (</a:t>
            </a:r>
            <a:r>
              <a:rPr lang="en-US" dirty="0" err="1">
                <a:solidFill>
                  <a:srgbClr val="7030A0"/>
                </a:solidFill>
                <a:latin typeface="Roboto" panose="02000000000000000000" pitchFamily="2" charset="0"/>
              </a:rPr>
              <a:t>S</a:t>
            </a:r>
            <a:r>
              <a:rPr lang="en-US" b="0" i="0" dirty="0" err="1">
                <a:solidFill>
                  <a:srgbClr val="7030A0"/>
                </a:solidFill>
                <a:effectLst/>
                <a:latin typeface="Roboto" panose="02000000000000000000" pitchFamily="2" charset="0"/>
              </a:rPr>
              <a:t>ystemVerilog</a:t>
            </a:r>
            <a:r>
              <a:rPr lang="en-US" b="0" i="0" dirty="0">
                <a:solidFill>
                  <a:srgbClr val="7030A0"/>
                </a:solidFill>
                <a:effectLst/>
                <a:latin typeface="Roboto" panose="02000000000000000000" pitchFamily="2" charset="0"/>
              </a:rPr>
              <a:t> and UVM is </a:t>
            </a:r>
            <a:r>
              <a:rPr lang="en-US" b="0" i="0" dirty="0" err="1">
                <a:solidFill>
                  <a:srgbClr val="7030A0"/>
                </a:solidFill>
                <a:effectLst/>
                <a:latin typeface="Roboto" panose="02000000000000000000" pitchFamily="2" charset="0"/>
              </a:rPr>
              <a:t>Ooprogramming</a:t>
            </a:r>
            <a:r>
              <a:rPr lang="en-US" b="0" i="0" dirty="0">
                <a:solidFill>
                  <a:srgbClr val="7030A0"/>
                </a:solidFill>
                <a:effectLst/>
                <a:latin typeface="Roboto" panose="02000000000000000000" pitchFamily="2" charset="0"/>
              </a:rPr>
              <a:t> environment oriented on hardware development</a:t>
            </a:r>
            <a:r>
              <a:rPr lang="en-US" b="0" i="0" dirty="0">
                <a:solidFill>
                  <a:srgbClr val="000000"/>
                </a:solidFill>
                <a:effectLst/>
                <a:latin typeface="Roboto" panose="02000000000000000000" pitchFamily="2" charset="0"/>
              </a:rPr>
              <a:t>) that we want to analyze to see if building a full </a:t>
            </a:r>
            <a:r>
              <a:rPr lang="en-US" dirty="0">
                <a:solidFill>
                  <a:srgbClr val="000000"/>
                </a:solidFill>
                <a:latin typeface="Roboto" panose="02000000000000000000" pitchFamily="2" charset="0"/>
              </a:rPr>
              <a:t>model is possible and have it available for Det1, Det2... </a:t>
            </a:r>
          </a:p>
        </p:txBody>
      </p:sp>
    </p:spTree>
    <p:extLst>
      <p:ext uri="{BB962C8B-B14F-4D97-AF65-F5344CB8AC3E}">
        <p14:creationId xmlns:p14="http://schemas.microsoft.com/office/powerpoint/2010/main" val="565405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DB380-F41A-59AC-07B4-AEE57F8B7298}"/>
              </a:ext>
            </a:extLst>
          </p:cNvPr>
          <p:cNvSpPr>
            <a:spLocks noGrp="1"/>
          </p:cNvSpPr>
          <p:nvPr>
            <p:ph type="title"/>
          </p:nvPr>
        </p:nvSpPr>
        <p:spPr>
          <a:xfrm>
            <a:off x="242578" y="0"/>
            <a:ext cx="11949421" cy="1325563"/>
          </a:xfrm>
        </p:spPr>
        <p:txBody>
          <a:bodyPr/>
          <a:lstStyle/>
          <a:p>
            <a:r>
              <a:rPr lang="en-US" dirty="0">
                <a:solidFill>
                  <a:srgbClr val="333333"/>
                </a:solidFill>
                <a:latin typeface="Helvetica Neue"/>
              </a:rPr>
              <a:t>O</a:t>
            </a:r>
            <a:r>
              <a:rPr lang="en-US" i="0" dirty="0">
                <a:solidFill>
                  <a:srgbClr val="333333"/>
                </a:solidFill>
                <a:effectLst/>
                <a:latin typeface="Helvetica Neue"/>
              </a:rPr>
              <a:t>bject-oriented analysis and design (OOAD) </a:t>
            </a:r>
            <a:r>
              <a:rPr lang="en-US" i="0" dirty="0">
                <a:solidFill>
                  <a:srgbClr val="990000"/>
                </a:solidFill>
                <a:effectLst/>
                <a:latin typeface="Helvetica Neue"/>
              </a:rPr>
              <a:t>methodology</a:t>
            </a:r>
            <a:r>
              <a:rPr lang="en-US" i="0" dirty="0">
                <a:solidFill>
                  <a:srgbClr val="333333"/>
                </a:solidFill>
                <a:effectLst/>
                <a:latin typeface="Helvetica Neue"/>
              </a:rPr>
              <a:t> </a:t>
            </a:r>
            <a:endParaRPr lang="en-US" dirty="0"/>
          </a:p>
        </p:txBody>
      </p:sp>
      <p:sp>
        <p:nvSpPr>
          <p:cNvPr id="4" name="Slide Number Placeholder 3">
            <a:extLst>
              <a:ext uri="{FF2B5EF4-FFF2-40B4-BE49-F238E27FC236}">
                <a16:creationId xmlns:a16="http://schemas.microsoft.com/office/drawing/2014/main" id="{FFFC0B0F-E479-C298-6890-7DB053175A7A}"/>
              </a:ext>
            </a:extLst>
          </p:cNvPr>
          <p:cNvSpPr>
            <a:spLocks noGrp="1"/>
          </p:cNvSpPr>
          <p:nvPr>
            <p:ph type="sldNum" sz="quarter" idx="4"/>
          </p:nvPr>
        </p:nvSpPr>
        <p:spPr/>
        <p:txBody>
          <a:bodyPr/>
          <a:lstStyle/>
          <a:p>
            <a:fld id="{933A556B-7C63-244D-9B7C-B0EA8042B330}" type="slidenum">
              <a:rPr lang="en-US" smtClean="0"/>
              <a:pPr/>
              <a:t>2</a:t>
            </a:fld>
            <a:endParaRPr lang="en-US" sz="1000"/>
          </a:p>
        </p:txBody>
      </p:sp>
      <p:sp>
        <p:nvSpPr>
          <p:cNvPr id="7" name="Content Placeholder 2">
            <a:extLst>
              <a:ext uri="{FF2B5EF4-FFF2-40B4-BE49-F238E27FC236}">
                <a16:creationId xmlns:a16="http://schemas.microsoft.com/office/drawing/2014/main" id="{84698351-C0E0-E6F7-3D56-D5E51437B6E0}"/>
              </a:ext>
            </a:extLst>
          </p:cNvPr>
          <p:cNvSpPr>
            <a:spLocks noGrp="1"/>
          </p:cNvSpPr>
          <p:nvPr>
            <p:ph idx="1"/>
          </p:nvPr>
        </p:nvSpPr>
        <p:spPr>
          <a:xfrm>
            <a:off x="571500" y="1429866"/>
            <a:ext cx="11049000" cy="4490970"/>
          </a:xfrm>
        </p:spPr>
        <p:txBody>
          <a:bodyPr>
            <a:noAutofit/>
          </a:bodyPr>
          <a:lstStyle/>
          <a:p>
            <a:pPr marL="0" indent="0">
              <a:lnSpc>
                <a:spcPct val="120000"/>
              </a:lnSpc>
              <a:spcBef>
                <a:spcPts val="600"/>
              </a:spcBef>
            </a:pPr>
            <a:r>
              <a:rPr lang="en-US" sz="2400" b="1" dirty="0">
                <a:solidFill>
                  <a:srgbClr val="7030A0"/>
                </a:solidFill>
                <a:latin typeface="Roboto" panose="02000000000000000000" pitchFamily="2" charset="0"/>
              </a:rPr>
              <a:t>T</a:t>
            </a:r>
            <a:r>
              <a:rPr lang="en-US" sz="2400" b="1" i="0" dirty="0">
                <a:solidFill>
                  <a:srgbClr val="7030A0"/>
                </a:solidFill>
                <a:effectLst/>
                <a:latin typeface="Roboto" panose="02000000000000000000" pitchFamily="2" charset="0"/>
              </a:rPr>
              <a:t>his is </a:t>
            </a:r>
            <a:r>
              <a:rPr lang="en-US" sz="2400" b="1" dirty="0">
                <a:solidFill>
                  <a:srgbClr val="7030A0"/>
                </a:solidFill>
                <a:latin typeface="Roboto" panose="02000000000000000000" pitchFamily="2" charset="0"/>
              </a:rPr>
              <a:t>a proposal </a:t>
            </a:r>
            <a:r>
              <a:rPr lang="en-US" sz="2400" b="1" i="0" dirty="0">
                <a:solidFill>
                  <a:srgbClr val="7030A0"/>
                </a:solidFill>
                <a:effectLst/>
                <a:latin typeface="Roboto" panose="02000000000000000000" pitchFamily="2" charset="0"/>
              </a:rPr>
              <a:t>that brings together the worlds of physics, scientific instrument development and engineering.</a:t>
            </a:r>
          </a:p>
          <a:p>
            <a:pPr marL="457200" indent="-457200">
              <a:lnSpc>
                <a:spcPct val="100000"/>
              </a:lnSpc>
              <a:buFont typeface="Arial" panose="020B0604020202020204" pitchFamily="34" charset="0"/>
              <a:buChar char="•"/>
            </a:pPr>
            <a:r>
              <a:rPr lang="en-US" sz="2000" b="0" i="0" dirty="0">
                <a:solidFill>
                  <a:srgbClr val="0070C0"/>
                </a:solidFill>
                <a:effectLst/>
                <a:latin typeface="Roboto" panose="02000000000000000000" pitchFamily="2" charset="0"/>
              </a:rPr>
              <a:t>The scope is investigation of building a multi-modal modeling environment that will integrate the physical space, signal processing, generation of data flows and data transmission, as well as on conducting functional verification of the  EIC MAPS detectors based on Universal Verification Methodology (UVM) in </a:t>
            </a:r>
            <a:r>
              <a:rPr lang="en-US" sz="2000" b="0" i="0" dirty="0" err="1">
                <a:solidFill>
                  <a:srgbClr val="0070C0"/>
                </a:solidFill>
                <a:effectLst/>
                <a:latin typeface="Roboto" panose="02000000000000000000" pitchFamily="2" charset="0"/>
              </a:rPr>
              <a:t>SystemVerilog</a:t>
            </a:r>
            <a:r>
              <a:rPr lang="en-US" sz="2000" b="0" i="0" dirty="0">
                <a:solidFill>
                  <a:srgbClr val="0070C0"/>
                </a:solidFill>
                <a:effectLst/>
                <a:latin typeface="Roboto" panose="02000000000000000000" pitchFamily="2" charset="0"/>
              </a:rPr>
              <a:t>. </a:t>
            </a:r>
            <a:endParaRPr lang="en-US" sz="2000" dirty="0">
              <a:solidFill>
                <a:srgbClr val="0070C0"/>
              </a:solidFill>
              <a:latin typeface="Roboto" panose="02000000000000000000" pitchFamily="2" charset="0"/>
            </a:endParaRPr>
          </a:p>
          <a:p>
            <a:pPr marL="457200" indent="-457200">
              <a:buFont typeface="Arial" panose="020B0604020202020204" pitchFamily="34" charset="0"/>
              <a:buChar char="•"/>
            </a:pPr>
            <a:r>
              <a:rPr lang="en-US" sz="2000" b="0" i="0" dirty="0">
                <a:solidFill>
                  <a:srgbClr val="000000"/>
                </a:solidFill>
                <a:effectLst/>
                <a:latin typeface="Roboto" panose="02000000000000000000" pitchFamily="2" charset="0"/>
              </a:rPr>
              <a:t>Universal Verification Methodology is defined in terms of developing system through architecting test-benches and test cases and comes with a library of classes that helps in building efficiently constrained random test-benches in a convenient way as part of the paradigm of the </a:t>
            </a:r>
            <a:r>
              <a:rPr lang="en-US" sz="2000" b="0" i="0" dirty="0" err="1">
                <a:solidFill>
                  <a:srgbClr val="000000"/>
                </a:solidFill>
                <a:effectLst/>
                <a:latin typeface="Roboto" panose="02000000000000000000" pitchFamily="2" charset="0"/>
              </a:rPr>
              <a:t>SystemVerilog</a:t>
            </a:r>
            <a:r>
              <a:rPr lang="en-US" sz="2000" b="0" i="0" dirty="0">
                <a:solidFill>
                  <a:srgbClr val="000000"/>
                </a:solidFill>
                <a:effectLst/>
                <a:latin typeface="Roboto" panose="02000000000000000000" pitchFamily="2" charset="0"/>
              </a:rPr>
              <a:t> framework. </a:t>
            </a:r>
          </a:p>
          <a:p>
            <a:pPr marL="457200" indent="-457200">
              <a:buFont typeface="Arial" panose="020B0604020202020204" pitchFamily="34" charset="0"/>
              <a:buChar char="•"/>
            </a:pPr>
            <a:r>
              <a:rPr lang="en-US" sz="2000" b="0" i="0" dirty="0">
                <a:solidFill>
                  <a:srgbClr val="000000"/>
                </a:solidFill>
                <a:effectLst/>
                <a:latin typeface="Roboto" panose="02000000000000000000" pitchFamily="2" charset="0"/>
              </a:rPr>
              <a:t>The modeling of the entire detector, which may have several versions, will allow for its specific, virtual operation, giving the possibility of testing in conjunction with continuous stimulation from EIC event generators. It should also be seen as R&amp;D towards risk reduction and optimization of the detector structure.</a:t>
            </a:r>
          </a:p>
          <a:p>
            <a:pPr marL="0" indent="0"/>
            <a:endParaRPr lang="en-US" sz="2000" dirty="0"/>
          </a:p>
        </p:txBody>
      </p:sp>
    </p:spTree>
    <p:extLst>
      <p:ext uri="{BB962C8B-B14F-4D97-AF65-F5344CB8AC3E}">
        <p14:creationId xmlns:p14="http://schemas.microsoft.com/office/powerpoint/2010/main" val="958533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DB380-F41A-59AC-07B4-AEE57F8B7298}"/>
              </a:ext>
            </a:extLst>
          </p:cNvPr>
          <p:cNvSpPr>
            <a:spLocks noGrp="1"/>
          </p:cNvSpPr>
          <p:nvPr>
            <p:ph type="title"/>
          </p:nvPr>
        </p:nvSpPr>
        <p:spPr>
          <a:xfrm>
            <a:off x="249158" y="0"/>
            <a:ext cx="11942842" cy="1325563"/>
          </a:xfrm>
        </p:spPr>
        <p:txBody>
          <a:bodyPr/>
          <a:lstStyle/>
          <a:p>
            <a:r>
              <a:rPr lang="en-US"/>
              <a:t>High-level of abstraction modeling</a:t>
            </a:r>
          </a:p>
        </p:txBody>
      </p:sp>
      <p:sp>
        <p:nvSpPr>
          <p:cNvPr id="4" name="Slide Number Placeholder 3">
            <a:extLst>
              <a:ext uri="{FF2B5EF4-FFF2-40B4-BE49-F238E27FC236}">
                <a16:creationId xmlns:a16="http://schemas.microsoft.com/office/drawing/2014/main" id="{FFFC0B0F-E479-C298-6890-7DB053175A7A}"/>
              </a:ext>
            </a:extLst>
          </p:cNvPr>
          <p:cNvSpPr>
            <a:spLocks noGrp="1"/>
          </p:cNvSpPr>
          <p:nvPr>
            <p:ph type="sldNum" sz="quarter" idx="4"/>
          </p:nvPr>
        </p:nvSpPr>
        <p:spPr/>
        <p:txBody>
          <a:bodyPr/>
          <a:lstStyle/>
          <a:p>
            <a:fld id="{933A556B-7C63-244D-9B7C-B0EA8042B330}" type="slidenum">
              <a:rPr lang="en-US" smtClean="0"/>
              <a:pPr/>
              <a:t>3</a:t>
            </a:fld>
            <a:endParaRPr lang="en-US" sz="1000"/>
          </a:p>
        </p:txBody>
      </p:sp>
      <p:pic>
        <p:nvPicPr>
          <p:cNvPr id="6" name="Picture 5">
            <a:extLst>
              <a:ext uri="{FF2B5EF4-FFF2-40B4-BE49-F238E27FC236}">
                <a16:creationId xmlns:a16="http://schemas.microsoft.com/office/drawing/2014/main" id="{3EA089CB-CCBE-B885-FA26-CE3530C9F78F}"/>
              </a:ext>
            </a:extLst>
          </p:cNvPr>
          <p:cNvPicPr>
            <a:picLocks noChangeAspect="1"/>
          </p:cNvPicPr>
          <p:nvPr/>
        </p:nvPicPr>
        <p:blipFill>
          <a:blip r:embed="rId2"/>
          <a:stretch>
            <a:fillRect/>
          </a:stretch>
        </p:blipFill>
        <p:spPr>
          <a:xfrm>
            <a:off x="2135597" y="980185"/>
            <a:ext cx="7042329" cy="5568665"/>
          </a:xfrm>
          <a:prstGeom prst="rect">
            <a:avLst/>
          </a:prstGeom>
        </p:spPr>
      </p:pic>
      <p:pic>
        <p:nvPicPr>
          <p:cNvPr id="5" name="Content Placeholder 5">
            <a:extLst>
              <a:ext uri="{FF2B5EF4-FFF2-40B4-BE49-F238E27FC236}">
                <a16:creationId xmlns:a16="http://schemas.microsoft.com/office/drawing/2014/main" id="{B8DBD01E-E961-4362-AB21-D4CCB3DC37F6}"/>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6691554" y="3496866"/>
            <a:ext cx="4972744" cy="1371791"/>
          </a:xfrm>
          <a:prstGeom prst="rect">
            <a:avLst/>
          </a:prstGeom>
        </p:spPr>
      </p:pic>
      <p:pic>
        <p:nvPicPr>
          <p:cNvPr id="7" name="Picture 6">
            <a:extLst>
              <a:ext uri="{FF2B5EF4-FFF2-40B4-BE49-F238E27FC236}">
                <a16:creationId xmlns:a16="http://schemas.microsoft.com/office/drawing/2014/main" id="{D0773E6C-746D-4CD4-B93A-0418441848DD}"/>
              </a:ext>
            </a:extLst>
          </p:cNvPr>
          <p:cNvPicPr>
            <a:picLocks noChangeAspect="1"/>
          </p:cNvPicPr>
          <p:nvPr/>
        </p:nvPicPr>
        <p:blipFill>
          <a:blip r:embed="rId4"/>
          <a:stretch>
            <a:fillRect/>
          </a:stretch>
        </p:blipFill>
        <p:spPr>
          <a:xfrm>
            <a:off x="6691554" y="1092401"/>
            <a:ext cx="4972744" cy="2143182"/>
          </a:xfrm>
          <a:prstGeom prst="rect">
            <a:avLst/>
          </a:prstGeom>
        </p:spPr>
      </p:pic>
      <p:sp>
        <p:nvSpPr>
          <p:cNvPr id="8" name="Content Placeholder 2">
            <a:extLst>
              <a:ext uri="{FF2B5EF4-FFF2-40B4-BE49-F238E27FC236}">
                <a16:creationId xmlns:a16="http://schemas.microsoft.com/office/drawing/2014/main" id="{AC1F48A6-7201-4F23-9FBA-3ECD7208C51A}"/>
              </a:ext>
            </a:extLst>
          </p:cNvPr>
          <p:cNvSpPr txBox="1">
            <a:spLocks/>
          </p:cNvSpPr>
          <p:nvPr/>
        </p:nvSpPr>
        <p:spPr>
          <a:xfrm>
            <a:off x="5185535" y="2508050"/>
            <a:ext cx="2436417" cy="997447"/>
          </a:xfrm>
          <a:prstGeom prst="rect">
            <a:avLst/>
          </a:prstGeom>
          <a:effectLst>
            <a:outerShdw blurRad="101600" dist="76200" dir="5400000" algn="t" rotWithShape="0">
              <a:prstClr val="black">
                <a:alpha val="5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pPr>
            <a:r>
              <a:rPr lang="en-US" sz="2200" b="1" dirty="0">
                <a:solidFill>
                  <a:srgbClr val="7030A0"/>
                </a:solidFill>
                <a:latin typeface="Roboto" panose="02000000000000000000" pitchFamily="2" charset="0"/>
              </a:rPr>
              <a:t>HDL </a:t>
            </a:r>
          </a:p>
          <a:p>
            <a:pPr marL="0" indent="0">
              <a:lnSpc>
                <a:spcPct val="120000"/>
              </a:lnSpc>
              <a:spcBef>
                <a:spcPts val="600"/>
              </a:spcBef>
            </a:pPr>
            <a:r>
              <a:rPr lang="en-US" sz="2200" b="1" dirty="0">
                <a:solidFill>
                  <a:srgbClr val="7030A0"/>
                </a:solidFill>
                <a:latin typeface="Roboto" panose="02000000000000000000" pitchFamily="2" charset="0"/>
              </a:rPr>
              <a:t>MODELLING</a:t>
            </a:r>
            <a:endParaRPr lang="en-US" sz="2200" dirty="0"/>
          </a:p>
        </p:txBody>
      </p:sp>
      <p:cxnSp>
        <p:nvCxnSpPr>
          <p:cNvPr id="10" name="Straight Arrow Connector 9">
            <a:extLst>
              <a:ext uri="{FF2B5EF4-FFF2-40B4-BE49-F238E27FC236}">
                <a16:creationId xmlns:a16="http://schemas.microsoft.com/office/drawing/2014/main" id="{1BB4D739-C108-40C2-9172-F03EA43796B1}"/>
              </a:ext>
            </a:extLst>
          </p:cNvPr>
          <p:cNvCxnSpPr/>
          <p:nvPr/>
        </p:nvCxnSpPr>
        <p:spPr>
          <a:xfrm flipV="1">
            <a:off x="2022360" y="1581845"/>
            <a:ext cx="0" cy="2182672"/>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BA64E481-8A3A-4210-885B-8C1636721D0C}"/>
              </a:ext>
            </a:extLst>
          </p:cNvPr>
          <p:cNvSpPr txBox="1">
            <a:spLocks/>
          </p:cNvSpPr>
          <p:nvPr/>
        </p:nvSpPr>
        <p:spPr>
          <a:xfrm>
            <a:off x="651478" y="2096207"/>
            <a:ext cx="1462220" cy="10474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pPr>
            <a:r>
              <a:rPr lang="en-US" sz="2200" b="1" dirty="0">
                <a:solidFill>
                  <a:srgbClr val="7030A0"/>
                </a:solidFill>
                <a:latin typeface="Roboto" panose="02000000000000000000" pitchFamily="2" charset="0"/>
              </a:rPr>
              <a:t>Scope of work)  </a:t>
            </a:r>
            <a:endParaRPr lang="en-US" sz="2200" dirty="0"/>
          </a:p>
        </p:txBody>
      </p:sp>
    </p:spTree>
    <p:extLst>
      <p:ext uri="{BB962C8B-B14F-4D97-AF65-F5344CB8AC3E}">
        <p14:creationId xmlns:p14="http://schemas.microsoft.com/office/powerpoint/2010/main" val="731971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03196-E4AB-51B6-0B69-A2788AA71A88}"/>
              </a:ext>
            </a:extLst>
          </p:cNvPr>
          <p:cNvSpPr>
            <a:spLocks noGrp="1"/>
          </p:cNvSpPr>
          <p:nvPr>
            <p:ph type="title"/>
          </p:nvPr>
        </p:nvSpPr>
        <p:spPr>
          <a:xfrm>
            <a:off x="229422" y="0"/>
            <a:ext cx="11962578" cy="1325563"/>
          </a:xfrm>
        </p:spPr>
        <p:txBody>
          <a:bodyPr/>
          <a:lstStyle/>
          <a:p>
            <a:r>
              <a:rPr lang="en-US" dirty="0"/>
              <a:t>Tools for simulation and verification</a:t>
            </a:r>
          </a:p>
        </p:txBody>
      </p:sp>
      <p:sp>
        <p:nvSpPr>
          <p:cNvPr id="4" name="Slide Number Placeholder 3">
            <a:extLst>
              <a:ext uri="{FF2B5EF4-FFF2-40B4-BE49-F238E27FC236}">
                <a16:creationId xmlns:a16="http://schemas.microsoft.com/office/drawing/2014/main" id="{C59883D4-C100-FED1-C440-F7F92BE5494F}"/>
              </a:ext>
            </a:extLst>
          </p:cNvPr>
          <p:cNvSpPr>
            <a:spLocks noGrp="1"/>
          </p:cNvSpPr>
          <p:nvPr>
            <p:ph type="sldNum" sz="quarter" idx="4"/>
          </p:nvPr>
        </p:nvSpPr>
        <p:spPr/>
        <p:txBody>
          <a:bodyPr/>
          <a:lstStyle/>
          <a:p>
            <a:fld id="{933A556B-7C63-244D-9B7C-B0EA8042B330}" type="slidenum">
              <a:rPr lang="en-US" smtClean="0"/>
              <a:pPr/>
              <a:t>4</a:t>
            </a:fld>
            <a:endParaRPr lang="en-US" sz="1000"/>
          </a:p>
        </p:txBody>
      </p:sp>
      <p:pic>
        <p:nvPicPr>
          <p:cNvPr id="6" name="Picture 5">
            <a:extLst>
              <a:ext uri="{FF2B5EF4-FFF2-40B4-BE49-F238E27FC236}">
                <a16:creationId xmlns:a16="http://schemas.microsoft.com/office/drawing/2014/main" id="{79DC3520-C942-553B-CBCA-8A015400BE00}"/>
              </a:ext>
            </a:extLst>
          </p:cNvPr>
          <p:cNvPicPr>
            <a:picLocks noChangeAspect="1"/>
          </p:cNvPicPr>
          <p:nvPr/>
        </p:nvPicPr>
        <p:blipFill>
          <a:blip r:embed="rId2"/>
          <a:stretch>
            <a:fillRect/>
          </a:stretch>
        </p:blipFill>
        <p:spPr>
          <a:xfrm>
            <a:off x="3012914" y="908521"/>
            <a:ext cx="8460361" cy="5650814"/>
          </a:xfrm>
          <a:prstGeom prst="rect">
            <a:avLst/>
          </a:prstGeom>
        </p:spPr>
      </p:pic>
      <p:cxnSp>
        <p:nvCxnSpPr>
          <p:cNvPr id="8" name="Straight Arrow Connector 7">
            <a:extLst>
              <a:ext uri="{FF2B5EF4-FFF2-40B4-BE49-F238E27FC236}">
                <a16:creationId xmlns:a16="http://schemas.microsoft.com/office/drawing/2014/main" id="{8588016C-D448-FD06-3E93-D4A10206F951}"/>
              </a:ext>
            </a:extLst>
          </p:cNvPr>
          <p:cNvCxnSpPr/>
          <p:nvPr/>
        </p:nvCxnSpPr>
        <p:spPr>
          <a:xfrm flipV="1">
            <a:off x="2921915" y="3789169"/>
            <a:ext cx="0" cy="2328760"/>
          </a:xfrm>
          <a:prstGeom prst="straightConnector1">
            <a:avLst/>
          </a:prstGeom>
          <a:ln w="34925">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5B124BE-7C34-EB43-A961-CE7A742025EE}"/>
              </a:ext>
            </a:extLst>
          </p:cNvPr>
          <p:cNvCxnSpPr/>
          <p:nvPr/>
        </p:nvCxnSpPr>
        <p:spPr>
          <a:xfrm flipV="1">
            <a:off x="2921915" y="1014173"/>
            <a:ext cx="0" cy="2328760"/>
          </a:xfrm>
          <a:prstGeom prst="straightConnector1">
            <a:avLst/>
          </a:prstGeom>
          <a:ln w="34925">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A4D12546-1E6F-FB3C-A136-F3CA779AD949}"/>
              </a:ext>
            </a:extLst>
          </p:cNvPr>
          <p:cNvSpPr>
            <a:spLocks noGrp="1"/>
          </p:cNvSpPr>
          <p:nvPr>
            <p:ph idx="1"/>
          </p:nvPr>
        </p:nvSpPr>
        <p:spPr>
          <a:xfrm>
            <a:off x="439998" y="3727703"/>
            <a:ext cx="2436417" cy="2006422"/>
          </a:xfrm>
        </p:spPr>
        <p:txBody>
          <a:bodyPr>
            <a:noAutofit/>
          </a:bodyPr>
          <a:lstStyle/>
          <a:p>
            <a:pPr marL="0" indent="0">
              <a:lnSpc>
                <a:spcPct val="120000"/>
              </a:lnSpc>
              <a:spcBef>
                <a:spcPts val="600"/>
              </a:spcBef>
            </a:pPr>
            <a:r>
              <a:rPr lang="en-US" sz="2200" dirty="0">
                <a:solidFill>
                  <a:srgbClr val="7030A0"/>
                </a:solidFill>
                <a:latin typeface="Roboto" panose="02000000000000000000" pitchFamily="2" charset="0"/>
              </a:rPr>
              <a:t>Integrated Circuit design (functional programming for elements)</a:t>
            </a:r>
            <a:endParaRPr lang="en-US" sz="2200" dirty="0"/>
          </a:p>
        </p:txBody>
      </p:sp>
      <p:sp>
        <p:nvSpPr>
          <p:cNvPr id="11" name="Content Placeholder 2">
            <a:extLst>
              <a:ext uri="{FF2B5EF4-FFF2-40B4-BE49-F238E27FC236}">
                <a16:creationId xmlns:a16="http://schemas.microsoft.com/office/drawing/2014/main" id="{C5159D36-492A-37E5-8CE0-DB18CD342F6D}"/>
              </a:ext>
            </a:extLst>
          </p:cNvPr>
          <p:cNvSpPr txBox="1">
            <a:spLocks/>
          </p:cNvSpPr>
          <p:nvPr/>
        </p:nvSpPr>
        <p:spPr>
          <a:xfrm>
            <a:off x="439999" y="1121737"/>
            <a:ext cx="2436417" cy="28055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pPr>
            <a:r>
              <a:rPr lang="en-US" sz="2200" dirty="0">
                <a:solidFill>
                  <a:srgbClr val="7030A0"/>
                </a:solidFill>
                <a:latin typeface="Roboto" panose="02000000000000000000" pitchFamily="2" charset="0"/>
              </a:rPr>
              <a:t>System modeling and verification</a:t>
            </a:r>
          </a:p>
          <a:p>
            <a:pPr marL="0" indent="0">
              <a:lnSpc>
                <a:spcPct val="120000"/>
              </a:lnSpc>
              <a:spcBef>
                <a:spcPts val="600"/>
              </a:spcBef>
            </a:pPr>
            <a:r>
              <a:rPr lang="en-US" sz="2200" dirty="0">
                <a:solidFill>
                  <a:srgbClr val="7030A0"/>
                </a:solidFill>
                <a:latin typeface="Roboto" panose="02000000000000000000" pitchFamily="2" charset="0"/>
              </a:rPr>
              <a:t>(object-oriented programming for systems)  </a:t>
            </a:r>
            <a:endParaRPr lang="en-US" sz="2200" dirty="0"/>
          </a:p>
        </p:txBody>
      </p:sp>
    </p:spTree>
    <p:extLst>
      <p:ext uri="{BB962C8B-B14F-4D97-AF65-F5344CB8AC3E}">
        <p14:creationId xmlns:p14="http://schemas.microsoft.com/office/powerpoint/2010/main" val="2539068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03196-E4AB-51B6-0B69-A2788AA71A88}"/>
              </a:ext>
            </a:extLst>
          </p:cNvPr>
          <p:cNvSpPr>
            <a:spLocks noGrp="1"/>
          </p:cNvSpPr>
          <p:nvPr>
            <p:ph type="title"/>
          </p:nvPr>
        </p:nvSpPr>
        <p:spPr>
          <a:xfrm>
            <a:off x="229422" y="0"/>
            <a:ext cx="11962578" cy="1325563"/>
          </a:xfrm>
        </p:spPr>
        <p:txBody>
          <a:bodyPr/>
          <a:lstStyle/>
          <a:p>
            <a:r>
              <a:rPr lang="en-US" dirty="0"/>
              <a:t>Tools for simulation and verification</a:t>
            </a:r>
          </a:p>
        </p:txBody>
      </p:sp>
      <p:sp>
        <p:nvSpPr>
          <p:cNvPr id="4" name="Slide Number Placeholder 3">
            <a:extLst>
              <a:ext uri="{FF2B5EF4-FFF2-40B4-BE49-F238E27FC236}">
                <a16:creationId xmlns:a16="http://schemas.microsoft.com/office/drawing/2014/main" id="{C59883D4-C100-FED1-C440-F7F92BE5494F}"/>
              </a:ext>
            </a:extLst>
          </p:cNvPr>
          <p:cNvSpPr>
            <a:spLocks noGrp="1"/>
          </p:cNvSpPr>
          <p:nvPr>
            <p:ph type="sldNum" sz="quarter" idx="4"/>
          </p:nvPr>
        </p:nvSpPr>
        <p:spPr/>
        <p:txBody>
          <a:bodyPr/>
          <a:lstStyle/>
          <a:p>
            <a:fld id="{933A556B-7C63-244D-9B7C-B0EA8042B330}" type="slidenum">
              <a:rPr lang="en-US" smtClean="0"/>
              <a:pPr/>
              <a:t>5</a:t>
            </a:fld>
            <a:endParaRPr lang="en-US" sz="1000"/>
          </a:p>
        </p:txBody>
      </p:sp>
      <p:pic>
        <p:nvPicPr>
          <p:cNvPr id="1026" name="Picture 2" descr="UVM test bench Architecture All complex test benches may be architected...  | Download Scientific Diagram">
            <a:extLst>
              <a:ext uri="{FF2B5EF4-FFF2-40B4-BE49-F238E27FC236}">
                <a16:creationId xmlns:a16="http://schemas.microsoft.com/office/drawing/2014/main" id="{EB9708A1-7C1B-4DEF-948B-DBFFD97ADE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781" y="1080671"/>
            <a:ext cx="6951616" cy="4961974"/>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26302C26-F9B7-4942-8951-2B065069899C}"/>
              </a:ext>
            </a:extLst>
          </p:cNvPr>
          <p:cNvSpPr txBox="1">
            <a:spLocks/>
          </p:cNvSpPr>
          <p:nvPr/>
        </p:nvSpPr>
        <p:spPr>
          <a:xfrm>
            <a:off x="2415914" y="6142762"/>
            <a:ext cx="9204586" cy="4782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pPr>
            <a:r>
              <a:rPr lang="en-US" sz="2200" dirty="0">
                <a:solidFill>
                  <a:srgbClr val="7030A0"/>
                </a:solidFill>
                <a:latin typeface="Roboto" panose="02000000000000000000" pitchFamily="2" charset="0"/>
              </a:rPr>
              <a:t>General view of UVM test-bench architecture</a:t>
            </a:r>
            <a:endParaRPr lang="en-US" sz="2200" dirty="0"/>
          </a:p>
        </p:txBody>
      </p:sp>
    </p:spTree>
    <p:extLst>
      <p:ext uri="{BB962C8B-B14F-4D97-AF65-F5344CB8AC3E}">
        <p14:creationId xmlns:p14="http://schemas.microsoft.com/office/powerpoint/2010/main" val="746796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D625B-8BD5-51A8-32DD-A4B0AD0A2641}"/>
              </a:ext>
            </a:extLst>
          </p:cNvPr>
          <p:cNvSpPr>
            <a:spLocks noGrp="1"/>
          </p:cNvSpPr>
          <p:nvPr>
            <p:ph type="title"/>
          </p:nvPr>
        </p:nvSpPr>
        <p:spPr>
          <a:xfrm>
            <a:off x="249157" y="0"/>
            <a:ext cx="11049000" cy="1325563"/>
          </a:xfrm>
        </p:spPr>
        <p:txBody>
          <a:bodyPr/>
          <a:lstStyle/>
          <a:p>
            <a:r>
              <a:rPr lang="en-US"/>
              <a:t>From database to detector</a:t>
            </a:r>
          </a:p>
        </p:txBody>
      </p:sp>
      <p:sp>
        <p:nvSpPr>
          <p:cNvPr id="4" name="Slide Number Placeholder 3">
            <a:extLst>
              <a:ext uri="{FF2B5EF4-FFF2-40B4-BE49-F238E27FC236}">
                <a16:creationId xmlns:a16="http://schemas.microsoft.com/office/drawing/2014/main" id="{5616257F-9D06-1BD3-ED7C-29BE2221BDBD}"/>
              </a:ext>
            </a:extLst>
          </p:cNvPr>
          <p:cNvSpPr>
            <a:spLocks noGrp="1"/>
          </p:cNvSpPr>
          <p:nvPr>
            <p:ph type="sldNum" sz="quarter" idx="4"/>
          </p:nvPr>
        </p:nvSpPr>
        <p:spPr/>
        <p:txBody>
          <a:bodyPr/>
          <a:lstStyle/>
          <a:p>
            <a:fld id="{933A556B-7C63-244D-9B7C-B0EA8042B330}" type="slidenum">
              <a:rPr lang="en-US" smtClean="0"/>
              <a:pPr/>
              <a:t>6</a:t>
            </a:fld>
            <a:endParaRPr lang="en-US" sz="1000"/>
          </a:p>
        </p:txBody>
      </p:sp>
      <p:pic>
        <p:nvPicPr>
          <p:cNvPr id="6" name="Picture 5" descr="Graphical user interface, application&#10;&#10;Description automatically generated">
            <a:extLst>
              <a:ext uri="{FF2B5EF4-FFF2-40B4-BE49-F238E27FC236}">
                <a16:creationId xmlns:a16="http://schemas.microsoft.com/office/drawing/2014/main" id="{10D197C3-48FD-7366-1220-E4DD9AD345CE}"/>
              </a:ext>
            </a:extLst>
          </p:cNvPr>
          <p:cNvPicPr>
            <a:picLocks noChangeAspect="1"/>
          </p:cNvPicPr>
          <p:nvPr/>
        </p:nvPicPr>
        <p:blipFill>
          <a:blip r:embed="rId2"/>
          <a:stretch>
            <a:fillRect/>
          </a:stretch>
        </p:blipFill>
        <p:spPr>
          <a:xfrm>
            <a:off x="381000" y="917663"/>
            <a:ext cx="4545001" cy="5311688"/>
          </a:xfrm>
          <a:prstGeom prst="rect">
            <a:avLst/>
          </a:prstGeom>
        </p:spPr>
      </p:pic>
      <p:pic>
        <p:nvPicPr>
          <p:cNvPr id="8" name="Picture 7">
            <a:extLst>
              <a:ext uri="{FF2B5EF4-FFF2-40B4-BE49-F238E27FC236}">
                <a16:creationId xmlns:a16="http://schemas.microsoft.com/office/drawing/2014/main" id="{44B3CEB6-2FEC-1190-9301-A997535B0D89}"/>
              </a:ext>
            </a:extLst>
          </p:cNvPr>
          <p:cNvPicPr>
            <a:picLocks noChangeAspect="1"/>
          </p:cNvPicPr>
          <p:nvPr/>
        </p:nvPicPr>
        <p:blipFill>
          <a:blip r:embed="rId3"/>
          <a:stretch>
            <a:fillRect/>
          </a:stretch>
        </p:blipFill>
        <p:spPr>
          <a:xfrm>
            <a:off x="4957222" y="886836"/>
            <a:ext cx="7234778" cy="3187037"/>
          </a:xfrm>
          <a:prstGeom prst="rect">
            <a:avLst/>
          </a:prstGeom>
        </p:spPr>
      </p:pic>
      <p:sp>
        <p:nvSpPr>
          <p:cNvPr id="9" name="Content Placeholder 2">
            <a:extLst>
              <a:ext uri="{FF2B5EF4-FFF2-40B4-BE49-F238E27FC236}">
                <a16:creationId xmlns:a16="http://schemas.microsoft.com/office/drawing/2014/main" id="{5AB1CF2B-5F50-2227-4B2C-8F4689BB2A16}"/>
              </a:ext>
            </a:extLst>
          </p:cNvPr>
          <p:cNvSpPr txBox="1">
            <a:spLocks/>
          </p:cNvSpPr>
          <p:nvPr/>
        </p:nvSpPr>
        <p:spPr>
          <a:xfrm>
            <a:off x="5308600" y="3981921"/>
            <a:ext cx="6661150" cy="28055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pPr>
            <a:r>
              <a:rPr lang="en-US" sz="2000" dirty="0">
                <a:solidFill>
                  <a:srgbClr val="7030A0"/>
                </a:solidFill>
                <a:latin typeface="Roboto" panose="02000000000000000000" pitchFamily="2" charset="0"/>
              </a:rPr>
              <a:t>MAPS sensors are special devices that are designed as Application Specific Integrated Circuits that first exist in CAD/EDA database (with views schematic, functional, layout, </a:t>
            </a:r>
            <a:r>
              <a:rPr lang="en-US" sz="2000" dirty="0" err="1">
                <a:solidFill>
                  <a:srgbClr val="7030A0"/>
                </a:solidFill>
                <a:latin typeface="Roboto" panose="02000000000000000000" pitchFamily="2" charset="0"/>
              </a:rPr>
              <a:t>SystemVerilog</a:t>
            </a:r>
            <a:r>
              <a:rPr lang="en-US" sz="2000" dirty="0">
                <a:solidFill>
                  <a:srgbClr val="7030A0"/>
                </a:solidFill>
                <a:latin typeface="Roboto" panose="02000000000000000000" pitchFamily="2" charset="0"/>
              </a:rPr>
              <a:t>, symbol, etc.) with multiple of files providing information about timing, variability of process parameters that are used for fracturing of the masks and for fabrication of the actual circuits on silicon wafers.</a:t>
            </a:r>
          </a:p>
        </p:txBody>
      </p:sp>
      <p:sp>
        <p:nvSpPr>
          <p:cNvPr id="10" name="Arrow: Right 9">
            <a:extLst>
              <a:ext uri="{FF2B5EF4-FFF2-40B4-BE49-F238E27FC236}">
                <a16:creationId xmlns:a16="http://schemas.microsoft.com/office/drawing/2014/main" id="{2E596680-A894-462A-CF7F-5354B42C6200}"/>
              </a:ext>
            </a:extLst>
          </p:cNvPr>
          <p:cNvSpPr/>
          <p:nvPr/>
        </p:nvSpPr>
        <p:spPr>
          <a:xfrm>
            <a:off x="4734972" y="3257550"/>
            <a:ext cx="922878" cy="622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B052B554-53A4-4C19-BB84-82155853A746}"/>
              </a:ext>
            </a:extLst>
          </p:cNvPr>
          <p:cNvSpPr txBox="1">
            <a:spLocks/>
          </p:cNvSpPr>
          <p:nvPr/>
        </p:nvSpPr>
        <p:spPr>
          <a:xfrm>
            <a:off x="2634208" y="5181891"/>
            <a:ext cx="1390488" cy="4646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pPr>
            <a:r>
              <a:rPr lang="en-US" sz="2200" b="1" dirty="0">
                <a:solidFill>
                  <a:srgbClr val="7030A0"/>
                </a:solidFill>
                <a:latin typeface="Roboto" panose="02000000000000000000" pitchFamily="2" charset="0"/>
              </a:rPr>
              <a:t>CAD/EDA  </a:t>
            </a:r>
            <a:endParaRPr lang="en-US" sz="2200" dirty="0"/>
          </a:p>
        </p:txBody>
      </p:sp>
      <p:sp>
        <p:nvSpPr>
          <p:cNvPr id="12" name="Content Placeholder 2">
            <a:extLst>
              <a:ext uri="{FF2B5EF4-FFF2-40B4-BE49-F238E27FC236}">
                <a16:creationId xmlns:a16="http://schemas.microsoft.com/office/drawing/2014/main" id="{1DE9FB5C-9C99-42BC-85A9-27608BD1103A}"/>
              </a:ext>
            </a:extLst>
          </p:cNvPr>
          <p:cNvSpPr txBox="1">
            <a:spLocks/>
          </p:cNvSpPr>
          <p:nvPr/>
        </p:nvSpPr>
        <p:spPr>
          <a:xfrm>
            <a:off x="9397629" y="3257550"/>
            <a:ext cx="2709828" cy="4646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pPr>
            <a:r>
              <a:rPr lang="en-US" sz="2200" b="1" dirty="0">
                <a:solidFill>
                  <a:srgbClr val="7030A0"/>
                </a:solidFill>
                <a:latin typeface="Roboto" panose="02000000000000000000" pitchFamily="2" charset="0"/>
              </a:rPr>
              <a:t>Fabricated Silicon</a:t>
            </a:r>
            <a:endParaRPr lang="en-US" sz="2200" dirty="0"/>
          </a:p>
        </p:txBody>
      </p:sp>
    </p:spTree>
    <p:extLst>
      <p:ext uri="{BB962C8B-B14F-4D97-AF65-F5344CB8AC3E}">
        <p14:creationId xmlns:p14="http://schemas.microsoft.com/office/powerpoint/2010/main" val="108837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D625B-8BD5-51A8-32DD-A4B0AD0A2641}"/>
              </a:ext>
            </a:extLst>
          </p:cNvPr>
          <p:cNvSpPr>
            <a:spLocks noGrp="1"/>
          </p:cNvSpPr>
          <p:nvPr>
            <p:ph type="title"/>
          </p:nvPr>
        </p:nvSpPr>
        <p:spPr>
          <a:xfrm>
            <a:off x="249157" y="0"/>
            <a:ext cx="11049000" cy="1325563"/>
          </a:xfrm>
        </p:spPr>
        <p:txBody>
          <a:bodyPr/>
          <a:lstStyle/>
          <a:p>
            <a:r>
              <a:rPr lang="en-US"/>
              <a:t>Developing virtual detector </a:t>
            </a:r>
          </a:p>
        </p:txBody>
      </p:sp>
      <p:sp>
        <p:nvSpPr>
          <p:cNvPr id="4" name="Slide Number Placeholder 3">
            <a:extLst>
              <a:ext uri="{FF2B5EF4-FFF2-40B4-BE49-F238E27FC236}">
                <a16:creationId xmlns:a16="http://schemas.microsoft.com/office/drawing/2014/main" id="{5616257F-9D06-1BD3-ED7C-29BE2221BDBD}"/>
              </a:ext>
            </a:extLst>
          </p:cNvPr>
          <p:cNvSpPr>
            <a:spLocks noGrp="1"/>
          </p:cNvSpPr>
          <p:nvPr>
            <p:ph type="sldNum" sz="quarter" idx="4"/>
          </p:nvPr>
        </p:nvSpPr>
        <p:spPr/>
        <p:txBody>
          <a:bodyPr/>
          <a:lstStyle/>
          <a:p>
            <a:fld id="{933A556B-7C63-244D-9B7C-B0EA8042B330}" type="slidenum">
              <a:rPr lang="en-US" smtClean="0"/>
              <a:pPr/>
              <a:t>7</a:t>
            </a:fld>
            <a:endParaRPr lang="en-US" sz="1000"/>
          </a:p>
        </p:txBody>
      </p:sp>
      <p:sp>
        <p:nvSpPr>
          <p:cNvPr id="3" name="Content Placeholder 2">
            <a:extLst>
              <a:ext uri="{FF2B5EF4-FFF2-40B4-BE49-F238E27FC236}">
                <a16:creationId xmlns:a16="http://schemas.microsoft.com/office/drawing/2014/main" id="{47B12BC3-3E34-EFF8-3427-B38C9200E058}"/>
              </a:ext>
            </a:extLst>
          </p:cNvPr>
          <p:cNvSpPr>
            <a:spLocks noGrp="1"/>
          </p:cNvSpPr>
          <p:nvPr>
            <p:ph idx="1"/>
          </p:nvPr>
        </p:nvSpPr>
        <p:spPr>
          <a:xfrm>
            <a:off x="571500" y="1247607"/>
            <a:ext cx="11049000" cy="4813312"/>
          </a:xfrm>
        </p:spPr>
        <p:txBody>
          <a:bodyPr>
            <a:noAutofit/>
          </a:bodyPr>
          <a:lstStyle/>
          <a:p>
            <a:pPr marL="0" indent="0">
              <a:lnSpc>
                <a:spcPct val="120000"/>
              </a:lnSpc>
              <a:spcBef>
                <a:spcPts val="600"/>
              </a:spcBef>
            </a:pPr>
            <a:r>
              <a:rPr lang="en-US" sz="2400" b="1" dirty="0">
                <a:solidFill>
                  <a:srgbClr val="7030A0"/>
                </a:solidFill>
                <a:latin typeface="Roboto" panose="02000000000000000000" pitchFamily="2" charset="0"/>
              </a:rPr>
              <a:t>Performing “verification” consists of several stages:</a:t>
            </a:r>
            <a:endParaRPr lang="en-US" sz="2400" b="1" i="0" dirty="0">
              <a:solidFill>
                <a:srgbClr val="7030A0"/>
              </a:solidFill>
              <a:effectLst/>
              <a:latin typeface="Roboto" panose="02000000000000000000" pitchFamily="2" charset="0"/>
            </a:endParaRPr>
          </a:p>
          <a:p>
            <a:pPr marL="457200" indent="-457200">
              <a:lnSpc>
                <a:spcPct val="100000"/>
              </a:lnSpc>
              <a:buFont typeface="Arial" panose="020B0604020202020204" pitchFamily="34" charset="0"/>
              <a:buChar char="•"/>
            </a:pPr>
            <a:r>
              <a:rPr lang="en-US" sz="2000" b="0" i="0" dirty="0">
                <a:effectLst/>
                <a:latin typeface="Roboto" panose="02000000000000000000" pitchFamily="2" charset="0"/>
              </a:rPr>
              <a:t>DESIGN - ASIC designers develop blocks that are represented in various ways:</a:t>
            </a:r>
          </a:p>
          <a:p>
            <a:pPr marL="914400" lvl="1" indent="-457200">
              <a:lnSpc>
                <a:spcPct val="100000"/>
              </a:lnSpc>
            </a:pPr>
            <a:r>
              <a:rPr lang="en-US" sz="1600" dirty="0">
                <a:solidFill>
                  <a:srgbClr val="0070C0"/>
                </a:solidFill>
                <a:latin typeface="Roboto" panose="02000000000000000000" pitchFamily="2" charset="0"/>
              </a:rPr>
              <a:t>Transistor schematics and physical mask layout (full custom, tedious to simulate at larger scale)</a:t>
            </a:r>
            <a:r>
              <a:rPr lang="en-US" sz="1600" b="0" i="0" dirty="0">
                <a:solidFill>
                  <a:srgbClr val="0070C0"/>
                </a:solidFill>
                <a:effectLst/>
                <a:latin typeface="Roboto" panose="02000000000000000000" pitchFamily="2" charset="0"/>
              </a:rPr>
              <a:t>. </a:t>
            </a:r>
          </a:p>
          <a:p>
            <a:pPr marL="914400" lvl="1" indent="-457200">
              <a:lnSpc>
                <a:spcPct val="100000"/>
              </a:lnSpc>
            </a:pPr>
            <a:r>
              <a:rPr lang="en-US" sz="1600" dirty="0">
                <a:solidFill>
                  <a:srgbClr val="0070C0"/>
                </a:solidFill>
                <a:latin typeface="Roboto" panose="02000000000000000000" pitchFamily="2" charset="0"/>
              </a:rPr>
              <a:t>Register Transfer Level code and synthesized netlists using standard cells and their timing models implemented later to physical mask layout with automated tools (digital, faster functional simulations).</a:t>
            </a:r>
          </a:p>
          <a:p>
            <a:pPr marL="914400" lvl="1" indent="-457200">
              <a:lnSpc>
                <a:spcPct val="100000"/>
              </a:lnSpc>
            </a:pPr>
            <a:r>
              <a:rPr lang="en-US" sz="1600" dirty="0">
                <a:solidFill>
                  <a:srgbClr val="0070C0"/>
                </a:solidFill>
                <a:latin typeface="Roboto" panose="02000000000000000000" pitchFamily="2" charset="0"/>
              </a:rPr>
              <a:t>Higher-Level of Abstraction representation, behavioral </a:t>
            </a:r>
            <a:r>
              <a:rPr lang="en-US" sz="1600" dirty="0" err="1">
                <a:solidFill>
                  <a:srgbClr val="0070C0"/>
                </a:solidFill>
                <a:latin typeface="Roboto" panose="02000000000000000000" pitchFamily="2" charset="0"/>
              </a:rPr>
              <a:t>coide</a:t>
            </a:r>
            <a:r>
              <a:rPr lang="en-US" sz="1600" dirty="0">
                <a:solidFill>
                  <a:srgbClr val="0070C0"/>
                </a:solidFill>
                <a:latin typeface="Roboto" panose="02000000000000000000" pitchFamily="2" charset="0"/>
              </a:rPr>
              <a:t> with a combination of Verilog-A, AMS, </a:t>
            </a:r>
            <a:r>
              <a:rPr lang="en-US" sz="1600" dirty="0" err="1">
                <a:solidFill>
                  <a:srgbClr val="0070C0"/>
                </a:solidFill>
                <a:latin typeface="Roboto" panose="02000000000000000000" pitchFamily="2" charset="0"/>
              </a:rPr>
              <a:t>SystemVerilog</a:t>
            </a:r>
            <a:r>
              <a:rPr lang="en-US" sz="1600" dirty="0">
                <a:solidFill>
                  <a:srgbClr val="0070C0"/>
                </a:solidFill>
                <a:latin typeface="Roboto" panose="02000000000000000000" pitchFamily="2" charset="0"/>
              </a:rPr>
              <a:t> or other languages (covering larger functional parts with description, allowing simulation of subsystems with ASICs, commercial chips, FPGA, )</a:t>
            </a:r>
          </a:p>
          <a:p>
            <a:pPr marL="914400" lvl="1" indent="-457200">
              <a:lnSpc>
                <a:spcPct val="100000"/>
              </a:lnSpc>
            </a:pPr>
            <a:r>
              <a:rPr lang="en-US" sz="1600" dirty="0">
                <a:solidFill>
                  <a:srgbClr val="0070C0"/>
                </a:solidFill>
                <a:latin typeface="Roboto" panose="02000000000000000000" pitchFamily="2" charset="0"/>
              </a:rPr>
              <a:t>System Level description using standards such as UVM (heterogenous integration of stimulus including  physics event generators,  hierarchical representation of chips and their internal architecture/functionalities, combined subsystems elements, and even data acquisition)</a:t>
            </a:r>
          </a:p>
          <a:p>
            <a:pPr marL="457200" indent="-457200">
              <a:buFont typeface="Arial" panose="020B0604020202020204" pitchFamily="34" charset="0"/>
              <a:buChar char="•"/>
            </a:pPr>
            <a:r>
              <a:rPr lang="en-US" sz="2000" b="0" i="0" dirty="0">
                <a:solidFill>
                  <a:srgbClr val="000000"/>
                </a:solidFill>
                <a:effectLst/>
                <a:latin typeface="Roboto" panose="02000000000000000000" pitchFamily="2" charset="0"/>
              </a:rPr>
              <a:t>Building System Hierarchy – defining interfaces, interface monitors, </a:t>
            </a:r>
          </a:p>
          <a:p>
            <a:pPr marL="457200" indent="-457200">
              <a:buFont typeface="Arial" panose="020B0604020202020204" pitchFamily="34" charset="0"/>
              <a:buChar char="•"/>
            </a:pPr>
            <a:r>
              <a:rPr lang="en-US" sz="2000" dirty="0">
                <a:solidFill>
                  <a:srgbClr val="000000"/>
                </a:solidFill>
                <a:latin typeface="Roboto" panose="02000000000000000000" pitchFamily="2" charset="0"/>
              </a:rPr>
              <a:t>Building </a:t>
            </a:r>
            <a:r>
              <a:rPr lang="en-US" sz="2000" dirty="0" err="1">
                <a:solidFill>
                  <a:srgbClr val="000000"/>
                </a:solidFill>
                <a:latin typeface="Roboto" panose="02000000000000000000" pitchFamily="2" charset="0"/>
              </a:rPr>
              <a:t>TestBenches</a:t>
            </a:r>
            <a:r>
              <a:rPr lang="en-US" sz="2000" dirty="0">
                <a:solidFill>
                  <a:srgbClr val="000000"/>
                </a:solidFill>
                <a:latin typeface="Roboto" panose="02000000000000000000" pitchFamily="2" charset="0"/>
              </a:rPr>
              <a:t>, Coverage, Sequences and Scoreboard</a:t>
            </a:r>
            <a:r>
              <a:rPr lang="en-US" sz="2000" b="0" i="0" dirty="0">
                <a:solidFill>
                  <a:srgbClr val="000000"/>
                </a:solidFill>
                <a:effectLst/>
                <a:latin typeface="Roboto" panose="02000000000000000000" pitchFamily="2" charset="0"/>
              </a:rPr>
              <a:t>.</a:t>
            </a:r>
          </a:p>
          <a:p>
            <a:pPr marL="914400" lvl="1" indent="-457200"/>
            <a:r>
              <a:rPr lang="en-US" sz="1600" dirty="0">
                <a:solidFill>
                  <a:srgbClr val="0070C0"/>
                </a:solidFill>
                <a:latin typeface="Roboto" panose="02000000000000000000" pitchFamily="2" charset="0"/>
              </a:rPr>
              <a:t>Run simulations verifying results at different spots that are monitored and checked with respect to expected.</a:t>
            </a:r>
          </a:p>
          <a:p>
            <a:pPr marL="914400" lvl="1" indent="-457200"/>
            <a:r>
              <a:rPr lang="en-US" sz="1600" dirty="0">
                <a:solidFill>
                  <a:srgbClr val="0070C0"/>
                </a:solidFill>
                <a:latin typeface="Roboto" panose="02000000000000000000" pitchFamily="2" charset="0"/>
              </a:rPr>
              <a:t>Obtain dataflow and activities to perform other type of verification, such as electromagnetic and IR drop analyses </a:t>
            </a:r>
            <a:endParaRPr lang="en-US" sz="1600" b="0" i="0" dirty="0">
              <a:solidFill>
                <a:srgbClr val="0070C0"/>
              </a:solidFill>
              <a:effectLst/>
              <a:latin typeface="Roboto" panose="02000000000000000000" pitchFamily="2" charset="0"/>
            </a:endParaRPr>
          </a:p>
          <a:p>
            <a:pPr marL="0" indent="0"/>
            <a:endParaRPr lang="en-US" sz="2000" dirty="0"/>
          </a:p>
        </p:txBody>
      </p:sp>
    </p:spTree>
    <p:extLst>
      <p:ext uri="{BB962C8B-B14F-4D97-AF65-F5344CB8AC3E}">
        <p14:creationId xmlns:p14="http://schemas.microsoft.com/office/powerpoint/2010/main" val="1367270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11EE0D-0186-4D29-985F-D0D9CFEB7663}"/>
              </a:ext>
            </a:extLst>
          </p:cNvPr>
          <p:cNvPicPr>
            <a:picLocks noChangeAspect="1"/>
          </p:cNvPicPr>
          <p:nvPr/>
        </p:nvPicPr>
        <p:blipFill>
          <a:blip r:embed="rId2"/>
          <a:stretch>
            <a:fillRect/>
          </a:stretch>
        </p:blipFill>
        <p:spPr>
          <a:xfrm>
            <a:off x="3792112" y="5627060"/>
            <a:ext cx="7219207" cy="1203202"/>
          </a:xfrm>
          <a:prstGeom prst="rect">
            <a:avLst/>
          </a:prstGeom>
        </p:spPr>
      </p:pic>
      <p:sp>
        <p:nvSpPr>
          <p:cNvPr id="4" name="Slide Number Placeholder 3">
            <a:extLst>
              <a:ext uri="{FF2B5EF4-FFF2-40B4-BE49-F238E27FC236}">
                <a16:creationId xmlns:a16="http://schemas.microsoft.com/office/drawing/2014/main" id="{5616257F-9D06-1BD3-ED7C-29BE2221BDBD}"/>
              </a:ext>
            </a:extLst>
          </p:cNvPr>
          <p:cNvSpPr>
            <a:spLocks noGrp="1"/>
          </p:cNvSpPr>
          <p:nvPr>
            <p:ph type="sldNum" sz="quarter" idx="4"/>
          </p:nvPr>
        </p:nvSpPr>
        <p:spPr/>
        <p:txBody>
          <a:bodyPr/>
          <a:lstStyle/>
          <a:p>
            <a:fld id="{933A556B-7C63-244D-9B7C-B0EA8042B330}" type="slidenum">
              <a:rPr lang="en-US" smtClean="0"/>
              <a:pPr/>
              <a:t>8</a:t>
            </a:fld>
            <a:endParaRPr lang="en-US" sz="1000"/>
          </a:p>
        </p:txBody>
      </p:sp>
      <p:pic>
        <p:nvPicPr>
          <p:cNvPr id="5" name="Picture 4" descr="A screenshot of a computer&#10;&#10;Description automatically generated">
            <a:extLst>
              <a:ext uri="{FF2B5EF4-FFF2-40B4-BE49-F238E27FC236}">
                <a16:creationId xmlns:a16="http://schemas.microsoft.com/office/drawing/2014/main" id="{0D4510D3-EBA4-19D9-AD21-538870391014}"/>
              </a:ext>
            </a:extLst>
          </p:cNvPr>
          <p:cNvPicPr>
            <a:picLocks noChangeAspect="1"/>
          </p:cNvPicPr>
          <p:nvPr/>
        </p:nvPicPr>
        <p:blipFill rotWithShape="1">
          <a:blip r:embed="rId3"/>
          <a:srcRect l="24242" t="4662" b="22238"/>
          <a:stretch/>
        </p:blipFill>
        <p:spPr>
          <a:xfrm>
            <a:off x="3478427" y="950811"/>
            <a:ext cx="7846578" cy="4732091"/>
          </a:xfrm>
          <a:prstGeom prst="rect">
            <a:avLst/>
          </a:prstGeom>
        </p:spPr>
      </p:pic>
      <p:sp>
        <p:nvSpPr>
          <p:cNvPr id="8" name="Title 1">
            <a:extLst>
              <a:ext uri="{FF2B5EF4-FFF2-40B4-BE49-F238E27FC236}">
                <a16:creationId xmlns:a16="http://schemas.microsoft.com/office/drawing/2014/main" id="{E63F831B-97F5-C43B-FA07-3997B1987DB1}"/>
              </a:ext>
            </a:extLst>
          </p:cNvPr>
          <p:cNvSpPr>
            <a:spLocks noGrp="1"/>
          </p:cNvSpPr>
          <p:nvPr>
            <p:ph type="title"/>
          </p:nvPr>
        </p:nvSpPr>
        <p:spPr>
          <a:xfrm>
            <a:off x="249156" y="0"/>
            <a:ext cx="11942843" cy="1325563"/>
          </a:xfrm>
        </p:spPr>
        <p:txBody>
          <a:bodyPr/>
          <a:lstStyle/>
          <a:p>
            <a:r>
              <a:rPr lang="en-US"/>
              <a:t>IR drops analysis coupled to ASIC activities</a:t>
            </a:r>
          </a:p>
        </p:txBody>
      </p:sp>
      <p:sp>
        <p:nvSpPr>
          <p:cNvPr id="9" name="Content Placeholder 2">
            <a:extLst>
              <a:ext uri="{FF2B5EF4-FFF2-40B4-BE49-F238E27FC236}">
                <a16:creationId xmlns:a16="http://schemas.microsoft.com/office/drawing/2014/main" id="{7C06F2E8-D14C-CB76-D4FC-6473B7914DD9}"/>
              </a:ext>
            </a:extLst>
          </p:cNvPr>
          <p:cNvSpPr txBox="1">
            <a:spLocks/>
          </p:cNvSpPr>
          <p:nvPr/>
        </p:nvSpPr>
        <p:spPr>
          <a:xfrm>
            <a:off x="7349056" y="5372098"/>
            <a:ext cx="1342510" cy="5350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pPr>
            <a:r>
              <a:rPr lang="en-US" sz="1600" b="1" dirty="0" err="1">
                <a:solidFill>
                  <a:srgbClr val="7030A0"/>
                </a:solidFill>
                <a:latin typeface="Roboto" panose="02000000000000000000" pitchFamily="2" charset="0"/>
              </a:rPr>
              <a:t>Voltus</a:t>
            </a:r>
            <a:r>
              <a:rPr lang="en-US" sz="1600" b="1" dirty="0">
                <a:solidFill>
                  <a:srgbClr val="7030A0"/>
                </a:solidFill>
                <a:latin typeface="Roboto" panose="02000000000000000000" pitchFamily="2" charset="0"/>
              </a:rPr>
              <a:t> fi </a:t>
            </a:r>
            <a:endParaRPr lang="en-US" sz="1400" dirty="0">
              <a:solidFill>
                <a:srgbClr val="7030A0"/>
              </a:solidFill>
            </a:endParaRPr>
          </a:p>
        </p:txBody>
      </p:sp>
      <p:sp>
        <p:nvSpPr>
          <p:cNvPr id="10" name="Content Placeholder 2">
            <a:extLst>
              <a:ext uri="{FF2B5EF4-FFF2-40B4-BE49-F238E27FC236}">
                <a16:creationId xmlns:a16="http://schemas.microsoft.com/office/drawing/2014/main" id="{B8A374AB-4894-46DE-B3A1-E136D880A1A7}"/>
              </a:ext>
            </a:extLst>
          </p:cNvPr>
          <p:cNvSpPr txBox="1">
            <a:spLocks/>
          </p:cNvSpPr>
          <p:nvPr/>
        </p:nvSpPr>
        <p:spPr>
          <a:xfrm>
            <a:off x="581672" y="1295400"/>
            <a:ext cx="2968836" cy="50609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pPr>
            <a:r>
              <a:rPr lang="en-US" sz="1600" b="1" dirty="0">
                <a:solidFill>
                  <a:srgbClr val="7030A0"/>
                </a:solidFill>
                <a:latin typeface="Roboto" panose="02000000000000000000" pitchFamily="2" charset="0"/>
              </a:rPr>
              <a:t>Example of </a:t>
            </a:r>
            <a:r>
              <a:rPr lang="en-US" sz="1600" b="1" dirty="0" err="1">
                <a:solidFill>
                  <a:srgbClr val="7030A0"/>
                </a:solidFill>
                <a:latin typeface="Roboto" panose="02000000000000000000" pitchFamily="2" charset="0"/>
              </a:rPr>
              <a:t>ColdADC</a:t>
            </a:r>
            <a:r>
              <a:rPr lang="en-US" sz="1600" b="1" dirty="0">
                <a:solidFill>
                  <a:srgbClr val="7030A0"/>
                </a:solidFill>
                <a:latin typeface="Roboto" panose="02000000000000000000" pitchFamily="2" charset="0"/>
              </a:rPr>
              <a:t> (DUNE) EMIR simulation showing IR drops (peak) for activities resulting from on chip operation.</a:t>
            </a:r>
          </a:p>
          <a:p>
            <a:pPr>
              <a:lnSpc>
                <a:spcPct val="120000"/>
              </a:lnSpc>
              <a:spcBef>
                <a:spcPts val="600"/>
              </a:spcBef>
              <a:buFont typeface="Wingdings" panose="05000000000000000000" pitchFamily="2" charset="2"/>
              <a:buChar char="v"/>
            </a:pPr>
            <a:r>
              <a:rPr lang="en-US" sz="1400" b="1" dirty="0">
                <a:solidFill>
                  <a:srgbClr val="7030A0"/>
                </a:solidFill>
                <a:latin typeface="Roboto" panose="02000000000000000000" pitchFamily="2" charset="0"/>
              </a:rPr>
              <a:t>interoperability of tools</a:t>
            </a:r>
            <a:endParaRPr lang="en-US" sz="1400" b="1" dirty="0">
              <a:solidFill>
                <a:srgbClr val="7030A0"/>
              </a:solidFill>
              <a:latin typeface="Wingdings" panose="05000000000000000000" pitchFamily="2" charset="2"/>
            </a:endParaRPr>
          </a:p>
          <a:p>
            <a:pPr>
              <a:lnSpc>
                <a:spcPct val="120000"/>
              </a:lnSpc>
              <a:spcBef>
                <a:spcPts val="600"/>
              </a:spcBef>
              <a:buFont typeface="Wingdings" panose="05000000000000000000" pitchFamily="2" charset="2"/>
              <a:buChar char="v"/>
            </a:pPr>
            <a:r>
              <a:rPr lang="en-US" sz="1400" dirty="0">
                <a:solidFill>
                  <a:srgbClr val="7030A0"/>
                </a:solidFill>
              </a:rPr>
              <a:t>big concern in Large Area Sensors are static, and, more importantly, dynamic IR (voltage drops due to the resistive nature of power supply lines conveying supply currents) power supply voltage drops that are dangerous for the high-fidelity operation of the front-end circuitry in the finely segmented pixels</a:t>
            </a:r>
            <a:r>
              <a:rPr lang="en-US" sz="1400" b="1" dirty="0">
                <a:solidFill>
                  <a:srgbClr val="7030A0"/>
                </a:solidFill>
                <a:latin typeface="Roboto" panose="02000000000000000000" pitchFamily="2" charset="0"/>
              </a:rPr>
              <a:t>   </a:t>
            </a:r>
            <a:endParaRPr lang="en-US" sz="1400" dirty="0">
              <a:solidFill>
                <a:srgbClr val="7030A0"/>
              </a:solidFill>
            </a:endParaRPr>
          </a:p>
        </p:txBody>
      </p:sp>
    </p:spTree>
    <p:extLst>
      <p:ext uri="{BB962C8B-B14F-4D97-AF65-F5344CB8AC3E}">
        <p14:creationId xmlns:p14="http://schemas.microsoft.com/office/powerpoint/2010/main" val="3795218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2C6A9A-BC81-49A5-A752-105A38DF4E66}"/>
              </a:ext>
            </a:extLst>
          </p:cNvPr>
          <p:cNvPicPr>
            <a:picLocks noChangeAspect="1"/>
          </p:cNvPicPr>
          <p:nvPr/>
        </p:nvPicPr>
        <p:blipFill>
          <a:blip r:embed="rId2"/>
          <a:stretch>
            <a:fillRect/>
          </a:stretch>
        </p:blipFill>
        <p:spPr>
          <a:xfrm>
            <a:off x="6035211" y="5120105"/>
            <a:ext cx="5480256" cy="1597356"/>
          </a:xfrm>
          <a:prstGeom prst="rect">
            <a:avLst/>
          </a:prstGeom>
        </p:spPr>
      </p:pic>
      <p:sp>
        <p:nvSpPr>
          <p:cNvPr id="3" name="Slide Number Placeholder 2">
            <a:extLst>
              <a:ext uri="{FF2B5EF4-FFF2-40B4-BE49-F238E27FC236}">
                <a16:creationId xmlns:a16="http://schemas.microsoft.com/office/drawing/2014/main" id="{FA0D2EBA-591D-0D41-9C46-2E17C49223CD}"/>
              </a:ext>
            </a:extLst>
          </p:cNvPr>
          <p:cNvSpPr>
            <a:spLocks noGrp="1"/>
          </p:cNvSpPr>
          <p:nvPr>
            <p:ph type="sldNum" sz="quarter" idx="4"/>
          </p:nvPr>
        </p:nvSpPr>
        <p:spPr/>
        <p:txBody>
          <a:bodyPr/>
          <a:lstStyle/>
          <a:p>
            <a:fld id="{933A556B-7C63-244D-9B7C-B0EA8042B330}" type="slidenum">
              <a:rPr lang="en-US" smtClean="0"/>
              <a:pPr/>
              <a:t>9</a:t>
            </a:fld>
            <a:endParaRPr lang="en-US" sz="1000"/>
          </a:p>
        </p:txBody>
      </p:sp>
      <p:sp>
        <p:nvSpPr>
          <p:cNvPr id="8" name="Title 1">
            <a:extLst>
              <a:ext uri="{FF2B5EF4-FFF2-40B4-BE49-F238E27FC236}">
                <a16:creationId xmlns:a16="http://schemas.microsoft.com/office/drawing/2014/main" id="{C5BF239E-CBDF-FE27-98B8-9960667D5837}"/>
              </a:ext>
            </a:extLst>
          </p:cNvPr>
          <p:cNvSpPr>
            <a:spLocks noGrp="1"/>
          </p:cNvSpPr>
          <p:nvPr>
            <p:ph type="title"/>
          </p:nvPr>
        </p:nvSpPr>
        <p:spPr>
          <a:xfrm>
            <a:off x="249156" y="0"/>
            <a:ext cx="11942843" cy="1325563"/>
          </a:xfrm>
        </p:spPr>
        <p:txBody>
          <a:bodyPr/>
          <a:lstStyle/>
          <a:p>
            <a:r>
              <a:rPr lang="en-US" dirty="0"/>
              <a:t>Goals and methods</a:t>
            </a:r>
          </a:p>
        </p:txBody>
      </p:sp>
      <p:sp>
        <p:nvSpPr>
          <p:cNvPr id="4" name="Content Placeholder 2">
            <a:extLst>
              <a:ext uri="{FF2B5EF4-FFF2-40B4-BE49-F238E27FC236}">
                <a16:creationId xmlns:a16="http://schemas.microsoft.com/office/drawing/2014/main" id="{BA22960A-72CE-4F7B-B6E0-C50CA1A87F42}"/>
              </a:ext>
            </a:extLst>
          </p:cNvPr>
          <p:cNvSpPr txBox="1">
            <a:spLocks/>
          </p:cNvSpPr>
          <p:nvPr/>
        </p:nvSpPr>
        <p:spPr>
          <a:xfrm>
            <a:off x="571500" y="1064618"/>
            <a:ext cx="11049000" cy="44909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pPr>
            <a:r>
              <a:rPr lang="en-US" sz="2400" b="1" dirty="0">
                <a:solidFill>
                  <a:srgbClr val="7030A0"/>
                </a:solidFill>
                <a:latin typeface="Roboto" panose="02000000000000000000" pitchFamily="2" charset="0"/>
              </a:rPr>
              <a:t> </a:t>
            </a:r>
            <a:r>
              <a:rPr lang="en-US" sz="1600" dirty="0"/>
              <a:t>R&amp;D project aiming at how to develop a model of the full scale EIC tracking and vertexing detector complex to allow as complete as possible understanding of the operation of the detector layers and carrying out the necessary optimization. </a:t>
            </a:r>
          </a:p>
          <a:p>
            <a:pPr marL="0" indent="0">
              <a:lnSpc>
                <a:spcPct val="120000"/>
              </a:lnSpc>
              <a:spcBef>
                <a:spcPts val="600"/>
              </a:spcBef>
              <a:buClr>
                <a:srgbClr val="7030A0"/>
              </a:buClr>
            </a:pPr>
            <a:r>
              <a:rPr lang="en-US" sz="2400" dirty="0"/>
              <a:t> </a:t>
            </a:r>
            <a:r>
              <a:rPr lang="en-US" sz="1600" dirty="0"/>
              <a:t>It builds on top of the ALICE ITS3 (MAPS), seeking facilitated transfer of the ITS3 databases for the EIC purpose what  the EIC Silicon Consortium is required to do. </a:t>
            </a:r>
            <a:endParaRPr lang="en-US" sz="2000" dirty="0"/>
          </a:p>
          <a:p>
            <a:pPr marL="0" indent="0">
              <a:lnSpc>
                <a:spcPct val="120000"/>
              </a:lnSpc>
              <a:spcBef>
                <a:spcPts val="600"/>
              </a:spcBef>
              <a:buClr>
                <a:srgbClr val="7030A0"/>
              </a:buClr>
            </a:pPr>
            <a:r>
              <a:rPr lang="en-US" sz="2000" dirty="0"/>
              <a:t> </a:t>
            </a:r>
            <a:r>
              <a:rPr lang="en-US" sz="1600" dirty="0"/>
              <a:t>Because the scale and depth of the hierarchy of the sensors excludes any SPICE modeling, we propose following the standard of verification methodology in an agreed framework of the Universal Verification Methodology (UVM) being part of the </a:t>
            </a:r>
            <a:r>
              <a:rPr lang="en-US" sz="1600" dirty="0" err="1"/>
              <a:t>SystemVerilog</a:t>
            </a:r>
            <a:r>
              <a:rPr lang="en-US" sz="1600" dirty="0"/>
              <a:t> language. </a:t>
            </a:r>
          </a:p>
          <a:p>
            <a:pPr marL="0" indent="0">
              <a:lnSpc>
                <a:spcPct val="120000"/>
              </a:lnSpc>
              <a:spcBef>
                <a:spcPts val="600"/>
              </a:spcBef>
              <a:buClr>
                <a:srgbClr val="7030A0"/>
              </a:buClr>
            </a:pPr>
            <a:r>
              <a:rPr lang="en-US" sz="1600" dirty="0"/>
              <a:t> We consider realization of this proposal as an efficient way of transferring ITS3 design databases with preserved hierarchy and documented functionalities and allowing transforming of the databases for the EIC needs and addition of the elements developed for the EIX within the EIC SC groups</a:t>
            </a:r>
          </a:p>
          <a:p>
            <a:pPr marL="0" indent="0">
              <a:lnSpc>
                <a:spcPct val="120000"/>
              </a:lnSpc>
              <a:spcBef>
                <a:spcPts val="600"/>
              </a:spcBef>
              <a:buClr>
                <a:srgbClr val="7030A0"/>
              </a:buClr>
            </a:pPr>
            <a:endParaRPr lang="en-US" sz="2000" dirty="0"/>
          </a:p>
        </p:txBody>
      </p:sp>
      <p:sp>
        <p:nvSpPr>
          <p:cNvPr id="9" name="Content Placeholder 2">
            <a:extLst>
              <a:ext uri="{FF2B5EF4-FFF2-40B4-BE49-F238E27FC236}">
                <a16:creationId xmlns:a16="http://schemas.microsoft.com/office/drawing/2014/main" id="{55F2CAE3-DD3A-4C83-B9DA-9CE4C80F9C2C}"/>
              </a:ext>
            </a:extLst>
          </p:cNvPr>
          <p:cNvSpPr txBox="1">
            <a:spLocks/>
          </p:cNvSpPr>
          <p:nvPr/>
        </p:nvSpPr>
        <p:spPr>
          <a:xfrm>
            <a:off x="367618" y="4917863"/>
            <a:ext cx="2436417" cy="12186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pPr>
            <a:r>
              <a:rPr lang="en-US" sz="2200" b="1" dirty="0">
                <a:solidFill>
                  <a:srgbClr val="7030A0"/>
                </a:solidFill>
                <a:latin typeface="Roboto" panose="02000000000000000000" pitchFamily="2" charset="0"/>
              </a:rPr>
              <a:t>FY23 request</a:t>
            </a:r>
            <a:endParaRPr lang="en-US" sz="2200" dirty="0"/>
          </a:p>
        </p:txBody>
      </p:sp>
      <p:sp>
        <p:nvSpPr>
          <p:cNvPr id="10" name="TextBox 9">
            <a:extLst>
              <a:ext uri="{FF2B5EF4-FFF2-40B4-BE49-F238E27FC236}">
                <a16:creationId xmlns:a16="http://schemas.microsoft.com/office/drawing/2014/main" id="{CD2D6599-61B7-4C54-991B-5B954C46B1BD}"/>
              </a:ext>
            </a:extLst>
          </p:cNvPr>
          <p:cNvSpPr txBox="1"/>
          <p:nvPr/>
        </p:nvSpPr>
        <p:spPr>
          <a:xfrm>
            <a:off x="356288" y="5309243"/>
            <a:ext cx="5815914" cy="968278"/>
          </a:xfrm>
          <a:prstGeom prst="rect">
            <a:avLst/>
          </a:prstGeom>
          <a:noFill/>
        </p:spPr>
        <p:txBody>
          <a:bodyPr wrap="square">
            <a:spAutoFit/>
          </a:bodyPr>
          <a:lstStyle/>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Requested 3 months of combined efforts of ASIC design researcher and physicist to perform ground setting analyzes of developing the model/verification flow and co-simulation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0441863"/>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Widescreen_Compressed" id="{1E50E555-00B6-2147-91A8-A2CEA3515EB8}" vid="{2E9CFCAC-53E9-4D4D-AE1F-381DB7BC7883}"/>
    </a:ext>
  </a:extLst>
</a:theme>
</file>

<file path=ppt/theme/theme2.xml><?xml version="1.0" encoding="utf-8"?>
<a:theme xmlns:a="http://schemas.openxmlformats.org/drawingml/2006/main" name="1_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Widescreen_Compressed" id="{1E50E555-00B6-2147-91A8-A2CEA3515EB8}" vid="{2E9CFCAC-53E9-4D4D-AE1F-381DB7BC788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AADD7980F7EF4E86EEBDC4EA887007" ma:contentTypeVersion="10" ma:contentTypeDescription="Create a new document." ma:contentTypeScope="" ma:versionID="135752e12beb51fb4e3ef39af3f92e17">
  <xsd:schema xmlns:xsd="http://www.w3.org/2001/XMLSchema" xmlns:xs="http://www.w3.org/2001/XMLSchema" xmlns:p="http://schemas.microsoft.com/office/2006/metadata/properties" xmlns:ns3="4d676c88-2d1f-4070-87a0-abf9b57c702c" xmlns:ns4="29a176dd-81aa-4f1b-9d47-de21cb3ea305" targetNamespace="http://schemas.microsoft.com/office/2006/metadata/properties" ma:root="true" ma:fieldsID="a37936f6efae9490da5a53aa492fa7a3" ns3:_="" ns4:_="">
    <xsd:import namespace="4d676c88-2d1f-4070-87a0-abf9b57c702c"/>
    <xsd:import namespace="29a176dd-81aa-4f1b-9d47-de21cb3ea30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676c88-2d1f-4070-87a0-abf9b57c702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a176dd-81aa-4f1b-9d47-de21cb3ea30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C9B855-A692-475B-AABB-B1098B4A748F}">
  <ds:schemaRefs>
    <ds:schemaRef ds:uri="http://schemas.microsoft.com/sharepoint/v3/contenttype/forms"/>
  </ds:schemaRefs>
</ds:datastoreItem>
</file>

<file path=customXml/itemProps2.xml><?xml version="1.0" encoding="utf-8"?>
<ds:datastoreItem xmlns:ds="http://schemas.openxmlformats.org/officeDocument/2006/customXml" ds:itemID="{9F4FE6C9-A60C-40A6-A6CA-057FEEABD978}">
  <ds:schemaRefs>
    <ds:schemaRef ds:uri="http://purl.org/dc/terms/"/>
    <ds:schemaRef ds:uri="http://schemas.microsoft.com/office/2006/documentManagement/types"/>
    <ds:schemaRef ds:uri="29a176dd-81aa-4f1b-9d47-de21cb3ea305"/>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4d676c88-2d1f-4070-87a0-abf9b57c702c"/>
    <ds:schemaRef ds:uri="http://www.w3.org/XML/1998/namespace"/>
    <ds:schemaRef ds:uri="http://purl.org/dc/dcmitype/"/>
  </ds:schemaRefs>
</ds:datastoreItem>
</file>

<file path=customXml/itemProps3.xml><?xml version="1.0" encoding="utf-8"?>
<ds:datastoreItem xmlns:ds="http://schemas.openxmlformats.org/officeDocument/2006/customXml" ds:itemID="{C3868260-D3FC-4B52-A5A0-141F657F57DF}">
  <ds:schemaRefs>
    <ds:schemaRef ds:uri="29a176dd-81aa-4f1b-9d47-de21cb3ea305"/>
    <ds:schemaRef ds:uri="4d676c88-2d1f-4070-87a0-abf9b57c70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BNL_PPT_Template_2021_Widescreen_Compressed</Template>
  <TotalTime>8</TotalTime>
  <Words>1398</Words>
  <Application>Microsoft Office PowerPoint</Application>
  <PresentationFormat>Widescreen</PresentationFormat>
  <Paragraphs>77</Paragraphs>
  <Slides>11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Arial   </vt:lpstr>
      <vt:lpstr>Calibri</vt:lpstr>
      <vt:lpstr>Helvetica Neue</vt:lpstr>
      <vt:lpstr>Roboto</vt:lpstr>
      <vt:lpstr>Wingdings</vt:lpstr>
      <vt:lpstr>BNL</vt:lpstr>
      <vt:lpstr>1_BNL</vt:lpstr>
      <vt:lpstr>Silicon Tracking and Vertexing Consortium: Functional Verification Model of EIC Tracking and Vertexing Detectors R&amp;D</vt:lpstr>
      <vt:lpstr>Object-oriented analysis and design (OOAD) methodology </vt:lpstr>
      <vt:lpstr>High-level of abstraction modeling</vt:lpstr>
      <vt:lpstr>Tools for simulation and verification</vt:lpstr>
      <vt:lpstr>Tools for simulation and verification</vt:lpstr>
      <vt:lpstr>From database to detector</vt:lpstr>
      <vt:lpstr>Developing virtual detector </vt:lpstr>
      <vt:lpstr>IR drops analysis coupled to ASIC activities</vt:lpstr>
      <vt:lpstr>Goals and methods</vt:lpstr>
      <vt:lpstr>UVM is infinitely popular in industrial applications. In the field of nuclear electronics, or in general in the development of detector systems in particle or nuclear physics experiments, the UVM has been used successfully in the development of single integrated circuits,  </vt:lpstr>
      <vt:lpstr>Questions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Pdevelopment of Readou ASIC for X-ray sensors</dc:title>
  <dc:subject/>
  <dc:creator>Deptuch, Grzegorz</dc:creator>
  <cp:keywords/>
  <dc:description/>
  <cp:lastModifiedBy>Deptuch, Grzegorz</cp:lastModifiedBy>
  <cp:revision>3</cp:revision>
  <cp:lastPrinted>2022-09-15T00:19:59Z</cp:lastPrinted>
  <dcterms:created xsi:type="dcterms:W3CDTF">2022-02-23T19:14:59Z</dcterms:created>
  <dcterms:modified xsi:type="dcterms:W3CDTF">2022-11-15T14:55:57Z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0x010100B5AADD7980F7EF4E86EEBDC4EA887007</vt:lpwstr>
  </property>
</Properties>
</file>