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8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aeee3293a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aeee3293a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b51c7872b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b51c7872b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b2816cebe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b2816cebe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acd8d7359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acd8d7359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2816cebe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2816cebe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eee3293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aeee3293a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eee3293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aeee3293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eee3293a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eee3293a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eee3293a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eee3293a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eee3293a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aeee3293a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515cf24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515cf24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12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353250" y="4663225"/>
            <a:ext cx="243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Unpolarized Kaon electroproduction</a:t>
            </a:r>
            <a:endParaRPr sz="1100"/>
          </a:p>
        </p:txBody>
      </p:sp>
      <p:sp>
        <p:nvSpPr>
          <p:cNvPr id="10" name="Google Shape;10;p1"/>
          <p:cNvSpPr txBox="1"/>
          <p:nvPr/>
        </p:nvSpPr>
        <p:spPr>
          <a:xfrm>
            <a:off x="311700" y="4663225"/>
            <a:ext cx="273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Vallarino Simone - INFN Ferrara - UNIFE</a:t>
            </a:r>
            <a:endParaRPr sz="1100"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89375" y="4568874"/>
            <a:ext cx="810776" cy="4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58725" y="4568871"/>
            <a:ext cx="1014209" cy="448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exp_prog/proposals/09/PR12-09-008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opscience.iop.org/article/10.1088/1126-6708/2007/02/093/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Unpolarized Kaon electroproduction on Hydrogen and Deuterium target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Vallarino Simone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INFN Ferrara &amp; University of Ferrara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December 13,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My role in this analysis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311700" y="1256550"/>
            <a:ext cx="85206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Since november 2020 I am working with the CLAS12 RICH group, in particular I was involved in the second module assembling, installation and commissioning.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 just started to study SIDIS and the SSA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 will start to analyze the CLAS12 data looking for the Single Spin Asymmetry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and extracting the A</a:t>
            </a:r>
            <a:r>
              <a:rPr lang="it" baseline="30000"/>
              <a:t>sin𝜙</a:t>
            </a:r>
            <a:r>
              <a:rPr lang="it"/>
              <a:t> </a:t>
            </a:r>
            <a:r>
              <a:rPr lang="it" baseline="-25000"/>
              <a:t>LU</a:t>
            </a:r>
            <a:r>
              <a:rPr lang="it"/>
              <a:t> term.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analysis will be performed on Run Group B data, which acquired ~43B triggers between 2019 and 2020. Also run group A data will be used to compare results from the two different targets.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If possible I will go deep in this analysis and trying to extract the A</a:t>
            </a:r>
            <a:r>
              <a:rPr lang="it" baseline="30000"/>
              <a:t>cos𝜙</a:t>
            </a:r>
            <a:r>
              <a:rPr lang="it" baseline="-25000"/>
              <a:t>UU</a:t>
            </a:r>
            <a:r>
              <a:rPr lang="it"/>
              <a:t>, A</a:t>
            </a:r>
            <a:r>
              <a:rPr lang="it" baseline="30000"/>
              <a:t>cos2𝜙</a:t>
            </a:r>
            <a:r>
              <a:rPr lang="it" baseline="-25000"/>
              <a:t>UU</a:t>
            </a:r>
            <a:r>
              <a:rPr lang="it"/>
              <a:t> terms.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At the end of 2023 I will conclude my PhD with a thesis on RICH and its use on physics analysis like this one.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901" y="1974622"/>
            <a:ext cx="1450675" cy="5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Thank you for your kindly attention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References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805100"/>
            <a:ext cx="8520600" cy="14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[CLAS12 PAC 34 proposal] </a:t>
            </a:r>
            <a:r>
              <a:rPr lang="it" sz="1800" u="sng">
                <a:solidFill>
                  <a:schemeClr val="hlink"/>
                </a:solidFill>
                <a:hlinkClick r:id="rId3"/>
              </a:rPr>
              <a:t>Studies of the Boer-Mulders Asymmetry in Kaon Electroproduction with Hydrogen and Deuterium Targets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[Bacchetta et Al] </a:t>
            </a:r>
            <a:r>
              <a:rPr lang="it" sz="1800" u="sng">
                <a:solidFill>
                  <a:schemeClr val="hlink"/>
                </a:solidFill>
                <a:hlinkClick r:id="rId4"/>
              </a:rPr>
              <a:t>Semi-inclusive deep inelastic scattering at small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4"/>
              </a:rPr>
              <a:t>transverse momentum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6550"/>
            <a:ext cx="8520600" cy="31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Powerful tool to study the inner structure of nucleon, accessing to Transverse Momentum dependent Distribution functions (TMDs)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polarization in leptoproduction provides new dimensions for testing QCD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Spin Asymmetries, in particular the large Single Spin Asymmetries (SSAs), can be related to TMDs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Complementary measures with π and K can provide information about the Collins fragmentation mechanism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These measures can be done with the CLAS12 detector, combining the high luminosity and the phase space extended after the 12 GeV upgrade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 identify the high-momentum K a new Cherenkov detector for PID has been realized and installed in two sectors of CLAS12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proposal has been accepted and became the experiment E12-09-008 that is being performed by Run Group A (for Hydrogen) and B (for Deuterium)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Semi-Inclusive Deep Inelastic Scattering (SIDIS)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000" y="702000"/>
            <a:ext cx="27717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000" y="701375"/>
            <a:ext cx="2772000" cy="3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t="22069"/>
          <a:stretch/>
        </p:blipFill>
        <p:spPr>
          <a:xfrm>
            <a:off x="311700" y="1000900"/>
            <a:ext cx="4027251" cy="128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4531850" y="619075"/>
            <a:ext cx="4300500" cy="16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aim of the experiment is to study the Boer-Mulders distribution functions, the Collins function and the Cahn effect, by measuring three terms of the cross section with unpolarized and longitudinally polarized beams, and with unpolarized H and D targets.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SIDIS cross section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86775"/>
            <a:ext cx="4027250" cy="24361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3931200" y="4281600"/>
            <a:ext cx="4032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3701" y="2286776"/>
            <a:ext cx="4724400" cy="117634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585650" y="3441250"/>
            <a:ext cx="43005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Where h</a:t>
            </a:r>
            <a:r>
              <a:rPr lang="it" baseline="-25000"/>
              <a:t>1</a:t>
            </a:r>
            <a:r>
              <a:rPr lang="it" baseline="30000"/>
              <a:t>⟂</a:t>
            </a:r>
            <a:r>
              <a:rPr lang="it"/>
              <a:t> is the Boer-Mulders function, H</a:t>
            </a:r>
            <a:r>
              <a:rPr lang="it" baseline="-25000"/>
              <a:t>1</a:t>
            </a:r>
            <a:r>
              <a:rPr lang="it" baseline="30000"/>
              <a:t>⟂</a:t>
            </a:r>
            <a:r>
              <a:rPr lang="it"/>
              <a:t> is the Collins function. The Cahn effect is related to the collinearity of quark process i.e. intrinsic transverse momentum.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3009650" y="4366950"/>
            <a:ext cx="403200" cy="22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9021475" y="2854325"/>
            <a:ext cx="282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276350" y="2649213"/>
            <a:ext cx="403200" cy="22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6">
            <a:alphaModFix/>
          </a:blip>
          <a:srcRect b="73640"/>
          <a:stretch/>
        </p:blipFill>
        <p:spPr>
          <a:xfrm>
            <a:off x="311700" y="636725"/>
            <a:ext cx="4027251" cy="4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6">
            <a:alphaModFix/>
          </a:blip>
          <a:srcRect t="22068" r="38359" b="51571"/>
          <a:stretch/>
        </p:blipFill>
        <p:spPr>
          <a:xfrm>
            <a:off x="311700" y="1000900"/>
            <a:ext cx="2482474" cy="4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6">
            <a:alphaModFix/>
          </a:blip>
          <a:srcRect t="70500"/>
          <a:stretch/>
        </p:blipFill>
        <p:spPr>
          <a:xfrm>
            <a:off x="311700" y="1800025"/>
            <a:ext cx="4027251" cy="4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CLAS12 configuration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-20600" y="695275"/>
            <a:ext cx="5081100" cy="3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Unpolarized targets of hydrogen or deuterium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11 GeV beam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Toroidal magnetic field 2T (forward) and solenoid 5T (recoil).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Standard production system, data acquisition and online monitoring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HTCC, LTCC and TOF system provides a good separation: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π/K up to 3 GeV/c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K/p in 2.5-5 GeV/c momentum range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In the 3-8 GeV/c it is not possible to well separate π/K/p then an extension in PID momentum range is needed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Two modules of Ring Imaging Cherenkov has been installed in sector 1 and 4 of the CLAS12 detector (completed in June 22)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t="1215"/>
          <a:stretch/>
        </p:blipFill>
        <p:spPr>
          <a:xfrm>
            <a:off x="5136600" y="742012"/>
            <a:ext cx="3899300" cy="381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CLAS12 Ring Imaging Cherenkov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75" y="639200"/>
            <a:ext cx="2733200" cy="164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225" y="636725"/>
            <a:ext cx="789625" cy="4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5">
            <a:alphaModFix/>
          </a:blip>
          <a:srcRect l="12613" r="11490"/>
          <a:stretch/>
        </p:blipFill>
        <p:spPr>
          <a:xfrm>
            <a:off x="6130375" y="866575"/>
            <a:ext cx="2975024" cy="318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74" y="2292375"/>
            <a:ext cx="2733199" cy="2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8362" y="2692623"/>
            <a:ext cx="1664650" cy="204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8">
            <a:alphaModFix/>
          </a:blip>
          <a:srcRect l="12428" t="11539" r="12338" b="7139"/>
          <a:stretch/>
        </p:blipFill>
        <p:spPr>
          <a:xfrm>
            <a:off x="3335175" y="541875"/>
            <a:ext cx="2778449" cy="2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75725" y="2292722"/>
            <a:ext cx="1504575" cy="246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RICH preliminary performance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0" y="3216000"/>
            <a:ext cx="38925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Left: hadron separation provided by RICH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Right: check with semi-inclusive channel 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ep → e’H</a:t>
            </a:r>
            <a:r>
              <a:rPr lang="it" i="1" baseline="30000"/>
              <a:t>+</a:t>
            </a:r>
            <a:r>
              <a:rPr lang="it" i="1"/>
              <a:t>X</a:t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95275"/>
            <a:ext cx="3724315" cy="2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4200" y="1008063"/>
            <a:ext cx="5107975" cy="349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4546000" y="2557975"/>
            <a:ext cx="757500" cy="396300"/>
          </a:xfrm>
          <a:prstGeom prst="wedgeRoundRectCallout">
            <a:avLst>
              <a:gd name="adj1" fmla="val 53686"/>
              <a:gd name="adj2" fmla="val 128867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ep→e’πn</a:t>
            </a:r>
            <a:endParaRPr sz="1000"/>
          </a:p>
        </p:txBody>
      </p:sp>
      <p:sp>
        <p:nvSpPr>
          <p:cNvPr id="117" name="Google Shape;117;p18"/>
          <p:cNvSpPr/>
          <p:nvPr/>
        </p:nvSpPr>
        <p:spPr>
          <a:xfrm>
            <a:off x="6040888" y="3412400"/>
            <a:ext cx="834600" cy="396300"/>
          </a:xfrm>
          <a:prstGeom prst="wedgeRoundRectCallout">
            <a:avLst>
              <a:gd name="adj1" fmla="val -94199"/>
              <a:gd name="adj2" fmla="val -8498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ep→e’K</a:t>
            </a:r>
            <a:r>
              <a:rPr lang="it" sz="1000" baseline="30000"/>
              <a:t>+</a:t>
            </a:r>
            <a:r>
              <a:rPr lang="it" sz="1000"/>
              <a:t>Λ</a:t>
            </a:r>
            <a:endParaRPr sz="100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7716600" y="1375500"/>
            <a:ext cx="1039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chemeClr val="dk1"/>
                </a:solidFill>
              </a:rPr>
              <a:t>More details in M. Contalbrigo talk tomorrow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Data analysis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44850" y="771525"/>
            <a:ext cx="23424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Selection of </a:t>
            </a:r>
            <a:r>
              <a:rPr lang="it" i="1"/>
              <a:t>ep→e’KX</a:t>
            </a:r>
            <a:r>
              <a:rPr lang="it"/>
              <a:t> events, improved by the RICH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3416650" y="771525"/>
            <a:ext cx="23424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Definition of x</a:t>
            </a:r>
            <a:r>
              <a:rPr lang="it" baseline="-25000"/>
              <a:t>B</a:t>
            </a:r>
            <a:r>
              <a:rPr lang="it"/>
              <a:t>, Q</a:t>
            </a:r>
            <a:r>
              <a:rPr lang="it" baseline="30000"/>
              <a:t>2</a:t>
            </a:r>
            <a:r>
              <a:rPr lang="it"/>
              <a:t>, z</a:t>
            </a:r>
            <a:r>
              <a:rPr lang="it" baseline="-25000"/>
              <a:t>k</a:t>
            </a:r>
            <a:r>
              <a:rPr lang="it"/>
              <a:t>, P</a:t>
            </a:r>
            <a:r>
              <a:rPr lang="it" baseline="-25000"/>
              <a:t>T</a:t>
            </a:r>
            <a:r>
              <a:rPr lang="it"/>
              <a:t> binning</a:t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6388450" y="771525"/>
            <a:ext cx="23424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Extraction of the cross section and the </a:t>
            </a:r>
            <a:r>
              <a:rPr lang="it">
                <a:solidFill>
                  <a:schemeClr val="dk1"/>
                </a:solidFill>
              </a:rPr>
              <a:t>single spin asymmetry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5504900" y="2081700"/>
            <a:ext cx="23424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504900" y="3314425"/>
            <a:ext cx="23424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550" y="2228850"/>
            <a:ext cx="19431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 rot="10800000">
            <a:off x="7847300" y="1751625"/>
            <a:ext cx="570000" cy="9801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 rot="10800000">
            <a:off x="7847300" y="1744775"/>
            <a:ext cx="570000" cy="2216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2787250" y="1094775"/>
            <a:ext cx="629400" cy="3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5766475" y="1094775"/>
            <a:ext cx="629400" cy="3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/>
          <p:nvPr/>
        </p:nvSpPr>
        <p:spPr>
          <a:xfrm rot="10800000">
            <a:off x="4875500" y="2404950"/>
            <a:ext cx="629400" cy="3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 rot="10800000">
            <a:off x="4875525" y="3637675"/>
            <a:ext cx="629400" cy="3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2126900" y="2081700"/>
            <a:ext cx="27486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Fit with: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2126900" y="3314425"/>
            <a:ext cx="2748600" cy="980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43275" y="2081700"/>
            <a:ext cx="1617900" cy="22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Extract A</a:t>
            </a:r>
            <a:r>
              <a:rPr lang="it" baseline="30000"/>
              <a:t>cos𝜙</a:t>
            </a:r>
            <a:r>
              <a:rPr lang="it" baseline="-25000"/>
              <a:t>UU</a:t>
            </a:r>
            <a:r>
              <a:rPr lang="it"/>
              <a:t>, A</a:t>
            </a:r>
            <a:r>
              <a:rPr lang="it" baseline="30000"/>
              <a:t>cos2𝜙</a:t>
            </a:r>
            <a:r>
              <a:rPr lang="it" baseline="-25000"/>
              <a:t>UU</a:t>
            </a:r>
            <a:r>
              <a:rPr lang="it"/>
              <a:t> and A</a:t>
            </a:r>
            <a:r>
              <a:rPr lang="it" baseline="30000"/>
              <a:t>sin𝜙</a:t>
            </a:r>
            <a:r>
              <a:rPr lang="it"/>
              <a:t> </a:t>
            </a:r>
            <a:r>
              <a:rPr lang="it" baseline="-25000"/>
              <a:t>LU</a:t>
            </a:r>
            <a:r>
              <a:rPr lang="it"/>
              <a:t> from fit parameters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800" y="2524125"/>
            <a:ext cx="2590800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/>
          <p:nvPr/>
        </p:nvSpPr>
        <p:spPr>
          <a:xfrm rot="10800000">
            <a:off x="1661300" y="2404950"/>
            <a:ext cx="465600" cy="3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 rot="10800000">
            <a:off x="1661275" y="3637675"/>
            <a:ext cx="465600" cy="33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0000" y="3477930"/>
            <a:ext cx="2342400" cy="65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0062" y="3475850"/>
            <a:ext cx="1872092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Expected statistical and systematic errors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11700" y="466675"/>
            <a:ext cx="8661600" cy="28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expected systematic errors have been evaluated using a fast Monte Carlo simulation of inclusive and semi-inclusive DIS with CLAS12 acceptance folded in.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SSA measurement is rather insensitive to uncertainties in acceptance and charge normalization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Other sources include the longitudinal to transverse photo absorption cross section ratio and the beam polarization (for the sin𝜙 term)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A source of systematic error is the possible contamination of single K sample with K from decays of exclusive K* meson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statistics for K is one order of magnitude less than π, as well as evaluated with MC and confirmed by the first data.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To reduce the statistic errors the request is 54 beam days plus 2 commissioning days.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t="3989" b="2369"/>
          <a:stretch/>
        </p:blipFill>
        <p:spPr>
          <a:xfrm>
            <a:off x="817898" y="3010900"/>
            <a:ext cx="4929152" cy="1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02" y="3006325"/>
            <a:ext cx="2303423" cy="15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Expected results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This experiment will simultaneously collect SIDIS data with π and K using H and D targets.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extraction of cos𝜙, cos2𝜙 and sin𝜙 moments will provide information on Boer-Mulders function, the Collins function and the Cahn effect.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measurements for charged K with two targets, combined with π measurement, will allow the extraction of Collins analyzing power ratios, providing information about the polarized FFs and flavor sensitivity of PDFs.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measurements of azimuthal asymmetries will provide coinstains on the TMDs and will allow more precise test of factorization and the investigation of the Q</a:t>
            </a:r>
            <a:r>
              <a:rPr lang="it" baseline="30000"/>
              <a:t>2</a:t>
            </a:r>
            <a:r>
              <a:rPr lang="it"/>
              <a:t> dependence, enabling to study the leading-twist and higher-twist nature of the corresponding observables.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The measurement of the P</a:t>
            </a:r>
            <a:r>
              <a:rPr lang="it" baseline="-25000"/>
              <a:t>T</a:t>
            </a:r>
            <a:r>
              <a:rPr lang="it"/>
              <a:t> dependence of Boer-Mulders asymmetry will allow to check of high P</a:t>
            </a:r>
            <a:r>
              <a:rPr lang="it" baseline="-25000"/>
              <a:t>T</a:t>
            </a:r>
            <a:r>
              <a:rPr lang="it"/>
              <a:t> predictions and study transition from non-perturbative to perturbative regime.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Combining analysis of CLAS12 data and HERMES measurement in high Q</a:t>
            </a:r>
            <a:r>
              <a:rPr lang="it" baseline="30000"/>
              <a:t>2</a:t>
            </a:r>
            <a:r>
              <a:rPr lang="it"/>
              <a:t> domain will provide information on the Boer-Mulders funcion, that allows to study correlations between transverse spin and transverse momenta of quarks.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E1FACCEC58145A5262F9F9AF36A19" ma:contentTypeVersion="11" ma:contentTypeDescription="Create a new document." ma:contentTypeScope="" ma:versionID="ea8330b44d1411fc867f1fb2246ca348">
  <xsd:schema xmlns:xsd="http://www.w3.org/2001/XMLSchema" xmlns:xs="http://www.w3.org/2001/XMLSchema" xmlns:p="http://schemas.microsoft.com/office/2006/metadata/properties" xmlns:ns3="cea64371-c4e7-43dd-a7dc-261a7f8df01e" xmlns:ns4="e99c1817-7fb9-4234-ac55-97b57c5bf896" targetNamespace="http://schemas.microsoft.com/office/2006/metadata/properties" ma:root="true" ma:fieldsID="b3c384909f80b31b0797fff0137718bd" ns3:_="" ns4:_="">
    <xsd:import namespace="cea64371-c4e7-43dd-a7dc-261a7f8df01e"/>
    <xsd:import namespace="e99c1817-7fb9-4234-ac55-97b57c5bf8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64371-c4e7-43dd-a7dc-261a7f8df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c1817-7fb9-4234-ac55-97b57c5bf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EE35C5-E8F8-40F9-9B20-98DAA28CBD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64371-c4e7-43dd-a7dc-261a7f8df01e"/>
    <ds:schemaRef ds:uri="e99c1817-7fb9-4234-ac55-97b57c5bf8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BDF03-84E1-4646-8794-6F17A853C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9F273F-2890-4635-A89F-A1C2CE74E3D3}">
  <ds:schemaRefs>
    <ds:schemaRef ds:uri="http://purl.org/dc/terms/"/>
    <ds:schemaRef ds:uri="http://www.w3.org/XML/1998/namespace"/>
    <ds:schemaRef ds:uri="http://schemas.microsoft.com/office/2006/documentManagement/types"/>
    <ds:schemaRef ds:uri="cea64371-c4e7-43dd-a7dc-261a7f8df01e"/>
    <ds:schemaRef ds:uri="http://schemas.openxmlformats.org/package/2006/metadata/core-properties"/>
    <ds:schemaRef ds:uri="http://purl.org/dc/elements/1.1/"/>
    <ds:schemaRef ds:uri="e99c1817-7fb9-4234-ac55-97b57c5bf896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On-screen Show (16:9)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Unpolarized Kaon electroproduction on Hydrogen and Deuterium target</vt:lpstr>
      <vt:lpstr>Semi-Inclusive Deep Inelastic Scattering (SIDIS)</vt:lpstr>
      <vt:lpstr>SIDIS cross section</vt:lpstr>
      <vt:lpstr>CLAS12 configuration</vt:lpstr>
      <vt:lpstr>The CLAS12 Ring Imaging Cherenkov</vt:lpstr>
      <vt:lpstr>RICH preliminary performance</vt:lpstr>
      <vt:lpstr>Data analysis</vt:lpstr>
      <vt:lpstr>Expected statistical and systematic errors</vt:lpstr>
      <vt:lpstr>Expected results</vt:lpstr>
      <vt:lpstr>My role in this analysis</vt:lpstr>
      <vt:lpstr>Thank you for your kindly attention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Unpolarized Kaon electroproduction on Hydrogen and Deuterium target</dc:title>
  <dc:creator>Patricia Cheeseboro</dc:creator>
  <cp:lastModifiedBy>Patricia Cheeseboro</cp:lastModifiedBy>
  <cp:revision>1</cp:revision>
  <dcterms:modified xsi:type="dcterms:W3CDTF">2022-12-15T18:47:38Z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0x010100BB7E1FACCEC58145A5262F9F9AF36A19</vt:lpwstr>
  </property>
</Properties>
</file>