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93" r:id="rId1"/>
  </p:sldMasterIdLst>
  <p:notesMasterIdLst>
    <p:notesMasterId r:id="rId19"/>
  </p:notesMasterIdLst>
  <p:sldIdLst>
    <p:sldId id="261" r:id="rId2"/>
    <p:sldId id="262" r:id="rId3"/>
    <p:sldId id="263" r:id="rId4"/>
    <p:sldId id="266" r:id="rId5"/>
    <p:sldId id="270" r:id="rId6"/>
    <p:sldId id="265" r:id="rId7"/>
    <p:sldId id="272" r:id="rId8"/>
    <p:sldId id="273" r:id="rId9"/>
    <p:sldId id="274" r:id="rId10"/>
    <p:sldId id="275" r:id="rId11"/>
    <p:sldId id="264" r:id="rId12"/>
    <p:sldId id="267" r:id="rId13"/>
    <p:sldId id="268" r:id="rId14"/>
    <p:sldId id="269" r:id="rId15"/>
    <p:sldId id="277" r:id="rId16"/>
    <p:sldId id="280" r:id="rId17"/>
    <p:sldId id="279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 Math" panose="02040503050406030204" pitchFamily="18" charset="0"/>
      <p:regular r:id="rId26"/>
    </p:embeddedFont>
    <p:embeddedFont>
      <p:font typeface="Comic Sans MS" panose="030F0902030302020204" pitchFamily="66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56"/>
    <a:srgbClr val="0E2E58"/>
    <a:srgbClr val="2B1ED9"/>
    <a:srgbClr val="143157"/>
    <a:srgbClr val="144C6E"/>
    <a:srgbClr val="002F55"/>
    <a:srgbClr val="6D809C"/>
    <a:srgbClr val="097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71A32E-C54F-4A46-B1F4-5331CCEE83D2}" v="25" dt="2023-01-26T01:54:45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8" autoAdjust="0"/>
    <p:restoredTop sz="96197"/>
  </p:normalViewPr>
  <p:slideViewPr>
    <p:cSldViewPr snapToGrid="0">
      <p:cViewPr varScale="1">
        <p:scale>
          <a:sx n="87" d="100"/>
          <a:sy n="87" d="100"/>
        </p:scale>
        <p:origin x="21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0A35E-50F2-FE41-BDD3-93D55379D42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E3BA5-1424-274E-B148-6D21B8D6F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6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8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7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804A0-1676-3C49-A32B-21DA7EDE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B68A9A-A833-4ACB-8D44-8D5319773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FF2D0E-777B-4CB9-8108-B84D955D3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BFD18A-AB7C-7747-B042-1E242B375525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378F33-5C8E-1B45-9834-51B30ABEF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8ADCF7-5AF4-5049-A4F2-C6D139C5A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B684-7C63-8E49-8395-17F299666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8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88F3A-8881-404D-8783-B2D37DD61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110488D-957F-3C40-A68F-29D340A6D0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8D57A0F-CAC3-FF47-B294-FF707EA52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0A70C-CBD7-1343-BB9B-44C68B67DC10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BA6E0-D7B7-D746-BA8F-1E6704855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7588E0-9743-054F-846C-0338D0DEA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B1041-6D2E-EA4F-BD6D-34F8477A9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91E593FC-EA0C-B941-9D02-8466B11A0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1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C52A903-1CF1-054F-9EA8-6D86F4549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Deep Virtual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B7A47C6-47CB-4646-AD8D-980AA62DD6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Charles Hyde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16B1F-7E47-FA48-A154-6BEA3394FF27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50FC3C-BF9A-6248-8C0F-CE9899303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E8909F-C26F-8A4B-8139-AB1B3B6A2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89E7F4-00BA-9341-87A1-CA4C83095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5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1BF5BC-39BD-41B4-95A9-2DFBCC6285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9992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8000C-2412-4415-B270-AF828BE83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7593238" y="6350793"/>
            <a:ext cx="5687469" cy="4571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FF6138-AA80-408C-BCB6-50A66DB3A5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5250" y="69373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6D9D0E8-27B5-4484-A3CB-83AE97E273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5250" y="1997075"/>
            <a:ext cx="5261723" cy="501650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8FB795E-A8B3-417B-81D1-D864B27AABF1}"/>
              </a:ext>
            </a:extLst>
          </p:cNvPr>
          <p:cNvSpPr/>
          <p:nvPr userDrawn="1"/>
        </p:nvSpPr>
        <p:spPr>
          <a:xfrm rot="10800000">
            <a:off x="3869307" y="-1"/>
            <a:ext cx="1130613" cy="1126108"/>
          </a:xfrm>
          <a:prstGeom prst="rtTriangle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5A28D-557A-D14C-9A30-9101180026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93" y="5623263"/>
            <a:ext cx="2430172" cy="12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84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898D-4C12-4A66-B219-AE0A8BC5C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7C2CD4-3AD5-4EC9-8A17-4D3550335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0308" y="2513013"/>
            <a:ext cx="5495407" cy="915987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Divider Title</a:t>
            </a:r>
            <a:endParaRPr lang="en-US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7831FD9-1DCF-43D0-9835-41556B9E9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308" y="3429000"/>
            <a:ext cx="5495407" cy="501650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D83F30-E740-A54E-AB8C-DAC05E73DE92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24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40FF6-52C4-4F4C-8CF4-ADE48A054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12BD534-D0E2-4C08-84FD-D4D3AC673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137" y="464013"/>
            <a:ext cx="4821202" cy="599034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 of Contents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09FBE-DC60-40E8-99FA-D691CFB60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738" y="1121827"/>
            <a:ext cx="1919208" cy="5105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66C245-639E-4C1F-9076-DE5568F48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014" y="1292225"/>
            <a:ext cx="4954326" cy="45942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9EC991C-B24D-468E-A61E-17174036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5129" y="0"/>
            <a:ext cx="6087097" cy="685800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D278B-5DFD-F74F-87F1-EE3A86762A90}"/>
              </a:ext>
            </a:extLst>
          </p:cNvPr>
          <p:cNvPicPr>
            <a:picLocks/>
          </p:cNvPicPr>
          <p:nvPr userDrawn="1"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4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0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9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4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26 Jan 2023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Hall A Winter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24166" y="6356350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8E77B843-236F-4701-AAA1-881D99B3B2A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03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D78793-F68F-4B38-90EB-C5A02593F8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17617"/>
            <a:ext cx="4951603" cy="51185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9062B98-6AB6-48E6-98CC-21BBBF93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6316" y="45806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Page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336ADC-6677-4543-9B74-CDDC92680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16" y="1347444"/>
            <a:ext cx="8461095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438A9-A84E-7B4E-B3CB-C46A7AF17F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6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CCA2E5-982A-40DD-BF96-42DB250DD647}"/>
              </a:ext>
            </a:extLst>
          </p:cNvPr>
          <p:cNvSpPr/>
          <p:nvPr userDrawn="1"/>
        </p:nvSpPr>
        <p:spPr>
          <a:xfrm>
            <a:off x="8751094" y="3429000"/>
            <a:ext cx="3428999" cy="3428999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  <a:ea typeface="Vitesse Light" charset="0"/>
              <a:cs typeface="Vitesse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9A93C-7889-4DB1-B44C-3AF7B9FEC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4546618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CEB750A-4971-426D-BB42-199A2D49C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228" y="3903566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C4E94FF-0745-451B-99A7-2B7C53F34A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228" y="4788273"/>
            <a:ext cx="6993115" cy="139571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336DA81-F26E-4703-85DD-47E2FCA2D5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6847AB5-0DA1-4133-8650-16D999902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888" y="4737099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613D6A5-A435-4F7B-8F85-720BF57647A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6200000">
            <a:off x="7870826" y="3080446"/>
            <a:ext cx="1262063" cy="1262062"/>
            <a:chOff x="4966" y="1915"/>
            <a:chExt cx="795" cy="795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8FBA1E78-1695-452C-B470-22D3A9BF66C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966" y="1923"/>
              <a:ext cx="787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968B465-C324-4646-AEE0-2931B30DC3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2551"/>
              <a:ext cx="158" cy="159"/>
            </a:xfrm>
            <a:custGeom>
              <a:avLst/>
              <a:gdLst>
                <a:gd name="T0" fmla="*/ 0 w 176"/>
                <a:gd name="T1" fmla="*/ 176 h 176"/>
                <a:gd name="T2" fmla="*/ 0 w 176"/>
                <a:gd name="T3" fmla="*/ 176 h 176"/>
                <a:gd name="T4" fmla="*/ 176 w 176"/>
                <a:gd name="T5" fmla="*/ 176 h 176"/>
                <a:gd name="T6" fmla="*/ 176 w 176"/>
                <a:gd name="T7" fmla="*/ 0 h 176"/>
                <a:gd name="T8" fmla="*/ 0 w 176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76">
                  <a:moveTo>
                    <a:pt x="0" y="176"/>
                  </a:moveTo>
                  <a:lnTo>
                    <a:pt x="0" y="176"/>
                  </a:lnTo>
                  <a:lnTo>
                    <a:pt x="176" y="176"/>
                  </a:lnTo>
                  <a:lnTo>
                    <a:pt x="176" y="0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8BB86E4-5FDC-4AF5-A63E-1BC33A40D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4" y="2233"/>
              <a:ext cx="477" cy="477"/>
            </a:xfrm>
            <a:custGeom>
              <a:avLst/>
              <a:gdLst>
                <a:gd name="T0" fmla="*/ 0 w 529"/>
                <a:gd name="T1" fmla="*/ 529 h 529"/>
                <a:gd name="T2" fmla="*/ 0 w 529"/>
                <a:gd name="T3" fmla="*/ 529 h 529"/>
                <a:gd name="T4" fmla="*/ 178 w 529"/>
                <a:gd name="T5" fmla="*/ 529 h 529"/>
                <a:gd name="T6" fmla="*/ 529 w 529"/>
                <a:gd name="T7" fmla="*/ 178 h 529"/>
                <a:gd name="T8" fmla="*/ 529 w 529"/>
                <a:gd name="T9" fmla="*/ 0 h 529"/>
                <a:gd name="T10" fmla="*/ 0 w 529"/>
                <a:gd name="T11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529">
                  <a:moveTo>
                    <a:pt x="0" y="529"/>
                  </a:moveTo>
                  <a:lnTo>
                    <a:pt x="0" y="529"/>
                  </a:lnTo>
                  <a:lnTo>
                    <a:pt x="178" y="529"/>
                  </a:lnTo>
                  <a:lnTo>
                    <a:pt x="529" y="178"/>
                  </a:lnTo>
                  <a:lnTo>
                    <a:pt x="529" y="0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38D109F-EE45-464D-BE6D-3FFF9ACDD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6" y="1915"/>
              <a:ext cx="795" cy="795"/>
            </a:xfrm>
            <a:custGeom>
              <a:avLst/>
              <a:gdLst>
                <a:gd name="T0" fmla="*/ 882 w 882"/>
                <a:gd name="T1" fmla="*/ 0 h 882"/>
                <a:gd name="T2" fmla="*/ 882 w 882"/>
                <a:gd name="T3" fmla="*/ 0 h 882"/>
                <a:gd name="T4" fmla="*/ 0 w 882"/>
                <a:gd name="T5" fmla="*/ 882 h 882"/>
                <a:gd name="T6" fmla="*/ 178 w 882"/>
                <a:gd name="T7" fmla="*/ 882 h 882"/>
                <a:gd name="T8" fmla="*/ 882 w 882"/>
                <a:gd name="T9" fmla="*/ 177 h 882"/>
                <a:gd name="T10" fmla="*/ 882 w 882"/>
                <a:gd name="T11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2" h="882">
                  <a:moveTo>
                    <a:pt x="882" y="0"/>
                  </a:moveTo>
                  <a:lnTo>
                    <a:pt x="882" y="0"/>
                  </a:lnTo>
                  <a:lnTo>
                    <a:pt x="0" y="882"/>
                  </a:lnTo>
                  <a:lnTo>
                    <a:pt x="178" y="882"/>
                  </a:lnTo>
                  <a:lnTo>
                    <a:pt x="882" y="17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39A167-50F0-D942-B096-82082E284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79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A85A1F7-702A-49A4-963E-9B86BEB20D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263" y="1450975"/>
            <a:ext cx="4629150" cy="4827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11B37-9B57-4F17-974E-B889B88AF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183A94-2276-47CB-8852-0627819B31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7566" y="4533577"/>
            <a:ext cx="1745172" cy="1745172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232C5EC-9F2E-4F0A-8910-2522B656F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09F48F-E7B7-4BAF-8651-F7A3E31001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4AD53-7742-B44B-ACBE-5A51B2A73E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4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69F112-C8F5-4070-95E4-FD7424E40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334000" y="1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B3672-AB1D-4A8A-9A5D-ABD958AAE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7D95A90-868F-4B8A-A898-602B6054A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24C9DC9-7061-4552-A3A2-33F7EBC574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64617D0-A8FA-4DB5-9B59-6242874B8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3444" y="1733092"/>
            <a:ext cx="6037262" cy="41470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5DB9B5-427A-774B-9458-B1CCD5D3D2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98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1E2370-636D-441C-94FA-C4B8A100B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F1E8987-B567-4B6B-9FCD-6444D3284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6F9F54E-573D-4F95-A349-F6FBD3F22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14C2F7-FE92-4B5B-BBF0-F22986EE88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90" y="1656072"/>
            <a:ext cx="2718766" cy="264374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9D78B37-8A0D-4771-8480-C130748D04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6493" y="3465215"/>
            <a:ext cx="2718766" cy="26437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3C3F7-0B1F-48DA-A16D-83ED913E4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233730" y="3952702"/>
            <a:ext cx="1249226" cy="1249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BEC5-5344-C844-881C-78567904B9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5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70D14-390A-4703-899F-47F2134FA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23D5516-AA4E-4EEA-9A22-5FF11567BB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C88692-E394-40F4-BFB1-BB3DF41F7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AF710A-030E-4009-90C5-EBA15F54CA0C}"/>
              </a:ext>
            </a:extLst>
          </p:cNvPr>
          <p:cNvSpPr/>
          <p:nvPr userDrawn="1"/>
        </p:nvSpPr>
        <p:spPr>
          <a:xfrm>
            <a:off x="6102096" y="0"/>
            <a:ext cx="6089904" cy="6853853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701DAF-5E85-44BB-9B73-85430B6CE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0953" y="4567853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7E54AA6D-DA2D-4A2F-B561-8450A9E5B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79" y="2277706"/>
            <a:ext cx="304289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7C1E6DC0-05D4-40F9-9D4D-36AD300079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7048" y="-1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79A9DFF-C52B-48A4-881C-E464F6E5E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1732" y="3015575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5302AB3-07A1-4FE0-BBA9-E68B303523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1866" y="696434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976666C-95CC-455F-A77E-5F564A4B0B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1866" y="5236412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17D2AF-01F7-4C4D-8352-7FF3F4096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9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74485F-0AEF-4ADE-92FD-76DBF598D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9655664-8D53-469A-9470-BA10065DF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4ADB638-9FA7-4946-8522-D1782594F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942026" cy="400729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9A63D19B-4B2E-444C-A116-88CB2624FBB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8275" y="710064"/>
            <a:ext cx="5394325" cy="50303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40969-9179-C047-BF00-A8278D4B3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9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F8C3D-63F3-42D9-B45F-6D6B7EACB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6EF426F-942F-45BE-A72B-2DEA4C3425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F7EA0A-5699-4ADF-B93D-54857AC0F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9113355" y="2266756"/>
            <a:ext cx="1768534" cy="892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1D0C3-F72F-4B9A-AEAD-746B3A092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38845" y="2631609"/>
            <a:ext cx="1768534" cy="892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0EB42-6359-42D2-B90C-CF8B673B00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3500000">
            <a:off x="3700156" y="2889296"/>
            <a:ext cx="1768534" cy="892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64E9EF-3D5C-4F2B-A5FA-E52703CDF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5042" y="2443180"/>
            <a:ext cx="1768534" cy="8922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BC203AD-4CF0-4CBB-9781-168246A095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89146" y="2425647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9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302AE9A-3BCF-4E29-B416-695983655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3096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17</a:t>
            </a:r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51E6595-4710-47FE-BB4E-BAB1B935F9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630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36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221B24B-D5B9-4375-9BB1-466C6C905B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39254" y="2425646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2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153AA34-B0FD-4DC0-8C6F-E09E10C7E1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6659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DE1256B8-04E3-4A74-AE71-1905ED27C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0880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F62437E-3378-4A78-ADFB-F9EEFFAE16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517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1743FF1C-F0E0-4973-80B7-0617CED140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154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7A461C-E82B-BD42-9B9F-C22737B551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2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11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358C2-B592-4E2D-A562-F3E67479F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001CEEE-F0D0-4EA7-B149-A53185B0B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1252DC8-7098-4BCF-B826-610D2C6702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F55C8266-7965-46DD-8B9A-4627A7E90B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04167" y="1468525"/>
            <a:ext cx="4791678" cy="4594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F87C-91AB-8E4B-B4E9-2C4E83888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C3B69-7864-4697-9C8A-4FD69E857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47C71-3563-4AC2-BEDA-967406328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56BB0DC-7DBB-496E-9B5E-59997C8137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60A5F568-05C1-44EE-B80A-C6EBC94317A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7075" y="1603375"/>
            <a:ext cx="7742238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BD371443-8FD5-402D-A59F-252F390FFE2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27075" y="4602163"/>
            <a:ext cx="4130675" cy="157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4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8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4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5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1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4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26 Jan 2023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Hall A Winter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664" r:id="rId12"/>
    <p:sldLayoutId id="2147483665" r:id="rId13"/>
    <p:sldLayoutId id="2147483666" r:id="rId14"/>
    <p:sldLayoutId id="2147483650" r:id="rId15"/>
    <p:sldLayoutId id="2147483651" r:id="rId16"/>
    <p:sldLayoutId id="2147483652" r:id="rId17"/>
    <p:sldLayoutId id="2147483707" r:id="rId18"/>
    <p:sldLayoutId id="2147483708" r:id="rId19"/>
    <p:sldLayoutId id="2147483706" r:id="rId20"/>
    <p:sldLayoutId id="2147483709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  <p:sldLayoutId id="2147483660" r:id="rId29"/>
    <p:sldLayoutId id="2147483661" r:id="rId30"/>
    <p:sldLayoutId id="2147483662" r:id="rId3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tmp"/><Relationship Id="rId5" Type="http://schemas.openxmlformats.org/officeDocument/2006/relationships/image" Target="../media/image31.tmp"/><Relationship Id="rId4" Type="http://schemas.openxmlformats.org/officeDocument/2006/relationships/image" Target="../media/image30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EECE37-E76B-D27E-9479-D0012E0E62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7763" y="141909"/>
            <a:ext cx="7490061" cy="2476032"/>
          </a:xfrm>
        </p:spPr>
        <p:txBody>
          <a:bodyPr/>
          <a:lstStyle/>
          <a:p>
            <a:r>
              <a:rPr lang="en-US" dirty="0"/>
              <a:t>Deeply Virtual Compton and 𝜋</a:t>
            </a:r>
            <a:r>
              <a:rPr lang="en-US" baseline="30000" dirty="0"/>
              <a:t>0</a:t>
            </a:r>
            <a:r>
              <a:rPr lang="en-US" dirty="0"/>
              <a:t> Electroproduction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35B75-4500-DE31-A65F-2D594F799D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8756" y="3070579"/>
            <a:ext cx="9629422" cy="220133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Charles Hyde</a:t>
            </a:r>
          </a:p>
          <a:p>
            <a:r>
              <a:rPr lang="en-US" sz="3200" dirty="0"/>
              <a:t>For the E12-06-114, Collaboration</a:t>
            </a:r>
          </a:p>
          <a:p>
            <a:r>
              <a:rPr lang="en-US" sz="3200" i="0" dirty="0"/>
              <a:t>F. Georges </a:t>
            </a:r>
            <a:r>
              <a:rPr lang="en-US" sz="3200" dirty="0"/>
              <a:t>et al., </a:t>
            </a:r>
            <a:r>
              <a:rPr lang="en-US" sz="3200" dirty="0" err="1"/>
              <a:t>Phys.Rev.Lett</a:t>
            </a:r>
            <a:r>
              <a:rPr lang="en-US" sz="3200" dirty="0"/>
              <a:t>. </a:t>
            </a:r>
            <a:r>
              <a:rPr lang="en-US" sz="3200" b="1" i="0" dirty="0"/>
              <a:t>128</a:t>
            </a:r>
            <a:r>
              <a:rPr lang="en-US" sz="3200" dirty="0"/>
              <a:t> </a:t>
            </a:r>
            <a:r>
              <a:rPr lang="en-US" sz="3200" i="0" dirty="0"/>
              <a:t>(2022) #25, 252002</a:t>
            </a:r>
          </a:p>
          <a:p>
            <a:r>
              <a:rPr lang="en-US" sz="3200" i="0" dirty="0"/>
              <a:t>M. Dlamini </a:t>
            </a:r>
            <a:r>
              <a:rPr lang="en-US" sz="3200" dirty="0"/>
              <a:t>et al., </a:t>
            </a:r>
            <a:r>
              <a:rPr lang="en-US" sz="3200" i="1" dirty="0" err="1"/>
              <a:t>Phys.Rev.Lett</a:t>
            </a:r>
            <a:r>
              <a:rPr lang="en-US" sz="3200" i="1" dirty="0"/>
              <a:t>.</a:t>
            </a:r>
            <a:r>
              <a:rPr lang="en-US" sz="3200" i="0" dirty="0"/>
              <a:t> </a:t>
            </a:r>
            <a:r>
              <a:rPr lang="en-US" sz="3200" b="1" i="0" dirty="0"/>
              <a:t>127</a:t>
            </a:r>
            <a:r>
              <a:rPr lang="en-US" sz="3200" i="0" dirty="0"/>
              <a:t> (2021) #15, 152301 </a:t>
            </a:r>
            <a:r>
              <a:rPr lang="en-US" sz="3200" dirty="0"/>
              <a:t> </a:t>
            </a:r>
          </a:p>
        </p:txBody>
      </p:sp>
      <p:pic>
        <p:nvPicPr>
          <p:cNvPr id="5" name="Picture 4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6A0FF43C-7B06-F740-95C5-C1D002C30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6" y="141909"/>
            <a:ext cx="4114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83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99318-43EE-9473-B054-799F15FC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5" y="365126"/>
            <a:ext cx="11356259" cy="829494"/>
          </a:xfrm>
        </p:spPr>
        <p:txBody>
          <a:bodyPr/>
          <a:lstStyle/>
          <a:p>
            <a:r>
              <a:rPr lang="en-US" dirty="0"/>
              <a:t>Exclusive 𝜋</a:t>
            </a:r>
            <a:r>
              <a:rPr lang="en-US" baseline="30000" dirty="0"/>
              <a:t>0</a:t>
            </a:r>
            <a:r>
              <a:rPr lang="en-US" dirty="0"/>
              <a:t> Electroproduction: Q</a:t>
            </a:r>
            <a:r>
              <a:rPr lang="en-US" baseline="30000" dirty="0"/>
              <a:t>2</a:t>
            </a:r>
            <a:r>
              <a:rPr lang="en-US" dirty="0"/>
              <a:t>-Dependence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04E9D-8B0D-4E67-B0E0-94D4850E9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645" y="1825625"/>
            <a:ext cx="5823155" cy="4351338"/>
          </a:xfrm>
          <a:solidFill>
            <a:srgbClr val="002F56"/>
          </a:solidFill>
        </p:spPr>
        <p:txBody>
          <a:bodyPr>
            <a:noAutofit/>
          </a:bodyPr>
          <a:lstStyle/>
          <a:p>
            <a:r>
              <a:rPr lang="en-US" dirty="0"/>
              <a:t>QCD asymptotic limits</a:t>
            </a:r>
          </a:p>
          <a:p>
            <a:pPr lvl="1"/>
            <a:r>
              <a:rPr lang="en-US" dirty="0"/>
              <a:t>d𝜎</a:t>
            </a:r>
            <a:r>
              <a:rPr lang="en-US" baseline="-25000" dirty="0"/>
              <a:t>L</a:t>
            </a:r>
            <a:r>
              <a:rPr lang="en-US" dirty="0"/>
              <a:t>/d</a:t>
            </a:r>
            <a:r>
              <a:rPr lang="en-US" i="1" dirty="0"/>
              <a:t>t</a:t>
            </a:r>
            <a:r>
              <a:rPr lang="en-US" baseline="-25000" dirty="0"/>
              <a:t> </a:t>
            </a:r>
            <a:r>
              <a:rPr lang="en-US" dirty="0"/>
              <a:t>∝ Q</a:t>
            </a:r>
            <a:r>
              <a:rPr lang="en-US" baseline="30000" dirty="0"/>
              <a:t>–6</a:t>
            </a:r>
            <a:br>
              <a:rPr lang="en-US" baseline="30000" dirty="0"/>
            </a:br>
            <a:r>
              <a:rPr lang="en-US" dirty="0"/>
              <a:t>d𝜎</a:t>
            </a:r>
            <a:r>
              <a:rPr lang="en-US" baseline="-25000" dirty="0"/>
              <a:t>T</a:t>
            </a:r>
            <a:r>
              <a:rPr lang="en-US" dirty="0"/>
              <a:t>/d</a:t>
            </a:r>
            <a:r>
              <a:rPr lang="en-US" i="1" dirty="0"/>
              <a:t>t</a:t>
            </a:r>
            <a:r>
              <a:rPr lang="en-US" baseline="-25000" dirty="0"/>
              <a:t> </a:t>
            </a:r>
            <a:r>
              <a:rPr lang="en-US" dirty="0"/>
              <a:t>∝ Q</a:t>
            </a:r>
            <a:r>
              <a:rPr lang="en-US" baseline="30000" dirty="0"/>
              <a:t>–8</a:t>
            </a:r>
            <a:endParaRPr lang="en-US" dirty="0"/>
          </a:p>
          <a:p>
            <a:r>
              <a:rPr lang="en-US" dirty="0"/>
              <a:t>Data: d𝜎</a:t>
            </a:r>
            <a:r>
              <a:rPr lang="en-US" baseline="-25000" dirty="0"/>
              <a:t>U </a:t>
            </a:r>
            <a:r>
              <a:rPr lang="en-US" dirty="0"/>
              <a:t>= d𝜎</a:t>
            </a:r>
            <a:r>
              <a:rPr lang="en-US" baseline="-25000" dirty="0"/>
              <a:t>T</a:t>
            </a:r>
            <a:r>
              <a:rPr lang="en-US" dirty="0"/>
              <a:t>+𝜀d𝜎</a:t>
            </a:r>
            <a:r>
              <a:rPr lang="en-US" baseline="-25000" dirty="0"/>
              <a:t>L</a:t>
            </a:r>
            <a:r>
              <a:rPr lang="en-US" dirty="0"/>
              <a:t> ≈ (Q</a:t>
            </a:r>
            <a:r>
              <a:rPr lang="en-US" baseline="30000" dirty="0"/>
              <a:t>2</a:t>
            </a:r>
            <a:r>
              <a:rPr lang="en-US" dirty="0"/>
              <a:t>)</a:t>
            </a:r>
            <a:r>
              <a:rPr lang="en-US" baseline="30000" dirty="0"/>
              <a:t>–3</a:t>
            </a:r>
          </a:p>
          <a:p>
            <a:r>
              <a:rPr lang="en-US" dirty="0" err="1"/>
              <a:t>Goloskokov</a:t>
            </a:r>
            <a:r>
              <a:rPr lang="en-US" dirty="0"/>
              <a:t> Kroll model</a:t>
            </a:r>
          </a:p>
          <a:p>
            <a:pPr lvl="1"/>
            <a:r>
              <a:rPr lang="en-US" dirty="0"/>
              <a:t>d𝜎</a:t>
            </a:r>
            <a:r>
              <a:rPr lang="en-US" baseline="-25000" dirty="0"/>
              <a:t>U </a:t>
            </a:r>
            <a:r>
              <a:rPr lang="en-US" dirty="0"/>
              <a:t>= d𝜎</a:t>
            </a:r>
            <a:r>
              <a:rPr lang="en-US" baseline="-25000" dirty="0"/>
              <a:t>T</a:t>
            </a:r>
            <a:r>
              <a:rPr lang="en-US" dirty="0"/>
              <a:t>+𝜀d𝜎</a:t>
            </a:r>
            <a:r>
              <a:rPr lang="en-US" baseline="-25000" dirty="0"/>
              <a:t>L</a:t>
            </a:r>
            <a:r>
              <a:rPr lang="en-US" dirty="0"/>
              <a:t> ≈ Q</a:t>
            </a:r>
            <a:r>
              <a:rPr lang="en-US" baseline="30000" dirty="0"/>
              <a:t>–7</a:t>
            </a:r>
          </a:p>
          <a:p>
            <a:pPr lvl="1"/>
            <a:r>
              <a:rPr lang="en-US" dirty="0"/>
              <a:t>GK underestimating Long. Amplitude?</a:t>
            </a:r>
          </a:p>
          <a:p>
            <a:r>
              <a:rPr lang="en-US" dirty="0"/>
              <a:t>NPS experiment coming this summer to Hall C</a:t>
            </a:r>
          </a:p>
          <a:p>
            <a:pPr lvl="1"/>
            <a:r>
              <a:rPr lang="en-US" dirty="0"/>
              <a:t>First 12 GeV 𝜋</a:t>
            </a:r>
            <a:r>
              <a:rPr lang="en-US" baseline="30000" dirty="0"/>
              <a:t>0  </a:t>
            </a:r>
            <a:r>
              <a:rPr lang="en-US" dirty="0"/>
              <a:t>Rosenbluth separations!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DB24C-8FFC-1C36-2F33-4484CA050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05529-C8E7-BC0A-1632-7A1DF12DE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23D49-C0AF-E010-722E-3949ADB6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9E50D9-2B77-790A-48ED-BF1CE406D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5" y="1235075"/>
            <a:ext cx="4800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6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2E8C1-1DAF-F880-35C8-B00713A75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75" y="136525"/>
            <a:ext cx="10854813" cy="892460"/>
          </a:xfrm>
        </p:spPr>
        <p:txBody>
          <a:bodyPr/>
          <a:lstStyle/>
          <a:p>
            <a:pPr algn="ctr"/>
            <a:r>
              <a:rPr lang="en-US" dirty="0"/>
              <a:t>Example E12-06-114 DVCS Cross Sections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CD2F29-81BC-4F15-88D5-69205B05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7ED27D-B28A-2F12-7DB6-26AB2993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1378D5-F22C-AD61-7CA0-604BB0EE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07775D-708A-5B81-03A2-846CC12F2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0008" y="-1242666"/>
            <a:ext cx="5102348" cy="10636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0785F8-CB6B-E4A3-D4E6-6C8EFB6AD5DC}"/>
              </a:ext>
            </a:extLst>
          </p:cNvPr>
          <p:cNvSpPr txBox="1"/>
          <p:nvPr/>
        </p:nvSpPr>
        <p:spPr>
          <a:xfrm>
            <a:off x="838200" y="1128889"/>
            <a:ext cx="107010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err="1"/>
              <a:t>x</a:t>
            </a:r>
            <a:r>
              <a:rPr lang="en-US" i="1" baseline="-25000" dirty="0" err="1"/>
              <a:t>B</a:t>
            </a:r>
            <a:r>
              <a:rPr lang="en-US" i="1" dirty="0"/>
              <a:t>=0.36, Q</a:t>
            </a:r>
            <a:r>
              <a:rPr lang="en-US" i="1" baseline="30000" dirty="0"/>
              <a:t>2</a:t>
            </a:r>
            <a:r>
              <a:rPr lang="en-US" i="1" dirty="0"/>
              <a:t>=3.7GeV</a:t>
            </a:r>
            <a:r>
              <a:rPr lang="en-US" i="1" baseline="30000" dirty="0"/>
              <a:t>2</a:t>
            </a:r>
            <a:r>
              <a:rPr lang="en-US" i="1" dirty="0"/>
              <a:t>, t=–0.33GeV</a:t>
            </a:r>
            <a:r>
              <a:rPr lang="en-US" i="1" baseline="30000" dirty="0"/>
              <a:t>2</a:t>
            </a:r>
            <a:r>
              <a:rPr lang="en-US" i="1" dirty="0"/>
              <a:t>;      </a:t>
            </a:r>
            <a:r>
              <a:rPr lang="en-US" i="1" dirty="0" err="1"/>
              <a:t>x</a:t>
            </a:r>
            <a:r>
              <a:rPr lang="en-US" i="1" baseline="-25000" dirty="0" err="1"/>
              <a:t>B</a:t>
            </a:r>
            <a:r>
              <a:rPr lang="en-US" i="1" dirty="0"/>
              <a:t>=0.48, Q</a:t>
            </a:r>
            <a:r>
              <a:rPr lang="en-US" i="1" baseline="30000" dirty="0"/>
              <a:t>2</a:t>
            </a:r>
            <a:r>
              <a:rPr lang="en-US" i="1" dirty="0"/>
              <a:t>=5.4 GeV</a:t>
            </a:r>
            <a:r>
              <a:rPr lang="en-US" i="1" baseline="30000" dirty="0"/>
              <a:t>2</a:t>
            </a:r>
            <a:r>
              <a:rPr lang="en-US" i="1" dirty="0"/>
              <a:t>, t=–0.33 GeV</a:t>
            </a:r>
            <a:r>
              <a:rPr lang="en-US" i="1" baseline="30000" dirty="0"/>
              <a:t>2</a:t>
            </a:r>
            <a:r>
              <a:rPr lang="en-US" i="1" dirty="0"/>
              <a:t>;       </a:t>
            </a:r>
            <a:r>
              <a:rPr lang="en-US" i="1" dirty="0" err="1"/>
              <a:t>x</a:t>
            </a:r>
            <a:r>
              <a:rPr lang="en-US" i="1" baseline="-25000" dirty="0" err="1"/>
              <a:t>B</a:t>
            </a:r>
            <a:r>
              <a:rPr lang="en-US" i="1" dirty="0"/>
              <a:t>=0.6,  Q</a:t>
            </a:r>
            <a:r>
              <a:rPr lang="en-US" i="1" baseline="30000" dirty="0"/>
              <a:t>2</a:t>
            </a:r>
            <a:r>
              <a:rPr lang="en-US" i="1" dirty="0"/>
              <a:t>=8.4 GeV</a:t>
            </a:r>
            <a:r>
              <a:rPr lang="en-US" i="1" baseline="30000" dirty="0"/>
              <a:t>2</a:t>
            </a:r>
            <a:r>
              <a:rPr lang="en-US" i="1" dirty="0"/>
              <a:t>, t=–0.91 GeV</a:t>
            </a:r>
            <a:r>
              <a:rPr lang="en-US" i="1" baseline="30000" dirty="0"/>
              <a:t>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78188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D03321E-5A85-1FE5-C52D-964D6ACCCBC8}"/>
              </a:ext>
            </a:extLst>
          </p:cNvPr>
          <p:cNvSpPr/>
          <p:nvPr/>
        </p:nvSpPr>
        <p:spPr>
          <a:xfrm>
            <a:off x="6903475" y="136525"/>
            <a:ext cx="4741333" cy="6575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61EAC-EA5E-07F6-BAB2-EDB5FC0E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08075" cy="974097"/>
          </a:xfrm>
        </p:spPr>
        <p:txBody>
          <a:bodyPr/>
          <a:lstStyle/>
          <a:p>
            <a:r>
              <a:rPr lang="en-US" dirty="0"/>
              <a:t>Braun, et al formalism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9A3FDA-027A-B7FB-72CC-0D0DA19A08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456" y="1532644"/>
                <a:ext cx="5461000" cy="4472240"/>
              </a:xfrm>
              <a:solidFill>
                <a:srgbClr val="143157"/>
              </a:solidFill>
            </p:spPr>
            <p:txBody>
              <a:bodyPr>
                <a:normAutofit/>
              </a:bodyPr>
              <a:lstStyle/>
              <a:p>
                <a:r>
                  <a:rPr lang="en-US" dirty="0"/>
                  <a:t>Includes kinematic higher twist</a:t>
                </a:r>
              </a:p>
              <a:p>
                <a:r>
                  <a:rPr lang="en-US" dirty="0"/>
                  <a:t>12 complex CFFs</a:t>
                </a:r>
              </a:p>
              <a:p>
                <a:r>
                  <a:rPr lang="en-US" b="1" dirty="0"/>
                  <a:t>H</a:t>
                </a:r>
                <a:r>
                  <a:rPr lang="en-US" b="1" baseline="-25000" dirty="0"/>
                  <a:t>𝛌,𝛌’</a:t>
                </a:r>
                <a:r>
                  <a:rPr lang="en-US" b="1" dirty="0"/>
                  <a:t>,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acc>
                  </m:oMath>
                </a14:m>
                <a:r>
                  <a:rPr lang="en-US" b="1" baseline="-25000" dirty="0"/>
                  <a:t>𝛌,𝛌’</a:t>
                </a:r>
                <a:r>
                  <a:rPr lang="en-US" b="1" dirty="0"/>
                  <a:t>,  E</a:t>
                </a:r>
                <a:r>
                  <a:rPr lang="en-US" b="1" baseline="-25000" dirty="0"/>
                  <a:t>𝛌,𝛌’</a:t>
                </a:r>
                <a:r>
                  <a:rPr lang="en-US" b="1" dirty="0"/>
                  <a:t>,  </a:t>
                </a:r>
                <a:r>
                  <a:rPr lang="en-US" b="1" dirty="0" err="1"/>
                  <a:t>Ẽ</a:t>
                </a:r>
                <a:r>
                  <a:rPr lang="en-US" b="1" baseline="-25000" dirty="0"/>
                  <a:t>𝛌,𝛌’</a:t>
                </a:r>
                <a:endParaRPr lang="en-US" b="1" dirty="0"/>
              </a:p>
              <a:p>
                <a:pPr lvl="1"/>
                <a:r>
                  <a:rPr lang="en-US" b="1" dirty="0"/>
                  <a:t>(𝛌,𝛌’) = (+,+), (0,+), (–,+)</a:t>
                </a:r>
              </a:p>
              <a:p>
                <a:r>
                  <a:rPr lang="en-US" dirty="0"/>
                  <a:t>Each kinematic coefficient has different </a:t>
                </a:r>
                <a:r>
                  <a:rPr lang="en-US" i="1" dirty="0" err="1"/>
                  <a:t>E</a:t>
                </a:r>
                <a:r>
                  <a:rPr lang="en-US" i="1" baseline="-25000" dirty="0" err="1"/>
                  <a:t>e</a:t>
                </a:r>
                <a:r>
                  <a:rPr lang="en-US" dirty="0"/>
                  <a:t>, </a:t>
                </a:r>
                <a:r>
                  <a:rPr lang="en-US" i="1" dirty="0"/>
                  <a:t>Q</a:t>
                </a:r>
                <a:r>
                  <a:rPr lang="en-US" i="1" baseline="30000" dirty="0"/>
                  <a:t>2</a:t>
                </a:r>
                <a:r>
                  <a:rPr lang="en-US" dirty="0"/>
                  <a:t>,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B</a:t>
                </a:r>
                <a:r>
                  <a:rPr lang="en-US" i="1" dirty="0"/>
                  <a:t>, t</a:t>
                </a:r>
                <a:br>
                  <a:rPr lang="en-US" i="1" dirty="0"/>
                </a:br>
                <a:r>
                  <a:rPr lang="en-US" i="1" dirty="0"/>
                  <a:t>-</a:t>
                </a:r>
                <a:r>
                  <a:rPr lang="en-US" dirty="0"/>
                  <a:t>dependence</a:t>
                </a:r>
              </a:p>
              <a:p>
                <a:r>
                  <a:rPr lang="en-US" dirty="0"/>
                  <a:t>Our analysis:</a:t>
                </a:r>
              </a:p>
              <a:p>
                <a:pPr lvl="1"/>
                <a:r>
                  <a:rPr lang="en-US" dirty="0"/>
                  <a:t>At fixed (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B</a:t>
                </a:r>
                <a:r>
                  <a:rPr lang="en-US" i="1" dirty="0" err="1"/>
                  <a:t>,t</a:t>
                </a:r>
                <a:r>
                  <a:rPr lang="en-US" dirty="0"/>
                  <a:t>) global fit to all 12 CFFs (neglecting QCD evolution)</a:t>
                </a:r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9A3FDA-027A-B7FB-72CC-0D0DA19A08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456" y="1532644"/>
                <a:ext cx="5461000" cy="4472240"/>
              </a:xfrm>
              <a:blipFill>
                <a:blip r:embed="rId2"/>
                <a:stretch>
                  <a:fillRect l="-2088" t="-2266" b="-1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F220-2FA9-2A4F-F26F-1447A93E0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000A3-481E-AB18-8A46-9838A5FED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FF174-7971-6941-E5CE-EDFB8E6A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B710C76E-9C3C-98C4-2799-AF1374F3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341" y="145969"/>
            <a:ext cx="3767267" cy="2029935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838C564B-5ED5-661E-F3BE-731A78B3E3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0"/>
          <a:stretch/>
        </p:blipFill>
        <p:spPr>
          <a:xfrm>
            <a:off x="9358489" y="3413997"/>
            <a:ext cx="2069585" cy="2128667"/>
          </a:xfrm>
          <a:prstGeom prst="rect">
            <a:avLst/>
          </a:prstGeom>
        </p:spPr>
      </p:pic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B65F1048-69B3-5BC4-1BF2-165AEF699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61" y="2098301"/>
            <a:ext cx="2719628" cy="420151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5630466F-63CE-67D3-334C-C281F766D7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5013"/>
          <a:stretch/>
        </p:blipFill>
        <p:spPr>
          <a:xfrm>
            <a:off x="9448800" y="5498057"/>
            <a:ext cx="1347780" cy="415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961A95-308B-BFBC-763E-D0CB06E7357E}"/>
              </a:ext>
            </a:extLst>
          </p:cNvPr>
          <p:cNvSpPr txBox="1"/>
          <p:nvPr/>
        </p:nvSpPr>
        <p:spPr>
          <a:xfrm>
            <a:off x="7750308" y="2455845"/>
            <a:ext cx="3827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Helicity-flip (1 unit) CFFs</a:t>
            </a:r>
          </a:p>
          <a:p>
            <a:pPr algn="r"/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Same Q</a:t>
            </a:r>
            <a:r>
              <a:rPr lang="en-US" sz="1600" baseline="30000" dirty="0">
                <a:solidFill>
                  <a:srgbClr val="7030A0"/>
                </a:solidFill>
                <a:latin typeface="Comic Sans MS" panose="030F0702030302020204" pitchFamily="66" charset="0"/>
              </a:rPr>
              <a:t>2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-dependence </a:t>
            </a:r>
          </a:p>
          <a:p>
            <a:pPr algn="r"/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as higher-twist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E2B012-BA59-06B2-E111-361E44F02481}"/>
              </a:ext>
            </a:extLst>
          </p:cNvPr>
          <p:cNvSpPr txBox="1"/>
          <p:nvPr/>
        </p:nvSpPr>
        <p:spPr>
          <a:xfrm>
            <a:off x="7750308" y="5792644"/>
            <a:ext cx="3827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Helicity-flip (2 units) CFFs</a:t>
            </a:r>
          </a:p>
          <a:p>
            <a:pPr algn="r"/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Same Q</a:t>
            </a:r>
            <a:r>
              <a:rPr lang="en-US" sz="1600" baseline="30000" dirty="0">
                <a:solidFill>
                  <a:srgbClr val="7030A0"/>
                </a:solidFill>
                <a:latin typeface="Comic Sans MS" panose="030F0702030302020204" pitchFamily="66" charset="0"/>
              </a:rPr>
              <a:t>2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-dependence </a:t>
            </a:r>
            <a:b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as NLO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C60410-5F77-53E0-D9E2-62114CAD8663}"/>
              </a:ext>
            </a:extLst>
          </p:cNvPr>
          <p:cNvSpPr/>
          <p:nvPr/>
        </p:nvSpPr>
        <p:spPr>
          <a:xfrm>
            <a:off x="9358489" y="4368803"/>
            <a:ext cx="632178" cy="26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28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363C5-7CC7-9F21-B394-44F8F789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75756" cy="1325563"/>
          </a:xfrm>
        </p:spPr>
        <p:txBody>
          <a:bodyPr/>
          <a:lstStyle/>
          <a:p>
            <a:r>
              <a:rPr lang="en-US" dirty="0"/>
              <a:t>CFF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41A38-5084-8737-D771-8A8E07DA4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9" y="1512711"/>
            <a:ext cx="5161208" cy="4664252"/>
          </a:xfrm>
        </p:spPr>
        <p:txBody>
          <a:bodyPr/>
          <a:lstStyle/>
          <a:p>
            <a:r>
              <a:rPr lang="en-US" i="1" dirty="0" err="1"/>
              <a:t>x</a:t>
            </a:r>
            <a:r>
              <a:rPr lang="en-US" i="1" baseline="-25000" dirty="0" err="1"/>
              <a:t>B</a:t>
            </a:r>
            <a:r>
              <a:rPr lang="en-US" i="1" dirty="0"/>
              <a:t>-</a:t>
            </a:r>
            <a:r>
              <a:rPr lang="en-US" dirty="0"/>
              <a:t>dependence of</a:t>
            </a:r>
            <a:r>
              <a:rPr lang="en-US" i="1" dirty="0"/>
              <a:t> t</a:t>
            </a:r>
            <a:r>
              <a:rPr lang="en-US" dirty="0"/>
              <a:t>-averaged results for Re &amp; </a:t>
            </a:r>
            <a:r>
              <a:rPr lang="en-US" dirty="0" err="1"/>
              <a:t>Im</a:t>
            </a:r>
            <a:r>
              <a:rPr lang="en-US" dirty="0"/>
              <a:t> parts of all four helicity-conserving Compton Form Factors</a:t>
            </a:r>
          </a:p>
          <a:p>
            <a:r>
              <a:rPr lang="en-US" dirty="0"/>
              <a:t>Helicity flip amplitudes included in fit, statistically consistent with zero, but necessary for realistic uncertainties.</a:t>
            </a:r>
          </a:p>
          <a:p>
            <a:r>
              <a:rPr lang="en-US" dirty="0" err="1"/>
              <a:t>Im</a:t>
            </a:r>
            <a:r>
              <a:rPr lang="en-US" dirty="0"/>
              <a:t>[</a:t>
            </a:r>
            <a:r>
              <a:rPr lang="en-US" b="1" dirty="0"/>
              <a:t>E</a:t>
            </a:r>
            <a:r>
              <a:rPr lang="en-US" baseline="-25000" dirty="0"/>
              <a:t>++</a:t>
            </a:r>
            <a:r>
              <a:rPr lang="en-US" dirty="0"/>
              <a:t>] and </a:t>
            </a:r>
            <a:r>
              <a:rPr lang="en-US" dirty="0" err="1"/>
              <a:t>Im</a:t>
            </a:r>
            <a:r>
              <a:rPr lang="en-US" dirty="0"/>
              <a:t>[</a:t>
            </a:r>
            <a:r>
              <a:rPr lang="en-US" b="1" dirty="0" err="1"/>
              <a:t>Ẽ</a:t>
            </a:r>
            <a:r>
              <a:rPr lang="en-US" b="1" baseline="-25000" dirty="0"/>
              <a:t>++</a:t>
            </a:r>
            <a:r>
              <a:rPr lang="en-US" dirty="0"/>
              <a:t>] arbitrarily 0 in </a:t>
            </a:r>
            <a:r>
              <a:rPr lang="en-US" dirty="0" err="1"/>
              <a:t>Kumericki</a:t>
            </a:r>
            <a:r>
              <a:rPr lang="en-US" dirty="0"/>
              <a:t> Mueller KM15 model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E582F-8C55-000B-6D2C-8BE3A567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72C4-65EA-0E89-6FBD-473E8106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BB5AA-0BB8-CFF6-80C4-806E51372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7702CB-E548-2915-B94D-CB646BEAF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111" y="0"/>
            <a:ext cx="4689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18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EAC6B-52F1-0F9E-F998-A79D21262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0720"/>
          </a:xfrm>
        </p:spPr>
        <p:txBody>
          <a:bodyPr/>
          <a:lstStyle/>
          <a:p>
            <a:r>
              <a:rPr lang="en-US" dirty="0"/>
              <a:t>Conclusion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5EF43-0E1E-E282-7E1C-8EB1A94A7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846"/>
            <a:ext cx="10515600" cy="4351338"/>
          </a:xfrm>
          <a:solidFill>
            <a:srgbClr val="002F56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Realistic DVCS formalism essential for precision extraction of CFFs.</a:t>
            </a:r>
          </a:p>
          <a:p>
            <a:r>
              <a:rPr lang="en-US" dirty="0"/>
              <a:t>2023:  Neutral Particle Spectrometer (NPS)  DVCS run New PbWO</a:t>
            </a:r>
            <a:r>
              <a:rPr lang="en-US" baseline="-25000" dirty="0"/>
              <a:t>4</a:t>
            </a:r>
            <a:r>
              <a:rPr lang="en-US" dirty="0"/>
              <a:t> calorimeter:  improved M</a:t>
            </a:r>
            <a:r>
              <a:rPr lang="en-US" baseline="-25000" dirty="0"/>
              <a:t>X</a:t>
            </a:r>
            <a:r>
              <a:rPr lang="en-US" baseline="30000" dirty="0"/>
              <a:t>2</a:t>
            </a:r>
            <a:r>
              <a:rPr lang="en-US" dirty="0"/>
              <a:t> resolution</a:t>
            </a:r>
          </a:p>
          <a:p>
            <a:pPr lvl="1"/>
            <a:r>
              <a:rPr lang="en-US" dirty="0"/>
              <a:t>Sweep magnet to maintain low background in calorimeter</a:t>
            </a:r>
          </a:p>
          <a:p>
            <a:pPr lvl="1"/>
            <a:r>
              <a:rPr lang="en-US" dirty="0"/>
              <a:t>Higher momentum range of Hall C HMS and smaller angles for PbWO</a:t>
            </a:r>
            <a:r>
              <a:rPr lang="en-US" baseline="-25000" dirty="0"/>
              <a:t>4</a:t>
            </a:r>
            <a:r>
              <a:rPr lang="en-US" dirty="0"/>
              <a:t> allows access to full range of 12 GeV kinematics</a:t>
            </a:r>
          </a:p>
          <a:p>
            <a:r>
              <a:rPr lang="en-US" dirty="0"/>
              <a:t>Multiple (2 or 3) incident beam energies at fixed (Q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x</a:t>
            </a:r>
            <a:r>
              <a:rPr lang="en-US" baseline="-25000" dirty="0" err="1"/>
              <a:t>B</a:t>
            </a:r>
            <a:r>
              <a:rPr lang="en-US" dirty="0"/>
              <a:t>): E12-13-010</a:t>
            </a:r>
          </a:p>
          <a:p>
            <a:pPr lvl="1"/>
            <a:r>
              <a:rPr lang="en-US" dirty="0"/>
              <a:t>L/T separation of Deep Neutral Pion Production</a:t>
            </a:r>
          </a:p>
          <a:p>
            <a:pPr lvl="1"/>
            <a:r>
              <a:rPr lang="en-US" dirty="0"/>
              <a:t>Improved precision on  extraction of Re/</a:t>
            </a:r>
            <a:r>
              <a:rPr lang="en-US" dirty="0" err="1"/>
              <a:t>Im</a:t>
            </a:r>
            <a:r>
              <a:rPr lang="en-US" dirty="0"/>
              <a:t> parts of CFF.</a:t>
            </a:r>
          </a:p>
          <a:p>
            <a:r>
              <a:rPr lang="en-US" dirty="0"/>
              <a:t>Neutron DVCS/𝜋</a:t>
            </a:r>
            <a:r>
              <a:rPr lang="en-US" baseline="30000"/>
              <a:t>0</a:t>
            </a:r>
            <a:r>
              <a:rPr lang="en-US"/>
              <a:t> E12-22-006, approved </a:t>
            </a:r>
            <a:r>
              <a:rPr lang="en-US" dirty="0"/>
              <a:t>by PAC-50, included in 2023-2024 run !</a:t>
            </a:r>
          </a:p>
          <a:p>
            <a:pPr lvl="1"/>
            <a:r>
              <a:rPr lang="en-US" dirty="0"/>
              <a:t>u/d-flavor separations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F4BAC-4444-70A4-FBD2-B733D62E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08DA2-FC04-06B6-1EE1-C700ECBC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8A9E2-0039-9358-3ECC-E4BA2FEFE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126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1C2A98-9E34-CFDA-F9E4-77A109983C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3869" y="943897"/>
            <a:ext cx="7901213" cy="2333329"/>
          </a:xfrm>
        </p:spPr>
        <p:txBody>
          <a:bodyPr/>
          <a:lstStyle/>
          <a:p>
            <a:r>
              <a:rPr lang="en-US" dirty="0"/>
              <a:t>Thank you,</a:t>
            </a:r>
          </a:p>
          <a:p>
            <a:r>
              <a:rPr lang="en-US" dirty="0"/>
              <a:t>and more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9D4B1-5049-B765-83D5-E06F67561A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11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26C0-4BD4-D182-128A-77723BC3C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21" y="306131"/>
            <a:ext cx="1392317" cy="3410462"/>
          </a:xfrm>
        </p:spPr>
        <p:txBody>
          <a:bodyPr/>
          <a:lstStyle/>
          <a:p>
            <a:r>
              <a:rPr lang="en-US" dirty="0"/>
              <a:t>NPS DVCS/𝜋</a:t>
            </a:r>
            <a:r>
              <a:rPr lang="en-US" baseline="30000" dirty="0"/>
              <a:t>0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391DE-EF67-CB09-C87E-949058D5A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248A6-690C-0FB5-02BB-615CEF18B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91D06-2E63-9824-515C-85DEBDD9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7EDD5-7158-D4B5-1DEA-63B28686A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26" y="77533"/>
            <a:ext cx="10501029" cy="67214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81140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E5893-A37B-C2F8-4E79-9D84191D3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04981-CC0A-FCED-3B67-71A6E6B8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02FD3-1E96-3EB9-7B2E-31DF349C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5C4F7-7819-2BBB-FFF0-90AC08724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3306"/>
            <a:ext cx="12192000" cy="861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18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70262-7162-0B2A-C38E-4E96CB70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A DVCS Experiment at 11 GeV: 2014-2016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1BDE-5622-D9A6-C3EF-9A34BBDB9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24" y="1710061"/>
            <a:ext cx="10515600" cy="46378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H(</a:t>
            </a:r>
            <a:r>
              <a:rPr lang="en-US" dirty="0" err="1"/>
              <a:t>e,e</a:t>
            </a:r>
            <a:r>
              <a:rPr lang="en-US" dirty="0"/>
              <a:t>’𝛾)p &amp; H(</a:t>
            </a:r>
            <a:r>
              <a:rPr lang="en-US" dirty="0" err="1"/>
              <a:t>e,e</a:t>
            </a:r>
            <a:r>
              <a:rPr lang="en-US" dirty="0"/>
              <a:t>’𝜋</a:t>
            </a:r>
            <a:r>
              <a:rPr lang="en-US" baseline="30000" dirty="0"/>
              <a:t>0</a:t>
            </a:r>
            <a:r>
              <a:rPr lang="en-US" dirty="0"/>
              <a:t>)p</a:t>
            </a:r>
          </a:p>
          <a:p>
            <a:r>
              <a:rPr lang="en-US" dirty="0"/>
              <a:t>Cryogenic H</a:t>
            </a:r>
            <a:r>
              <a:rPr lang="en-US" baseline="-25000" dirty="0"/>
              <a:t>2</a:t>
            </a:r>
            <a:r>
              <a:rPr lang="en-US" dirty="0"/>
              <a:t> target</a:t>
            </a:r>
          </a:p>
          <a:p>
            <a:r>
              <a:rPr lang="en-US" dirty="0"/>
              <a:t>Electron in HRS-L Spectrometer</a:t>
            </a:r>
          </a:p>
          <a:p>
            <a:pPr lvl="1"/>
            <a:r>
              <a:rPr lang="en-US" dirty="0"/>
              <a:t>Replace Q1 in middle of experiment</a:t>
            </a:r>
          </a:p>
          <a:p>
            <a:r>
              <a:rPr lang="en-US" dirty="0"/>
              <a:t>PbF</a:t>
            </a:r>
            <a:r>
              <a:rPr lang="en-US" baseline="-25000" dirty="0"/>
              <a:t>2</a:t>
            </a:r>
            <a:r>
              <a:rPr lang="en-US" dirty="0"/>
              <a:t> calorimeter for gamma-rays</a:t>
            </a:r>
          </a:p>
          <a:p>
            <a:pPr lvl="1"/>
            <a:r>
              <a:rPr lang="en-US" dirty="0"/>
              <a:t>Cherenkov only, fast signals for </a:t>
            </a:r>
            <a:br>
              <a:rPr lang="en-US" dirty="0"/>
            </a:br>
            <a:r>
              <a:rPr lang="en-US" dirty="0"/>
              <a:t>pileup rejection.</a:t>
            </a:r>
          </a:p>
          <a:p>
            <a:pPr lvl="1"/>
            <a:r>
              <a:rPr lang="en-US" dirty="0"/>
              <a:t>1 GHz Digitizer</a:t>
            </a:r>
          </a:p>
          <a:p>
            <a:r>
              <a:rPr lang="en-US" dirty="0"/>
              <a:t>Exclusivity by missing mass</a:t>
            </a:r>
          </a:p>
          <a:p>
            <a:pPr lvl="1"/>
            <a:r>
              <a:rPr lang="en-US" dirty="0"/>
              <a:t>H(</a:t>
            </a:r>
            <a:r>
              <a:rPr lang="en-US" dirty="0" err="1"/>
              <a:t>e,e</a:t>
            </a:r>
            <a:r>
              <a:rPr lang="en-US" dirty="0"/>
              <a:t>’𝛾)X</a:t>
            </a:r>
          </a:p>
          <a:p>
            <a:pPr lvl="1"/>
            <a:r>
              <a:rPr lang="en-US" dirty="0"/>
              <a:t>H(</a:t>
            </a:r>
            <a:r>
              <a:rPr lang="en-US" dirty="0" err="1"/>
              <a:t>e,e</a:t>
            </a:r>
            <a:r>
              <a:rPr lang="en-US" dirty="0"/>
              <a:t>’𝛾𝛾)X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0C5178-FC98-E4F0-2BA0-9BA83CCC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F8CD7-8E10-AD3D-CC67-F42F3327F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2D119-886D-1498-68D3-7F14B9614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91E62796-99C9-8EC2-1736-421570139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31" y="1363851"/>
            <a:ext cx="5797335" cy="46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0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68E6-D7F5-D80E-FB3C-A7C4F5E8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Kinematics and Beamtime (proposed)</a:t>
            </a:r>
            <a:endParaRPr lang="en-US" dirty="0"/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2C37FA6E-AF22-B273-8B59-BED7B5238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4588"/>
            <a:ext cx="9144000" cy="5450541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8F3B61-4ACE-AFAA-CFFE-A2C10DBA7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AEBD85-5CF0-7335-0A60-54E5F62B5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26F6C21-C978-E256-D871-59AFE74E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706B5-6D64-403E-5C31-E00D6E72450A}"/>
              </a:ext>
            </a:extLst>
          </p:cNvPr>
          <p:cNvSpPr txBox="1"/>
          <p:nvPr/>
        </p:nvSpPr>
        <p:spPr>
          <a:xfrm>
            <a:off x="10104896" y="4804477"/>
            <a:ext cx="418704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762519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227E9-4131-8C9F-A634-ADDD8712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9166" cy="1325563"/>
          </a:xfrm>
        </p:spPr>
        <p:txBody>
          <a:bodyPr/>
          <a:lstStyle/>
          <a:p>
            <a:r>
              <a:rPr lang="en-US" dirty="0"/>
              <a:t>JLab Hall A DVCS, Actual Physics Run: 2014-2016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71A7C-7F54-5388-E52B-F0E54BE1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10" y="4851399"/>
            <a:ext cx="11789457" cy="13255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E12-06-114, 50 “PAC days”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06687-C0CD-BD82-98B5-CE76D7B37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ABFC3-479A-D6F9-27AF-2729EB1B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1B6C5-D47D-24F8-028D-836D323D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4A7A5A-EB7A-77B3-585A-2626CB57C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0" y="1535747"/>
            <a:ext cx="11580056" cy="313626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2DEE465-2427-4718-DC94-728922C852B4}"/>
              </a:ext>
            </a:extLst>
          </p:cNvPr>
          <p:cNvSpPr/>
          <p:nvPr/>
        </p:nvSpPr>
        <p:spPr>
          <a:xfrm>
            <a:off x="8579556" y="2280356"/>
            <a:ext cx="1004711" cy="2020711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1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2120-F89E-CA5E-A4FA-726E160F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“Scaling” Predictions of </a:t>
            </a:r>
            <a:br>
              <a:rPr lang="en-US" dirty="0"/>
            </a:br>
            <a:r>
              <a:rPr lang="en-US" dirty="0"/>
              <a:t>Deep Virtual Exclusive Scattering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55624-AC30-9F74-DF07-9D49C57D6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1566"/>
            <a:ext cx="11029166" cy="3664770"/>
          </a:xfrm>
          <a:solidFill>
            <a:srgbClr val="002F55"/>
          </a:solidFill>
        </p:spPr>
        <p:txBody>
          <a:bodyPr>
            <a:normAutofit fontScale="92500"/>
          </a:bodyPr>
          <a:lstStyle/>
          <a:p>
            <a:r>
              <a:rPr lang="en-US" sz="3200" dirty="0"/>
              <a:t>The general 𝛾*p</a:t>
            </a:r>
            <a:r>
              <a:rPr lang="en-US" sz="3200" dirty="0">
                <a:sym typeface="Wingdings" pitchFamily="2" charset="2"/>
              </a:rPr>
              <a:t>𝛾p amplitude has 12 complex helicity amplitudes</a:t>
            </a:r>
          </a:p>
          <a:p>
            <a:pPr marL="407988" indent="-393700"/>
            <a:r>
              <a:rPr lang="en-US" sz="3200" dirty="0">
                <a:sym typeface="Wingdings" pitchFamily="2" charset="2"/>
              </a:rPr>
              <a:t>At leading-twist there are just to just 4 complex  helicity conserving amplitudes</a:t>
            </a:r>
          </a:p>
          <a:p>
            <a:pPr marL="407988" indent="-393700"/>
            <a:r>
              <a:rPr lang="en-US" sz="3200" dirty="0">
                <a:sym typeface="Wingdings" pitchFamily="2" charset="2"/>
              </a:rPr>
              <a:t>QCD factorization implies Q</a:t>
            </a:r>
            <a:r>
              <a:rPr lang="en-US" sz="3200" baseline="30000" dirty="0">
                <a:sym typeface="Wingdings" pitchFamily="2" charset="2"/>
              </a:rPr>
              <a:t>2</a:t>
            </a:r>
            <a:r>
              <a:rPr lang="en-US" sz="3200" dirty="0">
                <a:sym typeface="Wingdings" pitchFamily="2" charset="2"/>
              </a:rPr>
              <a:t>-dependence follows combination of DGLAP &amp; ERBL evolution in ln(Q</a:t>
            </a:r>
            <a:r>
              <a:rPr lang="en-US" sz="3200" baseline="30000" dirty="0">
                <a:sym typeface="Wingdings" pitchFamily="2" charset="2"/>
              </a:rPr>
              <a:t>2</a:t>
            </a:r>
            <a:r>
              <a:rPr lang="en-US" sz="3200" dirty="0">
                <a:sym typeface="Wingdings" pitchFamily="2" charset="2"/>
              </a:rPr>
              <a:t>)</a:t>
            </a:r>
          </a:p>
          <a:p>
            <a:r>
              <a:rPr lang="en-US" sz="3200" dirty="0">
                <a:sym typeface="Wingdings" pitchFamily="2" charset="2"/>
              </a:rPr>
              <a:t>DVCS should be dominated by “d𝜎</a:t>
            </a:r>
            <a:r>
              <a:rPr lang="en-US" sz="3200" baseline="-25000" dirty="0">
                <a:sym typeface="Wingdings" pitchFamily="2" charset="2"/>
              </a:rPr>
              <a:t>T</a:t>
            </a:r>
            <a:r>
              <a:rPr lang="en-US" sz="3200" dirty="0">
                <a:sym typeface="Wingdings" pitchFamily="2" charset="2"/>
              </a:rPr>
              <a:t>”</a:t>
            </a:r>
          </a:p>
          <a:p>
            <a:r>
              <a:rPr lang="en-US" sz="3200" dirty="0">
                <a:sym typeface="Wingdings" pitchFamily="2" charset="2"/>
              </a:rPr>
              <a:t>Deep 𝜋</a:t>
            </a:r>
            <a:r>
              <a:rPr lang="en-US" sz="3200" baseline="30000" dirty="0">
                <a:sym typeface="Wingdings" pitchFamily="2" charset="2"/>
              </a:rPr>
              <a:t>0</a:t>
            </a:r>
            <a:r>
              <a:rPr lang="en-US" sz="3200" dirty="0">
                <a:sym typeface="Wingdings" pitchFamily="2" charset="2"/>
              </a:rPr>
              <a:t> should be dominated by “d𝜎</a:t>
            </a:r>
            <a:r>
              <a:rPr lang="en-US" sz="3200" baseline="-25000" dirty="0">
                <a:sym typeface="Wingdings" pitchFamily="2" charset="2"/>
              </a:rPr>
              <a:t>L</a:t>
            </a:r>
            <a:r>
              <a:rPr lang="en-US" sz="3200" dirty="0">
                <a:sym typeface="Wingdings" pitchFamily="2" charset="2"/>
              </a:rPr>
              <a:t>”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D8DEA-A173-9B0B-7160-FECC70D23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E6999-2ABE-39FA-D0D4-BFC93BBE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E60EF-C540-2AD9-1831-7F5EAA4EA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93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4C85-20CA-172E-4C08-4135E6F2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&amp; Transverse </a:t>
            </a:r>
            <a:br>
              <a:rPr lang="en-US" dirty="0"/>
            </a:br>
            <a:r>
              <a:rPr lang="en-US" dirty="0"/>
              <a:t>Momentum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E674-2B31-79B6-9955-F4DE5A909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833" y="2351718"/>
            <a:ext cx="9194104" cy="3435307"/>
          </a:xfrm>
          <a:solidFill>
            <a:srgbClr val="002F55"/>
          </a:solidFill>
          <a:ln w="12700">
            <a:solidFill>
              <a:srgbClr val="144C6E"/>
            </a:solidFill>
          </a:ln>
        </p:spPr>
        <p:txBody>
          <a:bodyPr>
            <a:noAutofit/>
          </a:bodyPr>
          <a:lstStyle/>
          <a:p>
            <a:r>
              <a:rPr lang="en-US" dirty="0"/>
              <a:t>DIS defines a unique light-cone direction from</a:t>
            </a:r>
            <a:br>
              <a:rPr lang="en-US" dirty="0"/>
            </a:br>
            <a:r>
              <a:rPr lang="en-US" i="1" dirty="0" err="1"/>
              <a:t>q</a:t>
            </a:r>
            <a:r>
              <a:rPr lang="en-US" i="1" baseline="30000" dirty="0" err="1"/>
              <a:t>μ</a:t>
            </a:r>
            <a:r>
              <a:rPr lang="en-US" i="1" dirty="0"/>
              <a:t> &amp; </a:t>
            </a:r>
            <a:r>
              <a:rPr lang="en-US" i="1" dirty="0" err="1"/>
              <a:t>P</a:t>
            </a:r>
            <a:r>
              <a:rPr lang="en-US" i="1" baseline="30000" dirty="0" err="1"/>
              <a:t>μ</a:t>
            </a:r>
            <a:endParaRPr lang="en-US" i="1" dirty="0"/>
          </a:p>
          <a:p>
            <a:r>
              <a:rPr lang="en-US" dirty="0"/>
              <a:t>DVCS coordinate system is ambiguous up to order </a:t>
            </a:r>
            <a:r>
              <a:rPr lang="en-US" i="1" dirty="0"/>
              <a:t>t/Q</a:t>
            </a:r>
            <a:r>
              <a:rPr lang="en-US" i="1" baseline="30000" dirty="0"/>
              <a:t>2</a:t>
            </a:r>
            <a:endParaRPr lang="en-US" i="1" dirty="0"/>
          </a:p>
          <a:p>
            <a:r>
              <a:rPr lang="en-US" dirty="0"/>
              <a:t>Light-cone  from</a:t>
            </a:r>
          </a:p>
          <a:p>
            <a:pPr lvl="1">
              <a:tabLst>
                <a:tab pos="1538288" algn="l"/>
                <a:tab pos="3648075" algn="l"/>
              </a:tabLst>
            </a:pPr>
            <a:r>
              <a:rPr lang="en-US" dirty="0"/>
              <a:t> </a:t>
            </a:r>
            <a:r>
              <a:rPr lang="en-US" i="1" dirty="0" err="1"/>
              <a:t>q</a:t>
            </a:r>
            <a:r>
              <a:rPr lang="en-US" i="1" baseline="30000" dirty="0" err="1"/>
              <a:t>μ</a:t>
            </a:r>
            <a:r>
              <a:rPr lang="en-US" i="1" dirty="0"/>
              <a:t> 	&amp; </a:t>
            </a:r>
            <a:r>
              <a:rPr lang="en-US" i="1" dirty="0" err="1"/>
              <a:t>P</a:t>
            </a:r>
            <a:r>
              <a:rPr lang="en-US" i="1" baseline="30000" dirty="0" err="1"/>
              <a:t>μ</a:t>
            </a:r>
            <a:r>
              <a:rPr lang="en-US" i="1" baseline="30000" dirty="0"/>
              <a:t>	</a:t>
            </a:r>
            <a:r>
              <a:rPr lang="en-US" dirty="0"/>
              <a:t>DIS</a:t>
            </a:r>
          </a:p>
          <a:p>
            <a:pPr lvl="1">
              <a:tabLst>
                <a:tab pos="1538288" algn="l"/>
                <a:tab pos="3648075" algn="l"/>
              </a:tabLst>
            </a:pPr>
            <a:r>
              <a:rPr lang="en-US" i="1" dirty="0"/>
              <a:t>(</a:t>
            </a:r>
            <a:r>
              <a:rPr lang="en-US" i="1" dirty="0" err="1"/>
              <a:t>q+q</a:t>
            </a:r>
            <a:r>
              <a:rPr lang="en-US" i="1" dirty="0"/>
              <a:t>’)</a:t>
            </a:r>
            <a:r>
              <a:rPr lang="en-US" i="1" baseline="30000" dirty="0" err="1"/>
              <a:t>μ</a:t>
            </a:r>
            <a:r>
              <a:rPr lang="en-US" i="1" dirty="0"/>
              <a:t> &amp; (P+P’)</a:t>
            </a:r>
            <a:r>
              <a:rPr lang="en-US" i="1" baseline="30000" dirty="0" err="1"/>
              <a:t>μ</a:t>
            </a:r>
            <a:r>
              <a:rPr lang="en-US" i="1" baseline="30000" dirty="0"/>
              <a:t>	</a:t>
            </a:r>
            <a:r>
              <a:rPr lang="en-US" dirty="0"/>
              <a:t>Symmetrized</a:t>
            </a:r>
            <a:endParaRPr lang="en-US" baseline="30000" dirty="0"/>
          </a:p>
          <a:p>
            <a:pPr lvl="1">
              <a:tabLst>
                <a:tab pos="1538288" algn="l"/>
                <a:tab pos="3648075" algn="l"/>
              </a:tabLst>
            </a:pPr>
            <a:r>
              <a:rPr lang="en-US" i="1" dirty="0" err="1"/>
              <a:t>q</a:t>
            </a:r>
            <a:r>
              <a:rPr lang="en-US" i="1" baseline="30000" dirty="0" err="1"/>
              <a:t>μ</a:t>
            </a:r>
            <a:r>
              <a:rPr lang="en-US" i="1" baseline="30000" dirty="0"/>
              <a:t> 	</a:t>
            </a:r>
            <a:r>
              <a:rPr lang="en-US" i="1" dirty="0"/>
              <a:t>&amp; </a:t>
            </a:r>
            <a:r>
              <a:rPr lang="en-US" i="1" dirty="0" err="1"/>
              <a:t>q’</a:t>
            </a:r>
            <a:r>
              <a:rPr lang="en-US" i="1" baseline="30000" dirty="0" err="1"/>
              <a:t>μ</a:t>
            </a:r>
            <a:r>
              <a:rPr lang="en-US" i="1" dirty="0"/>
              <a:t>	</a:t>
            </a:r>
            <a:r>
              <a:rPr lang="en-US" dirty="0"/>
              <a:t>V. Braun </a:t>
            </a:r>
            <a:r>
              <a:rPr lang="en-US" i="1" dirty="0"/>
              <a:t>et al.</a:t>
            </a:r>
            <a:endParaRPr lang="en-US" dirty="0"/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340D429B-E8C5-9AE7-0967-9907133E7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93" b="39230"/>
          <a:stretch/>
        </p:blipFill>
        <p:spPr>
          <a:xfrm>
            <a:off x="8179496" y="0"/>
            <a:ext cx="4012504" cy="302160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F0B80-6E73-32C4-7000-DE4DE226E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E8113-F067-9960-4747-ED804A56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5331F-F7C0-4A6E-24D1-D4924ED1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47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4C85-20CA-172E-4C08-4135E6F2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Exclusive 𝜋</a:t>
            </a:r>
            <a:r>
              <a:rPr lang="en-US" baseline="30000" dirty="0"/>
              <a:t>0</a:t>
            </a:r>
            <a:r>
              <a:rPr lang="en-US" dirty="0"/>
              <a:t> Production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F0B80-6E73-32C4-7000-DE4DE226E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E8113-F067-9960-4747-ED804A56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5331F-F7C0-4A6E-24D1-D4924ED1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9312E-E586-5225-1479-597F77C8E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2" y="1618278"/>
            <a:ext cx="4686300" cy="2895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426982-711B-E34B-4F6F-6AF18746E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85" y="4880952"/>
            <a:ext cx="7772400" cy="1840523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67F70F7-3462-68F1-CBDE-9956665C59E9}"/>
              </a:ext>
            </a:extLst>
          </p:cNvPr>
          <p:cNvSpPr/>
          <p:nvPr/>
        </p:nvSpPr>
        <p:spPr>
          <a:xfrm>
            <a:off x="5658295" y="1618278"/>
            <a:ext cx="6209071" cy="2689583"/>
          </a:xfrm>
          <a:prstGeom prst="roundRect">
            <a:avLst>
              <a:gd name="adj" fmla="val 27086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C7A92F-15A7-8084-5299-FCCCAC1D934D}"/>
              </a:ext>
            </a:extLst>
          </p:cNvPr>
          <p:cNvSpPr txBox="1"/>
          <p:nvPr/>
        </p:nvSpPr>
        <p:spPr>
          <a:xfrm>
            <a:off x="5904885" y="2002169"/>
            <a:ext cx="574759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Co-linear factorization proven for 𝜎</a:t>
            </a:r>
            <a:r>
              <a:rPr lang="en-US" sz="2800" baseline="-25000" dirty="0">
                <a:solidFill>
                  <a:srgbClr val="7030A0"/>
                </a:solidFill>
              </a:rPr>
              <a:t>L </a:t>
            </a:r>
            <a:br>
              <a:rPr lang="en-US" sz="2800" baseline="-250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(chiral-even GPDs)</a:t>
            </a:r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Modified factorization approach 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(model-dependent) for 𝜎</a:t>
            </a:r>
            <a:r>
              <a:rPr lang="en-US" sz="2800" baseline="-25000" dirty="0">
                <a:solidFill>
                  <a:srgbClr val="7030A0"/>
                </a:solidFill>
              </a:rPr>
              <a:t>T </a:t>
            </a:r>
            <a:br>
              <a:rPr lang="en-US" sz="2800" baseline="-250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(chiral-odd/</a:t>
            </a:r>
            <a:r>
              <a:rPr lang="en-US" sz="2800" dirty="0" err="1">
                <a:solidFill>
                  <a:srgbClr val="7030A0"/>
                </a:solidFill>
              </a:rPr>
              <a:t>transversity</a:t>
            </a:r>
            <a:r>
              <a:rPr lang="en-US" sz="2800" baseline="-25000" dirty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rgbClr val="7030A0"/>
                </a:solidFill>
              </a:rPr>
              <a:t>GPDs)</a:t>
            </a:r>
          </a:p>
        </p:txBody>
      </p:sp>
    </p:spTree>
    <p:extLst>
      <p:ext uri="{BB962C8B-B14F-4D97-AF65-F5344CB8AC3E}">
        <p14:creationId xmlns:p14="http://schemas.microsoft.com/office/powerpoint/2010/main" val="2147648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4C85-20CA-172E-4C08-4135E6F2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Virtual 𝜋</a:t>
            </a:r>
            <a:r>
              <a:rPr lang="en-US" baseline="30000" dirty="0"/>
              <a:t>0</a:t>
            </a:r>
            <a:r>
              <a:rPr lang="en-US" dirty="0"/>
              <a:t>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E674-2B31-79B6-9955-F4DE5A909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2606"/>
            <a:ext cx="10688776" cy="4489167"/>
          </a:xfrm>
          <a:solidFill>
            <a:srgbClr val="002F55"/>
          </a:solidFill>
          <a:ln w="12700">
            <a:solidFill>
              <a:srgbClr val="144C6E"/>
            </a:solidFill>
          </a:ln>
        </p:spPr>
        <p:txBody>
          <a:bodyPr>
            <a:noAutofit/>
          </a:bodyPr>
          <a:lstStyle/>
          <a:p>
            <a:r>
              <a:rPr lang="en-US" dirty="0"/>
              <a:t>Previous 6 GeV data</a:t>
            </a:r>
          </a:p>
          <a:p>
            <a:pPr lvl="1"/>
            <a:r>
              <a:rPr lang="en-US" dirty="0"/>
              <a:t>Hall A Rosenbluth-separation clearly identified </a:t>
            </a:r>
            <a:r>
              <a:rPr lang="en-US" sz="2400" dirty="0">
                <a:sym typeface="Wingdings" pitchFamily="2" charset="2"/>
              </a:rPr>
              <a:t>d𝜎</a:t>
            </a:r>
            <a:r>
              <a:rPr lang="en-US" baseline="-25000" dirty="0">
                <a:sym typeface="Wingdings" pitchFamily="2" charset="2"/>
              </a:rPr>
              <a:t>T </a:t>
            </a:r>
            <a:r>
              <a:rPr lang="en-US" dirty="0">
                <a:sym typeface="Wingdings" pitchFamily="2" charset="2"/>
              </a:rPr>
              <a:t>&gt;&gt; </a:t>
            </a:r>
            <a:r>
              <a:rPr lang="en-US" sz="2400" dirty="0">
                <a:sym typeface="Wingdings" pitchFamily="2" charset="2"/>
              </a:rPr>
              <a:t>d𝜎</a:t>
            </a:r>
            <a:r>
              <a:rPr lang="en-US" sz="2400" baseline="-25000" dirty="0">
                <a:sym typeface="Wingdings" pitchFamily="2" charset="2"/>
              </a:rPr>
              <a:t>L</a:t>
            </a:r>
            <a:endParaRPr lang="en-US" sz="2400" dirty="0">
              <a:sym typeface="Wingdings" pitchFamily="2" charset="2"/>
            </a:endParaRPr>
          </a:p>
          <a:p>
            <a:pPr lvl="2"/>
            <a:r>
              <a:rPr lang="en-US" dirty="0">
                <a:sym typeface="Wingdings" pitchFamily="2" charset="2"/>
              </a:rPr>
              <a:t>D(</a:t>
            </a:r>
            <a:r>
              <a:rPr lang="en-US" dirty="0" err="1">
                <a:sym typeface="Wingdings" pitchFamily="2" charset="2"/>
              </a:rPr>
              <a:t>e,e</a:t>
            </a:r>
            <a:r>
              <a:rPr lang="en-US" dirty="0">
                <a:sym typeface="Wingdings" pitchFamily="2" charset="2"/>
              </a:rPr>
              <a:t>’𝜋</a:t>
            </a:r>
            <a:r>
              <a:rPr lang="en-US" baseline="30000" dirty="0">
                <a:sym typeface="Wingdings" pitchFamily="2" charset="2"/>
              </a:rPr>
              <a:t>0</a:t>
            </a:r>
            <a:r>
              <a:rPr lang="en-US" dirty="0">
                <a:sym typeface="Wingdings" pitchFamily="2" charset="2"/>
              </a:rPr>
              <a:t> )np: </a:t>
            </a:r>
            <a:r>
              <a:rPr lang="en-US" dirty="0" err="1">
                <a:sym typeface="Wingdings" pitchFamily="2" charset="2"/>
              </a:rPr>
              <a:t>Mazouz</a:t>
            </a:r>
            <a:r>
              <a:rPr lang="en-US" dirty="0">
                <a:sym typeface="Wingdings" pitchFamily="2" charset="2"/>
              </a:rPr>
              <a:t> et al </a:t>
            </a:r>
            <a:r>
              <a:rPr lang="en-US" b="0" i="1" dirty="0" err="1">
                <a:effectLst/>
                <a:latin typeface="-apple-system"/>
              </a:rPr>
              <a:t>Phys.Rev.Lett</a:t>
            </a:r>
            <a:r>
              <a:rPr lang="en-US" b="0" i="1" dirty="0">
                <a:effectLst/>
                <a:latin typeface="-apple-system"/>
              </a:rPr>
              <a:t>.</a:t>
            </a:r>
            <a:r>
              <a:rPr lang="en-US" b="0" i="0" dirty="0">
                <a:effectLst/>
                <a:latin typeface="-apple-system"/>
              </a:rPr>
              <a:t> 118 (2017) 22, 222002</a:t>
            </a:r>
          </a:p>
          <a:p>
            <a:pPr lvl="2"/>
            <a:r>
              <a:rPr lang="en-US" dirty="0">
                <a:latin typeface="-apple-system"/>
                <a:sym typeface="Wingdings" pitchFamily="2" charset="2"/>
              </a:rPr>
              <a:t>H(</a:t>
            </a:r>
            <a:r>
              <a:rPr lang="en-US" dirty="0" err="1">
                <a:sym typeface="Wingdings" pitchFamily="2" charset="2"/>
              </a:rPr>
              <a:t>e,e</a:t>
            </a:r>
            <a:r>
              <a:rPr lang="en-US" dirty="0">
                <a:sym typeface="Wingdings" pitchFamily="2" charset="2"/>
              </a:rPr>
              <a:t>’𝜋</a:t>
            </a:r>
            <a:r>
              <a:rPr lang="en-US" baseline="30000" dirty="0">
                <a:sym typeface="Wingdings" pitchFamily="2" charset="2"/>
              </a:rPr>
              <a:t>0</a:t>
            </a:r>
            <a:r>
              <a:rPr lang="en-US" dirty="0">
                <a:sym typeface="Wingdings" pitchFamily="2" charset="2"/>
              </a:rPr>
              <a:t> )p: </a:t>
            </a:r>
            <a:r>
              <a:rPr lang="en-US" dirty="0" err="1">
                <a:sym typeface="Wingdings" pitchFamily="2" charset="2"/>
              </a:rPr>
              <a:t>Defurne</a:t>
            </a:r>
            <a:r>
              <a:rPr lang="en-US" dirty="0">
                <a:sym typeface="Wingdings" pitchFamily="2" charset="2"/>
              </a:rPr>
              <a:t> et al., </a:t>
            </a:r>
            <a:r>
              <a:rPr lang="en-US" b="0" i="1" dirty="0" err="1">
                <a:effectLst/>
                <a:latin typeface="-apple-system"/>
              </a:rPr>
              <a:t>Phys.Rev.Lett</a:t>
            </a:r>
            <a:r>
              <a:rPr lang="en-US" b="0" i="1" dirty="0">
                <a:effectLst/>
                <a:latin typeface="-apple-system"/>
              </a:rPr>
              <a:t>.</a:t>
            </a:r>
            <a:r>
              <a:rPr lang="en-US" b="0" i="0" dirty="0">
                <a:effectLst/>
                <a:latin typeface="-apple-system"/>
              </a:rPr>
              <a:t> 117 (2016) 26, 262001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Similar conclusions from CLAS data, including both 𝜋</a:t>
            </a:r>
            <a:r>
              <a:rPr lang="en-US" baseline="30000" dirty="0">
                <a:sym typeface="Wingdings" pitchFamily="2" charset="2"/>
              </a:rPr>
              <a:t>0</a:t>
            </a:r>
            <a:r>
              <a:rPr lang="en-US" dirty="0">
                <a:sym typeface="Wingdings" pitchFamily="2" charset="2"/>
              </a:rPr>
              <a:t>, 𝜂 (but without Rosenbluth separations)</a:t>
            </a:r>
          </a:p>
          <a:p>
            <a:r>
              <a:rPr lang="en-US" dirty="0">
                <a:sym typeface="Wingdings" pitchFamily="2" charset="2"/>
              </a:rPr>
              <a:t>Dominance of </a:t>
            </a:r>
            <a:r>
              <a:rPr lang="en-US" dirty="0" err="1">
                <a:sym typeface="Wingdings" pitchFamily="2" charset="2"/>
              </a:rPr>
              <a:t>Transversity</a:t>
            </a:r>
            <a:r>
              <a:rPr lang="en-US" dirty="0">
                <a:sym typeface="Wingdings" pitchFamily="2" charset="2"/>
              </a:rPr>
              <a:t> GPDs⊗[Twist-3 pion DA]</a:t>
            </a:r>
          </a:p>
          <a:p>
            <a:pPr lvl="1"/>
            <a:r>
              <a:rPr lang="en-US" dirty="0">
                <a:sym typeface="Wingdings" pitchFamily="2" charset="2"/>
              </a:rPr>
              <a:t>Amplitude induced by strong Chiral Symmetry Breaking</a:t>
            </a:r>
          </a:p>
          <a:p>
            <a:pPr lvl="1"/>
            <a:r>
              <a:rPr lang="en-US" b="0" i="1" dirty="0">
                <a:effectLst/>
                <a:latin typeface="-apple-system"/>
              </a:rPr>
              <a:t>Ahmad, Goldstein, Liuti, </a:t>
            </a:r>
            <a:r>
              <a:rPr lang="en-US" b="0" i="1" dirty="0" err="1">
                <a:effectLst/>
                <a:latin typeface="-apple-system"/>
              </a:rPr>
              <a:t>Phys.Rev.D</a:t>
            </a:r>
            <a:r>
              <a:rPr lang="en-US" b="0" i="0" dirty="0">
                <a:effectLst/>
                <a:latin typeface="-apple-system"/>
              </a:rPr>
              <a:t> 79 (2009) 054014</a:t>
            </a:r>
          </a:p>
          <a:p>
            <a:pPr lvl="1"/>
            <a:r>
              <a:rPr lang="en-US" i="1" dirty="0" err="1">
                <a:latin typeface="-apple-system"/>
              </a:rPr>
              <a:t>Goloskokov</a:t>
            </a:r>
            <a:r>
              <a:rPr lang="en-US" i="1" dirty="0">
                <a:latin typeface="-apple-system"/>
              </a:rPr>
              <a:t>, Kroll</a:t>
            </a:r>
            <a:r>
              <a:rPr lang="en-US" dirty="0">
                <a:latin typeface="-apple-system"/>
              </a:rPr>
              <a:t>, </a:t>
            </a:r>
            <a:r>
              <a:rPr lang="en-US" b="0" i="1" dirty="0" err="1">
                <a:effectLst/>
                <a:latin typeface="-apple-system"/>
              </a:rPr>
              <a:t>Eur.Phys.J.A</a:t>
            </a:r>
            <a:r>
              <a:rPr lang="en-US" b="0" i="0" dirty="0">
                <a:effectLst/>
                <a:latin typeface="-apple-system"/>
              </a:rPr>
              <a:t> 47 (2011) 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F0B80-6E73-32C4-7000-DE4DE226E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E8113-F067-9960-4747-ED804A56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5331F-F7C0-4A6E-24D1-D4924ED1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24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CD925-D963-0E48-E367-6A339D26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87" y="354858"/>
            <a:ext cx="11194026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12 GeV Hall A H(</a:t>
            </a:r>
            <a:r>
              <a:rPr lang="en-US" dirty="0" err="1"/>
              <a:t>e,e</a:t>
            </a:r>
            <a:r>
              <a:rPr lang="en-US" dirty="0"/>
              <a:t>’𝜋</a:t>
            </a:r>
            <a:r>
              <a:rPr lang="en-US" baseline="30000" dirty="0"/>
              <a:t>0</a:t>
            </a:r>
            <a:r>
              <a:rPr lang="en-US" dirty="0"/>
              <a:t>)p: cross sections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395E8-5D5F-764C-3E4F-C94BBA111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0" y="1220941"/>
            <a:ext cx="2588704" cy="3837756"/>
          </a:xfrm>
        </p:spPr>
        <p:txBody>
          <a:bodyPr>
            <a:noAutofit/>
          </a:bodyPr>
          <a:lstStyle/>
          <a:p>
            <a:r>
              <a:rPr lang="en-US" sz="2800" dirty="0"/>
              <a:t>M. Dlamini et al., PRL </a:t>
            </a:r>
            <a:r>
              <a:rPr lang="en-US" sz="2800" b="1" dirty="0"/>
              <a:t>127</a:t>
            </a:r>
            <a:r>
              <a:rPr lang="en-US" sz="2800" dirty="0"/>
              <a:t> (2021) 152301</a:t>
            </a:r>
          </a:p>
          <a:p>
            <a:r>
              <a:rPr lang="en-US" dirty="0"/>
              <a:t>Evidence for 𝜎</a:t>
            </a:r>
            <a:r>
              <a:rPr lang="en-US" baseline="-25000" dirty="0"/>
              <a:t>T </a:t>
            </a:r>
            <a:r>
              <a:rPr lang="en-US" dirty="0"/>
              <a:t>dominance</a:t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 </a:t>
            </a:r>
            <a:br>
              <a:rPr lang="en-US" dirty="0">
                <a:sym typeface="Wingdings" pitchFamily="2" charset="2"/>
              </a:rPr>
            </a:br>
            <a:r>
              <a:rPr lang="en-US" dirty="0" err="1">
                <a:sym typeface="Wingdings" pitchFamily="2" charset="2"/>
              </a:rPr>
              <a:t>Transversity</a:t>
            </a:r>
            <a:r>
              <a:rPr lang="en-US" dirty="0">
                <a:sym typeface="Wingdings" pitchFamily="2" charset="2"/>
              </a:rPr>
              <a:t> GPDs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7CC7-9D8E-B04E-193E-E889BD085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2023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257E9-1DDD-EDDA-56CA-6142651C2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3E95-DFDC-9E76-1C1F-0EE95F493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01E8CD-BB05-C0D7-DD3D-0B4259DD7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627" y="1017639"/>
            <a:ext cx="9572871" cy="570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93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1401</TotalTime>
  <Words>1036</Words>
  <Application>Microsoft Macintosh PowerPoint</Application>
  <PresentationFormat>Widescreen</PresentationFormat>
  <Paragraphs>136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Cambria Math</vt:lpstr>
      <vt:lpstr>-apple-system</vt:lpstr>
      <vt:lpstr>Calibri Light</vt:lpstr>
      <vt:lpstr>Arial</vt:lpstr>
      <vt:lpstr>Comic Sans MS</vt:lpstr>
      <vt:lpstr>Office Theme</vt:lpstr>
      <vt:lpstr>PowerPoint Presentation</vt:lpstr>
      <vt:lpstr>Hall A DVCS Experiment at 11 GeV: 2014-2016</vt:lpstr>
      <vt:lpstr>Kinematics and Beamtime (proposed)</vt:lpstr>
      <vt:lpstr>JLab Hall A DVCS, Actual Physics Run: 2014-2016</vt:lpstr>
      <vt:lpstr>“Scaling” Predictions of  Deep Virtual Exclusive Scattering</vt:lpstr>
      <vt:lpstr>Longitudinal &amp; Transverse  Momentum Coordinates</vt:lpstr>
      <vt:lpstr>Deep Exclusive 𝜋0 Production</vt:lpstr>
      <vt:lpstr>Deep Virtual 𝜋0 Results</vt:lpstr>
      <vt:lpstr>12 GeV Hall A H(e,e’𝜋0)p: cross sections </vt:lpstr>
      <vt:lpstr>Exclusive 𝜋0 Electroproduction: Q2-Dependence</vt:lpstr>
      <vt:lpstr>Example E12-06-114 DVCS Cross Sections</vt:lpstr>
      <vt:lpstr>Braun, et al formalism</vt:lpstr>
      <vt:lpstr>CFF Extraction</vt:lpstr>
      <vt:lpstr>Conclusion and Outlook</vt:lpstr>
      <vt:lpstr>PowerPoint Presentation</vt:lpstr>
      <vt:lpstr>NPS DVCS/𝜋0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Manganiello</dc:creator>
  <cp:lastModifiedBy>Hyde, Charles E.</cp:lastModifiedBy>
  <cp:revision>40</cp:revision>
  <dcterms:created xsi:type="dcterms:W3CDTF">2018-11-06T18:12:13Z</dcterms:created>
  <dcterms:modified xsi:type="dcterms:W3CDTF">2023-01-26T01:58:46Z</dcterms:modified>
</cp:coreProperties>
</file>