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4"/>
  </p:notesMasterIdLst>
  <p:sldIdLst>
    <p:sldId id="300" r:id="rId2"/>
    <p:sldId id="258" r:id="rId3"/>
    <p:sldId id="259" r:id="rId4"/>
    <p:sldId id="303" r:id="rId5"/>
    <p:sldId id="304" r:id="rId6"/>
    <p:sldId id="270" r:id="rId7"/>
    <p:sldId id="272" r:id="rId8"/>
    <p:sldId id="271" r:id="rId9"/>
    <p:sldId id="276" r:id="rId10"/>
    <p:sldId id="319" r:id="rId11"/>
    <p:sldId id="288" r:id="rId12"/>
    <p:sldId id="333" r:id="rId13"/>
    <p:sldId id="326" r:id="rId14"/>
    <p:sldId id="327" r:id="rId15"/>
    <p:sldId id="328" r:id="rId16"/>
    <p:sldId id="330" r:id="rId17"/>
    <p:sldId id="334" r:id="rId18"/>
    <p:sldId id="332" r:id="rId19"/>
    <p:sldId id="331" r:id="rId20"/>
    <p:sldId id="329" r:id="rId21"/>
    <p:sldId id="266" r:id="rId22"/>
    <p:sldId id="277" r:id="rId23"/>
    <p:sldId id="301" r:id="rId24"/>
    <p:sldId id="324" r:id="rId25"/>
    <p:sldId id="273" r:id="rId26"/>
    <p:sldId id="274" r:id="rId27"/>
    <p:sldId id="281" r:id="rId28"/>
    <p:sldId id="282" r:id="rId29"/>
    <p:sldId id="316" r:id="rId30"/>
    <p:sldId id="286" r:id="rId31"/>
    <p:sldId id="275" r:id="rId32"/>
    <p:sldId id="32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893" y="-8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wmf"/><Relationship Id="rId1" Type="http://schemas.openxmlformats.org/officeDocument/2006/relationships/image" Target="../media/image1.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3.wmf"/><Relationship Id="rId7" Type="http://schemas.openxmlformats.org/officeDocument/2006/relationships/image" Target="../media/image17.wmf"/><Relationship Id="rId2" Type="http://schemas.openxmlformats.org/officeDocument/2006/relationships/image" Target="../media/image12.wmf"/><Relationship Id="rId1" Type="http://schemas.openxmlformats.org/officeDocument/2006/relationships/image" Target="../media/image11.wmf"/><Relationship Id="rId6" Type="http://schemas.openxmlformats.org/officeDocument/2006/relationships/image" Target="../media/image16.wmf"/><Relationship Id="rId5" Type="http://schemas.openxmlformats.org/officeDocument/2006/relationships/image" Target="../media/image15.wmf"/><Relationship Id="rId10" Type="http://schemas.openxmlformats.org/officeDocument/2006/relationships/image" Target="../media/image20.wmf"/><Relationship Id="rId4" Type="http://schemas.openxmlformats.org/officeDocument/2006/relationships/image" Target="../media/image14.wmf"/><Relationship Id="rId9"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918847-7D77-4152-BCB0-F542F720FFC0}" type="datetimeFigureOut">
              <a:rPr lang="en-US" smtClean="0"/>
              <a:pPr/>
              <a:t>1/25/2023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F009BA-F47E-4DA6-A838-162D1E92558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109E004-9DA5-4815-A9D2-88949AD87569}" type="slidenum">
              <a:rPr lang="en-US" altLang="en-US" smtClean="0"/>
              <a:pPr>
                <a:spcBef>
                  <a:spcPct val="0"/>
                </a:spcBef>
              </a:pPr>
              <a:t>4</a:t>
            </a:fld>
            <a:endParaRPr lang="en-US" altLang="en-US"/>
          </a:p>
        </p:txBody>
      </p:sp>
      <p:sp>
        <p:nvSpPr>
          <p:cNvPr id="40963" name="Rectangle 2"/>
          <p:cNvSpPr>
            <a:spLocks noGrp="1" noRot="1" noChangeAspect="1" noChangeArrowheads="1" noTextEdit="1"/>
          </p:cNvSpPr>
          <p:nvPr>
            <p:ph type="sldImg"/>
          </p:nvPr>
        </p:nvSpPr>
        <p:spPr>
          <a:xfrm>
            <a:off x="1143000" y="685800"/>
            <a:ext cx="4572000" cy="3429000"/>
          </a:xfrm>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xmlns="" val="2639003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Average polarization re-weighted by production data. Compton data fit piecewise to various significant events during run. Moller data compared to fits. </a:t>
            </a:r>
            <a:r>
              <a:rPr lang="en-US" sz="1200" kern="1200" dirty="0">
                <a:solidFill>
                  <a:schemeClr val="tx1"/>
                </a:solidFill>
                <a:effectLst/>
                <a:latin typeface="+mn-lt"/>
                <a:ea typeface="+mn-ea"/>
                <a:cs typeface="+mn-cs"/>
              </a:rPr>
              <a:t>Compton reporting one overall average rather than point-to-point correction. Consistent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2FDA9-DD10-1B47-A118-6D23855F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67414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2FDA9-DD10-1B47-A118-6D23855F209B}" type="slidenum">
              <a:rPr lang="en-US" smtClean="0"/>
              <a:pPr/>
              <a:t>28</a:t>
            </a:fld>
            <a:endParaRPr lang="en-US"/>
          </a:p>
        </p:txBody>
      </p:sp>
    </p:spTree>
    <p:extLst>
      <p:ext uri="{BB962C8B-B14F-4D97-AF65-F5344CB8AC3E}">
        <p14:creationId xmlns:p14="http://schemas.microsoft.com/office/powerpoint/2010/main" xmlns="" val="910581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Slow down. </a:t>
            </a:r>
            <a:r>
              <a:rPr lang="en-US" dirty="0" err="1"/>
              <a:t>Meaureing</a:t>
            </a:r>
            <a:r>
              <a:rPr lang="en-US" dirty="0"/>
              <a:t> continuously flipping sign by 2 methods. Entire data 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12BPM Lagrange corrected main detector asymmetry mean vs. slow controls. 1and5areIHWPIn,2and6areIHWPOut,andallareWienRight. 3and4are IHWP In and Out respectively, both Wien Left.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EB82FDA9-DD10-1B47-A118-6D23855F209B}" type="slidenum">
              <a:rPr lang="en-US" smtClean="0"/>
              <a:pPr/>
              <a:t>30</a:t>
            </a:fld>
            <a:endParaRPr lang="en-US"/>
          </a:p>
        </p:txBody>
      </p:sp>
    </p:spTree>
    <p:extLst>
      <p:ext uri="{BB962C8B-B14F-4D97-AF65-F5344CB8AC3E}">
        <p14:creationId xmlns:p14="http://schemas.microsoft.com/office/powerpoint/2010/main" xmlns="" val="1923136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measurement was made using the HRS (high resolution spectrometers). These have two quadrupole magnets a dipole and a 3</a:t>
            </a:r>
            <a:r>
              <a:rPr lang="en-US" baseline="30000" dirty="0"/>
              <a:t>rd</a:t>
            </a:r>
            <a:r>
              <a:rPr lang="en-US" dirty="0"/>
              <a:t> </a:t>
            </a:r>
            <a:r>
              <a:rPr lang="en-US" dirty="0" err="1"/>
              <a:t>quad.The</a:t>
            </a:r>
            <a:r>
              <a:rPr lang="en-US" dirty="0"/>
              <a:t> dipole analyzes the momentum of the accepted particles very strongly. You end up being able to separate the elastic scattered electrons very well  from the  inelastic scattering. So it’s a 14m dispersion, so this 2.6MeV or so separation to the inelastic is well separated in the scattering plane from where we put our detector. In this way, we can just put our detector there and just do an analog integration of our detector, and readout only the elastics with only a very small contamination that’s not difficult to quantify at the necessary level. These spectrometers are big, though. They don’t get very close together for a very forward angle experiment.  We need to measure around 5deg scattering so we introduced a septum magnet in front of the first quadrupole of each HRS. This is a tight squeeze, it was tough to fit in. After the beam goes through the septum, entering the HRS at a 12.5 </a:t>
            </a:r>
            <a:r>
              <a:rPr lang="en-US" dirty="0" err="1"/>
              <a:t>deg</a:t>
            </a:r>
            <a:r>
              <a:rPr lang="en-US" dirty="0"/>
              <a:t> opening angle , and you can see that aperture we need its about the size of your hand, that’s our acceptance about 2.5m downstream of the target. </a:t>
            </a:r>
          </a:p>
        </p:txBody>
      </p:sp>
      <p:sp>
        <p:nvSpPr>
          <p:cNvPr id="4" name="Slide Number Placeholder 3"/>
          <p:cNvSpPr>
            <a:spLocks noGrp="1"/>
          </p:cNvSpPr>
          <p:nvPr>
            <p:ph type="sldNum" sz="quarter" idx="5"/>
          </p:nvPr>
        </p:nvSpPr>
        <p:spPr/>
        <p:txBody>
          <a:bodyPr/>
          <a:lstStyle/>
          <a:p>
            <a:fld id="{EB82FDA9-DD10-1B47-A118-6D23855F209B}" type="slidenum">
              <a:rPr lang="en-US" smtClean="0"/>
              <a:pPr/>
              <a:t>31</a:t>
            </a:fld>
            <a:endParaRPr lang="en-US"/>
          </a:p>
        </p:txBody>
      </p:sp>
    </p:spTree>
    <p:extLst>
      <p:ext uri="{BB962C8B-B14F-4D97-AF65-F5344CB8AC3E}">
        <p14:creationId xmlns:p14="http://schemas.microsoft.com/office/powerpoint/2010/main" xmlns="" val="1228454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fld id="{46E52EB9-F5F2-45A6-90D6-34AD1D51E15E}" type="slidenum">
              <a:rPr lang="en-US" altLang="en-US" sz="1200" b="0">
                <a:latin typeface="Arial" panose="020B0604020202020204" pitchFamily="34" charset="0"/>
              </a:rPr>
              <a:pPr eaLnBrk="1" hangingPunct="1"/>
              <a:t>5</a:t>
            </a:fld>
            <a:endParaRPr lang="en-US" altLang="en-US" sz="1200" b="0">
              <a:latin typeface="Arial" panose="020B0604020202020204" pitchFamily="34" charset="0"/>
            </a:endParaRPr>
          </a:p>
        </p:txBody>
      </p:sp>
      <p:sp>
        <p:nvSpPr>
          <p:cNvPr id="91139" name="Rectangle 2"/>
          <p:cNvSpPr>
            <a:spLocks noGrp="1" noRot="1" noChangeAspect="1" noChangeArrowheads="1" noTextEdit="1"/>
          </p:cNvSpPr>
          <p:nvPr>
            <p:ph type="sldImg"/>
          </p:nvPr>
        </p:nvSpPr>
        <p:spPr>
          <a:xfrm>
            <a:off x="1143000" y="685800"/>
            <a:ext cx="4572000" cy="3429000"/>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xmlns="" val="1422581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Let’s move on to talk about the experiment itself. This took place at Jefferson Lab, CEBAF, the only operating facility in the world where this kind of experiment could be performed. </a:t>
            </a:r>
          </a:p>
        </p:txBody>
      </p:sp>
      <p:sp>
        <p:nvSpPr>
          <p:cNvPr id="4" name="Slide Number Placeholder 3"/>
          <p:cNvSpPr>
            <a:spLocks noGrp="1"/>
          </p:cNvSpPr>
          <p:nvPr>
            <p:ph type="sldNum" sz="quarter" idx="5"/>
          </p:nvPr>
        </p:nvSpPr>
        <p:spPr/>
        <p:txBody>
          <a:bodyPr/>
          <a:lstStyle/>
          <a:p>
            <a:fld id="{EB82FDA9-DD10-1B47-A118-6D23855F209B}" type="slidenum">
              <a:rPr lang="en-US" smtClean="0"/>
              <a:pPr/>
              <a:t>6</a:t>
            </a:fld>
            <a:endParaRPr lang="en-US"/>
          </a:p>
        </p:txBody>
      </p:sp>
    </p:spTree>
    <p:extLst>
      <p:ext uri="{BB962C8B-B14F-4D97-AF65-F5344CB8AC3E}">
        <p14:creationId xmlns:p14="http://schemas.microsoft.com/office/powerpoint/2010/main" xmlns="" val="2103809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statistical convergence, L/R helicity is flipped back and fourth quickly. For suppression of systematics, both fast and slow reversals are used. The fast and slow reversals as follows: There are 8 total reversal combos: PC flips, HWP insertions, Double </a:t>
            </a:r>
            <a:r>
              <a:rPr lang="en-US" dirty="0" err="1"/>
              <a:t>wein</a:t>
            </a:r>
            <a:r>
              <a:rPr lang="en-US" dirty="0"/>
              <a:t> flips. PC flips are fast at 120Hz or 240Hz for PREXII, slow means infrequent. HWP reverses the laser pol once or twice/day, Double </a:t>
            </a:r>
            <a:r>
              <a:rPr lang="en-US" dirty="0" err="1"/>
              <a:t>wein</a:t>
            </a:r>
            <a:r>
              <a:rPr lang="en-US" dirty="0"/>
              <a:t> flipper reverses the </a:t>
            </a:r>
            <a:r>
              <a:rPr lang="en-US" dirty="0" err="1"/>
              <a:t>ebeam</a:t>
            </a:r>
            <a:r>
              <a:rPr lang="en-US" dirty="0"/>
              <a:t> pol. once per few weeks. The double </a:t>
            </a:r>
            <a:r>
              <a:rPr lang="en-US" dirty="0" err="1"/>
              <a:t>wein</a:t>
            </a:r>
            <a:r>
              <a:rPr lang="en-US" dirty="0"/>
              <a:t> consists of crossed E &amp; B fields in the low energy injector that allow us to use precession of the spin of the electron beam to flip the electron beam polarization relative to the helicity state of the laser altogether. </a:t>
            </a:r>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F4A0B-0BC9-44DB-BD20-B6879E69C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11200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r>
              <a:rPr lang="en-US" dirty="0"/>
              <a:t>(side by side </a:t>
            </a:r>
            <a:r>
              <a:rPr lang="en-US" dirty="0" err="1"/>
              <a:t>prex</a:t>
            </a:r>
            <a:r>
              <a:rPr lang="en-US" dirty="0"/>
              <a:t>/</a:t>
            </a:r>
            <a:r>
              <a:rPr lang="en-US" dirty="0" err="1"/>
              <a:t>crex</a:t>
            </a:r>
            <a:r>
              <a:rPr lang="en-US" dirty="0"/>
              <a:t>: this sort of technique optimized for rates up to PREX 4GHz, technical challenge reduced by this, 50MHz rate only needed for CREX 100X greater width 1% of rate, larger asymmetry really made this less challenging in terms of rate, 785ppm width, used the technique, built for big rates and small </a:t>
            </a:r>
            <a:r>
              <a:rPr lang="en-US" dirty="0" err="1"/>
              <a:t>asym</a:t>
            </a:r>
            <a:r>
              <a:rPr lang="en-US" dirty="0"/>
              <a:t>, but used it for relatively easy low rate meas.)To measure a small asymmetry like this, what you’ll do is measure the scattering rate for right handed and left handed electrons. But there’s no way you can count individual electrons. We measured over the course of the experiment about 6-peta-electrons or 9milliCoulombs of accumulated charge in our detectors. So that is a large # to count. You wouldn’t count that in a finite amount of time (the length of time you can keep a grad student around, you’d have very old graduate students and a very costly experiment if you tried to do this in counting mode). So,  we integrate. We set the beam polarization,  take data for a while doing an analog integration of everything that comes into the detector. And then we flip the polarization and do the same thing again. And analog integration is sensitive to baseline shifts and all sorts of sources of noise. But on the other hand you don’t care about measuring a </a:t>
            </a:r>
            <a:r>
              <a:rPr lang="en-US" dirty="0" err="1"/>
              <a:t>xsec</a:t>
            </a:r>
            <a:r>
              <a:rPr lang="en-US" dirty="0"/>
              <a:t>, you only care about a fractional difference. So if you do this rapidly enough, those sources of noise are steady over the course of that measurement and you can get a fractional difference measured rather precisely. </a:t>
            </a:r>
          </a:p>
          <a:p>
            <a:endParaRPr lang="en-US" dirty="0"/>
          </a:p>
          <a:p>
            <a:r>
              <a:rPr lang="en-US" dirty="0"/>
              <a:t>When we do this, we actually measure in octets of polarization: 8 windows where the polarization is held in a particular pattern to fit inside a 30Hz cycle, designed to cancel out dominant and problematic 60Hz noise from our measurement. We make 4 comparisons from the 8 windows and average them to generate 1 data point for 1 “event”. With a 70uA beam we saw about a 4GHz rate and measuring a width of about 97ppm. So this is our distribution in those individual measurements. It’s mean in this picture is indistinguishable from zero. But there’s a lot of events in there. Poisson statistics 1/</a:t>
            </a:r>
            <a:r>
              <a:rPr lang="en-US" dirty="0" err="1"/>
              <a:t>rootN</a:t>
            </a:r>
            <a:r>
              <a:rPr lang="en-US" dirty="0"/>
              <a:t> times 97ppm is the precision of our experiment. And the number of octet events was about 40million. So we collected data until it’s essentially like there were 40million points in this histogram…but we’ll get to data analysis that later. </a:t>
            </a:r>
          </a:p>
        </p:txBody>
      </p:sp>
      <p:sp>
        <p:nvSpPr>
          <p:cNvPr id="4" name="Slide Number Placeholder 3"/>
          <p:cNvSpPr>
            <a:spLocks noGrp="1"/>
          </p:cNvSpPr>
          <p:nvPr>
            <p:ph type="sldNum" sz="quarter" idx="5"/>
          </p:nvPr>
        </p:nvSpPr>
        <p:spPr/>
        <p:txBody>
          <a:bodyPr/>
          <a:lstStyle/>
          <a:p>
            <a:fld id="{EB82FDA9-DD10-1B47-A118-6D23855F209B}" type="slidenum">
              <a:rPr lang="en-US" smtClean="0"/>
              <a:pPr/>
              <a:t>8</a:t>
            </a:fld>
            <a:endParaRPr lang="en-US"/>
          </a:p>
        </p:txBody>
      </p:sp>
    </p:spTree>
    <p:extLst>
      <p:ext uri="{BB962C8B-B14F-4D97-AF65-F5344CB8AC3E}">
        <p14:creationId xmlns:p14="http://schemas.microsoft.com/office/powerpoint/2010/main" xmlns="" val="1809456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I’ll take you into where the action is inside the hut 5 stories tall)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2FDA9-DD10-1B47-A118-6D23855F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568478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A849CCA-3CD8-4D0F-95C0-C95C44FDED73}" type="slidenum">
              <a:rPr lang="en-US" altLang="en-US"/>
              <a:pPr/>
              <a:t>21</a:t>
            </a:fld>
            <a:endParaRPr lang="en-US" altLang="en-US"/>
          </a:p>
        </p:txBody>
      </p:sp>
      <p:sp>
        <p:nvSpPr>
          <p:cNvPr id="60419" name="Rectangle 2"/>
          <p:cNvSpPr>
            <a:spLocks noGrp="1" noRot="1" noChangeAspect="1" noChangeArrowheads="1" noTextEdit="1"/>
          </p:cNvSpPr>
          <p:nvPr>
            <p:ph type="sldImg"/>
          </p:nvPr>
        </p:nvSpPr>
        <p:spPr>
          <a:xfrm>
            <a:off x="1143000" y="685800"/>
            <a:ext cx="4572000" cy="3429000"/>
          </a:xfrm>
          <a:ln/>
        </p:spPr>
      </p:sp>
      <p:sp>
        <p:nvSpPr>
          <p:cNvPr id="60420" name="Rectangle 3"/>
          <p:cNvSpPr>
            <a:spLocks noGrp="1" noChangeArrowheads="1"/>
          </p:cNvSpPr>
          <p:nvPr>
            <p:ph type="body" idx="1"/>
          </p:nvPr>
        </p:nvSpPr>
        <p:spPr>
          <a:noFill/>
          <a:ln/>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Integrating </a:t>
            </a:r>
            <a:r>
              <a:rPr lang="en-US" dirty="0" err="1"/>
              <a:t>det</a:t>
            </a:r>
            <a:r>
              <a:rPr lang="en-US" dirty="0"/>
              <a:t>: In focal plane we place these integrating detectors. We focus the elastic stripe . It’s an unusual optics configuration for the spectrometer as well. We tune the optics so that we’re not separating out the elastic peak and trying to disperse the beam to measure it really well, instead we want to focus the elastic peak in a really small spot. So we focus that down onto a small piece of quartz, about 3.5cm across and a bit longer cause it’s carrying it’s own light back to the phototube. Each piece of quartz it mated to a single phototube. This fused silica Cerenkov radiator is about 5mm thick. Electrons go through, the photons radiate, those photons are collected. Now, a thin piece of quartz doesn’t give you a lot of photons and you have to have good resolution in this. All the photons need to count the same and to the extent that they don’t, that there’s noise in your measurement and that ultimately becomes statistical noise and degrades the statistical power of your result. So, you need to have the photon count as high as possible. There’s a very careful design with a lot of beam testing done which revealed that for this energy of electrons, you need to have this thin quartz because you can optimize it to get a lot of photons out but you really have to avoid developing showers which produce a long tail and screw up the uniformity of the measurement. The most crucial thing about this is actually nonlinearity. If you have a non-linear response in the phototube that’s a direct hit on your systematic uncertainty and that was extremely well characterized at Idaho State. We knew exactly how to run these to get a linear response. </a:t>
            </a:r>
          </a:p>
          <a:p>
            <a:endParaRPr lang="en-US" dirty="0"/>
          </a:p>
          <a:p>
            <a:r>
              <a:rPr lang="en-US" dirty="0"/>
              <a:t>Counting </a:t>
            </a:r>
            <a:r>
              <a:rPr lang="en-US" dirty="0" err="1"/>
              <a:t>det:We</a:t>
            </a:r>
            <a:r>
              <a:rPr lang="en-US" dirty="0"/>
              <a:t> also do have counting detectors up there. You have the standard HRS detectors, these vertical drift chambers, which lye just below the quartz detectors. But those are rate limited and if you are measuring at 4GHz you can only turn the beam down so low, so we needed to have a way to run at higher rates. For that we used GEMs, which were there in case we needed to measure at a higher beam current and unable to take trustworthy data with the Drift Chamber response. We used the drift chamber results to align the elastic peak on the quartz, to align our spectrometer, and ultimately to measure the acceptance of what we were detecting in our quartz. Mostly this stuff was used at very low currents, at 30nA.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2FDA9-DD10-1B47-A118-6D23855F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967422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When the beam gets to the Hall, we measure it’s polarization. For CREX this was done with two types of polarimeters: a Compton polarimeter and a Moller polarimeter. Moller: is a low current measurement, you have to turn the beam current way down. It’s invasive because it uses an iron foil. We have this saturated magnetization in the iron foil, in a high field magnet 3-4 Tesla. There’s a spectrometer, 4 </a:t>
            </a:r>
            <a:r>
              <a:rPr lang="en-US" dirty="0" err="1"/>
              <a:t>quadrapole</a:t>
            </a:r>
            <a:r>
              <a:rPr lang="en-US" dirty="0"/>
              <a:t> magnets, and a dipole magnet that will separate out the two symmetric elastic scattered Moller electrons. You can have a coincidence measurement L to R, so in that sense it’s a very low background measurement, and can be done relatively cleanly. There are some dangerous systematics hiding under that. You have to be very clear about what kinematics you’re accepting, and in particular there’s this troublesome problem of scattering off of atomic bound electrons, which confuses there acceptance slightly. You have to be very careful with how you setup the magnetic tune of the spectrometer. And that had to be redesigned</a:t>
            </a:r>
          </a:p>
          <a:p>
            <a:endParaRPr lang="en-US" strike="noStrike" dirty="0"/>
          </a:p>
          <a:p>
            <a:r>
              <a:rPr lang="en-US" strike="noStrike" dirty="0"/>
              <a:t>But we did that, some terrific work being done on that by the Moller group. </a:t>
            </a:r>
            <a:endParaRPr lang="en-US" strike="sngStrike" dirty="0"/>
          </a:p>
        </p:txBody>
      </p:sp>
      <p:sp>
        <p:nvSpPr>
          <p:cNvPr id="4" name="Slide Number Placeholder 3"/>
          <p:cNvSpPr>
            <a:spLocks noGrp="1"/>
          </p:cNvSpPr>
          <p:nvPr>
            <p:ph type="sldNum" sz="quarter" idx="5"/>
          </p:nvPr>
        </p:nvSpPr>
        <p:spPr/>
        <p:txBody>
          <a:bodyPr/>
          <a:lstStyle/>
          <a:p>
            <a:fld id="{EB82FDA9-DD10-1B47-A118-6D23855F209B}" type="slidenum">
              <a:rPr lang="en-US" smtClean="0"/>
              <a:pPr/>
              <a:t>25</a:t>
            </a:fld>
            <a:endParaRPr lang="en-US"/>
          </a:p>
        </p:txBody>
      </p:sp>
    </p:spTree>
    <p:extLst>
      <p:ext uri="{BB962C8B-B14F-4D97-AF65-F5344CB8AC3E}">
        <p14:creationId xmlns:p14="http://schemas.microsoft.com/office/powerpoint/2010/main" xmlns="" val="278841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Text">
    <p:spTree>
      <p:nvGrpSpPr>
        <p:cNvPr id="1" name=""/>
        <p:cNvGrpSpPr/>
        <p:nvPr/>
      </p:nvGrpSpPr>
      <p:grpSpPr>
        <a:xfrm>
          <a:off x="0" y="0"/>
          <a:ext cx="0" cy="0"/>
          <a:chOff x="0" y="0"/>
          <a:chExt cx="0" cy="0"/>
        </a:xfrm>
      </p:grpSpPr>
      <p:sp>
        <p:nvSpPr>
          <p:cNvPr id="17" name="Title Text"/>
          <p:cNvSpPr>
            <a:spLocks noGrp="1"/>
          </p:cNvSpPr>
          <p:nvPr>
            <p:ph type="title"/>
          </p:nvPr>
        </p:nvSpPr>
        <p:spPr>
          <a:prstGeom prst="rect">
            <a:avLst/>
          </a:prstGeom>
        </p:spPr>
        <p:txBody>
          <a:bodyPr/>
          <a:lstStyle/>
          <a:p>
            <a:r>
              <a:t>Title Text</a:t>
            </a:r>
          </a:p>
        </p:txBody>
      </p:sp>
      <p:sp>
        <p:nvSpPr>
          <p:cNvPr id="18"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9393958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4.bin"/><Relationship Id="rId11" Type="http://schemas.openxmlformats.org/officeDocument/2006/relationships/image" Target="../media/image9.jpeg"/><Relationship Id="rId5" Type="http://schemas.openxmlformats.org/officeDocument/2006/relationships/oleObject" Target="../embeddings/oleObject3.bin"/><Relationship Id="rId10" Type="http://schemas.openxmlformats.org/officeDocument/2006/relationships/oleObject" Target="../embeddings/oleObject7.bin"/><Relationship Id="rId4" Type="http://schemas.openxmlformats.org/officeDocument/2006/relationships/oleObject" Target="../embeddings/oleObject2.bin"/><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emf"/></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7.tiff"/><Relationship Id="rId5" Type="http://schemas.openxmlformats.org/officeDocument/2006/relationships/image" Target="../media/image76.tiff"/><Relationship Id="rId4" Type="http://schemas.openxmlformats.org/officeDocument/2006/relationships/image" Target="../media/image75.tiff"/></Relationships>
</file>

<file path=ppt/slides/_rels/slide26.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85.emf"/></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87.tiff"/></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oleObject" Target="../embeddings/oleObject17.bin"/><Relationship Id="rId3" Type="http://schemas.openxmlformats.org/officeDocument/2006/relationships/notesSlide" Target="../notesSlides/notesSlide1.xml"/><Relationship Id="rId7" Type="http://schemas.openxmlformats.org/officeDocument/2006/relationships/oleObject" Target="../embeddings/oleObject11.bin"/><Relationship Id="rId12" Type="http://schemas.openxmlformats.org/officeDocument/2006/relationships/oleObject" Target="../embeddings/oleObject16.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10.bin"/><Relationship Id="rId11" Type="http://schemas.openxmlformats.org/officeDocument/2006/relationships/oleObject" Target="../embeddings/oleObject15.bin"/><Relationship Id="rId5" Type="http://schemas.openxmlformats.org/officeDocument/2006/relationships/oleObject" Target="../embeddings/oleObject9.bin"/><Relationship Id="rId10" Type="http://schemas.openxmlformats.org/officeDocument/2006/relationships/oleObject" Target="../embeddings/oleObject14.bin"/><Relationship Id="rId4" Type="http://schemas.openxmlformats.org/officeDocument/2006/relationships/oleObject" Target="../embeddings/oleObject8.bin"/><Relationship Id="rId9" Type="http://schemas.openxmlformats.org/officeDocument/2006/relationships/oleObject" Target="../embeddings/oleObject13.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tiff"/><Relationship Id="rId3" Type="http://schemas.openxmlformats.org/officeDocument/2006/relationships/image" Target="../media/image24.jpeg"/><Relationship Id="rId7" Type="http://schemas.microsoft.com/office/2007/relationships/hdphoto" Target="../media/hdphoto2.wdp"/><Relationship Id="rId12" Type="http://schemas.openxmlformats.org/officeDocument/2006/relationships/image" Target="../media/image31.png"/><Relationship Id="rId17" Type="http://schemas.openxmlformats.org/officeDocument/2006/relationships/image" Target="../media/image36.tiff"/><Relationship Id="rId2" Type="http://schemas.openxmlformats.org/officeDocument/2006/relationships/notesSlide" Target="../notesSlides/notesSlide4.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5" Type="http://schemas.microsoft.com/office/2007/relationships/hdphoto" Target="../media/hdphoto1.wdp"/><Relationship Id="rId15" Type="http://schemas.openxmlformats.org/officeDocument/2006/relationships/image" Target="../media/image34.png"/><Relationship Id="rId10" Type="http://schemas.openxmlformats.org/officeDocument/2006/relationships/image" Target="../media/image29.tiff"/><Relationship Id="rId19" Type="http://schemas.openxmlformats.org/officeDocument/2006/relationships/image" Target="../media/image38.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3.tiff"/></Relationships>
</file>

<file path=ppt/slides/_rels/slide8.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a:spLocks/>
          </p:cNvSpPr>
          <p:nvPr/>
        </p:nvSpPr>
        <p:spPr bwMode="auto">
          <a:xfrm>
            <a:off x="1628913" y="2038057"/>
            <a:ext cx="533400" cy="131762"/>
          </a:xfrm>
          <a:custGeom>
            <a:avLst/>
            <a:gdLst>
              <a:gd name="T0" fmla="*/ 0 w 816"/>
              <a:gd name="T1" fmla="*/ 2147483647 h 352"/>
              <a:gd name="T2" fmla="*/ 2147483647 w 816"/>
              <a:gd name="T3" fmla="*/ 2147483647 h 352"/>
              <a:gd name="T4" fmla="*/ 2147483647 w 816"/>
              <a:gd name="T5" fmla="*/ 2147483647 h 352"/>
              <a:gd name="T6" fmla="*/ 2147483647 w 816"/>
              <a:gd name="T7" fmla="*/ 2147483647 h 352"/>
              <a:gd name="T8" fmla="*/ 2147483647 w 816"/>
              <a:gd name="T9" fmla="*/ 2147483647 h 352"/>
              <a:gd name="T10" fmla="*/ 2147483647 w 816"/>
              <a:gd name="T11" fmla="*/ 2147483647 h 352"/>
              <a:gd name="T12" fmla="*/ 2147483647 w 816"/>
              <a:gd name="T13" fmla="*/ 2147483647 h 352"/>
              <a:gd name="T14" fmla="*/ 2147483647 w 816"/>
              <a:gd name="T15" fmla="*/ 2147483647 h 352"/>
              <a:gd name="T16" fmla="*/ 2147483647 w 816"/>
              <a:gd name="T17" fmla="*/ 2147483647 h 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6"/>
              <a:gd name="T28" fmla="*/ 0 h 352"/>
              <a:gd name="T29" fmla="*/ 816 w 816"/>
              <a:gd name="T30" fmla="*/ 352 h 3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6" h="352">
                <a:moveTo>
                  <a:pt x="0" y="152"/>
                </a:moveTo>
                <a:cubicBezTo>
                  <a:pt x="32" y="76"/>
                  <a:pt x="64" y="0"/>
                  <a:pt x="96" y="8"/>
                </a:cubicBezTo>
                <a:cubicBezTo>
                  <a:pt x="128" y="16"/>
                  <a:pt x="160" y="144"/>
                  <a:pt x="192" y="200"/>
                </a:cubicBezTo>
                <a:cubicBezTo>
                  <a:pt x="224" y="256"/>
                  <a:pt x="248" y="352"/>
                  <a:pt x="288" y="344"/>
                </a:cubicBezTo>
                <a:cubicBezTo>
                  <a:pt x="328" y="336"/>
                  <a:pt x="392" y="208"/>
                  <a:pt x="432" y="152"/>
                </a:cubicBezTo>
                <a:cubicBezTo>
                  <a:pt x="472" y="96"/>
                  <a:pt x="496" y="8"/>
                  <a:pt x="528" y="8"/>
                </a:cubicBezTo>
                <a:cubicBezTo>
                  <a:pt x="560" y="8"/>
                  <a:pt x="592" y="96"/>
                  <a:pt x="624" y="152"/>
                </a:cubicBezTo>
                <a:cubicBezTo>
                  <a:pt x="656" y="208"/>
                  <a:pt x="688" y="344"/>
                  <a:pt x="720" y="344"/>
                </a:cubicBezTo>
                <a:cubicBezTo>
                  <a:pt x="752" y="344"/>
                  <a:pt x="800" y="184"/>
                  <a:pt x="816" y="152"/>
                </a:cubicBezTo>
              </a:path>
            </a:pathLst>
          </a:cu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 name="Line 5"/>
          <p:cNvSpPr>
            <a:spLocks noChangeShapeType="1"/>
          </p:cNvSpPr>
          <p:nvPr/>
        </p:nvSpPr>
        <p:spPr bwMode="auto">
          <a:xfrm flipV="1">
            <a:off x="1392375" y="2087269"/>
            <a:ext cx="228600" cy="36830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 name="Line 6"/>
          <p:cNvSpPr>
            <a:spLocks noChangeShapeType="1"/>
          </p:cNvSpPr>
          <p:nvPr/>
        </p:nvSpPr>
        <p:spPr bwMode="auto">
          <a:xfrm flipH="1" flipV="1">
            <a:off x="1400313" y="1782469"/>
            <a:ext cx="228600" cy="31750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 name="Line 7"/>
          <p:cNvSpPr>
            <a:spLocks noChangeShapeType="1"/>
          </p:cNvSpPr>
          <p:nvPr/>
        </p:nvSpPr>
        <p:spPr bwMode="auto">
          <a:xfrm flipV="1">
            <a:off x="2127388" y="1776119"/>
            <a:ext cx="228600" cy="38100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 name="Line 8"/>
          <p:cNvSpPr>
            <a:spLocks noChangeShapeType="1"/>
          </p:cNvSpPr>
          <p:nvPr/>
        </p:nvSpPr>
        <p:spPr bwMode="auto">
          <a:xfrm>
            <a:off x="2168665" y="2190457"/>
            <a:ext cx="123825" cy="38100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 name="Line 13"/>
          <p:cNvSpPr>
            <a:spLocks noChangeShapeType="1"/>
          </p:cNvSpPr>
          <p:nvPr/>
        </p:nvSpPr>
        <p:spPr bwMode="auto">
          <a:xfrm>
            <a:off x="3449775" y="2087269"/>
            <a:ext cx="609600" cy="76200"/>
          </a:xfrm>
          <a:prstGeom prst="line">
            <a:avLst/>
          </a:prstGeom>
          <a:noFill/>
          <a:ln w="1587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aphicFrame>
        <p:nvGraphicFramePr>
          <p:cNvPr id="11" name="Object 3"/>
          <p:cNvGraphicFramePr>
            <a:graphicFrameLocks noChangeAspect="1"/>
          </p:cNvGraphicFramePr>
          <p:nvPr>
            <p:extLst>
              <p:ext uri="{D42A27DB-BD31-4B8C-83A1-F6EECF244321}">
                <p14:modId xmlns:p14="http://schemas.microsoft.com/office/powerpoint/2010/main" xmlns="" val="1641513181"/>
              </p:ext>
            </p:extLst>
          </p:nvPr>
        </p:nvGraphicFramePr>
        <p:xfrm>
          <a:off x="1697175" y="2315869"/>
          <a:ext cx="274638" cy="357188"/>
        </p:xfrm>
        <a:graphic>
          <a:graphicData uri="http://schemas.openxmlformats.org/presentationml/2006/ole">
            <p:oleObj spid="_x0000_s43360" name="Equation" r:id="rId3" imgW="3048000" imgH="3962400" progId="Equation.3">
              <p:embed/>
            </p:oleObj>
          </a:graphicData>
        </a:graphic>
      </p:graphicFrame>
      <p:graphicFrame>
        <p:nvGraphicFramePr>
          <p:cNvPr id="12" name="Object 4"/>
          <p:cNvGraphicFramePr>
            <a:graphicFrameLocks noChangeAspect="1"/>
          </p:cNvGraphicFramePr>
          <p:nvPr>
            <p:extLst>
              <p:ext uri="{D42A27DB-BD31-4B8C-83A1-F6EECF244321}">
                <p14:modId xmlns:p14="http://schemas.microsoft.com/office/powerpoint/2010/main" xmlns="" val="3314370158"/>
              </p:ext>
            </p:extLst>
          </p:nvPr>
        </p:nvGraphicFramePr>
        <p:xfrm>
          <a:off x="3602177" y="2392069"/>
          <a:ext cx="320675" cy="300038"/>
        </p:xfrm>
        <a:graphic>
          <a:graphicData uri="http://schemas.openxmlformats.org/presentationml/2006/ole">
            <p:oleObj spid="_x0000_s43361" name="Equation" r:id="rId4" imgW="4876800" imgH="4572000" progId="Equation.3">
              <p:embed/>
            </p:oleObj>
          </a:graphicData>
        </a:graphic>
      </p:graphicFrame>
      <p:graphicFrame>
        <p:nvGraphicFramePr>
          <p:cNvPr id="13" name="Object 5"/>
          <p:cNvGraphicFramePr>
            <a:graphicFrameLocks noChangeAspect="1"/>
          </p:cNvGraphicFramePr>
          <p:nvPr>
            <p:extLst>
              <p:ext uri="{D42A27DB-BD31-4B8C-83A1-F6EECF244321}">
                <p14:modId xmlns:p14="http://schemas.microsoft.com/office/powerpoint/2010/main" xmlns="" val="1972574650"/>
              </p:ext>
            </p:extLst>
          </p:nvPr>
        </p:nvGraphicFramePr>
        <p:xfrm>
          <a:off x="1087575" y="2163469"/>
          <a:ext cx="357188" cy="407988"/>
        </p:xfrm>
        <a:graphic>
          <a:graphicData uri="http://schemas.openxmlformats.org/presentationml/2006/ole">
            <p:oleObj spid="_x0000_s43362" name="Equation" r:id="rId5" imgW="4267200" imgH="4876800" progId="Equation.3">
              <p:embed/>
            </p:oleObj>
          </a:graphicData>
        </a:graphic>
      </p:graphicFrame>
      <p:graphicFrame>
        <p:nvGraphicFramePr>
          <p:cNvPr id="14" name="Object 6"/>
          <p:cNvGraphicFramePr>
            <a:graphicFrameLocks noChangeAspect="1"/>
          </p:cNvGraphicFramePr>
          <p:nvPr>
            <p:extLst>
              <p:ext uri="{D42A27DB-BD31-4B8C-83A1-F6EECF244321}">
                <p14:modId xmlns:p14="http://schemas.microsoft.com/office/powerpoint/2010/main" xmlns="" val="2289089263"/>
              </p:ext>
            </p:extLst>
          </p:nvPr>
        </p:nvGraphicFramePr>
        <p:xfrm>
          <a:off x="2840175" y="2315869"/>
          <a:ext cx="357188" cy="407988"/>
        </p:xfrm>
        <a:graphic>
          <a:graphicData uri="http://schemas.openxmlformats.org/presentationml/2006/ole">
            <p:oleObj spid="_x0000_s43363" name="Equation" r:id="rId6" imgW="4267200" imgH="4876800" progId="Equation.3">
              <p:embed/>
            </p:oleObj>
          </a:graphicData>
        </a:graphic>
      </p:graphicFrame>
      <p:sp>
        <p:nvSpPr>
          <p:cNvPr id="15" name="Oval 18"/>
          <p:cNvSpPr>
            <a:spLocks noChangeArrowheads="1"/>
          </p:cNvSpPr>
          <p:nvPr/>
        </p:nvSpPr>
        <p:spPr bwMode="auto">
          <a:xfrm>
            <a:off x="2078175" y="2087269"/>
            <a:ext cx="152400" cy="152400"/>
          </a:xfrm>
          <a:prstGeom prst="ellipse">
            <a:avLst/>
          </a:prstGeom>
          <a:solidFill>
            <a:srgbClr val="000000"/>
          </a:solidFill>
          <a:ln w="9525">
            <a:solidFill>
              <a:schemeClr val="tx1"/>
            </a:solidFill>
            <a:round/>
            <a:headEnd/>
            <a:tailEnd/>
          </a:ln>
        </p:spPr>
        <p:txBody>
          <a:bodyPr wrap="none" anchor="ctr"/>
          <a:lstStyle>
            <a:lvl1pPr eaLnBrk="0" hangingPunct="0">
              <a:defRPr sz="1600" b="1">
                <a:solidFill>
                  <a:schemeClr val="tx1"/>
                </a:solidFill>
                <a:latin typeface="Georgia" charset="0"/>
              </a:defRPr>
            </a:lvl1pPr>
            <a:lvl2pPr marL="742950" indent="-285750" eaLnBrk="0" hangingPunct="0">
              <a:defRPr sz="1600" b="1">
                <a:solidFill>
                  <a:schemeClr val="tx1"/>
                </a:solidFill>
                <a:latin typeface="Georgia" charset="0"/>
              </a:defRPr>
            </a:lvl2pPr>
            <a:lvl3pPr marL="1143000" indent="-228600" eaLnBrk="0" hangingPunct="0">
              <a:defRPr sz="1600" b="1">
                <a:solidFill>
                  <a:schemeClr val="tx1"/>
                </a:solidFill>
                <a:latin typeface="Georgia" charset="0"/>
              </a:defRPr>
            </a:lvl3pPr>
            <a:lvl4pPr marL="1600200" indent="-228600" eaLnBrk="0" hangingPunct="0">
              <a:defRPr sz="1600" b="1">
                <a:solidFill>
                  <a:schemeClr val="tx1"/>
                </a:solidFill>
                <a:latin typeface="Georgia" charset="0"/>
              </a:defRPr>
            </a:lvl4pPr>
            <a:lvl5pPr marL="2057400" indent="-228600" eaLnBrk="0" hangingPunct="0">
              <a:defRPr sz="1600" b="1">
                <a:solidFill>
                  <a:schemeClr val="tx1"/>
                </a:solidFill>
                <a:latin typeface="Georgia" charset="0"/>
              </a:defRPr>
            </a:lvl5pPr>
            <a:lvl6pPr marL="2514600" indent="-228600" eaLnBrk="0" fontAlgn="base" hangingPunct="0">
              <a:spcBef>
                <a:spcPct val="0"/>
              </a:spcBef>
              <a:spcAft>
                <a:spcPct val="0"/>
              </a:spcAft>
              <a:defRPr sz="1600" b="1">
                <a:solidFill>
                  <a:schemeClr val="tx1"/>
                </a:solidFill>
                <a:latin typeface="Georgia" charset="0"/>
              </a:defRPr>
            </a:lvl6pPr>
            <a:lvl7pPr marL="2971800" indent="-228600" eaLnBrk="0" fontAlgn="base" hangingPunct="0">
              <a:spcBef>
                <a:spcPct val="0"/>
              </a:spcBef>
              <a:spcAft>
                <a:spcPct val="0"/>
              </a:spcAft>
              <a:defRPr sz="1600" b="1">
                <a:solidFill>
                  <a:schemeClr val="tx1"/>
                </a:solidFill>
                <a:latin typeface="Georgia" charset="0"/>
              </a:defRPr>
            </a:lvl7pPr>
            <a:lvl8pPr marL="3429000" indent="-228600" eaLnBrk="0" fontAlgn="base" hangingPunct="0">
              <a:spcBef>
                <a:spcPct val="0"/>
              </a:spcBef>
              <a:spcAft>
                <a:spcPct val="0"/>
              </a:spcAft>
              <a:defRPr sz="1600" b="1">
                <a:solidFill>
                  <a:schemeClr val="tx1"/>
                </a:solidFill>
                <a:latin typeface="Georgia" charset="0"/>
              </a:defRPr>
            </a:lvl8pPr>
            <a:lvl9pPr marL="3886200" indent="-228600" eaLnBrk="0" fontAlgn="base" hangingPunct="0">
              <a:spcBef>
                <a:spcPct val="0"/>
              </a:spcBef>
              <a:spcAft>
                <a:spcPct val="0"/>
              </a:spcAft>
              <a:defRPr sz="1600" b="1">
                <a:solidFill>
                  <a:schemeClr val="tx1"/>
                </a:solidFill>
                <a:latin typeface="Georgia" charset="0"/>
              </a:defRPr>
            </a:lvl9pPr>
          </a:lstStyle>
          <a:p>
            <a:pPr eaLnBrk="1" hangingPunct="1"/>
            <a:endParaRPr lang="en-US" altLang="en-US"/>
          </a:p>
        </p:txBody>
      </p:sp>
      <p:sp>
        <p:nvSpPr>
          <p:cNvPr id="16" name="Oval 19"/>
          <p:cNvSpPr>
            <a:spLocks noChangeArrowheads="1"/>
          </p:cNvSpPr>
          <p:nvPr/>
        </p:nvSpPr>
        <p:spPr bwMode="auto">
          <a:xfrm>
            <a:off x="3983175" y="2087269"/>
            <a:ext cx="152400" cy="152400"/>
          </a:xfrm>
          <a:prstGeom prst="ellipse">
            <a:avLst/>
          </a:prstGeom>
          <a:solidFill>
            <a:srgbClr val="000000"/>
          </a:solidFill>
          <a:ln w="9525">
            <a:solidFill>
              <a:schemeClr val="tx1"/>
            </a:solidFill>
            <a:round/>
            <a:headEnd/>
            <a:tailEnd/>
          </a:ln>
        </p:spPr>
        <p:txBody>
          <a:bodyPr wrap="none" anchor="ctr"/>
          <a:lstStyle>
            <a:lvl1pPr eaLnBrk="0" hangingPunct="0">
              <a:defRPr sz="1600" b="1">
                <a:solidFill>
                  <a:schemeClr val="tx1"/>
                </a:solidFill>
                <a:latin typeface="Georgia" charset="0"/>
              </a:defRPr>
            </a:lvl1pPr>
            <a:lvl2pPr marL="742950" indent="-285750" eaLnBrk="0" hangingPunct="0">
              <a:defRPr sz="1600" b="1">
                <a:solidFill>
                  <a:schemeClr val="tx1"/>
                </a:solidFill>
                <a:latin typeface="Georgia" charset="0"/>
              </a:defRPr>
            </a:lvl2pPr>
            <a:lvl3pPr marL="1143000" indent="-228600" eaLnBrk="0" hangingPunct="0">
              <a:defRPr sz="1600" b="1">
                <a:solidFill>
                  <a:schemeClr val="tx1"/>
                </a:solidFill>
                <a:latin typeface="Georgia" charset="0"/>
              </a:defRPr>
            </a:lvl3pPr>
            <a:lvl4pPr marL="1600200" indent="-228600" eaLnBrk="0" hangingPunct="0">
              <a:defRPr sz="1600" b="1">
                <a:solidFill>
                  <a:schemeClr val="tx1"/>
                </a:solidFill>
                <a:latin typeface="Georgia" charset="0"/>
              </a:defRPr>
            </a:lvl4pPr>
            <a:lvl5pPr marL="2057400" indent="-228600" eaLnBrk="0" hangingPunct="0">
              <a:defRPr sz="1600" b="1">
                <a:solidFill>
                  <a:schemeClr val="tx1"/>
                </a:solidFill>
                <a:latin typeface="Georgia" charset="0"/>
              </a:defRPr>
            </a:lvl5pPr>
            <a:lvl6pPr marL="2514600" indent="-228600" eaLnBrk="0" fontAlgn="base" hangingPunct="0">
              <a:spcBef>
                <a:spcPct val="0"/>
              </a:spcBef>
              <a:spcAft>
                <a:spcPct val="0"/>
              </a:spcAft>
              <a:defRPr sz="1600" b="1">
                <a:solidFill>
                  <a:schemeClr val="tx1"/>
                </a:solidFill>
                <a:latin typeface="Georgia" charset="0"/>
              </a:defRPr>
            </a:lvl6pPr>
            <a:lvl7pPr marL="2971800" indent="-228600" eaLnBrk="0" fontAlgn="base" hangingPunct="0">
              <a:spcBef>
                <a:spcPct val="0"/>
              </a:spcBef>
              <a:spcAft>
                <a:spcPct val="0"/>
              </a:spcAft>
              <a:defRPr sz="1600" b="1">
                <a:solidFill>
                  <a:schemeClr val="tx1"/>
                </a:solidFill>
                <a:latin typeface="Georgia" charset="0"/>
              </a:defRPr>
            </a:lvl7pPr>
            <a:lvl8pPr marL="3429000" indent="-228600" eaLnBrk="0" fontAlgn="base" hangingPunct="0">
              <a:spcBef>
                <a:spcPct val="0"/>
              </a:spcBef>
              <a:spcAft>
                <a:spcPct val="0"/>
              </a:spcAft>
              <a:defRPr sz="1600" b="1">
                <a:solidFill>
                  <a:schemeClr val="tx1"/>
                </a:solidFill>
                <a:latin typeface="Georgia" charset="0"/>
              </a:defRPr>
            </a:lvl8pPr>
            <a:lvl9pPr marL="3886200" indent="-228600" eaLnBrk="0" fontAlgn="base" hangingPunct="0">
              <a:spcBef>
                <a:spcPct val="0"/>
              </a:spcBef>
              <a:spcAft>
                <a:spcPct val="0"/>
              </a:spcAft>
              <a:defRPr sz="1600" b="1">
                <a:solidFill>
                  <a:schemeClr val="tx1"/>
                </a:solidFill>
                <a:latin typeface="Georgia" charset="0"/>
              </a:defRPr>
            </a:lvl9pPr>
          </a:lstStyle>
          <a:p>
            <a:pPr eaLnBrk="1" hangingPunct="1"/>
            <a:endParaRPr lang="en-US" altLang="en-US"/>
          </a:p>
        </p:txBody>
      </p:sp>
      <p:sp>
        <p:nvSpPr>
          <p:cNvPr id="17" name="Text Box 20"/>
          <p:cNvSpPr txBox="1">
            <a:spLocks noChangeArrowheads="1"/>
          </p:cNvSpPr>
          <p:nvPr/>
        </p:nvSpPr>
        <p:spPr bwMode="auto">
          <a:xfrm>
            <a:off x="2535375" y="1899944"/>
            <a:ext cx="609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charset="0"/>
              </a:defRPr>
            </a:lvl1pPr>
            <a:lvl2pPr marL="742950" indent="-285750" eaLnBrk="0" hangingPunct="0">
              <a:defRPr sz="1600" b="1">
                <a:solidFill>
                  <a:schemeClr val="tx1"/>
                </a:solidFill>
                <a:latin typeface="Georgia" charset="0"/>
              </a:defRPr>
            </a:lvl2pPr>
            <a:lvl3pPr marL="1143000" indent="-228600" eaLnBrk="0" hangingPunct="0">
              <a:defRPr sz="1600" b="1">
                <a:solidFill>
                  <a:schemeClr val="tx1"/>
                </a:solidFill>
                <a:latin typeface="Georgia" charset="0"/>
              </a:defRPr>
            </a:lvl3pPr>
            <a:lvl4pPr marL="1600200" indent="-228600" eaLnBrk="0" hangingPunct="0">
              <a:defRPr sz="1600" b="1">
                <a:solidFill>
                  <a:schemeClr val="tx1"/>
                </a:solidFill>
                <a:latin typeface="Georgia" charset="0"/>
              </a:defRPr>
            </a:lvl4pPr>
            <a:lvl5pPr marL="2057400" indent="-228600" eaLnBrk="0" hangingPunct="0">
              <a:defRPr sz="1600" b="1">
                <a:solidFill>
                  <a:schemeClr val="tx1"/>
                </a:solidFill>
                <a:latin typeface="Georgia" charset="0"/>
              </a:defRPr>
            </a:lvl5pPr>
            <a:lvl6pPr marL="2514600" indent="-228600" eaLnBrk="0" fontAlgn="base" hangingPunct="0">
              <a:spcBef>
                <a:spcPct val="0"/>
              </a:spcBef>
              <a:spcAft>
                <a:spcPct val="0"/>
              </a:spcAft>
              <a:defRPr sz="1600" b="1">
                <a:solidFill>
                  <a:schemeClr val="tx1"/>
                </a:solidFill>
                <a:latin typeface="Georgia" charset="0"/>
              </a:defRPr>
            </a:lvl6pPr>
            <a:lvl7pPr marL="2971800" indent="-228600" eaLnBrk="0" fontAlgn="base" hangingPunct="0">
              <a:spcBef>
                <a:spcPct val="0"/>
              </a:spcBef>
              <a:spcAft>
                <a:spcPct val="0"/>
              </a:spcAft>
              <a:defRPr sz="1600" b="1">
                <a:solidFill>
                  <a:schemeClr val="tx1"/>
                </a:solidFill>
                <a:latin typeface="Georgia" charset="0"/>
              </a:defRPr>
            </a:lvl7pPr>
            <a:lvl8pPr marL="3429000" indent="-228600" eaLnBrk="0" fontAlgn="base" hangingPunct="0">
              <a:spcBef>
                <a:spcPct val="0"/>
              </a:spcBef>
              <a:spcAft>
                <a:spcPct val="0"/>
              </a:spcAft>
              <a:defRPr sz="1600" b="1">
                <a:solidFill>
                  <a:schemeClr val="tx1"/>
                </a:solidFill>
                <a:latin typeface="Georgia" charset="0"/>
              </a:defRPr>
            </a:lvl8pPr>
            <a:lvl9pPr marL="3886200" indent="-228600" eaLnBrk="0" fontAlgn="base" hangingPunct="0">
              <a:spcBef>
                <a:spcPct val="0"/>
              </a:spcBef>
              <a:spcAft>
                <a:spcPct val="0"/>
              </a:spcAft>
              <a:defRPr sz="1600" b="1">
                <a:solidFill>
                  <a:schemeClr val="tx1"/>
                </a:solidFill>
                <a:latin typeface="Georgia" charset="0"/>
              </a:defRPr>
            </a:lvl9pPr>
          </a:lstStyle>
          <a:p>
            <a:pPr eaLnBrk="1" hangingPunct="1">
              <a:spcBef>
                <a:spcPct val="50000"/>
              </a:spcBef>
            </a:pPr>
            <a:r>
              <a:rPr lang="en-US" altLang="en-US" sz="2400">
                <a:latin typeface="Arial" charset="0"/>
              </a:rPr>
              <a:t>+</a:t>
            </a:r>
          </a:p>
        </p:txBody>
      </p:sp>
      <p:sp>
        <p:nvSpPr>
          <p:cNvPr id="18" name="Line 21"/>
          <p:cNvSpPr>
            <a:spLocks noChangeShapeType="1"/>
          </p:cNvSpPr>
          <p:nvPr/>
        </p:nvSpPr>
        <p:spPr bwMode="auto">
          <a:xfrm>
            <a:off x="935175" y="1630069"/>
            <a:ext cx="0" cy="12954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Text Box 23"/>
          <p:cNvSpPr txBox="1">
            <a:spLocks noChangeArrowheads="1"/>
          </p:cNvSpPr>
          <p:nvPr/>
        </p:nvSpPr>
        <p:spPr bwMode="auto">
          <a:xfrm>
            <a:off x="4632527" y="1442546"/>
            <a:ext cx="6858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charset="0"/>
              </a:defRPr>
            </a:lvl1pPr>
            <a:lvl2pPr marL="742950" indent="-285750" eaLnBrk="0" hangingPunct="0">
              <a:defRPr sz="1600" b="1">
                <a:solidFill>
                  <a:schemeClr val="tx1"/>
                </a:solidFill>
                <a:latin typeface="Georgia" charset="0"/>
              </a:defRPr>
            </a:lvl2pPr>
            <a:lvl3pPr marL="1143000" indent="-228600" eaLnBrk="0" hangingPunct="0">
              <a:defRPr sz="1600" b="1">
                <a:solidFill>
                  <a:schemeClr val="tx1"/>
                </a:solidFill>
                <a:latin typeface="Georgia" charset="0"/>
              </a:defRPr>
            </a:lvl3pPr>
            <a:lvl4pPr marL="1600200" indent="-228600" eaLnBrk="0" hangingPunct="0">
              <a:defRPr sz="1600" b="1">
                <a:solidFill>
                  <a:schemeClr val="tx1"/>
                </a:solidFill>
                <a:latin typeface="Georgia" charset="0"/>
              </a:defRPr>
            </a:lvl4pPr>
            <a:lvl5pPr marL="2057400" indent="-228600" eaLnBrk="0" hangingPunct="0">
              <a:defRPr sz="1600" b="1">
                <a:solidFill>
                  <a:schemeClr val="tx1"/>
                </a:solidFill>
                <a:latin typeface="Georgia" charset="0"/>
              </a:defRPr>
            </a:lvl5pPr>
            <a:lvl6pPr marL="2514600" indent="-228600" eaLnBrk="0" fontAlgn="base" hangingPunct="0">
              <a:spcBef>
                <a:spcPct val="0"/>
              </a:spcBef>
              <a:spcAft>
                <a:spcPct val="0"/>
              </a:spcAft>
              <a:defRPr sz="1600" b="1">
                <a:solidFill>
                  <a:schemeClr val="tx1"/>
                </a:solidFill>
                <a:latin typeface="Georgia" charset="0"/>
              </a:defRPr>
            </a:lvl6pPr>
            <a:lvl7pPr marL="2971800" indent="-228600" eaLnBrk="0" fontAlgn="base" hangingPunct="0">
              <a:spcBef>
                <a:spcPct val="0"/>
              </a:spcBef>
              <a:spcAft>
                <a:spcPct val="0"/>
              </a:spcAft>
              <a:defRPr sz="1600" b="1">
                <a:solidFill>
                  <a:schemeClr val="tx1"/>
                </a:solidFill>
                <a:latin typeface="Georgia" charset="0"/>
              </a:defRPr>
            </a:lvl7pPr>
            <a:lvl8pPr marL="3429000" indent="-228600" eaLnBrk="0" fontAlgn="base" hangingPunct="0">
              <a:spcBef>
                <a:spcPct val="0"/>
              </a:spcBef>
              <a:spcAft>
                <a:spcPct val="0"/>
              </a:spcAft>
              <a:defRPr sz="1600" b="1">
                <a:solidFill>
                  <a:schemeClr val="tx1"/>
                </a:solidFill>
                <a:latin typeface="Georgia" charset="0"/>
              </a:defRPr>
            </a:lvl8pPr>
            <a:lvl9pPr marL="3886200" indent="-228600" eaLnBrk="0" fontAlgn="base" hangingPunct="0">
              <a:spcBef>
                <a:spcPct val="0"/>
              </a:spcBef>
              <a:spcAft>
                <a:spcPct val="0"/>
              </a:spcAft>
              <a:defRPr sz="1600" b="1">
                <a:solidFill>
                  <a:schemeClr val="tx1"/>
                </a:solidFill>
                <a:latin typeface="Georgia" charset="0"/>
              </a:defRPr>
            </a:lvl9pPr>
          </a:lstStyle>
          <a:p>
            <a:pPr eaLnBrk="1" hangingPunct="1">
              <a:spcBef>
                <a:spcPct val="50000"/>
              </a:spcBef>
            </a:pPr>
            <a:r>
              <a:rPr lang="en-US" altLang="en-US" sz="1800" dirty="0">
                <a:latin typeface="Arial" charset="0"/>
              </a:rPr>
              <a:t>2</a:t>
            </a:r>
          </a:p>
        </p:txBody>
      </p:sp>
      <p:graphicFrame>
        <p:nvGraphicFramePr>
          <p:cNvPr id="20" name="Object 7"/>
          <p:cNvGraphicFramePr>
            <a:graphicFrameLocks noChangeAspect="1"/>
          </p:cNvGraphicFramePr>
          <p:nvPr>
            <p:extLst>
              <p:ext uri="{D42A27DB-BD31-4B8C-83A1-F6EECF244321}">
                <p14:modId xmlns:p14="http://schemas.microsoft.com/office/powerpoint/2010/main" xmlns="" val="4253898321"/>
              </p:ext>
            </p:extLst>
          </p:nvPr>
        </p:nvGraphicFramePr>
        <p:xfrm>
          <a:off x="173175" y="2011069"/>
          <a:ext cx="603250" cy="355600"/>
        </p:xfrm>
        <a:graphic>
          <a:graphicData uri="http://schemas.openxmlformats.org/presentationml/2006/ole">
            <p:oleObj spid="_x0000_s43364" name="Equation" r:id="rId7" imgW="6705600" imgH="3962400" progId="Equation.3">
              <p:embed/>
            </p:oleObj>
          </a:graphicData>
        </a:graphic>
      </p:graphicFrame>
      <p:sp>
        <p:nvSpPr>
          <p:cNvPr id="21" name="Line 6"/>
          <p:cNvSpPr>
            <a:spLocks noChangeShapeType="1"/>
          </p:cNvSpPr>
          <p:nvPr/>
        </p:nvSpPr>
        <p:spPr bwMode="auto">
          <a:xfrm flipH="1" flipV="1">
            <a:off x="3221175" y="1782469"/>
            <a:ext cx="228600" cy="31750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5"/>
          <p:cNvSpPr>
            <a:spLocks noChangeShapeType="1"/>
          </p:cNvSpPr>
          <p:nvPr/>
        </p:nvSpPr>
        <p:spPr bwMode="auto">
          <a:xfrm flipV="1">
            <a:off x="3227525" y="2072982"/>
            <a:ext cx="228600" cy="36830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 name="Line 7"/>
          <p:cNvSpPr>
            <a:spLocks noChangeShapeType="1"/>
          </p:cNvSpPr>
          <p:nvPr/>
        </p:nvSpPr>
        <p:spPr bwMode="auto">
          <a:xfrm flipV="1">
            <a:off x="4059375" y="1768182"/>
            <a:ext cx="228600" cy="38100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21"/>
          <p:cNvSpPr>
            <a:spLocks noChangeShapeType="1"/>
          </p:cNvSpPr>
          <p:nvPr/>
        </p:nvSpPr>
        <p:spPr bwMode="auto">
          <a:xfrm>
            <a:off x="4668975" y="1607844"/>
            <a:ext cx="0" cy="12954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8"/>
          <p:cNvSpPr>
            <a:spLocks noChangeShapeType="1"/>
          </p:cNvSpPr>
          <p:nvPr/>
        </p:nvSpPr>
        <p:spPr bwMode="auto">
          <a:xfrm>
            <a:off x="4073665" y="2190457"/>
            <a:ext cx="123825" cy="38100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xmlns="" val="793822157"/>
              </p:ext>
            </p:extLst>
          </p:nvPr>
        </p:nvGraphicFramePr>
        <p:xfrm>
          <a:off x="4876800" y="2057400"/>
          <a:ext cx="4083050" cy="749511"/>
        </p:xfrm>
        <a:graphic>
          <a:graphicData uri="http://schemas.openxmlformats.org/presentationml/2006/ole">
            <p:oleObj spid="_x0000_s43365" name="Equation" r:id="rId8" imgW="56388000" imgH="10363200" progId="Equation.3">
              <p:embed/>
            </p:oleObj>
          </a:graphicData>
        </a:graphic>
      </p:graphicFrame>
      <p:sp>
        <p:nvSpPr>
          <p:cNvPr id="2" name="TextBox 1"/>
          <p:cNvSpPr txBox="1"/>
          <p:nvPr/>
        </p:nvSpPr>
        <p:spPr>
          <a:xfrm>
            <a:off x="3174448" y="446882"/>
            <a:ext cx="789713" cy="369332"/>
          </a:xfrm>
          <a:prstGeom prst="rect">
            <a:avLst/>
          </a:prstGeom>
          <a:noFill/>
        </p:spPr>
        <p:txBody>
          <a:bodyPr wrap="square" rtlCol="0">
            <a:spAutoFit/>
          </a:bodyPr>
          <a:lstStyle/>
          <a:p>
            <a:r>
              <a:rPr lang="en-US" b="1" baseline="30000" dirty="0">
                <a:solidFill>
                  <a:srgbClr val="0070C0"/>
                </a:solidFill>
              </a:rPr>
              <a:t>208</a:t>
            </a:r>
            <a:r>
              <a:rPr lang="en-US" b="1" dirty="0">
                <a:solidFill>
                  <a:srgbClr val="0070C0"/>
                </a:solidFill>
              </a:rPr>
              <a:t>Pb</a:t>
            </a:r>
            <a:r>
              <a:rPr lang="en-US" b="1" dirty="0">
                <a:solidFill>
                  <a:srgbClr val="FF0000"/>
                </a:solidFill>
              </a:rPr>
              <a:t>  </a:t>
            </a:r>
            <a:endParaRPr lang="en-US" b="1" dirty="0">
              <a:solidFill>
                <a:schemeClr val="accent1"/>
              </a:solidFill>
            </a:endParaRPr>
          </a:p>
        </p:txBody>
      </p:sp>
      <p:sp>
        <p:nvSpPr>
          <p:cNvPr id="3" name="TextBox 2"/>
          <p:cNvSpPr txBox="1"/>
          <p:nvPr/>
        </p:nvSpPr>
        <p:spPr>
          <a:xfrm>
            <a:off x="5334000" y="3124200"/>
            <a:ext cx="3657600" cy="1292662"/>
          </a:xfrm>
          <a:prstGeom prst="rect">
            <a:avLst/>
          </a:prstGeom>
          <a:noFill/>
        </p:spPr>
        <p:txBody>
          <a:bodyPr wrap="square" rtlCol="0">
            <a:spAutoFit/>
          </a:bodyPr>
          <a:lstStyle/>
          <a:p>
            <a:r>
              <a:rPr lang="en-US" sz="2000" dirty="0">
                <a:solidFill>
                  <a:srgbClr val="C00000"/>
                </a:solidFill>
              </a:rPr>
              <a:t>Electroweak   Asymmetry  in  </a:t>
            </a:r>
          </a:p>
          <a:p>
            <a:r>
              <a:rPr lang="en-US" sz="2000" dirty="0">
                <a:solidFill>
                  <a:srgbClr val="C00000"/>
                </a:solidFill>
              </a:rPr>
              <a:t>Elastic   Electron-Nucleus  Scattering </a:t>
            </a:r>
            <a:endParaRPr lang="en-US" sz="2000" b="1" dirty="0">
              <a:solidFill>
                <a:srgbClr val="0070C0"/>
              </a:solidFill>
            </a:endParaRPr>
          </a:p>
          <a:p>
            <a:endParaRPr lang="en-US" dirty="0">
              <a:solidFill>
                <a:srgbClr val="0070C0"/>
              </a:solidFill>
            </a:endParaRPr>
          </a:p>
        </p:txBody>
      </p:sp>
      <p:sp>
        <p:nvSpPr>
          <p:cNvPr id="46" name="TextBox 45"/>
          <p:cNvSpPr txBox="1"/>
          <p:nvPr/>
        </p:nvSpPr>
        <p:spPr>
          <a:xfrm>
            <a:off x="974927" y="292687"/>
            <a:ext cx="4343400" cy="707886"/>
          </a:xfrm>
          <a:prstGeom prst="rect">
            <a:avLst/>
          </a:prstGeom>
          <a:noFill/>
        </p:spPr>
        <p:txBody>
          <a:bodyPr wrap="square" rtlCol="0">
            <a:spAutoFit/>
          </a:bodyPr>
          <a:lstStyle/>
          <a:p>
            <a:r>
              <a:rPr lang="en-US" sz="3600" dirty="0">
                <a:solidFill>
                  <a:srgbClr val="FF0000"/>
                </a:solidFill>
              </a:rPr>
              <a:t>CREX     </a:t>
            </a:r>
            <a:r>
              <a:rPr lang="en-US" dirty="0"/>
              <a:t> and                  </a:t>
            </a:r>
            <a:r>
              <a:rPr lang="en-US" sz="4000" dirty="0">
                <a:solidFill>
                  <a:srgbClr val="0070C0"/>
                </a:solidFill>
              </a:rPr>
              <a:t>PREX </a:t>
            </a:r>
            <a:r>
              <a:rPr lang="en-US" dirty="0"/>
              <a:t> </a:t>
            </a:r>
          </a:p>
        </p:txBody>
      </p:sp>
      <p:pic>
        <p:nvPicPr>
          <p:cNvPr id="45" name="Picture 44" descr="lead_nucleon_radii.png"/>
          <p:cNvPicPr>
            <a:picLocks noChangeAspect="1"/>
          </p:cNvPicPr>
          <p:nvPr/>
        </p:nvPicPr>
        <p:blipFill>
          <a:blip r:embed="rId9" cstate="print"/>
          <a:stretch>
            <a:fillRect/>
          </a:stretch>
        </p:blipFill>
        <p:spPr>
          <a:xfrm>
            <a:off x="1223085" y="3239262"/>
            <a:ext cx="3793477" cy="3305818"/>
          </a:xfrm>
          <a:prstGeom prst="rect">
            <a:avLst/>
          </a:prstGeom>
          <a:ln>
            <a:noFill/>
          </a:ln>
          <a:effectLst>
            <a:outerShdw blurRad="190500" algn="tl" rotWithShape="0">
              <a:srgbClr val="000000">
                <a:alpha val="70000"/>
              </a:srgbClr>
            </a:outerShdw>
          </a:effectLst>
        </p:spPr>
      </p:pic>
      <p:sp>
        <p:nvSpPr>
          <p:cNvPr id="47" name="Up Arrow 46"/>
          <p:cNvSpPr/>
          <p:nvPr/>
        </p:nvSpPr>
        <p:spPr>
          <a:xfrm rot="5400000">
            <a:off x="3184642" y="4965747"/>
            <a:ext cx="343628" cy="609600"/>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8" name="TextBox 47"/>
          <p:cNvSpPr txBox="1"/>
          <p:nvPr/>
        </p:nvSpPr>
        <p:spPr>
          <a:xfrm>
            <a:off x="460448" y="476656"/>
            <a:ext cx="1579425" cy="369332"/>
          </a:xfrm>
          <a:prstGeom prst="rect">
            <a:avLst/>
          </a:prstGeom>
          <a:noFill/>
        </p:spPr>
        <p:txBody>
          <a:bodyPr wrap="square" rtlCol="0">
            <a:spAutoFit/>
          </a:bodyPr>
          <a:lstStyle/>
          <a:p>
            <a:r>
              <a:rPr lang="en-US" b="1" baseline="30000" dirty="0">
                <a:solidFill>
                  <a:srgbClr val="FF0000"/>
                </a:solidFill>
              </a:rPr>
              <a:t>48</a:t>
            </a:r>
            <a:r>
              <a:rPr lang="en-US" b="1" dirty="0">
                <a:solidFill>
                  <a:srgbClr val="FF0000"/>
                </a:solidFill>
              </a:rPr>
              <a:t>Ca  </a:t>
            </a:r>
          </a:p>
        </p:txBody>
      </p:sp>
      <p:sp>
        <p:nvSpPr>
          <p:cNvPr id="49" name="Up Arrow 48"/>
          <p:cNvSpPr/>
          <p:nvPr/>
        </p:nvSpPr>
        <p:spPr>
          <a:xfrm rot="16200000">
            <a:off x="4152970" y="4972540"/>
            <a:ext cx="343628" cy="609600"/>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aphicFrame>
        <p:nvGraphicFramePr>
          <p:cNvPr id="30" name="Object 29"/>
          <p:cNvGraphicFramePr>
            <a:graphicFrameLocks noChangeAspect="1"/>
          </p:cNvGraphicFramePr>
          <p:nvPr>
            <p:extLst>
              <p:ext uri="{D42A27DB-BD31-4B8C-83A1-F6EECF244321}">
                <p14:modId xmlns:p14="http://schemas.microsoft.com/office/powerpoint/2010/main" xmlns="" val="1790067465"/>
              </p:ext>
            </p:extLst>
          </p:nvPr>
        </p:nvGraphicFramePr>
        <p:xfrm>
          <a:off x="5468973" y="5288783"/>
          <a:ext cx="2376488" cy="515938"/>
        </p:xfrm>
        <a:graphic>
          <a:graphicData uri="http://schemas.openxmlformats.org/presentationml/2006/ole">
            <p:oleObj spid="_x0000_s43366" name="Microsoft Equation 3.0" r:id="rId10" imgW="36576000" imgH="7924800" progId="Equation.3">
              <p:embed/>
            </p:oleObj>
          </a:graphicData>
        </a:graphic>
      </p:graphicFrame>
      <p:sp>
        <p:nvSpPr>
          <p:cNvPr id="50" name="TextBox 49"/>
          <p:cNvSpPr txBox="1"/>
          <p:nvPr/>
        </p:nvSpPr>
        <p:spPr>
          <a:xfrm>
            <a:off x="4827935" y="4541143"/>
            <a:ext cx="2491279" cy="523220"/>
          </a:xfrm>
          <a:prstGeom prst="rect">
            <a:avLst/>
          </a:prstGeom>
          <a:solidFill>
            <a:schemeClr val="bg1"/>
          </a:solidFill>
        </p:spPr>
        <p:txBody>
          <a:bodyPr wrap="square" rtlCol="0">
            <a:spAutoFit/>
          </a:bodyPr>
          <a:lstStyle/>
          <a:p>
            <a:r>
              <a:rPr lang="en-US" sz="2800" b="1" dirty="0">
                <a:solidFill>
                  <a:srgbClr val="0070C0"/>
                </a:solidFill>
              </a:rPr>
              <a:t>Neutron  Skin </a:t>
            </a:r>
          </a:p>
        </p:txBody>
      </p:sp>
      <p:sp>
        <p:nvSpPr>
          <p:cNvPr id="55" name="TextBox 54"/>
          <p:cNvSpPr txBox="1"/>
          <p:nvPr/>
        </p:nvSpPr>
        <p:spPr>
          <a:xfrm>
            <a:off x="1447436" y="3333164"/>
            <a:ext cx="1261478" cy="400110"/>
          </a:xfrm>
          <a:prstGeom prst="rect">
            <a:avLst/>
          </a:prstGeom>
          <a:solidFill>
            <a:schemeClr val="bg1"/>
          </a:solidFill>
        </p:spPr>
        <p:txBody>
          <a:bodyPr wrap="square" rtlCol="0">
            <a:spAutoFit/>
          </a:bodyPr>
          <a:lstStyle/>
          <a:p>
            <a:r>
              <a:rPr lang="en-US" sz="1400" dirty="0">
                <a:solidFill>
                  <a:srgbClr val="00B050"/>
                </a:solidFill>
              </a:rPr>
              <a:t>C. J. Horowitz</a:t>
            </a:r>
            <a:r>
              <a:rPr lang="en-US" sz="2000" b="1" dirty="0">
                <a:solidFill>
                  <a:srgbClr val="0070C0"/>
                </a:solidFill>
              </a:rPr>
              <a:t> </a:t>
            </a:r>
          </a:p>
        </p:txBody>
      </p:sp>
      <p:sp>
        <p:nvSpPr>
          <p:cNvPr id="56" name="TextBox 16"/>
          <p:cNvSpPr txBox="1">
            <a:spLocks noChangeArrowheads="1"/>
          </p:cNvSpPr>
          <p:nvPr/>
        </p:nvSpPr>
        <p:spPr bwMode="auto">
          <a:xfrm>
            <a:off x="8305800" y="6419852"/>
            <a:ext cx="685800" cy="276999"/>
          </a:xfrm>
          <a:prstGeom prst="rect">
            <a:avLst/>
          </a:prstGeom>
          <a:noFill/>
          <a:ln w="9525">
            <a:noFill/>
            <a:miter lim="800000"/>
            <a:headEnd/>
            <a:tailEnd/>
          </a:ln>
        </p:spPr>
        <p:txBody>
          <a:bodyPr wrap="square">
            <a:spAutoFit/>
          </a:bodyPr>
          <a:lstStyle/>
          <a:p>
            <a:r>
              <a:rPr lang="en-US" sz="1200" dirty="0">
                <a:latin typeface="Arial" pitchFamily="34" charset="0"/>
                <a:cs typeface="Arial" pitchFamily="34" charset="0"/>
              </a:rPr>
              <a:t>1/15</a:t>
            </a:r>
          </a:p>
        </p:txBody>
      </p:sp>
      <p:pic>
        <p:nvPicPr>
          <p:cNvPr id="36" name="Picture 35"/>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569331" y="6285507"/>
            <a:ext cx="2526788" cy="549301"/>
          </a:xfrm>
          <a:prstGeom prst="rect">
            <a:avLst/>
          </a:prstGeom>
        </p:spPr>
      </p:pic>
      <p:sp>
        <p:nvSpPr>
          <p:cNvPr id="38" name="Rectangle 15"/>
          <p:cNvSpPr>
            <a:spLocks noChangeArrowheads="1"/>
          </p:cNvSpPr>
          <p:nvPr/>
        </p:nvSpPr>
        <p:spPr bwMode="auto">
          <a:xfrm>
            <a:off x="5737704" y="1010920"/>
            <a:ext cx="3200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0" dirty="0">
                <a:solidFill>
                  <a:srgbClr val="7030A0"/>
                </a:solidFill>
                <a:latin typeface="Lucida Bright" panose="02040602050505020304" pitchFamily="18" charset="0"/>
              </a:rPr>
              <a:t>http://hallaweb.jlab.org/parity/prex</a:t>
            </a:r>
          </a:p>
        </p:txBody>
      </p:sp>
      <p:sp>
        <p:nvSpPr>
          <p:cNvPr id="34" name="TextBox 33"/>
          <p:cNvSpPr txBox="1"/>
          <p:nvPr/>
        </p:nvSpPr>
        <p:spPr>
          <a:xfrm>
            <a:off x="5781040" y="360680"/>
            <a:ext cx="2834706" cy="671513"/>
          </a:xfrm>
          <a:prstGeom prst="rect">
            <a:avLst/>
          </a:prstGeom>
          <a:solidFill>
            <a:schemeClr val="accent5">
              <a:lumMod val="20000"/>
              <a:lumOff val="80000"/>
            </a:schemeClr>
          </a:solidFill>
        </p:spPr>
        <p:txBody>
          <a:bodyPr wrap="square" rtlCol="0">
            <a:spAutoFit/>
          </a:bodyPr>
          <a:lstStyle/>
          <a:p>
            <a:r>
              <a:rPr lang="en-US" sz="2400" i="1" dirty="0"/>
              <a:t>    </a:t>
            </a:r>
            <a:r>
              <a:rPr lang="en-US" sz="2400" b="1" i="1" dirty="0"/>
              <a:t>Robert  Michaels</a:t>
            </a:r>
          </a:p>
          <a:p>
            <a:r>
              <a:rPr lang="en-US" dirty="0"/>
              <a:t>            </a:t>
            </a:r>
            <a:r>
              <a:rPr lang="en-US" b="1" dirty="0"/>
              <a:t>Jefferson  Lab</a:t>
            </a:r>
          </a:p>
        </p:txBody>
      </p:sp>
      <p:sp>
        <p:nvSpPr>
          <p:cNvPr id="41" name="TextBox 40"/>
          <p:cNvSpPr txBox="1"/>
          <p:nvPr/>
        </p:nvSpPr>
        <p:spPr>
          <a:xfrm>
            <a:off x="3399816" y="1028245"/>
            <a:ext cx="2057400" cy="307777"/>
          </a:xfrm>
          <a:prstGeom prst="rect">
            <a:avLst/>
          </a:prstGeom>
          <a:noFill/>
        </p:spPr>
        <p:txBody>
          <a:bodyPr wrap="square" rtlCol="0">
            <a:spAutoFit/>
          </a:bodyPr>
          <a:lstStyle/>
          <a:p>
            <a:r>
              <a:rPr lang="en-US" sz="1400" dirty="0"/>
              <a:t>PRL 126, 172502 (2021)</a:t>
            </a:r>
          </a:p>
        </p:txBody>
      </p:sp>
      <p:sp>
        <p:nvSpPr>
          <p:cNvPr id="26" name="TextBox 25">
            <a:extLst>
              <a:ext uri="{FF2B5EF4-FFF2-40B4-BE49-F238E27FC236}">
                <a16:creationId xmlns:a16="http://schemas.microsoft.com/office/drawing/2014/main" xmlns="" id="{F7664342-92AD-481F-956E-612F7DE82BCE}"/>
              </a:ext>
            </a:extLst>
          </p:cNvPr>
          <p:cNvSpPr txBox="1"/>
          <p:nvPr/>
        </p:nvSpPr>
        <p:spPr>
          <a:xfrm>
            <a:off x="5773173" y="1275742"/>
            <a:ext cx="3129461" cy="369332"/>
          </a:xfrm>
          <a:prstGeom prst="rect">
            <a:avLst/>
          </a:prstGeom>
          <a:noFill/>
        </p:spPr>
        <p:txBody>
          <a:bodyPr wrap="square" rtlCol="0">
            <a:spAutoFit/>
          </a:bodyPr>
          <a:lstStyle/>
          <a:p>
            <a:r>
              <a:rPr lang="en-US" dirty="0" smtClean="0"/>
              <a:t>Hall A </a:t>
            </a:r>
            <a:r>
              <a:rPr lang="en-US" dirty="0" err="1" smtClean="0"/>
              <a:t>Collab</a:t>
            </a:r>
            <a:r>
              <a:rPr lang="en-US" dirty="0" smtClean="0"/>
              <a:t> </a:t>
            </a:r>
            <a:r>
              <a:rPr lang="en-US" dirty="0" err="1" smtClean="0"/>
              <a:t>Mtg</a:t>
            </a:r>
            <a:r>
              <a:rPr lang="en-US" dirty="0" smtClean="0"/>
              <a:t>, Jan 26, 2023</a:t>
            </a:r>
            <a:endParaRPr lang="en-US" dirty="0"/>
          </a:p>
        </p:txBody>
      </p:sp>
      <p:sp>
        <p:nvSpPr>
          <p:cNvPr id="43" name="TextBox 42"/>
          <p:cNvSpPr txBox="1"/>
          <p:nvPr/>
        </p:nvSpPr>
        <p:spPr>
          <a:xfrm>
            <a:off x="533400" y="1031631"/>
            <a:ext cx="2057400" cy="307777"/>
          </a:xfrm>
          <a:prstGeom prst="rect">
            <a:avLst/>
          </a:prstGeom>
          <a:noFill/>
        </p:spPr>
        <p:txBody>
          <a:bodyPr wrap="square" rtlCol="0">
            <a:spAutoFit/>
          </a:bodyPr>
          <a:lstStyle/>
          <a:p>
            <a:r>
              <a:rPr lang="en-US" sz="1400" dirty="0"/>
              <a:t>PRL </a:t>
            </a:r>
            <a:r>
              <a:rPr lang="en-US" sz="1400" dirty="0" smtClean="0"/>
              <a:t>129, 042501 </a:t>
            </a:r>
            <a:r>
              <a:rPr lang="en-US" sz="1400" dirty="0"/>
              <a:t>(</a:t>
            </a:r>
            <a:r>
              <a:rPr lang="en-US" sz="1400" dirty="0" smtClean="0"/>
              <a:t>2022)</a:t>
            </a:r>
            <a:endParaRPr lang="en-US" sz="1400" dirty="0"/>
          </a:p>
        </p:txBody>
      </p:sp>
    </p:spTree>
    <p:extLst>
      <p:ext uri="{BB962C8B-B14F-4D97-AF65-F5344CB8AC3E}">
        <p14:creationId xmlns:p14="http://schemas.microsoft.com/office/powerpoint/2010/main" xmlns="" val="23809389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ekins.jpg"/>
          <p:cNvPicPr>
            <a:picLocks noChangeAspect="1"/>
          </p:cNvPicPr>
          <p:nvPr/>
        </p:nvPicPr>
        <p:blipFill>
          <a:blip r:embed="rId2" cstate="print"/>
          <a:stretch>
            <a:fillRect/>
          </a:stretch>
        </p:blipFill>
        <p:spPr>
          <a:xfrm>
            <a:off x="1066800" y="838200"/>
            <a:ext cx="2819029" cy="3757271"/>
          </a:xfrm>
          <a:prstGeom prst="rect">
            <a:avLst/>
          </a:prstGeom>
        </p:spPr>
      </p:pic>
      <p:pic>
        <p:nvPicPr>
          <p:cNvPr id="4" name="Picture 3">
            <a:extLst>
              <a:ext uri="{FF2B5EF4-FFF2-40B4-BE49-F238E27FC236}">
                <a16:creationId xmlns:a16="http://schemas.microsoft.com/office/drawing/2014/main" xmlns="" id="{42DC9921-6347-3C4D-A072-AB6B00388EE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7656" t="48853" r="57070" b="38056"/>
          <a:stretch/>
        </p:blipFill>
        <p:spPr>
          <a:xfrm>
            <a:off x="5562600" y="4038600"/>
            <a:ext cx="2740718" cy="2365160"/>
          </a:xfrm>
          <a:prstGeom prst="rect">
            <a:avLst/>
          </a:prstGeom>
          <a:ln>
            <a:solidFill>
              <a:schemeClr val="tx1"/>
            </a:solidFill>
          </a:ln>
        </p:spPr>
      </p:pic>
      <p:sp>
        <p:nvSpPr>
          <p:cNvPr id="5" name="Can 4">
            <a:extLst>
              <a:ext uri="{FF2B5EF4-FFF2-40B4-BE49-F238E27FC236}">
                <a16:creationId xmlns:a16="http://schemas.microsoft.com/office/drawing/2014/main" xmlns="" id="{8C20CDAE-E47E-9C42-AD25-C6F693276E95}"/>
              </a:ext>
            </a:extLst>
          </p:cNvPr>
          <p:cNvSpPr/>
          <p:nvPr/>
        </p:nvSpPr>
        <p:spPr>
          <a:xfrm>
            <a:off x="4419600" y="2209800"/>
            <a:ext cx="970583" cy="1000019"/>
          </a:xfrm>
          <a:prstGeom prst="can">
            <a:avLst/>
          </a:prstGeom>
          <a:solidFill>
            <a:schemeClr val="tx2">
              <a:lumMod val="20000"/>
              <a:lumOff val="80000"/>
            </a:schemeClr>
          </a:solidFill>
          <a:ln w="19050" cap="flat">
            <a:solidFill>
              <a:srgbClr val="0950FF"/>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venir Next"/>
            </a:endParaRPr>
          </a:p>
        </p:txBody>
      </p:sp>
      <p:pic>
        <p:nvPicPr>
          <p:cNvPr id="6" name="Picture 5" descr="TargetLadder.jpg">
            <a:extLst>
              <a:ext uri="{FF2B5EF4-FFF2-40B4-BE49-F238E27FC236}">
                <a16:creationId xmlns:a16="http://schemas.microsoft.com/office/drawing/2014/main" xmlns="" id="{2AE75E4A-DDFF-6D4A-A386-9F191BE6DD28}"/>
              </a:ext>
            </a:extLst>
          </p:cNvPr>
          <p:cNvPicPr>
            <a:picLocks noChangeAspect="1"/>
          </p:cNvPicPr>
          <p:nvPr/>
        </p:nvPicPr>
        <p:blipFill rotWithShape="1">
          <a:blip r:embed="rId4" cstate="print"/>
          <a:srcRect l="7640" t="31009" b="36240"/>
          <a:stretch/>
        </p:blipFill>
        <p:spPr>
          <a:xfrm>
            <a:off x="914400" y="4560722"/>
            <a:ext cx="4114800" cy="1458315"/>
          </a:xfrm>
          <a:prstGeom prst="rect">
            <a:avLst/>
          </a:prstGeom>
          <a:ln>
            <a:solidFill>
              <a:schemeClr val="tx1"/>
            </a:solidFill>
          </a:ln>
        </p:spPr>
      </p:pic>
      <p:sp>
        <p:nvSpPr>
          <p:cNvPr id="7" name="TextBox 6">
            <a:extLst>
              <a:ext uri="{FF2B5EF4-FFF2-40B4-BE49-F238E27FC236}">
                <a16:creationId xmlns:a16="http://schemas.microsoft.com/office/drawing/2014/main" xmlns="" id="{141E1277-0D17-734B-AE56-86AD60DDABDD}"/>
              </a:ext>
            </a:extLst>
          </p:cNvPr>
          <p:cNvSpPr txBox="1"/>
          <p:nvPr/>
        </p:nvSpPr>
        <p:spPr>
          <a:xfrm>
            <a:off x="4038600" y="1005840"/>
            <a:ext cx="1752600" cy="1129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367030" marR="81280" indent="-285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effectLst/>
                <a:uFill>
                  <a:solidFill>
                    <a:srgbClr val="000000"/>
                  </a:solidFill>
                </a:uFill>
                <a:latin typeface="Times" pitchFamily="2" charset="0"/>
                <a:sym typeface="Avenir Next"/>
              </a:rPr>
              <a:t>Single puck</a:t>
            </a:r>
          </a:p>
          <a:p>
            <a:pPr marL="367030" marR="81280" indent="-285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uFill>
                  <a:solidFill>
                    <a:srgbClr val="000000"/>
                  </a:solidFill>
                </a:uFill>
                <a:latin typeface="Times" pitchFamily="2" charset="0"/>
                <a:sym typeface="Avenir Next"/>
              </a:rPr>
              <a:t>5mm thick</a:t>
            </a:r>
          </a:p>
          <a:p>
            <a:pPr marL="367030" marR="81280" indent="-285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effectLst/>
                <a:uFill>
                  <a:solidFill>
                    <a:srgbClr val="000000"/>
                  </a:solidFill>
                </a:uFill>
                <a:latin typeface="Times" pitchFamily="2" charset="0"/>
                <a:sym typeface="Avenir Next"/>
              </a:rPr>
              <a:t>96% </a:t>
            </a:r>
            <a:r>
              <a:rPr kumimoji="0" lang="en-US" sz="1600" b="0" i="0" u="none" strike="noStrike" cap="none" spc="0" normalizeH="0" baseline="30000" dirty="0">
                <a:ln>
                  <a:noFill/>
                </a:ln>
                <a:effectLst/>
                <a:uFill>
                  <a:solidFill>
                    <a:srgbClr val="000000"/>
                  </a:solidFill>
                </a:uFill>
                <a:latin typeface="Times" pitchFamily="2" charset="0"/>
                <a:sym typeface="Avenir Next"/>
              </a:rPr>
              <a:t>48</a:t>
            </a:r>
            <a:r>
              <a:rPr kumimoji="0" lang="en-US" sz="1600" b="0" i="0" u="none" strike="noStrike" cap="none" spc="0" normalizeH="0" baseline="0" dirty="0">
                <a:ln>
                  <a:noFill/>
                </a:ln>
                <a:effectLst/>
                <a:uFill>
                  <a:solidFill>
                    <a:srgbClr val="000000"/>
                  </a:solidFill>
                </a:uFill>
                <a:latin typeface="Times" pitchFamily="2" charset="0"/>
                <a:sym typeface="Avenir Next"/>
              </a:rPr>
              <a:t>Ca</a:t>
            </a:r>
          </a:p>
          <a:p>
            <a:pPr marL="367030" marR="81280" indent="-285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uFill>
                  <a:solidFill>
                    <a:srgbClr val="000000"/>
                  </a:solidFill>
                </a:uFill>
                <a:latin typeface="Times" pitchFamily="2" charset="0"/>
                <a:sym typeface="Avenir Next"/>
              </a:rPr>
              <a:t>3.84% </a:t>
            </a:r>
            <a:r>
              <a:rPr lang="en-US" sz="1600" baseline="30000" dirty="0">
                <a:uFill>
                  <a:solidFill>
                    <a:srgbClr val="000000"/>
                  </a:solidFill>
                </a:uFill>
                <a:latin typeface="Times" pitchFamily="2" charset="0"/>
                <a:sym typeface="Avenir Next"/>
              </a:rPr>
              <a:t>40</a:t>
            </a:r>
            <a:r>
              <a:rPr lang="en-US" sz="1600" dirty="0">
                <a:uFill>
                  <a:solidFill>
                    <a:srgbClr val="000000"/>
                  </a:solidFill>
                </a:uFill>
                <a:latin typeface="Times" pitchFamily="2" charset="0"/>
                <a:sym typeface="Avenir Next"/>
              </a:rPr>
              <a:t>Ca</a:t>
            </a:r>
            <a:endParaRPr kumimoji="0" lang="en-US" sz="1600" b="0" i="0" u="none" strike="noStrike" cap="none" spc="0" normalizeH="0" baseline="0" dirty="0">
              <a:ln>
                <a:noFill/>
              </a:ln>
              <a:effectLst/>
              <a:uFill>
                <a:solidFill>
                  <a:srgbClr val="000000"/>
                </a:solidFill>
              </a:uFill>
              <a:latin typeface="Times" pitchFamily="2" charset="0"/>
              <a:sym typeface="Avenir Next"/>
            </a:endParaRPr>
          </a:p>
        </p:txBody>
      </p:sp>
      <p:sp>
        <p:nvSpPr>
          <p:cNvPr id="8" name="TextBox 7">
            <a:extLst>
              <a:ext uri="{FF2B5EF4-FFF2-40B4-BE49-F238E27FC236}">
                <a16:creationId xmlns:a16="http://schemas.microsoft.com/office/drawing/2014/main" xmlns="" id="{30423682-F605-6747-9BDF-A8418C8FF7C2}"/>
              </a:ext>
            </a:extLst>
          </p:cNvPr>
          <p:cNvSpPr txBox="1"/>
          <p:nvPr/>
        </p:nvSpPr>
        <p:spPr>
          <a:xfrm>
            <a:off x="5996940" y="980360"/>
            <a:ext cx="2590800"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367030" marR="81280" indent="-285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effectLst/>
                <a:uFill>
                  <a:solidFill>
                    <a:srgbClr val="000000"/>
                  </a:solidFill>
                </a:uFill>
                <a:latin typeface="Times" pitchFamily="2" charset="0"/>
                <a:sym typeface="Avenir Next"/>
              </a:rPr>
              <a:t>1puck+2 foils sandwiched</a:t>
            </a:r>
          </a:p>
          <a:p>
            <a:pPr marL="367030" marR="81280" indent="-285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uFill>
                  <a:solidFill>
                    <a:srgbClr val="000000"/>
                  </a:solidFill>
                </a:uFill>
                <a:latin typeface="Times" pitchFamily="2" charset="0"/>
                <a:sym typeface="Avenir Next"/>
              </a:rPr>
              <a:t>~5.7mm thick total</a:t>
            </a:r>
          </a:p>
          <a:p>
            <a:pPr marL="367030" marR="81280" indent="-285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effectLst/>
                <a:uFill>
                  <a:solidFill>
                    <a:srgbClr val="000000"/>
                  </a:solidFill>
                </a:uFill>
                <a:latin typeface="Times" pitchFamily="2" charset="0"/>
                <a:sym typeface="Avenir Next"/>
              </a:rPr>
              <a:t>~91.7% </a:t>
            </a:r>
            <a:r>
              <a:rPr kumimoji="0" lang="en-US" sz="1600" b="0" i="0" u="none" strike="noStrike" cap="none" spc="0" normalizeH="0" baseline="30000" dirty="0">
                <a:ln>
                  <a:noFill/>
                </a:ln>
                <a:effectLst/>
                <a:uFill>
                  <a:solidFill>
                    <a:srgbClr val="000000"/>
                  </a:solidFill>
                </a:uFill>
                <a:latin typeface="Times" pitchFamily="2" charset="0"/>
                <a:sym typeface="Avenir Next"/>
              </a:rPr>
              <a:t>48</a:t>
            </a:r>
            <a:r>
              <a:rPr kumimoji="0" lang="en-US" sz="1600" b="0" i="0" u="none" strike="noStrike" cap="none" spc="0" normalizeH="0" baseline="0" dirty="0">
                <a:ln>
                  <a:noFill/>
                </a:ln>
                <a:effectLst/>
                <a:uFill>
                  <a:solidFill>
                    <a:srgbClr val="000000"/>
                  </a:solidFill>
                </a:uFill>
                <a:latin typeface="Times" pitchFamily="2" charset="0"/>
                <a:sym typeface="Avenir Next"/>
              </a:rPr>
              <a:t>Ca</a:t>
            </a:r>
          </a:p>
          <a:p>
            <a:pPr marL="367030" marR="81280" indent="-285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uFill>
                  <a:solidFill>
                    <a:srgbClr val="000000"/>
                  </a:solidFill>
                </a:uFill>
                <a:latin typeface="Times" pitchFamily="2" charset="0"/>
                <a:sym typeface="Avenir Next"/>
              </a:rPr>
              <a:t>~7.96% </a:t>
            </a:r>
            <a:r>
              <a:rPr lang="en-US" sz="1600" baseline="30000" dirty="0">
                <a:uFill>
                  <a:solidFill>
                    <a:srgbClr val="000000"/>
                  </a:solidFill>
                </a:uFill>
                <a:latin typeface="Times" pitchFamily="2" charset="0"/>
                <a:sym typeface="Avenir Next"/>
              </a:rPr>
              <a:t>40</a:t>
            </a:r>
            <a:r>
              <a:rPr lang="en-US" sz="1600" dirty="0">
                <a:uFill>
                  <a:solidFill>
                    <a:srgbClr val="000000"/>
                  </a:solidFill>
                </a:uFill>
                <a:latin typeface="Times" pitchFamily="2" charset="0"/>
                <a:sym typeface="Avenir Next"/>
              </a:rPr>
              <a:t>Ca</a:t>
            </a:r>
            <a:endParaRPr kumimoji="0" lang="en-US" sz="1600" b="0" i="0" u="none" strike="noStrike" cap="none" spc="0" normalizeH="0" baseline="0" dirty="0">
              <a:ln>
                <a:noFill/>
              </a:ln>
              <a:effectLst/>
              <a:uFill>
                <a:solidFill>
                  <a:srgbClr val="000000"/>
                </a:solidFill>
              </a:uFill>
              <a:latin typeface="Times" pitchFamily="2" charset="0"/>
              <a:sym typeface="Avenir Next"/>
            </a:endParaRPr>
          </a:p>
        </p:txBody>
      </p:sp>
      <p:sp>
        <p:nvSpPr>
          <p:cNvPr id="9" name="Can 8">
            <a:extLst>
              <a:ext uri="{FF2B5EF4-FFF2-40B4-BE49-F238E27FC236}">
                <a16:creationId xmlns:a16="http://schemas.microsoft.com/office/drawing/2014/main" xmlns="" id="{3B9229ED-0A18-FE49-B7FB-B9D708BADE12}"/>
              </a:ext>
            </a:extLst>
          </p:cNvPr>
          <p:cNvSpPr/>
          <p:nvPr/>
        </p:nvSpPr>
        <p:spPr>
          <a:xfrm>
            <a:off x="6292953" y="2955747"/>
            <a:ext cx="1314236" cy="505571"/>
          </a:xfrm>
          <a:prstGeom prst="can">
            <a:avLst/>
          </a:prstGeom>
          <a:solidFill>
            <a:schemeClr val="tx2">
              <a:lumMod val="20000"/>
              <a:lumOff val="80000"/>
            </a:schemeClr>
          </a:solidFill>
          <a:ln w="12700" cap="flat">
            <a:solidFill>
              <a:srgbClr val="FF0000"/>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venir Next"/>
            </a:endParaRPr>
          </a:p>
        </p:txBody>
      </p:sp>
      <p:sp>
        <p:nvSpPr>
          <p:cNvPr id="10" name="Can 9">
            <a:extLst>
              <a:ext uri="{FF2B5EF4-FFF2-40B4-BE49-F238E27FC236}">
                <a16:creationId xmlns:a16="http://schemas.microsoft.com/office/drawing/2014/main" xmlns="" id="{7A400F35-233B-B44E-B861-8AF2BECE4E2F}"/>
              </a:ext>
            </a:extLst>
          </p:cNvPr>
          <p:cNvSpPr/>
          <p:nvPr/>
        </p:nvSpPr>
        <p:spPr>
          <a:xfrm>
            <a:off x="6300567" y="2405961"/>
            <a:ext cx="1299544" cy="106947"/>
          </a:xfrm>
          <a:prstGeom prst="can">
            <a:avLst>
              <a:gd name="adj" fmla="val 27089"/>
            </a:avLst>
          </a:prstGeom>
          <a:solidFill>
            <a:schemeClr val="tx2">
              <a:lumMod val="20000"/>
              <a:lumOff val="80000"/>
            </a:schemeClr>
          </a:solidFill>
          <a:ln w="12700" cap="flat">
            <a:solidFill>
              <a:srgbClr val="0950FF"/>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venir Next"/>
            </a:endParaRPr>
          </a:p>
        </p:txBody>
      </p:sp>
      <p:sp>
        <p:nvSpPr>
          <p:cNvPr id="11" name="Can 10">
            <a:extLst>
              <a:ext uri="{FF2B5EF4-FFF2-40B4-BE49-F238E27FC236}">
                <a16:creationId xmlns:a16="http://schemas.microsoft.com/office/drawing/2014/main" xmlns="" id="{98E95AAF-4AC8-684F-B277-A5A0B8F4428C}"/>
              </a:ext>
            </a:extLst>
          </p:cNvPr>
          <p:cNvSpPr/>
          <p:nvPr/>
        </p:nvSpPr>
        <p:spPr>
          <a:xfrm>
            <a:off x="6300567" y="2699090"/>
            <a:ext cx="1299544" cy="172272"/>
          </a:xfrm>
          <a:prstGeom prst="can">
            <a:avLst>
              <a:gd name="adj" fmla="val 27089"/>
            </a:avLst>
          </a:prstGeom>
          <a:solidFill>
            <a:schemeClr val="tx2">
              <a:lumMod val="20000"/>
              <a:lumOff val="80000"/>
            </a:schemeClr>
          </a:solidFill>
          <a:ln w="12700" cap="flat">
            <a:solidFill>
              <a:srgbClr val="0950FF"/>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venir Next"/>
            </a:endParaRPr>
          </a:p>
        </p:txBody>
      </p:sp>
      <p:sp>
        <p:nvSpPr>
          <p:cNvPr id="12" name="Rectangle 11">
            <a:extLst>
              <a:ext uri="{FF2B5EF4-FFF2-40B4-BE49-F238E27FC236}">
                <a16:creationId xmlns:a16="http://schemas.microsoft.com/office/drawing/2014/main" xmlns="" id="{12B20792-A66B-804D-A763-6027165F1E56}"/>
              </a:ext>
            </a:extLst>
          </p:cNvPr>
          <p:cNvSpPr/>
          <p:nvPr/>
        </p:nvSpPr>
        <p:spPr>
          <a:xfrm>
            <a:off x="7701483" y="3144035"/>
            <a:ext cx="912429" cy="307777"/>
          </a:xfrm>
          <a:prstGeom prst="rect">
            <a:avLst/>
          </a:prstGeom>
        </p:spPr>
        <p:txBody>
          <a:bodyPr wrap="none">
            <a:spAutoFit/>
          </a:bodyPr>
          <a:lstStyle/>
          <a:p>
            <a:r>
              <a:rPr lang="en-US" sz="1400" dirty="0">
                <a:latin typeface="Times" pitchFamily="2" charset="0"/>
              </a:rPr>
              <a:t>4.094 mm</a:t>
            </a:r>
          </a:p>
        </p:txBody>
      </p:sp>
      <p:sp>
        <p:nvSpPr>
          <p:cNvPr id="13" name="Rectangle 12">
            <a:extLst>
              <a:ext uri="{FF2B5EF4-FFF2-40B4-BE49-F238E27FC236}">
                <a16:creationId xmlns:a16="http://schemas.microsoft.com/office/drawing/2014/main" xmlns="" id="{BA1C4211-415D-2F48-BB4E-ED4C9941282E}"/>
              </a:ext>
            </a:extLst>
          </p:cNvPr>
          <p:cNvSpPr/>
          <p:nvPr/>
        </p:nvSpPr>
        <p:spPr>
          <a:xfrm>
            <a:off x="6541807" y="3607978"/>
            <a:ext cx="920445" cy="307777"/>
          </a:xfrm>
          <a:prstGeom prst="rect">
            <a:avLst/>
          </a:prstGeom>
        </p:spPr>
        <p:txBody>
          <a:bodyPr wrap="none">
            <a:spAutoFit/>
          </a:bodyPr>
          <a:lstStyle/>
          <a:p>
            <a:r>
              <a:rPr lang="en-US" sz="1400" dirty="0">
                <a:latin typeface="Times" pitchFamily="2" charset="0"/>
              </a:rPr>
              <a:t>~12.7 mm</a:t>
            </a:r>
          </a:p>
        </p:txBody>
      </p:sp>
      <p:sp>
        <p:nvSpPr>
          <p:cNvPr id="14" name="Rectangle 13">
            <a:extLst>
              <a:ext uri="{FF2B5EF4-FFF2-40B4-BE49-F238E27FC236}">
                <a16:creationId xmlns:a16="http://schemas.microsoft.com/office/drawing/2014/main" xmlns="" id="{8C73514F-5876-7C4F-B358-5ECB664A1534}"/>
              </a:ext>
            </a:extLst>
          </p:cNvPr>
          <p:cNvSpPr/>
          <p:nvPr/>
        </p:nvSpPr>
        <p:spPr>
          <a:xfrm>
            <a:off x="7710185" y="2726743"/>
            <a:ext cx="905825" cy="307777"/>
          </a:xfrm>
          <a:prstGeom prst="rect">
            <a:avLst/>
          </a:prstGeom>
        </p:spPr>
        <p:txBody>
          <a:bodyPr wrap="none">
            <a:spAutoFit/>
          </a:bodyPr>
          <a:lstStyle/>
          <a:p>
            <a:r>
              <a:rPr lang="en-US" sz="1400" dirty="0">
                <a:latin typeface="Times" pitchFamily="2" charset="0"/>
              </a:rPr>
              <a:t>1.118 mm</a:t>
            </a:r>
          </a:p>
        </p:txBody>
      </p:sp>
      <p:sp>
        <p:nvSpPr>
          <p:cNvPr id="15" name="Rectangle 14">
            <a:extLst>
              <a:ext uri="{FF2B5EF4-FFF2-40B4-BE49-F238E27FC236}">
                <a16:creationId xmlns:a16="http://schemas.microsoft.com/office/drawing/2014/main" xmlns="" id="{229A08B3-AEF1-7D48-998E-CF808EAD49EC}"/>
              </a:ext>
            </a:extLst>
          </p:cNvPr>
          <p:cNvSpPr/>
          <p:nvPr/>
        </p:nvSpPr>
        <p:spPr>
          <a:xfrm>
            <a:off x="7697723" y="2351976"/>
            <a:ext cx="905825" cy="307777"/>
          </a:xfrm>
          <a:prstGeom prst="rect">
            <a:avLst/>
          </a:prstGeom>
        </p:spPr>
        <p:txBody>
          <a:bodyPr wrap="none">
            <a:spAutoFit/>
          </a:bodyPr>
          <a:lstStyle/>
          <a:p>
            <a:r>
              <a:rPr lang="en-US" sz="1400" dirty="0">
                <a:latin typeface="Times" pitchFamily="2" charset="0"/>
              </a:rPr>
              <a:t>0.511 mm</a:t>
            </a:r>
          </a:p>
        </p:txBody>
      </p:sp>
      <p:cxnSp>
        <p:nvCxnSpPr>
          <p:cNvPr id="16" name="Straight Arrow Connector 15">
            <a:extLst>
              <a:ext uri="{FF2B5EF4-FFF2-40B4-BE49-F238E27FC236}">
                <a16:creationId xmlns:a16="http://schemas.microsoft.com/office/drawing/2014/main" xmlns="" id="{79E67421-ABB5-CD44-9670-B761FEDF7D4C}"/>
              </a:ext>
            </a:extLst>
          </p:cNvPr>
          <p:cNvCxnSpPr>
            <a:cxnSpLocks/>
          </p:cNvCxnSpPr>
          <p:nvPr/>
        </p:nvCxnSpPr>
        <p:spPr>
          <a:xfrm>
            <a:off x="7682137" y="3012258"/>
            <a:ext cx="0" cy="439554"/>
          </a:xfrm>
          <a:prstGeom prst="straightConnector1">
            <a:avLst/>
          </a:prstGeom>
          <a:noFill/>
          <a:ln w="127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xmlns="" id="{14F518E6-B6B0-2D4D-A4A0-A3F75DA895F3}"/>
              </a:ext>
            </a:extLst>
          </p:cNvPr>
          <p:cNvCxnSpPr>
            <a:cxnSpLocks/>
          </p:cNvCxnSpPr>
          <p:nvPr/>
        </p:nvCxnSpPr>
        <p:spPr>
          <a:xfrm>
            <a:off x="7682137" y="2719461"/>
            <a:ext cx="0" cy="200270"/>
          </a:xfrm>
          <a:prstGeom prst="straightConnector1">
            <a:avLst/>
          </a:prstGeom>
          <a:noFill/>
          <a:ln w="127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18" name="Straight Arrow Connector 17">
            <a:extLst>
              <a:ext uri="{FF2B5EF4-FFF2-40B4-BE49-F238E27FC236}">
                <a16:creationId xmlns:a16="http://schemas.microsoft.com/office/drawing/2014/main" xmlns="" id="{B6423AF6-BE9C-EB4B-8765-0410F8D8E605}"/>
              </a:ext>
            </a:extLst>
          </p:cNvPr>
          <p:cNvCxnSpPr>
            <a:cxnSpLocks/>
          </p:cNvCxnSpPr>
          <p:nvPr/>
        </p:nvCxnSpPr>
        <p:spPr>
          <a:xfrm>
            <a:off x="7685562" y="2366363"/>
            <a:ext cx="0" cy="200270"/>
          </a:xfrm>
          <a:prstGeom prst="straightConnector1">
            <a:avLst/>
          </a:prstGeom>
          <a:noFill/>
          <a:ln w="127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xmlns="" id="{111E8104-9EB8-3743-B06F-79262E93F730}"/>
              </a:ext>
            </a:extLst>
          </p:cNvPr>
          <p:cNvCxnSpPr>
            <a:cxnSpLocks/>
          </p:cNvCxnSpPr>
          <p:nvPr/>
        </p:nvCxnSpPr>
        <p:spPr>
          <a:xfrm flipH="1">
            <a:off x="6292953" y="3577865"/>
            <a:ext cx="1314237" cy="0"/>
          </a:xfrm>
          <a:prstGeom prst="straightConnector1">
            <a:avLst/>
          </a:prstGeom>
          <a:noFill/>
          <a:ln w="127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20" name="TextBox 19"/>
          <p:cNvSpPr txBox="1"/>
          <p:nvPr/>
        </p:nvSpPr>
        <p:spPr>
          <a:xfrm>
            <a:off x="1028700" y="186690"/>
            <a:ext cx="7467600" cy="584775"/>
          </a:xfrm>
          <a:prstGeom prst="rect">
            <a:avLst/>
          </a:prstGeom>
          <a:noFill/>
        </p:spPr>
        <p:txBody>
          <a:bodyPr wrap="square" rtlCol="0">
            <a:spAutoFit/>
          </a:bodyPr>
          <a:lstStyle/>
          <a:p>
            <a:r>
              <a:rPr lang="en-US" sz="3200" dirty="0"/>
              <a:t>Targets :  </a:t>
            </a:r>
            <a:r>
              <a:rPr lang="en-US" sz="3200" dirty="0" err="1"/>
              <a:t>Isotopically</a:t>
            </a:r>
            <a:r>
              <a:rPr lang="en-US" sz="3200" dirty="0"/>
              <a:t> pure  </a:t>
            </a:r>
            <a:r>
              <a:rPr lang="en-US" sz="3200" baseline="30000" dirty="0"/>
              <a:t>48</a:t>
            </a:r>
            <a:r>
              <a:rPr lang="en-US" sz="3200" dirty="0"/>
              <a:t>Ca  and </a:t>
            </a:r>
            <a:r>
              <a:rPr lang="en-US" sz="3200" baseline="30000" dirty="0"/>
              <a:t>208</a:t>
            </a:r>
            <a:r>
              <a:rPr lang="en-US" sz="3200" dirty="0"/>
              <a:t>Pb</a:t>
            </a:r>
          </a:p>
        </p:txBody>
      </p:sp>
      <p:sp>
        <p:nvSpPr>
          <p:cNvPr id="21" name="TextBox 20"/>
          <p:cNvSpPr txBox="1"/>
          <p:nvPr/>
        </p:nvSpPr>
        <p:spPr>
          <a:xfrm>
            <a:off x="4267200" y="685800"/>
            <a:ext cx="3048000" cy="381000"/>
          </a:xfrm>
          <a:prstGeom prst="rect">
            <a:avLst/>
          </a:prstGeom>
          <a:noFill/>
        </p:spPr>
        <p:txBody>
          <a:bodyPr wrap="square" rtlCol="0">
            <a:spAutoFit/>
          </a:bodyPr>
          <a:lstStyle/>
          <a:p>
            <a:r>
              <a:rPr lang="en-US" dirty="0">
                <a:solidFill>
                  <a:srgbClr val="0070C0"/>
                </a:solidFill>
              </a:rPr>
              <a:t>Started with            Ended with</a:t>
            </a:r>
          </a:p>
        </p:txBody>
      </p:sp>
      <p:sp>
        <p:nvSpPr>
          <p:cNvPr id="22" name="TextBox 21"/>
          <p:cNvSpPr txBox="1"/>
          <p:nvPr/>
        </p:nvSpPr>
        <p:spPr>
          <a:xfrm>
            <a:off x="1143000" y="6019800"/>
            <a:ext cx="3429000" cy="369332"/>
          </a:xfrm>
          <a:prstGeom prst="rect">
            <a:avLst/>
          </a:prstGeom>
          <a:noFill/>
        </p:spPr>
        <p:txBody>
          <a:bodyPr wrap="square" rtlCol="0">
            <a:spAutoFit/>
          </a:bodyPr>
          <a:lstStyle/>
          <a:p>
            <a:r>
              <a:rPr lang="en-US" dirty="0"/>
              <a:t>Cold target ladder (</a:t>
            </a:r>
            <a:r>
              <a:rPr lang="en-US" baseline="30000" dirty="0"/>
              <a:t>208</a:t>
            </a:r>
            <a:r>
              <a:rPr lang="en-US" dirty="0"/>
              <a:t>Pb and </a:t>
            </a:r>
            <a:r>
              <a:rPr lang="en-US" baseline="30000" dirty="0"/>
              <a:t>48</a:t>
            </a:r>
            <a:r>
              <a:rPr lang="en-US" dirty="0"/>
              <a:t>Ca)</a:t>
            </a:r>
          </a:p>
        </p:txBody>
      </p:sp>
      <p:sp>
        <p:nvSpPr>
          <p:cNvPr id="23" name="TextBox 22"/>
          <p:cNvSpPr txBox="1"/>
          <p:nvPr/>
        </p:nvSpPr>
        <p:spPr>
          <a:xfrm>
            <a:off x="6096000" y="4572000"/>
            <a:ext cx="762000" cy="461665"/>
          </a:xfrm>
          <a:prstGeom prst="rect">
            <a:avLst/>
          </a:prstGeom>
          <a:solidFill>
            <a:schemeClr val="bg1"/>
          </a:solidFill>
        </p:spPr>
        <p:txBody>
          <a:bodyPr wrap="square" rtlCol="0">
            <a:spAutoFit/>
          </a:bodyPr>
          <a:lstStyle/>
          <a:p>
            <a:r>
              <a:rPr lang="en-US" sz="2400" baseline="30000" dirty="0"/>
              <a:t>48</a:t>
            </a:r>
            <a:r>
              <a:rPr lang="en-US" sz="2400" dirty="0"/>
              <a:t>Ca</a:t>
            </a:r>
          </a:p>
        </p:txBody>
      </p:sp>
      <p:sp>
        <p:nvSpPr>
          <p:cNvPr id="25" name="TextBox 24"/>
          <p:cNvSpPr txBox="1"/>
          <p:nvPr/>
        </p:nvSpPr>
        <p:spPr>
          <a:xfrm>
            <a:off x="8496300" y="6488668"/>
            <a:ext cx="548640" cy="369332"/>
          </a:xfrm>
          <a:prstGeom prst="rect">
            <a:avLst/>
          </a:prstGeom>
          <a:noFill/>
        </p:spPr>
        <p:txBody>
          <a:bodyPr wrap="square" rtlCol="0">
            <a:spAutoFit/>
          </a:bodyPr>
          <a:lstStyle/>
          <a:p>
            <a:r>
              <a:rPr lang="en-US" dirty="0" smtClean="0"/>
              <a:t>p10</a:t>
            </a:r>
            <a:endParaRPr lang="en-US" dirty="0"/>
          </a:p>
        </p:txBody>
      </p:sp>
      <p:sp>
        <p:nvSpPr>
          <p:cNvPr id="27" name="TextBox 26">
            <a:extLst>
              <a:ext uri="{FF2B5EF4-FFF2-40B4-BE49-F238E27FC236}">
                <a16:creationId xmlns:a16="http://schemas.microsoft.com/office/drawing/2014/main" xmlns="" id="{854BCE34-2388-438C-B962-4A4E29919EC0}"/>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a:t>
            </a:r>
            <a:r>
              <a:rPr lang="en-US" sz="1400" dirty="0" smtClean="0">
                <a:solidFill>
                  <a:srgbClr val="002060"/>
                </a:solidFill>
              </a:rPr>
              <a:t>Hall A </a:t>
            </a:r>
            <a:r>
              <a:rPr lang="en-US" sz="1400" dirty="0" err="1" smtClean="0">
                <a:solidFill>
                  <a:srgbClr val="002060"/>
                </a:solidFill>
              </a:rPr>
              <a:t>Mtg</a:t>
            </a:r>
            <a:r>
              <a:rPr lang="en-US" sz="1400" dirty="0" smtClean="0">
                <a:solidFill>
                  <a:srgbClr val="002060"/>
                </a:solidFill>
              </a:rPr>
              <a:t>, Jan 2023</a:t>
            </a:r>
            <a:r>
              <a:rPr lang="en-US" sz="1400" dirty="0" smtClean="0">
                <a:solidFill>
                  <a:srgbClr val="002060"/>
                </a:solidFill>
              </a:rPr>
              <a:t> </a:t>
            </a:r>
            <a:endParaRPr lang="en-US" sz="1400" dirty="0">
              <a:solidFill>
                <a:srgbClr val="002060"/>
              </a:solidFill>
            </a:endParaRPr>
          </a:p>
        </p:txBody>
      </p:sp>
      <p:sp>
        <p:nvSpPr>
          <p:cNvPr id="28" name="TextBox 27"/>
          <p:cNvSpPr txBox="1"/>
          <p:nvPr/>
        </p:nvSpPr>
        <p:spPr>
          <a:xfrm>
            <a:off x="1060938" y="3581400"/>
            <a:ext cx="1600200" cy="369332"/>
          </a:xfrm>
          <a:prstGeom prst="rect">
            <a:avLst/>
          </a:prstGeom>
          <a:solidFill>
            <a:schemeClr val="bg1"/>
          </a:solidFill>
        </p:spPr>
        <p:txBody>
          <a:bodyPr wrap="square" rtlCol="0">
            <a:spAutoFit/>
          </a:bodyPr>
          <a:lstStyle/>
          <a:p>
            <a:r>
              <a:rPr lang="en-US" dirty="0" smtClean="0"/>
              <a:t>Dave </a:t>
            </a:r>
            <a:r>
              <a:rPr lang="en-US" dirty="0" err="1" smtClean="0"/>
              <a:t>Meekins</a:t>
            </a:r>
            <a:endParaRPr lang="en-US" dirty="0"/>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Kent Paschke">
            <a:extLst>
              <a:ext uri="{FF2B5EF4-FFF2-40B4-BE49-F238E27FC236}">
                <a16:creationId xmlns:a16="http://schemas.microsoft.com/office/drawing/2014/main" xmlns="" id="{F5F3BE2E-72D3-D64D-946D-2BBAE04342EC}"/>
              </a:ext>
            </a:extLst>
          </p:cNvPr>
          <p:cNvSpPr/>
          <p:nvPr/>
        </p:nvSpPr>
        <p:spPr>
          <a:xfrm>
            <a:off x="1911877" y="6469018"/>
            <a:ext cx="1071563"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Caryn </a:t>
            </a:r>
            <a:r>
              <a:rPr lang="en-US" sz="1400" kern="0" dirty="0" err="1">
                <a:latin typeface="Times" pitchFamily="2" charset="0"/>
                <a:sym typeface="Avenir Next"/>
              </a:rPr>
              <a:t>Palatchi</a:t>
            </a:r>
            <a:endParaRPr sz="1400" kern="0" dirty="0">
              <a:latin typeface="Times" pitchFamily="2" charset="0"/>
              <a:sym typeface="Avenir Next"/>
            </a:endParaRPr>
          </a:p>
        </p:txBody>
      </p:sp>
      <p:sp>
        <p:nvSpPr>
          <p:cNvPr id="19" name="November 6, 2020">
            <a:extLst>
              <a:ext uri="{FF2B5EF4-FFF2-40B4-BE49-F238E27FC236}">
                <a16:creationId xmlns:a16="http://schemas.microsoft.com/office/drawing/2014/main" xmlns="" id="{86AEBBFB-89E6-994D-8F9A-CFFF9445C1D5}"/>
              </a:ext>
            </a:extLst>
          </p:cNvPr>
          <p:cNvSpPr/>
          <p:nvPr/>
        </p:nvSpPr>
        <p:spPr>
          <a:xfrm>
            <a:off x="7008156" y="6564293"/>
            <a:ext cx="1587265"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October 12</a:t>
            </a:r>
            <a:r>
              <a:rPr sz="1400" kern="0" dirty="0">
                <a:latin typeface="Times" pitchFamily="2" charset="0"/>
                <a:sym typeface="Avenir Next"/>
              </a:rPr>
              <a:t>, 202</a:t>
            </a:r>
            <a:r>
              <a:rPr lang="en-US" sz="1400" kern="0" dirty="0">
                <a:latin typeface="Times" pitchFamily="2" charset="0"/>
                <a:sym typeface="Avenir Next"/>
              </a:rPr>
              <a:t>1</a:t>
            </a:r>
            <a:endParaRPr sz="1400" kern="0" dirty="0">
              <a:latin typeface="Times" pitchFamily="2" charset="0"/>
              <a:sym typeface="Avenir Next"/>
            </a:endParaRPr>
          </a:p>
        </p:txBody>
      </p:sp>
      <p:sp>
        <p:nvSpPr>
          <p:cNvPr id="20" name="Slide Number">
            <a:extLst>
              <a:ext uri="{FF2B5EF4-FFF2-40B4-BE49-F238E27FC236}">
                <a16:creationId xmlns:a16="http://schemas.microsoft.com/office/drawing/2014/main" xmlns="" id="{6A202943-068D-4847-A622-85FAA5A2E182}"/>
              </a:ext>
            </a:extLst>
          </p:cNvPr>
          <p:cNvSpPr txBox="1">
            <a:spLocks/>
          </p:cNvSpPr>
          <p:nvPr/>
        </p:nvSpPr>
        <p:spPr>
          <a:xfrm>
            <a:off x="8807237" y="6585546"/>
            <a:ext cx="275423" cy="3889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fld id="{86CB4B4D-7CA3-9044-876B-883B54F8677D}" type="slidenum">
              <a:rPr lang="en-US" sz="1200" b="1" kern="0" smtClean="0">
                <a:solidFill>
                  <a:srgbClr val="FFFFFF"/>
                </a:solidFill>
                <a:uFill>
                  <a:solidFill>
                    <a:srgbClr val="000000"/>
                  </a:solidFill>
                </a:uFill>
                <a:latin typeface="Times" pitchFamily="2" charset="0"/>
                <a:sym typeface="Avenir Next"/>
              </a:rPr>
              <a:pPr hangingPunct="0"/>
              <a:t>11</a:t>
            </a:fld>
            <a:endParaRPr lang="en-US" sz="1200" b="1" kern="0" dirty="0">
              <a:solidFill>
                <a:srgbClr val="FFFFFF"/>
              </a:solidFill>
              <a:uFill>
                <a:solidFill>
                  <a:srgbClr val="000000"/>
                </a:solidFill>
              </a:uFill>
              <a:latin typeface="Times" pitchFamily="2" charset="0"/>
              <a:sym typeface="Avenir Next"/>
            </a:endParaRPr>
          </a:p>
        </p:txBody>
      </p:sp>
      <p:sp>
        <p:nvSpPr>
          <p:cNvPr id="21" name="JLab Seminar">
            <a:extLst>
              <a:ext uri="{FF2B5EF4-FFF2-40B4-BE49-F238E27FC236}">
                <a16:creationId xmlns:a16="http://schemas.microsoft.com/office/drawing/2014/main" xmlns="" id="{4C24014C-D9CE-6B4F-91E8-A2E92202AE73}"/>
              </a:ext>
            </a:extLst>
          </p:cNvPr>
          <p:cNvSpPr/>
          <p:nvPr/>
        </p:nvSpPr>
        <p:spPr>
          <a:xfrm>
            <a:off x="5265305" y="6564294"/>
            <a:ext cx="1531032"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DNP</a:t>
            </a:r>
            <a:endParaRPr sz="1400" kern="0" dirty="0">
              <a:latin typeface="Times" pitchFamily="2" charset="0"/>
              <a:sym typeface="Avenir Next"/>
            </a:endParaRPr>
          </a:p>
        </p:txBody>
      </p:sp>
      <mc:AlternateContent xmlns:mc="http://schemas.openxmlformats.org/markup-compatibility/2006">
        <mc:Choice xmlns:a14="http://schemas.microsoft.com/office/drawing/2010/main" xmlns="" Requires="a14">
          <p:sp>
            <p:nvSpPr>
              <p:cNvPr id="23" name="TextBox 22">
                <a:extLst>
                  <a:ext uri="{FF2B5EF4-FFF2-40B4-BE49-F238E27FC236}">
                    <a16:creationId xmlns:a16="http://schemas.microsoft.com/office/drawing/2014/main" id="{D2461597-F798-EC4A-A9C1-30DB3DEDE30B}"/>
                  </a:ext>
                </a:extLst>
              </p:cNvPr>
              <p:cNvSpPr txBox="1"/>
              <p:nvPr/>
            </p:nvSpPr>
            <p:spPr>
              <a:xfrm>
                <a:off x="1443925" y="855046"/>
                <a:ext cx="5348131" cy="665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81280" marR="81280" defTabSz="1821656" hangingPunct="0"/>
                <a14:m>
                  <m:oMathPara xmlns:m="http://schemas.openxmlformats.org/officeDocument/2006/math">
                    <m:oMathParaPr>
                      <m:jc m:val="centerGroup"/>
                    </m:oMathParaPr>
                    <m:oMath xmlns:m="http://schemas.openxmlformats.org/officeDocument/2006/math">
                      <m:sSub>
                        <m:sSubPr>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sSubPr>
                        <m:e>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𝐴</m:t>
                          </m:r>
                        </m:e>
                        <m: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𝑝h𝑦𝑠</m:t>
                          </m:r>
                        </m:sub>
                      </m:s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m:t>
                      </m:r>
                      <m:sSub>
                        <m:sSubPr>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sSubPr>
                        <m:e>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𝑅</m:t>
                          </m:r>
                        </m:e>
                        <m: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𝑟𝑎𝑑𝑐𝑜𝑟𝑟</m:t>
                          </m:r>
                        </m:sub>
                      </m:s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 </m:t>
                      </m:r>
                      <m:sSub>
                        <m:sSubPr>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sSubPr>
                        <m:e>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𝑅</m:t>
                          </m:r>
                        </m:e>
                        <m: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𝑎𝑐𝑐𝑒𝑝𝑡</m:t>
                          </m:r>
                        </m:sub>
                      </m:s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 </m:t>
                      </m:r>
                      <m:sSub>
                        <m:sSubPr>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sSubPr>
                        <m:e>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𝑅</m:t>
                          </m:r>
                        </m:e>
                        <m:sub>
                          <m:sSup>
                            <m:sSupPr>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sSupPr>
                            <m:e>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𝑄</m:t>
                              </m:r>
                            </m:e>
                            <m:sup>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2</m:t>
                              </m:r>
                            </m:sup>
                          </m:sSup>
                        </m:sub>
                      </m:sSub>
                      <m:f>
                        <m:fPr>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fPr>
                        <m:num>
                          <m:sSub>
                            <m:sSubPr>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sSubPr>
                            <m:e>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𝐴</m:t>
                              </m:r>
                            </m:e>
                            <m: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𝑐𝑜𝑟𝑟</m:t>
                              </m:r>
                            </m:sub>
                          </m:s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m:t>
                          </m:r>
                          <m:sSub>
                            <m:sSubPr>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sSubPr>
                            <m:e>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𝑃</m:t>
                              </m:r>
                            </m:e>
                            <m: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𝐿</m:t>
                              </m:r>
                            </m:sub>
                          </m:sSub>
                          <m:nary>
                            <m:naryPr>
                              <m:chr m:val="∑"/>
                              <m:limLoc m:val="subSup"/>
                              <m:supHide m:val="on"/>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naryPr>
                            <m:sub>
                              <m:r>
                                <m:rPr>
                                  <m:brk m:alnAt="9"/>
                                </m:r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𝑖</m:t>
                              </m:r>
                            </m:sub>
                            <m:sup/>
                            <m:e>
                              <m:sSub>
                                <m:sSubPr>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sSubPr>
                                <m:e>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𝑓</m:t>
                                  </m:r>
                                </m:e>
                                <m: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𝑖</m:t>
                                  </m:r>
                                </m:sub>
                              </m:sSub>
                              <m:sSub>
                                <m:sSubPr>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sSubPr>
                                <m:e>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𝐴</m:t>
                                  </m:r>
                                </m:e>
                                <m: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𝑖</m:t>
                                  </m:r>
                                </m:sub>
                              </m:sSub>
                            </m:e>
                          </m:nary>
                        </m:num>
                        <m:den>
                          <m:sSub>
                            <m:sSubPr>
                              <m:ctrlPr>
                                <a:rPr lang="en-US" sz="2000" i="1">
                                  <a:solidFill>
                                    <a:srgbClr val="000000"/>
                                  </a:solidFill>
                                  <a:uFill>
                                    <a:solidFill>
                                      <a:srgbClr val="000000"/>
                                    </a:solidFill>
                                  </a:uFill>
                                  <a:latin typeface="Cambria Math" panose="02040503050406030204" pitchFamily="18" charset="0"/>
                                  <a:sym typeface="Avenir Next"/>
                                </a:rPr>
                              </m:ctrlPr>
                            </m:sSubPr>
                            <m:e>
                              <m:r>
                                <a:rPr lang="en-US" sz="2000" i="1">
                                  <a:solidFill>
                                    <a:srgbClr val="000000"/>
                                  </a:solidFill>
                                  <a:uFill>
                                    <a:solidFill>
                                      <a:srgbClr val="000000"/>
                                    </a:solidFill>
                                  </a:uFill>
                                  <a:latin typeface="Cambria Math" panose="02040503050406030204" pitchFamily="18" charset="0"/>
                                  <a:sym typeface="Avenir Next"/>
                                </a:rPr>
                                <m:t>𝑃</m:t>
                              </m:r>
                            </m:e>
                            <m:sub>
                              <m:r>
                                <a:rPr lang="en-US" sz="2000" i="1">
                                  <a:solidFill>
                                    <a:srgbClr val="000000"/>
                                  </a:solidFill>
                                  <a:uFill>
                                    <a:solidFill>
                                      <a:srgbClr val="000000"/>
                                    </a:solidFill>
                                  </a:uFill>
                                  <a:latin typeface="Cambria Math" panose="02040503050406030204" pitchFamily="18" charset="0"/>
                                  <a:sym typeface="Avenir Next"/>
                                </a:rPr>
                                <m:t>𝐿</m:t>
                              </m:r>
                            </m:sub>
                          </m:s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(1−</m:t>
                          </m:r>
                          <m:nary>
                            <m:naryPr>
                              <m:chr m:val="∑"/>
                              <m:limLoc m:val="subSup"/>
                              <m:supHide m:val="on"/>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naryPr>
                            <m:sub>
                              <m:r>
                                <m:rPr>
                                  <m:brk m:alnAt="9"/>
                                </m:r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𝑖</m:t>
                              </m:r>
                            </m:sub>
                            <m:sup/>
                            <m:e>
                              <m:sSub>
                                <m:sSubPr>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sSubPr>
                                <m:e>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𝑓</m:t>
                                  </m:r>
                                </m:e>
                                <m: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𝑖</m:t>
                                  </m:r>
                                </m:sub>
                              </m:s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m:t>
                              </m:r>
                            </m:e>
                          </m:nary>
                        </m:den>
                      </m:f>
                    </m:oMath>
                  </m:oMathPara>
                </a14:m>
                <a:endParaRPr kumimoji="0" lang="en-US" sz="2000" b="0" i="0" u="none" strike="noStrike" cap="none" spc="0" normalizeH="0" baseline="0" dirty="0">
                  <a:ln>
                    <a:noFill/>
                  </a:ln>
                  <a:solidFill>
                    <a:srgbClr val="000000"/>
                  </a:solidFill>
                  <a:effectLst/>
                  <a:uFill>
                    <a:solidFill>
                      <a:srgbClr val="000000"/>
                    </a:solidFill>
                  </a:uFill>
                  <a:ea typeface="+mn-ea"/>
                  <a:cs typeface="+mn-cs"/>
                  <a:sym typeface="Avenir Next"/>
                </a:endParaRPr>
              </a:p>
            </p:txBody>
          </p:sp>
        </mc:Choice>
        <mc:Fallback>
          <p:sp>
            <p:nvSpPr>
              <p:cNvPr id="23" name="TextBox 22">
                <a:extLst>
                  <a:ext uri="{FF2B5EF4-FFF2-40B4-BE49-F238E27FC236}">
                    <a16:creationId xmlns:a16="http://schemas.microsoft.com/office/drawing/2014/main" xmlns="" xmlns:a14="http://schemas.microsoft.com/office/drawing/2010/main" id="{D2461597-F798-EC4A-A9C1-30DB3DEDE30B}"/>
                  </a:ext>
                </a:extLst>
              </p:cNvPr>
              <p:cNvSpPr txBox="1">
                <a:spLocks noRot="1" noChangeAspect="1" noMove="1" noResize="1" noEditPoints="1" noAdjustHandles="1" noChangeArrowheads="1" noChangeShapeType="1" noTextEdit="1"/>
              </p:cNvSpPr>
              <p:nvPr/>
            </p:nvSpPr>
            <p:spPr>
              <a:xfrm>
                <a:off x="1443925" y="855046"/>
                <a:ext cx="5348131" cy="665823"/>
              </a:xfrm>
              <a:prstGeom prst="rect">
                <a:avLst/>
              </a:prstGeom>
              <a:blipFill>
                <a:blip r:embed="rId2" cstate="print"/>
                <a:stretch>
                  <a:fillRect b="-91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24" name="TextBox 23">
                <a:extLst>
                  <a:ext uri="{FF2B5EF4-FFF2-40B4-BE49-F238E27FC236}">
                    <a16:creationId xmlns:a16="http://schemas.microsoft.com/office/drawing/2014/main" id="{9769E8DB-B1E6-5F4B-8396-59FF39C7A474}"/>
                  </a:ext>
                </a:extLst>
              </p:cNvPr>
              <p:cNvSpPr txBox="1"/>
              <p:nvPr/>
            </p:nvSpPr>
            <p:spPr>
              <a:xfrm>
                <a:off x="1261865" y="1707068"/>
                <a:ext cx="585827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81280" marR="81280" defTabSz="1821656" hangingPunct="0"/>
                <a14:m>
                  <m:oMathPara xmlns:m="http://schemas.openxmlformats.org/officeDocument/2006/math">
                    <m:oMathParaPr>
                      <m:jc m:val="centerGroup"/>
                    </m:oMathParaPr>
                    <m:oMath xmlns:m="http://schemas.openxmlformats.org/officeDocument/2006/math">
                      <m:sSub>
                        <m:sSubPr>
                          <m:ctrlP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ctrlPr>
                        </m:sSubPr>
                        <m:e>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𝐴</m:t>
                          </m:r>
                        </m:e>
                        <m: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𝑐𝑜𝑟𝑟</m:t>
                          </m:r>
                        </m:sub>
                      </m:sSub>
                      <m:r>
                        <a:rPr kumimoji="0" lang="en-US" sz="2000" b="0" i="1" u="none" strike="noStrike" cap="none" spc="0" normalizeH="0" baseline="0" smtClean="0">
                          <a:ln>
                            <a:noFill/>
                          </a:ln>
                          <a:solidFill>
                            <a:srgbClr val="000000"/>
                          </a:solidFill>
                          <a:effectLst/>
                          <a:uFill>
                            <a:solidFill>
                              <a:srgbClr val="000000"/>
                            </a:solidFill>
                          </a:uFill>
                          <a:latin typeface="Cambria Math" panose="02040503050406030204" pitchFamily="18" charset="0"/>
                          <a:ea typeface="+mn-ea"/>
                          <a:cs typeface="+mn-cs"/>
                          <a:sym typeface="Avenir Next"/>
                        </a:rPr>
                        <m:t>=</m:t>
                      </m:r>
                      <m:sSub>
                        <m:sSubPr>
                          <m:ctrlPr>
                            <a:rPr lang="en-US" sz="2000" i="1">
                              <a:solidFill>
                                <a:srgbClr val="000000"/>
                              </a:solidFill>
                              <a:uFill>
                                <a:solidFill>
                                  <a:srgbClr val="000000"/>
                                </a:solidFill>
                              </a:uFill>
                              <a:latin typeface="Cambria Math" panose="02040503050406030204" pitchFamily="18" charset="0"/>
                              <a:sym typeface="Avenir Next"/>
                            </a:rPr>
                          </m:ctrlPr>
                        </m:sSubPr>
                        <m:e>
                          <m:r>
                            <a:rPr lang="en-US" sz="2000" i="1">
                              <a:solidFill>
                                <a:srgbClr val="000000"/>
                              </a:solidFill>
                              <a:uFill>
                                <a:solidFill>
                                  <a:srgbClr val="000000"/>
                                </a:solidFill>
                              </a:uFill>
                              <a:latin typeface="Cambria Math" panose="02040503050406030204" pitchFamily="18" charset="0"/>
                              <a:sym typeface="Avenir Next"/>
                            </a:rPr>
                            <m:t>𝐴</m:t>
                          </m:r>
                        </m:e>
                        <m:sub>
                          <m:r>
                            <a:rPr lang="en-US" sz="2000" i="1">
                              <a:solidFill>
                                <a:srgbClr val="000000"/>
                              </a:solidFill>
                              <a:uFill>
                                <a:solidFill>
                                  <a:srgbClr val="000000"/>
                                </a:solidFill>
                              </a:uFill>
                              <a:latin typeface="Cambria Math" panose="02040503050406030204" pitchFamily="18" charset="0"/>
                              <a:sym typeface="Avenir Next"/>
                            </a:rPr>
                            <m:t>𝑑𝑒𝑡</m:t>
                          </m:r>
                        </m:sub>
                      </m:sSub>
                      <m:r>
                        <a:rPr lang="en-US" sz="2000" i="1">
                          <a:solidFill>
                            <a:srgbClr val="000000"/>
                          </a:solidFill>
                          <a:uFill>
                            <a:solidFill>
                              <a:srgbClr val="000000"/>
                            </a:solidFill>
                          </a:uFill>
                          <a:latin typeface="Cambria Math" panose="02040503050406030204" pitchFamily="18" charset="0"/>
                          <a:sym typeface="Avenir Next"/>
                        </a:rPr>
                        <m:t>−</m:t>
                      </m:r>
                      <m:sSub>
                        <m:sSubPr>
                          <m:ctrlPr>
                            <a:rPr lang="en-US" sz="2000" i="1">
                              <a:solidFill>
                                <a:srgbClr val="000000"/>
                              </a:solidFill>
                              <a:uFill>
                                <a:solidFill>
                                  <a:srgbClr val="000000"/>
                                </a:solidFill>
                              </a:uFill>
                              <a:latin typeface="Cambria Math" panose="02040503050406030204" pitchFamily="18" charset="0"/>
                              <a:sym typeface="Avenir Next"/>
                            </a:rPr>
                          </m:ctrlPr>
                        </m:sSubPr>
                        <m:e>
                          <m:r>
                            <a:rPr lang="en-US" sz="2000" i="1">
                              <a:solidFill>
                                <a:srgbClr val="000000"/>
                              </a:solidFill>
                              <a:uFill>
                                <a:solidFill>
                                  <a:srgbClr val="000000"/>
                                </a:solidFill>
                              </a:uFill>
                              <a:latin typeface="Cambria Math" panose="02040503050406030204" pitchFamily="18" charset="0"/>
                              <a:sym typeface="Avenir Next"/>
                            </a:rPr>
                            <m:t>𝐴</m:t>
                          </m:r>
                        </m:e>
                        <m:sub>
                          <m:r>
                            <a:rPr lang="en-US" sz="2000" i="1">
                              <a:solidFill>
                                <a:srgbClr val="000000"/>
                              </a:solidFill>
                              <a:uFill>
                                <a:solidFill>
                                  <a:srgbClr val="000000"/>
                                </a:solidFill>
                              </a:uFill>
                              <a:latin typeface="Cambria Math" panose="02040503050406030204" pitchFamily="18" charset="0"/>
                              <a:sym typeface="Avenir Next"/>
                            </a:rPr>
                            <m:t>𝑏𝑒𝑎𝑚</m:t>
                          </m:r>
                        </m:sub>
                      </m:sSub>
                      <m:r>
                        <a:rPr lang="en-US" sz="2000" i="1">
                          <a:solidFill>
                            <a:srgbClr val="000000"/>
                          </a:solidFill>
                          <a:uFill>
                            <a:solidFill>
                              <a:srgbClr val="000000"/>
                            </a:solidFill>
                          </a:uFill>
                          <a:latin typeface="Cambria Math" panose="02040503050406030204" pitchFamily="18" charset="0"/>
                          <a:sym typeface="Avenir Next"/>
                        </a:rPr>
                        <m:t>−</m:t>
                      </m:r>
                      <m:sSub>
                        <m:sSubPr>
                          <m:ctrlPr>
                            <a:rPr lang="en-US" sz="2000" i="1">
                              <a:solidFill>
                                <a:srgbClr val="000000"/>
                              </a:solidFill>
                              <a:uFill>
                                <a:solidFill>
                                  <a:srgbClr val="000000"/>
                                </a:solidFill>
                              </a:uFill>
                              <a:latin typeface="Cambria Math" panose="02040503050406030204" pitchFamily="18" charset="0"/>
                              <a:sym typeface="Avenir Next"/>
                            </a:rPr>
                          </m:ctrlPr>
                        </m:sSubPr>
                        <m:e>
                          <m:r>
                            <a:rPr lang="en-US" sz="2000" i="1">
                              <a:solidFill>
                                <a:srgbClr val="000000"/>
                              </a:solidFill>
                              <a:uFill>
                                <a:solidFill>
                                  <a:srgbClr val="000000"/>
                                </a:solidFill>
                              </a:uFill>
                              <a:latin typeface="Cambria Math" panose="02040503050406030204" pitchFamily="18" charset="0"/>
                              <a:sym typeface="Avenir Next"/>
                            </a:rPr>
                            <m:t>𝐴</m:t>
                          </m:r>
                        </m:e>
                        <m:sub>
                          <m:r>
                            <a:rPr lang="en-US" sz="2000" i="1">
                              <a:solidFill>
                                <a:srgbClr val="000000"/>
                              </a:solidFill>
                              <a:uFill>
                                <a:solidFill>
                                  <a:srgbClr val="000000"/>
                                </a:solidFill>
                              </a:uFill>
                              <a:latin typeface="Cambria Math" panose="02040503050406030204" pitchFamily="18" charset="0"/>
                              <a:sym typeface="Avenir Next"/>
                            </a:rPr>
                            <m:t>𝑡𝑟𝑎𝑛𝑠</m:t>
                          </m:r>
                        </m:sub>
                      </m:sSub>
                      <m:r>
                        <a:rPr lang="en-US" sz="2000" i="1">
                          <a:solidFill>
                            <a:srgbClr val="000000"/>
                          </a:solidFill>
                          <a:uFill>
                            <a:solidFill>
                              <a:srgbClr val="000000"/>
                            </a:solidFill>
                          </a:uFill>
                          <a:latin typeface="Cambria Math" panose="02040503050406030204" pitchFamily="18" charset="0"/>
                          <a:sym typeface="Avenir Next"/>
                        </a:rPr>
                        <m:t>−</m:t>
                      </m:r>
                      <m:sSub>
                        <m:sSubPr>
                          <m:ctrlPr>
                            <a:rPr lang="en-US" sz="2000" i="1">
                              <a:solidFill>
                                <a:srgbClr val="000000"/>
                              </a:solidFill>
                              <a:uFill>
                                <a:solidFill>
                                  <a:srgbClr val="000000"/>
                                </a:solidFill>
                              </a:uFill>
                              <a:latin typeface="Cambria Math" panose="02040503050406030204" pitchFamily="18" charset="0"/>
                              <a:sym typeface="Avenir Next"/>
                            </a:rPr>
                          </m:ctrlPr>
                        </m:sSubPr>
                        <m:e>
                          <m:r>
                            <a:rPr lang="en-US" sz="2000" i="1">
                              <a:solidFill>
                                <a:srgbClr val="000000"/>
                              </a:solidFill>
                              <a:uFill>
                                <a:solidFill>
                                  <a:srgbClr val="000000"/>
                                </a:solidFill>
                              </a:uFill>
                              <a:latin typeface="Cambria Math" panose="02040503050406030204" pitchFamily="18" charset="0"/>
                              <a:sym typeface="Avenir Next"/>
                            </a:rPr>
                            <m:t>𝐴</m:t>
                          </m:r>
                        </m:e>
                        <m:sub>
                          <m:r>
                            <a:rPr lang="en-US" sz="2000" i="1">
                              <a:solidFill>
                                <a:srgbClr val="000000"/>
                              </a:solidFill>
                              <a:uFill>
                                <a:solidFill>
                                  <a:srgbClr val="000000"/>
                                </a:solidFill>
                              </a:uFill>
                              <a:latin typeface="Cambria Math" panose="02040503050406030204" pitchFamily="18" charset="0"/>
                              <a:sym typeface="Avenir Next"/>
                            </a:rPr>
                            <m:t>𝑛𝑜𝑛𝑙𝑖𝑛</m:t>
                          </m:r>
                        </m:sub>
                      </m:sSub>
                      <m:r>
                        <a:rPr lang="en-US" sz="2000" i="1">
                          <a:solidFill>
                            <a:srgbClr val="000000"/>
                          </a:solidFill>
                          <a:uFill>
                            <a:solidFill>
                              <a:srgbClr val="000000"/>
                            </a:solidFill>
                          </a:uFill>
                          <a:latin typeface="Cambria Math" panose="02040503050406030204" pitchFamily="18" charset="0"/>
                          <a:sym typeface="Avenir Next"/>
                        </a:rPr>
                        <m:t>−</m:t>
                      </m:r>
                      <m:sSub>
                        <m:sSubPr>
                          <m:ctrlPr>
                            <a:rPr lang="en-US" sz="2000" i="1">
                              <a:solidFill>
                                <a:srgbClr val="000000"/>
                              </a:solidFill>
                              <a:uFill>
                                <a:solidFill>
                                  <a:srgbClr val="000000"/>
                                </a:solidFill>
                              </a:uFill>
                              <a:latin typeface="Cambria Math" panose="02040503050406030204" pitchFamily="18" charset="0"/>
                              <a:sym typeface="Avenir Next"/>
                            </a:rPr>
                          </m:ctrlPr>
                        </m:sSubPr>
                        <m:e>
                          <m:r>
                            <a:rPr lang="en-US" sz="2000" i="1">
                              <a:solidFill>
                                <a:srgbClr val="000000"/>
                              </a:solidFill>
                              <a:uFill>
                                <a:solidFill>
                                  <a:srgbClr val="000000"/>
                                </a:solidFill>
                              </a:uFill>
                              <a:latin typeface="Cambria Math" panose="02040503050406030204" pitchFamily="18" charset="0"/>
                              <a:sym typeface="Avenir Next"/>
                            </a:rPr>
                            <m:t>𝐴</m:t>
                          </m:r>
                        </m:e>
                        <m:sub>
                          <m:r>
                            <a:rPr lang="en-US" sz="2000" i="1">
                              <a:solidFill>
                                <a:srgbClr val="000000"/>
                              </a:solidFill>
                              <a:uFill>
                                <a:solidFill>
                                  <a:srgbClr val="000000"/>
                                </a:solidFill>
                              </a:uFill>
                              <a:latin typeface="Cambria Math" panose="02040503050406030204" pitchFamily="18" charset="0"/>
                              <a:sym typeface="Avenir Next"/>
                            </a:rPr>
                            <m:t>𝑏𝑙𝑖𝑛𝑑</m:t>
                          </m:r>
                        </m:sub>
                      </m:sSub>
                    </m:oMath>
                  </m:oMathPara>
                </a14:m>
                <a:endParaRPr kumimoji="0" lang="en-US" sz="2000" b="0" i="0" u="none" strike="noStrike" cap="none" spc="0" normalizeH="0" baseline="0" dirty="0">
                  <a:ln>
                    <a:noFill/>
                  </a:ln>
                  <a:solidFill>
                    <a:srgbClr val="000000"/>
                  </a:solidFill>
                  <a:effectLst/>
                  <a:uFill>
                    <a:solidFill>
                      <a:srgbClr val="000000"/>
                    </a:solidFill>
                  </a:uFill>
                  <a:ea typeface="+mn-ea"/>
                  <a:cs typeface="+mn-cs"/>
                  <a:sym typeface="Avenir Next"/>
                </a:endParaRPr>
              </a:p>
            </p:txBody>
          </p:sp>
        </mc:Choice>
        <mc:Fallback>
          <p:sp>
            <p:nvSpPr>
              <p:cNvPr id="24" name="TextBox 23">
                <a:extLst>
                  <a:ext uri="{FF2B5EF4-FFF2-40B4-BE49-F238E27FC236}">
                    <a16:creationId xmlns:a16="http://schemas.microsoft.com/office/drawing/2014/main" xmlns="" xmlns:a14="http://schemas.microsoft.com/office/drawing/2010/main" id="{9769E8DB-B1E6-5F4B-8396-59FF39C7A474}"/>
                  </a:ext>
                </a:extLst>
              </p:cNvPr>
              <p:cNvSpPr txBox="1">
                <a:spLocks noRot="1" noChangeAspect="1" noMove="1" noResize="1" noEditPoints="1" noAdjustHandles="1" noChangeArrowheads="1" noChangeShapeType="1" noTextEdit="1"/>
              </p:cNvSpPr>
              <p:nvPr/>
            </p:nvSpPr>
            <p:spPr>
              <a:xfrm>
                <a:off x="1261865" y="1707068"/>
                <a:ext cx="5858270" cy="307777"/>
              </a:xfrm>
              <a:prstGeom prst="rect">
                <a:avLst/>
              </a:prstGeom>
              <a:blipFill>
                <a:blip r:embed="rId3" cstate="print"/>
                <a:stretch>
                  <a:fillRect b="-15686"/>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9" name="TextBox 8">
                <a:extLst>
                  <a:ext uri="{FF2B5EF4-FFF2-40B4-BE49-F238E27FC236}">
                    <a16:creationId xmlns:a16="http://schemas.microsoft.com/office/drawing/2014/main" id="{3E42DEB0-A8B1-4E49-B3D5-E70B4A8D4495}"/>
                  </a:ext>
                </a:extLst>
              </p:cNvPr>
              <p:cNvSpPr txBox="1"/>
              <p:nvPr/>
            </p:nvSpPr>
            <p:spPr>
              <a:xfrm>
                <a:off x="1219200" y="2304565"/>
                <a:ext cx="6414655" cy="40512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algn="l" defTabSz="1821656" rtl="0" fontAlgn="auto" latinLnBrk="0" hangingPunct="0">
                  <a:lnSpc>
                    <a:spcPct val="100000"/>
                  </a:lnSpc>
                  <a:spcBef>
                    <a:spcPts val="0"/>
                  </a:spcBef>
                  <a:spcAft>
                    <a:spcPts val="0"/>
                  </a:spcAft>
                  <a:buClrTx/>
                  <a:buSzTx/>
                  <a:tabLst/>
                </a:pPr>
                <a:r>
                  <a:rPr kumimoji="0" lang="en-US" sz="2000" b="0" i="0" u="none" strike="noStrike" cap="none" spc="0" normalizeH="0" baseline="0" dirty="0">
                    <a:ln>
                      <a:noFill/>
                    </a:ln>
                    <a:solidFill>
                      <a:srgbClr val="000000"/>
                    </a:solidFill>
                    <a:effectLst/>
                    <a:uFill>
                      <a:solidFill>
                        <a:srgbClr val="000000"/>
                      </a:solidFill>
                    </a:uFill>
                    <a:latin typeface="Times" pitchFamily="2" charset="0"/>
                    <a:sym typeface="Avenir Next"/>
                  </a:rPr>
                  <a:t>A</a:t>
                </a:r>
                <a:r>
                  <a:rPr kumimoji="0" lang="en-US" sz="2000" b="0" i="0" u="none" strike="noStrike" cap="none" spc="0" normalizeH="0" baseline="-25000" dirty="0" err="1">
                    <a:ln>
                      <a:noFill/>
                    </a:ln>
                    <a:solidFill>
                      <a:srgbClr val="000000"/>
                    </a:solidFill>
                    <a:effectLst/>
                    <a:uFill>
                      <a:solidFill>
                        <a:srgbClr val="000000"/>
                      </a:solidFill>
                    </a:uFill>
                    <a:latin typeface="Times" pitchFamily="2" charset="0"/>
                    <a:sym typeface="Avenir Next"/>
                  </a:rPr>
                  <a:t>phys</a:t>
                </a:r>
                <a:r>
                  <a:rPr kumimoji="0" lang="en-US" sz="2000" b="0" i="0" u="none" strike="noStrike" cap="none" spc="0" normalizeH="0" baseline="0" dirty="0">
                    <a:ln>
                      <a:noFill/>
                    </a:ln>
                    <a:solidFill>
                      <a:srgbClr val="000000"/>
                    </a:solidFill>
                    <a:effectLst/>
                    <a:uFill>
                      <a:solidFill>
                        <a:srgbClr val="000000"/>
                      </a:solidFill>
                    </a:uFill>
                    <a:latin typeface="Times" pitchFamily="2" charset="0"/>
                    <a:sym typeface="Avenir Next"/>
                  </a:rPr>
                  <a:t> extraction </a:t>
                </a:r>
                <a:r>
                  <a:rPr lang="en-US" sz="2000" dirty="0">
                    <a:solidFill>
                      <a:srgbClr val="000000"/>
                    </a:solidFill>
                    <a:uFill>
                      <a:solidFill>
                        <a:srgbClr val="000000"/>
                      </a:solidFill>
                    </a:uFill>
                    <a:latin typeface="Times" pitchFamily="2" charset="0"/>
                    <a:sym typeface="Avenir Next"/>
                  </a:rPr>
                  <a:t>requires effort on multiple fronts:</a:t>
                </a:r>
              </a:p>
              <a:p>
                <a:pPr marL="424180" marR="81280" indent="-34290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err="1">
                    <a:ln>
                      <a:noFill/>
                    </a:ln>
                    <a:solidFill>
                      <a:srgbClr val="000000"/>
                    </a:solidFill>
                    <a:effectLst/>
                    <a:uFill>
                      <a:solidFill>
                        <a:srgbClr val="000000"/>
                      </a:solidFill>
                    </a:uFill>
                    <a:latin typeface="Times" pitchFamily="2" charset="0"/>
                    <a:sym typeface="Avenir Next"/>
                  </a:rPr>
                  <a:t>R</a:t>
                </a:r>
                <a:r>
                  <a:rPr kumimoji="0" lang="en-US" sz="2000" b="0" i="0" u="none" strike="noStrike" cap="none" spc="0" normalizeH="0" baseline="-25000" dirty="0" err="1">
                    <a:ln>
                      <a:noFill/>
                    </a:ln>
                    <a:solidFill>
                      <a:srgbClr val="000000"/>
                    </a:solidFill>
                    <a:effectLst/>
                    <a:uFill>
                      <a:solidFill>
                        <a:srgbClr val="000000"/>
                      </a:solidFill>
                    </a:uFill>
                    <a:latin typeface="Times" pitchFamily="2" charset="0"/>
                    <a:sym typeface="Avenir Next"/>
                  </a:rPr>
                  <a:t>radcorr</a:t>
                </a:r>
                <a:r>
                  <a:rPr kumimoji="0" lang="en-US" sz="2000" b="0" i="0" u="none" strike="noStrike" cap="none" spc="0" normalizeH="0" baseline="0" dirty="0">
                    <a:ln>
                      <a:noFill/>
                    </a:ln>
                    <a:solidFill>
                      <a:srgbClr val="000000"/>
                    </a:solidFill>
                    <a:effectLst/>
                    <a:uFill>
                      <a:solidFill>
                        <a:srgbClr val="000000"/>
                      </a:solidFill>
                    </a:uFill>
                    <a:latin typeface="Times" pitchFamily="2" charset="0"/>
                    <a:sym typeface="Avenir Next"/>
                  </a:rPr>
                  <a:t>  	(radiative correction)</a:t>
                </a:r>
              </a:p>
              <a:p>
                <a:pPr marL="424180" marR="81280" indent="-34290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err="1">
                    <a:solidFill>
                      <a:srgbClr val="000000"/>
                    </a:solidFill>
                    <a:uFill>
                      <a:solidFill>
                        <a:srgbClr val="000000"/>
                      </a:solidFill>
                    </a:uFill>
                    <a:latin typeface="Times" pitchFamily="2" charset="0"/>
                    <a:sym typeface="Avenir Next"/>
                  </a:rPr>
                  <a:t>R</a:t>
                </a:r>
                <a:r>
                  <a:rPr lang="en-US" sz="2000" baseline="-25000" dirty="0" err="1">
                    <a:solidFill>
                      <a:srgbClr val="000000"/>
                    </a:solidFill>
                    <a:uFill>
                      <a:solidFill>
                        <a:srgbClr val="000000"/>
                      </a:solidFill>
                    </a:uFill>
                    <a:latin typeface="Times" pitchFamily="2" charset="0"/>
                    <a:sym typeface="Avenir Next"/>
                  </a:rPr>
                  <a:t>accept</a:t>
                </a:r>
                <a:r>
                  <a:rPr lang="en-US" sz="2000" dirty="0">
                    <a:solidFill>
                      <a:srgbClr val="000000"/>
                    </a:solidFill>
                    <a:uFill>
                      <a:solidFill>
                        <a:srgbClr val="000000"/>
                      </a:solidFill>
                    </a:uFill>
                    <a:latin typeface="Times" pitchFamily="2" charset="0"/>
                    <a:sym typeface="Avenir Next"/>
                  </a:rPr>
                  <a:t> 	(acceptance)</a:t>
                </a:r>
              </a:p>
              <a:p>
                <a:pPr marL="424180" marR="81280" indent="-34290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
                      <a:solidFill>
                        <a:srgbClr val="000000"/>
                      </a:solidFill>
                    </a:uFill>
                    <a:latin typeface="Times" pitchFamily="2" charset="0"/>
                    <a:sym typeface="Avenir Next"/>
                  </a:rPr>
                  <a:t>R</a:t>
                </a:r>
                <a:r>
                  <a:rPr kumimoji="0" lang="en-US" sz="2000" b="0" i="0" u="none" strike="noStrike" cap="none" spc="0" normalizeH="0" baseline="-25000" dirty="0">
                    <a:ln>
                      <a:noFill/>
                    </a:ln>
                    <a:solidFill>
                      <a:srgbClr val="000000"/>
                    </a:solidFill>
                    <a:effectLst/>
                    <a:uFill>
                      <a:solidFill>
                        <a:srgbClr val="000000"/>
                      </a:solidFill>
                    </a:uFill>
                    <a:latin typeface="Times" pitchFamily="2" charset="0"/>
                    <a:sym typeface="Avenir Next"/>
                  </a:rPr>
                  <a:t>Q2</a:t>
                </a:r>
                <a:r>
                  <a:rPr kumimoji="0" lang="en-US" sz="2000" b="0" i="0" u="none" strike="noStrike" cap="none" spc="0" normalizeH="0" baseline="0" dirty="0">
                    <a:ln>
                      <a:noFill/>
                    </a:ln>
                    <a:solidFill>
                      <a:srgbClr val="000000"/>
                    </a:solidFill>
                    <a:effectLst/>
                    <a:uFill>
                      <a:solidFill>
                        <a:srgbClr val="000000"/>
                      </a:solidFill>
                    </a:uFill>
                    <a:latin typeface="Times" pitchFamily="2" charset="0"/>
                    <a:sym typeface="Avenir Next"/>
                  </a:rPr>
                  <a:t> 	(Q</a:t>
                </a:r>
                <a:r>
                  <a:rPr kumimoji="0" lang="en-US" sz="2000" b="0" i="0" u="none" strike="noStrike" cap="none" spc="0" normalizeH="0" baseline="30000" dirty="0">
                    <a:ln>
                      <a:noFill/>
                    </a:ln>
                    <a:solidFill>
                      <a:srgbClr val="000000"/>
                    </a:solidFill>
                    <a:effectLst/>
                    <a:uFill>
                      <a:solidFill>
                        <a:srgbClr val="000000"/>
                      </a:solidFill>
                    </a:uFill>
                    <a:latin typeface="Times" pitchFamily="2" charset="0"/>
                    <a:sym typeface="Avenir Next"/>
                  </a:rPr>
                  <a:t>2</a:t>
                </a:r>
                <a:r>
                  <a:rPr kumimoji="0" lang="en-US" sz="2000" b="0" i="0" u="none" strike="noStrike" cap="none" spc="0" normalizeH="0" baseline="0" dirty="0">
                    <a:ln>
                      <a:noFill/>
                    </a:ln>
                    <a:solidFill>
                      <a:srgbClr val="000000"/>
                    </a:solidFill>
                    <a:effectLst/>
                    <a:uFill>
                      <a:solidFill>
                        <a:srgbClr val="000000"/>
                      </a:solidFill>
                    </a:uFill>
                    <a:latin typeface="Times" pitchFamily="2" charset="0"/>
                    <a:sym typeface="Avenir Next"/>
                  </a:rPr>
                  <a:t>-scaling)</a:t>
                </a:r>
              </a:p>
              <a:p>
                <a:pPr marL="424180" marR="81280" indent="-34290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
                      <a:solidFill>
                        <a:srgbClr val="000000"/>
                      </a:solidFill>
                    </a:uFill>
                    <a:latin typeface="Times" pitchFamily="2" charset="0"/>
                    <a:sym typeface="Avenir Next"/>
                  </a:rPr>
                  <a:t>P</a:t>
                </a:r>
                <a:r>
                  <a:rPr kumimoji="0" lang="en-US" sz="2000" b="0" i="0" u="none" strike="noStrike" cap="none" spc="0" normalizeH="0" baseline="-25000" dirty="0">
                    <a:ln>
                      <a:noFill/>
                    </a:ln>
                    <a:solidFill>
                      <a:srgbClr val="000000"/>
                    </a:solidFill>
                    <a:effectLst/>
                    <a:uFill>
                      <a:solidFill>
                        <a:srgbClr val="000000"/>
                      </a:solidFill>
                    </a:uFill>
                    <a:latin typeface="Times" pitchFamily="2" charset="0"/>
                    <a:sym typeface="Avenir Next"/>
                  </a:rPr>
                  <a:t>L</a:t>
                </a:r>
                <a:r>
                  <a:rPr kumimoji="0" lang="en-US" sz="2000" b="0" i="0" u="none" strike="noStrike" cap="none" spc="0" normalizeH="0" baseline="0" dirty="0">
                    <a:ln>
                      <a:noFill/>
                    </a:ln>
                    <a:solidFill>
                      <a:srgbClr val="000000"/>
                    </a:solidFill>
                    <a:effectLst/>
                    <a:uFill>
                      <a:solidFill>
                        <a:srgbClr val="000000"/>
                      </a:solidFill>
                    </a:uFill>
                    <a:latin typeface="Times" pitchFamily="2" charset="0"/>
                    <a:sym typeface="Avenir Next"/>
                  </a:rPr>
                  <a:t> 	(beam polarization)</a:t>
                </a:r>
              </a:p>
              <a:p>
                <a:pPr marL="424180" marR="81280" indent="-342900" defTabSz="1821656" hangingPunct="0">
                  <a:buFont typeface="Arial" panose="020B0604020202020204" pitchFamily="34" charset="0"/>
                  <a:buChar char="•"/>
                </a:pPr>
                <a14:m>
                  <m:oMath xmlns:m="http://schemas.openxmlformats.org/officeDocument/2006/math">
                    <m:f>
                      <m:fPr>
                        <m:ctrlPr>
                          <a:rPr lang="en-US" sz="2000" i="1">
                            <a:solidFill>
                              <a:srgbClr val="000000"/>
                            </a:solidFill>
                            <a:uFill>
                              <a:solidFill>
                                <a:srgbClr val="000000"/>
                              </a:solidFill>
                            </a:uFill>
                            <a:latin typeface="Cambria Math" panose="02040503050406030204" pitchFamily="18" charset="0"/>
                            <a:sym typeface="Avenir Next"/>
                          </a:rPr>
                        </m:ctrlPr>
                      </m:fPr>
                      <m:num>
                        <m:r>
                          <a:rPr lang="en-US" sz="2000" b="0" i="1" smtClean="0">
                            <a:solidFill>
                              <a:srgbClr val="000000"/>
                            </a:solidFill>
                            <a:uFill>
                              <a:solidFill>
                                <a:srgbClr val="000000"/>
                              </a:solidFill>
                            </a:uFill>
                            <a:latin typeface="Cambria Math" panose="02040503050406030204" pitchFamily="18" charset="0"/>
                            <a:sym typeface="Avenir Next"/>
                          </a:rPr>
                          <m:t>1</m:t>
                        </m:r>
                      </m:num>
                      <m:den>
                        <m:r>
                          <a:rPr lang="en-US" sz="2000" i="1">
                            <a:solidFill>
                              <a:srgbClr val="000000"/>
                            </a:solidFill>
                            <a:uFill>
                              <a:solidFill>
                                <a:srgbClr val="000000"/>
                              </a:solidFill>
                            </a:uFill>
                            <a:latin typeface="Cambria Math" panose="02040503050406030204" pitchFamily="18" charset="0"/>
                            <a:sym typeface="Avenir Next"/>
                          </a:rPr>
                          <m:t>1−</m:t>
                        </m:r>
                        <m:nary>
                          <m:naryPr>
                            <m:chr m:val="∑"/>
                            <m:limLoc m:val="subSup"/>
                            <m:supHide m:val="on"/>
                            <m:ctrlPr>
                              <a:rPr lang="en-US" sz="2000" i="1">
                                <a:solidFill>
                                  <a:srgbClr val="000000"/>
                                </a:solidFill>
                                <a:uFill>
                                  <a:solidFill>
                                    <a:srgbClr val="000000"/>
                                  </a:solidFill>
                                </a:uFill>
                                <a:latin typeface="Cambria Math" panose="02040503050406030204" pitchFamily="18" charset="0"/>
                                <a:sym typeface="Avenir Next"/>
                              </a:rPr>
                            </m:ctrlPr>
                          </m:naryPr>
                          <m:sub>
                            <m:r>
                              <m:rPr>
                                <m:brk m:alnAt="9"/>
                              </m:rPr>
                              <a:rPr lang="en-US" sz="2000" i="1">
                                <a:solidFill>
                                  <a:srgbClr val="000000"/>
                                </a:solidFill>
                                <a:uFill>
                                  <a:solidFill>
                                    <a:srgbClr val="000000"/>
                                  </a:solidFill>
                                </a:uFill>
                                <a:latin typeface="Cambria Math" panose="02040503050406030204" pitchFamily="18" charset="0"/>
                                <a:sym typeface="Avenir Next"/>
                              </a:rPr>
                              <m:t>𝑖</m:t>
                            </m:r>
                          </m:sub>
                          <m:sup/>
                          <m:e>
                            <m:sSub>
                              <m:sSubPr>
                                <m:ctrlPr>
                                  <a:rPr lang="en-US" sz="2000" i="1">
                                    <a:solidFill>
                                      <a:srgbClr val="000000"/>
                                    </a:solidFill>
                                    <a:uFill>
                                      <a:solidFill>
                                        <a:srgbClr val="000000"/>
                                      </a:solidFill>
                                    </a:uFill>
                                    <a:latin typeface="Cambria Math" panose="02040503050406030204" pitchFamily="18" charset="0"/>
                                    <a:sym typeface="Avenir Next"/>
                                  </a:rPr>
                                </m:ctrlPr>
                              </m:sSubPr>
                              <m:e>
                                <m:r>
                                  <a:rPr lang="en-US" sz="2000" i="1">
                                    <a:solidFill>
                                      <a:srgbClr val="000000"/>
                                    </a:solidFill>
                                    <a:uFill>
                                      <a:solidFill>
                                        <a:srgbClr val="000000"/>
                                      </a:solidFill>
                                    </a:uFill>
                                    <a:latin typeface="Cambria Math" panose="02040503050406030204" pitchFamily="18" charset="0"/>
                                    <a:sym typeface="Avenir Next"/>
                                  </a:rPr>
                                  <m:t>𝑓</m:t>
                                </m:r>
                              </m:e>
                              <m:sub>
                                <m:r>
                                  <a:rPr lang="en-US" sz="2000" i="1">
                                    <a:solidFill>
                                      <a:srgbClr val="000000"/>
                                    </a:solidFill>
                                    <a:uFill>
                                      <a:solidFill>
                                        <a:srgbClr val="000000"/>
                                      </a:solidFill>
                                    </a:uFill>
                                    <a:latin typeface="Cambria Math" panose="02040503050406030204" pitchFamily="18" charset="0"/>
                                    <a:sym typeface="Avenir Next"/>
                                  </a:rPr>
                                  <m:t>𝑖</m:t>
                                </m:r>
                              </m:sub>
                            </m:sSub>
                          </m:e>
                        </m:nary>
                      </m:den>
                    </m:f>
                  </m:oMath>
                </a14:m>
                <a:r>
                  <a:rPr lang="en-US" sz="2000" dirty="0">
                    <a:solidFill>
                      <a:srgbClr val="000000"/>
                    </a:solidFill>
                    <a:uFill>
                      <a:solidFill>
                        <a:srgbClr val="000000"/>
                      </a:solidFill>
                    </a:uFill>
                    <a:latin typeface="Times" pitchFamily="2" charset="0"/>
                    <a:sym typeface="Avenir Next"/>
                  </a:rPr>
                  <a:t>	(Overall background dilution)</a:t>
                </a:r>
              </a:p>
              <a:p>
                <a:pPr marL="424180" marR="81280" indent="-342900" defTabSz="1821656" hangingPunct="0">
                  <a:buFont typeface="Arial" panose="020B0604020202020204" pitchFamily="34" charset="0"/>
                  <a:buChar char="•"/>
                </a:pPr>
                <a14:m>
                  <m:oMath xmlns:m="http://schemas.openxmlformats.org/officeDocument/2006/math">
                    <m:sSub>
                      <m:sSubPr>
                        <m:ctrlPr>
                          <a:rPr lang="en-US" sz="2000" i="1">
                            <a:solidFill>
                              <a:srgbClr val="000000"/>
                            </a:solidFill>
                            <a:uFill>
                              <a:solidFill>
                                <a:srgbClr val="000000"/>
                              </a:solidFill>
                            </a:uFill>
                            <a:latin typeface="Cambria Math" panose="02040503050406030204" pitchFamily="18" charset="0"/>
                            <a:sym typeface="Avenir Next"/>
                          </a:rPr>
                        </m:ctrlPr>
                      </m:sSubPr>
                      <m:e>
                        <m:r>
                          <a:rPr lang="en-US" sz="2000" i="1">
                            <a:solidFill>
                              <a:srgbClr val="000000"/>
                            </a:solidFill>
                            <a:uFill>
                              <a:solidFill>
                                <a:srgbClr val="000000"/>
                              </a:solidFill>
                            </a:uFill>
                            <a:latin typeface="Cambria Math" panose="02040503050406030204" pitchFamily="18" charset="0"/>
                            <a:sym typeface="Avenir Next"/>
                          </a:rPr>
                          <m:t>𝑃</m:t>
                        </m:r>
                      </m:e>
                      <m:sub>
                        <m:r>
                          <a:rPr lang="en-US" sz="2000" i="1">
                            <a:solidFill>
                              <a:srgbClr val="000000"/>
                            </a:solidFill>
                            <a:uFill>
                              <a:solidFill>
                                <a:srgbClr val="000000"/>
                              </a:solidFill>
                            </a:uFill>
                            <a:latin typeface="Cambria Math" panose="02040503050406030204" pitchFamily="18" charset="0"/>
                            <a:sym typeface="Avenir Next"/>
                          </a:rPr>
                          <m:t>𝐿</m:t>
                        </m:r>
                      </m:sub>
                    </m:sSub>
                    <m:nary>
                      <m:naryPr>
                        <m:chr m:val="∑"/>
                        <m:limLoc m:val="subSup"/>
                        <m:supHide m:val="on"/>
                        <m:ctrlPr>
                          <a:rPr lang="en-US" sz="2000" i="1">
                            <a:solidFill>
                              <a:srgbClr val="000000"/>
                            </a:solidFill>
                            <a:uFill>
                              <a:solidFill>
                                <a:srgbClr val="000000"/>
                              </a:solidFill>
                            </a:uFill>
                            <a:latin typeface="Cambria Math" panose="02040503050406030204" pitchFamily="18" charset="0"/>
                            <a:sym typeface="Avenir Next"/>
                          </a:rPr>
                        </m:ctrlPr>
                      </m:naryPr>
                      <m:sub>
                        <m:r>
                          <m:rPr>
                            <m:brk m:alnAt="9"/>
                          </m:rPr>
                          <a:rPr lang="en-US" sz="2000" i="1">
                            <a:solidFill>
                              <a:srgbClr val="000000"/>
                            </a:solidFill>
                            <a:uFill>
                              <a:solidFill>
                                <a:srgbClr val="000000"/>
                              </a:solidFill>
                            </a:uFill>
                            <a:latin typeface="Cambria Math" panose="02040503050406030204" pitchFamily="18" charset="0"/>
                            <a:sym typeface="Avenir Next"/>
                          </a:rPr>
                          <m:t>𝑖</m:t>
                        </m:r>
                      </m:sub>
                      <m:sup/>
                      <m:e>
                        <m:sSub>
                          <m:sSubPr>
                            <m:ctrlPr>
                              <a:rPr lang="en-US" sz="2000" i="1">
                                <a:solidFill>
                                  <a:srgbClr val="000000"/>
                                </a:solidFill>
                                <a:uFill>
                                  <a:solidFill>
                                    <a:srgbClr val="000000"/>
                                  </a:solidFill>
                                </a:uFill>
                                <a:latin typeface="Cambria Math" panose="02040503050406030204" pitchFamily="18" charset="0"/>
                                <a:sym typeface="Avenir Next"/>
                              </a:rPr>
                            </m:ctrlPr>
                          </m:sSubPr>
                          <m:e>
                            <m:r>
                              <a:rPr lang="en-US" sz="2000" i="1">
                                <a:solidFill>
                                  <a:srgbClr val="000000"/>
                                </a:solidFill>
                                <a:uFill>
                                  <a:solidFill>
                                    <a:srgbClr val="000000"/>
                                  </a:solidFill>
                                </a:uFill>
                                <a:latin typeface="Cambria Math" panose="02040503050406030204" pitchFamily="18" charset="0"/>
                                <a:sym typeface="Avenir Next"/>
                              </a:rPr>
                              <m:t>𝑓</m:t>
                            </m:r>
                          </m:e>
                          <m:sub>
                            <m:r>
                              <a:rPr lang="en-US" sz="2000" i="1">
                                <a:solidFill>
                                  <a:srgbClr val="000000"/>
                                </a:solidFill>
                                <a:uFill>
                                  <a:solidFill>
                                    <a:srgbClr val="000000"/>
                                  </a:solidFill>
                                </a:uFill>
                                <a:latin typeface="Cambria Math" panose="02040503050406030204" pitchFamily="18" charset="0"/>
                                <a:sym typeface="Avenir Next"/>
                              </a:rPr>
                              <m:t>𝑖</m:t>
                            </m:r>
                          </m:sub>
                        </m:sSub>
                        <m:sSub>
                          <m:sSubPr>
                            <m:ctrlPr>
                              <a:rPr lang="en-US" sz="2000" i="1">
                                <a:solidFill>
                                  <a:srgbClr val="000000"/>
                                </a:solidFill>
                                <a:uFill>
                                  <a:solidFill>
                                    <a:srgbClr val="000000"/>
                                  </a:solidFill>
                                </a:uFill>
                                <a:latin typeface="Cambria Math" panose="02040503050406030204" pitchFamily="18" charset="0"/>
                                <a:sym typeface="Avenir Next"/>
                              </a:rPr>
                            </m:ctrlPr>
                          </m:sSubPr>
                          <m:e>
                            <m:r>
                              <a:rPr lang="en-US" sz="2000" i="1">
                                <a:solidFill>
                                  <a:srgbClr val="000000"/>
                                </a:solidFill>
                                <a:uFill>
                                  <a:solidFill>
                                    <a:srgbClr val="000000"/>
                                  </a:solidFill>
                                </a:uFill>
                                <a:latin typeface="Cambria Math" panose="02040503050406030204" pitchFamily="18" charset="0"/>
                                <a:sym typeface="Avenir Next"/>
                              </a:rPr>
                              <m:t>𝐴</m:t>
                            </m:r>
                          </m:e>
                          <m:sub>
                            <m:r>
                              <a:rPr lang="en-US" sz="2000" i="1">
                                <a:solidFill>
                                  <a:srgbClr val="000000"/>
                                </a:solidFill>
                                <a:uFill>
                                  <a:solidFill>
                                    <a:srgbClr val="000000"/>
                                  </a:solidFill>
                                </a:uFill>
                                <a:latin typeface="Cambria Math" panose="02040503050406030204" pitchFamily="18" charset="0"/>
                                <a:sym typeface="Avenir Next"/>
                              </a:rPr>
                              <m:t>𝑖</m:t>
                            </m:r>
                          </m:sub>
                        </m:sSub>
                      </m:e>
                    </m:nary>
                  </m:oMath>
                </a14:m>
                <a:r>
                  <a:rPr lang="en-US" sz="2000" dirty="0">
                    <a:solidFill>
                      <a:srgbClr val="000000"/>
                    </a:solidFill>
                    <a:uFill>
                      <a:solidFill>
                        <a:srgbClr val="000000"/>
                      </a:solidFill>
                    </a:uFill>
                    <a:latin typeface="Times" pitchFamily="2" charset="0"/>
                    <a:sym typeface="Avenir Next"/>
                  </a:rPr>
                  <a:t> 	(backgrounds)</a:t>
                </a:r>
              </a:p>
              <a:p>
                <a:pPr marL="424180" marR="81280" indent="-34290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err="1">
                    <a:ln>
                      <a:noFill/>
                    </a:ln>
                    <a:solidFill>
                      <a:srgbClr val="000000"/>
                    </a:solidFill>
                    <a:effectLst/>
                    <a:uFill>
                      <a:solidFill>
                        <a:srgbClr val="000000"/>
                      </a:solidFill>
                    </a:uFill>
                    <a:latin typeface="Times" pitchFamily="2" charset="0"/>
                    <a:sym typeface="Avenir Next"/>
                  </a:rPr>
                  <a:t>A</a:t>
                </a:r>
                <a:r>
                  <a:rPr kumimoji="0" lang="en-US" sz="2000" b="0" i="0" u="none" strike="noStrike" cap="none" spc="0" normalizeH="0" baseline="-25000" dirty="0" err="1">
                    <a:ln>
                      <a:noFill/>
                    </a:ln>
                    <a:solidFill>
                      <a:srgbClr val="000000"/>
                    </a:solidFill>
                    <a:effectLst/>
                    <a:uFill>
                      <a:solidFill>
                        <a:srgbClr val="000000"/>
                      </a:solidFill>
                    </a:uFill>
                    <a:latin typeface="Times" pitchFamily="2" charset="0"/>
                    <a:sym typeface="Avenir Next"/>
                  </a:rPr>
                  <a:t>corr</a:t>
                </a:r>
                <a:r>
                  <a:rPr kumimoji="0" lang="en-US" sz="2000" b="0" i="0" u="none" strike="noStrike" cap="none" spc="0" normalizeH="0" baseline="0" dirty="0">
                    <a:ln>
                      <a:noFill/>
                    </a:ln>
                    <a:solidFill>
                      <a:srgbClr val="000000"/>
                    </a:solidFill>
                    <a:effectLst/>
                    <a:uFill>
                      <a:solidFill>
                        <a:srgbClr val="000000"/>
                      </a:solidFill>
                    </a:uFill>
                    <a:latin typeface="Times" pitchFamily="2" charset="0"/>
                    <a:sym typeface="Avenir Next"/>
                  </a:rPr>
                  <a:t> 	(Corrected Asymmetry)</a:t>
                </a:r>
              </a:p>
              <a:p>
                <a:pPr marL="424180" marR="81280" indent="-34290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000000"/>
                    </a:solidFill>
                    <a:uFill>
                      <a:solidFill>
                        <a:srgbClr val="000000"/>
                      </a:solidFill>
                    </a:uFill>
                    <a:latin typeface="Times" pitchFamily="2" charset="0"/>
                    <a:sym typeface="Avenir Next"/>
                  </a:rPr>
                  <a:t>A</a:t>
                </a:r>
                <a:r>
                  <a:rPr lang="en-US" sz="2000" baseline="-25000" dirty="0">
                    <a:solidFill>
                      <a:srgbClr val="000000"/>
                    </a:solidFill>
                    <a:uFill>
                      <a:solidFill>
                        <a:srgbClr val="000000"/>
                      </a:solidFill>
                    </a:uFill>
                    <a:latin typeface="Times" pitchFamily="2" charset="0"/>
                    <a:sym typeface="Avenir Next"/>
                  </a:rPr>
                  <a:t>beam</a:t>
                </a:r>
                <a:r>
                  <a:rPr lang="en-US" sz="2000" dirty="0">
                    <a:solidFill>
                      <a:srgbClr val="000000"/>
                    </a:solidFill>
                    <a:uFill>
                      <a:solidFill>
                        <a:srgbClr val="000000"/>
                      </a:solidFill>
                    </a:uFill>
                    <a:latin typeface="Times" pitchFamily="2" charset="0"/>
                    <a:sym typeface="Avenir Next"/>
                  </a:rPr>
                  <a:t> 	(Beam corrections)</a:t>
                </a:r>
              </a:p>
              <a:p>
                <a:pPr marL="424180" marR="81280" indent="-34290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err="1">
                    <a:ln>
                      <a:noFill/>
                    </a:ln>
                    <a:solidFill>
                      <a:srgbClr val="000000"/>
                    </a:solidFill>
                    <a:effectLst/>
                    <a:uFill>
                      <a:solidFill>
                        <a:srgbClr val="000000"/>
                      </a:solidFill>
                    </a:uFill>
                    <a:latin typeface="Times" pitchFamily="2" charset="0"/>
                    <a:sym typeface="Avenir Next"/>
                  </a:rPr>
                  <a:t>A</a:t>
                </a:r>
                <a:r>
                  <a:rPr kumimoji="0" lang="en-US" sz="2000" b="0" i="0" u="none" strike="noStrike" cap="none" spc="0" normalizeH="0" baseline="-25000" dirty="0" err="1">
                    <a:ln>
                      <a:noFill/>
                    </a:ln>
                    <a:solidFill>
                      <a:srgbClr val="000000"/>
                    </a:solidFill>
                    <a:effectLst/>
                    <a:uFill>
                      <a:solidFill>
                        <a:srgbClr val="000000"/>
                      </a:solidFill>
                    </a:uFill>
                    <a:latin typeface="Times" pitchFamily="2" charset="0"/>
                    <a:sym typeface="Avenir Next"/>
                  </a:rPr>
                  <a:t>trans</a:t>
                </a:r>
                <a:r>
                  <a:rPr kumimoji="0" lang="en-US" sz="2000" b="0" i="0" u="none" strike="noStrike" cap="none" spc="0" normalizeH="0" baseline="0" dirty="0">
                    <a:ln>
                      <a:noFill/>
                    </a:ln>
                    <a:solidFill>
                      <a:srgbClr val="000000"/>
                    </a:solidFill>
                    <a:effectLst/>
                    <a:uFill>
                      <a:solidFill>
                        <a:srgbClr val="000000"/>
                      </a:solidFill>
                    </a:uFill>
                    <a:latin typeface="Times" pitchFamily="2" charset="0"/>
                    <a:sym typeface="Avenir Next"/>
                  </a:rPr>
                  <a:t> 	(Transverse asymmetry correction)</a:t>
                </a:r>
              </a:p>
              <a:p>
                <a:pPr marL="424180" marR="81280" indent="-34290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err="1">
                    <a:solidFill>
                      <a:srgbClr val="000000"/>
                    </a:solidFill>
                    <a:uFill>
                      <a:solidFill>
                        <a:srgbClr val="000000"/>
                      </a:solidFill>
                    </a:uFill>
                    <a:latin typeface="Times" pitchFamily="2" charset="0"/>
                    <a:sym typeface="Avenir Next"/>
                  </a:rPr>
                  <a:t>A</a:t>
                </a:r>
                <a:r>
                  <a:rPr lang="en-US" sz="2000" baseline="-25000" dirty="0" err="1">
                    <a:solidFill>
                      <a:srgbClr val="000000"/>
                    </a:solidFill>
                    <a:uFill>
                      <a:solidFill>
                        <a:srgbClr val="000000"/>
                      </a:solidFill>
                    </a:uFill>
                    <a:latin typeface="Times" pitchFamily="2" charset="0"/>
                    <a:sym typeface="Avenir Next"/>
                  </a:rPr>
                  <a:t>nonlin</a:t>
                </a:r>
                <a:r>
                  <a:rPr lang="en-US" sz="2000" dirty="0">
                    <a:solidFill>
                      <a:srgbClr val="000000"/>
                    </a:solidFill>
                    <a:uFill>
                      <a:solidFill>
                        <a:srgbClr val="000000"/>
                      </a:solidFill>
                    </a:uFill>
                    <a:latin typeface="Times" pitchFamily="2" charset="0"/>
                    <a:sym typeface="Avenir Next"/>
                  </a:rPr>
                  <a:t> 	(Detector nonlinearity)</a:t>
                </a:r>
              </a:p>
              <a:p>
                <a:pPr marL="424180" marR="81280" indent="-342900" defTabSz="1821656" hangingPunct="0">
                  <a:buFont typeface="Arial" panose="020B0604020202020204" pitchFamily="34" charset="0"/>
                  <a:buChar char="•"/>
                </a:pPr>
                <a:r>
                  <a:rPr lang="en-US" sz="2000" dirty="0" err="1">
                    <a:solidFill>
                      <a:srgbClr val="000000"/>
                    </a:solidFill>
                    <a:uFill>
                      <a:solidFill>
                        <a:srgbClr val="000000"/>
                      </a:solidFill>
                    </a:uFill>
                    <a:latin typeface="Times" pitchFamily="2" charset="0"/>
                    <a:sym typeface="Avenir Next"/>
                  </a:rPr>
                  <a:t>A</a:t>
                </a:r>
                <a:r>
                  <a:rPr lang="en-US" sz="2000" baseline="-25000" dirty="0" err="1">
                    <a:solidFill>
                      <a:srgbClr val="000000"/>
                    </a:solidFill>
                    <a:uFill>
                      <a:solidFill>
                        <a:srgbClr val="000000"/>
                      </a:solidFill>
                    </a:uFill>
                    <a:latin typeface="Times" pitchFamily="2" charset="0"/>
                    <a:sym typeface="Avenir Next"/>
                  </a:rPr>
                  <a:t>blind</a:t>
                </a:r>
                <a:r>
                  <a:rPr kumimoji="0" lang="en-US" sz="2000" b="0" i="0" u="none" strike="noStrike" cap="none" spc="0" normalizeH="0" baseline="0" dirty="0">
                    <a:ln>
                      <a:noFill/>
                    </a:ln>
                    <a:solidFill>
                      <a:srgbClr val="000000"/>
                    </a:solidFill>
                    <a:effectLst/>
                    <a:uFill>
                      <a:solidFill>
                        <a:srgbClr val="000000"/>
                      </a:solidFill>
                    </a:uFill>
                    <a:latin typeface="Times" pitchFamily="2" charset="0"/>
                    <a:sym typeface="Avenir Next"/>
                  </a:rPr>
                  <a:t>    	(Blinding factor)</a:t>
                </a:r>
              </a:p>
            </p:txBody>
          </p:sp>
        </mc:Choice>
        <mc:Fallback>
          <p:sp>
            <p:nvSpPr>
              <p:cNvPr id="9" name="TextBox 8">
                <a:extLst>
                  <a:ext uri="{FF2B5EF4-FFF2-40B4-BE49-F238E27FC236}">
                    <a16:creationId xmlns:a16="http://schemas.microsoft.com/office/drawing/2014/main" xmlns="" xmlns:a14="http://schemas.microsoft.com/office/drawing/2010/main" id="{3E42DEB0-A8B1-4E49-B3D5-E70B4A8D4495}"/>
                  </a:ext>
                </a:extLst>
              </p:cNvPr>
              <p:cNvSpPr txBox="1">
                <a:spLocks noRot="1" noChangeAspect="1" noMove="1" noResize="1" noEditPoints="1" noAdjustHandles="1" noChangeArrowheads="1" noChangeShapeType="1" noTextEdit="1"/>
              </p:cNvSpPr>
              <p:nvPr/>
            </p:nvSpPr>
            <p:spPr>
              <a:xfrm>
                <a:off x="1219200" y="2304565"/>
                <a:ext cx="6414655" cy="4051236"/>
              </a:xfrm>
              <a:prstGeom prst="rect">
                <a:avLst/>
              </a:prstGeom>
              <a:blipFill>
                <a:blip r:embed="rId4" cstate="print"/>
                <a:stretch>
                  <a:fillRect l="-95" b="-1203"/>
                </a:stretch>
              </a:blipFill>
              <a:ln w="12700" cap="flat">
                <a:noFill/>
                <a:miter lim="400000"/>
              </a:ln>
              <a:effectLst/>
            </p:spPr>
            <p:txBody>
              <a:bodyPr/>
              <a:lstStyle/>
              <a:p>
                <a:r>
                  <a:rPr lang="en-US">
                    <a:noFill/>
                  </a:rPr>
                  <a:t> </a:t>
                </a:r>
              </a:p>
            </p:txBody>
          </p:sp>
        </mc:Fallback>
      </mc:AlternateContent>
      <p:sp>
        <p:nvSpPr>
          <p:cNvPr id="22" name="TextBox 21"/>
          <p:cNvSpPr txBox="1"/>
          <p:nvPr/>
        </p:nvSpPr>
        <p:spPr>
          <a:xfrm>
            <a:off x="838200" y="152400"/>
            <a:ext cx="6705600" cy="584775"/>
          </a:xfrm>
          <a:prstGeom prst="rect">
            <a:avLst/>
          </a:prstGeom>
          <a:noFill/>
        </p:spPr>
        <p:txBody>
          <a:bodyPr wrap="square" rtlCol="0">
            <a:spAutoFit/>
          </a:bodyPr>
          <a:lstStyle/>
          <a:p>
            <a:r>
              <a:rPr lang="en-US" sz="3200" dirty="0"/>
              <a:t>Extracting  the  Asymmetry</a:t>
            </a:r>
          </a:p>
        </p:txBody>
      </p:sp>
      <p:sp>
        <p:nvSpPr>
          <p:cNvPr id="11" name="TextBox 10"/>
          <p:cNvSpPr txBox="1"/>
          <p:nvPr/>
        </p:nvSpPr>
        <p:spPr>
          <a:xfrm>
            <a:off x="8534400" y="6404610"/>
            <a:ext cx="548640" cy="369332"/>
          </a:xfrm>
          <a:prstGeom prst="rect">
            <a:avLst/>
          </a:prstGeom>
          <a:noFill/>
        </p:spPr>
        <p:txBody>
          <a:bodyPr wrap="square" rtlCol="0">
            <a:spAutoFit/>
          </a:bodyPr>
          <a:lstStyle/>
          <a:p>
            <a:r>
              <a:rPr lang="en-US" dirty="0" smtClean="0"/>
              <a:t>p11</a:t>
            </a:r>
            <a:endParaRPr lang="en-US" dirty="0"/>
          </a:p>
        </p:txBody>
      </p:sp>
      <p:sp>
        <p:nvSpPr>
          <p:cNvPr id="13" name="TextBox 12">
            <a:extLst>
              <a:ext uri="{FF2B5EF4-FFF2-40B4-BE49-F238E27FC236}">
                <a16:creationId xmlns:a16="http://schemas.microsoft.com/office/drawing/2014/main" xmlns="" id="{854BCE34-2388-438C-B962-4A4E29919EC0}"/>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a:t>
            </a:r>
            <a:r>
              <a:rPr lang="en-US" sz="1400" dirty="0" smtClean="0">
                <a:solidFill>
                  <a:srgbClr val="002060"/>
                </a:solidFill>
              </a:rPr>
              <a:t>Hall A </a:t>
            </a:r>
            <a:r>
              <a:rPr lang="en-US" sz="1400" dirty="0" err="1" smtClean="0">
                <a:solidFill>
                  <a:srgbClr val="002060"/>
                </a:solidFill>
              </a:rPr>
              <a:t>Mtg</a:t>
            </a:r>
            <a:r>
              <a:rPr lang="en-US" sz="1400" dirty="0" smtClean="0">
                <a:solidFill>
                  <a:srgbClr val="002060"/>
                </a:solidFill>
              </a:rPr>
              <a:t>, Jan 2023</a:t>
            </a:r>
            <a:r>
              <a:rPr lang="en-US" sz="1400" dirty="0" smtClean="0">
                <a:solidFill>
                  <a:srgbClr val="002060"/>
                </a:solidFill>
              </a:rPr>
              <a:t> </a:t>
            </a:r>
            <a:endParaRPr lang="en-US" sz="1400" dirty="0">
              <a:solidFill>
                <a:srgbClr val="002060"/>
              </a:solidFill>
            </a:endParaRPr>
          </a:p>
        </p:txBody>
      </p:sp>
    </p:spTree>
    <p:extLst>
      <p:ext uri="{BB962C8B-B14F-4D97-AF65-F5344CB8AC3E}">
        <p14:creationId xmlns:p14="http://schemas.microsoft.com/office/powerpoint/2010/main" xmlns="" val="224505604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946C776-3D1C-49D2-A042-579FC585B75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7270" y="1156573"/>
            <a:ext cx="7327133" cy="4998685"/>
          </a:xfrm>
          <a:prstGeom prst="rect">
            <a:avLst/>
          </a:prstGeom>
        </p:spPr>
      </p:pic>
      <p:sp>
        <p:nvSpPr>
          <p:cNvPr id="5" name="TextBox 4">
            <a:extLst>
              <a:ext uri="{FF2B5EF4-FFF2-40B4-BE49-F238E27FC236}">
                <a16:creationId xmlns:a16="http://schemas.microsoft.com/office/drawing/2014/main" xmlns="" id="{91E68F36-074D-47DC-88FD-BEFEE6701AA6}"/>
              </a:ext>
            </a:extLst>
          </p:cNvPr>
          <p:cNvSpPr txBox="1"/>
          <p:nvPr/>
        </p:nvSpPr>
        <p:spPr>
          <a:xfrm>
            <a:off x="1752600" y="423927"/>
            <a:ext cx="5791200" cy="584775"/>
          </a:xfrm>
          <a:prstGeom prst="rect">
            <a:avLst/>
          </a:prstGeom>
          <a:noFill/>
        </p:spPr>
        <p:txBody>
          <a:bodyPr wrap="square" rtlCol="0">
            <a:spAutoFit/>
          </a:bodyPr>
          <a:lstStyle/>
          <a:p>
            <a:r>
              <a:rPr lang="en-US" sz="3200" baseline="30000" dirty="0"/>
              <a:t>48</a:t>
            </a:r>
            <a:r>
              <a:rPr lang="en-US" sz="3200" dirty="0"/>
              <a:t>Ca  Asymmetry  Measurements</a:t>
            </a:r>
          </a:p>
        </p:txBody>
      </p:sp>
      <p:sp>
        <p:nvSpPr>
          <p:cNvPr id="6" name="Rectangle 5">
            <a:extLst>
              <a:ext uri="{FF2B5EF4-FFF2-40B4-BE49-F238E27FC236}">
                <a16:creationId xmlns:a16="http://schemas.microsoft.com/office/drawing/2014/main" xmlns="" id="{911D3FB4-D461-4D9D-A37D-624EE6DFEB0E}"/>
              </a:ext>
            </a:extLst>
          </p:cNvPr>
          <p:cNvSpPr/>
          <p:nvPr/>
        </p:nvSpPr>
        <p:spPr>
          <a:xfrm>
            <a:off x="585627" y="922778"/>
            <a:ext cx="7848600" cy="292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18D29DE-5040-45F9-BB35-EEBEDB0401C9}"/>
              </a:ext>
            </a:extLst>
          </p:cNvPr>
          <p:cNvSpPr/>
          <p:nvPr/>
        </p:nvSpPr>
        <p:spPr>
          <a:xfrm>
            <a:off x="889597" y="5897241"/>
            <a:ext cx="7848600" cy="516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F6B1D751-A5A7-419C-AFDC-F919ED3B3EC2}"/>
              </a:ext>
            </a:extLst>
          </p:cNvPr>
          <p:cNvSpPr/>
          <p:nvPr/>
        </p:nvSpPr>
        <p:spPr>
          <a:xfrm rot="5400000">
            <a:off x="-1535991" y="3175963"/>
            <a:ext cx="4926520" cy="516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B1F3C4B6-0028-44B4-977C-43DB23DC1D59}"/>
              </a:ext>
            </a:extLst>
          </p:cNvPr>
          <p:cNvSpPr/>
          <p:nvPr/>
        </p:nvSpPr>
        <p:spPr>
          <a:xfrm rot="5400000">
            <a:off x="5952722" y="3298187"/>
            <a:ext cx="4926520" cy="516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B81C2B04-2B9A-442C-91B8-F48004CE36BE}"/>
              </a:ext>
            </a:extLst>
          </p:cNvPr>
          <p:cNvSpPr txBox="1"/>
          <p:nvPr/>
        </p:nvSpPr>
        <p:spPr>
          <a:xfrm>
            <a:off x="4590836" y="5900659"/>
            <a:ext cx="3338673" cy="369332"/>
          </a:xfrm>
          <a:prstGeom prst="rect">
            <a:avLst/>
          </a:prstGeom>
          <a:noFill/>
        </p:spPr>
        <p:txBody>
          <a:bodyPr wrap="square" rtlCol="0">
            <a:spAutoFit/>
          </a:bodyPr>
          <a:lstStyle/>
          <a:p>
            <a:r>
              <a:rPr lang="en-US" dirty="0"/>
              <a:t>Slug #   (~8 hour period)</a:t>
            </a:r>
          </a:p>
        </p:txBody>
      </p:sp>
      <p:sp>
        <p:nvSpPr>
          <p:cNvPr id="11" name="TextBox 10">
            <a:extLst>
              <a:ext uri="{FF2B5EF4-FFF2-40B4-BE49-F238E27FC236}">
                <a16:creationId xmlns:a16="http://schemas.microsoft.com/office/drawing/2014/main" xmlns="" id="{18110F15-953B-498A-B837-6A2D91871FEF}"/>
              </a:ext>
            </a:extLst>
          </p:cNvPr>
          <p:cNvSpPr txBox="1"/>
          <p:nvPr/>
        </p:nvSpPr>
        <p:spPr>
          <a:xfrm rot="16200000">
            <a:off x="-409374" y="2680456"/>
            <a:ext cx="2659984" cy="369332"/>
          </a:xfrm>
          <a:prstGeom prst="rect">
            <a:avLst/>
          </a:prstGeom>
          <a:noFill/>
        </p:spPr>
        <p:txBody>
          <a:bodyPr wrap="square" rtlCol="0">
            <a:spAutoFit/>
          </a:bodyPr>
          <a:lstStyle/>
          <a:p>
            <a:r>
              <a:rPr lang="en-US" dirty="0"/>
              <a:t>Asymmetry   (ppb)</a:t>
            </a:r>
          </a:p>
        </p:txBody>
      </p:sp>
      <p:sp>
        <p:nvSpPr>
          <p:cNvPr id="13" name="TextBox 12">
            <a:extLst>
              <a:ext uri="{FF2B5EF4-FFF2-40B4-BE49-F238E27FC236}">
                <a16:creationId xmlns:a16="http://schemas.microsoft.com/office/drawing/2014/main" xmlns="" id="{08722B3B-AA44-4D0C-9615-F409A073B5BC}"/>
              </a:ext>
            </a:extLst>
          </p:cNvPr>
          <p:cNvSpPr txBox="1"/>
          <p:nvPr/>
        </p:nvSpPr>
        <p:spPr>
          <a:xfrm>
            <a:off x="8534400" y="6404610"/>
            <a:ext cx="548640" cy="369332"/>
          </a:xfrm>
          <a:prstGeom prst="rect">
            <a:avLst/>
          </a:prstGeom>
          <a:noFill/>
        </p:spPr>
        <p:txBody>
          <a:bodyPr wrap="square" rtlCol="0">
            <a:spAutoFit/>
          </a:bodyPr>
          <a:lstStyle/>
          <a:p>
            <a:r>
              <a:rPr lang="en-US" dirty="0" smtClean="0"/>
              <a:t>p12</a:t>
            </a:r>
            <a:endParaRPr lang="en-US" dirty="0"/>
          </a:p>
        </p:txBody>
      </p:sp>
    </p:spTree>
    <p:extLst>
      <p:ext uri="{BB962C8B-B14F-4D97-AF65-F5344CB8AC3E}">
        <p14:creationId xmlns:p14="http://schemas.microsoft.com/office/powerpoint/2010/main" xmlns="" val="388421618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3AB6EF8-D123-4231-BA1D-2DE96CAD4EFE}"/>
              </a:ext>
            </a:extLst>
          </p:cNvPr>
          <p:cNvSpPr txBox="1"/>
          <p:nvPr/>
        </p:nvSpPr>
        <p:spPr>
          <a:xfrm>
            <a:off x="1752600" y="446926"/>
            <a:ext cx="5791200" cy="584775"/>
          </a:xfrm>
          <a:prstGeom prst="rect">
            <a:avLst/>
          </a:prstGeom>
          <a:noFill/>
        </p:spPr>
        <p:txBody>
          <a:bodyPr wrap="square" rtlCol="0">
            <a:spAutoFit/>
          </a:bodyPr>
          <a:lstStyle/>
          <a:p>
            <a:r>
              <a:rPr lang="en-US" sz="3200" baseline="30000" dirty="0"/>
              <a:t>48</a:t>
            </a:r>
            <a:r>
              <a:rPr lang="en-US" sz="3200" dirty="0"/>
              <a:t>Ca  Asymmetry  Measurements</a:t>
            </a:r>
          </a:p>
        </p:txBody>
      </p:sp>
      <p:sp>
        <p:nvSpPr>
          <p:cNvPr id="5" name="TextBox 4">
            <a:extLst>
              <a:ext uri="{FF2B5EF4-FFF2-40B4-BE49-F238E27FC236}">
                <a16:creationId xmlns:a16="http://schemas.microsoft.com/office/drawing/2014/main" xmlns="" id="{79C37510-F21F-453A-AF8F-14E2DF9B6726}"/>
              </a:ext>
            </a:extLst>
          </p:cNvPr>
          <p:cNvSpPr txBox="1"/>
          <p:nvPr/>
        </p:nvSpPr>
        <p:spPr>
          <a:xfrm>
            <a:off x="2205519" y="5256823"/>
            <a:ext cx="6324600" cy="1015663"/>
          </a:xfrm>
          <a:prstGeom prst="rect">
            <a:avLst/>
          </a:prstGeom>
          <a:solidFill>
            <a:schemeClr val="bg1"/>
          </a:solidFill>
        </p:spPr>
        <p:txBody>
          <a:bodyPr wrap="square" rtlCol="0">
            <a:spAutoFit/>
          </a:bodyPr>
          <a:lstStyle/>
          <a:p>
            <a:r>
              <a:rPr lang="en-US" sz="2400" dirty="0"/>
              <a:t>                      </a:t>
            </a:r>
            <a:r>
              <a:rPr lang="en-US" sz="2400" b="1" dirty="0">
                <a:solidFill>
                  <a:srgbClr val="FF0000"/>
                </a:solidFill>
              </a:rPr>
              <a:t> </a:t>
            </a:r>
            <a:r>
              <a:rPr lang="en-US" sz="2400" dirty="0"/>
              <a:t>     </a:t>
            </a:r>
            <a:r>
              <a:rPr lang="en-US" sz="1400" dirty="0"/>
              <a:t>(~40 hour periods)</a:t>
            </a:r>
          </a:p>
          <a:p>
            <a:endParaRPr lang="en-US" dirty="0"/>
          </a:p>
          <a:p>
            <a:r>
              <a:rPr lang="en-US" dirty="0"/>
              <a:t>Three run periods demarcate injector spin orientation reversals.</a:t>
            </a:r>
          </a:p>
        </p:txBody>
      </p:sp>
      <p:sp>
        <p:nvSpPr>
          <p:cNvPr id="6" name="TextBox 5">
            <a:extLst>
              <a:ext uri="{FF2B5EF4-FFF2-40B4-BE49-F238E27FC236}">
                <a16:creationId xmlns:a16="http://schemas.microsoft.com/office/drawing/2014/main" xmlns="" id="{2DBACBAC-2A67-467C-84E8-1CC8AF91A710}"/>
              </a:ext>
            </a:extLst>
          </p:cNvPr>
          <p:cNvSpPr txBox="1"/>
          <p:nvPr/>
        </p:nvSpPr>
        <p:spPr>
          <a:xfrm>
            <a:off x="8534400" y="6404610"/>
            <a:ext cx="548640" cy="369332"/>
          </a:xfrm>
          <a:prstGeom prst="rect">
            <a:avLst/>
          </a:prstGeom>
          <a:noFill/>
        </p:spPr>
        <p:txBody>
          <a:bodyPr wrap="square" rtlCol="0">
            <a:spAutoFit/>
          </a:bodyPr>
          <a:lstStyle/>
          <a:p>
            <a:r>
              <a:rPr lang="en-US" dirty="0" smtClean="0"/>
              <a:t>p13</a:t>
            </a:r>
            <a:endParaRPr lang="en-US" dirty="0"/>
          </a:p>
        </p:txBody>
      </p:sp>
      <p:pic>
        <p:nvPicPr>
          <p:cNvPr id="10" name="Picture 9">
            <a:extLst>
              <a:ext uri="{FF2B5EF4-FFF2-40B4-BE49-F238E27FC236}">
                <a16:creationId xmlns:a16="http://schemas.microsoft.com/office/drawing/2014/main" xmlns="" id="{78F6BF04-E765-4396-AC1A-4799BDC0273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90600" y="1062523"/>
            <a:ext cx="6947257" cy="4381725"/>
          </a:xfrm>
          <a:prstGeom prst="rect">
            <a:avLst/>
          </a:prstGeom>
        </p:spPr>
      </p:pic>
      <p:sp>
        <p:nvSpPr>
          <p:cNvPr id="7" name="TextBox 6">
            <a:extLst>
              <a:ext uri="{FF2B5EF4-FFF2-40B4-BE49-F238E27FC236}">
                <a16:creationId xmlns:a16="http://schemas.microsoft.com/office/drawing/2014/main" xmlns="" id="{854BCE34-2388-438C-B962-4A4E29919EC0}"/>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a:t>
            </a:r>
            <a:r>
              <a:rPr lang="en-US" sz="1400" dirty="0" smtClean="0">
                <a:solidFill>
                  <a:srgbClr val="002060"/>
                </a:solidFill>
              </a:rPr>
              <a:t>Hall A </a:t>
            </a:r>
            <a:r>
              <a:rPr lang="en-US" sz="1400" dirty="0" err="1" smtClean="0">
                <a:solidFill>
                  <a:srgbClr val="002060"/>
                </a:solidFill>
              </a:rPr>
              <a:t>Mtg</a:t>
            </a:r>
            <a:r>
              <a:rPr lang="en-US" sz="1400" dirty="0" smtClean="0">
                <a:solidFill>
                  <a:srgbClr val="002060"/>
                </a:solidFill>
              </a:rPr>
              <a:t>, Jan 2023</a:t>
            </a:r>
            <a:r>
              <a:rPr lang="en-US" sz="1400" dirty="0" smtClean="0">
                <a:solidFill>
                  <a:srgbClr val="002060"/>
                </a:solidFill>
              </a:rPr>
              <a:t> </a:t>
            </a:r>
            <a:endParaRPr lang="en-US" sz="1400" dirty="0">
              <a:solidFill>
                <a:srgbClr val="002060"/>
              </a:solidFill>
            </a:endParaRPr>
          </a:p>
        </p:txBody>
      </p:sp>
    </p:spTree>
    <p:extLst>
      <p:ext uri="{BB962C8B-B14F-4D97-AF65-F5344CB8AC3E}">
        <p14:creationId xmlns:p14="http://schemas.microsoft.com/office/powerpoint/2010/main" xmlns="" val="138904578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E60E90B-18AC-4467-91BD-3610BFEF55C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2035" y="101030"/>
            <a:ext cx="8399930" cy="6490855"/>
          </a:xfrm>
          <a:prstGeom prst="rect">
            <a:avLst/>
          </a:prstGeom>
        </p:spPr>
      </p:pic>
      <p:sp>
        <p:nvSpPr>
          <p:cNvPr id="2" name="TextBox 1">
            <a:extLst>
              <a:ext uri="{FF2B5EF4-FFF2-40B4-BE49-F238E27FC236}">
                <a16:creationId xmlns:a16="http://schemas.microsoft.com/office/drawing/2014/main" xmlns="" id="{24D90BBF-E875-429F-A809-BE54AD651D55}"/>
              </a:ext>
            </a:extLst>
          </p:cNvPr>
          <p:cNvSpPr txBox="1"/>
          <p:nvPr/>
        </p:nvSpPr>
        <p:spPr>
          <a:xfrm>
            <a:off x="1447800" y="581055"/>
            <a:ext cx="6324600" cy="400110"/>
          </a:xfrm>
          <a:prstGeom prst="rect">
            <a:avLst/>
          </a:prstGeom>
          <a:noFill/>
        </p:spPr>
        <p:txBody>
          <a:bodyPr wrap="square" rtlCol="0">
            <a:spAutoFit/>
          </a:bodyPr>
          <a:lstStyle/>
          <a:p>
            <a:r>
              <a:rPr lang="en-US" sz="2000" dirty="0">
                <a:solidFill>
                  <a:srgbClr val="C00000"/>
                </a:solidFill>
              </a:rPr>
              <a:t>Difference between charge and weak form factor  for  </a:t>
            </a:r>
            <a:r>
              <a:rPr lang="en-US" sz="2000" baseline="30000" dirty="0">
                <a:solidFill>
                  <a:srgbClr val="C00000"/>
                </a:solidFill>
              </a:rPr>
              <a:t>48</a:t>
            </a:r>
            <a:r>
              <a:rPr lang="en-US" sz="2000" dirty="0">
                <a:solidFill>
                  <a:srgbClr val="C00000"/>
                </a:solidFill>
              </a:rPr>
              <a:t>Ca</a:t>
            </a:r>
          </a:p>
        </p:txBody>
      </p:sp>
      <p:sp>
        <p:nvSpPr>
          <p:cNvPr id="5" name="TextBox 4">
            <a:extLst>
              <a:ext uri="{FF2B5EF4-FFF2-40B4-BE49-F238E27FC236}">
                <a16:creationId xmlns:a16="http://schemas.microsoft.com/office/drawing/2014/main" xmlns="" id="{123695B1-5483-47A2-BFD0-203EA14876AD}"/>
              </a:ext>
            </a:extLst>
          </p:cNvPr>
          <p:cNvSpPr txBox="1"/>
          <p:nvPr/>
        </p:nvSpPr>
        <p:spPr>
          <a:xfrm>
            <a:off x="7412105" y="1482904"/>
            <a:ext cx="1143000" cy="923330"/>
          </a:xfrm>
          <a:prstGeom prst="rect">
            <a:avLst/>
          </a:prstGeom>
          <a:solidFill>
            <a:schemeClr val="bg1"/>
          </a:solidFill>
        </p:spPr>
        <p:txBody>
          <a:bodyPr wrap="square" rtlCol="0">
            <a:spAutoFit/>
          </a:bodyPr>
          <a:lstStyle/>
          <a:p>
            <a:r>
              <a:rPr lang="en-US" dirty="0"/>
              <a:t>Density functional </a:t>
            </a:r>
          </a:p>
          <a:p>
            <a:r>
              <a:rPr lang="en-US" dirty="0"/>
              <a:t>models</a:t>
            </a:r>
          </a:p>
        </p:txBody>
      </p:sp>
      <p:sp>
        <p:nvSpPr>
          <p:cNvPr id="6" name="TextBox 5">
            <a:extLst>
              <a:ext uri="{FF2B5EF4-FFF2-40B4-BE49-F238E27FC236}">
                <a16:creationId xmlns:a16="http://schemas.microsoft.com/office/drawing/2014/main" xmlns="" id="{21DF69CC-68A2-4447-AD14-37629A1C5B3B}"/>
              </a:ext>
            </a:extLst>
          </p:cNvPr>
          <p:cNvSpPr txBox="1"/>
          <p:nvPr/>
        </p:nvSpPr>
        <p:spPr>
          <a:xfrm>
            <a:off x="3276600" y="3810000"/>
            <a:ext cx="665567" cy="646331"/>
          </a:xfrm>
          <a:prstGeom prst="rect">
            <a:avLst/>
          </a:prstGeom>
          <a:noFill/>
        </p:spPr>
        <p:txBody>
          <a:bodyPr wrap="none" rtlCol="0">
            <a:spAutoFit/>
          </a:bodyPr>
          <a:lstStyle/>
          <a:p>
            <a:r>
              <a:rPr lang="en-US" dirty="0"/>
              <a:t>CREX</a:t>
            </a:r>
          </a:p>
          <a:p>
            <a:r>
              <a:rPr lang="en-US" dirty="0"/>
              <a:t>data</a:t>
            </a:r>
          </a:p>
        </p:txBody>
      </p:sp>
      <p:sp>
        <p:nvSpPr>
          <p:cNvPr id="7" name="TextBox 6">
            <a:extLst>
              <a:ext uri="{FF2B5EF4-FFF2-40B4-BE49-F238E27FC236}">
                <a16:creationId xmlns:a16="http://schemas.microsoft.com/office/drawing/2014/main" xmlns="" id="{7689C8B4-03C5-47A0-ACF3-07F1880AC867}"/>
              </a:ext>
            </a:extLst>
          </p:cNvPr>
          <p:cNvSpPr txBox="1"/>
          <p:nvPr/>
        </p:nvSpPr>
        <p:spPr>
          <a:xfrm>
            <a:off x="8534400" y="6404610"/>
            <a:ext cx="548640" cy="369332"/>
          </a:xfrm>
          <a:prstGeom prst="rect">
            <a:avLst/>
          </a:prstGeom>
          <a:noFill/>
        </p:spPr>
        <p:txBody>
          <a:bodyPr wrap="square" rtlCol="0">
            <a:spAutoFit/>
          </a:bodyPr>
          <a:lstStyle/>
          <a:p>
            <a:r>
              <a:rPr lang="en-US" dirty="0" smtClean="0"/>
              <a:t>p14</a:t>
            </a:r>
            <a:endParaRPr lang="en-US" dirty="0"/>
          </a:p>
        </p:txBody>
      </p:sp>
      <p:sp>
        <p:nvSpPr>
          <p:cNvPr id="8" name="TextBox 7">
            <a:extLst>
              <a:ext uri="{FF2B5EF4-FFF2-40B4-BE49-F238E27FC236}">
                <a16:creationId xmlns:a16="http://schemas.microsoft.com/office/drawing/2014/main" xmlns="" id="{854BCE34-2388-438C-B962-4A4E29919EC0}"/>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a:t>
            </a:r>
            <a:r>
              <a:rPr lang="en-US" sz="1400" dirty="0" smtClean="0">
                <a:solidFill>
                  <a:srgbClr val="002060"/>
                </a:solidFill>
              </a:rPr>
              <a:t>Hall A </a:t>
            </a:r>
            <a:r>
              <a:rPr lang="en-US" sz="1400" dirty="0" err="1" smtClean="0">
                <a:solidFill>
                  <a:srgbClr val="002060"/>
                </a:solidFill>
              </a:rPr>
              <a:t>Mtg</a:t>
            </a:r>
            <a:r>
              <a:rPr lang="en-US" sz="1400" dirty="0" smtClean="0">
                <a:solidFill>
                  <a:srgbClr val="002060"/>
                </a:solidFill>
              </a:rPr>
              <a:t>, Jan 2023</a:t>
            </a:r>
            <a:r>
              <a:rPr lang="en-US" sz="1400" dirty="0" smtClean="0">
                <a:solidFill>
                  <a:srgbClr val="002060"/>
                </a:solidFill>
              </a:rPr>
              <a:t> </a:t>
            </a:r>
            <a:endParaRPr lang="en-US" sz="1400" dirty="0">
              <a:solidFill>
                <a:srgbClr val="002060"/>
              </a:solidFill>
            </a:endParaRPr>
          </a:p>
        </p:txBody>
      </p:sp>
    </p:spTree>
    <p:extLst>
      <p:ext uri="{BB962C8B-B14F-4D97-AF65-F5344CB8AC3E}">
        <p14:creationId xmlns:p14="http://schemas.microsoft.com/office/powerpoint/2010/main" xmlns="" val="517224674"/>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6697AA9-08D4-4F68-9E3C-625A274114E8}"/>
              </a:ext>
            </a:extLst>
          </p:cNvPr>
          <p:cNvSpPr txBox="1"/>
          <p:nvPr/>
        </p:nvSpPr>
        <p:spPr>
          <a:xfrm>
            <a:off x="8534400" y="6404610"/>
            <a:ext cx="548640" cy="369332"/>
          </a:xfrm>
          <a:prstGeom prst="rect">
            <a:avLst/>
          </a:prstGeom>
          <a:noFill/>
        </p:spPr>
        <p:txBody>
          <a:bodyPr wrap="square" rtlCol="0">
            <a:spAutoFit/>
          </a:bodyPr>
          <a:lstStyle/>
          <a:p>
            <a:r>
              <a:rPr lang="en-US" dirty="0" smtClean="0"/>
              <a:t>p15</a:t>
            </a:r>
            <a:endParaRPr lang="en-US" dirty="0"/>
          </a:p>
        </p:txBody>
      </p:sp>
      <p:pic>
        <p:nvPicPr>
          <p:cNvPr id="9" name="Picture 8">
            <a:extLst>
              <a:ext uri="{FF2B5EF4-FFF2-40B4-BE49-F238E27FC236}">
                <a16:creationId xmlns:a16="http://schemas.microsoft.com/office/drawing/2014/main" xmlns="" id="{9F2258FD-6679-4345-B469-098BEBA0F74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4480" y="465218"/>
            <a:ext cx="7447439" cy="5754839"/>
          </a:xfrm>
          <a:prstGeom prst="rect">
            <a:avLst/>
          </a:prstGeom>
        </p:spPr>
      </p:pic>
      <p:sp>
        <p:nvSpPr>
          <p:cNvPr id="2" name="TextBox 1">
            <a:extLst>
              <a:ext uri="{FF2B5EF4-FFF2-40B4-BE49-F238E27FC236}">
                <a16:creationId xmlns:a16="http://schemas.microsoft.com/office/drawing/2014/main" xmlns="" id="{45B54D98-D123-48AA-B339-328C54E407C1}"/>
              </a:ext>
            </a:extLst>
          </p:cNvPr>
          <p:cNvSpPr txBox="1"/>
          <p:nvPr/>
        </p:nvSpPr>
        <p:spPr>
          <a:xfrm>
            <a:off x="1359264" y="618251"/>
            <a:ext cx="7162800" cy="461665"/>
          </a:xfrm>
          <a:prstGeom prst="rect">
            <a:avLst/>
          </a:prstGeom>
          <a:noFill/>
        </p:spPr>
        <p:txBody>
          <a:bodyPr wrap="square" rtlCol="0">
            <a:spAutoFit/>
          </a:bodyPr>
          <a:lstStyle/>
          <a:p>
            <a:r>
              <a:rPr lang="en-US" sz="2400" dirty="0">
                <a:solidFill>
                  <a:srgbClr val="C00000"/>
                </a:solidFill>
              </a:rPr>
              <a:t>Comparing  PREX </a:t>
            </a:r>
            <a:r>
              <a:rPr lang="en-US" sz="2400" dirty="0"/>
              <a:t>(</a:t>
            </a:r>
            <a:r>
              <a:rPr lang="en-US" sz="2400" baseline="30000" dirty="0"/>
              <a:t>208</a:t>
            </a:r>
            <a:r>
              <a:rPr lang="en-US" sz="2400" dirty="0"/>
              <a:t>Pb)  and </a:t>
            </a:r>
            <a:r>
              <a:rPr lang="en-US" sz="2400" dirty="0">
                <a:solidFill>
                  <a:srgbClr val="C00000"/>
                </a:solidFill>
              </a:rPr>
              <a:t>CREX </a:t>
            </a:r>
            <a:r>
              <a:rPr lang="en-US" sz="2400" dirty="0"/>
              <a:t> (</a:t>
            </a:r>
            <a:r>
              <a:rPr lang="en-US" sz="2400" baseline="30000" dirty="0"/>
              <a:t>48</a:t>
            </a:r>
            <a:r>
              <a:rPr lang="en-US" sz="2400" dirty="0"/>
              <a:t>Ca) </a:t>
            </a:r>
            <a:r>
              <a:rPr lang="en-US" sz="2400" dirty="0">
                <a:solidFill>
                  <a:srgbClr val="C00000"/>
                </a:solidFill>
              </a:rPr>
              <a:t>to  Theory</a:t>
            </a:r>
          </a:p>
        </p:txBody>
      </p:sp>
      <p:sp>
        <p:nvSpPr>
          <p:cNvPr id="7" name="TextBox 6">
            <a:extLst>
              <a:ext uri="{FF2B5EF4-FFF2-40B4-BE49-F238E27FC236}">
                <a16:creationId xmlns:a16="http://schemas.microsoft.com/office/drawing/2014/main" xmlns="" id="{C5484C56-1084-490F-ADA0-C5D578DDE58E}"/>
              </a:ext>
            </a:extLst>
          </p:cNvPr>
          <p:cNvSpPr txBox="1"/>
          <p:nvPr/>
        </p:nvSpPr>
        <p:spPr>
          <a:xfrm>
            <a:off x="2068758" y="2895600"/>
            <a:ext cx="675185" cy="646331"/>
          </a:xfrm>
          <a:prstGeom prst="rect">
            <a:avLst/>
          </a:prstGeom>
          <a:noFill/>
        </p:spPr>
        <p:txBody>
          <a:bodyPr wrap="none" rtlCol="0">
            <a:spAutoFit/>
          </a:bodyPr>
          <a:lstStyle/>
          <a:p>
            <a:r>
              <a:rPr lang="en-US" b="1" dirty="0">
                <a:solidFill>
                  <a:srgbClr val="FF0000"/>
                </a:solidFill>
              </a:rPr>
              <a:t>CREX</a:t>
            </a:r>
          </a:p>
          <a:p>
            <a:r>
              <a:rPr lang="en-US" b="1" dirty="0">
                <a:solidFill>
                  <a:srgbClr val="FF0000"/>
                </a:solidFill>
              </a:rPr>
              <a:t>data</a:t>
            </a:r>
          </a:p>
        </p:txBody>
      </p:sp>
      <p:sp>
        <p:nvSpPr>
          <p:cNvPr id="8" name="TextBox 7">
            <a:extLst>
              <a:ext uri="{FF2B5EF4-FFF2-40B4-BE49-F238E27FC236}">
                <a16:creationId xmlns:a16="http://schemas.microsoft.com/office/drawing/2014/main" xmlns="" id="{54298A12-D241-43F6-90AC-11C7CAD3C121}"/>
              </a:ext>
            </a:extLst>
          </p:cNvPr>
          <p:cNvSpPr txBox="1"/>
          <p:nvPr/>
        </p:nvSpPr>
        <p:spPr>
          <a:xfrm>
            <a:off x="4361886" y="4876800"/>
            <a:ext cx="1219200" cy="369332"/>
          </a:xfrm>
          <a:prstGeom prst="rect">
            <a:avLst/>
          </a:prstGeom>
          <a:noFill/>
        </p:spPr>
        <p:txBody>
          <a:bodyPr wrap="square" rtlCol="0">
            <a:spAutoFit/>
          </a:bodyPr>
          <a:lstStyle/>
          <a:p>
            <a:r>
              <a:rPr lang="en-US" b="1" dirty="0">
                <a:solidFill>
                  <a:srgbClr val="0070C0"/>
                </a:solidFill>
              </a:rPr>
              <a:t>PREX data</a:t>
            </a:r>
          </a:p>
        </p:txBody>
      </p:sp>
      <p:sp>
        <p:nvSpPr>
          <p:cNvPr id="10" name="TextBox 9"/>
          <p:cNvSpPr txBox="1"/>
          <p:nvPr/>
        </p:nvSpPr>
        <p:spPr>
          <a:xfrm>
            <a:off x="838200" y="35169"/>
            <a:ext cx="6248400" cy="461665"/>
          </a:xfrm>
          <a:prstGeom prst="rect">
            <a:avLst/>
          </a:prstGeom>
          <a:noFill/>
        </p:spPr>
        <p:txBody>
          <a:bodyPr wrap="square" rtlCol="0">
            <a:spAutoFit/>
          </a:bodyPr>
          <a:lstStyle/>
          <a:p>
            <a:r>
              <a:rPr lang="en-US" sz="2400" dirty="0" smtClean="0"/>
              <a:t>Weak  Form Factor  -- Model Independent </a:t>
            </a:r>
            <a:endParaRPr lang="en-US" sz="2400" dirty="0"/>
          </a:p>
        </p:txBody>
      </p:sp>
      <p:sp>
        <p:nvSpPr>
          <p:cNvPr id="11" name="TextBox 10">
            <a:extLst>
              <a:ext uri="{FF2B5EF4-FFF2-40B4-BE49-F238E27FC236}">
                <a16:creationId xmlns:a16="http://schemas.microsoft.com/office/drawing/2014/main" xmlns="" id="{854BCE34-2388-438C-B962-4A4E29919EC0}"/>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a:t>
            </a:r>
            <a:r>
              <a:rPr lang="en-US" sz="1400" dirty="0" smtClean="0">
                <a:solidFill>
                  <a:srgbClr val="002060"/>
                </a:solidFill>
              </a:rPr>
              <a:t>Hall A </a:t>
            </a:r>
            <a:r>
              <a:rPr lang="en-US" sz="1400" dirty="0" err="1" smtClean="0">
                <a:solidFill>
                  <a:srgbClr val="002060"/>
                </a:solidFill>
              </a:rPr>
              <a:t>Mtg</a:t>
            </a:r>
            <a:r>
              <a:rPr lang="en-US" sz="1400" dirty="0" smtClean="0">
                <a:solidFill>
                  <a:srgbClr val="002060"/>
                </a:solidFill>
              </a:rPr>
              <a:t>, Jan 2023</a:t>
            </a:r>
            <a:r>
              <a:rPr lang="en-US" sz="1400" dirty="0" smtClean="0">
                <a:solidFill>
                  <a:srgbClr val="002060"/>
                </a:solidFill>
              </a:rPr>
              <a:t> </a:t>
            </a:r>
            <a:endParaRPr lang="en-US" sz="1400" dirty="0">
              <a:solidFill>
                <a:srgbClr val="002060"/>
              </a:solidFill>
            </a:endParaRPr>
          </a:p>
        </p:txBody>
      </p:sp>
    </p:spTree>
    <p:extLst>
      <p:ext uri="{BB962C8B-B14F-4D97-AF65-F5344CB8AC3E}">
        <p14:creationId xmlns:p14="http://schemas.microsoft.com/office/powerpoint/2010/main" xmlns="" val="3590909016"/>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BD3C964-CF0B-4277-AF9F-9EF354C6B98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3518" y="301424"/>
            <a:ext cx="8196964" cy="6334018"/>
          </a:xfrm>
          <a:prstGeom prst="rect">
            <a:avLst/>
          </a:prstGeom>
        </p:spPr>
      </p:pic>
      <p:sp>
        <p:nvSpPr>
          <p:cNvPr id="2" name="TextBox 1">
            <a:extLst>
              <a:ext uri="{FF2B5EF4-FFF2-40B4-BE49-F238E27FC236}">
                <a16:creationId xmlns:a16="http://schemas.microsoft.com/office/drawing/2014/main" xmlns="" id="{62E344F4-EE57-4DB4-BC48-134875BFDD09}"/>
              </a:ext>
            </a:extLst>
          </p:cNvPr>
          <p:cNvSpPr txBox="1"/>
          <p:nvPr/>
        </p:nvSpPr>
        <p:spPr>
          <a:xfrm>
            <a:off x="2436317" y="528186"/>
            <a:ext cx="6324600" cy="523220"/>
          </a:xfrm>
          <a:prstGeom prst="rect">
            <a:avLst/>
          </a:prstGeom>
          <a:noFill/>
        </p:spPr>
        <p:txBody>
          <a:bodyPr wrap="square" rtlCol="0">
            <a:spAutoFit/>
          </a:bodyPr>
          <a:lstStyle/>
          <a:p>
            <a:r>
              <a:rPr lang="en-US" sz="2800" dirty="0">
                <a:solidFill>
                  <a:srgbClr val="0070C0"/>
                </a:solidFill>
              </a:rPr>
              <a:t>Neutron Skins  vs   Theory</a:t>
            </a:r>
          </a:p>
        </p:txBody>
      </p:sp>
      <p:sp>
        <p:nvSpPr>
          <p:cNvPr id="5" name="TextBox 4">
            <a:extLst>
              <a:ext uri="{FF2B5EF4-FFF2-40B4-BE49-F238E27FC236}">
                <a16:creationId xmlns:a16="http://schemas.microsoft.com/office/drawing/2014/main" xmlns="" id="{285EA781-469A-4F7B-B347-F3A45B22E7FD}"/>
              </a:ext>
            </a:extLst>
          </p:cNvPr>
          <p:cNvSpPr txBox="1"/>
          <p:nvPr/>
        </p:nvSpPr>
        <p:spPr>
          <a:xfrm>
            <a:off x="8534400" y="6404610"/>
            <a:ext cx="548640" cy="369332"/>
          </a:xfrm>
          <a:prstGeom prst="rect">
            <a:avLst/>
          </a:prstGeom>
          <a:noFill/>
        </p:spPr>
        <p:txBody>
          <a:bodyPr wrap="square" rtlCol="0">
            <a:spAutoFit/>
          </a:bodyPr>
          <a:lstStyle/>
          <a:p>
            <a:r>
              <a:rPr lang="en-US" dirty="0" smtClean="0"/>
              <a:t>p16</a:t>
            </a:r>
            <a:endParaRPr lang="en-US" dirty="0"/>
          </a:p>
        </p:txBody>
      </p:sp>
      <p:sp>
        <p:nvSpPr>
          <p:cNvPr id="8" name="TextBox 7">
            <a:extLst>
              <a:ext uri="{FF2B5EF4-FFF2-40B4-BE49-F238E27FC236}">
                <a16:creationId xmlns:a16="http://schemas.microsoft.com/office/drawing/2014/main" xmlns="" id="{C25F0917-1C91-4B27-899E-1C4C7696AFB7}"/>
              </a:ext>
            </a:extLst>
          </p:cNvPr>
          <p:cNvSpPr txBox="1"/>
          <p:nvPr/>
        </p:nvSpPr>
        <p:spPr>
          <a:xfrm>
            <a:off x="4876800" y="5105400"/>
            <a:ext cx="1219200" cy="369332"/>
          </a:xfrm>
          <a:prstGeom prst="rect">
            <a:avLst/>
          </a:prstGeom>
          <a:noFill/>
        </p:spPr>
        <p:txBody>
          <a:bodyPr wrap="square" rtlCol="0">
            <a:spAutoFit/>
          </a:bodyPr>
          <a:lstStyle/>
          <a:p>
            <a:r>
              <a:rPr lang="en-US" b="1" dirty="0">
                <a:solidFill>
                  <a:srgbClr val="0070C0"/>
                </a:solidFill>
              </a:rPr>
              <a:t>PREX data</a:t>
            </a:r>
          </a:p>
        </p:txBody>
      </p:sp>
      <p:sp>
        <p:nvSpPr>
          <p:cNvPr id="6" name="TextBox 5">
            <a:extLst>
              <a:ext uri="{FF2B5EF4-FFF2-40B4-BE49-F238E27FC236}">
                <a16:creationId xmlns:a16="http://schemas.microsoft.com/office/drawing/2014/main" xmlns="" id="{368D6F67-AD7A-41CC-AFF3-13EC03A094CA}"/>
              </a:ext>
            </a:extLst>
          </p:cNvPr>
          <p:cNvSpPr txBox="1"/>
          <p:nvPr/>
        </p:nvSpPr>
        <p:spPr>
          <a:xfrm>
            <a:off x="1524000" y="2590800"/>
            <a:ext cx="675185" cy="646331"/>
          </a:xfrm>
          <a:prstGeom prst="rect">
            <a:avLst/>
          </a:prstGeom>
          <a:noFill/>
        </p:spPr>
        <p:txBody>
          <a:bodyPr wrap="none" rtlCol="0">
            <a:spAutoFit/>
          </a:bodyPr>
          <a:lstStyle/>
          <a:p>
            <a:r>
              <a:rPr lang="en-US" b="1" dirty="0">
                <a:solidFill>
                  <a:srgbClr val="FF0000"/>
                </a:solidFill>
              </a:rPr>
              <a:t>CREX</a:t>
            </a:r>
          </a:p>
          <a:p>
            <a:r>
              <a:rPr lang="en-US" b="1" dirty="0">
                <a:solidFill>
                  <a:srgbClr val="FF0000"/>
                </a:solidFill>
              </a:rPr>
              <a:t>data</a:t>
            </a:r>
          </a:p>
        </p:txBody>
      </p:sp>
      <p:sp>
        <p:nvSpPr>
          <p:cNvPr id="11" name="TextBox 10"/>
          <p:cNvSpPr txBox="1"/>
          <p:nvPr/>
        </p:nvSpPr>
        <p:spPr>
          <a:xfrm>
            <a:off x="838200" y="35169"/>
            <a:ext cx="6324600" cy="461665"/>
          </a:xfrm>
          <a:prstGeom prst="rect">
            <a:avLst/>
          </a:prstGeom>
          <a:noFill/>
        </p:spPr>
        <p:txBody>
          <a:bodyPr wrap="square" rtlCol="0">
            <a:spAutoFit/>
          </a:bodyPr>
          <a:lstStyle/>
          <a:p>
            <a:r>
              <a:rPr lang="en-US" sz="2400" dirty="0" smtClean="0"/>
              <a:t>Neutron  Skins  -- Has a small model dependence </a:t>
            </a:r>
            <a:endParaRPr lang="en-US" sz="2400" dirty="0"/>
          </a:p>
        </p:txBody>
      </p:sp>
    </p:spTree>
    <p:extLst>
      <p:ext uri="{BB962C8B-B14F-4D97-AF65-F5344CB8AC3E}">
        <p14:creationId xmlns:p14="http://schemas.microsoft.com/office/powerpoint/2010/main" xmlns="" val="206876293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7478" y="457200"/>
            <a:ext cx="6858000" cy="646331"/>
          </a:xfrm>
          <a:prstGeom prst="rect">
            <a:avLst/>
          </a:prstGeom>
          <a:noFill/>
        </p:spPr>
        <p:txBody>
          <a:bodyPr wrap="square" rtlCol="0">
            <a:spAutoFit/>
          </a:bodyPr>
          <a:lstStyle/>
          <a:p>
            <a:r>
              <a:rPr lang="en-US" sz="3600" dirty="0" smtClean="0">
                <a:solidFill>
                  <a:srgbClr val="C00000"/>
                </a:solidFill>
              </a:rPr>
              <a:t>PREX/CREX  Related Publications</a:t>
            </a:r>
            <a:endParaRPr lang="en-US" sz="3600" dirty="0">
              <a:solidFill>
                <a:srgbClr val="C00000"/>
              </a:solidFill>
            </a:endParaRPr>
          </a:p>
        </p:txBody>
      </p:sp>
      <p:sp>
        <p:nvSpPr>
          <p:cNvPr id="4" name="TextBox 3"/>
          <p:cNvSpPr txBox="1"/>
          <p:nvPr/>
        </p:nvSpPr>
        <p:spPr>
          <a:xfrm>
            <a:off x="914400" y="2438400"/>
            <a:ext cx="7620000" cy="3139321"/>
          </a:xfrm>
          <a:prstGeom prst="rect">
            <a:avLst/>
          </a:prstGeom>
          <a:noFill/>
        </p:spPr>
        <p:txBody>
          <a:bodyPr wrap="square" rtlCol="0">
            <a:spAutoFit/>
          </a:bodyPr>
          <a:lstStyle/>
          <a:p>
            <a:pPr fontAlgn="base"/>
            <a:r>
              <a:rPr lang="en-US" dirty="0" smtClean="0"/>
              <a:t>-- CREX      PRL 129, 042501  (2022)</a:t>
            </a:r>
          </a:p>
          <a:p>
            <a:pPr fontAlgn="base"/>
            <a:r>
              <a:rPr lang="en-US" dirty="0" smtClean="0"/>
              <a:t>-- PREX-2   PRL 126, 172502 (2021)</a:t>
            </a:r>
          </a:p>
          <a:p>
            <a:pPr fontAlgn="base"/>
            <a:r>
              <a:rPr lang="en-US" dirty="0" smtClean="0"/>
              <a:t>-- SSA     PRL 128 14, (2022)</a:t>
            </a:r>
            <a:endParaRPr lang="en-US" dirty="0" smtClean="0"/>
          </a:p>
          <a:p>
            <a:pPr fontAlgn="base"/>
            <a:r>
              <a:rPr lang="en-US" dirty="0" smtClean="0"/>
              <a:t>-- </a:t>
            </a:r>
            <a:r>
              <a:rPr lang="en-US" dirty="0" err="1" smtClean="0"/>
              <a:t>Moller</a:t>
            </a:r>
            <a:r>
              <a:rPr lang="en-US" dirty="0" smtClean="0"/>
              <a:t> </a:t>
            </a:r>
            <a:r>
              <a:rPr lang="en-US" dirty="0" err="1" smtClean="0"/>
              <a:t>polarimeter</a:t>
            </a:r>
            <a:r>
              <a:rPr lang="en-US" dirty="0" smtClean="0"/>
              <a:t> </a:t>
            </a:r>
            <a:r>
              <a:rPr lang="en-US" dirty="0" smtClean="0"/>
              <a:t>  </a:t>
            </a:r>
            <a:r>
              <a:rPr lang="en-US" dirty="0" smtClean="0"/>
              <a:t>D.E. King et al, </a:t>
            </a:r>
            <a:r>
              <a:rPr lang="en-US" dirty="0" smtClean="0"/>
              <a:t> NIM.A </a:t>
            </a:r>
            <a:r>
              <a:rPr lang="en-US" dirty="0" smtClean="0"/>
              <a:t>1045 (2023) 167506.</a:t>
            </a:r>
          </a:p>
          <a:p>
            <a:pPr fontAlgn="base"/>
            <a:r>
              <a:rPr lang="en-US" dirty="0" smtClean="0"/>
              <a:t>-- </a:t>
            </a:r>
            <a:r>
              <a:rPr lang="en-US" dirty="0" smtClean="0"/>
              <a:t>Compton </a:t>
            </a:r>
            <a:r>
              <a:rPr lang="en-US" dirty="0" err="1" smtClean="0"/>
              <a:t>polarimeter</a:t>
            </a:r>
            <a:r>
              <a:rPr lang="en-US" dirty="0" smtClean="0"/>
              <a:t> </a:t>
            </a:r>
            <a:r>
              <a:rPr lang="en-US" dirty="0" smtClean="0"/>
              <a:t>(planned)</a:t>
            </a:r>
            <a:endParaRPr lang="en-US" dirty="0" smtClean="0"/>
          </a:p>
          <a:p>
            <a:pPr fontAlgn="base"/>
            <a:r>
              <a:rPr lang="en-US" dirty="0" smtClean="0"/>
              <a:t>-- Polarized source and beam </a:t>
            </a:r>
            <a:r>
              <a:rPr lang="en-US" dirty="0" smtClean="0"/>
              <a:t> </a:t>
            </a:r>
            <a:r>
              <a:rPr lang="en-US" dirty="0" smtClean="0"/>
              <a:t>P.A. </a:t>
            </a:r>
            <a:r>
              <a:rPr lang="en-US" dirty="0" err="1" smtClean="0"/>
              <a:t>Adderley</a:t>
            </a:r>
            <a:r>
              <a:rPr lang="en-US" dirty="0" smtClean="0"/>
              <a:t> et al, NIM.A 1046 (2023) 167710.</a:t>
            </a:r>
          </a:p>
          <a:p>
            <a:pPr fontAlgn="base"/>
            <a:r>
              <a:rPr lang="en-US" dirty="0" smtClean="0"/>
              <a:t>-- Phys Rev C  archival paper (draft)</a:t>
            </a:r>
          </a:p>
          <a:p>
            <a:pPr fontAlgn="base"/>
            <a:r>
              <a:rPr lang="en-US" dirty="0" smtClean="0"/>
              <a:t>-- Target NIM (draft)</a:t>
            </a:r>
            <a:endParaRPr lang="en-US" dirty="0" smtClean="0"/>
          </a:p>
          <a:p>
            <a:pPr fontAlgn="base"/>
            <a:r>
              <a:rPr lang="en-US" dirty="0" smtClean="0"/>
              <a:t>-- </a:t>
            </a:r>
            <a:r>
              <a:rPr lang="en-US" dirty="0" smtClean="0"/>
              <a:t>Quartz detector and PMT non-linearity NIM (planned)</a:t>
            </a:r>
            <a:endParaRPr lang="en-US" dirty="0" smtClean="0"/>
          </a:p>
          <a:p>
            <a:pPr fontAlgn="base"/>
            <a:r>
              <a:rPr lang="en-US" dirty="0" smtClean="0"/>
              <a:t>-- New analysis methods </a:t>
            </a:r>
            <a:r>
              <a:rPr lang="en-US" dirty="0" smtClean="0"/>
              <a:t>(planned)</a:t>
            </a:r>
            <a:endParaRPr lang="en-US" dirty="0" smtClean="0"/>
          </a:p>
          <a:p>
            <a:pPr fontAlgn="base"/>
            <a:r>
              <a:rPr lang="en-US" dirty="0" smtClean="0"/>
              <a:t>-- Theory </a:t>
            </a:r>
            <a:r>
              <a:rPr lang="en-US" dirty="0" smtClean="0"/>
              <a:t>(</a:t>
            </a:r>
            <a:r>
              <a:rPr lang="en-US" dirty="0" err="1" smtClean="0"/>
              <a:t>inelastics</a:t>
            </a:r>
            <a:r>
              <a:rPr lang="en-US" dirty="0" smtClean="0"/>
              <a:t>, extracting </a:t>
            </a:r>
            <a:r>
              <a:rPr lang="en-US" dirty="0" smtClean="0"/>
              <a:t>skins)</a:t>
            </a:r>
            <a:endParaRPr lang="en-US" dirty="0" smtClean="0"/>
          </a:p>
        </p:txBody>
      </p:sp>
      <p:sp>
        <p:nvSpPr>
          <p:cNvPr id="5" name="TextBox 4"/>
          <p:cNvSpPr txBox="1"/>
          <p:nvPr/>
        </p:nvSpPr>
        <p:spPr>
          <a:xfrm>
            <a:off x="1447800" y="1295400"/>
            <a:ext cx="7162800" cy="707886"/>
          </a:xfrm>
          <a:prstGeom prst="rect">
            <a:avLst/>
          </a:prstGeom>
          <a:noFill/>
        </p:spPr>
        <p:txBody>
          <a:bodyPr wrap="square" rtlCol="0">
            <a:spAutoFit/>
          </a:bodyPr>
          <a:lstStyle/>
          <a:p>
            <a:r>
              <a:rPr lang="en-US" sz="2000" dirty="0" smtClean="0">
                <a:solidFill>
                  <a:srgbClr val="0070C0"/>
                </a:solidFill>
              </a:rPr>
              <a:t>Recent   or   Planned</a:t>
            </a:r>
          </a:p>
          <a:p>
            <a:r>
              <a:rPr lang="en-US" sz="2000" dirty="0" smtClean="0"/>
              <a:t>Authored  by  the  PREX collaboration  or   by subsets  of  it.</a:t>
            </a:r>
            <a:endParaRPr lang="en-US" sz="2000" dirty="0"/>
          </a:p>
        </p:txBody>
      </p:sp>
      <p:sp>
        <p:nvSpPr>
          <p:cNvPr id="7" name="TextBox 6">
            <a:extLst>
              <a:ext uri="{FF2B5EF4-FFF2-40B4-BE49-F238E27FC236}">
                <a16:creationId xmlns:a16="http://schemas.microsoft.com/office/drawing/2014/main" xmlns="" id="{285EA781-469A-4F7B-B347-F3A45B22E7FD}"/>
              </a:ext>
            </a:extLst>
          </p:cNvPr>
          <p:cNvSpPr txBox="1"/>
          <p:nvPr/>
        </p:nvSpPr>
        <p:spPr>
          <a:xfrm>
            <a:off x="8534400" y="6404610"/>
            <a:ext cx="548640" cy="369332"/>
          </a:xfrm>
          <a:prstGeom prst="rect">
            <a:avLst/>
          </a:prstGeom>
          <a:noFill/>
        </p:spPr>
        <p:txBody>
          <a:bodyPr wrap="square" rtlCol="0">
            <a:spAutoFit/>
          </a:bodyPr>
          <a:lstStyle/>
          <a:p>
            <a:r>
              <a:rPr lang="en-US" dirty="0" smtClean="0"/>
              <a:t>p17</a:t>
            </a:r>
            <a:endParaRPr lang="en-US" dirty="0"/>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E70B8-FB58-425D-8CEA-750C01FB23B0}"/>
              </a:ext>
            </a:extLst>
          </p:cNvPr>
          <p:cNvSpPr>
            <a:spLocks noGrp="1"/>
          </p:cNvSpPr>
          <p:nvPr>
            <p:ph type="title"/>
          </p:nvPr>
        </p:nvSpPr>
        <p:spPr/>
        <p:txBody>
          <a:bodyPr/>
          <a:lstStyle/>
          <a:p>
            <a:r>
              <a:rPr lang="en-US" dirty="0"/>
              <a:t>Conclusions</a:t>
            </a:r>
          </a:p>
        </p:txBody>
      </p:sp>
      <p:sp>
        <p:nvSpPr>
          <p:cNvPr id="3" name="Rectangle 15">
            <a:extLst>
              <a:ext uri="{FF2B5EF4-FFF2-40B4-BE49-F238E27FC236}">
                <a16:creationId xmlns:a16="http://schemas.microsoft.com/office/drawing/2014/main" xmlns="" id="{A1803CB6-CF2B-4832-952B-E136407E8751}"/>
              </a:ext>
            </a:extLst>
          </p:cNvPr>
          <p:cNvSpPr>
            <a:spLocks noChangeArrowheads="1"/>
          </p:cNvSpPr>
          <p:nvPr/>
        </p:nvSpPr>
        <p:spPr bwMode="auto">
          <a:xfrm>
            <a:off x="6122540" y="5756096"/>
            <a:ext cx="2971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0" dirty="0">
                <a:solidFill>
                  <a:srgbClr val="7030A0"/>
                </a:solidFill>
                <a:latin typeface="Lucida Bright" panose="02040602050505020304" pitchFamily="18" charset="0"/>
              </a:rPr>
              <a:t>http://hallaweb.jlab.org/parity/prex</a:t>
            </a:r>
          </a:p>
        </p:txBody>
      </p:sp>
      <p:pic>
        <p:nvPicPr>
          <p:cNvPr id="4" name="Picture 3">
            <a:extLst>
              <a:ext uri="{FF2B5EF4-FFF2-40B4-BE49-F238E27FC236}">
                <a16:creationId xmlns:a16="http://schemas.microsoft.com/office/drawing/2014/main" xmlns="" id="{AE8A9D5B-E7E8-4709-BD9B-CBE20A30520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56606" y="6172200"/>
            <a:ext cx="2526788" cy="549301"/>
          </a:xfrm>
          <a:prstGeom prst="rect">
            <a:avLst/>
          </a:prstGeom>
        </p:spPr>
      </p:pic>
      <p:sp>
        <p:nvSpPr>
          <p:cNvPr id="6" name="TextBox 5">
            <a:extLst>
              <a:ext uri="{FF2B5EF4-FFF2-40B4-BE49-F238E27FC236}">
                <a16:creationId xmlns:a16="http://schemas.microsoft.com/office/drawing/2014/main" xmlns="" id="{586BCC29-F3D5-44CC-943A-2339BB5EDCA8}"/>
              </a:ext>
            </a:extLst>
          </p:cNvPr>
          <p:cNvSpPr txBox="1"/>
          <p:nvPr/>
        </p:nvSpPr>
        <p:spPr>
          <a:xfrm>
            <a:off x="876300" y="1674673"/>
            <a:ext cx="7543800" cy="3508653"/>
          </a:xfrm>
          <a:prstGeom prst="rect">
            <a:avLst/>
          </a:prstGeom>
          <a:noFill/>
        </p:spPr>
        <p:txBody>
          <a:bodyPr wrap="square" rtlCol="0">
            <a:spAutoFit/>
          </a:bodyPr>
          <a:lstStyle/>
          <a:p>
            <a:pPr marL="285750" indent="-285750">
              <a:buFont typeface="Arial" panose="020B0604020202020204" pitchFamily="34" charset="0"/>
              <a:buChar char="•"/>
            </a:pPr>
            <a:r>
              <a:rPr lang="en-US" dirty="0"/>
              <a:t>New and precise measurement of the PVES Asymmetry from </a:t>
            </a:r>
            <a:r>
              <a:rPr lang="en-US" baseline="30000" dirty="0"/>
              <a:t>48</a:t>
            </a:r>
            <a:r>
              <a:rPr lang="en-US" dirty="0"/>
              <a:t>Ca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Model-independent extraction of the </a:t>
            </a:r>
            <a:r>
              <a:rPr lang="en-US" b="1" dirty="0">
                <a:solidFill>
                  <a:srgbClr val="00B0F0"/>
                </a:solidFill>
              </a:rPr>
              <a:t>weak form factor </a:t>
            </a:r>
            <a:r>
              <a:rPr lang="en-US" dirty="0"/>
              <a:t>at q = 0.8733 fm</a:t>
            </a:r>
            <a:r>
              <a:rPr lang="en-US" baseline="30000" dirty="0"/>
              <a:t>-1</a:t>
            </a:r>
          </a:p>
          <a:p>
            <a:pPr marL="285750" indent="-285750">
              <a:buFont typeface="Arial" panose="020B0604020202020204" pitchFamily="34" charset="0"/>
              <a:buChar char="•"/>
            </a:pPr>
            <a:endParaRPr lang="en-US" baseline="30000" dirty="0"/>
          </a:p>
          <a:p>
            <a:pPr marL="285750" indent="-285750">
              <a:buFont typeface="Arial" panose="020B0604020202020204" pitchFamily="34" charset="0"/>
              <a:buChar char="•"/>
            </a:pPr>
            <a:endParaRPr lang="en-US" baseline="30000" dirty="0"/>
          </a:p>
          <a:p>
            <a:pPr marL="285750" indent="-285750">
              <a:buFont typeface="Arial" panose="020B0604020202020204" pitchFamily="34" charset="0"/>
              <a:buChar char="•"/>
            </a:pPr>
            <a:r>
              <a:rPr lang="en-US" dirty="0"/>
              <a:t>Weak  Skin   and   Neutron Skin  extracted  (w/ small model dependence).</a:t>
            </a:r>
          </a:p>
          <a:p>
            <a:endParaRPr lang="en-US" dirty="0">
              <a:solidFill>
                <a:srgbClr val="FF0000"/>
              </a:solidFill>
            </a:endParaRPr>
          </a:p>
          <a:p>
            <a:pPr marL="285750" indent="-285750">
              <a:buFont typeface="Arial" panose="020B0604020202020204" pitchFamily="34" charset="0"/>
              <a:buChar char="•"/>
            </a:pPr>
            <a:r>
              <a:rPr lang="en-US" b="1" baseline="30000" dirty="0">
                <a:solidFill>
                  <a:srgbClr val="FF0000"/>
                </a:solidFill>
              </a:rPr>
              <a:t>48</a:t>
            </a:r>
            <a:r>
              <a:rPr lang="en-US" b="1" dirty="0">
                <a:solidFill>
                  <a:srgbClr val="FF0000"/>
                </a:solidFill>
              </a:rPr>
              <a:t>Ca :   thin skin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baseline="30000" dirty="0">
                <a:solidFill>
                  <a:srgbClr val="00B050"/>
                </a:solidFill>
              </a:rPr>
              <a:t>208</a:t>
            </a:r>
            <a:r>
              <a:rPr lang="en-US" b="1" dirty="0">
                <a:solidFill>
                  <a:srgbClr val="00B050"/>
                </a:solidFill>
              </a:rPr>
              <a:t>Pb :  thick  skin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Consistent with a number of DFT models  and  with  microscopic coupled-			cluster  model</a:t>
            </a:r>
          </a:p>
        </p:txBody>
      </p:sp>
      <p:sp>
        <p:nvSpPr>
          <p:cNvPr id="7" name="Right Brace 6">
            <a:extLst>
              <a:ext uri="{FF2B5EF4-FFF2-40B4-BE49-F238E27FC236}">
                <a16:creationId xmlns:a16="http://schemas.microsoft.com/office/drawing/2014/main" xmlns="" id="{4BA5B4A2-4C80-4265-ACEE-CEAFC153F6CC}"/>
              </a:ext>
            </a:extLst>
          </p:cNvPr>
          <p:cNvSpPr/>
          <p:nvPr/>
        </p:nvSpPr>
        <p:spPr>
          <a:xfrm>
            <a:off x="3200400" y="3429000"/>
            <a:ext cx="304800"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xmlns="" id="{DB2A8CFE-E82D-466C-BAFB-BB8ABDC054D8}"/>
              </a:ext>
            </a:extLst>
          </p:cNvPr>
          <p:cNvSpPr txBox="1"/>
          <p:nvPr/>
        </p:nvSpPr>
        <p:spPr>
          <a:xfrm>
            <a:off x="3733800" y="3701534"/>
            <a:ext cx="2743200" cy="369332"/>
          </a:xfrm>
          <a:prstGeom prst="rect">
            <a:avLst/>
          </a:prstGeom>
          <a:noFill/>
        </p:spPr>
        <p:txBody>
          <a:bodyPr wrap="square" rtlCol="0">
            <a:spAutoFit/>
          </a:bodyPr>
          <a:lstStyle/>
          <a:p>
            <a:r>
              <a:rPr lang="en-US" dirty="0"/>
              <a:t>compared to models</a:t>
            </a:r>
          </a:p>
        </p:txBody>
      </p:sp>
      <p:sp>
        <p:nvSpPr>
          <p:cNvPr id="9" name="TextBox 8">
            <a:extLst>
              <a:ext uri="{FF2B5EF4-FFF2-40B4-BE49-F238E27FC236}">
                <a16:creationId xmlns:a16="http://schemas.microsoft.com/office/drawing/2014/main" xmlns="" id="{854BCE34-2388-438C-B962-4A4E29919EC0}"/>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a:t>
            </a:r>
            <a:r>
              <a:rPr lang="en-US" sz="1400" dirty="0" smtClean="0">
                <a:solidFill>
                  <a:srgbClr val="002060"/>
                </a:solidFill>
              </a:rPr>
              <a:t>Hall A </a:t>
            </a:r>
            <a:r>
              <a:rPr lang="en-US" sz="1400" dirty="0" err="1" smtClean="0">
                <a:solidFill>
                  <a:srgbClr val="002060"/>
                </a:solidFill>
              </a:rPr>
              <a:t>Mtg</a:t>
            </a:r>
            <a:r>
              <a:rPr lang="en-US" sz="1400" dirty="0" smtClean="0">
                <a:solidFill>
                  <a:srgbClr val="002060"/>
                </a:solidFill>
              </a:rPr>
              <a:t>, Jan 2023</a:t>
            </a:r>
            <a:r>
              <a:rPr lang="en-US" sz="1400" dirty="0" smtClean="0">
                <a:solidFill>
                  <a:srgbClr val="002060"/>
                </a:solidFill>
              </a:rPr>
              <a:t> </a:t>
            </a:r>
            <a:endParaRPr lang="en-US" sz="1400" dirty="0">
              <a:solidFill>
                <a:srgbClr val="002060"/>
              </a:solidFill>
            </a:endParaRPr>
          </a:p>
        </p:txBody>
      </p:sp>
    </p:spTree>
    <p:extLst>
      <p:ext uri="{BB962C8B-B14F-4D97-AF65-F5344CB8AC3E}">
        <p14:creationId xmlns:p14="http://schemas.microsoft.com/office/powerpoint/2010/main" xmlns="" val="3016350206"/>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AB60B72-C6C1-4BF8-ADCE-A449213214BF}"/>
              </a:ext>
            </a:extLst>
          </p:cNvPr>
          <p:cNvSpPr txBox="1"/>
          <p:nvPr/>
        </p:nvSpPr>
        <p:spPr>
          <a:xfrm>
            <a:off x="3276600" y="2590800"/>
            <a:ext cx="4267200" cy="523220"/>
          </a:xfrm>
          <a:prstGeom prst="rect">
            <a:avLst/>
          </a:prstGeom>
          <a:noFill/>
        </p:spPr>
        <p:txBody>
          <a:bodyPr wrap="square" rtlCol="0">
            <a:spAutoFit/>
          </a:bodyPr>
          <a:lstStyle/>
          <a:p>
            <a:r>
              <a:rPr lang="en-US" sz="2800" dirty="0"/>
              <a:t>Backup  Material</a:t>
            </a:r>
          </a:p>
        </p:txBody>
      </p:sp>
    </p:spTree>
    <p:extLst>
      <p:ext uri="{BB962C8B-B14F-4D97-AF65-F5344CB8AC3E}">
        <p14:creationId xmlns:p14="http://schemas.microsoft.com/office/powerpoint/2010/main" xmlns="" val="149482738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381000"/>
            <a:ext cx="5181600" cy="1219200"/>
          </a:xfrm>
          <a:solidFill>
            <a:srgbClr val="FFFFFF"/>
          </a:solidFill>
        </p:spPr>
        <p:txBody>
          <a:bodyPr anchor="t">
            <a:normAutofit fontScale="90000"/>
          </a:bodyPr>
          <a:lstStyle/>
          <a:p>
            <a:pPr eaLnBrk="1" hangingPunct="1"/>
            <a:r>
              <a:rPr lang="en-US" altLang="en-US" sz="2800"/>
              <a:t>The  </a:t>
            </a:r>
            <a:r>
              <a:rPr lang="en-US" altLang="en-US" sz="2800" b="1" i="1">
                <a:solidFill>
                  <a:schemeClr val="accent2"/>
                </a:solidFill>
              </a:rPr>
              <a:t>weak interaction</a:t>
            </a:r>
            <a:r>
              <a:rPr lang="en-US" altLang="en-US" sz="2800"/>
              <a:t>  </a:t>
            </a:r>
            <a:r>
              <a:rPr lang="en-US" altLang="en-US" sz="2800">
                <a:solidFill>
                  <a:srgbClr val="FF3300"/>
                </a:solidFill>
              </a:rPr>
              <a:t>changes  with  mirror  imaging</a:t>
            </a:r>
            <a:r>
              <a:rPr lang="en-US" altLang="en-US" sz="2800"/>
              <a:t/>
            </a:r>
            <a:br>
              <a:rPr lang="en-US" altLang="en-US" sz="2800"/>
            </a:br>
            <a:r>
              <a:rPr lang="en-US" altLang="en-US" sz="2800"/>
              <a:t>which  allows  to  isolate  it.</a:t>
            </a:r>
          </a:p>
        </p:txBody>
      </p:sp>
      <p:pic>
        <p:nvPicPr>
          <p:cNvPr id="21507" name="Picture 3"/>
          <p:cNvPicPr>
            <a:picLocks noGrp="1" noChangeAspect="1" noChangeArrowheads="1"/>
          </p:cNvPicPr>
          <p:nvPr>
            <p:ph type="body" idx="1"/>
          </p:nvPr>
        </p:nvPicPr>
        <p:blipFill>
          <a:blip r:embed="rId2" cstate="print"/>
          <a:srcRect/>
          <a:stretch>
            <a:fillRect/>
          </a:stretch>
        </p:blipFill>
        <p:spPr>
          <a:xfrm>
            <a:off x="5486401" y="0"/>
            <a:ext cx="3263900" cy="2655888"/>
          </a:xfrm>
          <a:noFill/>
        </p:spPr>
      </p:pic>
      <p:sp>
        <p:nvSpPr>
          <p:cNvPr id="21508" name="Text Box 4"/>
          <p:cNvSpPr txBox="1">
            <a:spLocks noChangeArrowheads="1"/>
          </p:cNvSpPr>
          <p:nvPr/>
        </p:nvSpPr>
        <p:spPr bwMode="auto">
          <a:xfrm>
            <a:off x="762000" y="4502150"/>
            <a:ext cx="2286000" cy="369332"/>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33CC"/>
                </a:solidFill>
                <a:latin typeface="Arial" charset="0"/>
              </a:rPr>
              <a:t>Negative</a:t>
            </a:r>
            <a:r>
              <a:rPr lang="en-US" altLang="en-US" sz="1800">
                <a:solidFill>
                  <a:srgbClr val="FF0000"/>
                </a:solidFill>
                <a:latin typeface="Arial" charset="0"/>
              </a:rPr>
              <a:t> </a:t>
            </a:r>
            <a:r>
              <a:rPr lang="en-US" altLang="en-US" sz="1800">
                <a:latin typeface="Arial" charset="0"/>
              </a:rPr>
              <a:t> spin</a:t>
            </a:r>
          </a:p>
        </p:txBody>
      </p:sp>
      <p:sp>
        <p:nvSpPr>
          <p:cNvPr id="21509" name="Text Box 5"/>
          <p:cNvSpPr txBox="1">
            <a:spLocks noChangeArrowheads="1"/>
          </p:cNvSpPr>
          <p:nvPr/>
        </p:nvSpPr>
        <p:spPr bwMode="auto">
          <a:xfrm>
            <a:off x="762000" y="2444750"/>
            <a:ext cx="2514600" cy="369332"/>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33CC"/>
                </a:solidFill>
                <a:latin typeface="Arial" charset="0"/>
              </a:rPr>
              <a:t>Positive</a:t>
            </a:r>
            <a:r>
              <a:rPr lang="en-US" altLang="en-US" sz="1800">
                <a:solidFill>
                  <a:srgbClr val="FF0000"/>
                </a:solidFill>
                <a:latin typeface="Arial" charset="0"/>
              </a:rPr>
              <a:t>  </a:t>
            </a:r>
            <a:r>
              <a:rPr lang="en-US" altLang="en-US" sz="1800">
                <a:latin typeface="Arial" charset="0"/>
              </a:rPr>
              <a:t>spin </a:t>
            </a:r>
          </a:p>
        </p:txBody>
      </p:sp>
      <p:sp>
        <p:nvSpPr>
          <p:cNvPr id="21510" name="AutoShape 6"/>
          <p:cNvSpPr>
            <a:spLocks noChangeArrowheads="1"/>
          </p:cNvSpPr>
          <p:nvPr/>
        </p:nvSpPr>
        <p:spPr bwMode="auto">
          <a:xfrm>
            <a:off x="1676400" y="2978151"/>
            <a:ext cx="381000" cy="1368425"/>
          </a:xfrm>
          <a:prstGeom prst="downArrow">
            <a:avLst>
              <a:gd name="adj1" fmla="val 50000"/>
              <a:gd name="adj2" fmla="val 89792"/>
            </a:avLst>
          </a:prstGeom>
          <a:solidFill>
            <a:srgbClr val="FFCC99"/>
          </a:solidFill>
          <a:ln w="47625">
            <a:noFill/>
            <a:miter lim="800000"/>
            <a:headEnd/>
            <a:tailEnd/>
          </a:ln>
        </p:spPr>
        <p:txBody>
          <a:bodyPr vert="eaVert" wrap="none" anchor="ctr"/>
          <a:lstStyle/>
          <a:p>
            <a:pPr eaLnBrk="1" hangingPunct="1"/>
            <a:endParaRPr lang="en-US" altLang="en-US" sz="2800">
              <a:solidFill>
                <a:srgbClr val="000099"/>
              </a:solidFill>
              <a:latin typeface="Lucida Bright" pitchFamily="18" charset="0"/>
            </a:endParaRPr>
          </a:p>
        </p:txBody>
      </p:sp>
      <p:sp>
        <p:nvSpPr>
          <p:cNvPr id="21511" name="WordArt 7"/>
          <p:cNvSpPr>
            <a:spLocks noChangeArrowheads="1" noChangeShapeType="1" noTextEdit="1"/>
          </p:cNvSpPr>
          <p:nvPr/>
        </p:nvSpPr>
        <p:spPr bwMode="auto">
          <a:xfrm>
            <a:off x="914400" y="3206750"/>
            <a:ext cx="1981200" cy="609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Mirror  Image</a:t>
            </a:r>
          </a:p>
        </p:txBody>
      </p:sp>
      <p:sp>
        <p:nvSpPr>
          <p:cNvPr id="21512" name="Line 10"/>
          <p:cNvSpPr>
            <a:spLocks noChangeShapeType="1"/>
          </p:cNvSpPr>
          <p:nvPr/>
        </p:nvSpPr>
        <p:spPr bwMode="auto">
          <a:xfrm>
            <a:off x="4572000" y="3359150"/>
            <a:ext cx="685800" cy="0"/>
          </a:xfrm>
          <a:prstGeom prst="line">
            <a:avLst/>
          </a:prstGeom>
          <a:noFill/>
          <a:ln w="44450">
            <a:solidFill>
              <a:srgbClr val="FF0000"/>
            </a:solidFill>
            <a:round/>
            <a:headEnd/>
            <a:tailEnd type="stealth" w="lg" len="lg"/>
          </a:ln>
        </p:spPr>
        <p:txBody>
          <a:bodyPr/>
          <a:lstStyle/>
          <a:p>
            <a:endParaRPr lang="en-US"/>
          </a:p>
        </p:txBody>
      </p:sp>
      <p:sp>
        <p:nvSpPr>
          <p:cNvPr id="21513" name="Oval 11"/>
          <p:cNvSpPr>
            <a:spLocks noChangeArrowheads="1"/>
          </p:cNvSpPr>
          <p:nvPr/>
        </p:nvSpPr>
        <p:spPr bwMode="auto">
          <a:xfrm>
            <a:off x="6172200" y="3206750"/>
            <a:ext cx="304800" cy="304800"/>
          </a:xfrm>
          <a:prstGeom prst="ellipse">
            <a:avLst/>
          </a:prstGeom>
          <a:solidFill>
            <a:srgbClr val="000000"/>
          </a:solidFill>
          <a:ln w="9525">
            <a:solidFill>
              <a:schemeClr val="tx1"/>
            </a:solidFill>
            <a:round/>
            <a:headEnd/>
            <a:tailEnd/>
          </a:ln>
        </p:spPr>
        <p:txBody>
          <a:bodyPr wrap="none" anchor="ctr"/>
          <a:lstStyle/>
          <a:p>
            <a:pPr eaLnBrk="1" hangingPunct="1"/>
            <a:endParaRPr lang="en-US" altLang="en-US" sz="2800">
              <a:solidFill>
                <a:srgbClr val="000099"/>
              </a:solidFill>
              <a:latin typeface="Lucida Bright" pitchFamily="18" charset="0"/>
            </a:endParaRPr>
          </a:p>
        </p:txBody>
      </p:sp>
      <p:sp>
        <p:nvSpPr>
          <p:cNvPr id="21514" name="Text Box 12"/>
          <p:cNvSpPr txBox="1">
            <a:spLocks noChangeArrowheads="1"/>
          </p:cNvSpPr>
          <p:nvPr/>
        </p:nvSpPr>
        <p:spPr bwMode="auto">
          <a:xfrm>
            <a:off x="6477001" y="3663950"/>
            <a:ext cx="1976439" cy="707886"/>
          </a:xfrm>
          <a:prstGeom prst="rect">
            <a:avLst/>
          </a:prstGeom>
          <a:noFill/>
          <a:ln w="9525">
            <a:noFill/>
            <a:miter lim="800000"/>
            <a:headEnd/>
            <a:tailEnd/>
          </a:ln>
        </p:spPr>
        <p:txBody>
          <a:bodyPr>
            <a:spAutoFit/>
          </a:bodyPr>
          <a:lstStyle/>
          <a:p>
            <a:pPr eaLnBrk="1" hangingPunct="1">
              <a:spcBef>
                <a:spcPct val="50000"/>
              </a:spcBef>
            </a:pPr>
            <a:r>
              <a:rPr lang="en-US" altLang="en-US" sz="2000">
                <a:latin typeface="Arial" charset="0"/>
              </a:rPr>
              <a:t>A  nucleus  in target</a:t>
            </a:r>
          </a:p>
        </p:txBody>
      </p:sp>
      <p:sp>
        <p:nvSpPr>
          <p:cNvPr id="21515" name="Text Box 17"/>
          <p:cNvSpPr txBox="1">
            <a:spLocks noChangeArrowheads="1"/>
          </p:cNvSpPr>
          <p:nvPr/>
        </p:nvSpPr>
        <p:spPr bwMode="auto">
          <a:xfrm>
            <a:off x="4419601" y="2825750"/>
            <a:ext cx="1132041" cy="369332"/>
          </a:xfrm>
          <a:prstGeom prst="rect">
            <a:avLst/>
          </a:prstGeom>
          <a:noFill/>
          <a:ln w="9525">
            <a:noFill/>
            <a:miter lim="800000"/>
            <a:headEnd/>
            <a:tailEnd/>
          </a:ln>
        </p:spPr>
        <p:txBody>
          <a:bodyPr wrap="none">
            <a:spAutoFit/>
          </a:bodyPr>
          <a:lstStyle/>
          <a:p>
            <a:pPr eaLnBrk="1" hangingPunct="1"/>
            <a:r>
              <a:rPr lang="en-US" altLang="en-US">
                <a:solidFill>
                  <a:srgbClr val="FF3300"/>
                </a:solidFill>
                <a:latin typeface="Arial Narrow" pitchFamily="34" charset="0"/>
              </a:rPr>
              <a:t>momentum</a:t>
            </a:r>
          </a:p>
        </p:txBody>
      </p:sp>
      <p:sp>
        <p:nvSpPr>
          <p:cNvPr id="21516" name="Line 20"/>
          <p:cNvSpPr>
            <a:spLocks noChangeShapeType="1"/>
          </p:cNvSpPr>
          <p:nvPr/>
        </p:nvSpPr>
        <p:spPr bwMode="auto">
          <a:xfrm>
            <a:off x="4572000" y="4806950"/>
            <a:ext cx="685800" cy="0"/>
          </a:xfrm>
          <a:prstGeom prst="line">
            <a:avLst/>
          </a:prstGeom>
          <a:noFill/>
          <a:ln w="44450">
            <a:solidFill>
              <a:srgbClr val="FF0000"/>
            </a:solidFill>
            <a:round/>
            <a:headEnd/>
            <a:tailEnd type="stealth" w="lg" len="lg"/>
          </a:ln>
        </p:spPr>
        <p:txBody>
          <a:bodyPr/>
          <a:lstStyle/>
          <a:p>
            <a:endParaRPr lang="en-US"/>
          </a:p>
        </p:txBody>
      </p:sp>
      <p:sp>
        <p:nvSpPr>
          <p:cNvPr id="21517" name="Oval 21"/>
          <p:cNvSpPr>
            <a:spLocks noChangeArrowheads="1"/>
          </p:cNvSpPr>
          <p:nvPr/>
        </p:nvSpPr>
        <p:spPr bwMode="auto">
          <a:xfrm>
            <a:off x="6172200" y="4578350"/>
            <a:ext cx="304800" cy="304800"/>
          </a:xfrm>
          <a:prstGeom prst="ellipse">
            <a:avLst/>
          </a:prstGeom>
          <a:solidFill>
            <a:srgbClr val="000000"/>
          </a:solidFill>
          <a:ln w="9525">
            <a:solidFill>
              <a:schemeClr val="tx1"/>
            </a:solidFill>
            <a:round/>
            <a:headEnd/>
            <a:tailEnd/>
          </a:ln>
        </p:spPr>
        <p:txBody>
          <a:bodyPr wrap="none" anchor="ctr"/>
          <a:lstStyle/>
          <a:p>
            <a:pPr eaLnBrk="1" hangingPunct="1"/>
            <a:endParaRPr lang="en-US" altLang="en-US" sz="2800">
              <a:solidFill>
                <a:srgbClr val="000099"/>
              </a:solidFill>
              <a:latin typeface="Lucida Bright" pitchFamily="18" charset="0"/>
            </a:endParaRPr>
          </a:p>
        </p:txBody>
      </p:sp>
      <p:sp>
        <p:nvSpPr>
          <p:cNvPr id="21518" name="Text Box 22"/>
          <p:cNvSpPr txBox="1">
            <a:spLocks noChangeArrowheads="1"/>
          </p:cNvSpPr>
          <p:nvPr/>
        </p:nvSpPr>
        <p:spPr bwMode="auto">
          <a:xfrm>
            <a:off x="3276600" y="2368550"/>
            <a:ext cx="2667000" cy="400110"/>
          </a:xfrm>
          <a:prstGeom prst="rect">
            <a:avLst/>
          </a:prstGeom>
          <a:noFill/>
          <a:ln w="9525">
            <a:noFill/>
            <a:miter lim="800000"/>
            <a:headEnd/>
            <a:tailEnd/>
          </a:ln>
        </p:spPr>
        <p:txBody>
          <a:bodyPr>
            <a:spAutoFit/>
          </a:bodyPr>
          <a:lstStyle/>
          <a:p>
            <a:pPr eaLnBrk="1" hangingPunct="1">
              <a:spcBef>
                <a:spcPct val="50000"/>
              </a:spcBef>
            </a:pPr>
            <a:r>
              <a:rPr lang="en-US" altLang="en-US" sz="2000" b="0">
                <a:solidFill>
                  <a:schemeClr val="accent2"/>
                </a:solidFill>
              </a:rPr>
              <a:t>Incident  electron</a:t>
            </a:r>
          </a:p>
        </p:txBody>
      </p:sp>
      <p:sp>
        <p:nvSpPr>
          <p:cNvPr id="21519" name="Text Box 23"/>
          <p:cNvSpPr txBox="1">
            <a:spLocks noChangeArrowheads="1"/>
          </p:cNvSpPr>
          <p:nvPr/>
        </p:nvSpPr>
        <p:spPr bwMode="auto">
          <a:xfrm>
            <a:off x="6400800" y="2749550"/>
            <a:ext cx="1447800" cy="400110"/>
          </a:xfrm>
          <a:prstGeom prst="rect">
            <a:avLst/>
          </a:prstGeom>
          <a:noFill/>
          <a:ln w="9525">
            <a:noFill/>
            <a:miter lim="800000"/>
            <a:headEnd/>
            <a:tailEnd/>
          </a:ln>
        </p:spPr>
        <p:txBody>
          <a:bodyPr>
            <a:spAutoFit/>
          </a:bodyPr>
          <a:lstStyle/>
          <a:p>
            <a:pPr eaLnBrk="1" hangingPunct="1">
              <a:spcBef>
                <a:spcPct val="50000"/>
              </a:spcBef>
            </a:pPr>
            <a:r>
              <a:rPr lang="en-US" altLang="en-US" sz="2000" b="0">
                <a:solidFill>
                  <a:schemeClr val="accent2"/>
                </a:solidFill>
              </a:rPr>
              <a:t>Target</a:t>
            </a:r>
          </a:p>
        </p:txBody>
      </p:sp>
      <p:sp>
        <p:nvSpPr>
          <p:cNvPr id="21520" name="Line 24"/>
          <p:cNvSpPr>
            <a:spLocks noChangeShapeType="1"/>
          </p:cNvSpPr>
          <p:nvPr/>
        </p:nvSpPr>
        <p:spPr bwMode="auto">
          <a:xfrm>
            <a:off x="3733800" y="3359150"/>
            <a:ext cx="457200" cy="0"/>
          </a:xfrm>
          <a:prstGeom prst="line">
            <a:avLst/>
          </a:prstGeom>
          <a:noFill/>
          <a:ln w="44450">
            <a:solidFill>
              <a:schemeClr val="accent2"/>
            </a:solidFill>
            <a:round/>
            <a:headEnd/>
            <a:tailEnd type="stealth" w="lg" len="lg"/>
          </a:ln>
        </p:spPr>
        <p:txBody>
          <a:bodyPr/>
          <a:lstStyle/>
          <a:p>
            <a:endParaRPr lang="en-US"/>
          </a:p>
        </p:txBody>
      </p:sp>
      <p:sp>
        <p:nvSpPr>
          <p:cNvPr id="21521" name="Line 25"/>
          <p:cNvSpPr>
            <a:spLocks noChangeShapeType="1"/>
          </p:cNvSpPr>
          <p:nvPr/>
        </p:nvSpPr>
        <p:spPr bwMode="auto">
          <a:xfrm flipH="1">
            <a:off x="3733800" y="4806950"/>
            <a:ext cx="457200" cy="0"/>
          </a:xfrm>
          <a:prstGeom prst="line">
            <a:avLst/>
          </a:prstGeom>
          <a:noFill/>
          <a:ln w="44450">
            <a:solidFill>
              <a:schemeClr val="accent2"/>
            </a:solidFill>
            <a:round/>
            <a:headEnd/>
            <a:tailEnd type="stealth" w="lg" len="lg"/>
          </a:ln>
        </p:spPr>
        <p:txBody>
          <a:bodyPr/>
          <a:lstStyle/>
          <a:p>
            <a:endParaRPr lang="en-US"/>
          </a:p>
        </p:txBody>
      </p:sp>
      <p:sp>
        <p:nvSpPr>
          <p:cNvPr id="21523" name="Text Box 28"/>
          <p:cNvSpPr txBox="1">
            <a:spLocks noChangeArrowheads="1"/>
          </p:cNvSpPr>
          <p:nvPr/>
        </p:nvSpPr>
        <p:spPr bwMode="auto">
          <a:xfrm>
            <a:off x="3581400" y="2825751"/>
            <a:ext cx="685800" cy="36933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99"/>
                </a:solidFill>
                <a:latin typeface="Lucida Bright" pitchFamily="18" charset="0"/>
              </a:rPr>
              <a:t>spin</a:t>
            </a:r>
          </a:p>
        </p:txBody>
      </p:sp>
      <p:sp>
        <p:nvSpPr>
          <p:cNvPr id="22" name="TextBox 21">
            <a:extLst>
              <a:ext uri="{FF2B5EF4-FFF2-40B4-BE49-F238E27FC236}">
                <a16:creationId xmlns:a16="http://schemas.microsoft.com/office/drawing/2014/main" xmlns="" id="{854BCE34-2388-438C-B962-4A4E29919EC0}"/>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a:t>
            </a:r>
            <a:r>
              <a:rPr lang="en-US" sz="1400" dirty="0" smtClean="0">
                <a:solidFill>
                  <a:srgbClr val="002060"/>
                </a:solidFill>
              </a:rPr>
              <a:t>Hall A </a:t>
            </a:r>
            <a:r>
              <a:rPr lang="en-US" sz="1400" dirty="0" err="1" smtClean="0">
                <a:solidFill>
                  <a:srgbClr val="002060"/>
                </a:solidFill>
              </a:rPr>
              <a:t>Mtg</a:t>
            </a:r>
            <a:r>
              <a:rPr lang="en-US" sz="1400" dirty="0" smtClean="0">
                <a:solidFill>
                  <a:srgbClr val="002060"/>
                </a:solidFill>
              </a:rPr>
              <a:t>, Jan 2023</a:t>
            </a:r>
            <a:r>
              <a:rPr lang="en-US" sz="1400" dirty="0" smtClean="0">
                <a:solidFill>
                  <a:srgbClr val="002060"/>
                </a:solidFill>
              </a:rPr>
              <a:t> </a:t>
            </a:r>
            <a:endParaRPr lang="en-US" sz="1400" dirty="0">
              <a:solidFill>
                <a:srgbClr val="002060"/>
              </a:solidFill>
            </a:endParaRPr>
          </a:p>
        </p:txBody>
      </p:sp>
      <p:sp>
        <p:nvSpPr>
          <p:cNvPr id="23" name="TextBox 22">
            <a:extLst>
              <a:ext uri="{FF2B5EF4-FFF2-40B4-BE49-F238E27FC236}">
                <a16:creationId xmlns:a16="http://schemas.microsoft.com/office/drawing/2014/main" xmlns="" id="{1B1F4DA6-47DF-4A6D-97B1-96752517FD6A}"/>
              </a:ext>
            </a:extLst>
          </p:cNvPr>
          <p:cNvSpPr txBox="1"/>
          <p:nvPr/>
        </p:nvSpPr>
        <p:spPr>
          <a:xfrm>
            <a:off x="8591550" y="6404610"/>
            <a:ext cx="491490" cy="369332"/>
          </a:xfrm>
          <a:prstGeom prst="rect">
            <a:avLst/>
          </a:prstGeom>
          <a:noFill/>
        </p:spPr>
        <p:txBody>
          <a:bodyPr wrap="square" rtlCol="0">
            <a:spAutoFit/>
          </a:bodyPr>
          <a:lstStyle/>
          <a:p>
            <a:r>
              <a:rPr lang="en-US" dirty="0" smtClean="0"/>
              <a:t>p2</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5EF6FFB-2C5C-4FFD-962C-880C7973FAD1}"/>
              </a:ext>
            </a:extLst>
          </p:cNvPr>
          <p:cNvSpPr txBox="1"/>
          <p:nvPr/>
        </p:nvSpPr>
        <p:spPr>
          <a:xfrm>
            <a:off x="8534400" y="6404610"/>
            <a:ext cx="548640" cy="369332"/>
          </a:xfrm>
          <a:prstGeom prst="rect">
            <a:avLst/>
          </a:prstGeom>
          <a:noFill/>
        </p:spPr>
        <p:txBody>
          <a:bodyPr wrap="square" rtlCol="0">
            <a:spAutoFit/>
          </a:bodyPr>
          <a:lstStyle/>
          <a:p>
            <a:r>
              <a:rPr lang="en-US" dirty="0" smtClean="0"/>
              <a:t>p19</a:t>
            </a:r>
            <a:endParaRPr lang="en-US" dirty="0"/>
          </a:p>
        </p:txBody>
      </p:sp>
      <p:pic>
        <p:nvPicPr>
          <p:cNvPr id="11" name="Picture 10">
            <a:extLst>
              <a:ext uri="{FF2B5EF4-FFF2-40B4-BE49-F238E27FC236}">
                <a16:creationId xmlns:a16="http://schemas.microsoft.com/office/drawing/2014/main" xmlns="" id="{58251ED9-19F4-4771-8255-E364C19DD82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3728" y="1158294"/>
            <a:ext cx="7028330" cy="5430982"/>
          </a:xfrm>
          <a:prstGeom prst="rect">
            <a:avLst/>
          </a:prstGeom>
        </p:spPr>
      </p:pic>
      <p:sp>
        <p:nvSpPr>
          <p:cNvPr id="2" name="TextBox 1">
            <a:extLst>
              <a:ext uri="{FF2B5EF4-FFF2-40B4-BE49-F238E27FC236}">
                <a16:creationId xmlns:a16="http://schemas.microsoft.com/office/drawing/2014/main" xmlns="" id="{B26CC5FF-8159-4557-815E-205FF8EBF0CB}"/>
              </a:ext>
            </a:extLst>
          </p:cNvPr>
          <p:cNvSpPr txBox="1"/>
          <p:nvPr/>
        </p:nvSpPr>
        <p:spPr>
          <a:xfrm>
            <a:off x="633063" y="332251"/>
            <a:ext cx="7772400" cy="830997"/>
          </a:xfrm>
          <a:prstGeom prst="rect">
            <a:avLst/>
          </a:prstGeom>
          <a:noFill/>
        </p:spPr>
        <p:txBody>
          <a:bodyPr wrap="square" rtlCol="0">
            <a:spAutoFit/>
          </a:bodyPr>
          <a:lstStyle/>
          <a:p>
            <a:r>
              <a:rPr lang="en-US" sz="2400" baseline="30000" dirty="0"/>
              <a:t>48</a:t>
            </a:r>
            <a:r>
              <a:rPr lang="en-US" sz="2400" dirty="0"/>
              <a:t>Ca  </a:t>
            </a:r>
            <a:r>
              <a:rPr lang="en-US" sz="2400" dirty="0">
                <a:solidFill>
                  <a:srgbClr val="C00000"/>
                </a:solidFill>
              </a:rPr>
              <a:t>Weak minus charge rms radius vs  charge minus weak form factor</a:t>
            </a:r>
            <a:r>
              <a:rPr lang="en-US" sz="2400" dirty="0"/>
              <a:t> (top), and </a:t>
            </a:r>
            <a:r>
              <a:rPr lang="en-US" sz="2400" dirty="0">
                <a:solidFill>
                  <a:srgbClr val="0070C0"/>
                </a:solidFill>
              </a:rPr>
              <a:t>neutron minus proton radius </a:t>
            </a:r>
            <a:r>
              <a:rPr lang="en-US" sz="2400" dirty="0"/>
              <a:t> (bottom)</a:t>
            </a:r>
          </a:p>
        </p:txBody>
      </p:sp>
      <p:pic>
        <p:nvPicPr>
          <p:cNvPr id="10" name="Picture 9">
            <a:extLst>
              <a:ext uri="{FF2B5EF4-FFF2-40B4-BE49-F238E27FC236}">
                <a16:creationId xmlns:a16="http://schemas.microsoft.com/office/drawing/2014/main" xmlns="" id="{72B26E7E-41CF-44D3-A4E5-9638F2A5BFA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69862" y="2628540"/>
            <a:ext cx="3615052" cy="1160054"/>
          </a:xfrm>
          <a:prstGeom prst="rect">
            <a:avLst/>
          </a:prstGeom>
        </p:spPr>
      </p:pic>
      <p:sp>
        <p:nvSpPr>
          <p:cNvPr id="6" name="TextBox 5">
            <a:extLst>
              <a:ext uri="{FF2B5EF4-FFF2-40B4-BE49-F238E27FC236}">
                <a16:creationId xmlns:a16="http://schemas.microsoft.com/office/drawing/2014/main" xmlns="" id="{1BADD936-7B67-47E6-AECF-9247957BE92E}"/>
              </a:ext>
            </a:extLst>
          </p:cNvPr>
          <p:cNvSpPr txBox="1"/>
          <p:nvPr/>
        </p:nvSpPr>
        <p:spPr>
          <a:xfrm>
            <a:off x="2092028" y="1382025"/>
            <a:ext cx="2168323" cy="369332"/>
          </a:xfrm>
          <a:prstGeom prst="rect">
            <a:avLst/>
          </a:prstGeom>
          <a:noFill/>
        </p:spPr>
        <p:txBody>
          <a:bodyPr wrap="square" rtlCol="0">
            <a:spAutoFit/>
          </a:bodyPr>
          <a:lstStyle/>
          <a:p>
            <a:r>
              <a:rPr lang="en-US" dirty="0">
                <a:solidFill>
                  <a:srgbClr val="C00000"/>
                </a:solidFill>
              </a:rPr>
              <a:t>Weak skin</a:t>
            </a:r>
          </a:p>
        </p:txBody>
      </p:sp>
      <p:sp>
        <p:nvSpPr>
          <p:cNvPr id="7" name="TextBox 6">
            <a:extLst>
              <a:ext uri="{FF2B5EF4-FFF2-40B4-BE49-F238E27FC236}">
                <a16:creationId xmlns:a16="http://schemas.microsoft.com/office/drawing/2014/main" xmlns="" id="{E807EFB4-DBFB-461B-80DE-60C8832CB001}"/>
              </a:ext>
            </a:extLst>
          </p:cNvPr>
          <p:cNvSpPr txBox="1"/>
          <p:nvPr/>
        </p:nvSpPr>
        <p:spPr>
          <a:xfrm>
            <a:off x="2095943" y="3557394"/>
            <a:ext cx="2168323" cy="369332"/>
          </a:xfrm>
          <a:prstGeom prst="rect">
            <a:avLst/>
          </a:prstGeom>
          <a:noFill/>
        </p:spPr>
        <p:txBody>
          <a:bodyPr wrap="square" rtlCol="0">
            <a:spAutoFit/>
          </a:bodyPr>
          <a:lstStyle/>
          <a:p>
            <a:r>
              <a:rPr lang="en-US" dirty="0">
                <a:solidFill>
                  <a:srgbClr val="0070C0"/>
                </a:solidFill>
              </a:rPr>
              <a:t>Neutron skin</a:t>
            </a:r>
          </a:p>
        </p:txBody>
      </p:sp>
      <p:sp>
        <p:nvSpPr>
          <p:cNvPr id="8" name="TextBox 7">
            <a:extLst>
              <a:ext uri="{FF2B5EF4-FFF2-40B4-BE49-F238E27FC236}">
                <a16:creationId xmlns:a16="http://schemas.microsoft.com/office/drawing/2014/main" xmlns="" id="{32CB5AF4-088B-416A-B47D-C5272C5F79A8}"/>
              </a:ext>
            </a:extLst>
          </p:cNvPr>
          <p:cNvSpPr txBox="1"/>
          <p:nvPr/>
        </p:nvSpPr>
        <p:spPr>
          <a:xfrm>
            <a:off x="2397793" y="5330374"/>
            <a:ext cx="1556791" cy="369332"/>
          </a:xfrm>
          <a:prstGeom prst="rect">
            <a:avLst/>
          </a:prstGeom>
          <a:noFill/>
        </p:spPr>
        <p:txBody>
          <a:bodyPr wrap="square" rtlCol="0">
            <a:spAutoFit/>
          </a:bodyPr>
          <a:lstStyle/>
          <a:p>
            <a:r>
              <a:rPr lang="en-US" b="1" dirty="0">
                <a:solidFill>
                  <a:srgbClr val="FF0000"/>
                </a:solidFill>
              </a:rPr>
              <a:t>CREX  data</a:t>
            </a:r>
          </a:p>
        </p:txBody>
      </p:sp>
    </p:spTree>
    <p:extLst>
      <p:ext uri="{BB962C8B-B14F-4D97-AF65-F5344CB8AC3E}">
        <p14:creationId xmlns:p14="http://schemas.microsoft.com/office/powerpoint/2010/main" xmlns="" val="2187563466"/>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1000" y="152400"/>
            <a:ext cx="8229600" cy="1143000"/>
          </a:xfrm>
        </p:spPr>
        <p:txBody>
          <a:bodyPr/>
          <a:lstStyle/>
          <a:p>
            <a:pPr eaLnBrk="1" hangingPunct="1"/>
            <a:r>
              <a:rPr lang="en-US" altLang="en-US" sz="3600">
                <a:solidFill>
                  <a:schemeClr val="accent2"/>
                </a:solidFill>
              </a:rPr>
              <a:t>High  Resolution  Spectrometers</a:t>
            </a:r>
          </a:p>
        </p:txBody>
      </p:sp>
      <p:pic>
        <p:nvPicPr>
          <p:cNvPr id="59395" name="Picture 3" descr="arms2"/>
          <p:cNvPicPr>
            <a:picLocks noGrp="1" noChangeAspect="1" noChangeArrowheads="1"/>
          </p:cNvPicPr>
          <p:nvPr>
            <p:ph sz="half" idx="1"/>
          </p:nvPr>
        </p:nvPicPr>
        <p:blipFill>
          <a:blip r:embed="rId3" cstate="print"/>
          <a:srcRect/>
          <a:stretch>
            <a:fillRect/>
          </a:stretch>
        </p:blipFill>
        <p:spPr>
          <a:xfrm>
            <a:off x="304800" y="1023938"/>
            <a:ext cx="5257800" cy="3505200"/>
          </a:xfrm>
          <a:noFill/>
        </p:spPr>
      </p:pic>
      <p:sp>
        <p:nvSpPr>
          <p:cNvPr id="59396" name="AutoShape 4"/>
          <p:cNvSpPr>
            <a:spLocks noChangeArrowheads="1"/>
          </p:cNvSpPr>
          <p:nvPr/>
        </p:nvSpPr>
        <p:spPr bwMode="auto">
          <a:xfrm rot="8701133">
            <a:off x="6172200" y="4175125"/>
            <a:ext cx="1752600" cy="13716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59397" name="Rectangle 5"/>
          <p:cNvSpPr>
            <a:spLocks noChangeArrowheads="1"/>
          </p:cNvSpPr>
          <p:nvPr/>
        </p:nvSpPr>
        <p:spPr bwMode="auto">
          <a:xfrm>
            <a:off x="5486400" y="4632325"/>
            <a:ext cx="685800" cy="1295400"/>
          </a:xfrm>
          <a:prstGeom prst="rect">
            <a:avLst/>
          </a:prstGeom>
          <a:solidFill>
            <a:srgbClr val="FFFF00"/>
          </a:solidFill>
          <a:ln w="9525">
            <a:solidFill>
              <a:schemeClr val="tx1"/>
            </a:solidFill>
            <a:miter lim="800000"/>
            <a:headEnd/>
            <a:tailEnd/>
          </a:ln>
        </p:spPr>
        <p:txBody>
          <a:bodyPr wrap="none" anchor="ctr"/>
          <a:lstStyle/>
          <a:p>
            <a:pPr eaLnBrk="1" hangingPunct="1"/>
            <a:endParaRPr lang="en-US" altLang="en-US"/>
          </a:p>
        </p:txBody>
      </p:sp>
      <p:sp>
        <p:nvSpPr>
          <p:cNvPr id="59398" name="Rectangle 6"/>
          <p:cNvSpPr>
            <a:spLocks noChangeArrowheads="1"/>
          </p:cNvSpPr>
          <p:nvPr/>
        </p:nvSpPr>
        <p:spPr bwMode="auto">
          <a:xfrm rot="-3117177">
            <a:off x="7543800" y="3413125"/>
            <a:ext cx="533400" cy="1295400"/>
          </a:xfrm>
          <a:prstGeom prst="rect">
            <a:avLst/>
          </a:prstGeom>
          <a:solidFill>
            <a:srgbClr val="FFFF00"/>
          </a:solidFill>
          <a:ln w="9525">
            <a:solidFill>
              <a:schemeClr val="tx1"/>
            </a:solidFill>
            <a:miter lim="800000"/>
            <a:headEnd/>
            <a:tailEnd/>
          </a:ln>
        </p:spPr>
        <p:txBody>
          <a:bodyPr wrap="none" anchor="ctr"/>
          <a:lstStyle/>
          <a:p>
            <a:pPr eaLnBrk="1" hangingPunct="1"/>
            <a:endParaRPr lang="en-US" altLang="en-US"/>
          </a:p>
        </p:txBody>
      </p:sp>
      <p:sp>
        <p:nvSpPr>
          <p:cNvPr id="59399" name="Rectangle 7"/>
          <p:cNvSpPr>
            <a:spLocks noChangeArrowheads="1"/>
          </p:cNvSpPr>
          <p:nvPr/>
        </p:nvSpPr>
        <p:spPr bwMode="auto">
          <a:xfrm>
            <a:off x="8324851" y="2971800"/>
            <a:ext cx="381000" cy="3048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ltLang="en-US"/>
          </a:p>
        </p:txBody>
      </p:sp>
      <p:sp>
        <p:nvSpPr>
          <p:cNvPr id="59400" name="Rectangle 8"/>
          <p:cNvSpPr>
            <a:spLocks noChangeArrowheads="1"/>
          </p:cNvSpPr>
          <p:nvPr/>
        </p:nvSpPr>
        <p:spPr bwMode="auto">
          <a:xfrm>
            <a:off x="4114800" y="5089525"/>
            <a:ext cx="457200" cy="152400"/>
          </a:xfrm>
          <a:prstGeom prst="rect">
            <a:avLst/>
          </a:prstGeom>
          <a:solidFill>
            <a:schemeClr val="accent2"/>
          </a:solidFill>
          <a:ln w="9525">
            <a:solidFill>
              <a:schemeClr val="tx1"/>
            </a:solidFill>
            <a:miter lim="800000"/>
            <a:headEnd/>
            <a:tailEnd/>
          </a:ln>
        </p:spPr>
        <p:txBody>
          <a:bodyPr wrap="none" anchor="ctr"/>
          <a:lstStyle/>
          <a:p>
            <a:pPr eaLnBrk="1" hangingPunct="1"/>
            <a:endParaRPr lang="en-US" altLang="en-US"/>
          </a:p>
        </p:txBody>
      </p:sp>
      <p:sp>
        <p:nvSpPr>
          <p:cNvPr id="59401" name="Freeform 9"/>
          <p:cNvSpPr>
            <a:spLocks/>
          </p:cNvSpPr>
          <p:nvPr/>
        </p:nvSpPr>
        <p:spPr bwMode="auto">
          <a:xfrm>
            <a:off x="4343400" y="3260725"/>
            <a:ext cx="4114800" cy="1905000"/>
          </a:xfrm>
          <a:custGeom>
            <a:avLst/>
            <a:gdLst>
              <a:gd name="T0" fmla="*/ 0 w 2592"/>
              <a:gd name="T1" fmla="*/ 2147483646 h 1200"/>
              <a:gd name="T2" fmla="*/ 2147483646 w 2592"/>
              <a:gd name="T3" fmla="*/ 2147483646 h 1200"/>
              <a:gd name="T4" fmla="*/ 2147483646 w 2592"/>
              <a:gd name="T5" fmla="*/ 2147483646 h 1200"/>
              <a:gd name="T6" fmla="*/ 2147483646 w 2592"/>
              <a:gd name="T7" fmla="*/ 2147483646 h 1200"/>
              <a:gd name="T8" fmla="*/ 2147483646 w 2592"/>
              <a:gd name="T9" fmla="*/ 2147483646 h 1200"/>
              <a:gd name="T10" fmla="*/ 2147483646 w 2592"/>
              <a:gd name="T11" fmla="*/ 2147483646 h 1200"/>
              <a:gd name="T12" fmla="*/ 2147483646 w 2592"/>
              <a:gd name="T13" fmla="*/ 2147483646 h 1200"/>
              <a:gd name="T14" fmla="*/ 2147483646 w 2592"/>
              <a:gd name="T15" fmla="*/ 2147483646 h 1200"/>
              <a:gd name="T16" fmla="*/ 2147483646 w 2592"/>
              <a:gd name="T17" fmla="*/ 0 h 1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92"/>
              <a:gd name="T28" fmla="*/ 0 h 1200"/>
              <a:gd name="T29" fmla="*/ 2592 w 2592"/>
              <a:gd name="T30" fmla="*/ 1200 h 1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92" h="1200">
                <a:moveTo>
                  <a:pt x="0" y="1200"/>
                </a:moveTo>
                <a:cubicBezTo>
                  <a:pt x="272" y="1140"/>
                  <a:pt x="544" y="1080"/>
                  <a:pt x="720" y="1056"/>
                </a:cubicBezTo>
                <a:cubicBezTo>
                  <a:pt x="896" y="1032"/>
                  <a:pt x="968" y="1056"/>
                  <a:pt x="1056" y="1056"/>
                </a:cubicBezTo>
                <a:cubicBezTo>
                  <a:pt x="1144" y="1056"/>
                  <a:pt x="1152" y="1080"/>
                  <a:pt x="1248" y="1056"/>
                </a:cubicBezTo>
                <a:cubicBezTo>
                  <a:pt x="1344" y="1032"/>
                  <a:pt x="1528" y="976"/>
                  <a:pt x="1632" y="912"/>
                </a:cubicBezTo>
                <a:cubicBezTo>
                  <a:pt x="1736" y="848"/>
                  <a:pt x="1808" y="744"/>
                  <a:pt x="1872" y="672"/>
                </a:cubicBezTo>
                <a:cubicBezTo>
                  <a:pt x="1936" y="600"/>
                  <a:pt x="1944" y="552"/>
                  <a:pt x="2016" y="480"/>
                </a:cubicBezTo>
                <a:cubicBezTo>
                  <a:pt x="2088" y="408"/>
                  <a:pt x="2208" y="320"/>
                  <a:pt x="2304" y="240"/>
                </a:cubicBezTo>
                <a:cubicBezTo>
                  <a:pt x="2400" y="160"/>
                  <a:pt x="2544" y="40"/>
                  <a:pt x="2592" y="0"/>
                </a:cubicBezTo>
              </a:path>
            </a:pathLst>
          </a:custGeom>
          <a:noFill/>
          <a:ln w="31750">
            <a:solidFill>
              <a:srgbClr val="FF0000"/>
            </a:solidFill>
            <a:round/>
            <a:headEnd/>
            <a:tailEnd/>
          </a:ln>
        </p:spPr>
        <p:txBody>
          <a:bodyPr/>
          <a:lstStyle/>
          <a:p>
            <a:endParaRPr lang="en-US"/>
          </a:p>
        </p:txBody>
      </p:sp>
      <p:sp>
        <p:nvSpPr>
          <p:cNvPr id="59402" name="Freeform 10"/>
          <p:cNvSpPr>
            <a:spLocks/>
          </p:cNvSpPr>
          <p:nvPr/>
        </p:nvSpPr>
        <p:spPr bwMode="auto">
          <a:xfrm>
            <a:off x="4343400" y="3260726"/>
            <a:ext cx="4114800" cy="2451100"/>
          </a:xfrm>
          <a:custGeom>
            <a:avLst/>
            <a:gdLst>
              <a:gd name="T0" fmla="*/ 0 w 2592"/>
              <a:gd name="T1" fmla="*/ 2147483646 h 1544"/>
              <a:gd name="T2" fmla="*/ 2147483646 w 2592"/>
              <a:gd name="T3" fmla="*/ 2147483646 h 1544"/>
              <a:gd name="T4" fmla="*/ 2147483646 w 2592"/>
              <a:gd name="T5" fmla="*/ 2147483646 h 1544"/>
              <a:gd name="T6" fmla="*/ 2147483646 w 2592"/>
              <a:gd name="T7" fmla="*/ 2147483646 h 1544"/>
              <a:gd name="T8" fmla="*/ 2147483646 w 2592"/>
              <a:gd name="T9" fmla="*/ 2147483646 h 1544"/>
              <a:gd name="T10" fmla="*/ 2147483646 w 2592"/>
              <a:gd name="T11" fmla="*/ 2147483646 h 1544"/>
              <a:gd name="T12" fmla="*/ 2147483646 w 2592"/>
              <a:gd name="T13" fmla="*/ 2147483646 h 1544"/>
              <a:gd name="T14" fmla="*/ 2147483646 w 2592"/>
              <a:gd name="T15" fmla="*/ 2147483646 h 1544"/>
              <a:gd name="T16" fmla="*/ 2147483646 w 2592"/>
              <a:gd name="T17" fmla="*/ 0 h 1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92"/>
              <a:gd name="T28" fmla="*/ 0 h 1544"/>
              <a:gd name="T29" fmla="*/ 2592 w 2592"/>
              <a:gd name="T30" fmla="*/ 1544 h 1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92" h="1544">
                <a:moveTo>
                  <a:pt x="0" y="1200"/>
                </a:moveTo>
                <a:cubicBezTo>
                  <a:pt x="272" y="1316"/>
                  <a:pt x="544" y="1432"/>
                  <a:pt x="720" y="1488"/>
                </a:cubicBezTo>
                <a:cubicBezTo>
                  <a:pt x="896" y="1544"/>
                  <a:pt x="944" y="1536"/>
                  <a:pt x="1056" y="1536"/>
                </a:cubicBezTo>
                <a:cubicBezTo>
                  <a:pt x="1168" y="1536"/>
                  <a:pt x="1256" y="1544"/>
                  <a:pt x="1392" y="1488"/>
                </a:cubicBezTo>
                <a:cubicBezTo>
                  <a:pt x="1528" y="1432"/>
                  <a:pt x="1744" y="1304"/>
                  <a:pt x="1872" y="1200"/>
                </a:cubicBezTo>
                <a:cubicBezTo>
                  <a:pt x="2000" y="1096"/>
                  <a:pt x="2096" y="944"/>
                  <a:pt x="2160" y="864"/>
                </a:cubicBezTo>
                <a:cubicBezTo>
                  <a:pt x="2224" y="784"/>
                  <a:pt x="2208" y="800"/>
                  <a:pt x="2256" y="720"/>
                </a:cubicBezTo>
                <a:cubicBezTo>
                  <a:pt x="2304" y="640"/>
                  <a:pt x="2392" y="504"/>
                  <a:pt x="2448" y="384"/>
                </a:cubicBezTo>
                <a:cubicBezTo>
                  <a:pt x="2504" y="264"/>
                  <a:pt x="2568" y="64"/>
                  <a:pt x="2592" y="0"/>
                </a:cubicBezTo>
              </a:path>
            </a:pathLst>
          </a:custGeom>
          <a:noFill/>
          <a:ln w="25400">
            <a:solidFill>
              <a:srgbClr val="FF0000"/>
            </a:solidFill>
            <a:round/>
            <a:headEnd/>
            <a:tailEnd/>
          </a:ln>
        </p:spPr>
        <p:txBody>
          <a:bodyPr/>
          <a:lstStyle/>
          <a:p>
            <a:endParaRPr lang="en-US"/>
          </a:p>
        </p:txBody>
      </p:sp>
      <p:sp>
        <p:nvSpPr>
          <p:cNvPr id="59403" name="Freeform 11"/>
          <p:cNvSpPr>
            <a:spLocks/>
          </p:cNvSpPr>
          <p:nvPr/>
        </p:nvSpPr>
        <p:spPr bwMode="auto">
          <a:xfrm>
            <a:off x="6553200" y="3260725"/>
            <a:ext cx="1676400" cy="2362200"/>
          </a:xfrm>
          <a:custGeom>
            <a:avLst/>
            <a:gdLst>
              <a:gd name="T0" fmla="*/ 0 w 1056"/>
              <a:gd name="T1" fmla="*/ 2147483646 h 1488"/>
              <a:gd name="T2" fmla="*/ 2147483646 w 1056"/>
              <a:gd name="T3" fmla="*/ 2147483646 h 1488"/>
              <a:gd name="T4" fmla="*/ 2147483646 w 1056"/>
              <a:gd name="T5" fmla="*/ 2147483646 h 1488"/>
              <a:gd name="T6" fmla="*/ 2147483646 w 1056"/>
              <a:gd name="T7" fmla="*/ 2147483646 h 1488"/>
              <a:gd name="T8" fmla="*/ 2147483646 w 1056"/>
              <a:gd name="T9" fmla="*/ 2147483646 h 1488"/>
              <a:gd name="T10" fmla="*/ 2147483646 w 1056"/>
              <a:gd name="T11" fmla="*/ 0 h 1488"/>
              <a:gd name="T12" fmla="*/ 0 60000 65536"/>
              <a:gd name="T13" fmla="*/ 0 60000 65536"/>
              <a:gd name="T14" fmla="*/ 0 60000 65536"/>
              <a:gd name="T15" fmla="*/ 0 60000 65536"/>
              <a:gd name="T16" fmla="*/ 0 60000 65536"/>
              <a:gd name="T17" fmla="*/ 0 60000 65536"/>
              <a:gd name="T18" fmla="*/ 0 w 1056"/>
              <a:gd name="T19" fmla="*/ 0 h 1488"/>
              <a:gd name="T20" fmla="*/ 1056 w 1056"/>
              <a:gd name="T21" fmla="*/ 1488 h 1488"/>
            </a:gdLst>
            <a:ahLst/>
            <a:cxnLst>
              <a:cxn ang="T12">
                <a:pos x="T0" y="T1"/>
              </a:cxn>
              <a:cxn ang="T13">
                <a:pos x="T2" y="T3"/>
              </a:cxn>
              <a:cxn ang="T14">
                <a:pos x="T4" y="T5"/>
              </a:cxn>
              <a:cxn ang="T15">
                <a:pos x="T6" y="T7"/>
              </a:cxn>
              <a:cxn ang="T16">
                <a:pos x="T8" y="T9"/>
              </a:cxn>
              <a:cxn ang="T17">
                <a:pos x="T10" y="T11"/>
              </a:cxn>
            </a:cxnLst>
            <a:rect l="T18" t="T19" r="T20" b="T21"/>
            <a:pathLst>
              <a:path w="1056" h="1488">
                <a:moveTo>
                  <a:pt x="0" y="1488"/>
                </a:moveTo>
                <a:cubicBezTo>
                  <a:pt x="156" y="1396"/>
                  <a:pt x="312" y="1304"/>
                  <a:pt x="432" y="1200"/>
                </a:cubicBezTo>
                <a:cubicBezTo>
                  <a:pt x="552" y="1096"/>
                  <a:pt x="656" y="944"/>
                  <a:pt x="720" y="864"/>
                </a:cubicBezTo>
                <a:cubicBezTo>
                  <a:pt x="784" y="784"/>
                  <a:pt x="776" y="800"/>
                  <a:pt x="816" y="720"/>
                </a:cubicBezTo>
                <a:cubicBezTo>
                  <a:pt x="856" y="640"/>
                  <a:pt x="920" y="504"/>
                  <a:pt x="960" y="384"/>
                </a:cubicBezTo>
                <a:cubicBezTo>
                  <a:pt x="1000" y="264"/>
                  <a:pt x="1028" y="132"/>
                  <a:pt x="1056" y="0"/>
                </a:cubicBezTo>
              </a:path>
            </a:pathLst>
          </a:custGeom>
          <a:noFill/>
          <a:ln w="25400">
            <a:solidFill>
              <a:schemeClr val="accent2"/>
            </a:solidFill>
            <a:round/>
            <a:headEnd/>
            <a:tailEnd/>
          </a:ln>
        </p:spPr>
        <p:txBody>
          <a:bodyPr/>
          <a:lstStyle/>
          <a:p>
            <a:endParaRPr lang="en-US"/>
          </a:p>
        </p:txBody>
      </p:sp>
      <p:sp>
        <p:nvSpPr>
          <p:cNvPr id="59404" name="Freeform 12"/>
          <p:cNvSpPr>
            <a:spLocks/>
          </p:cNvSpPr>
          <p:nvPr/>
        </p:nvSpPr>
        <p:spPr bwMode="auto">
          <a:xfrm>
            <a:off x="6400800" y="3260725"/>
            <a:ext cx="1828800" cy="1676400"/>
          </a:xfrm>
          <a:custGeom>
            <a:avLst/>
            <a:gdLst>
              <a:gd name="T0" fmla="*/ 0 w 1152"/>
              <a:gd name="T1" fmla="*/ 2147483646 h 1056"/>
              <a:gd name="T2" fmla="*/ 2147483646 w 1152"/>
              <a:gd name="T3" fmla="*/ 2147483646 h 1056"/>
              <a:gd name="T4" fmla="*/ 2147483646 w 1152"/>
              <a:gd name="T5" fmla="*/ 2147483646 h 1056"/>
              <a:gd name="T6" fmla="*/ 2147483646 w 1152"/>
              <a:gd name="T7" fmla="*/ 2147483646 h 1056"/>
              <a:gd name="T8" fmla="*/ 2147483646 w 1152"/>
              <a:gd name="T9" fmla="*/ 2147483646 h 1056"/>
              <a:gd name="T10" fmla="*/ 2147483646 w 1152"/>
              <a:gd name="T11" fmla="*/ 0 h 1056"/>
              <a:gd name="T12" fmla="*/ 0 60000 65536"/>
              <a:gd name="T13" fmla="*/ 0 60000 65536"/>
              <a:gd name="T14" fmla="*/ 0 60000 65536"/>
              <a:gd name="T15" fmla="*/ 0 60000 65536"/>
              <a:gd name="T16" fmla="*/ 0 60000 65536"/>
              <a:gd name="T17" fmla="*/ 0 60000 65536"/>
              <a:gd name="T18" fmla="*/ 0 w 1152"/>
              <a:gd name="T19" fmla="*/ 0 h 1056"/>
              <a:gd name="T20" fmla="*/ 1152 w 1152"/>
              <a:gd name="T21" fmla="*/ 1056 h 1056"/>
            </a:gdLst>
            <a:ahLst/>
            <a:cxnLst>
              <a:cxn ang="T12">
                <a:pos x="T0" y="T1"/>
              </a:cxn>
              <a:cxn ang="T13">
                <a:pos x="T2" y="T3"/>
              </a:cxn>
              <a:cxn ang="T14">
                <a:pos x="T4" y="T5"/>
              </a:cxn>
              <a:cxn ang="T15">
                <a:pos x="T6" y="T7"/>
              </a:cxn>
              <a:cxn ang="T16">
                <a:pos x="T8" y="T9"/>
              </a:cxn>
              <a:cxn ang="T17">
                <a:pos x="T10" y="T11"/>
              </a:cxn>
            </a:cxnLst>
            <a:rect l="T18" t="T19" r="T20" b="T21"/>
            <a:pathLst>
              <a:path w="1152" h="1056">
                <a:moveTo>
                  <a:pt x="0" y="1056"/>
                </a:moveTo>
                <a:cubicBezTo>
                  <a:pt x="124" y="996"/>
                  <a:pt x="248" y="936"/>
                  <a:pt x="336" y="864"/>
                </a:cubicBezTo>
                <a:cubicBezTo>
                  <a:pt x="424" y="792"/>
                  <a:pt x="480" y="688"/>
                  <a:pt x="528" y="624"/>
                </a:cubicBezTo>
                <a:cubicBezTo>
                  <a:pt x="576" y="560"/>
                  <a:pt x="568" y="536"/>
                  <a:pt x="624" y="480"/>
                </a:cubicBezTo>
                <a:cubicBezTo>
                  <a:pt x="680" y="424"/>
                  <a:pt x="776" y="368"/>
                  <a:pt x="864" y="288"/>
                </a:cubicBezTo>
                <a:cubicBezTo>
                  <a:pt x="952" y="208"/>
                  <a:pt x="1104" y="48"/>
                  <a:pt x="1152" y="0"/>
                </a:cubicBezTo>
              </a:path>
            </a:pathLst>
          </a:custGeom>
          <a:noFill/>
          <a:ln w="25400">
            <a:solidFill>
              <a:schemeClr val="accent2"/>
            </a:solidFill>
            <a:round/>
            <a:headEnd/>
            <a:tailEnd/>
          </a:ln>
        </p:spPr>
        <p:txBody>
          <a:bodyPr/>
          <a:lstStyle/>
          <a:p>
            <a:endParaRPr lang="en-US"/>
          </a:p>
        </p:txBody>
      </p:sp>
      <p:sp>
        <p:nvSpPr>
          <p:cNvPr id="59405" name="Text Box 13"/>
          <p:cNvSpPr txBox="1">
            <a:spLocks noChangeArrowheads="1"/>
          </p:cNvSpPr>
          <p:nvPr/>
        </p:nvSpPr>
        <p:spPr bwMode="auto">
          <a:xfrm>
            <a:off x="7315200" y="2286000"/>
            <a:ext cx="1447800" cy="369332"/>
          </a:xfrm>
          <a:prstGeom prst="rect">
            <a:avLst/>
          </a:prstGeom>
          <a:noFill/>
          <a:ln w="9525">
            <a:noFill/>
            <a:miter lim="800000"/>
            <a:headEnd/>
            <a:tailEnd/>
          </a:ln>
        </p:spPr>
        <p:txBody>
          <a:bodyPr>
            <a:spAutoFit/>
          </a:bodyPr>
          <a:lstStyle/>
          <a:p>
            <a:pPr eaLnBrk="1" hangingPunct="1">
              <a:spcBef>
                <a:spcPct val="50000"/>
              </a:spcBef>
            </a:pPr>
            <a:r>
              <a:rPr lang="en-US" altLang="en-US" sz="1800" b="0" dirty="0">
                <a:solidFill>
                  <a:srgbClr val="FF0000"/>
                </a:solidFill>
                <a:latin typeface="Arial" charset="0"/>
              </a:rPr>
              <a:t>Elastic</a:t>
            </a:r>
          </a:p>
        </p:txBody>
      </p:sp>
      <p:sp>
        <p:nvSpPr>
          <p:cNvPr id="59406" name="Text Box 14"/>
          <p:cNvSpPr txBox="1">
            <a:spLocks noChangeArrowheads="1"/>
          </p:cNvSpPr>
          <p:nvPr/>
        </p:nvSpPr>
        <p:spPr bwMode="auto">
          <a:xfrm>
            <a:off x="6324600" y="3032126"/>
            <a:ext cx="1447800" cy="369332"/>
          </a:xfrm>
          <a:prstGeom prst="rect">
            <a:avLst/>
          </a:prstGeom>
          <a:noFill/>
          <a:ln w="9525">
            <a:noFill/>
            <a:miter lim="800000"/>
            <a:headEnd/>
            <a:tailEnd/>
          </a:ln>
        </p:spPr>
        <p:txBody>
          <a:bodyPr>
            <a:spAutoFit/>
          </a:bodyPr>
          <a:lstStyle/>
          <a:p>
            <a:pPr eaLnBrk="1" hangingPunct="1">
              <a:spcBef>
                <a:spcPct val="50000"/>
              </a:spcBef>
            </a:pPr>
            <a:r>
              <a:rPr lang="en-US" altLang="en-US" sz="1800" b="0">
                <a:solidFill>
                  <a:schemeClr val="accent2"/>
                </a:solidFill>
                <a:latin typeface="Arial" charset="0"/>
              </a:rPr>
              <a:t>Inelastic</a:t>
            </a:r>
          </a:p>
        </p:txBody>
      </p:sp>
      <p:sp>
        <p:nvSpPr>
          <p:cNvPr id="59407" name="Line 15"/>
          <p:cNvSpPr>
            <a:spLocks noChangeShapeType="1"/>
          </p:cNvSpPr>
          <p:nvPr/>
        </p:nvSpPr>
        <p:spPr bwMode="auto">
          <a:xfrm>
            <a:off x="7848600" y="2667000"/>
            <a:ext cx="533400" cy="533400"/>
          </a:xfrm>
          <a:prstGeom prst="line">
            <a:avLst/>
          </a:prstGeom>
          <a:noFill/>
          <a:ln w="19050">
            <a:solidFill>
              <a:srgbClr val="FF0000"/>
            </a:solidFill>
            <a:round/>
            <a:headEnd/>
            <a:tailEnd type="stealth" w="lg" len="lg"/>
          </a:ln>
        </p:spPr>
        <p:txBody>
          <a:bodyPr/>
          <a:lstStyle/>
          <a:p>
            <a:endParaRPr lang="en-US"/>
          </a:p>
        </p:txBody>
      </p:sp>
      <p:sp>
        <p:nvSpPr>
          <p:cNvPr id="59408" name="Line 16"/>
          <p:cNvSpPr>
            <a:spLocks noChangeShapeType="1"/>
          </p:cNvSpPr>
          <p:nvPr/>
        </p:nvSpPr>
        <p:spPr bwMode="auto">
          <a:xfrm>
            <a:off x="7315200" y="3260725"/>
            <a:ext cx="609600" cy="152400"/>
          </a:xfrm>
          <a:prstGeom prst="line">
            <a:avLst/>
          </a:prstGeom>
          <a:noFill/>
          <a:ln w="19050">
            <a:solidFill>
              <a:schemeClr val="accent2"/>
            </a:solidFill>
            <a:round/>
            <a:headEnd/>
            <a:tailEnd type="stealth" w="lg" len="lg"/>
          </a:ln>
        </p:spPr>
        <p:txBody>
          <a:bodyPr/>
          <a:lstStyle/>
          <a:p>
            <a:endParaRPr lang="en-US"/>
          </a:p>
        </p:txBody>
      </p:sp>
      <p:sp>
        <p:nvSpPr>
          <p:cNvPr id="59409" name="Text Box 17"/>
          <p:cNvSpPr txBox="1">
            <a:spLocks noChangeArrowheads="1"/>
          </p:cNvSpPr>
          <p:nvPr/>
        </p:nvSpPr>
        <p:spPr bwMode="auto">
          <a:xfrm>
            <a:off x="8153400" y="2557046"/>
            <a:ext cx="990600" cy="338554"/>
          </a:xfrm>
          <a:prstGeom prst="rect">
            <a:avLst/>
          </a:prstGeom>
          <a:noFill/>
          <a:ln w="9525">
            <a:noFill/>
            <a:miter lim="800000"/>
            <a:headEnd/>
            <a:tailEnd/>
          </a:ln>
        </p:spPr>
        <p:txBody>
          <a:bodyPr>
            <a:spAutoFit/>
          </a:bodyPr>
          <a:lstStyle/>
          <a:p>
            <a:pPr eaLnBrk="1" hangingPunct="1">
              <a:spcBef>
                <a:spcPct val="50000"/>
              </a:spcBef>
            </a:pPr>
            <a:r>
              <a:rPr lang="en-US" altLang="en-US" sz="1600" b="0" dirty="0">
                <a:latin typeface="Arial" charset="0"/>
              </a:rPr>
              <a:t>detector</a:t>
            </a:r>
          </a:p>
        </p:txBody>
      </p:sp>
      <p:sp>
        <p:nvSpPr>
          <p:cNvPr id="59410" name="Text Box 18"/>
          <p:cNvSpPr txBox="1">
            <a:spLocks noChangeArrowheads="1"/>
          </p:cNvSpPr>
          <p:nvPr/>
        </p:nvSpPr>
        <p:spPr bwMode="auto">
          <a:xfrm>
            <a:off x="5475288" y="5889626"/>
            <a:ext cx="762000" cy="369332"/>
          </a:xfrm>
          <a:prstGeom prst="rect">
            <a:avLst/>
          </a:prstGeom>
          <a:noFill/>
          <a:ln w="9525">
            <a:noFill/>
            <a:miter lim="800000"/>
            <a:headEnd/>
            <a:tailEnd/>
          </a:ln>
        </p:spPr>
        <p:txBody>
          <a:bodyPr>
            <a:spAutoFit/>
          </a:bodyPr>
          <a:lstStyle/>
          <a:p>
            <a:pPr eaLnBrk="1" hangingPunct="1">
              <a:spcBef>
                <a:spcPct val="50000"/>
              </a:spcBef>
            </a:pPr>
            <a:r>
              <a:rPr lang="en-US" altLang="en-US" sz="1800" b="0">
                <a:latin typeface="Arial" charset="0"/>
              </a:rPr>
              <a:t>Q   Q</a:t>
            </a:r>
          </a:p>
        </p:txBody>
      </p:sp>
      <p:sp>
        <p:nvSpPr>
          <p:cNvPr id="59411" name="Text Box 19"/>
          <p:cNvSpPr txBox="1">
            <a:spLocks noChangeArrowheads="1"/>
          </p:cNvSpPr>
          <p:nvPr/>
        </p:nvSpPr>
        <p:spPr bwMode="auto">
          <a:xfrm>
            <a:off x="7391400" y="5318126"/>
            <a:ext cx="1295400" cy="369332"/>
          </a:xfrm>
          <a:prstGeom prst="rect">
            <a:avLst/>
          </a:prstGeom>
          <a:noFill/>
          <a:ln w="9525">
            <a:noFill/>
            <a:miter lim="800000"/>
            <a:headEnd/>
            <a:tailEnd/>
          </a:ln>
        </p:spPr>
        <p:txBody>
          <a:bodyPr>
            <a:spAutoFit/>
          </a:bodyPr>
          <a:lstStyle/>
          <a:p>
            <a:pPr eaLnBrk="1" hangingPunct="1">
              <a:spcBef>
                <a:spcPct val="50000"/>
              </a:spcBef>
            </a:pPr>
            <a:r>
              <a:rPr lang="en-US" altLang="en-US" sz="1800" b="0">
                <a:latin typeface="Arial" charset="0"/>
              </a:rPr>
              <a:t>Dipole</a:t>
            </a:r>
          </a:p>
        </p:txBody>
      </p:sp>
      <p:sp>
        <p:nvSpPr>
          <p:cNvPr id="59412" name="Text Box 20"/>
          <p:cNvSpPr txBox="1">
            <a:spLocks noChangeArrowheads="1"/>
          </p:cNvSpPr>
          <p:nvPr/>
        </p:nvSpPr>
        <p:spPr bwMode="auto">
          <a:xfrm>
            <a:off x="8272463" y="4419601"/>
            <a:ext cx="838200" cy="369332"/>
          </a:xfrm>
          <a:prstGeom prst="rect">
            <a:avLst/>
          </a:prstGeom>
          <a:noFill/>
          <a:ln w="9525">
            <a:noFill/>
            <a:miter lim="800000"/>
            <a:headEnd/>
            <a:tailEnd/>
          </a:ln>
        </p:spPr>
        <p:txBody>
          <a:bodyPr>
            <a:spAutoFit/>
          </a:bodyPr>
          <a:lstStyle/>
          <a:p>
            <a:pPr eaLnBrk="1" hangingPunct="1"/>
            <a:r>
              <a:rPr lang="en-US" altLang="en-US" sz="1800" b="0">
                <a:latin typeface="Arial" charset="0"/>
              </a:rPr>
              <a:t>Quad</a:t>
            </a:r>
          </a:p>
        </p:txBody>
      </p:sp>
      <p:sp>
        <p:nvSpPr>
          <p:cNvPr id="59413" name="Text Box 21"/>
          <p:cNvSpPr txBox="1">
            <a:spLocks noChangeArrowheads="1"/>
          </p:cNvSpPr>
          <p:nvPr/>
        </p:nvSpPr>
        <p:spPr bwMode="auto">
          <a:xfrm>
            <a:off x="5562600" y="990600"/>
            <a:ext cx="3429000" cy="830997"/>
          </a:xfrm>
          <a:prstGeom prst="rect">
            <a:avLst/>
          </a:prstGeom>
          <a:noFill/>
          <a:ln w="9525">
            <a:noFill/>
            <a:miter lim="800000"/>
            <a:headEnd/>
            <a:tailEnd/>
          </a:ln>
        </p:spPr>
        <p:txBody>
          <a:bodyPr>
            <a:spAutoFit/>
          </a:bodyPr>
          <a:lstStyle/>
          <a:p>
            <a:pPr eaLnBrk="1" hangingPunct="1">
              <a:spcBef>
                <a:spcPct val="50000"/>
              </a:spcBef>
            </a:pPr>
            <a:r>
              <a:rPr lang="en-US" altLang="en-US" sz="2400" b="0" dirty="0">
                <a:solidFill>
                  <a:schemeClr val="accent2"/>
                </a:solidFill>
                <a:latin typeface="Arial" charset="0"/>
              </a:rPr>
              <a:t>Spectrometer  Concept: </a:t>
            </a:r>
            <a:r>
              <a:rPr lang="en-US" altLang="en-US" sz="2400" b="0" dirty="0">
                <a:solidFill>
                  <a:srgbClr val="33CC33"/>
                </a:solidFill>
                <a:latin typeface="Arial" charset="0"/>
              </a:rPr>
              <a:t>Resolve  Elastic</a:t>
            </a:r>
            <a:r>
              <a:rPr lang="en-US" altLang="en-US" sz="2000" b="0" dirty="0">
                <a:solidFill>
                  <a:srgbClr val="33CC33"/>
                </a:solidFill>
                <a:latin typeface="Arial" charset="0"/>
              </a:rPr>
              <a:t>  </a:t>
            </a:r>
            <a:endParaRPr lang="en-US" altLang="en-US" sz="1800" b="0" dirty="0">
              <a:latin typeface="Arial" charset="0"/>
            </a:endParaRPr>
          </a:p>
        </p:txBody>
      </p:sp>
      <p:sp>
        <p:nvSpPr>
          <p:cNvPr id="59414" name="Text Box 22"/>
          <p:cNvSpPr txBox="1">
            <a:spLocks noChangeArrowheads="1"/>
          </p:cNvSpPr>
          <p:nvPr/>
        </p:nvSpPr>
        <p:spPr bwMode="auto">
          <a:xfrm>
            <a:off x="3733800" y="5257801"/>
            <a:ext cx="990600" cy="369332"/>
          </a:xfrm>
          <a:prstGeom prst="rect">
            <a:avLst/>
          </a:prstGeom>
          <a:noFill/>
          <a:ln w="9525">
            <a:noFill/>
            <a:miter lim="800000"/>
            <a:headEnd/>
            <a:tailEnd/>
          </a:ln>
        </p:spPr>
        <p:txBody>
          <a:bodyPr>
            <a:spAutoFit/>
          </a:bodyPr>
          <a:lstStyle/>
          <a:p>
            <a:pPr eaLnBrk="1" hangingPunct="1">
              <a:spcBef>
                <a:spcPct val="50000"/>
              </a:spcBef>
            </a:pPr>
            <a:r>
              <a:rPr lang="en-US" altLang="en-US" sz="1800" b="0">
                <a:latin typeface="Arial" charset="0"/>
              </a:rPr>
              <a:t>target</a:t>
            </a:r>
          </a:p>
        </p:txBody>
      </p:sp>
      <p:sp>
        <p:nvSpPr>
          <p:cNvPr id="59415" name="Text Box 23"/>
          <p:cNvSpPr txBox="1">
            <a:spLocks noChangeArrowheads="1"/>
          </p:cNvSpPr>
          <p:nvPr/>
        </p:nvSpPr>
        <p:spPr bwMode="auto">
          <a:xfrm>
            <a:off x="609600" y="4495801"/>
            <a:ext cx="2362200" cy="738664"/>
          </a:xfrm>
          <a:prstGeom prst="rect">
            <a:avLst/>
          </a:prstGeom>
          <a:noFill/>
          <a:ln w="9525">
            <a:noFill/>
            <a:miter lim="800000"/>
            <a:headEnd/>
            <a:tailEnd/>
          </a:ln>
        </p:spPr>
        <p:txBody>
          <a:bodyPr>
            <a:spAutoFit/>
          </a:bodyPr>
          <a:lstStyle/>
          <a:p>
            <a:pPr eaLnBrk="1" hangingPunct="1">
              <a:spcBef>
                <a:spcPct val="50000"/>
              </a:spcBef>
            </a:pPr>
            <a:r>
              <a:rPr lang="en-US" altLang="en-US" sz="1400" b="0"/>
              <a:t>Left-Right  symmetry  to control  transverse polarization systematic</a:t>
            </a:r>
          </a:p>
        </p:txBody>
      </p:sp>
      <p:sp>
        <p:nvSpPr>
          <p:cNvPr id="59416" name="Text Box 26"/>
          <p:cNvSpPr txBox="1">
            <a:spLocks noChangeArrowheads="1"/>
          </p:cNvSpPr>
          <p:nvPr/>
        </p:nvSpPr>
        <p:spPr bwMode="auto">
          <a:xfrm>
            <a:off x="5638800" y="1828800"/>
            <a:ext cx="2222500" cy="954107"/>
          </a:xfrm>
          <a:prstGeom prst="rect">
            <a:avLst/>
          </a:prstGeom>
          <a:noFill/>
          <a:ln w="9525">
            <a:noFill/>
            <a:miter lim="800000"/>
            <a:headEnd/>
            <a:tailEnd/>
          </a:ln>
        </p:spPr>
        <p:txBody>
          <a:bodyPr wrap="square">
            <a:spAutoFit/>
          </a:bodyPr>
          <a:lstStyle/>
          <a:p>
            <a:pPr eaLnBrk="1" hangingPunct="1">
              <a:spcBef>
                <a:spcPct val="50000"/>
              </a:spcBef>
            </a:pPr>
            <a:r>
              <a:rPr lang="en-US" altLang="en-US" sz="1400" b="0" dirty="0">
                <a:latin typeface="Arial Black" pitchFamily="34" charset="0"/>
              </a:rPr>
              <a:t>1</a:t>
            </a:r>
            <a:r>
              <a:rPr lang="en-US" altLang="en-US" sz="1400" b="0" baseline="30000" dirty="0">
                <a:latin typeface="Arial Black" pitchFamily="34" charset="0"/>
              </a:rPr>
              <a:t>st</a:t>
            </a:r>
            <a:r>
              <a:rPr lang="en-US" altLang="en-US" sz="1400" b="0" dirty="0">
                <a:latin typeface="Arial Black" pitchFamily="34" charset="0"/>
              </a:rPr>
              <a:t>  excited  state   </a:t>
            </a:r>
          </a:p>
          <a:p>
            <a:pPr eaLnBrk="1" hangingPunct="1">
              <a:spcBef>
                <a:spcPct val="50000"/>
              </a:spcBef>
            </a:pPr>
            <a:r>
              <a:rPr lang="en-US" altLang="en-US" sz="1400" b="0" dirty="0" err="1">
                <a:latin typeface="Arial Black" pitchFamily="34" charset="0"/>
              </a:rPr>
              <a:t>Pb</a:t>
            </a:r>
            <a:r>
              <a:rPr lang="en-US" altLang="en-US" sz="1400" b="0" dirty="0">
                <a:latin typeface="Arial Black" pitchFamily="34" charset="0"/>
              </a:rPr>
              <a:t>   2.6 </a:t>
            </a:r>
            <a:r>
              <a:rPr lang="en-US" altLang="en-US" sz="1400" b="0" dirty="0" err="1">
                <a:latin typeface="Arial Black" pitchFamily="34" charset="0"/>
              </a:rPr>
              <a:t>MeV</a:t>
            </a:r>
            <a:endParaRPr lang="en-US" altLang="en-US" sz="1400" b="0" dirty="0">
              <a:latin typeface="Arial Black" pitchFamily="34" charset="0"/>
            </a:endParaRPr>
          </a:p>
          <a:p>
            <a:pPr eaLnBrk="1" hangingPunct="1">
              <a:spcBef>
                <a:spcPct val="50000"/>
              </a:spcBef>
            </a:pPr>
            <a:r>
              <a:rPr lang="en-US" altLang="en-US" sz="1400" dirty="0">
                <a:latin typeface="Arial Black" pitchFamily="34" charset="0"/>
              </a:rPr>
              <a:t>Ca   3.84 </a:t>
            </a:r>
            <a:r>
              <a:rPr lang="en-US" altLang="en-US" sz="1400" dirty="0" err="1">
                <a:latin typeface="Arial Black" pitchFamily="34" charset="0"/>
              </a:rPr>
              <a:t>MeV</a:t>
            </a:r>
            <a:endParaRPr lang="en-US" altLang="en-US" sz="1400" b="0" dirty="0">
              <a:latin typeface="Arial Black" pitchFamily="34" charset="0"/>
            </a:endParaRPr>
          </a:p>
        </p:txBody>
      </p:sp>
      <p:sp>
        <p:nvSpPr>
          <p:cNvPr id="26" name="TextBox 25"/>
          <p:cNvSpPr txBox="1"/>
          <p:nvPr/>
        </p:nvSpPr>
        <p:spPr>
          <a:xfrm>
            <a:off x="8534400" y="6404610"/>
            <a:ext cx="548640" cy="369332"/>
          </a:xfrm>
          <a:prstGeom prst="rect">
            <a:avLst/>
          </a:prstGeom>
          <a:noFill/>
        </p:spPr>
        <p:txBody>
          <a:bodyPr wrap="square" rtlCol="0">
            <a:spAutoFit/>
          </a:bodyPr>
          <a:lstStyle/>
          <a:p>
            <a:r>
              <a:rPr lang="en-US" dirty="0" smtClean="0"/>
              <a:t>p9</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The HRS Vertical Drift Chambers (VDCs) below the quartz detectors…"/>
          <p:cNvSpPr txBox="1"/>
          <p:nvPr/>
        </p:nvSpPr>
        <p:spPr>
          <a:xfrm>
            <a:off x="4794129" y="4862453"/>
            <a:ext cx="4299348" cy="733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224790" marR="40640" lvl="0" indent="-158750" algn="l" defTabSz="910828" rtl="0" eaLnBrk="1" fontAlgn="auto" latinLnBrk="0" hangingPunct="0">
              <a:lnSpc>
                <a:spcPct val="100000"/>
              </a:lnSpc>
              <a:spcBef>
                <a:spcPts val="0"/>
              </a:spcBef>
              <a:spcAft>
                <a:spcPts val="0"/>
              </a:spcAft>
              <a:buClrTx/>
              <a:buSzPct val="80000"/>
              <a:buFontTx/>
              <a:buChar char="•"/>
              <a:tabLst/>
              <a:defRPr sz="4300"/>
            </a:pPr>
            <a:endParaRPr kumimoji="0" b="0" i="0" u="none" strike="noStrike" kern="0" cap="none" spc="0" normalizeH="0" baseline="0" noProof="0" dirty="0">
              <a:ln>
                <a:noFill/>
              </a:ln>
              <a:solidFill>
                <a:srgbClr val="000000"/>
              </a:solidFill>
              <a:effectLst/>
              <a:uLnTx/>
              <a:uFill>
                <a:solidFill>
                  <a:srgbClr val="000000"/>
                </a:solidFill>
              </a:uFill>
              <a:latin typeface="Times" pitchFamily="2" charset="0"/>
              <a:sym typeface="Avenir Next"/>
            </a:endParaRPr>
          </a:p>
        </p:txBody>
      </p:sp>
      <p:sp>
        <p:nvSpPr>
          <p:cNvPr id="24" name="November 6, 2020">
            <a:extLst>
              <a:ext uri="{FF2B5EF4-FFF2-40B4-BE49-F238E27FC236}">
                <a16:creationId xmlns:a16="http://schemas.microsoft.com/office/drawing/2014/main" xmlns="" id="{17A5262A-F9C7-1444-8012-C87155694F76}"/>
              </a:ext>
            </a:extLst>
          </p:cNvPr>
          <p:cNvSpPr/>
          <p:nvPr/>
        </p:nvSpPr>
        <p:spPr>
          <a:xfrm>
            <a:off x="7008156" y="6564293"/>
            <a:ext cx="1587265"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imes" pitchFamily="2" charset="0"/>
                <a:sym typeface="Avenir Next"/>
              </a:rPr>
              <a:t>October 12</a:t>
            </a:r>
            <a:r>
              <a:rPr kumimoji="0" sz="1400" b="0" i="0" u="none" strike="noStrike" kern="0" cap="none" spc="0" normalizeH="0" baseline="0" noProof="0" dirty="0">
                <a:ln>
                  <a:noFill/>
                </a:ln>
                <a:solidFill>
                  <a:srgbClr val="FFFFFF"/>
                </a:solidFill>
                <a:effectLst/>
                <a:uLnTx/>
                <a:uFillTx/>
                <a:latin typeface="Times" pitchFamily="2" charset="0"/>
                <a:sym typeface="Avenir Next"/>
              </a:rPr>
              <a:t>, 202</a:t>
            </a:r>
            <a:r>
              <a:rPr kumimoji="0" lang="en-US" sz="1400" b="0" i="0" u="none" strike="noStrike" kern="0" cap="none" spc="0" normalizeH="0" baseline="0" noProof="0" dirty="0">
                <a:ln>
                  <a:noFill/>
                </a:ln>
                <a:solidFill>
                  <a:srgbClr val="FFFFFF"/>
                </a:solidFill>
                <a:effectLst/>
                <a:uLnTx/>
                <a:uFillTx/>
                <a:latin typeface="Times" pitchFamily="2" charset="0"/>
                <a:sym typeface="Avenir Next"/>
              </a:rPr>
              <a:t>1</a:t>
            </a:r>
            <a:endParaRPr kumimoji="0" sz="1400" b="0" i="0" u="none" strike="noStrike" kern="0" cap="none" spc="0" normalizeH="0" baseline="0" noProof="0" dirty="0">
              <a:ln>
                <a:noFill/>
              </a:ln>
              <a:solidFill>
                <a:srgbClr val="FFFFFF"/>
              </a:solidFill>
              <a:effectLst/>
              <a:uLnTx/>
              <a:uFillTx/>
              <a:latin typeface="Times" pitchFamily="2" charset="0"/>
              <a:sym typeface="Avenir Next"/>
            </a:endParaRPr>
          </a:p>
        </p:txBody>
      </p:sp>
      <p:sp>
        <p:nvSpPr>
          <p:cNvPr id="25" name="Slide Number">
            <a:extLst>
              <a:ext uri="{FF2B5EF4-FFF2-40B4-BE49-F238E27FC236}">
                <a16:creationId xmlns:a16="http://schemas.microsoft.com/office/drawing/2014/main" xmlns="" id="{ECD24741-10C0-BF41-8C31-15BAEA26B204}"/>
              </a:ext>
            </a:extLst>
          </p:cNvPr>
          <p:cNvSpPr txBox="1">
            <a:spLocks/>
          </p:cNvSpPr>
          <p:nvPr/>
        </p:nvSpPr>
        <p:spPr>
          <a:xfrm>
            <a:off x="8807237" y="6585546"/>
            <a:ext cx="275423" cy="3889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200" b="1" i="0" u="none" strike="noStrike" kern="0" cap="none" spc="0" normalizeH="0" baseline="0" noProof="0" smtClean="0">
                <a:ln>
                  <a:noFill/>
                </a:ln>
                <a:solidFill>
                  <a:srgbClr val="FFFFFF"/>
                </a:solidFill>
                <a:effectLst/>
                <a:uLnTx/>
                <a:uFill>
                  <a:solidFill>
                    <a:srgbClr val="000000"/>
                  </a:solidFill>
                </a:uFill>
                <a:latin typeface="Times" pitchFamily="2" charset="0"/>
                <a:sym typeface="Avenir Next"/>
              </a:rPr>
              <a:pPr marL="0" marR="0" lvl="0" indent="0" algn="l" defTabSz="914400" rtl="0" eaLnBrk="1" fontAlgn="auto" latinLnBrk="0" hangingPunct="0">
                <a:lnSpc>
                  <a:spcPct val="100000"/>
                </a:lnSpc>
                <a:spcBef>
                  <a:spcPts val="0"/>
                </a:spcBef>
                <a:spcAft>
                  <a:spcPts val="0"/>
                </a:spcAft>
                <a:buClrTx/>
                <a:buSzTx/>
                <a:buFontTx/>
                <a:buNone/>
                <a:tabLst/>
                <a:defRPr/>
              </a:pPr>
              <a:t>22</a:t>
            </a:fld>
            <a:endParaRPr kumimoji="0" lang="en-US" sz="1200" b="1" i="0" u="none" strike="noStrike" kern="0" cap="none" spc="0" normalizeH="0" baseline="0" noProof="0" dirty="0">
              <a:ln>
                <a:noFill/>
              </a:ln>
              <a:solidFill>
                <a:srgbClr val="FFFFFF"/>
              </a:solidFill>
              <a:effectLst/>
              <a:uLnTx/>
              <a:uFill>
                <a:solidFill>
                  <a:srgbClr val="000000"/>
                </a:solidFill>
              </a:uFill>
              <a:latin typeface="Times" pitchFamily="2" charset="0"/>
              <a:sym typeface="Avenir Next"/>
            </a:endParaRPr>
          </a:p>
        </p:txBody>
      </p:sp>
      <p:sp>
        <p:nvSpPr>
          <p:cNvPr id="26" name="JLab Seminar">
            <a:extLst>
              <a:ext uri="{FF2B5EF4-FFF2-40B4-BE49-F238E27FC236}">
                <a16:creationId xmlns:a16="http://schemas.microsoft.com/office/drawing/2014/main" xmlns="" id="{FE4C16F1-2BF4-B349-99C9-26189D115A30}"/>
              </a:ext>
            </a:extLst>
          </p:cNvPr>
          <p:cNvSpPr/>
          <p:nvPr/>
        </p:nvSpPr>
        <p:spPr>
          <a:xfrm>
            <a:off x="5265305" y="6564294"/>
            <a:ext cx="1531032"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imes" pitchFamily="2" charset="0"/>
                <a:sym typeface="Avenir Next"/>
              </a:rPr>
              <a:t>DNP</a:t>
            </a:r>
            <a:endParaRPr kumimoji="0" sz="1400" b="0" i="0" u="none" strike="noStrike" kern="0" cap="none" spc="0" normalizeH="0" baseline="0" noProof="0" dirty="0">
              <a:ln>
                <a:noFill/>
              </a:ln>
              <a:solidFill>
                <a:srgbClr val="FFFFFF"/>
              </a:solidFill>
              <a:effectLst/>
              <a:uLnTx/>
              <a:uFillTx/>
              <a:latin typeface="Times" pitchFamily="2" charset="0"/>
              <a:sym typeface="Avenir Next"/>
            </a:endParaRPr>
          </a:p>
        </p:txBody>
      </p:sp>
      <p:pic>
        <p:nvPicPr>
          <p:cNvPr id="2" name="Picture 1">
            <a:extLst>
              <a:ext uri="{FF2B5EF4-FFF2-40B4-BE49-F238E27FC236}">
                <a16:creationId xmlns:a16="http://schemas.microsoft.com/office/drawing/2014/main" xmlns="" id="{C8FFA8F2-28C7-7544-86C7-4BDA5C5226A7}"/>
              </a:ext>
            </a:extLst>
          </p:cNvPr>
          <p:cNvPicPr>
            <a:picLocks noChangeAspect="1"/>
          </p:cNvPicPr>
          <p:nvPr/>
        </p:nvPicPr>
        <p:blipFill>
          <a:blip r:embed="rId3" cstate="print"/>
          <a:stretch>
            <a:fillRect/>
          </a:stretch>
        </p:blipFill>
        <p:spPr>
          <a:xfrm>
            <a:off x="5182735" y="582654"/>
            <a:ext cx="1735469" cy="3502207"/>
          </a:xfrm>
          <a:prstGeom prst="rect">
            <a:avLst/>
          </a:prstGeom>
        </p:spPr>
      </p:pic>
      <p:pic>
        <p:nvPicPr>
          <p:cNvPr id="3" name="Picture 2">
            <a:extLst>
              <a:ext uri="{FF2B5EF4-FFF2-40B4-BE49-F238E27FC236}">
                <a16:creationId xmlns:a16="http://schemas.microsoft.com/office/drawing/2014/main" xmlns="" id="{AB37F9F9-7F1F-2747-B6DA-908B4A7C17BC}"/>
              </a:ext>
            </a:extLst>
          </p:cNvPr>
          <p:cNvPicPr>
            <a:picLocks noChangeAspect="1"/>
          </p:cNvPicPr>
          <p:nvPr/>
        </p:nvPicPr>
        <p:blipFill>
          <a:blip r:embed="rId4" cstate="print"/>
          <a:stretch>
            <a:fillRect/>
          </a:stretch>
        </p:blipFill>
        <p:spPr>
          <a:xfrm>
            <a:off x="6918205" y="741403"/>
            <a:ext cx="1870929" cy="2453944"/>
          </a:xfrm>
          <a:prstGeom prst="rect">
            <a:avLst/>
          </a:prstGeom>
        </p:spPr>
      </p:pic>
      <p:pic>
        <p:nvPicPr>
          <p:cNvPr id="27" name="Picture 6" descr="Picture 6">
            <a:extLst>
              <a:ext uri="{FF2B5EF4-FFF2-40B4-BE49-F238E27FC236}">
                <a16:creationId xmlns:a16="http://schemas.microsoft.com/office/drawing/2014/main" xmlns="" id="{8FBD856B-EAD8-1C4E-9C79-426E86701686}"/>
              </a:ext>
            </a:extLst>
          </p:cNvPr>
          <p:cNvPicPr>
            <a:picLocks noChangeAspect="1"/>
          </p:cNvPicPr>
          <p:nvPr/>
        </p:nvPicPr>
        <p:blipFill>
          <a:blip r:embed="rId5" cstate="print">
            <a:extLst/>
          </a:blip>
          <a:stretch>
            <a:fillRect/>
          </a:stretch>
        </p:blipFill>
        <p:spPr>
          <a:xfrm>
            <a:off x="381000" y="756139"/>
            <a:ext cx="2280847" cy="3048000"/>
          </a:xfrm>
          <a:prstGeom prst="rect">
            <a:avLst/>
          </a:prstGeom>
          <a:ln w="12700">
            <a:solidFill>
              <a:schemeClr val="tx1"/>
            </a:solidFill>
            <a:miter lim="400000"/>
          </a:ln>
        </p:spPr>
      </p:pic>
      <p:pic>
        <p:nvPicPr>
          <p:cNvPr id="28" name="Picture 9" descr="Picture 9">
            <a:extLst>
              <a:ext uri="{FF2B5EF4-FFF2-40B4-BE49-F238E27FC236}">
                <a16:creationId xmlns:a16="http://schemas.microsoft.com/office/drawing/2014/main" xmlns="" id="{DB8FD4FC-4802-4142-B8A0-4057E15BB83B}"/>
              </a:ext>
            </a:extLst>
          </p:cNvPr>
          <p:cNvPicPr>
            <a:picLocks noChangeAspect="1"/>
          </p:cNvPicPr>
          <p:nvPr/>
        </p:nvPicPr>
        <p:blipFill>
          <a:blip r:embed="rId6" cstate="print">
            <a:extLst/>
          </a:blip>
          <a:stretch>
            <a:fillRect/>
          </a:stretch>
        </p:blipFill>
        <p:spPr>
          <a:xfrm flipH="1">
            <a:off x="2667000" y="756139"/>
            <a:ext cx="2201940" cy="3054580"/>
          </a:xfrm>
          <a:prstGeom prst="rect">
            <a:avLst/>
          </a:prstGeom>
          <a:ln w="12700">
            <a:solidFill>
              <a:schemeClr val="tx1"/>
            </a:solidFill>
            <a:miter lim="400000"/>
          </a:ln>
        </p:spPr>
      </p:pic>
      <p:sp>
        <p:nvSpPr>
          <p:cNvPr id="30" name="Integrating Detectors">
            <a:extLst>
              <a:ext uri="{FF2B5EF4-FFF2-40B4-BE49-F238E27FC236}">
                <a16:creationId xmlns:a16="http://schemas.microsoft.com/office/drawing/2014/main" xmlns="" id="{320FA90C-94D2-0A40-B9F5-59DA5F3F6FF0}"/>
              </a:ext>
            </a:extLst>
          </p:cNvPr>
          <p:cNvSpPr txBox="1">
            <a:spLocks/>
          </p:cNvSpPr>
          <p:nvPr/>
        </p:nvSpPr>
        <p:spPr>
          <a:xfrm>
            <a:off x="2" y="-12446"/>
            <a:ext cx="4909748" cy="732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marL="40640" marR="40640" indent="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1pPr>
            <a:lvl2pPr marL="40640" marR="40640" indent="1143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2pPr>
            <a:lvl3pPr marL="40640" marR="40640" indent="2286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3pPr>
            <a:lvl4pPr marL="40640" marR="40640" indent="3429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4pPr>
            <a:lvl5pPr marL="40640" marR="40640" indent="4572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5pPr>
            <a:lvl6pPr marL="40640" marR="40640" indent="5715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6pPr>
            <a:lvl7pPr marL="40640" marR="40640" indent="6858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7pPr>
            <a:lvl8pPr marL="40640" marR="40640" indent="8001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8pPr>
            <a:lvl9pPr marL="40640" marR="40640" indent="9144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9pPr>
          </a:lstStyle>
          <a:p>
            <a:r>
              <a:rPr lang="en-US" kern="0" dirty="0">
                <a:solidFill>
                  <a:srgbClr val="000000"/>
                </a:solidFill>
                <a:latin typeface="Times" pitchFamily="2" charset="0"/>
              </a:rPr>
              <a:t>Integrating Detectors</a:t>
            </a:r>
          </a:p>
        </p:txBody>
      </p:sp>
      <p:sp>
        <p:nvSpPr>
          <p:cNvPr id="31" name="The challenge: all electrons need to count the same - high photon statistics but low shower fluctuations…">
            <a:extLst>
              <a:ext uri="{FF2B5EF4-FFF2-40B4-BE49-F238E27FC236}">
                <a16:creationId xmlns:a16="http://schemas.microsoft.com/office/drawing/2014/main" xmlns="" id="{A1263D83-C729-014E-BB5E-3234D30A470B}"/>
              </a:ext>
            </a:extLst>
          </p:cNvPr>
          <p:cNvSpPr txBox="1">
            <a:spLocks/>
          </p:cNvSpPr>
          <p:nvPr/>
        </p:nvSpPr>
        <p:spPr>
          <a:xfrm>
            <a:off x="23447" y="3951997"/>
            <a:ext cx="4800600" cy="2029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lstStyle>
            <a:lvl1pPr marL="215150" marR="40640" indent="-194830"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1pPr>
            <a:lvl2pPr marL="888866" marR="40640" indent="-391026" algn="l" defTabSz="910828" rtl="0" latinLnBrk="0">
              <a:lnSpc>
                <a:spcPct val="100000"/>
              </a:lnSpc>
              <a:spcBef>
                <a:spcPts val="750"/>
              </a:spcBef>
              <a:spcAft>
                <a:spcPts val="0"/>
              </a:spcAft>
              <a:buClrTx/>
              <a:buSzPct val="100000"/>
              <a:buFontTx/>
              <a:buChar char="–"/>
              <a:tabLst/>
              <a:defRPr sz="5200" b="0" i="0" u="none" strike="noStrike" cap="none" spc="0" baseline="0">
                <a:solidFill>
                  <a:srgbClr val="7A4300"/>
                </a:solidFill>
                <a:uFill>
                  <a:solidFill>
                    <a:srgbClr val="7A4300"/>
                  </a:solidFill>
                </a:uFill>
                <a:latin typeface="+mn-lt"/>
                <a:ea typeface="+mn-ea"/>
                <a:cs typeface="+mn-cs"/>
                <a:sym typeface="Avenir Next"/>
              </a:defRPr>
            </a:lvl2pPr>
            <a:lvl3pPr marL="1264322" marR="40640" indent="-309282" algn="l" defTabSz="910828" rtl="0" latinLnBrk="0">
              <a:lnSpc>
                <a:spcPct val="100000"/>
              </a:lnSpc>
              <a:spcBef>
                <a:spcPts val="1300"/>
              </a:spcBef>
              <a:spcAft>
                <a:spcPts val="0"/>
              </a:spcAft>
              <a:buClrTx/>
              <a:buSzPct val="100000"/>
              <a:buFontTx/>
              <a:buChar char="•"/>
              <a:tabLst/>
              <a:defRPr sz="4600" b="0" i="0" u="none" strike="noStrike" cap="none" spc="0" baseline="0">
                <a:solidFill>
                  <a:srgbClr val="941100"/>
                </a:solidFill>
                <a:uFill>
                  <a:solidFill>
                    <a:srgbClr val="941100"/>
                  </a:solidFill>
                </a:uFill>
                <a:latin typeface="+mn-lt"/>
                <a:ea typeface="+mn-ea"/>
                <a:cs typeface="+mn-cs"/>
                <a:sym typeface="Avenir Next"/>
              </a:defRPr>
            </a:lvl3pPr>
            <a:lvl4pPr marL="1722482" marR="40640" indent="-310242" algn="l" defTabSz="910828" rtl="0" latinLnBrk="0">
              <a:lnSpc>
                <a:spcPct val="100000"/>
              </a:lnSpc>
              <a:spcBef>
                <a:spcPts val="1100"/>
              </a:spcBef>
              <a:spcAft>
                <a:spcPts val="0"/>
              </a:spcAft>
              <a:buClrTx/>
              <a:buSzPct val="100000"/>
              <a:buFontTx/>
              <a:buChar char="–"/>
              <a:tabLst/>
              <a:defRPr sz="3800" b="0" i="0" u="none" strike="noStrike" cap="none" spc="0" baseline="0">
                <a:solidFill>
                  <a:srgbClr val="000000"/>
                </a:solidFill>
                <a:uFill>
                  <a:solidFill>
                    <a:srgbClr val="000000"/>
                  </a:solidFill>
                </a:uFill>
                <a:latin typeface="+mn-lt"/>
                <a:ea typeface="+mn-ea"/>
                <a:cs typeface="+mn-cs"/>
                <a:sym typeface="Avenir Next"/>
              </a:defRPr>
            </a:lvl4pPr>
            <a:lvl5pPr marL="2179682" marR="40640" indent="-310242" algn="l" defTabSz="910828" rtl="0" latinLnBrk="0">
              <a:lnSpc>
                <a:spcPct val="100000"/>
              </a:lnSpc>
              <a:spcBef>
                <a:spcPts val="1100"/>
              </a:spcBef>
              <a:spcAft>
                <a:spcPts val="0"/>
              </a:spcAft>
              <a:buClrTx/>
              <a:buSzPct val="100000"/>
              <a:buFontTx/>
              <a:buChar char="»"/>
              <a:tabLst/>
              <a:defRPr sz="3800" b="0" i="0" u="none" strike="noStrike" cap="none" spc="0" baseline="0">
                <a:solidFill>
                  <a:srgbClr val="606060"/>
                </a:solidFill>
                <a:uFill>
                  <a:solidFill>
                    <a:srgbClr val="606060"/>
                  </a:solidFill>
                </a:uFill>
                <a:latin typeface="+mn-lt"/>
                <a:ea typeface="+mn-ea"/>
                <a:cs typeface="+mn-cs"/>
                <a:sym typeface="Avenir Next"/>
              </a:defRPr>
            </a:lvl5pPr>
            <a:lvl6pPr marL="1138827" marR="40640" indent="-204107"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6pPr>
            <a:lvl7pPr marL="1138827" marR="40640" indent="-204107"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7pPr>
            <a:lvl8pPr marL="1138827" marR="40640" indent="-204107"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8pPr>
            <a:lvl9pPr marL="1138827" marR="40640" indent="-204107"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9pPr>
          </a:lstStyle>
          <a:p>
            <a:pPr marL="228600" marR="0" indent="-228600" defTabSz="914400">
              <a:lnSpc>
                <a:spcPct val="90000"/>
              </a:lnSpc>
              <a:spcBef>
                <a:spcPts val="1000"/>
              </a:spcBef>
              <a:buFont typeface="Arial"/>
              <a:buChar char="•"/>
              <a:defRPr sz="4900">
                <a:uFillTx/>
              </a:defRPr>
            </a:pPr>
            <a:r>
              <a:rPr lang="en-US" sz="1800" kern="0" dirty="0">
                <a:uFillTx/>
                <a:latin typeface="Times" pitchFamily="2" charset="0"/>
              </a:rPr>
              <a:t>The challenge: all electrons need to count the same - high photon statistics but low shower fluctuations</a:t>
            </a:r>
          </a:p>
          <a:p>
            <a:pPr marL="228600" marR="0" indent="-228600" defTabSz="914400">
              <a:lnSpc>
                <a:spcPct val="90000"/>
              </a:lnSpc>
              <a:spcBef>
                <a:spcPts val="1000"/>
              </a:spcBef>
              <a:buFont typeface="Arial"/>
              <a:buChar char="•"/>
              <a:defRPr sz="4900">
                <a:uFillTx/>
              </a:defRPr>
            </a:pPr>
            <a:r>
              <a:rPr lang="en-US" sz="1800" kern="0" dirty="0">
                <a:uFillTx/>
                <a:latin typeface="Times" pitchFamily="2" charset="0"/>
              </a:rPr>
              <a:t>Fused silica Cerenkov radiator, 5mm thick, 3.5x16 cm</a:t>
            </a:r>
            <a:r>
              <a:rPr lang="en-US" sz="1800" kern="0" baseline="30857" dirty="0">
                <a:uFillTx/>
                <a:latin typeface="Times" pitchFamily="2" charset="0"/>
              </a:rPr>
              <a:t>2</a:t>
            </a:r>
            <a:r>
              <a:rPr lang="en-US" sz="1800" kern="0" dirty="0">
                <a:uFillTx/>
                <a:latin typeface="Times" pitchFamily="2" charset="0"/>
              </a:rPr>
              <a:t> area, mated to a single PMT</a:t>
            </a:r>
          </a:p>
          <a:p>
            <a:pPr marL="228600" marR="0" indent="-228600" defTabSz="914400">
              <a:lnSpc>
                <a:spcPct val="90000"/>
              </a:lnSpc>
              <a:spcBef>
                <a:spcPts val="1000"/>
              </a:spcBef>
              <a:buFont typeface="Arial"/>
              <a:buChar char="•"/>
              <a:defRPr sz="4900">
                <a:uFillTx/>
              </a:defRPr>
            </a:pPr>
            <a:r>
              <a:rPr lang="en-US" sz="1800" kern="0" dirty="0">
                <a:uFillTx/>
                <a:latin typeface="Times" pitchFamily="2" charset="0"/>
              </a:rPr>
              <a:t>~56 MHz signal rate in a 3x3 cm</a:t>
            </a:r>
            <a:r>
              <a:rPr lang="en-US" sz="1800" kern="0" baseline="30857" dirty="0">
                <a:uFillTx/>
                <a:latin typeface="Times" pitchFamily="2" charset="0"/>
              </a:rPr>
              <a:t>2</a:t>
            </a:r>
            <a:r>
              <a:rPr lang="en-US" sz="1800" kern="0" dirty="0">
                <a:uFillTx/>
                <a:latin typeface="Times" pitchFamily="2" charset="0"/>
              </a:rPr>
              <a:t> area at the end of the detector</a:t>
            </a:r>
          </a:p>
          <a:p>
            <a:pPr marL="228600" marR="0" indent="-228600" defTabSz="914400">
              <a:lnSpc>
                <a:spcPct val="90000"/>
              </a:lnSpc>
              <a:spcBef>
                <a:spcPts val="1000"/>
              </a:spcBef>
              <a:buFont typeface="Arial"/>
              <a:buChar char="•"/>
              <a:defRPr sz="4900">
                <a:uFillTx/>
              </a:defRPr>
            </a:pPr>
            <a:r>
              <a:rPr lang="en-US" sz="1800" kern="0" dirty="0">
                <a:uFillTx/>
                <a:latin typeface="Times" pitchFamily="2" charset="0"/>
              </a:rPr>
              <a:t>Non-linearity of detector response was tested on the bench and with beam during the experiment</a:t>
            </a:r>
          </a:p>
          <a:p>
            <a:pPr marL="228600" marR="0" indent="-228600" defTabSz="914400">
              <a:lnSpc>
                <a:spcPct val="90000"/>
              </a:lnSpc>
              <a:spcBef>
                <a:spcPts val="1000"/>
              </a:spcBef>
              <a:buFont typeface="Arial"/>
              <a:buChar char="•"/>
              <a:defRPr sz="4900">
                <a:uFillTx/>
              </a:defRPr>
            </a:pPr>
            <a:endParaRPr lang="en-US" sz="1800" kern="0" dirty="0">
              <a:uFillTx/>
              <a:latin typeface="Times" pitchFamily="2" charset="0"/>
            </a:endParaRPr>
          </a:p>
        </p:txBody>
      </p:sp>
      <p:sp>
        <p:nvSpPr>
          <p:cNvPr id="33" name="The challenge: all electrons need to count the same - high photon statistics but low shower fluctuations…">
            <a:extLst>
              <a:ext uri="{FF2B5EF4-FFF2-40B4-BE49-F238E27FC236}">
                <a16:creationId xmlns:a16="http://schemas.microsoft.com/office/drawing/2014/main" xmlns="" id="{E78F63BC-BD90-1945-B1B0-7E796DA55B5D}"/>
              </a:ext>
            </a:extLst>
          </p:cNvPr>
          <p:cNvSpPr txBox="1">
            <a:spLocks/>
          </p:cNvSpPr>
          <p:nvPr/>
        </p:nvSpPr>
        <p:spPr>
          <a:xfrm>
            <a:off x="4800600" y="4038601"/>
            <a:ext cx="4343400" cy="22296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lstStyle>
            <a:lvl1pPr marL="215150" marR="40640" indent="-194830"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1pPr>
            <a:lvl2pPr marL="888866" marR="40640" indent="-391026" algn="l" defTabSz="910828" rtl="0" latinLnBrk="0">
              <a:lnSpc>
                <a:spcPct val="100000"/>
              </a:lnSpc>
              <a:spcBef>
                <a:spcPts val="750"/>
              </a:spcBef>
              <a:spcAft>
                <a:spcPts val="0"/>
              </a:spcAft>
              <a:buClrTx/>
              <a:buSzPct val="100000"/>
              <a:buFontTx/>
              <a:buChar char="–"/>
              <a:tabLst/>
              <a:defRPr sz="5200" b="0" i="0" u="none" strike="noStrike" cap="none" spc="0" baseline="0">
                <a:solidFill>
                  <a:srgbClr val="7A4300"/>
                </a:solidFill>
                <a:uFill>
                  <a:solidFill>
                    <a:srgbClr val="7A4300"/>
                  </a:solidFill>
                </a:uFill>
                <a:latin typeface="+mn-lt"/>
                <a:ea typeface="+mn-ea"/>
                <a:cs typeface="+mn-cs"/>
                <a:sym typeface="Avenir Next"/>
              </a:defRPr>
            </a:lvl2pPr>
            <a:lvl3pPr marL="1264322" marR="40640" indent="-309282" algn="l" defTabSz="910828" rtl="0" latinLnBrk="0">
              <a:lnSpc>
                <a:spcPct val="100000"/>
              </a:lnSpc>
              <a:spcBef>
                <a:spcPts val="1300"/>
              </a:spcBef>
              <a:spcAft>
                <a:spcPts val="0"/>
              </a:spcAft>
              <a:buClrTx/>
              <a:buSzPct val="100000"/>
              <a:buFontTx/>
              <a:buChar char="•"/>
              <a:tabLst/>
              <a:defRPr sz="4600" b="0" i="0" u="none" strike="noStrike" cap="none" spc="0" baseline="0">
                <a:solidFill>
                  <a:srgbClr val="941100"/>
                </a:solidFill>
                <a:uFill>
                  <a:solidFill>
                    <a:srgbClr val="941100"/>
                  </a:solidFill>
                </a:uFill>
                <a:latin typeface="+mn-lt"/>
                <a:ea typeface="+mn-ea"/>
                <a:cs typeface="+mn-cs"/>
                <a:sym typeface="Avenir Next"/>
              </a:defRPr>
            </a:lvl3pPr>
            <a:lvl4pPr marL="1722482" marR="40640" indent="-310242" algn="l" defTabSz="910828" rtl="0" latinLnBrk="0">
              <a:lnSpc>
                <a:spcPct val="100000"/>
              </a:lnSpc>
              <a:spcBef>
                <a:spcPts val="1100"/>
              </a:spcBef>
              <a:spcAft>
                <a:spcPts val="0"/>
              </a:spcAft>
              <a:buClrTx/>
              <a:buSzPct val="100000"/>
              <a:buFontTx/>
              <a:buChar char="–"/>
              <a:tabLst/>
              <a:defRPr sz="3800" b="0" i="0" u="none" strike="noStrike" cap="none" spc="0" baseline="0">
                <a:solidFill>
                  <a:srgbClr val="000000"/>
                </a:solidFill>
                <a:uFill>
                  <a:solidFill>
                    <a:srgbClr val="000000"/>
                  </a:solidFill>
                </a:uFill>
                <a:latin typeface="+mn-lt"/>
                <a:ea typeface="+mn-ea"/>
                <a:cs typeface="+mn-cs"/>
                <a:sym typeface="Avenir Next"/>
              </a:defRPr>
            </a:lvl4pPr>
            <a:lvl5pPr marL="2179682" marR="40640" indent="-310242" algn="l" defTabSz="910828" rtl="0" latinLnBrk="0">
              <a:lnSpc>
                <a:spcPct val="100000"/>
              </a:lnSpc>
              <a:spcBef>
                <a:spcPts val="1100"/>
              </a:spcBef>
              <a:spcAft>
                <a:spcPts val="0"/>
              </a:spcAft>
              <a:buClrTx/>
              <a:buSzPct val="100000"/>
              <a:buFontTx/>
              <a:buChar char="»"/>
              <a:tabLst/>
              <a:defRPr sz="3800" b="0" i="0" u="none" strike="noStrike" cap="none" spc="0" baseline="0">
                <a:solidFill>
                  <a:srgbClr val="606060"/>
                </a:solidFill>
                <a:uFill>
                  <a:solidFill>
                    <a:srgbClr val="606060"/>
                  </a:solidFill>
                </a:uFill>
                <a:latin typeface="+mn-lt"/>
                <a:ea typeface="+mn-ea"/>
                <a:cs typeface="+mn-cs"/>
                <a:sym typeface="Avenir Next"/>
              </a:defRPr>
            </a:lvl5pPr>
            <a:lvl6pPr marL="1138827" marR="40640" indent="-204107"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6pPr>
            <a:lvl7pPr marL="1138827" marR="40640" indent="-204107"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7pPr>
            <a:lvl8pPr marL="1138827" marR="40640" indent="-204107"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8pPr>
            <a:lvl9pPr marL="1138827" marR="40640" indent="-204107"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9pPr>
          </a:lstStyle>
          <a:p>
            <a:pPr marL="351790" indent="-285750" hangingPunct="0">
              <a:spcBef>
                <a:spcPts val="0"/>
              </a:spcBef>
              <a:buSzPct val="80000"/>
              <a:defRPr sz="4300"/>
            </a:pPr>
            <a:r>
              <a:rPr lang="en-US" sz="1800" kern="0" dirty="0">
                <a:latin typeface="Times" pitchFamily="2" charset="0"/>
              </a:rPr>
              <a:t>The HRS Vertical Drift Chambers (VDCs) below the quartz detectors</a:t>
            </a:r>
          </a:p>
          <a:p>
            <a:pPr marL="224790" indent="-158750" hangingPunct="0">
              <a:spcBef>
                <a:spcPts val="0"/>
              </a:spcBef>
              <a:buSzPct val="80000"/>
              <a:defRPr sz="4300"/>
            </a:pPr>
            <a:r>
              <a:rPr lang="en-US" sz="1800" kern="0" dirty="0">
                <a:latin typeface="Times" pitchFamily="2" charset="0"/>
              </a:rPr>
              <a:t>GEMs that we installed upstream and downstream of our quartz </a:t>
            </a:r>
            <a:r>
              <a:rPr lang="en-US" sz="1800" kern="0">
                <a:latin typeface="Times" pitchFamily="2" charset="0"/>
              </a:rPr>
              <a:t>detectors          </a:t>
            </a:r>
            <a:endParaRPr lang="en-US" sz="1800" kern="0" dirty="0">
              <a:latin typeface="Times" pitchFamily="2" charset="0"/>
            </a:endParaRPr>
          </a:p>
          <a:p>
            <a:pPr marL="224790" lvl="0" indent="-158750" hangingPunct="0">
              <a:spcBef>
                <a:spcPts val="0"/>
              </a:spcBef>
              <a:buSzPct val="80000"/>
              <a:defRPr sz="4300"/>
            </a:pPr>
            <a:r>
              <a:rPr lang="en-US" sz="1800" kern="0" dirty="0">
                <a:latin typeface="Times" pitchFamily="2" charset="0"/>
              </a:rPr>
              <a:t>Used to align the elastic peak on the quartz and to measure accepted kinematics</a:t>
            </a:r>
          </a:p>
          <a:p>
            <a:pPr marL="224790" lvl="0" indent="-158750" hangingPunct="0">
              <a:spcBef>
                <a:spcPts val="0"/>
              </a:spcBef>
              <a:buSzPct val="80000"/>
              <a:defRPr sz="4300"/>
            </a:pPr>
            <a:r>
              <a:rPr lang="en-US" sz="1800" kern="0" dirty="0">
                <a:latin typeface="Times" pitchFamily="2" charset="0"/>
              </a:rPr>
              <a:t>Used at very low beam currents (&lt;1uA) “counting experimental mode”</a:t>
            </a:r>
          </a:p>
          <a:p>
            <a:pPr marL="228600" marR="0" indent="-228600" defTabSz="914400">
              <a:lnSpc>
                <a:spcPct val="90000"/>
              </a:lnSpc>
              <a:spcBef>
                <a:spcPts val="1000"/>
              </a:spcBef>
              <a:buFont typeface="Arial"/>
              <a:buChar char="•"/>
              <a:defRPr sz="4900">
                <a:uFillTx/>
              </a:defRPr>
            </a:pPr>
            <a:endParaRPr lang="en-US" sz="1800" kern="0" dirty="0">
              <a:uFillTx/>
              <a:latin typeface="Times" pitchFamily="2" charset="0"/>
            </a:endParaRPr>
          </a:p>
        </p:txBody>
      </p:sp>
      <p:sp>
        <p:nvSpPr>
          <p:cNvPr id="35" name="Dustin McNulty, Devi Adhikari">
            <a:extLst>
              <a:ext uri="{FF2B5EF4-FFF2-40B4-BE49-F238E27FC236}">
                <a16:creationId xmlns:a16="http://schemas.microsoft.com/office/drawing/2014/main" xmlns="" id="{F1476D28-05E0-974A-872A-86EB31AC6B86}"/>
              </a:ext>
            </a:extLst>
          </p:cNvPr>
          <p:cNvSpPr txBox="1"/>
          <p:nvPr/>
        </p:nvSpPr>
        <p:spPr>
          <a:xfrm>
            <a:off x="7959338" y="3202081"/>
            <a:ext cx="154209"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600">
                <a:latin typeface="Avenir Next Medium"/>
                <a:ea typeface="Avenir Next Medium"/>
                <a:cs typeface="Avenir Next Medium"/>
                <a:sym typeface="Avenir Next Medium"/>
              </a:defRPr>
            </a:lvl1pPr>
          </a:lstStyle>
          <a:p>
            <a:pPr marL="40640" marR="40640" defTabSz="910828" hangingPunct="0"/>
            <a:endParaRPr sz="1600" i="1" kern="0" dirty="0">
              <a:solidFill>
                <a:srgbClr val="000000"/>
              </a:solidFill>
              <a:uFill>
                <a:solidFill>
                  <a:srgbClr val="000000"/>
                </a:solidFill>
              </a:uFill>
              <a:latin typeface="Times" pitchFamily="2" charset="0"/>
            </a:endParaRPr>
          </a:p>
        </p:txBody>
      </p:sp>
      <p:sp>
        <p:nvSpPr>
          <p:cNvPr id="36" name="Integrating Detectors">
            <a:extLst>
              <a:ext uri="{FF2B5EF4-FFF2-40B4-BE49-F238E27FC236}">
                <a16:creationId xmlns:a16="http://schemas.microsoft.com/office/drawing/2014/main" xmlns="" id="{320FA90C-94D2-0A40-B9F5-59DA5F3F6FF0}"/>
              </a:ext>
            </a:extLst>
          </p:cNvPr>
          <p:cNvSpPr txBox="1">
            <a:spLocks/>
          </p:cNvSpPr>
          <p:nvPr/>
        </p:nvSpPr>
        <p:spPr>
          <a:xfrm>
            <a:off x="5029200" y="0"/>
            <a:ext cx="4114800" cy="732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marL="40640" marR="40640" indent="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1pPr>
            <a:lvl2pPr marL="40640" marR="40640" indent="1143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2pPr>
            <a:lvl3pPr marL="40640" marR="40640" indent="2286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3pPr>
            <a:lvl4pPr marL="40640" marR="40640" indent="3429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4pPr>
            <a:lvl5pPr marL="40640" marR="40640" indent="4572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5pPr>
            <a:lvl6pPr marL="40640" marR="40640" indent="5715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6pPr>
            <a:lvl7pPr marL="40640" marR="40640" indent="6858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7pPr>
            <a:lvl8pPr marL="40640" marR="40640" indent="8001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8pPr>
            <a:lvl9pPr marL="40640" marR="40640" indent="914400" algn="ctr" defTabSz="910828" latinLnBrk="0">
              <a:lnSpc>
                <a:spcPct val="100000"/>
              </a:lnSpc>
              <a:spcBef>
                <a:spcPts val="0"/>
              </a:spcBef>
              <a:spcAft>
                <a:spcPts val="0"/>
              </a:spcAft>
              <a:buClrTx/>
              <a:buSzTx/>
              <a:buFontTx/>
              <a:buNone/>
              <a:tabLst/>
              <a:defRPr sz="3700" b="0" i="0" u="none" strike="noStrike" cap="none" spc="0" baseline="0">
                <a:solidFill>
                  <a:srgbClr val="193663"/>
                </a:solidFill>
                <a:uFill>
                  <a:solidFill>
                    <a:srgbClr val="011993"/>
                  </a:solidFill>
                </a:uFill>
                <a:latin typeface="+mj-lt"/>
                <a:ea typeface="+mj-ea"/>
                <a:cs typeface="+mj-cs"/>
                <a:sym typeface="Avenir Next Demi Bold"/>
              </a:defRPr>
            </a:lvl9pPr>
          </a:lstStyle>
          <a:p>
            <a:r>
              <a:rPr lang="en-US" kern="0" dirty="0">
                <a:solidFill>
                  <a:srgbClr val="000000"/>
                </a:solidFill>
                <a:latin typeface="Times" pitchFamily="2" charset="0"/>
              </a:rPr>
              <a:t>Counting Detectors</a:t>
            </a:r>
          </a:p>
        </p:txBody>
      </p:sp>
      <p:sp>
        <p:nvSpPr>
          <p:cNvPr id="16" name="TextBox 15"/>
          <p:cNvSpPr txBox="1"/>
          <p:nvPr/>
        </p:nvSpPr>
        <p:spPr>
          <a:xfrm>
            <a:off x="8534400" y="6404610"/>
            <a:ext cx="548640" cy="369332"/>
          </a:xfrm>
          <a:prstGeom prst="rect">
            <a:avLst/>
          </a:prstGeom>
          <a:noFill/>
        </p:spPr>
        <p:txBody>
          <a:bodyPr wrap="square" rtlCol="0">
            <a:spAutoFit/>
          </a:bodyPr>
          <a:lstStyle/>
          <a:p>
            <a:r>
              <a:rPr lang="en-US" dirty="0"/>
              <a:t>p13</a:t>
            </a:r>
          </a:p>
        </p:txBody>
      </p:sp>
    </p:spTree>
    <p:extLst>
      <p:ext uri="{BB962C8B-B14F-4D97-AF65-F5344CB8AC3E}">
        <p14:creationId xmlns:p14="http://schemas.microsoft.com/office/powerpoint/2010/main" xmlns="" val="544493768"/>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6"/>
          <p:cNvGrpSpPr/>
          <p:nvPr/>
        </p:nvGrpSpPr>
        <p:grpSpPr>
          <a:xfrm>
            <a:off x="289534" y="2383621"/>
            <a:ext cx="6098055" cy="3429199"/>
            <a:chOff x="2667000" y="381000"/>
            <a:chExt cx="6382984" cy="4343400"/>
          </a:xfrm>
        </p:grpSpPr>
        <p:grpSp>
          <p:nvGrpSpPr>
            <p:cNvPr id="5" name="Group 47"/>
            <p:cNvGrpSpPr/>
            <p:nvPr/>
          </p:nvGrpSpPr>
          <p:grpSpPr>
            <a:xfrm>
              <a:off x="2667000" y="381000"/>
              <a:ext cx="6382984" cy="4343400"/>
              <a:chOff x="1524000" y="152400"/>
              <a:chExt cx="6382984" cy="4343400"/>
            </a:xfrm>
          </p:grpSpPr>
          <p:pic>
            <p:nvPicPr>
              <p:cNvPr id="50" name="Picture 2"/>
              <p:cNvPicPr>
                <a:picLocks noChangeAspect="1" noChangeArrowheads="1"/>
              </p:cNvPicPr>
              <p:nvPr/>
            </p:nvPicPr>
            <p:blipFill>
              <a:blip r:embed="rId2" cstate="print"/>
              <a:srcRect l="12000" t="25143" r="66429" b="27886"/>
              <a:stretch>
                <a:fillRect/>
              </a:stretch>
            </p:blipFill>
            <p:spPr bwMode="auto">
              <a:xfrm>
                <a:off x="1524000" y="152400"/>
                <a:ext cx="6382984" cy="4343400"/>
              </a:xfrm>
              <a:prstGeom prst="flowChartManualInput">
                <a:avLst/>
              </a:prstGeom>
              <a:noFill/>
              <a:ln w="9525">
                <a:noFill/>
                <a:miter lim="800000"/>
                <a:headEnd/>
                <a:tailEnd/>
              </a:ln>
            </p:spPr>
          </p:pic>
          <p:sp>
            <p:nvSpPr>
              <p:cNvPr id="51" name="Rectangle 50"/>
              <p:cNvSpPr/>
              <p:nvPr/>
            </p:nvSpPr>
            <p:spPr>
              <a:xfrm>
                <a:off x="1524000" y="838200"/>
                <a:ext cx="6096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a:off x="6982640" y="4038600"/>
              <a:ext cx="193276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5" name="TextBox 54"/>
          <p:cNvSpPr txBox="1"/>
          <p:nvPr/>
        </p:nvSpPr>
        <p:spPr>
          <a:xfrm>
            <a:off x="1765217" y="5378664"/>
            <a:ext cx="1579425" cy="646331"/>
          </a:xfrm>
          <a:prstGeom prst="rect">
            <a:avLst/>
          </a:prstGeom>
          <a:noFill/>
        </p:spPr>
        <p:txBody>
          <a:bodyPr wrap="square" rtlCol="0">
            <a:spAutoFit/>
          </a:bodyPr>
          <a:lstStyle/>
          <a:p>
            <a:r>
              <a:rPr lang="en-US" b="1" baseline="30000" dirty="0">
                <a:solidFill>
                  <a:srgbClr val="FF0000"/>
                </a:solidFill>
              </a:rPr>
              <a:t>48</a:t>
            </a:r>
            <a:r>
              <a:rPr lang="en-US" b="1" dirty="0">
                <a:solidFill>
                  <a:srgbClr val="FF0000"/>
                </a:solidFill>
              </a:rPr>
              <a:t>Ca  </a:t>
            </a:r>
            <a:endParaRPr lang="en-US" b="1" dirty="0">
              <a:solidFill>
                <a:schemeClr val="accent1"/>
              </a:solidFill>
            </a:endParaRPr>
          </a:p>
          <a:p>
            <a:endParaRPr lang="en-US" dirty="0"/>
          </a:p>
        </p:txBody>
      </p:sp>
      <p:sp>
        <p:nvSpPr>
          <p:cNvPr id="2" name="TextBox 1"/>
          <p:cNvSpPr txBox="1"/>
          <p:nvPr/>
        </p:nvSpPr>
        <p:spPr>
          <a:xfrm>
            <a:off x="4306007" y="3821873"/>
            <a:ext cx="1579425" cy="646331"/>
          </a:xfrm>
          <a:prstGeom prst="rect">
            <a:avLst/>
          </a:prstGeom>
          <a:noFill/>
        </p:spPr>
        <p:txBody>
          <a:bodyPr wrap="square" rtlCol="0">
            <a:spAutoFit/>
          </a:bodyPr>
          <a:lstStyle/>
          <a:p>
            <a:r>
              <a:rPr lang="en-US" b="1" baseline="30000" dirty="0">
                <a:solidFill>
                  <a:srgbClr val="FF0000"/>
                </a:solidFill>
              </a:rPr>
              <a:t>208</a:t>
            </a:r>
            <a:r>
              <a:rPr lang="en-US" b="1" dirty="0">
                <a:solidFill>
                  <a:srgbClr val="FF0000"/>
                </a:solidFill>
              </a:rPr>
              <a:t>Pb </a:t>
            </a:r>
            <a:r>
              <a:rPr lang="en-US" dirty="0">
                <a:solidFill>
                  <a:srgbClr val="FF0000"/>
                </a:solidFill>
              </a:rPr>
              <a:t> </a:t>
            </a:r>
            <a:endParaRPr lang="en-US" dirty="0">
              <a:solidFill>
                <a:schemeClr val="accent1"/>
              </a:solidFill>
            </a:endParaRPr>
          </a:p>
          <a:p>
            <a:endParaRPr lang="en-US" dirty="0"/>
          </a:p>
        </p:txBody>
      </p:sp>
      <p:sp>
        <p:nvSpPr>
          <p:cNvPr id="29" name="TextBox 28"/>
          <p:cNvSpPr txBox="1"/>
          <p:nvPr/>
        </p:nvSpPr>
        <p:spPr>
          <a:xfrm>
            <a:off x="485330" y="2077030"/>
            <a:ext cx="4610389" cy="1692771"/>
          </a:xfrm>
          <a:prstGeom prst="rect">
            <a:avLst/>
          </a:prstGeom>
          <a:noFill/>
        </p:spPr>
        <p:txBody>
          <a:bodyPr wrap="square" rtlCol="0">
            <a:spAutoFit/>
          </a:bodyPr>
          <a:lstStyle/>
          <a:p>
            <a:r>
              <a:rPr lang="en-US" sz="2400" dirty="0">
                <a:solidFill>
                  <a:srgbClr val="C00000"/>
                </a:solidFill>
              </a:rPr>
              <a:t>Choice  of  Nuclear  Targets</a:t>
            </a:r>
          </a:p>
          <a:p>
            <a:pPr marL="285750" indent="-285750">
              <a:buFont typeface="Arial" panose="020B0604020202020204" pitchFamily="34" charset="0"/>
              <a:buChar char="•"/>
            </a:pPr>
            <a:r>
              <a:rPr lang="en-US" sz="2000" dirty="0"/>
              <a:t>First  excited  state   far  from  elastic</a:t>
            </a:r>
          </a:p>
          <a:p>
            <a:pPr marL="285750" indent="-285750">
              <a:buFont typeface="Arial" panose="020B0604020202020204" pitchFamily="34" charset="0"/>
              <a:buChar char="•"/>
            </a:pPr>
            <a:r>
              <a:rPr lang="en-US" sz="2000" dirty="0"/>
              <a:t>Neutron  excess</a:t>
            </a:r>
          </a:p>
          <a:p>
            <a:pPr marL="285750" indent="-285750">
              <a:buFont typeface="Arial" panose="020B0604020202020204" pitchFamily="34" charset="0"/>
              <a:buChar char="•"/>
            </a:pPr>
            <a:r>
              <a:rPr lang="en-US" sz="2000" dirty="0"/>
              <a:t>Doubly-magic</a:t>
            </a:r>
          </a:p>
          <a:p>
            <a:pPr marL="285750" indent="-285750">
              <a:buFont typeface="Arial" panose="020B0604020202020204" pitchFamily="34" charset="0"/>
              <a:buChar char="•"/>
            </a:pPr>
            <a:r>
              <a:rPr lang="en-US" sz="2000" dirty="0"/>
              <a:t>Stable</a:t>
            </a:r>
          </a:p>
        </p:txBody>
      </p:sp>
      <p:sp>
        <p:nvSpPr>
          <p:cNvPr id="30" name="Oval 29"/>
          <p:cNvSpPr/>
          <p:nvPr/>
        </p:nvSpPr>
        <p:spPr>
          <a:xfrm>
            <a:off x="4418767" y="3264890"/>
            <a:ext cx="335080" cy="282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116340" y="5020175"/>
            <a:ext cx="335080" cy="282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15" descr="hallacombo.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95720" y="3886976"/>
            <a:ext cx="3806825" cy="253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 name="TextBox 17"/>
          <p:cNvSpPr txBox="1">
            <a:spLocks noChangeArrowheads="1"/>
          </p:cNvSpPr>
          <p:nvPr/>
        </p:nvSpPr>
        <p:spPr bwMode="auto">
          <a:xfrm>
            <a:off x="6387589" y="6024995"/>
            <a:ext cx="1066800" cy="400050"/>
          </a:xfrm>
          <a:prstGeom prst="rect">
            <a:avLst/>
          </a:prstGeom>
          <a:solidFill>
            <a:schemeClr val="accent5">
              <a:lumMod val="20000"/>
              <a:lumOff val="80000"/>
            </a:schemeClr>
          </a:solidFill>
          <a:ln w="9525">
            <a:noFill/>
            <a:miter lim="800000"/>
            <a:headEnd/>
            <a:tailEnd/>
          </a:ln>
        </p:spPr>
        <p:txBody>
          <a:bodyPr>
            <a:spAutoFit/>
          </a:bodyPr>
          <a:lstStyle/>
          <a:p>
            <a:pPr>
              <a:defRPr/>
            </a:pPr>
            <a:r>
              <a:rPr lang="en-US" sz="2000" dirty="0">
                <a:solidFill>
                  <a:srgbClr val="FF33CC"/>
                </a:solidFill>
                <a:latin typeface="Georgia" charset="0"/>
              </a:rPr>
              <a:t>Hall  A</a:t>
            </a:r>
          </a:p>
        </p:txBody>
      </p:sp>
      <p:sp>
        <p:nvSpPr>
          <p:cNvPr id="31" name="TextBox 30"/>
          <p:cNvSpPr txBox="1"/>
          <p:nvPr/>
        </p:nvSpPr>
        <p:spPr bwMode="auto">
          <a:xfrm>
            <a:off x="5387178" y="3429115"/>
            <a:ext cx="35017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600" dirty="0">
                <a:solidFill>
                  <a:schemeClr val="tx2"/>
                </a:solidFill>
              </a:rPr>
              <a:t>High Resolution ( 10</a:t>
            </a:r>
            <a:r>
              <a:rPr lang="en-US" sz="1600" baseline="30000" dirty="0">
                <a:solidFill>
                  <a:schemeClr val="tx2"/>
                </a:solidFill>
              </a:rPr>
              <a:t>-4 </a:t>
            </a:r>
            <a:r>
              <a:rPr lang="en-US" sz="1600" dirty="0">
                <a:solidFill>
                  <a:schemeClr val="tx2"/>
                </a:solidFill>
              </a:rPr>
              <a:t>) Spectrometers</a:t>
            </a:r>
          </a:p>
        </p:txBody>
      </p:sp>
      <p:pic>
        <p:nvPicPr>
          <p:cNvPr id="32" name="Picture 31"/>
          <p:cNvPicPr>
            <a:picLocks noChangeAspect="1"/>
          </p:cNvPicPr>
          <p:nvPr/>
        </p:nvPicPr>
        <p:blipFill>
          <a:blip r:embed="rId4" cstate="print"/>
          <a:stretch>
            <a:fillRect/>
          </a:stretch>
        </p:blipFill>
        <p:spPr>
          <a:xfrm>
            <a:off x="221423" y="821974"/>
            <a:ext cx="4814355" cy="876516"/>
          </a:xfrm>
          <a:prstGeom prst="rect">
            <a:avLst/>
          </a:prstGeom>
        </p:spPr>
      </p:pic>
      <p:sp>
        <p:nvSpPr>
          <p:cNvPr id="33" name="TextBox 32"/>
          <p:cNvSpPr txBox="1"/>
          <p:nvPr/>
        </p:nvSpPr>
        <p:spPr bwMode="auto">
          <a:xfrm>
            <a:off x="2341664" y="358419"/>
            <a:ext cx="22723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eaLnBrk="1" hangingPunct="1"/>
            <a:r>
              <a:rPr lang="en-US" b="1" dirty="0">
                <a:solidFill>
                  <a:srgbClr val="0070C0"/>
                </a:solidFill>
              </a:rPr>
              <a:t>Neutron   form  factor</a:t>
            </a:r>
          </a:p>
        </p:txBody>
      </p:sp>
      <p:sp>
        <p:nvSpPr>
          <p:cNvPr id="34" name="Oval 33"/>
          <p:cNvSpPr/>
          <p:nvPr/>
        </p:nvSpPr>
        <p:spPr>
          <a:xfrm>
            <a:off x="3605207" y="753073"/>
            <a:ext cx="1080232" cy="56235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130317" y="214839"/>
            <a:ext cx="3854997" cy="2168438"/>
          </a:xfrm>
          <a:prstGeom prst="rect">
            <a:avLst/>
          </a:prstGeom>
        </p:spPr>
      </p:pic>
      <p:sp>
        <p:nvSpPr>
          <p:cNvPr id="62" name="TextBox 17"/>
          <p:cNvSpPr txBox="1">
            <a:spLocks noChangeArrowheads="1"/>
          </p:cNvSpPr>
          <p:nvPr/>
        </p:nvSpPr>
        <p:spPr bwMode="auto">
          <a:xfrm>
            <a:off x="5590592" y="1444952"/>
            <a:ext cx="914400" cy="338554"/>
          </a:xfrm>
          <a:prstGeom prst="rect">
            <a:avLst/>
          </a:prstGeom>
          <a:solidFill>
            <a:schemeClr val="bg1"/>
          </a:solidFill>
          <a:ln>
            <a:noFill/>
          </a:ln>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r>
              <a:rPr lang="en-US" altLang="en-US" dirty="0">
                <a:solidFill>
                  <a:srgbClr val="FF33CC"/>
                </a:solidFill>
              </a:rPr>
              <a:t>Hall  A</a:t>
            </a:r>
          </a:p>
        </p:txBody>
      </p:sp>
      <p:pic>
        <p:nvPicPr>
          <p:cNvPr id="60" name="Picture 5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090143" y="189544"/>
            <a:ext cx="1898414" cy="412698"/>
          </a:xfrm>
          <a:prstGeom prst="rect">
            <a:avLst/>
          </a:prstGeom>
          <a:solidFill>
            <a:schemeClr val="accent5">
              <a:lumMod val="20000"/>
              <a:lumOff val="80000"/>
              <a:alpha val="88000"/>
            </a:schemeClr>
          </a:solidFill>
          <a:ln>
            <a:solidFill>
              <a:srgbClr val="00B0F0"/>
            </a:solidFill>
          </a:ln>
        </p:spPr>
      </p:pic>
      <p:sp>
        <p:nvSpPr>
          <p:cNvPr id="24" name="TextBox 23"/>
          <p:cNvSpPr txBox="1"/>
          <p:nvPr/>
        </p:nvSpPr>
        <p:spPr>
          <a:xfrm>
            <a:off x="8591550" y="6404610"/>
            <a:ext cx="491490" cy="369332"/>
          </a:xfrm>
          <a:prstGeom prst="rect">
            <a:avLst/>
          </a:prstGeom>
          <a:noFill/>
        </p:spPr>
        <p:txBody>
          <a:bodyPr wrap="square" rtlCol="0">
            <a:spAutoFit/>
          </a:bodyPr>
          <a:lstStyle/>
          <a:p>
            <a:r>
              <a:rPr lang="en-US" dirty="0" smtClean="0"/>
              <a:t>p5</a:t>
            </a:r>
            <a:endParaRPr lang="en-US" dirty="0"/>
          </a:p>
        </p:txBody>
      </p:sp>
    </p:spTree>
    <p:extLst>
      <p:ext uri="{BB962C8B-B14F-4D97-AF65-F5344CB8AC3E}">
        <p14:creationId xmlns:p14="http://schemas.microsoft.com/office/powerpoint/2010/main" xmlns="" val="3101114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19443A1-26C7-4E0C-97D3-FBC1B303231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90782" y="801413"/>
            <a:ext cx="6962435" cy="5255173"/>
          </a:xfrm>
          <a:prstGeom prst="rect">
            <a:avLst/>
          </a:prstGeom>
        </p:spPr>
      </p:pic>
      <p:sp>
        <p:nvSpPr>
          <p:cNvPr id="2" name="TextBox 1">
            <a:extLst>
              <a:ext uri="{FF2B5EF4-FFF2-40B4-BE49-F238E27FC236}">
                <a16:creationId xmlns:a16="http://schemas.microsoft.com/office/drawing/2014/main" xmlns="" id="{A800E570-FDB7-4EE5-8EEA-EFE6EF58C5C5}"/>
              </a:ext>
            </a:extLst>
          </p:cNvPr>
          <p:cNvSpPr txBox="1"/>
          <p:nvPr/>
        </p:nvSpPr>
        <p:spPr>
          <a:xfrm>
            <a:off x="2743199" y="539803"/>
            <a:ext cx="3657600" cy="523220"/>
          </a:xfrm>
          <a:prstGeom prst="rect">
            <a:avLst/>
          </a:prstGeom>
          <a:noFill/>
        </p:spPr>
        <p:txBody>
          <a:bodyPr wrap="square" rtlCol="0">
            <a:spAutoFit/>
          </a:bodyPr>
          <a:lstStyle/>
          <a:p>
            <a:r>
              <a:rPr lang="en-US" sz="2800" dirty="0"/>
              <a:t>Acceptance  Function</a:t>
            </a:r>
          </a:p>
        </p:txBody>
      </p:sp>
      <p:pic>
        <p:nvPicPr>
          <p:cNvPr id="5" name="Picture 4">
            <a:extLst>
              <a:ext uri="{FF2B5EF4-FFF2-40B4-BE49-F238E27FC236}">
                <a16:creationId xmlns:a16="http://schemas.microsoft.com/office/drawing/2014/main" xmlns="" id="{FE1E1669-DFA2-434F-88C4-1E94EF114FA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05400" y="1324633"/>
            <a:ext cx="2413124" cy="692186"/>
          </a:xfrm>
          <a:prstGeom prst="rect">
            <a:avLst/>
          </a:prstGeom>
        </p:spPr>
      </p:pic>
      <p:sp>
        <p:nvSpPr>
          <p:cNvPr id="6" name="TextBox 5">
            <a:extLst>
              <a:ext uri="{FF2B5EF4-FFF2-40B4-BE49-F238E27FC236}">
                <a16:creationId xmlns:a16="http://schemas.microsoft.com/office/drawing/2014/main" xmlns="" id="{BC3BDAAB-98DE-4650-8FD5-5079CDB6A707}"/>
              </a:ext>
            </a:extLst>
          </p:cNvPr>
          <p:cNvSpPr txBox="1"/>
          <p:nvPr/>
        </p:nvSpPr>
        <p:spPr>
          <a:xfrm>
            <a:off x="8534400" y="6404610"/>
            <a:ext cx="548640" cy="369332"/>
          </a:xfrm>
          <a:prstGeom prst="rect">
            <a:avLst/>
          </a:prstGeom>
          <a:noFill/>
        </p:spPr>
        <p:txBody>
          <a:bodyPr wrap="square" rtlCol="0">
            <a:spAutoFit/>
          </a:bodyPr>
          <a:lstStyle/>
          <a:p>
            <a:r>
              <a:rPr lang="en-US" dirty="0"/>
              <a:t>p25</a:t>
            </a:r>
          </a:p>
        </p:txBody>
      </p:sp>
      <p:sp>
        <p:nvSpPr>
          <p:cNvPr id="7" name="TextBox 6">
            <a:extLst>
              <a:ext uri="{FF2B5EF4-FFF2-40B4-BE49-F238E27FC236}">
                <a16:creationId xmlns:a16="http://schemas.microsoft.com/office/drawing/2014/main" xmlns="" id="{5C24E702-06FC-4AD3-9938-264546365ADE}"/>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SSNET 22 </a:t>
            </a:r>
          </a:p>
        </p:txBody>
      </p:sp>
    </p:spTree>
    <p:extLst>
      <p:ext uri="{BB962C8B-B14F-4D97-AF65-F5344CB8AC3E}">
        <p14:creationId xmlns:p14="http://schemas.microsoft.com/office/powerpoint/2010/main" xmlns="" val="338750631"/>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 name="Picture 8" descr="Picture 8"/>
          <p:cNvPicPr>
            <a:picLocks noChangeAspect="1"/>
          </p:cNvPicPr>
          <p:nvPr/>
        </p:nvPicPr>
        <p:blipFill>
          <a:blip r:embed="rId3" cstate="print">
            <a:extLst/>
          </a:blip>
          <a:stretch>
            <a:fillRect/>
          </a:stretch>
        </p:blipFill>
        <p:spPr>
          <a:xfrm>
            <a:off x="4658003" y="1106093"/>
            <a:ext cx="4188000" cy="2599005"/>
          </a:xfrm>
          <a:prstGeom prst="rect">
            <a:avLst/>
          </a:prstGeom>
          <a:ln w="12700">
            <a:solidFill>
              <a:schemeClr val="tx1"/>
            </a:solidFill>
            <a:miter lim="400000"/>
          </a:ln>
        </p:spPr>
      </p:pic>
      <p:sp>
        <p:nvSpPr>
          <p:cNvPr id="536" name="PREX-2 reoptimized the spectrometer tune (and detector configuration), to provide high precision and sensitivity to systematic effects…"/>
          <p:cNvSpPr txBox="1"/>
          <p:nvPr/>
        </p:nvSpPr>
        <p:spPr>
          <a:xfrm>
            <a:off x="4658003" y="4100666"/>
            <a:ext cx="4343416" cy="228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154940" marR="40640" indent="-114300" defTabSz="910828" hangingPunct="0">
              <a:buSzPct val="80000"/>
              <a:buFontTx/>
              <a:buChar char="•"/>
              <a:defRPr sz="3900"/>
            </a:pPr>
            <a:r>
              <a:rPr lang="en-US" sz="1600" kern="0" dirty="0">
                <a:solidFill>
                  <a:srgbClr val="000000"/>
                </a:solidFill>
                <a:uFill>
                  <a:solidFill>
                    <a:srgbClr val="000000"/>
                  </a:solidFill>
                </a:uFill>
                <a:latin typeface="Times" pitchFamily="2" charset="0"/>
                <a:sym typeface="Avenir Next"/>
              </a:rPr>
              <a:t>Low-current, invasive measurement</a:t>
            </a:r>
          </a:p>
          <a:p>
            <a:pPr marL="154940" marR="40640" indent="-114300" defTabSz="910828" hangingPunct="0">
              <a:buSzPct val="80000"/>
              <a:buFontTx/>
              <a:buChar char="•"/>
              <a:defRPr sz="3900"/>
            </a:pPr>
            <a:r>
              <a:rPr lang="en-US" sz="1600" kern="0" dirty="0">
                <a:solidFill>
                  <a:srgbClr val="000000"/>
                </a:solidFill>
                <a:uFill>
                  <a:solidFill>
                    <a:srgbClr val="000000"/>
                  </a:solidFill>
                </a:uFill>
                <a:latin typeface="Times" pitchFamily="2" charset="0"/>
                <a:sym typeface="Avenir Next"/>
              </a:rPr>
              <a:t>3-4T field provides saturated magnetization perpendicular to the foil</a:t>
            </a:r>
          </a:p>
          <a:p>
            <a:pPr marL="154940" marR="40640" indent="-114300" defTabSz="910828" hangingPunct="0">
              <a:buSzPct val="80000"/>
              <a:buFontTx/>
              <a:buChar char="•"/>
              <a:defRPr sz="3900"/>
            </a:pPr>
            <a:r>
              <a:rPr lang="en-US" sz="1600" kern="0" dirty="0">
                <a:solidFill>
                  <a:srgbClr val="000000"/>
                </a:solidFill>
                <a:uFill>
                  <a:solidFill>
                    <a:srgbClr val="000000"/>
                  </a:solidFill>
                </a:uFill>
                <a:latin typeface="Times" pitchFamily="2" charset="0"/>
                <a:sym typeface="Avenir Next"/>
              </a:rPr>
              <a:t>Spectrometer redesigned for 11 GeV</a:t>
            </a:r>
          </a:p>
          <a:p>
            <a:pPr marL="154940" marR="40640" indent="-114300" defTabSz="910828" hangingPunct="0">
              <a:buSzPct val="80000"/>
              <a:buFontTx/>
              <a:buChar char="•"/>
              <a:defRPr sz="3900"/>
            </a:pPr>
            <a:r>
              <a:rPr lang="en-US" sz="1600" kern="0" dirty="0">
                <a:solidFill>
                  <a:srgbClr val="000000"/>
                </a:solidFill>
                <a:uFill>
                  <a:solidFill>
                    <a:srgbClr val="000000"/>
                  </a:solidFill>
                </a:uFill>
                <a:latin typeface="Times" pitchFamily="2" charset="0"/>
                <a:sym typeface="Avenir Next"/>
              </a:rPr>
              <a:t>CREX </a:t>
            </a:r>
            <a:r>
              <a:rPr sz="1600" kern="0" dirty="0">
                <a:solidFill>
                  <a:srgbClr val="000000"/>
                </a:solidFill>
                <a:uFill>
                  <a:solidFill>
                    <a:srgbClr val="000000"/>
                  </a:solidFill>
                </a:uFill>
                <a:latin typeface="Times" pitchFamily="2" charset="0"/>
                <a:sym typeface="Avenir Next"/>
              </a:rPr>
              <a:t>reoptimized the spectrometer tune (and detector configuration), to provide high precision and sensitivity to systematic effects</a:t>
            </a:r>
          </a:p>
          <a:p>
            <a:pPr marL="154940" marR="40640" indent="-114300" defTabSz="910828" hangingPunct="0">
              <a:buSzPct val="80000"/>
              <a:buFontTx/>
              <a:buChar char="•"/>
              <a:defRPr sz="3900"/>
            </a:pPr>
            <a:r>
              <a:rPr sz="1600" kern="0" dirty="0">
                <a:solidFill>
                  <a:srgbClr val="000000"/>
                </a:solidFill>
                <a:uFill>
                  <a:solidFill>
                    <a:srgbClr val="000000"/>
                  </a:solidFill>
                </a:uFill>
                <a:latin typeface="Times" pitchFamily="2" charset="0"/>
                <a:sym typeface="Avenir Next"/>
              </a:rPr>
              <a:t>Polarimeter runs were taken approximately every week </a:t>
            </a:r>
          </a:p>
        </p:txBody>
      </p:sp>
      <p:sp>
        <p:nvSpPr>
          <p:cNvPr id="17" name="Kent Paschke">
            <a:extLst>
              <a:ext uri="{FF2B5EF4-FFF2-40B4-BE49-F238E27FC236}">
                <a16:creationId xmlns:a16="http://schemas.microsoft.com/office/drawing/2014/main" xmlns="" id="{00ED9AFA-2B03-6F49-8035-C845EE21CB61}"/>
              </a:ext>
            </a:extLst>
          </p:cNvPr>
          <p:cNvSpPr/>
          <p:nvPr/>
        </p:nvSpPr>
        <p:spPr>
          <a:xfrm>
            <a:off x="1911877" y="6469018"/>
            <a:ext cx="1071563"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Caryn </a:t>
            </a:r>
            <a:r>
              <a:rPr lang="en-US" sz="1400" kern="0" dirty="0" err="1">
                <a:latin typeface="Times" pitchFamily="2" charset="0"/>
                <a:sym typeface="Avenir Next"/>
              </a:rPr>
              <a:t>Palatchi</a:t>
            </a:r>
            <a:endParaRPr sz="1400" kern="0" dirty="0">
              <a:latin typeface="Times" pitchFamily="2" charset="0"/>
              <a:sym typeface="Avenir Next"/>
            </a:endParaRPr>
          </a:p>
        </p:txBody>
      </p:sp>
      <p:sp>
        <p:nvSpPr>
          <p:cNvPr id="18" name="November 6, 2020">
            <a:extLst>
              <a:ext uri="{FF2B5EF4-FFF2-40B4-BE49-F238E27FC236}">
                <a16:creationId xmlns:a16="http://schemas.microsoft.com/office/drawing/2014/main" xmlns="" id="{112339B4-0138-FD46-AA24-9A33C1826234}"/>
              </a:ext>
            </a:extLst>
          </p:cNvPr>
          <p:cNvSpPr/>
          <p:nvPr/>
        </p:nvSpPr>
        <p:spPr>
          <a:xfrm>
            <a:off x="7008156" y="6564293"/>
            <a:ext cx="1587265"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October 12</a:t>
            </a:r>
            <a:r>
              <a:rPr sz="1400" kern="0" dirty="0">
                <a:latin typeface="Times" pitchFamily="2" charset="0"/>
                <a:sym typeface="Avenir Next"/>
              </a:rPr>
              <a:t>, 202</a:t>
            </a:r>
            <a:r>
              <a:rPr lang="en-US" sz="1400" kern="0" dirty="0">
                <a:latin typeface="Times" pitchFamily="2" charset="0"/>
                <a:sym typeface="Avenir Next"/>
              </a:rPr>
              <a:t>1</a:t>
            </a:r>
            <a:endParaRPr sz="1400" kern="0" dirty="0">
              <a:latin typeface="Times" pitchFamily="2" charset="0"/>
              <a:sym typeface="Avenir Next"/>
            </a:endParaRPr>
          </a:p>
        </p:txBody>
      </p:sp>
      <p:sp>
        <p:nvSpPr>
          <p:cNvPr id="20" name="JLab Seminar">
            <a:extLst>
              <a:ext uri="{FF2B5EF4-FFF2-40B4-BE49-F238E27FC236}">
                <a16:creationId xmlns:a16="http://schemas.microsoft.com/office/drawing/2014/main" xmlns="" id="{0422E1FD-2EA0-0342-9F80-FE1C96EC1330}"/>
              </a:ext>
            </a:extLst>
          </p:cNvPr>
          <p:cNvSpPr/>
          <p:nvPr/>
        </p:nvSpPr>
        <p:spPr>
          <a:xfrm>
            <a:off x="5265305" y="6564294"/>
            <a:ext cx="1531032"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DNP</a:t>
            </a:r>
            <a:endParaRPr sz="1400" kern="0" dirty="0">
              <a:latin typeface="Times" pitchFamily="2" charset="0"/>
              <a:sym typeface="Avenir Next"/>
            </a:endParaRPr>
          </a:p>
        </p:txBody>
      </p:sp>
      <p:sp>
        <p:nvSpPr>
          <p:cNvPr id="3" name="Rectangle 2">
            <a:extLst>
              <a:ext uri="{FF2B5EF4-FFF2-40B4-BE49-F238E27FC236}">
                <a16:creationId xmlns:a16="http://schemas.microsoft.com/office/drawing/2014/main" xmlns="" id="{8C5750E0-DEC3-3647-9865-CAD750594CCE}"/>
              </a:ext>
            </a:extLst>
          </p:cNvPr>
          <p:cNvSpPr/>
          <p:nvPr/>
        </p:nvSpPr>
        <p:spPr>
          <a:xfrm>
            <a:off x="5655856" y="693227"/>
            <a:ext cx="2782131" cy="400110"/>
          </a:xfrm>
          <a:prstGeom prst="rect">
            <a:avLst/>
          </a:prstGeom>
        </p:spPr>
        <p:txBody>
          <a:bodyPr wrap="square">
            <a:spAutoFit/>
          </a:bodyPr>
          <a:lstStyle/>
          <a:p>
            <a:pPr marL="40640" marR="40640" defTabSz="910828" hangingPunct="0">
              <a:buSzPct val="80000"/>
              <a:defRPr sz="3900"/>
            </a:pPr>
            <a:r>
              <a:rPr lang="en-US" sz="2000" kern="0" dirty="0">
                <a:solidFill>
                  <a:srgbClr val="000000"/>
                </a:solidFill>
                <a:uFill>
                  <a:solidFill>
                    <a:srgbClr val="000000"/>
                  </a:solidFill>
                </a:uFill>
                <a:latin typeface="Times" pitchFamily="2" charset="0"/>
                <a:sym typeface="Avenir Next"/>
              </a:rPr>
              <a:t>Moller Polarimetry</a:t>
            </a:r>
          </a:p>
        </p:txBody>
      </p:sp>
      <p:sp>
        <p:nvSpPr>
          <p:cNvPr id="22" name="Utilized integrating technique with photon detector (as in PREX-1)…">
            <a:extLst>
              <a:ext uri="{FF2B5EF4-FFF2-40B4-BE49-F238E27FC236}">
                <a16:creationId xmlns:a16="http://schemas.microsoft.com/office/drawing/2014/main" xmlns="" id="{C8C29A12-C201-C940-B56E-1A596532215F}"/>
              </a:ext>
            </a:extLst>
          </p:cNvPr>
          <p:cNvSpPr txBox="1"/>
          <p:nvPr/>
        </p:nvSpPr>
        <p:spPr>
          <a:xfrm>
            <a:off x="381000" y="4577862"/>
            <a:ext cx="3610049" cy="1741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255790" marR="40640" indent="-194830" defTabSz="910828" hangingPunct="0">
              <a:spcBef>
                <a:spcPts val="500"/>
              </a:spcBef>
              <a:buSzPct val="80000"/>
              <a:buFontTx/>
              <a:buChar char="•"/>
              <a:defRPr sz="4500"/>
            </a:pPr>
            <a:r>
              <a:rPr lang="en-US" sz="1600" kern="0" dirty="0">
                <a:solidFill>
                  <a:srgbClr val="000000"/>
                </a:solidFill>
                <a:uFill>
                  <a:solidFill>
                    <a:srgbClr val="000000"/>
                  </a:solidFill>
                </a:uFill>
                <a:latin typeface="Times" pitchFamily="2" charset="0"/>
                <a:sym typeface="Avenir Next"/>
              </a:rPr>
              <a:t>Continuous, non-invasive measurement</a:t>
            </a:r>
          </a:p>
          <a:p>
            <a:pPr marL="255790" marR="40640" indent="-194830" defTabSz="910828" hangingPunct="0">
              <a:spcBef>
                <a:spcPts val="500"/>
              </a:spcBef>
              <a:buSzPct val="80000"/>
              <a:buFontTx/>
              <a:buChar char="•"/>
              <a:defRPr sz="4500"/>
            </a:pPr>
            <a:r>
              <a:rPr sz="1600" kern="0" dirty="0">
                <a:solidFill>
                  <a:srgbClr val="000000"/>
                </a:solidFill>
                <a:uFill>
                  <a:solidFill>
                    <a:srgbClr val="000000"/>
                  </a:solidFill>
                </a:uFill>
                <a:latin typeface="Times" pitchFamily="2" charset="0"/>
                <a:sym typeface="Avenir Next"/>
              </a:rPr>
              <a:t>Utilized integrating technique with photon detector </a:t>
            </a:r>
            <a:endParaRPr lang="en-US" sz="1600" kern="0" dirty="0">
              <a:solidFill>
                <a:srgbClr val="000000"/>
              </a:solidFill>
              <a:uFill>
                <a:solidFill>
                  <a:srgbClr val="000000"/>
                </a:solidFill>
              </a:uFill>
              <a:latin typeface="Times" pitchFamily="2" charset="0"/>
              <a:sym typeface="Avenir Next"/>
            </a:endParaRPr>
          </a:p>
          <a:p>
            <a:pPr marL="255790" marR="40640" indent="-194830" defTabSz="910828" hangingPunct="0">
              <a:spcBef>
                <a:spcPts val="500"/>
              </a:spcBef>
              <a:buSzPct val="80000"/>
              <a:buFontTx/>
              <a:buChar char="•"/>
              <a:defRPr sz="4500"/>
            </a:pPr>
            <a:r>
              <a:rPr lang="en-US" sz="1600" kern="0" dirty="0">
                <a:solidFill>
                  <a:srgbClr val="000000"/>
                </a:solidFill>
                <a:uFill>
                  <a:solidFill>
                    <a:srgbClr val="000000"/>
                  </a:solidFill>
                </a:uFill>
                <a:latin typeface="Times" pitchFamily="2" charset="0"/>
                <a:sym typeface="Avenir Next"/>
              </a:rPr>
              <a:t>E</a:t>
            </a:r>
            <a:r>
              <a:rPr sz="1600" kern="0" dirty="0">
                <a:solidFill>
                  <a:srgbClr val="000000"/>
                </a:solidFill>
                <a:uFill>
                  <a:solidFill>
                    <a:srgbClr val="000000"/>
                  </a:solidFill>
                </a:uFill>
                <a:latin typeface="Times" pitchFamily="2" charset="0"/>
                <a:sym typeface="Avenir Next"/>
              </a:rPr>
              <a:t>valuat</a:t>
            </a:r>
            <a:r>
              <a:rPr lang="en-US" sz="1600" kern="0" dirty="0">
                <a:solidFill>
                  <a:srgbClr val="000000"/>
                </a:solidFill>
                <a:uFill>
                  <a:solidFill>
                    <a:srgbClr val="000000"/>
                  </a:solidFill>
                </a:uFill>
                <a:latin typeface="Times" pitchFamily="2" charset="0"/>
                <a:sym typeface="Avenir Next"/>
              </a:rPr>
              <a:t>ed</a:t>
            </a:r>
            <a:r>
              <a:rPr sz="1600" kern="0" dirty="0">
                <a:solidFill>
                  <a:srgbClr val="000000"/>
                </a:solidFill>
                <a:uFill>
                  <a:solidFill>
                    <a:srgbClr val="000000"/>
                  </a:solidFill>
                </a:uFill>
                <a:latin typeface="Times" pitchFamily="2" charset="0"/>
                <a:sym typeface="Avenir Next"/>
              </a:rPr>
              <a:t> systematic uncertainty</a:t>
            </a:r>
          </a:p>
          <a:p>
            <a:pPr marL="255790" marR="40640" indent="-194830" defTabSz="910828" hangingPunct="0">
              <a:spcBef>
                <a:spcPts val="500"/>
              </a:spcBef>
              <a:buSzPct val="80000"/>
              <a:buFontTx/>
              <a:buChar char="•"/>
              <a:defRPr sz="4500"/>
            </a:pPr>
            <a:r>
              <a:rPr lang="en-US" sz="1600" kern="0" dirty="0">
                <a:solidFill>
                  <a:srgbClr val="000000"/>
                </a:solidFill>
                <a:uFill>
                  <a:solidFill>
                    <a:srgbClr val="000000"/>
                  </a:solidFill>
                </a:uFill>
                <a:latin typeface="Times" pitchFamily="2" charset="0"/>
                <a:sym typeface="Avenir Next"/>
              </a:rPr>
              <a:t>Polarimeter runs taken continuously alongside main detector data</a:t>
            </a:r>
            <a:endParaRPr sz="1600" kern="0" dirty="0">
              <a:solidFill>
                <a:srgbClr val="000000"/>
              </a:solidFill>
              <a:uFill>
                <a:solidFill>
                  <a:srgbClr val="000000"/>
                </a:solidFill>
              </a:uFill>
              <a:latin typeface="Times" pitchFamily="2" charset="0"/>
              <a:sym typeface="Avenir Next"/>
            </a:endParaRPr>
          </a:p>
        </p:txBody>
      </p:sp>
      <p:sp>
        <p:nvSpPr>
          <p:cNvPr id="23" name="Rectangle 22">
            <a:extLst>
              <a:ext uri="{FF2B5EF4-FFF2-40B4-BE49-F238E27FC236}">
                <a16:creationId xmlns:a16="http://schemas.microsoft.com/office/drawing/2014/main" xmlns="" id="{3D116568-013E-294A-8918-C2EB4CA229EF}"/>
              </a:ext>
            </a:extLst>
          </p:cNvPr>
          <p:cNvSpPr/>
          <p:nvPr/>
        </p:nvSpPr>
        <p:spPr>
          <a:xfrm>
            <a:off x="1168267" y="726416"/>
            <a:ext cx="2782131" cy="400110"/>
          </a:xfrm>
          <a:prstGeom prst="rect">
            <a:avLst/>
          </a:prstGeom>
        </p:spPr>
        <p:txBody>
          <a:bodyPr wrap="square">
            <a:spAutoFit/>
          </a:bodyPr>
          <a:lstStyle/>
          <a:p>
            <a:pPr marL="40640" marR="40640" defTabSz="910828" hangingPunct="0">
              <a:buSzPct val="80000"/>
              <a:defRPr sz="3900"/>
            </a:pPr>
            <a:r>
              <a:rPr lang="en-US" sz="2000" kern="0" dirty="0">
                <a:solidFill>
                  <a:srgbClr val="000000"/>
                </a:solidFill>
                <a:uFill>
                  <a:solidFill>
                    <a:srgbClr val="000000"/>
                  </a:solidFill>
                </a:uFill>
                <a:latin typeface="Times" pitchFamily="2" charset="0"/>
                <a:sym typeface="Avenir Next"/>
              </a:rPr>
              <a:t>Compton Polarimetry</a:t>
            </a:r>
          </a:p>
        </p:txBody>
      </p:sp>
      <p:pic>
        <p:nvPicPr>
          <p:cNvPr id="5" name="Picture 4">
            <a:extLst>
              <a:ext uri="{FF2B5EF4-FFF2-40B4-BE49-F238E27FC236}">
                <a16:creationId xmlns:a16="http://schemas.microsoft.com/office/drawing/2014/main" xmlns="" id="{B8EB40B6-08A1-2A48-B9E2-D48C5B9AC44A}"/>
              </a:ext>
            </a:extLst>
          </p:cNvPr>
          <p:cNvPicPr>
            <a:picLocks noChangeAspect="1"/>
          </p:cNvPicPr>
          <p:nvPr/>
        </p:nvPicPr>
        <p:blipFill>
          <a:blip r:embed="rId4" cstate="print"/>
          <a:stretch>
            <a:fillRect/>
          </a:stretch>
        </p:blipFill>
        <p:spPr>
          <a:xfrm>
            <a:off x="2819400" y="2291862"/>
            <a:ext cx="1219200" cy="1550013"/>
          </a:xfrm>
          <a:prstGeom prst="rect">
            <a:avLst/>
          </a:prstGeom>
          <a:ln>
            <a:solidFill>
              <a:schemeClr val="tx1"/>
            </a:solidFill>
          </a:ln>
        </p:spPr>
      </p:pic>
      <p:pic>
        <p:nvPicPr>
          <p:cNvPr id="6" name="Picture 5">
            <a:extLst>
              <a:ext uri="{FF2B5EF4-FFF2-40B4-BE49-F238E27FC236}">
                <a16:creationId xmlns:a16="http://schemas.microsoft.com/office/drawing/2014/main" xmlns="" id="{2EF44563-DDAA-A343-8F10-476E17ACD877}"/>
              </a:ext>
            </a:extLst>
          </p:cNvPr>
          <p:cNvPicPr>
            <a:picLocks noChangeAspect="1"/>
          </p:cNvPicPr>
          <p:nvPr/>
        </p:nvPicPr>
        <p:blipFill>
          <a:blip r:embed="rId5" cstate="print"/>
          <a:stretch>
            <a:fillRect/>
          </a:stretch>
        </p:blipFill>
        <p:spPr>
          <a:xfrm>
            <a:off x="152400" y="1987062"/>
            <a:ext cx="1295400" cy="2057400"/>
          </a:xfrm>
          <a:prstGeom prst="rect">
            <a:avLst/>
          </a:prstGeom>
          <a:ln>
            <a:solidFill>
              <a:schemeClr val="tx1"/>
            </a:solidFill>
          </a:ln>
        </p:spPr>
      </p:pic>
      <p:pic>
        <p:nvPicPr>
          <p:cNvPr id="9" name="Picture 8">
            <a:extLst>
              <a:ext uri="{FF2B5EF4-FFF2-40B4-BE49-F238E27FC236}">
                <a16:creationId xmlns:a16="http://schemas.microsoft.com/office/drawing/2014/main" xmlns="" id="{D155C27D-7597-264F-8D51-4F2A99A55E4F}"/>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152400" y="1072662"/>
            <a:ext cx="4291444" cy="1479616"/>
          </a:xfrm>
          <a:prstGeom prst="rect">
            <a:avLst/>
          </a:prstGeom>
        </p:spPr>
      </p:pic>
      <p:sp>
        <p:nvSpPr>
          <p:cNvPr id="27" name="Rectangle 26">
            <a:extLst>
              <a:ext uri="{FF2B5EF4-FFF2-40B4-BE49-F238E27FC236}">
                <a16:creationId xmlns:a16="http://schemas.microsoft.com/office/drawing/2014/main" xmlns="" id="{4DB8A989-3B23-9248-BC05-5DC221046E62}"/>
              </a:ext>
            </a:extLst>
          </p:cNvPr>
          <p:cNvSpPr/>
          <p:nvPr/>
        </p:nvSpPr>
        <p:spPr>
          <a:xfrm>
            <a:off x="4977591" y="3730190"/>
            <a:ext cx="5089859" cy="276999"/>
          </a:xfrm>
          <a:prstGeom prst="rect">
            <a:avLst/>
          </a:prstGeom>
        </p:spPr>
        <p:txBody>
          <a:bodyPr wrap="square">
            <a:spAutoFit/>
          </a:bodyPr>
          <a:lstStyle/>
          <a:p>
            <a:r>
              <a:rPr lang="en-US" sz="1200" i="1" dirty="0">
                <a:solidFill>
                  <a:srgbClr val="212B49"/>
                </a:solidFill>
                <a:latin typeface="Times" pitchFamily="2" charset="0"/>
              </a:rPr>
              <a:t>Acknowledgments: S. </a:t>
            </a:r>
            <a:r>
              <a:rPr lang="en-US" sz="1200" i="1" dirty="0" err="1">
                <a:solidFill>
                  <a:srgbClr val="212B49"/>
                </a:solidFill>
                <a:latin typeface="Times" pitchFamily="2" charset="0"/>
              </a:rPr>
              <a:t>Malace</a:t>
            </a:r>
            <a:r>
              <a:rPr lang="en-US" sz="1200" i="1" dirty="0">
                <a:solidFill>
                  <a:srgbClr val="212B49"/>
                </a:solidFill>
                <a:latin typeface="Times" pitchFamily="2" charset="0"/>
              </a:rPr>
              <a:t>, E. King, D. Jones, P. Souder  </a:t>
            </a:r>
            <a:endParaRPr lang="en-US" sz="1200" i="1" dirty="0">
              <a:effectLst/>
              <a:latin typeface="Times" pitchFamily="2" charset="0"/>
            </a:endParaRPr>
          </a:p>
        </p:txBody>
      </p:sp>
      <p:sp>
        <p:nvSpPr>
          <p:cNvPr id="24" name="TextBox 23"/>
          <p:cNvSpPr txBox="1"/>
          <p:nvPr/>
        </p:nvSpPr>
        <p:spPr>
          <a:xfrm>
            <a:off x="2743200" y="109622"/>
            <a:ext cx="5029200" cy="584775"/>
          </a:xfrm>
          <a:prstGeom prst="rect">
            <a:avLst/>
          </a:prstGeom>
          <a:noFill/>
        </p:spPr>
        <p:txBody>
          <a:bodyPr wrap="square" rtlCol="0">
            <a:spAutoFit/>
          </a:bodyPr>
          <a:lstStyle/>
          <a:p>
            <a:r>
              <a:rPr lang="en-US" sz="3200" dirty="0"/>
              <a:t>Beam  </a:t>
            </a:r>
            <a:r>
              <a:rPr lang="en-US" sz="3200" dirty="0" err="1"/>
              <a:t>Polarimetry</a:t>
            </a:r>
            <a:r>
              <a:rPr lang="en-US" sz="3200" dirty="0"/>
              <a:t> </a:t>
            </a:r>
          </a:p>
        </p:txBody>
      </p:sp>
      <p:sp>
        <p:nvSpPr>
          <p:cNvPr id="25" name="Rectangle 24">
            <a:extLst>
              <a:ext uri="{FF2B5EF4-FFF2-40B4-BE49-F238E27FC236}">
                <a16:creationId xmlns:a16="http://schemas.microsoft.com/office/drawing/2014/main" xmlns="" id="{B2B746E0-EF35-7A47-88B5-D3E0C4E9C0DA}"/>
              </a:ext>
            </a:extLst>
          </p:cNvPr>
          <p:cNvSpPr/>
          <p:nvPr/>
        </p:nvSpPr>
        <p:spPr>
          <a:xfrm>
            <a:off x="29184" y="4105072"/>
            <a:ext cx="4724400" cy="461665"/>
          </a:xfrm>
          <a:prstGeom prst="rect">
            <a:avLst/>
          </a:prstGeom>
        </p:spPr>
        <p:txBody>
          <a:bodyPr wrap="square">
            <a:spAutoFit/>
          </a:bodyPr>
          <a:lstStyle/>
          <a:p>
            <a:r>
              <a:rPr lang="en-US" sz="1200" i="1" dirty="0">
                <a:solidFill>
                  <a:srgbClr val="212B49"/>
                </a:solidFill>
                <a:latin typeface="Times" pitchFamily="2" charset="0"/>
              </a:rPr>
              <a:t>Acknowledgments: A.J. </a:t>
            </a:r>
            <a:r>
              <a:rPr lang="en-US" sz="1200" i="1" dirty="0" err="1">
                <a:solidFill>
                  <a:srgbClr val="212B49"/>
                </a:solidFill>
                <a:latin typeface="Times" pitchFamily="2" charset="0"/>
              </a:rPr>
              <a:t>Zec</a:t>
            </a:r>
            <a:r>
              <a:rPr lang="en-US" sz="1200" i="1" dirty="0">
                <a:solidFill>
                  <a:srgbClr val="212B49"/>
                </a:solidFill>
                <a:latin typeface="Times" pitchFamily="2" charset="0"/>
              </a:rPr>
              <a:t>, J. C. Cornejo, M. Dalton, C. Gal, D. Gaskell, C. </a:t>
            </a:r>
            <a:r>
              <a:rPr lang="en-US" sz="1200" i="1" dirty="0" err="1">
                <a:solidFill>
                  <a:srgbClr val="212B49"/>
                </a:solidFill>
                <a:latin typeface="Times" pitchFamily="2" charset="0"/>
              </a:rPr>
              <a:t>Palatchi</a:t>
            </a:r>
            <a:r>
              <a:rPr lang="en-US" sz="1200" i="1" dirty="0">
                <a:solidFill>
                  <a:srgbClr val="212B49"/>
                </a:solidFill>
                <a:latin typeface="Times" pitchFamily="2" charset="0"/>
              </a:rPr>
              <a:t>, K. </a:t>
            </a:r>
            <a:r>
              <a:rPr lang="en-US" sz="1200" i="1" dirty="0" err="1">
                <a:solidFill>
                  <a:srgbClr val="212B49"/>
                </a:solidFill>
                <a:latin typeface="Times" pitchFamily="2" charset="0"/>
              </a:rPr>
              <a:t>Paschke</a:t>
            </a:r>
            <a:r>
              <a:rPr lang="en-US" sz="1200" i="1" dirty="0">
                <a:solidFill>
                  <a:srgbClr val="212B49"/>
                </a:solidFill>
                <a:latin typeface="Times" pitchFamily="2" charset="0"/>
              </a:rPr>
              <a:t>, A. </a:t>
            </a:r>
            <a:r>
              <a:rPr lang="en-US" sz="1200" i="1" dirty="0" err="1">
                <a:solidFill>
                  <a:srgbClr val="212B49"/>
                </a:solidFill>
                <a:latin typeface="Times" pitchFamily="2" charset="0"/>
              </a:rPr>
              <a:t>Premithilake</a:t>
            </a:r>
            <a:r>
              <a:rPr lang="en-US" sz="1200" i="1" dirty="0">
                <a:solidFill>
                  <a:srgbClr val="212B49"/>
                </a:solidFill>
                <a:latin typeface="Times" pitchFamily="2" charset="0"/>
              </a:rPr>
              <a:t>, B. Quinn </a:t>
            </a:r>
            <a:endParaRPr lang="en-US" sz="1200" i="1" dirty="0">
              <a:effectLst/>
              <a:latin typeface="Times" pitchFamily="2" charset="0"/>
            </a:endParaRPr>
          </a:p>
        </p:txBody>
      </p:sp>
      <p:sp>
        <p:nvSpPr>
          <p:cNvPr id="26" name="TextBox 25"/>
          <p:cNvSpPr txBox="1"/>
          <p:nvPr/>
        </p:nvSpPr>
        <p:spPr>
          <a:xfrm>
            <a:off x="8534400" y="6404610"/>
            <a:ext cx="548640" cy="369332"/>
          </a:xfrm>
          <a:prstGeom prst="rect">
            <a:avLst/>
          </a:prstGeom>
          <a:noFill/>
        </p:spPr>
        <p:txBody>
          <a:bodyPr wrap="square" rtlCol="0">
            <a:spAutoFit/>
          </a:bodyPr>
          <a:lstStyle/>
          <a:p>
            <a:r>
              <a:rPr lang="en-US" dirty="0"/>
              <a:t>p26</a:t>
            </a:r>
          </a:p>
        </p:txBody>
      </p:sp>
      <p:sp>
        <p:nvSpPr>
          <p:cNvPr id="19" name="TextBox 18">
            <a:extLst>
              <a:ext uri="{FF2B5EF4-FFF2-40B4-BE49-F238E27FC236}">
                <a16:creationId xmlns:a16="http://schemas.microsoft.com/office/drawing/2014/main" xmlns="" id="{36FB5C5F-9635-4CFD-801F-3BEE2A6EEEDB}"/>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SSNET 22 </a:t>
            </a:r>
          </a:p>
        </p:txBody>
      </p:sp>
    </p:spTree>
    <p:extLst>
      <p:ext uri="{BB962C8B-B14F-4D97-AF65-F5344CB8AC3E}">
        <p14:creationId xmlns:p14="http://schemas.microsoft.com/office/powerpoint/2010/main" xmlns="" val="497631618"/>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TextBox 12"/>
          <p:cNvSpPr txBox="1"/>
          <p:nvPr/>
        </p:nvSpPr>
        <p:spPr>
          <a:xfrm>
            <a:off x="125993" y="5265141"/>
            <a:ext cx="2789546" cy="584775"/>
          </a:xfrm>
          <a:prstGeom prst="rect">
            <a:avLst/>
          </a:prstGeom>
          <a:ln w="114300">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800">
                <a:uFillTx/>
              </a:defRPr>
            </a:pPr>
            <a:r>
              <a:rPr kumimoji="0" sz="1600" b="0" i="0" u="none" strike="noStrike" kern="0" cap="none" spc="0" normalizeH="0" baseline="0" noProof="0" dirty="0">
                <a:ln>
                  <a:noFill/>
                </a:ln>
                <a:solidFill>
                  <a:srgbClr val="000000"/>
                </a:solidFill>
                <a:effectLst/>
                <a:uLnTx/>
                <a:uFillTx/>
                <a:latin typeface="Times" pitchFamily="2" charset="0"/>
                <a:sym typeface="Avenir Next"/>
              </a:rPr>
              <a:t>Average </a:t>
            </a:r>
            <a:r>
              <a:rPr kumimoji="0" lang="en-US" sz="1600" b="0" i="0" u="none" strike="noStrike" kern="0" cap="none" spc="0" normalizeH="0" baseline="0" noProof="0" dirty="0">
                <a:ln>
                  <a:noFill/>
                </a:ln>
                <a:solidFill>
                  <a:srgbClr val="000000"/>
                </a:solidFill>
                <a:effectLst/>
                <a:uLnTx/>
                <a:uFillTx/>
                <a:latin typeface="Times" pitchFamily="2" charset="0"/>
                <a:sym typeface="Avenir Next"/>
              </a:rPr>
              <a:t>Compton </a:t>
            </a:r>
            <a:r>
              <a:rPr kumimoji="0" sz="1600" b="0" i="0" u="none" strike="noStrike" kern="0" cap="none" spc="0" normalizeH="0" baseline="0" noProof="0" dirty="0">
                <a:ln>
                  <a:noFill/>
                </a:ln>
                <a:solidFill>
                  <a:srgbClr val="000000"/>
                </a:solidFill>
                <a:effectLst/>
                <a:uLnTx/>
                <a:uFillTx/>
                <a:latin typeface="Times" pitchFamily="2" charset="0"/>
                <a:sym typeface="Avenir Next"/>
              </a:rPr>
              <a:t>polarization:</a:t>
            </a:r>
          </a:p>
          <a:p>
            <a:pPr lvl="0" algn="ctr" hangingPunct="0">
              <a:defRPr sz="4800" b="1">
                <a:uFillTx/>
              </a:defRPr>
            </a:pPr>
            <a:r>
              <a:rPr kumimoji="0" lang="en-US" sz="1600" b="1" i="0" u="none" strike="noStrike" kern="0" cap="none" spc="0" normalizeH="0" baseline="0" noProof="0" dirty="0">
                <a:ln>
                  <a:noFill/>
                </a:ln>
                <a:solidFill>
                  <a:srgbClr val="000000"/>
                </a:solidFill>
                <a:effectLst/>
                <a:uLnTx/>
                <a:uFillTx/>
                <a:latin typeface="Times" pitchFamily="2" charset="0"/>
                <a:sym typeface="Avenir Next"/>
              </a:rPr>
              <a:t>87.10</a:t>
            </a:r>
            <a:r>
              <a:rPr kumimoji="0" sz="1600" b="1" i="0" u="none" strike="noStrike" kern="0" cap="none" spc="0" normalizeH="0" baseline="0" noProof="0" dirty="0">
                <a:ln>
                  <a:noFill/>
                </a:ln>
                <a:solidFill>
                  <a:srgbClr val="000000"/>
                </a:solidFill>
                <a:effectLst/>
                <a:uLnTx/>
                <a:uFillTx/>
                <a:latin typeface="Times" pitchFamily="2" charset="0"/>
                <a:sym typeface="Avenir Next"/>
              </a:rPr>
              <a:t> ± </a:t>
            </a:r>
            <a:r>
              <a:rPr kumimoji="0" lang="en-US" sz="1600" b="1" i="0" u="none" strike="noStrike" kern="0" cap="none" spc="0" normalizeH="0" baseline="0" noProof="0" dirty="0">
                <a:ln>
                  <a:noFill/>
                </a:ln>
                <a:solidFill>
                  <a:srgbClr val="000000"/>
                </a:solidFill>
                <a:effectLst/>
                <a:uLnTx/>
                <a:uFillTx/>
                <a:latin typeface="Times" pitchFamily="2" charset="0"/>
                <a:sym typeface="Avenir Next"/>
              </a:rPr>
              <a:t>(0.52</a:t>
            </a:r>
            <a:r>
              <a:rPr kumimoji="0" sz="1600" b="1" i="0" u="none" strike="noStrike" kern="0" cap="none" spc="0" normalizeH="0" baseline="0" noProof="0" dirty="0">
                <a:ln>
                  <a:noFill/>
                </a:ln>
                <a:solidFill>
                  <a:srgbClr val="000000"/>
                </a:solidFill>
                <a:effectLst/>
                <a:uLnTx/>
                <a:uFillTx/>
                <a:latin typeface="Times" pitchFamily="2" charset="0"/>
                <a:sym typeface="Avenir Next"/>
              </a:rPr>
              <a:t>%</a:t>
            </a:r>
            <a:r>
              <a:rPr lang="en-US" sz="1600" b="1" kern="0" dirty="0">
                <a:solidFill>
                  <a:srgbClr val="000000"/>
                </a:solidFill>
                <a:latin typeface="Times" pitchFamily="2" charset="0"/>
                <a:sym typeface="Avenir Next"/>
              </a:rPr>
              <a:t> </a:t>
            </a:r>
            <a:r>
              <a:rPr lang="en-US" sz="1600" b="1" kern="0" dirty="0" err="1">
                <a:solidFill>
                  <a:srgbClr val="000000"/>
                </a:solidFill>
                <a:latin typeface="Times" pitchFamily="2" charset="0"/>
                <a:sym typeface="Avenir Next"/>
              </a:rPr>
              <a:t>dP</a:t>
            </a:r>
            <a:r>
              <a:rPr lang="en-US" sz="1600" b="1" kern="0" dirty="0">
                <a:solidFill>
                  <a:srgbClr val="000000"/>
                </a:solidFill>
                <a:latin typeface="Times" pitchFamily="2" charset="0"/>
                <a:sym typeface="Avenir Next"/>
              </a:rPr>
              <a:t>/P) </a:t>
            </a:r>
            <a:endParaRPr kumimoji="0" sz="1600" b="1" i="0" u="none" strike="noStrike" kern="0" cap="none" spc="0" normalizeH="0" baseline="0" noProof="0" dirty="0">
              <a:ln>
                <a:noFill/>
              </a:ln>
              <a:solidFill>
                <a:srgbClr val="000000"/>
              </a:solidFill>
              <a:effectLst/>
              <a:uLnTx/>
              <a:uFillTx/>
              <a:latin typeface="Times" pitchFamily="2" charset="0"/>
              <a:sym typeface="Avenir Next"/>
            </a:endParaRPr>
          </a:p>
        </p:txBody>
      </p:sp>
      <p:sp>
        <p:nvSpPr>
          <p:cNvPr id="16" name="November 6, 2020">
            <a:extLst>
              <a:ext uri="{FF2B5EF4-FFF2-40B4-BE49-F238E27FC236}">
                <a16:creationId xmlns:a16="http://schemas.microsoft.com/office/drawing/2014/main" xmlns="" id="{CF1F3A7F-CF7B-0240-BB35-08313832B5CD}"/>
              </a:ext>
            </a:extLst>
          </p:cNvPr>
          <p:cNvSpPr/>
          <p:nvPr/>
        </p:nvSpPr>
        <p:spPr>
          <a:xfrm>
            <a:off x="7008156" y="6564293"/>
            <a:ext cx="1587265"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imes" pitchFamily="2" charset="0"/>
                <a:sym typeface="Avenir Next"/>
              </a:rPr>
              <a:t>October 12</a:t>
            </a:r>
            <a:r>
              <a:rPr kumimoji="0" sz="1400" b="0" i="0" u="none" strike="noStrike" kern="0" cap="none" spc="0" normalizeH="0" baseline="0" noProof="0" dirty="0">
                <a:ln>
                  <a:noFill/>
                </a:ln>
                <a:solidFill>
                  <a:srgbClr val="FFFFFF"/>
                </a:solidFill>
                <a:effectLst/>
                <a:uLnTx/>
                <a:uFillTx/>
                <a:latin typeface="Times" pitchFamily="2" charset="0"/>
                <a:sym typeface="Avenir Next"/>
              </a:rPr>
              <a:t>, 202</a:t>
            </a:r>
            <a:r>
              <a:rPr kumimoji="0" lang="en-US" sz="1400" b="0" i="0" u="none" strike="noStrike" kern="0" cap="none" spc="0" normalizeH="0" baseline="0" noProof="0" dirty="0">
                <a:ln>
                  <a:noFill/>
                </a:ln>
                <a:solidFill>
                  <a:srgbClr val="FFFFFF"/>
                </a:solidFill>
                <a:effectLst/>
                <a:uLnTx/>
                <a:uFillTx/>
                <a:latin typeface="Times" pitchFamily="2" charset="0"/>
                <a:sym typeface="Avenir Next"/>
              </a:rPr>
              <a:t>1</a:t>
            </a:r>
            <a:endParaRPr kumimoji="0" sz="1400" b="0" i="0" u="none" strike="noStrike" kern="0" cap="none" spc="0" normalizeH="0" baseline="0" noProof="0" dirty="0">
              <a:ln>
                <a:noFill/>
              </a:ln>
              <a:solidFill>
                <a:srgbClr val="FFFFFF"/>
              </a:solidFill>
              <a:effectLst/>
              <a:uLnTx/>
              <a:uFillTx/>
              <a:latin typeface="Times" pitchFamily="2" charset="0"/>
              <a:sym typeface="Avenir Next"/>
            </a:endParaRPr>
          </a:p>
        </p:txBody>
      </p:sp>
      <p:sp>
        <p:nvSpPr>
          <p:cNvPr id="17" name="Slide Number">
            <a:extLst>
              <a:ext uri="{FF2B5EF4-FFF2-40B4-BE49-F238E27FC236}">
                <a16:creationId xmlns:a16="http://schemas.microsoft.com/office/drawing/2014/main" xmlns="" id="{3FAA0C40-768F-3246-A679-19D5A4C3E41F}"/>
              </a:ext>
            </a:extLst>
          </p:cNvPr>
          <p:cNvSpPr txBox="1">
            <a:spLocks/>
          </p:cNvSpPr>
          <p:nvPr/>
        </p:nvSpPr>
        <p:spPr>
          <a:xfrm>
            <a:off x="8807237" y="6585546"/>
            <a:ext cx="275423" cy="3889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200" b="1" i="0" u="none" strike="noStrike" kern="0" cap="none" spc="0" normalizeH="0" baseline="0" noProof="0" smtClean="0">
                <a:ln>
                  <a:noFill/>
                </a:ln>
                <a:solidFill>
                  <a:srgbClr val="FFFFFF"/>
                </a:solidFill>
                <a:effectLst/>
                <a:uLnTx/>
                <a:uFill>
                  <a:solidFill>
                    <a:srgbClr val="000000"/>
                  </a:solidFill>
                </a:uFill>
                <a:latin typeface="Times" pitchFamily="2" charset="0"/>
                <a:sym typeface="Avenir Next"/>
              </a:rPr>
              <a:pPr marL="0" marR="0" lvl="0" indent="0" algn="l" defTabSz="914400" rtl="0" eaLnBrk="1" fontAlgn="auto" latinLnBrk="0" hangingPunct="0">
                <a:lnSpc>
                  <a:spcPct val="100000"/>
                </a:lnSpc>
                <a:spcBef>
                  <a:spcPts val="0"/>
                </a:spcBef>
                <a:spcAft>
                  <a:spcPts val="0"/>
                </a:spcAft>
                <a:buClrTx/>
                <a:buSzTx/>
                <a:buFontTx/>
                <a:buNone/>
                <a:tabLst/>
                <a:defRPr/>
              </a:pPr>
              <a:t>26</a:t>
            </a:fld>
            <a:endParaRPr kumimoji="0" lang="en-US" sz="1200" b="1" i="0" u="none" strike="noStrike" kern="0" cap="none" spc="0" normalizeH="0" baseline="0" noProof="0" dirty="0">
              <a:ln>
                <a:noFill/>
              </a:ln>
              <a:solidFill>
                <a:srgbClr val="FFFFFF"/>
              </a:solidFill>
              <a:effectLst/>
              <a:uLnTx/>
              <a:uFill>
                <a:solidFill>
                  <a:srgbClr val="000000"/>
                </a:solidFill>
              </a:uFill>
              <a:latin typeface="Times" pitchFamily="2" charset="0"/>
              <a:sym typeface="Avenir Next"/>
            </a:endParaRPr>
          </a:p>
        </p:txBody>
      </p:sp>
      <p:sp>
        <p:nvSpPr>
          <p:cNvPr id="18" name="JLab Seminar">
            <a:extLst>
              <a:ext uri="{FF2B5EF4-FFF2-40B4-BE49-F238E27FC236}">
                <a16:creationId xmlns:a16="http://schemas.microsoft.com/office/drawing/2014/main" xmlns="" id="{19EE566D-3C7B-A74B-A486-BAAA69D77A71}"/>
              </a:ext>
            </a:extLst>
          </p:cNvPr>
          <p:cNvSpPr/>
          <p:nvPr/>
        </p:nvSpPr>
        <p:spPr>
          <a:xfrm>
            <a:off x="5265305" y="6564294"/>
            <a:ext cx="1531032"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imes" pitchFamily="2" charset="0"/>
                <a:sym typeface="Avenir Next"/>
              </a:rPr>
              <a:t>DNP</a:t>
            </a:r>
            <a:endParaRPr kumimoji="0" sz="1400" b="0" i="0" u="none" strike="noStrike" kern="0" cap="none" spc="0" normalizeH="0" baseline="0" noProof="0" dirty="0">
              <a:ln>
                <a:noFill/>
              </a:ln>
              <a:solidFill>
                <a:srgbClr val="FFFFFF"/>
              </a:solidFill>
              <a:effectLst/>
              <a:uLnTx/>
              <a:uFillTx/>
              <a:latin typeface="Times" pitchFamily="2" charset="0"/>
              <a:sym typeface="Avenir Next"/>
            </a:endParaRPr>
          </a:p>
        </p:txBody>
      </p:sp>
      <p:pic>
        <p:nvPicPr>
          <p:cNvPr id="19" name="Picture 18">
            <a:extLst>
              <a:ext uri="{FF2B5EF4-FFF2-40B4-BE49-F238E27FC236}">
                <a16:creationId xmlns:a16="http://schemas.microsoft.com/office/drawing/2014/main" xmlns="" id="{E0FF5A84-4F99-A041-A8B2-F4666644CF18}"/>
              </a:ext>
            </a:extLst>
          </p:cNvPr>
          <p:cNvPicPr>
            <a:picLocks noChangeAspect="1"/>
          </p:cNvPicPr>
          <p:nvPr/>
        </p:nvPicPr>
        <p:blipFill rotWithShape="1">
          <a:blip r:embed="rId3" cstate="print"/>
          <a:srcRect l="14979" t="22404" r="14512" b="35901"/>
          <a:stretch/>
        </p:blipFill>
        <p:spPr>
          <a:xfrm>
            <a:off x="432941" y="1688338"/>
            <a:ext cx="7680960" cy="3342929"/>
          </a:xfrm>
          <a:prstGeom prst="rect">
            <a:avLst/>
          </a:prstGeom>
          <a:ln>
            <a:solidFill>
              <a:schemeClr val="tx1"/>
            </a:solidFill>
          </a:ln>
        </p:spPr>
      </p:pic>
      <p:sp>
        <p:nvSpPr>
          <p:cNvPr id="20" name="TextBox 12">
            <a:extLst>
              <a:ext uri="{FF2B5EF4-FFF2-40B4-BE49-F238E27FC236}">
                <a16:creationId xmlns:a16="http://schemas.microsoft.com/office/drawing/2014/main" xmlns="" id="{E9343E1B-BC5D-394C-AA92-3ED07BBD52BE}"/>
              </a:ext>
            </a:extLst>
          </p:cNvPr>
          <p:cNvSpPr txBox="1"/>
          <p:nvPr/>
        </p:nvSpPr>
        <p:spPr>
          <a:xfrm>
            <a:off x="6358732" y="5312920"/>
            <a:ext cx="2785268" cy="584775"/>
          </a:xfrm>
          <a:prstGeom prst="rect">
            <a:avLst/>
          </a:prstGeom>
          <a:ln w="114300">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800">
                <a:uFillTx/>
              </a:defRPr>
            </a:pPr>
            <a:r>
              <a:rPr kumimoji="0" sz="1600" b="0" i="0" u="none" strike="noStrike" kern="0" cap="none" spc="0" normalizeH="0" baseline="0" noProof="0" dirty="0">
                <a:ln>
                  <a:noFill/>
                </a:ln>
                <a:solidFill>
                  <a:srgbClr val="000000"/>
                </a:solidFill>
                <a:effectLst/>
                <a:uLnTx/>
                <a:uFillTx/>
                <a:latin typeface="Times" pitchFamily="2" charset="0"/>
                <a:sym typeface="Avenir Next"/>
              </a:rPr>
              <a:t>Average </a:t>
            </a:r>
            <a:r>
              <a:rPr kumimoji="0" lang="en-US" sz="1600" b="0" i="0" u="none" strike="noStrike" kern="0" cap="none" spc="0" normalizeH="0" baseline="0" noProof="0" dirty="0">
                <a:ln>
                  <a:noFill/>
                </a:ln>
                <a:solidFill>
                  <a:srgbClr val="000000"/>
                </a:solidFill>
                <a:effectLst/>
                <a:uLnTx/>
                <a:uFillTx/>
                <a:latin typeface="Times" pitchFamily="2" charset="0"/>
                <a:sym typeface="Avenir Next"/>
              </a:rPr>
              <a:t>Moller </a:t>
            </a:r>
            <a:r>
              <a:rPr kumimoji="0" sz="1600" b="0" i="0" u="none" strike="noStrike" kern="0" cap="none" spc="0" normalizeH="0" baseline="0" noProof="0" dirty="0">
                <a:ln>
                  <a:noFill/>
                </a:ln>
                <a:solidFill>
                  <a:srgbClr val="000000"/>
                </a:solidFill>
                <a:effectLst/>
                <a:uLnTx/>
                <a:uFillTx/>
                <a:latin typeface="Times" pitchFamily="2" charset="0"/>
                <a:sym typeface="Avenir Next"/>
              </a:rPr>
              <a:t>polarization:</a:t>
            </a:r>
          </a:p>
          <a:p>
            <a:pPr lvl="0" algn="ctr" hangingPunct="0">
              <a:defRPr sz="4800" b="1">
                <a:uFillTx/>
              </a:defRPr>
            </a:pPr>
            <a:r>
              <a:rPr kumimoji="0" lang="en-US" sz="1600" b="1" i="0" u="none" strike="noStrike" kern="0" cap="none" spc="0" normalizeH="0" baseline="0" noProof="0" dirty="0">
                <a:ln>
                  <a:noFill/>
                </a:ln>
                <a:solidFill>
                  <a:srgbClr val="000000"/>
                </a:solidFill>
                <a:effectLst/>
                <a:uLnTx/>
                <a:uFillTx/>
                <a:latin typeface="Times" pitchFamily="2" charset="0"/>
                <a:sym typeface="Avenir Next"/>
              </a:rPr>
              <a:t>87.06</a:t>
            </a:r>
            <a:r>
              <a:rPr kumimoji="0" sz="1600" b="1" i="0" u="none" strike="noStrike" kern="0" cap="none" spc="0" normalizeH="0" baseline="0" noProof="0" dirty="0">
                <a:ln>
                  <a:noFill/>
                </a:ln>
                <a:solidFill>
                  <a:srgbClr val="000000"/>
                </a:solidFill>
                <a:effectLst/>
                <a:uLnTx/>
                <a:uFillTx/>
                <a:latin typeface="Times" pitchFamily="2" charset="0"/>
                <a:sym typeface="Avenir Next"/>
              </a:rPr>
              <a:t> ± </a:t>
            </a:r>
            <a:r>
              <a:rPr kumimoji="0" lang="en-US" sz="1600" b="1" i="0" u="none" strike="noStrike" kern="0" cap="none" spc="0" normalizeH="0" baseline="0" noProof="0" dirty="0">
                <a:ln>
                  <a:noFill/>
                </a:ln>
                <a:solidFill>
                  <a:srgbClr val="000000"/>
                </a:solidFill>
                <a:effectLst/>
                <a:uLnTx/>
                <a:uFillTx/>
                <a:latin typeface="Times" pitchFamily="2" charset="0"/>
                <a:sym typeface="Avenir Next"/>
              </a:rPr>
              <a:t>(0.85</a:t>
            </a:r>
            <a:r>
              <a:rPr kumimoji="0" sz="1600" b="1" i="0" u="none" strike="noStrike" kern="0" cap="none" spc="0" normalizeH="0" baseline="0" noProof="0" dirty="0">
                <a:ln>
                  <a:noFill/>
                </a:ln>
                <a:solidFill>
                  <a:srgbClr val="000000"/>
                </a:solidFill>
                <a:effectLst/>
                <a:uLnTx/>
                <a:uFillTx/>
                <a:latin typeface="Times" pitchFamily="2" charset="0"/>
                <a:sym typeface="Avenir Next"/>
              </a:rPr>
              <a:t>%</a:t>
            </a:r>
            <a:r>
              <a:rPr lang="en-US" sz="1600" b="1" kern="0" dirty="0">
                <a:solidFill>
                  <a:srgbClr val="000000"/>
                </a:solidFill>
                <a:latin typeface="Times" pitchFamily="2" charset="0"/>
                <a:sym typeface="Avenir Next"/>
              </a:rPr>
              <a:t> </a:t>
            </a:r>
            <a:r>
              <a:rPr lang="en-US" sz="1600" b="1" kern="0" dirty="0" err="1">
                <a:solidFill>
                  <a:srgbClr val="000000"/>
                </a:solidFill>
                <a:latin typeface="Times" pitchFamily="2" charset="0"/>
                <a:sym typeface="Avenir Next"/>
              </a:rPr>
              <a:t>dP</a:t>
            </a:r>
            <a:r>
              <a:rPr lang="en-US" sz="1600" b="1" kern="0" dirty="0">
                <a:solidFill>
                  <a:srgbClr val="000000"/>
                </a:solidFill>
                <a:latin typeface="Times" pitchFamily="2" charset="0"/>
                <a:sym typeface="Avenir Next"/>
              </a:rPr>
              <a:t>/P) </a:t>
            </a:r>
            <a:endParaRPr kumimoji="0" sz="1600" b="1" i="0" u="none" strike="noStrike" kern="0" cap="none" spc="0" normalizeH="0" baseline="0" noProof="0" dirty="0">
              <a:ln>
                <a:noFill/>
              </a:ln>
              <a:solidFill>
                <a:srgbClr val="000000"/>
              </a:solidFill>
              <a:effectLst/>
              <a:uLnTx/>
              <a:uFillTx/>
              <a:latin typeface="Times" pitchFamily="2" charset="0"/>
              <a:sym typeface="Avenir Next"/>
            </a:endParaRPr>
          </a:p>
        </p:txBody>
      </p:sp>
      <p:sp>
        <p:nvSpPr>
          <p:cNvPr id="5" name="TextBox 4">
            <a:extLst>
              <a:ext uri="{FF2B5EF4-FFF2-40B4-BE49-F238E27FC236}">
                <a16:creationId xmlns:a16="http://schemas.microsoft.com/office/drawing/2014/main" xmlns="" id="{19A6A860-41E2-E544-BF38-0EB850714317}"/>
              </a:ext>
            </a:extLst>
          </p:cNvPr>
          <p:cNvSpPr txBox="1"/>
          <p:nvPr/>
        </p:nvSpPr>
        <p:spPr>
          <a:xfrm>
            <a:off x="8133945" y="2617248"/>
            <a:ext cx="990602"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
                  <a:solidFill>
                    <a:srgbClr val="000000"/>
                  </a:solidFill>
                </a:uFill>
                <a:latin typeface="Times" pitchFamily="2" charset="0"/>
                <a:sym typeface="Avenir Next"/>
              </a:rPr>
              <a:t>Spans</a:t>
            </a:r>
          </a:p>
          <a:p>
            <a:pPr marL="81280" marR="81280" indent="0" algn="l"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
                  <a:solidFill>
                    <a:srgbClr val="000000"/>
                  </a:solidFill>
                </a:uFill>
                <a:latin typeface="Times" pitchFamily="2" charset="0"/>
                <a:sym typeface="Avenir Next"/>
              </a:rPr>
              <a:t>~ +-1.3% relative error</a:t>
            </a:r>
          </a:p>
        </p:txBody>
      </p:sp>
      <p:cxnSp>
        <p:nvCxnSpPr>
          <p:cNvPr id="7" name="Straight Arrow Connector 6">
            <a:extLst>
              <a:ext uri="{FF2B5EF4-FFF2-40B4-BE49-F238E27FC236}">
                <a16:creationId xmlns:a16="http://schemas.microsoft.com/office/drawing/2014/main" xmlns="" id="{E29755DE-103E-534E-AC3C-BE6C61A911DF}"/>
              </a:ext>
            </a:extLst>
          </p:cNvPr>
          <p:cNvCxnSpPr>
            <a:cxnSpLocks/>
          </p:cNvCxnSpPr>
          <p:nvPr/>
        </p:nvCxnSpPr>
        <p:spPr>
          <a:xfrm flipV="1">
            <a:off x="8183631" y="2077135"/>
            <a:ext cx="0" cy="2064345"/>
          </a:xfrm>
          <a:prstGeom prst="straightConnector1">
            <a:avLst/>
          </a:prstGeom>
          <a:noFill/>
          <a:ln w="254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28" name="TextBox 12">
            <a:extLst>
              <a:ext uri="{FF2B5EF4-FFF2-40B4-BE49-F238E27FC236}">
                <a16:creationId xmlns:a16="http://schemas.microsoft.com/office/drawing/2014/main" xmlns="" id="{ED4C0A9F-DD8F-4C45-BD6E-F421D0AAB43A}"/>
              </a:ext>
            </a:extLst>
          </p:cNvPr>
          <p:cNvSpPr txBox="1"/>
          <p:nvPr/>
        </p:nvSpPr>
        <p:spPr>
          <a:xfrm>
            <a:off x="2825880" y="5653384"/>
            <a:ext cx="3581400" cy="707886"/>
          </a:xfrm>
          <a:prstGeom prst="rect">
            <a:avLst/>
          </a:prstGeom>
          <a:ln w="114300">
            <a:solidFill>
              <a:srgbClr val="FFC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800">
                <a:uFillTx/>
              </a:defRPr>
            </a:pPr>
            <a:r>
              <a:rPr kumimoji="0" lang="en-US" sz="2000" b="0" i="0" u="none" strike="noStrike" kern="0" cap="none" spc="0" normalizeH="0" baseline="0" noProof="0" dirty="0">
                <a:ln>
                  <a:noFill/>
                </a:ln>
                <a:solidFill>
                  <a:srgbClr val="000000"/>
                </a:solidFill>
                <a:effectLst/>
                <a:uLnTx/>
                <a:uFillTx/>
                <a:latin typeface="Times" pitchFamily="2" charset="0"/>
                <a:sym typeface="Avenir Next"/>
              </a:rPr>
              <a:t>CREX Polarimetry Result</a:t>
            </a:r>
            <a:r>
              <a:rPr kumimoji="0" sz="2000" b="0" i="0" u="none" strike="noStrike" kern="0" cap="none" spc="0" normalizeH="0" baseline="0" noProof="0" dirty="0">
                <a:ln>
                  <a:noFill/>
                </a:ln>
                <a:solidFill>
                  <a:srgbClr val="000000"/>
                </a:solidFill>
                <a:effectLst/>
                <a:uLnTx/>
                <a:uFillTx/>
                <a:latin typeface="Times" pitchFamily="2" charset="0"/>
                <a:sym typeface="Avenir Next"/>
              </a:rPr>
              <a:t>:</a:t>
            </a:r>
          </a:p>
          <a:p>
            <a:pPr lvl="0" algn="ctr" hangingPunct="0">
              <a:defRPr sz="4800" b="1">
                <a:uFillTx/>
              </a:defRPr>
            </a:pPr>
            <a:r>
              <a:rPr kumimoji="0" lang="en-US" sz="2000" b="1" i="0" u="none" strike="noStrike" kern="0" cap="none" spc="0" normalizeH="0" baseline="0" noProof="0" dirty="0" err="1">
                <a:ln>
                  <a:noFill/>
                </a:ln>
                <a:solidFill>
                  <a:srgbClr val="000000"/>
                </a:solidFill>
                <a:effectLst/>
                <a:uLnTx/>
                <a:uFillTx/>
                <a:latin typeface="Times" pitchFamily="2" charset="0"/>
                <a:sym typeface="Avenir Next"/>
              </a:rPr>
              <a:t>P</a:t>
            </a:r>
            <a:r>
              <a:rPr kumimoji="0" lang="en-US" sz="2000" b="1" i="0" u="none" strike="noStrike" kern="0" cap="none" spc="0" normalizeH="0" baseline="-25000" noProof="0" dirty="0" err="1">
                <a:ln>
                  <a:noFill/>
                </a:ln>
                <a:solidFill>
                  <a:srgbClr val="000000"/>
                </a:solidFill>
                <a:effectLst/>
                <a:uLnTx/>
                <a:uFillTx/>
                <a:latin typeface="Times" pitchFamily="2" charset="0"/>
                <a:sym typeface="Avenir Next"/>
              </a:rPr>
              <a:t>e</a:t>
            </a:r>
            <a:r>
              <a:rPr lang="en-US" sz="2000" b="1" kern="0" dirty="0">
                <a:solidFill>
                  <a:srgbClr val="000000"/>
                </a:solidFill>
                <a:latin typeface="Times" pitchFamily="2" charset="0"/>
                <a:sym typeface="Avenir Next"/>
              </a:rPr>
              <a:t>=87.09 +/- (0.44% </a:t>
            </a:r>
            <a:r>
              <a:rPr lang="en-US" sz="2000" b="1" kern="0" dirty="0" err="1">
                <a:solidFill>
                  <a:srgbClr val="000000"/>
                </a:solidFill>
                <a:latin typeface="Times" pitchFamily="2" charset="0"/>
                <a:sym typeface="Avenir Next"/>
              </a:rPr>
              <a:t>dP</a:t>
            </a:r>
            <a:r>
              <a:rPr lang="en-US" sz="2000" b="1" kern="0" dirty="0">
                <a:solidFill>
                  <a:srgbClr val="000000"/>
                </a:solidFill>
                <a:latin typeface="Times" pitchFamily="2" charset="0"/>
                <a:sym typeface="Avenir Next"/>
              </a:rPr>
              <a:t>/P) </a:t>
            </a:r>
            <a:endParaRPr kumimoji="0" sz="2000" b="1" i="0" u="none" strike="noStrike" kern="0" cap="none" spc="0" normalizeH="0" baseline="0" noProof="0" dirty="0">
              <a:ln>
                <a:noFill/>
              </a:ln>
              <a:solidFill>
                <a:srgbClr val="000000"/>
              </a:solidFill>
              <a:effectLst/>
              <a:uLnTx/>
              <a:uFillTx/>
              <a:latin typeface="Times" pitchFamily="2" charset="0"/>
              <a:sym typeface="Avenir Next"/>
            </a:endParaRPr>
          </a:p>
        </p:txBody>
      </p:sp>
      <p:sp>
        <p:nvSpPr>
          <p:cNvPr id="29" name="Rectangle 28">
            <a:extLst>
              <a:ext uri="{FF2B5EF4-FFF2-40B4-BE49-F238E27FC236}">
                <a16:creationId xmlns:a16="http://schemas.microsoft.com/office/drawing/2014/main" xmlns="" id="{BA1C07F7-0EE8-5C48-B882-956EF950E676}"/>
              </a:ext>
            </a:extLst>
          </p:cNvPr>
          <p:cNvSpPr/>
          <p:nvPr/>
        </p:nvSpPr>
        <p:spPr>
          <a:xfrm>
            <a:off x="1274976" y="616191"/>
            <a:ext cx="2113079" cy="615553"/>
          </a:xfrm>
          <a:prstGeom prst="rect">
            <a:avLst/>
          </a:prstGeom>
        </p:spPr>
        <p:txBody>
          <a:bodyPr wrap="none">
            <a:spAutoFit/>
          </a:bodyPr>
          <a:lstStyle/>
          <a:p>
            <a:pPr algn="ctr"/>
            <a:r>
              <a:rPr lang="en-US" sz="1600" b="1" kern="0" dirty="0">
                <a:solidFill>
                  <a:srgbClr val="000000"/>
                </a:solidFill>
                <a:uFill>
                  <a:solidFill>
                    <a:srgbClr val="000000"/>
                  </a:solidFill>
                </a:uFill>
                <a:latin typeface="Times" pitchFamily="2" charset="0"/>
                <a:sym typeface="Avenir Next Demi Bold"/>
              </a:rPr>
              <a:t>1</a:t>
            </a:r>
            <a:r>
              <a:rPr lang="en-US" sz="1600" b="1" kern="0" baseline="30000" dirty="0">
                <a:solidFill>
                  <a:srgbClr val="000000"/>
                </a:solidFill>
                <a:uFill>
                  <a:solidFill>
                    <a:srgbClr val="000000"/>
                  </a:solidFill>
                </a:uFill>
                <a:latin typeface="Times" pitchFamily="2" charset="0"/>
                <a:sym typeface="Avenir Next Demi Bold"/>
              </a:rPr>
              <a:t>st</a:t>
            </a:r>
            <a:r>
              <a:rPr lang="en-US" sz="1600" b="1" kern="0" dirty="0">
                <a:solidFill>
                  <a:srgbClr val="000000"/>
                </a:solidFill>
                <a:uFill>
                  <a:solidFill>
                    <a:srgbClr val="000000"/>
                  </a:solidFill>
                </a:uFill>
                <a:latin typeface="Times" pitchFamily="2" charset="0"/>
                <a:sym typeface="Avenir Next Demi Bold"/>
              </a:rPr>
              <a:t> period Spring 2020</a:t>
            </a:r>
          </a:p>
          <a:p>
            <a:pPr algn="ctr"/>
            <a:r>
              <a:rPr lang="en-US" b="1" kern="0" dirty="0">
                <a:solidFill>
                  <a:srgbClr val="000000"/>
                </a:solidFill>
                <a:uFill>
                  <a:solidFill>
                    <a:srgbClr val="000000"/>
                  </a:solidFill>
                </a:uFill>
                <a:latin typeface="Times" pitchFamily="2" charset="0"/>
                <a:sym typeface="Avenir Next Demi Bold"/>
              </a:rPr>
              <a:t>Right </a:t>
            </a:r>
            <a:r>
              <a:rPr lang="en-US" b="1" kern="0" dirty="0">
                <a:solidFill>
                  <a:srgbClr val="0950FF"/>
                </a:solidFill>
                <a:uFill>
                  <a:solidFill>
                    <a:srgbClr val="000000"/>
                  </a:solidFill>
                </a:uFill>
                <a:latin typeface="Times" pitchFamily="2" charset="0"/>
                <a:sym typeface="Avenir Next Demi Bold"/>
              </a:rPr>
              <a:t>(In</a:t>
            </a:r>
            <a:r>
              <a:rPr lang="en-US" b="1" kern="0" dirty="0">
                <a:solidFill>
                  <a:srgbClr val="000000"/>
                </a:solidFill>
                <a:uFill>
                  <a:solidFill>
                    <a:srgbClr val="000000"/>
                  </a:solidFill>
                </a:uFill>
                <a:latin typeface="Times" pitchFamily="2" charset="0"/>
                <a:sym typeface="Avenir Next Demi Bold"/>
              </a:rPr>
              <a:t>/</a:t>
            </a:r>
            <a:r>
              <a:rPr lang="en-US" b="1" kern="0" dirty="0">
                <a:solidFill>
                  <a:srgbClr val="FF0000"/>
                </a:solidFill>
                <a:uFill>
                  <a:solidFill>
                    <a:srgbClr val="000000"/>
                  </a:solidFill>
                </a:uFill>
                <a:latin typeface="Times" pitchFamily="2" charset="0"/>
                <a:sym typeface="Avenir Next Demi Bold"/>
              </a:rPr>
              <a:t>Out</a:t>
            </a:r>
            <a:r>
              <a:rPr lang="en-US" b="1" kern="0" dirty="0">
                <a:solidFill>
                  <a:srgbClr val="000000"/>
                </a:solidFill>
                <a:uFill>
                  <a:solidFill>
                    <a:srgbClr val="000000"/>
                  </a:solidFill>
                </a:uFill>
                <a:latin typeface="Times" pitchFamily="2" charset="0"/>
                <a:sym typeface="Avenir Next Demi Bold"/>
              </a:rPr>
              <a:t>)</a:t>
            </a:r>
            <a:endParaRPr lang="en-US" b="1" dirty="0"/>
          </a:p>
        </p:txBody>
      </p:sp>
      <p:sp>
        <p:nvSpPr>
          <p:cNvPr id="30" name="Rectangle 29">
            <a:extLst>
              <a:ext uri="{FF2B5EF4-FFF2-40B4-BE49-F238E27FC236}">
                <a16:creationId xmlns:a16="http://schemas.microsoft.com/office/drawing/2014/main" xmlns="" id="{59E5B29B-B917-BE45-9242-A5E1767550C7}"/>
              </a:ext>
            </a:extLst>
          </p:cNvPr>
          <p:cNvSpPr/>
          <p:nvPr/>
        </p:nvSpPr>
        <p:spPr>
          <a:xfrm>
            <a:off x="3492113" y="661456"/>
            <a:ext cx="2165978" cy="615553"/>
          </a:xfrm>
          <a:prstGeom prst="rect">
            <a:avLst/>
          </a:prstGeom>
        </p:spPr>
        <p:txBody>
          <a:bodyPr wrap="none">
            <a:spAutoFit/>
          </a:bodyPr>
          <a:lstStyle/>
          <a:p>
            <a:pPr algn="ctr"/>
            <a:r>
              <a:rPr lang="en-US" sz="1600" b="1" kern="0" dirty="0">
                <a:solidFill>
                  <a:srgbClr val="000000"/>
                </a:solidFill>
                <a:uFill>
                  <a:solidFill>
                    <a:srgbClr val="000000"/>
                  </a:solidFill>
                </a:uFill>
                <a:latin typeface="Times" pitchFamily="2" charset="0"/>
                <a:sym typeface="Avenir Next Demi Bold"/>
              </a:rPr>
              <a:t>2</a:t>
            </a:r>
            <a:r>
              <a:rPr lang="en-US" sz="1600" b="1" kern="0" baseline="30000" dirty="0">
                <a:solidFill>
                  <a:srgbClr val="000000"/>
                </a:solidFill>
                <a:uFill>
                  <a:solidFill>
                    <a:srgbClr val="000000"/>
                  </a:solidFill>
                </a:uFill>
                <a:latin typeface="Times" pitchFamily="2" charset="0"/>
                <a:sym typeface="Avenir Next Demi Bold"/>
              </a:rPr>
              <a:t>nd</a:t>
            </a:r>
            <a:r>
              <a:rPr lang="en-US" sz="1600" b="1" kern="0" dirty="0">
                <a:solidFill>
                  <a:srgbClr val="000000"/>
                </a:solidFill>
                <a:uFill>
                  <a:solidFill>
                    <a:srgbClr val="000000"/>
                  </a:solidFill>
                </a:uFill>
                <a:latin typeface="Times" pitchFamily="2" charset="0"/>
                <a:sym typeface="Avenir Next Demi Bold"/>
              </a:rPr>
              <a:t> period Spring 2020</a:t>
            </a:r>
          </a:p>
          <a:p>
            <a:pPr algn="ctr"/>
            <a:r>
              <a:rPr lang="en-US" b="1" kern="0" dirty="0">
                <a:solidFill>
                  <a:srgbClr val="000000"/>
                </a:solidFill>
                <a:uFill>
                  <a:solidFill>
                    <a:srgbClr val="000000"/>
                  </a:solidFill>
                </a:uFill>
                <a:latin typeface="Times" pitchFamily="2" charset="0"/>
                <a:sym typeface="Avenir Next Demi Bold"/>
              </a:rPr>
              <a:t>Left (</a:t>
            </a:r>
            <a:r>
              <a:rPr lang="en-US" b="1" kern="0" dirty="0">
                <a:solidFill>
                  <a:srgbClr val="FE00F2"/>
                </a:solidFill>
                <a:uFill>
                  <a:solidFill>
                    <a:srgbClr val="000000"/>
                  </a:solidFill>
                </a:uFill>
                <a:latin typeface="Times" pitchFamily="2" charset="0"/>
                <a:sym typeface="Avenir Next Demi Bold"/>
              </a:rPr>
              <a:t>In</a:t>
            </a:r>
            <a:r>
              <a:rPr lang="en-US" b="1" kern="0" dirty="0">
                <a:solidFill>
                  <a:srgbClr val="000000"/>
                </a:solidFill>
                <a:uFill>
                  <a:solidFill>
                    <a:srgbClr val="000000"/>
                  </a:solidFill>
                </a:uFill>
                <a:latin typeface="Times" pitchFamily="2" charset="0"/>
                <a:sym typeface="Avenir Next Demi Bold"/>
              </a:rPr>
              <a:t>/</a:t>
            </a:r>
            <a:r>
              <a:rPr lang="en-US" b="1" kern="0" dirty="0">
                <a:solidFill>
                  <a:srgbClr val="FFC000"/>
                </a:solidFill>
                <a:uFill>
                  <a:solidFill>
                    <a:srgbClr val="000000"/>
                  </a:solidFill>
                </a:uFill>
                <a:latin typeface="Times" pitchFamily="2" charset="0"/>
                <a:sym typeface="Avenir Next Demi Bold"/>
              </a:rPr>
              <a:t>Out</a:t>
            </a:r>
            <a:r>
              <a:rPr lang="en-US" b="1" kern="0" dirty="0">
                <a:solidFill>
                  <a:srgbClr val="000000"/>
                </a:solidFill>
                <a:uFill>
                  <a:solidFill>
                    <a:srgbClr val="000000"/>
                  </a:solidFill>
                </a:uFill>
                <a:latin typeface="Times" pitchFamily="2" charset="0"/>
                <a:sym typeface="Avenir Next Demi Bold"/>
              </a:rPr>
              <a:t>)</a:t>
            </a:r>
            <a:endParaRPr lang="en-US" b="1" dirty="0"/>
          </a:p>
        </p:txBody>
      </p:sp>
      <p:sp>
        <p:nvSpPr>
          <p:cNvPr id="31" name="Rectangle 30">
            <a:extLst>
              <a:ext uri="{FF2B5EF4-FFF2-40B4-BE49-F238E27FC236}">
                <a16:creationId xmlns:a16="http://schemas.microsoft.com/office/drawing/2014/main" xmlns="" id="{31A4561E-5684-6F4F-9190-3A8AD86EE2A1}"/>
              </a:ext>
            </a:extLst>
          </p:cNvPr>
          <p:cNvSpPr/>
          <p:nvPr/>
        </p:nvSpPr>
        <p:spPr>
          <a:xfrm>
            <a:off x="5692625" y="639071"/>
            <a:ext cx="2329485" cy="615553"/>
          </a:xfrm>
          <a:prstGeom prst="rect">
            <a:avLst/>
          </a:prstGeom>
        </p:spPr>
        <p:txBody>
          <a:bodyPr wrap="none">
            <a:spAutoFit/>
          </a:bodyPr>
          <a:lstStyle/>
          <a:p>
            <a:pPr algn="ctr"/>
            <a:r>
              <a:rPr lang="en-US" sz="1600" b="1" kern="0" dirty="0">
                <a:solidFill>
                  <a:srgbClr val="000000"/>
                </a:solidFill>
                <a:uFill>
                  <a:solidFill>
                    <a:srgbClr val="000000"/>
                  </a:solidFill>
                </a:uFill>
                <a:latin typeface="Times" pitchFamily="2" charset="0"/>
                <a:sym typeface="Avenir Next Demi Bold"/>
              </a:rPr>
              <a:t>3rd </a:t>
            </a:r>
            <a:r>
              <a:rPr lang="en-US" sz="1600" b="1" kern="0" dirty="0" err="1">
                <a:solidFill>
                  <a:srgbClr val="000000"/>
                </a:solidFill>
                <a:uFill>
                  <a:solidFill>
                    <a:srgbClr val="000000"/>
                  </a:solidFill>
                </a:uFill>
                <a:latin typeface="Times" pitchFamily="2" charset="0"/>
                <a:sym typeface="Avenir Next Demi Bold"/>
              </a:rPr>
              <a:t>periodSummer</a:t>
            </a:r>
            <a:r>
              <a:rPr lang="en-US" sz="1600" b="1" kern="0" dirty="0">
                <a:solidFill>
                  <a:srgbClr val="000000"/>
                </a:solidFill>
                <a:uFill>
                  <a:solidFill>
                    <a:srgbClr val="000000"/>
                  </a:solidFill>
                </a:uFill>
                <a:latin typeface="Times" pitchFamily="2" charset="0"/>
                <a:sym typeface="Avenir Next Demi Bold"/>
              </a:rPr>
              <a:t> 2020</a:t>
            </a:r>
          </a:p>
          <a:p>
            <a:pPr algn="ctr"/>
            <a:r>
              <a:rPr lang="en-US" b="1" kern="0" dirty="0">
                <a:solidFill>
                  <a:srgbClr val="000000"/>
                </a:solidFill>
                <a:uFill>
                  <a:solidFill>
                    <a:srgbClr val="000000"/>
                  </a:solidFill>
                </a:uFill>
                <a:latin typeface="Times" pitchFamily="2" charset="0"/>
                <a:sym typeface="Avenir Next Demi Bold"/>
              </a:rPr>
              <a:t>Right </a:t>
            </a:r>
            <a:r>
              <a:rPr lang="en-US" b="1" kern="0" dirty="0">
                <a:solidFill>
                  <a:srgbClr val="0950FF"/>
                </a:solidFill>
                <a:uFill>
                  <a:solidFill>
                    <a:srgbClr val="000000"/>
                  </a:solidFill>
                </a:uFill>
                <a:latin typeface="Times" pitchFamily="2" charset="0"/>
                <a:sym typeface="Avenir Next Demi Bold"/>
              </a:rPr>
              <a:t>(In</a:t>
            </a:r>
            <a:r>
              <a:rPr lang="en-US" b="1" kern="0" dirty="0">
                <a:solidFill>
                  <a:srgbClr val="000000"/>
                </a:solidFill>
                <a:uFill>
                  <a:solidFill>
                    <a:srgbClr val="000000"/>
                  </a:solidFill>
                </a:uFill>
                <a:latin typeface="Times" pitchFamily="2" charset="0"/>
                <a:sym typeface="Avenir Next Demi Bold"/>
              </a:rPr>
              <a:t>/</a:t>
            </a:r>
            <a:r>
              <a:rPr lang="en-US" b="1" kern="0" dirty="0">
                <a:solidFill>
                  <a:srgbClr val="FF0000"/>
                </a:solidFill>
                <a:uFill>
                  <a:solidFill>
                    <a:srgbClr val="000000"/>
                  </a:solidFill>
                </a:uFill>
                <a:latin typeface="Times" pitchFamily="2" charset="0"/>
                <a:sym typeface="Avenir Next Demi Bold"/>
              </a:rPr>
              <a:t>Out</a:t>
            </a:r>
            <a:r>
              <a:rPr lang="en-US" b="1" kern="0" dirty="0">
                <a:solidFill>
                  <a:srgbClr val="000000"/>
                </a:solidFill>
                <a:uFill>
                  <a:solidFill>
                    <a:srgbClr val="000000"/>
                  </a:solidFill>
                </a:uFill>
                <a:latin typeface="Times" pitchFamily="2" charset="0"/>
                <a:sym typeface="Avenir Next Demi Bold"/>
              </a:rPr>
              <a:t>)</a:t>
            </a:r>
            <a:endParaRPr lang="en-US" b="1" dirty="0"/>
          </a:p>
        </p:txBody>
      </p:sp>
      <p:sp>
        <p:nvSpPr>
          <p:cNvPr id="32" name="Left Brace 31">
            <a:extLst>
              <a:ext uri="{FF2B5EF4-FFF2-40B4-BE49-F238E27FC236}">
                <a16:creationId xmlns:a16="http://schemas.microsoft.com/office/drawing/2014/main" xmlns="" id="{8FAE3C70-6012-534D-9C23-CCFBBE1A94D9}"/>
              </a:ext>
            </a:extLst>
          </p:cNvPr>
          <p:cNvSpPr/>
          <p:nvPr/>
        </p:nvSpPr>
        <p:spPr>
          <a:xfrm rot="5400000">
            <a:off x="2066845" y="438058"/>
            <a:ext cx="338480" cy="2077936"/>
          </a:xfrm>
          <a:prstGeom prst="leftBrac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3" name="Left Brace 32">
            <a:extLst>
              <a:ext uri="{FF2B5EF4-FFF2-40B4-BE49-F238E27FC236}">
                <a16:creationId xmlns:a16="http://schemas.microsoft.com/office/drawing/2014/main" xmlns="" id="{CE0BDE51-E74F-E04E-92BE-D80F9F3B60CA}"/>
              </a:ext>
            </a:extLst>
          </p:cNvPr>
          <p:cNvSpPr/>
          <p:nvPr/>
        </p:nvSpPr>
        <p:spPr>
          <a:xfrm rot="5400000">
            <a:off x="4397758" y="178766"/>
            <a:ext cx="354690" cy="2600099"/>
          </a:xfrm>
          <a:prstGeom prst="leftBrac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4" name="Left Brace 33">
            <a:extLst>
              <a:ext uri="{FF2B5EF4-FFF2-40B4-BE49-F238E27FC236}">
                <a16:creationId xmlns:a16="http://schemas.microsoft.com/office/drawing/2014/main" xmlns="" id="{0FFA012E-540A-1B4C-B59D-9EBE9924A4D1}"/>
              </a:ext>
            </a:extLst>
          </p:cNvPr>
          <p:cNvSpPr/>
          <p:nvPr/>
        </p:nvSpPr>
        <p:spPr>
          <a:xfrm rot="5400000">
            <a:off x="6689166" y="505745"/>
            <a:ext cx="336398" cy="1964432"/>
          </a:xfrm>
          <a:prstGeom prst="leftBrac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35" name="Straight Connector 34">
            <a:extLst>
              <a:ext uri="{FF2B5EF4-FFF2-40B4-BE49-F238E27FC236}">
                <a16:creationId xmlns:a16="http://schemas.microsoft.com/office/drawing/2014/main" xmlns="" id="{B8C48816-6083-9848-8A72-5C6902CFF69C}"/>
              </a:ext>
            </a:extLst>
          </p:cNvPr>
          <p:cNvCxnSpPr>
            <a:cxnSpLocks/>
          </p:cNvCxnSpPr>
          <p:nvPr/>
        </p:nvCxnSpPr>
        <p:spPr>
          <a:xfrm>
            <a:off x="3275055" y="1708377"/>
            <a:ext cx="0" cy="2978972"/>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xmlns="" id="{90041A71-171B-6D46-B6A6-A201BEC733FF}"/>
              </a:ext>
            </a:extLst>
          </p:cNvPr>
          <p:cNvCxnSpPr>
            <a:cxnSpLocks/>
          </p:cNvCxnSpPr>
          <p:nvPr/>
        </p:nvCxnSpPr>
        <p:spPr>
          <a:xfrm>
            <a:off x="5875152" y="1708377"/>
            <a:ext cx="1" cy="2978972"/>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39" name="Rectangle 38">
            <a:extLst>
              <a:ext uri="{FF2B5EF4-FFF2-40B4-BE49-F238E27FC236}">
                <a16:creationId xmlns:a16="http://schemas.microsoft.com/office/drawing/2014/main" xmlns="" id="{B2B746E0-EF35-7A47-88B5-D3E0C4E9C0DA}"/>
              </a:ext>
            </a:extLst>
          </p:cNvPr>
          <p:cNvSpPr/>
          <p:nvPr/>
        </p:nvSpPr>
        <p:spPr>
          <a:xfrm>
            <a:off x="364777" y="5013131"/>
            <a:ext cx="8249270" cy="276999"/>
          </a:xfrm>
          <a:prstGeom prst="rect">
            <a:avLst/>
          </a:prstGeom>
        </p:spPr>
        <p:txBody>
          <a:bodyPr wrap="square">
            <a:spAutoFit/>
          </a:bodyPr>
          <a:lstStyle/>
          <a:p>
            <a:r>
              <a:rPr lang="en-US" sz="1200" i="1" dirty="0">
                <a:solidFill>
                  <a:srgbClr val="212B49"/>
                </a:solidFill>
                <a:latin typeface="Times" pitchFamily="2" charset="0"/>
              </a:rPr>
              <a:t>Acknowledgments: A.J. </a:t>
            </a:r>
            <a:r>
              <a:rPr lang="en-US" sz="1200" i="1" dirty="0" err="1">
                <a:solidFill>
                  <a:srgbClr val="212B49"/>
                </a:solidFill>
                <a:latin typeface="Times" pitchFamily="2" charset="0"/>
              </a:rPr>
              <a:t>Zec</a:t>
            </a:r>
            <a:r>
              <a:rPr lang="en-US" sz="1200" i="1" dirty="0">
                <a:solidFill>
                  <a:srgbClr val="212B49"/>
                </a:solidFill>
                <a:latin typeface="Times" pitchFamily="2" charset="0"/>
              </a:rPr>
              <a:t>, J. C. Cornejo, M. Dalton, C. Gal, D. Gaskell, C. </a:t>
            </a:r>
            <a:r>
              <a:rPr lang="en-US" sz="1200" i="1" dirty="0" err="1">
                <a:solidFill>
                  <a:srgbClr val="212B49"/>
                </a:solidFill>
                <a:latin typeface="Times" pitchFamily="2" charset="0"/>
              </a:rPr>
              <a:t>Palatchi</a:t>
            </a:r>
            <a:r>
              <a:rPr lang="en-US" sz="1200" i="1" dirty="0">
                <a:solidFill>
                  <a:srgbClr val="212B49"/>
                </a:solidFill>
                <a:latin typeface="Times" pitchFamily="2" charset="0"/>
              </a:rPr>
              <a:t>, K. </a:t>
            </a:r>
            <a:r>
              <a:rPr lang="en-US" sz="1200" i="1" dirty="0" err="1">
                <a:solidFill>
                  <a:srgbClr val="212B49"/>
                </a:solidFill>
                <a:latin typeface="Times" pitchFamily="2" charset="0"/>
              </a:rPr>
              <a:t>Paschke</a:t>
            </a:r>
            <a:r>
              <a:rPr lang="en-US" sz="1200" i="1" dirty="0">
                <a:solidFill>
                  <a:srgbClr val="212B49"/>
                </a:solidFill>
                <a:latin typeface="Times" pitchFamily="2" charset="0"/>
              </a:rPr>
              <a:t>, A. </a:t>
            </a:r>
            <a:r>
              <a:rPr lang="en-US" sz="1200" i="1" dirty="0" err="1">
                <a:solidFill>
                  <a:srgbClr val="212B49"/>
                </a:solidFill>
                <a:latin typeface="Times" pitchFamily="2" charset="0"/>
              </a:rPr>
              <a:t>Premithilake</a:t>
            </a:r>
            <a:r>
              <a:rPr lang="en-US" sz="1200" i="1" dirty="0">
                <a:solidFill>
                  <a:srgbClr val="212B49"/>
                </a:solidFill>
                <a:latin typeface="Times" pitchFamily="2" charset="0"/>
              </a:rPr>
              <a:t>, B. Quinn </a:t>
            </a:r>
            <a:endParaRPr lang="en-US" sz="1200" i="1" dirty="0">
              <a:effectLst/>
              <a:latin typeface="Times" pitchFamily="2" charset="0"/>
            </a:endParaRPr>
          </a:p>
        </p:txBody>
      </p:sp>
      <p:sp>
        <p:nvSpPr>
          <p:cNvPr id="21" name="TextBox 20"/>
          <p:cNvSpPr txBox="1"/>
          <p:nvPr/>
        </p:nvSpPr>
        <p:spPr>
          <a:xfrm>
            <a:off x="1600200" y="152400"/>
            <a:ext cx="6705600" cy="523220"/>
          </a:xfrm>
          <a:prstGeom prst="rect">
            <a:avLst/>
          </a:prstGeom>
          <a:noFill/>
        </p:spPr>
        <p:txBody>
          <a:bodyPr wrap="square" rtlCol="0">
            <a:spAutoFit/>
          </a:bodyPr>
          <a:lstStyle/>
          <a:p>
            <a:r>
              <a:rPr lang="en-US" sz="2800" dirty="0"/>
              <a:t>Compton and </a:t>
            </a:r>
            <a:r>
              <a:rPr lang="en-US" sz="2800" dirty="0" err="1"/>
              <a:t>Moller</a:t>
            </a:r>
            <a:r>
              <a:rPr lang="en-US" sz="2800" dirty="0"/>
              <a:t> </a:t>
            </a:r>
            <a:r>
              <a:rPr lang="en-US" sz="2800" dirty="0" err="1"/>
              <a:t>polarimeter</a:t>
            </a:r>
            <a:r>
              <a:rPr lang="en-US" sz="2800" dirty="0"/>
              <a:t> results</a:t>
            </a:r>
          </a:p>
        </p:txBody>
      </p:sp>
      <p:sp>
        <p:nvSpPr>
          <p:cNvPr id="23" name="TextBox 22"/>
          <p:cNvSpPr txBox="1"/>
          <p:nvPr/>
        </p:nvSpPr>
        <p:spPr>
          <a:xfrm rot="16200000">
            <a:off x="-401434" y="2564991"/>
            <a:ext cx="2057400" cy="338554"/>
          </a:xfrm>
          <a:prstGeom prst="rect">
            <a:avLst/>
          </a:prstGeom>
          <a:solidFill>
            <a:schemeClr val="bg1"/>
          </a:solidFill>
        </p:spPr>
        <p:txBody>
          <a:bodyPr wrap="square" rtlCol="0">
            <a:spAutoFit/>
          </a:bodyPr>
          <a:lstStyle/>
          <a:p>
            <a:r>
              <a:rPr lang="en-US" sz="1600" dirty="0"/>
              <a:t>Beam Polarization (%)</a:t>
            </a:r>
          </a:p>
        </p:txBody>
      </p:sp>
      <p:sp>
        <p:nvSpPr>
          <p:cNvPr id="26" name="TextBox 25"/>
          <p:cNvSpPr txBox="1"/>
          <p:nvPr/>
        </p:nvSpPr>
        <p:spPr>
          <a:xfrm>
            <a:off x="2971800" y="6352476"/>
            <a:ext cx="4800600" cy="369332"/>
          </a:xfrm>
          <a:prstGeom prst="rect">
            <a:avLst/>
          </a:prstGeom>
          <a:noFill/>
        </p:spPr>
        <p:txBody>
          <a:bodyPr wrap="square" rtlCol="0">
            <a:spAutoFit/>
          </a:bodyPr>
          <a:lstStyle/>
          <a:p>
            <a:r>
              <a:rPr lang="en-US" i="1" dirty="0">
                <a:solidFill>
                  <a:srgbClr val="C00000"/>
                </a:solidFill>
              </a:rPr>
              <a:t>This  precision is a world record.</a:t>
            </a:r>
          </a:p>
        </p:txBody>
      </p:sp>
      <p:sp>
        <p:nvSpPr>
          <p:cNvPr id="25" name="TextBox 24"/>
          <p:cNvSpPr txBox="1"/>
          <p:nvPr/>
        </p:nvSpPr>
        <p:spPr>
          <a:xfrm>
            <a:off x="8534400" y="6404610"/>
            <a:ext cx="548640" cy="369332"/>
          </a:xfrm>
          <a:prstGeom prst="rect">
            <a:avLst/>
          </a:prstGeom>
          <a:noFill/>
        </p:spPr>
        <p:txBody>
          <a:bodyPr wrap="square" rtlCol="0">
            <a:spAutoFit/>
          </a:bodyPr>
          <a:lstStyle/>
          <a:p>
            <a:r>
              <a:rPr lang="en-US" dirty="0"/>
              <a:t>p27</a:t>
            </a:r>
          </a:p>
        </p:txBody>
      </p:sp>
      <p:sp>
        <p:nvSpPr>
          <p:cNvPr id="24" name="TextBox 23">
            <a:extLst>
              <a:ext uri="{FF2B5EF4-FFF2-40B4-BE49-F238E27FC236}">
                <a16:creationId xmlns:a16="http://schemas.microsoft.com/office/drawing/2014/main" xmlns="" id="{11462E4B-4CED-49E7-9FE7-4C3E367CE348}"/>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SSNET 22 </a:t>
            </a:r>
          </a:p>
        </p:txBody>
      </p:sp>
    </p:spTree>
    <p:extLst>
      <p:ext uri="{BB962C8B-B14F-4D97-AF65-F5344CB8AC3E}">
        <p14:creationId xmlns:p14="http://schemas.microsoft.com/office/powerpoint/2010/main" xmlns="" val="283615060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Box 1024"/>
          <p:cNvSpPr txBox="1"/>
          <p:nvPr/>
        </p:nvSpPr>
        <p:spPr>
          <a:xfrm>
            <a:off x="457200" y="4142360"/>
            <a:ext cx="5086811" cy="369332"/>
          </a:xfrm>
          <a:prstGeom prst="rect">
            <a:avLst/>
          </a:prstGeom>
          <a:solidFill>
            <a:srgbClr val="FFFFFF"/>
          </a:solid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marL="0" marR="0" defTabSz="1828800">
              <a:defRPr sz="3600" b="1">
                <a:uFillTx/>
              </a:defRPr>
            </a:lvl1pPr>
          </a:lstStyle>
          <a:p>
            <a:pPr algn="ctr" defTabSz="914400" hangingPunct="0"/>
            <a:r>
              <a:rPr sz="1800" b="0" kern="0" dirty="0">
                <a:solidFill>
                  <a:srgbClr val="000000"/>
                </a:solidFill>
                <a:latin typeface="Times" pitchFamily="2" charset="0"/>
                <a:sym typeface="Avenir Next"/>
              </a:rPr>
              <a:t>Momentum [GeV]</a:t>
            </a:r>
          </a:p>
        </p:txBody>
      </p:sp>
      <p:pic>
        <p:nvPicPr>
          <p:cNvPr id="715" name="Google Shape;222;p48" descr="Google Shape;222;p48"/>
          <p:cNvPicPr>
            <a:picLocks noChangeAspect="1"/>
          </p:cNvPicPr>
          <p:nvPr/>
        </p:nvPicPr>
        <p:blipFill>
          <a:blip r:embed="rId2" cstate="print">
            <a:extLst/>
          </a:blip>
          <a:srcRect l="7613" t="2561" r="441" b="69956"/>
          <a:stretch>
            <a:fillRect/>
          </a:stretch>
        </p:blipFill>
        <p:spPr>
          <a:xfrm>
            <a:off x="228600" y="990601"/>
            <a:ext cx="5562600" cy="2916319"/>
          </a:xfrm>
          <a:prstGeom prst="rect">
            <a:avLst/>
          </a:prstGeom>
          <a:ln w="12700" cap="flat">
            <a:solidFill>
              <a:schemeClr val="tx1"/>
            </a:solidFill>
            <a:miter lim="400000"/>
          </a:ln>
          <a:effectLst/>
        </p:spPr>
      </p:pic>
      <p:sp>
        <p:nvSpPr>
          <p:cNvPr id="716" name="TextBox 16"/>
          <p:cNvSpPr txBox="1"/>
          <p:nvPr/>
        </p:nvSpPr>
        <p:spPr>
          <a:xfrm>
            <a:off x="1219200" y="3227070"/>
            <a:ext cx="2084866" cy="3385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numCol="1" anchor="t">
            <a:spAutoFit/>
          </a:bodyPr>
          <a:lstStyle>
            <a:lvl1pPr marL="0" marR="0" defTabSz="1828800">
              <a:defRPr sz="3200" b="1">
                <a:uFillTx/>
              </a:defRPr>
            </a:lvl1pPr>
          </a:lstStyle>
          <a:p>
            <a:pPr defTabSz="914400" hangingPunct="0"/>
            <a:r>
              <a:rPr sz="1600" b="0" kern="0" dirty="0">
                <a:solidFill>
                  <a:srgbClr val="000000"/>
                </a:solidFill>
                <a:latin typeface="Times" pitchFamily="2" charset="0"/>
                <a:sym typeface="Avenir Next"/>
              </a:rPr>
              <a:t>**Analysis by </a:t>
            </a:r>
            <a:r>
              <a:rPr sz="1600" b="0" kern="0" dirty="0" err="1">
                <a:solidFill>
                  <a:srgbClr val="000000"/>
                </a:solidFill>
                <a:latin typeface="Times" pitchFamily="2" charset="0"/>
                <a:sym typeface="Avenir Next"/>
              </a:rPr>
              <a:t>Siyu</a:t>
            </a:r>
            <a:r>
              <a:rPr sz="1600" b="0" kern="0" dirty="0">
                <a:solidFill>
                  <a:srgbClr val="000000"/>
                </a:solidFill>
                <a:latin typeface="Times" pitchFamily="2" charset="0"/>
                <a:sym typeface="Avenir Next"/>
              </a:rPr>
              <a:t> </a:t>
            </a:r>
            <a:r>
              <a:rPr sz="1600" b="0" kern="0" dirty="0" err="1">
                <a:solidFill>
                  <a:srgbClr val="000000"/>
                </a:solidFill>
                <a:latin typeface="Times" pitchFamily="2" charset="0"/>
                <a:sym typeface="Avenir Next"/>
              </a:rPr>
              <a:t>Jian</a:t>
            </a:r>
            <a:endParaRPr sz="1600" b="0" kern="0" dirty="0">
              <a:solidFill>
                <a:srgbClr val="000000"/>
              </a:solidFill>
              <a:latin typeface="Times" pitchFamily="2" charset="0"/>
              <a:sym typeface="Avenir Next"/>
            </a:endParaRPr>
          </a:p>
        </p:txBody>
      </p:sp>
      <p:sp>
        <p:nvSpPr>
          <p:cNvPr id="717" name="TextBox 25"/>
          <p:cNvSpPr txBox="1"/>
          <p:nvPr/>
        </p:nvSpPr>
        <p:spPr>
          <a:xfrm>
            <a:off x="609600" y="2667000"/>
            <a:ext cx="1438855"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numCol="1" anchor="t">
            <a:spAutoFit/>
          </a:bodyPr>
          <a:lstStyle>
            <a:lvl1pPr marL="0" marR="0" defTabSz="1828800">
              <a:defRPr sz="3600" b="1">
                <a:uFillTx/>
              </a:defRPr>
            </a:lvl1pPr>
          </a:lstStyle>
          <a:p>
            <a:pPr defTabSz="914400" hangingPunct="0"/>
            <a:r>
              <a:rPr sz="1800" b="0" kern="0" dirty="0">
                <a:solidFill>
                  <a:srgbClr val="000000"/>
                </a:solidFill>
                <a:latin typeface="Times" pitchFamily="2" charset="0"/>
                <a:sym typeface="Avenir Next"/>
              </a:rPr>
              <a:t>Elastic H peak</a:t>
            </a:r>
          </a:p>
        </p:txBody>
      </p:sp>
      <p:sp>
        <p:nvSpPr>
          <p:cNvPr id="718" name="TextBox 26"/>
          <p:cNvSpPr txBox="1"/>
          <p:nvPr/>
        </p:nvSpPr>
        <p:spPr>
          <a:xfrm>
            <a:off x="3020440" y="2590800"/>
            <a:ext cx="1438855"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numCol="1" anchor="t">
            <a:spAutoFit/>
          </a:bodyPr>
          <a:lstStyle>
            <a:lvl1pPr marL="0" marR="0" defTabSz="1828800">
              <a:defRPr sz="3600" b="1">
                <a:uFillTx/>
              </a:defRPr>
            </a:lvl1pPr>
          </a:lstStyle>
          <a:p>
            <a:pPr defTabSz="914400" hangingPunct="0"/>
            <a:r>
              <a:rPr sz="1800" b="0" kern="0" dirty="0">
                <a:solidFill>
                  <a:srgbClr val="000000"/>
                </a:solidFill>
                <a:latin typeface="Times" pitchFamily="2" charset="0"/>
                <a:sym typeface="Avenir Next"/>
              </a:rPr>
              <a:t>Elastic O peak</a:t>
            </a:r>
          </a:p>
        </p:txBody>
      </p:sp>
      <p:sp>
        <p:nvSpPr>
          <p:cNvPr id="719" name="TextBox 28"/>
          <p:cNvSpPr txBox="1"/>
          <p:nvPr/>
        </p:nvSpPr>
        <p:spPr>
          <a:xfrm>
            <a:off x="458824" y="1123544"/>
            <a:ext cx="1887168" cy="646331"/>
          </a:xfrm>
          <a:prstGeom prst="rect">
            <a:avLst/>
          </a:prstGeom>
          <a:solidFill>
            <a:srgbClr val="FFFFFF"/>
          </a:solidFill>
          <a:ln w="12700" cap="flat">
            <a:solidFill>
              <a:schemeClr val="tx1"/>
            </a:solid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spAutoFit/>
          </a:bodyPr>
          <a:lstStyle>
            <a:lvl1pPr marL="0" marR="0" defTabSz="1828800">
              <a:defRPr sz="3600">
                <a:uFillTx/>
              </a:defRPr>
            </a:lvl1pPr>
          </a:lstStyle>
          <a:p>
            <a:pPr defTabSz="914400" hangingPunct="0"/>
            <a:r>
              <a:rPr sz="1800" kern="0" dirty="0">
                <a:solidFill>
                  <a:srgbClr val="000000"/>
                </a:solidFill>
                <a:latin typeface="Times" pitchFamily="2" charset="0"/>
                <a:sym typeface="Avenir Next"/>
              </a:rPr>
              <a:t>Energy spectrum from water target</a:t>
            </a:r>
          </a:p>
        </p:txBody>
      </p:sp>
      <p:pic>
        <p:nvPicPr>
          <p:cNvPr id="722" name="Picture 5" descr="Picture 5"/>
          <p:cNvPicPr>
            <a:picLocks noChangeAspect="1"/>
          </p:cNvPicPr>
          <p:nvPr/>
        </p:nvPicPr>
        <p:blipFill>
          <a:blip r:embed="rId3" cstate="print">
            <a:clrChange>
              <a:clrFrom>
                <a:srgbClr val="FFFFFF"/>
              </a:clrFrom>
              <a:clrTo>
                <a:srgbClr val="FFFFFF">
                  <a:alpha val="0"/>
                </a:srgbClr>
              </a:clrTo>
            </a:clrChange>
            <a:extLst/>
          </a:blip>
          <a:srcRect l="4613"/>
          <a:stretch>
            <a:fillRect/>
          </a:stretch>
        </p:blipFill>
        <p:spPr>
          <a:xfrm>
            <a:off x="304800" y="5105400"/>
            <a:ext cx="5105400" cy="1295400"/>
          </a:xfrm>
          <a:prstGeom prst="rect">
            <a:avLst/>
          </a:prstGeom>
          <a:ln w="12700">
            <a:miter lim="400000"/>
          </a:ln>
        </p:spPr>
      </p:pic>
      <p:sp>
        <p:nvSpPr>
          <p:cNvPr id="723" name="Critical to measure the absolute scattering angle to high precision…"/>
          <p:cNvSpPr txBox="1"/>
          <p:nvPr/>
        </p:nvSpPr>
        <p:spPr>
          <a:xfrm>
            <a:off x="5867400" y="685800"/>
            <a:ext cx="3124200" cy="1918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212090" marR="40640" indent="-171450" defTabSz="910828" hangingPunct="0">
              <a:buSzPct val="80000"/>
              <a:defRPr sz="4000"/>
            </a:pPr>
            <a:endParaRPr sz="2000" kern="0" dirty="0">
              <a:solidFill>
                <a:srgbClr val="000000"/>
              </a:solidFill>
              <a:uFill>
                <a:solidFill>
                  <a:srgbClr val="000000"/>
                </a:solidFill>
              </a:uFill>
              <a:latin typeface="Times" pitchFamily="2" charset="0"/>
              <a:sym typeface="Avenir Next"/>
            </a:endParaRPr>
          </a:p>
          <a:p>
            <a:pPr marL="212090" marR="40640" indent="-171450" defTabSz="910828" hangingPunct="0">
              <a:buSzPct val="80000"/>
              <a:buFontTx/>
              <a:buChar char="•"/>
              <a:defRPr sz="4000"/>
            </a:pPr>
            <a:r>
              <a:rPr sz="2000" kern="0" dirty="0">
                <a:solidFill>
                  <a:srgbClr val="000000"/>
                </a:solidFill>
                <a:uFill>
                  <a:solidFill>
                    <a:srgbClr val="000000"/>
                  </a:solidFill>
                </a:uFill>
                <a:latin typeface="Times" pitchFamily="2" charset="0"/>
                <a:sym typeface="Avenir Next"/>
              </a:rPr>
              <a:t>Nuclear recoil method</a:t>
            </a:r>
            <a:endParaRPr lang="en-US" sz="2000" kern="0" dirty="0">
              <a:solidFill>
                <a:srgbClr val="000000"/>
              </a:solidFill>
              <a:uFill>
                <a:solidFill>
                  <a:srgbClr val="000000"/>
                </a:solidFill>
              </a:uFill>
              <a:latin typeface="Times" pitchFamily="2" charset="0"/>
              <a:sym typeface="Avenir Next"/>
            </a:endParaRPr>
          </a:p>
          <a:p>
            <a:pPr marL="212090" marR="40640" indent="-171450" defTabSz="910828" hangingPunct="0">
              <a:buSzPct val="80000"/>
              <a:buFontTx/>
              <a:buChar char="•"/>
              <a:defRPr sz="4000"/>
            </a:pPr>
            <a:endParaRPr sz="2000" kern="0" dirty="0">
              <a:solidFill>
                <a:srgbClr val="000000"/>
              </a:solidFill>
              <a:uFill>
                <a:solidFill>
                  <a:srgbClr val="000000"/>
                </a:solidFill>
              </a:uFill>
              <a:latin typeface="Times" pitchFamily="2" charset="0"/>
              <a:sym typeface="Avenir Next"/>
            </a:endParaRPr>
          </a:p>
          <a:p>
            <a:pPr marL="212090" marR="40640" indent="-171450" defTabSz="910828" hangingPunct="0">
              <a:buSzPct val="80000"/>
              <a:buFontTx/>
              <a:buChar char="•"/>
              <a:defRPr sz="4000"/>
            </a:pPr>
            <a:r>
              <a:rPr sz="2000" kern="0" baseline="31999" dirty="0">
                <a:solidFill>
                  <a:srgbClr val="000000"/>
                </a:solidFill>
                <a:uFill>
                  <a:solidFill>
                    <a:srgbClr val="000000"/>
                  </a:solidFill>
                </a:uFill>
                <a:latin typeface="Times" pitchFamily="2" charset="0"/>
                <a:sym typeface="Avenir Next"/>
              </a:rPr>
              <a:t>1</a:t>
            </a:r>
            <a:r>
              <a:rPr sz="2000" kern="0" dirty="0">
                <a:solidFill>
                  <a:srgbClr val="000000"/>
                </a:solidFill>
                <a:uFill>
                  <a:solidFill>
                    <a:srgbClr val="000000"/>
                  </a:solidFill>
                </a:uFill>
                <a:latin typeface="Times" pitchFamily="2" charset="0"/>
                <a:sym typeface="Avenir Next"/>
              </a:rPr>
              <a:t>H and </a:t>
            </a:r>
            <a:r>
              <a:rPr sz="2000" kern="0" baseline="31999" dirty="0">
                <a:solidFill>
                  <a:srgbClr val="000000"/>
                </a:solidFill>
                <a:uFill>
                  <a:solidFill>
                    <a:srgbClr val="000000"/>
                  </a:solidFill>
                </a:uFill>
                <a:latin typeface="Times" pitchFamily="2" charset="0"/>
                <a:sym typeface="Avenir Next"/>
              </a:rPr>
              <a:t>16</a:t>
            </a:r>
            <a:r>
              <a:rPr sz="2000" kern="0" dirty="0">
                <a:solidFill>
                  <a:srgbClr val="000000"/>
                </a:solidFill>
                <a:uFill>
                  <a:solidFill>
                    <a:srgbClr val="000000"/>
                  </a:solidFill>
                </a:uFill>
                <a:latin typeface="Times" pitchFamily="2" charset="0"/>
                <a:sym typeface="Avenir Next"/>
              </a:rPr>
              <a:t>O in one target </a:t>
            </a:r>
            <a:r>
              <a:rPr sz="1600" kern="0" dirty="0">
                <a:solidFill>
                  <a:srgbClr val="000000"/>
                </a:solidFill>
                <a:uFill>
                  <a:solidFill>
                    <a:srgbClr val="000000"/>
                  </a:solidFill>
                </a:uFill>
                <a:latin typeface="Times" pitchFamily="2" charset="0"/>
                <a:sym typeface="Avenir Next"/>
              </a:rPr>
              <a:t>(same E-loss) </a:t>
            </a:r>
            <a:r>
              <a:rPr lang="en-US" sz="1600" kern="0" dirty="0">
                <a:solidFill>
                  <a:srgbClr val="000000"/>
                </a:solidFill>
                <a:uFill>
                  <a:solidFill>
                    <a:srgbClr val="000000"/>
                  </a:solidFill>
                </a:uFill>
                <a:latin typeface="Times" pitchFamily="2" charset="0"/>
                <a:sym typeface="Avenir Next"/>
              </a:rPr>
              <a:t> </a:t>
            </a:r>
            <a:r>
              <a:rPr sz="2000" kern="0" dirty="0">
                <a:solidFill>
                  <a:srgbClr val="000000"/>
                </a:solidFill>
                <a:uFill>
                  <a:solidFill>
                    <a:srgbClr val="000000"/>
                  </a:solidFill>
                </a:uFill>
                <a:latin typeface="Times" pitchFamily="2" charset="0"/>
                <a:sym typeface="Avenir Next"/>
              </a:rPr>
              <a:t>provides </a:t>
            </a:r>
            <a:r>
              <a:rPr lang="en-US" sz="2000" kern="0" dirty="0">
                <a:solidFill>
                  <a:srgbClr val="000000"/>
                </a:solidFill>
                <a:uFill>
                  <a:solidFill>
                    <a:srgbClr val="000000"/>
                  </a:solidFill>
                </a:uFill>
                <a:latin typeface="Times" pitchFamily="2" charset="0"/>
                <a:sym typeface="Avenir Next"/>
              </a:rPr>
              <a:t>measurement  of angle </a:t>
            </a:r>
            <a:r>
              <a:rPr lang="el-GR" sz="2000" kern="0" dirty="0">
                <a:solidFill>
                  <a:srgbClr val="000000"/>
                </a:solidFill>
                <a:uFill>
                  <a:solidFill>
                    <a:srgbClr val="000000"/>
                  </a:solidFill>
                </a:uFill>
                <a:latin typeface="Times" pitchFamily="2" charset="0"/>
                <a:sym typeface="Avenir Next"/>
              </a:rPr>
              <a:t>θ</a:t>
            </a:r>
            <a:endParaRPr sz="2000" kern="0" dirty="0">
              <a:solidFill>
                <a:srgbClr val="000000"/>
              </a:solidFill>
              <a:uFill>
                <a:solidFill>
                  <a:srgbClr val="000000"/>
                </a:solidFill>
              </a:uFill>
              <a:latin typeface="Times" pitchFamily="2" charset="0"/>
              <a:sym typeface="Avenir Next"/>
            </a:endParaRPr>
          </a:p>
        </p:txBody>
      </p:sp>
      <p:grpSp>
        <p:nvGrpSpPr>
          <p:cNvPr id="2" name="Group 1027"/>
          <p:cNvGrpSpPr/>
          <p:nvPr/>
        </p:nvGrpSpPr>
        <p:grpSpPr>
          <a:xfrm>
            <a:off x="5943600" y="3124200"/>
            <a:ext cx="2544209" cy="696626"/>
            <a:chOff x="0" y="0"/>
            <a:chExt cx="6928019" cy="1955704"/>
          </a:xfrm>
        </p:grpSpPr>
        <p:pic>
          <p:nvPicPr>
            <p:cNvPr id="724" name="Picture 21" descr="Picture 21"/>
            <p:cNvPicPr>
              <a:picLocks noChangeAspect="1"/>
            </p:cNvPicPr>
            <p:nvPr/>
          </p:nvPicPr>
          <p:blipFill>
            <a:blip r:embed="rId4" cstate="print">
              <a:clrChange>
                <a:clrFrom>
                  <a:srgbClr val="FFFFFF"/>
                </a:clrFrom>
                <a:clrTo>
                  <a:srgbClr val="FFFFFF">
                    <a:alpha val="0"/>
                  </a:srgbClr>
                </a:clrTo>
              </a:clrChange>
              <a:extLst/>
            </a:blip>
            <a:srcRect l="48726" t="24036"/>
            <a:stretch>
              <a:fillRect/>
            </a:stretch>
          </p:blipFill>
          <p:spPr>
            <a:xfrm>
              <a:off x="0" y="99859"/>
              <a:ext cx="6928020" cy="1855846"/>
            </a:xfrm>
            <a:prstGeom prst="rect">
              <a:avLst/>
            </a:prstGeom>
            <a:ln w="12700" cap="flat">
              <a:noFill/>
              <a:miter lim="400000"/>
            </a:ln>
            <a:effectLst/>
          </p:spPr>
        </p:pic>
        <p:sp>
          <p:nvSpPr>
            <p:cNvPr id="725" name="Rectangle 23"/>
            <p:cNvSpPr/>
            <p:nvPr/>
          </p:nvSpPr>
          <p:spPr>
            <a:xfrm>
              <a:off x="2702937" y="0"/>
              <a:ext cx="758373" cy="765673"/>
            </a:xfrm>
            <a:prstGeom prst="rect">
              <a:avLst/>
            </a:prstGeom>
            <a:noFill/>
            <a:ln w="38100" cap="flat">
              <a:solidFill>
                <a:srgbClr val="FF0000"/>
              </a:solidFill>
              <a:prstDash val="solid"/>
              <a:miter lim="800000"/>
            </a:ln>
            <a:effectLst/>
          </p:spPr>
          <p:txBody>
            <a:bodyPr wrap="square" lIns="45720" tIns="45720" rIns="45720" bIns="45720" numCol="1" anchor="ctr">
              <a:noAutofit/>
            </a:bodyPr>
            <a:lstStyle/>
            <a:p>
              <a:pPr algn="ctr" hangingPunct="0">
                <a:defRPr sz="3600">
                  <a:solidFill>
                    <a:srgbClr val="FFFFFF"/>
                  </a:solidFill>
                  <a:uFillTx/>
                </a:defRPr>
              </a:pPr>
              <a:endParaRPr kern="0">
                <a:solidFill>
                  <a:srgbClr val="FFFFFF"/>
                </a:solidFill>
                <a:latin typeface="Times" pitchFamily="2" charset="0"/>
                <a:sym typeface="Avenir Next"/>
              </a:endParaRPr>
            </a:p>
          </p:txBody>
        </p:sp>
      </p:grpSp>
      <p:sp>
        <p:nvSpPr>
          <p:cNvPr id="727" name="Determined central angle (4.76⁰) to  δθ = 0.02⁰…"/>
          <p:cNvSpPr txBox="1"/>
          <p:nvPr/>
        </p:nvSpPr>
        <p:spPr>
          <a:xfrm>
            <a:off x="5791200" y="4343400"/>
            <a:ext cx="3157092" cy="13647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40640" marR="40640" algn="ctr" defTabSz="910828" hangingPunct="0">
              <a:buSzPct val="80000"/>
              <a:defRPr sz="4200">
                <a:latin typeface="Avenir Next Medium"/>
                <a:ea typeface="Avenir Next Medium"/>
                <a:cs typeface="Avenir Next Medium"/>
                <a:sym typeface="Avenir Next Medium"/>
              </a:defRPr>
            </a:pPr>
            <a:r>
              <a:rPr sz="2100" kern="0" dirty="0">
                <a:solidFill>
                  <a:srgbClr val="000000"/>
                </a:solidFill>
                <a:uFill>
                  <a:solidFill>
                    <a:srgbClr val="000000"/>
                  </a:solidFill>
                </a:uFill>
                <a:latin typeface="Times" pitchFamily="2" charset="0"/>
                <a:sym typeface="Avenir Next Medium"/>
              </a:rPr>
              <a:t>Determined central angle </a:t>
            </a:r>
            <a:r>
              <a:rPr lang="en-US" sz="2100" kern="0" dirty="0">
                <a:solidFill>
                  <a:srgbClr val="000000"/>
                </a:solidFill>
                <a:uFill>
                  <a:solidFill>
                    <a:srgbClr val="000000"/>
                  </a:solidFill>
                </a:uFill>
                <a:latin typeface="Times" pitchFamily="2" charset="0"/>
                <a:sym typeface="Avenir Next Medium"/>
              </a:rPr>
              <a:t>with pointing with precision of</a:t>
            </a:r>
          </a:p>
          <a:p>
            <a:pPr marL="40640" marR="40640" algn="ctr" defTabSz="910828" hangingPunct="0">
              <a:buSzPct val="80000"/>
              <a:defRPr sz="4200">
                <a:latin typeface="Avenir Next Medium"/>
                <a:ea typeface="Avenir Next Medium"/>
                <a:cs typeface="Avenir Next Medium"/>
                <a:sym typeface="Avenir Next Medium"/>
              </a:defRPr>
            </a:pPr>
            <a:r>
              <a:rPr sz="2100" kern="0" dirty="0">
                <a:solidFill>
                  <a:srgbClr val="000000"/>
                </a:solidFill>
                <a:uFill>
                  <a:solidFill>
                    <a:srgbClr val="000000"/>
                  </a:solidFill>
                </a:uFill>
                <a:latin typeface="Times" pitchFamily="2" charset="0"/>
                <a:sym typeface="Avenir Next Medium"/>
              </a:rPr>
              <a:t> </a:t>
            </a:r>
            <a:r>
              <a:rPr lang="en-US" sz="2100" kern="0" dirty="0">
                <a:solidFill>
                  <a:srgbClr val="000000"/>
                </a:solidFill>
                <a:uFill>
                  <a:solidFill>
                    <a:srgbClr val="000000"/>
                  </a:solidFill>
                </a:uFill>
                <a:latin typeface="Times" pitchFamily="2" charset="0"/>
                <a:sym typeface="Avenir Next Medium"/>
              </a:rPr>
              <a:t> </a:t>
            </a:r>
            <a:r>
              <a:rPr sz="2100" kern="0" dirty="0" err="1">
                <a:solidFill>
                  <a:srgbClr val="000000"/>
                </a:solidFill>
                <a:uFill>
                  <a:solidFill>
                    <a:srgbClr val="000000"/>
                  </a:solidFill>
                </a:uFill>
                <a:latin typeface="Times" pitchFamily="2" charset="0"/>
                <a:sym typeface="Avenir Next Medium"/>
              </a:rPr>
              <a:t>δθ</a:t>
            </a:r>
            <a:r>
              <a:rPr sz="2100" kern="0" dirty="0">
                <a:solidFill>
                  <a:srgbClr val="000000"/>
                </a:solidFill>
                <a:uFill>
                  <a:solidFill>
                    <a:srgbClr val="000000"/>
                  </a:solidFill>
                </a:uFill>
                <a:latin typeface="Times" pitchFamily="2" charset="0"/>
                <a:sym typeface="Avenir Next Medium"/>
              </a:rPr>
              <a:t> = 0.02⁰</a:t>
            </a:r>
            <a:r>
              <a:rPr lang="en-US" sz="2100" kern="0" dirty="0">
                <a:solidFill>
                  <a:srgbClr val="000000"/>
                </a:solidFill>
                <a:uFill>
                  <a:solidFill>
                    <a:srgbClr val="000000"/>
                  </a:solidFill>
                </a:uFill>
                <a:latin typeface="Times" pitchFamily="2" charset="0"/>
                <a:sym typeface="Avenir Next Medium"/>
              </a:rPr>
              <a:t> </a:t>
            </a:r>
            <a:r>
              <a:rPr lang="en-US" sz="2000" kern="0" dirty="0">
                <a:solidFill>
                  <a:srgbClr val="000000"/>
                </a:solidFill>
                <a:uFill>
                  <a:solidFill>
                    <a:srgbClr val="000000"/>
                  </a:solidFill>
                </a:uFill>
                <a:latin typeface="Times" pitchFamily="2" charset="0"/>
                <a:sym typeface="Avenir Next Medium"/>
              </a:rPr>
              <a:t>(0.45%)</a:t>
            </a:r>
            <a:endParaRPr sz="2000" kern="0" dirty="0">
              <a:solidFill>
                <a:srgbClr val="000000"/>
              </a:solidFill>
              <a:uFill>
                <a:solidFill>
                  <a:srgbClr val="000000"/>
                </a:solidFill>
              </a:uFill>
              <a:latin typeface="Times" pitchFamily="2" charset="0"/>
              <a:sym typeface="Avenir Next Medium"/>
            </a:endParaRPr>
          </a:p>
        </p:txBody>
      </p:sp>
      <p:sp>
        <p:nvSpPr>
          <p:cNvPr id="728" name="recoil momentum difference ⟶ scattering angle"/>
          <p:cNvSpPr txBox="1"/>
          <p:nvPr/>
        </p:nvSpPr>
        <p:spPr>
          <a:xfrm>
            <a:off x="533400" y="4724400"/>
            <a:ext cx="462658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200"/>
            </a:lvl1pPr>
          </a:lstStyle>
          <a:p>
            <a:pPr marL="40640" marR="40640" defTabSz="910828" hangingPunct="0"/>
            <a:r>
              <a:rPr sz="1800" kern="0" dirty="0">
                <a:solidFill>
                  <a:srgbClr val="000000"/>
                </a:solidFill>
                <a:uFill>
                  <a:solidFill>
                    <a:srgbClr val="000000"/>
                  </a:solidFill>
                </a:uFill>
                <a:latin typeface="Times" pitchFamily="2" charset="0"/>
                <a:sym typeface="Avenir Next"/>
              </a:rPr>
              <a:t>recoil momentum difference ⟶ scattering angle</a:t>
            </a:r>
          </a:p>
        </p:txBody>
      </p:sp>
      <p:sp>
        <p:nvSpPr>
          <p:cNvPr id="28" name="November 6, 2020">
            <a:extLst>
              <a:ext uri="{FF2B5EF4-FFF2-40B4-BE49-F238E27FC236}">
                <a16:creationId xmlns:a16="http://schemas.microsoft.com/office/drawing/2014/main" xmlns="" id="{719BEA34-11BC-C749-95AB-5DE67BF0D88B}"/>
              </a:ext>
            </a:extLst>
          </p:cNvPr>
          <p:cNvSpPr/>
          <p:nvPr/>
        </p:nvSpPr>
        <p:spPr>
          <a:xfrm>
            <a:off x="7008156" y="6564293"/>
            <a:ext cx="1587265"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October 12</a:t>
            </a:r>
            <a:r>
              <a:rPr sz="1400" kern="0" dirty="0">
                <a:latin typeface="Times" pitchFamily="2" charset="0"/>
                <a:sym typeface="Avenir Next"/>
              </a:rPr>
              <a:t>, 202</a:t>
            </a:r>
            <a:r>
              <a:rPr lang="en-US" sz="1400" kern="0" dirty="0">
                <a:latin typeface="Times" pitchFamily="2" charset="0"/>
                <a:sym typeface="Avenir Next"/>
              </a:rPr>
              <a:t>1</a:t>
            </a:r>
            <a:endParaRPr sz="1400" kern="0" dirty="0">
              <a:latin typeface="Times" pitchFamily="2" charset="0"/>
              <a:sym typeface="Avenir Next"/>
            </a:endParaRPr>
          </a:p>
        </p:txBody>
      </p:sp>
      <p:sp>
        <p:nvSpPr>
          <p:cNvPr id="30" name="JLab Seminar">
            <a:extLst>
              <a:ext uri="{FF2B5EF4-FFF2-40B4-BE49-F238E27FC236}">
                <a16:creationId xmlns:a16="http://schemas.microsoft.com/office/drawing/2014/main" xmlns="" id="{6A01BE15-9172-8444-9D04-C780B7F3740F}"/>
              </a:ext>
            </a:extLst>
          </p:cNvPr>
          <p:cNvSpPr/>
          <p:nvPr/>
        </p:nvSpPr>
        <p:spPr>
          <a:xfrm>
            <a:off x="5265305" y="6564294"/>
            <a:ext cx="1531032"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DNP</a:t>
            </a:r>
            <a:endParaRPr sz="1400" kern="0" dirty="0">
              <a:latin typeface="Times" pitchFamily="2" charset="0"/>
              <a:sym typeface="Avenir Next"/>
            </a:endParaRPr>
          </a:p>
        </p:txBody>
      </p:sp>
      <p:sp>
        <p:nvSpPr>
          <p:cNvPr id="31" name="TextBox 30"/>
          <p:cNvSpPr txBox="1"/>
          <p:nvPr/>
        </p:nvSpPr>
        <p:spPr>
          <a:xfrm>
            <a:off x="914400" y="304800"/>
            <a:ext cx="7086600" cy="523220"/>
          </a:xfrm>
          <a:prstGeom prst="rect">
            <a:avLst/>
          </a:prstGeom>
          <a:noFill/>
        </p:spPr>
        <p:txBody>
          <a:bodyPr wrap="square" rtlCol="0">
            <a:spAutoFit/>
          </a:bodyPr>
          <a:lstStyle/>
          <a:p>
            <a:r>
              <a:rPr lang="en-US" sz="2800" b="1" dirty="0"/>
              <a:t>Scattering angle  calibration  with  water  cell</a:t>
            </a:r>
          </a:p>
        </p:txBody>
      </p:sp>
      <p:sp>
        <p:nvSpPr>
          <p:cNvPr id="33" name="TextBox 32"/>
          <p:cNvSpPr txBox="1"/>
          <p:nvPr/>
        </p:nvSpPr>
        <p:spPr>
          <a:xfrm>
            <a:off x="381000" y="3839184"/>
            <a:ext cx="5105400" cy="369332"/>
          </a:xfrm>
          <a:prstGeom prst="rect">
            <a:avLst/>
          </a:prstGeom>
          <a:solidFill>
            <a:schemeClr val="bg1"/>
          </a:solidFill>
        </p:spPr>
        <p:txBody>
          <a:bodyPr wrap="square" rtlCol="0">
            <a:spAutoFit/>
          </a:bodyPr>
          <a:lstStyle/>
          <a:p>
            <a:r>
              <a:rPr lang="en-US" dirty="0"/>
              <a:t>  2.155      2.16        2.165      2.17        2.175       2.18</a:t>
            </a:r>
          </a:p>
        </p:txBody>
      </p:sp>
      <p:sp>
        <p:nvSpPr>
          <p:cNvPr id="20" name="TextBox 19"/>
          <p:cNvSpPr txBox="1"/>
          <p:nvPr/>
        </p:nvSpPr>
        <p:spPr>
          <a:xfrm>
            <a:off x="1371600" y="3406140"/>
            <a:ext cx="2362200" cy="338554"/>
          </a:xfrm>
          <a:prstGeom prst="rect">
            <a:avLst/>
          </a:prstGeom>
          <a:noFill/>
        </p:spPr>
        <p:txBody>
          <a:bodyPr wrap="square" rtlCol="0">
            <a:spAutoFit/>
          </a:bodyPr>
          <a:lstStyle/>
          <a:p>
            <a:r>
              <a:rPr lang="en-US" sz="1600" dirty="0"/>
              <a:t>and </a:t>
            </a:r>
            <a:r>
              <a:rPr lang="en-US" sz="1600" dirty="0" err="1"/>
              <a:t>Nilanga</a:t>
            </a:r>
            <a:r>
              <a:rPr lang="en-US" sz="1600" dirty="0"/>
              <a:t> </a:t>
            </a:r>
            <a:r>
              <a:rPr lang="en-US" sz="1600" dirty="0" err="1"/>
              <a:t>Liyanage</a:t>
            </a:r>
            <a:endParaRPr lang="en-US" sz="1600" dirty="0"/>
          </a:p>
        </p:txBody>
      </p:sp>
      <p:sp>
        <p:nvSpPr>
          <p:cNvPr id="22" name="TextBox 21"/>
          <p:cNvSpPr txBox="1"/>
          <p:nvPr/>
        </p:nvSpPr>
        <p:spPr>
          <a:xfrm>
            <a:off x="8534400" y="6404610"/>
            <a:ext cx="548640" cy="369332"/>
          </a:xfrm>
          <a:prstGeom prst="rect">
            <a:avLst/>
          </a:prstGeom>
          <a:noFill/>
        </p:spPr>
        <p:txBody>
          <a:bodyPr wrap="square" rtlCol="0">
            <a:spAutoFit/>
          </a:bodyPr>
          <a:lstStyle/>
          <a:p>
            <a:r>
              <a:rPr lang="en-US" dirty="0"/>
              <a:t>p28</a:t>
            </a:r>
          </a:p>
        </p:txBody>
      </p:sp>
      <p:sp>
        <p:nvSpPr>
          <p:cNvPr id="23" name="TextBox 22">
            <a:extLst>
              <a:ext uri="{FF2B5EF4-FFF2-40B4-BE49-F238E27FC236}">
                <a16:creationId xmlns:a16="http://schemas.microsoft.com/office/drawing/2014/main" xmlns="" id="{934AE126-93BE-4ABF-9D73-7C43AA53A2BF}"/>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SSNET 22 </a:t>
            </a:r>
          </a:p>
        </p:txBody>
      </p:sp>
    </p:spTree>
    <p:extLst>
      <p:ext uri="{BB962C8B-B14F-4D97-AF65-F5344CB8AC3E}">
        <p14:creationId xmlns:p14="http://schemas.microsoft.com/office/powerpoint/2010/main" xmlns="" val="3832119715"/>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BDD3767-E1A8-A642-9A9A-8537B9563B8F}"/>
              </a:ext>
            </a:extLst>
          </p:cNvPr>
          <p:cNvPicPr>
            <a:picLocks noChangeAspect="1"/>
          </p:cNvPicPr>
          <p:nvPr/>
        </p:nvPicPr>
        <p:blipFill>
          <a:blip r:embed="rId3" cstate="print"/>
          <a:stretch>
            <a:fillRect/>
          </a:stretch>
        </p:blipFill>
        <p:spPr>
          <a:xfrm>
            <a:off x="5046408" y="762000"/>
            <a:ext cx="3851503" cy="3948815"/>
          </a:xfrm>
          <a:prstGeom prst="rect">
            <a:avLst/>
          </a:prstGeom>
          <a:ln>
            <a:solidFill>
              <a:schemeClr val="tx1"/>
            </a:solidFill>
          </a:ln>
        </p:spPr>
      </p:pic>
      <p:sp>
        <p:nvSpPr>
          <p:cNvPr id="738" name="Steep form-factor and very forward angle: very sensitive to beam corrections.…"/>
          <p:cNvSpPr txBox="1"/>
          <p:nvPr/>
        </p:nvSpPr>
        <p:spPr>
          <a:xfrm>
            <a:off x="151506" y="1200866"/>
            <a:ext cx="4725293" cy="1367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255790" marR="40640" indent="-194830" defTabSz="910828" hangingPunct="0">
              <a:spcBef>
                <a:spcPts val="500"/>
              </a:spcBef>
              <a:buSzPct val="100000"/>
              <a:defRPr sz="4000"/>
            </a:pPr>
            <a:r>
              <a:rPr sz="2000" kern="0" dirty="0">
                <a:solidFill>
                  <a:srgbClr val="000000"/>
                </a:solidFill>
                <a:uFill>
                  <a:solidFill>
                    <a:srgbClr val="000000"/>
                  </a:solidFill>
                </a:uFill>
                <a:latin typeface="Times" pitchFamily="2" charset="0"/>
                <a:sym typeface="Avenir Next"/>
              </a:rPr>
              <a:t>Beam jitter noise several times greater than counting statistics</a:t>
            </a:r>
            <a:endParaRPr lang="en-US" sz="2000" kern="0" dirty="0">
              <a:solidFill>
                <a:srgbClr val="000000"/>
              </a:solidFill>
              <a:uFill>
                <a:solidFill>
                  <a:srgbClr val="000000"/>
                </a:solidFill>
              </a:uFill>
              <a:latin typeface="Times" pitchFamily="2" charset="0"/>
              <a:sym typeface="Avenir Next"/>
            </a:endParaRPr>
          </a:p>
          <a:p>
            <a:pPr marL="255790" marR="40640" indent="-194830" defTabSz="910828" hangingPunct="0">
              <a:spcBef>
                <a:spcPts val="500"/>
              </a:spcBef>
              <a:buSzPct val="100000"/>
              <a:defRPr sz="4000"/>
            </a:pPr>
            <a:r>
              <a:rPr lang="en-US" sz="2000" kern="0" dirty="0">
                <a:solidFill>
                  <a:srgbClr val="000000"/>
                </a:solidFill>
                <a:uFill>
                  <a:solidFill>
                    <a:srgbClr val="000000"/>
                  </a:solidFill>
                </a:uFill>
                <a:latin typeface="Times" pitchFamily="2" charset="0"/>
                <a:sym typeface="Avenir Next"/>
              </a:rPr>
              <a:t>Analysis removes noise and evaluates residual </a:t>
            </a:r>
            <a:r>
              <a:rPr lang="en-US" sz="2000" kern="0" dirty="0" err="1">
                <a:solidFill>
                  <a:srgbClr val="000000"/>
                </a:solidFill>
                <a:uFill>
                  <a:solidFill>
                    <a:srgbClr val="000000"/>
                  </a:solidFill>
                </a:uFill>
                <a:latin typeface="Times" pitchFamily="2" charset="0"/>
                <a:sym typeface="Avenir Next"/>
              </a:rPr>
              <a:t>helicity</a:t>
            </a:r>
            <a:r>
              <a:rPr lang="en-US" sz="2000" kern="0" dirty="0">
                <a:solidFill>
                  <a:srgbClr val="000000"/>
                </a:solidFill>
                <a:uFill>
                  <a:solidFill>
                    <a:srgbClr val="000000"/>
                  </a:solidFill>
                </a:uFill>
                <a:latin typeface="Times" pitchFamily="2" charset="0"/>
                <a:sym typeface="Avenir Next"/>
              </a:rPr>
              <a:t> correlations (</a:t>
            </a:r>
            <a:r>
              <a:rPr lang="en-US" sz="2000" kern="0" dirty="0" err="1">
                <a:solidFill>
                  <a:srgbClr val="000000"/>
                </a:solidFill>
                <a:uFill>
                  <a:solidFill>
                    <a:srgbClr val="000000"/>
                  </a:solidFill>
                </a:uFill>
                <a:latin typeface="Times" pitchFamily="2" charset="0"/>
                <a:sym typeface="Avenir Next"/>
              </a:rPr>
              <a:t>systematics</a:t>
            </a:r>
            <a:r>
              <a:rPr lang="en-US" sz="2000" kern="0" dirty="0">
                <a:solidFill>
                  <a:srgbClr val="000000"/>
                </a:solidFill>
                <a:uFill>
                  <a:solidFill>
                    <a:srgbClr val="000000"/>
                  </a:solidFill>
                </a:uFill>
                <a:latin typeface="Times" pitchFamily="2" charset="0"/>
                <a:sym typeface="Avenir Next"/>
              </a:rPr>
              <a:t>).</a:t>
            </a:r>
            <a:endParaRPr sz="2000" kern="0" dirty="0">
              <a:solidFill>
                <a:srgbClr val="000000"/>
              </a:solidFill>
              <a:uFill>
                <a:solidFill>
                  <a:srgbClr val="000000"/>
                </a:solidFill>
              </a:uFill>
              <a:latin typeface="Times" pitchFamily="2" charset="0"/>
              <a:sym typeface="Avenir Next"/>
            </a:endParaRPr>
          </a:p>
        </p:txBody>
      </p:sp>
      <p:sp>
        <p:nvSpPr>
          <p:cNvPr id="740" name="Potential for systematic error if average beam asymmetries are not well corrected…"/>
          <p:cNvSpPr txBox="1"/>
          <p:nvPr/>
        </p:nvSpPr>
        <p:spPr>
          <a:xfrm>
            <a:off x="152400" y="5181600"/>
            <a:ext cx="8826739" cy="859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255790" marR="40640" indent="-194830" defTabSz="910828" hangingPunct="0">
              <a:spcBef>
                <a:spcPts val="500"/>
              </a:spcBef>
              <a:buSzPct val="100000"/>
              <a:buFontTx/>
              <a:buChar char="•"/>
              <a:defRPr sz="4000"/>
            </a:pPr>
            <a:r>
              <a:rPr sz="2000" kern="0" dirty="0">
                <a:solidFill>
                  <a:srgbClr val="000000"/>
                </a:solidFill>
                <a:uFill>
                  <a:solidFill>
                    <a:srgbClr val="000000"/>
                  </a:solidFill>
                </a:uFill>
                <a:latin typeface="Times" pitchFamily="2" charset="0"/>
                <a:sym typeface="Avenir Next"/>
              </a:rPr>
              <a:t>Potential for systematic error if average beam asymmetries are not well</a:t>
            </a:r>
            <a:r>
              <a:rPr lang="en-US" sz="2000" kern="0" dirty="0">
                <a:solidFill>
                  <a:srgbClr val="000000"/>
                </a:solidFill>
                <a:uFill>
                  <a:solidFill>
                    <a:srgbClr val="000000"/>
                  </a:solidFill>
                </a:uFill>
                <a:latin typeface="Times" pitchFamily="2" charset="0"/>
                <a:sym typeface="Avenir Next"/>
              </a:rPr>
              <a:t> </a:t>
            </a:r>
            <a:r>
              <a:rPr sz="2000" kern="0" dirty="0">
                <a:solidFill>
                  <a:srgbClr val="000000"/>
                </a:solidFill>
                <a:uFill>
                  <a:solidFill>
                    <a:srgbClr val="000000"/>
                  </a:solidFill>
                </a:uFill>
                <a:latin typeface="Times" pitchFamily="2" charset="0"/>
                <a:sym typeface="Avenir Next"/>
              </a:rPr>
              <a:t>corrected </a:t>
            </a:r>
          </a:p>
          <a:p>
            <a:pPr marL="255790" marR="40640" indent="-194830" defTabSz="910828" hangingPunct="0">
              <a:spcBef>
                <a:spcPts val="500"/>
              </a:spcBef>
              <a:buSzPct val="100000"/>
              <a:buFontTx/>
              <a:buChar char="•"/>
              <a:defRPr sz="4000"/>
            </a:pPr>
            <a:r>
              <a:rPr sz="2000" kern="0" dirty="0">
                <a:solidFill>
                  <a:srgbClr val="000000"/>
                </a:solidFill>
                <a:uFill>
                  <a:solidFill>
                    <a:srgbClr val="000000"/>
                  </a:solidFill>
                </a:uFill>
                <a:latin typeface="Times" pitchFamily="2" charset="0"/>
                <a:sym typeface="Avenir Next"/>
              </a:rPr>
              <a:t>Multiple techniques used to calibrate correction factors (</a:t>
            </a:r>
            <a:r>
              <a:rPr sz="2700" i="1" kern="0" dirty="0">
                <a:solidFill>
                  <a:srgbClr val="000000"/>
                </a:solidFill>
                <a:uFill>
                  <a:solidFill>
                    <a:srgbClr val="000000"/>
                  </a:solidFill>
                </a:uFill>
                <a:latin typeface="Times" pitchFamily="2" charset="0"/>
                <a:ea typeface="Times New Roman"/>
                <a:cs typeface="Times New Roman"/>
                <a:sym typeface="Times New Roman"/>
              </a:rPr>
              <a:t>β</a:t>
            </a:r>
            <a:r>
              <a:rPr sz="2700" i="1" kern="0" baseline="-5999" dirty="0" err="1">
                <a:solidFill>
                  <a:srgbClr val="000000"/>
                </a:solidFill>
                <a:uFill>
                  <a:solidFill>
                    <a:srgbClr val="000000"/>
                  </a:solidFill>
                </a:uFill>
                <a:latin typeface="Times" pitchFamily="2" charset="0"/>
                <a:ea typeface="Times New Roman"/>
                <a:cs typeface="Times New Roman"/>
                <a:sym typeface="Times New Roman"/>
              </a:rPr>
              <a:t>i</a:t>
            </a:r>
            <a:r>
              <a:rPr sz="2000" kern="0" dirty="0">
                <a:solidFill>
                  <a:srgbClr val="000000"/>
                </a:solidFill>
                <a:uFill>
                  <a:solidFill>
                    <a:srgbClr val="000000"/>
                  </a:solidFill>
                </a:uFill>
                <a:latin typeface="Times" pitchFamily="2" charset="0"/>
                <a:sym typeface="Avenir Next"/>
              </a:rPr>
              <a:t> )</a:t>
            </a:r>
          </a:p>
        </p:txBody>
      </p:sp>
      <p:sp>
        <p:nvSpPr>
          <p:cNvPr id="17" name="Kent Paschke">
            <a:extLst>
              <a:ext uri="{FF2B5EF4-FFF2-40B4-BE49-F238E27FC236}">
                <a16:creationId xmlns:a16="http://schemas.microsoft.com/office/drawing/2014/main" xmlns="" id="{A9F961EC-769F-524F-9AF5-933BC63D3CC2}"/>
              </a:ext>
            </a:extLst>
          </p:cNvPr>
          <p:cNvSpPr/>
          <p:nvPr/>
        </p:nvSpPr>
        <p:spPr>
          <a:xfrm>
            <a:off x="1911877" y="6469018"/>
            <a:ext cx="1071563"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Caryn </a:t>
            </a:r>
            <a:r>
              <a:rPr lang="en-US" sz="1400" kern="0" dirty="0" err="1">
                <a:latin typeface="Times" pitchFamily="2" charset="0"/>
                <a:sym typeface="Avenir Next"/>
              </a:rPr>
              <a:t>Palatchi</a:t>
            </a:r>
            <a:endParaRPr sz="1400" kern="0" dirty="0">
              <a:latin typeface="Times" pitchFamily="2" charset="0"/>
              <a:sym typeface="Avenir Next"/>
            </a:endParaRPr>
          </a:p>
        </p:txBody>
      </p:sp>
      <p:sp>
        <p:nvSpPr>
          <p:cNvPr id="18" name="November 6, 2020">
            <a:extLst>
              <a:ext uri="{FF2B5EF4-FFF2-40B4-BE49-F238E27FC236}">
                <a16:creationId xmlns:a16="http://schemas.microsoft.com/office/drawing/2014/main" xmlns="" id="{B4725581-C1E9-AB4E-BF25-B8D8D3FF44DF}"/>
              </a:ext>
            </a:extLst>
          </p:cNvPr>
          <p:cNvSpPr/>
          <p:nvPr/>
        </p:nvSpPr>
        <p:spPr>
          <a:xfrm>
            <a:off x="7008156" y="6564293"/>
            <a:ext cx="1587265"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October 12</a:t>
            </a:r>
            <a:r>
              <a:rPr sz="1400" kern="0" dirty="0">
                <a:latin typeface="Times" pitchFamily="2" charset="0"/>
                <a:sym typeface="Avenir Next"/>
              </a:rPr>
              <a:t>, 202</a:t>
            </a:r>
            <a:r>
              <a:rPr lang="en-US" sz="1400" kern="0" dirty="0">
                <a:latin typeface="Times" pitchFamily="2" charset="0"/>
                <a:sym typeface="Avenir Next"/>
              </a:rPr>
              <a:t>1</a:t>
            </a:r>
            <a:endParaRPr sz="1400" kern="0" dirty="0">
              <a:latin typeface="Times" pitchFamily="2" charset="0"/>
              <a:sym typeface="Avenir Next"/>
            </a:endParaRPr>
          </a:p>
        </p:txBody>
      </p:sp>
      <p:sp>
        <p:nvSpPr>
          <p:cNvPr id="20" name="JLab Seminar">
            <a:extLst>
              <a:ext uri="{FF2B5EF4-FFF2-40B4-BE49-F238E27FC236}">
                <a16:creationId xmlns:a16="http://schemas.microsoft.com/office/drawing/2014/main" xmlns="" id="{09D0C0BA-6BA5-A244-AE69-A4B7890E97F8}"/>
              </a:ext>
            </a:extLst>
          </p:cNvPr>
          <p:cNvSpPr/>
          <p:nvPr/>
        </p:nvSpPr>
        <p:spPr>
          <a:xfrm>
            <a:off x="5265305" y="6564294"/>
            <a:ext cx="1531032"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DNP</a:t>
            </a:r>
            <a:endParaRPr sz="1400" kern="0" dirty="0">
              <a:latin typeface="Times" pitchFamily="2" charset="0"/>
              <a:sym typeface="Avenir Next"/>
            </a:endParaRPr>
          </a:p>
        </p:txBody>
      </p:sp>
      <p:sp>
        <p:nvSpPr>
          <p:cNvPr id="2" name="Rectangle 1">
            <a:extLst>
              <a:ext uri="{FF2B5EF4-FFF2-40B4-BE49-F238E27FC236}">
                <a16:creationId xmlns:a16="http://schemas.microsoft.com/office/drawing/2014/main" xmlns="" id="{95454219-5639-2449-85F0-FBA2F9E74FCE}"/>
              </a:ext>
            </a:extLst>
          </p:cNvPr>
          <p:cNvSpPr/>
          <p:nvPr/>
        </p:nvSpPr>
        <p:spPr>
          <a:xfrm>
            <a:off x="7239000" y="1295400"/>
            <a:ext cx="1485342" cy="646331"/>
          </a:xfrm>
          <a:prstGeom prst="rect">
            <a:avLst/>
          </a:prstGeom>
        </p:spPr>
        <p:txBody>
          <a:bodyPr wrap="none">
            <a:spAutoFit/>
          </a:bodyPr>
          <a:lstStyle/>
          <a:p>
            <a:pPr marL="81280" marR="81280" algn="ctr" defTabSz="1821656" hangingPunct="0"/>
            <a:r>
              <a:rPr lang="en-US" dirty="0">
                <a:solidFill>
                  <a:srgbClr val="0950FF"/>
                </a:solidFill>
                <a:uFill>
                  <a:solidFill>
                    <a:srgbClr val="000000"/>
                  </a:solidFill>
                </a:uFill>
                <a:latin typeface="Times" pitchFamily="2" charset="0"/>
                <a:sym typeface="Avenir Next"/>
              </a:rPr>
              <a:t>𝜎 =765ppm</a:t>
            </a:r>
          </a:p>
          <a:p>
            <a:pPr marL="81280" marR="81280" algn="ctr" defTabSz="1821656" hangingPunct="0"/>
            <a:r>
              <a:rPr lang="en-US" dirty="0">
                <a:solidFill>
                  <a:srgbClr val="FF0000"/>
                </a:solidFill>
                <a:uFill>
                  <a:solidFill>
                    <a:srgbClr val="000000"/>
                  </a:solidFill>
                </a:uFill>
                <a:latin typeface="Times" pitchFamily="2" charset="0"/>
                <a:sym typeface="Avenir Next"/>
              </a:rPr>
              <a:t>𝜎=1650ppm</a:t>
            </a:r>
          </a:p>
        </p:txBody>
      </p:sp>
      <p:sp>
        <p:nvSpPr>
          <p:cNvPr id="21" name="TextBox 20"/>
          <p:cNvSpPr txBox="1"/>
          <p:nvPr/>
        </p:nvSpPr>
        <p:spPr>
          <a:xfrm>
            <a:off x="914400" y="381000"/>
            <a:ext cx="6096000" cy="584775"/>
          </a:xfrm>
          <a:prstGeom prst="rect">
            <a:avLst/>
          </a:prstGeom>
          <a:noFill/>
        </p:spPr>
        <p:txBody>
          <a:bodyPr wrap="square" rtlCol="0">
            <a:spAutoFit/>
          </a:bodyPr>
          <a:lstStyle/>
          <a:p>
            <a:r>
              <a:rPr lang="en-US" sz="3200" dirty="0"/>
              <a:t>Beam  Corrections </a:t>
            </a:r>
          </a:p>
        </p:txBody>
      </p:sp>
      <p:sp>
        <p:nvSpPr>
          <p:cNvPr id="23" name="Text Box 4"/>
          <p:cNvSpPr txBox="1">
            <a:spLocks noChangeArrowheads="1"/>
          </p:cNvSpPr>
          <p:nvPr/>
        </p:nvSpPr>
        <p:spPr bwMode="auto">
          <a:xfrm>
            <a:off x="228600" y="2895600"/>
            <a:ext cx="4660900" cy="347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9pPr>
          </a:lstStyle>
          <a:p>
            <a:pPr algn="ctr" eaLnBrk="1">
              <a:lnSpc>
                <a:spcPct val="94000"/>
              </a:lnSpc>
              <a:buClr>
                <a:srgbClr val="000000"/>
              </a:buClr>
              <a:buSzPct val="45000"/>
              <a:buFont typeface="StarSymbol" charset="0"/>
              <a:buNone/>
            </a:pPr>
            <a:r>
              <a:rPr lang="en-GB" altLang="en-US" sz="2400" b="0" dirty="0" err="1">
                <a:latin typeface="Times New Roman" panose="02020603050405020304" pitchFamily="18" charset="0"/>
              </a:rPr>
              <a:t>A</a:t>
            </a:r>
            <a:r>
              <a:rPr lang="en-GB" altLang="en-US" sz="2400" b="0" baseline="-33000" dirty="0" err="1">
                <a:latin typeface="Times New Roman" panose="02020603050405020304" pitchFamily="18" charset="0"/>
              </a:rPr>
              <a:t>raw</a:t>
            </a:r>
            <a:r>
              <a:rPr lang="en-GB" altLang="en-US" sz="2400" b="0" dirty="0">
                <a:latin typeface="Times New Roman" panose="02020603050405020304" pitchFamily="18" charset="0"/>
              </a:rPr>
              <a:t> = </a:t>
            </a:r>
            <a:r>
              <a:rPr lang="en-GB" altLang="en-US" sz="2400" b="0" dirty="0" err="1">
                <a:latin typeface="Times New Roman" panose="02020603050405020304" pitchFamily="18" charset="0"/>
              </a:rPr>
              <a:t>A</a:t>
            </a:r>
            <a:r>
              <a:rPr lang="en-GB" altLang="en-US" sz="2400" b="0" baseline="-33000" dirty="0" err="1">
                <a:latin typeface="Times New Roman" panose="02020603050405020304" pitchFamily="18" charset="0"/>
              </a:rPr>
              <a:t>det</a:t>
            </a:r>
            <a:r>
              <a:rPr lang="en-GB" altLang="en-US" sz="2400" b="0" dirty="0">
                <a:latin typeface="Times New Roman" panose="02020603050405020304" pitchFamily="18" charset="0"/>
              </a:rPr>
              <a:t> - A</a:t>
            </a:r>
            <a:r>
              <a:rPr lang="en-GB" altLang="en-US" sz="2400" b="0" baseline="-33000" dirty="0">
                <a:latin typeface="Times New Roman" panose="02020603050405020304" pitchFamily="18" charset="0"/>
              </a:rPr>
              <a:t>Q</a:t>
            </a:r>
            <a:r>
              <a:rPr lang="en-GB" altLang="en-US" sz="2400" b="0" dirty="0">
                <a:latin typeface="Times New Roman" panose="02020603050405020304" pitchFamily="18" charset="0"/>
              </a:rPr>
              <a:t> + </a:t>
            </a:r>
            <a:r>
              <a:rPr lang="en-GB" altLang="en-US" sz="2400" b="0" dirty="0">
                <a:solidFill>
                  <a:srgbClr val="0000FF"/>
                </a:solidFill>
                <a:latin typeface="Symbol" panose="05050102010706020507" pitchFamily="18" charset="2"/>
              </a:rPr>
              <a:t> </a:t>
            </a:r>
            <a:r>
              <a:rPr lang="en-GB" altLang="en-US" sz="2400" dirty="0">
                <a:solidFill>
                  <a:srgbClr val="FF6600"/>
                </a:solidFill>
                <a:latin typeface="Symbol" panose="05050102010706020507" pitchFamily="18" charset="2"/>
              </a:rPr>
              <a:t></a:t>
            </a:r>
            <a:r>
              <a:rPr lang="en-GB" altLang="en-US" sz="2400" baseline="-33000" dirty="0">
                <a:solidFill>
                  <a:srgbClr val="FF6600"/>
                </a:solidFill>
                <a:latin typeface="Times New Roman" panose="02020603050405020304" pitchFamily="18" charset="0"/>
              </a:rPr>
              <a:t>E</a:t>
            </a:r>
            <a:r>
              <a:rPr lang="en-GB" altLang="en-US" sz="2400" b="0" dirty="0">
                <a:latin typeface="Times New Roman" panose="02020603050405020304" pitchFamily="18" charset="0"/>
              </a:rPr>
              <a:t>+ </a:t>
            </a:r>
            <a:r>
              <a:rPr lang="en-GB" altLang="en-US" sz="2400" b="0" dirty="0">
                <a:latin typeface="Symbol" panose="05050102010706020507" pitchFamily="18" charset="2"/>
              </a:rPr>
              <a:t></a:t>
            </a:r>
            <a:r>
              <a:rPr lang="en-GB" altLang="en-US" sz="2400" b="0" dirty="0">
                <a:solidFill>
                  <a:srgbClr val="0000FF"/>
                </a:solidFill>
                <a:latin typeface="Symbol" panose="05050102010706020507" pitchFamily="18" charset="2"/>
              </a:rPr>
              <a:t></a:t>
            </a:r>
            <a:r>
              <a:rPr lang="en-GB" altLang="en-US" sz="2400" b="0" baseline="-33000" dirty="0" err="1">
                <a:solidFill>
                  <a:srgbClr val="0000FF"/>
                </a:solidFill>
                <a:latin typeface="Times New Roman" panose="02020603050405020304" pitchFamily="18" charset="0"/>
              </a:rPr>
              <a:t>i</a:t>
            </a:r>
            <a:r>
              <a:rPr lang="en-GB" altLang="en-US" sz="2400" b="0" baseline="-33000" dirty="0">
                <a:solidFill>
                  <a:srgbClr val="0000FF"/>
                </a:solidFill>
                <a:latin typeface="Times New Roman" panose="02020603050405020304" pitchFamily="18" charset="0"/>
              </a:rPr>
              <a:t> </a:t>
            </a:r>
            <a:r>
              <a:rPr lang="en-GB" altLang="en-US" sz="2400" dirty="0">
                <a:solidFill>
                  <a:srgbClr val="FF6600"/>
                </a:solidFill>
                <a:latin typeface="Symbol" panose="05050102010706020507" pitchFamily="18" charset="2"/>
              </a:rPr>
              <a:t></a:t>
            </a:r>
            <a:r>
              <a:rPr lang="en-GB" altLang="en-US" sz="2400" dirty="0">
                <a:solidFill>
                  <a:srgbClr val="FF6600"/>
                </a:solidFill>
                <a:latin typeface="Times New Roman" panose="02020603050405020304" pitchFamily="18" charset="0"/>
              </a:rPr>
              <a:t>x</a:t>
            </a:r>
            <a:r>
              <a:rPr lang="en-GB" altLang="en-US" sz="2400" baseline="-33000" dirty="0">
                <a:solidFill>
                  <a:srgbClr val="FF6600"/>
                </a:solidFill>
                <a:latin typeface="Times New Roman" panose="02020603050405020304" pitchFamily="18" charset="0"/>
              </a:rPr>
              <a:t>i</a:t>
            </a:r>
          </a:p>
        </p:txBody>
      </p:sp>
      <p:sp>
        <p:nvSpPr>
          <p:cNvPr id="13" name="TextBox 12"/>
          <p:cNvSpPr txBox="1"/>
          <p:nvPr/>
        </p:nvSpPr>
        <p:spPr>
          <a:xfrm>
            <a:off x="8534400" y="6404610"/>
            <a:ext cx="548640" cy="369332"/>
          </a:xfrm>
          <a:prstGeom prst="rect">
            <a:avLst/>
          </a:prstGeom>
          <a:noFill/>
        </p:spPr>
        <p:txBody>
          <a:bodyPr wrap="square" rtlCol="0">
            <a:spAutoFit/>
          </a:bodyPr>
          <a:lstStyle/>
          <a:p>
            <a:r>
              <a:rPr lang="en-US" dirty="0"/>
              <a:t>p29</a:t>
            </a:r>
          </a:p>
        </p:txBody>
      </p:sp>
      <p:sp>
        <p:nvSpPr>
          <p:cNvPr id="14" name="TextBox 13"/>
          <p:cNvSpPr txBox="1"/>
          <p:nvPr/>
        </p:nvSpPr>
        <p:spPr>
          <a:xfrm>
            <a:off x="1371600" y="3733800"/>
            <a:ext cx="2514600" cy="523220"/>
          </a:xfrm>
          <a:prstGeom prst="rect">
            <a:avLst/>
          </a:prstGeom>
          <a:noFill/>
        </p:spPr>
        <p:txBody>
          <a:bodyPr wrap="square" rtlCol="0">
            <a:spAutoFit/>
          </a:bodyPr>
          <a:lstStyle/>
          <a:p>
            <a:r>
              <a:rPr lang="en-US" sz="1400" dirty="0"/>
              <a:t>The </a:t>
            </a:r>
            <a:r>
              <a:rPr lang="el-GR" sz="1400" dirty="0"/>
              <a:t>α</a:t>
            </a:r>
            <a:r>
              <a:rPr lang="en-US" sz="1400" dirty="0"/>
              <a:t>  for energy is another </a:t>
            </a:r>
            <a:r>
              <a:rPr lang="el-GR" sz="1400" dirty="0"/>
              <a:t>β</a:t>
            </a:r>
            <a:r>
              <a:rPr lang="en-US" sz="1400" dirty="0"/>
              <a:t> for a monitor.</a:t>
            </a:r>
          </a:p>
        </p:txBody>
      </p:sp>
      <p:sp>
        <p:nvSpPr>
          <p:cNvPr id="15" name="TextBox 14">
            <a:extLst>
              <a:ext uri="{FF2B5EF4-FFF2-40B4-BE49-F238E27FC236}">
                <a16:creationId xmlns:a16="http://schemas.microsoft.com/office/drawing/2014/main" xmlns="" id="{D5802AC8-09AD-46D2-B3B9-0780494BC1F9}"/>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SSNET 22 </a:t>
            </a:r>
          </a:p>
        </p:txBody>
      </p:sp>
    </p:spTree>
    <p:extLst>
      <p:ext uri="{BB962C8B-B14F-4D97-AF65-F5344CB8AC3E}">
        <p14:creationId xmlns:p14="http://schemas.microsoft.com/office/powerpoint/2010/main" xmlns="" val="282361548"/>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701040" y="1348740"/>
            <a:ext cx="4724400" cy="5080786"/>
          </a:xfrm>
          <a:prstGeom prst="rect">
            <a:avLst/>
          </a:prstGeom>
          <a:noFill/>
          <a:ln w="9525">
            <a:noFill/>
            <a:miter lim="800000"/>
            <a:headEnd/>
            <a:tailEnd/>
          </a:ln>
        </p:spPr>
      </p:pic>
      <p:sp>
        <p:nvSpPr>
          <p:cNvPr id="4" name="TextBox 3"/>
          <p:cNvSpPr txBox="1"/>
          <p:nvPr/>
        </p:nvSpPr>
        <p:spPr>
          <a:xfrm>
            <a:off x="605790" y="1066800"/>
            <a:ext cx="1524000" cy="400110"/>
          </a:xfrm>
          <a:prstGeom prst="rect">
            <a:avLst/>
          </a:prstGeom>
          <a:noFill/>
        </p:spPr>
        <p:txBody>
          <a:bodyPr wrap="square" rtlCol="0">
            <a:spAutoFit/>
          </a:bodyPr>
          <a:lstStyle/>
          <a:p>
            <a:r>
              <a:rPr lang="en-US" sz="2000" dirty="0">
                <a:solidFill>
                  <a:srgbClr val="C00000"/>
                </a:solidFill>
              </a:rPr>
              <a:t>Regression </a:t>
            </a:r>
          </a:p>
        </p:txBody>
      </p:sp>
      <p:sp>
        <p:nvSpPr>
          <p:cNvPr id="5" name="TextBox 4"/>
          <p:cNvSpPr txBox="1"/>
          <p:nvPr/>
        </p:nvSpPr>
        <p:spPr>
          <a:xfrm>
            <a:off x="636270" y="2251710"/>
            <a:ext cx="1752600" cy="400110"/>
          </a:xfrm>
          <a:prstGeom prst="rect">
            <a:avLst/>
          </a:prstGeom>
          <a:solidFill>
            <a:srgbClr val="FFFFFF"/>
          </a:solidFill>
        </p:spPr>
        <p:txBody>
          <a:bodyPr wrap="square" rtlCol="0">
            <a:spAutoFit/>
          </a:bodyPr>
          <a:lstStyle/>
          <a:p>
            <a:r>
              <a:rPr lang="en-US" sz="2000" dirty="0">
                <a:solidFill>
                  <a:srgbClr val="C00000"/>
                </a:solidFill>
              </a:rPr>
              <a:t>Dithering</a:t>
            </a:r>
          </a:p>
        </p:txBody>
      </p:sp>
      <p:sp>
        <p:nvSpPr>
          <p:cNvPr id="6" name="TextBox 5"/>
          <p:cNvSpPr txBox="1"/>
          <p:nvPr/>
        </p:nvSpPr>
        <p:spPr>
          <a:xfrm>
            <a:off x="647700" y="3851910"/>
            <a:ext cx="4953000" cy="400110"/>
          </a:xfrm>
          <a:prstGeom prst="rect">
            <a:avLst/>
          </a:prstGeom>
          <a:solidFill>
            <a:srgbClr val="FFFFFF"/>
          </a:solidFill>
        </p:spPr>
        <p:txBody>
          <a:bodyPr wrap="square" rtlCol="0">
            <a:spAutoFit/>
          </a:bodyPr>
          <a:lstStyle/>
          <a:p>
            <a:r>
              <a:rPr lang="en-US" sz="2000" dirty="0">
                <a:solidFill>
                  <a:srgbClr val="C00000"/>
                </a:solidFill>
              </a:rPr>
              <a:t>Lagrange  </a:t>
            </a:r>
            <a:r>
              <a:rPr lang="en-US" dirty="0">
                <a:solidFill>
                  <a:srgbClr val="0070C0"/>
                </a:solidFill>
              </a:rPr>
              <a:t>-- a combination of the above two</a:t>
            </a:r>
          </a:p>
        </p:txBody>
      </p:sp>
      <p:sp>
        <p:nvSpPr>
          <p:cNvPr id="7" name="TextBox 6"/>
          <p:cNvSpPr txBox="1"/>
          <p:nvPr/>
        </p:nvSpPr>
        <p:spPr>
          <a:xfrm>
            <a:off x="685800" y="228600"/>
            <a:ext cx="8153400" cy="584775"/>
          </a:xfrm>
          <a:prstGeom prst="rect">
            <a:avLst/>
          </a:prstGeom>
          <a:noFill/>
        </p:spPr>
        <p:txBody>
          <a:bodyPr wrap="square" rtlCol="0">
            <a:spAutoFit/>
          </a:bodyPr>
          <a:lstStyle/>
          <a:p>
            <a:r>
              <a:rPr lang="en-US" sz="3200" dirty="0"/>
              <a:t>The   Math  of  Beam  Corrections  -- 3  Methods</a:t>
            </a:r>
          </a:p>
        </p:txBody>
      </p:sp>
      <p:sp>
        <p:nvSpPr>
          <p:cNvPr id="8" name="TextBox 7"/>
          <p:cNvSpPr txBox="1"/>
          <p:nvPr/>
        </p:nvSpPr>
        <p:spPr>
          <a:xfrm>
            <a:off x="5943600" y="3429000"/>
            <a:ext cx="2286000" cy="1200329"/>
          </a:xfrm>
          <a:prstGeom prst="rect">
            <a:avLst/>
          </a:prstGeom>
          <a:noFill/>
        </p:spPr>
        <p:txBody>
          <a:bodyPr wrap="square" rtlCol="0">
            <a:spAutoFit/>
          </a:bodyPr>
          <a:lstStyle/>
          <a:p>
            <a:r>
              <a:rPr lang="en-US" dirty="0"/>
              <a:t>Credit:  Paul Souder, Tao Ye,  Kent </a:t>
            </a:r>
            <a:r>
              <a:rPr lang="en-US" dirty="0" err="1"/>
              <a:t>Paschke</a:t>
            </a:r>
            <a:r>
              <a:rPr lang="en-US" dirty="0"/>
              <a:t>,  Cameron Clarke, Ye </a:t>
            </a:r>
            <a:r>
              <a:rPr lang="en-US" dirty="0" err="1"/>
              <a:t>Tian</a:t>
            </a:r>
            <a:r>
              <a:rPr lang="en-US" dirty="0"/>
              <a:t>,  Victoria  Owen</a:t>
            </a:r>
          </a:p>
        </p:txBody>
      </p:sp>
      <p:sp>
        <p:nvSpPr>
          <p:cNvPr id="9" name="Text Box 4"/>
          <p:cNvSpPr txBox="1">
            <a:spLocks noChangeArrowheads="1"/>
          </p:cNvSpPr>
          <p:nvPr/>
        </p:nvSpPr>
        <p:spPr bwMode="auto">
          <a:xfrm>
            <a:off x="4267200" y="838200"/>
            <a:ext cx="4660900" cy="347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b="1">
                <a:solidFill>
                  <a:schemeClr val="tx1"/>
                </a:solidFill>
                <a:latin typeface="Georgia" panose="02040502050405020303" pitchFamily="18" charset="0"/>
              </a:defRPr>
            </a:lvl9pPr>
          </a:lstStyle>
          <a:p>
            <a:pPr algn="ctr" eaLnBrk="1">
              <a:lnSpc>
                <a:spcPct val="94000"/>
              </a:lnSpc>
              <a:buClr>
                <a:srgbClr val="000000"/>
              </a:buClr>
              <a:buSzPct val="45000"/>
              <a:buFont typeface="StarSymbol" charset="0"/>
              <a:buNone/>
            </a:pPr>
            <a:r>
              <a:rPr lang="en-GB" altLang="en-US" sz="2400" b="0" dirty="0" err="1">
                <a:latin typeface="Times New Roman" panose="02020603050405020304" pitchFamily="18" charset="0"/>
              </a:rPr>
              <a:t>A</a:t>
            </a:r>
            <a:r>
              <a:rPr lang="en-GB" altLang="en-US" sz="2400" b="0" baseline="-33000" dirty="0" err="1">
                <a:latin typeface="Times New Roman" panose="02020603050405020304" pitchFamily="18" charset="0"/>
              </a:rPr>
              <a:t>raw</a:t>
            </a:r>
            <a:r>
              <a:rPr lang="en-GB" altLang="en-US" sz="2400" b="0" dirty="0">
                <a:latin typeface="Times New Roman" panose="02020603050405020304" pitchFamily="18" charset="0"/>
              </a:rPr>
              <a:t> = </a:t>
            </a:r>
            <a:r>
              <a:rPr lang="en-GB" altLang="en-US" sz="2400" b="0" dirty="0" err="1">
                <a:latin typeface="Times New Roman" panose="02020603050405020304" pitchFamily="18" charset="0"/>
              </a:rPr>
              <a:t>A</a:t>
            </a:r>
            <a:r>
              <a:rPr lang="en-GB" altLang="en-US" sz="2400" b="0" baseline="-33000" dirty="0" err="1">
                <a:latin typeface="Times New Roman" panose="02020603050405020304" pitchFamily="18" charset="0"/>
              </a:rPr>
              <a:t>det</a:t>
            </a:r>
            <a:r>
              <a:rPr lang="en-GB" altLang="en-US" sz="2400" b="0" dirty="0">
                <a:latin typeface="Times New Roman" panose="02020603050405020304" pitchFamily="18" charset="0"/>
              </a:rPr>
              <a:t> - A</a:t>
            </a:r>
            <a:r>
              <a:rPr lang="en-GB" altLang="en-US" sz="2400" b="0" baseline="-33000" dirty="0">
                <a:latin typeface="Times New Roman" panose="02020603050405020304" pitchFamily="18" charset="0"/>
              </a:rPr>
              <a:t>Q</a:t>
            </a:r>
            <a:r>
              <a:rPr lang="en-GB" altLang="en-US" sz="2400" b="0" dirty="0">
                <a:latin typeface="Times New Roman" panose="02020603050405020304" pitchFamily="18" charset="0"/>
              </a:rPr>
              <a:t> + </a:t>
            </a:r>
            <a:r>
              <a:rPr lang="en-GB" altLang="en-US" sz="2400" b="0" dirty="0">
                <a:solidFill>
                  <a:srgbClr val="0000FF"/>
                </a:solidFill>
                <a:latin typeface="Symbol" panose="05050102010706020507" pitchFamily="18" charset="2"/>
              </a:rPr>
              <a:t> </a:t>
            </a:r>
            <a:r>
              <a:rPr lang="en-GB" altLang="en-US" sz="2400" dirty="0">
                <a:solidFill>
                  <a:srgbClr val="FF6600"/>
                </a:solidFill>
                <a:latin typeface="Symbol" panose="05050102010706020507" pitchFamily="18" charset="2"/>
              </a:rPr>
              <a:t></a:t>
            </a:r>
            <a:r>
              <a:rPr lang="en-GB" altLang="en-US" sz="2400" baseline="-33000" dirty="0">
                <a:solidFill>
                  <a:srgbClr val="FF6600"/>
                </a:solidFill>
                <a:latin typeface="Times New Roman" panose="02020603050405020304" pitchFamily="18" charset="0"/>
              </a:rPr>
              <a:t>E</a:t>
            </a:r>
            <a:r>
              <a:rPr lang="en-GB" altLang="en-US" sz="2400" b="0" dirty="0">
                <a:latin typeface="Times New Roman" panose="02020603050405020304" pitchFamily="18" charset="0"/>
              </a:rPr>
              <a:t>+ </a:t>
            </a:r>
            <a:r>
              <a:rPr lang="en-GB" altLang="en-US" sz="2400" b="0" dirty="0">
                <a:latin typeface="Symbol" panose="05050102010706020507" pitchFamily="18" charset="2"/>
              </a:rPr>
              <a:t></a:t>
            </a:r>
            <a:r>
              <a:rPr lang="en-GB" altLang="en-US" sz="2400" b="0" dirty="0">
                <a:solidFill>
                  <a:srgbClr val="0000FF"/>
                </a:solidFill>
                <a:latin typeface="Symbol" panose="05050102010706020507" pitchFamily="18" charset="2"/>
              </a:rPr>
              <a:t></a:t>
            </a:r>
            <a:r>
              <a:rPr lang="en-GB" altLang="en-US" sz="2400" b="0" baseline="-33000" dirty="0" err="1">
                <a:solidFill>
                  <a:srgbClr val="0000FF"/>
                </a:solidFill>
                <a:latin typeface="Times New Roman" panose="02020603050405020304" pitchFamily="18" charset="0"/>
              </a:rPr>
              <a:t>i</a:t>
            </a:r>
            <a:r>
              <a:rPr lang="en-GB" altLang="en-US" sz="2400" b="0" baseline="-33000" dirty="0">
                <a:solidFill>
                  <a:srgbClr val="0000FF"/>
                </a:solidFill>
                <a:latin typeface="Times New Roman" panose="02020603050405020304" pitchFamily="18" charset="0"/>
              </a:rPr>
              <a:t> </a:t>
            </a:r>
            <a:r>
              <a:rPr lang="en-GB" altLang="en-US" sz="2400" dirty="0">
                <a:solidFill>
                  <a:srgbClr val="FF6600"/>
                </a:solidFill>
                <a:latin typeface="Symbol" panose="05050102010706020507" pitchFamily="18" charset="2"/>
              </a:rPr>
              <a:t></a:t>
            </a:r>
            <a:r>
              <a:rPr lang="en-GB" altLang="en-US" sz="2400" dirty="0">
                <a:solidFill>
                  <a:srgbClr val="FF6600"/>
                </a:solidFill>
                <a:latin typeface="Times New Roman" panose="02020603050405020304" pitchFamily="18" charset="0"/>
              </a:rPr>
              <a:t>x</a:t>
            </a:r>
            <a:r>
              <a:rPr lang="en-GB" altLang="en-US" sz="2400" baseline="-33000" dirty="0">
                <a:solidFill>
                  <a:srgbClr val="FF6600"/>
                </a:solidFill>
                <a:latin typeface="Times New Roman" panose="02020603050405020304" pitchFamily="18" charset="0"/>
              </a:rPr>
              <a:t>i</a:t>
            </a:r>
          </a:p>
        </p:txBody>
      </p:sp>
      <p:sp>
        <p:nvSpPr>
          <p:cNvPr id="12" name="TextBox 11"/>
          <p:cNvSpPr txBox="1"/>
          <p:nvPr/>
        </p:nvSpPr>
        <p:spPr>
          <a:xfrm>
            <a:off x="5867400" y="1524000"/>
            <a:ext cx="2514600" cy="523220"/>
          </a:xfrm>
          <a:prstGeom prst="rect">
            <a:avLst/>
          </a:prstGeom>
          <a:noFill/>
        </p:spPr>
        <p:txBody>
          <a:bodyPr wrap="square" rtlCol="0">
            <a:spAutoFit/>
          </a:bodyPr>
          <a:lstStyle/>
          <a:p>
            <a:r>
              <a:rPr lang="en-US" sz="1400" dirty="0"/>
              <a:t>The </a:t>
            </a:r>
            <a:r>
              <a:rPr lang="el-GR" sz="1400" dirty="0"/>
              <a:t>α</a:t>
            </a:r>
            <a:r>
              <a:rPr lang="en-US" sz="1400" dirty="0"/>
              <a:t>  for energy is another </a:t>
            </a:r>
            <a:r>
              <a:rPr lang="el-GR" sz="1400" dirty="0"/>
              <a:t>β</a:t>
            </a:r>
            <a:r>
              <a:rPr lang="en-US" sz="1400" dirty="0"/>
              <a:t> for a monitor.</a:t>
            </a:r>
          </a:p>
        </p:txBody>
      </p:sp>
      <p:sp>
        <p:nvSpPr>
          <p:cNvPr id="11" name="TextBox 10"/>
          <p:cNvSpPr txBox="1"/>
          <p:nvPr/>
        </p:nvSpPr>
        <p:spPr>
          <a:xfrm>
            <a:off x="8534400" y="6404610"/>
            <a:ext cx="548640" cy="369332"/>
          </a:xfrm>
          <a:prstGeom prst="rect">
            <a:avLst/>
          </a:prstGeom>
          <a:noFill/>
        </p:spPr>
        <p:txBody>
          <a:bodyPr wrap="square" rtlCol="0">
            <a:spAutoFit/>
          </a:bodyPr>
          <a:lstStyle/>
          <a:p>
            <a:r>
              <a:rPr lang="en-US" dirty="0"/>
              <a:t>p30</a:t>
            </a:r>
          </a:p>
        </p:txBody>
      </p:sp>
      <p:sp>
        <p:nvSpPr>
          <p:cNvPr id="13" name="TextBox 12">
            <a:extLst>
              <a:ext uri="{FF2B5EF4-FFF2-40B4-BE49-F238E27FC236}">
                <a16:creationId xmlns:a16="http://schemas.microsoft.com/office/drawing/2014/main" xmlns="" id="{9172E6D6-886F-4DD1-B1BD-AA0D2D1353DA}"/>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SSNET 22 </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381000"/>
            <a:ext cx="5181600" cy="1219200"/>
          </a:xfrm>
          <a:solidFill>
            <a:srgbClr val="FFFFFF"/>
          </a:solidFill>
        </p:spPr>
        <p:txBody>
          <a:bodyPr anchor="t">
            <a:normAutofit fontScale="90000"/>
          </a:bodyPr>
          <a:lstStyle/>
          <a:p>
            <a:pPr eaLnBrk="1" hangingPunct="1"/>
            <a:r>
              <a:rPr lang="en-US" altLang="en-US" sz="2800"/>
              <a:t>The  </a:t>
            </a:r>
            <a:r>
              <a:rPr lang="en-US" altLang="en-US" sz="2800" b="1" i="1">
                <a:solidFill>
                  <a:schemeClr val="accent2"/>
                </a:solidFill>
              </a:rPr>
              <a:t>weak interaction</a:t>
            </a:r>
            <a:r>
              <a:rPr lang="en-US" altLang="en-US" sz="2800"/>
              <a:t>  </a:t>
            </a:r>
            <a:r>
              <a:rPr lang="en-US" altLang="en-US" sz="2800">
                <a:solidFill>
                  <a:srgbClr val="FF3300"/>
                </a:solidFill>
              </a:rPr>
              <a:t>changes  with  mirror  imaging</a:t>
            </a:r>
            <a:r>
              <a:rPr lang="en-US" altLang="en-US" sz="2800"/>
              <a:t/>
            </a:r>
            <a:br>
              <a:rPr lang="en-US" altLang="en-US" sz="2800"/>
            </a:br>
            <a:r>
              <a:rPr lang="en-US" altLang="en-US" sz="2800"/>
              <a:t>which  allows  to  isolate  it.</a:t>
            </a:r>
          </a:p>
        </p:txBody>
      </p:sp>
      <p:pic>
        <p:nvPicPr>
          <p:cNvPr id="21507" name="Picture 3"/>
          <p:cNvPicPr>
            <a:picLocks noGrp="1" noChangeAspect="1" noChangeArrowheads="1"/>
          </p:cNvPicPr>
          <p:nvPr>
            <p:ph type="body" idx="1"/>
          </p:nvPr>
        </p:nvPicPr>
        <p:blipFill>
          <a:blip r:embed="rId2" cstate="print"/>
          <a:srcRect/>
          <a:stretch>
            <a:fillRect/>
          </a:stretch>
        </p:blipFill>
        <p:spPr>
          <a:xfrm>
            <a:off x="5486401" y="0"/>
            <a:ext cx="3263900" cy="2655888"/>
          </a:xfrm>
          <a:noFill/>
        </p:spPr>
      </p:pic>
      <p:sp>
        <p:nvSpPr>
          <p:cNvPr id="21508" name="Text Box 4"/>
          <p:cNvSpPr txBox="1">
            <a:spLocks noChangeArrowheads="1"/>
          </p:cNvSpPr>
          <p:nvPr/>
        </p:nvSpPr>
        <p:spPr bwMode="auto">
          <a:xfrm>
            <a:off x="762000" y="4502150"/>
            <a:ext cx="2286000" cy="369332"/>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33CC"/>
                </a:solidFill>
                <a:latin typeface="Arial" charset="0"/>
              </a:rPr>
              <a:t>Negative</a:t>
            </a:r>
            <a:r>
              <a:rPr lang="en-US" altLang="en-US" sz="1800">
                <a:solidFill>
                  <a:srgbClr val="FF0000"/>
                </a:solidFill>
                <a:latin typeface="Arial" charset="0"/>
              </a:rPr>
              <a:t> </a:t>
            </a:r>
            <a:r>
              <a:rPr lang="en-US" altLang="en-US" sz="1800">
                <a:latin typeface="Arial" charset="0"/>
              </a:rPr>
              <a:t> spin</a:t>
            </a:r>
          </a:p>
        </p:txBody>
      </p:sp>
      <p:sp>
        <p:nvSpPr>
          <p:cNvPr id="21509" name="Text Box 5"/>
          <p:cNvSpPr txBox="1">
            <a:spLocks noChangeArrowheads="1"/>
          </p:cNvSpPr>
          <p:nvPr/>
        </p:nvSpPr>
        <p:spPr bwMode="auto">
          <a:xfrm>
            <a:off x="762000" y="2444750"/>
            <a:ext cx="2514600" cy="369332"/>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33CC"/>
                </a:solidFill>
                <a:latin typeface="Arial" charset="0"/>
              </a:rPr>
              <a:t>Positive</a:t>
            </a:r>
            <a:r>
              <a:rPr lang="en-US" altLang="en-US" sz="1800">
                <a:solidFill>
                  <a:srgbClr val="FF0000"/>
                </a:solidFill>
                <a:latin typeface="Arial" charset="0"/>
              </a:rPr>
              <a:t>  </a:t>
            </a:r>
            <a:r>
              <a:rPr lang="en-US" altLang="en-US" sz="1800">
                <a:latin typeface="Arial" charset="0"/>
              </a:rPr>
              <a:t>spin </a:t>
            </a:r>
          </a:p>
        </p:txBody>
      </p:sp>
      <p:sp>
        <p:nvSpPr>
          <p:cNvPr id="21510" name="AutoShape 6"/>
          <p:cNvSpPr>
            <a:spLocks noChangeArrowheads="1"/>
          </p:cNvSpPr>
          <p:nvPr/>
        </p:nvSpPr>
        <p:spPr bwMode="auto">
          <a:xfrm>
            <a:off x="1676400" y="2978151"/>
            <a:ext cx="381000" cy="1368425"/>
          </a:xfrm>
          <a:prstGeom prst="downArrow">
            <a:avLst>
              <a:gd name="adj1" fmla="val 50000"/>
              <a:gd name="adj2" fmla="val 89792"/>
            </a:avLst>
          </a:prstGeom>
          <a:solidFill>
            <a:srgbClr val="FFCC99"/>
          </a:solidFill>
          <a:ln w="47625">
            <a:noFill/>
            <a:miter lim="800000"/>
            <a:headEnd/>
            <a:tailEnd/>
          </a:ln>
        </p:spPr>
        <p:txBody>
          <a:bodyPr vert="eaVert" wrap="none" anchor="ctr"/>
          <a:lstStyle/>
          <a:p>
            <a:pPr eaLnBrk="1" hangingPunct="1"/>
            <a:endParaRPr lang="en-US" altLang="en-US" sz="2800">
              <a:solidFill>
                <a:srgbClr val="000099"/>
              </a:solidFill>
              <a:latin typeface="Lucida Bright" pitchFamily="18" charset="0"/>
            </a:endParaRPr>
          </a:p>
        </p:txBody>
      </p:sp>
      <p:sp>
        <p:nvSpPr>
          <p:cNvPr id="21511" name="WordArt 7"/>
          <p:cNvSpPr>
            <a:spLocks noChangeArrowheads="1" noChangeShapeType="1" noTextEdit="1"/>
          </p:cNvSpPr>
          <p:nvPr/>
        </p:nvSpPr>
        <p:spPr bwMode="auto">
          <a:xfrm>
            <a:off x="914400" y="3206750"/>
            <a:ext cx="1981200" cy="609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Mirror  Image</a:t>
            </a:r>
          </a:p>
        </p:txBody>
      </p:sp>
      <p:sp>
        <p:nvSpPr>
          <p:cNvPr id="21512" name="Line 10"/>
          <p:cNvSpPr>
            <a:spLocks noChangeShapeType="1"/>
          </p:cNvSpPr>
          <p:nvPr/>
        </p:nvSpPr>
        <p:spPr bwMode="auto">
          <a:xfrm>
            <a:off x="4572000" y="3359150"/>
            <a:ext cx="685800" cy="0"/>
          </a:xfrm>
          <a:prstGeom prst="line">
            <a:avLst/>
          </a:prstGeom>
          <a:noFill/>
          <a:ln w="44450">
            <a:solidFill>
              <a:srgbClr val="FF0000"/>
            </a:solidFill>
            <a:round/>
            <a:headEnd/>
            <a:tailEnd type="stealth" w="lg" len="lg"/>
          </a:ln>
        </p:spPr>
        <p:txBody>
          <a:bodyPr/>
          <a:lstStyle/>
          <a:p>
            <a:endParaRPr lang="en-US"/>
          </a:p>
        </p:txBody>
      </p:sp>
      <p:sp>
        <p:nvSpPr>
          <p:cNvPr id="21513" name="Oval 11"/>
          <p:cNvSpPr>
            <a:spLocks noChangeArrowheads="1"/>
          </p:cNvSpPr>
          <p:nvPr/>
        </p:nvSpPr>
        <p:spPr bwMode="auto">
          <a:xfrm>
            <a:off x="6172200" y="3206750"/>
            <a:ext cx="304800" cy="304800"/>
          </a:xfrm>
          <a:prstGeom prst="ellipse">
            <a:avLst/>
          </a:prstGeom>
          <a:solidFill>
            <a:srgbClr val="000000"/>
          </a:solidFill>
          <a:ln w="9525">
            <a:solidFill>
              <a:schemeClr val="tx1"/>
            </a:solidFill>
            <a:round/>
            <a:headEnd/>
            <a:tailEnd/>
          </a:ln>
        </p:spPr>
        <p:txBody>
          <a:bodyPr wrap="none" anchor="ctr"/>
          <a:lstStyle/>
          <a:p>
            <a:pPr eaLnBrk="1" hangingPunct="1"/>
            <a:endParaRPr lang="en-US" altLang="en-US" sz="2800">
              <a:solidFill>
                <a:srgbClr val="000099"/>
              </a:solidFill>
              <a:latin typeface="Lucida Bright" pitchFamily="18" charset="0"/>
            </a:endParaRPr>
          </a:p>
        </p:txBody>
      </p:sp>
      <p:sp>
        <p:nvSpPr>
          <p:cNvPr id="21514" name="Text Box 12"/>
          <p:cNvSpPr txBox="1">
            <a:spLocks noChangeArrowheads="1"/>
          </p:cNvSpPr>
          <p:nvPr/>
        </p:nvSpPr>
        <p:spPr bwMode="auto">
          <a:xfrm>
            <a:off x="6477001" y="3663950"/>
            <a:ext cx="1976439" cy="707886"/>
          </a:xfrm>
          <a:prstGeom prst="rect">
            <a:avLst/>
          </a:prstGeom>
          <a:noFill/>
          <a:ln w="9525">
            <a:noFill/>
            <a:miter lim="800000"/>
            <a:headEnd/>
            <a:tailEnd/>
          </a:ln>
        </p:spPr>
        <p:txBody>
          <a:bodyPr>
            <a:spAutoFit/>
          </a:bodyPr>
          <a:lstStyle/>
          <a:p>
            <a:pPr eaLnBrk="1" hangingPunct="1">
              <a:spcBef>
                <a:spcPct val="50000"/>
              </a:spcBef>
            </a:pPr>
            <a:r>
              <a:rPr lang="en-US" altLang="en-US" sz="2000">
                <a:latin typeface="Arial" charset="0"/>
              </a:rPr>
              <a:t>A  nucleus  in target</a:t>
            </a:r>
          </a:p>
        </p:txBody>
      </p:sp>
      <p:sp>
        <p:nvSpPr>
          <p:cNvPr id="21515" name="Text Box 17"/>
          <p:cNvSpPr txBox="1">
            <a:spLocks noChangeArrowheads="1"/>
          </p:cNvSpPr>
          <p:nvPr/>
        </p:nvSpPr>
        <p:spPr bwMode="auto">
          <a:xfrm>
            <a:off x="4419601" y="2825750"/>
            <a:ext cx="1132041" cy="369332"/>
          </a:xfrm>
          <a:prstGeom prst="rect">
            <a:avLst/>
          </a:prstGeom>
          <a:noFill/>
          <a:ln w="9525">
            <a:noFill/>
            <a:miter lim="800000"/>
            <a:headEnd/>
            <a:tailEnd/>
          </a:ln>
        </p:spPr>
        <p:txBody>
          <a:bodyPr wrap="none">
            <a:spAutoFit/>
          </a:bodyPr>
          <a:lstStyle/>
          <a:p>
            <a:pPr eaLnBrk="1" hangingPunct="1"/>
            <a:r>
              <a:rPr lang="en-US" altLang="en-US">
                <a:solidFill>
                  <a:srgbClr val="FF3300"/>
                </a:solidFill>
                <a:latin typeface="Arial Narrow" pitchFamily="34" charset="0"/>
              </a:rPr>
              <a:t>momentum</a:t>
            </a:r>
          </a:p>
        </p:txBody>
      </p:sp>
      <p:sp>
        <p:nvSpPr>
          <p:cNvPr id="21516" name="Line 20"/>
          <p:cNvSpPr>
            <a:spLocks noChangeShapeType="1"/>
          </p:cNvSpPr>
          <p:nvPr/>
        </p:nvSpPr>
        <p:spPr bwMode="auto">
          <a:xfrm>
            <a:off x="4572000" y="4806950"/>
            <a:ext cx="685800" cy="0"/>
          </a:xfrm>
          <a:prstGeom prst="line">
            <a:avLst/>
          </a:prstGeom>
          <a:noFill/>
          <a:ln w="44450">
            <a:solidFill>
              <a:srgbClr val="FF0000"/>
            </a:solidFill>
            <a:round/>
            <a:headEnd/>
            <a:tailEnd type="stealth" w="lg" len="lg"/>
          </a:ln>
        </p:spPr>
        <p:txBody>
          <a:bodyPr/>
          <a:lstStyle/>
          <a:p>
            <a:endParaRPr lang="en-US"/>
          </a:p>
        </p:txBody>
      </p:sp>
      <p:sp>
        <p:nvSpPr>
          <p:cNvPr id="21517" name="Oval 21"/>
          <p:cNvSpPr>
            <a:spLocks noChangeArrowheads="1"/>
          </p:cNvSpPr>
          <p:nvPr/>
        </p:nvSpPr>
        <p:spPr bwMode="auto">
          <a:xfrm>
            <a:off x="6172200" y="4578350"/>
            <a:ext cx="304800" cy="304800"/>
          </a:xfrm>
          <a:prstGeom prst="ellipse">
            <a:avLst/>
          </a:prstGeom>
          <a:solidFill>
            <a:srgbClr val="000000"/>
          </a:solidFill>
          <a:ln w="9525">
            <a:solidFill>
              <a:schemeClr val="tx1"/>
            </a:solidFill>
            <a:round/>
            <a:headEnd/>
            <a:tailEnd/>
          </a:ln>
        </p:spPr>
        <p:txBody>
          <a:bodyPr wrap="none" anchor="ctr"/>
          <a:lstStyle/>
          <a:p>
            <a:pPr eaLnBrk="1" hangingPunct="1"/>
            <a:endParaRPr lang="en-US" altLang="en-US" sz="2800">
              <a:solidFill>
                <a:srgbClr val="000099"/>
              </a:solidFill>
              <a:latin typeface="Lucida Bright" pitchFamily="18" charset="0"/>
            </a:endParaRPr>
          </a:p>
        </p:txBody>
      </p:sp>
      <p:sp>
        <p:nvSpPr>
          <p:cNvPr id="21518" name="Text Box 22"/>
          <p:cNvSpPr txBox="1">
            <a:spLocks noChangeArrowheads="1"/>
          </p:cNvSpPr>
          <p:nvPr/>
        </p:nvSpPr>
        <p:spPr bwMode="auto">
          <a:xfrm>
            <a:off x="3276600" y="2368550"/>
            <a:ext cx="2667000" cy="400110"/>
          </a:xfrm>
          <a:prstGeom prst="rect">
            <a:avLst/>
          </a:prstGeom>
          <a:noFill/>
          <a:ln w="9525">
            <a:noFill/>
            <a:miter lim="800000"/>
            <a:headEnd/>
            <a:tailEnd/>
          </a:ln>
        </p:spPr>
        <p:txBody>
          <a:bodyPr>
            <a:spAutoFit/>
          </a:bodyPr>
          <a:lstStyle/>
          <a:p>
            <a:pPr eaLnBrk="1" hangingPunct="1">
              <a:spcBef>
                <a:spcPct val="50000"/>
              </a:spcBef>
            </a:pPr>
            <a:r>
              <a:rPr lang="en-US" altLang="en-US" sz="2000" b="0">
                <a:solidFill>
                  <a:schemeClr val="accent2"/>
                </a:solidFill>
              </a:rPr>
              <a:t>Incident  electron</a:t>
            </a:r>
          </a:p>
        </p:txBody>
      </p:sp>
      <p:sp>
        <p:nvSpPr>
          <p:cNvPr id="21519" name="Text Box 23"/>
          <p:cNvSpPr txBox="1">
            <a:spLocks noChangeArrowheads="1"/>
          </p:cNvSpPr>
          <p:nvPr/>
        </p:nvSpPr>
        <p:spPr bwMode="auto">
          <a:xfrm>
            <a:off x="6400800" y="2749550"/>
            <a:ext cx="1447800" cy="400110"/>
          </a:xfrm>
          <a:prstGeom prst="rect">
            <a:avLst/>
          </a:prstGeom>
          <a:noFill/>
          <a:ln w="9525">
            <a:noFill/>
            <a:miter lim="800000"/>
            <a:headEnd/>
            <a:tailEnd/>
          </a:ln>
        </p:spPr>
        <p:txBody>
          <a:bodyPr>
            <a:spAutoFit/>
          </a:bodyPr>
          <a:lstStyle/>
          <a:p>
            <a:pPr eaLnBrk="1" hangingPunct="1">
              <a:spcBef>
                <a:spcPct val="50000"/>
              </a:spcBef>
            </a:pPr>
            <a:r>
              <a:rPr lang="en-US" altLang="en-US" sz="2000" b="0">
                <a:solidFill>
                  <a:schemeClr val="accent2"/>
                </a:solidFill>
              </a:rPr>
              <a:t>Target</a:t>
            </a:r>
          </a:p>
        </p:txBody>
      </p:sp>
      <p:sp>
        <p:nvSpPr>
          <p:cNvPr id="21520" name="Line 24"/>
          <p:cNvSpPr>
            <a:spLocks noChangeShapeType="1"/>
          </p:cNvSpPr>
          <p:nvPr/>
        </p:nvSpPr>
        <p:spPr bwMode="auto">
          <a:xfrm>
            <a:off x="3733800" y="3359150"/>
            <a:ext cx="457200" cy="0"/>
          </a:xfrm>
          <a:prstGeom prst="line">
            <a:avLst/>
          </a:prstGeom>
          <a:noFill/>
          <a:ln w="44450">
            <a:solidFill>
              <a:schemeClr val="accent2"/>
            </a:solidFill>
            <a:round/>
            <a:headEnd/>
            <a:tailEnd type="stealth" w="lg" len="lg"/>
          </a:ln>
        </p:spPr>
        <p:txBody>
          <a:bodyPr/>
          <a:lstStyle/>
          <a:p>
            <a:endParaRPr lang="en-US"/>
          </a:p>
        </p:txBody>
      </p:sp>
      <p:sp>
        <p:nvSpPr>
          <p:cNvPr id="21521" name="Line 25"/>
          <p:cNvSpPr>
            <a:spLocks noChangeShapeType="1"/>
          </p:cNvSpPr>
          <p:nvPr/>
        </p:nvSpPr>
        <p:spPr bwMode="auto">
          <a:xfrm flipH="1">
            <a:off x="3733800" y="4806950"/>
            <a:ext cx="457200" cy="0"/>
          </a:xfrm>
          <a:prstGeom prst="line">
            <a:avLst/>
          </a:prstGeom>
          <a:noFill/>
          <a:ln w="44450">
            <a:solidFill>
              <a:schemeClr val="accent2"/>
            </a:solidFill>
            <a:round/>
            <a:headEnd/>
            <a:tailEnd type="stealth" w="lg" len="lg"/>
          </a:ln>
        </p:spPr>
        <p:txBody>
          <a:bodyPr/>
          <a:lstStyle/>
          <a:p>
            <a:endParaRPr lang="en-US"/>
          </a:p>
        </p:txBody>
      </p:sp>
      <p:sp>
        <p:nvSpPr>
          <p:cNvPr id="21522" name="Text Box 26"/>
          <p:cNvSpPr txBox="1">
            <a:spLocks noChangeArrowheads="1"/>
          </p:cNvSpPr>
          <p:nvPr/>
        </p:nvSpPr>
        <p:spPr bwMode="auto">
          <a:xfrm>
            <a:off x="914400" y="5181601"/>
            <a:ext cx="7391400" cy="954107"/>
          </a:xfrm>
          <a:prstGeom prst="rect">
            <a:avLst/>
          </a:prstGeom>
          <a:solidFill>
            <a:srgbClr val="CCFFFF"/>
          </a:solidFill>
          <a:ln w="9525">
            <a:noFill/>
            <a:miter lim="800000"/>
            <a:headEnd/>
            <a:tailEnd/>
          </a:ln>
        </p:spPr>
        <p:txBody>
          <a:bodyPr>
            <a:spAutoFit/>
          </a:bodyPr>
          <a:lstStyle/>
          <a:p>
            <a:pPr eaLnBrk="1" hangingPunct="1">
              <a:spcBef>
                <a:spcPct val="50000"/>
              </a:spcBef>
            </a:pPr>
            <a:r>
              <a:rPr lang="en-US" altLang="en-US" sz="2800" b="0" i="1" dirty="0">
                <a:solidFill>
                  <a:srgbClr val="000099"/>
                </a:solidFill>
                <a:latin typeface="Lucida Bright" pitchFamily="18" charset="0"/>
              </a:rPr>
              <a:t>Method:    Flip  spin  of  electrons  and look  for  difference in  scattering  rate.</a:t>
            </a:r>
          </a:p>
        </p:txBody>
      </p:sp>
      <p:sp>
        <p:nvSpPr>
          <p:cNvPr id="21523" name="Text Box 28"/>
          <p:cNvSpPr txBox="1">
            <a:spLocks noChangeArrowheads="1"/>
          </p:cNvSpPr>
          <p:nvPr/>
        </p:nvSpPr>
        <p:spPr bwMode="auto">
          <a:xfrm>
            <a:off x="3581400" y="2825751"/>
            <a:ext cx="685800" cy="36933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99"/>
                </a:solidFill>
                <a:latin typeface="Lucida Bright" pitchFamily="18" charset="0"/>
              </a:rPr>
              <a:t>spin</a:t>
            </a:r>
          </a:p>
        </p:txBody>
      </p:sp>
      <p:sp>
        <p:nvSpPr>
          <p:cNvPr id="22" name="TextBox 21"/>
          <p:cNvSpPr txBox="1"/>
          <p:nvPr/>
        </p:nvSpPr>
        <p:spPr>
          <a:xfrm>
            <a:off x="8591550" y="6404610"/>
            <a:ext cx="491490" cy="369332"/>
          </a:xfrm>
          <a:prstGeom prst="rect">
            <a:avLst/>
          </a:prstGeom>
          <a:noFill/>
        </p:spPr>
        <p:txBody>
          <a:bodyPr wrap="square" rtlCol="0">
            <a:spAutoFit/>
          </a:bodyPr>
          <a:lstStyle/>
          <a:p>
            <a:r>
              <a:rPr lang="en-US" dirty="0"/>
              <a:t>p3</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37A7C97-C0E2-8F4C-A0E1-8BC35DF4D285}"/>
              </a:ext>
            </a:extLst>
          </p:cNvPr>
          <p:cNvPicPr>
            <a:picLocks noChangeAspect="1"/>
          </p:cNvPicPr>
          <p:nvPr/>
        </p:nvPicPr>
        <p:blipFill rotWithShape="1">
          <a:blip r:embed="rId3" cstate="print"/>
          <a:srcRect t="1176" b="1"/>
          <a:stretch/>
        </p:blipFill>
        <p:spPr>
          <a:xfrm>
            <a:off x="4800112" y="1484358"/>
            <a:ext cx="4302944" cy="4244560"/>
          </a:xfrm>
          <a:prstGeom prst="rect">
            <a:avLst/>
          </a:prstGeom>
          <a:ln>
            <a:solidFill>
              <a:schemeClr val="tx1"/>
            </a:solidFill>
          </a:ln>
        </p:spPr>
      </p:pic>
      <p:sp>
        <p:nvSpPr>
          <p:cNvPr id="879" name="TextBox 9"/>
          <p:cNvSpPr txBox="1"/>
          <p:nvPr/>
        </p:nvSpPr>
        <p:spPr>
          <a:xfrm>
            <a:off x="914400" y="533400"/>
            <a:ext cx="8229600"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p>
            <a:pPr hangingPunct="0">
              <a:defRPr sz="4800">
                <a:uFillTx/>
              </a:defRPr>
            </a:pPr>
            <a:r>
              <a:rPr sz="2200" kern="0" dirty="0">
                <a:solidFill>
                  <a:srgbClr val="000000"/>
                </a:solidFill>
                <a:latin typeface="Times" pitchFamily="2" charset="0"/>
                <a:sym typeface="Avenir Next"/>
              </a:rPr>
              <a:t>Half Wave Plate: IN/OUT</a:t>
            </a:r>
            <a:r>
              <a:rPr lang="en-US" sz="2200" kern="0" dirty="0">
                <a:solidFill>
                  <a:srgbClr val="000000"/>
                </a:solidFill>
                <a:latin typeface="Times" pitchFamily="2" charset="0"/>
                <a:sym typeface="Avenir Next"/>
              </a:rPr>
              <a:t>  </a:t>
            </a:r>
            <a:r>
              <a:rPr sz="2200" kern="0" dirty="0">
                <a:solidFill>
                  <a:srgbClr val="000000"/>
                </a:solidFill>
                <a:latin typeface="Times" pitchFamily="2" charset="0"/>
                <a:sym typeface="Avenir Next"/>
              </a:rPr>
              <a:t>Wien</a:t>
            </a:r>
            <a:r>
              <a:rPr lang="en-US" sz="2200" kern="0" dirty="0">
                <a:solidFill>
                  <a:srgbClr val="000000"/>
                </a:solidFill>
                <a:latin typeface="Times" pitchFamily="2" charset="0"/>
                <a:sym typeface="Avenir Next"/>
              </a:rPr>
              <a:t>(Spin Manipulator)</a:t>
            </a:r>
            <a:r>
              <a:rPr sz="2200" kern="0" dirty="0">
                <a:solidFill>
                  <a:srgbClr val="000000"/>
                </a:solidFill>
                <a:latin typeface="Times" pitchFamily="2" charset="0"/>
                <a:sym typeface="Avenir Next"/>
              </a:rPr>
              <a:t>: Left/Right</a:t>
            </a:r>
          </a:p>
        </p:txBody>
      </p:sp>
      <p:sp>
        <p:nvSpPr>
          <p:cNvPr id="887" name="TextBox 5"/>
          <p:cNvSpPr txBox="1"/>
          <p:nvPr/>
        </p:nvSpPr>
        <p:spPr>
          <a:xfrm>
            <a:off x="8054608" y="1659155"/>
            <a:ext cx="954107" cy="369332"/>
          </a:xfrm>
          <a:prstGeom prst="rect">
            <a:avLst/>
          </a:prstGeom>
          <a:ln w="38100">
            <a:solidFill>
              <a:srgbClr val="FF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marL="0" marR="0" defTabSz="1828800">
              <a:defRPr sz="3600" b="1">
                <a:solidFill>
                  <a:srgbClr val="FF0000"/>
                </a:solidFill>
                <a:uFillTx/>
              </a:defRPr>
            </a:lvl1pPr>
          </a:lstStyle>
          <a:p>
            <a:pPr defTabSz="914400" hangingPunct="0"/>
            <a:r>
              <a:rPr sz="1800" kern="0" dirty="0">
                <a:latin typeface="Times" pitchFamily="2" charset="0"/>
                <a:sym typeface="Avenir Next"/>
              </a:rPr>
              <a:t>Blinded</a:t>
            </a:r>
          </a:p>
        </p:txBody>
      </p:sp>
      <p:sp>
        <p:nvSpPr>
          <p:cNvPr id="25" name="November 6, 2020">
            <a:extLst>
              <a:ext uri="{FF2B5EF4-FFF2-40B4-BE49-F238E27FC236}">
                <a16:creationId xmlns:a16="http://schemas.microsoft.com/office/drawing/2014/main" xmlns="" id="{9A127690-A8DF-2640-BE7A-376C8AE2D3DA}"/>
              </a:ext>
            </a:extLst>
          </p:cNvPr>
          <p:cNvSpPr/>
          <p:nvPr/>
        </p:nvSpPr>
        <p:spPr>
          <a:xfrm>
            <a:off x="7008156" y="6564293"/>
            <a:ext cx="1587265"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October 12</a:t>
            </a:r>
            <a:r>
              <a:rPr sz="1400" kern="0" dirty="0">
                <a:latin typeface="Times" pitchFamily="2" charset="0"/>
                <a:sym typeface="Avenir Next"/>
              </a:rPr>
              <a:t>, 202</a:t>
            </a:r>
            <a:r>
              <a:rPr lang="en-US" sz="1400" kern="0" dirty="0">
                <a:latin typeface="Times" pitchFamily="2" charset="0"/>
                <a:sym typeface="Avenir Next"/>
              </a:rPr>
              <a:t>1</a:t>
            </a:r>
            <a:endParaRPr sz="1400" kern="0" dirty="0">
              <a:latin typeface="Times" pitchFamily="2" charset="0"/>
              <a:sym typeface="Avenir Next"/>
            </a:endParaRPr>
          </a:p>
        </p:txBody>
      </p:sp>
      <p:sp>
        <p:nvSpPr>
          <p:cNvPr id="26" name="Slide Number">
            <a:extLst>
              <a:ext uri="{FF2B5EF4-FFF2-40B4-BE49-F238E27FC236}">
                <a16:creationId xmlns:a16="http://schemas.microsoft.com/office/drawing/2014/main" xmlns="" id="{B68A6B44-0243-9243-9D6D-EE3C7E44FFEA}"/>
              </a:ext>
            </a:extLst>
          </p:cNvPr>
          <p:cNvSpPr txBox="1">
            <a:spLocks/>
          </p:cNvSpPr>
          <p:nvPr/>
        </p:nvSpPr>
        <p:spPr>
          <a:xfrm>
            <a:off x="8807237" y="6585546"/>
            <a:ext cx="275423" cy="3889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fld id="{86CB4B4D-7CA3-9044-876B-883B54F8677D}" type="slidenum">
              <a:rPr lang="en-US" sz="1200" b="1" kern="0" smtClean="0">
                <a:solidFill>
                  <a:srgbClr val="FFFFFF"/>
                </a:solidFill>
                <a:uFill>
                  <a:solidFill>
                    <a:srgbClr val="000000"/>
                  </a:solidFill>
                </a:uFill>
                <a:latin typeface="Times" pitchFamily="2" charset="0"/>
                <a:sym typeface="Avenir Next"/>
              </a:rPr>
              <a:pPr hangingPunct="0"/>
              <a:t>30</a:t>
            </a:fld>
            <a:endParaRPr lang="en-US" sz="1200" b="1" kern="0" dirty="0">
              <a:solidFill>
                <a:srgbClr val="FFFFFF"/>
              </a:solidFill>
              <a:uFill>
                <a:solidFill>
                  <a:srgbClr val="000000"/>
                </a:solidFill>
              </a:uFill>
              <a:latin typeface="Times" pitchFamily="2" charset="0"/>
              <a:sym typeface="Avenir Next"/>
            </a:endParaRPr>
          </a:p>
        </p:txBody>
      </p:sp>
      <p:sp>
        <p:nvSpPr>
          <p:cNvPr id="27" name="JLab Seminar">
            <a:extLst>
              <a:ext uri="{FF2B5EF4-FFF2-40B4-BE49-F238E27FC236}">
                <a16:creationId xmlns:a16="http://schemas.microsoft.com/office/drawing/2014/main" xmlns="" id="{51D806DE-DEC8-2241-9B76-4A13FBA40C64}"/>
              </a:ext>
            </a:extLst>
          </p:cNvPr>
          <p:cNvSpPr/>
          <p:nvPr/>
        </p:nvSpPr>
        <p:spPr>
          <a:xfrm>
            <a:off x="5265305" y="6564294"/>
            <a:ext cx="1531032"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DNP</a:t>
            </a:r>
            <a:endParaRPr sz="1400" kern="0" dirty="0">
              <a:latin typeface="Times" pitchFamily="2" charset="0"/>
              <a:sym typeface="Avenir Next"/>
            </a:endParaRPr>
          </a:p>
        </p:txBody>
      </p:sp>
      <p:sp>
        <p:nvSpPr>
          <p:cNvPr id="8" name="Rectangle 7">
            <a:extLst>
              <a:ext uri="{FF2B5EF4-FFF2-40B4-BE49-F238E27FC236}">
                <a16:creationId xmlns:a16="http://schemas.microsoft.com/office/drawing/2014/main" xmlns="" id="{0044292F-0570-1A44-B6F8-1F6DC08CB3AB}"/>
              </a:ext>
            </a:extLst>
          </p:cNvPr>
          <p:cNvSpPr/>
          <p:nvPr/>
        </p:nvSpPr>
        <p:spPr>
          <a:xfrm>
            <a:off x="5326380" y="5334000"/>
            <a:ext cx="838200" cy="307777"/>
          </a:xfrm>
          <a:prstGeom prst="rect">
            <a:avLst/>
          </a:prstGeom>
          <a:solidFill>
            <a:schemeClr val="bg1"/>
          </a:solidFill>
        </p:spPr>
        <p:txBody>
          <a:bodyPr wrap="square">
            <a:spAutoFit/>
          </a:bodyPr>
          <a:lstStyle/>
          <a:p>
            <a:r>
              <a:rPr lang="en-US" sz="1400" dirty="0">
                <a:latin typeface="Times" pitchFamily="2" charset="0"/>
              </a:rPr>
              <a:t>R , In</a:t>
            </a:r>
            <a:endParaRPr lang="en-US" sz="1400" dirty="0"/>
          </a:p>
        </p:txBody>
      </p:sp>
      <p:sp>
        <p:nvSpPr>
          <p:cNvPr id="33" name="Rectangle 32">
            <a:extLst>
              <a:ext uri="{FF2B5EF4-FFF2-40B4-BE49-F238E27FC236}">
                <a16:creationId xmlns:a16="http://schemas.microsoft.com/office/drawing/2014/main" xmlns="" id="{C63C9565-0178-BF41-BA9B-3290FF0D60C4}"/>
              </a:ext>
            </a:extLst>
          </p:cNvPr>
          <p:cNvSpPr/>
          <p:nvPr/>
        </p:nvSpPr>
        <p:spPr>
          <a:xfrm>
            <a:off x="7194814" y="5339625"/>
            <a:ext cx="697627" cy="307777"/>
          </a:xfrm>
          <a:prstGeom prst="rect">
            <a:avLst/>
          </a:prstGeom>
          <a:solidFill>
            <a:schemeClr val="bg1"/>
          </a:solidFill>
        </p:spPr>
        <p:txBody>
          <a:bodyPr wrap="none">
            <a:spAutoFit/>
          </a:bodyPr>
          <a:lstStyle/>
          <a:p>
            <a:r>
              <a:rPr lang="en-US" sz="1400" dirty="0">
                <a:latin typeface="Times" pitchFamily="2" charset="0"/>
              </a:rPr>
              <a:t> L, Out</a:t>
            </a:r>
            <a:endParaRPr lang="en-US" sz="1400" dirty="0"/>
          </a:p>
        </p:txBody>
      </p:sp>
      <p:sp>
        <p:nvSpPr>
          <p:cNvPr id="9" name="Rectangle 8">
            <a:extLst>
              <a:ext uri="{FF2B5EF4-FFF2-40B4-BE49-F238E27FC236}">
                <a16:creationId xmlns:a16="http://schemas.microsoft.com/office/drawing/2014/main" xmlns="" id="{E89D673B-C3FD-024F-A3F1-F2A0BE7A8361}"/>
              </a:ext>
            </a:extLst>
          </p:cNvPr>
          <p:cNvSpPr/>
          <p:nvPr/>
        </p:nvSpPr>
        <p:spPr>
          <a:xfrm>
            <a:off x="7867137" y="5118596"/>
            <a:ext cx="1174867" cy="63671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venir Next"/>
            </a:endParaRPr>
          </a:p>
        </p:txBody>
      </p:sp>
      <p:sp>
        <p:nvSpPr>
          <p:cNvPr id="36" name="Rectangle 35">
            <a:extLst>
              <a:ext uri="{FF2B5EF4-FFF2-40B4-BE49-F238E27FC236}">
                <a16:creationId xmlns:a16="http://schemas.microsoft.com/office/drawing/2014/main" xmlns="" id="{EB956A3A-E038-9D4C-9297-46772A5553A8}"/>
              </a:ext>
            </a:extLst>
          </p:cNvPr>
          <p:cNvSpPr/>
          <p:nvPr/>
        </p:nvSpPr>
        <p:spPr>
          <a:xfrm>
            <a:off x="7878570" y="5339643"/>
            <a:ext cx="543739" cy="307777"/>
          </a:xfrm>
          <a:prstGeom prst="rect">
            <a:avLst/>
          </a:prstGeom>
        </p:spPr>
        <p:txBody>
          <a:bodyPr wrap="none">
            <a:spAutoFit/>
          </a:bodyPr>
          <a:lstStyle/>
          <a:p>
            <a:r>
              <a:rPr lang="en-US" sz="1400" dirty="0">
                <a:latin typeface="Times" pitchFamily="2" charset="0"/>
              </a:rPr>
              <a:t>R, In</a:t>
            </a:r>
            <a:endParaRPr lang="en-US" sz="1400" dirty="0"/>
          </a:p>
        </p:txBody>
      </p:sp>
      <p:sp>
        <p:nvSpPr>
          <p:cNvPr id="37" name="Rectangle 36">
            <a:extLst>
              <a:ext uri="{FF2B5EF4-FFF2-40B4-BE49-F238E27FC236}">
                <a16:creationId xmlns:a16="http://schemas.microsoft.com/office/drawing/2014/main" xmlns="" id="{5365719A-DB2F-B041-A29D-2122F78FE23E}"/>
              </a:ext>
            </a:extLst>
          </p:cNvPr>
          <p:cNvSpPr/>
          <p:nvPr/>
        </p:nvSpPr>
        <p:spPr>
          <a:xfrm>
            <a:off x="5928360" y="5334000"/>
            <a:ext cx="838200" cy="307777"/>
          </a:xfrm>
          <a:prstGeom prst="rect">
            <a:avLst/>
          </a:prstGeom>
          <a:solidFill>
            <a:schemeClr val="bg1"/>
          </a:solidFill>
        </p:spPr>
        <p:txBody>
          <a:bodyPr wrap="square">
            <a:spAutoFit/>
          </a:bodyPr>
          <a:lstStyle/>
          <a:p>
            <a:r>
              <a:rPr lang="en-US" sz="1400" dirty="0">
                <a:latin typeface="Times" pitchFamily="2" charset="0"/>
              </a:rPr>
              <a:t>R, Out</a:t>
            </a:r>
            <a:endParaRPr lang="en-US" sz="1400" dirty="0"/>
          </a:p>
        </p:txBody>
      </p:sp>
      <p:sp>
        <p:nvSpPr>
          <p:cNvPr id="31" name="Rectangle 30">
            <a:extLst>
              <a:ext uri="{FF2B5EF4-FFF2-40B4-BE49-F238E27FC236}">
                <a16:creationId xmlns:a16="http://schemas.microsoft.com/office/drawing/2014/main" xmlns="" id="{D9BC5391-D21E-2949-BD48-AB090AF0DE00}"/>
              </a:ext>
            </a:extLst>
          </p:cNvPr>
          <p:cNvSpPr/>
          <p:nvPr/>
        </p:nvSpPr>
        <p:spPr>
          <a:xfrm>
            <a:off x="8454571" y="5354729"/>
            <a:ext cx="663964" cy="307777"/>
          </a:xfrm>
          <a:prstGeom prst="rect">
            <a:avLst/>
          </a:prstGeom>
        </p:spPr>
        <p:txBody>
          <a:bodyPr wrap="none">
            <a:spAutoFit/>
          </a:bodyPr>
          <a:lstStyle/>
          <a:p>
            <a:r>
              <a:rPr lang="en-US" sz="1400" dirty="0">
                <a:latin typeface="Times" pitchFamily="2" charset="0"/>
              </a:rPr>
              <a:t>R, Out</a:t>
            </a:r>
            <a:endParaRPr lang="en-US" sz="1400" dirty="0"/>
          </a:p>
        </p:txBody>
      </p:sp>
      <p:sp>
        <p:nvSpPr>
          <p:cNvPr id="38" name="Rectangle 37">
            <a:extLst>
              <a:ext uri="{FF2B5EF4-FFF2-40B4-BE49-F238E27FC236}">
                <a16:creationId xmlns:a16="http://schemas.microsoft.com/office/drawing/2014/main" xmlns="" id="{CFF10169-779F-3F4E-B34F-06852DF12A05}"/>
              </a:ext>
            </a:extLst>
          </p:cNvPr>
          <p:cNvSpPr/>
          <p:nvPr/>
        </p:nvSpPr>
        <p:spPr>
          <a:xfrm>
            <a:off x="5244338" y="4586296"/>
            <a:ext cx="1293944" cy="523220"/>
          </a:xfrm>
          <a:prstGeom prst="rect">
            <a:avLst/>
          </a:prstGeom>
        </p:spPr>
        <p:txBody>
          <a:bodyPr wrap="none">
            <a:spAutoFit/>
          </a:bodyPr>
          <a:lstStyle/>
          <a:p>
            <a:pPr algn="ctr"/>
            <a:r>
              <a:rPr lang="en-US" sz="1400" b="1" kern="0" dirty="0">
                <a:solidFill>
                  <a:srgbClr val="000000"/>
                </a:solidFill>
                <a:uFill>
                  <a:solidFill>
                    <a:srgbClr val="000000"/>
                  </a:solidFill>
                </a:uFill>
                <a:latin typeface="Times" pitchFamily="2" charset="0"/>
                <a:sym typeface="Avenir Next Demi Bold"/>
              </a:rPr>
              <a:t>1 Spring</a:t>
            </a:r>
          </a:p>
          <a:p>
            <a:pPr algn="ctr"/>
            <a:r>
              <a:rPr lang="en-US" sz="1400" b="1" kern="0" dirty="0">
                <a:solidFill>
                  <a:srgbClr val="000000"/>
                </a:solidFill>
                <a:uFill>
                  <a:solidFill>
                    <a:srgbClr val="000000"/>
                  </a:solidFill>
                </a:uFill>
                <a:latin typeface="Times" pitchFamily="2" charset="0"/>
                <a:sym typeface="Avenir Next Demi Bold"/>
              </a:rPr>
              <a:t>Right </a:t>
            </a:r>
            <a:r>
              <a:rPr lang="en-US" sz="1400" b="1" kern="0" dirty="0">
                <a:solidFill>
                  <a:srgbClr val="0950FF"/>
                </a:solidFill>
                <a:uFill>
                  <a:solidFill>
                    <a:srgbClr val="000000"/>
                  </a:solidFill>
                </a:uFill>
                <a:latin typeface="Times" pitchFamily="2" charset="0"/>
                <a:sym typeface="Avenir Next Demi Bold"/>
              </a:rPr>
              <a:t>(In</a:t>
            </a:r>
            <a:r>
              <a:rPr lang="en-US" sz="1400" b="1" kern="0" dirty="0">
                <a:solidFill>
                  <a:srgbClr val="000000"/>
                </a:solidFill>
                <a:uFill>
                  <a:solidFill>
                    <a:srgbClr val="000000"/>
                  </a:solidFill>
                </a:uFill>
                <a:latin typeface="Times" pitchFamily="2" charset="0"/>
                <a:sym typeface="Avenir Next Demi Bold"/>
              </a:rPr>
              <a:t>/</a:t>
            </a:r>
            <a:r>
              <a:rPr lang="en-US" sz="1400" b="1" kern="0" dirty="0">
                <a:solidFill>
                  <a:srgbClr val="FF0000"/>
                </a:solidFill>
                <a:uFill>
                  <a:solidFill>
                    <a:srgbClr val="000000"/>
                  </a:solidFill>
                </a:uFill>
                <a:latin typeface="Times" pitchFamily="2" charset="0"/>
                <a:sym typeface="Avenir Next Demi Bold"/>
              </a:rPr>
              <a:t>Out</a:t>
            </a:r>
            <a:r>
              <a:rPr lang="en-US" sz="1400" b="1" kern="0" dirty="0">
                <a:solidFill>
                  <a:srgbClr val="000000"/>
                </a:solidFill>
                <a:uFill>
                  <a:solidFill>
                    <a:srgbClr val="000000"/>
                  </a:solidFill>
                </a:uFill>
                <a:latin typeface="Times" pitchFamily="2" charset="0"/>
                <a:sym typeface="Avenir Next Demi Bold"/>
              </a:rPr>
              <a:t>)</a:t>
            </a:r>
            <a:endParaRPr lang="en-US" sz="1400" b="1" dirty="0"/>
          </a:p>
        </p:txBody>
      </p:sp>
      <p:sp>
        <p:nvSpPr>
          <p:cNvPr id="39" name="Rectangle 38">
            <a:extLst>
              <a:ext uri="{FF2B5EF4-FFF2-40B4-BE49-F238E27FC236}">
                <a16:creationId xmlns:a16="http://schemas.microsoft.com/office/drawing/2014/main" xmlns="" id="{1B960A16-66C0-6F40-9AA0-A7FF5D0FED20}"/>
              </a:ext>
            </a:extLst>
          </p:cNvPr>
          <p:cNvSpPr/>
          <p:nvPr/>
        </p:nvSpPr>
        <p:spPr>
          <a:xfrm>
            <a:off x="6424350" y="4606794"/>
            <a:ext cx="1184940" cy="523220"/>
          </a:xfrm>
          <a:prstGeom prst="rect">
            <a:avLst/>
          </a:prstGeom>
        </p:spPr>
        <p:txBody>
          <a:bodyPr wrap="none">
            <a:spAutoFit/>
          </a:bodyPr>
          <a:lstStyle/>
          <a:p>
            <a:pPr algn="ctr"/>
            <a:r>
              <a:rPr lang="en-US" sz="1400" b="1" kern="0" dirty="0">
                <a:solidFill>
                  <a:srgbClr val="000000"/>
                </a:solidFill>
                <a:uFill>
                  <a:solidFill>
                    <a:srgbClr val="000000"/>
                  </a:solidFill>
                </a:uFill>
                <a:latin typeface="Times" pitchFamily="2" charset="0"/>
                <a:sym typeface="Avenir Next Demi Bold"/>
              </a:rPr>
              <a:t>2 Spring</a:t>
            </a:r>
          </a:p>
          <a:p>
            <a:pPr algn="ctr"/>
            <a:r>
              <a:rPr lang="en-US" sz="1400" b="1" kern="0" dirty="0">
                <a:solidFill>
                  <a:srgbClr val="000000"/>
                </a:solidFill>
                <a:uFill>
                  <a:solidFill>
                    <a:srgbClr val="000000"/>
                  </a:solidFill>
                </a:uFill>
                <a:latin typeface="Times" pitchFamily="2" charset="0"/>
                <a:sym typeface="Avenir Next Demi Bold"/>
              </a:rPr>
              <a:t>Left (</a:t>
            </a:r>
            <a:r>
              <a:rPr lang="en-US" sz="1400" b="1" kern="0" dirty="0">
                <a:solidFill>
                  <a:srgbClr val="FE00F2"/>
                </a:solidFill>
                <a:uFill>
                  <a:solidFill>
                    <a:srgbClr val="000000"/>
                  </a:solidFill>
                </a:uFill>
                <a:latin typeface="Times" pitchFamily="2" charset="0"/>
                <a:sym typeface="Avenir Next Demi Bold"/>
              </a:rPr>
              <a:t>In</a:t>
            </a:r>
            <a:r>
              <a:rPr lang="en-US" sz="1400" b="1" kern="0" dirty="0">
                <a:solidFill>
                  <a:srgbClr val="000000"/>
                </a:solidFill>
                <a:uFill>
                  <a:solidFill>
                    <a:srgbClr val="000000"/>
                  </a:solidFill>
                </a:uFill>
                <a:latin typeface="Times" pitchFamily="2" charset="0"/>
                <a:sym typeface="Avenir Next Demi Bold"/>
              </a:rPr>
              <a:t>/</a:t>
            </a:r>
            <a:r>
              <a:rPr lang="en-US" sz="1400" b="1" kern="0" dirty="0">
                <a:solidFill>
                  <a:srgbClr val="FFC000"/>
                </a:solidFill>
                <a:uFill>
                  <a:solidFill>
                    <a:srgbClr val="000000"/>
                  </a:solidFill>
                </a:uFill>
                <a:latin typeface="Times" pitchFamily="2" charset="0"/>
                <a:sym typeface="Avenir Next Demi Bold"/>
              </a:rPr>
              <a:t>Out</a:t>
            </a:r>
            <a:r>
              <a:rPr lang="en-US" sz="1400" b="1" kern="0" dirty="0">
                <a:solidFill>
                  <a:srgbClr val="000000"/>
                </a:solidFill>
                <a:uFill>
                  <a:solidFill>
                    <a:srgbClr val="000000"/>
                  </a:solidFill>
                </a:uFill>
                <a:latin typeface="Times" pitchFamily="2" charset="0"/>
                <a:sym typeface="Avenir Next Demi Bold"/>
              </a:rPr>
              <a:t>)</a:t>
            </a:r>
            <a:endParaRPr lang="en-US" sz="1400" b="1" dirty="0"/>
          </a:p>
        </p:txBody>
      </p:sp>
      <p:sp>
        <p:nvSpPr>
          <p:cNvPr id="40" name="Rectangle 39">
            <a:extLst>
              <a:ext uri="{FF2B5EF4-FFF2-40B4-BE49-F238E27FC236}">
                <a16:creationId xmlns:a16="http://schemas.microsoft.com/office/drawing/2014/main" xmlns="" id="{0F2E270D-20A9-904E-8D75-C25B5FAB72E3}"/>
              </a:ext>
            </a:extLst>
          </p:cNvPr>
          <p:cNvSpPr/>
          <p:nvPr/>
        </p:nvSpPr>
        <p:spPr>
          <a:xfrm>
            <a:off x="7757274" y="4598224"/>
            <a:ext cx="1293944" cy="523220"/>
          </a:xfrm>
          <a:prstGeom prst="rect">
            <a:avLst/>
          </a:prstGeom>
        </p:spPr>
        <p:txBody>
          <a:bodyPr wrap="none">
            <a:spAutoFit/>
          </a:bodyPr>
          <a:lstStyle/>
          <a:p>
            <a:pPr algn="ctr"/>
            <a:r>
              <a:rPr lang="en-US" sz="1400" b="1" kern="0" dirty="0">
                <a:solidFill>
                  <a:srgbClr val="000000"/>
                </a:solidFill>
                <a:uFill>
                  <a:solidFill>
                    <a:srgbClr val="000000"/>
                  </a:solidFill>
                </a:uFill>
                <a:latin typeface="Times" pitchFamily="2" charset="0"/>
                <a:sym typeface="Avenir Next Demi Bold"/>
              </a:rPr>
              <a:t>3 Summer</a:t>
            </a:r>
          </a:p>
          <a:p>
            <a:pPr algn="ctr"/>
            <a:r>
              <a:rPr lang="en-US" sz="1400" b="1" kern="0" dirty="0">
                <a:solidFill>
                  <a:srgbClr val="000000"/>
                </a:solidFill>
                <a:uFill>
                  <a:solidFill>
                    <a:srgbClr val="000000"/>
                  </a:solidFill>
                </a:uFill>
                <a:latin typeface="Times" pitchFamily="2" charset="0"/>
                <a:sym typeface="Avenir Next Demi Bold"/>
              </a:rPr>
              <a:t>Right </a:t>
            </a:r>
            <a:r>
              <a:rPr lang="en-US" sz="1400" b="1" kern="0" dirty="0">
                <a:solidFill>
                  <a:srgbClr val="0950FF"/>
                </a:solidFill>
                <a:uFill>
                  <a:solidFill>
                    <a:srgbClr val="000000"/>
                  </a:solidFill>
                </a:uFill>
                <a:latin typeface="Times" pitchFamily="2" charset="0"/>
                <a:sym typeface="Avenir Next Demi Bold"/>
              </a:rPr>
              <a:t>(In</a:t>
            </a:r>
            <a:r>
              <a:rPr lang="en-US" sz="1400" b="1" kern="0" dirty="0">
                <a:solidFill>
                  <a:srgbClr val="000000"/>
                </a:solidFill>
                <a:uFill>
                  <a:solidFill>
                    <a:srgbClr val="000000"/>
                  </a:solidFill>
                </a:uFill>
                <a:latin typeface="Times" pitchFamily="2" charset="0"/>
                <a:sym typeface="Avenir Next Demi Bold"/>
              </a:rPr>
              <a:t>/</a:t>
            </a:r>
            <a:r>
              <a:rPr lang="en-US" sz="1400" b="1" kern="0" dirty="0">
                <a:solidFill>
                  <a:srgbClr val="FF0000"/>
                </a:solidFill>
                <a:uFill>
                  <a:solidFill>
                    <a:srgbClr val="000000"/>
                  </a:solidFill>
                </a:uFill>
                <a:latin typeface="Times" pitchFamily="2" charset="0"/>
                <a:sym typeface="Avenir Next Demi Bold"/>
              </a:rPr>
              <a:t>Out</a:t>
            </a:r>
            <a:r>
              <a:rPr lang="en-US" sz="1400" b="1" kern="0" dirty="0">
                <a:solidFill>
                  <a:srgbClr val="000000"/>
                </a:solidFill>
                <a:uFill>
                  <a:solidFill>
                    <a:srgbClr val="000000"/>
                  </a:solidFill>
                </a:uFill>
                <a:latin typeface="Times" pitchFamily="2" charset="0"/>
                <a:sym typeface="Avenir Next Demi Bold"/>
              </a:rPr>
              <a:t>)</a:t>
            </a:r>
            <a:endParaRPr lang="en-US" sz="1400" b="1" dirty="0"/>
          </a:p>
        </p:txBody>
      </p:sp>
      <p:cxnSp>
        <p:nvCxnSpPr>
          <p:cNvPr id="41" name="Straight Connector 40">
            <a:extLst>
              <a:ext uri="{FF2B5EF4-FFF2-40B4-BE49-F238E27FC236}">
                <a16:creationId xmlns:a16="http://schemas.microsoft.com/office/drawing/2014/main" xmlns="" id="{F631D566-9484-D54A-B058-CB28191EC02D}"/>
              </a:ext>
            </a:extLst>
          </p:cNvPr>
          <p:cNvCxnSpPr>
            <a:cxnSpLocks/>
          </p:cNvCxnSpPr>
          <p:nvPr/>
        </p:nvCxnSpPr>
        <p:spPr>
          <a:xfrm>
            <a:off x="6540148" y="1510950"/>
            <a:ext cx="0" cy="3668308"/>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xmlns="" id="{C1AB326D-BA24-FB4B-8532-A060C0FF81AC}"/>
              </a:ext>
            </a:extLst>
          </p:cNvPr>
          <p:cNvCxnSpPr>
            <a:cxnSpLocks/>
          </p:cNvCxnSpPr>
          <p:nvPr/>
        </p:nvCxnSpPr>
        <p:spPr>
          <a:xfrm>
            <a:off x="7775183" y="1529010"/>
            <a:ext cx="0" cy="3650248"/>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47" name="Picture 46">
            <a:extLst>
              <a:ext uri="{FF2B5EF4-FFF2-40B4-BE49-F238E27FC236}">
                <a16:creationId xmlns:a16="http://schemas.microsoft.com/office/drawing/2014/main" xmlns="" id="{AFD2F762-2550-614F-BFE9-D9C1FBA2449E}"/>
              </a:ext>
            </a:extLst>
          </p:cNvPr>
          <p:cNvPicPr>
            <a:picLocks noChangeAspect="1"/>
          </p:cNvPicPr>
          <p:nvPr/>
        </p:nvPicPr>
        <p:blipFill rotWithShape="1">
          <a:blip r:embed="rId4" cstate="print"/>
          <a:srcRect l="1318"/>
          <a:stretch/>
        </p:blipFill>
        <p:spPr>
          <a:xfrm>
            <a:off x="122649" y="1484358"/>
            <a:ext cx="4685291" cy="4258156"/>
          </a:xfrm>
          <a:prstGeom prst="rect">
            <a:avLst/>
          </a:prstGeom>
          <a:ln>
            <a:solidFill>
              <a:schemeClr val="tx1"/>
            </a:solidFill>
          </a:ln>
        </p:spPr>
      </p:pic>
      <p:sp>
        <p:nvSpPr>
          <p:cNvPr id="48" name="TextBox 5">
            <a:extLst>
              <a:ext uri="{FF2B5EF4-FFF2-40B4-BE49-F238E27FC236}">
                <a16:creationId xmlns:a16="http://schemas.microsoft.com/office/drawing/2014/main" xmlns="" id="{A97ABC55-2EB8-C24C-B260-853CC9D56F46}"/>
              </a:ext>
            </a:extLst>
          </p:cNvPr>
          <p:cNvSpPr txBox="1"/>
          <p:nvPr/>
        </p:nvSpPr>
        <p:spPr>
          <a:xfrm>
            <a:off x="3759913" y="1621888"/>
            <a:ext cx="861774" cy="369332"/>
          </a:xfrm>
          <a:prstGeom prst="rect">
            <a:avLst/>
          </a:prstGeom>
          <a:noFill/>
          <a:ln w="38100" cap="flat">
            <a:solidFill>
              <a:srgbClr val="FF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numCol="1" anchor="t">
            <a:spAutoFit/>
          </a:bodyPr>
          <a:lstStyle>
            <a:lvl1pPr marL="0" marR="0" defTabSz="1828800">
              <a:defRPr sz="3600" b="1">
                <a:solidFill>
                  <a:srgbClr val="FF0000"/>
                </a:solidFill>
                <a:uFillTx/>
              </a:defRPr>
            </a:lvl1pPr>
          </a:lstStyle>
          <a:p>
            <a:pPr defTabSz="914400" hangingPunct="0"/>
            <a:r>
              <a:rPr sz="1800" kern="0" dirty="0">
                <a:latin typeface="Times" pitchFamily="2" charset="0"/>
                <a:sym typeface="Avenir Next"/>
              </a:rPr>
              <a:t>Blinded</a:t>
            </a:r>
          </a:p>
        </p:txBody>
      </p:sp>
      <p:sp>
        <p:nvSpPr>
          <p:cNvPr id="49" name="TextBox 7">
            <a:extLst>
              <a:ext uri="{FF2B5EF4-FFF2-40B4-BE49-F238E27FC236}">
                <a16:creationId xmlns:a16="http://schemas.microsoft.com/office/drawing/2014/main" xmlns="" id="{C78D7E17-676E-CB42-8976-797BC9A5B948}"/>
              </a:ext>
            </a:extLst>
          </p:cNvPr>
          <p:cNvSpPr txBox="1"/>
          <p:nvPr/>
        </p:nvSpPr>
        <p:spPr>
          <a:xfrm>
            <a:off x="411480" y="1089660"/>
            <a:ext cx="4572000" cy="338554"/>
          </a:xfrm>
          <a:prstGeom prst="rect">
            <a:avLst/>
          </a:prstGeom>
          <a:noFill/>
          <a:ln w="38100" cap="flat">
            <a:no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spAutoFit/>
          </a:bodyPr>
          <a:lstStyle/>
          <a:p>
            <a:pPr hangingPunct="0">
              <a:defRPr sz="3400">
                <a:solidFill>
                  <a:srgbClr val="70AD47"/>
                </a:solidFill>
                <a:uFillTx/>
                <a:latin typeface="+mj-lt"/>
                <a:ea typeface="+mj-ea"/>
                <a:cs typeface="+mj-cs"/>
                <a:sym typeface="Avenir Next Demi Bold"/>
              </a:defRPr>
            </a:pPr>
            <a:r>
              <a:rPr lang="en-US" sz="1600" kern="0" dirty="0">
                <a:solidFill>
                  <a:schemeClr val="accent1"/>
                </a:solidFill>
                <a:latin typeface="Times" pitchFamily="2" charset="0"/>
                <a:sym typeface="Avenir Next Demi Bold"/>
              </a:rPr>
              <a:t>Sign-uncorrected, </a:t>
            </a:r>
            <a:r>
              <a:rPr sz="1600" kern="0" dirty="0">
                <a:solidFill>
                  <a:schemeClr val="accent1"/>
                </a:solidFill>
                <a:latin typeface="Times" pitchFamily="2" charset="0"/>
                <a:sym typeface="Avenir Next Demi Bold"/>
              </a:rPr>
              <a:t>Each point:</a:t>
            </a:r>
            <a:r>
              <a:rPr lang="en-US" sz="1600" kern="0" dirty="0">
                <a:solidFill>
                  <a:schemeClr val="accent1"/>
                </a:solidFill>
                <a:latin typeface="Times" pitchFamily="2" charset="0"/>
                <a:sym typeface="Avenir Next Demi Bold"/>
              </a:rPr>
              <a:t> 8</a:t>
            </a:r>
            <a:r>
              <a:rPr sz="1600" kern="0" dirty="0">
                <a:solidFill>
                  <a:schemeClr val="accent1"/>
                </a:solidFill>
                <a:latin typeface="Times" pitchFamily="2" charset="0"/>
                <a:sym typeface="Avenir Next Demi Bold"/>
              </a:rPr>
              <a:t>h time-scale</a:t>
            </a:r>
          </a:p>
        </p:txBody>
      </p:sp>
      <p:sp>
        <p:nvSpPr>
          <p:cNvPr id="50" name="Rectangle 49">
            <a:extLst>
              <a:ext uri="{FF2B5EF4-FFF2-40B4-BE49-F238E27FC236}">
                <a16:creationId xmlns:a16="http://schemas.microsoft.com/office/drawing/2014/main" xmlns="" id="{F4629AEC-99AE-8847-8F7D-6A13A865CE31}"/>
              </a:ext>
            </a:extLst>
          </p:cNvPr>
          <p:cNvSpPr/>
          <p:nvPr/>
        </p:nvSpPr>
        <p:spPr>
          <a:xfrm>
            <a:off x="475988" y="4639699"/>
            <a:ext cx="1293944" cy="523220"/>
          </a:xfrm>
          <a:prstGeom prst="rect">
            <a:avLst/>
          </a:prstGeom>
        </p:spPr>
        <p:txBody>
          <a:bodyPr wrap="none">
            <a:spAutoFit/>
          </a:bodyPr>
          <a:lstStyle/>
          <a:p>
            <a:pPr algn="ctr"/>
            <a:r>
              <a:rPr lang="en-US" sz="1400" b="1" kern="0" dirty="0">
                <a:solidFill>
                  <a:srgbClr val="000000"/>
                </a:solidFill>
                <a:uFill>
                  <a:solidFill>
                    <a:srgbClr val="000000"/>
                  </a:solidFill>
                </a:uFill>
                <a:latin typeface="Times" pitchFamily="2" charset="0"/>
                <a:sym typeface="Avenir Next Demi Bold"/>
              </a:rPr>
              <a:t>1 Spring</a:t>
            </a:r>
          </a:p>
          <a:p>
            <a:pPr algn="ctr"/>
            <a:r>
              <a:rPr lang="en-US" sz="1400" b="1" kern="0" dirty="0">
                <a:solidFill>
                  <a:srgbClr val="000000"/>
                </a:solidFill>
                <a:uFill>
                  <a:solidFill>
                    <a:srgbClr val="000000"/>
                  </a:solidFill>
                </a:uFill>
                <a:latin typeface="Times" pitchFamily="2" charset="0"/>
                <a:sym typeface="Avenir Next Demi Bold"/>
              </a:rPr>
              <a:t>Right </a:t>
            </a:r>
            <a:r>
              <a:rPr lang="en-US" sz="1400" b="1" kern="0" dirty="0">
                <a:solidFill>
                  <a:srgbClr val="0950FF"/>
                </a:solidFill>
                <a:uFill>
                  <a:solidFill>
                    <a:srgbClr val="000000"/>
                  </a:solidFill>
                </a:uFill>
                <a:latin typeface="Times" pitchFamily="2" charset="0"/>
                <a:sym typeface="Avenir Next Demi Bold"/>
              </a:rPr>
              <a:t>(In</a:t>
            </a:r>
            <a:r>
              <a:rPr lang="en-US" sz="1400" b="1" kern="0" dirty="0">
                <a:solidFill>
                  <a:srgbClr val="000000"/>
                </a:solidFill>
                <a:uFill>
                  <a:solidFill>
                    <a:srgbClr val="000000"/>
                  </a:solidFill>
                </a:uFill>
                <a:latin typeface="Times" pitchFamily="2" charset="0"/>
                <a:sym typeface="Avenir Next Demi Bold"/>
              </a:rPr>
              <a:t>/</a:t>
            </a:r>
            <a:r>
              <a:rPr lang="en-US" sz="1400" b="1" kern="0" dirty="0">
                <a:solidFill>
                  <a:srgbClr val="FF0000"/>
                </a:solidFill>
                <a:uFill>
                  <a:solidFill>
                    <a:srgbClr val="000000"/>
                  </a:solidFill>
                </a:uFill>
                <a:latin typeface="Times" pitchFamily="2" charset="0"/>
                <a:sym typeface="Avenir Next Demi Bold"/>
              </a:rPr>
              <a:t>Out</a:t>
            </a:r>
            <a:r>
              <a:rPr lang="en-US" sz="1400" b="1" kern="0" dirty="0">
                <a:solidFill>
                  <a:srgbClr val="000000"/>
                </a:solidFill>
                <a:uFill>
                  <a:solidFill>
                    <a:srgbClr val="000000"/>
                  </a:solidFill>
                </a:uFill>
                <a:latin typeface="Times" pitchFamily="2" charset="0"/>
                <a:sym typeface="Avenir Next Demi Bold"/>
              </a:rPr>
              <a:t>)</a:t>
            </a:r>
            <a:endParaRPr lang="en-US" sz="1400" b="1" dirty="0"/>
          </a:p>
        </p:txBody>
      </p:sp>
      <p:sp>
        <p:nvSpPr>
          <p:cNvPr id="51" name="Rectangle 50">
            <a:extLst>
              <a:ext uri="{FF2B5EF4-FFF2-40B4-BE49-F238E27FC236}">
                <a16:creationId xmlns:a16="http://schemas.microsoft.com/office/drawing/2014/main" xmlns="" id="{DF6B3049-322C-134C-95D1-247998D35D7B}"/>
              </a:ext>
            </a:extLst>
          </p:cNvPr>
          <p:cNvSpPr/>
          <p:nvPr/>
        </p:nvSpPr>
        <p:spPr>
          <a:xfrm>
            <a:off x="1961095" y="4625389"/>
            <a:ext cx="1184940" cy="523220"/>
          </a:xfrm>
          <a:prstGeom prst="rect">
            <a:avLst/>
          </a:prstGeom>
        </p:spPr>
        <p:txBody>
          <a:bodyPr wrap="none">
            <a:spAutoFit/>
          </a:bodyPr>
          <a:lstStyle/>
          <a:p>
            <a:pPr algn="ctr"/>
            <a:r>
              <a:rPr lang="en-US" sz="1400" b="1" kern="0" dirty="0">
                <a:solidFill>
                  <a:srgbClr val="000000"/>
                </a:solidFill>
                <a:uFill>
                  <a:solidFill>
                    <a:srgbClr val="000000"/>
                  </a:solidFill>
                </a:uFill>
                <a:latin typeface="Times" pitchFamily="2" charset="0"/>
                <a:sym typeface="Avenir Next Demi Bold"/>
              </a:rPr>
              <a:t>2 Spring</a:t>
            </a:r>
          </a:p>
          <a:p>
            <a:pPr algn="ctr"/>
            <a:r>
              <a:rPr lang="en-US" sz="1400" b="1" kern="0" dirty="0">
                <a:solidFill>
                  <a:srgbClr val="000000"/>
                </a:solidFill>
                <a:uFill>
                  <a:solidFill>
                    <a:srgbClr val="000000"/>
                  </a:solidFill>
                </a:uFill>
                <a:latin typeface="Times" pitchFamily="2" charset="0"/>
                <a:sym typeface="Avenir Next Demi Bold"/>
              </a:rPr>
              <a:t>Left (</a:t>
            </a:r>
            <a:r>
              <a:rPr lang="en-US" sz="1400" b="1" kern="0" dirty="0">
                <a:solidFill>
                  <a:srgbClr val="FE00F2"/>
                </a:solidFill>
                <a:uFill>
                  <a:solidFill>
                    <a:srgbClr val="000000"/>
                  </a:solidFill>
                </a:uFill>
                <a:latin typeface="Times" pitchFamily="2" charset="0"/>
                <a:sym typeface="Avenir Next Demi Bold"/>
              </a:rPr>
              <a:t>In</a:t>
            </a:r>
            <a:r>
              <a:rPr lang="en-US" sz="1400" b="1" kern="0" dirty="0">
                <a:solidFill>
                  <a:srgbClr val="000000"/>
                </a:solidFill>
                <a:uFill>
                  <a:solidFill>
                    <a:srgbClr val="000000"/>
                  </a:solidFill>
                </a:uFill>
                <a:latin typeface="Times" pitchFamily="2" charset="0"/>
                <a:sym typeface="Avenir Next Demi Bold"/>
              </a:rPr>
              <a:t>/</a:t>
            </a:r>
            <a:r>
              <a:rPr lang="en-US" sz="1400" b="1" kern="0" dirty="0">
                <a:solidFill>
                  <a:srgbClr val="FFC000"/>
                </a:solidFill>
                <a:uFill>
                  <a:solidFill>
                    <a:srgbClr val="000000"/>
                  </a:solidFill>
                </a:uFill>
                <a:latin typeface="Times" pitchFamily="2" charset="0"/>
                <a:sym typeface="Avenir Next Demi Bold"/>
              </a:rPr>
              <a:t>Out</a:t>
            </a:r>
            <a:r>
              <a:rPr lang="en-US" sz="1400" b="1" kern="0" dirty="0">
                <a:solidFill>
                  <a:srgbClr val="000000"/>
                </a:solidFill>
                <a:uFill>
                  <a:solidFill>
                    <a:srgbClr val="000000"/>
                  </a:solidFill>
                </a:uFill>
                <a:latin typeface="Times" pitchFamily="2" charset="0"/>
                <a:sym typeface="Avenir Next Demi Bold"/>
              </a:rPr>
              <a:t>)</a:t>
            </a:r>
            <a:endParaRPr lang="en-US" sz="1400" b="1" dirty="0"/>
          </a:p>
        </p:txBody>
      </p:sp>
      <p:sp>
        <p:nvSpPr>
          <p:cNvPr id="52" name="Rectangle 51">
            <a:extLst>
              <a:ext uri="{FF2B5EF4-FFF2-40B4-BE49-F238E27FC236}">
                <a16:creationId xmlns:a16="http://schemas.microsoft.com/office/drawing/2014/main" xmlns="" id="{2E7CE416-6FA4-6448-8A7E-B6B593ACBC49}"/>
              </a:ext>
            </a:extLst>
          </p:cNvPr>
          <p:cNvSpPr/>
          <p:nvPr/>
        </p:nvSpPr>
        <p:spPr>
          <a:xfrm>
            <a:off x="3374662" y="4625388"/>
            <a:ext cx="1293944" cy="523220"/>
          </a:xfrm>
          <a:prstGeom prst="rect">
            <a:avLst/>
          </a:prstGeom>
        </p:spPr>
        <p:txBody>
          <a:bodyPr wrap="none">
            <a:spAutoFit/>
          </a:bodyPr>
          <a:lstStyle/>
          <a:p>
            <a:pPr algn="ctr"/>
            <a:r>
              <a:rPr lang="en-US" sz="1400" b="1" kern="0" dirty="0">
                <a:solidFill>
                  <a:srgbClr val="000000"/>
                </a:solidFill>
                <a:uFill>
                  <a:solidFill>
                    <a:srgbClr val="000000"/>
                  </a:solidFill>
                </a:uFill>
                <a:latin typeface="Times" pitchFamily="2" charset="0"/>
                <a:sym typeface="Avenir Next Demi Bold"/>
              </a:rPr>
              <a:t>3 Summer</a:t>
            </a:r>
          </a:p>
          <a:p>
            <a:pPr algn="ctr"/>
            <a:r>
              <a:rPr lang="en-US" sz="1400" b="1" kern="0" dirty="0">
                <a:solidFill>
                  <a:srgbClr val="000000"/>
                </a:solidFill>
                <a:uFill>
                  <a:solidFill>
                    <a:srgbClr val="000000"/>
                  </a:solidFill>
                </a:uFill>
                <a:latin typeface="Times" pitchFamily="2" charset="0"/>
                <a:sym typeface="Avenir Next Demi Bold"/>
              </a:rPr>
              <a:t>Right </a:t>
            </a:r>
            <a:r>
              <a:rPr lang="en-US" sz="1400" b="1" kern="0" dirty="0">
                <a:solidFill>
                  <a:srgbClr val="0950FF"/>
                </a:solidFill>
                <a:uFill>
                  <a:solidFill>
                    <a:srgbClr val="000000"/>
                  </a:solidFill>
                </a:uFill>
                <a:latin typeface="Times" pitchFamily="2" charset="0"/>
                <a:sym typeface="Avenir Next Demi Bold"/>
              </a:rPr>
              <a:t>(In</a:t>
            </a:r>
            <a:r>
              <a:rPr lang="en-US" sz="1400" b="1" kern="0" dirty="0">
                <a:solidFill>
                  <a:srgbClr val="000000"/>
                </a:solidFill>
                <a:uFill>
                  <a:solidFill>
                    <a:srgbClr val="000000"/>
                  </a:solidFill>
                </a:uFill>
                <a:latin typeface="Times" pitchFamily="2" charset="0"/>
                <a:sym typeface="Avenir Next Demi Bold"/>
              </a:rPr>
              <a:t>/</a:t>
            </a:r>
            <a:r>
              <a:rPr lang="en-US" sz="1400" b="1" kern="0" dirty="0">
                <a:solidFill>
                  <a:srgbClr val="FF0000"/>
                </a:solidFill>
                <a:uFill>
                  <a:solidFill>
                    <a:srgbClr val="000000"/>
                  </a:solidFill>
                </a:uFill>
                <a:latin typeface="Times" pitchFamily="2" charset="0"/>
                <a:sym typeface="Avenir Next Demi Bold"/>
              </a:rPr>
              <a:t>Out</a:t>
            </a:r>
            <a:r>
              <a:rPr lang="en-US" sz="1400" b="1" kern="0" dirty="0">
                <a:solidFill>
                  <a:srgbClr val="000000"/>
                </a:solidFill>
                <a:uFill>
                  <a:solidFill>
                    <a:srgbClr val="000000"/>
                  </a:solidFill>
                </a:uFill>
                <a:latin typeface="Times" pitchFamily="2" charset="0"/>
                <a:sym typeface="Avenir Next Demi Bold"/>
              </a:rPr>
              <a:t>)</a:t>
            </a:r>
            <a:endParaRPr lang="en-US" sz="1400" b="1" dirty="0"/>
          </a:p>
        </p:txBody>
      </p:sp>
      <p:cxnSp>
        <p:nvCxnSpPr>
          <p:cNvPr id="53" name="Straight Connector 52">
            <a:extLst>
              <a:ext uri="{FF2B5EF4-FFF2-40B4-BE49-F238E27FC236}">
                <a16:creationId xmlns:a16="http://schemas.microsoft.com/office/drawing/2014/main" xmlns="" id="{AF984E1B-A0BF-5E49-B37B-B53E796395E5}"/>
              </a:ext>
            </a:extLst>
          </p:cNvPr>
          <p:cNvCxnSpPr>
            <a:cxnSpLocks/>
          </p:cNvCxnSpPr>
          <p:nvPr/>
        </p:nvCxnSpPr>
        <p:spPr>
          <a:xfrm>
            <a:off x="1804921" y="1510951"/>
            <a:ext cx="0" cy="3645284"/>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4" name="Straight Connector 53">
            <a:extLst>
              <a:ext uri="{FF2B5EF4-FFF2-40B4-BE49-F238E27FC236}">
                <a16:creationId xmlns:a16="http://schemas.microsoft.com/office/drawing/2014/main" xmlns="" id="{2CFEB3A6-41A8-574C-836F-9FE8DFE02E1B}"/>
              </a:ext>
            </a:extLst>
          </p:cNvPr>
          <p:cNvCxnSpPr>
            <a:cxnSpLocks/>
          </p:cNvCxnSpPr>
          <p:nvPr/>
        </p:nvCxnSpPr>
        <p:spPr>
          <a:xfrm>
            <a:off x="3353615" y="1497303"/>
            <a:ext cx="0" cy="3702448"/>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55" name="The corrected asymmetry removed effects from beam asymmetries and noise…">
            <a:extLst>
              <a:ext uri="{FF2B5EF4-FFF2-40B4-BE49-F238E27FC236}">
                <a16:creationId xmlns:a16="http://schemas.microsoft.com/office/drawing/2014/main" xmlns="" id="{37C73E94-B1F1-5849-BD29-2FEEE54CFCDA}"/>
              </a:ext>
            </a:extLst>
          </p:cNvPr>
          <p:cNvSpPr txBox="1">
            <a:spLocks/>
          </p:cNvSpPr>
          <p:nvPr/>
        </p:nvSpPr>
        <p:spPr>
          <a:xfrm>
            <a:off x="1261110" y="5862057"/>
            <a:ext cx="7010400" cy="893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normAutofit fontScale="70000" lnSpcReduction="20000"/>
          </a:bodyPr>
          <a:lstStyle>
            <a:lvl1pPr marL="215150" marR="40640" indent="-194830"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1pPr>
            <a:lvl2pPr marL="888866" marR="40640" indent="-391026" algn="l" defTabSz="910828" rtl="0" latinLnBrk="0">
              <a:lnSpc>
                <a:spcPct val="100000"/>
              </a:lnSpc>
              <a:spcBef>
                <a:spcPts val="750"/>
              </a:spcBef>
              <a:spcAft>
                <a:spcPts val="0"/>
              </a:spcAft>
              <a:buClrTx/>
              <a:buSzPct val="100000"/>
              <a:buFontTx/>
              <a:buChar char="–"/>
              <a:tabLst/>
              <a:defRPr sz="5200" b="0" i="0" u="none" strike="noStrike" cap="none" spc="0" baseline="0">
                <a:solidFill>
                  <a:srgbClr val="7A4300"/>
                </a:solidFill>
                <a:uFill>
                  <a:solidFill>
                    <a:srgbClr val="7A4300"/>
                  </a:solidFill>
                </a:uFill>
                <a:latin typeface="+mn-lt"/>
                <a:ea typeface="+mn-ea"/>
                <a:cs typeface="+mn-cs"/>
                <a:sym typeface="Avenir Next"/>
              </a:defRPr>
            </a:lvl2pPr>
            <a:lvl3pPr marL="1264322" marR="40640" indent="-309282" algn="l" defTabSz="910828" rtl="0" latinLnBrk="0">
              <a:lnSpc>
                <a:spcPct val="100000"/>
              </a:lnSpc>
              <a:spcBef>
                <a:spcPts val="1300"/>
              </a:spcBef>
              <a:spcAft>
                <a:spcPts val="0"/>
              </a:spcAft>
              <a:buClrTx/>
              <a:buSzPct val="100000"/>
              <a:buFontTx/>
              <a:buChar char="•"/>
              <a:tabLst/>
              <a:defRPr sz="4600" b="0" i="0" u="none" strike="noStrike" cap="none" spc="0" baseline="0">
                <a:solidFill>
                  <a:srgbClr val="941100"/>
                </a:solidFill>
                <a:uFill>
                  <a:solidFill>
                    <a:srgbClr val="941100"/>
                  </a:solidFill>
                </a:uFill>
                <a:latin typeface="+mn-lt"/>
                <a:ea typeface="+mn-ea"/>
                <a:cs typeface="+mn-cs"/>
                <a:sym typeface="Avenir Next"/>
              </a:defRPr>
            </a:lvl3pPr>
            <a:lvl4pPr marL="1722482" marR="40640" indent="-310242" algn="l" defTabSz="910828" rtl="0" latinLnBrk="0">
              <a:lnSpc>
                <a:spcPct val="100000"/>
              </a:lnSpc>
              <a:spcBef>
                <a:spcPts val="1100"/>
              </a:spcBef>
              <a:spcAft>
                <a:spcPts val="0"/>
              </a:spcAft>
              <a:buClrTx/>
              <a:buSzPct val="100000"/>
              <a:buFontTx/>
              <a:buChar char="–"/>
              <a:tabLst/>
              <a:defRPr sz="3800" b="0" i="0" u="none" strike="noStrike" cap="none" spc="0" baseline="0">
                <a:solidFill>
                  <a:srgbClr val="000000"/>
                </a:solidFill>
                <a:uFill>
                  <a:solidFill>
                    <a:srgbClr val="000000"/>
                  </a:solidFill>
                </a:uFill>
                <a:latin typeface="+mn-lt"/>
                <a:ea typeface="+mn-ea"/>
                <a:cs typeface="+mn-cs"/>
                <a:sym typeface="Avenir Next"/>
              </a:defRPr>
            </a:lvl4pPr>
            <a:lvl5pPr marL="2179682" marR="40640" indent="-310242" algn="l" defTabSz="910828" rtl="0" latinLnBrk="0">
              <a:lnSpc>
                <a:spcPct val="100000"/>
              </a:lnSpc>
              <a:spcBef>
                <a:spcPts val="1100"/>
              </a:spcBef>
              <a:spcAft>
                <a:spcPts val="0"/>
              </a:spcAft>
              <a:buClrTx/>
              <a:buSzPct val="100000"/>
              <a:buFontTx/>
              <a:buChar char="»"/>
              <a:tabLst/>
              <a:defRPr sz="3800" b="0" i="0" u="none" strike="noStrike" cap="none" spc="0" baseline="0">
                <a:solidFill>
                  <a:srgbClr val="606060"/>
                </a:solidFill>
                <a:uFill>
                  <a:solidFill>
                    <a:srgbClr val="606060"/>
                  </a:solidFill>
                </a:uFill>
                <a:latin typeface="+mn-lt"/>
                <a:ea typeface="+mn-ea"/>
                <a:cs typeface="+mn-cs"/>
                <a:sym typeface="Avenir Next"/>
              </a:defRPr>
            </a:lvl5pPr>
            <a:lvl6pPr marL="1138827" marR="40640" indent="-204107"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6pPr>
            <a:lvl7pPr marL="1138827" marR="40640" indent="-204107"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7pPr>
            <a:lvl8pPr marL="1138827" marR="40640" indent="-204107"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8pPr>
            <a:lvl9pPr marL="1138827" marR="40640" indent="-204107" algn="l" defTabSz="910828" rtl="0" latinLnBrk="0">
              <a:lnSpc>
                <a:spcPct val="100000"/>
              </a:lnSpc>
              <a:spcBef>
                <a:spcPts val="750"/>
              </a:spcBef>
              <a:spcAft>
                <a:spcPts val="0"/>
              </a:spcAft>
              <a:buClrTx/>
              <a:buSzPct val="100000"/>
              <a:buFontTx/>
              <a:buChar char="•"/>
              <a:tabLst/>
              <a:defRPr sz="2500" b="0" i="0" u="none" strike="noStrike" cap="none" spc="0" baseline="0">
                <a:solidFill>
                  <a:srgbClr val="000000"/>
                </a:solidFill>
                <a:uFill>
                  <a:solidFill>
                    <a:srgbClr val="000000"/>
                  </a:solidFill>
                </a:uFill>
                <a:latin typeface="+mn-lt"/>
                <a:ea typeface="+mn-ea"/>
                <a:cs typeface="+mn-cs"/>
                <a:sym typeface="Avenir Next"/>
              </a:defRPr>
            </a:lvl9pPr>
          </a:lstStyle>
          <a:p>
            <a:pPr marL="228600" marR="0" indent="-228600" defTabSz="914400">
              <a:lnSpc>
                <a:spcPct val="81000"/>
              </a:lnSpc>
              <a:spcBef>
                <a:spcPts val="1000"/>
              </a:spcBef>
              <a:buFont typeface="Arial"/>
              <a:buChar char="•"/>
              <a:defRPr>
                <a:uFillTx/>
              </a:defRPr>
            </a:pPr>
            <a:r>
              <a:rPr lang="en-US" sz="2000" kern="0" dirty="0">
                <a:uFillTx/>
                <a:latin typeface="Times" pitchFamily="2" charset="0"/>
              </a:rPr>
              <a:t>Entire data set! 6 colors on left correspond to  6 points on the right (zoomed in y-scale)</a:t>
            </a:r>
          </a:p>
          <a:p>
            <a:pPr marL="228600" marR="0" indent="-228600" defTabSz="914400">
              <a:lnSpc>
                <a:spcPct val="81000"/>
              </a:lnSpc>
              <a:spcBef>
                <a:spcPts val="1000"/>
              </a:spcBef>
              <a:buFont typeface="Arial"/>
              <a:buChar char="•"/>
              <a:defRPr>
                <a:uFillTx/>
              </a:defRPr>
            </a:pPr>
            <a:r>
              <a:rPr lang="en-US" sz="2000" kern="0" dirty="0">
                <a:uFillTx/>
                <a:latin typeface="Times" pitchFamily="2" charset="0"/>
              </a:rPr>
              <a:t>Measuring continuously flipping sign by 2 methods (IHWP, Wien)</a:t>
            </a:r>
          </a:p>
          <a:p>
            <a:pPr marL="228600" marR="0" indent="-228600" defTabSz="914400">
              <a:lnSpc>
                <a:spcPct val="81000"/>
              </a:lnSpc>
              <a:spcBef>
                <a:spcPts val="1000"/>
              </a:spcBef>
              <a:buFont typeface="Arial"/>
              <a:buChar char="•"/>
              <a:defRPr>
                <a:uFillTx/>
              </a:defRPr>
            </a:pPr>
            <a:r>
              <a:rPr lang="en-US" sz="2000" dirty="0">
                <a:latin typeface="Times" pitchFamily="2" charset="0"/>
              </a:rPr>
              <a:t>The corrected asymmetry removed effects from beam asymmetries and noise</a:t>
            </a:r>
          </a:p>
          <a:p>
            <a:pPr marL="228600" marR="0" indent="-228600" defTabSz="914400">
              <a:lnSpc>
                <a:spcPct val="81000"/>
              </a:lnSpc>
              <a:spcBef>
                <a:spcPts val="1000"/>
              </a:spcBef>
              <a:buFont typeface="Arial"/>
              <a:buChar char="•"/>
              <a:defRPr>
                <a:uFillTx/>
              </a:defRPr>
            </a:pPr>
            <a:endParaRPr lang="en-US" sz="2000" kern="0" dirty="0">
              <a:uFillTx/>
              <a:latin typeface="Times" pitchFamily="2" charset="0"/>
            </a:endParaRPr>
          </a:p>
        </p:txBody>
      </p:sp>
      <p:sp>
        <p:nvSpPr>
          <p:cNvPr id="56" name="TextBox 7">
            <a:extLst>
              <a:ext uri="{FF2B5EF4-FFF2-40B4-BE49-F238E27FC236}">
                <a16:creationId xmlns:a16="http://schemas.microsoft.com/office/drawing/2014/main" xmlns="" id="{83955C6D-F621-C141-AB5C-7F9106214918}"/>
              </a:ext>
            </a:extLst>
          </p:cNvPr>
          <p:cNvSpPr txBox="1"/>
          <p:nvPr/>
        </p:nvSpPr>
        <p:spPr>
          <a:xfrm>
            <a:off x="5040630" y="1123950"/>
            <a:ext cx="3996690" cy="338554"/>
          </a:xfrm>
          <a:prstGeom prst="rect">
            <a:avLst/>
          </a:prstGeom>
          <a:noFill/>
          <a:ln w="38100" cap="flat">
            <a:no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spAutoFit/>
          </a:bodyPr>
          <a:lstStyle/>
          <a:p>
            <a:pPr hangingPunct="0">
              <a:defRPr sz="3400">
                <a:solidFill>
                  <a:srgbClr val="70AD47"/>
                </a:solidFill>
                <a:uFillTx/>
                <a:latin typeface="+mj-lt"/>
                <a:ea typeface="+mj-ea"/>
                <a:cs typeface="+mj-cs"/>
                <a:sym typeface="Avenir Next Demi Bold"/>
              </a:defRPr>
            </a:pPr>
            <a:r>
              <a:rPr lang="en-US" sz="1600" kern="0" dirty="0">
                <a:solidFill>
                  <a:schemeClr val="accent1"/>
                </a:solidFill>
                <a:latin typeface="Times" pitchFamily="2" charset="0"/>
                <a:sym typeface="Avenir Next Demi Bold"/>
              </a:rPr>
              <a:t>Sign-corrected, </a:t>
            </a:r>
            <a:r>
              <a:rPr sz="1600" kern="0" dirty="0">
                <a:solidFill>
                  <a:schemeClr val="accent1"/>
                </a:solidFill>
                <a:latin typeface="Times" pitchFamily="2" charset="0"/>
                <a:sym typeface="Avenir Next Demi Bold"/>
              </a:rPr>
              <a:t>Each point:</a:t>
            </a:r>
            <a:r>
              <a:rPr lang="en-US" sz="1600" kern="0" dirty="0">
                <a:solidFill>
                  <a:schemeClr val="accent1"/>
                </a:solidFill>
                <a:latin typeface="Times" pitchFamily="2" charset="0"/>
                <a:sym typeface="Avenir Next Demi Bold"/>
              </a:rPr>
              <a:t> ~1week</a:t>
            </a:r>
            <a:r>
              <a:rPr sz="1600" kern="0" dirty="0">
                <a:solidFill>
                  <a:schemeClr val="accent1"/>
                </a:solidFill>
                <a:latin typeface="Times" pitchFamily="2" charset="0"/>
                <a:sym typeface="Avenir Next Demi Bold"/>
              </a:rPr>
              <a:t> time-scale</a:t>
            </a:r>
          </a:p>
        </p:txBody>
      </p:sp>
      <p:sp>
        <p:nvSpPr>
          <p:cNvPr id="43" name="TextBox 42"/>
          <p:cNvSpPr txBox="1"/>
          <p:nvPr/>
        </p:nvSpPr>
        <p:spPr>
          <a:xfrm>
            <a:off x="685800" y="0"/>
            <a:ext cx="7543800" cy="584775"/>
          </a:xfrm>
          <a:prstGeom prst="rect">
            <a:avLst/>
          </a:prstGeom>
          <a:noFill/>
        </p:spPr>
        <p:txBody>
          <a:bodyPr wrap="square" rtlCol="0">
            <a:spAutoFit/>
          </a:bodyPr>
          <a:lstStyle/>
          <a:p>
            <a:r>
              <a:rPr lang="en-US" sz="3200" dirty="0"/>
              <a:t>Beam corrected </a:t>
            </a:r>
            <a:r>
              <a:rPr lang="en-US" sz="2400" dirty="0"/>
              <a:t>(but still blinded)  </a:t>
            </a:r>
            <a:r>
              <a:rPr lang="en-US" sz="3200" dirty="0"/>
              <a:t>Asymmetries</a:t>
            </a:r>
          </a:p>
        </p:txBody>
      </p:sp>
      <p:sp>
        <p:nvSpPr>
          <p:cNvPr id="58" name="TextBox 57"/>
          <p:cNvSpPr txBox="1"/>
          <p:nvPr/>
        </p:nvSpPr>
        <p:spPr>
          <a:xfrm rot="16200000">
            <a:off x="-558433" y="2116723"/>
            <a:ext cx="1524000" cy="338554"/>
          </a:xfrm>
          <a:prstGeom prst="rect">
            <a:avLst/>
          </a:prstGeom>
          <a:solidFill>
            <a:srgbClr val="FFFFFF"/>
          </a:solidFill>
        </p:spPr>
        <p:txBody>
          <a:bodyPr wrap="square" rtlCol="0">
            <a:spAutoFit/>
          </a:bodyPr>
          <a:lstStyle/>
          <a:p>
            <a:r>
              <a:rPr lang="en-US" sz="1400" dirty="0"/>
              <a:t>Asymmetry  (ppb</a:t>
            </a:r>
            <a:r>
              <a:rPr lang="en-US" sz="1600" dirty="0"/>
              <a:t>)</a:t>
            </a:r>
          </a:p>
        </p:txBody>
      </p:sp>
      <p:sp>
        <p:nvSpPr>
          <p:cNvPr id="59" name="TextBox 58"/>
          <p:cNvSpPr txBox="1"/>
          <p:nvPr/>
        </p:nvSpPr>
        <p:spPr>
          <a:xfrm rot="16200000">
            <a:off x="4074527" y="2192923"/>
            <a:ext cx="1524000" cy="338554"/>
          </a:xfrm>
          <a:prstGeom prst="rect">
            <a:avLst/>
          </a:prstGeom>
          <a:solidFill>
            <a:srgbClr val="FFFFFF"/>
          </a:solidFill>
        </p:spPr>
        <p:txBody>
          <a:bodyPr wrap="square" rtlCol="0">
            <a:spAutoFit/>
          </a:bodyPr>
          <a:lstStyle/>
          <a:p>
            <a:r>
              <a:rPr lang="en-US" sz="1400" dirty="0"/>
              <a:t>Asymmetry  (ppb</a:t>
            </a:r>
            <a:r>
              <a:rPr lang="en-US" sz="1600" dirty="0"/>
              <a:t>)</a:t>
            </a:r>
          </a:p>
        </p:txBody>
      </p:sp>
      <p:sp>
        <p:nvSpPr>
          <p:cNvPr id="60" name="TextBox 59"/>
          <p:cNvSpPr txBox="1"/>
          <p:nvPr/>
        </p:nvSpPr>
        <p:spPr>
          <a:xfrm>
            <a:off x="4088130" y="5455920"/>
            <a:ext cx="609600" cy="338554"/>
          </a:xfrm>
          <a:prstGeom prst="rect">
            <a:avLst/>
          </a:prstGeom>
          <a:solidFill>
            <a:srgbClr val="FFFFFF"/>
          </a:solidFill>
        </p:spPr>
        <p:txBody>
          <a:bodyPr wrap="square" rtlCol="0">
            <a:spAutoFit/>
          </a:bodyPr>
          <a:lstStyle/>
          <a:p>
            <a:r>
              <a:rPr lang="en-US" sz="1600" dirty="0"/>
              <a:t>Slug</a:t>
            </a:r>
          </a:p>
        </p:txBody>
      </p:sp>
      <p:sp>
        <p:nvSpPr>
          <p:cNvPr id="34" name="TextBox 33"/>
          <p:cNvSpPr txBox="1"/>
          <p:nvPr/>
        </p:nvSpPr>
        <p:spPr>
          <a:xfrm>
            <a:off x="8534400" y="6404610"/>
            <a:ext cx="548640" cy="369332"/>
          </a:xfrm>
          <a:prstGeom prst="rect">
            <a:avLst/>
          </a:prstGeom>
          <a:noFill/>
        </p:spPr>
        <p:txBody>
          <a:bodyPr wrap="square" rtlCol="0">
            <a:spAutoFit/>
          </a:bodyPr>
          <a:lstStyle/>
          <a:p>
            <a:r>
              <a:rPr lang="en-US" dirty="0"/>
              <a:t>p31</a:t>
            </a:r>
          </a:p>
        </p:txBody>
      </p:sp>
      <p:sp>
        <p:nvSpPr>
          <p:cNvPr id="32" name="Rectangle 31">
            <a:extLst>
              <a:ext uri="{FF2B5EF4-FFF2-40B4-BE49-F238E27FC236}">
                <a16:creationId xmlns:a16="http://schemas.microsoft.com/office/drawing/2014/main" xmlns="" id="{0E5FF6D2-05B4-4B4D-9133-AFCCB2A8C948}"/>
              </a:ext>
            </a:extLst>
          </p:cNvPr>
          <p:cNvSpPr/>
          <p:nvPr/>
        </p:nvSpPr>
        <p:spPr>
          <a:xfrm>
            <a:off x="6638654" y="5336501"/>
            <a:ext cx="532518" cy="307777"/>
          </a:xfrm>
          <a:prstGeom prst="rect">
            <a:avLst/>
          </a:prstGeom>
          <a:solidFill>
            <a:schemeClr val="bg1"/>
          </a:solidFill>
        </p:spPr>
        <p:txBody>
          <a:bodyPr wrap="none">
            <a:spAutoFit/>
          </a:bodyPr>
          <a:lstStyle/>
          <a:p>
            <a:r>
              <a:rPr lang="en-US" sz="1400" dirty="0">
                <a:latin typeface="Times" pitchFamily="2" charset="0"/>
              </a:rPr>
              <a:t>L, In</a:t>
            </a:r>
            <a:endParaRPr lang="en-US" sz="1400" dirty="0"/>
          </a:p>
        </p:txBody>
      </p:sp>
    </p:spTree>
    <p:extLst>
      <p:ext uri="{BB962C8B-B14F-4D97-AF65-F5344CB8AC3E}">
        <p14:creationId xmlns:p14="http://schemas.microsoft.com/office/powerpoint/2010/main" xmlns="" val="21554249"/>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Rectangle 9"/>
          <p:cNvSpPr/>
          <p:nvPr/>
        </p:nvSpPr>
        <p:spPr>
          <a:xfrm>
            <a:off x="4201792" y="5400784"/>
            <a:ext cx="844488" cy="1009535"/>
          </a:xfrm>
          <a:prstGeom prst="rect">
            <a:avLst/>
          </a:prstGeom>
          <a:solidFill>
            <a:srgbClr val="FFFFFF"/>
          </a:solidFill>
          <a:ln w="12700" cap="flat">
            <a:noFill/>
            <a:miter lim="400000"/>
          </a:ln>
          <a:effectLst/>
        </p:spPr>
        <p:txBody>
          <a:bodyPr wrap="square" lIns="45720" tIns="45720" rIns="45720" bIns="45720" numCol="1" anchor="ctr">
            <a:noAutofit/>
          </a:bodyPr>
          <a:lstStyle/>
          <a:p>
            <a:pPr algn="ctr" hangingPunct="0">
              <a:defRPr sz="3600">
                <a:solidFill>
                  <a:srgbClr val="FFFFFF"/>
                </a:solidFill>
                <a:uFillTx/>
              </a:defRPr>
            </a:pPr>
            <a:endParaRPr kern="0">
              <a:solidFill>
                <a:srgbClr val="FFFFFF"/>
              </a:solidFill>
              <a:latin typeface="Times" pitchFamily="2" charset="0"/>
              <a:sym typeface="Avenir Next"/>
            </a:endParaRPr>
          </a:p>
        </p:txBody>
      </p:sp>
      <p:sp>
        <p:nvSpPr>
          <p:cNvPr id="571" name="Rectangle 11"/>
          <p:cNvSpPr/>
          <p:nvPr/>
        </p:nvSpPr>
        <p:spPr>
          <a:xfrm>
            <a:off x="188351" y="2856288"/>
            <a:ext cx="3010087" cy="2627674"/>
          </a:xfrm>
          <a:prstGeom prst="rect">
            <a:avLst/>
          </a:prstGeom>
          <a:solidFill>
            <a:srgbClr val="FFFFFF"/>
          </a:solidFill>
          <a:ln w="12700" cap="flat">
            <a:noFill/>
            <a:miter lim="400000"/>
          </a:ln>
          <a:effectLst/>
        </p:spPr>
        <p:txBody>
          <a:bodyPr wrap="square" lIns="45720" tIns="45720" rIns="45720" bIns="45720" numCol="1" anchor="ctr">
            <a:noAutofit/>
          </a:bodyPr>
          <a:lstStyle/>
          <a:p>
            <a:pPr algn="ctr" hangingPunct="0">
              <a:defRPr sz="3600">
                <a:solidFill>
                  <a:srgbClr val="FFFFFF"/>
                </a:solidFill>
                <a:uFillTx/>
              </a:defRPr>
            </a:pPr>
            <a:endParaRPr kern="0">
              <a:solidFill>
                <a:srgbClr val="FFFFFF"/>
              </a:solidFill>
              <a:latin typeface="Times" pitchFamily="2" charset="0"/>
              <a:sym typeface="Avenir Next"/>
            </a:endParaRPr>
          </a:p>
        </p:txBody>
      </p:sp>
      <p:pic>
        <p:nvPicPr>
          <p:cNvPr id="574" name="Picture 10" descr="Picture 10"/>
          <p:cNvPicPr>
            <a:picLocks noChangeAspect="1"/>
          </p:cNvPicPr>
          <p:nvPr/>
        </p:nvPicPr>
        <p:blipFill>
          <a:blip r:embed="rId3" cstate="print">
            <a:extLst/>
          </a:blip>
          <a:stretch>
            <a:fillRect/>
          </a:stretch>
        </p:blipFill>
        <p:spPr>
          <a:xfrm>
            <a:off x="6324600" y="518856"/>
            <a:ext cx="2550340" cy="2829073"/>
          </a:xfrm>
          <a:prstGeom prst="rect">
            <a:avLst/>
          </a:prstGeom>
          <a:ln w="12700">
            <a:solidFill>
              <a:schemeClr val="tx1"/>
            </a:solidFill>
            <a:miter lim="400000"/>
          </a:ln>
        </p:spPr>
      </p:pic>
      <p:grpSp>
        <p:nvGrpSpPr>
          <p:cNvPr id="2" name="Group"/>
          <p:cNvGrpSpPr/>
          <p:nvPr/>
        </p:nvGrpSpPr>
        <p:grpSpPr>
          <a:xfrm>
            <a:off x="6324600" y="751766"/>
            <a:ext cx="2601591" cy="5740669"/>
            <a:chOff x="-320480" y="-5298378"/>
            <a:chExt cx="6937571" cy="11481331"/>
          </a:xfrm>
        </p:grpSpPr>
        <p:grpSp>
          <p:nvGrpSpPr>
            <p:cNvPr id="4" name="Group"/>
            <p:cNvGrpSpPr/>
            <p:nvPr/>
          </p:nvGrpSpPr>
          <p:grpSpPr>
            <a:xfrm>
              <a:off x="-320480" y="-5298378"/>
              <a:ext cx="6937571" cy="11481331"/>
              <a:chOff x="-320480" y="-5298376"/>
              <a:chExt cx="6937570" cy="11481328"/>
            </a:xfrm>
          </p:grpSpPr>
          <p:grpSp>
            <p:nvGrpSpPr>
              <p:cNvPr id="7" name="Group 50"/>
              <p:cNvGrpSpPr/>
              <p:nvPr/>
            </p:nvGrpSpPr>
            <p:grpSpPr>
              <a:xfrm>
                <a:off x="-320480" y="-5298376"/>
                <a:ext cx="6937570" cy="11481328"/>
                <a:chOff x="-320480" y="-5298373"/>
                <a:chExt cx="6937570" cy="11481323"/>
              </a:xfrm>
            </p:grpSpPr>
            <p:sp>
              <p:nvSpPr>
                <p:cNvPr id="575" name="Rectangle 8"/>
                <p:cNvSpPr/>
                <p:nvPr/>
              </p:nvSpPr>
              <p:spPr>
                <a:xfrm>
                  <a:off x="2195133" y="4825175"/>
                  <a:ext cx="1939149" cy="1357183"/>
                </a:xfrm>
                <a:prstGeom prst="rect">
                  <a:avLst/>
                </a:prstGeom>
                <a:noFill/>
                <a:ln w="50800" cap="flat">
                  <a:solidFill>
                    <a:srgbClr val="000000"/>
                  </a:solidFill>
                  <a:prstDash val="solid"/>
                  <a:miter lim="800000"/>
                </a:ln>
                <a:effectLst/>
              </p:spPr>
              <p:txBody>
                <a:bodyPr wrap="square" lIns="45720" tIns="45720" rIns="45720" bIns="45720" numCol="1" anchor="ctr">
                  <a:noAutofit/>
                </a:bodyPr>
                <a:lstStyle/>
                <a:p>
                  <a:pPr algn="ctr" hangingPunct="0">
                    <a:defRPr sz="3600">
                      <a:solidFill>
                        <a:srgbClr val="FFFFFF"/>
                      </a:solidFill>
                      <a:uFillTx/>
                    </a:defRPr>
                  </a:pPr>
                  <a:endParaRPr kern="0">
                    <a:solidFill>
                      <a:srgbClr val="FFFFFF"/>
                    </a:solidFill>
                    <a:latin typeface="Times" pitchFamily="2" charset="0"/>
                    <a:sym typeface="Avenir Next"/>
                  </a:endParaRPr>
                </a:p>
              </p:txBody>
            </p:sp>
            <p:sp>
              <p:nvSpPr>
                <p:cNvPr id="576" name="Straight Connector 13"/>
                <p:cNvSpPr/>
                <p:nvPr/>
              </p:nvSpPr>
              <p:spPr>
                <a:xfrm>
                  <a:off x="2764193" y="5503766"/>
                  <a:ext cx="801026" cy="1"/>
                </a:xfrm>
                <a:prstGeom prst="line">
                  <a:avLst/>
                </a:prstGeom>
                <a:noFill/>
                <a:ln w="114300" cap="flat">
                  <a:solidFill>
                    <a:srgbClr val="4472C4"/>
                  </a:solidFill>
                  <a:prstDash val="solid"/>
                  <a:miter lim="800000"/>
                </a:ln>
                <a:effectLst/>
              </p:spPr>
              <p:txBody>
                <a:bodyPr wrap="square" lIns="45720" tIns="45720" rIns="45720" bIns="45720" numCol="1" anchor="t">
                  <a:noAutofit/>
                </a:bodyPr>
                <a:lstStyle/>
                <a:p>
                  <a:pPr hangingPunct="0">
                    <a:defRPr sz="3600">
                      <a:uFillTx/>
                    </a:defRPr>
                  </a:pPr>
                  <a:endParaRPr kern="0">
                    <a:solidFill>
                      <a:srgbClr val="000000"/>
                    </a:solidFill>
                    <a:latin typeface="Times" pitchFamily="2" charset="0"/>
                    <a:sym typeface="Avenir Next"/>
                  </a:endParaRPr>
                </a:p>
              </p:txBody>
            </p:sp>
            <p:sp>
              <p:nvSpPr>
                <p:cNvPr id="577" name="Rectangle 15"/>
                <p:cNvSpPr/>
                <p:nvPr/>
              </p:nvSpPr>
              <p:spPr>
                <a:xfrm>
                  <a:off x="1606261" y="2645261"/>
                  <a:ext cx="3200229" cy="799283"/>
                </a:xfrm>
                <a:prstGeom prst="rect">
                  <a:avLst/>
                </a:prstGeom>
                <a:noFill/>
                <a:ln w="50800" cap="flat">
                  <a:solidFill>
                    <a:srgbClr val="000000"/>
                  </a:solidFill>
                  <a:prstDash val="solid"/>
                  <a:miter lim="800000"/>
                </a:ln>
                <a:effectLst/>
              </p:spPr>
              <p:txBody>
                <a:bodyPr wrap="square" lIns="45720" tIns="45720" rIns="45720" bIns="45720" numCol="1" anchor="ctr">
                  <a:noAutofit/>
                </a:bodyPr>
                <a:lstStyle/>
                <a:p>
                  <a:pPr algn="ctr" hangingPunct="0">
                    <a:defRPr sz="3600">
                      <a:solidFill>
                        <a:srgbClr val="FFFFFF"/>
                      </a:solidFill>
                      <a:uFillTx/>
                    </a:defRPr>
                  </a:pPr>
                  <a:endParaRPr kern="0">
                    <a:solidFill>
                      <a:srgbClr val="FFFFFF"/>
                    </a:solidFill>
                    <a:latin typeface="Times" pitchFamily="2" charset="0"/>
                    <a:sym typeface="Avenir Next"/>
                  </a:endParaRPr>
                </a:p>
              </p:txBody>
            </p:sp>
            <p:sp>
              <p:nvSpPr>
                <p:cNvPr id="578" name="Rectangle 17"/>
                <p:cNvSpPr/>
                <p:nvPr/>
              </p:nvSpPr>
              <p:spPr>
                <a:xfrm rot="19568201">
                  <a:off x="914628" y="1362728"/>
                  <a:ext cx="1745910" cy="799283"/>
                </a:xfrm>
                <a:prstGeom prst="rect">
                  <a:avLst/>
                </a:prstGeom>
                <a:noFill/>
                <a:ln w="50800" cap="flat">
                  <a:solidFill>
                    <a:srgbClr val="FF9300"/>
                  </a:solidFill>
                  <a:prstDash val="solid"/>
                  <a:miter lim="800000"/>
                </a:ln>
                <a:effectLst/>
              </p:spPr>
              <p:txBody>
                <a:bodyPr wrap="square" lIns="45720" tIns="45720" rIns="45720" bIns="45720" numCol="1" anchor="ctr">
                  <a:noAutofit/>
                </a:bodyPr>
                <a:lstStyle/>
                <a:p>
                  <a:pPr algn="ctr" hangingPunct="0">
                    <a:defRPr sz="3600">
                      <a:solidFill>
                        <a:srgbClr val="FF9300"/>
                      </a:solidFill>
                      <a:uFillTx/>
                    </a:defRPr>
                  </a:pPr>
                  <a:endParaRPr kern="0">
                    <a:solidFill>
                      <a:srgbClr val="FF9300"/>
                    </a:solidFill>
                    <a:latin typeface="Times" pitchFamily="2" charset="0"/>
                    <a:sym typeface="Avenir Next"/>
                  </a:endParaRPr>
                </a:p>
              </p:txBody>
            </p:sp>
            <p:sp>
              <p:nvSpPr>
                <p:cNvPr id="579" name="Straight Arrow Connector 21"/>
                <p:cNvSpPr/>
                <p:nvPr/>
              </p:nvSpPr>
              <p:spPr>
                <a:xfrm flipH="1" flipV="1">
                  <a:off x="2596231" y="3044905"/>
                  <a:ext cx="594043" cy="2425672"/>
                </a:xfrm>
                <a:prstGeom prst="line">
                  <a:avLst/>
                </a:prstGeom>
                <a:noFill/>
                <a:ln w="38100" cap="flat">
                  <a:solidFill>
                    <a:srgbClr val="FF0000"/>
                  </a:solidFill>
                  <a:prstDash val="solid"/>
                  <a:miter lim="800000"/>
                  <a:tailEnd type="triangle" w="med" len="med"/>
                </a:ln>
                <a:effectLst/>
              </p:spPr>
              <p:txBody>
                <a:bodyPr wrap="square" lIns="45720" tIns="45720" rIns="45720" bIns="45720" numCol="1" anchor="t">
                  <a:noAutofit/>
                </a:bodyPr>
                <a:lstStyle/>
                <a:p>
                  <a:pPr hangingPunct="0">
                    <a:defRPr sz="3600">
                      <a:uFillTx/>
                    </a:defRPr>
                  </a:pPr>
                  <a:endParaRPr kern="0">
                    <a:solidFill>
                      <a:srgbClr val="000000"/>
                    </a:solidFill>
                    <a:latin typeface="Times" pitchFamily="2" charset="0"/>
                    <a:sym typeface="Avenir Next"/>
                  </a:endParaRPr>
                </a:p>
              </p:txBody>
            </p:sp>
            <p:sp>
              <p:nvSpPr>
                <p:cNvPr id="580" name="Straight Arrow Connector 23"/>
                <p:cNvSpPr/>
                <p:nvPr/>
              </p:nvSpPr>
              <p:spPr>
                <a:xfrm flipV="1">
                  <a:off x="3214707" y="3047246"/>
                  <a:ext cx="590553" cy="2423194"/>
                </a:xfrm>
                <a:prstGeom prst="line">
                  <a:avLst/>
                </a:prstGeom>
                <a:noFill/>
                <a:ln w="38100" cap="flat">
                  <a:solidFill>
                    <a:srgbClr val="FF0000"/>
                  </a:solidFill>
                  <a:prstDash val="solid"/>
                  <a:miter lim="800000"/>
                  <a:tailEnd type="triangle" w="med" len="med"/>
                </a:ln>
                <a:effectLst/>
              </p:spPr>
              <p:txBody>
                <a:bodyPr wrap="square" lIns="45720" tIns="45720" rIns="45720" bIns="45720" numCol="1" anchor="t">
                  <a:noAutofit/>
                </a:bodyPr>
                <a:lstStyle/>
                <a:p>
                  <a:pPr hangingPunct="0">
                    <a:defRPr sz="3600">
                      <a:uFillTx/>
                    </a:defRPr>
                  </a:pPr>
                  <a:endParaRPr kern="0">
                    <a:solidFill>
                      <a:srgbClr val="000000"/>
                    </a:solidFill>
                    <a:latin typeface="Times" pitchFamily="2" charset="0"/>
                    <a:sym typeface="Avenir Next"/>
                  </a:endParaRPr>
                </a:p>
              </p:txBody>
            </p:sp>
            <p:sp>
              <p:nvSpPr>
                <p:cNvPr id="581" name="Straight Arrow Connector 26"/>
                <p:cNvSpPr/>
                <p:nvPr/>
              </p:nvSpPr>
              <p:spPr>
                <a:xfrm flipH="1" flipV="1">
                  <a:off x="1256057" y="1025881"/>
                  <a:ext cx="1331042" cy="2015223"/>
                </a:xfrm>
                <a:prstGeom prst="line">
                  <a:avLst/>
                </a:prstGeom>
                <a:noFill/>
                <a:ln w="38100" cap="flat">
                  <a:solidFill>
                    <a:srgbClr val="FF0000"/>
                  </a:solidFill>
                  <a:prstDash val="solid"/>
                  <a:miter lim="800000"/>
                  <a:tailEnd type="triangle" w="med" len="med"/>
                </a:ln>
                <a:effectLst/>
              </p:spPr>
              <p:txBody>
                <a:bodyPr wrap="square" lIns="45720" tIns="45720" rIns="45720" bIns="45720" numCol="1" anchor="t">
                  <a:noAutofit/>
                </a:bodyPr>
                <a:lstStyle/>
                <a:p>
                  <a:pPr hangingPunct="0">
                    <a:defRPr sz="3600">
                      <a:uFillTx/>
                    </a:defRPr>
                  </a:pPr>
                  <a:endParaRPr kern="0">
                    <a:solidFill>
                      <a:srgbClr val="000000"/>
                    </a:solidFill>
                    <a:latin typeface="Times" pitchFamily="2" charset="0"/>
                    <a:sym typeface="Avenir Next"/>
                  </a:endParaRPr>
                </a:p>
              </p:txBody>
            </p:sp>
            <p:sp>
              <p:nvSpPr>
                <p:cNvPr id="582" name="Rectangle 29"/>
                <p:cNvSpPr/>
                <p:nvPr/>
              </p:nvSpPr>
              <p:spPr>
                <a:xfrm rot="2056300">
                  <a:off x="3726501" y="1366286"/>
                  <a:ext cx="1745910" cy="799283"/>
                </a:xfrm>
                <a:prstGeom prst="rect">
                  <a:avLst/>
                </a:prstGeom>
                <a:noFill/>
                <a:ln w="50800" cap="flat">
                  <a:solidFill>
                    <a:srgbClr val="0433FF"/>
                  </a:solidFill>
                  <a:prstDash val="solid"/>
                  <a:miter lim="800000"/>
                </a:ln>
                <a:effectLst/>
              </p:spPr>
              <p:txBody>
                <a:bodyPr wrap="square" lIns="45720" tIns="45720" rIns="45720" bIns="45720" numCol="1" anchor="ctr">
                  <a:noAutofit/>
                </a:bodyPr>
                <a:lstStyle/>
                <a:p>
                  <a:pPr algn="ctr" hangingPunct="0">
                    <a:defRPr sz="3600">
                      <a:solidFill>
                        <a:srgbClr val="FFFFFF"/>
                      </a:solidFill>
                      <a:uFillTx/>
                    </a:defRPr>
                  </a:pPr>
                  <a:endParaRPr kern="0">
                    <a:solidFill>
                      <a:srgbClr val="FFFFFF"/>
                    </a:solidFill>
                    <a:latin typeface="Times" pitchFamily="2" charset="0"/>
                    <a:sym typeface="Avenir Next"/>
                  </a:endParaRPr>
                </a:p>
              </p:txBody>
            </p:sp>
            <p:sp>
              <p:nvSpPr>
                <p:cNvPr id="583" name="Straight Arrow Connector 30"/>
                <p:cNvSpPr/>
                <p:nvPr/>
              </p:nvSpPr>
              <p:spPr>
                <a:xfrm flipV="1">
                  <a:off x="3812884" y="1041725"/>
                  <a:ext cx="1336596" cy="2013145"/>
                </a:xfrm>
                <a:prstGeom prst="line">
                  <a:avLst/>
                </a:prstGeom>
                <a:noFill/>
                <a:ln w="38100" cap="flat">
                  <a:solidFill>
                    <a:srgbClr val="FF0000"/>
                  </a:solidFill>
                  <a:prstDash val="solid"/>
                  <a:miter lim="800000"/>
                  <a:tailEnd type="triangle" w="med" len="med"/>
                </a:ln>
                <a:effectLst/>
              </p:spPr>
              <p:txBody>
                <a:bodyPr wrap="square" lIns="45720" tIns="45720" rIns="45720" bIns="45720" numCol="1" anchor="t">
                  <a:noAutofit/>
                </a:bodyPr>
                <a:lstStyle/>
                <a:p>
                  <a:pPr hangingPunct="0">
                    <a:defRPr sz="3600">
                      <a:uFillTx/>
                    </a:defRPr>
                  </a:pPr>
                  <a:endParaRPr kern="0">
                    <a:solidFill>
                      <a:srgbClr val="000000"/>
                    </a:solidFill>
                    <a:latin typeface="Times" pitchFamily="2" charset="0"/>
                    <a:sym typeface="Avenir Next"/>
                  </a:endParaRPr>
                </a:p>
              </p:txBody>
            </p:sp>
            <p:sp>
              <p:nvSpPr>
                <p:cNvPr id="584" name="TextBox 33"/>
                <p:cNvSpPr txBox="1"/>
                <p:nvPr/>
              </p:nvSpPr>
              <p:spPr>
                <a:xfrm>
                  <a:off x="2357918" y="5456439"/>
                  <a:ext cx="1548159" cy="7265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lvl1pPr marL="0" marR="0" defTabSz="1828800">
                    <a:defRPr sz="3200">
                      <a:uFillTx/>
                    </a:defRPr>
                  </a:lvl1pPr>
                </a:lstStyle>
                <a:p>
                  <a:pPr defTabSz="914400" hangingPunct="0"/>
                  <a:r>
                    <a:rPr sz="1600" kern="0" dirty="0">
                      <a:solidFill>
                        <a:srgbClr val="000000"/>
                      </a:solidFill>
                      <a:latin typeface="Times" pitchFamily="2" charset="0"/>
                      <a:sym typeface="Avenir Next"/>
                    </a:rPr>
                    <a:t>target</a:t>
                  </a:r>
                </a:p>
              </p:txBody>
            </p:sp>
            <p:sp>
              <p:nvSpPr>
                <p:cNvPr id="585" name="TextBox 35"/>
                <p:cNvSpPr txBox="1"/>
                <p:nvPr/>
              </p:nvSpPr>
              <p:spPr>
                <a:xfrm>
                  <a:off x="2377905" y="2490913"/>
                  <a:ext cx="1741532" cy="7265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lvl1pPr marL="0" marR="0" defTabSz="1828800">
                    <a:defRPr sz="3200">
                      <a:uFillTx/>
                    </a:defRPr>
                  </a:lvl1pPr>
                </a:lstStyle>
                <a:p>
                  <a:pPr defTabSz="914400" hangingPunct="0"/>
                  <a:r>
                    <a:rPr sz="1400" kern="0" dirty="0">
                      <a:solidFill>
                        <a:srgbClr val="000000"/>
                      </a:solidFill>
                      <a:latin typeface="Times" pitchFamily="2" charset="0"/>
                      <a:sym typeface="Avenir Next"/>
                    </a:rPr>
                    <a:t>Septum</a:t>
                  </a:r>
                </a:p>
              </p:txBody>
            </p:sp>
            <p:sp>
              <p:nvSpPr>
                <p:cNvPr id="586" name="TextBox 37"/>
                <p:cNvSpPr txBox="1"/>
                <p:nvPr/>
              </p:nvSpPr>
              <p:spPr>
                <a:xfrm rot="19562518">
                  <a:off x="907994" y="1312108"/>
                  <a:ext cx="1911340" cy="7265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lvl1pPr marL="0" marR="0" defTabSz="1828800">
                    <a:defRPr sz="3300">
                      <a:solidFill>
                        <a:srgbClr val="FF9300"/>
                      </a:solidFill>
                      <a:uFillTx/>
                      <a:latin typeface="+mj-lt"/>
                      <a:ea typeface="+mj-ea"/>
                      <a:cs typeface="+mj-cs"/>
                      <a:sym typeface="Avenir Next Demi Bold"/>
                    </a:defRPr>
                  </a:lvl1pPr>
                </a:lstStyle>
                <a:p>
                  <a:pPr defTabSz="914400" hangingPunct="0"/>
                  <a:r>
                    <a:rPr sz="1650" kern="0" dirty="0">
                      <a:latin typeface="Times" pitchFamily="2" charset="0"/>
                    </a:rPr>
                    <a:t>Q1 (L)</a:t>
                  </a:r>
                </a:p>
              </p:txBody>
            </p:sp>
            <p:sp>
              <p:nvSpPr>
                <p:cNvPr id="587" name="TextBox 39"/>
                <p:cNvSpPr txBox="1"/>
                <p:nvPr/>
              </p:nvSpPr>
              <p:spPr>
                <a:xfrm rot="2062824">
                  <a:off x="3730938" y="1545784"/>
                  <a:ext cx="2146187" cy="7265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lvl1pPr marL="0" marR="0" defTabSz="1828800">
                    <a:defRPr sz="3200">
                      <a:solidFill>
                        <a:srgbClr val="0433FF"/>
                      </a:solidFill>
                      <a:uFillTx/>
                      <a:latin typeface="+mj-lt"/>
                      <a:ea typeface="+mj-ea"/>
                      <a:cs typeface="+mj-cs"/>
                      <a:sym typeface="Avenir Next Demi Bold"/>
                    </a:defRPr>
                  </a:lvl1pPr>
                </a:lstStyle>
                <a:p>
                  <a:pPr defTabSz="914400" hangingPunct="0"/>
                  <a:r>
                    <a:rPr sz="1600" kern="0" dirty="0">
                      <a:latin typeface="Times" pitchFamily="2" charset="0"/>
                    </a:rPr>
                    <a:t>Q1 (R)</a:t>
                  </a:r>
                </a:p>
              </p:txBody>
            </p:sp>
            <p:sp>
              <p:nvSpPr>
                <p:cNvPr id="588" name="Straight Arrow Connector 41"/>
                <p:cNvSpPr/>
                <p:nvPr/>
              </p:nvSpPr>
              <p:spPr>
                <a:xfrm flipH="1" flipV="1">
                  <a:off x="3194476" y="853096"/>
                  <a:ext cx="9904" cy="4603344"/>
                </a:xfrm>
                <a:prstGeom prst="line">
                  <a:avLst/>
                </a:prstGeom>
                <a:noFill/>
                <a:ln w="12700" cap="flat">
                  <a:solidFill>
                    <a:srgbClr val="4472C4"/>
                  </a:solidFill>
                  <a:prstDash val="dashDot"/>
                  <a:miter lim="800000"/>
                </a:ln>
                <a:effectLst/>
              </p:spPr>
              <p:txBody>
                <a:bodyPr wrap="square" lIns="45720" tIns="45720" rIns="45720" bIns="45720" numCol="1" anchor="t">
                  <a:noAutofit/>
                </a:bodyPr>
                <a:lstStyle/>
                <a:p>
                  <a:pPr hangingPunct="0">
                    <a:defRPr sz="3600">
                      <a:uFillTx/>
                    </a:defRPr>
                  </a:pPr>
                  <a:endParaRPr kern="0">
                    <a:solidFill>
                      <a:srgbClr val="000000"/>
                    </a:solidFill>
                    <a:latin typeface="Times" pitchFamily="2" charset="0"/>
                    <a:sym typeface="Avenir Next"/>
                  </a:endParaRPr>
                </a:p>
              </p:txBody>
            </p:sp>
            <p:sp>
              <p:nvSpPr>
                <p:cNvPr id="589" name="TextBox 47"/>
                <p:cNvSpPr txBox="1"/>
                <p:nvPr/>
              </p:nvSpPr>
              <p:spPr>
                <a:xfrm>
                  <a:off x="-320480" y="3713683"/>
                  <a:ext cx="3235229" cy="7865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p>
                  <a:pPr hangingPunct="0">
                    <a:defRPr sz="3300">
                      <a:uFillTx/>
                    </a:defRPr>
                  </a:pPr>
                  <a:r>
                    <a:rPr sz="1650" kern="0" dirty="0">
                      <a:solidFill>
                        <a:srgbClr val="000000"/>
                      </a:solidFill>
                      <a:latin typeface="Times" pitchFamily="2" charset="0"/>
                      <a:sym typeface="Avenir Next"/>
                    </a:rPr>
                    <a:t>~5</a:t>
                  </a:r>
                  <a:r>
                    <a:rPr sz="1650" kern="0" baseline="30909" dirty="0">
                      <a:solidFill>
                        <a:srgbClr val="000000"/>
                      </a:solidFill>
                      <a:latin typeface="Times" pitchFamily="2" charset="0"/>
                      <a:sym typeface="Avenir Next"/>
                    </a:rPr>
                    <a:t>ο</a:t>
                  </a:r>
                  <a:r>
                    <a:rPr sz="1650" kern="0" dirty="0">
                      <a:solidFill>
                        <a:srgbClr val="000000"/>
                      </a:solidFill>
                      <a:latin typeface="Times" pitchFamily="2" charset="0"/>
                      <a:sym typeface="Avenir Next"/>
                    </a:rPr>
                    <a:t> scattering</a:t>
                  </a:r>
                </a:p>
              </p:txBody>
            </p:sp>
            <p:sp>
              <p:nvSpPr>
                <p:cNvPr id="590" name="TextBox 49"/>
                <p:cNvSpPr txBox="1"/>
                <p:nvPr/>
              </p:nvSpPr>
              <p:spPr>
                <a:xfrm>
                  <a:off x="339920" y="17988"/>
                  <a:ext cx="6277170" cy="10762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p>
                  <a:pPr hangingPunct="0">
                    <a:defRPr sz="3500">
                      <a:uFillTx/>
                    </a:defRPr>
                  </a:pPr>
                  <a:r>
                    <a:rPr sz="1750" kern="0" dirty="0">
                      <a:solidFill>
                        <a:srgbClr val="000000"/>
                      </a:solidFill>
                      <a:latin typeface="Times" pitchFamily="2" charset="0"/>
                      <a:sym typeface="Avenir Next"/>
                    </a:rPr>
                    <a:t>~12.5</a:t>
                  </a:r>
                  <a:r>
                    <a:rPr sz="1750" kern="0" baseline="30971" dirty="0">
                      <a:solidFill>
                        <a:srgbClr val="000000"/>
                      </a:solidFill>
                      <a:latin typeface="Times" pitchFamily="2" charset="0"/>
                      <a:sym typeface="Avenir Next"/>
                    </a:rPr>
                    <a:t>ο</a:t>
                  </a:r>
                  <a:r>
                    <a:rPr sz="1750" kern="0" dirty="0">
                      <a:solidFill>
                        <a:srgbClr val="000000"/>
                      </a:solidFill>
                      <a:latin typeface="Times" pitchFamily="2" charset="0"/>
                      <a:sym typeface="Avenir Next"/>
                    </a:rPr>
                    <a:t> Spectrometers</a:t>
                  </a:r>
                </a:p>
              </p:txBody>
            </p:sp>
            <p:sp>
              <p:nvSpPr>
                <p:cNvPr id="37" name="TextBox 37"/>
                <p:cNvSpPr txBox="1"/>
                <p:nvPr/>
              </p:nvSpPr>
              <p:spPr>
                <a:xfrm>
                  <a:off x="695519" y="-5277905"/>
                  <a:ext cx="1911340" cy="726511"/>
                </a:xfrm>
                <a:prstGeom prst="rect">
                  <a:avLst/>
                </a:prstGeom>
                <a:solidFill>
                  <a:schemeClr val="bg1"/>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lvl1pPr marL="0" marR="0" defTabSz="1828800">
                    <a:defRPr sz="3300">
                      <a:solidFill>
                        <a:srgbClr val="FF9300"/>
                      </a:solidFill>
                      <a:uFillTx/>
                      <a:latin typeface="+mj-lt"/>
                      <a:ea typeface="+mj-ea"/>
                      <a:cs typeface="+mj-cs"/>
                      <a:sym typeface="Avenir Next Demi Bold"/>
                    </a:defRPr>
                  </a:lvl1pPr>
                </a:lstStyle>
                <a:p>
                  <a:pPr defTabSz="914400" hangingPunct="0"/>
                  <a:r>
                    <a:rPr sz="1650" kern="0" dirty="0">
                      <a:latin typeface="Times" pitchFamily="2" charset="0"/>
                    </a:rPr>
                    <a:t>Q1 (L)</a:t>
                  </a:r>
                </a:p>
              </p:txBody>
            </p:sp>
            <p:sp>
              <p:nvSpPr>
                <p:cNvPr id="38" name="TextBox 39"/>
                <p:cNvSpPr txBox="1"/>
                <p:nvPr/>
              </p:nvSpPr>
              <p:spPr>
                <a:xfrm>
                  <a:off x="3626354" y="-5298373"/>
                  <a:ext cx="2146187" cy="726511"/>
                </a:xfrm>
                <a:prstGeom prst="rect">
                  <a:avLst/>
                </a:prstGeom>
                <a:solidFill>
                  <a:schemeClr val="bg1"/>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lvl1pPr marL="0" marR="0" defTabSz="1828800">
                    <a:defRPr sz="3200">
                      <a:solidFill>
                        <a:srgbClr val="0433FF"/>
                      </a:solidFill>
                      <a:uFillTx/>
                      <a:latin typeface="+mj-lt"/>
                      <a:ea typeface="+mj-ea"/>
                      <a:cs typeface="+mj-cs"/>
                      <a:sym typeface="Avenir Next Demi Bold"/>
                    </a:defRPr>
                  </a:lvl1pPr>
                </a:lstStyle>
                <a:p>
                  <a:pPr defTabSz="914400" hangingPunct="0"/>
                  <a:r>
                    <a:rPr sz="1600" kern="0" dirty="0">
                      <a:latin typeface="Times" pitchFamily="2" charset="0"/>
                    </a:rPr>
                    <a:t>Q1 (R)</a:t>
                  </a:r>
                </a:p>
              </p:txBody>
            </p:sp>
          </p:grpSp>
          <p:sp>
            <p:nvSpPr>
              <p:cNvPr id="592" name="Rectangle 22"/>
              <p:cNvSpPr/>
              <p:nvPr/>
            </p:nvSpPr>
            <p:spPr>
              <a:xfrm>
                <a:off x="2999558" y="3474682"/>
                <a:ext cx="401098" cy="808183"/>
              </a:xfrm>
              <a:prstGeom prst="rect">
                <a:avLst/>
              </a:prstGeom>
              <a:solidFill>
                <a:srgbClr val="535353"/>
              </a:solidFill>
              <a:ln w="25400" cap="flat">
                <a:solidFill>
                  <a:srgbClr val="000000"/>
                </a:solidFill>
                <a:prstDash val="solid"/>
                <a:miter lim="800000"/>
              </a:ln>
              <a:effectLst/>
            </p:spPr>
            <p:txBody>
              <a:bodyPr wrap="square" lIns="45720" tIns="45720" rIns="45720" bIns="45720" numCol="1" anchor="ctr">
                <a:noAutofit/>
              </a:bodyPr>
              <a:lstStyle/>
              <a:p>
                <a:pPr algn="ctr" hangingPunct="0">
                  <a:defRPr sz="3600">
                    <a:solidFill>
                      <a:srgbClr val="FFFFFF"/>
                    </a:solidFill>
                    <a:uFillTx/>
                  </a:defRPr>
                </a:pPr>
                <a:endParaRPr kern="0">
                  <a:solidFill>
                    <a:srgbClr val="FFFFFF"/>
                  </a:solidFill>
                  <a:latin typeface="Times" pitchFamily="2" charset="0"/>
                  <a:sym typeface="Avenir Next"/>
                </a:endParaRPr>
              </a:p>
            </p:txBody>
          </p:sp>
        </p:grpSp>
        <p:sp>
          <p:nvSpPr>
            <p:cNvPr id="594" name="Straight Arrow Connector 16"/>
            <p:cNvSpPr/>
            <p:nvPr/>
          </p:nvSpPr>
          <p:spPr>
            <a:xfrm flipV="1">
              <a:off x="5584856" y="2413507"/>
              <a:ext cx="1" cy="3769443"/>
            </a:xfrm>
            <a:prstGeom prst="line">
              <a:avLst/>
            </a:prstGeom>
            <a:noFill/>
            <a:ln w="38100" cap="flat">
              <a:solidFill>
                <a:srgbClr val="4472C4"/>
              </a:solidFill>
              <a:prstDash val="solid"/>
              <a:miter lim="800000"/>
              <a:headEnd type="triangle" w="med" len="med"/>
              <a:tailEnd type="triangle" w="med" len="med"/>
            </a:ln>
            <a:effectLst/>
          </p:spPr>
          <p:txBody>
            <a:bodyPr wrap="square" lIns="45720" tIns="45720" rIns="45720" bIns="45720" numCol="1" anchor="t">
              <a:noAutofit/>
            </a:bodyPr>
            <a:lstStyle/>
            <a:p>
              <a:pPr hangingPunct="0">
                <a:defRPr sz="3600">
                  <a:uFillTx/>
                </a:defRPr>
              </a:pPr>
              <a:endParaRPr kern="0">
                <a:solidFill>
                  <a:srgbClr val="000000"/>
                </a:solidFill>
                <a:latin typeface="Times" pitchFamily="2" charset="0"/>
                <a:sym typeface="Avenir Next"/>
              </a:endParaRPr>
            </a:p>
          </p:txBody>
        </p:sp>
        <p:sp>
          <p:nvSpPr>
            <p:cNvPr id="595" name="TextBox 20"/>
            <p:cNvSpPr txBox="1"/>
            <p:nvPr/>
          </p:nvSpPr>
          <p:spPr>
            <a:xfrm rot="5400000">
              <a:off x="5388516" y="3610365"/>
              <a:ext cx="1120820" cy="9848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numCol="1" anchor="t">
              <a:spAutoFit/>
            </a:bodyPr>
            <a:lstStyle>
              <a:lvl1pPr marL="0" marR="0" defTabSz="1828800">
                <a:defRPr sz="3600">
                  <a:uFillTx/>
                  <a:latin typeface="+mj-lt"/>
                  <a:ea typeface="+mj-ea"/>
                  <a:cs typeface="+mj-cs"/>
                  <a:sym typeface="Avenir Next Demi Bold"/>
                </a:defRPr>
              </a:lvl1pPr>
            </a:lstStyle>
            <a:p>
              <a:pPr defTabSz="914400" hangingPunct="0"/>
              <a:r>
                <a:rPr sz="1800" kern="0">
                  <a:solidFill>
                    <a:srgbClr val="000000"/>
                  </a:solidFill>
                  <a:latin typeface="Times" pitchFamily="2" charset="0"/>
                </a:rPr>
                <a:t>2.5m</a:t>
              </a:r>
            </a:p>
          </p:txBody>
        </p:sp>
      </p:grpSp>
      <p:sp>
        <p:nvSpPr>
          <p:cNvPr id="598" name="Spectrometer separates elastic peak, directs it onto integrating detector…"/>
          <p:cNvSpPr txBox="1"/>
          <p:nvPr/>
        </p:nvSpPr>
        <p:spPr>
          <a:xfrm>
            <a:off x="533400" y="762000"/>
            <a:ext cx="5257800" cy="1405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154940" marR="40640" indent="-114300" defTabSz="910828" hangingPunct="0">
              <a:spcBef>
                <a:spcPts val="750"/>
              </a:spcBef>
              <a:buSzPct val="72000"/>
              <a:buFontTx/>
              <a:buChar char="•"/>
              <a:defRPr sz="3600"/>
            </a:pPr>
            <a:r>
              <a:rPr sz="2000" kern="0" dirty="0">
                <a:solidFill>
                  <a:srgbClr val="000000"/>
                </a:solidFill>
                <a:uFill>
                  <a:solidFill>
                    <a:srgbClr val="000000"/>
                  </a:solidFill>
                </a:uFill>
                <a:latin typeface="Times" pitchFamily="2" charset="0"/>
                <a:sym typeface="Avenir Next"/>
              </a:rPr>
              <a:t>Spectrometer separates elastic peak, directs it onto integrating detector</a:t>
            </a:r>
            <a:r>
              <a:rPr lang="en-US" sz="2000" kern="0" dirty="0">
                <a:solidFill>
                  <a:srgbClr val="000000"/>
                </a:solidFill>
                <a:uFill>
                  <a:solidFill>
                    <a:srgbClr val="000000"/>
                  </a:solidFill>
                </a:uFill>
                <a:latin typeface="Times" pitchFamily="2" charset="0"/>
                <a:sym typeface="Avenir Next"/>
              </a:rPr>
              <a:t>  (quartz).</a:t>
            </a:r>
            <a:endParaRPr sz="2000" kern="0" dirty="0">
              <a:solidFill>
                <a:srgbClr val="000000"/>
              </a:solidFill>
              <a:uFill>
                <a:solidFill>
                  <a:srgbClr val="000000"/>
                </a:solidFill>
              </a:uFill>
              <a:latin typeface="Times" pitchFamily="2" charset="0"/>
              <a:sym typeface="Avenir Next"/>
            </a:endParaRPr>
          </a:p>
          <a:p>
            <a:pPr marL="154940" marR="40640" indent="-114300" defTabSz="910828" hangingPunct="0">
              <a:spcBef>
                <a:spcPts val="750"/>
              </a:spcBef>
              <a:buSzPct val="72000"/>
              <a:buFontTx/>
              <a:buChar char="•"/>
              <a:defRPr sz="3600"/>
            </a:pPr>
            <a:r>
              <a:rPr sz="2000" kern="0" dirty="0">
                <a:solidFill>
                  <a:srgbClr val="000000"/>
                </a:solidFill>
                <a:uFill>
                  <a:solidFill>
                    <a:srgbClr val="000000"/>
                  </a:solidFill>
                </a:uFill>
                <a:latin typeface="Times" pitchFamily="2" charset="0"/>
                <a:sym typeface="Avenir Next"/>
              </a:rPr>
              <a:t>Integrate detector in each of the spectrometer pair independently</a:t>
            </a:r>
          </a:p>
        </p:txBody>
      </p:sp>
      <p:sp>
        <p:nvSpPr>
          <p:cNvPr id="45" name="November 6, 2020">
            <a:extLst>
              <a:ext uri="{FF2B5EF4-FFF2-40B4-BE49-F238E27FC236}">
                <a16:creationId xmlns:a16="http://schemas.microsoft.com/office/drawing/2014/main" xmlns="" id="{8FCCDD76-CB62-7745-94C3-D3F4E89C1A0C}"/>
              </a:ext>
            </a:extLst>
          </p:cNvPr>
          <p:cNvSpPr/>
          <p:nvPr/>
        </p:nvSpPr>
        <p:spPr>
          <a:xfrm>
            <a:off x="7008156" y="6564293"/>
            <a:ext cx="1587265"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October 12</a:t>
            </a:r>
            <a:r>
              <a:rPr sz="1400" kern="0" dirty="0">
                <a:latin typeface="Times" pitchFamily="2" charset="0"/>
                <a:sym typeface="Avenir Next"/>
              </a:rPr>
              <a:t>, 202</a:t>
            </a:r>
            <a:r>
              <a:rPr lang="en-US" sz="1400" kern="0" dirty="0">
                <a:latin typeface="Times" pitchFamily="2" charset="0"/>
                <a:sym typeface="Avenir Next"/>
              </a:rPr>
              <a:t>1</a:t>
            </a:r>
            <a:endParaRPr sz="1400" kern="0" dirty="0">
              <a:latin typeface="Times" pitchFamily="2" charset="0"/>
              <a:sym typeface="Avenir Next"/>
            </a:endParaRPr>
          </a:p>
        </p:txBody>
      </p:sp>
      <p:sp>
        <p:nvSpPr>
          <p:cNvPr id="46" name="Slide Number">
            <a:extLst>
              <a:ext uri="{FF2B5EF4-FFF2-40B4-BE49-F238E27FC236}">
                <a16:creationId xmlns:a16="http://schemas.microsoft.com/office/drawing/2014/main" xmlns="" id="{FAC70FB4-E0DB-4E48-8871-BFDCC6ED21EA}"/>
              </a:ext>
            </a:extLst>
          </p:cNvPr>
          <p:cNvSpPr txBox="1">
            <a:spLocks/>
          </p:cNvSpPr>
          <p:nvPr/>
        </p:nvSpPr>
        <p:spPr>
          <a:xfrm>
            <a:off x="8807237" y="6585546"/>
            <a:ext cx="275423" cy="3889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fld id="{86CB4B4D-7CA3-9044-876B-883B54F8677D}" type="slidenum">
              <a:rPr lang="en-US" sz="1200" b="1" kern="0" smtClean="0">
                <a:solidFill>
                  <a:srgbClr val="FFFFFF"/>
                </a:solidFill>
                <a:uFill>
                  <a:solidFill>
                    <a:srgbClr val="000000"/>
                  </a:solidFill>
                </a:uFill>
                <a:latin typeface="Times" pitchFamily="2" charset="0"/>
                <a:sym typeface="Avenir Next"/>
              </a:rPr>
              <a:pPr hangingPunct="0"/>
              <a:t>31</a:t>
            </a:fld>
            <a:endParaRPr lang="en-US" sz="1200" b="1" kern="0" dirty="0">
              <a:solidFill>
                <a:srgbClr val="FFFFFF"/>
              </a:solidFill>
              <a:uFill>
                <a:solidFill>
                  <a:srgbClr val="000000"/>
                </a:solidFill>
              </a:uFill>
              <a:latin typeface="Times" pitchFamily="2" charset="0"/>
              <a:sym typeface="Avenir Next"/>
            </a:endParaRPr>
          </a:p>
        </p:txBody>
      </p:sp>
      <p:sp>
        <p:nvSpPr>
          <p:cNvPr id="47" name="JLab Seminar">
            <a:extLst>
              <a:ext uri="{FF2B5EF4-FFF2-40B4-BE49-F238E27FC236}">
                <a16:creationId xmlns:a16="http://schemas.microsoft.com/office/drawing/2014/main" xmlns="" id="{1B0B8F73-3ED1-D94A-BECC-310D9A5EB733}"/>
              </a:ext>
            </a:extLst>
          </p:cNvPr>
          <p:cNvSpPr/>
          <p:nvPr/>
        </p:nvSpPr>
        <p:spPr>
          <a:xfrm>
            <a:off x="5265305" y="6564294"/>
            <a:ext cx="1531032"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DNP</a:t>
            </a:r>
            <a:endParaRPr sz="1400" kern="0" dirty="0">
              <a:latin typeface="Times" pitchFamily="2" charset="0"/>
              <a:sym typeface="Avenir Next"/>
            </a:endParaRPr>
          </a:p>
        </p:txBody>
      </p:sp>
      <p:grpSp>
        <p:nvGrpSpPr>
          <p:cNvPr id="8" name="Group 6">
            <a:extLst>
              <a:ext uri="{FF2B5EF4-FFF2-40B4-BE49-F238E27FC236}">
                <a16:creationId xmlns:a16="http://schemas.microsoft.com/office/drawing/2014/main" xmlns="" id="{F1472BA9-705C-A844-BCE5-A5BD906D3845}"/>
              </a:ext>
            </a:extLst>
          </p:cNvPr>
          <p:cNvGrpSpPr/>
          <p:nvPr/>
        </p:nvGrpSpPr>
        <p:grpSpPr>
          <a:xfrm>
            <a:off x="685802" y="2286000"/>
            <a:ext cx="5016192" cy="3849468"/>
            <a:chOff x="5153645" y="2740034"/>
            <a:chExt cx="3741854" cy="2464566"/>
          </a:xfrm>
          <a:solidFill>
            <a:schemeClr val="bg1"/>
          </a:solidFill>
        </p:grpSpPr>
        <p:pic>
          <p:nvPicPr>
            <p:cNvPr id="3" name="Picture 2">
              <a:extLst>
                <a:ext uri="{FF2B5EF4-FFF2-40B4-BE49-F238E27FC236}">
                  <a16:creationId xmlns:a16="http://schemas.microsoft.com/office/drawing/2014/main" xmlns="" id="{EA7C9B13-DF63-7B4E-B6B0-3F4BBA581394}"/>
                </a:ext>
              </a:extLst>
            </p:cNvPr>
            <p:cNvPicPr>
              <a:picLocks noChangeAspect="1"/>
            </p:cNvPicPr>
            <p:nvPr/>
          </p:nvPicPr>
          <p:blipFill rotWithShape="1">
            <a:blip r:embed="rId4" cstate="print"/>
            <a:srcRect t="5870"/>
            <a:stretch/>
          </p:blipFill>
          <p:spPr>
            <a:xfrm>
              <a:off x="5153645" y="2740034"/>
              <a:ext cx="3741854" cy="2464566"/>
            </a:xfrm>
            <a:prstGeom prst="rect">
              <a:avLst/>
            </a:prstGeom>
            <a:grpFill/>
            <a:ln>
              <a:solidFill>
                <a:schemeClr val="tx1"/>
              </a:solidFill>
            </a:ln>
          </p:spPr>
        </p:pic>
        <p:sp>
          <p:nvSpPr>
            <p:cNvPr id="50" name="TextBox 49">
              <a:extLst>
                <a:ext uri="{FF2B5EF4-FFF2-40B4-BE49-F238E27FC236}">
                  <a16:creationId xmlns:a16="http://schemas.microsoft.com/office/drawing/2014/main" xmlns="" id="{4F9723F9-E01F-1744-AA14-CFD70489EA7B}"/>
                </a:ext>
              </a:extLst>
            </p:cNvPr>
            <p:cNvSpPr txBox="1"/>
            <p:nvPr/>
          </p:nvSpPr>
          <p:spPr>
            <a:xfrm>
              <a:off x="5483326" y="3371812"/>
              <a:ext cx="1366090" cy="55463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lang="en-US" sz="1600" baseline="30000" dirty="0">
                  <a:solidFill>
                    <a:srgbClr val="000000"/>
                  </a:solidFill>
                  <a:uFill>
                    <a:solidFill>
                      <a:srgbClr val="000000"/>
                    </a:solidFill>
                  </a:uFill>
                  <a:latin typeface="Times" pitchFamily="2" charset="0"/>
                  <a:sym typeface="Avenir Next"/>
                </a:rPr>
                <a:t>Excited States</a:t>
              </a:r>
              <a:endParaRPr kumimoji="0" lang="en-US" sz="1600" b="0" i="0" u="none" strike="noStrike" cap="none" spc="0" normalizeH="0" baseline="0" dirty="0">
                <a:ln>
                  <a:noFill/>
                </a:ln>
                <a:solidFill>
                  <a:srgbClr val="000000"/>
                </a:solidFill>
                <a:effectLst/>
                <a:uFill>
                  <a:solidFill>
                    <a:srgbClr val="000000"/>
                  </a:solidFill>
                </a:uFill>
                <a:latin typeface="Times" pitchFamily="2" charset="0"/>
                <a:sym typeface="Avenir Next"/>
              </a:endParaRPr>
            </a:p>
          </p:txBody>
        </p:sp>
      </p:grpSp>
      <p:sp>
        <p:nvSpPr>
          <p:cNvPr id="48" name="TextBox 47"/>
          <p:cNvSpPr txBox="1"/>
          <p:nvPr/>
        </p:nvSpPr>
        <p:spPr>
          <a:xfrm>
            <a:off x="304800" y="152400"/>
            <a:ext cx="5943600" cy="523220"/>
          </a:xfrm>
          <a:prstGeom prst="rect">
            <a:avLst/>
          </a:prstGeom>
          <a:noFill/>
        </p:spPr>
        <p:txBody>
          <a:bodyPr wrap="square" rtlCol="0">
            <a:spAutoFit/>
          </a:bodyPr>
          <a:lstStyle/>
          <a:p>
            <a:r>
              <a:rPr lang="en-US" sz="2800" dirty="0"/>
              <a:t>High  Resolution  Spectrometers  -- HRS</a:t>
            </a:r>
          </a:p>
        </p:txBody>
      </p:sp>
      <p:sp>
        <p:nvSpPr>
          <p:cNvPr id="52" name="TextBox 51"/>
          <p:cNvSpPr txBox="1"/>
          <p:nvPr/>
        </p:nvSpPr>
        <p:spPr>
          <a:xfrm>
            <a:off x="2895600" y="2514600"/>
            <a:ext cx="1371600" cy="646331"/>
          </a:xfrm>
          <a:prstGeom prst="rect">
            <a:avLst/>
          </a:prstGeom>
          <a:solidFill>
            <a:schemeClr val="bg1"/>
          </a:solidFill>
        </p:spPr>
        <p:txBody>
          <a:bodyPr wrap="square" rtlCol="0">
            <a:spAutoFit/>
          </a:bodyPr>
          <a:lstStyle/>
          <a:p>
            <a:r>
              <a:rPr lang="en-US" baseline="30000" dirty="0"/>
              <a:t>48</a:t>
            </a:r>
            <a:r>
              <a:rPr lang="en-US" dirty="0"/>
              <a:t>Ca  Spectrum</a:t>
            </a:r>
          </a:p>
        </p:txBody>
      </p:sp>
      <p:sp>
        <p:nvSpPr>
          <p:cNvPr id="41" name="Rectangle 40"/>
          <p:cNvSpPr/>
          <p:nvPr/>
        </p:nvSpPr>
        <p:spPr>
          <a:xfrm>
            <a:off x="697230" y="3528060"/>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8534400" y="6404610"/>
            <a:ext cx="548640" cy="369332"/>
          </a:xfrm>
          <a:prstGeom prst="rect">
            <a:avLst/>
          </a:prstGeom>
          <a:noFill/>
        </p:spPr>
        <p:txBody>
          <a:bodyPr wrap="square" rtlCol="0">
            <a:spAutoFit/>
          </a:bodyPr>
          <a:lstStyle/>
          <a:p>
            <a:r>
              <a:rPr lang="en-US" dirty="0"/>
              <a:t>p32</a:t>
            </a:r>
          </a:p>
        </p:txBody>
      </p:sp>
      <p:sp>
        <p:nvSpPr>
          <p:cNvPr id="44" name="TextBox 43">
            <a:extLst>
              <a:ext uri="{FF2B5EF4-FFF2-40B4-BE49-F238E27FC236}">
                <a16:creationId xmlns:a16="http://schemas.microsoft.com/office/drawing/2014/main" xmlns="" id="{FA5453F8-D122-4619-AB4C-E30A2300B4AF}"/>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SSNET 22 </a:t>
            </a:r>
          </a:p>
        </p:txBody>
      </p:sp>
    </p:spTree>
    <p:extLst>
      <p:ext uri="{BB962C8B-B14F-4D97-AF65-F5344CB8AC3E}">
        <p14:creationId xmlns:p14="http://schemas.microsoft.com/office/powerpoint/2010/main" xmlns="" val="2092009133"/>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7601196-BB89-4D4E-94EB-F25208C984F2}"/>
              </a:ext>
            </a:extLst>
          </p:cNvPr>
          <p:cNvSpPr txBox="1"/>
          <p:nvPr/>
        </p:nvSpPr>
        <p:spPr>
          <a:xfrm>
            <a:off x="8534400" y="6404610"/>
            <a:ext cx="548640" cy="369332"/>
          </a:xfrm>
          <a:prstGeom prst="rect">
            <a:avLst/>
          </a:prstGeom>
          <a:noFill/>
        </p:spPr>
        <p:txBody>
          <a:bodyPr wrap="square" rtlCol="0">
            <a:spAutoFit/>
          </a:bodyPr>
          <a:lstStyle/>
          <a:p>
            <a:r>
              <a:rPr lang="en-US" dirty="0"/>
              <a:t>p33</a:t>
            </a:r>
          </a:p>
        </p:txBody>
      </p:sp>
      <p:sp>
        <p:nvSpPr>
          <p:cNvPr id="5" name="TextBox 4">
            <a:extLst>
              <a:ext uri="{FF2B5EF4-FFF2-40B4-BE49-F238E27FC236}">
                <a16:creationId xmlns:a16="http://schemas.microsoft.com/office/drawing/2014/main" xmlns="" id="{5CA7820B-DE43-452A-A052-96CB950B9D6E}"/>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SSNET 22 </a:t>
            </a:r>
          </a:p>
        </p:txBody>
      </p:sp>
      <p:pic>
        <p:nvPicPr>
          <p:cNvPr id="3" name="Picture 2">
            <a:extLst>
              <a:ext uri="{FF2B5EF4-FFF2-40B4-BE49-F238E27FC236}">
                <a16:creationId xmlns:a16="http://schemas.microsoft.com/office/drawing/2014/main" xmlns="" id="{73DF7699-5CA6-4ADF-A8D5-ED7F0A85317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23141"/>
            <a:ext cx="6248399" cy="5422897"/>
          </a:xfrm>
          <a:prstGeom prst="rect">
            <a:avLst/>
          </a:prstGeom>
        </p:spPr>
      </p:pic>
      <p:pic>
        <p:nvPicPr>
          <p:cNvPr id="6" name="Picture 5">
            <a:extLst>
              <a:ext uri="{FF2B5EF4-FFF2-40B4-BE49-F238E27FC236}">
                <a16:creationId xmlns:a16="http://schemas.microsoft.com/office/drawing/2014/main" xmlns="" id="{2ADCB586-FF56-4527-A105-86EC23E2A60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0" y="5249075"/>
            <a:ext cx="5105400" cy="1370681"/>
          </a:xfrm>
          <a:prstGeom prst="rect">
            <a:avLst/>
          </a:prstGeom>
        </p:spPr>
      </p:pic>
    </p:spTree>
    <p:extLst>
      <p:ext uri="{BB962C8B-B14F-4D97-AF65-F5344CB8AC3E}">
        <p14:creationId xmlns:p14="http://schemas.microsoft.com/office/powerpoint/2010/main" xmlns="" val="68362616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4"/>
          <p:cNvGraphicFramePr>
            <a:graphicFrameLocks noGrp="1" noChangeAspect="1"/>
          </p:cNvGraphicFramePr>
          <p:nvPr>
            <p:ph sz="half" idx="1"/>
          </p:nvPr>
        </p:nvGraphicFramePr>
        <p:xfrm>
          <a:off x="3049590" y="774702"/>
          <a:ext cx="2816225" cy="498475"/>
        </p:xfrm>
        <a:graphic>
          <a:graphicData uri="http://schemas.openxmlformats.org/presentationml/2006/ole">
            <p:oleObj spid="_x0000_s97782" name="Equation" r:id="rId4" imgW="34442400" imgH="6096000" progId="Equation.3">
              <p:embed/>
            </p:oleObj>
          </a:graphicData>
        </a:graphic>
      </p:graphicFrame>
      <p:graphicFrame>
        <p:nvGraphicFramePr>
          <p:cNvPr id="39939" name="Object 10"/>
          <p:cNvGraphicFramePr>
            <a:graphicFrameLocks noGrp="1" noChangeAspect="1"/>
          </p:cNvGraphicFramePr>
          <p:nvPr>
            <p:ph sz="half" idx="2"/>
          </p:nvPr>
        </p:nvGraphicFramePr>
        <p:xfrm>
          <a:off x="1905000" y="4932363"/>
          <a:ext cx="5638800" cy="1231900"/>
        </p:xfrm>
        <a:graphic>
          <a:graphicData uri="http://schemas.openxmlformats.org/presentationml/2006/ole">
            <p:oleObj spid="_x0000_s97783" name="Equation" r:id="rId5" imgW="99060000" imgH="21640800" progId="Equation.3">
              <p:embed/>
            </p:oleObj>
          </a:graphicData>
        </a:graphic>
      </p:graphicFrame>
      <p:sp>
        <p:nvSpPr>
          <p:cNvPr id="39940" name="Text Box 2"/>
          <p:cNvSpPr txBox="1">
            <a:spLocks noChangeArrowheads="1"/>
          </p:cNvSpPr>
          <p:nvPr/>
        </p:nvSpPr>
        <p:spPr bwMode="auto">
          <a:xfrm>
            <a:off x="5257800" y="2974977"/>
            <a:ext cx="3352800" cy="58102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latin typeface="Georgia" panose="02040502050405020303" pitchFamily="18" charset="0"/>
              </a:rPr>
              <a:t> 		neutron weak charge  &gt;&gt; proton weak charge</a:t>
            </a:r>
          </a:p>
        </p:txBody>
      </p:sp>
      <p:sp>
        <p:nvSpPr>
          <p:cNvPr id="39941" name="Text Box 3"/>
          <p:cNvSpPr txBox="1">
            <a:spLocks noChangeArrowheads="1"/>
          </p:cNvSpPr>
          <p:nvPr/>
        </p:nvSpPr>
        <p:spPr bwMode="auto">
          <a:xfrm>
            <a:off x="5287963" y="2382840"/>
            <a:ext cx="3124200" cy="581025"/>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latin typeface="Georgia" panose="02040502050405020303" pitchFamily="18" charset="0"/>
              </a:rPr>
              <a:t>            is  small,  best  observed 	by  parity  violation</a:t>
            </a:r>
          </a:p>
        </p:txBody>
      </p:sp>
      <p:graphicFrame>
        <p:nvGraphicFramePr>
          <p:cNvPr id="39942" name="Object 5"/>
          <p:cNvGraphicFramePr>
            <a:graphicFrameLocks noChangeAspect="1"/>
          </p:cNvGraphicFramePr>
          <p:nvPr/>
        </p:nvGraphicFramePr>
        <p:xfrm>
          <a:off x="955675" y="1787525"/>
          <a:ext cx="3048000" cy="482600"/>
        </p:xfrm>
        <a:graphic>
          <a:graphicData uri="http://schemas.openxmlformats.org/presentationml/2006/ole">
            <p:oleObj spid="_x0000_s97784" name="Equation" r:id="rId6" imgW="48158400" imgH="7620000" progId="Equation.3">
              <p:embed/>
            </p:oleObj>
          </a:graphicData>
        </a:graphic>
      </p:graphicFrame>
      <p:graphicFrame>
        <p:nvGraphicFramePr>
          <p:cNvPr id="39943" name="Object 6"/>
          <p:cNvGraphicFramePr>
            <a:graphicFrameLocks noChangeAspect="1"/>
          </p:cNvGraphicFramePr>
          <p:nvPr/>
        </p:nvGraphicFramePr>
        <p:xfrm>
          <a:off x="4527552" y="1744665"/>
          <a:ext cx="4181475" cy="593725"/>
        </p:xfrm>
        <a:graphic>
          <a:graphicData uri="http://schemas.openxmlformats.org/presentationml/2006/ole">
            <p:oleObj spid="_x0000_s97785" name="Equation" r:id="rId7" imgW="72847200" imgH="10363200" progId="Equation.3">
              <p:embed/>
            </p:oleObj>
          </a:graphicData>
        </a:graphic>
      </p:graphicFrame>
      <p:graphicFrame>
        <p:nvGraphicFramePr>
          <p:cNvPr id="39944" name="Object 7"/>
          <p:cNvGraphicFramePr>
            <a:graphicFrameLocks noChangeAspect="1"/>
          </p:cNvGraphicFramePr>
          <p:nvPr/>
        </p:nvGraphicFramePr>
        <p:xfrm>
          <a:off x="1371602" y="2832100"/>
          <a:ext cx="2335213" cy="617538"/>
        </p:xfrm>
        <a:graphic>
          <a:graphicData uri="http://schemas.openxmlformats.org/presentationml/2006/ole">
            <p:oleObj spid="_x0000_s97786" name="Equation" r:id="rId8" imgW="36880800" imgH="9753600" progId="Equation.3">
              <p:embed/>
            </p:oleObj>
          </a:graphicData>
        </a:graphic>
      </p:graphicFrame>
      <p:graphicFrame>
        <p:nvGraphicFramePr>
          <p:cNvPr id="39945" name="Object 8"/>
          <p:cNvGraphicFramePr>
            <a:graphicFrameLocks noChangeAspect="1"/>
          </p:cNvGraphicFramePr>
          <p:nvPr/>
        </p:nvGraphicFramePr>
        <p:xfrm>
          <a:off x="914402" y="3910015"/>
          <a:ext cx="3241675" cy="598487"/>
        </p:xfrm>
        <a:graphic>
          <a:graphicData uri="http://schemas.openxmlformats.org/presentationml/2006/ole">
            <p:oleObj spid="_x0000_s97787" name="Equation" r:id="rId9" imgW="51206400" imgH="9448800" progId="Equation.3">
              <p:embed/>
            </p:oleObj>
          </a:graphicData>
        </a:graphic>
      </p:graphicFrame>
      <p:graphicFrame>
        <p:nvGraphicFramePr>
          <p:cNvPr id="39946" name="Object 9"/>
          <p:cNvGraphicFramePr>
            <a:graphicFrameLocks noChangeAspect="1"/>
          </p:cNvGraphicFramePr>
          <p:nvPr/>
        </p:nvGraphicFramePr>
        <p:xfrm>
          <a:off x="4800602" y="3910015"/>
          <a:ext cx="3281363" cy="598487"/>
        </p:xfrm>
        <a:graphic>
          <a:graphicData uri="http://schemas.openxmlformats.org/presentationml/2006/ole">
            <p:oleObj spid="_x0000_s97788" name="Equation" r:id="rId10" imgW="51816000" imgH="9448800" progId="Equation.3">
              <p:embed/>
            </p:oleObj>
          </a:graphicData>
        </a:graphic>
      </p:graphicFrame>
      <p:sp>
        <p:nvSpPr>
          <p:cNvPr id="39947" name="Text Box 11"/>
          <p:cNvSpPr txBox="1">
            <a:spLocks noChangeArrowheads="1"/>
          </p:cNvSpPr>
          <p:nvPr/>
        </p:nvSpPr>
        <p:spPr bwMode="auto">
          <a:xfrm>
            <a:off x="339725" y="844550"/>
            <a:ext cx="2971800"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latin typeface="Georgia" panose="02040502050405020303" pitchFamily="18" charset="0"/>
              </a:rPr>
              <a:t>Electron -  Nucleus   Potential</a:t>
            </a:r>
          </a:p>
        </p:txBody>
      </p:sp>
      <p:sp>
        <p:nvSpPr>
          <p:cNvPr id="39948" name="Line 12"/>
          <p:cNvSpPr>
            <a:spLocks noChangeShapeType="1"/>
          </p:cNvSpPr>
          <p:nvPr/>
        </p:nvSpPr>
        <p:spPr bwMode="auto">
          <a:xfrm flipH="1">
            <a:off x="3733800" y="1231900"/>
            <a:ext cx="304800" cy="457200"/>
          </a:xfrm>
          <a:prstGeom prst="line">
            <a:avLst/>
          </a:prstGeom>
          <a:noFill/>
          <a:ln w="19050">
            <a:solidFill>
              <a:schemeClr val="accent2"/>
            </a:solidFill>
            <a:round/>
            <a:headEnd/>
            <a:tailEnd type="stealth" w="lg" len="lg"/>
          </a:ln>
          <a:extLst>
            <a:ext uri="{909E8E84-426E-40DD-AFC4-6F175D3DCCD1}">
              <a14:hiddenFill xmlns:a14="http://schemas.microsoft.com/office/drawing/2010/main" xmlns="">
                <a:noFill/>
              </a14:hiddenFill>
            </a:ext>
          </a:extLst>
        </p:spPr>
        <p:txBody>
          <a:bodyPr/>
          <a:lstStyle/>
          <a:p>
            <a:endParaRPr lang="en-US"/>
          </a:p>
        </p:txBody>
      </p:sp>
      <p:sp>
        <p:nvSpPr>
          <p:cNvPr id="39949" name="Line 13"/>
          <p:cNvSpPr>
            <a:spLocks noChangeShapeType="1"/>
          </p:cNvSpPr>
          <p:nvPr/>
        </p:nvSpPr>
        <p:spPr bwMode="auto">
          <a:xfrm>
            <a:off x="5486400" y="1231900"/>
            <a:ext cx="228600" cy="457200"/>
          </a:xfrm>
          <a:prstGeom prst="line">
            <a:avLst/>
          </a:prstGeom>
          <a:noFill/>
          <a:ln w="19050">
            <a:solidFill>
              <a:srgbClr val="800080"/>
            </a:solidFill>
            <a:round/>
            <a:headEnd/>
            <a:tailEnd type="stealth" w="lg" len="lg"/>
          </a:ln>
          <a:extLst>
            <a:ext uri="{909E8E84-426E-40DD-AFC4-6F175D3DCCD1}">
              <a14:hiddenFill xmlns:a14="http://schemas.microsoft.com/office/drawing/2010/main" xmlns="">
                <a:noFill/>
              </a14:hiddenFill>
            </a:ext>
          </a:extLst>
        </p:spPr>
        <p:txBody>
          <a:bodyPr/>
          <a:lstStyle/>
          <a:p>
            <a:endParaRPr lang="en-US"/>
          </a:p>
        </p:txBody>
      </p:sp>
      <p:sp>
        <p:nvSpPr>
          <p:cNvPr id="39950" name="Text Box 14"/>
          <p:cNvSpPr txBox="1">
            <a:spLocks noChangeArrowheads="1"/>
          </p:cNvSpPr>
          <p:nvPr/>
        </p:nvSpPr>
        <p:spPr bwMode="auto">
          <a:xfrm>
            <a:off x="1066800" y="1384300"/>
            <a:ext cx="2971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latin typeface="Georgia" panose="02040502050405020303" pitchFamily="18" charset="0"/>
              </a:rPr>
              <a:t>electromagnetic</a:t>
            </a:r>
          </a:p>
        </p:txBody>
      </p:sp>
      <p:sp>
        <p:nvSpPr>
          <p:cNvPr id="39951" name="Text Box 15"/>
          <p:cNvSpPr txBox="1">
            <a:spLocks noChangeArrowheads="1"/>
          </p:cNvSpPr>
          <p:nvPr/>
        </p:nvSpPr>
        <p:spPr bwMode="auto">
          <a:xfrm>
            <a:off x="6172200" y="1352550"/>
            <a:ext cx="1143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latin typeface="Georgia" panose="02040502050405020303" pitchFamily="18" charset="0"/>
              </a:rPr>
              <a:t>axial</a:t>
            </a:r>
          </a:p>
        </p:txBody>
      </p:sp>
      <p:sp>
        <p:nvSpPr>
          <p:cNvPr id="39952" name="AutoShape 16"/>
          <p:cNvSpPr>
            <a:spLocks noChangeArrowheads="1"/>
          </p:cNvSpPr>
          <p:nvPr/>
        </p:nvSpPr>
        <p:spPr bwMode="auto">
          <a:xfrm>
            <a:off x="2362200" y="2332038"/>
            <a:ext cx="304800" cy="533400"/>
          </a:xfrm>
          <a:prstGeom prst="downArrow">
            <a:avLst>
              <a:gd name="adj1" fmla="val 50000"/>
              <a:gd name="adj2" fmla="val 43750"/>
            </a:avLst>
          </a:prstGeom>
          <a:solidFill>
            <a:srgbClr val="CCFFFF"/>
          </a:solidFill>
          <a:ln w="19050">
            <a:solidFill>
              <a:schemeClr val="accent2"/>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600">
              <a:latin typeface="Georgia" panose="02040502050405020303" pitchFamily="18" charset="0"/>
            </a:endParaRPr>
          </a:p>
        </p:txBody>
      </p:sp>
      <p:sp>
        <p:nvSpPr>
          <p:cNvPr id="39953" name="Text Box 17"/>
          <p:cNvSpPr txBox="1">
            <a:spLocks noChangeArrowheads="1"/>
          </p:cNvSpPr>
          <p:nvPr/>
        </p:nvSpPr>
        <p:spPr bwMode="auto">
          <a:xfrm>
            <a:off x="4800600" y="3714750"/>
            <a:ext cx="312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solidFill>
                  <a:srgbClr val="FF0000"/>
                </a:solidFill>
                <a:latin typeface="Georgia" panose="02040502050405020303" pitchFamily="18" charset="0"/>
              </a:rPr>
              <a:t>Neutron  form  factor</a:t>
            </a:r>
          </a:p>
        </p:txBody>
      </p:sp>
      <p:sp>
        <p:nvSpPr>
          <p:cNvPr id="39954" name="Text Box 18"/>
          <p:cNvSpPr txBox="1">
            <a:spLocks noChangeArrowheads="1"/>
          </p:cNvSpPr>
          <p:nvPr/>
        </p:nvSpPr>
        <p:spPr bwMode="auto">
          <a:xfrm>
            <a:off x="838200" y="4629152"/>
            <a:ext cx="3810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solidFill>
                  <a:srgbClr val="FF00FF"/>
                </a:solidFill>
                <a:latin typeface="Georgia" panose="02040502050405020303" pitchFamily="18" charset="0"/>
              </a:rPr>
              <a:t>Parity Violating  Asymmetry</a:t>
            </a:r>
          </a:p>
        </p:txBody>
      </p:sp>
      <p:graphicFrame>
        <p:nvGraphicFramePr>
          <p:cNvPr id="39955" name="Object 19"/>
          <p:cNvGraphicFramePr>
            <a:graphicFrameLocks noChangeAspect="1"/>
          </p:cNvGraphicFramePr>
          <p:nvPr/>
        </p:nvGraphicFramePr>
        <p:xfrm>
          <a:off x="5287963" y="2428875"/>
          <a:ext cx="639762" cy="274638"/>
        </p:xfrm>
        <a:graphic>
          <a:graphicData uri="http://schemas.openxmlformats.org/presentationml/2006/ole">
            <p:oleObj spid="_x0000_s97789" name="Equation" r:id="rId11" imgW="8534400" imgH="4876800" progId="Equation.3">
              <p:embed/>
            </p:oleObj>
          </a:graphicData>
        </a:graphic>
      </p:graphicFrame>
      <p:graphicFrame>
        <p:nvGraphicFramePr>
          <p:cNvPr id="39956" name="Object 20"/>
          <p:cNvGraphicFramePr>
            <a:graphicFrameLocks noChangeAspect="1"/>
          </p:cNvGraphicFramePr>
          <p:nvPr/>
        </p:nvGraphicFramePr>
        <p:xfrm>
          <a:off x="5310188" y="3005140"/>
          <a:ext cx="1731962" cy="331787"/>
        </p:xfrm>
        <a:graphic>
          <a:graphicData uri="http://schemas.openxmlformats.org/presentationml/2006/ole">
            <p:oleObj spid="_x0000_s97790" name="Equation" r:id="rId12" imgW="30175200" imgH="5791200" progId="Equation.3">
              <p:embed/>
            </p:oleObj>
          </a:graphicData>
        </a:graphic>
      </p:graphicFrame>
      <p:sp>
        <p:nvSpPr>
          <p:cNvPr id="39957" name="Text Box 21"/>
          <p:cNvSpPr txBox="1">
            <a:spLocks noChangeArrowheads="1"/>
          </p:cNvSpPr>
          <p:nvPr/>
        </p:nvSpPr>
        <p:spPr bwMode="auto">
          <a:xfrm>
            <a:off x="914400" y="3714750"/>
            <a:ext cx="312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solidFill>
                  <a:srgbClr val="0000FF"/>
                </a:solidFill>
                <a:latin typeface="Georgia" panose="02040502050405020303" pitchFamily="18" charset="0"/>
              </a:rPr>
              <a:t>Proton  form  factor</a:t>
            </a:r>
          </a:p>
        </p:txBody>
      </p:sp>
      <p:sp>
        <p:nvSpPr>
          <p:cNvPr id="39958" name="AutoShape 22"/>
          <p:cNvSpPr>
            <a:spLocks noChangeArrowheads="1"/>
          </p:cNvSpPr>
          <p:nvPr/>
        </p:nvSpPr>
        <p:spPr bwMode="auto">
          <a:xfrm>
            <a:off x="4876800" y="2603500"/>
            <a:ext cx="304800" cy="152400"/>
          </a:xfrm>
          <a:prstGeom prst="rightArrow">
            <a:avLst>
              <a:gd name="adj1" fmla="val 50000"/>
              <a:gd name="adj2" fmla="val 50000"/>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600">
              <a:latin typeface="Georgia" panose="02040502050405020303" pitchFamily="18" charset="0"/>
            </a:endParaRPr>
          </a:p>
        </p:txBody>
      </p:sp>
      <p:sp>
        <p:nvSpPr>
          <p:cNvPr id="39959" name="AutoShape 23"/>
          <p:cNvSpPr>
            <a:spLocks noChangeArrowheads="1"/>
          </p:cNvSpPr>
          <p:nvPr/>
        </p:nvSpPr>
        <p:spPr bwMode="auto">
          <a:xfrm>
            <a:off x="4876800" y="3127375"/>
            <a:ext cx="304800" cy="152400"/>
          </a:xfrm>
          <a:prstGeom prst="rightArrow">
            <a:avLst>
              <a:gd name="adj1" fmla="val 50000"/>
              <a:gd name="adj2" fmla="val 50000"/>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600">
              <a:latin typeface="Georgia" panose="02040502050405020303" pitchFamily="18" charset="0"/>
            </a:endParaRPr>
          </a:p>
        </p:txBody>
      </p:sp>
      <p:sp>
        <p:nvSpPr>
          <p:cNvPr id="39960" name="Line 24"/>
          <p:cNvSpPr>
            <a:spLocks noChangeShapeType="1"/>
          </p:cNvSpPr>
          <p:nvPr/>
        </p:nvSpPr>
        <p:spPr bwMode="auto">
          <a:xfrm>
            <a:off x="5486400" y="4400550"/>
            <a:ext cx="990600" cy="685800"/>
          </a:xfrm>
          <a:prstGeom prst="line">
            <a:avLst/>
          </a:prstGeom>
          <a:noFill/>
          <a:ln w="28575">
            <a:solidFill>
              <a:schemeClr val="accent2"/>
            </a:solidFill>
            <a:round/>
            <a:headEnd/>
            <a:tailEnd type="stealth" w="lg" len="lg"/>
          </a:ln>
          <a:extLst>
            <a:ext uri="{909E8E84-426E-40DD-AFC4-6F175D3DCCD1}">
              <a14:hiddenFill xmlns:a14="http://schemas.microsoft.com/office/drawing/2010/main" xmlns="">
                <a:noFill/>
              </a14:hiddenFill>
            </a:ext>
          </a:extLst>
        </p:spPr>
        <p:txBody>
          <a:bodyPr/>
          <a:lstStyle/>
          <a:p>
            <a:endParaRPr lang="en-US"/>
          </a:p>
        </p:txBody>
      </p:sp>
      <p:sp>
        <p:nvSpPr>
          <p:cNvPr id="39961" name="AutoShape 25"/>
          <p:cNvSpPr>
            <a:spLocks/>
          </p:cNvSpPr>
          <p:nvPr/>
        </p:nvSpPr>
        <p:spPr bwMode="auto">
          <a:xfrm rot="5400000">
            <a:off x="5562600" y="5391150"/>
            <a:ext cx="228600" cy="838200"/>
          </a:xfrm>
          <a:prstGeom prst="rightBrace">
            <a:avLst>
              <a:gd name="adj1" fmla="val 30556"/>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600">
              <a:latin typeface="Georgia" panose="02040502050405020303" pitchFamily="18" charset="0"/>
            </a:endParaRPr>
          </a:p>
        </p:txBody>
      </p:sp>
      <p:graphicFrame>
        <p:nvGraphicFramePr>
          <p:cNvPr id="39962" name="Object 26"/>
          <p:cNvGraphicFramePr>
            <a:graphicFrameLocks noChangeAspect="1"/>
          </p:cNvGraphicFramePr>
          <p:nvPr/>
        </p:nvGraphicFramePr>
        <p:xfrm>
          <a:off x="5486400" y="6019802"/>
          <a:ext cx="381000" cy="277813"/>
        </p:xfrm>
        <a:graphic>
          <a:graphicData uri="http://schemas.openxmlformats.org/presentationml/2006/ole">
            <p:oleObj spid="_x0000_s97791" name="Equation" r:id="rId13" imgW="6705600" imgH="4876800" progId="Equation.3">
              <p:embed/>
            </p:oleObj>
          </a:graphicData>
        </a:graphic>
      </p:graphicFrame>
      <p:sp>
        <p:nvSpPr>
          <p:cNvPr id="39965" name="TextBox 28"/>
          <p:cNvSpPr txBox="1">
            <a:spLocks noChangeArrowheads="1"/>
          </p:cNvSpPr>
          <p:nvPr/>
        </p:nvSpPr>
        <p:spPr bwMode="auto">
          <a:xfrm>
            <a:off x="609600" y="304800"/>
            <a:ext cx="4495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FF0000"/>
                </a:solidFill>
                <a:latin typeface="Georgia" panose="02040502050405020303" pitchFamily="18" charset="0"/>
              </a:rPr>
              <a:t>Using  Parity  Violation </a:t>
            </a:r>
          </a:p>
        </p:txBody>
      </p:sp>
      <p:sp>
        <p:nvSpPr>
          <p:cNvPr id="32" name="TextBox 31"/>
          <p:cNvSpPr txBox="1"/>
          <p:nvPr/>
        </p:nvSpPr>
        <p:spPr>
          <a:xfrm>
            <a:off x="381000" y="2514600"/>
            <a:ext cx="1219200" cy="584775"/>
          </a:xfrm>
          <a:prstGeom prst="rect">
            <a:avLst/>
          </a:prstGeom>
          <a:noFill/>
        </p:spPr>
        <p:txBody>
          <a:bodyPr wrap="square" rtlCol="0">
            <a:spAutoFit/>
          </a:bodyPr>
          <a:lstStyle/>
          <a:p>
            <a:r>
              <a:rPr lang="en-US" sz="1600" dirty="0"/>
              <a:t>forward angle</a:t>
            </a:r>
          </a:p>
        </p:txBody>
      </p:sp>
      <p:sp>
        <p:nvSpPr>
          <p:cNvPr id="30" name="TextBox 29"/>
          <p:cNvSpPr txBox="1"/>
          <p:nvPr/>
        </p:nvSpPr>
        <p:spPr>
          <a:xfrm>
            <a:off x="8534400" y="6404610"/>
            <a:ext cx="548640" cy="369332"/>
          </a:xfrm>
          <a:prstGeom prst="rect">
            <a:avLst/>
          </a:prstGeom>
          <a:noFill/>
        </p:spPr>
        <p:txBody>
          <a:bodyPr wrap="square" rtlCol="0">
            <a:spAutoFit/>
          </a:bodyPr>
          <a:lstStyle/>
          <a:p>
            <a:r>
              <a:rPr lang="en-US" dirty="0" smtClean="0"/>
              <a:t>p4</a:t>
            </a:r>
            <a:endParaRPr lang="en-US" dirty="0"/>
          </a:p>
        </p:txBody>
      </p:sp>
      <p:sp>
        <p:nvSpPr>
          <p:cNvPr id="33" name="TextBox 32">
            <a:extLst>
              <a:ext uri="{FF2B5EF4-FFF2-40B4-BE49-F238E27FC236}">
                <a16:creationId xmlns:a16="http://schemas.microsoft.com/office/drawing/2014/main" xmlns="" id="{854BCE34-2388-438C-B962-4A4E29919EC0}"/>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a:t>
            </a:r>
            <a:r>
              <a:rPr lang="en-US" sz="1400" dirty="0" smtClean="0">
                <a:solidFill>
                  <a:srgbClr val="002060"/>
                </a:solidFill>
              </a:rPr>
              <a:t>Hall A </a:t>
            </a:r>
            <a:r>
              <a:rPr lang="en-US" sz="1400" dirty="0" err="1" smtClean="0">
                <a:solidFill>
                  <a:srgbClr val="002060"/>
                </a:solidFill>
              </a:rPr>
              <a:t>Mtg</a:t>
            </a:r>
            <a:r>
              <a:rPr lang="en-US" sz="1400" dirty="0" smtClean="0">
                <a:solidFill>
                  <a:srgbClr val="002060"/>
                </a:solidFill>
              </a:rPr>
              <a:t>, Jan 2023</a:t>
            </a:r>
            <a:r>
              <a:rPr lang="en-US" sz="1400" dirty="0" smtClean="0">
                <a:solidFill>
                  <a:srgbClr val="002060"/>
                </a:solidFill>
              </a:rPr>
              <a:t> </a:t>
            </a:r>
            <a:endParaRPr lang="en-US" sz="1400" dirty="0">
              <a:solidFill>
                <a:srgbClr val="002060"/>
              </a:solidFill>
            </a:endParaRPr>
          </a:p>
        </p:txBody>
      </p:sp>
    </p:spTree>
    <p:extLst>
      <p:ext uri="{BB962C8B-B14F-4D97-AF65-F5344CB8AC3E}">
        <p14:creationId xmlns:p14="http://schemas.microsoft.com/office/powerpoint/2010/main" xmlns="" val="3786922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6"/>
          <p:cNvSpPr>
            <a:spLocks noChangeArrowheads="1"/>
          </p:cNvSpPr>
          <p:nvPr/>
        </p:nvSpPr>
        <p:spPr bwMode="auto">
          <a:xfrm>
            <a:off x="769192" y="5062668"/>
            <a:ext cx="1571201" cy="1537905"/>
          </a:xfrm>
          <a:prstGeom prst="ellipse">
            <a:avLst/>
          </a:prstGeom>
          <a:solidFill>
            <a:srgbClr val="CCFFFF"/>
          </a:solidFill>
          <a:ln w="12700">
            <a:solidFill>
              <a:schemeClr val="tx1"/>
            </a:solidFill>
            <a:round/>
            <a:headEnd/>
            <a:tailEnd/>
          </a:ln>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800"/>
          </a:p>
        </p:txBody>
      </p:sp>
      <p:sp>
        <p:nvSpPr>
          <p:cNvPr id="65" name="Oval 6"/>
          <p:cNvSpPr>
            <a:spLocks noChangeArrowheads="1"/>
          </p:cNvSpPr>
          <p:nvPr/>
        </p:nvSpPr>
        <p:spPr bwMode="auto">
          <a:xfrm>
            <a:off x="2948217" y="5083662"/>
            <a:ext cx="1571201" cy="1537905"/>
          </a:xfrm>
          <a:prstGeom prst="ellipse">
            <a:avLst/>
          </a:prstGeom>
          <a:solidFill>
            <a:srgbClr val="CCFFFF"/>
          </a:solidFill>
          <a:ln w="12700">
            <a:solidFill>
              <a:schemeClr val="tx1"/>
            </a:solidFill>
            <a:round/>
            <a:headEnd/>
            <a:tailEnd/>
          </a:ln>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800"/>
          </a:p>
        </p:txBody>
      </p:sp>
      <p:sp>
        <p:nvSpPr>
          <p:cNvPr id="63" name="Oval 6"/>
          <p:cNvSpPr>
            <a:spLocks noChangeArrowheads="1"/>
          </p:cNvSpPr>
          <p:nvPr/>
        </p:nvSpPr>
        <p:spPr bwMode="auto">
          <a:xfrm>
            <a:off x="4553851" y="4442557"/>
            <a:ext cx="1571201" cy="1537905"/>
          </a:xfrm>
          <a:prstGeom prst="ellipse">
            <a:avLst/>
          </a:prstGeom>
          <a:solidFill>
            <a:srgbClr val="CCFFFF"/>
          </a:solidFill>
          <a:ln w="12700">
            <a:solidFill>
              <a:schemeClr val="tx1"/>
            </a:solidFill>
            <a:round/>
            <a:headEnd/>
            <a:tailEnd/>
          </a:ln>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800"/>
          </a:p>
        </p:txBody>
      </p:sp>
      <p:sp>
        <p:nvSpPr>
          <p:cNvPr id="60" name="Oval 6"/>
          <p:cNvSpPr>
            <a:spLocks noChangeArrowheads="1"/>
          </p:cNvSpPr>
          <p:nvPr/>
        </p:nvSpPr>
        <p:spPr bwMode="auto">
          <a:xfrm>
            <a:off x="2942421" y="3106920"/>
            <a:ext cx="1571201" cy="1537905"/>
          </a:xfrm>
          <a:prstGeom prst="ellipse">
            <a:avLst/>
          </a:prstGeom>
          <a:solidFill>
            <a:srgbClr val="CCFFFF"/>
          </a:solidFill>
          <a:ln w="12700">
            <a:solidFill>
              <a:schemeClr val="tx1"/>
            </a:solidFill>
            <a:round/>
            <a:headEnd/>
            <a:tailEnd/>
          </a:ln>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800"/>
          </a:p>
        </p:txBody>
      </p:sp>
      <p:sp>
        <p:nvSpPr>
          <p:cNvPr id="51202" name="Rectangle 2"/>
          <p:cNvSpPr>
            <a:spLocks noChangeArrowheads="1"/>
          </p:cNvSpPr>
          <p:nvPr/>
        </p:nvSpPr>
        <p:spPr bwMode="auto">
          <a:xfrm>
            <a:off x="6115385" y="1742127"/>
            <a:ext cx="2362200" cy="685800"/>
          </a:xfrm>
          <a:prstGeom prst="rect">
            <a:avLst/>
          </a:prstGeom>
          <a:solidFill>
            <a:srgbClr val="FFFFFF"/>
          </a:solidFill>
          <a:ln w="12700">
            <a:solidFill>
              <a:schemeClr val="tx1"/>
            </a:solidFill>
            <a:miter lim="800000"/>
            <a:headEnd/>
            <a:tailEnd/>
          </a:ln>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400"/>
          </a:p>
        </p:txBody>
      </p:sp>
      <p:sp>
        <p:nvSpPr>
          <p:cNvPr id="51203" name="Rectangle 3"/>
          <p:cNvSpPr>
            <a:spLocks noChangeArrowheads="1"/>
          </p:cNvSpPr>
          <p:nvPr/>
        </p:nvSpPr>
        <p:spPr bwMode="auto">
          <a:xfrm>
            <a:off x="6245969" y="3670149"/>
            <a:ext cx="2401044" cy="964528"/>
          </a:xfrm>
          <a:prstGeom prst="rect">
            <a:avLst/>
          </a:prstGeom>
          <a:solidFill>
            <a:srgbClr val="FFFFFF"/>
          </a:solidFill>
          <a:ln w="12700">
            <a:solidFill>
              <a:schemeClr val="tx1"/>
            </a:solidFill>
            <a:miter lim="800000"/>
            <a:headEnd/>
            <a:tailEnd/>
          </a:ln>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400"/>
          </a:p>
        </p:txBody>
      </p:sp>
      <p:sp>
        <p:nvSpPr>
          <p:cNvPr id="51206" name="Oval 6"/>
          <p:cNvSpPr>
            <a:spLocks noChangeArrowheads="1"/>
          </p:cNvSpPr>
          <p:nvPr/>
        </p:nvSpPr>
        <p:spPr bwMode="auto">
          <a:xfrm>
            <a:off x="6581346" y="5064589"/>
            <a:ext cx="1571201" cy="1537905"/>
          </a:xfrm>
          <a:prstGeom prst="ellipse">
            <a:avLst/>
          </a:prstGeom>
          <a:solidFill>
            <a:srgbClr val="CCFFFF"/>
          </a:solidFill>
          <a:ln w="12700">
            <a:solidFill>
              <a:schemeClr val="tx1"/>
            </a:solidFill>
            <a:round/>
            <a:headEnd/>
            <a:tailEnd/>
          </a:ln>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800"/>
          </a:p>
        </p:txBody>
      </p:sp>
      <p:sp>
        <p:nvSpPr>
          <p:cNvPr id="51208" name="AutoShape 8"/>
          <p:cNvSpPr>
            <a:spLocks noChangeArrowheads="1"/>
          </p:cNvSpPr>
          <p:nvPr/>
        </p:nvSpPr>
        <p:spPr bwMode="auto">
          <a:xfrm>
            <a:off x="6138391" y="905521"/>
            <a:ext cx="2362200" cy="457200"/>
          </a:xfrm>
          <a:prstGeom prst="roundRect">
            <a:avLst>
              <a:gd name="adj" fmla="val 16667"/>
            </a:avLst>
          </a:prstGeom>
          <a:solidFill>
            <a:srgbClr val="FFFF99"/>
          </a:solidFill>
          <a:ln w="12700">
            <a:solidFill>
              <a:schemeClr val="tx1"/>
            </a:solidFill>
            <a:round/>
            <a:headEnd/>
            <a:tailEnd/>
          </a:ln>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400"/>
          </a:p>
        </p:txBody>
      </p:sp>
      <p:sp>
        <p:nvSpPr>
          <p:cNvPr id="51209" name="AutoShape 9"/>
          <p:cNvSpPr>
            <a:spLocks noChangeArrowheads="1"/>
          </p:cNvSpPr>
          <p:nvPr/>
        </p:nvSpPr>
        <p:spPr bwMode="auto">
          <a:xfrm>
            <a:off x="6171728" y="2819317"/>
            <a:ext cx="2362200" cy="457200"/>
          </a:xfrm>
          <a:prstGeom prst="roundRect">
            <a:avLst>
              <a:gd name="adj" fmla="val 16667"/>
            </a:avLst>
          </a:prstGeom>
          <a:solidFill>
            <a:srgbClr val="FFFF99"/>
          </a:solidFill>
          <a:ln w="12700">
            <a:solidFill>
              <a:schemeClr val="tx1"/>
            </a:solidFill>
            <a:round/>
            <a:headEnd/>
            <a:tailEnd/>
          </a:ln>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400"/>
          </a:p>
        </p:txBody>
      </p:sp>
      <p:sp>
        <p:nvSpPr>
          <p:cNvPr id="51218" name="AutoShape 18"/>
          <p:cNvSpPr>
            <a:spLocks noChangeArrowheads="1"/>
          </p:cNvSpPr>
          <p:nvPr/>
        </p:nvSpPr>
        <p:spPr bwMode="auto">
          <a:xfrm rot="-5400000">
            <a:off x="7129184" y="1425230"/>
            <a:ext cx="397879" cy="303889"/>
          </a:xfrm>
          <a:prstGeom prst="leftArrow">
            <a:avLst>
              <a:gd name="adj1" fmla="val 50000"/>
              <a:gd name="adj2" fmla="val 50000"/>
            </a:avLst>
          </a:prstGeom>
          <a:solidFill>
            <a:schemeClr val="accent2">
              <a:lumMod val="40000"/>
              <a:lumOff val="60000"/>
            </a:schemeClr>
          </a:solidFill>
          <a:ln>
            <a:noFill/>
          </a:ln>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400"/>
          </a:p>
        </p:txBody>
      </p:sp>
      <p:sp>
        <p:nvSpPr>
          <p:cNvPr id="51219" name="Text Box 19"/>
          <p:cNvSpPr txBox="1">
            <a:spLocks noChangeArrowheads="1"/>
          </p:cNvSpPr>
          <p:nvPr/>
        </p:nvSpPr>
        <p:spPr bwMode="auto">
          <a:xfrm>
            <a:off x="6279394" y="994526"/>
            <a:ext cx="21336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dirty="0">
                <a:solidFill>
                  <a:schemeClr val="accent2"/>
                </a:solidFill>
                <a:latin typeface="Arial" panose="020B0604020202020204" pitchFamily="34" charset="0"/>
              </a:rPr>
              <a:t>Measured  Asymmetry</a:t>
            </a:r>
          </a:p>
        </p:txBody>
      </p:sp>
      <p:sp>
        <p:nvSpPr>
          <p:cNvPr id="51220" name="Text Box 20"/>
          <p:cNvSpPr txBox="1">
            <a:spLocks noChangeArrowheads="1"/>
          </p:cNvSpPr>
          <p:nvPr/>
        </p:nvSpPr>
        <p:spPr bwMode="auto">
          <a:xfrm>
            <a:off x="6171728" y="2875912"/>
            <a:ext cx="23622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b="0" dirty="0">
                <a:solidFill>
                  <a:schemeClr val="accent2"/>
                </a:solidFill>
                <a:latin typeface="Arial" panose="020B0604020202020204" pitchFamily="34" charset="0"/>
              </a:rPr>
              <a:t>Weak  Density  at  one  Q</a:t>
            </a:r>
            <a:r>
              <a:rPr lang="en-US" altLang="en-US" sz="1400" b="0" baseline="30000" dirty="0">
                <a:solidFill>
                  <a:schemeClr val="accent2"/>
                </a:solidFill>
                <a:latin typeface="Arial" panose="020B0604020202020204" pitchFamily="34" charset="0"/>
              </a:rPr>
              <a:t>2</a:t>
            </a:r>
          </a:p>
        </p:txBody>
      </p:sp>
      <p:sp>
        <p:nvSpPr>
          <p:cNvPr id="51224" name="Text Box 24"/>
          <p:cNvSpPr txBox="1">
            <a:spLocks noChangeArrowheads="1"/>
          </p:cNvSpPr>
          <p:nvPr/>
        </p:nvSpPr>
        <p:spPr bwMode="auto">
          <a:xfrm>
            <a:off x="6279394" y="1803715"/>
            <a:ext cx="21336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b="0" dirty="0">
                <a:solidFill>
                  <a:srgbClr val="008000"/>
                </a:solidFill>
                <a:latin typeface="Arial" panose="020B0604020202020204" pitchFamily="34" charset="0"/>
              </a:rPr>
              <a:t>Correct  for  Coulomb</a:t>
            </a:r>
          </a:p>
        </p:txBody>
      </p:sp>
      <p:sp>
        <p:nvSpPr>
          <p:cNvPr id="51225" name="Text Box 25"/>
          <p:cNvSpPr txBox="1">
            <a:spLocks noChangeArrowheads="1"/>
          </p:cNvSpPr>
          <p:nvPr/>
        </p:nvSpPr>
        <p:spPr bwMode="auto">
          <a:xfrm>
            <a:off x="6685567" y="1998461"/>
            <a:ext cx="21336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b="0" dirty="0">
                <a:solidFill>
                  <a:srgbClr val="008000"/>
                </a:solidFill>
                <a:latin typeface="Arial" panose="020B0604020202020204" pitchFamily="34" charset="0"/>
              </a:rPr>
              <a:t>Distortions</a:t>
            </a:r>
          </a:p>
        </p:txBody>
      </p:sp>
      <p:sp>
        <p:nvSpPr>
          <p:cNvPr id="51226" name="Text Box 26"/>
          <p:cNvSpPr txBox="1">
            <a:spLocks noChangeArrowheads="1"/>
          </p:cNvSpPr>
          <p:nvPr/>
        </p:nvSpPr>
        <p:spPr bwMode="auto">
          <a:xfrm>
            <a:off x="6512669" y="3735232"/>
            <a:ext cx="2209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b="0" dirty="0">
                <a:solidFill>
                  <a:srgbClr val="008000"/>
                </a:solidFill>
                <a:latin typeface="Arial" panose="020B0604020202020204" pitchFamily="34" charset="0"/>
              </a:rPr>
              <a:t>Small  Corrections for</a:t>
            </a:r>
          </a:p>
        </p:txBody>
      </p:sp>
      <p:sp>
        <p:nvSpPr>
          <p:cNvPr id="51228" name="Text Box 28"/>
          <p:cNvSpPr txBox="1">
            <a:spLocks noChangeArrowheads="1"/>
          </p:cNvSpPr>
          <p:nvPr/>
        </p:nvSpPr>
        <p:spPr bwMode="auto">
          <a:xfrm>
            <a:off x="6731713" y="3881019"/>
            <a:ext cx="762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b="0" dirty="0">
                <a:solidFill>
                  <a:srgbClr val="008000"/>
                </a:solidFill>
                <a:latin typeface="Arial" panose="020B0604020202020204" pitchFamily="34" charset="0"/>
              </a:rPr>
              <a:t>n</a:t>
            </a:r>
          </a:p>
        </p:txBody>
      </p:sp>
      <p:sp>
        <p:nvSpPr>
          <p:cNvPr id="51229" name="Text Box 29"/>
          <p:cNvSpPr txBox="1">
            <a:spLocks noChangeArrowheads="1"/>
          </p:cNvSpPr>
          <p:nvPr/>
        </p:nvSpPr>
        <p:spPr bwMode="auto">
          <a:xfrm>
            <a:off x="6733829" y="4063182"/>
            <a:ext cx="762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b="0" dirty="0">
                <a:solidFill>
                  <a:srgbClr val="008000"/>
                </a:solidFill>
                <a:latin typeface="Arial" panose="020B0604020202020204" pitchFamily="34" charset="0"/>
              </a:rPr>
              <a:t>E</a:t>
            </a:r>
          </a:p>
        </p:txBody>
      </p:sp>
      <p:sp>
        <p:nvSpPr>
          <p:cNvPr id="51230" name="Text Box 30"/>
          <p:cNvSpPr txBox="1">
            <a:spLocks noChangeArrowheads="1"/>
          </p:cNvSpPr>
          <p:nvPr/>
        </p:nvSpPr>
        <p:spPr bwMode="auto">
          <a:xfrm>
            <a:off x="6555856" y="3988083"/>
            <a:ext cx="762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b="0" dirty="0">
                <a:solidFill>
                  <a:srgbClr val="008000"/>
                </a:solidFill>
                <a:latin typeface="Arial" panose="020B0604020202020204" pitchFamily="34" charset="0"/>
              </a:rPr>
              <a:t>G</a:t>
            </a:r>
          </a:p>
        </p:txBody>
      </p:sp>
      <p:sp>
        <p:nvSpPr>
          <p:cNvPr id="51231" name="Text Box 31"/>
          <p:cNvSpPr txBox="1">
            <a:spLocks noChangeArrowheads="1"/>
          </p:cNvSpPr>
          <p:nvPr/>
        </p:nvSpPr>
        <p:spPr bwMode="auto">
          <a:xfrm>
            <a:off x="7273470" y="3875873"/>
            <a:ext cx="762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b="0" dirty="0">
                <a:solidFill>
                  <a:srgbClr val="008000"/>
                </a:solidFill>
                <a:latin typeface="Arial" panose="020B0604020202020204" pitchFamily="34" charset="0"/>
              </a:rPr>
              <a:t>s</a:t>
            </a:r>
          </a:p>
        </p:txBody>
      </p:sp>
      <p:sp>
        <p:nvSpPr>
          <p:cNvPr id="51232" name="Text Box 32"/>
          <p:cNvSpPr txBox="1">
            <a:spLocks noChangeArrowheads="1"/>
          </p:cNvSpPr>
          <p:nvPr/>
        </p:nvSpPr>
        <p:spPr bwMode="auto">
          <a:xfrm>
            <a:off x="7316442" y="4046472"/>
            <a:ext cx="762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b="0" dirty="0">
                <a:solidFill>
                  <a:srgbClr val="008000"/>
                </a:solidFill>
                <a:latin typeface="Arial" panose="020B0604020202020204" pitchFamily="34" charset="0"/>
              </a:rPr>
              <a:t>E</a:t>
            </a:r>
          </a:p>
        </p:txBody>
      </p:sp>
      <p:sp>
        <p:nvSpPr>
          <p:cNvPr id="51233" name="Text Box 33"/>
          <p:cNvSpPr txBox="1">
            <a:spLocks noChangeArrowheads="1"/>
          </p:cNvSpPr>
          <p:nvPr/>
        </p:nvSpPr>
        <p:spPr bwMode="auto">
          <a:xfrm>
            <a:off x="7676728" y="3998527"/>
            <a:ext cx="762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b="0" dirty="0">
                <a:solidFill>
                  <a:srgbClr val="008000"/>
                </a:solidFill>
                <a:latin typeface="Arial" panose="020B0604020202020204" pitchFamily="34" charset="0"/>
              </a:rPr>
              <a:t>MEC</a:t>
            </a:r>
          </a:p>
        </p:txBody>
      </p:sp>
      <p:sp>
        <p:nvSpPr>
          <p:cNvPr id="51234" name="Text Box 34"/>
          <p:cNvSpPr txBox="1">
            <a:spLocks noChangeArrowheads="1"/>
          </p:cNvSpPr>
          <p:nvPr/>
        </p:nvSpPr>
        <p:spPr bwMode="auto">
          <a:xfrm>
            <a:off x="2812578" y="4266067"/>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800" b="0">
              <a:latin typeface="Arial" panose="020B0604020202020204" pitchFamily="34" charset="0"/>
            </a:endParaRPr>
          </a:p>
        </p:txBody>
      </p:sp>
      <p:sp>
        <p:nvSpPr>
          <p:cNvPr id="51235" name="Text Box 35"/>
          <p:cNvSpPr txBox="1">
            <a:spLocks noChangeArrowheads="1"/>
          </p:cNvSpPr>
          <p:nvPr/>
        </p:nvSpPr>
        <p:spPr bwMode="auto">
          <a:xfrm>
            <a:off x="6512669" y="4284635"/>
            <a:ext cx="2438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b="0" dirty="0">
                <a:solidFill>
                  <a:srgbClr val="008000"/>
                </a:solidFill>
                <a:latin typeface="Arial" panose="020B0604020202020204" pitchFamily="34" charset="0"/>
              </a:rPr>
              <a:t>  surface  thickness</a:t>
            </a:r>
          </a:p>
        </p:txBody>
      </p:sp>
      <p:sp>
        <p:nvSpPr>
          <p:cNvPr id="51236" name="Text Box 36"/>
          <p:cNvSpPr txBox="1">
            <a:spLocks noChangeArrowheads="1"/>
          </p:cNvSpPr>
          <p:nvPr/>
        </p:nvSpPr>
        <p:spPr bwMode="auto">
          <a:xfrm>
            <a:off x="4774728" y="4697400"/>
            <a:ext cx="12954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800" dirty="0">
                <a:solidFill>
                  <a:srgbClr val="FF0000"/>
                </a:solidFill>
                <a:latin typeface="Arial" panose="020B0604020202020204" pitchFamily="34" charset="0"/>
              </a:rPr>
              <a:t>Atomic  Parity        Violation</a:t>
            </a:r>
          </a:p>
        </p:txBody>
      </p:sp>
      <p:sp>
        <p:nvSpPr>
          <p:cNvPr id="51240" name="Text Box 40"/>
          <p:cNvSpPr txBox="1">
            <a:spLocks noChangeArrowheads="1"/>
          </p:cNvSpPr>
          <p:nvPr/>
        </p:nvSpPr>
        <p:spPr bwMode="auto">
          <a:xfrm>
            <a:off x="3102999" y="5475167"/>
            <a:ext cx="16002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800" dirty="0">
                <a:solidFill>
                  <a:srgbClr val="FF0000"/>
                </a:solidFill>
                <a:latin typeface="Arial" panose="020B0604020202020204" pitchFamily="34" charset="0"/>
              </a:rPr>
              <a:t> Neutron   </a:t>
            </a:r>
          </a:p>
          <a:p>
            <a:pPr eaLnBrk="1" hangingPunct="1">
              <a:spcBef>
                <a:spcPct val="50000"/>
              </a:spcBef>
            </a:pPr>
            <a:r>
              <a:rPr lang="en-US" altLang="en-US" sz="1800" dirty="0">
                <a:solidFill>
                  <a:srgbClr val="FF0000"/>
                </a:solidFill>
                <a:latin typeface="Arial" panose="020B0604020202020204" pitchFamily="34" charset="0"/>
              </a:rPr>
              <a:t>    Stars  </a:t>
            </a:r>
          </a:p>
        </p:txBody>
      </p:sp>
      <p:sp>
        <p:nvSpPr>
          <p:cNvPr id="51241" name="Text Box 41"/>
          <p:cNvSpPr txBox="1">
            <a:spLocks noChangeArrowheads="1"/>
          </p:cNvSpPr>
          <p:nvPr/>
        </p:nvSpPr>
        <p:spPr bwMode="auto">
          <a:xfrm>
            <a:off x="6655625" y="5718850"/>
            <a:ext cx="15035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dirty="0">
                <a:solidFill>
                  <a:srgbClr val="FF0000"/>
                </a:solidFill>
                <a:latin typeface="Arial" panose="020B0604020202020204" pitchFamily="34" charset="0"/>
              </a:rPr>
              <a:t> </a:t>
            </a:r>
            <a:r>
              <a:rPr lang="en-US" altLang="en-US" sz="2800" dirty="0">
                <a:solidFill>
                  <a:srgbClr val="FF0000"/>
                </a:solidFill>
                <a:latin typeface="Arial" panose="020B0604020202020204" pitchFamily="34" charset="0"/>
              </a:rPr>
              <a:t>R</a:t>
            </a:r>
            <a:r>
              <a:rPr lang="en-US" altLang="en-US" sz="2800" baseline="-25000" dirty="0">
                <a:solidFill>
                  <a:srgbClr val="FF0000"/>
                </a:solidFill>
                <a:latin typeface="Arial" panose="020B0604020202020204" pitchFamily="34" charset="0"/>
              </a:rPr>
              <a:t>N</a:t>
            </a:r>
            <a:r>
              <a:rPr lang="en-US" altLang="en-US" sz="2800" dirty="0">
                <a:solidFill>
                  <a:srgbClr val="FF0000"/>
                </a:solidFill>
                <a:latin typeface="Arial" panose="020B0604020202020204" pitchFamily="34" charset="0"/>
              </a:rPr>
              <a:t> - R</a:t>
            </a:r>
            <a:r>
              <a:rPr lang="en-US" altLang="en-US" sz="2800" baseline="-25000" dirty="0">
                <a:solidFill>
                  <a:srgbClr val="FF0000"/>
                </a:solidFill>
                <a:latin typeface="Arial" panose="020B0604020202020204" pitchFamily="34" charset="0"/>
              </a:rPr>
              <a:t>P</a:t>
            </a:r>
            <a:r>
              <a:rPr lang="en-US" altLang="en-US" sz="2800" dirty="0">
                <a:solidFill>
                  <a:srgbClr val="FF0000"/>
                </a:solidFill>
                <a:latin typeface="Arial" panose="020B0604020202020204" pitchFamily="34" charset="0"/>
              </a:rPr>
              <a:t> </a:t>
            </a:r>
          </a:p>
        </p:txBody>
      </p:sp>
      <p:sp>
        <p:nvSpPr>
          <p:cNvPr id="51245" name="Text Box 45"/>
          <p:cNvSpPr txBox="1">
            <a:spLocks noChangeArrowheads="1"/>
          </p:cNvSpPr>
          <p:nvPr/>
        </p:nvSpPr>
        <p:spPr bwMode="auto">
          <a:xfrm>
            <a:off x="339194" y="269544"/>
            <a:ext cx="524010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2000" b="0" dirty="0">
                <a:solidFill>
                  <a:srgbClr val="FF0000"/>
                </a:solidFill>
                <a:latin typeface="Arial" panose="020B0604020202020204" pitchFamily="34" charset="0"/>
              </a:rPr>
              <a:t>Weak  Interaction:   Sees  the  Neutrons</a:t>
            </a:r>
            <a:endParaRPr lang="en-US" altLang="en-US" sz="2000" b="0" dirty="0">
              <a:latin typeface="Arial" panose="020B0604020202020204" pitchFamily="34" charset="0"/>
            </a:endParaRPr>
          </a:p>
        </p:txBody>
      </p:sp>
      <p:sp>
        <p:nvSpPr>
          <p:cNvPr id="52" name="Text Box 30"/>
          <p:cNvSpPr txBox="1">
            <a:spLocks noChangeArrowheads="1"/>
          </p:cNvSpPr>
          <p:nvPr/>
        </p:nvSpPr>
        <p:spPr bwMode="auto">
          <a:xfrm>
            <a:off x="7140492" y="3990426"/>
            <a:ext cx="762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400" b="0" dirty="0">
                <a:solidFill>
                  <a:srgbClr val="008000"/>
                </a:solidFill>
                <a:latin typeface="Arial" panose="020B0604020202020204" pitchFamily="34" charset="0"/>
              </a:rPr>
              <a:t>G</a:t>
            </a:r>
          </a:p>
        </p:txBody>
      </p:sp>
      <p:sp>
        <p:nvSpPr>
          <p:cNvPr id="53" name="AutoShape 18"/>
          <p:cNvSpPr>
            <a:spLocks noChangeArrowheads="1"/>
          </p:cNvSpPr>
          <p:nvPr/>
        </p:nvSpPr>
        <p:spPr bwMode="auto">
          <a:xfrm rot="-5400000">
            <a:off x="7140242" y="2474106"/>
            <a:ext cx="397879" cy="303889"/>
          </a:xfrm>
          <a:prstGeom prst="leftArrow">
            <a:avLst>
              <a:gd name="adj1" fmla="val 50000"/>
              <a:gd name="adj2" fmla="val 50000"/>
            </a:avLst>
          </a:prstGeom>
          <a:solidFill>
            <a:schemeClr val="accent2">
              <a:lumMod val="40000"/>
              <a:lumOff val="60000"/>
            </a:schemeClr>
          </a:solidFill>
          <a:ln>
            <a:noFill/>
          </a:ln>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400"/>
          </a:p>
        </p:txBody>
      </p:sp>
      <p:sp>
        <p:nvSpPr>
          <p:cNvPr id="56" name="AutoShape 18"/>
          <p:cNvSpPr>
            <a:spLocks noChangeArrowheads="1"/>
          </p:cNvSpPr>
          <p:nvPr/>
        </p:nvSpPr>
        <p:spPr bwMode="auto">
          <a:xfrm rot="-5400000">
            <a:off x="7142831" y="3333769"/>
            <a:ext cx="397879" cy="303889"/>
          </a:xfrm>
          <a:prstGeom prst="leftArrow">
            <a:avLst>
              <a:gd name="adj1" fmla="val 50000"/>
              <a:gd name="adj2" fmla="val 50000"/>
            </a:avLst>
          </a:prstGeom>
          <a:solidFill>
            <a:schemeClr val="accent2">
              <a:lumMod val="40000"/>
              <a:lumOff val="60000"/>
            </a:schemeClr>
          </a:solidFill>
          <a:ln>
            <a:noFill/>
          </a:ln>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400"/>
          </a:p>
        </p:txBody>
      </p:sp>
      <p:sp>
        <p:nvSpPr>
          <p:cNvPr id="57" name="AutoShape 18"/>
          <p:cNvSpPr>
            <a:spLocks noChangeArrowheads="1"/>
          </p:cNvSpPr>
          <p:nvPr/>
        </p:nvSpPr>
        <p:spPr bwMode="auto">
          <a:xfrm rot="-5400000">
            <a:off x="7153890" y="4713705"/>
            <a:ext cx="397879" cy="303889"/>
          </a:xfrm>
          <a:prstGeom prst="leftArrow">
            <a:avLst>
              <a:gd name="adj1" fmla="val 50000"/>
              <a:gd name="adj2" fmla="val 50000"/>
            </a:avLst>
          </a:prstGeom>
          <a:solidFill>
            <a:schemeClr val="accent2">
              <a:lumMod val="40000"/>
              <a:lumOff val="60000"/>
            </a:schemeClr>
          </a:solidFill>
          <a:ln>
            <a:noFill/>
          </a:ln>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400"/>
          </a:p>
        </p:txBody>
      </p:sp>
      <p:sp>
        <p:nvSpPr>
          <p:cNvPr id="58" name="AutoShape 18"/>
          <p:cNvSpPr>
            <a:spLocks noChangeArrowheads="1"/>
          </p:cNvSpPr>
          <p:nvPr/>
        </p:nvSpPr>
        <p:spPr bwMode="auto">
          <a:xfrm rot="20216058">
            <a:off x="4442764" y="3143923"/>
            <a:ext cx="1732253" cy="368506"/>
          </a:xfrm>
          <a:prstGeom prst="leftArrow">
            <a:avLst>
              <a:gd name="adj1" fmla="val 50000"/>
              <a:gd name="adj2" fmla="val 50000"/>
            </a:avLst>
          </a:prstGeom>
          <a:solidFill>
            <a:schemeClr val="accent2">
              <a:lumMod val="40000"/>
              <a:lumOff val="60000"/>
            </a:schemeClr>
          </a:solidFill>
          <a:ln>
            <a:noFill/>
          </a:ln>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400"/>
          </a:p>
        </p:txBody>
      </p:sp>
      <p:sp>
        <p:nvSpPr>
          <p:cNvPr id="61" name="AutoShape 18"/>
          <p:cNvSpPr>
            <a:spLocks noChangeArrowheads="1"/>
          </p:cNvSpPr>
          <p:nvPr/>
        </p:nvSpPr>
        <p:spPr bwMode="auto">
          <a:xfrm rot="18166222">
            <a:off x="5152695" y="3660507"/>
            <a:ext cx="1393440" cy="384904"/>
          </a:xfrm>
          <a:prstGeom prst="leftArrow">
            <a:avLst>
              <a:gd name="adj1" fmla="val 50000"/>
              <a:gd name="adj2" fmla="val 50000"/>
            </a:avLst>
          </a:prstGeom>
          <a:solidFill>
            <a:schemeClr val="accent2">
              <a:lumMod val="40000"/>
              <a:lumOff val="60000"/>
            </a:schemeClr>
          </a:solidFill>
          <a:ln>
            <a:noFill/>
          </a:ln>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400"/>
          </a:p>
        </p:txBody>
      </p:sp>
      <p:sp>
        <p:nvSpPr>
          <p:cNvPr id="62" name="Text Box 37"/>
          <p:cNvSpPr txBox="1">
            <a:spLocks noChangeArrowheads="1"/>
          </p:cNvSpPr>
          <p:nvPr/>
        </p:nvSpPr>
        <p:spPr bwMode="auto">
          <a:xfrm>
            <a:off x="3138035" y="3288347"/>
            <a:ext cx="175580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800" dirty="0">
                <a:solidFill>
                  <a:srgbClr val="FF0000"/>
                </a:solidFill>
                <a:latin typeface="Arial" panose="020B0604020202020204" pitchFamily="34" charset="0"/>
              </a:rPr>
              <a:t>Nuclear Theory  (Symmetry Energy )  </a:t>
            </a:r>
          </a:p>
        </p:txBody>
      </p:sp>
      <p:sp>
        <p:nvSpPr>
          <p:cNvPr id="64" name="AutoShape 18"/>
          <p:cNvSpPr>
            <a:spLocks noChangeArrowheads="1"/>
          </p:cNvSpPr>
          <p:nvPr/>
        </p:nvSpPr>
        <p:spPr bwMode="auto">
          <a:xfrm rot="16200000">
            <a:off x="3515371" y="4709498"/>
            <a:ext cx="451408" cy="330007"/>
          </a:xfrm>
          <a:prstGeom prst="leftArrow">
            <a:avLst>
              <a:gd name="adj1" fmla="val 50000"/>
              <a:gd name="adj2" fmla="val 50000"/>
            </a:avLst>
          </a:prstGeom>
          <a:solidFill>
            <a:schemeClr val="accent2">
              <a:lumMod val="40000"/>
              <a:lumOff val="60000"/>
            </a:schemeClr>
          </a:solidFill>
          <a:ln>
            <a:noFill/>
          </a:ln>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400"/>
          </a:p>
        </p:txBody>
      </p:sp>
      <p:sp>
        <p:nvSpPr>
          <p:cNvPr id="66" name="Text Box 40"/>
          <p:cNvSpPr txBox="1">
            <a:spLocks noChangeArrowheads="1"/>
          </p:cNvSpPr>
          <p:nvPr/>
        </p:nvSpPr>
        <p:spPr bwMode="auto">
          <a:xfrm>
            <a:off x="6936856" y="5316669"/>
            <a:ext cx="87425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800" dirty="0">
                <a:solidFill>
                  <a:srgbClr val="FF0000"/>
                </a:solidFill>
                <a:latin typeface="Arial" panose="020B0604020202020204" pitchFamily="34" charset="0"/>
              </a:rPr>
              <a:t> Skin  </a:t>
            </a:r>
          </a:p>
        </p:txBody>
      </p:sp>
      <p:graphicFrame>
        <p:nvGraphicFramePr>
          <p:cNvPr id="69" name="Group 4"/>
          <p:cNvGraphicFramePr>
            <a:graphicFrameLocks/>
          </p:cNvGraphicFramePr>
          <p:nvPr>
            <p:extLst>
              <p:ext uri="{D42A27DB-BD31-4B8C-83A1-F6EECF244321}">
                <p14:modId xmlns:p14="http://schemas.microsoft.com/office/powerpoint/2010/main" xmlns="" val="4174232533"/>
              </p:ext>
            </p:extLst>
          </p:nvPr>
        </p:nvGraphicFramePr>
        <p:xfrm>
          <a:off x="309535" y="678059"/>
          <a:ext cx="5029200" cy="1879599"/>
        </p:xfrm>
        <a:graphic>
          <a:graphicData uri="http://schemas.openxmlformats.org/drawingml/2006/table">
            <a:tbl>
              <a:tblPr/>
              <a:tblGrid>
                <a:gridCol w="2080352">
                  <a:extLst>
                    <a:ext uri="{9D8B030D-6E8A-4147-A177-3AD203B41FA5}">
                      <a16:colId xmlns:a16="http://schemas.microsoft.com/office/drawing/2014/main" xmlns="" val="20000"/>
                    </a:ext>
                  </a:extLst>
                </a:gridCol>
                <a:gridCol w="1434029">
                  <a:extLst>
                    <a:ext uri="{9D8B030D-6E8A-4147-A177-3AD203B41FA5}">
                      <a16:colId xmlns:a16="http://schemas.microsoft.com/office/drawing/2014/main" xmlns="" val="20001"/>
                    </a:ext>
                  </a:extLst>
                </a:gridCol>
                <a:gridCol w="1514819">
                  <a:extLst>
                    <a:ext uri="{9D8B030D-6E8A-4147-A177-3AD203B41FA5}">
                      <a16:colId xmlns:a16="http://schemas.microsoft.com/office/drawing/2014/main" xmlns="" val="20002"/>
                    </a:ext>
                  </a:extLst>
                </a:gridCol>
              </a:tblGrid>
              <a:tr h="6265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   </a:t>
                      </a:r>
                      <a:r>
                        <a:rPr kumimoji="0" lang="en-US" sz="2000" b="0" i="0" u="none" strike="noStrike" cap="none" normalizeH="0" baseline="0" dirty="0">
                          <a:ln>
                            <a:noFill/>
                          </a:ln>
                          <a:solidFill>
                            <a:schemeClr val="accent2"/>
                          </a:solidFill>
                          <a:effectLst/>
                          <a:latin typeface="Arial" charset="0"/>
                        </a:rPr>
                        <a:t>proton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  </a:t>
                      </a:r>
                      <a:r>
                        <a:rPr kumimoji="0" lang="en-US" sz="2000" b="0" i="0" u="none" strike="noStrike" cap="none" normalizeH="0" baseline="0" dirty="0">
                          <a:ln>
                            <a:noFill/>
                          </a:ln>
                          <a:solidFill>
                            <a:schemeClr val="accent2"/>
                          </a:solidFill>
                          <a:effectLst/>
                          <a:latin typeface="Arial" charset="0"/>
                        </a:rPr>
                        <a:t>neutron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265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Electric charge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   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265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0066"/>
                          </a:solidFill>
                          <a:effectLst/>
                          <a:latin typeface="Arial" charset="0"/>
                        </a:rPr>
                        <a:t>Weak charge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  </a:t>
                      </a:r>
                      <a:r>
                        <a:rPr kumimoji="0" lang="en-US" sz="2000" b="0" i="0" u="none" strike="noStrike" cap="none" normalizeH="0" baseline="0" dirty="0">
                          <a:ln>
                            <a:noFill/>
                          </a:ln>
                          <a:solidFill>
                            <a:srgbClr val="FF0066"/>
                          </a:solidFill>
                          <a:effectLst/>
                          <a:latin typeface="Arial" charset="0"/>
                        </a:rPr>
                        <a:t>0.08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   </a:t>
                      </a:r>
                      <a:r>
                        <a:rPr kumimoji="0" lang="en-US" sz="2000" b="0" i="0" u="none" strike="noStrike" cap="none" normalizeH="0" baseline="0" dirty="0">
                          <a:ln>
                            <a:noFill/>
                          </a:ln>
                          <a:solidFill>
                            <a:srgbClr val="FF0066"/>
                          </a:solidFill>
                          <a:effectLst/>
                          <a:latin typeface="Arial"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8" name="TextBox 7"/>
          <p:cNvSpPr txBox="1"/>
          <p:nvPr/>
        </p:nvSpPr>
        <p:spPr bwMode="auto">
          <a:xfrm>
            <a:off x="393066" y="2840476"/>
            <a:ext cx="285588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3200" dirty="0">
                <a:solidFill>
                  <a:srgbClr val="0070C0"/>
                </a:solidFill>
              </a:rPr>
              <a:t>APPLICATIONS</a:t>
            </a:r>
          </a:p>
        </p:txBody>
      </p:sp>
      <p:sp>
        <p:nvSpPr>
          <p:cNvPr id="71" name="Text Box 40"/>
          <p:cNvSpPr txBox="1">
            <a:spLocks noChangeArrowheads="1"/>
          </p:cNvSpPr>
          <p:nvPr/>
        </p:nvSpPr>
        <p:spPr bwMode="auto">
          <a:xfrm>
            <a:off x="1018934" y="5452296"/>
            <a:ext cx="126664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800" dirty="0">
                <a:solidFill>
                  <a:srgbClr val="FF0000"/>
                </a:solidFill>
                <a:latin typeface="Arial" panose="020B0604020202020204" pitchFamily="34" charset="0"/>
              </a:rPr>
              <a:t> Heavy           </a:t>
            </a:r>
          </a:p>
        </p:txBody>
      </p:sp>
      <p:sp>
        <p:nvSpPr>
          <p:cNvPr id="72" name="Text Box 40"/>
          <p:cNvSpPr txBox="1">
            <a:spLocks noChangeArrowheads="1"/>
          </p:cNvSpPr>
          <p:nvPr/>
        </p:nvSpPr>
        <p:spPr bwMode="auto">
          <a:xfrm>
            <a:off x="1187687" y="5858914"/>
            <a:ext cx="126664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800" dirty="0">
                <a:solidFill>
                  <a:srgbClr val="FF0000"/>
                </a:solidFill>
                <a:latin typeface="Arial" panose="020B0604020202020204" pitchFamily="34" charset="0"/>
              </a:rPr>
              <a:t>Ions           </a:t>
            </a:r>
          </a:p>
        </p:txBody>
      </p:sp>
      <p:sp>
        <p:nvSpPr>
          <p:cNvPr id="79" name="AutoShape 18"/>
          <p:cNvSpPr>
            <a:spLocks noChangeArrowheads="1"/>
          </p:cNvSpPr>
          <p:nvPr/>
        </p:nvSpPr>
        <p:spPr bwMode="auto">
          <a:xfrm rot="19138393">
            <a:off x="1901726" y="4621863"/>
            <a:ext cx="1304948" cy="351497"/>
          </a:xfrm>
          <a:prstGeom prst="leftArrow">
            <a:avLst>
              <a:gd name="adj1" fmla="val 50000"/>
              <a:gd name="adj2" fmla="val 50000"/>
            </a:avLst>
          </a:prstGeom>
          <a:solidFill>
            <a:schemeClr val="accent2">
              <a:lumMod val="40000"/>
              <a:lumOff val="60000"/>
            </a:schemeClr>
          </a:solidFill>
          <a:ln>
            <a:noFill/>
          </a:ln>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1400"/>
          </a:p>
        </p:txBody>
      </p:sp>
      <p:sp>
        <p:nvSpPr>
          <p:cNvPr id="44" name="TextBox 43"/>
          <p:cNvSpPr txBox="1"/>
          <p:nvPr/>
        </p:nvSpPr>
        <p:spPr>
          <a:xfrm>
            <a:off x="8534400" y="6404610"/>
            <a:ext cx="548640" cy="369332"/>
          </a:xfrm>
          <a:prstGeom prst="rect">
            <a:avLst/>
          </a:prstGeom>
          <a:noFill/>
        </p:spPr>
        <p:txBody>
          <a:bodyPr wrap="square" rtlCol="0">
            <a:spAutoFit/>
          </a:bodyPr>
          <a:lstStyle/>
          <a:p>
            <a:r>
              <a:rPr lang="en-US" dirty="0" smtClean="0"/>
              <a:t>p5</a:t>
            </a:r>
            <a:endParaRPr lang="en-US" dirty="0"/>
          </a:p>
        </p:txBody>
      </p:sp>
      <p:sp>
        <p:nvSpPr>
          <p:cNvPr id="45" name="TextBox 44">
            <a:extLst>
              <a:ext uri="{FF2B5EF4-FFF2-40B4-BE49-F238E27FC236}">
                <a16:creationId xmlns:a16="http://schemas.microsoft.com/office/drawing/2014/main" xmlns="" id="{AC6B7A1B-977B-4927-B616-A0757A36A6CC}"/>
              </a:ext>
            </a:extLst>
          </p:cNvPr>
          <p:cNvSpPr txBox="1"/>
          <p:nvPr/>
        </p:nvSpPr>
        <p:spPr>
          <a:xfrm>
            <a:off x="317523" y="3381370"/>
            <a:ext cx="2851926" cy="461665"/>
          </a:xfrm>
          <a:prstGeom prst="rect">
            <a:avLst/>
          </a:prstGeom>
          <a:noFill/>
        </p:spPr>
        <p:txBody>
          <a:bodyPr wrap="square" rtlCol="0">
            <a:spAutoFit/>
          </a:bodyPr>
          <a:lstStyle/>
          <a:p>
            <a:r>
              <a:rPr lang="en-US" sz="1200" dirty="0"/>
              <a:t>T.W. Donnelly, J. Dubach, and Ingo Sick, </a:t>
            </a:r>
            <a:r>
              <a:rPr lang="en-US" sz="1200" dirty="0" err="1"/>
              <a:t>Nuc</a:t>
            </a:r>
            <a:r>
              <a:rPr lang="en-US" sz="1200" dirty="0"/>
              <a:t>. Phys. A 503 (1989) 589.</a:t>
            </a:r>
          </a:p>
        </p:txBody>
      </p:sp>
      <p:sp>
        <p:nvSpPr>
          <p:cNvPr id="46" name="TextBox 45">
            <a:extLst>
              <a:ext uri="{FF2B5EF4-FFF2-40B4-BE49-F238E27FC236}">
                <a16:creationId xmlns:a16="http://schemas.microsoft.com/office/drawing/2014/main" xmlns="" id="{3BF5B2C2-F8E9-4131-8194-797834F09887}"/>
              </a:ext>
            </a:extLst>
          </p:cNvPr>
          <p:cNvSpPr txBox="1"/>
          <p:nvPr/>
        </p:nvSpPr>
        <p:spPr>
          <a:xfrm>
            <a:off x="334652" y="3895799"/>
            <a:ext cx="2454666" cy="646331"/>
          </a:xfrm>
          <a:prstGeom prst="rect">
            <a:avLst/>
          </a:prstGeom>
          <a:noFill/>
        </p:spPr>
        <p:txBody>
          <a:bodyPr wrap="square" rtlCol="0">
            <a:spAutoFit/>
          </a:bodyPr>
          <a:lstStyle/>
          <a:p>
            <a:r>
              <a:rPr lang="en-US" sz="1200" dirty="0"/>
              <a:t>C.J. Horowitz, S.J. Pollock, P.A. Souder, R. Michaels, Phys. Rev. C63, 025501 (2001)</a:t>
            </a:r>
          </a:p>
        </p:txBody>
      </p:sp>
    </p:spTree>
    <p:extLst>
      <p:ext uri="{BB962C8B-B14F-4D97-AF65-F5344CB8AC3E}">
        <p14:creationId xmlns:p14="http://schemas.microsoft.com/office/powerpoint/2010/main" xmlns="" val="28090550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Experimental Overview"/>
          <p:cNvSpPr>
            <a:spLocks noGrp="1"/>
          </p:cNvSpPr>
          <p:nvPr>
            <p:ph type="title"/>
          </p:nvPr>
        </p:nvSpPr>
        <p:spPr>
          <a:xfrm>
            <a:off x="457200" y="0"/>
            <a:ext cx="8229600" cy="1143000"/>
          </a:xfrm>
          <a:prstGeom prst="rect">
            <a:avLst/>
          </a:prstGeom>
        </p:spPr>
        <p:txBody>
          <a:bodyPr>
            <a:normAutofit/>
          </a:bodyPr>
          <a:lstStyle/>
          <a:p>
            <a:r>
              <a:rPr sz="3600" dirty="0">
                <a:solidFill>
                  <a:srgbClr val="000000"/>
                </a:solidFill>
                <a:latin typeface="Times" pitchFamily="2" charset="0"/>
              </a:rPr>
              <a:t>Experimental Overview</a:t>
            </a:r>
          </a:p>
        </p:txBody>
      </p:sp>
      <p:sp>
        <p:nvSpPr>
          <p:cNvPr id="350" name="CEBAF is the ONLY operating facility in the world where such an experiment could be attempted"/>
          <p:cNvSpPr txBox="1"/>
          <p:nvPr/>
        </p:nvSpPr>
        <p:spPr>
          <a:xfrm>
            <a:off x="1555077" y="5779714"/>
            <a:ext cx="6033849" cy="456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ctr"/>
          </a:lstStyle>
          <a:p>
            <a:pPr marL="40640" marR="40640" defTabSz="910828" hangingPunct="0"/>
            <a:endParaRPr sz="2500" kern="0" dirty="0">
              <a:solidFill>
                <a:srgbClr val="000000"/>
              </a:solidFill>
              <a:uFill>
                <a:solidFill>
                  <a:srgbClr val="000000"/>
                </a:solidFill>
              </a:uFill>
              <a:latin typeface="Times" pitchFamily="2" charset="0"/>
              <a:sym typeface="Avenir Next"/>
            </a:endParaRPr>
          </a:p>
        </p:txBody>
      </p:sp>
      <p:sp>
        <p:nvSpPr>
          <p:cNvPr id="351" name="TextBox 16"/>
          <p:cNvSpPr txBox="1"/>
          <p:nvPr/>
        </p:nvSpPr>
        <p:spPr>
          <a:xfrm>
            <a:off x="6354181" y="1249731"/>
            <a:ext cx="2440077" cy="115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marL="0" marR="0" defTabSz="1828800">
              <a:defRPr sz="4600" b="1">
                <a:uFillTx/>
              </a:defRPr>
            </a:lvl1pPr>
          </a:lstStyle>
          <a:p>
            <a:pPr defTabSz="914400" hangingPunct="0"/>
            <a:r>
              <a:rPr sz="2300" kern="0" dirty="0">
                <a:solidFill>
                  <a:srgbClr val="000000"/>
                </a:solidFill>
                <a:latin typeface="Times" pitchFamily="2" charset="0"/>
                <a:sym typeface="Avenir Next"/>
              </a:rPr>
              <a:t>Hall A</a:t>
            </a:r>
            <a:endParaRPr lang="en-US" sz="2300" kern="0" dirty="0">
              <a:solidFill>
                <a:srgbClr val="000000"/>
              </a:solidFill>
              <a:latin typeface="Times" pitchFamily="2" charset="0"/>
              <a:sym typeface="Avenir Next"/>
            </a:endParaRPr>
          </a:p>
          <a:p>
            <a:pPr defTabSz="914400" hangingPunct="0"/>
            <a:r>
              <a:rPr lang="en-US" sz="2300" kern="0" dirty="0">
                <a:solidFill>
                  <a:srgbClr val="000000"/>
                </a:solidFill>
                <a:latin typeface="Times" pitchFamily="2" charset="0"/>
                <a:sym typeface="Avenir Next"/>
              </a:rPr>
              <a:t>High Resolution Spectrometers</a:t>
            </a:r>
            <a:endParaRPr sz="2300" kern="0" dirty="0">
              <a:solidFill>
                <a:srgbClr val="000000"/>
              </a:solidFill>
              <a:latin typeface="Times" pitchFamily="2" charset="0"/>
              <a:sym typeface="Avenir Next"/>
            </a:endParaRPr>
          </a:p>
        </p:txBody>
      </p:sp>
      <p:pic>
        <p:nvPicPr>
          <p:cNvPr id="352" name="Picture 20" descr="Picture 20"/>
          <p:cNvPicPr>
            <a:picLocks noChangeAspect="1"/>
          </p:cNvPicPr>
          <p:nvPr/>
        </p:nvPicPr>
        <p:blipFill>
          <a:blip r:embed="rId3" cstate="print">
            <a:extLst/>
          </a:blip>
          <a:stretch>
            <a:fillRect/>
          </a:stretch>
        </p:blipFill>
        <p:spPr>
          <a:xfrm>
            <a:off x="2929749" y="888616"/>
            <a:ext cx="3076425" cy="4413436"/>
          </a:xfrm>
          <a:prstGeom prst="rect">
            <a:avLst/>
          </a:prstGeom>
          <a:ln w="12700" cap="flat">
            <a:solidFill>
              <a:schemeClr val="tx1"/>
            </a:solidFill>
            <a:miter lim="400000"/>
          </a:ln>
          <a:effectLst/>
        </p:spPr>
      </p:pic>
      <p:sp>
        <p:nvSpPr>
          <p:cNvPr id="353" name="TextBox 21"/>
          <p:cNvSpPr txBox="1"/>
          <p:nvPr/>
        </p:nvSpPr>
        <p:spPr>
          <a:xfrm>
            <a:off x="4129618" y="4025925"/>
            <a:ext cx="468143" cy="375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lvl1pPr marL="0" marR="0" defTabSz="1828800">
              <a:defRPr sz="3100" b="1">
                <a:solidFill>
                  <a:srgbClr val="FFFFFF"/>
                </a:solidFill>
                <a:uFillTx/>
              </a:defRPr>
            </a:lvl1pPr>
          </a:lstStyle>
          <a:p>
            <a:pPr defTabSz="914400" hangingPunct="0"/>
            <a:r>
              <a:rPr sz="1550" kern="0">
                <a:latin typeface="Times" pitchFamily="2" charset="0"/>
                <a:sym typeface="Avenir Next"/>
              </a:rPr>
              <a:t>A</a:t>
            </a:r>
          </a:p>
        </p:txBody>
      </p:sp>
      <p:sp>
        <p:nvSpPr>
          <p:cNvPr id="354" name="TextBox 22"/>
          <p:cNvSpPr txBox="1"/>
          <p:nvPr/>
        </p:nvSpPr>
        <p:spPr>
          <a:xfrm>
            <a:off x="2961711" y="3493717"/>
            <a:ext cx="357527" cy="4620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lvl1pPr marL="0" marR="0" defTabSz="1828800">
              <a:defRPr sz="3100" b="1">
                <a:solidFill>
                  <a:srgbClr val="FFFFFF"/>
                </a:solidFill>
                <a:uFillTx/>
              </a:defRPr>
            </a:lvl1pPr>
          </a:lstStyle>
          <a:p>
            <a:pPr defTabSz="914400" hangingPunct="0"/>
            <a:r>
              <a:rPr sz="1550" kern="0">
                <a:latin typeface="Times" pitchFamily="2" charset="0"/>
                <a:sym typeface="Avenir Next"/>
              </a:rPr>
              <a:t>Inj</a:t>
            </a:r>
          </a:p>
        </p:txBody>
      </p:sp>
      <p:sp>
        <p:nvSpPr>
          <p:cNvPr id="355" name="Straight Connector 25"/>
          <p:cNvSpPr/>
          <p:nvPr/>
        </p:nvSpPr>
        <p:spPr>
          <a:xfrm flipH="1">
            <a:off x="3158843" y="1657674"/>
            <a:ext cx="285611" cy="1868785"/>
          </a:xfrm>
          <a:prstGeom prst="line">
            <a:avLst/>
          </a:prstGeom>
          <a:noFill/>
          <a:ln w="114300" cap="flat">
            <a:solidFill>
              <a:srgbClr val="FFC000"/>
            </a:solidFill>
            <a:prstDash val="solid"/>
            <a:miter lim="800000"/>
          </a:ln>
          <a:effectLst/>
        </p:spPr>
        <p:txBody>
          <a:bodyPr wrap="square" lIns="45720" tIns="45720" rIns="45720" bIns="45720" numCol="1" anchor="t">
            <a:noAutofit/>
          </a:bodyPr>
          <a:lstStyle/>
          <a:p>
            <a:pPr hangingPunct="0">
              <a:defRPr sz="3600">
                <a:uFillTx/>
              </a:defRPr>
            </a:pPr>
            <a:endParaRPr kern="0">
              <a:solidFill>
                <a:srgbClr val="000000"/>
              </a:solidFill>
              <a:latin typeface="Times" pitchFamily="2" charset="0"/>
              <a:sym typeface="Avenir Next"/>
            </a:endParaRPr>
          </a:p>
        </p:txBody>
      </p:sp>
      <p:sp>
        <p:nvSpPr>
          <p:cNvPr id="356" name="Straight Connector 28"/>
          <p:cNvSpPr/>
          <p:nvPr/>
        </p:nvSpPr>
        <p:spPr>
          <a:xfrm>
            <a:off x="4392845" y="1493237"/>
            <a:ext cx="294219" cy="1975665"/>
          </a:xfrm>
          <a:prstGeom prst="line">
            <a:avLst/>
          </a:prstGeom>
          <a:noFill/>
          <a:ln w="114300" cap="flat">
            <a:solidFill>
              <a:srgbClr val="FFC000"/>
            </a:solidFill>
            <a:prstDash val="solid"/>
            <a:miter lim="800000"/>
          </a:ln>
          <a:effectLst/>
        </p:spPr>
        <p:txBody>
          <a:bodyPr wrap="square" lIns="45720" tIns="45720" rIns="45720" bIns="45720" numCol="1" anchor="t">
            <a:noAutofit/>
          </a:bodyPr>
          <a:lstStyle/>
          <a:p>
            <a:pPr hangingPunct="0">
              <a:defRPr sz="3600">
                <a:uFillTx/>
              </a:defRPr>
            </a:pPr>
            <a:endParaRPr kern="0">
              <a:solidFill>
                <a:srgbClr val="000000"/>
              </a:solidFill>
              <a:latin typeface="Times" pitchFamily="2" charset="0"/>
              <a:sym typeface="Avenir Next"/>
            </a:endParaRPr>
          </a:p>
        </p:txBody>
      </p:sp>
      <p:sp>
        <p:nvSpPr>
          <p:cNvPr id="357" name="Freeform: Shape 2055"/>
          <p:cNvSpPr/>
          <p:nvPr/>
        </p:nvSpPr>
        <p:spPr>
          <a:xfrm>
            <a:off x="3441847" y="1426663"/>
            <a:ext cx="952227" cy="213254"/>
          </a:xfrm>
          <a:custGeom>
            <a:avLst/>
            <a:gdLst/>
            <a:ahLst/>
            <a:cxnLst>
              <a:cxn ang="0">
                <a:pos x="wd2" y="hd2"/>
              </a:cxn>
              <a:cxn ang="5400000">
                <a:pos x="wd2" y="hd2"/>
              </a:cxn>
              <a:cxn ang="10800000">
                <a:pos x="wd2" y="hd2"/>
              </a:cxn>
              <a:cxn ang="16200000">
                <a:pos x="wd2" y="hd2"/>
              </a:cxn>
            </a:cxnLst>
            <a:rect l="0" t="0" r="r" b="b"/>
            <a:pathLst>
              <a:path w="21450" h="21321" extrusionOk="0">
                <a:moveTo>
                  <a:pt x="0" y="21321"/>
                </a:moveTo>
                <a:cubicBezTo>
                  <a:pt x="537" y="15995"/>
                  <a:pt x="1075" y="10669"/>
                  <a:pt x="2850" y="7118"/>
                </a:cubicBezTo>
                <a:cubicBezTo>
                  <a:pt x="4625" y="3568"/>
                  <a:pt x="7825" y="313"/>
                  <a:pt x="10650" y="17"/>
                </a:cubicBezTo>
                <a:cubicBezTo>
                  <a:pt x="13475" y="-279"/>
                  <a:pt x="18000" y="3420"/>
                  <a:pt x="19800" y="5343"/>
                </a:cubicBezTo>
                <a:cubicBezTo>
                  <a:pt x="21600" y="7266"/>
                  <a:pt x="21125" y="9929"/>
                  <a:pt x="21450" y="11557"/>
                </a:cubicBezTo>
              </a:path>
            </a:pathLst>
          </a:custGeom>
          <a:noFill/>
          <a:ln w="114300" cap="flat">
            <a:solidFill>
              <a:srgbClr val="FFC000"/>
            </a:solidFill>
            <a:prstDash val="solid"/>
            <a:miter lim="800000"/>
          </a:ln>
          <a:effectLst/>
        </p:spPr>
        <p:txBody>
          <a:bodyPr wrap="square" lIns="45720" tIns="45720" rIns="45720" bIns="45720" numCol="1" anchor="ctr">
            <a:noAutofit/>
          </a:bodyPr>
          <a:lstStyle/>
          <a:p>
            <a:pPr algn="ctr" hangingPunct="0">
              <a:defRPr sz="3600">
                <a:solidFill>
                  <a:srgbClr val="FFFFFF"/>
                </a:solidFill>
                <a:uFillTx/>
              </a:defRPr>
            </a:pPr>
            <a:endParaRPr kern="0">
              <a:solidFill>
                <a:srgbClr val="FFFFFF"/>
              </a:solidFill>
              <a:latin typeface="Times" pitchFamily="2" charset="0"/>
              <a:sym typeface="Avenir Next"/>
            </a:endParaRPr>
          </a:p>
        </p:txBody>
      </p:sp>
      <p:sp>
        <p:nvSpPr>
          <p:cNvPr id="358" name="Freeform: Shape 2056"/>
          <p:cNvSpPr/>
          <p:nvPr/>
        </p:nvSpPr>
        <p:spPr>
          <a:xfrm>
            <a:off x="3262055" y="2882917"/>
            <a:ext cx="1351763" cy="587375"/>
          </a:xfrm>
          <a:custGeom>
            <a:avLst/>
            <a:gdLst/>
            <a:ahLst/>
            <a:cxnLst>
              <a:cxn ang="0">
                <a:pos x="wd2" y="hd2"/>
              </a:cxn>
              <a:cxn ang="5400000">
                <a:pos x="wd2" y="hd2"/>
              </a:cxn>
              <a:cxn ang="10800000">
                <a:pos x="wd2" y="hd2"/>
              </a:cxn>
              <a:cxn ang="16200000">
                <a:pos x="wd2" y="hd2"/>
              </a:cxn>
            </a:cxnLst>
            <a:rect l="0" t="0" r="r" b="b"/>
            <a:pathLst>
              <a:path w="21600" h="20912" extrusionOk="0">
                <a:moveTo>
                  <a:pt x="21600" y="5374"/>
                </a:moveTo>
                <a:cubicBezTo>
                  <a:pt x="20687" y="9272"/>
                  <a:pt x="19773" y="13171"/>
                  <a:pt x="18514" y="15489"/>
                </a:cubicBezTo>
                <a:cubicBezTo>
                  <a:pt x="17255" y="17807"/>
                  <a:pt x="15836" y="18439"/>
                  <a:pt x="14045" y="19282"/>
                </a:cubicBezTo>
                <a:cubicBezTo>
                  <a:pt x="12254" y="20125"/>
                  <a:pt x="9594" y="21600"/>
                  <a:pt x="7767" y="20546"/>
                </a:cubicBezTo>
                <a:cubicBezTo>
                  <a:pt x="5941" y="19493"/>
                  <a:pt x="4380" y="16384"/>
                  <a:pt x="3086" y="12960"/>
                </a:cubicBezTo>
                <a:cubicBezTo>
                  <a:pt x="1791" y="9536"/>
                  <a:pt x="479" y="2371"/>
                  <a:pt x="0" y="0"/>
                </a:cubicBezTo>
              </a:path>
            </a:pathLst>
          </a:custGeom>
          <a:noFill/>
          <a:ln w="114300" cap="flat">
            <a:solidFill>
              <a:srgbClr val="FFC000"/>
            </a:solidFill>
            <a:prstDash val="solid"/>
            <a:miter lim="800000"/>
          </a:ln>
          <a:effectLst/>
        </p:spPr>
        <p:txBody>
          <a:bodyPr wrap="square" lIns="45720" tIns="45720" rIns="45720" bIns="45720" numCol="1" anchor="ctr">
            <a:noAutofit/>
          </a:bodyPr>
          <a:lstStyle/>
          <a:p>
            <a:pPr algn="ctr" hangingPunct="0">
              <a:defRPr sz="3600">
                <a:solidFill>
                  <a:srgbClr val="FFFFFF"/>
                </a:solidFill>
                <a:uFillTx/>
              </a:defRPr>
            </a:pPr>
            <a:endParaRPr kern="0">
              <a:solidFill>
                <a:srgbClr val="FFFFFF"/>
              </a:solidFill>
              <a:latin typeface="Times" pitchFamily="2" charset="0"/>
              <a:sym typeface="Avenir Next"/>
            </a:endParaRPr>
          </a:p>
        </p:txBody>
      </p:sp>
      <p:sp>
        <p:nvSpPr>
          <p:cNvPr id="359" name="Freeform: Shape 2057"/>
          <p:cNvSpPr/>
          <p:nvPr/>
        </p:nvSpPr>
        <p:spPr>
          <a:xfrm>
            <a:off x="4320826" y="3477781"/>
            <a:ext cx="379559" cy="6658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89" y="2280"/>
                  <a:pt x="20779" y="4560"/>
                  <a:pt x="20084" y="6624"/>
                </a:cubicBezTo>
                <a:cubicBezTo>
                  <a:pt x="19389" y="8688"/>
                  <a:pt x="18884" y="10560"/>
                  <a:pt x="17432" y="12384"/>
                </a:cubicBezTo>
                <a:cubicBezTo>
                  <a:pt x="15979" y="14208"/>
                  <a:pt x="13453" y="16368"/>
                  <a:pt x="11368" y="17568"/>
                </a:cubicBezTo>
                <a:cubicBezTo>
                  <a:pt x="9284" y="18768"/>
                  <a:pt x="6821" y="18912"/>
                  <a:pt x="4926" y="19584"/>
                </a:cubicBezTo>
                <a:cubicBezTo>
                  <a:pt x="3032" y="20256"/>
                  <a:pt x="1516" y="20928"/>
                  <a:pt x="0" y="21600"/>
                </a:cubicBezTo>
              </a:path>
            </a:pathLst>
          </a:custGeom>
          <a:noFill/>
          <a:ln w="114300" cap="flat">
            <a:solidFill>
              <a:srgbClr val="FFC000"/>
            </a:solidFill>
            <a:prstDash val="solid"/>
            <a:miter lim="800000"/>
          </a:ln>
          <a:effectLst/>
        </p:spPr>
        <p:txBody>
          <a:bodyPr wrap="square" lIns="45720" tIns="45720" rIns="45720" bIns="45720" numCol="1" anchor="ctr">
            <a:noAutofit/>
          </a:bodyPr>
          <a:lstStyle/>
          <a:p>
            <a:pPr algn="ctr" hangingPunct="0">
              <a:defRPr sz="3600">
                <a:solidFill>
                  <a:srgbClr val="FFFFFF"/>
                </a:solidFill>
                <a:uFillTx/>
              </a:defRPr>
            </a:pPr>
            <a:endParaRPr kern="0">
              <a:solidFill>
                <a:srgbClr val="FFFFFF"/>
              </a:solidFill>
              <a:latin typeface="Times" pitchFamily="2" charset="0"/>
              <a:sym typeface="Avenir Next"/>
            </a:endParaRPr>
          </a:p>
        </p:txBody>
      </p:sp>
      <p:pic>
        <p:nvPicPr>
          <p:cNvPr id="361" name="Image" descr="Image"/>
          <p:cNvPicPr>
            <a:picLocks noChangeAspect="1"/>
          </p:cNvPicPr>
          <p:nvPr/>
        </p:nvPicPr>
        <p:blipFill>
          <a:blip r:embed="rId4" cstate="print">
            <a:extLst/>
          </a:blip>
          <a:stretch>
            <a:fillRect/>
          </a:stretch>
        </p:blipFill>
        <p:spPr>
          <a:xfrm>
            <a:off x="6217383" y="2476265"/>
            <a:ext cx="2807637" cy="2414297"/>
          </a:xfrm>
          <a:prstGeom prst="rect">
            <a:avLst/>
          </a:prstGeom>
          <a:ln w="12700">
            <a:solidFill>
              <a:schemeClr val="tx1"/>
            </a:solidFill>
          </a:ln>
        </p:spPr>
      </p:pic>
      <p:pic>
        <p:nvPicPr>
          <p:cNvPr id="362" name="Image" descr="Image"/>
          <p:cNvPicPr>
            <a:picLocks noChangeAspect="1"/>
          </p:cNvPicPr>
          <p:nvPr/>
        </p:nvPicPr>
        <p:blipFill rotWithShape="1">
          <a:blip r:embed="rId5" cstate="print">
            <a:extLst/>
          </a:blip>
          <a:srcRect t="1195"/>
          <a:stretch/>
        </p:blipFill>
        <p:spPr>
          <a:xfrm>
            <a:off x="179704" y="2606274"/>
            <a:ext cx="2635733" cy="2273172"/>
          </a:xfrm>
          <a:prstGeom prst="rect">
            <a:avLst/>
          </a:prstGeom>
          <a:ln w="12700">
            <a:solidFill>
              <a:schemeClr val="tx1"/>
            </a:solidFill>
          </a:ln>
        </p:spPr>
      </p:pic>
      <p:sp>
        <p:nvSpPr>
          <p:cNvPr id="363" name="TextBox 16"/>
          <p:cNvSpPr txBox="1"/>
          <p:nvPr/>
        </p:nvSpPr>
        <p:spPr>
          <a:xfrm>
            <a:off x="520685" y="1339185"/>
            <a:ext cx="1527982" cy="115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marL="0" marR="0" defTabSz="1828800">
              <a:defRPr sz="4600" b="1">
                <a:uFillTx/>
              </a:defRPr>
            </a:lvl1pPr>
          </a:lstStyle>
          <a:p>
            <a:pPr defTabSz="914400" hangingPunct="0"/>
            <a:r>
              <a:rPr sz="2300" kern="0" dirty="0">
                <a:solidFill>
                  <a:srgbClr val="000000"/>
                </a:solidFill>
                <a:latin typeface="Times" pitchFamily="2" charset="0"/>
                <a:sym typeface="Avenir Next"/>
              </a:rPr>
              <a:t>Polarized </a:t>
            </a:r>
            <a:r>
              <a:rPr lang="en-US" sz="2300" kern="0" dirty="0">
                <a:solidFill>
                  <a:srgbClr val="000000"/>
                </a:solidFill>
                <a:latin typeface="Times" pitchFamily="2" charset="0"/>
                <a:sym typeface="Avenir Next"/>
              </a:rPr>
              <a:t> </a:t>
            </a:r>
          </a:p>
          <a:p>
            <a:pPr defTabSz="914400" hangingPunct="0"/>
            <a:r>
              <a:rPr lang="en-US" sz="2300" kern="0" dirty="0">
                <a:solidFill>
                  <a:srgbClr val="000000"/>
                </a:solidFill>
                <a:latin typeface="Times" pitchFamily="2" charset="0"/>
                <a:sym typeface="Avenir Next"/>
              </a:rPr>
              <a:t>Electron </a:t>
            </a:r>
          </a:p>
          <a:p>
            <a:pPr defTabSz="914400" hangingPunct="0"/>
            <a:r>
              <a:rPr sz="2300" kern="0" dirty="0">
                <a:solidFill>
                  <a:srgbClr val="000000"/>
                </a:solidFill>
                <a:latin typeface="Times" pitchFamily="2" charset="0"/>
                <a:sym typeface="Avenir Next"/>
              </a:rPr>
              <a:t>Source</a:t>
            </a:r>
          </a:p>
        </p:txBody>
      </p:sp>
      <p:sp>
        <p:nvSpPr>
          <p:cNvPr id="28" name="November 6, 2020">
            <a:extLst>
              <a:ext uri="{FF2B5EF4-FFF2-40B4-BE49-F238E27FC236}">
                <a16:creationId xmlns:a16="http://schemas.microsoft.com/office/drawing/2014/main" xmlns="" id="{5EC256E2-FC6C-5C4F-B3A7-BD36DFA828B3}"/>
              </a:ext>
            </a:extLst>
          </p:cNvPr>
          <p:cNvSpPr/>
          <p:nvPr/>
        </p:nvSpPr>
        <p:spPr>
          <a:xfrm>
            <a:off x="7008156" y="6564293"/>
            <a:ext cx="1587265"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October 12</a:t>
            </a:r>
            <a:r>
              <a:rPr sz="1400" kern="0" dirty="0">
                <a:latin typeface="Times" pitchFamily="2" charset="0"/>
                <a:sym typeface="Avenir Next"/>
              </a:rPr>
              <a:t>, 202</a:t>
            </a:r>
            <a:r>
              <a:rPr lang="en-US" sz="1400" kern="0" dirty="0">
                <a:latin typeface="Times" pitchFamily="2" charset="0"/>
                <a:sym typeface="Avenir Next"/>
              </a:rPr>
              <a:t>1</a:t>
            </a:r>
            <a:endParaRPr sz="1400" kern="0" dirty="0">
              <a:latin typeface="Times" pitchFamily="2" charset="0"/>
              <a:sym typeface="Avenir Next"/>
            </a:endParaRPr>
          </a:p>
        </p:txBody>
      </p:sp>
      <p:sp>
        <p:nvSpPr>
          <p:cNvPr id="30" name="JLab Seminar">
            <a:extLst>
              <a:ext uri="{FF2B5EF4-FFF2-40B4-BE49-F238E27FC236}">
                <a16:creationId xmlns:a16="http://schemas.microsoft.com/office/drawing/2014/main" xmlns="" id="{77449F4C-9B55-7C4D-9A0C-B34B1E4FAF00}"/>
              </a:ext>
            </a:extLst>
          </p:cNvPr>
          <p:cNvSpPr/>
          <p:nvPr/>
        </p:nvSpPr>
        <p:spPr>
          <a:xfrm>
            <a:off x="5265305" y="6564294"/>
            <a:ext cx="1531032"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DNP</a:t>
            </a:r>
            <a:endParaRPr sz="1400" kern="0" dirty="0">
              <a:latin typeface="Times" pitchFamily="2" charset="0"/>
              <a:sym typeface="Avenir Next"/>
            </a:endParaRPr>
          </a:p>
        </p:txBody>
      </p:sp>
      <p:sp>
        <p:nvSpPr>
          <p:cNvPr id="19" name="Rectangle 18"/>
          <p:cNvSpPr/>
          <p:nvPr/>
        </p:nvSpPr>
        <p:spPr>
          <a:xfrm>
            <a:off x="521989" y="5239425"/>
            <a:ext cx="8476441" cy="1200329"/>
          </a:xfrm>
          <a:prstGeom prst="rect">
            <a:avLst/>
          </a:prstGeom>
        </p:spPr>
        <p:txBody>
          <a:bodyPr wrap="square">
            <a:spAutoFit/>
          </a:bodyPr>
          <a:lstStyle/>
          <a:p>
            <a:r>
              <a:rPr lang="en-US" sz="2400" dirty="0"/>
              <a:t>Parity violation experiments at Jefferson Lab use a high-intensity polarized  electron beam, with very low beam jitter, and high-resolution spectrometers to isolate elastic scattering.</a:t>
            </a:r>
          </a:p>
        </p:txBody>
      </p:sp>
      <p:sp>
        <p:nvSpPr>
          <p:cNvPr id="21" name="TextBox 20"/>
          <p:cNvSpPr txBox="1"/>
          <p:nvPr/>
        </p:nvSpPr>
        <p:spPr>
          <a:xfrm>
            <a:off x="8534400" y="6404610"/>
            <a:ext cx="548640" cy="369332"/>
          </a:xfrm>
          <a:prstGeom prst="rect">
            <a:avLst/>
          </a:prstGeom>
          <a:noFill/>
        </p:spPr>
        <p:txBody>
          <a:bodyPr wrap="square" rtlCol="0">
            <a:spAutoFit/>
          </a:bodyPr>
          <a:lstStyle/>
          <a:p>
            <a:r>
              <a:rPr lang="en-US" dirty="0" smtClean="0"/>
              <a:t>p6</a:t>
            </a:r>
            <a:endParaRPr lang="en-US" dirty="0"/>
          </a:p>
        </p:txBody>
      </p:sp>
      <p:sp>
        <p:nvSpPr>
          <p:cNvPr id="23" name="TextBox 22">
            <a:extLst>
              <a:ext uri="{FF2B5EF4-FFF2-40B4-BE49-F238E27FC236}">
                <a16:creationId xmlns:a16="http://schemas.microsoft.com/office/drawing/2014/main" xmlns="" id="{854BCE34-2388-438C-B962-4A4E29919EC0}"/>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a:t>
            </a:r>
            <a:r>
              <a:rPr lang="en-US" sz="1400" dirty="0" smtClean="0">
                <a:solidFill>
                  <a:srgbClr val="002060"/>
                </a:solidFill>
              </a:rPr>
              <a:t>Hall A </a:t>
            </a:r>
            <a:r>
              <a:rPr lang="en-US" sz="1400" dirty="0" err="1" smtClean="0">
                <a:solidFill>
                  <a:srgbClr val="002060"/>
                </a:solidFill>
              </a:rPr>
              <a:t>Mtg</a:t>
            </a:r>
            <a:r>
              <a:rPr lang="en-US" sz="1400" dirty="0" smtClean="0">
                <a:solidFill>
                  <a:srgbClr val="002060"/>
                </a:solidFill>
              </a:rPr>
              <a:t>, Jan 2023</a:t>
            </a:r>
            <a:r>
              <a:rPr lang="en-US" sz="1400" dirty="0" smtClean="0">
                <a:solidFill>
                  <a:srgbClr val="002060"/>
                </a:solidFill>
              </a:rPr>
              <a:t> </a:t>
            </a:r>
            <a:endParaRPr lang="en-US" sz="1400" dirty="0">
              <a:solidFill>
                <a:srgbClr val="002060"/>
              </a:solidFill>
            </a:endParaRPr>
          </a:p>
        </p:txBody>
      </p:sp>
    </p:spTree>
    <p:extLst>
      <p:ext uri="{BB962C8B-B14F-4D97-AF65-F5344CB8AC3E}">
        <p14:creationId xmlns:p14="http://schemas.microsoft.com/office/powerpoint/2010/main" xmlns="" val="3219843120"/>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descr="C:\Users\Owner\Box Sync\PreBoxSync\2015\pictures\App_1_A-354x323.jpg">
            <a:extLst>
              <a:ext uri="{FF2B5EF4-FFF2-40B4-BE49-F238E27FC236}">
                <a16:creationId xmlns:a16="http://schemas.microsoft.com/office/drawing/2014/main" xmlns="" id="{55ABE3B0-35E1-3145-B432-D4ED7BC51508}"/>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5614" r="44375" b="4941"/>
          <a:stretch/>
        </p:blipFill>
        <p:spPr bwMode="auto">
          <a:xfrm>
            <a:off x="1524000" y="3581400"/>
            <a:ext cx="914400" cy="118884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5"/>
          <p:cNvGrpSpPr/>
          <p:nvPr/>
        </p:nvGrpSpPr>
        <p:grpSpPr>
          <a:xfrm>
            <a:off x="749024" y="1360248"/>
            <a:ext cx="1319709" cy="805101"/>
            <a:chOff x="152400" y="736600"/>
            <a:chExt cx="2959100" cy="2276475"/>
          </a:xfrm>
          <a:solidFill>
            <a:schemeClr val="bg1">
              <a:lumMod val="95000"/>
            </a:schemeClr>
          </a:solidFill>
        </p:grpSpPr>
        <p:pic>
          <p:nvPicPr>
            <p:cNvPr id="3" name="Picture 2" descr="https://upload.wikimedia.org/wikipedia/commons/6/6a/Sam_v1.png"/>
            <p:cNvPicPr>
              <a:picLocks noChangeAspect="1" noChangeArrowheads="1"/>
            </p:cNvPicPr>
            <p:nvPr/>
          </p:nvPicPr>
          <p:blipFill rotWithShape="1">
            <a:blip r:embed="rId4" cstate="print">
              <a:clrChange>
                <a:clrFrom>
                  <a:srgbClr val="FFFFFF"/>
                </a:clrFrom>
                <a:clrTo>
                  <a:srgbClr val="FFFFFF">
                    <a:alpha val="0"/>
                  </a:srgbClr>
                </a:clrTo>
              </a:clrChange>
              <a:duotone>
                <a:prstClr val="black"/>
                <a:srgbClr val="4600FD">
                  <a:tint val="45000"/>
                  <a:satMod val="400000"/>
                </a:srgbClr>
              </a:duotone>
              <a:extLst>
                <a:ext uri="{BEBA8EAE-BF5A-486C-A8C5-ECC9F3942E4B}">
                  <a14:imgProps xmlns:a14="http://schemas.microsoft.com/office/drawing/2010/main" xmlns="">
                    <a14:imgLayer r:embed="rId5">
                      <a14:imgEffect>
                        <a14:sharpenSoften amount="29000"/>
                      </a14:imgEffect>
                      <a14:imgEffect>
                        <a14:saturation sat="0"/>
                      </a14:imgEffect>
                      <a14:imgEffect>
                        <a14:brightnessContrast bright="23000" contrast="63000"/>
                      </a14:imgEffect>
                    </a14:imgLayer>
                  </a14:imgProps>
                </a:ext>
                <a:ext uri="{28A0092B-C50C-407E-A947-70E740481C1C}">
                  <a14:useLocalDpi xmlns:a14="http://schemas.microsoft.com/office/drawing/2010/main" xmlns="" val="0"/>
                </a:ext>
              </a:extLst>
            </a:blip>
            <a:srcRect r="66195" b="50000"/>
            <a:stretch/>
          </p:blipFill>
          <p:spPr bwMode="auto">
            <a:xfrm>
              <a:off x="152400" y="736600"/>
              <a:ext cx="2959100" cy="2276475"/>
            </a:xfrm>
            <a:prstGeom prst="rect">
              <a:avLst/>
            </a:prstGeom>
            <a:grpFill/>
            <a:extLst/>
          </p:spPr>
        </p:pic>
        <p:sp>
          <p:nvSpPr>
            <p:cNvPr id="2" name="Rectangle 1"/>
            <p:cNvSpPr/>
            <p:nvPr/>
          </p:nvSpPr>
          <p:spPr>
            <a:xfrm>
              <a:off x="304800" y="2895600"/>
              <a:ext cx="685800" cy="117475"/>
            </a:xfrm>
            <a:prstGeom prst="rect">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grpSp>
      <p:grpSp>
        <p:nvGrpSpPr>
          <p:cNvPr id="6" name="Group 7"/>
          <p:cNvGrpSpPr/>
          <p:nvPr/>
        </p:nvGrpSpPr>
        <p:grpSpPr>
          <a:xfrm>
            <a:off x="692280" y="2276272"/>
            <a:ext cx="1443589" cy="922879"/>
            <a:chOff x="3302000" y="2982912"/>
            <a:chExt cx="2959100" cy="2560639"/>
          </a:xfrm>
        </p:grpSpPr>
        <p:pic>
          <p:nvPicPr>
            <p:cNvPr id="5" name="Picture 4" descr="https://upload.wikimedia.org/wikipedia/commons/6/6a/Sam_v1.png"/>
            <p:cNvPicPr>
              <a:picLocks noChangeAspect="1" noChangeArrowheads="1"/>
            </p:cNvPicPr>
            <p:nvPr/>
          </p:nvPicPr>
          <p:blipFill rotWithShape="1">
            <a:blip r:embed="rId6" cstate="print">
              <a:clrChange>
                <a:clrFrom>
                  <a:srgbClr val="FFFFFF"/>
                </a:clrFrom>
                <a:clrTo>
                  <a:srgbClr val="FFFFFF">
                    <a:alpha val="0"/>
                  </a:srgbClr>
                </a:clrTo>
              </a:clrChange>
              <a:duotone>
                <a:prstClr val="black"/>
                <a:srgbClr val="FF6900">
                  <a:tint val="45000"/>
                  <a:satMod val="400000"/>
                </a:srgbClr>
              </a:duotone>
              <a:extLst>
                <a:ext uri="{BEBA8EAE-BF5A-486C-A8C5-ECC9F3942E4B}">
                  <a14:imgProps xmlns:a14="http://schemas.microsoft.com/office/drawing/2010/main" xmlns="">
                    <a14:imgLayer r:embed="rId7">
                      <a14:imgEffect>
                        <a14:saturation sat="0"/>
                      </a14:imgEffect>
                      <a14:imgEffect>
                        <a14:brightnessContrast contrast="80000"/>
                      </a14:imgEffect>
                    </a14:imgLayer>
                  </a14:imgProps>
                </a:ext>
                <a:ext uri="{28A0092B-C50C-407E-A947-70E740481C1C}">
                  <a14:useLocalDpi xmlns:a14="http://schemas.microsoft.com/office/drawing/2010/main" xmlns="" val="0"/>
                </a:ext>
              </a:extLst>
            </a:blip>
            <a:srcRect t="47769" r="66195"/>
            <a:stretch/>
          </p:blipFill>
          <p:spPr bwMode="auto">
            <a:xfrm>
              <a:off x="3302000" y="3165475"/>
              <a:ext cx="2959100" cy="237807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4267200" y="2982912"/>
              <a:ext cx="762000" cy="3698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grpSp>
      <p:sp>
        <p:nvSpPr>
          <p:cNvPr id="36" name="TextBox 35"/>
          <p:cNvSpPr txBox="1"/>
          <p:nvPr/>
        </p:nvSpPr>
        <p:spPr>
          <a:xfrm>
            <a:off x="6400800" y="742544"/>
            <a:ext cx="19781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Times" pitchFamily="2" charset="0"/>
              </a:rPr>
              <a:t>Electron Beam</a:t>
            </a:r>
          </a:p>
        </p:txBody>
      </p:sp>
      <p:sp>
        <p:nvSpPr>
          <p:cNvPr id="17" name="TextBox 16"/>
          <p:cNvSpPr txBox="1"/>
          <p:nvPr/>
        </p:nvSpPr>
        <p:spPr>
          <a:xfrm>
            <a:off x="1467256" y="4724400"/>
            <a:ext cx="1143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Times" pitchFamily="2" charset="0"/>
              </a:rPr>
              <a:t>Pockels</a:t>
            </a:r>
            <a:r>
              <a:rPr kumimoji="0" lang="en-US" sz="1600" b="0" i="0" u="none" strike="noStrike" kern="1200" cap="none" spc="0" normalizeH="0" baseline="0" noProof="0" dirty="0">
                <a:ln>
                  <a:noFill/>
                </a:ln>
                <a:solidFill>
                  <a:prstClr val="black"/>
                </a:solidFill>
                <a:effectLst/>
                <a:uLnTx/>
                <a:uFillTx/>
                <a:latin typeface="Times" pitchFamily="2" charset="0"/>
              </a:rPr>
              <a:t> Cell</a:t>
            </a:r>
          </a:p>
        </p:txBody>
      </p:sp>
      <p:pic>
        <p:nvPicPr>
          <p:cNvPr id="38" name="Picture 37" descr="https://upload.wikimedia.org/wikipedia/commons/6/6a/Sam_v1.png"/>
          <p:cNvPicPr>
            <a:picLocks noChangeAspect="1" noChangeArrowheads="1"/>
          </p:cNvPicPr>
          <p:nvPr/>
        </p:nvPicPr>
        <p:blipFill rotWithShape="1">
          <a:blip r:embed="rId8"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xmlns="" val="0"/>
              </a:ext>
            </a:extLst>
          </a:blip>
          <a:srcRect t="47769" r="66195"/>
          <a:stretch/>
        </p:blipFill>
        <p:spPr bwMode="auto">
          <a:xfrm rot="15781752">
            <a:off x="4185859" y="4140598"/>
            <a:ext cx="527520" cy="250857"/>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Rectangle 38"/>
          <p:cNvSpPr/>
          <p:nvPr/>
        </p:nvSpPr>
        <p:spPr>
          <a:xfrm rot="15781752">
            <a:off x="4259611" y="4290369"/>
            <a:ext cx="135842" cy="39019"/>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pic>
        <p:nvPicPr>
          <p:cNvPr id="41" name="Picture 40" descr="https://upload.wikimedia.org/wikipedia/commons/6/6a/Sam_v1.png"/>
          <p:cNvPicPr>
            <a:picLocks noChangeAspect="1" noChangeArrowheads="1"/>
          </p:cNvPicPr>
          <p:nvPr/>
        </p:nvPicPr>
        <p:blipFill rotWithShape="1">
          <a:blip r:embed="rId9"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r="66195" b="50000"/>
          <a:stretch/>
        </p:blipFill>
        <p:spPr bwMode="auto">
          <a:xfrm rot="15677035">
            <a:off x="4233102" y="3625484"/>
            <a:ext cx="544202" cy="236052"/>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Rectangle 41"/>
          <p:cNvSpPr/>
          <p:nvPr/>
        </p:nvSpPr>
        <p:spPr>
          <a:xfrm rot="15677035">
            <a:off x="4573357" y="3893722"/>
            <a:ext cx="126124" cy="12183"/>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pic>
        <p:nvPicPr>
          <p:cNvPr id="44" name="Picture 43" descr="https://upload.wikimedia.org/wikipedia/commons/6/6a/Sam_v1.png"/>
          <p:cNvPicPr>
            <a:picLocks noChangeAspect="1" noChangeArrowheads="1"/>
          </p:cNvPicPr>
          <p:nvPr/>
        </p:nvPicPr>
        <p:blipFill rotWithShape="1">
          <a:blip r:embed="rId8"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xmlns="" val="0"/>
              </a:ext>
            </a:extLst>
          </a:blip>
          <a:srcRect t="47769" r="66195"/>
          <a:stretch/>
        </p:blipFill>
        <p:spPr bwMode="auto">
          <a:xfrm rot="15781752">
            <a:off x="4289319" y="3100503"/>
            <a:ext cx="527520" cy="250857"/>
          </a:xfrm>
          <a:prstGeom prst="rect">
            <a:avLst/>
          </a:prstGeom>
          <a:noFill/>
          <a:extLst>
            <a:ext uri="{909E8E84-426E-40DD-AFC4-6F175D3DCCD1}">
              <a14:hiddenFill xmlns:a14="http://schemas.microsoft.com/office/drawing/2010/main" xmlns="">
                <a:solidFill>
                  <a:srgbClr val="FFFFFF"/>
                </a:solidFill>
              </a14:hiddenFill>
            </a:ext>
          </a:extLst>
        </p:spPr>
      </p:pic>
      <p:sp>
        <p:nvSpPr>
          <p:cNvPr id="45" name="Rectangle 44"/>
          <p:cNvSpPr/>
          <p:nvPr/>
        </p:nvSpPr>
        <p:spPr>
          <a:xfrm rot="15781752">
            <a:off x="4363071" y="3250275"/>
            <a:ext cx="135842" cy="39019"/>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pic>
        <p:nvPicPr>
          <p:cNvPr id="47" name="Picture 46" descr="https://upload.wikimedia.org/wikipedia/commons/6/6a/Sam_v1.png"/>
          <p:cNvPicPr>
            <a:picLocks noChangeAspect="1" noChangeArrowheads="1"/>
          </p:cNvPicPr>
          <p:nvPr/>
        </p:nvPicPr>
        <p:blipFill rotWithShape="1">
          <a:blip r:embed="rId9"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r="66195" b="50000"/>
          <a:stretch/>
        </p:blipFill>
        <p:spPr bwMode="auto">
          <a:xfrm rot="15677035">
            <a:off x="4336562" y="2585387"/>
            <a:ext cx="544202" cy="236052"/>
          </a:xfrm>
          <a:prstGeom prst="rect">
            <a:avLst/>
          </a:prstGeom>
          <a:noFill/>
          <a:extLst>
            <a:ext uri="{909E8E84-426E-40DD-AFC4-6F175D3DCCD1}">
              <a14:hiddenFill xmlns:a14="http://schemas.microsoft.com/office/drawing/2010/main" xmlns="">
                <a:solidFill>
                  <a:srgbClr val="FFFFFF"/>
                </a:solidFill>
              </a14:hiddenFill>
            </a:ext>
          </a:extLst>
        </p:spPr>
      </p:pic>
      <p:sp>
        <p:nvSpPr>
          <p:cNvPr id="48" name="Rectangle 47"/>
          <p:cNvSpPr/>
          <p:nvPr/>
        </p:nvSpPr>
        <p:spPr>
          <a:xfrm rot="15677035">
            <a:off x="4676817" y="2853626"/>
            <a:ext cx="126124" cy="12183"/>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pic>
        <p:nvPicPr>
          <p:cNvPr id="50" name="Picture 49" descr="https://upload.wikimedia.org/wikipedia/commons/6/6a/Sam_v1.png"/>
          <p:cNvPicPr>
            <a:picLocks noChangeAspect="1" noChangeArrowheads="1"/>
          </p:cNvPicPr>
          <p:nvPr/>
        </p:nvPicPr>
        <p:blipFill rotWithShape="1">
          <a:blip r:embed="rId8"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xmlns="" val="0"/>
              </a:ext>
            </a:extLst>
          </a:blip>
          <a:srcRect t="47769" r="66195"/>
          <a:stretch/>
        </p:blipFill>
        <p:spPr bwMode="auto">
          <a:xfrm rot="15781752">
            <a:off x="4077769" y="5255862"/>
            <a:ext cx="527520" cy="250857"/>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Rectangle 50"/>
          <p:cNvSpPr/>
          <p:nvPr/>
        </p:nvSpPr>
        <p:spPr>
          <a:xfrm rot="15781752">
            <a:off x="4151520" y="5405634"/>
            <a:ext cx="135842" cy="39019"/>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pic>
        <p:nvPicPr>
          <p:cNvPr id="53" name="Picture 52" descr="https://upload.wikimedia.org/wikipedia/commons/6/6a/Sam_v1.png"/>
          <p:cNvPicPr>
            <a:picLocks noChangeAspect="1" noChangeArrowheads="1"/>
          </p:cNvPicPr>
          <p:nvPr/>
        </p:nvPicPr>
        <p:blipFill rotWithShape="1">
          <a:blip r:embed="rId9"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r="66195" b="50000"/>
          <a:stretch/>
        </p:blipFill>
        <p:spPr bwMode="auto">
          <a:xfrm rot="15677035">
            <a:off x="4125012" y="4740746"/>
            <a:ext cx="544202" cy="236052"/>
          </a:xfrm>
          <a:prstGeom prst="rect">
            <a:avLst/>
          </a:prstGeom>
          <a:noFill/>
          <a:extLst>
            <a:ext uri="{909E8E84-426E-40DD-AFC4-6F175D3DCCD1}">
              <a14:hiddenFill xmlns:a14="http://schemas.microsoft.com/office/drawing/2010/main" xmlns="">
                <a:solidFill>
                  <a:srgbClr val="FFFFFF"/>
                </a:solidFill>
              </a14:hiddenFill>
            </a:ext>
          </a:extLst>
        </p:spPr>
      </p:pic>
      <p:sp>
        <p:nvSpPr>
          <p:cNvPr id="54" name="Rectangle 53"/>
          <p:cNvSpPr/>
          <p:nvPr/>
        </p:nvSpPr>
        <p:spPr>
          <a:xfrm rot="15677035">
            <a:off x="4465267" y="5008985"/>
            <a:ext cx="126124" cy="12183"/>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pic>
        <p:nvPicPr>
          <p:cNvPr id="78" name="Picture 77"/>
          <p:cNvPicPr>
            <a:picLocks noChangeAspect="1"/>
          </p:cNvPicPr>
          <p:nvPr/>
        </p:nvPicPr>
        <p:blipFill>
          <a:blip r:embed="rId10" cstate="print">
            <a:clrChange>
              <a:clrFrom>
                <a:srgbClr val="FFFFFF"/>
              </a:clrFrom>
              <a:clrTo>
                <a:srgbClr val="FFFFFF">
                  <a:alpha val="0"/>
                </a:srgbClr>
              </a:clrTo>
            </a:clrChange>
          </a:blip>
          <a:stretch>
            <a:fillRect/>
          </a:stretch>
        </p:blipFill>
        <p:spPr>
          <a:xfrm>
            <a:off x="4297251" y="1340791"/>
            <a:ext cx="913533" cy="1110553"/>
          </a:xfrm>
          <a:prstGeom prst="rect">
            <a:avLst/>
          </a:prstGeom>
        </p:spPr>
      </p:pic>
      <p:sp>
        <p:nvSpPr>
          <p:cNvPr id="81" name="TextBox 80"/>
          <p:cNvSpPr txBox="1"/>
          <p:nvPr/>
        </p:nvSpPr>
        <p:spPr>
          <a:xfrm rot="16610560">
            <a:off x="3368426" y="3320443"/>
            <a:ext cx="17985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pitchFamily="2" charset="0"/>
              </a:rPr>
              <a:t>Laser beam</a:t>
            </a:r>
          </a:p>
        </p:txBody>
      </p:sp>
      <p:sp>
        <p:nvSpPr>
          <p:cNvPr id="82" name="TextBox 81"/>
          <p:cNvSpPr txBox="1"/>
          <p:nvPr/>
        </p:nvSpPr>
        <p:spPr>
          <a:xfrm rot="4943592">
            <a:off x="4235430" y="3543260"/>
            <a:ext cx="17985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pitchFamily="2" charset="0"/>
              </a:rPr>
              <a:t>e- beam</a:t>
            </a:r>
          </a:p>
        </p:txBody>
      </p:sp>
      <p:pic>
        <p:nvPicPr>
          <p:cNvPr id="83" name="Picture 2"/>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6666" t="21881" r="32084" b="29294"/>
          <a:stretch/>
        </p:blipFill>
        <p:spPr bwMode="auto">
          <a:xfrm rot="16786009">
            <a:off x="3938772" y="5868337"/>
            <a:ext cx="638248" cy="2861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19" name="Straight Connector 18"/>
          <p:cNvCxnSpPr/>
          <p:nvPr/>
        </p:nvCxnSpPr>
        <p:spPr>
          <a:xfrm flipV="1">
            <a:off x="4193021" y="1806151"/>
            <a:ext cx="533671" cy="46616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4739879" y="1851860"/>
            <a:ext cx="350927" cy="411834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7" name="Picture 2" descr="https://upload.wikimedia.org/wikipedia/commons/6/6a/Sam_v1.png"/>
          <p:cNvPicPr>
            <a:picLocks noChangeAspect="1" noChangeArrowheads="1"/>
          </p:cNvPicPr>
          <p:nvPr/>
        </p:nvPicPr>
        <p:blipFill rotWithShape="1">
          <a:blip r:embed="rId1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l="33243" t="68456" r="38320"/>
          <a:stretch/>
        </p:blipFill>
        <p:spPr bwMode="auto">
          <a:xfrm rot="3882443">
            <a:off x="4576645" y="3086227"/>
            <a:ext cx="497414" cy="235571"/>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Rectangle 57"/>
          <p:cNvSpPr/>
          <p:nvPr/>
        </p:nvSpPr>
        <p:spPr>
          <a:xfrm rot="3882443">
            <a:off x="4773505" y="3143332"/>
            <a:ext cx="334993" cy="31768"/>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pic>
        <p:nvPicPr>
          <p:cNvPr id="60" name="Picture 2" descr="https://upload.wikimedia.org/wikipedia/commons/6/6a/Sam_v1.png"/>
          <p:cNvPicPr>
            <a:picLocks noChangeAspect="1" noChangeArrowheads="1"/>
          </p:cNvPicPr>
          <p:nvPr/>
        </p:nvPicPr>
        <p:blipFill rotWithShape="1">
          <a:blip r:embed="rId1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xmlns="" val="0"/>
              </a:ext>
            </a:extLst>
          </a:blip>
          <a:srcRect l="32499" t="21060" r="39064" b="50000"/>
          <a:stretch/>
        </p:blipFill>
        <p:spPr bwMode="auto">
          <a:xfrm rot="3837788">
            <a:off x="4541728" y="2579474"/>
            <a:ext cx="497414" cy="216127"/>
          </a:xfrm>
          <a:prstGeom prst="rect">
            <a:avLst/>
          </a:prstGeom>
          <a:noFill/>
          <a:extLst>
            <a:ext uri="{909E8E84-426E-40DD-AFC4-6F175D3DCCD1}">
              <a14:hiddenFill xmlns:a14="http://schemas.microsoft.com/office/drawing/2010/main" xmlns="">
                <a:solidFill>
                  <a:srgbClr val="FFFFFF"/>
                </a:solidFill>
              </a14:hiddenFill>
            </a:ext>
          </a:extLst>
        </p:spPr>
      </p:pic>
      <p:sp>
        <p:nvSpPr>
          <p:cNvPr id="61" name="Rectangle 60"/>
          <p:cNvSpPr/>
          <p:nvPr/>
        </p:nvSpPr>
        <p:spPr>
          <a:xfrm rot="3837788">
            <a:off x="4739152" y="2643973"/>
            <a:ext cx="334993" cy="31768"/>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sp>
        <p:nvSpPr>
          <p:cNvPr id="62" name="Rectangle 61"/>
          <p:cNvSpPr/>
          <p:nvPr/>
        </p:nvSpPr>
        <p:spPr>
          <a:xfrm rot="3837788">
            <a:off x="4555196" y="2535013"/>
            <a:ext cx="334993" cy="31768"/>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pic>
        <p:nvPicPr>
          <p:cNvPr id="64" name="Picture 2" descr="https://upload.wikimedia.org/wikipedia/commons/6/6a/Sam_v1.png"/>
          <p:cNvPicPr>
            <a:picLocks noChangeAspect="1" noChangeArrowheads="1"/>
          </p:cNvPicPr>
          <p:nvPr/>
        </p:nvPicPr>
        <p:blipFill rotWithShape="1">
          <a:blip r:embed="rId1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l="33243" t="68456" r="38320"/>
          <a:stretch/>
        </p:blipFill>
        <p:spPr bwMode="auto">
          <a:xfrm rot="3882443">
            <a:off x="4659816" y="4101457"/>
            <a:ext cx="497414" cy="235571"/>
          </a:xfrm>
          <a:prstGeom prst="rect">
            <a:avLst/>
          </a:prstGeom>
          <a:noFill/>
          <a:extLst>
            <a:ext uri="{909E8E84-426E-40DD-AFC4-6F175D3DCCD1}">
              <a14:hiddenFill xmlns:a14="http://schemas.microsoft.com/office/drawing/2010/main" xmlns="">
                <a:solidFill>
                  <a:srgbClr val="FFFFFF"/>
                </a:solidFill>
              </a14:hiddenFill>
            </a:ext>
          </a:extLst>
        </p:spPr>
      </p:pic>
      <p:sp>
        <p:nvSpPr>
          <p:cNvPr id="65" name="Rectangle 64"/>
          <p:cNvSpPr/>
          <p:nvPr/>
        </p:nvSpPr>
        <p:spPr>
          <a:xfrm rot="3882443">
            <a:off x="4856674" y="4158562"/>
            <a:ext cx="334993" cy="31768"/>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pic>
        <p:nvPicPr>
          <p:cNvPr id="67" name="Picture 2" descr="https://upload.wikimedia.org/wikipedia/commons/6/6a/Sam_v1.png"/>
          <p:cNvPicPr>
            <a:picLocks noChangeAspect="1" noChangeArrowheads="1"/>
          </p:cNvPicPr>
          <p:nvPr/>
        </p:nvPicPr>
        <p:blipFill rotWithShape="1">
          <a:blip r:embed="rId1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xmlns="" val="0"/>
              </a:ext>
            </a:extLst>
          </a:blip>
          <a:srcRect l="32499" t="21060" r="39064" b="50000"/>
          <a:stretch/>
        </p:blipFill>
        <p:spPr bwMode="auto">
          <a:xfrm rot="3837788">
            <a:off x="4624897" y="3594704"/>
            <a:ext cx="497414" cy="216127"/>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rot="3837788">
            <a:off x="4822321" y="3659203"/>
            <a:ext cx="334993" cy="31768"/>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sp>
        <p:nvSpPr>
          <p:cNvPr id="69" name="Rectangle 68"/>
          <p:cNvSpPr/>
          <p:nvPr/>
        </p:nvSpPr>
        <p:spPr>
          <a:xfrm rot="3837788">
            <a:off x="4638366" y="3550243"/>
            <a:ext cx="334993" cy="31768"/>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pic>
        <p:nvPicPr>
          <p:cNvPr id="71" name="Picture 2" descr="https://upload.wikimedia.org/wikipedia/commons/6/6a/Sam_v1.png"/>
          <p:cNvPicPr>
            <a:picLocks noChangeAspect="1" noChangeArrowheads="1"/>
          </p:cNvPicPr>
          <p:nvPr/>
        </p:nvPicPr>
        <p:blipFill rotWithShape="1">
          <a:blip r:embed="rId1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l="33243" t="68456" r="38320"/>
          <a:stretch/>
        </p:blipFill>
        <p:spPr bwMode="auto">
          <a:xfrm rot="3882443">
            <a:off x="4737334" y="5120434"/>
            <a:ext cx="497414" cy="235571"/>
          </a:xfrm>
          <a:prstGeom prst="rect">
            <a:avLst/>
          </a:prstGeom>
          <a:noFill/>
          <a:extLst>
            <a:ext uri="{909E8E84-426E-40DD-AFC4-6F175D3DCCD1}">
              <a14:hiddenFill xmlns:a14="http://schemas.microsoft.com/office/drawing/2010/main" xmlns="">
                <a:solidFill>
                  <a:srgbClr val="FFFFFF"/>
                </a:solidFill>
              </a14:hiddenFill>
            </a:ext>
          </a:extLst>
        </p:spPr>
      </p:pic>
      <p:sp>
        <p:nvSpPr>
          <p:cNvPr id="72" name="Rectangle 71"/>
          <p:cNvSpPr/>
          <p:nvPr/>
        </p:nvSpPr>
        <p:spPr>
          <a:xfrm rot="3882443">
            <a:off x="4934193" y="5177539"/>
            <a:ext cx="334993" cy="31768"/>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pic>
        <p:nvPicPr>
          <p:cNvPr id="74" name="Picture 2" descr="https://upload.wikimedia.org/wikipedia/commons/6/6a/Sam_v1.png"/>
          <p:cNvPicPr>
            <a:picLocks noChangeAspect="1" noChangeArrowheads="1"/>
          </p:cNvPicPr>
          <p:nvPr/>
        </p:nvPicPr>
        <p:blipFill rotWithShape="1">
          <a:blip r:embed="rId1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xmlns="" val="0"/>
              </a:ext>
            </a:extLst>
          </a:blip>
          <a:srcRect l="32499" t="21060" r="39064" b="50000"/>
          <a:stretch/>
        </p:blipFill>
        <p:spPr bwMode="auto">
          <a:xfrm rot="3837788">
            <a:off x="4701102" y="4597784"/>
            <a:ext cx="497414" cy="216127"/>
          </a:xfrm>
          <a:prstGeom prst="rect">
            <a:avLst/>
          </a:prstGeom>
          <a:noFill/>
          <a:extLst>
            <a:ext uri="{909E8E84-426E-40DD-AFC4-6F175D3DCCD1}">
              <a14:hiddenFill xmlns:a14="http://schemas.microsoft.com/office/drawing/2010/main" xmlns="">
                <a:solidFill>
                  <a:srgbClr val="FFFFFF"/>
                </a:solidFill>
              </a14:hiddenFill>
            </a:ext>
          </a:extLst>
        </p:spPr>
      </p:pic>
      <p:sp>
        <p:nvSpPr>
          <p:cNvPr id="75" name="Rectangle 74"/>
          <p:cNvSpPr/>
          <p:nvPr/>
        </p:nvSpPr>
        <p:spPr>
          <a:xfrm rot="3837788">
            <a:off x="4898526" y="4662283"/>
            <a:ext cx="334993" cy="31768"/>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sp>
        <p:nvSpPr>
          <p:cNvPr id="76" name="Rectangle 75"/>
          <p:cNvSpPr/>
          <p:nvPr/>
        </p:nvSpPr>
        <p:spPr>
          <a:xfrm rot="3837788">
            <a:off x="4714572" y="4553323"/>
            <a:ext cx="334993" cy="31768"/>
          </a:xfrm>
          <a:prstGeom prst="rect">
            <a:avLst/>
          </a:prstGeom>
          <a:solidFill>
            <a:schemeClr val="bg1">
              <a:lumMod val="95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sp>
        <p:nvSpPr>
          <p:cNvPr id="24" name="Oval 23"/>
          <p:cNvSpPr/>
          <p:nvPr/>
        </p:nvSpPr>
        <p:spPr>
          <a:xfrm>
            <a:off x="4701590" y="1798278"/>
            <a:ext cx="56425" cy="875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sp>
        <p:nvSpPr>
          <p:cNvPr id="85" name="TextBox 84"/>
          <p:cNvSpPr txBox="1"/>
          <p:nvPr/>
        </p:nvSpPr>
        <p:spPr>
          <a:xfrm>
            <a:off x="4541518" y="5970204"/>
            <a:ext cx="10226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pitchFamily="2" charset="0"/>
              </a:rPr>
              <a:t>accelerator</a:t>
            </a:r>
          </a:p>
        </p:txBody>
      </p:sp>
      <p:sp>
        <p:nvSpPr>
          <p:cNvPr id="27" name="Rounded Rectangle 26"/>
          <p:cNvSpPr/>
          <p:nvPr/>
        </p:nvSpPr>
        <p:spPr>
          <a:xfrm>
            <a:off x="4553081" y="5970203"/>
            <a:ext cx="972287" cy="400110"/>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pic>
        <p:nvPicPr>
          <p:cNvPr id="89" name="Picture 88"/>
          <p:cNvPicPr>
            <a:picLocks noChangeAspect="1"/>
          </p:cNvPicPr>
          <p:nvPr/>
        </p:nvPicPr>
        <p:blipFill rotWithShape="1">
          <a:blip r:embed="rId14" cstate="print"/>
          <a:srcRect t="17271" b="22185"/>
          <a:stretch/>
        </p:blipFill>
        <p:spPr>
          <a:xfrm>
            <a:off x="6570870" y="5258413"/>
            <a:ext cx="1845447" cy="998462"/>
          </a:xfrm>
          <a:prstGeom prst="rect">
            <a:avLst/>
          </a:prstGeom>
        </p:spPr>
      </p:pic>
      <p:cxnSp>
        <p:nvCxnSpPr>
          <p:cNvPr id="90" name="Straight Connector 89"/>
          <p:cNvCxnSpPr/>
          <p:nvPr/>
        </p:nvCxnSpPr>
        <p:spPr>
          <a:xfrm>
            <a:off x="5446222" y="5970203"/>
            <a:ext cx="1241111"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6689277" y="4899124"/>
            <a:ext cx="20546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pitchFamily="2" charset="0"/>
              </a:rPr>
              <a:t>Experimental Hall</a:t>
            </a:r>
          </a:p>
        </p:txBody>
      </p:sp>
      <p:pic>
        <p:nvPicPr>
          <p:cNvPr id="94" name="Picture 2"/>
          <p:cNvPicPr>
            <a:picLocks noChangeAspect="1" noChangeArrowheads="1"/>
          </p:cNvPicPr>
          <p:nvPr/>
        </p:nvPicPr>
        <p:blipFill rotWithShape="1">
          <a:blip r:embed="rId15" cstate="print">
            <a:clrChange>
              <a:clrFrom>
                <a:srgbClr val="FFFFFF"/>
              </a:clrFrom>
              <a:clrTo>
                <a:srgbClr val="FFFFFF">
                  <a:alpha val="0"/>
                </a:srgbClr>
              </a:clrTo>
            </a:clrChange>
            <a:grayscl/>
            <a:extLst>
              <a:ext uri="{28A0092B-C50C-407E-A947-70E740481C1C}">
                <a14:useLocalDpi xmlns:a14="http://schemas.microsoft.com/office/drawing/2010/main" xmlns="" val="0"/>
              </a:ext>
            </a:extLst>
          </a:blip>
          <a:srcRect l="11421" t="79908" r="71198" b="9202"/>
          <a:stretch/>
        </p:blipFill>
        <p:spPr bwMode="auto">
          <a:xfrm>
            <a:off x="3113477" y="4618460"/>
            <a:ext cx="579503" cy="5085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52" name="Rectangle 2051"/>
          <p:cNvSpPr/>
          <p:nvPr/>
        </p:nvSpPr>
        <p:spPr>
          <a:xfrm>
            <a:off x="2743200" y="3886200"/>
            <a:ext cx="14253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pitchFamily="2" charset="0"/>
              </a:rPr>
              <a:t>Randomized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pitchFamily="2" charset="0"/>
              </a:rPr>
              <a:t>Helicity Signal</a:t>
            </a:r>
          </a:p>
        </p:txBody>
      </p:sp>
      <p:sp>
        <p:nvSpPr>
          <p:cNvPr id="2053" name="Lightning Bolt 2052"/>
          <p:cNvSpPr/>
          <p:nvPr/>
        </p:nvSpPr>
        <p:spPr>
          <a:xfrm>
            <a:off x="3886200" y="5665885"/>
            <a:ext cx="266357" cy="362390"/>
          </a:xfrm>
          <a:prstGeom prst="lightningBol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sp>
        <p:nvSpPr>
          <p:cNvPr id="98" name="TextBox 97"/>
          <p:cNvSpPr txBox="1"/>
          <p:nvPr/>
        </p:nvSpPr>
        <p:spPr>
          <a:xfrm>
            <a:off x="645264" y="752272"/>
            <a:ext cx="16014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Times" pitchFamily="2" charset="0"/>
              </a:rPr>
              <a:t>Laser Beam</a:t>
            </a:r>
          </a:p>
        </p:txBody>
      </p:sp>
      <p:sp>
        <p:nvSpPr>
          <p:cNvPr id="2054" name="TextBox 2053"/>
          <p:cNvSpPr txBox="1"/>
          <p:nvPr/>
        </p:nvSpPr>
        <p:spPr>
          <a:xfrm>
            <a:off x="2286000" y="1219200"/>
            <a:ext cx="1718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Times" pitchFamily="2" charset="0"/>
              </a:rPr>
              <a:t>Circularly polarized light</a:t>
            </a:r>
          </a:p>
        </p:txBody>
      </p:sp>
      <p:sp>
        <p:nvSpPr>
          <p:cNvPr id="100" name="Freeform 99"/>
          <p:cNvSpPr/>
          <p:nvPr/>
        </p:nvSpPr>
        <p:spPr>
          <a:xfrm>
            <a:off x="890091" y="3403390"/>
            <a:ext cx="867564" cy="1817936"/>
          </a:xfrm>
          <a:custGeom>
            <a:avLst/>
            <a:gdLst>
              <a:gd name="connsiteX0" fmla="*/ 594911 w 594911"/>
              <a:gd name="connsiteY0" fmla="*/ 208189 h 1662416"/>
              <a:gd name="connsiteX1" fmla="*/ 473725 w 594911"/>
              <a:gd name="connsiteY1" fmla="*/ 9886 h 1662416"/>
              <a:gd name="connsiteX2" fmla="*/ 143219 w 594911"/>
              <a:gd name="connsiteY2" fmla="*/ 483611 h 1662416"/>
              <a:gd name="connsiteX3" fmla="*/ 176270 w 594911"/>
              <a:gd name="connsiteY3" fmla="*/ 1221741 h 1662416"/>
              <a:gd name="connsiteX4" fmla="*/ 0 w 594911"/>
              <a:gd name="connsiteY4" fmla="*/ 1662416 h 1662416"/>
              <a:gd name="connsiteX5" fmla="*/ 0 w 594911"/>
              <a:gd name="connsiteY5" fmla="*/ 1662416 h 16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911" h="1662416">
                <a:moveTo>
                  <a:pt x="594911" y="208189"/>
                </a:moveTo>
                <a:cubicBezTo>
                  <a:pt x="571959" y="86085"/>
                  <a:pt x="549007" y="-36018"/>
                  <a:pt x="473725" y="9886"/>
                </a:cubicBezTo>
                <a:cubicBezTo>
                  <a:pt x="398443" y="55790"/>
                  <a:pt x="192795" y="281635"/>
                  <a:pt x="143219" y="483611"/>
                </a:cubicBezTo>
                <a:cubicBezTo>
                  <a:pt x="93643" y="685587"/>
                  <a:pt x="200140" y="1025274"/>
                  <a:pt x="176270" y="1221741"/>
                </a:cubicBezTo>
                <a:cubicBezTo>
                  <a:pt x="152400" y="1418209"/>
                  <a:pt x="0" y="1662416"/>
                  <a:pt x="0" y="1662416"/>
                </a:cubicBezTo>
                <a:lnTo>
                  <a:pt x="0" y="1662416"/>
                </a:lnTo>
              </a:path>
            </a:pathLst>
          </a:custGeom>
          <a:noFill/>
          <a:ln w="5715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lIns="82936" tIns="41469" rIns="82936" bIns="41469" rtlCol="0" anchor="ctr"/>
          <a:lstStyle/>
          <a:p>
            <a:pPr marL="0" marR="0" lvl="0" indent="0" algn="ctr" defTabSz="414683" rtl="0" eaLnBrk="1" fontAlgn="base" latinLnBrk="0" hangingPunct="0">
              <a:lnSpc>
                <a:spcPct val="87000"/>
              </a:lnSpc>
              <a:spcBef>
                <a:spcPct val="0"/>
              </a:spcBef>
              <a:spcAft>
                <a:spcPct val="0"/>
              </a:spcAft>
              <a:buClr>
                <a:srgbClr val="000000"/>
              </a:buClr>
              <a:buSzPct val="45000"/>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sp>
        <p:nvSpPr>
          <p:cNvPr id="101" name="Freeform 100"/>
          <p:cNvSpPr/>
          <p:nvPr/>
        </p:nvSpPr>
        <p:spPr>
          <a:xfrm>
            <a:off x="1028703" y="3432239"/>
            <a:ext cx="997372" cy="1789091"/>
          </a:xfrm>
          <a:custGeom>
            <a:avLst/>
            <a:gdLst>
              <a:gd name="connsiteX0" fmla="*/ 374573 w 383532"/>
              <a:gd name="connsiteY0" fmla="*/ 209443 h 1850956"/>
              <a:gd name="connsiteX1" fmla="*/ 363556 w 383532"/>
              <a:gd name="connsiteY1" fmla="*/ 122 h 1850956"/>
              <a:gd name="connsiteX2" fmla="*/ 198303 w 383532"/>
              <a:gd name="connsiteY2" fmla="*/ 187409 h 1850956"/>
              <a:gd name="connsiteX3" fmla="*/ 110168 w 383532"/>
              <a:gd name="connsiteY3" fmla="*/ 672151 h 1850956"/>
              <a:gd name="connsiteX4" fmla="*/ 143219 w 383532"/>
              <a:gd name="connsiteY4" fmla="*/ 1520450 h 1850956"/>
              <a:gd name="connsiteX5" fmla="*/ 0 w 383532"/>
              <a:gd name="connsiteY5" fmla="*/ 1850956 h 1850956"/>
              <a:gd name="connsiteX6" fmla="*/ 0 w 383532"/>
              <a:gd name="connsiteY6" fmla="*/ 1850956 h 185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532" h="1850956">
                <a:moveTo>
                  <a:pt x="374573" y="209443"/>
                </a:moveTo>
                <a:cubicBezTo>
                  <a:pt x="383753" y="106618"/>
                  <a:pt x="392934" y="3794"/>
                  <a:pt x="363556" y="122"/>
                </a:cubicBezTo>
                <a:cubicBezTo>
                  <a:pt x="334178" y="-3550"/>
                  <a:pt x="240534" y="75404"/>
                  <a:pt x="198303" y="187409"/>
                </a:cubicBezTo>
                <a:cubicBezTo>
                  <a:pt x="156072" y="299414"/>
                  <a:pt x="119349" y="449978"/>
                  <a:pt x="110168" y="672151"/>
                </a:cubicBezTo>
                <a:cubicBezTo>
                  <a:pt x="100987" y="894324"/>
                  <a:pt x="161580" y="1323983"/>
                  <a:pt x="143219" y="1520450"/>
                </a:cubicBezTo>
                <a:cubicBezTo>
                  <a:pt x="124858" y="1716917"/>
                  <a:pt x="0" y="1850956"/>
                  <a:pt x="0" y="1850956"/>
                </a:cubicBezTo>
                <a:lnTo>
                  <a:pt x="0" y="1850956"/>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2936" tIns="41469" rIns="82936" bIns="41469" rtlCol="0" anchor="ctr"/>
          <a:lstStyle/>
          <a:p>
            <a:pPr marL="0" marR="0" lvl="0" indent="0" algn="ctr" defTabSz="414683" rtl="0" eaLnBrk="1" fontAlgn="base" latinLnBrk="0" hangingPunct="0">
              <a:lnSpc>
                <a:spcPct val="87000"/>
              </a:lnSpc>
              <a:spcBef>
                <a:spcPct val="0"/>
              </a:spcBef>
              <a:spcAft>
                <a:spcPct val="0"/>
              </a:spcAft>
              <a:buClr>
                <a:srgbClr val="000000"/>
              </a:buClr>
              <a:buSzPct val="45000"/>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sp>
        <p:nvSpPr>
          <p:cNvPr id="102" name="Rounded Rectangle 101"/>
          <p:cNvSpPr/>
          <p:nvPr/>
        </p:nvSpPr>
        <p:spPr>
          <a:xfrm>
            <a:off x="841469" y="5152440"/>
            <a:ext cx="525207" cy="494839"/>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6" tIns="41469" rIns="82936" bIns="41469" rtlCol="0" anchor="ctr"/>
          <a:lstStyle/>
          <a:p>
            <a:pPr marL="0" marR="0" lvl="0" indent="0" algn="ctr" defTabSz="414683" rtl="0" eaLnBrk="1" fontAlgn="base" latinLnBrk="0" hangingPunct="0">
              <a:lnSpc>
                <a:spcPct val="87000"/>
              </a:lnSpc>
              <a:spcBef>
                <a:spcPct val="0"/>
              </a:spcBef>
              <a:spcAft>
                <a:spcPct val="0"/>
              </a:spcAft>
              <a:buClr>
                <a:srgbClr val="000000"/>
              </a:buClr>
              <a:buSzPct val="45000"/>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sp>
        <p:nvSpPr>
          <p:cNvPr id="103" name="TextBox 102"/>
          <p:cNvSpPr txBox="1"/>
          <p:nvPr/>
        </p:nvSpPr>
        <p:spPr>
          <a:xfrm>
            <a:off x="867384" y="5134584"/>
            <a:ext cx="725760" cy="512199"/>
          </a:xfrm>
          <a:prstGeom prst="rect">
            <a:avLst/>
          </a:prstGeom>
          <a:noFill/>
        </p:spPr>
        <p:txBody>
          <a:bodyPr wrap="square" lIns="82936" tIns="41469" rIns="82936" bIns="41469" rtlCol="0">
            <a:spAutoFit/>
          </a:bodyPr>
          <a:lstStyle/>
          <a:p>
            <a:pPr marL="0" marR="0" lvl="0" indent="0" algn="l" defTabSz="414683" rtl="0" eaLnBrk="1" fontAlgn="base" latinLnBrk="0" hangingPunct="0">
              <a:lnSpc>
                <a:spcPct val="87000"/>
              </a:lnSpc>
              <a:spcBef>
                <a:spcPct val="0"/>
              </a:spcBef>
              <a:spcAft>
                <a:spcPct val="0"/>
              </a:spcAft>
              <a:buClr>
                <a:srgbClr val="000000"/>
              </a:buClr>
              <a:buSzPct val="45000"/>
              <a:buFontTx/>
              <a:buNone/>
              <a:tabLst/>
              <a:defRPr/>
            </a:pPr>
            <a:r>
              <a:rPr kumimoji="0" lang="en-US" sz="1600" b="0" i="0" u="none" strike="noStrike" kern="1200" cap="none" spc="0" normalizeH="0" baseline="0" noProof="0" dirty="0">
                <a:ln>
                  <a:noFill/>
                </a:ln>
                <a:solidFill>
                  <a:srgbClr val="FFC000"/>
                </a:solidFill>
                <a:effectLst/>
                <a:uLnTx/>
                <a:uFillTx/>
                <a:latin typeface="Times" pitchFamily="2" charset="0"/>
              </a:rPr>
              <a:t>+/- HV</a:t>
            </a:r>
          </a:p>
        </p:txBody>
      </p:sp>
      <p:pic>
        <p:nvPicPr>
          <p:cNvPr id="106" name="Picture 2">
            <a:extLst>
              <a:ext uri="{FF2B5EF4-FFF2-40B4-BE49-F238E27FC236}">
                <a16:creationId xmlns:a16="http://schemas.microsoft.com/office/drawing/2014/main" xmlns="" id="{2F06AFC1-A982-304D-A8D8-7A260994C8AB}"/>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667000" y="1981200"/>
            <a:ext cx="804838" cy="9357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6" name="Picture 85">
            <a:extLst>
              <a:ext uri="{FF2B5EF4-FFF2-40B4-BE49-F238E27FC236}">
                <a16:creationId xmlns:a16="http://schemas.microsoft.com/office/drawing/2014/main" xmlns="" id="{A2D36F46-1FDC-4143-BDC8-888DAEF87C91}"/>
              </a:ext>
            </a:extLst>
          </p:cNvPr>
          <p:cNvPicPr>
            <a:picLocks noChangeAspect="1"/>
          </p:cNvPicPr>
          <p:nvPr/>
        </p:nvPicPr>
        <p:blipFill>
          <a:blip r:embed="rId17" cstate="print">
            <a:clrChange>
              <a:clrFrom>
                <a:srgbClr val="FFFFFF"/>
              </a:clrFrom>
              <a:clrTo>
                <a:srgbClr val="FFFFFF">
                  <a:alpha val="0"/>
                </a:srgbClr>
              </a:clrTo>
            </a:clrChange>
          </a:blip>
          <a:stretch>
            <a:fillRect/>
          </a:stretch>
        </p:blipFill>
        <p:spPr>
          <a:xfrm>
            <a:off x="2971800" y="5486400"/>
            <a:ext cx="876300" cy="749300"/>
          </a:xfrm>
          <a:prstGeom prst="rect">
            <a:avLst/>
          </a:prstGeom>
        </p:spPr>
      </p:pic>
      <p:pic>
        <p:nvPicPr>
          <p:cNvPr id="87" name="Picture 86">
            <a:extLst>
              <a:ext uri="{FF2B5EF4-FFF2-40B4-BE49-F238E27FC236}">
                <a16:creationId xmlns:a16="http://schemas.microsoft.com/office/drawing/2014/main" xmlns="" id="{009D5F37-28F1-0D40-AD72-CDB79D514427}"/>
              </a:ext>
            </a:extLst>
          </p:cNvPr>
          <p:cNvPicPr>
            <a:picLocks noChangeAspect="1"/>
          </p:cNvPicPr>
          <p:nvPr/>
        </p:nvPicPr>
        <p:blipFill rotWithShape="1">
          <a:blip r:embed="rId18" cstate="print">
            <a:duotone>
              <a:prstClr val="black"/>
              <a:schemeClr val="bg2">
                <a:tint val="45000"/>
                <a:satMod val="400000"/>
              </a:schemeClr>
            </a:duotone>
          </a:blip>
          <a:srcRect b="7639"/>
          <a:stretch/>
        </p:blipFill>
        <p:spPr>
          <a:xfrm>
            <a:off x="5687440" y="4768168"/>
            <a:ext cx="2971800" cy="1747747"/>
          </a:xfrm>
          <a:prstGeom prst="rect">
            <a:avLst/>
          </a:prstGeom>
        </p:spPr>
      </p:pic>
      <p:sp>
        <p:nvSpPr>
          <p:cNvPr id="88" name="Oval 87">
            <a:extLst>
              <a:ext uri="{FF2B5EF4-FFF2-40B4-BE49-F238E27FC236}">
                <a16:creationId xmlns:a16="http://schemas.microsoft.com/office/drawing/2014/main" xmlns="" id="{8102AB73-728D-0F4F-9EFC-B41F9CACBA0E}"/>
              </a:ext>
            </a:extLst>
          </p:cNvPr>
          <p:cNvSpPr/>
          <p:nvPr/>
        </p:nvSpPr>
        <p:spPr>
          <a:xfrm>
            <a:off x="2807210" y="5355003"/>
            <a:ext cx="1108671" cy="988000"/>
          </a:xfrm>
          <a:prstGeom prst="ellipse">
            <a:avLst/>
          </a:prstGeom>
          <a:noFill/>
          <a:ln>
            <a:solidFill>
              <a:srgbClr val="460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00FD"/>
              </a:solidFill>
              <a:effectLst/>
              <a:uLnTx/>
              <a:uFillTx/>
              <a:latin typeface="Times" pitchFamily="2" charset="0"/>
            </a:endParaRPr>
          </a:p>
        </p:txBody>
      </p:sp>
      <p:cxnSp>
        <p:nvCxnSpPr>
          <p:cNvPr id="91" name="Straight Arrow Connector 90">
            <a:extLst>
              <a:ext uri="{FF2B5EF4-FFF2-40B4-BE49-F238E27FC236}">
                <a16:creationId xmlns:a16="http://schemas.microsoft.com/office/drawing/2014/main" xmlns="" id="{01FE83FB-69A8-F742-9609-FDE6CB790D6C}"/>
              </a:ext>
            </a:extLst>
          </p:cNvPr>
          <p:cNvCxnSpPr>
            <a:cxnSpLocks/>
            <a:stCxn id="88" idx="5"/>
          </p:cNvCxnSpPr>
          <p:nvPr/>
        </p:nvCxnSpPr>
        <p:spPr>
          <a:xfrm>
            <a:off x="3753520" y="6198314"/>
            <a:ext cx="424916" cy="226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xmlns="" id="{05C318F4-0CD9-2347-8DAA-C930CA2E1F10}"/>
              </a:ext>
            </a:extLst>
          </p:cNvPr>
          <p:cNvSpPr/>
          <p:nvPr/>
        </p:nvSpPr>
        <p:spPr>
          <a:xfrm>
            <a:off x="2928904" y="4518750"/>
            <a:ext cx="957027" cy="680047"/>
          </a:xfrm>
          <a:prstGeom prst="ellipse">
            <a:avLst/>
          </a:prstGeom>
          <a:noFill/>
          <a:ln>
            <a:solidFill>
              <a:srgbClr val="FF7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imes" pitchFamily="2" charset="0"/>
            </a:endParaRPr>
          </a:p>
        </p:txBody>
      </p:sp>
      <p:sp>
        <p:nvSpPr>
          <p:cNvPr id="95" name="Rectangle 94">
            <a:extLst>
              <a:ext uri="{FF2B5EF4-FFF2-40B4-BE49-F238E27FC236}">
                <a16:creationId xmlns:a16="http://schemas.microsoft.com/office/drawing/2014/main" xmlns="" id="{D9FAF0CB-A09A-B844-9AF4-84ADF85943A8}"/>
              </a:ext>
            </a:extLst>
          </p:cNvPr>
          <p:cNvSpPr/>
          <p:nvPr/>
        </p:nvSpPr>
        <p:spPr>
          <a:xfrm>
            <a:off x="2459606" y="4974644"/>
            <a:ext cx="5180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6900"/>
                </a:solidFill>
                <a:effectLst/>
                <a:uLnTx/>
                <a:uFillTx/>
                <a:latin typeface="Times" pitchFamily="2" charset="0"/>
              </a:rPr>
              <a:t>fast</a:t>
            </a:r>
            <a:endParaRPr kumimoji="0" lang="en-US" sz="1800" b="0" i="0" u="none" strike="noStrike" kern="1200" cap="none" spc="0" normalizeH="0" baseline="0" noProof="0" dirty="0">
              <a:ln>
                <a:noFill/>
              </a:ln>
              <a:solidFill>
                <a:srgbClr val="FF6900"/>
              </a:solidFill>
              <a:effectLst/>
              <a:uLnTx/>
              <a:uFillTx/>
              <a:latin typeface="Times" pitchFamily="2" charset="0"/>
            </a:endParaRPr>
          </a:p>
        </p:txBody>
      </p:sp>
      <p:sp>
        <p:nvSpPr>
          <p:cNvPr id="96" name="Rectangle 95">
            <a:extLst>
              <a:ext uri="{FF2B5EF4-FFF2-40B4-BE49-F238E27FC236}">
                <a16:creationId xmlns:a16="http://schemas.microsoft.com/office/drawing/2014/main" xmlns="" id="{A2A17F09-16AE-A448-AF2D-08E99A8CC936}"/>
              </a:ext>
            </a:extLst>
          </p:cNvPr>
          <p:cNvSpPr/>
          <p:nvPr/>
        </p:nvSpPr>
        <p:spPr>
          <a:xfrm>
            <a:off x="2200072" y="5667984"/>
            <a:ext cx="607859" cy="369332"/>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4600FD"/>
                </a:solidFill>
                <a:effectLst/>
                <a:uLnTx/>
                <a:uFillTx/>
                <a:latin typeface="Times" pitchFamily="2" charset="0"/>
              </a:rPr>
              <a:t>slow</a:t>
            </a:r>
            <a:endParaRPr kumimoji="0" lang="en-US" sz="1800" b="0" i="0" u="none" strike="noStrike" kern="1200" cap="none" spc="0" normalizeH="0" baseline="0" noProof="0" dirty="0">
              <a:ln>
                <a:noFill/>
              </a:ln>
              <a:solidFill>
                <a:srgbClr val="4600FD"/>
              </a:solidFill>
              <a:effectLst/>
              <a:uLnTx/>
              <a:uFillTx/>
              <a:latin typeface="Times" pitchFamily="2" charset="0"/>
            </a:endParaRPr>
          </a:p>
        </p:txBody>
      </p:sp>
      <p:sp>
        <p:nvSpPr>
          <p:cNvPr id="105" name="TextBox 104">
            <a:extLst>
              <a:ext uri="{FF2B5EF4-FFF2-40B4-BE49-F238E27FC236}">
                <a16:creationId xmlns:a16="http://schemas.microsoft.com/office/drawing/2014/main" xmlns="" id="{12B5266C-11EE-2D4D-9488-8F8202203B62}"/>
              </a:ext>
            </a:extLst>
          </p:cNvPr>
          <p:cNvSpPr txBox="1"/>
          <p:nvPr/>
        </p:nvSpPr>
        <p:spPr>
          <a:xfrm>
            <a:off x="2667000" y="533400"/>
            <a:ext cx="35747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imes" pitchFamily="2" charset="0"/>
              </a:rPr>
              <a:t>R</a:t>
            </a:r>
            <a:r>
              <a:rPr kumimoji="0" lang="en-US" sz="1800" b="0" i="0" u="none" strike="noStrike" kern="1200" cap="none" spc="0" normalizeH="0" baseline="0" noProof="0" dirty="0" err="1">
                <a:ln>
                  <a:noFill/>
                </a:ln>
                <a:solidFill>
                  <a:prstClr val="black"/>
                </a:solidFill>
                <a:effectLst/>
                <a:uLnTx/>
                <a:uFillTx/>
                <a:latin typeface="Times" pitchFamily="2" charset="0"/>
              </a:rPr>
              <a:t>eversal</a:t>
            </a:r>
            <a:r>
              <a:rPr kumimoji="0" lang="en-US" sz="1800" b="0" i="0" u="none" strike="noStrike" kern="1200" cap="none" spc="0" normalizeH="0" baseline="0" noProof="0" dirty="0">
                <a:ln>
                  <a:noFill/>
                </a:ln>
                <a:solidFill>
                  <a:prstClr val="black"/>
                </a:solidFill>
                <a:effectLst/>
                <a:uLnTx/>
                <a:uFillTx/>
                <a:latin typeface="Times" pitchFamily="2" charset="0"/>
              </a:rPr>
              <a:t> combinations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pitchFamily="2" charset="0"/>
              </a:rPr>
              <a:t>Helicity:  </a:t>
            </a:r>
            <a:r>
              <a:rPr kumimoji="0" lang="en-US" sz="1800" b="0" i="0" u="none" strike="noStrike" kern="1200" cap="none" spc="0" normalizeH="0" baseline="0" noProof="0" dirty="0">
                <a:ln>
                  <a:noFill/>
                </a:ln>
                <a:solidFill>
                  <a:srgbClr val="FF6900"/>
                </a:solidFill>
                <a:effectLst/>
                <a:uLnTx/>
                <a:uFillTx/>
                <a:latin typeface="Times" pitchFamily="2" charset="0"/>
              </a:rPr>
              <a:t>HV</a:t>
            </a:r>
            <a:r>
              <a:rPr kumimoji="0" lang="en-US" sz="1800" b="0" i="0" u="none" strike="noStrike" kern="1200" cap="none" spc="0" normalizeH="0" baseline="0" noProof="0" dirty="0">
                <a:ln>
                  <a:noFill/>
                </a:ln>
                <a:solidFill>
                  <a:srgbClr val="FF0000"/>
                </a:solidFill>
                <a:effectLst/>
                <a:uLnTx/>
                <a:uFillTx/>
                <a:latin typeface="Times" pitchFamily="2" charset="0"/>
              </a:rPr>
              <a:t> </a:t>
            </a:r>
            <a:r>
              <a:rPr kumimoji="0" lang="en-US" sz="1800" b="0" i="0" u="none" strike="noStrike" kern="1200" cap="none" spc="0" normalizeH="0" baseline="0" noProof="0" dirty="0">
                <a:ln>
                  <a:noFill/>
                </a:ln>
                <a:solidFill>
                  <a:prstClr val="black"/>
                </a:solidFill>
                <a:effectLst/>
                <a:uLnTx/>
                <a:uFillTx/>
                <a:latin typeface="Times" pitchFamily="2" charset="0"/>
              </a:rPr>
              <a:t>+/-,  </a:t>
            </a:r>
            <a:r>
              <a:rPr kumimoji="0" lang="en-US" sz="1800" b="0" i="0" u="none" strike="noStrike" kern="1200" cap="none" spc="0" normalizeH="0" baseline="0" noProof="0" dirty="0">
                <a:ln>
                  <a:noFill/>
                </a:ln>
                <a:solidFill>
                  <a:srgbClr val="4600FD"/>
                </a:solidFill>
                <a:effectLst/>
                <a:uLnTx/>
                <a:uFillTx/>
                <a:latin typeface="Times" pitchFamily="2" charset="0"/>
              </a:rPr>
              <a:t>IHWP</a:t>
            </a:r>
            <a:r>
              <a:rPr kumimoji="0" lang="en-US" sz="1800" b="0" i="0" u="none" strike="noStrike" kern="1200" cap="none" spc="0" normalizeH="0" baseline="0" noProof="0" dirty="0">
                <a:ln>
                  <a:noFill/>
                </a:ln>
                <a:solidFill>
                  <a:prstClr val="black"/>
                </a:solidFill>
                <a:effectLst/>
                <a:uLnTx/>
                <a:uFillTx/>
                <a:latin typeface="Times" pitchFamily="2" charset="0"/>
              </a:rPr>
              <a:t> out/in</a:t>
            </a:r>
          </a:p>
        </p:txBody>
      </p:sp>
      <p:sp>
        <p:nvSpPr>
          <p:cNvPr id="107" name="Oval 106">
            <a:extLst>
              <a:ext uri="{FF2B5EF4-FFF2-40B4-BE49-F238E27FC236}">
                <a16:creationId xmlns:a16="http://schemas.microsoft.com/office/drawing/2014/main" xmlns="" id="{65B024F4-F6AA-2942-BDAC-6B394336EF3B}"/>
              </a:ext>
            </a:extLst>
          </p:cNvPr>
          <p:cNvSpPr/>
          <p:nvPr/>
        </p:nvSpPr>
        <p:spPr>
          <a:xfrm>
            <a:off x="5575728" y="4733856"/>
            <a:ext cx="3265553" cy="1895544"/>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pitchFamily="2" charset="0"/>
            </a:endParaRPr>
          </a:p>
        </p:txBody>
      </p:sp>
      <p:cxnSp>
        <p:nvCxnSpPr>
          <p:cNvPr id="122" name="Straight Arrow Connector 121">
            <a:extLst>
              <a:ext uri="{FF2B5EF4-FFF2-40B4-BE49-F238E27FC236}">
                <a16:creationId xmlns:a16="http://schemas.microsoft.com/office/drawing/2014/main" xmlns="" id="{04601ACE-8A1F-C94B-A48D-F565A058A4E2}"/>
              </a:ext>
            </a:extLst>
          </p:cNvPr>
          <p:cNvCxnSpPr>
            <a:cxnSpLocks/>
          </p:cNvCxnSpPr>
          <p:nvPr/>
        </p:nvCxnSpPr>
        <p:spPr>
          <a:xfrm flipH="1" flipV="1">
            <a:off x="5105400" y="4495800"/>
            <a:ext cx="906147" cy="605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xmlns="" id="{7E9926FA-964D-7545-8032-AF2389F2FDD5}"/>
              </a:ext>
            </a:extLst>
          </p:cNvPr>
          <p:cNvCxnSpPr>
            <a:cxnSpLocks/>
          </p:cNvCxnSpPr>
          <p:nvPr/>
        </p:nvCxnSpPr>
        <p:spPr>
          <a:xfrm>
            <a:off x="2895249" y="5761644"/>
            <a:ext cx="389547" cy="190527"/>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4" name="Picture 2" descr="https://upload.wikimedia.org/wikipedia/commons/6/6a/Sam_v1.png">
            <a:extLst>
              <a:ext uri="{FF2B5EF4-FFF2-40B4-BE49-F238E27FC236}">
                <a16:creationId xmlns:a16="http://schemas.microsoft.com/office/drawing/2014/main" xmlns="" id="{75D8012F-876A-3B42-A0A7-50E5B88DADC5}"/>
              </a:ext>
            </a:extLst>
          </p:cNvPr>
          <p:cNvPicPr>
            <a:picLocks noChangeAspect="1" noChangeArrowheads="1"/>
          </p:cNvPicPr>
          <p:nvPr/>
        </p:nvPicPr>
        <p:blipFill rotWithShape="1">
          <a:blip r:embed="rId19" cstate="print">
            <a:clrChange>
              <a:clrFrom>
                <a:srgbClr val="FFFFFF"/>
              </a:clrFrom>
              <a:clrTo>
                <a:srgbClr val="FFFFFF">
                  <a:alpha val="0"/>
                </a:srgbClr>
              </a:clrTo>
            </a:clrChange>
            <a:duotone>
              <a:prstClr val="black"/>
              <a:srgbClr val="4600FD">
                <a:tint val="45000"/>
                <a:satMod val="400000"/>
              </a:srgbClr>
            </a:duotone>
            <a:extLst>
              <a:ext uri="{BEBA8EAE-BF5A-486C-A8C5-ECC9F3942E4B}">
                <a14:imgProps xmlns:a14="http://schemas.microsoft.com/office/drawing/2010/main" xmlns="">
                  <a14:imgLayer>
                    <a14:imgEffect>
                      <a14:saturation sat="0"/>
                    </a14:imgEffect>
                    <a14:imgEffect>
                      <a14:brightnessContrast bright="30000" contrast="30000"/>
                    </a14:imgEffect>
                  </a14:imgLayer>
                </a14:imgProps>
              </a:ext>
              <a:ext uri="{28A0092B-C50C-407E-A947-70E740481C1C}">
                <a14:useLocalDpi xmlns:a14="http://schemas.microsoft.com/office/drawing/2010/main" xmlns="" val="0"/>
              </a:ext>
            </a:extLst>
          </a:blip>
          <a:srcRect l="33243" t="68456" r="38320"/>
          <a:stretch/>
        </p:blipFill>
        <p:spPr bwMode="auto">
          <a:xfrm>
            <a:off x="6123218" y="3266631"/>
            <a:ext cx="1866900" cy="1436170"/>
          </a:xfrm>
          <a:prstGeom prst="rect">
            <a:avLst/>
          </a:prstGeom>
          <a:noFill/>
          <a:extLst>
            <a:ext uri="{909E8E84-426E-40DD-AFC4-6F175D3DCCD1}">
              <a14:hiddenFill xmlns:a14="http://schemas.microsoft.com/office/drawing/2010/main" xmlns="">
                <a:solidFill>
                  <a:srgbClr val="FFFFFF"/>
                </a:solidFill>
              </a14:hiddenFill>
            </a:ext>
          </a:extLst>
        </p:spPr>
      </p:pic>
      <p:pic>
        <p:nvPicPr>
          <p:cNvPr id="126" name="Picture 2" descr="https://upload.wikimedia.org/wikipedia/commons/6/6a/Sam_v1.png">
            <a:extLst>
              <a:ext uri="{FF2B5EF4-FFF2-40B4-BE49-F238E27FC236}">
                <a16:creationId xmlns:a16="http://schemas.microsoft.com/office/drawing/2014/main" xmlns="" id="{D84B04C1-A6F1-BF4B-976F-0C82FDC39BF6}"/>
              </a:ext>
            </a:extLst>
          </p:cNvPr>
          <p:cNvPicPr>
            <a:picLocks noChangeAspect="1" noChangeArrowheads="1"/>
          </p:cNvPicPr>
          <p:nvPr/>
        </p:nvPicPr>
        <p:blipFill rotWithShape="1">
          <a:blip r:embed="rId20"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xmlns="" val="0"/>
              </a:ext>
            </a:extLst>
          </a:blip>
          <a:srcRect l="32499" t="21060" r="39064" b="50000"/>
          <a:stretch/>
        </p:blipFill>
        <p:spPr bwMode="auto">
          <a:xfrm>
            <a:off x="6075569" y="1608362"/>
            <a:ext cx="1866900" cy="131762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30" name="Straight Arrow Connector 129">
            <a:extLst>
              <a:ext uri="{FF2B5EF4-FFF2-40B4-BE49-F238E27FC236}">
                <a16:creationId xmlns:a16="http://schemas.microsoft.com/office/drawing/2014/main" xmlns="" id="{B80B6ED7-BC9A-B147-A797-7FA7552152C2}"/>
              </a:ext>
            </a:extLst>
          </p:cNvPr>
          <p:cNvCxnSpPr/>
          <p:nvPr/>
        </p:nvCxnSpPr>
        <p:spPr>
          <a:xfrm>
            <a:off x="6875667" y="2255949"/>
            <a:ext cx="409576" cy="19736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xmlns="" id="{EDFDF969-751A-3149-87B8-7DFBC08AD62C}"/>
              </a:ext>
            </a:extLst>
          </p:cNvPr>
          <p:cNvCxnSpPr/>
          <p:nvPr/>
        </p:nvCxnSpPr>
        <p:spPr>
          <a:xfrm flipH="1" flipV="1">
            <a:off x="6723901" y="3911064"/>
            <a:ext cx="447675" cy="22464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xmlns="" id="{D4C692D0-CC51-234A-B502-76BB33F0DDDE}"/>
              </a:ext>
            </a:extLst>
          </p:cNvPr>
          <p:cNvCxnSpPr/>
          <p:nvPr/>
        </p:nvCxnSpPr>
        <p:spPr>
          <a:xfrm>
            <a:off x="7344384" y="3544112"/>
            <a:ext cx="685800" cy="31563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xmlns="" id="{5C57C9C1-2FA6-D440-B8D8-AECD0A5BD105}"/>
              </a:ext>
            </a:extLst>
          </p:cNvPr>
          <p:cNvCxnSpPr/>
          <p:nvPr/>
        </p:nvCxnSpPr>
        <p:spPr>
          <a:xfrm>
            <a:off x="7391400" y="1981200"/>
            <a:ext cx="685800" cy="31563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xmlns="" id="{9C0A0694-461D-754F-8CCE-2783E5E7C984}"/>
              </a:ext>
            </a:extLst>
          </p:cNvPr>
          <p:cNvSpPr txBox="1"/>
          <p:nvPr/>
        </p:nvSpPr>
        <p:spPr>
          <a:xfrm rot="1130943">
            <a:off x="7664656" y="1756893"/>
            <a:ext cx="5595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B050"/>
                </a:solidFill>
                <a:effectLst/>
                <a:uLnTx/>
                <a:uFillTx/>
                <a:latin typeface="Times" pitchFamily="2" charset="0"/>
              </a:rPr>
              <a:t>p</a:t>
            </a:r>
          </a:p>
        </p:txBody>
      </p:sp>
      <p:sp>
        <p:nvSpPr>
          <p:cNvPr id="146" name="TextBox 145">
            <a:extLst>
              <a:ext uri="{FF2B5EF4-FFF2-40B4-BE49-F238E27FC236}">
                <a16:creationId xmlns:a16="http://schemas.microsoft.com/office/drawing/2014/main" xmlns="" id="{32E3AB2D-74E4-174F-BCD8-B98EDD700752}"/>
              </a:ext>
            </a:extLst>
          </p:cNvPr>
          <p:cNvSpPr txBox="1"/>
          <p:nvPr/>
        </p:nvSpPr>
        <p:spPr>
          <a:xfrm rot="1130943">
            <a:off x="6753057" y="2481232"/>
            <a:ext cx="5595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pitchFamily="2" charset="0"/>
              </a:rPr>
              <a:t>Spin</a:t>
            </a:r>
          </a:p>
        </p:txBody>
      </p:sp>
      <p:sp>
        <p:nvSpPr>
          <p:cNvPr id="147" name="TextBox 146">
            <a:extLst>
              <a:ext uri="{FF2B5EF4-FFF2-40B4-BE49-F238E27FC236}">
                <a16:creationId xmlns:a16="http://schemas.microsoft.com/office/drawing/2014/main" xmlns="" id="{129822F0-2107-3C43-9DFB-55A98FAA5B4F}"/>
              </a:ext>
            </a:extLst>
          </p:cNvPr>
          <p:cNvSpPr txBox="1"/>
          <p:nvPr/>
        </p:nvSpPr>
        <p:spPr>
          <a:xfrm>
            <a:off x="6172200" y="1219200"/>
            <a:ext cx="2256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6900"/>
                </a:solidFill>
                <a:effectLst/>
                <a:uLnTx/>
                <a:uFillTx/>
                <a:latin typeface="Times" pitchFamily="2" charset="0"/>
              </a:rPr>
              <a:t>e- : Right handed</a:t>
            </a:r>
          </a:p>
        </p:txBody>
      </p:sp>
      <p:sp>
        <p:nvSpPr>
          <p:cNvPr id="148" name="TextBox 147">
            <a:extLst>
              <a:ext uri="{FF2B5EF4-FFF2-40B4-BE49-F238E27FC236}">
                <a16:creationId xmlns:a16="http://schemas.microsoft.com/office/drawing/2014/main" xmlns="" id="{36751052-555A-A549-9D0B-F8F5C3511DEE}"/>
              </a:ext>
            </a:extLst>
          </p:cNvPr>
          <p:cNvSpPr txBox="1"/>
          <p:nvPr/>
        </p:nvSpPr>
        <p:spPr>
          <a:xfrm>
            <a:off x="6142876" y="2888546"/>
            <a:ext cx="21335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600FD"/>
                </a:solidFill>
                <a:effectLst/>
                <a:uLnTx/>
                <a:uFillTx/>
                <a:latin typeface="Times" pitchFamily="2" charset="0"/>
              </a:rPr>
              <a:t>e- : Left handed</a:t>
            </a:r>
          </a:p>
        </p:txBody>
      </p:sp>
      <p:sp>
        <p:nvSpPr>
          <p:cNvPr id="111" name="TextBox 110"/>
          <p:cNvSpPr txBox="1"/>
          <p:nvPr/>
        </p:nvSpPr>
        <p:spPr>
          <a:xfrm>
            <a:off x="5817870" y="4343400"/>
            <a:ext cx="3124200" cy="369332"/>
          </a:xfrm>
          <a:prstGeom prst="rect">
            <a:avLst/>
          </a:prstGeom>
          <a:noFill/>
        </p:spPr>
        <p:txBody>
          <a:bodyPr wrap="square" rtlCol="0">
            <a:spAutoFit/>
          </a:bodyPr>
          <a:lstStyle/>
          <a:p>
            <a:r>
              <a:rPr lang="en-US" dirty="0"/>
              <a:t>“Wien” </a:t>
            </a:r>
            <a:r>
              <a:rPr lang="en-US" sz="1600" dirty="0"/>
              <a:t>– another  slow reversal</a:t>
            </a:r>
          </a:p>
        </p:txBody>
      </p:sp>
      <p:sp>
        <p:nvSpPr>
          <p:cNvPr id="112" name="Rectangle 111"/>
          <p:cNvSpPr/>
          <p:nvPr/>
        </p:nvSpPr>
        <p:spPr>
          <a:xfrm>
            <a:off x="6858000" y="228600"/>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6762344" y="1551560"/>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6723432" y="3218232"/>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Arrow Connector 116"/>
          <p:cNvCxnSpPr/>
          <p:nvPr/>
        </p:nvCxnSpPr>
        <p:spPr>
          <a:xfrm flipH="1" flipV="1">
            <a:off x="2438400" y="4419600"/>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1823748" y="22860"/>
            <a:ext cx="5791200" cy="584775"/>
          </a:xfrm>
          <a:prstGeom prst="rect">
            <a:avLst/>
          </a:prstGeom>
          <a:noFill/>
        </p:spPr>
        <p:txBody>
          <a:bodyPr wrap="square" rtlCol="0">
            <a:spAutoFit/>
          </a:bodyPr>
          <a:lstStyle/>
          <a:p>
            <a:r>
              <a:rPr lang="en-US" sz="3200" dirty="0"/>
              <a:t>Producing  Polarized  Electrons</a:t>
            </a:r>
          </a:p>
        </p:txBody>
      </p:sp>
      <p:sp>
        <p:nvSpPr>
          <p:cNvPr id="109" name="TextBox 108"/>
          <p:cNvSpPr txBox="1"/>
          <p:nvPr/>
        </p:nvSpPr>
        <p:spPr>
          <a:xfrm>
            <a:off x="8534400" y="6404610"/>
            <a:ext cx="548640" cy="369332"/>
          </a:xfrm>
          <a:prstGeom prst="rect">
            <a:avLst/>
          </a:prstGeom>
          <a:noFill/>
        </p:spPr>
        <p:txBody>
          <a:bodyPr wrap="square" rtlCol="0">
            <a:spAutoFit/>
          </a:bodyPr>
          <a:lstStyle/>
          <a:p>
            <a:r>
              <a:rPr lang="en-US" dirty="0" smtClean="0"/>
              <a:t>p7</a:t>
            </a:r>
            <a:endParaRPr lang="en-US" dirty="0"/>
          </a:p>
        </p:txBody>
      </p:sp>
      <p:sp>
        <p:nvSpPr>
          <p:cNvPr id="8" name="TextBox 7">
            <a:extLst>
              <a:ext uri="{FF2B5EF4-FFF2-40B4-BE49-F238E27FC236}">
                <a16:creationId xmlns:a16="http://schemas.microsoft.com/office/drawing/2014/main" xmlns="" id="{33B1B815-FAE6-4A85-B058-19DCBDC33BB4}"/>
              </a:ext>
            </a:extLst>
          </p:cNvPr>
          <p:cNvSpPr txBox="1"/>
          <p:nvPr/>
        </p:nvSpPr>
        <p:spPr>
          <a:xfrm>
            <a:off x="5156393" y="1437734"/>
            <a:ext cx="1133329" cy="646331"/>
          </a:xfrm>
          <a:prstGeom prst="rect">
            <a:avLst/>
          </a:prstGeom>
          <a:noFill/>
        </p:spPr>
        <p:txBody>
          <a:bodyPr wrap="square" rtlCol="0">
            <a:spAutoFit/>
          </a:bodyPr>
          <a:lstStyle/>
          <a:p>
            <a:r>
              <a:rPr lang="en-US" dirty="0"/>
              <a:t>GaAs </a:t>
            </a:r>
          </a:p>
          <a:p>
            <a:r>
              <a:rPr lang="en-US" dirty="0" err="1"/>
              <a:t>crytsal</a:t>
            </a:r>
            <a:endParaRPr lang="en-US" dirty="0"/>
          </a:p>
        </p:txBody>
      </p:sp>
      <p:sp>
        <p:nvSpPr>
          <p:cNvPr id="108" name="TextBox 107">
            <a:extLst>
              <a:ext uri="{FF2B5EF4-FFF2-40B4-BE49-F238E27FC236}">
                <a16:creationId xmlns:a16="http://schemas.microsoft.com/office/drawing/2014/main" xmlns="" id="{854BCE34-2388-438C-B962-4A4E29919EC0}"/>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a:t>
            </a:r>
            <a:r>
              <a:rPr lang="en-US" sz="1400" dirty="0" smtClean="0">
                <a:solidFill>
                  <a:srgbClr val="002060"/>
                </a:solidFill>
              </a:rPr>
              <a:t>Hall A </a:t>
            </a:r>
            <a:r>
              <a:rPr lang="en-US" sz="1400" dirty="0" err="1" smtClean="0">
                <a:solidFill>
                  <a:srgbClr val="002060"/>
                </a:solidFill>
              </a:rPr>
              <a:t>Mtg</a:t>
            </a:r>
            <a:r>
              <a:rPr lang="en-US" sz="1400" dirty="0" smtClean="0">
                <a:solidFill>
                  <a:srgbClr val="002060"/>
                </a:solidFill>
              </a:rPr>
              <a:t>, Jan 2023</a:t>
            </a:r>
            <a:r>
              <a:rPr lang="en-US" sz="1400" dirty="0" smtClean="0">
                <a:solidFill>
                  <a:srgbClr val="002060"/>
                </a:solidFill>
              </a:rPr>
              <a:t> </a:t>
            </a:r>
            <a:endParaRPr lang="en-US" sz="1400" dirty="0">
              <a:solidFill>
                <a:srgbClr val="002060"/>
              </a:solidFill>
            </a:endParaRPr>
          </a:p>
        </p:txBody>
      </p:sp>
    </p:spTree>
    <p:extLst>
      <p:ext uri="{BB962C8B-B14F-4D97-AF65-F5344CB8AC3E}">
        <p14:creationId xmlns:p14="http://schemas.microsoft.com/office/powerpoint/2010/main" xmlns="" val="1970262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Integrating, not counting (total number of detected electrons was ~6x1015, ~9 mC)…"/>
          <p:cNvSpPr txBox="1"/>
          <p:nvPr/>
        </p:nvSpPr>
        <p:spPr>
          <a:xfrm>
            <a:off x="4306681" y="3446123"/>
            <a:ext cx="4572000" cy="2534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383540" marR="40640" indent="-342900" defTabSz="910828" hangingPunct="0">
              <a:buFont typeface="Arial" panose="020B0604020202020204" pitchFamily="34" charset="0"/>
              <a:buChar char="•"/>
              <a:defRPr sz="4100"/>
            </a:pPr>
            <a:r>
              <a:rPr sz="1600" kern="0" dirty="0">
                <a:solidFill>
                  <a:srgbClr val="000000"/>
                </a:solidFill>
                <a:uFill>
                  <a:solidFill>
                    <a:srgbClr val="000000"/>
                  </a:solidFill>
                </a:uFill>
                <a:latin typeface="Times" pitchFamily="2" charset="0"/>
                <a:sym typeface="Avenir Next"/>
              </a:rPr>
              <a:t>Integrating, not counting </a:t>
            </a:r>
            <a:r>
              <a:rPr lang="en-US" sz="1600" kern="0" dirty="0">
                <a:solidFill>
                  <a:srgbClr val="000000"/>
                </a:solidFill>
                <a:uFill>
                  <a:solidFill>
                    <a:srgbClr val="000000"/>
                  </a:solidFill>
                </a:uFill>
                <a:latin typeface="Times" pitchFamily="2" charset="0"/>
                <a:sym typeface="Avenir Next"/>
              </a:rPr>
              <a:t> -- </a:t>
            </a:r>
            <a:r>
              <a:rPr sz="1600" kern="0" dirty="0">
                <a:solidFill>
                  <a:srgbClr val="000000"/>
                </a:solidFill>
                <a:uFill>
                  <a:solidFill>
                    <a:srgbClr val="000000"/>
                  </a:solidFill>
                </a:uFill>
                <a:latin typeface="Times" pitchFamily="2" charset="0"/>
                <a:sym typeface="Avenir Next"/>
              </a:rPr>
              <a:t>total number of detected electrons was ~</a:t>
            </a:r>
            <a:r>
              <a:rPr lang="en-US" sz="1600" kern="0" dirty="0">
                <a:solidFill>
                  <a:srgbClr val="000000"/>
                </a:solidFill>
                <a:uFill>
                  <a:solidFill>
                    <a:srgbClr val="000000"/>
                  </a:solidFill>
                </a:uFill>
                <a:latin typeface="Times" pitchFamily="2" charset="0"/>
                <a:sym typeface="Avenir Next"/>
              </a:rPr>
              <a:t>2.4</a:t>
            </a:r>
            <a:r>
              <a:rPr sz="1600" kern="0" dirty="0">
                <a:solidFill>
                  <a:srgbClr val="000000"/>
                </a:solidFill>
                <a:uFill>
                  <a:solidFill>
                    <a:srgbClr val="000000"/>
                  </a:solidFill>
                </a:uFill>
                <a:latin typeface="Times" pitchFamily="2" charset="0"/>
                <a:sym typeface="Avenir Next"/>
              </a:rPr>
              <a:t>x10</a:t>
            </a:r>
            <a:r>
              <a:rPr lang="en-US" sz="1600" kern="0" baseline="31999" dirty="0">
                <a:solidFill>
                  <a:srgbClr val="000000"/>
                </a:solidFill>
                <a:uFill>
                  <a:solidFill>
                    <a:srgbClr val="000000"/>
                  </a:solidFill>
                </a:uFill>
                <a:latin typeface="Times" pitchFamily="2" charset="0"/>
                <a:sym typeface="Avenir Next"/>
              </a:rPr>
              <a:t>21</a:t>
            </a:r>
            <a:r>
              <a:rPr sz="1600" kern="0" dirty="0">
                <a:solidFill>
                  <a:srgbClr val="000000"/>
                </a:solidFill>
                <a:uFill>
                  <a:solidFill>
                    <a:srgbClr val="000000"/>
                  </a:solidFill>
                </a:uFill>
                <a:latin typeface="Times" pitchFamily="2" charset="0"/>
                <a:sym typeface="Avenir Next"/>
              </a:rPr>
              <a:t>, ~</a:t>
            </a:r>
            <a:r>
              <a:rPr lang="en-US" sz="1600" kern="0" dirty="0">
                <a:solidFill>
                  <a:srgbClr val="000000"/>
                </a:solidFill>
                <a:uFill>
                  <a:solidFill>
                    <a:srgbClr val="000000"/>
                  </a:solidFill>
                </a:uFill>
                <a:latin typeface="Times" pitchFamily="2" charset="0"/>
                <a:sym typeface="Avenir Next"/>
              </a:rPr>
              <a:t>383</a:t>
            </a:r>
            <a:r>
              <a:rPr sz="1600" kern="0" dirty="0">
                <a:solidFill>
                  <a:srgbClr val="000000"/>
                </a:solidFill>
                <a:uFill>
                  <a:solidFill>
                    <a:srgbClr val="000000"/>
                  </a:solidFill>
                </a:uFill>
                <a:latin typeface="Times" pitchFamily="2" charset="0"/>
                <a:sym typeface="Avenir Next"/>
              </a:rPr>
              <a:t> C </a:t>
            </a:r>
          </a:p>
          <a:p>
            <a:pPr marL="383540" marR="40640" indent="-342900" defTabSz="910828" hangingPunct="0">
              <a:buFont typeface="Arial" panose="020B0604020202020204" pitchFamily="34" charset="0"/>
              <a:buChar char="•"/>
              <a:defRPr sz="4100"/>
            </a:pPr>
            <a:r>
              <a:rPr sz="1600" kern="0" dirty="0">
                <a:solidFill>
                  <a:srgbClr val="000000"/>
                </a:solidFill>
                <a:uFill>
                  <a:solidFill>
                    <a:srgbClr val="000000"/>
                  </a:solidFill>
                </a:uFill>
                <a:latin typeface="Times" pitchFamily="2" charset="0"/>
                <a:sym typeface="Avenir Next"/>
              </a:rPr>
              <a:t>Online analysis showed </a:t>
            </a:r>
            <a:r>
              <a:rPr lang="en-US" sz="1600" kern="0" dirty="0">
                <a:solidFill>
                  <a:srgbClr val="000000"/>
                </a:solidFill>
                <a:uFill>
                  <a:solidFill>
                    <a:srgbClr val="000000"/>
                  </a:solidFill>
                </a:uFill>
                <a:latin typeface="Times" pitchFamily="2" charset="0"/>
                <a:sym typeface="Avenir Next"/>
              </a:rPr>
              <a:t>we</a:t>
            </a:r>
            <a:r>
              <a:rPr sz="1600" kern="0" dirty="0">
                <a:solidFill>
                  <a:srgbClr val="000000"/>
                </a:solidFill>
                <a:uFill>
                  <a:solidFill>
                    <a:srgbClr val="000000"/>
                  </a:solidFill>
                </a:uFill>
                <a:latin typeface="Times" pitchFamily="2" charset="0"/>
                <a:sym typeface="Avenir Next"/>
              </a:rPr>
              <a:t> were dominated by counting statistics fairly early in the experiment</a:t>
            </a:r>
            <a:endParaRPr lang="en-US" sz="1600" kern="0" dirty="0">
              <a:solidFill>
                <a:srgbClr val="000000"/>
              </a:solidFill>
              <a:uFill>
                <a:solidFill>
                  <a:srgbClr val="000000"/>
                </a:solidFill>
              </a:uFill>
              <a:latin typeface="Times" pitchFamily="2" charset="0"/>
              <a:sym typeface="Avenir Next"/>
            </a:endParaRPr>
          </a:p>
          <a:p>
            <a:pPr marL="383540" marR="40640" indent="-342900" defTabSz="910828" hangingPunct="0">
              <a:buFont typeface="Arial" panose="020B0604020202020204" pitchFamily="34" charset="0"/>
              <a:buChar char="•"/>
              <a:defRPr sz="4100"/>
            </a:pPr>
            <a:r>
              <a:rPr lang="en-US" sz="1600" kern="0" dirty="0">
                <a:solidFill>
                  <a:srgbClr val="000000"/>
                </a:solidFill>
                <a:uFill>
                  <a:solidFill>
                    <a:srgbClr val="000000"/>
                  </a:solidFill>
                </a:uFill>
                <a:latin typeface="Times" pitchFamily="2" charset="0"/>
                <a:sym typeface="Avenir Next"/>
              </a:rPr>
              <a:t>Number of flips ~ 300 million, quartets ~ 80 million</a:t>
            </a:r>
          </a:p>
          <a:p>
            <a:pPr marL="383540" marR="40640" indent="-342900" defTabSz="910828" hangingPunct="0">
              <a:buFont typeface="Arial" panose="020B0604020202020204" pitchFamily="34" charset="0"/>
              <a:buChar char="•"/>
              <a:defRPr sz="4100"/>
            </a:pPr>
            <a:r>
              <a:rPr lang="en-US" sz="1600" i="1" kern="0" dirty="0">
                <a:solidFill>
                  <a:srgbClr val="000000"/>
                </a:solidFill>
                <a:uFill>
                  <a:solidFill>
                    <a:srgbClr val="000000"/>
                  </a:solidFill>
                </a:uFill>
                <a:latin typeface="Times" pitchFamily="2" charset="0"/>
                <a:sym typeface="Avenir Next"/>
              </a:rPr>
              <a:t>Technique built for big rates and small asymmetries (PREX 4GHz, 0.55ppm)</a:t>
            </a:r>
          </a:p>
          <a:p>
            <a:pPr marL="383540" marR="40640" indent="-342900" defTabSz="910828" hangingPunct="0">
              <a:buFont typeface="Arial" panose="020B0604020202020204" pitchFamily="34" charset="0"/>
              <a:buChar char="•"/>
              <a:defRPr sz="4100"/>
            </a:pPr>
            <a:r>
              <a:rPr lang="en-US" sz="1600" i="1" kern="0" dirty="0">
                <a:solidFill>
                  <a:srgbClr val="000000"/>
                </a:solidFill>
                <a:uFill>
                  <a:solidFill>
                    <a:srgbClr val="000000"/>
                  </a:solidFill>
                </a:uFill>
                <a:latin typeface="Times" pitchFamily="2" charset="0"/>
                <a:sym typeface="Avenir Next"/>
              </a:rPr>
              <a:t>CREX less challenging in terms of rate (CREX 50MHz, 1% of PREX rate, larger asymmetry)</a:t>
            </a:r>
            <a:endParaRPr sz="1600" i="1" kern="0" dirty="0">
              <a:solidFill>
                <a:srgbClr val="000000"/>
              </a:solidFill>
              <a:uFill>
                <a:solidFill>
                  <a:srgbClr val="000000"/>
                </a:solidFill>
              </a:uFill>
              <a:latin typeface="Times" pitchFamily="2" charset="0"/>
              <a:sym typeface="Avenir Next"/>
            </a:endParaRPr>
          </a:p>
        </p:txBody>
      </p:sp>
      <p:pic>
        <p:nvPicPr>
          <p:cNvPr id="388" name="Picture 14" descr="Picture 14"/>
          <p:cNvPicPr>
            <a:picLocks noChangeAspect="1"/>
          </p:cNvPicPr>
          <p:nvPr/>
        </p:nvPicPr>
        <p:blipFill>
          <a:blip r:embed="rId3" cstate="print">
            <a:clrChange>
              <a:clrFrom>
                <a:srgbClr val="FFFFFF"/>
              </a:clrFrom>
              <a:clrTo>
                <a:srgbClr val="FFFFFF">
                  <a:alpha val="0"/>
                </a:srgbClr>
              </a:clrTo>
            </a:clrChange>
            <a:extLst/>
          </a:blip>
          <a:srcRect r="61226"/>
          <a:stretch>
            <a:fillRect/>
          </a:stretch>
        </p:blipFill>
        <p:spPr>
          <a:xfrm>
            <a:off x="1318845" y="1260231"/>
            <a:ext cx="1611443" cy="1336439"/>
          </a:xfrm>
          <a:prstGeom prst="rect">
            <a:avLst/>
          </a:prstGeom>
          <a:ln w="12700">
            <a:miter lim="400000"/>
          </a:ln>
        </p:spPr>
      </p:pic>
      <p:sp>
        <p:nvSpPr>
          <p:cNvPr id="389" name="Goal: measure beam-helicity-correlated elastic scattering asymmetry to high precision"/>
          <p:cNvSpPr txBox="1"/>
          <p:nvPr/>
        </p:nvSpPr>
        <p:spPr>
          <a:xfrm>
            <a:off x="76200" y="685800"/>
            <a:ext cx="9067800"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4000">
                <a:latin typeface="Calibri"/>
                <a:ea typeface="Calibri"/>
                <a:cs typeface="Calibri"/>
                <a:sym typeface="Calibri"/>
              </a:defRPr>
            </a:lvl1pPr>
          </a:lstStyle>
          <a:p>
            <a:pPr marL="40640" marR="40640" defTabSz="910828" hangingPunct="0"/>
            <a:r>
              <a:rPr sz="2000" kern="0" dirty="0">
                <a:solidFill>
                  <a:srgbClr val="000000"/>
                </a:solidFill>
                <a:uFill>
                  <a:solidFill>
                    <a:srgbClr val="000000"/>
                  </a:solidFill>
                </a:uFill>
                <a:latin typeface="Times" pitchFamily="2" charset="0"/>
              </a:rPr>
              <a:t>Goal: measure beam-helicity-correlated elastic scattering asymmetry to high precision</a:t>
            </a:r>
          </a:p>
        </p:txBody>
      </p:sp>
      <p:grpSp>
        <p:nvGrpSpPr>
          <p:cNvPr id="2" name="Group"/>
          <p:cNvGrpSpPr/>
          <p:nvPr/>
        </p:nvGrpSpPr>
        <p:grpSpPr>
          <a:xfrm>
            <a:off x="4114800" y="1219200"/>
            <a:ext cx="4566399" cy="1997152"/>
            <a:chOff x="0" y="0"/>
            <a:chExt cx="12177059" cy="3994302"/>
          </a:xfrm>
          <a:solidFill>
            <a:srgbClr val="F2F2F2"/>
          </a:solidFill>
        </p:grpSpPr>
        <p:pic>
          <p:nvPicPr>
            <p:cNvPr id="390" name="Picture 12" descr="Picture 12"/>
            <p:cNvPicPr>
              <a:picLocks noChangeAspect="1"/>
            </p:cNvPicPr>
            <p:nvPr/>
          </p:nvPicPr>
          <p:blipFill>
            <a:blip r:embed="rId4" cstate="print">
              <a:clrChange>
                <a:clrFrom>
                  <a:srgbClr val="FEFEFE"/>
                </a:clrFrom>
                <a:clrTo>
                  <a:srgbClr val="FEFEFE">
                    <a:alpha val="0"/>
                  </a:srgbClr>
                </a:clrTo>
              </a:clrChange>
              <a:extLst/>
            </a:blip>
            <a:stretch>
              <a:fillRect/>
            </a:stretch>
          </p:blipFill>
          <p:spPr>
            <a:xfrm>
              <a:off x="2335427" y="2991636"/>
              <a:ext cx="2570302" cy="978234"/>
            </a:xfrm>
            <a:prstGeom prst="rect">
              <a:avLst/>
            </a:prstGeom>
            <a:grpFill/>
            <a:ln w="12700" cap="flat">
              <a:noFill/>
              <a:miter lim="400000"/>
            </a:ln>
            <a:effectLst/>
          </p:spPr>
        </p:pic>
        <p:pic>
          <p:nvPicPr>
            <p:cNvPr id="391" name="Picture 15" descr="Picture 15"/>
            <p:cNvPicPr>
              <a:picLocks noChangeAspect="1"/>
            </p:cNvPicPr>
            <p:nvPr/>
          </p:nvPicPr>
          <p:blipFill>
            <a:blip r:embed="rId5" cstate="print">
              <a:clrChange>
                <a:clrFrom>
                  <a:srgbClr val="FEFEFE"/>
                </a:clrFrom>
                <a:clrTo>
                  <a:srgbClr val="FEFEFE">
                    <a:alpha val="0"/>
                  </a:srgbClr>
                </a:clrTo>
              </a:clrChange>
              <a:extLst/>
            </a:blip>
            <a:stretch>
              <a:fillRect/>
            </a:stretch>
          </p:blipFill>
          <p:spPr>
            <a:xfrm>
              <a:off x="5163784" y="3123107"/>
              <a:ext cx="2491686" cy="846763"/>
            </a:xfrm>
            <a:prstGeom prst="rect">
              <a:avLst/>
            </a:prstGeom>
            <a:grpFill/>
            <a:ln w="12700" cap="flat">
              <a:noFill/>
              <a:miter lim="400000"/>
            </a:ln>
            <a:effectLst/>
          </p:spPr>
        </p:pic>
        <p:pic>
          <p:nvPicPr>
            <p:cNvPr id="392" name="Picture 16" descr="Picture 16"/>
            <p:cNvPicPr>
              <a:picLocks noChangeAspect="1"/>
            </p:cNvPicPr>
            <p:nvPr/>
          </p:nvPicPr>
          <p:blipFill>
            <a:blip r:embed="rId6" cstate="print">
              <a:clrChange>
                <a:clrFrom>
                  <a:srgbClr val="FEFEFE"/>
                </a:clrFrom>
                <a:clrTo>
                  <a:srgbClr val="FEFEFE">
                    <a:alpha val="0"/>
                  </a:srgbClr>
                </a:clrTo>
              </a:clrChange>
              <a:extLst/>
            </a:blip>
            <a:stretch>
              <a:fillRect/>
            </a:stretch>
          </p:blipFill>
          <p:spPr>
            <a:xfrm>
              <a:off x="7735725" y="3098674"/>
              <a:ext cx="2491684" cy="895629"/>
            </a:xfrm>
            <a:prstGeom prst="rect">
              <a:avLst/>
            </a:prstGeom>
            <a:grpFill/>
            <a:ln w="12700" cap="flat">
              <a:noFill/>
              <a:miter lim="400000"/>
            </a:ln>
            <a:effectLst/>
          </p:spPr>
        </p:pic>
        <p:pic>
          <p:nvPicPr>
            <p:cNvPr id="393" name="Picture 6" descr="Picture 6"/>
            <p:cNvPicPr>
              <a:picLocks noChangeAspect="1"/>
            </p:cNvPicPr>
            <p:nvPr/>
          </p:nvPicPr>
          <p:blipFill>
            <a:blip r:embed="rId7" cstate="print">
              <a:clrChange>
                <a:clrFrom>
                  <a:srgbClr val="FEFEFE"/>
                </a:clrFrom>
                <a:clrTo>
                  <a:srgbClr val="FEFEFE">
                    <a:alpha val="0"/>
                  </a:srgbClr>
                </a:clrTo>
              </a:clrChange>
              <a:extLst/>
            </a:blip>
            <a:srcRect l="52744" t="26861" b="51427"/>
            <a:stretch>
              <a:fillRect/>
            </a:stretch>
          </p:blipFill>
          <p:spPr>
            <a:xfrm>
              <a:off x="0" y="0"/>
              <a:ext cx="12177060" cy="3071850"/>
            </a:xfrm>
            <a:prstGeom prst="rect">
              <a:avLst/>
            </a:prstGeom>
            <a:grpFill/>
            <a:ln w="12700" cap="flat">
              <a:noFill/>
              <a:miter lim="400000"/>
            </a:ln>
            <a:effectLst/>
          </p:spPr>
        </p:pic>
      </p:grpSp>
      <p:sp>
        <p:nvSpPr>
          <p:cNvPr id="25" name="November 6, 2020">
            <a:extLst>
              <a:ext uri="{FF2B5EF4-FFF2-40B4-BE49-F238E27FC236}">
                <a16:creationId xmlns:a16="http://schemas.microsoft.com/office/drawing/2014/main" xmlns="" id="{DD457988-9E6F-BD44-B00D-3C02C5F3D8A0}"/>
              </a:ext>
            </a:extLst>
          </p:cNvPr>
          <p:cNvSpPr/>
          <p:nvPr/>
        </p:nvSpPr>
        <p:spPr>
          <a:xfrm>
            <a:off x="7008156" y="6564293"/>
            <a:ext cx="1587265"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October 12</a:t>
            </a:r>
            <a:r>
              <a:rPr sz="1400" kern="0" dirty="0">
                <a:latin typeface="Times" pitchFamily="2" charset="0"/>
                <a:sym typeface="Avenir Next"/>
              </a:rPr>
              <a:t>, 202</a:t>
            </a:r>
            <a:r>
              <a:rPr lang="en-US" sz="1400" kern="0" dirty="0">
                <a:latin typeface="Times" pitchFamily="2" charset="0"/>
                <a:sym typeface="Avenir Next"/>
              </a:rPr>
              <a:t>1</a:t>
            </a:r>
            <a:endParaRPr sz="1400" kern="0" dirty="0">
              <a:latin typeface="Times" pitchFamily="2" charset="0"/>
              <a:sym typeface="Avenir Next"/>
            </a:endParaRPr>
          </a:p>
        </p:txBody>
      </p:sp>
      <p:sp>
        <p:nvSpPr>
          <p:cNvPr id="26" name="Slide Number">
            <a:extLst>
              <a:ext uri="{FF2B5EF4-FFF2-40B4-BE49-F238E27FC236}">
                <a16:creationId xmlns:a16="http://schemas.microsoft.com/office/drawing/2014/main" xmlns="" id="{14891B9E-B73D-FA44-A44C-A40224C2424D}"/>
              </a:ext>
            </a:extLst>
          </p:cNvPr>
          <p:cNvSpPr txBox="1">
            <a:spLocks/>
          </p:cNvSpPr>
          <p:nvPr/>
        </p:nvSpPr>
        <p:spPr>
          <a:xfrm>
            <a:off x="8807237" y="6585546"/>
            <a:ext cx="275423" cy="3889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fld id="{86CB4B4D-7CA3-9044-876B-883B54F8677D}" type="slidenum">
              <a:rPr lang="en-US" sz="1200" b="1" kern="0" smtClean="0">
                <a:solidFill>
                  <a:srgbClr val="FFFFFF"/>
                </a:solidFill>
                <a:uFill>
                  <a:solidFill>
                    <a:srgbClr val="000000"/>
                  </a:solidFill>
                </a:uFill>
                <a:latin typeface="Times" pitchFamily="2" charset="0"/>
                <a:sym typeface="Avenir Next"/>
              </a:rPr>
              <a:pPr hangingPunct="0"/>
              <a:t>8</a:t>
            </a:fld>
            <a:endParaRPr lang="en-US" sz="1200" b="1" kern="0" dirty="0">
              <a:solidFill>
                <a:srgbClr val="FFFFFF"/>
              </a:solidFill>
              <a:uFill>
                <a:solidFill>
                  <a:srgbClr val="000000"/>
                </a:solidFill>
              </a:uFill>
              <a:latin typeface="Times" pitchFamily="2" charset="0"/>
              <a:sym typeface="Avenir Next"/>
            </a:endParaRPr>
          </a:p>
        </p:txBody>
      </p:sp>
      <p:sp>
        <p:nvSpPr>
          <p:cNvPr id="27" name="JLab Seminar">
            <a:extLst>
              <a:ext uri="{FF2B5EF4-FFF2-40B4-BE49-F238E27FC236}">
                <a16:creationId xmlns:a16="http://schemas.microsoft.com/office/drawing/2014/main" xmlns="" id="{3DFB1569-7923-A041-AE3E-CC64F2D751CB}"/>
              </a:ext>
            </a:extLst>
          </p:cNvPr>
          <p:cNvSpPr/>
          <p:nvPr/>
        </p:nvSpPr>
        <p:spPr>
          <a:xfrm>
            <a:off x="5265305" y="6564294"/>
            <a:ext cx="1531032"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defTabSz="410766" hangingPunct="0"/>
            <a:r>
              <a:rPr lang="en-US" sz="1400" kern="0" dirty="0">
                <a:latin typeface="Times" pitchFamily="2" charset="0"/>
                <a:sym typeface="Avenir Next"/>
              </a:rPr>
              <a:t>DNP</a:t>
            </a:r>
            <a:endParaRPr sz="1400" kern="0" dirty="0">
              <a:latin typeface="Times" pitchFamily="2" charset="0"/>
              <a:sym typeface="Avenir Next"/>
            </a:endParaRPr>
          </a:p>
        </p:txBody>
      </p:sp>
      <p:grpSp>
        <p:nvGrpSpPr>
          <p:cNvPr id="5" name="Group 4">
            <a:extLst>
              <a:ext uri="{FF2B5EF4-FFF2-40B4-BE49-F238E27FC236}">
                <a16:creationId xmlns:a16="http://schemas.microsoft.com/office/drawing/2014/main" xmlns="" id="{D73CC718-7E31-FD4A-B5DB-0526EEF67853}"/>
              </a:ext>
            </a:extLst>
          </p:cNvPr>
          <p:cNvGrpSpPr/>
          <p:nvPr/>
        </p:nvGrpSpPr>
        <p:grpSpPr>
          <a:xfrm>
            <a:off x="457201" y="2824676"/>
            <a:ext cx="3809998" cy="3576123"/>
            <a:chOff x="819782" y="3136154"/>
            <a:chExt cx="4852516" cy="3470362"/>
          </a:xfrm>
        </p:grpSpPr>
        <p:pic>
          <p:nvPicPr>
            <p:cNvPr id="3" name="Picture 2">
              <a:extLst>
                <a:ext uri="{FF2B5EF4-FFF2-40B4-BE49-F238E27FC236}">
                  <a16:creationId xmlns:a16="http://schemas.microsoft.com/office/drawing/2014/main" xmlns="" id="{E08FBF91-051A-224C-9513-732D9FE7D65E}"/>
                </a:ext>
              </a:extLst>
            </p:cNvPr>
            <p:cNvPicPr>
              <a:picLocks noChangeAspect="1"/>
            </p:cNvPicPr>
            <p:nvPr/>
          </p:nvPicPr>
          <p:blipFill>
            <a:blip r:embed="rId8" cstate="print">
              <a:clrChange>
                <a:clrFrom>
                  <a:srgbClr val="FFFFFF"/>
                </a:clrFrom>
                <a:clrTo>
                  <a:srgbClr val="FFFFFF">
                    <a:alpha val="0"/>
                  </a:srgbClr>
                </a:clrTo>
              </a:clrChange>
            </a:blip>
            <a:stretch>
              <a:fillRect/>
            </a:stretch>
          </p:blipFill>
          <p:spPr>
            <a:xfrm>
              <a:off x="819782" y="3305428"/>
              <a:ext cx="4733511" cy="3037305"/>
            </a:xfrm>
            <a:prstGeom prst="rect">
              <a:avLst/>
            </a:prstGeom>
          </p:spPr>
        </p:pic>
        <p:sp>
          <p:nvSpPr>
            <p:cNvPr id="4" name="TextBox 3">
              <a:extLst>
                <a:ext uri="{FF2B5EF4-FFF2-40B4-BE49-F238E27FC236}">
                  <a16:creationId xmlns:a16="http://schemas.microsoft.com/office/drawing/2014/main" xmlns="" id="{BE9BF81B-C450-504D-B35A-3B6C9460084C}"/>
                </a:ext>
              </a:extLst>
            </p:cNvPr>
            <p:cNvSpPr txBox="1"/>
            <p:nvPr/>
          </p:nvSpPr>
          <p:spPr>
            <a:xfrm>
              <a:off x="3634241" y="3136154"/>
              <a:ext cx="2038057" cy="1215230"/>
            </a:xfrm>
            <a:prstGeom prst="rect">
              <a:avLst/>
            </a:prstGeom>
            <a:solidFill>
              <a:srgbClr val="F2F2F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algn="ctr" defTabSz="1821656" hangingPunct="0"/>
              <a:r>
                <a:rPr lang="en-US" dirty="0">
                  <a:solidFill>
                    <a:srgbClr val="000000"/>
                  </a:solidFill>
                  <a:uFill>
                    <a:solidFill>
                      <a:srgbClr val="000000"/>
                    </a:solidFill>
                  </a:uFill>
                  <a:latin typeface="Times" pitchFamily="2" charset="0"/>
                  <a:sym typeface="Avenir Next"/>
                </a:rPr>
                <a:t>𝜎 =775ppm</a:t>
              </a:r>
              <a:endParaRPr kumimoji="0" lang="en-US" b="0" i="0" u="none" strike="noStrike" cap="none" spc="0" normalizeH="0" baseline="0" dirty="0">
                <a:ln>
                  <a:noFill/>
                </a:ln>
                <a:solidFill>
                  <a:srgbClr val="000000"/>
                </a:solidFill>
                <a:effectLst/>
                <a:uFill>
                  <a:solidFill>
                    <a:srgbClr val="000000"/>
                  </a:solidFill>
                </a:uFill>
                <a:latin typeface="Times" pitchFamily="2" charset="0"/>
                <a:sym typeface="Avenir Next"/>
              </a:endParaRPr>
            </a:p>
            <a:p>
              <a:pPr marL="81280" marR="81280" indent="0" algn="ctr" defTabSz="1821656"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
                    <a:solidFill>
                      <a:srgbClr val="000000"/>
                    </a:solidFill>
                  </a:uFill>
                  <a:latin typeface="Times" pitchFamily="2" charset="0"/>
                  <a:sym typeface="Avenir Next"/>
                </a:rPr>
                <a:t>30Hz, 150uA</a:t>
              </a:r>
            </a:p>
            <a:p>
              <a:pPr marL="81280" marR="81280" indent="0" algn="ctr" defTabSz="1821656"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
                    <a:solidFill>
                      <a:srgbClr val="000000"/>
                    </a:solidFill>
                  </a:uFill>
                  <a:latin typeface="Times" pitchFamily="2" charset="0"/>
                  <a:sym typeface="Avenir Next"/>
                </a:rPr>
                <a:t>56MHz    </a:t>
              </a:r>
              <a:r>
                <a:rPr kumimoji="0" lang="en-US" b="0" i="0" u="none" strike="noStrike" cap="none" spc="0" normalizeH="0" dirty="0">
                  <a:ln>
                    <a:noFill/>
                  </a:ln>
                  <a:solidFill>
                    <a:srgbClr val="000000"/>
                  </a:solidFill>
                  <a:effectLst/>
                  <a:uFill>
                    <a:solidFill>
                      <a:srgbClr val="000000"/>
                    </a:solidFill>
                  </a:uFill>
                  <a:latin typeface="Times" pitchFamily="2" charset="0"/>
                  <a:sym typeface="Avenir Next"/>
                </a:rPr>
                <a:t>      2  HRS</a:t>
              </a:r>
              <a:endParaRPr kumimoji="0" lang="en-US" b="0" i="0" u="none" strike="noStrike" cap="none" spc="0" normalizeH="0" baseline="0" dirty="0">
                <a:ln>
                  <a:noFill/>
                </a:ln>
                <a:solidFill>
                  <a:srgbClr val="000000"/>
                </a:solidFill>
                <a:effectLst/>
                <a:uFill>
                  <a:solidFill>
                    <a:srgbClr val="000000"/>
                  </a:solidFill>
                </a:uFill>
                <a:latin typeface="Times" pitchFamily="2" charset="0"/>
                <a:sym typeface="Avenir Next"/>
              </a:endParaRPr>
            </a:p>
          </p:txBody>
        </p:sp>
        <p:sp>
          <p:nvSpPr>
            <p:cNvPr id="30" name="TextBox 29">
              <a:extLst>
                <a:ext uri="{FF2B5EF4-FFF2-40B4-BE49-F238E27FC236}">
                  <a16:creationId xmlns:a16="http://schemas.microsoft.com/office/drawing/2014/main" xmlns="" id="{EF75896D-99B3-0B4E-9DD7-1A9C13FC0432}"/>
                </a:ext>
              </a:extLst>
            </p:cNvPr>
            <p:cNvSpPr txBox="1"/>
            <p:nvPr/>
          </p:nvSpPr>
          <p:spPr>
            <a:xfrm>
              <a:off x="2572179" y="6185248"/>
              <a:ext cx="1581700"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defTabSz="1821656" hangingPunct="0"/>
              <a:r>
                <a:rPr lang="en-US" dirty="0">
                  <a:solidFill>
                    <a:srgbClr val="000000"/>
                  </a:solidFill>
                  <a:uFill>
                    <a:solidFill>
                      <a:srgbClr val="000000"/>
                    </a:solidFill>
                  </a:uFill>
                  <a:latin typeface="Times" pitchFamily="2" charset="0"/>
                  <a:sym typeface="Avenir Next"/>
                </a:rPr>
                <a:t>A[ppm]</a:t>
              </a:r>
              <a:endParaRPr kumimoji="0" lang="en-US" b="0" i="0" u="none" strike="noStrike" cap="none" spc="0" normalizeH="0" baseline="0" dirty="0">
                <a:ln>
                  <a:noFill/>
                </a:ln>
                <a:solidFill>
                  <a:srgbClr val="000000"/>
                </a:solidFill>
                <a:effectLst/>
                <a:uFill>
                  <a:solidFill>
                    <a:srgbClr val="000000"/>
                  </a:solidFill>
                </a:uFill>
                <a:latin typeface="Times" pitchFamily="2" charset="0"/>
                <a:sym typeface="Avenir Next"/>
              </a:endParaRPr>
            </a:p>
          </p:txBody>
        </p:sp>
      </p:grpSp>
      <p:sp>
        <p:nvSpPr>
          <p:cNvPr id="20" name="TextBox 19"/>
          <p:cNvSpPr txBox="1"/>
          <p:nvPr/>
        </p:nvSpPr>
        <p:spPr>
          <a:xfrm>
            <a:off x="1676400" y="152400"/>
            <a:ext cx="5791200" cy="523220"/>
          </a:xfrm>
          <a:prstGeom prst="rect">
            <a:avLst/>
          </a:prstGeom>
          <a:noFill/>
        </p:spPr>
        <p:txBody>
          <a:bodyPr wrap="square" rtlCol="0">
            <a:spAutoFit/>
          </a:bodyPr>
          <a:lstStyle/>
          <a:p>
            <a:r>
              <a:rPr lang="en-US" sz="2800" dirty="0"/>
              <a:t>Measuring  a  Small  Asymmetry</a:t>
            </a:r>
          </a:p>
        </p:txBody>
      </p:sp>
      <p:sp>
        <p:nvSpPr>
          <p:cNvPr id="19" name="TextBox 18"/>
          <p:cNvSpPr txBox="1"/>
          <p:nvPr/>
        </p:nvSpPr>
        <p:spPr>
          <a:xfrm>
            <a:off x="8534400" y="6404610"/>
            <a:ext cx="548640" cy="369332"/>
          </a:xfrm>
          <a:prstGeom prst="rect">
            <a:avLst/>
          </a:prstGeom>
          <a:noFill/>
        </p:spPr>
        <p:txBody>
          <a:bodyPr wrap="square" rtlCol="0">
            <a:spAutoFit/>
          </a:bodyPr>
          <a:lstStyle/>
          <a:p>
            <a:r>
              <a:rPr lang="en-US" dirty="0" smtClean="0"/>
              <a:t>p8</a:t>
            </a:r>
            <a:endParaRPr lang="en-US" dirty="0"/>
          </a:p>
        </p:txBody>
      </p:sp>
      <p:sp>
        <p:nvSpPr>
          <p:cNvPr id="21" name="TextBox 20">
            <a:extLst>
              <a:ext uri="{FF2B5EF4-FFF2-40B4-BE49-F238E27FC236}">
                <a16:creationId xmlns:a16="http://schemas.microsoft.com/office/drawing/2014/main" xmlns="" id="{854BCE34-2388-438C-B962-4A4E29919EC0}"/>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a:t>
            </a:r>
            <a:r>
              <a:rPr lang="en-US" sz="1400" dirty="0" smtClean="0">
                <a:solidFill>
                  <a:srgbClr val="002060"/>
                </a:solidFill>
              </a:rPr>
              <a:t>Hall A </a:t>
            </a:r>
            <a:r>
              <a:rPr lang="en-US" sz="1400" dirty="0" err="1" smtClean="0">
                <a:solidFill>
                  <a:srgbClr val="002060"/>
                </a:solidFill>
              </a:rPr>
              <a:t>Mtg</a:t>
            </a:r>
            <a:r>
              <a:rPr lang="en-US" sz="1400" dirty="0" smtClean="0">
                <a:solidFill>
                  <a:srgbClr val="002060"/>
                </a:solidFill>
              </a:rPr>
              <a:t>, Jan 2023</a:t>
            </a:r>
            <a:r>
              <a:rPr lang="en-US" sz="1400" dirty="0" smtClean="0">
                <a:solidFill>
                  <a:srgbClr val="002060"/>
                </a:solidFill>
              </a:rPr>
              <a:t> </a:t>
            </a:r>
            <a:endParaRPr lang="en-US" sz="1400" dirty="0">
              <a:solidFill>
                <a:srgbClr val="002060"/>
              </a:solidFill>
            </a:endParaRPr>
          </a:p>
        </p:txBody>
      </p:sp>
    </p:spTree>
    <p:extLst>
      <p:ext uri="{BB962C8B-B14F-4D97-AF65-F5344CB8AC3E}">
        <p14:creationId xmlns:p14="http://schemas.microsoft.com/office/powerpoint/2010/main" xmlns="" val="395823903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November 6, 2020">
            <a:extLst>
              <a:ext uri="{FF2B5EF4-FFF2-40B4-BE49-F238E27FC236}">
                <a16:creationId xmlns:a16="http://schemas.microsoft.com/office/drawing/2014/main" xmlns="" id="{2D695C7A-B679-2242-BE9B-0B19B7C671B3}"/>
              </a:ext>
            </a:extLst>
          </p:cNvPr>
          <p:cNvSpPr/>
          <p:nvPr/>
        </p:nvSpPr>
        <p:spPr>
          <a:xfrm>
            <a:off x="7008156" y="6564293"/>
            <a:ext cx="1587265"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imes" pitchFamily="2" charset="0"/>
                <a:sym typeface="Avenir Next"/>
              </a:rPr>
              <a:t>October 12</a:t>
            </a:r>
            <a:r>
              <a:rPr kumimoji="0" sz="1400" b="0" i="0" u="none" strike="noStrike" kern="0" cap="none" spc="0" normalizeH="0" baseline="0" noProof="0" dirty="0">
                <a:ln>
                  <a:noFill/>
                </a:ln>
                <a:solidFill>
                  <a:srgbClr val="FFFFFF"/>
                </a:solidFill>
                <a:effectLst/>
                <a:uLnTx/>
                <a:uFillTx/>
                <a:latin typeface="Times" pitchFamily="2" charset="0"/>
                <a:sym typeface="Avenir Next"/>
              </a:rPr>
              <a:t>, 202</a:t>
            </a:r>
            <a:r>
              <a:rPr kumimoji="0" lang="en-US" sz="1400" b="0" i="0" u="none" strike="noStrike" kern="0" cap="none" spc="0" normalizeH="0" baseline="0" noProof="0" dirty="0">
                <a:ln>
                  <a:noFill/>
                </a:ln>
                <a:solidFill>
                  <a:srgbClr val="FFFFFF"/>
                </a:solidFill>
                <a:effectLst/>
                <a:uLnTx/>
                <a:uFillTx/>
                <a:latin typeface="Times" pitchFamily="2" charset="0"/>
                <a:sym typeface="Avenir Next"/>
              </a:rPr>
              <a:t>1</a:t>
            </a:r>
            <a:endParaRPr kumimoji="0" sz="1400" b="0" i="0" u="none" strike="noStrike" kern="0" cap="none" spc="0" normalizeH="0" baseline="0" noProof="0" dirty="0">
              <a:ln>
                <a:noFill/>
              </a:ln>
              <a:solidFill>
                <a:srgbClr val="FFFFFF"/>
              </a:solidFill>
              <a:effectLst/>
              <a:uLnTx/>
              <a:uFillTx/>
              <a:latin typeface="Times" pitchFamily="2" charset="0"/>
              <a:sym typeface="Avenir Next"/>
            </a:endParaRPr>
          </a:p>
        </p:txBody>
      </p:sp>
      <p:sp>
        <p:nvSpPr>
          <p:cNvPr id="36" name="Slide Number">
            <a:extLst>
              <a:ext uri="{FF2B5EF4-FFF2-40B4-BE49-F238E27FC236}">
                <a16:creationId xmlns:a16="http://schemas.microsoft.com/office/drawing/2014/main" xmlns="" id="{1015B979-43CA-BD44-BD31-C22E3C82942E}"/>
              </a:ext>
            </a:extLst>
          </p:cNvPr>
          <p:cNvSpPr txBox="1">
            <a:spLocks/>
          </p:cNvSpPr>
          <p:nvPr/>
        </p:nvSpPr>
        <p:spPr>
          <a:xfrm>
            <a:off x="8807237" y="6585546"/>
            <a:ext cx="275423" cy="3889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200" b="1" i="0" u="none" strike="noStrike" kern="0" cap="none" spc="0" normalizeH="0" baseline="0" noProof="0" smtClean="0">
                <a:ln>
                  <a:noFill/>
                </a:ln>
                <a:solidFill>
                  <a:srgbClr val="FFFFFF"/>
                </a:solidFill>
                <a:effectLst/>
                <a:uLnTx/>
                <a:uFill>
                  <a:solidFill>
                    <a:srgbClr val="000000"/>
                  </a:solidFill>
                </a:uFill>
                <a:latin typeface="Times" pitchFamily="2" charset="0"/>
                <a:sym typeface="Avenir Next"/>
              </a:rPr>
              <a:pPr marL="0" marR="0" lvl="0" indent="0" algn="l" defTabSz="914400" rtl="0" eaLnBrk="1" fontAlgn="auto" latinLnBrk="0" hangingPunct="0">
                <a:lnSpc>
                  <a:spcPct val="100000"/>
                </a:lnSpc>
                <a:spcBef>
                  <a:spcPts val="0"/>
                </a:spcBef>
                <a:spcAft>
                  <a:spcPts val="0"/>
                </a:spcAft>
                <a:buClrTx/>
                <a:buSzTx/>
                <a:buFontTx/>
                <a:buNone/>
                <a:tabLst/>
                <a:defRPr/>
              </a:pPr>
              <a:t>9</a:t>
            </a:fld>
            <a:endParaRPr kumimoji="0" lang="en-US" sz="1200" b="1" i="0" u="none" strike="noStrike" kern="0" cap="none" spc="0" normalizeH="0" baseline="0" noProof="0" dirty="0">
              <a:ln>
                <a:noFill/>
              </a:ln>
              <a:solidFill>
                <a:srgbClr val="FFFFFF"/>
              </a:solidFill>
              <a:effectLst/>
              <a:uLnTx/>
              <a:uFill>
                <a:solidFill>
                  <a:srgbClr val="000000"/>
                </a:solidFill>
              </a:uFill>
              <a:latin typeface="Times" pitchFamily="2" charset="0"/>
              <a:sym typeface="Avenir Next"/>
            </a:endParaRPr>
          </a:p>
        </p:txBody>
      </p:sp>
      <p:sp>
        <p:nvSpPr>
          <p:cNvPr id="37" name="JLab Seminar">
            <a:extLst>
              <a:ext uri="{FF2B5EF4-FFF2-40B4-BE49-F238E27FC236}">
                <a16:creationId xmlns:a16="http://schemas.microsoft.com/office/drawing/2014/main" xmlns="" id="{810D51EC-6F21-1A41-B6B9-21011F9F460E}"/>
              </a:ext>
            </a:extLst>
          </p:cNvPr>
          <p:cNvSpPr/>
          <p:nvPr/>
        </p:nvSpPr>
        <p:spPr>
          <a:xfrm>
            <a:off x="5265305" y="6564294"/>
            <a:ext cx="1531032"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0" marR="0" algn="ctr" defTabSz="821531">
              <a:defRPr sz="2800">
                <a:solidFill>
                  <a:srgbClr val="FFFFFF"/>
                </a:solidFill>
                <a:uFillTx/>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imes" pitchFamily="2" charset="0"/>
                <a:sym typeface="Avenir Next"/>
              </a:rPr>
              <a:t>DNP</a:t>
            </a:r>
            <a:endParaRPr kumimoji="0" sz="1400" b="0" i="0" u="none" strike="noStrike" kern="0" cap="none" spc="0" normalizeH="0" baseline="0" noProof="0" dirty="0">
              <a:ln>
                <a:noFill/>
              </a:ln>
              <a:solidFill>
                <a:srgbClr val="FFFFFF"/>
              </a:solidFill>
              <a:effectLst/>
              <a:uLnTx/>
              <a:uFillTx/>
              <a:latin typeface="Times" pitchFamily="2" charset="0"/>
              <a:sym typeface="Avenir Next"/>
            </a:endParaRPr>
          </a:p>
        </p:txBody>
      </p:sp>
      <p:sp>
        <p:nvSpPr>
          <p:cNvPr id="18" name="TextBox 17">
            <a:extLst>
              <a:ext uri="{FF2B5EF4-FFF2-40B4-BE49-F238E27FC236}">
                <a16:creationId xmlns:a16="http://schemas.microsoft.com/office/drawing/2014/main" xmlns="" id="{24D2EE2A-856F-0C40-9487-715B48FFC012}"/>
              </a:ext>
            </a:extLst>
          </p:cNvPr>
          <p:cNvSpPr txBox="1"/>
          <p:nvPr/>
        </p:nvSpPr>
        <p:spPr>
          <a:xfrm>
            <a:off x="6861463" y="3886200"/>
            <a:ext cx="2130137"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Times" pitchFamily="2" charset="0"/>
              </a:rPr>
              <a:t>Integrating detectors (</a:t>
            </a:r>
            <a:r>
              <a:rPr lang="en-CA" dirty="0">
                <a:solidFill>
                  <a:srgbClr val="000000"/>
                </a:solidFill>
                <a:latin typeface="Times" pitchFamily="2" charset="0"/>
              </a:rPr>
              <a:t>zero </a:t>
            </a:r>
            <a:r>
              <a:rPr lang="en-CA" dirty="0" err="1">
                <a:solidFill>
                  <a:srgbClr val="000000"/>
                </a:solidFill>
                <a:latin typeface="Times" pitchFamily="2" charset="0"/>
              </a:rPr>
              <a:t>deadtime</a:t>
            </a:r>
            <a:r>
              <a:rPr lang="en-CA" dirty="0">
                <a:solidFill>
                  <a:srgbClr val="000000"/>
                </a:solidFill>
                <a:latin typeface="Times" pitchFamily="2" charset="0"/>
              </a:rPr>
              <a:t> DAQ</a:t>
            </a:r>
            <a:r>
              <a:rPr kumimoji="0" lang="en-CA" sz="1800" b="0" i="0" u="none" strike="noStrike" kern="1200" cap="none" spc="0" normalizeH="0" baseline="0" noProof="0" dirty="0">
                <a:ln>
                  <a:noFill/>
                </a:ln>
                <a:solidFill>
                  <a:srgbClr val="000000"/>
                </a:solidFill>
                <a:effectLst/>
                <a:uLnTx/>
                <a:uFillTx/>
                <a:latin typeface="Times" pitchFamily="2"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srgbClr val="000000"/>
              </a:solidFill>
              <a:effectLst/>
              <a:uLnTx/>
              <a:uFillTx/>
              <a:latin typeface="Times"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Times" pitchFamily="2" charset="0"/>
              </a:rPr>
              <a:t>Thick and thin quartz bars (different systematics)</a:t>
            </a:r>
          </a:p>
        </p:txBody>
      </p:sp>
      <p:pic>
        <p:nvPicPr>
          <p:cNvPr id="19" name="Picture 6" descr="Picture 6">
            <a:extLst>
              <a:ext uri="{FF2B5EF4-FFF2-40B4-BE49-F238E27FC236}">
                <a16:creationId xmlns:a16="http://schemas.microsoft.com/office/drawing/2014/main" xmlns="" id="{546528F5-29BF-334B-B6B6-EE74A3D83BFC}"/>
              </a:ext>
            </a:extLst>
          </p:cNvPr>
          <p:cNvPicPr>
            <a:picLocks noChangeAspect="1"/>
          </p:cNvPicPr>
          <p:nvPr/>
        </p:nvPicPr>
        <p:blipFill rotWithShape="1">
          <a:blip r:embed="rId3" cstate="print">
            <a:extLst/>
          </a:blip>
          <a:srcRect l="60357" b="60857"/>
          <a:stretch/>
        </p:blipFill>
        <p:spPr>
          <a:xfrm>
            <a:off x="0" y="1051577"/>
            <a:ext cx="3119549" cy="2041471"/>
          </a:xfrm>
          <a:prstGeom prst="rect">
            <a:avLst/>
          </a:prstGeom>
          <a:ln w="12700" cap="flat">
            <a:solidFill>
              <a:schemeClr val="tx1"/>
            </a:solidFill>
            <a:miter lim="400000"/>
          </a:ln>
          <a:effectLst/>
        </p:spPr>
      </p:pic>
      <p:sp>
        <p:nvSpPr>
          <p:cNvPr id="20" name="TextBox 19">
            <a:extLst>
              <a:ext uri="{FF2B5EF4-FFF2-40B4-BE49-F238E27FC236}">
                <a16:creationId xmlns:a16="http://schemas.microsoft.com/office/drawing/2014/main" xmlns="" id="{D99D760E-055E-3E44-A38B-5D6CD46C7BE0}"/>
              </a:ext>
            </a:extLst>
          </p:cNvPr>
          <p:cNvSpPr txBox="1"/>
          <p:nvPr/>
        </p:nvSpPr>
        <p:spPr>
          <a:xfrm>
            <a:off x="2267224" y="5780629"/>
            <a:ext cx="1888736"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FFFFF"/>
                </a:solidFill>
                <a:effectLst/>
                <a:uFill>
                  <a:solidFill>
                    <a:srgbClr val="000000"/>
                  </a:solidFill>
                </a:uFill>
                <a:latin typeface="Times" pitchFamily="2" charset="0"/>
                <a:sym typeface="Avenir Next"/>
              </a:rPr>
              <a:t>Inside hut</a:t>
            </a:r>
          </a:p>
        </p:txBody>
      </p:sp>
      <p:pic>
        <p:nvPicPr>
          <p:cNvPr id="15" name="Picture 14">
            <a:extLst>
              <a:ext uri="{FF2B5EF4-FFF2-40B4-BE49-F238E27FC236}">
                <a16:creationId xmlns:a16="http://schemas.microsoft.com/office/drawing/2014/main" xmlns="" id="{7E205085-14DD-5D4F-A84F-EF6BC2EB4EA6}"/>
              </a:ext>
            </a:extLst>
          </p:cNvPr>
          <p:cNvPicPr>
            <a:picLocks noChangeAspect="1"/>
          </p:cNvPicPr>
          <p:nvPr/>
        </p:nvPicPr>
        <p:blipFill>
          <a:blip r:embed="rId4" cstate="print"/>
          <a:stretch>
            <a:fillRect/>
          </a:stretch>
        </p:blipFill>
        <p:spPr>
          <a:xfrm>
            <a:off x="3119548" y="1653081"/>
            <a:ext cx="3540680" cy="4069945"/>
          </a:xfrm>
          <a:prstGeom prst="rect">
            <a:avLst/>
          </a:prstGeom>
          <a:ln>
            <a:solidFill>
              <a:schemeClr val="tx1"/>
            </a:solidFill>
          </a:ln>
        </p:spPr>
      </p:pic>
      <p:sp>
        <p:nvSpPr>
          <p:cNvPr id="2" name="TextBox 1">
            <a:extLst>
              <a:ext uri="{FF2B5EF4-FFF2-40B4-BE49-F238E27FC236}">
                <a16:creationId xmlns:a16="http://schemas.microsoft.com/office/drawing/2014/main" xmlns="" id="{57A30612-64DF-5541-983A-05619FA4E668}"/>
              </a:ext>
            </a:extLst>
          </p:cNvPr>
          <p:cNvSpPr txBox="1"/>
          <p:nvPr/>
        </p:nvSpPr>
        <p:spPr>
          <a:xfrm>
            <a:off x="3166884" y="5213039"/>
            <a:ext cx="1888736"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FFFFF"/>
                </a:solidFill>
                <a:effectLst/>
                <a:uFill>
                  <a:solidFill>
                    <a:srgbClr val="000000"/>
                  </a:solidFill>
                </a:uFill>
                <a:latin typeface="Times" pitchFamily="2" charset="0"/>
                <a:sym typeface="Avenir Next"/>
              </a:rPr>
              <a:t>Inside hut</a:t>
            </a:r>
          </a:p>
        </p:txBody>
      </p:sp>
      <p:pic>
        <p:nvPicPr>
          <p:cNvPr id="17" name="Picture 16">
            <a:extLst>
              <a:ext uri="{FF2B5EF4-FFF2-40B4-BE49-F238E27FC236}">
                <a16:creationId xmlns:a16="http://schemas.microsoft.com/office/drawing/2014/main" xmlns="" id="{D50906EA-F4F7-9A45-A2E8-1B4ED01E4052}"/>
              </a:ext>
            </a:extLst>
          </p:cNvPr>
          <p:cNvPicPr>
            <a:picLocks noChangeAspect="1"/>
          </p:cNvPicPr>
          <p:nvPr/>
        </p:nvPicPr>
        <p:blipFill>
          <a:blip r:embed="rId5" cstate="print"/>
          <a:stretch>
            <a:fillRect/>
          </a:stretch>
        </p:blipFill>
        <p:spPr>
          <a:xfrm>
            <a:off x="6558263" y="318338"/>
            <a:ext cx="2471948" cy="3320165"/>
          </a:xfrm>
          <a:prstGeom prst="rect">
            <a:avLst/>
          </a:prstGeom>
          <a:ln>
            <a:solidFill>
              <a:schemeClr val="tx1"/>
            </a:solidFill>
          </a:ln>
        </p:spPr>
      </p:pic>
      <p:sp>
        <p:nvSpPr>
          <p:cNvPr id="21" name="TextBox 20">
            <a:extLst>
              <a:ext uri="{FF2B5EF4-FFF2-40B4-BE49-F238E27FC236}">
                <a16:creationId xmlns:a16="http://schemas.microsoft.com/office/drawing/2014/main" xmlns="" id="{DB08EB80-1DAB-A440-BAB6-C75F9FE242E9}"/>
              </a:ext>
            </a:extLst>
          </p:cNvPr>
          <p:cNvSpPr txBox="1"/>
          <p:nvPr/>
        </p:nvSpPr>
        <p:spPr>
          <a:xfrm>
            <a:off x="7467600" y="3130961"/>
            <a:ext cx="1561579"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FFFFF"/>
                </a:solidFill>
                <a:effectLst/>
                <a:uFill>
                  <a:solidFill>
                    <a:srgbClr val="000000"/>
                  </a:solidFill>
                </a:uFill>
                <a:latin typeface="Times" pitchFamily="2" charset="0"/>
                <a:sym typeface="Avenir Next"/>
              </a:rPr>
              <a:t>Quartz</a:t>
            </a:r>
          </a:p>
        </p:txBody>
      </p:sp>
      <p:sp>
        <p:nvSpPr>
          <p:cNvPr id="23" name="TextBox 22"/>
          <p:cNvSpPr txBox="1"/>
          <p:nvPr/>
        </p:nvSpPr>
        <p:spPr>
          <a:xfrm>
            <a:off x="509302" y="301170"/>
            <a:ext cx="5943600" cy="584775"/>
          </a:xfrm>
          <a:prstGeom prst="rect">
            <a:avLst/>
          </a:prstGeom>
          <a:noFill/>
        </p:spPr>
        <p:txBody>
          <a:bodyPr wrap="square" rtlCol="0">
            <a:spAutoFit/>
          </a:bodyPr>
          <a:lstStyle/>
          <a:p>
            <a:r>
              <a:rPr lang="en-US" sz="3200" dirty="0">
                <a:solidFill>
                  <a:srgbClr val="0070C0"/>
                </a:solidFill>
              </a:rPr>
              <a:t>Detectors  at the HRS  Focus</a:t>
            </a:r>
          </a:p>
        </p:txBody>
      </p:sp>
      <p:sp>
        <p:nvSpPr>
          <p:cNvPr id="24" name="TextBox 23"/>
          <p:cNvSpPr txBox="1"/>
          <p:nvPr/>
        </p:nvSpPr>
        <p:spPr>
          <a:xfrm>
            <a:off x="380999" y="3429000"/>
            <a:ext cx="2537313" cy="1200329"/>
          </a:xfrm>
          <a:prstGeom prst="rect">
            <a:avLst/>
          </a:prstGeom>
          <a:noFill/>
        </p:spPr>
        <p:txBody>
          <a:bodyPr wrap="square" rtlCol="0">
            <a:spAutoFit/>
          </a:bodyPr>
          <a:lstStyle/>
          <a:p>
            <a:r>
              <a:rPr lang="en-US" dirty="0"/>
              <a:t>Quartz  detectors are placed in the detector hut.   They were used for  both PREX and CREX.</a:t>
            </a:r>
          </a:p>
        </p:txBody>
      </p:sp>
      <p:sp>
        <p:nvSpPr>
          <p:cNvPr id="16" name="TextBox 15"/>
          <p:cNvSpPr txBox="1"/>
          <p:nvPr/>
        </p:nvSpPr>
        <p:spPr>
          <a:xfrm>
            <a:off x="8534400" y="6404610"/>
            <a:ext cx="548640" cy="369332"/>
          </a:xfrm>
          <a:prstGeom prst="rect">
            <a:avLst/>
          </a:prstGeom>
          <a:noFill/>
        </p:spPr>
        <p:txBody>
          <a:bodyPr wrap="square" rtlCol="0">
            <a:spAutoFit/>
          </a:bodyPr>
          <a:lstStyle/>
          <a:p>
            <a:r>
              <a:rPr lang="en-US" dirty="0" smtClean="0"/>
              <a:t>p9</a:t>
            </a:r>
            <a:endParaRPr lang="en-US" dirty="0"/>
          </a:p>
        </p:txBody>
      </p:sp>
      <p:sp>
        <p:nvSpPr>
          <p:cNvPr id="3" name="TextBox 2">
            <a:extLst>
              <a:ext uri="{FF2B5EF4-FFF2-40B4-BE49-F238E27FC236}">
                <a16:creationId xmlns:a16="http://schemas.microsoft.com/office/drawing/2014/main" xmlns="" id="{FC679739-2858-4CAD-84CC-AC57B4CFD4A9}"/>
              </a:ext>
            </a:extLst>
          </p:cNvPr>
          <p:cNvSpPr txBox="1"/>
          <p:nvPr/>
        </p:nvSpPr>
        <p:spPr>
          <a:xfrm>
            <a:off x="3166884" y="1134974"/>
            <a:ext cx="3540680" cy="338554"/>
          </a:xfrm>
          <a:prstGeom prst="rect">
            <a:avLst/>
          </a:prstGeom>
          <a:noFill/>
        </p:spPr>
        <p:txBody>
          <a:bodyPr wrap="square" rtlCol="0">
            <a:spAutoFit/>
          </a:bodyPr>
          <a:lstStyle/>
          <a:p>
            <a:r>
              <a:rPr lang="en-US" sz="1600" dirty="0"/>
              <a:t>“HRS” = high resolution spectrometers</a:t>
            </a:r>
          </a:p>
        </p:txBody>
      </p:sp>
      <p:sp>
        <p:nvSpPr>
          <p:cNvPr id="22" name="TextBox 21">
            <a:extLst>
              <a:ext uri="{FF2B5EF4-FFF2-40B4-BE49-F238E27FC236}">
                <a16:creationId xmlns:a16="http://schemas.microsoft.com/office/drawing/2014/main" xmlns="" id="{854BCE34-2388-438C-B962-4A4E29919EC0}"/>
              </a:ext>
            </a:extLst>
          </p:cNvPr>
          <p:cNvSpPr txBox="1"/>
          <p:nvPr/>
        </p:nvSpPr>
        <p:spPr bwMode="auto">
          <a:xfrm>
            <a:off x="164502" y="6435642"/>
            <a:ext cx="44836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US" sz="1400" dirty="0">
                <a:solidFill>
                  <a:srgbClr val="002060"/>
                </a:solidFill>
              </a:rPr>
              <a:t>Robert  Michaels,  </a:t>
            </a:r>
            <a:r>
              <a:rPr lang="en-US" sz="1400" dirty="0" smtClean="0">
                <a:solidFill>
                  <a:srgbClr val="002060"/>
                </a:solidFill>
              </a:rPr>
              <a:t>Hall A </a:t>
            </a:r>
            <a:r>
              <a:rPr lang="en-US" sz="1400" dirty="0" err="1" smtClean="0">
                <a:solidFill>
                  <a:srgbClr val="002060"/>
                </a:solidFill>
              </a:rPr>
              <a:t>Mtg</a:t>
            </a:r>
            <a:r>
              <a:rPr lang="en-US" sz="1400" dirty="0" smtClean="0">
                <a:solidFill>
                  <a:srgbClr val="002060"/>
                </a:solidFill>
              </a:rPr>
              <a:t>, Jan 2023</a:t>
            </a:r>
            <a:r>
              <a:rPr lang="en-US" sz="1400" dirty="0" smtClean="0">
                <a:solidFill>
                  <a:srgbClr val="002060"/>
                </a:solidFill>
              </a:rPr>
              <a:t> </a:t>
            </a:r>
            <a:endParaRPr lang="en-US" sz="1400" dirty="0">
              <a:solidFill>
                <a:srgbClr val="002060"/>
              </a:solidFill>
            </a:endParaRPr>
          </a:p>
        </p:txBody>
      </p:sp>
    </p:spTree>
    <p:extLst>
      <p:ext uri="{BB962C8B-B14F-4D97-AF65-F5344CB8AC3E}">
        <p14:creationId xmlns:p14="http://schemas.microsoft.com/office/powerpoint/2010/main" xmlns="" val="146878038"/>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985</TotalTime>
  <Words>3560</Words>
  <Application>Microsoft Office PowerPoint</Application>
  <PresentationFormat>On-screen Show (4:3)</PresentationFormat>
  <Paragraphs>460</Paragraphs>
  <Slides>32</Slides>
  <Notes>13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35" baseType="lpstr">
      <vt:lpstr>Office Theme</vt:lpstr>
      <vt:lpstr>Equation</vt:lpstr>
      <vt:lpstr>Microsoft Equation 3.0</vt:lpstr>
      <vt:lpstr>Slide 1</vt:lpstr>
      <vt:lpstr>The  weak interaction  changes  with  mirror  imaging which  allows  to  isolate  it.</vt:lpstr>
      <vt:lpstr>The  weak interaction  changes  with  mirror  imaging which  allows  to  isolate  it.</vt:lpstr>
      <vt:lpstr>Slide 4</vt:lpstr>
      <vt:lpstr>Slide 5</vt:lpstr>
      <vt:lpstr>Experimental Overview</vt:lpstr>
      <vt:lpstr>Slide 7</vt:lpstr>
      <vt:lpstr>Slide 8</vt:lpstr>
      <vt:lpstr>Slide 9</vt:lpstr>
      <vt:lpstr>Slide 10</vt:lpstr>
      <vt:lpstr>Slide 11</vt:lpstr>
      <vt:lpstr>Slide 12</vt:lpstr>
      <vt:lpstr>Slide 13</vt:lpstr>
      <vt:lpstr>Slide 14</vt:lpstr>
      <vt:lpstr>Slide 15</vt:lpstr>
      <vt:lpstr>Slide 16</vt:lpstr>
      <vt:lpstr>Slide 17</vt:lpstr>
      <vt:lpstr>Conclusions</vt:lpstr>
      <vt:lpstr>Slide 19</vt:lpstr>
      <vt:lpstr>Slide 20</vt:lpstr>
      <vt:lpstr>High  Resolution  Spectrometers</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Michaels</dc:creator>
  <cp:lastModifiedBy>Robert Michaels</cp:lastModifiedBy>
  <cp:revision>199</cp:revision>
  <dcterms:created xsi:type="dcterms:W3CDTF">2006-08-16T00:00:00Z</dcterms:created>
  <dcterms:modified xsi:type="dcterms:W3CDTF">2023-01-25T21:04:12Z</dcterms:modified>
</cp:coreProperties>
</file>