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577" r:id="rId2"/>
    <p:sldId id="612" r:id="rId3"/>
    <p:sldId id="633" r:id="rId4"/>
    <p:sldId id="649" r:id="rId5"/>
    <p:sldId id="650" r:id="rId6"/>
    <p:sldId id="652" r:id="rId7"/>
    <p:sldId id="643" r:id="rId8"/>
    <p:sldId id="657" r:id="rId9"/>
    <p:sldId id="656" r:id="rId10"/>
    <p:sldId id="683" r:id="rId11"/>
    <p:sldId id="684" r:id="rId12"/>
    <p:sldId id="701" r:id="rId13"/>
    <p:sldId id="662" r:id="rId14"/>
    <p:sldId id="648" r:id="rId15"/>
    <p:sldId id="666" r:id="rId16"/>
    <p:sldId id="687" r:id="rId17"/>
    <p:sldId id="667" r:id="rId18"/>
    <p:sldId id="628" r:id="rId19"/>
    <p:sldId id="713" r:id="rId20"/>
    <p:sldId id="700" r:id="rId21"/>
    <p:sldId id="714" r:id="rId22"/>
    <p:sldId id="709" r:id="rId23"/>
    <p:sldId id="703" r:id="rId24"/>
    <p:sldId id="699" r:id="rId25"/>
    <p:sldId id="706" r:id="rId26"/>
    <p:sldId id="707" r:id="rId27"/>
    <p:sldId id="670" r:id="rId28"/>
    <p:sldId id="708" r:id="rId29"/>
    <p:sldId id="711" r:id="rId30"/>
    <p:sldId id="672" r:id="rId31"/>
    <p:sldId id="712" r:id="rId32"/>
    <p:sldId id="632" r:id="rId33"/>
    <p:sldId id="710" r:id="rId34"/>
    <p:sldId id="691" r:id="rId35"/>
    <p:sldId id="692" r:id="rId36"/>
    <p:sldId id="694" r:id="rId37"/>
    <p:sldId id="695" r:id="rId38"/>
    <p:sldId id="696" r:id="rId39"/>
    <p:sldId id="697" r:id="rId40"/>
  </p:sldIdLst>
  <p:sldSz cx="9144000" cy="6858000" type="screen4x3"/>
  <p:notesSz cx="6858000" cy="9144000"/>
  <p:defaultTextStyle>
    <a:defPPr>
      <a:defRPr lang="en-US"/>
    </a:defPPr>
    <a:lvl1pPr marL="0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1430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2854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54280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05717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57141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08563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59998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11425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FF"/>
    <a:srgbClr val="00008E"/>
    <a:srgbClr val="0000FF"/>
    <a:srgbClr val="CC99FF"/>
    <a:srgbClr val="CC66FF"/>
    <a:srgbClr val="21F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937" autoAdjust="0"/>
  </p:normalViewPr>
  <p:slideViewPr>
    <p:cSldViewPr>
      <p:cViewPr varScale="1">
        <p:scale>
          <a:sx n="69" d="100"/>
          <a:sy n="69" d="100"/>
        </p:scale>
        <p:origin x="72" y="452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-865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Relationship Id="rId9" Type="http://schemas.openxmlformats.org/officeDocument/2006/relationships/image" Target="../media/image3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8B07A-BB46-4C22-952A-6E88950E3AF7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ECDC3-27EE-4B44-B05A-CDA51A5114C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76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1430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2854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54280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05717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57141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08563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59998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11425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8EDAB3-1711-4560-AC95-8EC195821389}" type="slidenum">
              <a:rPr lang="es-ES" smtClean="0">
                <a:solidFill>
                  <a:srgbClr val="000000"/>
                </a:solidFill>
              </a:rPr>
              <a:pPr/>
              <a:t>1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764783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76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84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45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667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600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95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476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28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19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3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353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73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360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734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875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43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634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449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639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13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14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56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75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73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A29FD9-F8C9-4538-B7AE-B8D6935BFDB4}" type="slidenum">
              <a:rPr lang="es-ES" smtClean="0"/>
              <a:pPr/>
              <a:t>7</a:t>
            </a:fld>
            <a:endParaRPr lang="es-E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931947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11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C772DF-689E-4A1F-884B-2828D57F56C8}" type="slidenum">
              <a:rPr lang="es-ES" smtClean="0">
                <a:solidFill>
                  <a:prstClr val="white"/>
                </a:solidFill>
              </a:rPr>
              <a:pPr/>
              <a:t>9</a:t>
            </a:fld>
            <a:endParaRPr lang="es-ES" smtClean="0">
              <a:solidFill>
                <a:prstClr val="white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415944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9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2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4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5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7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08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59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1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6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2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7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14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28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42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057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571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085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599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114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2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6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430" indent="0">
              <a:buNone/>
              <a:defRPr sz="2000" b="1"/>
            </a:lvl2pPr>
            <a:lvl3pPr marL="902854" indent="0">
              <a:buNone/>
              <a:defRPr sz="1800" b="1"/>
            </a:lvl3pPr>
            <a:lvl4pPr marL="1354280" indent="0">
              <a:buNone/>
              <a:defRPr sz="1600" b="1"/>
            </a:lvl4pPr>
            <a:lvl5pPr marL="1805717" indent="0">
              <a:buNone/>
              <a:defRPr sz="1600" b="1"/>
            </a:lvl5pPr>
            <a:lvl6pPr marL="2257141" indent="0">
              <a:buNone/>
              <a:defRPr sz="1600" b="1"/>
            </a:lvl6pPr>
            <a:lvl7pPr marL="2708563" indent="0">
              <a:buNone/>
              <a:defRPr sz="1600" b="1"/>
            </a:lvl7pPr>
            <a:lvl8pPr marL="3159998" indent="0">
              <a:buNone/>
              <a:defRPr sz="1600" b="1"/>
            </a:lvl8pPr>
            <a:lvl9pPr marL="3611425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9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430" indent="0">
              <a:buNone/>
              <a:defRPr sz="2000" b="1"/>
            </a:lvl2pPr>
            <a:lvl3pPr marL="902854" indent="0">
              <a:buNone/>
              <a:defRPr sz="1800" b="1"/>
            </a:lvl3pPr>
            <a:lvl4pPr marL="1354280" indent="0">
              <a:buNone/>
              <a:defRPr sz="1600" b="1"/>
            </a:lvl4pPr>
            <a:lvl5pPr marL="1805717" indent="0">
              <a:buNone/>
              <a:defRPr sz="1600" b="1"/>
            </a:lvl5pPr>
            <a:lvl6pPr marL="2257141" indent="0">
              <a:buNone/>
              <a:defRPr sz="1600" b="1"/>
            </a:lvl6pPr>
            <a:lvl7pPr marL="2708563" indent="0">
              <a:buNone/>
              <a:defRPr sz="1600" b="1"/>
            </a:lvl7pPr>
            <a:lvl8pPr marL="3159998" indent="0">
              <a:buNone/>
              <a:defRPr sz="1600" b="1"/>
            </a:lvl8pPr>
            <a:lvl9pPr marL="3611425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9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4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4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0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7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7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1430" indent="0">
              <a:buNone/>
              <a:defRPr sz="1200"/>
            </a:lvl2pPr>
            <a:lvl3pPr marL="902854" indent="0">
              <a:buNone/>
              <a:defRPr sz="1000"/>
            </a:lvl3pPr>
            <a:lvl4pPr marL="1354280" indent="0">
              <a:buNone/>
              <a:defRPr sz="900"/>
            </a:lvl4pPr>
            <a:lvl5pPr marL="1805717" indent="0">
              <a:buNone/>
              <a:defRPr sz="900"/>
            </a:lvl5pPr>
            <a:lvl6pPr marL="2257141" indent="0">
              <a:buNone/>
              <a:defRPr sz="900"/>
            </a:lvl6pPr>
            <a:lvl7pPr marL="2708563" indent="0">
              <a:buNone/>
              <a:defRPr sz="900"/>
            </a:lvl7pPr>
            <a:lvl8pPr marL="3159998" indent="0">
              <a:buNone/>
              <a:defRPr sz="900"/>
            </a:lvl8pPr>
            <a:lvl9pPr marL="3611425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7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1430" indent="0">
              <a:buNone/>
              <a:defRPr sz="2800"/>
            </a:lvl2pPr>
            <a:lvl3pPr marL="902854" indent="0">
              <a:buNone/>
              <a:defRPr sz="2400"/>
            </a:lvl3pPr>
            <a:lvl4pPr marL="1354280" indent="0">
              <a:buNone/>
              <a:defRPr sz="2000"/>
            </a:lvl4pPr>
            <a:lvl5pPr marL="1805717" indent="0">
              <a:buNone/>
              <a:defRPr sz="2000"/>
            </a:lvl5pPr>
            <a:lvl6pPr marL="2257141" indent="0">
              <a:buNone/>
              <a:defRPr sz="2000"/>
            </a:lvl6pPr>
            <a:lvl7pPr marL="2708563" indent="0">
              <a:buNone/>
              <a:defRPr sz="2000"/>
            </a:lvl7pPr>
            <a:lvl8pPr marL="3159998" indent="0">
              <a:buNone/>
              <a:defRPr sz="2000"/>
            </a:lvl8pPr>
            <a:lvl9pPr marL="361142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430" indent="0">
              <a:buNone/>
              <a:defRPr sz="1200"/>
            </a:lvl2pPr>
            <a:lvl3pPr marL="902854" indent="0">
              <a:buNone/>
              <a:defRPr sz="1000"/>
            </a:lvl3pPr>
            <a:lvl4pPr marL="1354280" indent="0">
              <a:buNone/>
              <a:defRPr sz="900"/>
            </a:lvl4pPr>
            <a:lvl5pPr marL="1805717" indent="0">
              <a:buNone/>
              <a:defRPr sz="900"/>
            </a:lvl5pPr>
            <a:lvl6pPr marL="2257141" indent="0">
              <a:buNone/>
              <a:defRPr sz="900"/>
            </a:lvl6pPr>
            <a:lvl7pPr marL="2708563" indent="0">
              <a:buNone/>
              <a:defRPr sz="900"/>
            </a:lvl7pPr>
            <a:lvl8pPr marL="3159998" indent="0">
              <a:buNone/>
              <a:defRPr sz="900"/>
            </a:lvl8pPr>
            <a:lvl9pPr marL="3611425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0008E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0288" tIns="45144" rIns="90288" bIns="45144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0288" tIns="45144" rIns="90288" bIns="4514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1" y="6356422"/>
            <a:ext cx="2133600" cy="365125"/>
          </a:xfrm>
          <a:prstGeom prst="rect">
            <a:avLst/>
          </a:prstGeom>
        </p:spPr>
        <p:txBody>
          <a:bodyPr vert="horz" lIns="90288" tIns="45144" rIns="90288" bIns="4514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070E7-A23A-493E-BF76-F680AF6B543E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3" y="6356422"/>
            <a:ext cx="2895600" cy="365125"/>
          </a:xfrm>
          <a:prstGeom prst="rect">
            <a:avLst/>
          </a:prstGeom>
        </p:spPr>
        <p:txBody>
          <a:bodyPr vert="horz" lIns="90288" tIns="45144" rIns="90288" bIns="4514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422"/>
            <a:ext cx="2133600" cy="365125"/>
          </a:xfrm>
          <a:prstGeom prst="rect">
            <a:avLst/>
          </a:prstGeom>
        </p:spPr>
        <p:txBody>
          <a:bodyPr vert="horz" lIns="90288" tIns="45144" rIns="90288" bIns="4514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9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028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8566" indent="-338566" algn="l" defTabSz="90285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3573" indent="-282151" algn="l" defTabSz="9028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28576" indent="-225713" algn="l" defTabSz="9028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0001" indent="-225713" algn="l" defTabSz="9028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421" indent="-225713" algn="l" defTabSz="90285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2852" indent="-225713" algn="l" defTabSz="9028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34285" indent="-225713" algn="l" defTabSz="9028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85706" indent="-225713" algn="l" defTabSz="9028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37138" indent="-225713" algn="l" defTabSz="9028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430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2854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4280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5717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7141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8563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9998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1425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26.emf"/><Relationship Id="rId3" Type="http://schemas.openxmlformats.org/officeDocument/2006/relationships/slideLayout" Target="../slideLayouts/slideLayout7.xml"/><Relationship Id="rId21" Type="http://schemas.openxmlformats.org/officeDocument/2006/relationships/oleObject" Target="../embeddings/oleObject9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3.emf"/><Relationship Id="rId17" Type="http://schemas.openxmlformats.org/officeDocument/2006/relationships/oleObject" Target="../embeddings/oleObject7.bin"/><Relationship Id="rId2" Type="http://schemas.openxmlformats.org/officeDocument/2006/relationships/tags" Target="../tags/tag2.xml"/><Relationship Id="rId16" Type="http://schemas.openxmlformats.org/officeDocument/2006/relationships/image" Target="../media/image25.emf"/><Relationship Id="rId20" Type="http://schemas.openxmlformats.org/officeDocument/2006/relationships/image" Target="../media/image27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e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22.emf"/><Relationship Id="rId19" Type="http://schemas.openxmlformats.org/officeDocument/2006/relationships/oleObject" Target="../embeddings/oleObject8.bin"/><Relationship Id="rId4" Type="http://schemas.openxmlformats.org/officeDocument/2006/relationships/notesSlide" Target="../notesSlides/notesSlide10.xml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4.emf"/><Relationship Id="rId22" Type="http://schemas.openxmlformats.org/officeDocument/2006/relationships/image" Target="../media/image2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35.emf"/><Relationship Id="rId3" Type="http://schemas.openxmlformats.org/officeDocument/2006/relationships/slideLayout" Target="../slideLayouts/slideLayout7.xml"/><Relationship Id="rId21" Type="http://schemas.openxmlformats.org/officeDocument/2006/relationships/oleObject" Target="../embeddings/oleObject18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32.emf"/><Relationship Id="rId17" Type="http://schemas.openxmlformats.org/officeDocument/2006/relationships/oleObject" Target="../embeddings/oleObject16.bin"/><Relationship Id="rId2" Type="http://schemas.openxmlformats.org/officeDocument/2006/relationships/tags" Target="../tags/tag3.xml"/><Relationship Id="rId16" Type="http://schemas.openxmlformats.org/officeDocument/2006/relationships/image" Target="../media/image34.emf"/><Relationship Id="rId20" Type="http://schemas.openxmlformats.org/officeDocument/2006/relationships/image" Target="../media/image36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e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31.emf"/><Relationship Id="rId19" Type="http://schemas.openxmlformats.org/officeDocument/2006/relationships/oleObject" Target="../embeddings/oleObject17.bin"/><Relationship Id="rId4" Type="http://schemas.openxmlformats.org/officeDocument/2006/relationships/notesSlide" Target="../notesSlides/notesSlide11.xml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33.emf"/><Relationship Id="rId22" Type="http://schemas.openxmlformats.org/officeDocument/2006/relationships/image" Target="../media/image3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4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46.emf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1.png"/><Relationship Id="rId5" Type="http://schemas.openxmlformats.org/officeDocument/2006/relationships/image" Target="../media/image540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g"/><Relationship Id="rId4" Type="http://schemas.openxmlformats.org/officeDocument/2006/relationships/image" Target="../media/image5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3.e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9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4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46.emf"/><Relationship Id="rId4" Type="http://schemas.openxmlformats.org/officeDocument/2006/relationships/oleObject" Target="../embeddings/oleObject2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NULL"/><Relationship Id="rId5" Type="http://schemas.openxmlformats.org/officeDocument/2006/relationships/image" Target="../media/image550.png"/><Relationship Id="rId4" Type="http://schemas.openxmlformats.org/officeDocument/2006/relationships/image" Target="../media/image71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74.jpg"/><Relationship Id="rId4" Type="http://schemas.openxmlformats.org/officeDocument/2006/relationships/image" Target="../media/image73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7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7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4723041" y="6097566"/>
            <a:ext cx="1865183" cy="511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493120" y="350909"/>
            <a:ext cx="4314684" cy="75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42" tIns="42571" rIns="85142" bIns="42571">
            <a:spAutoFit/>
          </a:bodyPr>
          <a:lstStyle/>
          <a:p>
            <a:pPr algn="ctr"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454" dirty="0">
                <a:solidFill>
                  <a:srgbClr val="FFFFFF"/>
                </a:solidFill>
                <a:latin typeface="Arial" charset="0"/>
              </a:rPr>
              <a:t>Departamento de Física Teórica</a:t>
            </a:r>
          </a:p>
          <a:p>
            <a:pPr algn="ctr"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454" dirty="0" err="1">
                <a:solidFill>
                  <a:srgbClr val="FFFFFF"/>
                </a:solidFill>
                <a:latin typeface="Arial" charset="0"/>
              </a:rPr>
              <a:t>Institute</a:t>
            </a:r>
            <a:r>
              <a:rPr lang="es-ES_tradnl" sz="1454">
                <a:solidFill>
                  <a:srgbClr val="FFFFFF"/>
                </a:solidFill>
                <a:latin typeface="Arial" charset="0"/>
              </a:rPr>
              <a:t> of Particle &amp; Cosmos Physics (IPARCOS)</a:t>
            </a:r>
          </a:p>
          <a:p>
            <a:pPr algn="ctr"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454">
                <a:solidFill>
                  <a:srgbClr val="FFFFFF"/>
                </a:solidFill>
                <a:latin typeface="Arial" charset="0"/>
              </a:rPr>
              <a:t>Universidad </a:t>
            </a:r>
            <a:r>
              <a:rPr lang="es-ES_tradnl" sz="1454" dirty="0">
                <a:solidFill>
                  <a:srgbClr val="FFFFFF"/>
                </a:solidFill>
                <a:latin typeface="Arial" charset="0"/>
              </a:rPr>
              <a:t>Complutense de Madrid</a:t>
            </a:r>
            <a:endParaRPr lang="es-ES_tradnl" sz="2223" dirty="0">
              <a:solidFill>
                <a:srgbClr val="FFFFFF"/>
              </a:solidFill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1960579" y="3586217"/>
            <a:ext cx="5379765" cy="150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142" tIns="42571" rIns="85142" bIns="42571">
            <a:spAutoFit/>
          </a:bodyPr>
          <a:lstStyle/>
          <a:p>
            <a:pPr algn="ctr"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000" u="sng" dirty="0">
                <a:solidFill>
                  <a:srgbClr val="00FFFF"/>
                </a:solidFill>
                <a:latin typeface="Arial" charset="0"/>
              </a:rPr>
              <a:t>J. R. </a:t>
            </a:r>
            <a:r>
              <a:rPr lang="es-ES_tradnl" sz="2000" u="sng" dirty="0" smtClean="0">
                <a:solidFill>
                  <a:srgbClr val="00FFFF"/>
                </a:solidFill>
                <a:latin typeface="Arial" charset="0"/>
              </a:rPr>
              <a:t>Peláez</a:t>
            </a:r>
          </a:p>
          <a:p>
            <a:pPr algn="ctr"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000" dirty="0" err="1" smtClean="0">
                <a:solidFill>
                  <a:srgbClr val="00FFFF"/>
                </a:solidFill>
                <a:latin typeface="Arial" charset="0"/>
              </a:rPr>
              <a:t>A.Rodas</a:t>
            </a:r>
            <a:endParaRPr lang="es-ES_tradnl" sz="2000" dirty="0" smtClean="0">
              <a:solidFill>
                <a:srgbClr val="00FFFF"/>
              </a:solidFill>
              <a:latin typeface="Arial" charset="0"/>
            </a:endParaRPr>
          </a:p>
          <a:p>
            <a:pPr algn="ctr"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000" dirty="0" err="1" smtClean="0">
                <a:solidFill>
                  <a:srgbClr val="00FFFF"/>
                </a:solidFill>
                <a:latin typeface="Arial" charset="0"/>
              </a:rPr>
              <a:t>J.Ruiz</a:t>
            </a:r>
            <a:r>
              <a:rPr lang="es-ES_tradnl" sz="2000" dirty="0" smtClean="0">
                <a:solidFill>
                  <a:srgbClr val="00FFFF"/>
                </a:solidFill>
                <a:latin typeface="Arial" charset="0"/>
              </a:rPr>
              <a:t> de Elvira</a:t>
            </a:r>
          </a:p>
          <a:p>
            <a:pPr algn="ctr" defTabSz="851135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sz="2000" dirty="0" smtClean="0">
              <a:solidFill>
                <a:srgbClr val="00FFFF"/>
              </a:solidFill>
              <a:latin typeface="Arial" charset="0"/>
            </a:endParaRPr>
          </a:p>
          <a:p>
            <a:pPr algn="ctr"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200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_tradnl" sz="1200" dirty="0" smtClean="0">
                <a:solidFill>
                  <a:srgbClr val="00FFFF"/>
                </a:solidFill>
                <a:latin typeface="Arial" charset="0"/>
              </a:rPr>
              <a:t>e-Print:2206.14822 </a:t>
            </a:r>
            <a:r>
              <a:rPr lang="es-ES_tradnl" sz="1200" dirty="0">
                <a:solidFill>
                  <a:srgbClr val="00FFFF"/>
                </a:solidFill>
                <a:latin typeface="Arial" charset="0"/>
              </a:rPr>
              <a:t>[</a:t>
            </a:r>
            <a:r>
              <a:rPr lang="es-ES_tradnl" sz="1200" dirty="0" err="1">
                <a:solidFill>
                  <a:srgbClr val="00FFFF"/>
                </a:solidFill>
                <a:latin typeface="Arial" charset="0"/>
              </a:rPr>
              <a:t>hep-ph</a:t>
            </a:r>
            <a:r>
              <a:rPr lang="es-ES_tradnl" sz="1200" dirty="0" smtClean="0">
                <a:solidFill>
                  <a:srgbClr val="00FFFF"/>
                </a:solidFill>
                <a:latin typeface="Arial" charset="0"/>
              </a:rPr>
              <a:t>]</a:t>
            </a:r>
          </a:p>
        </p:txBody>
      </p:sp>
      <p:pic>
        <p:nvPicPr>
          <p:cNvPr id="22532" name="Picture 5" descr="escuc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924" y="222569"/>
            <a:ext cx="1284178" cy="15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1186601" y="2343370"/>
            <a:ext cx="6715981" cy="70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42" tIns="42571" rIns="85142" bIns="42571">
            <a:spAutoFit/>
          </a:bodyPr>
          <a:lstStyle/>
          <a:p>
            <a:pPr algn="ctr"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</a:rPr>
              <a:t>Determination of the f</a:t>
            </a:r>
            <a:r>
              <a:rPr lang="en-US" sz="2000" baseline="-25000" dirty="0">
                <a:solidFill>
                  <a:schemeClr val="bg1"/>
                </a:solidFill>
              </a:rPr>
              <a:t>0</a:t>
            </a:r>
            <a:r>
              <a:rPr lang="en-US" sz="2000" dirty="0">
                <a:solidFill>
                  <a:schemeClr val="bg1"/>
                </a:solidFill>
              </a:rPr>
              <a:t>(1370) from a novel dispersive analysis 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</a:rPr>
              <a:t>of </a:t>
            </a:r>
            <a:r>
              <a:rPr lang="en-US" sz="2000" dirty="0">
                <a:solidFill>
                  <a:schemeClr val="bg1"/>
                </a:solidFill>
              </a:rPr>
              <a:t>meson-meson scattering data</a:t>
            </a:r>
            <a:endParaRPr lang="es-ES_tradnl" sz="2000" b="1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67903" y="5377518"/>
            <a:ext cx="6365116" cy="53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42" tIns="42571" rIns="85142" bIns="42571">
            <a:spAutoFit/>
          </a:bodyPr>
          <a:lstStyle/>
          <a:p>
            <a:pPr algn="ctr"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54" dirty="0">
                <a:solidFill>
                  <a:srgbClr val="FFFFFF"/>
                </a:solidFill>
                <a:latin typeface="Arial" charset="0"/>
              </a:rPr>
              <a:t>4th Workshop on Future Directions in Spectroscopy Analysis (FDSA2022)</a:t>
            </a:r>
            <a:r>
              <a:rPr lang="es-ES_tradnl" sz="1454" dirty="0">
                <a:solidFill>
                  <a:srgbClr val="FFFFFF"/>
                </a:solidFill>
                <a:latin typeface="Arial" charset="0"/>
              </a:rPr>
              <a:t>. </a:t>
            </a:r>
            <a:endParaRPr lang="es-ES_tradnl" sz="1454" dirty="0" smtClean="0">
              <a:solidFill>
                <a:srgbClr val="FFFFFF"/>
              </a:solidFill>
              <a:latin typeface="Arial" charset="0"/>
            </a:endParaRPr>
          </a:p>
          <a:p>
            <a:pPr algn="ctr"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454" dirty="0" smtClean="0">
                <a:solidFill>
                  <a:srgbClr val="FFFFFF"/>
                </a:solidFill>
                <a:latin typeface="Arial" charset="0"/>
              </a:rPr>
              <a:t>14-16 </a:t>
            </a:r>
            <a:r>
              <a:rPr lang="es-ES_tradnl" sz="1454" dirty="0" err="1" smtClean="0">
                <a:solidFill>
                  <a:srgbClr val="FFFFFF"/>
                </a:solidFill>
                <a:latin typeface="Arial" charset="0"/>
              </a:rPr>
              <a:t>November</a:t>
            </a:r>
            <a:r>
              <a:rPr lang="es-ES_tradnl" sz="1454" dirty="0" smtClean="0">
                <a:solidFill>
                  <a:srgbClr val="FFFFFF"/>
                </a:solidFill>
                <a:latin typeface="Arial" charset="0"/>
              </a:rPr>
              <a:t> 2022, Jefferson </a:t>
            </a:r>
            <a:r>
              <a:rPr lang="es-ES_tradnl" sz="1454" dirty="0" err="1">
                <a:solidFill>
                  <a:srgbClr val="FFFFFF"/>
                </a:solidFill>
                <a:latin typeface="Arial" charset="0"/>
              </a:rPr>
              <a:t>Lab</a:t>
            </a:r>
            <a:endParaRPr lang="es-ES_tradnl" sz="1454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33727"/>
            <a:ext cx="2395701" cy="31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8191" tIns="39095" rIns="78191" bIns="39095" numCol="1" anchor="ctr" anchorCtr="0" compatLnSpc="1">
            <a:prstTxWarp prst="textNoShape">
              <a:avLst/>
            </a:prstTxWarp>
            <a:spAutoFit/>
          </a:bodyPr>
          <a:lstStyle/>
          <a:p>
            <a:pPr defTabSz="7819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39" b="1">
                <a:solidFill>
                  <a:srgbClr val="000000"/>
                </a:solidFill>
                <a:latin typeface="Arial" panose="020B0604020202020204" pitchFamily="34" charset="0"/>
              </a:rPr>
              <a:t>Phys.Rept. 658 (2016) 1</a:t>
            </a:r>
            <a:r>
              <a:rPr lang="en-US" altLang="en-US" sz="1539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8" name="Imagen 7" descr="Imagen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84368" y="350909"/>
            <a:ext cx="1108663" cy="125148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6097565"/>
            <a:ext cx="1981597" cy="51109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041" y="6157787"/>
            <a:ext cx="1815238" cy="42005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331640" y="6331657"/>
            <a:ext cx="11400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200">
                <a:solidFill>
                  <a:srgbClr val="FFFFFF"/>
                </a:solidFill>
                <a:latin typeface="Arial" charset="0"/>
              </a:rPr>
              <a:t>Supported by:</a:t>
            </a:r>
            <a:endParaRPr lang="es-ES_tradnl" dirty="0">
              <a:solidFill>
                <a:srgbClr val="FFFFFF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716710" y="6097565"/>
            <a:ext cx="777280" cy="51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19107"/>
      </p:ext>
    </p:extLst>
  </p:cSld>
  <p:clrMapOvr>
    <a:masterClrMapping/>
  </p:clrMapOvr>
  <p:transition advTm="14772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1" y="342845"/>
            <a:ext cx="9143999" cy="1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4090" tIns="42045" rIns="84090" bIns="42045"/>
          <a:lstStyle/>
          <a:p>
            <a:pPr defTabSz="737137"/>
            <a:endParaRPr lang="en-US" sz="1773" dirty="0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44624"/>
            <a:ext cx="8574345" cy="34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257" tIns="40130" rIns="80257" bIns="40130">
            <a:spAutoFit/>
          </a:bodyPr>
          <a:lstStyle/>
          <a:p>
            <a:pPr defTabSz="802898"/>
            <a:r>
              <a:rPr lang="es-ES" sz="1697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SECOND STEP: Check dispersion relations:  </a:t>
            </a:r>
            <a:r>
              <a:rPr lang="el-GR" sz="1697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ππ→ππ</a:t>
            </a:r>
            <a:endParaRPr lang="es-ES" sz="1697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38634" y="354962"/>
            <a:ext cx="9113031" cy="35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2898"/>
            <a:r>
              <a:rPr lang="es-ES" sz="171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In general, </a:t>
            </a:r>
            <a:r>
              <a:rPr lang="es-ES" sz="171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data </a:t>
            </a:r>
            <a:r>
              <a:rPr lang="es-ES" sz="171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does not satisfy well DR. Sometimes very badly indeed</a:t>
            </a:r>
            <a:endParaRPr lang="en-US" sz="171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</p:txBody>
      </p:sp>
      <p:grpSp>
        <p:nvGrpSpPr>
          <p:cNvPr id="57" name="Grupo 56"/>
          <p:cNvGrpSpPr/>
          <p:nvPr/>
        </p:nvGrpSpPr>
        <p:grpSpPr>
          <a:xfrm>
            <a:off x="452897" y="844632"/>
            <a:ext cx="2425547" cy="5746164"/>
            <a:chOff x="666180" y="708656"/>
            <a:chExt cx="2700000" cy="6816391"/>
          </a:xfrm>
        </p:grpSpPr>
        <p:graphicFrame>
          <p:nvGraphicFramePr>
            <p:cNvPr id="58" name="Object 13"/>
            <p:cNvGraphicFramePr>
              <a:graphicFrameLocks noChangeAspect="1"/>
            </p:cNvGraphicFramePr>
            <p:nvPr>
              <p:extLst/>
            </p:nvPr>
          </p:nvGraphicFramePr>
          <p:xfrm>
            <a:off x="666180" y="1155538"/>
            <a:ext cx="2700000" cy="2186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054" name="Acrobat Document" r:id="rId5" imgW="10042560" imgH="7651800" progId="AcroExch.Document.DC">
                    <p:embed/>
                  </p:oleObj>
                </mc:Choice>
                <mc:Fallback>
                  <p:oleObj name="Acrobat Document" r:id="rId5" imgW="10042560" imgH="7651800" progId="AcroExch.Document.DC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180" y="1155538"/>
                          <a:ext cx="2700000" cy="21863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14"/>
            <p:cNvGraphicFramePr>
              <a:graphicFrameLocks noChangeAspect="1"/>
            </p:cNvGraphicFramePr>
            <p:nvPr>
              <p:extLst/>
            </p:nvPr>
          </p:nvGraphicFramePr>
          <p:xfrm>
            <a:off x="666180" y="3318446"/>
            <a:ext cx="2700000" cy="20135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055" name="Acrobat Document" r:id="rId7" imgW="10042560" imgH="7778880" progId="AcroExch.Document.7">
                    <p:embed/>
                  </p:oleObj>
                </mc:Choice>
                <mc:Fallback>
                  <p:oleObj name="Acrobat Document" r:id="rId7" imgW="10042560" imgH="777888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180" y="3318446"/>
                          <a:ext cx="2700000" cy="20135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15"/>
            <p:cNvGraphicFramePr>
              <a:graphicFrameLocks noChangeAspect="1"/>
            </p:cNvGraphicFramePr>
            <p:nvPr>
              <p:extLst/>
            </p:nvPr>
          </p:nvGraphicFramePr>
          <p:xfrm>
            <a:off x="666180" y="5333007"/>
            <a:ext cx="2700000" cy="21920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056" name="Acrobat Document" r:id="rId9" imgW="10017360" imgH="7651800" progId="AcroExch.Document.7">
                    <p:embed/>
                  </p:oleObj>
                </mc:Choice>
                <mc:Fallback>
                  <p:oleObj name="Acrobat Document" r:id="rId9" imgW="10017360" imgH="765180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180" y="5333007"/>
                          <a:ext cx="2700000" cy="21920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" name="Rectángulo 60"/>
            <p:cNvSpPr/>
            <p:nvPr/>
          </p:nvSpPr>
          <p:spPr>
            <a:xfrm>
              <a:off x="1537181" y="708656"/>
              <a:ext cx="792624" cy="4841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052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itchFamily="18" charset="2"/>
                </a:rPr>
                <a:t>FDRs</a:t>
              </a:r>
              <a:endParaRPr lang="en-US" sz="1539"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Grupo 61"/>
          <p:cNvGrpSpPr/>
          <p:nvPr/>
        </p:nvGrpSpPr>
        <p:grpSpPr>
          <a:xfrm>
            <a:off x="3132037" y="805950"/>
            <a:ext cx="2308789" cy="5824926"/>
            <a:chOff x="3662744" y="713120"/>
            <a:chExt cx="2700000" cy="6811927"/>
          </a:xfrm>
        </p:grpSpPr>
        <p:graphicFrame>
          <p:nvGraphicFramePr>
            <p:cNvPr id="63" name="Object 13"/>
            <p:cNvGraphicFramePr>
              <a:graphicFrameLocks noChangeAspect="1"/>
            </p:cNvGraphicFramePr>
            <p:nvPr>
              <p:extLst/>
            </p:nvPr>
          </p:nvGraphicFramePr>
          <p:xfrm>
            <a:off x="3662744" y="1151714"/>
            <a:ext cx="2700000" cy="1955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057" name="Acrobat Document" r:id="rId11" imgW="9991800" imgH="7715520" progId="AcroExch.Document.7">
                    <p:embed/>
                  </p:oleObj>
                </mc:Choice>
                <mc:Fallback>
                  <p:oleObj name="Acrobat Document" r:id="rId11" imgW="9991800" imgH="771552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2744" y="1151714"/>
                          <a:ext cx="2700000" cy="19553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ct 14"/>
            <p:cNvGraphicFramePr>
              <a:graphicFrameLocks noChangeAspect="1"/>
            </p:cNvGraphicFramePr>
            <p:nvPr>
              <p:extLst/>
            </p:nvPr>
          </p:nvGraphicFramePr>
          <p:xfrm>
            <a:off x="3662744" y="5309973"/>
            <a:ext cx="2700000" cy="22150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058" name="Acrobat Document" r:id="rId13" imgW="9991800" imgH="7715520" progId="AcroExch.Document.7">
                    <p:embed/>
                  </p:oleObj>
                </mc:Choice>
                <mc:Fallback>
                  <p:oleObj name="Acrobat Document" r:id="rId13" imgW="9991800" imgH="771552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2744" y="5309973"/>
                          <a:ext cx="2700000" cy="22150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Object 15"/>
            <p:cNvGraphicFramePr>
              <a:graphicFrameLocks noChangeAspect="1"/>
            </p:cNvGraphicFramePr>
            <p:nvPr>
              <p:extLst/>
            </p:nvPr>
          </p:nvGraphicFramePr>
          <p:xfrm>
            <a:off x="3662744" y="3101985"/>
            <a:ext cx="2700000" cy="22153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059" name="Acrobat Document" r:id="rId15" imgW="9991800" imgH="7715520" progId="AcroExch.Document.7">
                    <p:embed/>
                  </p:oleObj>
                </mc:Choice>
                <mc:Fallback>
                  <p:oleObj name="Acrobat Document" r:id="rId15" imgW="9991800" imgH="771552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2744" y="3101985"/>
                          <a:ext cx="2700000" cy="22153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6" name="Rectángulo 65"/>
            <p:cNvSpPr/>
            <p:nvPr/>
          </p:nvSpPr>
          <p:spPr>
            <a:xfrm>
              <a:off x="4670590" y="713120"/>
              <a:ext cx="676664" cy="4772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052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itchFamily="18" charset="2"/>
                </a:rPr>
                <a:t>Roy</a:t>
              </a:r>
              <a:endParaRPr lang="en-US" sz="1539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upo 71"/>
          <p:cNvGrpSpPr/>
          <p:nvPr/>
        </p:nvGrpSpPr>
        <p:grpSpPr>
          <a:xfrm>
            <a:off x="5680341" y="836682"/>
            <a:ext cx="2308789" cy="5855769"/>
            <a:chOff x="6786860" y="693873"/>
            <a:chExt cx="2700000" cy="6847997"/>
          </a:xfrm>
        </p:grpSpPr>
        <p:graphicFrame>
          <p:nvGraphicFramePr>
            <p:cNvPr id="73" name="Object 15"/>
            <p:cNvGraphicFramePr>
              <a:graphicFrameLocks noChangeAspect="1"/>
            </p:cNvGraphicFramePr>
            <p:nvPr>
              <p:extLst/>
            </p:nvPr>
          </p:nvGraphicFramePr>
          <p:xfrm>
            <a:off x="6786860" y="3217750"/>
            <a:ext cx="2700000" cy="22149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060" name="Acrobat Document" r:id="rId17" imgW="9991800" imgH="7715520" progId="AcroExch.Document.7">
                    <p:embed/>
                  </p:oleObj>
                </mc:Choice>
                <mc:Fallback>
                  <p:oleObj name="Acrobat Document" r:id="rId17" imgW="9991800" imgH="771552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6860" y="3217750"/>
                          <a:ext cx="2700000" cy="22149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" name="Object 16"/>
            <p:cNvGraphicFramePr>
              <a:graphicFrameLocks noChangeAspect="1"/>
            </p:cNvGraphicFramePr>
            <p:nvPr>
              <p:extLst/>
            </p:nvPr>
          </p:nvGraphicFramePr>
          <p:xfrm>
            <a:off x="6786860" y="1134653"/>
            <a:ext cx="2700000" cy="21837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061" name="Acrobat Document" r:id="rId19" imgW="9991800" imgH="7715520" progId="AcroExch.Document.7">
                    <p:embed/>
                  </p:oleObj>
                </mc:Choice>
                <mc:Fallback>
                  <p:oleObj name="Acrobat Document" r:id="rId19" imgW="9991800" imgH="771552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6860" y="1134653"/>
                          <a:ext cx="2700000" cy="21837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" name="Object 17"/>
            <p:cNvGraphicFramePr>
              <a:graphicFrameLocks noChangeAspect="1"/>
            </p:cNvGraphicFramePr>
            <p:nvPr>
              <p:extLst/>
            </p:nvPr>
          </p:nvGraphicFramePr>
          <p:xfrm>
            <a:off x="6786860" y="5326217"/>
            <a:ext cx="2700000" cy="22156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062" name="Acrobat Document" r:id="rId21" imgW="9991800" imgH="7715520" progId="AcroExch.Document.7">
                    <p:embed/>
                  </p:oleObj>
                </mc:Choice>
                <mc:Fallback>
                  <p:oleObj name="Acrobat Document" r:id="rId21" imgW="9991800" imgH="771552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6860" y="5326217"/>
                          <a:ext cx="2700000" cy="22156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6" name="Rectángulo 75"/>
            <p:cNvSpPr/>
            <p:nvPr/>
          </p:nvSpPr>
          <p:spPr>
            <a:xfrm>
              <a:off x="7461573" y="693873"/>
              <a:ext cx="877923" cy="477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052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itchFamily="18" charset="2"/>
                </a:rPr>
                <a:t>GKPY</a:t>
              </a:r>
              <a:endParaRPr lang="en-US" sz="1539">
                <a:solidFill>
                  <a:schemeClr val="bg1"/>
                </a:solidFill>
              </a:endParaRPr>
            </a:p>
          </p:txBody>
        </p:sp>
      </p:grpSp>
      <p:grpSp>
        <p:nvGrpSpPr>
          <p:cNvPr id="87" name="Grupo 86"/>
          <p:cNvGrpSpPr/>
          <p:nvPr/>
        </p:nvGrpSpPr>
        <p:grpSpPr>
          <a:xfrm>
            <a:off x="1493273" y="1167910"/>
            <a:ext cx="6735373" cy="5335160"/>
            <a:chOff x="1746300" y="1136411"/>
            <a:chExt cx="7876644" cy="6239173"/>
          </a:xfrm>
        </p:grpSpPr>
        <p:grpSp>
          <p:nvGrpSpPr>
            <p:cNvPr id="88" name="Grupo 87"/>
            <p:cNvGrpSpPr/>
            <p:nvPr/>
          </p:nvGrpSpPr>
          <p:grpSpPr>
            <a:xfrm>
              <a:off x="1746300" y="1136411"/>
              <a:ext cx="7876644" cy="6239173"/>
              <a:chOff x="1746300" y="1136411"/>
              <a:chExt cx="7876644" cy="6239173"/>
            </a:xfrm>
          </p:grpSpPr>
          <p:sp>
            <p:nvSpPr>
              <p:cNvPr id="90" name="Elipse 89"/>
              <p:cNvSpPr/>
              <p:nvPr/>
            </p:nvSpPr>
            <p:spPr bwMode="auto">
              <a:xfrm>
                <a:off x="2189700" y="1136411"/>
                <a:ext cx="828001" cy="605806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191" tIns="39095" rIns="78191" bIns="39095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85113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8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91" name="Elipse 90"/>
              <p:cNvSpPr/>
              <p:nvPr/>
            </p:nvSpPr>
            <p:spPr bwMode="auto">
              <a:xfrm>
                <a:off x="1746300" y="4449808"/>
                <a:ext cx="792000" cy="605806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191" tIns="39095" rIns="78191" bIns="39095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85113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8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92" name="Elipse 91"/>
              <p:cNvSpPr/>
              <p:nvPr/>
            </p:nvSpPr>
            <p:spPr bwMode="auto">
              <a:xfrm>
                <a:off x="8794943" y="1730410"/>
                <a:ext cx="828001" cy="605806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191" tIns="39095" rIns="78191" bIns="39095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85113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8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93" name="Elipse 92"/>
              <p:cNvSpPr/>
              <p:nvPr/>
            </p:nvSpPr>
            <p:spPr bwMode="auto">
              <a:xfrm rot="18406231">
                <a:off x="1425661" y="5983645"/>
                <a:ext cx="1975037" cy="605806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191" tIns="39095" rIns="78191" bIns="39095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85113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8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94" name="Elipse 93"/>
              <p:cNvSpPr/>
              <p:nvPr/>
            </p:nvSpPr>
            <p:spPr bwMode="auto">
              <a:xfrm rot="1097780">
                <a:off x="4627319" y="6769778"/>
                <a:ext cx="1975037" cy="605806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191" tIns="39095" rIns="78191" bIns="39095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85113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81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  <p:sp>
          <p:nvSpPr>
            <p:cNvPr id="89" name="Elipse 88"/>
            <p:cNvSpPr/>
            <p:nvPr/>
          </p:nvSpPr>
          <p:spPr bwMode="auto">
            <a:xfrm>
              <a:off x="8380944" y="4701808"/>
              <a:ext cx="828001" cy="605806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8191" tIns="39095" rIns="78191" bIns="39095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8511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81"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69844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880"/>
    </mc:Choice>
    <mc:Fallback xmlns="">
      <p:transition advTm="18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1" y="342845"/>
            <a:ext cx="9143999" cy="1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4090" tIns="42045" rIns="84090" bIns="42045"/>
          <a:lstStyle/>
          <a:p>
            <a:pPr defTabSz="737137"/>
            <a:endParaRPr lang="en-US" sz="1773" dirty="0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44624"/>
            <a:ext cx="8574345" cy="34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257" tIns="40130" rIns="80257" bIns="40130">
            <a:spAutoFit/>
          </a:bodyPr>
          <a:lstStyle/>
          <a:p>
            <a:pPr defTabSz="802898"/>
            <a:r>
              <a:rPr lang="es-ES" sz="1697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THIRD STEP: Use </a:t>
            </a:r>
            <a:r>
              <a:rPr lang="es-ES" sz="1697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dispersion</a:t>
            </a:r>
            <a:r>
              <a:rPr lang="es-ES" sz="1697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s-ES" sz="1697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relations</a:t>
            </a:r>
            <a:r>
              <a:rPr lang="es-ES" sz="1697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as </a:t>
            </a:r>
            <a:r>
              <a:rPr lang="es-ES" sz="1697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constraints</a:t>
            </a:r>
            <a:r>
              <a:rPr lang="es-ES" sz="1697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s-ES" sz="1697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for</a:t>
            </a:r>
            <a:r>
              <a:rPr lang="es-ES" sz="1697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the </a:t>
            </a:r>
            <a:r>
              <a:rPr lang="es-ES" sz="1697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fits</a:t>
            </a:r>
            <a:r>
              <a:rPr lang="es-ES" sz="1697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:  </a:t>
            </a:r>
            <a:r>
              <a:rPr lang="el-GR" sz="1697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ππ→ππ</a:t>
            </a:r>
            <a:endParaRPr lang="es-ES" sz="1697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38634" y="354962"/>
            <a:ext cx="9113031" cy="35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2898"/>
            <a:r>
              <a:rPr lang="es-ES" sz="171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Very good fulfillment: Constrained Fits to Data</a:t>
            </a:r>
            <a:endParaRPr lang="en-US" sz="171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</p:txBody>
      </p:sp>
      <p:grpSp>
        <p:nvGrpSpPr>
          <p:cNvPr id="45" name="Grupo 44"/>
          <p:cNvGrpSpPr/>
          <p:nvPr/>
        </p:nvGrpSpPr>
        <p:grpSpPr>
          <a:xfrm>
            <a:off x="446506" y="842870"/>
            <a:ext cx="2431938" cy="5727394"/>
            <a:chOff x="598847" y="756421"/>
            <a:chExt cx="2707114" cy="6776996"/>
          </a:xfrm>
        </p:grpSpPr>
        <p:sp>
          <p:nvSpPr>
            <p:cNvPr id="46" name="Rectángulo 45"/>
            <p:cNvSpPr/>
            <p:nvPr/>
          </p:nvSpPr>
          <p:spPr>
            <a:xfrm>
              <a:off x="1454141" y="756421"/>
              <a:ext cx="792624" cy="4829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052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itchFamily="18" charset="2"/>
                </a:rPr>
                <a:t>FDRs</a:t>
              </a:r>
              <a:endParaRPr lang="en-US" sz="2052">
                <a:solidFill>
                  <a:schemeClr val="bg1"/>
                </a:solidFill>
              </a:endParaRPr>
            </a:p>
          </p:txBody>
        </p:sp>
        <p:grpSp>
          <p:nvGrpSpPr>
            <p:cNvPr id="47" name="Grupo 46"/>
            <p:cNvGrpSpPr/>
            <p:nvPr/>
          </p:nvGrpSpPr>
          <p:grpSpPr>
            <a:xfrm>
              <a:off x="598847" y="1177344"/>
              <a:ext cx="2707114" cy="6356073"/>
              <a:chOff x="666180" y="1155253"/>
              <a:chExt cx="2707114" cy="6356073"/>
            </a:xfrm>
          </p:grpSpPr>
          <p:graphicFrame>
            <p:nvGraphicFramePr>
              <p:cNvPr id="48" name="Object 13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673294" y="1155253"/>
              <a:ext cx="2700000" cy="216041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087" name="Acrobat Document" r:id="rId5" imgW="10042560" imgH="7778880" progId="AcroExch.Document.7">
                      <p:embed/>
                    </p:oleObj>
                  </mc:Choice>
                  <mc:Fallback>
                    <p:oleObj name="Acrobat Document" r:id="rId5" imgW="10042560" imgH="7778880" progId="AcroExch.Document.7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3294" y="1155253"/>
                            <a:ext cx="2700000" cy="21604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8575">
                                <a:solidFill>
                                  <a:srgbClr val="FF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9" name="Object 14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666180" y="3303231"/>
              <a:ext cx="2700000" cy="2024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088" name="Acrobat Document" r:id="rId7" imgW="10042560" imgH="7778880" progId="AcroExch.Document.7">
                      <p:embed/>
                    </p:oleObj>
                  </mc:Choice>
                  <mc:Fallback>
                    <p:oleObj name="Acrobat Document" r:id="rId7" imgW="10042560" imgH="7778880" progId="AcroExch.Document.7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66180" y="3303231"/>
                            <a:ext cx="2700000" cy="2024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8575">
                                <a:solidFill>
                                  <a:srgbClr val="FF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0" name="Object 15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668720" y="5309973"/>
              <a:ext cx="2700000" cy="22013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089" name="Acrobat Document" r:id="rId9" imgW="10042560" imgH="7778880" progId="AcroExch.Document.7">
                      <p:embed/>
                    </p:oleObj>
                  </mc:Choice>
                  <mc:Fallback>
                    <p:oleObj name="Acrobat Document" r:id="rId9" imgW="10042560" imgH="7778880" progId="AcroExch.Document.7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68720" y="5309973"/>
                            <a:ext cx="2700000" cy="220135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8575">
                                <a:solidFill>
                                  <a:srgbClr val="FF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51" name="Grupo 50"/>
          <p:cNvGrpSpPr/>
          <p:nvPr/>
        </p:nvGrpSpPr>
        <p:grpSpPr>
          <a:xfrm>
            <a:off x="3155785" y="805949"/>
            <a:ext cx="2284162" cy="5824304"/>
            <a:chOff x="3762524" y="726678"/>
            <a:chExt cx="2700000" cy="6696305"/>
          </a:xfrm>
        </p:grpSpPr>
        <p:sp>
          <p:nvSpPr>
            <p:cNvPr id="52" name="Rectángulo 51"/>
            <p:cNvSpPr/>
            <p:nvPr/>
          </p:nvSpPr>
          <p:spPr>
            <a:xfrm>
              <a:off x="4762677" y="726678"/>
              <a:ext cx="683959" cy="4692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052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itchFamily="18" charset="2"/>
                </a:rPr>
                <a:t>Roy</a:t>
              </a:r>
              <a:endParaRPr lang="en-US" sz="2052">
                <a:solidFill>
                  <a:schemeClr val="bg1"/>
                </a:solidFill>
              </a:endParaRPr>
            </a:p>
          </p:txBody>
        </p:sp>
        <p:graphicFrame>
          <p:nvGraphicFramePr>
            <p:cNvPr id="53" name="Object 13"/>
            <p:cNvGraphicFramePr>
              <a:graphicFrameLocks noChangeAspect="1"/>
            </p:cNvGraphicFramePr>
            <p:nvPr>
              <p:extLst/>
            </p:nvPr>
          </p:nvGraphicFramePr>
          <p:xfrm>
            <a:off x="3762524" y="3133951"/>
            <a:ext cx="2700000" cy="2215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090" name="Acrobat Document" r:id="rId11" imgW="9991800" imgH="7715520" progId="AcroExch.Document.7">
                    <p:embed/>
                  </p:oleObj>
                </mc:Choice>
                <mc:Fallback>
                  <p:oleObj name="Acrobat Document" r:id="rId11" imgW="9991800" imgH="771552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2524" y="3133951"/>
                          <a:ext cx="2700000" cy="2215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14"/>
            <p:cNvGraphicFramePr>
              <a:graphicFrameLocks noChangeAspect="1"/>
            </p:cNvGraphicFramePr>
            <p:nvPr>
              <p:extLst/>
            </p:nvPr>
          </p:nvGraphicFramePr>
          <p:xfrm>
            <a:off x="3762524" y="1166374"/>
            <a:ext cx="2700000" cy="20067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091" name="Acrobat Document" r:id="rId13" imgW="9991800" imgH="7715520" progId="AcroExch.Document.7">
                    <p:embed/>
                  </p:oleObj>
                </mc:Choice>
                <mc:Fallback>
                  <p:oleObj name="Acrobat Document" r:id="rId13" imgW="9991800" imgH="771552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2524" y="1166374"/>
                          <a:ext cx="2700000" cy="20067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15"/>
            <p:cNvGraphicFramePr>
              <a:graphicFrameLocks noChangeAspect="1"/>
            </p:cNvGraphicFramePr>
            <p:nvPr>
              <p:extLst/>
            </p:nvPr>
          </p:nvGraphicFramePr>
          <p:xfrm>
            <a:off x="3762524" y="5335485"/>
            <a:ext cx="2700000" cy="2087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092" name="Acrobat Document" r:id="rId15" imgW="9991800" imgH="7715520" progId="AcroExch.Document.7">
                    <p:embed/>
                  </p:oleObj>
                </mc:Choice>
                <mc:Fallback>
                  <p:oleObj name="Acrobat Document" r:id="rId15" imgW="9991800" imgH="771552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2524" y="5335485"/>
                          <a:ext cx="2700000" cy="20874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6" name="Grupo 55"/>
          <p:cNvGrpSpPr/>
          <p:nvPr/>
        </p:nvGrpSpPr>
        <p:grpSpPr>
          <a:xfrm>
            <a:off x="5680341" y="828484"/>
            <a:ext cx="2308789" cy="5848931"/>
            <a:chOff x="7111663" y="684287"/>
            <a:chExt cx="2700000" cy="6880116"/>
          </a:xfrm>
        </p:grpSpPr>
        <p:sp>
          <p:nvSpPr>
            <p:cNvPr id="57" name="Rectángulo 56"/>
            <p:cNvSpPr/>
            <p:nvPr/>
          </p:nvSpPr>
          <p:spPr>
            <a:xfrm>
              <a:off x="7787619" y="684287"/>
              <a:ext cx="877923" cy="480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052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itchFamily="18" charset="2"/>
                </a:rPr>
                <a:t>GKPY</a:t>
              </a:r>
              <a:endParaRPr lang="en-US" sz="2052">
                <a:solidFill>
                  <a:schemeClr val="bg1"/>
                </a:solidFill>
              </a:endParaRPr>
            </a:p>
          </p:txBody>
        </p:sp>
        <p:graphicFrame>
          <p:nvGraphicFramePr>
            <p:cNvPr id="58" name="Object 13"/>
            <p:cNvGraphicFramePr>
              <a:graphicFrameLocks noChangeAspect="1"/>
            </p:cNvGraphicFramePr>
            <p:nvPr>
              <p:extLst/>
            </p:nvPr>
          </p:nvGraphicFramePr>
          <p:xfrm>
            <a:off x="7111663" y="3132559"/>
            <a:ext cx="2700000" cy="2318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093" name="Acrobat Document" r:id="rId17" imgW="9991800" imgH="7715520" progId="AcroExch.Document.7">
                    <p:embed/>
                  </p:oleObj>
                </mc:Choice>
                <mc:Fallback>
                  <p:oleObj name="Acrobat Document" r:id="rId17" imgW="9991800" imgH="771552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11663" y="3132559"/>
                          <a:ext cx="2700000" cy="2318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14"/>
            <p:cNvGraphicFramePr>
              <a:graphicFrameLocks noChangeAspect="1"/>
            </p:cNvGraphicFramePr>
            <p:nvPr>
              <p:extLst/>
            </p:nvPr>
          </p:nvGraphicFramePr>
          <p:xfrm>
            <a:off x="7111663" y="1116335"/>
            <a:ext cx="2700000" cy="20346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094" name="Acrobat Document" r:id="rId19" imgW="9991800" imgH="7715520" progId="AcroExch.Document.7">
                    <p:embed/>
                  </p:oleObj>
                </mc:Choice>
                <mc:Fallback>
                  <p:oleObj name="Acrobat Document" r:id="rId19" imgW="9991800" imgH="771552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11663" y="1116335"/>
                          <a:ext cx="2700000" cy="20346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15"/>
            <p:cNvGraphicFramePr>
              <a:graphicFrameLocks noChangeAspect="1"/>
            </p:cNvGraphicFramePr>
            <p:nvPr>
              <p:extLst/>
            </p:nvPr>
          </p:nvGraphicFramePr>
          <p:xfrm>
            <a:off x="7111663" y="5349163"/>
            <a:ext cx="2700000" cy="2215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095" name="Acrobat Document" r:id="rId21" imgW="9991800" imgH="7715520" progId="AcroExch.Document.7">
                    <p:embed/>
                  </p:oleObj>
                </mc:Choice>
                <mc:Fallback>
                  <p:oleObj name="Acrobat Document" r:id="rId21" imgW="9991800" imgH="771552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11663" y="5349163"/>
                          <a:ext cx="2700000" cy="2215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upo 5"/>
          <p:cNvGrpSpPr/>
          <p:nvPr/>
        </p:nvGrpSpPr>
        <p:grpSpPr>
          <a:xfrm>
            <a:off x="1493273" y="1167910"/>
            <a:ext cx="6735373" cy="5335160"/>
            <a:chOff x="1746300" y="1136411"/>
            <a:chExt cx="7876644" cy="6239173"/>
          </a:xfrm>
        </p:grpSpPr>
        <p:grpSp>
          <p:nvGrpSpPr>
            <p:cNvPr id="5" name="Grupo 4"/>
            <p:cNvGrpSpPr/>
            <p:nvPr/>
          </p:nvGrpSpPr>
          <p:grpSpPr>
            <a:xfrm>
              <a:off x="1746300" y="1136411"/>
              <a:ext cx="7876644" cy="6239173"/>
              <a:chOff x="1746300" y="1136411"/>
              <a:chExt cx="7876644" cy="6239173"/>
            </a:xfrm>
          </p:grpSpPr>
          <p:sp>
            <p:nvSpPr>
              <p:cNvPr id="61" name="Elipse 60"/>
              <p:cNvSpPr/>
              <p:nvPr/>
            </p:nvSpPr>
            <p:spPr bwMode="auto">
              <a:xfrm>
                <a:off x="2189700" y="1136411"/>
                <a:ext cx="828001" cy="605806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191" tIns="39095" rIns="78191" bIns="39095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85113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8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62" name="Elipse 61"/>
              <p:cNvSpPr/>
              <p:nvPr/>
            </p:nvSpPr>
            <p:spPr bwMode="auto">
              <a:xfrm>
                <a:off x="1746300" y="4449808"/>
                <a:ext cx="792000" cy="605806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191" tIns="39095" rIns="78191" bIns="39095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85113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8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63" name="Elipse 62"/>
              <p:cNvSpPr/>
              <p:nvPr/>
            </p:nvSpPr>
            <p:spPr bwMode="auto">
              <a:xfrm>
                <a:off x="8794943" y="1730410"/>
                <a:ext cx="828001" cy="605806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191" tIns="39095" rIns="78191" bIns="39095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85113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8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64" name="Elipse 63"/>
              <p:cNvSpPr/>
              <p:nvPr/>
            </p:nvSpPr>
            <p:spPr bwMode="auto">
              <a:xfrm rot="18406231">
                <a:off x="1425661" y="5983645"/>
                <a:ext cx="1975037" cy="605806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191" tIns="39095" rIns="78191" bIns="39095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85113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8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65" name="Elipse 64"/>
              <p:cNvSpPr/>
              <p:nvPr/>
            </p:nvSpPr>
            <p:spPr bwMode="auto">
              <a:xfrm rot="1097780">
                <a:off x="4627319" y="6769778"/>
                <a:ext cx="1975037" cy="605806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191" tIns="39095" rIns="78191" bIns="39095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85113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81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  <p:sp>
          <p:nvSpPr>
            <p:cNvPr id="66" name="Elipse 65"/>
            <p:cNvSpPr/>
            <p:nvPr/>
          </p:nvSpPr>
          <p:spPr bwMode="auto">
            <a:xfrm>
              <a:off x="8380944" y="4701808"/>
              <a:ext cx="828001" cy="605806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8191" tIns="39095" rIns="78191" bIns="39095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8511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81"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97288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160"/>
    </mc:Choice>
    <mc:Fallback xmlns="">
      <p:transition advTm="216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12703"/>
            <a:ext cx="6912768" cy="5384979"/>
          </a:xfrm>
          <a:prstGeom prst="rect">
            <a:avLst/>
          </a:prstGeom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884876" y="6084"/>
            <a:ext cx="1546761" cy="36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51" tIns="43254" rIns="86451" bIns="43254" anchor="ctr">
            <a:spAutoFit/>
          </a:bodyPr>
          <a:lstStyle/>
          <a:p>
            <a:pPr defTabSz="8641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I=0,J=0, CFD</a:t>
            </a:r>
            <a:endParaRPr lang="en-US" sz="1900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4" name="Line 3"/>
          <p:cNvSpPr>
            <a:spLocks noChangeShapeType="1"/>
          </p:cNvSpPr>
          <p:nvPr/>
        </p:nvSpPr>
        <p:spPr bwMode="auto">
          <a:xfrm>
            <a:off x="0" y="331165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79390" tIns="39696" rIns="79390" bIns="39696"/>
          <a:lstStyle/>
          <a:p>
            <a:pPr algn="ctr" defTabSz="79399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07504" y="9317"/>
            <a:ext cx="4669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Similarly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for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l-GR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ππ</a:t>
            </a:r>
            <a:r>
              <a:rPr lang="el-GR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→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KK Roy Steiner </a:t>
            </a:r>
            <a:r>
              <a:rPr lang="es-E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Equations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697951" y="124215"/>
            <a:ext cx="22917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59142"/>
            <a:r>
              <a:rPr lang="en-US" sz="1000" dirty="0" smtClean="0">
                <a:solidFill>
                  <a:srgbClr val="00FFFF"/>
                </a:solidFill>
              </a:rPr>
              <a:t>JRP, </a:t>
            </a:r>
            <a:r>
              <a:rPr lang="en-US" sz="1000" dirty="0" err="1" smtClean="0">
                <a:solidFill>
                  <a:srgbClr val="00FFFF"/>
                </a:solidFill>
              </a:rPr>
              <a:t>A.Rodas</a:t>
            </a:r>
            <a:r>
              <a:rPr lang="en-US" sz="1000" dirty="0" smtClean="0">
                <a:solidFill>
                  <a:srgbClr val="00FFFF"/>
                </a:solidFill>
              </a:rPr>
              <a:t>,</a:t>
            </a:r>
            <a:r>
              <a:rPr lang="es-ES" altLang="es-ES" sz="1000" dirty="0">
                <a:solidFill>
                  <a:srgbClr val="00FFFF"/>
                </a:solidFill>
              </a:rPr>
              <a:t> </a:t>
            </a:r>
            <a:r>
              <a:rPr lang="es-ES" altLang="es-ES" sz="1000" dirty="0" err="1">
                <a:solidFill>
                  <a:srgbClr val="00FFFF"/>
                </a:solidFill>
              </a:rPr>
              <a:t>Eur.Phys.J</a:t>
            </a:r>
            <a:r>
              <a:rPr lang="es-ES" altLang="es-ES" sz="1000" dirty="0">
                <a:solidFill>
                  <a:srgbClr val="00FFFF"/>
                </a:solidFill>
              </a:rPr>
              <a:t>. C78 </a:t>
            </a:r>
            <a:r>
              <a:rPr lang="es-ES" sz="1000" smtClean="0">
                <a:solidFill>
                  <a:srgbClr val="00FFFF"/>
                </a:solidFill>
              </a:rPr>
              <a:t>(2018)</a:t>
            </a:r>
            <a:endParaRPr lang="es-ES" sz="1000" dirty="0">
              <a:solidFill>
                <a:srgbClr val="00FFFF"/>
              </a:solidFill>
            </a:endParaRPr>
          </a:p>
        </p:txBody>
      </p:sp>
      <p:sp>
        <p:nvSpPr>
          <p:cNvPr id="16" name="4 Rectángulo"/>
          <p:cNvSpPr/>
          <p:nvPr/>
        </p:nvSpPr>
        <p:spPr>
          <a:xfrm>
            <a:off x="2339752" y="3356992"/>
            <a:ext cx="3185388" cy="72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52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ES_tradnl" sz="2052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</a:t>
            </a:r>
            <a:r>
              <a:rPr lang="es-ES_tradnl" sz="2052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52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resonance</a:t>
            </a:r>
            <a:r>
              <a:rPr lang="es-ES_tradnl" sz="2052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52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</a:t>
            </a:r>
            <a:r>
              <a:rPr lang="es-ES_tradnl" sz="2052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 f</a:t>
            </a:r>
            <a:r>
              <a:rPr lang="es-ES_tradnl" sz="2052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ES_tradnl" sz="2052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(1370) </a:t>
            </a:r>
            <a:r>
              <a:rPr lang="es-ES_tradnl" sz="2052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endParaRPr lang="es-ES" sz="1539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 flipV="1">
            <a:off x="4572000" y="476672"/>
            <a:ext cx="0" cy="540060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323528" y="6279219"/>
            <a:ext cx="5835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I=0,J=0, Roy-Steiner eqs. Well satisfied up to 1.47 GeV</a:t>
            </a:r>
            <a:endParaRPr lang="en-US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061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1487"/>
    </mc:Choice>
    <mc:Fallback xmlns="">
      <p:transition advTm="7148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122260" y="377141"/>
            <a:ext cx="51155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dirty="0" smtClean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Data-Driven Dispersion Relations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on amplitude or partial waves  (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phase+elasticity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907704" y="3314063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nalytic </a:t>
            </a:r>
            <a:r>
              <a:rPr lang="en-US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methods for continuation to complex 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plane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avoiding specific parameterizations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592796" y="1329193"/>
            <a:ext cx="6174432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Model independent </a:t>
            </a:r>
            <a:r>
              <a:rPr lang="en-US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constraints on data description</a:t>
            </a:r>
          </a:p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Enhanced precision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178798" y="2277943"/>
            <a:ext cx="67839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+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" y="342845"/>
            <a:ext cx="9143999" cy="1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4090" tIns="42045" rIns="84090" bIns="42045"/>
          <a:lstStyle/>
          <a:p>
            <a:pPr defTabSz="737137"/>
            <a:endParaRPr lang="en-US" sz="1773" dirty="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44624"/>
            <a:ext cx="8574345" cy="34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257" tIns="40130" rIns="80257" bIns="40130">
            <a:spAutoFit/>
          </a:bodyPr>
          <a:lstStyle/>
          <a:p>
            <a:pPr defTabSz="802898"/>
            <a:r>
              <a:rPr lang="es-ES" sz="1697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FOURTH STEP</a:t>
            </a:r>
            <a:r>
              <a:rPr lang="es-ES" sz="1697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: </a:t>
            </a:r>
            <a:r>
              <a:rPr lang="es-ES" sz="1697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Extract resonances from dispersive or analytic methods</a:t>
            </a:r>
            <a:endParaRPr lang="es-ES" sz="1697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0462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7504" y="82140"/>
            <a:ext cx="4731668" cy="60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020" tIns="40552" rIns="81020" bIns="40552">
            <a:spAutoFit/>
          </a:bodyPr>
          <a:lstStyle/>
          <a:p>
            <a:pPr defTabSz="810453"/>
            <a:r>
              <a:rPr lang="es-ES" sz="1710" dirty="0" err="1" smtClean="0">
                <a:solidFill>
                  <a:srgbClr val="66FFFF"/>
                </a:solidFill>
                <a:sym typeface="Symbol" pitchFamily="18" charset="2"/>
              </a:rPr>
              <a:t>Analytic</a:t>
            </a:r>
            <a:r>
              <a:rPr lang="es-ES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1710" dirty="0" err="1" smtClean="0">
                <a:solidFill>
                  <a:srgbClr val="66FFFF"/>
                </a:solidFill>
                <a:sym typeface="Symbol" pitchFamily="18" charset="2"/>
              </a:rPr>
              <a:t>continuation</a:t>
            </a:r>
            <a:r>
              <a:rPr lang="es-ES" sz="1710" dirty="0" smtClean="0">
                <a:solidFill>
                  <a:srgbClr val="66FFFF"/>
                </a:solidFill>
                <a:sym typeface="Symbol" pitchFamily="18" charset="2"/>
              </a:rPr>
              <a:t> to </a:t>
            </a:r>
            <a:r>
              <a:rPr lang="es-ES" sz="1710" dirty="0" err="1" smtClean="0">
                <a:solidFill>
                  <a:srgbClr val="66FFFF"/>
                </a:solidFill>
                <a:sym typeface="Symbol" pitchFamily="18" charset="2"/>
              </a:rPr>
              <a:t>Contiguous</a:t>
            </a:r>
            <a:r>
              <a:rPr lang="es-ES" sz="1710" dirty="0" smtClean="0">
                <a:solidFill>
                  <a:srgbClr val="66FFFF"/>
                </a:solidFill>
                <a:sym typeface="Symbol" pitchFamily="18" charset="2"/>
              </a:rPr>
              <a:t> Riemann </a:t>
            </a:r>
            <a:r>
              <a:rPr lang="es-ES" sz="1710" dirty="0" err="1" smtClean="0">
                <a:solidFill>
                  <a:srgbClr val="66FFFF"/>
                </a:solidFill>
                <a:sym typeface="Symbol" pitchFamily="18" charset="2"/>
              </a:rPr>
              <a:t>sheet</a:t>
            </a:r>
            <a:endParaRPr lang="es-ES_tradnl" sz="1026" dirty="0">
              <a:solidFill>
                <a:srgbClr val="00FFFF"/>
              </a:solidFill>
              <a:sym typeface="Symbol" pitchFamily="18" charset="2"/>
            </a:endParaRPr>
          </a:p>
          <a:p>
            <a:pPr defTabSz="810453"/>
            <a:endParaRPr lang="en-GB" sz="171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3542" y="467342"/>
            <a:ext cx="8882459" cy="55165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4883" tIns="42441" rIns="84883" bIns="42441"/>
          <a:lstStyle/>
          <a:p>
            <a:pPr defTabSz="744194"/>
            <a:endParaRPr lang="es-ES" sz="1539">
              <a:solidFill>
                <a:srgbClr val="FFFFFF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23528" y="633104"/>
            <a:ext cx="8758669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0453"/>
            <a:r>
              <a:rPr lang="es-ES_tradnl" sz="1710" b="1" smtClean="0">
                <a:solidFill>
                  <a:schemeClr val="bg1"/>
                </a:solidFill>
                <a:sym typeface="Symbol" pitchFamily="18" charset="2"/>
              </a:rPr>
              <a:t>Roy-like Dispersion </a:t>
            </a:r>
            <a:r>
              <a:rPr lang="es-ES_tradnl" sz="1710" b="1" err="1" smtClean="0">
                <a:solidFill>
                  <a:schemeClr val="bg1"/>
                </a:solidFill>
                <a:sym typeface="Symbol" pitchFamily="18" charset="2"/>
              </a:rPr>
              <a:t>relations</a:t>
            </a:r>
            <a:r>
              <a:rPr lang="es-ES_tradnl" sz="1710" b="1" smtClean="0">
                <a:solidFill>
                  <a:schemeClr val="bg1"/>
                </a:solidFill>
                <a:sym typeface="Symbol" pitchFamily="18" charset="2"/>
              </a:rPr>
              <a:t> provide </a:t>
            </a:r>
            <a:r>
              <a:rPr lang="es-ES_tradnl" sz="1710" b="1" dirty="0" err="1" smtClean="0">
                <a:solidFill>
                  <a:schemeClr val="bg1"/>
                </a:solidFill>
                <a:sym typeface="Symbol" pitchFamily="18" charset="2"/>
              </a:rPr>
              <a:t>model-independent</a:t>
            </a:r>
            <a:r>
              <a:rPr lang="es-ES_tradnl" sz="1710" b="1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b="1" dirty="0" err="1" smtClean="0">
                <a:solidFill>
                  <a:schemeClr val="bg1"/>
                </a:solidFill>
                <a:sym typeface="Symbol" pitchFamily="18" charset="2"/>
              </a:rPr>
              <a:t>analytic</a:t>
            </a:r>
            <a:r>
              <a:rPr lang="es-ES_tradnl" sz="1710" b="1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b="1" dirty="0" err="1" smtClean="0">
                <a:solidFill>
                  <a:schemeClr val="bg1"/>
                </a:solidFill>
                <a:sym typeface="Symbol" pitchFamily="18" charset="2"/>
              </a:rPr>
              <a:t>continuation</a:t>
            </a:r>
            <a:r>
              <a:rPr lang="es-ES_tradnl" sz="1710" b="1" dirty="0" smtClean="0">
                <a:solidFill>
                  <a:schemeClr val="bg1"/>
                </a:solidFill>
                <a:sym typeface="Symbol" pitchFamily="18" charset="2"/>
              </a:rPr>
              <a:t> to </a:t>
            </a:r>
            <a:r>
              <a:rPr lang="es-ES_tradnl" sz="1710" b="1" dirty="0" err="1" smtClean="0">
                <a:solidFill>
                  <a:schemeClr val="bg1"/>
                </a:solidFill>
                <a:sym typeface="Symbol" pitchFamily="18" charset="2"/>
              </a:rPr>
              <a:t>first</a:t>
            </a:r>
            <a:r>
              <a:rPr lang="es-ES_tradnl" sz="1710" b="1" dirty="0" smtClean="0">
                <a:solidFill>
                  <a:schemeClr val="bg1"/>
                </a:solidFill>
                <a:sym typeface="Symbol" pitchFamily="18" charset="2"/>
              </a:rPr>
              <a:t> Riemann </a:t>
            </a:r>
            <a:r>
              <a:rPr lang="es-ES_tradnl" sz="1710" b="1" dirty="0" err="1" smtClean="0">
                <a:solidFill>
                  <a:schemeClr val="bg1"/>
                </a:solidFill>
                <a:sym typeface="Symbol" pitchFamily="18" charset="2"/>
              </a:rPr>
              <a:t>sheet</a:t>
            </a:r>
            <a:endParaRPr lang="es-ES_tradnl" sz="898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76517" y="2881540"/>
            <a:ext cx="7988441" cy="881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0453"/>
            <a:r>
              <a:rPr lang="es-ES_tradnl" sz="1710" b="1" dirty="0" smtClean="0">
                <a:solidFill>
                  <a:srgbClr val="00FFFF"/>
                </a:solidFill>
                <a:sym typeface="Symbol" pitchFamily="18" charset="2"/>
              </a:rPr>
              <a:t>To </a:t>
            </a:r>
            <a:r>
              <a:rPr lang="es-ES_tradnl" sz="1710" b="1" dirty="0" err="1" smtClean="0">
                <a:solidFill>
                  <a:srgbClr val="00FFFF"/>
                </a:solidFill>
                <a:sym typeface="Symbol" pitchFamily="18" charset="2"/>
              </a:rPr>
              <a:t>reach</a:t>
            </a:r>
            <a:r>
              <a:rPr lang="es-ES_tradnl" sz="1710" b="1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b="1" dirty="0" err="1" smtClean="0">
                <a:solidFill>
                  <a:schemeClr val="bg1"/>
                </a:solidFill>
                <a:sym typeface="Symbol" pitchFamily="18" charset="2"/>
              </a:rPr>
              <a:t>the</a:t>
            </a:r>
            <a:r>
              <a:rPr lang="es-ES_tradnl" sz="1710" b="1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b="1" dirty="0" err="1" smtClean="0">
                <a:solidFill>
                  <a:schemeClr val="bg1"/>
                </a:solidFill>
                <a:sym typeface="Symbol" pitchFamily="18" charset="2"/>
              </a:rPr>
              <a:t>contiguous</a:t>
            </a:r>
            <a:r>
              <a:rPr lang="es-ES_tradnl" sz="1710" b="1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b="1" dirty="0" err="1" smtClean="0">
                <a:solidFill>
                  <a:schemeClr val="bg1"/>
                </a:solidFill>
                <a:sym typeface="Symbol" pitchFamily="18" charset="2"/>
              </a:rPr>
              <a:t>sheet</a:t>
            </a:r>
            <a:r>
              <a:rPr lang="es-ES_tradnl" sz="1710" b="1" dirty="0" smtClean="0">
                <a:solidFill>
                  <a:schemeClr val="bg1"/>
                </a:solidFill>
                <a:sym typeface="Symbol" pitchFamily="18" charset="2"/>
              </a:rPr>
              <a:t> in </a:t>
            </a:r>
            <a:r>
              <a:rPr lang="es-ES_tradnl" sz="1710" b="1" dirty="0" err="1" smtClean="0">
                <a:solidFill>
                  <a:schemeClr val="bg1"/>
                </a:solidFill>
                <a:sym typeface="Symbol" pitchFamily="18" charset="2"/>
              </a:rPr>
              <a:t>the</a:t>
            </a:r>
            <a:r>
              <a:rPr lang="es-ES_tradnl" sz="1710" b="1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b="1" dirty="0" err="1" smtClean="0">
                <a:solidFill>
                  <a:schemeClr val="bg1"/>
                </a:solidFill>
                <a:sym typeface="Symbol" pitchFamily="18" charset="2"/>
              </a:rPr>
              <a:t>inelastic</a:t>
            </a:r>
            <a:r>
              <a:rPr lang="es-ES_tradnl" sz="1710" b="1" dirty="0" smtClean="0">
                <a:solidFill>
                  <a:schemeClr val="bg1"/>
                </a:solidFill>
                <a:sym typeface="Symbol" pitchFamily="18" charset="2"/>
              </a:rPr>
              <a:t> case</a:t>
            </a:r>
            <a:r>
              <a:rPr lang="es-ES_tradnl" sz="1710" b="1" dirty="0" smtClean="0">
                <a:solidFill>
                  <a:srgbClr val="00FFFF"/>
                </a:solidFill>
                <a:sym typeface="Symbol" pitchFamily="18" charset="2"/>
              </a:rPr>
              <a:t>, </a:t>
            </a:r>
            <a:r>
              <a:rPr lang="es-ES_tradnl" sz="1710" b="1" dirty="0" err="1" smtClean="0">
                <a:solidFill>
                  <a:srgbClr val="00FFFF"/>
                </a:solidFill>
                <a:sym typeface="Symbol" pitchFamily="18" charset="2"/>
              </a:rPr>
              <a:t>we</a:t>
            </a:r>
            <a:r>
              <a:rPr lang="es-ES_tradnl" sz="1710" b="1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b="1" dirty="0" err="1" smtClean="0">
                <a:solidFill>
                  <a:srgbClr val="00FFFF"/>
                </a:solidFill>
                <a:sym typeface="Symbol" pitchFamily="18" charset="2"/>
              </a:rPr>
              <a:t>need</a:t>
            </a:r>
            <a:r>
              <a:rPr lang="es-ES_tradnl" sz="1710" b="1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b="1" dirty="0" err="1" smtClean="0">
                <a:solidFill>
                  <a:srgbClr val="00FFFF"/>
                </a:solidFill>
                <a:sym typeface="Symbol" pitchFamily="18" charset="2"/>
              </a:rPr>
              <a:t>an</a:t>
            </a:r>
            <a:r>
              <a:rPr lang="es-ES_tradnl" sz="1710" b="1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b="1" dirty="0" err="1" smtClean="0">
                <a:solidFill>
                  <a:srgbClr val="00FFFF"/>
                </a:solidFill>
                <a:sym typeface="Symbol" pitchFamily="18" charset="2"/>
              </a:rPr>
              <a:t>analytic</a:t>
            </a:r>
            <a:r>
              <a:rPr lang="es-ES_tradnl" sz="1710" b="1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b="1" dirty="0" err="1" smtClean="0">
                <a:solidFill>
                  <a:srgbClr val="00FFFF"/>
                </a:solidFill>
                <a:sym typeface="Symbol" pitchFamily="18" charset="2"/>
              </a:rPr>
              <a:t>continuation</a:t>
            </a:r>
            <a:r>
              <a:rPr lang="es-ES_tradnl" sz="1710" b="1" dirty="0" smtClean="0">
                <a:solidFill>
                  <a:srgbClr val="00FFFF"/>
                </a:solidFill>
                <a:sym typeface="Symbol" pitchFamily="18" charset="2"/>
              </a:rPr>
              <a:t> to </a:t>
            </a:r>
            <a:r>
              <a:rPr lang="es-ES_tradnl" sz="1710" b="1" dirty="0" err="1" smtClean="0">
                <a:solidFill>
                  <a:srgbClr val="00FFFF"/>
                </a:solidFill>
                <a:sym typeface="Symbol" pitchFamily="18" charset="2"/>
              </a:rPr>
              <a:t>the</a:t>
            </a:r>
            <a:r>
              <a:rPr lang="es-ES_tradnl" sz="1710" b="1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b="1" dirty="0" err="1" smtClean="0">
                <a:solidFill>
                  <a:srgbClr val="00FFFF"/>
                </a:solidFill>
                <a:sym typeface="Symbol" pitchFamily="18" charset="2"/>
              </a:rPr>
              <a:t>second</a:t>
            </a:r>
            <a:r>
              <a:rPr lang="es-ES_tradnl" sz="1710" b="1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b="1" dirty="0" err="1" smtClean="0">
                <a:solidFill>
                  <a:srgbClr val="00FFFF"/>
                </a:solidFill>
                <a:sym typeface="Symbol" pitchFamily="18" charset="2"/>
              </a:rPr>
              <a:t>sheet</a:t>
            </a:r>
            <a:r>
              <a:rPr lang="es-ES_tradnl" sz="1710" b="1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b="1" dirty="0" err="1" smtClean="0">
                <a:solidFill>
                  <a:srgbClr val="00FFFF"/>
                </a:solidFill>
                <a:sym typeface="Symbol" pitchFamily="18" charset="2"/>
              </a:rPr>
              <a:t>by</a:t>
            </a:r>
            <a:r>
              <a:rPr lang="es-ES_tradnl" sz="1710" b="1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b="1" dirty="0" err="1" smtClean="0">
                <a:solidFill>
                  <a:srgbClr val="00FFFF"/>
                </a:solidFill>
                <a:sym typeface="Symbol" pitchFamily="18" charset="2"/>
              </a:rPr>
              <a:t>means</a:t>
            </a:r>
            <a:r>
              <a:rPr lang="es-ES_tradnl" sz="1710" b="1" dirty="0" smtClean="0">
                <a:solidFill>
                  <a:srgbClr val="00FFFF"/>
                </a:solidFill>
                <a:sym typeface="Symbol" pitchFamily="18" charset="2"/>
              </a:rPr>
              <a:t> of general </a:t>
            </a:r>
            <a:r>
              <a:rPr lang="es-ES_tradnl" sz="1710" b="1" dirty="0" err="1" smtClean="0">
                <a:solidFill>
                  <a:srgbClr val="00FFFF"/>
                </a:solidFill>
                <a:sym typeface="Symbol" pitchFamily="18" charset="2"/>
              </a:rPr>
              <a:t>analytic</a:t>
            </a:r>
            <a:r>
              <a:rPr lang="es-ES_tradnl" sz="1710" b="1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b="1" dirty="0" err="1" smtClean="0">
                <a:solidFill>
                  <a:srgbClr val="00FFFF"/>
                </a:solidFill>
                <a:sym typeface="Symbol" pitchFamily="18" charset="2"/>
              </a:rPr>
              <a:t>functions</a:t>
            </a:r>
            <a:r>
              <a:rPr lang="es-ES_tradnl" sz="1710" b="1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b="1" dirty="0" err="1" smtClean="0">
                <a:solidFill>
                  <a:srgbClr val="00FFFF"/>
                </a:solidFill>
                <a:sym typeface="Symbol" pitchFamily="18" charset="2"/>
              </a:rPr>
              <a:t>reproducing</a:t>
            </a:r>
            <a:r>
              <a:rPr lang="es-ES_tradnl" sz="1710" b="1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b="1" dirty="0" err="1" smtClean="0">
                <a:solidFill>
                  <a:srgbClr val="00FFFF"/>
                </a:solidFill>
                <a:sym typeface="Symbol" pitchFamily="18" charset="2"/>
              </a:rPr>
              <a:t>the</a:t>
            </a:r>
            <a:r>
              <a:rPr lang="es-ES_tradnl" sz="1710" b="1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b="1" dirty="0" err="1" smtClean="0">
                <a:solidFill>
                  <a:srgbClr val="00FFFF"/>
                </a:solidFill>
                <a:sym typeface="Symbol" pitchFamily="18" charset="2"/>
              </a:rPr>
              <a:t>Dispersion</a:t>
            </a:r>
            <a:r>
              <a:rPr lang="es-ES_tradnl" sz="1710" b="1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b="1" dirty="0" err="1" smtClean="0">
                <a:solidFill>
                  <a:srgbClr val="00FFFF"/>
                </a:solidFill>
                <a:sym typeface="Symbol" pitchFamily="18" charset="2"/>
              </a:rPr>
              <a:t>Relation</a:t>
            </a:r>
            <a:r>
              <a:rPr lang="es-ES_tradnl" sz="1710" b="1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b="1" dirty="0" err="1" smtClean="0">
                <a:solidFill>
                  <a:srgbClr val="00FFFF"/>
                </a:solidFill>
                <a:sym typeface="Symbol" pitchFamily="18" charset="2"/>
              </a:rPr>
              <a:t>on</a:t>
            </a:r>
            <a:r>
              <a:rPr lang="es-ES_tradnl" sz="1710" b="1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b="1" dirty="0" err="1" smtClean="0">
                <a:solidFill>
                  <a:srgbClr val="00FFFF"/>
                </a:solidFill>
                <a:sym typeface="Symbol" pitchFamily="18" charset="2"/>
              </a:rPr>
              <a:t>the</a:t>
            </a:r>
            <a:r>
              <a:rPr lang="es-ES_tradnl" sz="1710" b="1" dirty="0" smtClean="0">
                <a:solidFill>
                  <a:srgbClr val="00FFFF"/>
                </a:solidFill>
                <a:sym typeface="Symbol" pitchFamily="18" charset="2"/>
              </a:rPr>
              <a:t> real axis </a:t>
            </a:r>
            <a:r>
              <a:rPr lang="es-ES_tradnl" sz="1710" b="1" dirty="0" err="1" smtClean="0">
                <a:solidFill>
                  <a:srgbClr val="00FFFF"/>
                </a:solidFill>
                <a:sym typeface="Symbol" pitchFamily="18" charset="2"/>
              </a:rPr>
              <a:t>or</a:t>
            </a:r>
            <a:r>
              <a:rPr lang="es-ES_tradnl" sz="1710" b="1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b="1" dirty="0" err="1" smtClean="0">
                <a:solidFill>
                  <a:srgbClr val="00FFFF"/>
                </a:solidFill>
                <a:sym typeface="Symbol" pitchFamily="18" charset="2"/>
              </a:rPr>
              <a:t>the</a:t>
            </a:r>
            <a:r>
              <a:rPr lang="es-ES_tradnl" sz="1710" b="1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b="1" dirty="0" err="1" smtClean="0">
                <a:solidFill>
                  <a:srgbClr val="00FFFF"/>
                </a:solidFill>
                <a:sym typeface="Symbol" pitchFamily="18" charset="2"/>
              </a:rPr>
              <a:t>upper</a:t>
            </a:r>
            <a:r>
              <a:rPr lang="es-ES_tradnl" sz="1710" b="1" dirty="0" err="1">
                <a:solidFill>
                  <a:srgbClr val="00FFFF"/>
                </a:solidFill>
                <a:sym typeface="Symbol" pitchFamily="18" charset="2"/>
              </a:rPr>
              <a:t>-</a:t>
            </a:r>
            <a:r>
              <a:rPr lang="es-ES_tradnl" sz="1710" b="1" dirty="0" err="1" smtClean="0">
                <a:solidFill>
                  <a:srgbClr val="00FFFF"/>
                </a:solidFill>
                <a:sym typeface="Symbol" pitchFamily="18" charset="2"/>
              </a:rPr>
              <a:t>half</a:t>
            </a:r>
            <a:r>
              <a:rPr lang="es-ES_tradnl" sz="1710" b="1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b="1" dirty="0" err="1" smtClean="0">
                <a:solidFill>
                  <a:srgbClr val="00FFFF"/>
                </a:solidFill>
                <a:sym typeface="Symbol" pitchFamily="18" charset="2"/>
              </a:rPr>
              <a:t>complex</a:t>
            </a:r>
            <a:r>
              <a:rPr lang="es-ES_tradnl" sz="1710" b="1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b="1" dirty="0" err="1" smtClean="0">
                <a:solidFill>
                  <a:srgbClr val="00FFFF"/>
                </a:solidFill>
                <a:sym typeface="Symbol" pitchFamily="18" charset="2"/>
              </a:rPr>
              <a:t>plane</a:t>
            </a:r>
            <a:r>
              <a:rPr lang="es-ES_tradnl" sz="1710" b="1" dirty="0" smtClean="0">
                <a:solidFill>
                  <a:srgbClr val="00FFFF"/>
                </a:solidFill>
                <a:sym typeface="Symbol" pitchFamily="18" charset="2"/>
              </a:rPr>
              <a:t>.</a:t>
            </a:r>
            <a:endParaRPr lang="es-ES_tradnl" sz="1710" b="1" dirty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76517" y="1645310"/>
            <a:ext cx="7988441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0453"/>
            <a:r>
              <a:rPr lang="es-ES_tradnl" sz="1710" b="1" dirty="0" err="1" smtClean="0">
                <a:solidFill>
                  <a:srgbClr val="00FFFF"/>
                </a:solidFill>
                <a:sym typeface="Symbol" pitchFamily="18" charset="2"/>
              </a:rPr>
              <a:t>For</a:t>
            </a:r>
            <a:r>
              <a:rPr lang="es-ES_tradnl" sz="1710" b="1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b="1" dirty="0" err="1" smtClean="0">
                <a:solidFill>
                  <a:srgbClr val="00FFFF"/>
                </a:solidFill>
                <a:sym typeface="Symbol" pitchFamily="18" charset="2"/>
              </a:rPr>
              <a:t>elastic</a:t>
            </a:r>
            <a:r>
              <a:rPr lang="es-ES_tradnl" sz="1710" b="1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b="1" dirty="0" err="1" smtClean="0">
                <a:solidFill>
                  <a:srgbClr val="00FFFF"/>
                </a:solidFill>
                <a:sym typeface="Symbol" pitchFamily="18" charset="2"/>
              </a:rPr>
              <a:t>resonances</a:t>
            </a:r>
            <a:r>
              <a:rPr lang="es-ES_tradnl" sz="1710" b="1" dirty="0" smtClean="0">
                <a:solidFill>
                  <a:srgbClr val="00FFFF"/>
                </a:solidFill>
                <a:sym typeface="Symbol" pitchFamily="18" charset="2"/>
              </a:rPr>
              <a:t>, </a:t>
            </a:r>
            <a:r>
              <a:rPr lang="es-ES_tradnl" sz="1710" b="1" dirty="0" err="1" smtClean="0">
                <a:solidFill>
                  <a:srgbClr val="00FFFF"/>
                </a:solidFill>
                <a:sym typeface="Symbol" pitchFamily="18" charset="2"/>
              </a:rPr>
              <a:t>contiguous</a:t>
            </a:r>
            <a:r>
              <a:rPr lang="es-ES_tradnl" sz="1710" b="1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b="1" dirty="0" err="1" smtClean="0">
                <a:solidFill>
                  <a:srgbClr val="00FFFF"/>
                </a:solidFill>
                <a:sym typeface="Symbol" pitchFamily="18" charset="2"/>
              </a:rPr>
              <a:t>sheet</a:t>
            </a:r>
            <a:r>
              <a:rPr lang="es-ES_tradnl" sz="1710" b="1" dirty="0" smtClean="0">
                <a:solidFill>
                  <a:srgbClr val="00FFFF"/>
                </a:solidFill>
                <a:sym typeface="Symbol" pitchFamily="18" charset="2"/>
              </a:rPr>
              <a:t>= </a:t>
            </a:r>
            <a:r>
              <a:rPr lang="es-ES_tradnl" sz="1710" b="1" dirty="0" err="1" smtClean="0">
                <a:solidFill>
                  <a:srgbClr val="00FFFF"/>
                </a:solidFill>
                <a:sym typeface="Symbol" pitchFamily="18" charset="2"/>
              </a:rPr>
              <a:t>second</a:t>
            </a:r>
            <a:r>
              <a:rPr lang="es-ES_tradnl" sz="1710" b="1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b="1" dirty="0" err="1" smtClean="0">
                <a:solidFill>
                  <a:srgbClr val="00FFFF"/>
                </a:solidFill>
                <a:sym typeface="Symbol" pitchFamily="18" charset="2"/>
              </a:rPr>
              <a:t>sheet</a:t>
            </a:r>
            <a:r>
              <a:rPr lang="es-ES_tradnl" sz="1710" b="1" dirty="0" smtClean="0">
                <a:solidFill>
                  <a:srgbClr val="00FFFF"/>
                </a:solidFill>
                <a:sym typeface="Symbol" pitchFamily="18" charset="2"/>
              </a:rPr>
              <a:t> and S</a:t>
            </a:r>
            <a:r>
              <a:rPr lang="es-ES_tradnl" sz="1710" b="1" baseline="30000" dirty="0" smtClean="0">
                <a:solidFill>
                  <a:srgbClr val="00FFFF"/>
                </a:solidFill>
                <a:sym typeface="Symbol" pitchFamily="18" charset="2"/>
              </a:rPr>
              <a:t>II</a:t>
            </a:r>
            <a:r>
              <a:rPr lang="es-ES_tradnl" sz="1710" b="1" dirty="0" smtClean="0">
                <a:solidFill>
                  <a:srgbClr val="00FFFF"/>
                </a:solidFill>
                <a:sym typeface="Symbol" pitchFamily="18" charset="2"/>
              </a:rPr>
              <a:t>=1/S</a:t>
            </a:r>
            <a:r>
              <a:rPr lang="es-ES_tradnl" sz="1710" b="1" baseline="30000" dirty="0" smtClean="0">
                <a:solidFill>
                  <a:srgbClr val="00FFFF"/>
                </a:solidFill>
                <a:sym typeface="Symbol" pitchFamily="18" charset="2"/>
              </a:rPr>
              <a:t>I</a:t>
            </a:r>
          </a:p>
          <a:p>
            <a:pPr defTabSz="810453"/>
            <a:r>
              <a:rPr lang="es-ES_tradnl" sz="1710" b="1" dirty="0" smtClean="0">
                <a:solidFill>
                  <a:srgbClr val="00FFFF"/>
                </a:solidFill>
                <a:sym typeface="Symbol" pitchFamily="18" charset="2"/>
              </a:rPr>
              <a:t>OK </a:t>
            </a:r>
            <a:r>
              <a:rPr lang="es-ES_tradnl" sz="1710" b="1" dirty="0" err="1" smtClean="0">
                <a:solidFill>
                  <a:srgbClr val="00FFFF"/>
                </a:solidFill>
                <a:sym typeface="Symbol" pitchFamily="18" charset="2"/>
              </a:rPr>
              <a:t>for</a:t>
            </a:r>
            <a:r>
              <a:rPr lang="es-ES_tradnl" sz="1710" b="1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l-GR" sz="1710" b="1" dirty="0" smtClean="0">
                <a:solidFill>
                  <a:srgbClr val="00FFFF"/>
                </a:solidFill>
                <a:sym typeface="Symbol" pitchFamily="18" charset="2"/>
              </a:rPr>
              <a:t>σ/</a:t>
            </a:r>
            <a:r>
              <a:rPr lang="es-ES_tradnl" sz="1710" b="1">
                <a:solidFill>
                  <a:srgbClr val="00FFFF"/>
                </a:solidFill>
                <a:sym typeface="Symbol" pitchFamily="18" charset="2"/>
              </a:rPr>
              <a:t>f</a:t>
            </a:r>
            <a:r>
              <a:rPr lang="es-ES_tradnl" sz="1710" b="1" baseline="-25000">
                <a:solidFill>
                  <a:srgbClr val="00FFFF"/>
                </a:solidFill>
                <a:sym typeface="Symbol" pitchFamily="18" charset="2"/>
              </a:rPr>
              <a:t>0</a:t>
            </a:r>
            <a:r>
              <a:rPr lang="es-ES_tradnl" sz="1710" b="1">
                <a:solidFill>
                  <a:srgbClr val="00FFFF"/>
                </a:solidFill>
                <a:sym typeface="Symbol" pitchFamily="18" charset="2"/>
              </a:rPr>
              <a:t>(500</a:t>
            </a:r>
            <a:r>
              <a:rPr lang="es-ES_tradnl" sz="1710" b="1" smtClean="0">
                <a:solidFill>
                  <a:srgbClr val="00FFFF"/>
                </a:solidFill>
                <a:sym typeface="Symbol" pitchFamily="18" charset="2"/>
              </a:rPr>
              <a:t>), </a:t>
            </a:r>
            <a:r>
              <a:rPr lang="el-GR" sz="1710" b="1" dirty="0">
                <a:solidFill>
                  <a:srgbClr val="00FFFF"/>
                </a:solidFill>
                <a:sym typeface="Symbol" pitchFamily="18" charset="2"/>
              </a:rPr>
              <a:t>κ/</a:t>
            </a:r>
            <a:r>
              <a:rPr lang="es-ES_tradnl" sz="1710" b="1" dirty="0">
                <a:solidFill>
                  <a:srgbClr val="00FFFF"/>
                </a:solidFill>
                <a:sym typeface="Symbol" pitchFamily="18" charset="2"/>
              </a:rPr>
              <a:t>K</a:t>
            </a:r>
            <a:r>
              <a:rPr lang="es-ES_tradnl" sz="1710" b="1" baseline="-25000" dirty="0">
                <a:solidFill>
                  <a:srgbClr val="00FFFF"/>
                </a:solidFill>
                <a:sym typeface="Symbol" pitchFamily="18" charset="2"/>
              </a:rPr>
              <a:t>0</a:t>
            </a:r>
            <a:r>
              <a:rPr lang="es-ES_tradnl" sz="1710" b="1" dirty="0">
                <a:solidFill>
                  <a:srgbClr val="00FFFF"/>
                </a:solidFill>
                <a:sym typeface="Symbol" pitchFamily="18" charset="2"/>
              </a:rPr>
              <a:t>*(700</a:t>
            </a:r>
            <a:r>
              <a:rPr lang="es-ES_tradnl" sz="1710" b="1" dirty="0" smtClean="0">
                <a:solidFill>
                  <a:srgbClr val="00FFFF"/>
                </a:solidFill>
                <a:sym typeface="Symbol" pitchFamily="18" charset="2"/>
              </a:rPr>
              <a:t>), </a:t>
            </a:r>
            <a:r>
              <a:rPr lang="es-ES_tradnl" sz="1710" b="1" dirty="0" err="1" smtClean="0">
                <a:solidFill>
                  <a:srgbClr val="00FFFF"/>
                </a:solidFill>
                <a:sym typeface="Symbol" pitchFamily="18" charset="2"/>
              </a:rPr>
              <a:t>but</a:t>
            </a:r>
            <a:r>
              <a:rPr lang="es-ES_tradnl" sz="1710" b="1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b="1" smtClean="0">
                <a:solidFill>
                  <a:srgbClr val="00FFFF"/>
                </a:solidFill>
                <a:sym typeface="Symbol" pitchFamily="18" charset="2"/>
              </a:rPr>
              <a:t>NOT f</a:t>
            </a:r>
            <a:r>
              <a:rPr lang="es-ES_tradnl" sz="1710" b="1" baseline="-25000" smtClean="0">
                <a:solidFill>
                  <a:srgbClr val="00FFFF"/>
                </a:solidFill>
                <a:sym typeface="Symbol" pitchFamily="18" charset="2"/>
              </a:rPr>
              <a:t>0</a:t>
            </a:r>
            <a:r>
              <a:rPr lang="es-ES_tradnl" sz="1710" b="1" smtClean="0">
                <a:solidFill>
                  <a:srgbClr val="00FFFF"/>
                </a:solidFill>
                <a:sym typeface="Symbol" pitchFamily="18" charset="2"/>
              </a:rPr>
              <a:t>(1370</a:t>
            </a:r>
            <a:r>
              <a:rPr lang="es-ES_tradnl" sz="1710" b="1">
                <a:solidFill>
                  <a:srgbClr val="00FFFF"/>
                </a:solidFill>
                <a:sym typeface="Symbol" pitchFamily="18" charset="2"/>
              </a:rPr>
              <a:t>), </a:t>
            </a:r>
            <a:endParaRPr lang="es-ES_tradnl" sz="898" dirty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473338" y="3987523"/>
            <a:ext cx="4572000" cy="175432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defTabSz="810453"/>
            <a:r>
              <a:rPr lang="es-ES_tradnl" b="1" dirty="0" err="1" smtClean="0">
                <a:solidFill>
                  <a:schemeClr val="bg1"/>
                </a:solidFill>
                <a:sym typeface="Symbol" pitchFamily="18" charset="2"/>
              </a:rPr>
              <a:t>Several</a:t>
            </a:r>
            <a:r>
              <a:rPr lang="es-ES_tradnl" b="1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  <a:sym typeface="Symbol" pitchFamily="18" charset="2"/>
              </a:rPr>
              <a:t>methods</a:t>
            </a:r>
            <a:r>
              <a:rPr lang="es-ES_tradnl" b="1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b="1" dirty="0">
                <a:solidFill>
                  <a:schemeClr val="bg1"/>
                </a:solidFill>
                <a:sym typeface="Symbol" pitchFamily="18" charset="2"/>
              </a:rPr>
              <a:t>in </a:t>
            </a:r>
            <a:r>
              <a:rPr lang="es-ES_tradnl" b="1" dirty="0" err="1">
                <a:solidFill>
                  <a:schemeClr val="bg1"/>
                </a:solidFill>
                <a:sym typeface="Symbol" pitchFamily="18" charset="2"/>
              </a:rPr>
              <a:t>the</a:t>
            </a:r>
            <a:r>
              <a:rPr lang="es-ES_tradnl" b="1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sym typeface="Symbol" pitchFamily="18" charset="2"/>
              </a:rPr>
              <a:t>literature</a:t>
            </a:r>
            <a:r>
              <a:rPr lang="es-ES_tradnl" b="1" dirty="0" smtClean="0">
                <a:solidFill>
                  <a:schemeClr val="bg1"/>
                </a:solidFill>
                <a:sym typeface="Symbol" pitchFamily="18" charset="2"/>
              </a:rPr>
              <a:t>:</a:t>
            </a:r>
            <a:endParaRPr lang="es-ES_tradnl" b="1" dirty="0">
              <a:solidFill>
                <a:schemeClr val="bg1"/>
              </a:solidFill>
              <a:sym typeface="Symbol" pitchFamily="18" charset="2"/>
            </a:endParaRPr>
          </a:p>
          <a:p>
            <a:pPr marL="285750" indent="-285750" defTabSz="810453">
              <a:buFontTx/>
              <a:buChar char="-"/>
            </a:pPr>
            <a:r>
              <a:rPr lang="es-ES_tradnl" b="1" dirty="0" err="1">
                <a:solidFill>
                  <a:schemeClr val="bg1"/>
                </a:solidFill>
                <a:sym typeface="Symbol" pitchFamily="18" charset="2"/>
              </a:rPr>
              <a:t>Sequences</a:t>
            </a:r>
            <a:r>
              <a:rPr lang="es-ES_tradnl" b="1" dirty="0">
                <a:solidFill>
                  <a:schemeClr val="bg1"/>
                </a:solidFill>
                <a:sym typeface="Symbol" pitchFamily="18" charset="2"/>
              </a:rPr>
              <a:t> of </a:t>
            </a:r>
            <a:r>
              <a:rPr lang="es-ES_tradnl" b="1" dirty="0" err="1">
                <a:solidFill>
                  <a:schemeClr val="bg1"/>
                </a:solidFill>
                <a:sym typeface="Symbol" pitchFamily="18" charset="2"/>
              </a:rPr>
              <a:t>Padés</a:t>
            </a:r>
            <a:endParaRPr lang="es-ES_tradnl" b="1" dirty="0">
              <a:solidFill>
                <a:schemeClr val="bg1"/>
              </a:solidFill>
              <a:sym typeface="Symbol" pitchFamily="18" charset="2"/>
            </a:endParaRPr>
          </a:p>
          <a:p>
            <a:pPr marL="285750" indent="-285750" defTabSz="810453">
              <a:buFontTx/>
              <a:buChar char="-"/>
            </a:pPr>
            <a:r>
              <a:rPr lang="es-ES_tradnl" b="1" dirty="0" err="1">
                <a:solidFill>
                  <a:schemeClr val="bg1"/>
                </a:solidFill>
                <a:sym typeface="Symbol" pitchFamily="18" charset="2"/>
              </a:rPr>
              <a:t>Continued</a:t>
            </a:r>
            <a:r>
              <a:rPr lang="es-ES_tradnl" b="1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  <a:sym typeface="Symbol" pitchFamily="18" charset="2"/>
              </a:rPr>
              <a:t>Fractions</a:t>
            </a:r>
            <a:endParaRPr lang="es-ES_tradnl" dirty="0">
              <a:solidFill>
                <a:srgbClr val="00FFFF"/>
              </a:solidFill>
              <a:sym typeface="Symbol" pitchFamily="18" charset="2"/>
            </a:endParaRPr>
          </a:p>
          <a:p>
            <a:pPr marL="285750" indent="-285750" defTabSz="810453">
              <a:buFontTx/>
              <a:buChar char="-"/>
            </a:pP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Conformal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00FFFF"/>
                </a:solidFill>
                <a:sym typeface="Symbol" pitchFamily="18" charset="2"/>
              </a:rPr>
              <a:t>expansions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 </a:t>
            </a:r>
            <a:endParaRPr lang="es-ES_tradnl" dirty="0" smtClean="0">
              <a:solidFill>
                <a:srgbClr val="00FFFF"/>
              </a:solidFill>
              <a:sym typeface="Symbol" pitchFamily="18" charset="2"/>
            </a:endParaRPr>
          </a:p>
          <a:p>
            <a:pPr marL="285750" indent="-285750" defTabSz="810453">
              <a:buFontTx/>
              <a:buChar char="-"/>
            </a:pP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Laurent-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Pietarinen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expansions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</a:p>
          <a:p>
            <a:pPr marL="285750" indent="-285750" defTabSz="810453">
              <a:buFontTx/>
              <a:buChar char="-"/>
            </a:pP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etc…</a:t>
            </a:r>
            <a:endParaRPr lang="es-ES_tradnl" dirty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39552" y="5908159"/>
            <a:ext cx="8059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0453"/>
            <a:r>
              <a:rPr lang="es-ES_tradnl" b="1" smtClean="0">
                <a:solidFill>
                  <a:srgbClr val="00FFFF"/>
                </a:solidFill>
                <a:sym typeface="Symbol" pitchFamily="18" charset="2"/>
              </a:rPr>
              <a:t>These methods </a:t>
            </a:r>
            <a:r>
              <a:rPr lang="es-ES_tradnl" b="1" dirty="0" err="1" smtClean="0">
                <a:solidFill>
                  <a:srgbClr val="00FFFF"/>
                </a:solidFill>
                <a:sym typeface="Symbol" pitchFamily="18" charset="2"/>
              </a:rPr>
              <a:t>avoid</a:t>
            </a:r>
            <a:r>
              <a:rPr lang="es-ES_tradnl" b="1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b="1" dirty="0" err="1" smtClean="0">
                <a:solidFill>
                  <a:srgbClr val="00FFFF"/>
                </a:solidFill>
                <a:sym typeface="Symbol" pitchFamily="18" charset="2"/>
              </a:rPr>
              <a:t>specific</a:t>
            </a:r>
            <a:r>
              <a:rPr lang="es-ES_tradnl" b="1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b="1" dirty="0" err="1" smtClean="0">
                <a:solidFill>
                  <a:srgbClr val="00FFFF"/>
                </a:solidFill>
                <a:sym typeface="Symbol" pitchFamily="18" charset="2"/>
              </a:rPr>
              <a:t>parameterizations</a:t>
            </a:r>
            <a:r>
              <a:rPr lang="es-ES_tradnl" b="1" dirty="0" smtClean="0">
                <a:solidFill>
                  <a:srgbClr val="00FFFF"/>
                </a:solidFill>
                <a:sym typeface="Symbol" pitchFamily="18" charset="2"/>
              </a:rPr>
              <a:t>, </a:t>
            </a:r>
            <a:r>
              <a:rPr lang="es-ES_tradnl" b="1" dirty="0" err="1" smtClean="0">
                <a:solidFill>
                  <a:srgbClr val="00FFFF"/>
                </a:solidFill>
                <a:sym typeface="Symbol" pitchFamily="18" charset="2"/>
              </a:rPr>
              <a:t>have</a:t>
            </a:r>
            <a:r>
              <a:rPr lang="es-ES_tradnl" b="1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b="1" dirty="0" err="1" smtClean="0">
                <a:solidFill>
                  <a:srgbClr val="00FFFF"/>
                </a:solidFill>
                <a:sym typeface="Symbol" pitchFamily="18" charset="2"/>
              </a:rPr>
              <a:t>convergence</a:t>
            </a:r>
            <a:r>
              <a:rPr lang="es-ES_tradnl" b="1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b="1" dirty="0" err="1" smtClean="0">
                <a:solidFill>
                  <a:srgbClr val="00FFFF"/>
                </a:solidFill>
                <a:sym typeface="Symbol" pitchFamily="18" charset="2"/>
              </a:rPr>
              <a:t>theorems</a:t>
            </a:r>
            <a:r>
              <a:rPr lang="es-ES_tradnl" b="1" dirty="0" smtClean="0">
                <a:solidFill>
                  <a:srgbClr val="00FFFF"/>
                </a:solidFill>
                <a:sym typeface="Symbol" pitchFamily="18" charset="2"/>
              </a:rPr>
              <a:t>, etc…</a:t>
            </a:r>
            <a:endParaRPr lang="es-ES_tradnl" b="1" dirty="0">
              <a:solidFill>
                <a:srgbClr val="00FFFF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5837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" b="11299"/>
          <a:stretch/>
        </p:blipFill>
        <p:spPr>
          <a:xfrm>
            <a:off x="1058995" y="1968024"/>
            <a:ext cx="5025173" cy="3349971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7504" y="82140"/>
            <a:ext cx="1592027" cy="34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020" tIns="40552" rIns="81020" bIns="40552">
            <a:spAutoFit/>
          </a:bodyPr>
          <a:lstStyle/>
          <a:p>
            <a:pPr defTabSz="810453"/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Padé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sequences</a:t>
            </a:r>
            <a:endParaRPr lang="en-GB" sz="171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3542" y="467342"/>
            <a:ext cx="8882459" cy="55165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4883" tIns="42441" rIns="84883" bIns="42441"/>
          <a:lstStyle/>
          <a:p>
            <a:pPr defTabSz="744194"/>
            <a:endParaRPr lang="es-ES" sz="1539">
              <a:solidFill>
                <a:srgbClr val="FFFFFF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23528" y="597969"/>
            <a:ext cx="7988441" cy="137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0453"/>
            <a:r>
              <a:rPr lang="es-ES_tradnl" sz="1710" b="1" dirty="0" err="1">
                <a:solidFill>
                  <a:srgbClr val="00FFFF"/>
                </a:solidFill>
                <a:sym typeface="Symbol" pitchFamily="18" charset="2"/>
              </a:rPr>
              <a:t>Almost</a:t>
            </a:r>
            <a:r>
              <a:rPr lang="es-ES_tradnl" sz="171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>
                <a:solidFill>
                  <a:srgbClr val="00FFFF"/>
                </a:solidFill>
                <a:sym typeface="Symbol" pitchFamily="18" charset="2"/>
              </a:rPr>
              <a:t>model</a:t>
            </a:r>
            <a:r>
              <a:rPr lang="es-ES_tradnl" sz="171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>
                <a:solidFill>
                  <a:srgbClr val="00FFFF"/>
                </a:solidFill>
                <a:sym typeface="Symbol" pitchFamily="18" charset="2"/>
              </a:rPr>
              <a:t>independent</a:t>
            </a:r>
            <a:r>
              <a:rPr lang="es-ES_tradnl" sz="1710" dirty="0">
                <a:solidFill>
                  <a:srgbClr val="00FFFF"/>
                </a:solidFill>
                <a:sym typeface="Symbol" pitchFamily="18" charset="2"/>
              </a:rPr>
              <a:t>: </a:t>
            </a:r>
            <a:r>
              <a:rPr lang="es-ES_tradnl" sz="1710" dirty="0" err="1">
                <a:solidFill>
                  <a:srgbClr val="00FFFF"/>
                </a:solidFill>
                <a:sym typeface="Symbol" pitchFamily="18" charset="2"/>
              </a:rPr>
              <a:t>Does</a:t>
            </a:r>
            <a:r>
              <a:rPr lang="es-ES_tradnl" sz="171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>
                <a:solidFill>
                  <a:srgbClr val="00FFFF"/>
                </a:solidFill>
                <a:sym typeface="Symbol" pitchFamily="18" charset="2"/>
              </a:rPr>
              <a:t>not</a:t>
            </a:r>
            <a:r>
              <a:rPr lang="es-ES_tradnl" sz="171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>
                <a:solidFill>
                  <a:srgbClr val="00FFFF"/>
                </a:solidFill>
                <a:sym typeface="Symbol" pitchFamily="18" charset="2"/>
              </a:rPr>
              <a:t>assume</a:t>
            </a:r>
            <a:r>
              <a:rPr lang="es-ES_tradnl" sz="171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>
                <a:solidFill>
                  <a:srgbClr val="00FFFF"/>
                </a:solidFill>
                <a:sym typeface="Symbol" pitchFamily="18" charset="2"/>
              </a:rPr>
              <a:t>any</a:t>
            </a:r>
            <a:r>
              <a:rPr lang="es-ES_tradnl" sz="1710" dirty="0">
                <a:solidFill>
                  <a:srgbClr val="00FFFF"/>
                </a:solidFill>
                <a:sym typeface="Symbol" pitchFamily="18" charset="2"/>
              </a:rPr>
              <a:t> particular </a:t>
            </a:r>
            <a:r>
              <a:rPr lang="es-ES_tradnl" sz="1710" dirty="0" err="1">
                <a:solidFill>
                  <a:srgbClr val="00FFFF"/>
                </a:solidFill>
                <a:sym typeface="Symbol" pitchFamily="18" charset="2"/>
              </a:rPr>
              <a:t>functional</a:t>
            </a:r>
            <a:r>
              <a:rPr lang="es-ES_tradnl" sz="171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>
                <a:solidFill>
                  <a:srgbClr val="00FFFF"/>
                </a:solidFill>
                <a:sym typeface="Symbol" pitchFamily="18" charset="2"/>
              </a:rPr>
              <a:t>form</a:t>
            </a:r>
            <a:endParaRPr lang="es-ES_tradnl" sz="1710" dirty="0">
              <a:solidFill>
                <a:srgbClr val="00FFFF"/>
              </a:solidFill>
              <a:sym typeface="Symbol" pitchFamily="18" charset="2"/>
            </a:endParaRPr>
          </a:p>
          <a:p>
            <a:pPr defTabSz="810453"/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But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requires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a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few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derivatives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.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There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are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powerful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convergence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theorems</a:t>
            </a:r>
            <a:endParaRPr lang="es-ES_tradnl" dirty="0" smtClean="0">
              <a:solidFill>
                <a:srgbClr val="00FFFF"/>
              </a:solidFill>
              <a:sym typeface="Symbol" pitchFamily="18" charset="2"/>
            </a:endParaRPr>
          </a:p>
          <a:p>
            <a:pPr defTabSz="810453"/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If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many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derivatives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needed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,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poor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convergence</a:t>
            </a:r>
            <a:endParaRPr lang="es-ES_tradnl" dirty="0">
              <a:solidFill>
                <a:srgbClr val="00FFFF"/>
              </a:solidFill>
              <a:sym typeface="Symbol" pitchFamily="18" charset="2"/>
            </a:endParaRPr>
          </a:p>
          <a:p>
            <a:pPr defTabSz="810453"/>
            <a:endParaRPr lang="es-ES_tradnl" sz="1197" dirty="0">
              <a:solidFill>
                <a:srgbClr val="00FFFF"/>
              </a:solidFill>
              <a:sym typeface="Symbol" pitchFamily="18" charset="2"/>
            </a:endParaRPr>
          </a:p>
          <a:p>
            <a:pPr defTabSz="810453"/>
            <a:r>
              <a:rPr lang="es-ES_tradnl" sz="898" dirty="0" err="1">
                <a:solidFill>
                  <a:srgbClr val="00FFFF"/>
                </a:solidFill>
                <a:sym typeface="Symbol" pitchFamily="18" charset="2"/>
              </a:rPr>
              <a:t>Based</a:t>
            </a:r>
            <a:r>
              <a:rPr lang="es-ES_tradnl" sz="898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898" dirty="0" err="1">
                <a:solidFill>
                  <a:srgbClr val="00FFFF"/>
                </a:solidFill>
                <a:sym typeface="Symbol" pitchFamily="18" charset="2"/>
              </a:rPr>
              <a:t>on</a:t>
            </a:r>
            <a:r>
              <a:rPr lang="es-ES_tradnl" sz="898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898" dirty="0" err="1">
                <a:solidFill>
                  <a:srgbClr val="00FFFF"/>
                </a:solidFill>
                <a:sym typeface="Symbol" pitchFamily="18" charset="2"/>
              </a:rPr>
              <a:t>previous</a:t>
            </a:r>
            <a:r>
              <a:rPr lang="es-ES_tradnl" sz="898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898" dirty="0" err="1">
                <a:solidFill>
                  <a:srgbClr val="00FFFF"/>
                </a:solidFill>
                <a:sym typeface="Symbol" pitchFamily="18" charset="2"/>
              </a:rPr>
              <a:t>works</a:t>
            </a:r>
            <a:r>
              <a:rPr lang="es-ES_tradnl" sz="898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898" dirty="0" err="1">
                <a:solidFill>
                  <a:srgbClr val="00FFFF"/>
                </a:solidFill>
                <a:sym typeface="Symbol" pitchFamily="18" charset="2"/>
              </a:rPr>
              <a:t>by</a:t>
            </a:r>
            <a:r>
              <a:rPr lang="es-ES_tradnl" sz="898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898" dirty="0" err="1">
                <a:solidFill>
                  <a:srgbClr val="00FFFF"/>
                </a:solidFill>
                <a:sym typeface="Symbol" pitchFamily="18" charset="2"/>
              </a:rPr>
              <a:t>P.Masjuan</a:t>
            </a:r>
            <a:r>
              <a:rPr lang="es-ES_tradnl" sz="898" dirty="0">
                <a:solidFill>
                  <a:srgbClr val="00FFFF"/>
                </a:solidFill>
                <a:sym typeface="Symbol" pitchFamily="18" charset="2"/>
              </a:rPr>
              <a:t>, J.J. Sanz Cillero, I. </a:t>
            </a:r>
            <a:r>
              <a:rPr lang="es-ES_tradnl" sz="898" dirty="0" err="1">
                <a:solidFill>
                  <a:srgbClr val="00FFFF"/>
                </a:solidFill>
                <a:sym typeface="Symbol" pitchFamily="18" charset="2"/>
              </a:rPr>
              <a:t>Caprini</a:t>
            </a:r>
            <a:r>
              <a:rPr lang="es-ES_tradnl" sz="898" dirty="0">
                <a:solidFill>
                  <a:srgbClr val="00FFFF"/>
                </a:solidFill>
                <a:sym typeface="Symbol" pitchFamily="18" charset="2"/>
              </a:rPr>
              <a:t>, </a:t>
            </a:r>
            <a:r>
              <a:rPr lang="es-ES_tradnl" sz="898" dirty="0" err="1">
                <a:solidFill>
                  <a:srgbClr val="00FFFF"/>
                </a:solidFill>
                <a:sym typeface="Symbol" pitchFamily="18" charset="2"/>
              </a:rPr>
              <a:t>J.Ruiz</a:t>
            </a:r>
            <a:r>
              <a:rPr lang="es-ES_tradnl" sz="898" dirty="0">
                <a:solidFill>
                  <a:srgbClr val="00FFFF"/>
                </a:solidFill>
                <a:sym typeface="Symbol" pitchFamily="18" charset="2"/>
              </a:rPr>
              <a:t> de </a:t>
            </a:r>
            <a:r>
              <a:rPr lang="es-ES_tradnl" sz="898" dirty="0" smtClean="0">
                <a:solidFill>
                  <a:srgbClr val="00FFFF"/>
                </a:solidFill>
                <a:sym typeface="Symbol" pitchFamily="18" charset="2"/>
              </a:rPr>
              <a:t>Elvira, </a:t>
            </a:r>
            <a:r>
              <a:rPr lang="es-ES" sz="898" dirty="0">
                <a:solidFill>
                  <a:srgbClr val="00FFFF"/>
                </a:solidFill>
                <a:sym typeface="Symbol" pitchFamily="18" charset="2"/>
              </a:rPr>
              <a:t>JRP, </a:t>
            </a:r>
            <a:r>
              <a:rPr lang="es-ES" sz="898" dirty="0" err="1">
                <a:solidFill>
                  <a:srgbClr val="00FFFF"/>
                </a:solidFill>
                <a:sym typeface="Symbol" pitchFamily="18" charset="2"/>
              </a:rPr>
              <a:t>A.Rodas</a:t>
            </a:r>
            <a:r>
              <a:rPr lang="es-ES" sz="898" dirty="0">
                <a:solidFill>
                  <a:srgbClr val="00FFFF"/>
                </a:solidFill>
                <a:sym typeface="Symbol" pitchFamily="18" charset="2"/>
              </a:rPr>
              <a:t>  &amp; J. Ruiz de Elvira. </a:t>
            </a:r>
            <a:r>
              <a:rPr lang="fr-FR" sz="898" dirty="0" err="1">
                <a:solidFill>
                  <a:srgbClr val="00FFFF"/>
                </a:solidFill>
              </a:rPr>
              <a:t>Eur</a:t>
            </a:r>
            <a:r>
              <a:rPr lang="fr-FR" sz="898" dirty="0">
                <a:solidFill>
                  <a:srgbClr val="00FFFF"/>
                </a:solidFill>
              </a:rPr>
              <a:t>. Phys. J. C (2017)</a:t>
            </a:r>
            <a:endParaRPr lang="es-ES_tradnl" sz="898" dirty="0">
              <a:solidFill>
                <a:srgbClr val="00FFFF"/>
              </a:solidFill>
              <a:sym typeface="Symbol" pitchFamily="18" charset="2"/>
            </a:endParaRPr>
          </a:p>
          <a:p>
            <a:pPr defTabSz="810453"/>
            <a:endParaRPr lang="es-ES_tradnl" sz="898" dirty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23528" y="5517232"/>
            <a:ext cx="7046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CAVEAT: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Requires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higher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order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derivatives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of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the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function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to be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continued</a:t>
            </a:r>
            <a:endParaRPr lang="en-US" dirty="0"/>
          </a:p>
        </p:txBody>
      </p:sp>
      <p:sp>
        <p:nvSpPr>
          <p:cNvPr id="7" name="Rectángulo 6"/>
          <p:cNvSpPr/>
          <p:nvPr/>
        </p:nvSpPr>
        <p:spPr>
          <a:xfrm>
            <a:off x="304788" y="5901135"/>
            <a:ext cx="8604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mtClean="0">
                <a:solidFill>
                  <a:srgbClr val="00FFFF"/>
                </a:solidFill>
                <a:sym typeface="Symbol" pitchFamily="18" charset="2"/>
              </a:rPr>
              <a:t>Still succesfully applied to determine strange resonances from </a:t>
            </a:r>
            <a:r>
              <a:rPr lang="el-GR" smtClean="0">
                <a:solidFill>
                  <a:srgbClr val="00FFFF"/>
                </a:solidFill>
                <a:sym typeface="Symbol" pitchFamily="18" charset="2"/>
              </a:rPr>
              <a:t>π</a:t>
            </a:r>
            <a:r>
              <a:rPr lang="es-ES" smtClean="0">
                <a:solidFill>
                  <a:srgbClr val="00FFFF"/>
                </a:solidFill>
                <a:sym typeface="Symbol" pitchFamily="18" charset="2"/>
              </a:rPr>
              <a:t>K scattering up to 1.8 GeV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9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704" y="1470168"/>
            <a:ext cx="3203667" cy="229427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043" y="1470168"/>
            <a:ext cx="3164493" cy="229427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179" y="3860906"/>
            <a:ext cx="3206192" cy="23010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476" y="3860906"/>
            <a:ext cx="3201876" cy="2328109"/>
          </a:xfrm>
          <a:prstGeom prst="rect">
            <a:avLst/>
          </a:prstGeom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07504" y="38485"/>
            <a:ext cx="6933296" cy="50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020" tIns="40552" rIns="81020" bIns="40552">
            <a:spAutoFit/>
          </a:bodyPr>
          <a:lstStyle/>
          <a:p>
            <a:pPr defTabSz="810453"/>
            <a:r>
              <a:rPr lang="es-ES_tradnl" sz="1400" dirty="0" err="1">
                <a:solidFill>
                  <a:srgbClr val="66FFFF"/>
                </a:solidFill>
                <a:sym typeface="Symbol" pitchFamily="18" charset="2"/>
              </a:rPr>
              <a:t>Strange</a:t>
            </a:r>
            <a:r>
              <a:rPr lang="es-ES_tradnl" sz="14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400" dirty="0" err="1">
                <a:solidFill>
                  <a:srgbClr val="66FFFF"/>
                </a:solidFill>
                <a:sym typeface="Symbol" pitchFamily="18" charset="2"/>
              </a:rPr>
              <a:t>resonance</a:t>
            </a:r>
            <a:r>
              <a:rPr lang="es-ES_tradnl" sz="14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400" dirty="0" err="1">
                <a:solidFill>
                  <a:srgbClr val="66FFFF"/>
                </a:solidFill>
                <a:sym typeface="Symbol" pitchFamily="18" charset="2"/>
              </a:rPr>
              <a:t>poles</a:t>
            </a:r>
            <a:r>
              <a:rPr lang="es-ES_tradnl" sz="14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400" dirty="0" err="1">
                <a:solidFill>
                  <a:srgbClr val="66FFFF"/>
                </a:solidFill>
                <a:sym typeface="Symbol" pitchFamily="18" charset="2"/>
              </a:rPr>
              <a:t>from</a:t>
            </a:r>
            <a:r>
              <a:rPr lang="es-ES_tradnl" sz="1400" dirty="0">
                <a:solidFill>
                  <a:srgbClr val="66FFFF"/>
                </a:solidFill>
                <a:sym typeface="Symbol" pitchFamily="18" charset="2"/>
              </a:rPr>
              <a:t> CFD: </a:t>
            </a:r>
            <a:r>
              <a:rPr lang="es-ES_tradnl" sz="1400" dirty="0" err="1">
                <a:solidFill>
                  <a:srgbClr val="66FFFF"/>
                </a:solidFill>
                <a:sym typeface="Symbol" pitchFamily="18" charset="2"/>
              </a:rPr>
              <a:t>Using</a:t>
            </a:r>
            <a:r>
              <a:rPr lang="es-ES_tradnl" sz="14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400" dirty="0" err="1">
                <a:solidFill>
                  <a:srgbClr val="66FFFF"/>
                </a:solidFill>
                <a:sym typeface="Symbol" pitchFamily="18" charset="2"/>
              </a:rPr>
              <a:t>Padé</a:t>
            </a:r>
            <a:r>
              <a:rPr lang="es-ES_tradnl" sz="14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400" dirty="0" err="1">
                <a:solidFill>
                  <a:srgbClr val="66FFFF"/>
                </a:solidFill>
                <a:sym typeface="Symbol" pitchFamily="18" charset="2"/>
              </a:rPr>
              <a:t>sequences</a:t>
            </a:r>
            <a:r>
              <a:rPr lang="es-ES_tradnl" sz="1400" dirty="0">
                <a:solidFill>
                  <a:srgbClr val="66FFFF"/>
                </a:solidFill>
                <a:sym typeface="Symbol" pitchFamily="18" charset="2"/>
              </a:rPr>
              <a:t>  </a:t>
            </a:r>
            <a:r>
              <a:rPr lang="es-ES" sz="900" dirty="0">
                <a:solidFill>
                  <a:srgbClr val="00FFFF"/>
                </a:solidFill>
                <a:sym typeface="Symbol" pitchFamily="18" charset="2"/>
              </a:rPr>
              <a:t>JRP, </a:t>
            </a:r>
            <a:r>
              <a:rPr lang="es-ES" sz="900" dirty="0" err="1">
                <a:solidFill>
                  <a:srgbClr val="00FFFF"/>
                </a:solidFill>
                <a:sym typeface="Symbol" pitchFamily="18" charset="2"/>
              </a:rPr>
              <a:t>A.Rodas</a:t>
            </a:r>
            <a:r>
              <a:rPr lang="es-ES" sz="900" dirty="0">
                <a:solidFill>
                  <a:srgbClr val="00FFFF"/>
                </a:solidFill>
                <a:sym typeface="Symbol" pitchFamily="18" charset="2"/>
              </a:rPr>
              <a:t>  &amp; J. Ruiz de Elvira. </a:t>
            </a:r>
            <a:r>
              <a:rPr lang="fr-FR" sz="900" dirty="0" err="1">
                <a:solidFill>
                  <a:srgbClr val="00FFFF"/>
                </a:solidFill>
              </a:rPr>
              <a:t>Eur</a:t>
            </a:r>
            <a:r>
              <a:rPr lang="fr-FR" sz="900" dirty="0">
                <a:solidFill>
                  <a:srgbClr val="00FFFF"/>
                </a:solidFill>
              </a:rPr>
              <a:t>. Phys. J. C (2017)</a:t>
            </a:r>
            <a:endParaRPr lang="es-ES_tradnl" sz="1200" dirty="0">
              <a:solidFill>
                <a:srgbClr val="00FFFF"/>
              </a:solidFill>
              <a:sym typeface="Symbol" pitchFamily="18" charset="2"/>
            </a:endParaRPr>
          </a:p>
          <a:p>
            <a:pPr defTabSz="810453"/>
            <a:endParaRPr lang="en-GB" sz="140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83409" y="304356"/>
            <a:ext cx="8424508" cy="1136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51164"/>
            <a:r>
              <a:rPr lang="es-ES_tradnl" sz="1697" dirty="0" err="1">
                <a:solidFill>
                  <a:prstClr val="white"/>
                </a:solidFill>
                <a:sym typeface="Symbol" pitchFamily="18" charset="2"/>
              </a:rPr>
              <a:t>The</a:t>
            </a:r>
            <a:r>
              <a:rPr lang="es-ES_tradnl" sz="1697" dirty="0">
                <a:solidFill>
                  <a:prstClr val="white"/>
                </a:solidFill>
                <a:sym typeface="Symbol" pitchFamily="18" charset="2"/>
              </a:rPr>
              <a:t> </a:t>
            </a:r>
            <a:r>
              <a:rPr lang="es-ES_tradnl" sz="1697" dirty="0" err="1">
                <a:solidFill>
                  <a:prstClr val="white"/>
                </a:solidFill>
                <a:sym typeface="Symbol" pitchFamily="18" charset="2"/>
              </a:rPr>
              <a:t>method</a:t>
            </a:r>
            <a:r>
              <a:rPr lang="es-ES_tradnl" sz="1697" dirty="0">
                <a:solidFill>
                  <a:prstClr val="white"/>
                </a:solidFill>
                <a:sym typeface="Symbol" pitchFamily="18" charset="2"/>
              </a:rPr>
              <a:t> can be </a:t>
            </a:r>
            <a:r>
              <a:rPr lang="es-ES_tradnl" sz="1697" dirty="0" err="1">
                <a:solidFill>
                  <a:prstClr val="white"/>
                </a:solidFill>
                <a:sym typeface="Symbol" pitchFamily="18" charset="2"/>
              </a:rPr>
              <a:t>used</a:t>
            </a:r>
            <a:r>
              <a:rPr lang="es-ES_tradnl" sz="1697" dirty="0">
                <a:solidFill>
                  <a:prstClr val="white"/>
                </a:solidFill>
                <a:sym typeface="Symbol" pitchFamily="18" charset="2"/>
              </a:rPr>
              <a:t> </a:t>
            </a:r>
            <a:r>
              <a:rPr lang="es-ES_tradnl" sz="1697" dirty="0" err="1">
                <a:solidFill>
                  <a:prstClr val="white"/>
                </a:solidFill>
                <a:sym typeface="Symbol" pitchFamily="18" charset="2"/>
              </a:rPr>
              <a:t>for</a:t>
            </a:r>
            <a:r>
              <a:rPr lang="es-ES_tradnl" sz="1697" dirty="0">
                <a:solidFill>
                  <a:prstClr val="white"/>
                </a:solidFill>
                <a:sym typeface="Symbol" pitchFamily="18" charset="2"/>
              </a:rPr>
              <a:t> </a:t>
            </a:r>
            <a:r>
              <a:rPr lang="es-ES_tradnl" sz="1697" err="1">
                <a:solidFill>
                  <a:prstClr val="white"/>
                </a:solidFill>
                <a:sym typeface="Symbol" pitchFamily="18" charset="2"/>
              </a:rPr>
              <a:t>inelastic</a:t>
            </a:r>
            <a:r>
              <a:rPr lang="es-ES_tradnl" sz="1697">
                <a:solidFill>
                  <a:prstClr val="white"/>
                </a:solidFill>
                <a:sym typeface="Symbol" pitchFamily="18" charset="2"/>
              </a:rPr>
              <a:t> </a:t>
            </a:r>
            <a:r>
              <a:rPr lang="es-ES_tradnl" sz="1697" smtClean="0">
                <a:solidFill>
                  <a:prstClr val="white"/>
                </a:solidFill>
                <a:sym typeface="Symbol" pitchFamily="18" charset="2"/>
              </a:rPr>
              <a:t>resonances. Provides </a:t>
            </a:r>
            <a:r>
              <a:rPr lang="es-ES_tradnl" sz="1697" dirty="0" err="1">
                <a:solidFill>
                  <a:prstClr val="white"/>
                </a:solidFill>
                <a:sym typeface="Symbol" pitchFamily="18" charset="2"/>
              </a:rPr>
              <a:t>resonance</a:t>
            </a:r>
            <a:r>
              <a:rPr lang="es-ES_tradnl" sz="1697" dirty="0">
                <a:solidFill>
                  <a:prstClr val="white"/>
                </a:solidFill>
                <a:sym typeface="Symbol" pitchFamily="18" charset="2"/>
              </a:rPr>
              <a:t> </a:t>
            </a:r>
            <a:r>
              <a:rPr lang="es-ES_tradnl" sz="1697" dirty="0" err="1">
                <a:solidFill>
                  <a:prstClr val="white"/>
                </a:solidFill>
                <a:sym typeface="Symbol" pitchFamily="18" charset="2"/>
              </a:rPr>
              <a:t>parameters</a:t>
            </a:r>
            <a:r>
              <a:rPr lang="es-ES_tradnl" sz="1697" dirty="0">
                <a:solidFill>
                  <a:prstClr val="white"/>
                </a:solidFill>
                <a:sym typeface="Symbol" pitchFamily="18" charset="2"/>
              </a:rPr>
              <a:t> WITHOUT ASSUMING SPECIFIC </a:t>
            </a:r>
            <a:r>
              <a:rPr lang="es-ES_tradnl" sz="1697">
                <a:solidFill>
                  <a:prstClr val="white"/>
                </a:solidFill>
                <a:sym typeface="Symbol" pitchFamily="18" charset="2"/>
              </a:rPr>
              <a:t>FUNCTIONAL </a:t>
            </a:r>
            <a:r>
              <a:rPr lang="es-ES_tradnl" sz="1697" smtClean="0">
                <a:solidFill>
                  <a:prstClr val="white"/>
                </a:solidFill>
                <a:sym typeface="Symbol" pitchFamily="18" charset="2"/>
              </a:rPr>
              <a:t>FORM. We only used our constrained data fits in the real axis. Note thatt these are  built piecewise, could be polynomials in some patches…</a:t>
            </a:r>
          </a:p>
          <a:p>
            <a:pPr defTabSz="851164"/>
            <a:r>
              <a:rPr lang="es-ES_tradnl" sz="1697" b="1" smtClean="0">
                <a:solidFill>
                  <a:prstClr val="white"/>
                </a:solidFill>
                <a:latin typeface="Calibri"/>
                <a:sym typeface="Symbol" pitchFamily="18" charset="2"/>
              </a:rPr>
              <a:t>BUT the analytic continuation was made with Padé sequences. No model</a:t>
            </a:r>
            <a:endParaRPr lang="en-US" sz="1697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V="1">
            <a:off x="23663" y="301668"/>
            <a:ext cx="9144000" cy="1232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4090" tIns="42045" rIns="84090" bIns="42045"/>
          <a:lstStyle/>
          <a:p>
            <a:pPr defTabSz="737137"/>
            <a:endParaRPr lang="es-ES" sz="1773">
              <a:solidFill>
                <a:srgbClr val="FFFFFF"/>
              </a:solidFill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431637" y="6264574"/>
            <a:ext cx="7860101" cy="692818"/>
            <a:chOff x="413279" y="3051366"/>
            <a:chExt cx="8337021" cy="734855"/>
          </a:xfrm>
        </p:grpSpPr>
        <p:sp>
          <p:nvSpPr>
            <p:cNvPr id="19" name="Rectángulo 18"/>
            <p:cNvSpPr/>
            <p:nvPr/>
          </p:nvSpPr>
          <p:spPr>
            <a:xfrm>
              <a:off x="413279" y="3051366"/>
              <a:ext cx="8337021" cy="7348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10453"/>
              <a:r>
                <a:rPr lang="es-ES_tradnl" sz="1539">
                  <a:solidFill>
                    <a:prstClr val="white"/>
                  </a:solidFill>
                  <a:sym typeface="Symbol" pitchFamily="18" charset="2"/>
                </a:rPr>
                <a:t>Using </a:t>
              </a:r>
              <a:r>
                <a:rPr lang="es-ES_tradnl" sz="1539" err="1">
                  <a:solidFill>
                    <a:prstClr val="white"/>
                  </a:solidFill>
                  <a:sym typeface="Symbol" pitchFamily="18" charset="2"/>
                </a:rPr>
                <a:t>Padé</a:t>
              </a:r>
              <a:r>
                <a:rPr lang="es-ES_tradnl" sz="1539">
                  <a:solidFill>
                    <a:prstClr val="white"/>
                  </a:solidFill>
                  <a:sym typeface="Symbol" pitchFamily="18" charset="2"/>
                </a:rPr>
                <a:t> Sequences, the kappa:  </a:t>
              </a:r>
              <a:endParaRPr lang="es-ES_tradnl" sz="1539" dirty="0">
                <a:solidFill>
                  <a:prstClr val="white"/>
                </a:solidFill>
                <a:sym typeface="Symbol" pitchFamily="18" charset="2"/>
              </a:endParaRPr>
            </a:p>
            <a:p>
              <a:pPr defTabSz="810453"/>
              <a:r>
                <a:rPr lang="es-ES" sz="855" dirty="0">
                  <a:solidFill>
                    <a:srgbClr val="00FFFF"/>
                  </a:solidFill>
                  <a:sym typeface="Symbol" pitchFamily="18" charset="2"/>
                </a:rPr>
                <a:t>JRP, </a:t>
              </a:r>
              <a:r>
                <a:rPr lang="es-ES" sz="855" dirty="0" err="1">
                  <a:solidFill>
                    <a:srgbClr val="00FFFF"/>
                  </a:solidFill>
                  <a:sym typeface="Symbol" pitchFamily="18" charset="2"/>
                </a:rPr>
                <a:t>A.Rodas</a:t>
              </a:r>
              <a:r>
                <a:rPr lang="es-ES" sz="855" dirty="0">
                  <a:solidFill>
                    <a:srgbClr val="00FFFF"/>
                  </a:solidFill>
                  <a:sym typeface="Symbol" pitchFamily="18" charset="2"/>
                </a:rPr>
                <a:t> &amp; J. Ruiz de Elvira. </a:t>
              </a:r>
              <a:r>
                <a:rPr lang="fr-FR" sz="855" dirty="0" err="1">
                  <a:solidFill>
                    <a:srgbClr val="00FFFF"/>
                  </a:solidFill>
                </a:rPr>
                <a:t>Eur</a:t>
              </a:r>
              <a:r>
                <a:rPr lang="fr-FR" sz="855" dirty="0">
                  <a:solidFill>
                    <a:srgbClr val="00FFFF"/>
                  </a:solidFill>
                </a:rPr>
                <a:t>. Phys. J. C (2017) 77:91</a:t>
              </a:r>
              <a:r>
                <a:rPr lang="es-ES_tradnl" sz="855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endParaRPr lang="es-ES_tradnl" sz="855" dirty="0">
                <a:solidFill>
                  <a:prstClr val="white"/>
                </a:solidFill>
                <a:sym typeface="Symbol" pitchFamily="18" charset="2"/>
              </a:endParaRPr>
            </a:p>
            <a:p>
              <a:pPr defTabSz="810453"/>
              <a:r>
                <a:rPr lang="es-ES_tradnl" sz="1508" dirty="0">
                  <a:solidFill>
                    <a:srgbClr val="00FFFF"/>
                  </a:solidFill>
                  <a:sym typeface="Symbol" pitchFamily="18" charset="2"/>
                </a:rPr>
                <a:t>  </a:t>
              </a:r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3759893" y="3052910"/>
              <a:ext cx="2519367" cy="358816"/>
            </a:xfrm>
            <a:prstGeom prst="rect">
              <a:avLst/>
            </a:prstGeom>
          </p:spPr>
          <p:txBody>
            <a:bodyPr wrap="none" lIns="74413" tIns="37207" rIns="74413" bIns="37207">
              <a:spAutoFit/>
            </a:bodyPr>
            <a:lstStyle/>
            <a:p>
              <a:pPr defTabSz="810453"/>
              <a:r>
                <a:rPr lang="es-ES_tradnl" sz="1710">
                  <a:solidFill>
                    <a:prstClr val="white"/>
                  </a:solidFill>
                  <a:sym typeface="Symbol" pitchFamily="18" charset="2"/>
                </a:rPr>
                <a:t>(670±18)-i(295± 28) </a:t>
              </a:r>
              <a:r>
                <a:rPr lang="es-ES_tradnl" sz="1710" smtClean="0">
                  <a:solidFill>
                    <a:prstClr val="white"/>
                  </a:solidFill>
                  <a:sym typeface="Symbol" pitchFamily="18" charset="2"/>
                </a:rPr>
                <a:t>MeV</a:t>
              </a:r>
              <a:endParaRPr lang="en-GB" sz="1368">
                <a:solidFill>
                  <a:prstClr val="white"/>
                </a:solidFill>
                <a:sym typeface="Symbol" pitchFamily="18" charset="2"/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3549449" y="6522272"/>
            <a:ext cx="5054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47787"/>
            <a:r>
              <a:rPr lang="es-ES_tradnl" sz="1400">
                <a:solidFill>
                  <a:prstClr val="white"/>
                </a:solidFill>
                <a:sym typeface="Symbol" pitchFamily="18" charset="2"/>
              </a:rPr>
              <a:t>Consistent with full dispersive </a:t>
            </a:r>
            <a:r>
              <a:rPr lang="es-ES_tradnl" sz="1400" smtClean="0">
                <a:solidFill>
                  <a:prstClr val="white"/>
                </a:solidFill>
                <a:sym typeface="Symbol" pitchFamily="18" charset="2"/>
              </a:rPr>
              <a:t>value: </a:t>
            </a:r>
            <a:r>
              <a:rPr lang="es-ES_tradnl" smtClean="0">
                <a:solidFill>
                  <a:schemeClr val="bg1"/>
                </a:solidFill>
                <a:sym typeface="Symbol" pitchFamily="18" charset="2"/>
              </a:rPr>
              <a:t>(648±7</a:t>
            </a:r>
            <a:r>
              <a:rPr lang="es-ES_tradnl">
                <a:solidFill>
                  <a:schemeClr val="bg1"/>
                </a:solidFill>
                <a:sym typeface="Symbol" pitchFamily="18" charset="2"/>
              </a:rPr>
              <a:t>)-i(280±16) MeV  </a:t>
            </a:r>
            <a:endParaRPr lang="en-GB" dirty="0">
              <a:solidFill>
                <a:schemeClr val="bg1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0335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3648"/>
    </mc:Choice>
    <mc:Fallback xmlns="">
      <p:transition advTm="63648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7504" y="82140"/>
            <a:ext cx="1917179" cy="34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020" tIns="40552" rIns="81020" bIns="40552">
            <a:spAutoFit/>
          </a:bodyPr>
          <a:lstStyle/>
          <a:p>
            <a:pPr defTabSz="810453"/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Continued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fractions</a:t>
            </a:r>
            <a:endParaRPr lang="en-GB" sz="171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3542" y="467342"/>
            <a:ext cx="8882459" cy="55165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4883" tIns="42441" rIns="84883" bIns="42441"/>
          <a:lstStyle/>
          <a:p>
            <a:pPr defTabSz="744194"/>
            <a:endParaRPr lang="es-ES" sz="1539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9552" y="908720"/>
            <a:ext cx="1316951" cy="34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020" tIns="40552" rIns="81020" bIns="40552">
            <a:spAutoFit/>
          </a:bodyPr>
          <a:lstStyle/>
          <a:p>
            <a:pPr defTabSz="810453"/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We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now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use:</a:t>
            </a:r>
            <a:endParaRPr lang="en-GB" sz="1710" dirty="0">
              <a:solidFill>
                <a:srgbClr val="66FFFF"/>
              </a:solidFill>
              <a:sym typeface="Symbol" pitchFamily="18" charset="2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503" y="908720"/>
            <a:ext cx="4421664" cy="2784998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94504" y="4523421"/>
            <a:ext cx="6104223" cy="60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020" tIns="40552" rIns="81020" bIns="40552">
            <a:spAutoFit/>
          </a:bodyPr>
          <a:lstStyle/>
          <a:p>
            <a:pPr defTabSz="810453"/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More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stable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and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accurate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than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Padés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,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since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no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derivatives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needed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.</a:t>
            </a:r>
          </a:p>
          <a:p>
            <a:pPr defTabSz="810453"/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We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have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considered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from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6 up to 50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terms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or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even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more</a:t>
            </a:r>
            <a:endParaRPr lang="en-GB" sz="171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78883" y="5373794"/>
            <a:ext cx="4799315" cy="60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020" tIns="40552" rIns="81020" bIns="40552">
            <a:spAutoFit/>
          </a:bodyPr>
          <a:lstStyle/>
          <a:p>
            <a:pPr defTabSz="810453"/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When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Padé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sequences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converge,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perfect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agreement</a:t>
            </a:r>
            <a:endParaRPr lang="es-ES_tradnl" sz="1710" dirty="0" smtClean="0">
              <a:solidFill>
                <a:srgbClr val="66FFFF"/>
              </a:solidFill>
              <a:sym typeface="Symbol" pitchFamily="18" charset="2"/>
            </a:endParaRPr>
          </a:p>
          <a:p>
            <a:pPr defTabSz="810453"/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Actually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,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could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be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rewritten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as a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Padé</a:t>
            </a:r>
            <a:endParaRPr lang="en-GB" sz="171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08673" y="3952773"/>
            <a:ext cx="5108246" cy="34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020" tIns="40552" rIns="81020" bIns="40552">
            <a:spAutoFit/>
          </a:bodyPr>
          <a:lstStyle/>
          <a:p>
            <a:pPr defTabSz="810453"/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Once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again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, no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specific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simple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functional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form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assumed</a:t>
            </a:r>
            <a:endParaRPr lang="en-GB" sz="1710" dirty="0">
              <a:solidFill>
                <a:srgbClr val="66FFFF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1787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463" y="1607591"/>
            <a:ext cx="4606416" cy="3837633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504" y="27732"/>
            <a:ext cx="1904612" cy="34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020" tIns="40552" rIns="81020" bIns="40552">
            <a:spAutoFit/>
          </a:bodyPr>
          <a:lstStyle/>
          <a:p>
            <a:pPr defTabSz="810453"/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Pole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from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l-GR" sz="16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ππ</a:t>
            </a:r>
            <a:r>
              <a:rPr lang="el-GR" sz="16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→</a:t>
            </a:r>
            <a:r>
              <a:rPr lang="el-GR" sz="16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ππ</a:t>
            </a:r>
            <a:endParaRPr lang="en-GB" sz="171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-3477" y="346885"/>
            <a:ext cx="9147477" cy="42526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4883" tIns="42441" rIns="84883" bIns="42441"/>
          <a:lstStyle/>
          <a:p>
            <a:pPr defTabSz="744194"/>
            <a:endParaRPr lang="es-ES" sz="1539">
              <a:solidFill>
                <a:srgbClr val="FFFFFF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3528" y="549564"/>
            <a:ext cx="6165458" cy="34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020" tIns="40552" rIns="81020" bIns="40552">
            <a:spAutoFit/>
          </a:bodyPr>
          <a:lstStyle/>
          <a:p>
            <a:pPr defTabSz="810453"/>
            <a:r>
              <a:rPr lang="es-ES" sz="1710" dirty="0" smtClean="0">
                <a:solidFill>
                  <a:srgbClr val="66FFFF"/>
                </a:solidFill>
                <a:sym typeface="Symbol" pitchFamily="18" charset="2"/>
              </a:rPr>
              <a:t>Roy </a:t>
            </a:r>
            <a:r>
              <a:rPr lang="es-ES" sz="1710" dirty="0" err="1" smtClean="0">
                <a:solidFill>
                  <a:srgbClr val="66FFFF"/>
                </a:solidFill>
                <a:sym typeface="Symbol" pitchFamily="18" charset="2"/>
              </a:rPr>
              <a:t>equations</a:t>
            </a:r>
            <a:r>
              <a:rPr lang="es-ES" sz="171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1710" dirty="0" err="1" smtClean="0">
                <a:solidFill>
                  <a:srgbClr val="66FFFF"/>
                </a:solidFill>
                <a:sym typeface="Symbol" pitchFamily="18" charset="2"/>
              </a:rPr>
              <a:t>applicability</a:t>
            </a:r>
            <a:r>
              <a:rPr lang="es-ES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1710" dirty="0" err="1" smtClean="0">
                <a:solidFill>
                  <a:srgbClr val="66FFFF"/>
                </a:solidFill>
                <a:sym typeface="Symbol" pitchFamily="18" charset="2"/>
              </a:rPr>
              <a:t>proof</a:t>
            </a:r>
            <a:r>
              <a:rPr lang="es-ES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1710" dirty="0" err="1" smtClean="0">
                <a:solidFill>
                  <a:srgbClr val="66FFFF"/>
                </a:solidFill>
                <a:sym typeface="Symbol" pitchFamily="18" charset="2"/>
              </a:rPr>
              <a:t>only</a:t>
            </a:r>
            <a:r>
              <a:rPr lang="es-ES" sz="1710" dirty="0" smtClean="0">
                <a:solidFill>
                  <a:srgbClr val="66FFFF"/>
                </a:solidFill>
                <a:sym typeface="Symbol" pitchFamily="18" charset="2"/>
              </a:rPr>
              <a:t> up to 1.1 </a:t>
            </a:r>
            <a:r>
              <a:rPr lang="es-ES" sz="1710" dirty="0" err="1" smtClean="0">
                <a:solidFill>
                  <a:srgbClr val="66FFFF"/>
                </a:solidFill>
                <a:sym typeface="Symbol" pitchFamily="18" charset="2"/>
              </a:rPr>
              <a:t>GeV</a:t>
            </a:r>
            <a:r>
              <a:rPr lang="es-ES" sz="1710" dirty="0" smtClean="0">
                <a:solidFill>
                  <a:srgbClr val="66FFFF"/>
                </a:solidFill>
                <a:sym typeface="Symbol" pitchFamily="18" charset="2"/>
              </a:rPr>
              <a:t>. (</a:t>
            </a:r>
            <a:r>
              <a:rPr lang="es-ES" sz="1710" dirty="0" err="1" smtClean="0">
                <a:solidFill>
                  <a:srgbClr val="66FFFF"/>
                </a:solidFill>
                <a:sym typeface="Symbol" pitchFamily="18" charset="2"/>
              </a:rPr>
              <a:t>But</a:t>
            </a:r>
            <a:r>
              <a:rPr lang="es-ES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1710" dirty="0" err="1" smtClean="0">
                <a:solidFill>
                  <a:srgbClr val="66FFFF"/>
                </a:solidFill>
                <a:sym typeface="Symbol" pitchFamily="18" charset="2"/>
              </a:rPr>
              <a:t>see</a:t>
            </a:r>
            <a:r>
              <a:rPr lang="es-ES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1710" dirty="0" err="1" smtClean="0">
                <a:solidFill>
                  <a:srgbClr val="66FFFF"/>
                </a:solidFill>
                <a:sym typeface="Symbol" pitchFamily="18" charset="2"/>
              </a:rPr>
              <a:t>later</a:t>
            </a:r>
            <a:r>
              <a:rPr lang="es-ES" sz="1710" dirty="0" smtClean="0">
                <a:solidFill>
                  <a:srgbClr val="66FFFF"/>
                </a:solidFill>
                <a:sym typeface="Symbol" pitchFamily="18" charset="2"/>
              </a:rPr>
              <a:t>) </a:t>
            </a:r>
            <a:endParaRPr lang="en-GB" sz="171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22412" y="894890"/>
            <a:ext cx="7092635" cy="60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020" tIns="40552" rIns="81020" bIns="40552">
            <a:spAutoFit/>
          </a:bodyPr>
          <a:lstStyle/>
          <a:p>
            <a:pPr defTabSz="810453"/>
            <a:r>
              <a:rPr lang="es-ES" sz="1710" dirty="0" err="1" smtClean="0">
                <a:solidFill>
                  <a:srgbClr val="66FFFF"/>
                </a:solidFill>
                <a:sym typeface="Symbol" pitchFamily="18" charset="2"/>
              </a:rPr>
              <a:t>However</a:t>
            </a:r>
            <a:r>
              <a:rPr lang="es-ES" sz="1710" dirty="0" smtClean="0">
                <a:solidFill>
                  <a:srgbClr val="66FFFF"/>
                </a:solidFill>
                <a:sym typeface="Symbol" pitchFamily="18" charset="2"/>
              </a:rPr>
              <a:t>, </a:t>
            </a:r>
            <a:r>
              <a:rPr lang="es-ES" sz="1710" dirty="0" smtClean="0">
                <a:solidFill>
                  <a:schemeClr val="bg1"/>
                </a:solidFill>
                <a:sym typeface="Symbol" pitchFamily="18" charset="2"/>
              </a:rPr>
              <a:t>Forward </a:t>
            </a:r>
            <a:r>
              <a:rPr lang="es-ES" sz="1710" dirty="0" err="1" smtClean="0">
                <a:solidFill>
                  <a:schemeClr val="bg1"/>
                </a:solidFill>
                <a:sym typeface="Symbol" pitchFamily="18" charset="2"/>
              </a:rPr>
              <a:t>Dispersion</a:t>
            </a:r>
            <a:r>
              <a:rPr lang="es-ES" sz="171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sz="1710" dirty="0" err="1" smtClean="0">
                <a:solidFill>
                  <a:schemeClr val="bg1"/>
                </a:solidFill>
                <a:sym typeface="Symbol" pitchFamily="18" charset="2"/>
              </a:rPr>
              <a:t>Relations</a:t>
            </a:r>
            <a:r>
              <a:rPr lang="es-ES" sz="171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sz="1710" dirty="0" err="1" smtClean="0">
                <a:solidFill>
                  <a:schemeClr val="bg1"/>
                </a:solidFill>
                <a:sym typeface="Symbol" pitchFamily="18" charset="2"/>
              </a:rPr>
              <a:t>applicability</a:t>
            </a:r>
            <a:r>
              <a:rPr lang="es-ES" sz="1710" dirty="0" smtClean="0">
                <a:solidFill>
                  <a:schemeClr val="bg1"/>
                </a:solidFill>
                <a:sym typeface="Symbol" pitchFamily="18" charset="2"/>
              </a:rPr>
              <a:t> up to 1.42 </a:t>
            </a:r>
            <a:r>
              <a:rPr lang="es-ES" sz="1710" dirty="0" err="1" smtClean="0">
                <a:solidFill>
                  <a:schemeClr val="bg1"/>
                </a:solidFill>
                <a:sym typeface="Symbol" pitchFamily="18" charset="2"/>
              </a:rPr>
              <a:t>GeV</a:t>
            </a:r>
            <a:r>
              <a:rPr lang="es-ES" sz="171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sz="1710" dirty="0" smtClean="0">
                <a:solidFill>
                  <a:srgbClr val="66FFFF"/>
                </a:solidFill>
                <a:sym typeface="Symbol" pitchFamily="18" charset="2"/>
              </a:rPr>
              <a:t>in </a:t>
            </a:r>
            <a:r>
              <a:rPr lang="es-ES" sz="1710" dirty="0" err="1" smtClean="0">
                <a:solidFill>
                  <a:srgbClr val="66FFFF"/>
                </a:solidFill>
                <a:sym typeface="Symbol" pitchFamily="18" charset="2"/>
              </a:rPr>
              <a:t>our</a:t>
            </a:r>
            <a:r>
              <a:rPr lang="es-ES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1710" dirty="0" err="1" smtClean="0">
                <a:solidFill>
                  <a:srgbClr val="66FFFF"/>
                </a:solidFill>
                <a:sym typeface="Symbol" pitchFamily="18" charset="2"/>
              </a:rPr>
              <a:t>fits</a:t>
            </a:r>
            <a:r>
              <a:rPr lang="es-ES" sz="1710" dirty="0" smtClean="0">
                <a:solidFill>
                  <a:srgbClr val="66FFFF"/>
                </a:solidFill>
                <a:sym typeface="Symbol" pitchFamily="18" charset="2"/>
              </a:rPr>
              <a:t>.</a:t>
            </a:r>
          </a:p>
          <a:p>
            <a:pPr defTabSz="810453"/>
            <a:r>
              <a:rPr lang="es-ES" sz="1710" dirty="0">
                <a:solidFill>
                  <a:srgbClr val="66FFFF"/>
                </a:solidFill>
                <a:sym typeface="Symbol" pitchFamily="18" charset="2"/>
              </a:rPr>
              <a:t>	</a:t>
            </a:r>
            <a:r>
              <a:rPr lang="es-ES" sz="1710" dirty="0" err="1" smtClean="0">
                <a:solidFill>
                  <a:srgbClr val="66FFFF"/>
                </a:solidFill>
                <a:sym typeface="Symbol" pitchFamily="18" charset="2"/>
              </a:rPr>
              <a:t>Complication</a:t>
            </a:r>
            <a:r>
              <a:rPr lang="es-ES" sz="1710" dirty="0" smtClean="0">
                <a:solidFill>
                  <a:srgbClr val="66FFFF"/>
                </a:solidFill>
                <a:sym typeface="Symbol" pitchFamily="18" charset="2"/>
              </a:rPr>
              <a:t>, </a:t>
            </a:r>
            <a:r>
              <a:rPr lang="es-ES" sz="1710" dirty="0" err="1" smtClean="0">
                <a:solidFill>
                  <a:schemeClr val="bg1"/>
                </a:solidFill>
                <a:sym typeface="Symbol" pitchFamily="18" charset="2"/>
              </a:rPr>
              <a:t>we</a:t>
            </a:r>
            <a:r>
              <a:rPr lang="es-ES" sz="171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sz="1710" dirty="0" err="1" smtClean="0">
                <a:solidFill>
                  <a:schemeClr val="bg1"/>
                </a:solidFill>
                <a:sym typeface="Symbol" pitchFamily="18" charset="2"/>
              </a:rPr>
              <a:t>see</a:t>
            </a:r>
            <a:r>
              <a:rPr lang="es-ES" sz="1710" dirty="0" smtClean="0">
                <a:solidFill>
                  <a:schemeClr val="bg1"/>
                </a:solidFill>
                <a:sym typeface="Symbol" pitchFamily="18" charset="2"/>
              </a:rPr>
              <a:t> the </a:t>
            </a:r>
            <a:r>
              <a:rPr lang="es-ES" sz="1710" dirty="0" err="1" smtClean="0">
                <a:solidFill>
                  <a:schemeClr val="bg1"/>
                </a:solidFill>
                <a:sym typeface="Symbol" pitchFamily="18" charset="2"/>
              </a:rPr>
              <a:t>isoscalar</a:t>
            </a:r>
            <a:r>
              <a:rPr lang="es-ES" sz="1710" dirty="0" smtClean="0">
                <a:solidFill>
                  <a:schemeClr val="bg1"/>
                </a:solidFill>
                <a:sym typeface="Symbol" pitchFamily="18" charset="2"/>
              </a:rPr>
              <a:t>-wave </a:t>
            </a:r>
            <a:r>
              <a:rPr lang="es-ES" sz="1710" dirty="0" err="1" smtClean="0">
                <a:solidFill>
                  <a:schemeClr val="bg1"/>
                </a:solidFill>
                <a:sym typeface="Symbol" pitchFamily="18" charset="2"/>
              </a:rPr>
              <a:t>with</a:t>
            </a:r>
            <a:r>
              <a:rPr lang="es-ES" sz="171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sz="1710" dirty="0" err="1" smtClean="0">
                <a:solidFill>
                  <a:schemeClr val="bg1"/>
                </a:solidFill>
                <a:sym typeface="Symbol" pitchFamily="18" charset="2"/>
              </a:rPr>
              <a:t>all</a:t>
            </a:r>
            <a:r>
              <a:rPr lang="es-ES" sz="171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sz="1710" dirty="0" err="1" smtClean="0">
                <a:solidFill>
                  <a:schemeClr val="bg1"/>
                </a:solidFill>
                <a:sym typeface="Symbol" pitchFamily="18" charset="2"/>
              </a:rPr>
              <a:t>spins</a:t>
            </a:r>
            <a:endParaRPr lang="en-GB" sz="1710" dirty="0">
              <a:solidFill>
                <a:schemeClr val="bg1"/>
              </a:solidFill>
              <a:sym typeface="Symbol" pitchFamily="18" charset="2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467544" y="2451808"/>
            <a:ext cx="2520280" cy="472122"/>
            <a:chOff x="467544" y="2451808"/>
            <a:chExt cx="2520280" cy="472122"/>
          </a:xfrm>
        </p:grpSpPr>
        <p:cxnSp>
          <p:nvCxnSpPr>
            <p:cNvPr id="22" name="Conector recto de flecha 21"/>
            <p:cNvCxnSpPr>
              <a:stCxn id="9" idx="3"/>
            </p:cNvCxnSpPr>
            <p:nvPr/>
          </p:nvCxnSpPr>
          <p:spPr>
            <a:xfrm flipV="1">
              <a:off x="1410431" y="2451808"/>
              <a:ext cx="1577393" cy="28745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ángulo 8"/>
            <p:cNvSpPr/>
            <p:nvPr/>
          </p:nvSpPr>
          <p:spPr>
            <a:xfrm>
              <a:off x="467544" y="2554598"/>
              <a:ext cx="9428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 smtClean="0">
                  <a:solidFill>
                    <a:schemeClr val="bg1"/>
                  </a:solidFill>
                  <a:sym typeface="Symbol" pitchFamily="18" charset="2"/>
                </a:rPr>
                <a:t>f</a:t>
              </a:r>
              <a:r>
                <a:rPr lang="es-ES" baseline="-25000" dirty="0" smtClean="0">
                  <a:solidFill>
                    <a:schemeClr val="bg1"/>
                  </a:solidFill>
                  <a:sym typeface="Symbol" pitchFamily="18" charset="2"/>
                </a:rPr>
                <a:t>2</a:t>
              </a:r>
              <a:r>
                <a:rPr lang="es-ES" dirty="0" smtClean="0">
                  <a:solidFill>
                    <a:schemeClr val="bg1"/>
                  </a:solidFill>
                  <a:sym typeface="Symbol" pitchFamily="18" charset="2"/>
                </a:rPr>
                <a:t>(1270)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4572000" y="3429003"/>
            <a:ext cx="4602473" cy="1265911"/>
            <a:chOff x="3884532" y="3748489"/>
            <a:chExt cx="5337106" cy="972291"/>
          </a:xfrm>
        </p:grpSpPr>
        <p:sp>
          <p:nvSpPr>
            <p:cNvPr id="11" name="Rectángulo 10"/>
            <p:cNvSpPr/>
            <p:nvPr/>
          </p:nvSpPr>
          <p:spPr>
            <a:xfrm>
              <a:off x="6732239" y="4437112"/>
              <a:ext cx="2489399" cy="2836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mtClean="0">
                  <a:solidFill>
                    <a:schemeClr val="bg1"/>
                  </a:solidFill>
                  <a:sym typeface="Symbol" pitchFamily="18" charset="2"/>
                </a:rPr>
                <a:t>f</a:t>
              </a:r>
              <a:r>
                <a:rPr lang="es-ES" baseline="-25000" smtClean="0">
                  <a:solidFill>
                    <a:schemeClr val="bg1"/>
                  </a:solidFill>
                  <a:sym typeface="Symbol" pitchFamily="18" charset="2"/>
                </a:rPr>
                <a:t>0</a:t>
              </a:r>
              <a:r>
                <a:rPr lang="es-ES" smtClean="0">
                  <a:solidFill>
                    <a:schemeClr val="bg1"/>
                  </a:solidFill>
                  <a:sym typeface="Symbol" pitchFamily="18" charset="2"/>
                </a:rPr>
                <a:t>(1370</a:t>
              </a:r>
              <a:r>
                <a:rPr lang="es-ES" dirty="0" smtClean="0">
                  <a:solidFill>
                    <a:schemeClr val="bg1"/>
                  </a:solidFill>
                  <a:sym typeface="Symbol" pitchFamily="18" charset="2"/>
                </a:rPr>
                <a:t>) </a:t>
              </a:r>
              <a:r>
                <a:rPr lang="es-ES" dirty="0" err="1" smtClean="0">
                  <a:solidFill>
                    <a:schemeClr val="bg1"/>
                  </a:solidFill>
                  <a:sym typeface="Symbol" pitchFamily="18" charset="2"/>
                </a:rPr>
                <a:t>seen</a:t>
              </a:r>
              <a:r>
                <a:rPr lang="es-ES" dirty="0" smtClean="0">
                  <a:solidFill>
                    <a:schemeClr val="bg1"/>
                  </a:solidFill>
                  <a:sym typeface="Symbol" pitchFamily="18" charset="2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sym typeface="Symbol" pitchFamily="18" charset="2"/>
                </a:rPr>
                <a:t>behind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3" name="Conector recto de flecha 12"/>
            <p:cNvCxnSpPr/>
            <p:nvPr/>
          </p:nvCxnSpPr>
          <p:spPr>
            <a:xfrm flipH="1" flipV="1">
              <a:off x="3884532" y="3748489"/>
              <a:ext cx="2775700" cy="76063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ángulo 14"/>
          <p:cNvSpPr/>
          <p:nvPr/>
        </p:nvSpPr>
        <p:spPr>
          <a:xfrm>
            <a:off x="755576" y="5655284"/>
            <a:ext cx="749615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0453"/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In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contrast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,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with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just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a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few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derivatives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on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the real axis, the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Padé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method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does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</a:p>
          <a:p>
            <a:pPr defTabSz="810453"/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not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converge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well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behind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the </a:t>
            </a:r>
            <a:r>
              <a:rPr lang="es-ES" dirty="0">
                <a:solidFill>
                  <a:srgbClr val="00FFFF"/>
                </a:solidFill>
                <a:sym typeface="Symbol" pitchFamily="18" charset="2"/>
              </a:rPr>
              <a:t>f</a:t>
            </a:r>
            <a:r>
              <a:rPr lang="es-ES" baseline="-25000" dirty="0">
                <a:solidFill>
                  <a:srgbClr val="00FFFF"/>
                </a:solidFill>
                <a:sym typeface="Symbol" pitchFamily="18" charset="2"/>
              </a:rPr>
              <a:t>2</a:t>
            </a:r>
            <a:r>
              <a:rPr lang="es-ES" dirty="0">
                <a:solidFill>
                  <a:srgbClr val="00FFFF"/>
                </a:solidFill>
                <a:sym typeface="Symbol" pitchFamily="18" charset="2"/>
              </a:rPr>
              <a:t>(1270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).</a:t>
            </a:r>
          </a:p>
          <a:p>
            <a:pPr defTabSz="810453"/>
            <a:endParaRPr lang="es-ES" dirty="0">
              <a:solidFill>
                <a:schemeClr val="bg1"/>
              </a:solidFill>
              <a:sym typeface="Symbol" pitchFamily="18" charset="2"/>
            </a:endParaRPr>
          </a:p>
          <a:p>
            <a:pPr defTabSz="810453"/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But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continued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fractions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provide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nice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and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stable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pole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description</a:t>
            </a:r>
            <a:endParaRPr lang="en-US" dirty="0">
              <a:solidFill>
                <a:schemeClr val="bg1"/>
              </a:solidFill>
            </a:endParaRPr>
          </a:p>
          <a:p>
            <a:pPr defTabSz="810453"/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endParaRPr lang="en-GB" dirty="0">
              <a:solidFill>
                <a:schemeClr val="bg1"/>
              </a:solidFill>
              <a:sym typeface="Symbol" pitchFamily="18" charset="2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4405288" y="1839231"/>
            <a:ext cx="4705573" cy="1354217"/>
            <a:chOff x="3884532" y="2541251"/>
            <a:chExt cx="4705573" cy="1354217"/>
          </a:xfrm>
        </p:grpSpPr>
        <p:cxnSp>
          <p:nvCxnSpPr>
            <p:cNvPr id="17" name="Conector recto de flecha 16"/>
            <p:cNvCxnSpPr/>
            <p:nvPr/>
          </p:nvCxnSpPr>
          <p:spPr>
            <a:xfrm flipH="1">
              <a:off x="3884532" y="2710583"/>
              <a:ext cx="2280831" cy="12254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ángulo 18"/>
            <p:cNvSpPr/>
            <p:nvPr/>
          </p:nvSpPr>
          <p:spPr>
            <a:xfrm>
              <a:off x="6118082" y="2541251"/>
              <a:ext cx="2472023" cy="13542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 err="1" smtClean="0">
                  <a:solidFill>
                    <a:schemeClr val="bg1"/>
                  </a:solidFill>
                  <a:sym typeface="Symbol" pitchFamily="18" charset="2"/>
                </a:rPr>
                <a:t>Even</a:t>
              </a:r>
              <a:r>
                <a:rPr lang="es-ES" dirty="0" smtClean="0">
                  <a:solidFill>
                    <a:schemeClr val="bg1"/>
                  </a:solidFill>
                  <a:sym typeface="Symbol" pitchFamily="18" charset="2"/>
                </a:rPr>
                <a:t> f</a:t>
              </a:r>
              <a:r>
                <a:rPr lang="es-ES" baseline="-25000" dirty="0" smtClean="0">
                  <a:solidFill>
                    <a:schemeClr val="bg1"/>
                  </a:solidFill>
                  <a:sym typeface="Symbol" pitchFamily="18" charset="2"/>
                </a:rPr>
                <a:t>0</a:t>
              </a:r>
              <a:r>
                <a:rPr lang="es-ES" dirty="0" smtClean="0">
                  <a:solidFill>
                    <a:schemeClr val="bg1"/>
                  </a:solidFill>
                  <a:sym typeface="Symbol" pitchFamily="18" charset="2"/>
                </a:rPr>
                <a:t>(1500) </a:t>
              </a:r>
              <a:r>
                <a:rPr lang="es-ES" dirty="0" err="1" smtClean="0">
                  <a:solidFill>
                    <a:schemeClr val="bg1"/>
                  </a:solidFill>
                  <a:sym typeface="Symbol" pitchFamily="18" charset="2"/>
                </a:rPr>
                <a:t>seen</a:t>
              </a:r>
              <a:r>
                <a:rPr lang="es-ES" dirty="0" smtClean="0">
                  <a:solidFill>
                    <a:schemeClr val="bg1"/>
                  </a:solidFill>
                  <a:sym typeface="Symbol" pitchFamily="18" charset="2"/>
                </a:rPr>
                <a:t>!!!, </a:t>
              </a:r>
            </a:p>
            <a:p>
              <a:r>
                <a:rPr lang="es-ES" sz="1600" dirty="0" err="1" smtClean="0">
                  <a:solidFill>
                    <a:schemeClr val="bg1"/>
                  </a:solidFill>
                  <a:sym typeface="Symbol" pitchFamily="18" charset="2"/>
                </a:rPr>
                <a:t>Although</a:t>
              </a:r>
              <a:r>
                <a:rPr lang="es-ES" sz="1600" dirty="0" smtClean="0">
                  <a:solidFill>
                    <a:schemeClr val="bg1"/>
                  </a:solidFill>
                  <a:sym typeface="Symbol" pitchFamily="18" charset="2"/>
                </a:rPr>
                <a:t> </a:t>
              </a:r>
              <a:r>
                <a:rPr lang="es-ES" sz="1600" dirty="0" err="1" smtClean="0">
                  <a:solidFill>
                    <a:schemeClr val="bg1"/>
                  </a:solidFill>
                  <a:sym typeface="Symbol" pitchFamily="18" charset="2"/>
                </a:rPr>
                <a:t>not</a:t>
              </a:r>
              <a:r>
                <a:rPr lang="es-ES" sz="1600" dirty="0" smtClean="0">
                  <a:solidFill>
                    <a:schemeClr val="bg1"/>
                  </a:solidFill>
                  <a:sym typeface="Symbol" pitchFamily="18" charset="2"/>
                </a:rPr>
                <a:t> </a:t>
              </a:r>
              <a:r>
                <a:rPr lang="es-ES" sz="1600" dirty="0" err="1" smtClean="0">
                  <a:solidFill>
                    <a:schemeClr val="bg1"/>
                  </a:solidFill>
                  <a:sym typeface="Symbol" pitchFamily="18" charset="2"/>
                </a:rPr>
                <a:t>partial</a:t>
              </a:r>
              <a:r>
                <a:rPr lang="es-ES" sz="1600" dirty="0" smtClean="0">
                  <a:solidFill>
                    <a:schemeClr val="bg1"/>
                  </a:solidFill>
                  <a:sym typeface="Symbol" pitchFamily="18" charset="2"/>
                </a:rPr>
                <a:t>-wave </a:t>
              </a:r>
            </a:p>
            <a:p>
              <a:r>
                <a:rPr lang="es-ES" sz="1600" dirty="0" smtClean="0">
                  <a:solidFill>
                    <a:schemeClr val="bg1"/>
                  </a:solidFill>
                  <a:sym typeface="Symbol" pitchFamily="18" charset="2"/>
                </a:rPr>
                <a:t>data </a:t>
              </a:r>
              <a:r>
                <a:rPr lang="es-ES" sz="1600" dirty="0" err="1" smtClean="0">
                  <a:solidFill>
                    <a:schemeClr val="bg1"/>
                  </a:solidFill>
                  <a:sym typeface="Symbol" pitchFamily="18" charset="2"/>
                </a:rPr>
                <a:t>used</a:t>
              </a:r>
              <a:r>
                <a:rPr lang="es-ES" sz="1600" dirty="0" smtClean="0">
                  <a:solidFill>
                    <a:schemeClr val="bg1"/>
                  </a:solidFill>
                  <a:sym typeface="Symbol" pitchFamily="18" charset="2"/>
                </a:rPr>
                <a:t> </a:t>
              </a:r>
              <a:r>
                <a:rPr lang="es-ES" sz="1600" dirty="0" err="1" smtClean="0">
                  <a:solidFill>
                    <a:schemeClr val="bg1"/>
                  </a:solidFill>
                  <a:sym typeface="Symbol" pitchFamily="18" charset="2"/>
                </a:rPr>
                <a:t>beyond</a:t>
              </a:r>
              <a:r>
                <a:rPr lang="es-ES" sz="1600" dirty="0" smtClean="0">
                  <a:solidFill>
                    <a:schemeClr val="bg1"/>
                  </a:solidFill>
                  <a:sym typeface="Symbol" pitchFamily="18" charset="2"/>
                </a:rPr>
                <a:t> 1.42 </a:t>
              </a:r>
              <a:r>
                <a:rPr lang="es-ES" sz="1600" dirty="0" err="1" smtClean="0">
                  <a:solidFill>
                    <a:schemeClr val="bg1"/>
                  </a:solidFill>
                  <a:sym typeface="Symbol" pitchFamily="18" charset="2"/>
                </a:rPr>
                <a:t>GeV</a:t>
              </a:r>
              <a:endParaRPr lang="es-ES" sz="1600" dirty="0" smtClean="0">
                <a:solidFill>
                  <a:schemeClr val="bg1"/>
                </a:solidFill>
                <a:sym typeface="Symbol" pitchFamily="18" charset="2"/>
              </a:endParaRPr>
            </a:p>
            <a:p>
              <a:r>
                <a:rPr lang="es-ES" sz="1600" dirty="0" smtClean="0">
                  <a:solidFill>
                    <a:schemeClr val="bg1"/>
                  </a:solidFill>
                  <a:sym typeface="Symbol" pitchFamily="18" charset="2"/>
                </a:rPr>
                <a:t>(</a:t>
              </a:r>
              <a:r>
                <a:rPr lang="es-ES" sz="1600" dirty="0" err="1" smtClean="0">
                  <a:solidFill>
                    <a:schemeClr val="bg1"/>
                  </a:solidFill>
                  <a:sym typeface="Symbol" pitchFamily="18" charset="2"/>
                </a:rPr>
                <a:t>Just</a:t>
              </a:r>
              <a:r>
                <a:rPr lang="es-ES" sz="1600" dirty="0" smtClean="0">
                  <a:solidFill>
                    <a:schemeClr val="bg1"/>
                  </a:solidFill>
                  <a:sym typeface="Symbol" pitchFamily="18" charset="2"/>
                </a:rPr>
                <a:t> a </a:t>
              </a:r>
              <a:r>
                <a:rPr lang="es-ES" sz="1600" dirty="0" err="1" smtClean="0">
                  <a:solidFill>
                    <a:schemeClr val="bg1"/>
                  </a:solidFill>
                  <a:sym typeface="Symbol" pitchFamily="18" charset="2"/>
                </a:rPr>
                <a:t>Regge</a:t>
              </a:r>
              <a:r>
                <a:rPr lang="es-ES" sz="1600" dirty="0" smtClean="0">
                  <a:solidFill>
                    <a:schemeClr val="bg1"/>
                  </a:solidFill>
                  <a:sym typeface="Symbol" pitchFamily="18" charset="2"/>
                </a:rPr>
                <a:t> </a:t>
              </a:r>
              <a:r>
                <a:rPr lang="es-ES" sz="1600" dirty="0" err="1" smtClean="0">
                  <a:solidFill>
                    <a:schemeClr val="bg1"/>
                  </a:solidFill>
                  <a:sym typeface="Symbol" pitchFamily="18" charset="2"/>
                </a:rPr>
                <a:t>description</a:t>
              </a:r>
              <a:r>
                <a:rPr lang="es-ES" sz="1600" dirty="0" smtClean="0">
                  <a:solidFill>
                    <a:schemeClr val="bg1"/>
                  </a:solidFill>
                  <a:sym typeface="Symbol" pitchFamily="18" charset="2"/>
                </a:rPr>
                <a:t> of</a:t>
              </a:r>
            </a:p>
            <a:p>
              <a:r>
                <a:rPr lang="es-ES" sz="1600" dirty="0" err="1" smtClean="0">
                  <a:solidFill>
                    <a:schemeClr val="bg1"/>
                  </a:solidFill>
                  <a:sym typeface="Symbol" pitchFamily="18" charset="2"/>
                </a:rPr>
                <a:t>cross</a:t>
              </a:r>
              <a:r>
                <a:rPr lang="es-ES" sz="1600" dirty="0" smtClean="0">
                  <a:solidFill>
                    <a:schemeClr val="bg1"/>
                  </a:solidFill>
                  <a:sym typeface="Symbol" pitchFamily="18" charset="2"/>
                </a:rPr>
                <a:t> </a:t>
              </a:r>
              <a:r>
                <a:rPr lang="es-ES" sz="1600" dirty="0" err="1" smtClean="0">
                  <a:solidFill>
                    <a:schemeClr val="bg1"/>
                  </a:solidFill>
                  <a:sym typeface="Symbol" pitchFamily="18" charset="2"/>
                </a:rPr>
                <a:t>sections</a:t>
              </a:r>
              <a:r>
                <a:rPr lang="es-ES" sz="1600" dirty="0" smtClean="0">
                  <a:solidFill>
                    <a:schemeClr val="bg1"/>
                  </a:solidFill>
                  <a:sym typeface="Symbol" pitchFamily="18" charset="2"/>
                </a:rPr>
                <a:t>)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Explosión 1 22"/>
          <p:cNvSpPr/>
          <p:nvPr/>
        </p:nvSpPr>
        <p:spPr>
          <a:xfrm>
            <a:off x="7406707" y="542038"/>
            <a:ext cx="1189401" cy="1014754"/>
          </a:xfrm>
          <a:prstGeom prst="irregularSeal1">
            <a:avLst/>
          </a:prstGeom>
          <a:solidFill>
            <a:srgbClr val="FF0000">
              <a:alpha val="8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ángulo 23"/>
          <p:cNvSpPr/>
          <p:nvPr/>
        </p:nvSpPr>
        <p:spPr>
          <a:xfrm rot="20969499">
            <a:off x="7634159" y="824685"/>
            <a:ext cx="734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sym typeface="Symbol" pitchFamily="18" charset="2"/>
              </a:rPr>
              <a:t>NEW!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91035848"/>
      </p:ext>
    </p:extLst>
  </p:cSld>
  <p:clrMapOvr>
    <a:masterClrMapping/>
  </p:clrMapOvr>
  <p:transition advTm="1380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  <a:effectLst/>
        </p:spPr>
        <p:txBody>
          <a:bodyPr lIns="90272" tIns="45136" rIns="90272" bIns="45136"/>
          <a:lstStyle/>
          <a:p>
            <a:pPr algn="ctr" defTabSz="791481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07504" y="-41057"/>
            <a:ext cx="4773372" cy="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272" tIns="45136" rIns="90272" bIns="45136" anchor="ctr">
            <a:spAutoFit/>
          </a:bodyPr>
          <a:lstStyle/>
          <a:p>
            <a:pPr algn="ctr" defTabSz="79148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Forward </a:t>
            </a:r>
            <a:r>
              <a:rPr lang="es-ES_tradnl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Dispersion</a:t>
            </a:r>
            <a:r>
              <a:rPr lang="es-ES_tradnl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Relations</a:t>
            </a:r>
            <a:r>
              <a:rPr lang="es-ES_tradnl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b="1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ARE SIMPLE</a:t>
            </a:r>
            <a:r>
              <a:rPr lang="es-ES_tradnl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.</a:t>
            </a:r>
            <a:endParaRPr lang="es-ES_tradnl" dirty="0">
              <a:solidFill>
                <a:srgbClr val="66FFFF"/>
              </a:solidFill>
              <a:latin typeface="Arial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45731" y="620772"/>
            <a:ext cx="6183950" cy="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272" tIns="45136" rIns="90272" bIns="45136" anchor="ctr">
            <a:spAutoFit/>
          </a:bodyPr>
          <a:lstStyle/>
          <a:p>
            <a:pPr algn="ctr" defTabSz="79148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Complete 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isospin set </a:t>
            </a:r>
            <a:r>
              <a:rPr lang="es-ES_tradnl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of 3 forward </a:t>
            </a:r>
            <a:r>
              <a:rPr lang="es-ES_tradnl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dispersion</a:t>
            </a:r>
            <a:r>
              <a:rPr lang="es-ES_tradnl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relations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for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: </a:t>
            </a:r>
            <a:endParaRPr lang="es-ES_tradnl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03232" y="1823515"/>
            <a:ext cx="6995689" cy="1912938"/>
            <a:chOff x="254" y="1031"/>
            <a:chExt cx="4630" cy="1205"/>
          </a:xfrm>
        </p:grpSpPr>
        <p:sp>
          <p:nvSpPr>
            <p:cNvPr id="14343" name="Rectangle 7"/>
            <p:cNvSpPr>
              <a:spLocks noChangeArrowheads="1"/>
            </p:cNvSpPr>
            <p:nvPr/>
          </p:nvSpPr>
          <p:spPr bwMode="auto">
            <a:xfrm>
              <a:off x="396" y="1031"/>
              <a:ext cx="4488" cy="5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914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dirty="0" err="1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Two</a:t>
              </a:r>
              <a:r>
                <a:rPr lang="es-ES_tradnl" dirty="0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s-u </a:t>
              </a:r>
              <a:r>
                <a:rPr lang="es-ES_tradnl" dirty="0" err="1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symmetric</a:t>
              </a:r>
              <a:r>
                <a:rPr lang="es-ES_tradnl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amplitudes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. </a:t>
              </a:r>
              <a:r>
                <a:rPr lang="es-ES_tradnl" b="1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F</a:t>
              </a:r>
              <a:r>
                <a:rPr lang="es-ES_tradnl" b="1" baseline="-25000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0</a:t>
              </a:r>
              <a:r>
                <a:rPr lang="es-ES_tradnl" b="1" baseline="-25000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+</a:t>
              </a:r>
              <a:r>
                <a:rPr lang="es-ES_tradnl" sz="1900" b="1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</a:t>
              </a:r>
              <a:r>
                <a:rPr lang="es-ES_tradnl" b="1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b="1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</a:t>
              </a:r>
              <a:r>
                <a:rPr lang="es-ES_tradnl" b="1" baseline="30000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0</a:t>
              </a:r>
              <a:r>
                <a:rPr lang="es-ES_tradnl" b="1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</a:t>
              </a:r>
              <a:r>
                <a:rPr lang="es-ES_tradnl" b="1" baseline="30000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+</a:t>
              </a:r>
              <a:r>
                <a:rPr lang="es-ES_tradnl" b="1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</a:t>
              </a:r>
              <a:r>
                <a:rPr lang="es-ES_tradnl" b="1" baseline="30000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0</a:t>
              </a:r>
              <a:r>
                <a:rPr lang="es-ES_tradnl" b="1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</a:t>
              </a:r>
              <a:r>
                <a:rPr lang="es-ES_tradnl" b="1" baseline="30000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+</a:t>
              </a:r>
              <a:r>
                <a:rPr lang="es-ES_tradnl" b="1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, 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F</a:t>
              </a:r>
              <a:r>
                <a:rPr lang="es-ES_tradnl" baseline="-250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00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</a:t>
              </a:r>
              <a:r>
                <a:rPr lang="es-ES_tradnl" baseline="300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0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</a:t>
              </a:r>
              <a:r>
                <a:rPr lang="es-ES_tradnl" baseline="300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0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</a:t>
              </a:r>
              <a:r>
                <a:rPr lang="es-ES_tradnl" baseline="300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0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</a:t>
              </a:r>
              <a:r>
                <a:rPr lang="es-ES_tradnl" baseline="30000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0</a:t>
              </a:r>
            </a:p>
            <a:p>
              <a:pPr defTabSz="7914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600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Ne </a:t>
              </a:r>
              <a:r>
                <a:rPr lang="es-ES_tradnl" sz="1600" dirty="0" err="1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subtraction</a:t>
              </a:r>
              <a:endParaRPr lang="es-ES_tradnl" sz="1600" dirty="0" smtClean="0">
                <a:solidFill>
                  <a:srgbClr val="00FFFF"/>
                </a:solidFill>
                <a:latin typeface="Arial" charset="0"/>
                <a:sym typeface="Symbol" pitchFamily="18" charset="2"/>
              </a:endParaRPr>
            </a:p>
            <a:p>
              <a:pPr defTabSz="7914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600" dirty="0" err="1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Only</a:t>
              </a:r>
              <a:r>
                <a:rPr lang="es-ES_tradnl" sz="1600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60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depend</a:t>
              </a:r>
              <a:r>
                <a:rPr lang="es-ES_tradnl" sz="16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60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on</a:t>
              </a:r>
              <a:r>
                <a:rPr lang="es-ES_tradnl" sz="16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60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two</a:t>
              </a:r>
              <a:r>
                <a:rPr lang="es-ES_tradnl" sz="16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isospin </a:t>
              </a:r>
              <a:r>
                <a:rPr lang="es-ES_tradnl" sz="160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states</a:t>
              </a:r>
              <a:r>
                <a:rPr lang="es-ES_tradnl" sz="16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. </a:t>
              </a:r>
              <a:r>
                <a:rPr lang="es-ES_tradnl" sz="160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Positivity</a:t>
              </a:r>
              <a:r>
                <a:rPr lang="es-ES_tradnl" sz="16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of </a:t>
              </a:r>
              <a:r>
                <a:rPr lang="es-ES_tradnl" sz="160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imaginary</a:t>
              </a:r>
              <a:r>
                <a:rPr lang="es-ES_tradnl" sz="16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60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part</a:t>
              </a:r>
              <a:endParaRPr lang="es-ES_tradnl" sz="1600" dirty="0">
                <a:solidFill>
                  <a:srgbClr val="00FFFF"/>
                </a:solidFill>
                <a:latin typeface="Arial" charset="0"/>
                <a:sym typeface="Symbol" pitchFamily="18" charset="2"/>
              </a:endParaRPr>
            </a:p>
          </p:txBody>
        </p:sp>
        <p:pic>
          <p:nvPicPr>
            <p:cNvPr id="14344" name="Picture 8" descr="ballgree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4" y="1148"/>
              <a:ext cx="57" cy="57"/>
            </a:xfrm>
            <a:prstGeom prst="rect">
              <a:avLst/>
            </a:prstGeom>
            <a:noFill/>
          </p:spPr>
        </p:pic>
        <p:graphicFrame>
          <p:nvGraphicFramePr>
            <p:cNvPr id="14345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5579799"/>
                </p:ext>
              </p:extLst>
            </p:nvPr>
          </p:nvGraphicFramePr>
          <p:xfrm>
            <a:off x="484" y="1762"/>
            <a:ext cx="4006" cy="4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904" name="Ecuación" r:id="rId4" imgW="4635360" imgH="507960" progId="Equation.3">
                    <p:embed/>
                  </p:oleObj>
                </mc:Choice>
                <mc:Fallback>
                  <p:oleObj name="Ecuación" r:id="rId4" imgW="4635360" imgH="507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" y="1762"/>
                          <a:ext cx="4006" cy="474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92188" y="4504368"/>
            <a:ext cx="4511860" cy="1874839"/>
            <a:chOff x="310" y="2942"/>
            <a:chExt cx="3422" cy="1181"/>
          </a:xfrm>
        </p:grpSpPr>
        <p:pic>
          <p:nvPicPr>
            <p:cNvPr id="14348" name="Picture 12" descr="ballgreen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0" y="3030"/>
              <a:ext cx="68" cy="57"/>
            </a:xfrm>
            <a:prstGeom prst="rect">
              <a:avLst/>
            </a:prstGeom>
            <a:noFill/>
          </p:spPr>
        </p:pic>
        <p:sp>
          <p:nvSpPr>
            <p:cNvPr id="14349" name="Rectangle 13"/>
            <p:cNvSpPr>
              <a:spLocks noChangeArrowheads="1"/>
            </p:cNvSpPr>
            <p:nvPr/>
          </p:nvSpPr>
          <p:spPr bwMode="auto">
            <a:xfrm>
              <a:off x="420" y="2942"/>
              <a:ext cx="2998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7914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dirty="0" err="1">
                  <a:solidFill>
                    <a:srgbClr val="66FFFF"/>
                  </a:solidFill>
                  <a:latin typeface="Arial" charset="0"/>
                  <a:sym typeface="Symbol" pitchFamily="18" charset="2"/>
                </a:rPr>
                <a:t>The</a:t>
              </a:r>
              <a:r>
                <a:rPr lang="es-ES_tradnl" dirty="0">
                  <a:solidFill>
                    <a:srgbClr val="66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I</a:t>
              </a:r>
              <a:r>
                <a:rPr lang="es-ES_tradnl" baseline="-25000" dirty="0" err="1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t</a:t>
              </a:r>
              <a:r>
                <a:rPr lang="es-ES_tradnl" dirty="0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=1 s-u </a:t>
              </a:r>
              <a:r>
                <a:rPr lang="es-ES_tradnl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antisymmetric</a:t>
              </a:r>
              <a:r>
                <a:rPr lang="es-ES_tradnl" dirty="0">
                  <a:solidFill>
                    <a:srgbClr val="66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66FFFF"/>
                  </a:solidFill>
                  <a:latin typeface="Arial" charset="0"/>
                  <a:sym typeface="Symbol" pitchFamily="18" charset="2"/>
                </a:rPr>
                <a:t>amplitude</a:t>
              </a:r>
              <a:endParaRPr lang="es-ES_tradnl" dirty="0">
                <a:solidFill>
                  <a:srgbClr val="00FFFF"/>
                </a:solidFill>
                <a:latin typeface="Arial" charset="0"/>
                <a:sym typeface="Symbol" pitchFamily="18" charset="2"/>
              </a:endParaRPr>
            </a:p>
          </p:txBody>
        </p:sp>
        <p:graphicFrame>
          <p:nvGraphicFramePr>
            <p:cNvPr id="14350" name="Object 14"/>
            <p:cNvGraphicFramePr>
              <a:graphicFrameLocks noChangeAspect="1"/>
            </p:cNvGraphicFramePr>
            <p:nvPr/>
          </p:nvGraphicFramePr>
          <p:xfrm>
            <a:off x="484" y="3249"/>
            <a:ext cx="3248" cy="5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905" name="Ecuación" r:id="rId6" imgW="3111480" imgH="507960" progId="Equation.3">
                    <p:embed/>
                  </p:oleObj>
                </mc:Choice>
                <mc:Fallback>
                  <p:oleObj name="Ecuación" r:id="rId6" imgW="3111480" imgH="507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" y="3249"/>
                          <a:ext cx="3248" cy="53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51" name="Rectangle 15"/>
            <p:cNvSpPr>
              <a:spLocks noChangeArrowheads="1"/>
            </p:cNvSpPr>
            <p:nvPr/>
          </p:nvSpPr>
          <p:spPr bwMode="auto">
            <a:xfrm>
              <a:off x="335" y="3929"/>
              <a:ext cx="2246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7914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4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At </a:t>
              </a:r>
              <a:r>
                <a:rPr lang="es-ES_tradnl" sz="140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threshold</a:t>
              </a:r>
              <a:r>
                <a:rPr lang="es-ES_tradnl" sz="14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40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is</a:t>
              </a:r>
              <a:r>
                <a:rPr lang="es-ES_tradnl" sz="14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40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the</a:t>
              </a:r>
              <a:r>
                <a:rPr lang="es-ES_tradnl" sz="14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40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Olsson</a:t>
              </a:r>
              <a:r>
                <a:rPr lang="es-ES_tradnl" sz="14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40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sum</a:t>
              </a:r>
              <a:r>
                <a:rPr lang="es-ES_tradnl" sz="14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rule</a:t>
              </a:r>
              <a:endParaRPr lang="es-ES" sz="1400" dirty="0">
                <a:solidFill>
                  <a:srgbClr val="00FFFF"/>
                </a:solidFill>
                <a:latin typeface="Arial" charset="0"/>
                <a:sym typeface="Symbol" pitchFamily="18" charset="2"/>
              </a:endParaRPr>
            </a:p>
          </p:txBody>
        </p:sp>
      </p:grpSp>
      <p:sp>
        <p:nvSpPr>
          <p:cNvPr id="18" name="Rectángulo 17"/>
          <p:cNvSpPr/>
          <p:nvPr/>
        </p:nvSpPr>
        <p:spPr>
          <a:xfrm>
            <a:off x="5508104" y="5833107"/>
            <a:ext cx="33778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Roy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Eqs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. </a:t>
            </a:r>
          </a:p>
          <a:p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written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for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partial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waves</a:t>
            </a:r>
            <a:endParaRPr lang="es-ES" dirty="0" smtClean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  <a:p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MUCH MORE CUMBERSOME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9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3749145" y="44460"/>
            <a:ext cx="1166410" cy="30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027" tIns="43523" rIns="87027" bIns="43523">
            <a:spAutoFit/>
          </a:bodyPr>
          <a:lstStyle/>
          <a:p>
            <a:pPr algn="ctr" defTabSz="8706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400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_tradnl" sz="1400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f</a:t>
            </a:r>
            <a:r>
              <a:rPr lang="es-ES_tradnl" sz="1400" baseline="-25000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_tradnl" sz="1400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(1370)</a:t>
            </a:r>
            <a:endParaRPr lang="en-GB" sz="1400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28675" name="Line 5"/>
          <p:cNvSpPr>
            <a:spLocks noChangeShapeType="1"/>
          </p:cNvSpPr>
          <p:nvPr/>
        </p:nvSpPr>
        <p:spPr bwMode="auto">
          <a:xfrm>
            <a:off x="0" y="347800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1184" tIns="45592" rIns="91184" bIns="45592"/>
          <a:lstStyle/>
          <a:p>
            <a:pPr algn="ctr" defTabSz="799486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00293" y="1620482"/>
            <a:ext cx="8281463" cy="472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027" tIns="43523" rIns="87027" bIns="43523">
            <a:spAutoFit/>
          </a:bodyPr>
          <a:lstStyle/>
          <a:p>
            <a:pPr defTabSz="870663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s-ES" sz="1000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  <a:p>
            <a:pPr defTabSz="870663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s-ES_tradnl" sz="1000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2122938" y="3707740"/>
            <a:ext cx="5874429" cy="812473"/>
            <a:chOff x="-1184673" y="2053203"/>
            <a:chExt cx="5859116" cy="762162"/>
          </a:xfrm>
        </p:grpSpPr>
        <p:sp>
          <p:nvSpPr>
            <p:cNvPr id="16" name="Rectángulo 15"/>
            <p:cNvSpPr/>
            <p:nvPr/>
          </p:nvSpPr>
          <p:spPr>
            <a:xfrm>
              <a:off x="-567311" y="2451881"/>
              <a:ext cx="3650632" cy="36348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 lIns="78928" tIns="39465" rIns="78928" bIns="39465">
              <a:spAutoFit/>
            </a:bodyPr>
            <a:lstStyle/>
            <a:p>
              <a:pPr algn="ctr"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2000" b="1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(1200-1500)-i(150-250) </a:t>
              </a:r>
              <a:r>
                <a:rPr lang="es-ES_tradnl" sz="2000" b="1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MeV</a:t>
              </a:r>
              <a:endParaRPr lang="es-ES_tradnl" sz="20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4" name="Rectángulo 3"/>
            <p:cNvSpPr/>
            <p:nvPr/>
          </p:nvSpPr>
          <p:spPr>
            <a:xfrm>
              <a:off x="-1184673" y="2053203"/>
              <a:ext cx="5859116" cy="3464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-   PDG1996 </a:t>
              </a:r>
              <a:r>
                <a:rPr lang="es-ES_tradnl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until</a:t>
              </a:r>
              <a:r>
                <a:rPr lang="es-ES_tradnl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2021: </a:t>
              </a:r>
              <a:r>
                <a:rPr lang="es-ES_tradnl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Same</a:t>
              </a:r>
              <a:r>
                <a:rPr lang="es-ES_tradnl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T-</a:t>
              </a:r>
              <a:r>
                <a:rPr lang="es-ES_tradnl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matrix</a:t>
              </a:r>
              <a:r>
                <a:rPr lang="es-ES_tradnl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pole                   </a:t>
              </a:r>
              <a:endParaRPr lang="es-ES_tradnl" dirty="0">
                <a:solidFill>
                  <a:schemeClr val="bg1"/>
                </a:solidFill>
                <a:latin typeface="Arial" charset="0"/>
                <a:sym typeface="Symbol" pitchFamily="18" charset="2"/>
              </a:endParaRPr>
            </a:p>
          </p:txBody>
        </p:sp>
      </p:grp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237643" y="1146293"/>
            <a:ext cx="8006765" cy="78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027" tIns="43523" rIns="87027" bIns="43523">
            <a:spAutoFit/>
          </a:bodyPr>
          <a:lstStyle/>
          <a:p>
            <a:pPr marL="285750" indent="-285750" defTabSz="870663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Main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problem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: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Strong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model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dependence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. </a:t>
            </a:r>
          </a:p>
          <a:p>
            <a:pPr defTabSz="870663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Use of </a:t>
            </a:r>
            <a:r>
              <a:rPr lang="es-E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specific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models</a:t>
            </a:r>
            <a:r>
              <a:rPr lang="es-ES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or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parameterizations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and </a:t>
            </a:r>
            <a:r>
              <a:rPr lang="es-E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dynamical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asumptions</a:t>
            </a:r>
            <a:endParaRPr lang="es-ES_tradnl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6"/>
              <p:cNvSpPr>
                <a:spLocks noChangeArrowheads="1"/>
              </p:cNvSpPr>
              <p:nvPr/>
            </p:nvSpPr>
            <p:spPr bwMode="auto">
              <a:xfrm>
                <a:off x="2123728" y="2132856"/>
                <a:ext cx="5460187" cy="1611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87027" tIns="43523" rIns="87027" bIns="43523">
                <a:spAutoFit/>
              </a:bodyPr>
              <a:lstStyle/>
              <a:p>
                <a:pPr marL="285750" indent="-285750" defTabSz="870663" eaLnBrk="0" fontAlgn="base" hangingPunct="0">
                  <a:spcBef>
                    <a:spcPct val="50000"/>
                  </a:spcBef>
                  <a:spcAft>
                    <a:spcPct val="0"/>
                  </a:spcAft>
                  <a:buFontTx/>
                  <a:buChar char="-"/>
                </a:pP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PDG1984- </a:t>
                </a:r>
                <a:r>
                  <a:rPr lang="es-ES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Still </a:t>
                </a:r>
                <a:r>
                  <a:rPr lang="es-ES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called</a:t>
                </a:r>
                <a:r>
                  <a:rPr lang="es-ES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ES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𝜖</m:t>
                    </m:r>
                    <m:d>
                      <m:dPr>
                        <m:ctrlPr>
                          <a:rPr lang="es-ES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s-ES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1300</m:t>
                        </m:r>
                      </m:e>
                    </m:d>
                  </m:oMath>
                </a14:m>
                <a:r>
                  <a:rPr lang="es-ES_tradnl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</a:p>
              <a:p>
                <a:pPr marL="285750" indent="-285750" defTabSz="870663" eaLnBrk="0" fontAlgn="base" hangingPunct="0">
                  <a:spcBef>
                    <a:spcPct val="50000"/>
                  </a:spcBef>
                  <a:spcAft>
                    <a:spcPct val="0"/>
                  </a:spcAft>
                  <a:buFontTx/>
                  <a:buChar char="-"/>
                </a:pPr>
                <a:r>
                  <a:rPr lang="es-ES_tradnl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PDG1986- </a:t>
                </a:r>
                <a:r>
                  <a:rPr lang="es-ES_tradnl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f</a:t>
                </a:r>
                <a:r>
                  <a:rPr lang="es-ES_tradnl" baseline="-250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0</a:t>
                </a:r>
                <a:r>
                  <a:rPr lang="es-ES_tradnl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(1300) </a:t>
                </a:r>
                <a:r>
                  <a:rPr lang="es-ES_tradnl" sz="16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“</a:t>
                </a:r>
                <a:r>
                  <a:rPr lang="es-ES_tradnl" sz="1600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averages</a:t>
                </a:r>
                <a:r>
                  <a:rPr lang="es-ES_tradnl" sz="16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sz="1600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meaningless</a:t>
                </a:r>
                <a:r>
                  <a:rPr lang="es-ES_tradnl" sz="16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”</a:t>
                </a:r>
              </a:p>
              <a:p>
                <a:pPr marL="285750" indent="-285750" defTabSz="870663" eaLnBrk="0" fontAlgn="base" hangingPunct="0">
                  <a:spcBef>
                    <a:spcPct val="50000"/>
                  </a:spcBef>
                  <a:spcAft>
                    <a:spcPct val="0"/>
                  </a:spcAft>
                  <a:buFontTx/>
                  <a:buChar char="-"/>
                </a:pPr>
                <a:r>
                  <a:rPr lang="es-ES_tradnl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PDG1988- </a:t>
                </a:r>
                <a:r>
                  <a:rPr lang="es-ES_tradnl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f</a:t>
                </a:r>
                <a:r>
                  <a:rPr lang="es-ES_tradnl" baseline="-250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0</a:t>
                </a:r>
                <a:r>
                  <a:rPr lang="es-ES_tradnl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(1400), </a:t>
                </a:r>
                <a:r>
                  <a:rPr lang="es-ES_tradnl" sz="1600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crude</a:t>
                </a:r>
                <a:r>
                  <a:rPr lang="es-ES_tradnl" sz="16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sz="1600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estimates</a:t>
                </a:r>
                <a:r>
                  <a:rPr lang="es-ES_tradnl" sz="16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</a:t>
                </a:r>
                <a:endParaRPr lang="es-ES_tradnl" dirty="0" smtClean="0">
                  <a:solidFill>
                    <a:srgbClr val="66FFFF"/>
                  </a:solidFill>
                  <a:latin typeface="Arial" charset="0"/>
                  <a:sym typeface="Symbol" pitchFamily="18" charset="2"/>
                </a:endParaRPr>
              </a:p>
              <a:p>
                <a:pPr marL="285750" indent="-285750" defTabSz="870663" eaLnBrk="0" fontAlgn="base" hangingPunct="0">
                  <a:spcBef>
                    <a:spcPct val="50000"/>
                  </a:spcBef>
                  <a:spcAft>
                    <a:spcPct val="0"/>
                  </a:spcAft>
                  <a:buFontTx/>
                  <a:buChar char="-"/>
                </a:pPr>
                <a:r>
                  <a:rPr lang="es-ES_tradnl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PDG1994-</a:t>
                </a:r>
                <a:r>
                  <a:rPr lang="es-ES_tradnl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f</a:t>
                </a:r>
                <a:r>
                  <a:rPr lang="es-ES_tradnl" baseline="-250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0</a:t>
                </a:r>
                <a:r>
                  <a:rPr lang="es-ES_tradnl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(1370</a:t>
                </a:r>
                <a:r>
                  <a:rPr lang="es-ES_tradnl" dirty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) </a:t>
                </a:r>
                <a:r>
                  <a:rPr lang="es-ES_tradnl" sz="16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(</a:t>
                </a:r>
                <a:r>
                  <a:rPr lang="es-ES_tradnl" sz="1600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due</a:t>
                </a:r>
                <a:r>
                  <a:rPr lang="es-ES_tradnl" sz="16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to </a:t>
                </a:r>
                <a:r>
                  <a:rPr lang="es-ES_tradnl" sz="1600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Crystal</a:t>
                </a:r>
                <a:r>
                  <a:rPr lang="es-ES_tradnl" sz="16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sz="1600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Barrell</a:t>
                </a:r>
                <a:r>
                  <a:rPr lang="es-ES_tradnl" sz="16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)</a:t>
                </a:r>
                <a:endParaRPr lang="es-ES_tradnl" sz="1600" dirty="0">
                  <a:solidFill>
                    <a:srgbClr val="00FFFF"/>
                  </a:solidFill>
                  <a:latin typeface="Arial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3728" y="2132856"/>
                <a:ext cx="5460187" cy="1611390"/>
              </a:xfrm>
              <a:prstGeom prst="rect">
                <a:avLst/>
              </a:prstGeom>
              <a:blipFill rotWithShape="0">
                <a:blip r:embed="rId4"/>
                <a:stretch>
                  <a:fillRect l="-781" t="-2273" b="-568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37643" y="506333"/>
            <a:ext cx="9071789" cy="63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chemeClr val="bg1"/>
                </a:solidFill>
                <a:latin typeface="Cambria Math" panose="02040503050406030204" pitchFamily="18" charset="0"/>
                <a:sym typeface="Symbol" pitchFamily="18" charset="2"/>
              </a:rPr>
              <a:t>-  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f</a:t>
            </a:r>
            <a:r>
              <a:rPr lang="en-US" baseline="-250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0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(1370) candidate to complete the controversial scalar nonet above 1 GeV,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    Interesting for studies of lightest 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glueball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and its mixing scheme.                               </a:t>
            </a:r>
            <a:endParaRPr lang="en-US" i="1" dirty="0">
              <a:solidFill>
                <a:schemeClr val="bg1"/>
              </a:solidFill>
              <a:latin typeface="Cambria Math" panose="02040503050406030204" pitchFamily="18" charset="0"/>
              <a:sym typeface="Symbol" pitchFamily="18" charset="2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329190" y="4742897"/>
            <a:ext cx="8485619" cy="1983973"/>
            <a:chOff x="329190" y="4742897"/>
            <a:chExt cx="8485619" cy="1983973"/>
          </a:xfrm>
        </p:grpSpPr>
        <p:sp>
          <p:nvSpPr>
            <p:cNvPr id="2" name="Rectángulo 1"/>
            <p:cNvSpPr/>
            <p:nvPr/>
          </p:nvSpPr>
          <p:spPr>
            <a:xfrm>
              <a:off x="343555" y="5232153"/>
              <a:ext cx="807345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“</a:t>
              </a:r>
              <a:r>
                <a:rPr lang="en-US" sz="1400" i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Unfortunately</a:t>
              </a:r>
              <a:r>
                <a:rPr lang="en-US" sz="1400" i="1" dirty="0">
                  <a:solidFill>
                    <a:schemeClr val="bg1"/>
                  </a:solidFill>
                  <a:latin typeface="Arial" panose="020B0604020202020204" pitchFamily="34" charset="0"/>
                </a:rPr>
                <a:t>, regardless </a:t>
              </a:r>
              <a:r>
                <a:rPr lang="en-US" sz="1400" i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of the </a:t>
              </a:r>
              <a:r>
                <a:rPr lang="en-US" sz="1400" i="1" dirty="0">
                  <a:solidFill>
                    <a:schemeClr val="bg1"/>
                  </a:solidFill>
                  <a:latin typeface="Arial" panose="020B0604020202020204" pitchFamily="34" charset="0"/>
                </a:rPr>
                <a:t>year-long efforts, the scalar </a:t>
              </a:r>
              <a:r>
                <a:rPr lang="en-US" sz="1400" i="1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isoscalar</a:t>
              </a:r>
              <a:r>
                <a:rPr lang="en-US" sz="1400" i="1" dirty="0">
                  <a:solidFill>
                    <a:schemeClr val="bg1"/>
                  </a:solidFill>
                  <a:latin typeface="Arial" panose="020B0604020202020204" pitchFamily="34" charset="0"/>
                </a:rPr>
                <a:t> spectrum is still not fully resolved: e.g. there is still an ongoing </a:t>
              </a:r>
              <a:r>
                <a:rPr lang="en-US" sz="1400" i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debate whether </a:t>
              </a:r>
              <a:r>
                <a:rPr lang="en-US" sz="1400" i="1" dirty="0">
                  <a:solidFill>
                    <a:schemeClr val="bg1"/>
                  </a:solidFill>
                  <a:latin typeface="Arial" panose="020B0604020202020204" pitchFamily="34" charset="0"/>
                </a:rPr>
                <a:t>the f</a:t>
              </a:r>
              <a:r>
                <a:rPr lang="en-US" sz="1400" i="1" dirty="0">
                  <a:solidFill>
                    <a:schemeClr val="bg1"/>
                  </a:solidFill>
                  <a:latin typeface="Courier New" panose="02070309020205020404" pitchFamily="49" charset="0"/>
                </a:rPr>
                <a:t>0</a:t>
              </a:r>
              <a:r>
                <a:rPr lang="en-US" sz="1400" i="1" dirty="0">
                  <a:solidFill>
                    <a:schemeClr val="bg1"/>
                  </a:solidFill>
                  <a:latin typeface="Arial" panose="020B0604020202020204" pitchFamily="34" charset="0"/>
                </a:rPr>
                <a:t>(1370) exists or not </a:t>
              </a:r>
              <a:r>
                <a:rPr lang="en-US" sz="1400" i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...”</a:t>
              </a:r>
            </a:p>
            <a:p>
              <a:r>
                <a:rPr lang="en-US" sz="1200" dirty="0">
                  <a:solidFill>
                    <a:srgbClr val="00FFFF"/>
                  </a:solidFill>
                </a:rPr>
                <a:t>S. </a:t>
              </a:r>
              <a:r>
                <a:rPr lang="en-US" sz="1200" dirty="0" err="1">
                  <a:solidFill>
                    <a:srgbClr val="00FFFF"/>
                  </a:solidFill>
                </a:rPr>
                <a:t>Ropertz</a:t>
              </a:r>
              <a:r>
                <a:rPr lang="en-US" sz="1200" dirty="0">
                  <a:solidFill>
                    <a:srgbClr val="00FFFF"/>
                  </a:solidFill>
                </a:rPr>
                <a:t>, C. </a:t>
              </a:r>
              <a:r>
                <a:rPr lang="en-US" sz="1200" dirty="0" err="1">
                  <a:solidFill>
                    <a:srgbClr val="00FFFF"/>
                  </a:solidFill>
                </a:rPr>
                <a:t>Hanhart</a:t>
              </a:r>
              <a:r>
                <a:rPr lang="en-US" sz="1200" dirty="0">
                  <a:solidFill>
                    <a:srgbClr val="00FFFF"/>
                  </a:solidFill>
                </a:rPr>
                <a:t> and B. </a:t>
              </a:r>
              <a:r>
                <a:rPr lang="en-US" sz="1200" dirty="0" err="1">
                  <a:solidFill>
                    <a:srgbClr val="00FFFF"/>
                  </a:solidFill>
                </a:rPr>
                <a:t>Kubis</a:t>
              </a:r>
              <a:r>
                <a:rPr lang="en-US" sz="1200" dirty="0">
                  <a:solidFill>
                    <a:srgbClr val="00FFFF"/>
                  </a:solidFill>
                </a:rPr>
                <a:t>, Eur. Phys. J. C 78 (2018) no.12, 1000.</a:t>
              </a:r>
              <a:endParaRPr lang="en-US" sz="1200" i="1" dirty="0">
                <a:solidFill>
                  <a:srgbClr val="00FFFF"/>
                </a:solidFill>
              </a:endParaRPr>
            </a:p>
          </p:txBody>
        </p:sp>
        <p:sp>
          <p:nvSpPr>
            <p:cNvPr id="3" name="Rectángulo 2"/>
            <p:cNvSpPr/>
            <p:nvPr/>
          </p:nvSpPr>
          <p:spPr>
            <a:xfrm>
              <a:off x="329190" y="5988206"/>
              <a:ext cx="8485619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“</a:t>
              </a:r>
              <a:r>
                <a:rPr lang="en-US" sz="1400" i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However</a:t>
              </a:r>
              <a:r>
                <a:rPr lang="en-US" sz="1400" i="1" dirty="0">
                  <a:solidFill>
                    <a:schemeClr val="bg1"/>
                  </a:solidFill>
                  <a:latin typeface="Arial" panose="020B0604020202020204" pitchFamily="34" charset="0"/>
                </a:rPr>
                <a:t>, the existence of f</a:t>
              </a:r>
              <a:r>
                <a:rPr lang="en-US" sz="1400" i="1" dirty="0">
                  <a:solidFill>
                    <a:schemeClr val="bg1"/>
                  </a:solidFill>
                  <a:latin typeface="Courier New" panose="02070309020205020404" pitchFamily="49" charset="0"/>
                </a:rPr>
                <a:t>0</a:t>
              </a:r>
              <a:r>
                <a:rPr lang="en-US" sz="1400" i="1" dirty="0">
                  <a:solidFill>
                    <a:schemeClr val="bg1"/>
                  </a:solidFill>
                  <a:latin typeface="Arial" panose="020B0604020202020204" pitchFamily="34" charset="0"/>
                </a:rPr>
                <a:t>(1370) </a:t>
              </a:r>
              <a:r>
                <a:rPr lang="en-US" sz="1400" i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is not </a:t>
              </a:r>
              <a:r>
                <a:rPr lang="en-US" sz="1400" i="1" dirty="0">
                  <a:solidFill>
                    <a:schemeClr val="bg1"/>
                  </a:solidFill>
                  <a:latin typeface="Arial" panose="020B0604020202020204" pitchFamily="34" charset="0"/>
                </a:rPr>
                <a:t>beyond doubt</a:t>
              </a: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</a:rPr>
                <a:t>”, and “</a:t>
              </a:r>
              <a:r>
                <a:rPr lang="en-US" sz="1400" i="1" dirty="0">
                  <a:solidFill>
                    <a:schemeClr val="bg1"/>
                  </a:solidFill>
                  <a:latin typeface="Arial" panose="020B0604020202020204" pitchFamily="34" charset="0"/>
                </a:rPr>
                <a:t>As a conclusion, we do not consider the f</a:t>
              </a:r>
              <a:r>
                <a:rPr lang="en-US" sz="1400" i="1" dirty="0">
                  <a:solidFill>
                    <a:schemeClr val="bg1"/>
                  </a:solidFill>
                  <a:latin typeface="Courier New" panose="02070309020205020404" pitchFamily="49" charset="0"/>
                </a:rPr>
                <a:t>0</a:t>
              </a:r>
              <a:r>
                <a:rPr lang="en-US" sz="1400" i="1" dirty="0">
                  <a:solidFill>
                    <a:schemeClr val="bg1"/>
                  </a:solidFill>
                  <a:latin typeface="Arial" panose="020B0604020202020204" pitchFamily="34" charset="0"/>
                </a:rPr>
                <a:t>(1370) as established resonance</a:t>
              </a: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</a:rPr>
                <a:t>”. </a:t>
              </a:r>
              <a:r>
                <a:rPr lang="en-US" sz="1100" dirty="0">
                  <a:solidFill>
                    <a:srgbClr val="00FFFF"/>
                  </a:solidFill>
                  <a:latin typeface="Arial" panose="020B0604020202020204" pitchFamily="34" charset="0"/>
                </a:rPr>
                <a:t>E. </a:t>
              </a:r>
              <a:r>
                <a:rPr lang="en-US" sz="1100" dirty="0" err="1">
                  <a:solidFill>
                    <a:srgbClr val="00FFFF"/>
                  </a:solidFill>
                  <a:latin typeface="Arial" panose="020B0604020202020204" pitchFamily="34" charset="0"/>
                </a:rPr>
                <a:t>Klempt</a:t>
              </a:r>
              <a:r>
                <a:rPr lang="en-US" sz="1100" dirty="0">
                  <a:solidFill>
                    <a:srgbClr val="00FFFF"/>
                  </a:solidFill>
                  <a:latin typeface="Arial" panose="020B0604020202020204" pitchFamily="34" charset="0"/>
                </a:rPr>
                <a:t> and A. Zaitsev, Phys. Rept. 454 (2007), </a:t>
              </a:r>
              <a:r>
                <a:rPr lang="en-US" sz="1100" dirty="0" smtClean="0">
                  <a:solidFill>
                    <a:srgbClr val="00FFFF"/>
                  </a:solidFill>
                  <a:latin typeface="Arial" panose="020B0604020202020204" pitchFamily="34" charset="0"/>
                </a:rPr>
                <a:t>1 </a:t>
              </a:r>
            </a:p>
            <a:p>
              <a:r>
                <a:rPr lang="en-US" sz="1400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One </a:t>
              </a: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</a:rPr>
                <a:t>of </a:t>
              </a:r>
              <a:r>
                <a:rPr lang="en-US" sz="1400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their main </a:t>
              </a: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</a:rPr>
                <a:t>concerns is “</a:t>
              </a:r>
              <a:r>
                <a:rPr lang="en-US" sz="1400" i="1" dirty="0">
                  <a:solidFill>
                    <a:schemeClr val="bg1"/>
                  </a:solidFill>
                  <a:latin typeface="Arial" panose="020B0604020202020204" pitchFamily="34" charset="0"/>
                </a:rPr>
                <a:t>the absence of any measured f</a:t>
              </a:r>
              <a:r>
                <a:rPr lang="en-US" sz="1400" i="1" dirty="0">
                  <a:solidFill>
                    <a:schemeClr val="bg1"/>
                  </a:solidFill>
                  <a:latin typeface="Courier New" panose="02070309020205020404" pitchFamily="49" charset="0"/>
                </a:rPr>
                <a:t>0</a:t>
              </a:r>
              <a:r>
                <a:rPr lang="en-US" sz="1400" i="1" dirty="0">
                  <a:solidFill>
                    <a:schemeClr val="bg1"/>
                  </a:solidFill>
                  <a:latin typeface="Arial" panose="020B0604020202020204" pitchFamily="34" charset="0"/>
                </a:rPr>
                <a:t>(1370) phase motion</a:t>
              </a:r>
              <a:endParaRPr lang="en-US" sz="1400" i="1" dirty="0">
                <a:solidFill>
                  <a:schemeClr val="bg1"/>
                </a:solidFill>
              </a:endParaRP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343555" y="4742897"/>
              <a:ext cx="77938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- 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However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, 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it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is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by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far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worst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determined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scalar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above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1 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GeV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. 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Moreover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: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88201555"/>
      </p:ext>
    </p:extLst>
  </p:cSld>
  <p:clrMapOvr>
    <a:masterClrMapping/>
  </p:clrMapOvr>
  <p:transition advTm="1380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15615" y="366017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There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are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three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independent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FDRs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: The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most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precise FDR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is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F</a:t>
            </a:r>
            <a:r>
              <a:rPr lang="es-ES" baseline="30000" dirty="0" smtClean="0">
                <a:solidFill>
                  <a:schemeClr val="bg1"/>
                </a:solidFill>
                <a:sym typeface="Symbol" pitchFamily="18" charset="2"/>
              </a:rPr>
              <a:t>00</a:t>
            </a:r>
            <a:endParaRPr lang="en-US" baseline="300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4027664" cy="280831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352" y="1340768"/>
            <a:ext cx="5771735" cy="4752075"/>
          </a:xfrm>
          <a:prstGeom prst="rect">
            <a:avLst/>
          </a:prstGeom>
        </p:spPr>
      </p:pic>
      <p:sp>
        <p:nvSpPr>
          <p:cNvPr id="3" name="Abrir llave 2"/>
          <p:cNvSpPr/>
          <p:nvPr/>
        </p:nvSpPr>
        <p:spPr>
          <a:xfrm rot="16200000">
            <a:off x="7290304" y="5391218"/>
            <a:ext cx="252028" cy="936105"/>
          </a:xfrm>
          <a:prstGeom prst="leftBrace">
            <a:avLst>
              <a:gd name="adj1" fmla="val 8333"/>
              <a:gd name="adj2" fmla="val 51072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6516216" y="6108882"/>
            <a:ext cx="19442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mtClean="0">
                <a:solidFill>
                  <a:schemeClr val="bg1"/>
                </a:solidFill>
                <a:sym typeface="Symbol" pitchFamily="18" charset="2"/>
              </a:rPr>
              <a:t>Region of interest</a:t>
            </a:r>
            <a:endParaRPr lang="en-US" baseline="30000"/>
          </a:p>
        </p:txBody>
      </p:sp>
    </p:spTree>
    <p:extLst>
      <p:ext uri="{BB962C8B-B14F-4D97-AF65-F5344CB8AC3E}">
        <p14:creationId xmlns:p14="http://schemas.microsoft.com/office/powerpoint/2010/main" val="386289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56" y="1412776"/>
            <a:ext cx="7164288" cy="355681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51520" y="548680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sym typeface="Symbol" pitchFamily="18" charset="2"/>
              </a:rPr>
              <a:t>We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can test </a:t>
            </a:r>
            <a:r>
              <a:rPr lang="en-US" sz="1600" noProof="1" smtClean="0">
                <a:solidFill>
                  <a:schemeClr val="bg1"/>
                </a:solidFill>
                <a:sym typeface="Symbol" pitchFamily="18" charset="2"/>
              </a:rPr>
              <a:t>how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well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the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continued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fractions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fare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against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the FDR output in the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first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Riemann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sheet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(in the conjugated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region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of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interest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)</a:t>
            </a:r>
            <a:endParaRPr lang="en-US" sz="1600" baseline="30000" dirty="0"/>
          </a:p>
        </p:txBody>
      </p:sp>
      <p:sp>
        <p:nvSpPr>
          <p:cNvPr id="6" name="Rectángulo 5"/>
          <p:cNvSpPr/>
          <p:nvPr/>
        </p:nvSpPr>
        <p:spPr>
          <a:xfrm>
            <a:off x="395536" y="5445224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The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difference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is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less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than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10% of the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estimated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uncertainty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from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continued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fractions</a:t>
            </a:r>
            <a:endParaRPr lang="es-ES" sz="1600" dirty="0" smtClean="0">
              <a:solidFill>
                <a:schemeClr val="bg1"/>
              </a:solidFill>
              <a:sym typeface="Symbol" pitchFamily="18" charset="2"/>
            </a:endParaRPr>
          </a:p>
          <a:p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Of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course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,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we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need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the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contiguous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sheet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in the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lower-half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plane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.</a:t>
            </a:r>
            <a:endParaRPr lang="en-US" sz="1600" baseline="30000" dirty="0"/>
          </a:p>
        </p:txBody>
      </p:sp>
    </p:spTree>
    <p:extLst>
      <p:ext uri="{BB962C8B-B14F-4D97-AF65-F5344CB8AC3E}">
        <p14:creationId xmlns:p14="http://schemas.microsoft.com/office/powerpoint/2010/main" val="109229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81418"/>
            <a:ext cx="6891415" cy="446449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31537" y="603753"/>
            <a:ext cx="85329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Then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we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match the FDR output to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continued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fractions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with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N=6 to 50 and look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for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poles</a:t>
            </a:r>
            <a:endParaRPr lang="es-ES" dirty="0" smtClean="0">
              <a:solidFill>
                <a:schemeClr val="bg1"/>
              </a:solidFill>
              <a:sym typeface="Symbol" pitchFamily="18" charset="2"/>
            </a:endParaRPr>
          </a:p>
          <a:p>
            <a:r>
              <a:rPr lang="es-ES" dirty="0">
                <a:solidFill>
                  <a:schemeClr val="bg1"/>
                </a:solidFill>
                <a:sym typeface="Symbol" pitchFamily="18" charset="2"/>
              </a:rPr>
              <a:t>i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n the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lower-half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plane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of the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second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sheet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.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We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find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three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: </a:t>
            </a:r>
            <a:endParaRPr lang="en-US" baseline="30000" dirty="0"/>
          </a:p>
        </p:txBody>
      </p:sp>
      <p:sp>
        <p:nvSpPr>
          <p:cNvPr id="3" name="Rectángulo 2"/>
          <p:cNvSpPr/>
          <p:nvPr/>
        </p:nvSpPr>
        <p:spPr>
          <a:xfrm>
            <a:off x="4100556" y="3244334"/>
            <a:ext cx="942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>
                <a:sym typeface="Symbol" pitchFamily="18" charset="2"/>
              </a:rPr>
              <a:t>f</a:t>
            </a:r>
            <a:r>
              <a:rPr lang="es-ES" baseline="-25000">
                <a:sym typeface="Symbol" pitchFamily="18" charset="2"/>
              </a:rPr>
              <a:t>2</a:t>
            </a:r>
            <a:r>
              <a:rPr lang="es-ES">
                <a:sym typeface="Symbol" pitchFamily="18" charset="2"/>
              </a:rPr>
              <a:t>(1270)</a:t>
            </a:r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4100555" y="4422697"/>
            <a:ext cx="942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>
                <a:sym typeface="Symbol" pitchFamily="18" charset="2"/>
              </a:rPr>
              <a:t>f</a:t>
            </a:r>
            <a:r>
              <a:rPr lang="es-ES" baseline="-25000">
                <a:sym typeface="Symbol" pitchFamily="18" charset="2"/>
              </a:rPr>
              <a:t>2</a:t>
            </a:r>
            <a:r>
              <a:rPr lang="es-ES">
                <a:sym typeface="Symbol" pitchFamily="18" charset="2"/>
              </a:rPr>
              <a:t>(1270)</a:t>
            </a:r>
            <a:endParaRPr lang="en-US"/>
          </a:p>
        </p:txBody>
      </p:sp>
      <p:sp>
        <p:nvSpPr>
          <p:cNvPr id="11" name="Rectángulo 10"/>
          <p:cNvSpPr/>
          <p:nvPr/>
        </p:nvSpPr>
        <p:spPr>
          <a:xfrm>
            <a:off x="2498124" y="2492896"/>
            <a:ext cx="942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mtClean="0">
                <a:sym typeface="Symbol" pitchFamily="18" charset="2"/>
              </a:rPr>
              <a:t>f</a:t>
            </a:r>
            <a:r>
              <a:rPr lang="es-ES" baseline="-25000" smtClean="0">
                <a:sym typeface="Symbol" pitchFamily="18" charset="2"/>
              </a:rPr>
              <a:t>0</a:t>
            </a:r>
            <a:r>
              <a:rPr lang="es-ES" smtClean="0">
                <a:sym typeface="Symbol" pitchFamily="18" charset="2"/>
              </a:rPr>
              <a:t>(1500)</a:t>
            </a:r>
            <a:endParaRPr lang="en-US"/>
          </a:p>
        </p:txBody>
      </p:sp>
      <p:sp>
        <p:nvSpPr>
          <p:cNvPr id="12" name="Rectángulo 11"/>
          <p:cNvSpPr/>
          <p:nvPr/>
        </p:nvSpPr>
        <p:spPr>
          <a:xfrm>
            <a:off x="2267744" y="3892406"/>
            <a:ext cx="942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mtClean="0">
                <a:sym typeface="Symbol" pitchFamily="18" charset="2"/>
              </a:rPr>
              <a:t>f</a:t>
            </a:r>
            <a:r>
              <a:rPr lang="es-ES" baseline="-25000" smtClean="0">
                <a:sym typeface="Symbol" pitchFamily="18" charset="2"/>
              </a:rPr>
              <a:t>0</a:t>
            </a:r>
            <a:r>
              <a:rPr lang="es-ES" smtClean="0">
                <a:sym typeface="Symbol" pitchFamily="18" charset="2"/>
              </a:rPr>
              <a:t>(1500)</a:t>
            </a:r>
            <a:endParaRPr lang="en-US"/>
          </a:p>
        </p:txBody>
      </p:sp>
      <p:sp>
        <p:nvSpPr>
          <p:cNvPr id="13" name="Rectángulo 12"/>
          <p:cNvSpPr/>
          <p:nvPr/>
        </p:nvSpPr>
        <p:spPr>
          <a:xfrm>
            <a:off x="2067208" y="2045169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mtClean="0">
                <a:sym typeface="Symbol" pitchFamily="18" charset="2"/>
              </a:rPr>
              <a:t>Mass</a:t>
            </a:r>
            <a:endParaRPr lang="en-US"/>
          </a:p>
        </p:txBody>
      </p:sp>
      <p:sp>
        <p:nvSpPr>
          <p:cNvPr id="15" name="Rectángulo 14"/>
          <p:cNvSpPr/>
          <p:nvPr/>
        </p:nvSpPr>
        <p:spPr>
          <a:xfrm>
            <a:off x="5255568" y="2060848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mtClean="0">
                <a:sym typeface="Symbol" pitchFamily="18" charset="2"/>
              </a:rPr>
              <a:t>Mass</a:t>
            </a:r>
            <a:endParaRPr lang="en-US"/>
          </a:p>
        </p:txBody>
      </p:sp>
      <p:sp>
        <p:nvSpPr>
          <p:cNvPr id="16" name="Rectángulo 15"/>
          <p:cNvSpPr/>
          <p:nvPr/>
        </p:nvSpPr>
        <p:spPr>
          <a:xfrm>
            <a:off x="2067208" y="5517232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mtClean="0">
                <a:sym typeface="Symbol" pitchFamily="18" charset="2"/>
              </a:rPr>
              <a:t>Width</a:t>
            </a:r>
            <a:endParaRPr lang="en-US"/>
          </a:p>
        </p:txBody>
      </p:sp>
      <p:sp>
        <p:nvSpPr>
          <p:cNvPr id="17" name="Rectángulo 16"/>
          <p:cNvSpPr/>
          <p:nvPr/>
        </p:nvSpPr>
        <p:spPr>
          <a:xfrm>
            <a:off x="5171656" y="4000418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mtClean="0">
                <a:sym typeface="Symbol" pitchFamily="18" charset="2"/>
              </a:rPr>
              <a:t>Width</a:t>
            </a:r>
            <a:endParaRPr lang="en-US"/>
          </a:p>
        </p:txBody>
      </p:sp>
      <p:sp>
        <p:nvSpPr>
          <p:cNvPr id="18" name="Rectángulo 17"/>
          <p:cNvSpPr/>
          <p:nvPr/>
        </p:nvSpPr>
        <p:spPr>
          <a:xfrm>
            <a:off x="6119663" y="1821836"/>
            <a:ext cx="942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mtClean="0">
                <a:sym typeface="Symbol" pitchFamily="18" charset="2"/>
              </a:rPr>
              <a:t>f</a:t>
            </a:r>
            <a:r>
              <a:rPr lang="es-ES" baseline="-25000" smtClean="0">
                <a:sym typeface="Symbol" pitchFamily="18" charset="2"/>
              </a:rPr>
              <a:t>0</a:t>
            </a:r>
            <a:r>
              <a:rPr lang="es-ES" smtClean="0">
                <a:sym typeface="Symbol" pitchFamily="18" charset="2"/>
              </a:rPr>
              <a:t>(1370)</a:t>
            </a:r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539552" y="6215534"/>
            <a:ext cx="1976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Remarkably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stable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!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8508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2"/>
              <p:cNvSpPr txBox="1">
                <a:spLocks noChangeArrowheads="1"/>
              </p:cNvSpPr>
              <p:nvPr/>
            </p:nvSpPr>
            <p:spPr bwMode="auto">
              <a:xfrm>
                <a:off x="107504" y="56596"/>
                <a:ext cx="8579120" cy="349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5142" tIns="42571" rIns="85142" bIns="42571" anchor="ctr">
                <a:spAutoFit/>
              </a:bodyPr>
              <a:lstStyle/>
              <a:p>
                <a:pPr defTabSz="851135"/>
                <a14:m>
                  <m:oMath xmlns:m="http://schemas.openxmlformats.org/officeDocument/2006/math">
                    <m:r>
                      <a:rPr lang="es-ES" sz="1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  <m:r>
                      <a:rPr lang="es-ES" sz="1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a:rPr lang="es-ES" sz="1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</m:oMath>
                </a14:m>
                <a:r>
                  <a:rPr lang="es-ES" sz="1600" dirty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sz="1710" dirty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S0 wave: </a:t>
                </a:r>
                <a:r>
                  <a:rPr lang="es-ES_tradnl" sz="1710" dirty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“Global </a:t>
                </a:r>
                <a:r>
                  <a:rPr lang="es-ES_tradnl" sz="1710" dirty="0" err="1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fit</a:t>
                </a:r>
                <a:r>
                  <a:rPr lang="es-ES_tradnl" sz="1710" dirty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 up to 2 </a:t>
                </a:r>
                <a:r>
                  <a:rPr lang="es-ES_tradnl" sz="1710" dirty="0" err="1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GeV</a:t>
                </a:r>
                <a:r>
                  <a:rPr lang="es-ES_tradnl" sz="1710" dirty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s-ES_tradnl" sz="1710" dirty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</a:t>
                </a:r>
                <a:r>
                  <a:rPr lang="es-ES_tradnl" sz="900" dirty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JRP, </a:t>
                </a:r>
                <a:r>
                  <a:rPr lang="es-ES_tradnl" sz="900" dirty="0" err="1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A.Rodas</a:t>
                </a:r>
                <a:r>
                  <a:rPr lang="es-ES_tradnl" sz="900" dirty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s-ES_tradnl" sz="900" dirty="0" err="1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J.Ruiz</a:t>
                </a:r>
                <a:r>
                  <a:rPr lang="es-ES_tradnl" sz="900" dirty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 </a:t>
                </a:r>
                <a:r>
                  <a:rPr lang="es-ES_tradnl" sz="900" dirty="0" err="1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ElviraEur.Phys.J.C</a:t>
                </a:r>
                <a:r>
                  <a:rPr lang="es-ES_tradnl" sz="900" dirty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_tradnl" sz="900" dirty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79 (2019) 12, 1008</a:t>
                </a:r>
              </a:p>
            </p:txBody>
          </p:sp>
        </mc:Choice>
        <mc:Fallback xmlns="">
          <p:sp>
            <p:nvSpPr>
              <p:cNvPr id="4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56596"/>
                <a:ext cx="8579120" cy="349122"/>
              </a:xfrm>
              <a:prstGeom prst="rect">
                <a:avLst/>
              </a:prstGeom>
              <a:blipFill rotWithShape="0">
                <a:blip r:embed="rId3"/>
                <a:stretch>
                  <a:fillRect t="-6897" b="-2586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406909"/>
            <a:ext cx="9372057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s-ES" sz="1539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95536" y="692696"/>
            <a:ext cx="8077957" cy="34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42" tIns="42571" rIns="85142" bIns="42571" anchor="ctr">
            <a:spAutoFit/>
          </a:bodyPr>
          <a:lstStyle/>
          <a:p>
            <a:pPr defTabSz="851135"/>
            <a:r>
              <a:rPr lang="es-ES_tradnl" sz="171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es-ES_tradnl" sz="171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ES_tradnl" sz="171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r>
              <a:rPr lang="es-ES_tradnl" sz="171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s-ES_tradnl" sz="171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Constrained</a:t>
            </a:r>
            <a:r>
              <a:rPr lang="es-ES_tradnl" sz="171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  <a:r>
              <a:rPr lang="es-ES_tradnl" sz="171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data (CFD) </a:t>
            </a:r>
            <a:r>
              <a:rPr lang="es-ES_tradnl" sz="171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ES_tradnl" sz="171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“</a:t>
            </a:r>
            <a:r>
              <a:rPr lang="es-ES_tradnl" sz="171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piece-wise”function</a:t>
            </a:r>
            <a:r>
              <a:rPr lang="es-ES_tradnl" sz="171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 to 1.42 </a:t>
            </a:r>
            <a:r>
              <a:rPr lang="es-ES_tradnl" sz="171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</a:t>
            </a:r>
            <a:endParaRPr lang="es-ES_tradnl" sz="1710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07439" y="1041818"/>
            <a:ext cx="8245760" cy="136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42" tIns="42571" rIns="85142" bIns="42571" anchor="ctr">
            <a:spAutoFit/>
          </a:bodyPr>
          <a:lstStyle/>
          <a:p>
            <a:pPr defTabSz="851135"/>
            <a:r>
              <a:rPr lang="es-ES_tradnl" sz="171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Recently</a:t>
            </a:r>
            <a:r>
              <a:rPr lang="es-ES_tradnl" sz="17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71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ES_tradnl" sz="17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71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ES_tradnl" sz="17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71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provided</a:t>
            </a:r>
            <a:r>
              <a:rPr lang="es-ES_tradnl" sz="17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“Global </a:t>
            </a:r>
            <a:r>
              <a:rPr lang="es-ES_tradnl" sz="171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  <a:r>
              <a:rPr lang="es-ES_tradnl" sz="17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in </a:t>
            </a:r>
            <a:r>
              <a:rPr lang="es-ES_tradnl" sz="171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terms</a:t>
            </a:r>
            <a:r>
              <a:rPr lang="es-ES_tradnl" sz="17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_tradnl" sz="171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</a:t>
            </a:r>
            <a:r>
              <a:rPr lang="es-ES_tradnl" sz="17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71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r>
              <a:rPr lang="es-ES_tradnl" sz="17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defTabSz="851135"/>
            <a:r>
              <a:rPr lang="es-ES_tradnl" sz="171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consistent</a:t>
            </a:r>
            <a:r>
              <a:rPr lang="es-ES_tradnl" sz="171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_tradnl" sz="171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sz="171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CFD and DR up to 1.4 </a:t>
            </a:r>
            <a:r>
              <a:rPr lang="es-ES_tradnl" sz="171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</a:t>
            </a:r>
            <a:r>
              <a:rPr lang="es-ES_tradnl" sz="171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s-ES_tradnl" sz="171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es-ES_tradnl" sz="171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in </a:t>
            </a:r>
            <a:r>
              <a:rPr lang="es-ES_tradnl" sz="171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sz="171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  <a:r>
              <a:rPr lang="es-ES_tradnl" sz="171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</a:t>
            </a:r>
            <a:endParaRPr lang="es-ES_tradnl" sz="171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51135"/>
            <a:r>
              <a:rPr lang="es-ES_tradnl" sz="171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s-ES_tradnl" sz="171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sz="171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elastic</a:t>
            </a:r>
            <a:r>
              <a:rPr lang="es-ES_tradnl" sz="171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lang="es-ES_tradnl" sz="171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_tradnl" sz="171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sz="171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dispersive</a:t>
            </a:r>
            <a:r>
              <a:rPr lang="es-ES_tradnl" sz="171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σ</a:t>
            </a:r>
            <a:r>
              <a:rPr lang="es-ES" sz="16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/f</a:t>
            </a:r>
            <a:r>
              <a:rPr lang="es-ES" sz="1600" baseline="-250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" sz="16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(500) </a:t>
            </a:r>
            <a:r>
              <a:rPr lang="es-ES" sz="16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and f</a:t>
            </a:r>
            <a:r>
              <a:rPr lang="es-ES" sz="1600" baseline="-250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" sz="16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(980</a:t>
            </a:r>
            <a:r>
              <a:rPr lang="es-ES" sz="16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) </a:t>
            </a:r>
            <a:r>
              <a:rPr lang="es-ES" sz="1600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poles</a:t>
            </a:r>
            <a:r>
              <a:rPr lang="es-ES" sz="16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.</a:t>
            </a:r>
          </a:p>
          <a:p>
            <a:pPr defTabSz="851135"/>
            <a:r>
              <a:rPr lang="es-ES" sz="1600" dirty="0">
                <a:solidFill>
                  <a:srgbClr val="00FFFF"/>
                </a:solidFill>
                <a:latin typeface="Arial" charset="0"/>
                <a:cs typeface="Arial" panose="020B0604020202020204" pitchFamily="34" charset="0"/>
                <a:sym typeface="Symbol" pitchFamily="18" charset="2"/>
              </a:rPr>
              <a:t/>
            </a:r>
            <a:br>
              <a:rPr lang="es-ES" sz="1600" dirty="0">
                <a:solidFill>
                  <a:srgbClr val="00FFFF"/>
                </a:solidFill>
                <a:latin typeface="Arial" charset="0"/>
                <a:cs typeface="Arial" panose="020B0604020202020204" pitchFamily="34" charset="0"/>
                <a:sym typeface="Symbol" pitchFamily="18" charset="2"/>
              </a:rPr>
            </a:br>
            <a:r>
              <a:rPr lang="es-ES" sz="1600" dirty="0" smtClean="0">
                <a:solidFill>
                  <a:srgbClr val="00FFFF"/>
                </a:solidFill>
                <a:latin typeface="Arial" charset="0"/>
                <a:cs typeface="Arial" panose="020B0604020202020204" pitchFamily="34" charset="0"/>
                <a:sym typeface="Symbol" pitchFamily="18" charset="2"/>
              </a:rPr>
              <a:t>And </a:t>
            </a:r>
            <a:r>
              <a:rPr lang="es-ES" sz="1600" dirty="0" err="1" smtClean="0">
                <a:solidFill>
                  <a:srgbClr val="00FFFF"/>
                </a:solidFill>
                <a:latin typeface="Arial" charset="0"/>
                <a:cs typeface="Arial" panose="020B0604020202020204" pitchFamily="34" charset="0"/>
                <a:sym typeface="Symbol" pitchFamily="18" charset="2"/>
              </a:rPr>
              <a:t>continuously</a:t>
            </a:r>
            <a:r>
              <a:rPr lang="es-ES" sz="1600" dirty="0" smtClean="0">
                <a:solidFill>
                  <a:srgbClr val="00FFFF"/>
                </a:solidFill>
                <a:latin typeface="Arial" charset="0"/>
                <a:cs typeface="Arial" panose="020B0604020202020204" pitchFamily="34" charset="0"/>
                <a:sym typeface="Symbol" pitchFamily="18" charset="2"/>
              </a:rPr>
              <a:t> extended </a:t>
            </a:r>
            <a:r>
              <a:rPr lang="es-ES" sz="1600" dirty="0" err="1" smtClean="0">
                <a:solidFill>
                  <a:srgbClr val="00FFFF"/>
                </a:solidFill>
                <a:latin typeface="Arial" charset="0"/>
                <a:cs typeface="Arial" panose="020B0604020202020204" pitchFamily="34" charset="0"/>
                <a:sym typeface="Symbol" pitchFamily="18" charset="2"/>
              </a:rPr>
              <a:t>beyond</a:t>
            </a:r>
            <a:r>
              <a:rPr lang="es-ES" sz="1600" dirty="0" smtClean="0">
                <a:solidFill>
                  <a:srgbClr val="00FFFF"/>
                </a:solidFill>
                <a:latin typeface="Arial" charset="0"/>
                <a:cs typeface="Arial" panose="020B0604020202020204" pitchFamily="34" charset="0"/>
                <a:sym typeface="Symbol" pitchFamily="18" charset="2"/>
              </a:rPr>
              <a:t> 1.4 </a:t>
            </a:r>
            <a:r>
              <a:rPr lang="es-ES" sz="1600" dirty="0" err="1" smtClean="0">
                <a:solidFill>
                  <a:srgbClr val="00FFFF"/>
                </a:solidFill>
                <a:latin typeface="Arial" charset="0"/>
                <a:cs typeface="Arial" panose="020B0604020202020204" pitchFamily="34" charset="0"/>
                <a:sym typeface="Symbol" pitchFamily="18" charset="2"/>
              </a:rPr>
              <a:t>GeV</a:t>
            </a:r>
            <a:r>
              <a:rPr lang="es-ES" sz="1600" dirty="0" smtClean="0">
                <a:solidFill>
                  <a:srgbClr val="00FFFF"/>
                </a:solidFill>
                <a:latin typeface="Arial" charset="0"/>
                <a:cs typeface="Arial" panose="020B0604020202020204" pitchFamily="34" charset="0"/>
                <a:sym typeface="Symbol" pitchFamily="18" charset="2"/>
              </a:rPr>
              <a:t> to </a:t>
            </a:r>
            <a:r>
              <a:rPr lang="es-ES" sz="1600" dirty="0" err="1" smtClean="0">
                <a:solidFill>
                  <a:srgbClr val="00FFFF"/>
                </a:solidFill>
                <a:latin typeface="Arial" charset="0"/>
                <a:cs typeface="Arial" panose="020B0604020202020204" pitchFamily="34" charset="0"/>
                <a:sym typeface="Symbol" pitchFamily="18" charset="2"/>
              </a:rPr>
              <a:t>different</a:t>
            </a:r>
            <a:r>
              <a:rPr lang="es-ES" sz="1600" dirty="0" smtClean="0">
                <a:solidFill>
                  <a:srgbClr val="00FFFF"/>
                </a:solidFill>
                <a:latin typeface="Arial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s-ES" sz="1600" smtClean="0">
                <a:solidFill>
                  <a:srgbClr val="00FFFF"/>
                </a:solidFill>
                <a:latin typeface="Arial" charset="0"/>
                <a:cs typeface="Arial" panose="020B0604020202020204" pitchFamily="34" charset="0"/>
                <a:sym typeface="Symbol" pitchFamily="18" charset="2"/>
              </a:rPr>
              <a:t>data sets and f</a:t>
            </a:r>
            <a:r>
              <a:rPr lang="es-ES" sz="1600" baseline="-25000" smtClean="0">
                <a:solidFill>
                  <a:srgbClr val="00FFFF"/>
                </a:solidFill>
                <a:latin typeface="Arial" charset="0"/>
                <a:cs typeface="Arial" panose="020B0604020202020204" pitchFamily="34" charset="0"/>
                <a:sym typeface="Symbol" pitchFamily="18" charset="2"/>
              </a:rPr>
              <a:t>0</a:t>
            </a:r>
            <a:r>
              <a:rPr lang="es-ES" sz="1600" smtClean="0">
                <a:solidFill>
                  <a:srgbClr val="00FFFF"/>
                </a:solidFill>
                <a:latin typeface="Arial" charset="0"/>
                <a:cs typeface="Arial" panose="020B0604020202020204" pitchFamily="34" charset="0"/>
                <a:sym typeface="Symbol" pitchFamily="18" charset="2"/>
              </a:rPr>
              <a:t>(1500) scenarios</a:t>
            </a:r>
            <a:endParaRPr lang="es-ES_tradnl" sz="1710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356" y="2409681"/>
            <a:ext cx="5229674" cy="3608553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4593314" y="6018234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51135"/>
            <a:r>
              <a:rPr lang="es-ES_tradnl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ES_tradnl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“Global </a:t>
            </a:r>
            <a:r>
              <a:rPr lang="es-ES_tradnl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  <a:r>
              <a:rPr lang="es-ES_tradnl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s-ES_tradnl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_tradnl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actually</a:t>
            </a:r>
            <a:r>
              <a:rPr lang="es-ES_tradnl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slightly</a:t>
            </a:r>
            <a:r>
              <a:rPr lang="es-ES_tradnl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endParaRPr lang="es-ES_tradnl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51135"/>
            <a:r>
              <a:rPr lang="es-ES_tradnl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_tradnl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</a:t>
            </a:r>
            <a:r>
              <a:rPr lang="es-ES_tradnl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ES_tradnl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Dispersion</a:t>
            </a:r>
            <a:r>
              <a:rPr lang="es-ES_tradnl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</a:t>
            </a:r>
            <a:endParaRPr lang="es-ES_tradnl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9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30424"/>
          <a:stretch/>
        </p:blipFill>
        <p:spPr>
          <a:xfrm>
            <a:off x="1738695" y="2259522"/>
            <a:ext cx="5461377" cy="2129665"/>
          </a:xfrm>
          <a:prstGeom prst="rect">
            <a:avLst/>
          </a:prstGeom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59904" y="44624"/>
            <a:ext cx="2943944" cy="34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020" tIns="40552" rIns="81020" bIns="40552">
            <a:spAutoFit/>
          </a:bodyPr>
          <a:lstStyle/>
          <a:p>
            <a:pPr defTabSz="810453"/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Pole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from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l-GR" sz="16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ππ→ </a:t>
            </a:r>
            <a:r>
              <a:rPr lang="el-GR" sz="16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ππ</a:t>
            </a:r>
            <a:r>
              <a:rPr lang="es-ES" sz="16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. FDR+C</a:t>
            </a:r>
            <a:r>
              <a:rPr lang="es-ES" sz="1600" baseline="-250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N</a:t>
            </a:r>
            <a:endParaRPr lang="en-GB" sz="1710" baseline="-2500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-36512" y="332656"/>
            <a:ext cx="9180512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4883" tIns="42441" rIns="84883" bIns="42441"/>
          <a:lstStyle/>
          <a:p>
            <a:pPr defTabSz="744194"/>
            <a:endParaRPr lang="es-ES" sz="1539">
              <a:solidFill>
                <a:srgbClr val="FFFFFF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95536" y="618850"/>
            <a:ext cx="4164654" cy="146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020" tIns="40552" rIns="81020" bIns="40552">
            <a:spAutoFit/>
          </a:bodyPr>
          <a:lstStyle/>
          <a:p>
            <a:pPr defTabSz="810453"/>
            <a:r>
              <a:rPr lang="es-ES" smtClean="0">
                <a:solidFill>
                  <a:schemeClr val="bg1"/>
                </a:solidFill>
                <a:sym typeface="Symbol" pitchFamily="18" charset="2"/>
              </a:rPr>
              <a:t>For </a:t>
            </a:r>
            <a:r>
              <a:rPr lang="el-GR">
                <a:solidFill>
                  <a:schemeClr val="bg1"/>
                </a:solidFill>
                <a:latin typeface="Arial" charset="0"/>
                <a:sym typeface="Symbol" pitchFamily="18" charset="2"/>
              </a:rPr>
              <a:t>ππ </a:t>
            </a:r>
            <a:r>
              <a:rPr lang="es-ES" smtClean="0">
                <a:solidFill>
                  <a:schemeClr val="bg1"/>
                </a:solidFill>
                <a:sym typeface="Symbol" pitchFamily="18" charset="2"/>
              </a:rPr>
              <a:t>we 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use </a:t>
            </a:r>
            <a:r>
              <a:rPr lang="es-ES" err="1" smtClean="0">
                <a:solidFill>
                  <a:schemeClr val="bg1"/>
                </a:solidFill>
                <a:sym typeface="Symbol" pitchFamily="18" charset="2"/>
              </a:rPr>
              <a:t>both</a:t>
            </a:r>
            <a:r>
              <a:rPr lang="es-ES" smtClean="0">
                <a:solidFill>
                  <a:schemeClr val="bg1"/>
                </a:solidFill>
                <a:sym typeface="Symbol" pitchFamily="18" charset="2"/>
              </a:rPr>
              <a:t> inputs</a:t>
            </a:r>
          </a:p>
          <a:p>
            <a:pPr defTabSz="810453"/>
            <a:endParaRPr lang="es-ES" dirty="0" smtClean="0">
              <a:solidFill>
                <a:schemeClr val="bg1"/>
              </a:solidFill>
              <a:sym typeface="Symbol" pitchFamily="18" charset="2"/>
            </a:endParaRPr>
          </a:p>
          <a:p>
            <a:pPr marL="285750" indent="-285750" defTabSz="810453">
              <a:buFontTx/>
              <a:buChar char="-"/>
            </a:pP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Piece-wise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Constrained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fit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to data (</a:t>
            </a:r>
            <a:r>
              <a:rPr lang="es-ES" smtClean="0">
                <a:solidFill>
                  <a:schemeClr val="bg1"/>
                </a:solidFill>
                <a:sym typeface="Symbol" pitchFamily="18" charset="2"/>
              </a:rPr>
              <a:t>CFD)</a:t>
            </a:r>
          </a:p>
          <a:p>
            <a:pPr marL="285750" indent="-285750" defTabSz="810453">
              <a:buFontTx/>
              <a:buChar char="-"/>
            </a:pPr>
            <a:endParaRPr lang="es-ES" dirty="0" smtClean="0">
              <a:solidFill>
                <a:schemeClr val="bg1"/>
              </a:solidFill>
              <a:sym typeface="Symbol" pitchFamily="18" charset="2"/>
            </a:endParaRPr>
          </a:p>
          <a:p>
            <a:pPr marL="285750" indent="-285750" defTabSz="810453">
              <a:buFontTx/>
              <a:buChar char="-"/>
            </a:pPr>
            <a:r>
              <a:rPr lang="es-ES" smtClean="0">
                <a:solidFill>
                  <a:schemeClr val="bg1"/>
                </a:solidFill>
                <a:sym typeface="Symbol" pitchFamily="18" charset="2"/>
              </a:rPr>
              <a:t>3 Global 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“</a:t>
            </a:r>
            <a:r>
              <a:rPr lang="es-ES" err="1" smtClean="0">
                <a:solidFill>
                  <a:schemeClr val="bg1"/>
                </a:solidFill>
                <a:sym typeface="Symbol" pitchFamily="18" charset="2"/>
              </a:rPr>
              <a:t>Constrained</a:t>
            </a:r>
            <a:r>
              <a:rPr lang="es-ES" smtClean="0">
                <a:solidFill>
                  <a:schemeClr val="bg1"/>
                </a:solidFill>
                <a:sym typeface="Symbol" pitchFamily="18" charset="2"/>
              </a:rPr>
              <a:t> fits 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to </a:t>
            </a:r>
            <a:r>
              <a:rPr lang="es-ES" smtClean="0">
                <a:solidFill>
                  <a:schemeClr val="bg1"/>
                </a:solidFill>
                <a:sym typeface="Symbol" pitchFamily="18" charset="2"/>
              </a:rPr>
              <a:t>data”</a:t>
            </a:r>
            <a:endParaRPr lang="en-GB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771800" y="5289978"/>
            <a:ext cx="4102606" cy="35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020" tIns="40552" rIns="81020" bIns="40552">
            <a:spAutoFit/>
          </a:bodyPr>
          <a:lstStyle/>
          <a:p>
            <a:pPr defTabSz="810453"/>
            <a:r>
              <a:rPr lang="es-ES" smtClean="0">
                <a:solidFill>
                  <a:schemeClr val="bg1"/>
                </a:solidFill>
                <a:sym typeface="Symbol" pitchFamily="18" charset="2"/>
              </a:rPr>
              <a:t>Our final FDR+C</a:t>
            </a:r>
            <a:r>
              <a:rPr lang="es-ES" baseline="-25000" smtClean="0">
                <a:solidFill>
                  <a:schemeClr val="bg1"/>
                </a:solidFill>
                <a:sym typeface="Symbol" pitchFamily="18" charset="2"/>
              </a:rPr>
              <a:t>N</a:t>
            </a:r>
            <a:r>
              <a:rPr lang="es-ES" smtClean="0">
                <a:solidFill>
                  <a:schemeClr val="bg1"/>
                </a:solidFill>
                <a:sym typeface="Symbol" pitchFamily="18" charset="2"/>
              </a:rPr>
              <a:t> result covers them all</a:t>
            </a:r>
            <a:endParaRPr lang="en-GB" dirty="0">
              <a:solidFill>
                <a:schemeClr val="bg1"/>
              </a:solidFill>
              <a:sym typeface="Symbol" pitchFamily="18" charset="2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0" t="67749" r="5319" b="19208"/>
          <a:stretch/>
        </p:blipFill>
        <p:spPr>
          <a:xfrm>
            <a:off x="2123728" y="5733256"/>
            <a:ext cx="4896544" cy="576064"/>
          </a:xfrm>
          <a:prstGeom prst="rect">
            <a:avLst/>
          </a:prstGeom>
          <a:ln w="38100">
            <a:solidFill>
              <a:srgbClr val="00FFFF"/>
            </a:solidFill>
          </a:ln>
        </p:spPr>
      </p:pic>
    </p:spTree>
    <p:extLst>
      <p:ext uri="{BB962C8B-B14F-4D97-AF65-F5344CB8AC3E}">
        <p14:creationId xmlns:p14="http://schemas.microsoft.com/office/powerpoint/2010/main" val="389940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" b="36620"/>
          <a:stretch/>
        </p:blipFill>
        <p:spPr>
          <a:xfrm>
            <a:off x="4262302" y="1628627"/>
            <a:ext cx="4881698" cy="3024336"/>
          </a:xfrm>
          <a:prstGeom prst="rect">
            <a:avLst/>
          </a:prstGeom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-3477" y="346885"/>
            <a:ext cx="9147477" cy="42526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4883" tIns="42441" rIns="84883" bIns="42441"/>
          <a:lstStyle/>
          <a:p>
            <a:pPr defTabSz="744194"/>
            <a:endParaRPr lang="es-ES" sz="1539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1520" y="528393"/>
            <a:ext cx="6755299" cy="174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020" tIns="40552" rIns="81020" bIns="40552">
            <a:spAutoFit/>
          </a:bodyPr>
          <a:lstStyle/>
          <a:p>
            <a:pPr defTabSz="810453"/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-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Even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though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u="sng" dirty="0" smtClean="0">
                <a:solidFill>
                  <a:schemeClr val="bg1"/>
                </a:solidFill>
                <a:sym typeface="Symbol" pitchFamily="18" charset="2"/>
              </a:rPr>
              <a:t>Roy-</a:t>
            </a:r>
            <a:r>
              <a:rPr lang="es-ES" u="sng" dirty="0" err="1" smtClean="0">
                <a:solidFill>
                  <a:schemeClr val="bg1"/>
                </a:solidFill>
                <a:sym typeface="Symbol" pitchFamily="18" charset="2"/>
              </a:rPr>
              <a:t>like</a:t>
            </a:r>
            <a:r>
              <a:rPr lang="es-ES" u="sng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u="sng" dirty="0" err="1" smtClean="0">
                <a:solidFill>
                  <a:schemeClr val="bg1"/>
                </a:solidFill>
                <a:sym typeface="Symbol" pitchFamily="18" charset="2"/>
              </a:rPr>
              <a:t>Eqs</a:t>
            </a:r>
            <a:r>
              <a:rPr lang="es-ES" u="sng" dirty="0" smtClean="0">
                <a:solidFill>
                  <a:srgbClr val="66FFFF"/>
                </a:solidFill>
                <a:sym typeface="Symbol" pitchFamily="18" charset="2"/>
              </a:rPr>
              <a:t>. 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(GKPY)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not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rigorously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valid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above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1.1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GeV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,</a:t>
            </a:r>
          </a:p>
          <a:p>
            <a:pPr defTabSz="810453"/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Their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extrapolation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is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still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pretty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decent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up to a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few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100s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MeV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beyond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.</a:t>
            </a:r>
          </a:p>
          <a:p>
            <a:pPr defTabSz="810453"/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If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we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extrapolate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them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to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get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the pole:</a:t>
            </a:r>
          </a:p>
          <a:p>
            <a:pPr defTabSz="810453"/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PERFECT CONSISTENCY</a:t>
            </a:r>
          </a:p>
          <a:p>
            <a:pPr defTabSz="810453"/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This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confirms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the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scalar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assignment</a:t>
            </a:r>
            <a:endParaRPr lang="es-ES" dirty="0" smtClean="0">
              <a:solidFill>
                <a:srgbClr val="66FFFF"/>
              </a:solidFill>
              <a:sym typeface="Symbol" pitchFamily="18" charset="2"/>
            </a:endParaRPr>
          </a:p>
          <a:p>
            <a:pPr defTabSz="810453"/>
            <a:endParaRPr lang="es-ES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7126" y="4941168"/>
            <a:ext cx="8729747" cy="174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020" tIns="40552" rIns="81020" bIns="40552">
            <a:spAutoFit/>
          </a:bodyPr>
          <a:lstStyle/>
          <a:p>
            <a:pPr defTabSz="810453"/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-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If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you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want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a simple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analytic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form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consistent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with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data up to 2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GeV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, </a:t>
            </a:r>
          </a:p>
          <a:p>
            <a:pPr defTabSz="810453"/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Disperion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>
                <a:solidFill>
                  <a:srgbClr val="66FFFF"/>
                </a:solidFill>
                <a:sym typeface="Symbol" pitchFamily="18" charset="2"/>
              </a:rPr>
              <a:t>R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elations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up to 1.42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GeV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and Roy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eqs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.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applicability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region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in the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complex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plane</a:t>
            </a:r>
            <a:endParaRPr lang="es-ES" dirty="0" smtClean="0">
              <a:solidFill>
                <a:srgbClr val="66FFFF"/>
              </a:solidFill>
              <a:sym typeface="Symbol" pitchFamily="18" charset="2"/>
            </a:endParaRPr>
          </a:p>
          <a:p>
            <a:pPr defTabSz="810453"/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as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well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as the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dispersive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l-GR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σ</a:t>
            </a:r>
            <a:r>
              <a:rPr lang="es-ES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/f</a:t>
            </a:r>
            <a:r>
              <a:rPr lang="es-ES" baseline="-250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(500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)  f</a:t>
            </a:r>
            <a:r>
              <a:rPr lang="es-ES" baseline="-250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(980</a:t>
            </a:r>
            <a:r>
              <a:rPr lang="es-ES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)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and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this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f</a:t>
            </a:r>
            <a:r>
              <a:rPr lang="es-ES" baseline="-250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(1370), </a:t>
            </a:r>
            <a:r>
              <a:rPr lang="es-ES" u="sng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use </a:t>
            </a:r>
            <a:r>
              <a:rPr lang="es-ES" u="sng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our</a:t>
            </a:r>
            <a:r>
              <a:rPr lang="es-ES" u="sng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“Global </a:t>
            </a:r>
            <a:r>
              <a:rPr lang="es-ES" u="sng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fit</a:t>
            </a:r>
            <a:r>
              <a:rPr lang="es-ES" u="sng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”</a:t>
            </a:r>
          </a:p>
          <a:p>
            <a:pPr defTabSz="810453"/>
            <a:endParaRPr lang="es-ES" u="sng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  <a:p>
            <a:pPr defTabSz="810453"/>
            <a:r>
              <a:rPr lang="es-ES" dirty="0">
                <a:solidFill>
                  <a:srgbClr val="66FFFF"/>
                </a:solidFill>
                <a:sym typeface="Symbol" pitchFamily="18" charset="2"/>
              </a:rPr>
              <a:t>f</a:t>
            </a:r>
            <a:r>
              <a:rPr lang="es-ES" baseline="-25000" dirty="0">
                <a:solidFill>
                  <a:srgbClr val="66FFFF"/>
                </a:solidFill>
                <a:sym typeface="Symbol" pitchFamily="18" charset="2"/>
              </a:rPr>
              <a:t>0</a:t>
            </a:r>
            <a:r>
              <a:rPr lang="es-ES" dirty="0">
                <a:solidFill>
                  <a:srgbClr val="66FFFF"/>
                </a:solidFill>
                <a:sym typeface="Symbol" pitchFamily="18" charset="2"/>
              </a:rPr>
              <a:t>(1370) </a:t>
            </a:r>
            <a:r>
              <a:rPr lang="es-ES" dirty="0" err="1">
                <a:solidFill>
                  <a:srgbClr val="66FFFF"/>
                </a:solidFill>
                <a:sym typeface="Symbol" pitchFamily="18" charset="2"/>
              </a:rPr>
              <a:t>poles</a:t>
            </a:r>
            <a:r>
              <a:rPr lang="es-ES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>
                <a:solidFill>
                  <a:srgbClr val="66FFFF"/>
                </a:solidFill>
                <a:sym typeface="Symbol" pitchFamily="18" charset="2"/>
              </a:rPr>
              <a:t>consistent</a:t>
            </a:r>
            <a:r>
              <a:rPr lang="es-ES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>
                <a:solidFill>
                  <a:srgbClr val="66FFFF"/>
                </a:solidFill>
                <a:sym typeface="Symbol" pitchFamily="18" charset="2"/>
              </a:rPr>
              <a:t>with</a:t>
            </a:r>
            <a:r>
              <a:rPr lang="es-ES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>
                <a:solidFill>
                  <a:srgbClr val="66FFFF"/>
                </a:solidFill>
                <a:sym typeface="Symbol" pitchFamily="18" charset="2"/>
              </a:rPr>
              <a:t>explicit</a:t>
            </a:r>
            <a:r>
              <a:rPr lang="es-ES" dirty="0">
                <a:solidFill>
                  <a:srgbClr val="66FFFF"/>
                </a:solidFill>
                <a:sym typeface="Symbol" pitchFamily="18" charset="2"/>
              </a:rPr>
              <a:t> pole in </a:t>
            </a:r>
            <a:r>
              <a:rPr lang="es-ES" dirty="0" err="1">
                <a:solidFill>
                  <a:srgbClr val="66FFFF"/>
                </a:solidFill>
                <a:sym typeface="Symbol" pitchFamily="18" charset="2"/>
              </a:rPr>
              <a:t>parameterization</a:t>
            </a:r>
            <a:r>
              <a:rPr lang="es-ES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>
                <a:solidFill>
                  <a:srgbClr val="66FFFF"/>
                </a:solidFill>
                <a:sym typeface="Symbol" pitchFamily="18" charset="2"/>
              </a:rPr>
              <a:t>or</a:t>
            </a:r>
            <a:r>
              <a:rPr lang="es-ES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>
                <a:solidFill>
                  <a:srgbClr val="66FFFF"/>
                </a:solidFill>
                <a:sym typeface="Symbol" pitchFamily="18" charset="2"/>
              </a:rPr>
              <a:t>with</a:t>
            </a:r>
            <a:r>
              <a:rPr lang="es-ES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>
                <a:solidFill>
                  <a:srgbClr val="66FFFF"/>
                </a:solidFill>
                <a:sym typeface="Symbol" pitchFamily="18" charset="2"/>
              </a:rPr>
              <a:t>different</a:t>
            </a:r>
            <a:r>
              <a:rPr lang="es-ES" dirty="0">
                <a:solidFill>
                  <a:srgbClr val="66FFFF"/>
                </a:solidFill>
                <a:sym typeface="Symbol" pitchFamily="18" charset="2"/>
              </a:rPr>
              <a:t> </a:t>
            </a:r>
          </a:p>
          <a:p>
            <a:pPr defTabSz="810453"/>
            <a:r>
              <a:rPr lang="es-ES" dirty="0" err="1">
                <a:solidFill>
                  <a:srgbClr val="66FFFF"/>
                </a:solidFill>
                <a:sym typeface="Symbol" pitchFamily="18" charset="2"/>
              </a:rPr>
              <a:t>analytic</a:t>
            </a:r>
            <a:r>
              <a:rPr lang="es-ES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>
                <a:solidFill>
                  <a:srgbClr val="66FFFF"/>
                </a:solidFill>
                <a:sym typeface="Symbol" pitchFamily="18" charset="2"/>
              </a:rPr>
              <a:t>continuation</a:t>
            </a:r>
            <a:r>
              <a:rPr lang="es-ES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>
                <a:solidFill>
                  <a:srgbClr val="66FFFF"/>
                </a:solidFill>
                <a:sym typeface="Symbol" pitchFamily="18" charset="2"/>
              </a:rPr>
              <a:t>methods</a:t>
            </a:r>
            <a:endParaRPr lang="es-ES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1520" y="20079"/>
            <a:ext cx="15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Further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checks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251520" y="2442949"/>
                <a:ext cx="4572000" cy="148130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810453"/>
                <a:r>
                  <a:rPr lang="es-ES" dirty="0">
                    <a:solidFill>
                      <a:srgbClr val="66FFFF"/>
                    </a:solidFill>
                    <a:sym typeface="Symbol" pitchFamily="18" charset="2"/>
                  </a:rPr>
                  <a:t>In </a:t>
                </a:r>
                <a:r>
                  <a:rPr lang="es-ES" dirty="0" err="1">
                    <a:solidFill>
                      <a:srgbClr val="66FFFF"/>
                    </a:solidFill>
                    <a:sym typeface="Symbol" pitchFamily="18" charset="2"/>
                  </a:rPr>
                  <a:t>addition</a:t>
                </a:r>
                <a:r>
                  <a:rPr lang="es-ES" dirty="0">
                    <a:solidFill>
                      <a:srgbClr val="66FFFF"/>
                    </a:solidFill>
                    <a:sym typeface="Symbol" pitchFamily="18" charset="2"/>
                  </a:rPr>
                  <a:t>, </a:t>
                </a:r>
                <a:r>
                  <a:rPr lang="es-ES" dirty="0" err="1">
                    <a:solidFill>
                      <a:srgbClr val="66FFFF"/>
                    </a:solidFill>
                    <a:sym typeface="Symbol" pitchFamily="18" charset="2"/>
                  </a:rPr>
                  <a:t>since</a:t>
                </a:r>
                <a:r>
                  <a:rPr lang="es-ES" dirty="0">
                    <a:solidFill>
                      <a:srgbClr val="66FFFF"/>
                    </a:solidFill>
                    <a:sym typeface="Symbol" pitchFamily="18" charset="2"/>
                  </a:rPr>
                  <a:t> f</a:t>
                </a:r>
                <a:r>
                  <a:rPr lang="es-ES" baseline="-25000" dirty="0">
                    <a:solidFill>
                      <a:srgbClr val="66FFFF"/>
                    </a:solidFill>
                    <a:sym typeface="Symbol" pitchFamily="18" charset="2"/>
                  </a:rPr>
                  <a:t>2</a:t>
                </a:r>
                <a:r>
                  <a:rPr lang="es-ES" dirty="0">
                    <a:solidFill>
                      <a:srgbClr val="66FFFF"/>
                    </a:solidFill>
                    <a:sym typeface="Symbol" pitchFamily="18" charset="2"/>
                  </a:rPr>
                  <a:t>(1270) </a:t>
                </a:r>
                <a:r>
                  <a:rPr lang="es-ES" dirty="0" err="1">
                    <a:solidFill>
                      <a:srgbClr val="66FFFF"/>
                    </a:solidFill>
                    <a:sym typeface="Symbol" pitchFamily="18" charset="2"/>
                  </a:rPr>
                  <a:t>not</a:t>
                </a:r>
                <a:r>
                  <a:rPr lang="es-ES" dirty="0">
                    <a:solidFill>
                      <a:srgbClr val="66FFFF"/>
                    </a:solidFill>
                    <a:sym typeface="Symbol" pitchFamily="18" charset="2"/>
                  </a:rPr>
                  <a:t> </a:t>
                </a:r>
                <a:r>
                  <a:rPr lang="es-ES" dirty="0" err="1">
                    <a:solidFill>
                      <a:srgbClr val="66FFFF"/>
                    </a:solidFill>
                    <a:sym typeface="Symbol" pitchFamily="18" charset="2"/>
                  </a:rPr>
                  <a:t>present</a:t>
                </a:r>
                <a:r>
                  <a:rPr lang="es-ES" dirty="0">
                    <a:solidFill>
                      <a:srgbClr val="66FFFF"/>
                    </a:solidFill>
                    <a:sym typeface="Symbol" pitchFamily="18" charset="2"/>
                  </a:rPr>
                  <a:t> in</a:t>
                </a:r>
              </a:p>
              <a:p>
                <a:pPr defTabSz="810453"/>
                <a:r>
                  <a:rPr lang="es-ES" dirty="0" err="1">
                    <a:solidFill>
                      <a:srgbClr val="66FFFF"/>
                    </a:solidFill>
                    <a:sym typeface="Symbol" pitchFamily="18" charset="2"/>
                  </a:rPr>
                  <a:t>partial</a:t>
                </a:r>
                <a:r>
                  <a:rPr lang="es-ES" dirty="0">
                    <a:solidFill>
                      <a:srgbClr val="66FFFF"/>
                    </a:solidFill>
                    <a:sym typeface="Symbol" pitchFamily="18" charset="2"/>
                  </a:rPr>
                  <a:t> wave,, </a:t>
                </a:r>
                <a:r>
                  <a:rPr lang="es-ES" dirty="0" err="1">
                    <a:solidFill>
                      <a:srgbClr val="66FFFF"/>
                    </a:solidFill>
                    <a:sym typeface="Symbol" pitchFamily="18" charset="2"/>
                  </a:rPr>
                  <a:t>we</a:t>
                </a:r>
                <a:r>
                  <a:rPr lang="es-ES" dirty="0">
                    <a:solidFill>
                      <a:srgbClr val="66FFFF"/>
                    </a:solidFill>
                    <a:sym typeface="Symbol" pitchFamily="18" charset="2"/>
                  </a:rPr>
                  <a:t> can use the </a:t>
                </a:r>
              </a:p>
              <a:p>
                <a:pPr defTabSz="810453"/>
                <a:r>
                  <a:rPr lang="es-ES" dirty="0" err="1">
                    <a:solidFill>
                      <a:schemeClr val="bg1"/>
                    </a:solidFill>
                    <a:sym typeface="Symbol" pitchFamily="18" charset="2"/>
                  </a:rPr>
                  <a:t>Padé</a:t>
                </a:r>
                <a:r>
                  <a:rPr lang="es-ES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:r>
                  <a:rPr lang="es-ES" dirty="0" err="1">
                    <a:solidFill>
                      <a:schemeClr val="bg1"/>
                    </a:solidFill>
                    <a:sym typeface="Symbol" pitchFamily="18" charset="2"/>
                  </a:rPr>
                  <a:t>sequence</a:t>
                </a:r>
                <a:r>
                  <a:rPr lang="es-ES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:r>
                  <a:rPr lang="es-ES" dirty="0" err="1">
                    <a:solidFill>
                      <a:schemeClr val="bg1"/>
                    </a:solidFill>
                    <a:sym typeface="Symbol" pitchFamily="18" charset="2"/>
                  </a:rPr>
                  <a:t>Method</a:t>
                </a:r>
                <a:r>
                  <a:rPr lang="es-ES" dirty="0">
                    <a:solidFill>
                      <a:srgbClr val="66FFFF"/>
                    </a:solidFill>
                    <a:sym typeface="Symbol" pitchFamily="18" charset="2"/>
                  </a:rPr>
                  <a:t>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i="1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s-ES" i="1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𝑃</m:t>
                        </m:r>
                      </m:e>
                      <m:sub>
                        <m:r>
                          <a:rPr lang="es-ES" i="1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𝑀</m:t>
                        </m:r>
                      </m:sub>
                      <m:sup>
                        <m:r>
                          <a:rPr lang="es-ES" i="1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s-ES" dirty="0">
                    <a:solidFill>
                      <a:srgbClr val="66FFFF"/>
                    </a:solidFill>
                    <a:sym typeface="Symbol" pitchFamily="18" charset="2"/>
                  </a:rPr>
                  <a:t>)</a:t>
                </a:r>
              </a:p>
              <a:p>
                <a:pPr defTabSz="810453"/>
                <a:r>
                  <a:rPr lang="es-ES" dirty="0" err="1">
                    <a:solidFill>
                      <a:srgbClr val="66FFFF"/>
                    </a:solidFill>
                    <a:sym typeface="Symbol" pitchFamily="18" charset="2"/>
                  </a:rPr>
                  <a:t>for</a:t>
                </a:r>
                <a:r>
                  <a:rPr lang="es-ES" dirty="0">
                    <a:solidFill>
                      <a:srgbClr val="66FFFF"/>
                    </a:solidFill>
                    <a:sym typeface="Symbol" pitchFamily="18" charset="2"/>
                  </a:rPr>
                  <a:t> </a:t>
                </a:r>
                <a:r>
                  <a:rPr lang="es-ES" dirty="0" err="1">
                    <a:solidFill>
                      <a:srgbClr val="66FFFF"/>
                    </a:solidFill>
                    <a:sym typeface="Symbol" pitchFamily="18" charset="2"/>
                  </a:rPr>
                  <a:t>analytic</a:t>
                </a:r>
                <a:r>
                  <a:rPr lang="es-ES" dirty="0">
                    <a:solidFill>
                      <a:srgbClr val="66FFFF"/>
                    </a:solidFill>
                    <a:sym typeface="Symbol" pitchFamily="18" charset="2"/>
                  </a:rPr>
                  <a:t> </a:t>
                </a:r>
                <a:r>
                  <a:rPr lang="es-ES" dirty="0" err="1">
                    <a:solidFill>
                      <a:srgbClr val="66FFFF"/>
                    </a:solidFill>
                    <a:sym typeface="Symbol" pitchFamily="18" charset="2"/>
                  </a:rPr>
                  <a:t>continuation</a:t>
                </a:r>
                <a:r>
                  <a:rPr lang="es-ES" dirty="0">
                    <a:solidFill>
                      <a:srgbClr val="66FFFF"/>
                    </a:solidFill>
                    <a:sym typeface="Symbol" pitchFamily="18" charset="2"/>
                  </a:rPr>
                  <a:t>.</a:t>
                </a:r>
              </a:p>
              <a:p>
                <a:pPr defTabSz="810453"/>
                <a:r>
                  <a:rPr lang="es-ES" dirty="0">
                    <a:solidFill>
                      <a:srgbClr val="66FFFF"/>
                    </a:solidFill>
                    <a:sym typeface="Symbol" pitchFamily="18" charset="2"/>
                  </a:rPr>
                  <a:t>PERFECT CONSISTENCY</a:t>
                </a:r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442949"/>
                <a:ext cx="4572000" cy="1481303"/>
              </a:xfrm>
              <a:prstGeom prst="rect">
                <a:avLst/>
              </a:prstGeom>
              <a:blipFill rotWithShape="0">
                <a:blip r:embed="rId4"/>
                <a:stretch>
                  <a:fillRect l="-1067" t="-2469" b="-5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66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95536" y="538844"/>
            <a:ext cx="6114226" cy="139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020" tIns="40552" rIns="81020" bIns="40552">
            <a:spAutoFit/>
          </a:bodyPr>
          <a:lstStyle/>
          <a:p>
            <a:pPr defTabSz="810453"/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Roy-Steiner </a:t>
            </a:r>
            <a:r>
              <a:rPr lang="el-GR" sz="16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ππ→</a:t>
            </a:r>
            <a:r>
              <a:rPr lang="es-ES" sz="16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KK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equations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applicability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proved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up to 1.47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GeV</a:t>
            </a:r>
            <a:endParaRPr lang="es-ES_tradnl" sz="1710" dirty="0" smtClean="0">
              <a:solidFill>
                <a:schemeClr val="bg1"/>
              </a:solidFill>
              <a:sym typeface="Symbol" pitchFamily="18" charset="2"/>
            </a:endParaRPr>
          </a:p>
          <a:p>
            <a:pPr defTabSz="810453"/>
            <a:r>
              <a:rPr lang="es-ES_tradnl" sz="1710" dirty="0" err="1">
                <a:solidFill>
                  <a:schemeClr val="bg1"/>
                </a:solidFill>
                <a:sym typeface="Symbol" pitchFamily="18" charset="2"/>
              </a:rPr>
              <a:t>Nice</a:t>
            </a:r>
            <a:r>
              <a:rPr lang="es-ES_tradnl" sz="171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dirty="0" err="1">
                <a:solidFill>
                  <a:schemeClr val="bg1"/>
                </a:solidFill>
                <a:sym typeface="Symbol" pitchFamily="18" charset="2"/>
              </a:rPr>
              <a:t>because</a:t>
            </a:r>
            <a:r>
              <a:rPr lang="es-ES_tradnl" sz="171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dirty="0" err="1">
                <a:solidFill>
                  <a:schemeClr val="bg1"/>
                </a:solidFill>
                <a:sym typeface="Symbol" pitchFamily="18" charset="2"/>
              </a:rPr>
              <a:t>they</a:t>
            </a:r>
            <a:r>
              <a:rPr lang="es-ES_tradnl" sz="171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dirty="0" err="1">
                <a:solidFill>
                  <a:schemeClr val="bg1"/>
                </a:solidFill>
                <a:sym typeface="Symbol" pitchFamily="18" charset="2"/>
              </a:rPr>
              <a:t>constrain</a:t>
            </a:r>
            <a:r>
              <a:rPr lang="es-ES_tradnl" sz="171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dirty="0" err="1">
                <a:solidFill>
                  <a:schemeClr val="bg1"/>
                </a:solidFill>
                <a:sym typeface="Symbol" pitchFamily="18" charset="2"/>
              </a:rPr>
              <a:t>the</a:t>
            </a:r>
            <a:r>
              <a:rPr lang="es-ES_tradnl" sz="171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dirty="0" err="1">
                <a:solidFill>
                  <a:schemeClr val="bg1"/>
                </a:solidFill>
                <a:sym typeface="Symbol" pitchFamily="18" charset="2"/>
              </a:rPr>
              <a:t>partial</a:t>
            </a:r>
            <a:r>
              <a:rPr lang="es-ES_tradnl" sz="1710" dirty="0">
                <a:solidFill>
                  <a:schemeClr val="bg1"/>
                </a:solidFill>
                <a:sym typeface="Symbol" pitchFamily="18" charset="2"/>
              </a:rPr>
              <a:t> wave</a:t>
            </a:r>
          </a:p>
          <a:p>
            <a:pPr defTabSz="810453"/>
            <a:endParaRPr lang="es-ES_tradnl" sz="1710" dirty="0" smtClean="0">
              <a:solidFill>
                <a:schemeClr val="bg1"/>
              </a:solidFill>
              <a:sym typeface="Symbol" pitchFamily="18" charset="2"/>
            </a:endParaRPr>
          </a:p>
          <a:p>
            <a:pPr defTabSz="810453"/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Unfortunately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the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f</a:t>
            </a:r>
            <a:r>
              <a:rPr lang="es-ES_tradnl" sz="1710" baseline="-25000" dirty="0" smtClean="0">
                <a:solidFill>
                  <a:schemeClr val="bg1"/>
                </a:solidFill>
                <a:sym typeface="Symbol" pitchFamily="18" charset="2"/>
              </a:rPr>
              <a:t>0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(1370)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couples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even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less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strongly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to KK</a:t>
            </a:r>
          </a:p>
          <a:p>
            <a:pPr defTabSz="810453"/>
            <a:endParaRPr lang="en-GB" sz="1710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03959" y="2111110"/>
            <a:ext cx="8065979" cy="139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020" tIns="40552" rIns="81020" bIns="40552">
            <a:spAutoFit/>
          </a:bodyPr>
          <a:lstStyle/>
          <a:p>
            <a:pPr defTabSz="810453"/>
            <a:r>
              <a:rPr lang="es-ES_tradnl" sz="1710" smtClean="0">
                <a:solidFill>
                  <a:schemeClr val="bg1"/>
                </a:solidFill>
                <a:sym typeface="Symbol" pitchFamily="18" charset="2"/>
              </a:rPr>
              <a:t>However, we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always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find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a pole in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the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S0 wave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around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1300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MeV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,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for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err="1" smtClean="0">
                <a:solidFill>
                  <a:schemeClr val="bg1"/>
                </a:solidFill>
                <a:sym typeface="Symbol" pitchFamily="18" charset="2"/>
              </a:rPr>
              <a:t>both</a:t>
            </a:r>
            <a:r>
              <a:rPr lang="es-ES_tradnl" sz="1710" smtClean="0">
                <a:solidFill>
                  <a:schemeClr val="bg1"/>
                </a:solidFill>
                <a:sym typeface="Symbol" pitchFamily="18" charset="2"/>
              </a:rPr>
              <a:t> CFD solutions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.</a:t>
            </a:r>
          </a:p>
          <a:p>
            <a:pPr defTabSz="810453"/>
            <a:endParaRPr lang="es-ES_tradnl" sz="1710" dirty="0" smtClean="0">
              <a:solidFill>
                <a:schemeClr val="bg1"/>
              </a:solidFill>
              <a:sym typeface="Symbol" pitchFamily="18" charset="2"/>
            </a:endParaRPr>
          </a:p>
          <a:p>
            <a:pPr defTabSz="810453"/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But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large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uncertainty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completely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dominated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by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choice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of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matching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point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t</a:t>
            </a:r>
            <a:r>
              <a:rPr lang="es-ES_tradnl" sz="1710" baseline="-25000" dirty="0" err="1" smtClean="0">
                <a:solidFill>
                  <a:srgbClr val="66FFFF"/>
                </a:solidFill>
                <a:sym typeface="Symbol" pitchFamily="18" charset="2"/>
              </a:rPr>
              <a:t>m</a:t>
            </a:r>
            <a:r>
              <a:rPr lang="es-ES_tradnl" sz="1710" baseline="-250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</a:p>
          <a:p>
            <a:pPr defTabSz="810453"/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for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Mushkelishvili</a:t>
            </a:r>
            <a:r>
              <a:rPr lang="es-ES_tradnl" sz="1710" dirty="0" err="1">
                <a:solidFill>
                  <a:srgbClr val="66FFFF"/>
                </a:solidFill>
                <a:sym typeface="Symbol" pitchFamily="18" charset="2"/>
              </a:rPr>
              <a:t>-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Omnés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input in Roy-Steiner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formalism</a:t>
            </a:r>
            <a:r>
              <a:rPr lang="es-ES_tradnl" sz="1710" smtClean="0">
                <a:solidFill>
                  <a:srgbClr val="66FFFF"/>
                </a:solidFill>
                <a:sym typeface="Symbol" pitchFamily="18" charset="2"/>
              </a:rPr>
              <a:t>. </a:t>
            </a:r>
          </a:p>
          <a:p>
            <a:pPr defTabSz="810453"/>
            <a:endParaRPr lang="es-ES_tradnl" sz="1710" smtClean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7504" y="44624"/>
            <a:ext cx="3960440" cy="60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020" tIns="40552" rIns="81020" bIns="40552">
            <a:spAutoFit/>
          </a:bodyPr>
          <a:lstStyle/>
          <a:p>
            <a:pPr defTabSz="810453"/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Pole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from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l-GR" sz="16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ππ</a:t>
            </a:r>
            <a:r>
              <a:rPr lang="el-GR" sz="16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→</a:t>
            </a:r>
            <a:r>
              <a:rPr lang="es-ES" sz="16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KK. </a:t>
            </a:r>
            <a:r>
              <a:rPr lang="es-ES" sz="16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Roy Steiner+C</a:t>
            </a:r>
            <a:r>
              <a:rPr lang="es-ES" sz="1600" baseline="-250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N</a:t>
            </a:r>
            <a:endParaRPr lang="en-GB" sz="2000" baseline="-25000">
              <a:solidFill>
                <a:srgbClr val="66FFFF"/>
              </a:solidFill>
              <a:sym typeface="Symbol" pitchFamily="18" charset="2"/>
            </a:endParaRPr>
          </a:p>
          <a:p>
            <a:pPr defTabSz="810453"/>
            <a:endParaRPr lang="en-GB" sz="171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1" y="349548"/>
            <a:ext cx="8820472" cy="14671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4883" tIns="42441" rIns="84883" bIns="42441"/>
          <a:lstStyle/>
          <a:p>
            <a:pPr defTabSz="744194"/>
            <a:endParaRPr lang="es-ES" sz="1539">
              <a:solidFill>
                <a:srgbClr val="FFFFFF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9" t="80162" r="5692" b="8261"/>
          <a:stretch/>
        </p:blipFill>
        <p:spPr>
          <a:xfrm>
            <a:off x="2254321" y="4005064"/>
            <a:ext cx="4635357" cy="52029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1594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0008E">
                <a:alpha val="37000"/>
              </a:srgbClr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7504" y="27732"/>
            <a:ext cx="1567853" cy="34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020" tIns="40552" rIns="81020" bIns="40552">
            <a:spAutoFit/>
          </a:bodyPr>
          <a:lstStyle/>
          <a:p>
            <a:pPr defTabSz="810453"/>
            <a:r>
              <a:rPr lang="es-ES" sz="1710" b="1" smtClean="0">
                <a:solidFill>
                  <a:srgbClr val="66FFFF"/>
                </a:solidFill>
                <a:sym typeface="Symbol" pitchFamily="18" charset="2"/>
              </a:rPr>
              <a:t>FINAL RESULTS:</a:t>
            </a:r>
            <a:endParaRPr lang="en-GB" sz="171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-3477" y="346885"/>
            <a:ext cx="9147477" cy="42526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4883" tIns="42441" rIns="84883" bIns="42441"/>
          <a:lstStyle/>
          <a:p>
            <a:pPr defTabSz="744194"/>
            <a:endParaRPr lang="es-ES" sz="1539">
              <a:solidFill>
                <a:srgbClr val="FFFFFF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26" y="548680"/>
            <a:ext cx="6320036" cy="410428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" t="67749" r="6222" b="19209"/>
          <a:stretch/>
        </p:blipFill>
        <p:spPr>
          <a:xfrm>
            <a:off x="133161" y="4936672"/>
            <a:ext cx="4896544" cy="387845"/>
          </a:xfrm>
          <a:prstGeom prst="rect">
            <a:avLst/>
          </a:prstGeom>
          <a:ln w="38100">
            <a:solidFill>
              <a:srgbClr val="00FFFF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" t="80162" r="6008" b="8261"/>
          <a:stretch/>
        </p:blipFill>
        <p:spPr>
          <a:xfrm>
            <a:off x="133161" y="5551298"/>
            <a:ext cx="4932000" cy="36371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5583250" y="4814460"/>
                <a:ext cx="273029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810453"/>
                <a:r>
                  <a:rPr lang="es-ES_tradnl" dirty="0" smtClean="0">
                    <a:solidFill>
                      <a:schemeClr val="bg1"/>
                    </a:solidFill>
                    <a:sym typeface="Symbol" pitchFamily="18" charset="2"/>
                  </a:rPr>
                  <a:t>“2</a:t>
                </a:r>
                <a:r>
                  <a:rPr lang="el-GR" dirty="0" smtClean="0">
                    <a:solidFill>
                      <a:schemeClr val="bg1"/>
                    </a:solidFill>
                    <a:sym typeface="Symbol" pitchFamily="18" charset="2"/>
                  </a:rPr>
                  <a:t>σ</a:t>
                </a:r>
                <a:r>
                  <a:rPr lang="es-ES" dirty="0" smtClean="0">
                    <a:solidFill>
                      <a:schemeClr val="bg1"/>
                    </a:solidFill>
                    <a:sym typeface="Symbol" pitchFamily="18" charset="2"/>
                  </a:rPr>
                  <a:t>” </a:t>
                </a:r>
                <a:r>
                  <a:rPr lang="es-ES" dirty="0" err="1" smtClean="0">
                    <a:solidFill>
                      <a:schemeClr val="bg1"/>
                    </a:solidFill>
                    <a:sym typeface="Symbol" pitchFamily="18" charset="2"/>
                  </a:rPr>
                  <a:t>tension</a:t>
                </a:r>
                <a:r>
                  <a:rPr lang="es-ES" dirty="0" smtClean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sym typeface="Symbol" pitchFamily="18" charset="2"/>
                  </a:rPr>
                  <a:t>on</a:t>
                </a:r>
                <a:r>
                  <a:rPr lang="es-ES" dirty="0" smtClean="0">
                    <a:solidFill>
                      <a:schemeClr val="bg1"/>
                    </a:solidFill>
                    <a:sym typeface="Symbol" pitchFamily="18" charset="2"/>
                  </a:rPr>
                  <a:t> the </a:t>
                </a:r>
                <a:r>
                  <a:rPr lang="es-ES" dirty="0" err="1" smtClean="0">
                    <a:solidFill>
                      <a:schemeClr val="bg1"/>
                    </a:solidFill>
                    <a:sym typeface="Symbol" pitchFamily="18" charset="2"/>
                  </a:rPr>
                  <a:t>mass</a:t>
                </a:r>
                <a:endParaRPr lang="es-ES" dirty="0" smtClean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defTabSz="810453"/>
                <a:r>
                  <a:rPr lang="es-ES" dirty="0" err="1">
                    <a:solidFill>
                      <a:schemeClr val="bg1"/>
                    </a:solidFill>
                    <a:sym typeface="Symbol" pitchFamily="18" charset="2"/>
                  </a:rPr>
                  <a:t>b</a:t>
                </a:r>
                <a:r>
                  <a:rPr lang="es-ES" dirty="0" err="1" smtClean="0">
                    <a:solidFill>
                      <a:schemeClr val="bg1"/>
                    </a:solidFill>
                    <a:sym typeface="Symbol" pitchFamily="18" charset="2"/>
                  </a:rPr>
                  <a:t>etween</a:t>
                </a:r>
                <a:r>
                  <a:rPr lang="es-ES" dirty="0" smtClean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E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</m:oMath>
                </a14:m>
                <a:r>
                  <a:rPr lang="es-ES_tradnl" dirty="0" smtClean="0">
                    <a:sym typeface="Symbol" pitchFamily="18" charset="2"/>
                  </a:rPr>
                  <a:t> </a:t>
                </a:r>
                <a:r>
                  <a:rPr lang="es-ES_tradnl" dirty="0" smtClean="0">
                    <a:solidFill>
                      <a:schemeClr val="bg1"/>
                    </a:solidFill>
                    <a:sym typeface="Symbol" pitchFamily="18" charset="2"/>
                  </a:rPr>
                  <a:t>and KK </a:t>
                </a:r>
                <a:r>
                  <a:rPr lang="es-ES_tradnl" dirty="0" err="1" smtClean="0">
                    <a:solidFill>
                      <a:schemeClr val="bg1"/>
                    </a:solidFill>
                    <a:sym typeface="Symbol" pitchFamily="18" charset="2"/>
                  </a:rPr>
                  <a:t>modes</a:t>
                </a:r>
                <a:endParaRPr lang="es-ES_tradnl" dirty="0">
                  <a:solidFill>
                    <a:schemeClr val="bg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250" y="4814460"/>
                <a:ext cx="2730299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2009" t="-5660" r="-1116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5292080" y="5613024"/>
                <a:ext cx="33126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</m:oMath>
                </a14:m>
                <a:r>
                  <a:rPr lang="en-US" smtClean="0">
                    <a:solidFill>
                      <a:schemeClr val="bg1"/>
                    </a:solidFill>
                  </a:rPr>
                  <a:t>-mode lighter as hinted @PDG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5613024"/>
                <a:ext cx="3312638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10000" r="-73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ángulo 11"/>
          <p:cNvSpPr/>
          <p:nvPr/>
        </p:nvSpPr>
        <p:spPr>
          <a:xfrm>
            <a:off x="812545" y="6284578"/>
            <a:ext cx="6940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The very high-mass region ~1500 MeV of the PDG estimate is disfavored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00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71180" y="27092"/>
            <a:ext cx="1159367" cy="3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96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Summary</a:t>
            </a:r>
            <a:endParaRPr lang="en-US" sz="1539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3863" y="1067731"/>
            <a:ext cx="8256461" cy="91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marL="285750" indent="-285750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Method to determine resonance poles from data with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  Forward Dispersion Relations and analytic continuation techniques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    </a:t>
            </a:r>
            <a:r>
              <a:rPr lang="en-US" sz="12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(instead of the usual partial-wave dispersion relations,  whose region of applicability is limited)</a:t>
            </a:r>
            <a:endParaRPr lang="en-US" sz="1100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4"/>
              <p:cNvSpPr>
                <a:spLocks noChangeArrowheads="1"/>
              </p:cNvSpPr>
              <p:nvPr/>
            </p:nvSpPr>
            <p:spPr bwMode="auto">
              <a:xfrm>
                <a:off x="123817" y="4155286"/>
                <a:ext cx="8952269" cy="6399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5127" tIns="42565" rIns="85127" bIns="42565">
                <a:spAutoFit/>
              </a:bodyPr>
              <a:lstStyle/>
              <a:p>
                <a:pPr marL="285750" indent="-285750" defTabSz="851657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i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sym typeface="Symbol" pitchFamily="18" charset="2"/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f</a:t>
                </a:r>
                <a:r>
                  <a:rPr lang="en-US" baseline="-250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0</a:t>
                </a: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(1370</a:t>
                </a:r>
                <a:r>
                  <a:rPr lang="en-U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) pole also found in partial-wave Roy-Steiner equations from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a:rPr lang="es-E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𝐾𝐾</m:t>
                    </m:r>
                  </m:oMath>
                </a14:m>
                <a:r>
                  <a:rPr lang="en-U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data.</a:t>
                </a:r>
              </a:p>
              <a:p>
                <a:pPr defTabSz="85165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    Less precise than previous one and within PDG estimate                                </a:t>
                </a:r>
                <a:endParaRPr lang="en-US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1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817" y="4155286"/>
                <a:ext cx="8952269" cy="639959"/>
              </a:xfrm>
              <a:prstGeom prst="rect">
                <a:avLst/>
              </a:prstGeom>
              <a:blipFill rotWithShape="0">
                <a:blip r:embed="rId3"/>
                <a:stretch>
                  <a:fillRect l="-477" t="-5714" b="-142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122873" y="2552613"/>
                <a:ext cx="8256461" cy="8092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85127" tIns="42565" rIns="85127" bIns="42565">
                <a:spAutoFit/>
              </a:bodyPr>
              <a:lstStyle/>
              <a:p>
                <a:pPr marL="285750" indent="-285750" defTabSz="851657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Well suited for the inelastic region in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</m:oMath>
                </a14:m>
                <a:r>
                  <a:rPr lang="en-U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scattering, yields a </a:t>
                </a:r>
                <a:r>
                  <a:rPr lang="en-US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pole for the f</a:t>
                </a:r>
                <a:r>
                  <a:rPr lang="en-US" baseline="-2500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0</a:t>
                </a:r>
                <a:r>
                  <a:rPr lang="en-US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(1370), in the low-mass, larger-width region of the present PDG estimate </a:t>
                </a:r>
                <a:endParaRPr lang="en-US">
                  <a:solidFill>
                    <a:srgbClr val="00FFFF"/>
                  </a:solidFill>
                  <a:latin typeface="Arial" charset="0"/>
                  <a:sym typeface="Symbol" pitchFamily="18" charset="2"/>
                </a:endParaRPr>
              </a:p>
              <a:p>
                <a:pPr marL="285750" indent="-285750" defTabSz="851657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endParaRPr lang="en-US" sz="1100" dirty="0">
                  <a:solidFill>
                    <a:srgbClr val="00FFFF"/>
                  </a:solidFill>
                  <a:latin typeface="Arial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873" y="2552613"/>
                <a:ext cx="8256461" cy="809236"/>
              </a:xfrm>
              <a:prstGeom prst="rect">
                <a:avLst/>
              </a:prstGeom>
              <a:blipFill rotWithShape="0">
                <a:blip r:embed="rId4"/>
                <a:stretch>
                  <a:fillRect l="-517" t="-454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82025" y="601769"/>
            <a:ext cx="8256461" cy="36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We aim at reducing the model dependence of resonance determinations</a:t>
            </a:r>
            <a:endParaRPr lang="en-US" sz="1100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43863" y="3448871"/>
            <a:ext cx="8256461" cy="36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marL="285750" indent="-285750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Further consistency checks and simple parameterizations provided</a:t>
            </a:r>
            <a:endParaRPr lang="en-US" sz="1100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-3477" y="346885"/>
            <a:ext cx="9147477" cy="42526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4883" tIns="42441" rIns="84883" bIns="42441"/>
          <a:lstStyle/>
          <a:p>
            <a:pPr defTabSz="744194"/>
            <a:endParaRPr lang="es-ES" sz="1539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4"/>
              <p:cNvSpPr>
                <a:spLocks noChangeArrowheads="1"/>
              </p:cNvSpPr>
              <p:nvPr/>
            </p:nvSpPr>
            <p:spPr bwMode="auto">
              <a:xfrm>
                <a:off x="95865" y="5192092"/>
                <a:ext cx="8270287" cy="11939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5127" tIns="42565" rIns="85127" bIns="42565">
                <a:spAutoFit/>
              </a:bodyPr>
              <a:lstStyle/>
              <a:p>
                <a:pPr marL="285750" indent="-285750" defTabSz="851657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i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sym typeface="Symbol" pitchFamily="18" charset="2"/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Small </a:t>
                </a:r>
                <a:r>
                  <a:rPr lang="es-ES_tradnl" dirty="0">
                    <a:solidFill>
                      <a:schemeClr val="bg1"/>
                    </a:solidFill>
                    <a:sym typeface="Symbol" pitchFamily="18" charset="2"/>
                  </a:rPr>
                  <a:t>“2</a:t>
                </a:r>
                <a:r>
                  <a:rPr lang="el-GR" dirty="0">
                    <a:solidFill>
                      <a:schemeClr val="bg1"/>
                    </a:solidFill>
                    <a:sym typeface="Symbol" pitchFamily="18" charset="2"/>
                  </a:rPr>
                  <a:t>σ</a:t>
                </a:r>
                <a:r>
                  <a:rPr lang="es-ES" dirty="0">
                    <a:solidFill>
                      <a:schemeClr val="bg1"/>
                    </a:solidFill>
                    <a:sym typeface="Symbol" pitchFamily="18" charset="2"/>
                  </a:rPr>
                  <a:t>” </a:t>
                </a: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tension between the two determinations. </a:t>
                </a:r>
                <a:r>
                  <a:rPr lang="en-US" sz="14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(Already hints @ PDG)</a:t>
                </a:r>
              </a:p>
              <a:p>
                <a:pPr marL="285750" indent="-285750" defTabSz="851657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endParaRPr lang="en-U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endParaRPr>
              </a:p>
              <a:p>
                <a:pPr marL="285750" indent="-285750" defTabSz="851657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Given reduced model dependence  must be due to inconsistencies between </a:t>
                </a:r>
              </a:p>
              <a:p>
                <a:pPr defTabSz="85165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a:rPr lang="es-E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𝐾𝐾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data sets </a:t>
                </a:r>
                <a:endParaRPr lang="en-US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865" y="5192092"/>
                <a:ext cx="8270287" cy="1193957"/>
              </a:xfrm>
              <a:prstGeom prst="rect">
                <a:avLst/>
              </a:prstGeom>
              <a:blipFill rotWithShape="0">
                <a:blip r:embed="rId5"/>
                <a:stretch>
                  <a:fillRect l="-590" t="-3571" b="-714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187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29664" y="3105834"/>
            <a:ext cx="3484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SPARE SLIDES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63410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9673" y="2992787"/>
            <a:ext cx="8764654" cy="2533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marL="285750" indent="-285750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796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Large model-dependences: 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96">
                <a:solidFill>
                  <a:schemeClr val="bg1"/>
                </a:solidFill>
                <a:latin typeface="Arial" charset="0"/>
                <a:sym typeface="Symbol" pitchFamily="18" charset="2"/>
              </a:rPr>
              <a:t>	</a:t>
            </a:r>
            <a:r>
              <a:rPr lang="en-US" sz="1796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- naïve </a:t>
            </a:r>
            <a:r>
              <a:rPr lang="en-US" sz="1796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models often used for parameterizations and resonance poles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96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	- Specific parameterizations with a priori relations between pole and residue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96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	</a:t>
            </a:r>
            <a:r>
              <a:rPr lang="en-US" sz="1796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- Isobars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96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	</a:t>
            </a:r>
            <a:r>
              <a:rPr lang="en-US" sz="1796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- </a:t>
            </a:r>
            <a:r>
              <a:rPr lang="en-US" sz="1796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Breit</a:t>
            </a:r>
            <a:r>
              <a:rPr lang="en-US" sz="1796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n-US" sz="1796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Wigners</a:t>
            </a:r>
            <a:endParaRPr lang="en-US" sz="1796" dirty="0" smtClean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96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	</a:t>
            </a:r>
            <a:r>
              <a:rPr lang="en-US" sz="1796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- Choice of decay channels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96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	</a:t>
            </a:r>
            <a:r>
              <a:rPr lang="en-US" sz="1796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- Multi body channels as quasi two body…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96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	</a:t>
            </a:r>
            <a:r>
              <a:rPr lang="en-US" sz="1796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- “tree level dynamics” (resonances or </a:t>
            </a:r>
            <a:r>
              <a:rPr lang="en-US" sz="1796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lagrangian</a:t>
            </a:r>
            <a:r>
              <a:rPr lang="en-US" sz="1796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constants)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39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851919" y="116632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Problems</a:t>
            </a:r>
            <a:endParaRPr lang="en-US" u="sng" dirty="0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755576" y="1382337"/>
            <a:ext cx="6838806" cy="63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marL="285750" indent="-285750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796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Data: </a:t>
            </a:r>
            <a:r>
              <a:rPr lang="en-US" sz="1796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extracted </a:t>
            </a:r>
            <a:r>
              <a:rPr lang="en-US" sz="1796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from πN</a:t>
            </a:r>
            <a:r>
              <a:rPr lang="en-US" sz="1796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→</a:t>
            </a:r>
            <a:r>
              <a:rPr lang="en-US" sz="1796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ππN</a:t>
            </a:r>
            <a:r>
              <a:rPr lang="en-US" sz="1796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, assuming one pion exchange.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96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	 </a:t>
            </a:r>
            <a:r>
              <a:rPr lang="en-US" sz="1796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Large systematic uncertainties and inconsistencies.</a:t>
            </a:r>
            <a:endParaRPr lang="en-US" sz="1539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6"/>
              <p:cNvSpPr>
                <a:spLocks noChangeArrowheads="1"/>
              </p:cNvSpPr>
              <p:nvPr/>
            </p:nvSpPr>
            <p:spPr bwMode="auto">
              <a:xfrm>
                <a:off x="179512" y="621420"/>
                <a:ext cx="9118974" cy="6418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87027" tIns="43523" rIns="87027" bIns="43523">
                <a:spAutoFit/>
              </a:bodyPr>
              <a:lstStyle/>
              <a:p>
                <a:pPr defTabSz="870663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-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Not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evident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or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present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in original </a:t>
                </a:r>
                <a14:m>
                  <m:oMath xmlns:m="http://schemas.openxmlformats.org/officeDocument/2006/math">
                    <m:r>
                      <a:rPr lang="es-E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  <m:r>
                      <a:rPr lang="es-E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a:rPr lang="es-E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  <m:r>
                      <a:rPr lang="es-E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experiments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in the 70’s </a:t>
                </a:r>
                <a:r>
                  <a:rPr lang="es-ES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but</a:t>
                </a:r>
                <a:r>
                  <a:rPr lang="es-ES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found</a:t>
                </a:r>
                <a:r>
                  <a:rPr lang="es-ES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in </a:t>
                </a:r>
                <a:r>
                  <a:rPr lang="es-ES" dirty="0" err="1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later</a:t>
                </a:r>
                <a:r>
                  <a:rPr lang="es-ES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models</a:t>
                </a:r>
                <a:r>
                  <a:rPr lang="es-ES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. </a:t>
                </a:r>
                <a:r>
                  <a:rPr lang="es-ES" sz="10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(</a:t>
                </a:r>
                <a:r>
                  <a:rPr lang="es-ES" sz="10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Froggat</a:t>
                </a:r>
                <a:r>
                  <a:rPr lang="es-ES" sz="10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at al. Martin et al., Au, Morgan &amp;</a:t>
                </a:r>
                <a:r>
                  <a:rPr lang="es-ES" sz="10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Pennington</a:t>
                </a:r>
                <a:r>
                  <a:rPr lang="es-ES" sz="10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, </a:t>
                </a:r>
                <a:r>
                  <a:rPr lang="es-ES" sz="10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Kaminski</a:t>
                </a:r>
                <a:r>
                  <a:rPr lang="es-ES" sz="10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, </a:t>
                </a:r>
                <a:r>
                  <a:rPr lang="es-ES" sz="10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Lesniak</a:t>
                </a:r>
                <a:r>
                  <a:rPr lang="es-ES" sz="10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&amp; </a:t>
                </a:r>
                <a:r>
                  <a:rPr lang="es-ES" sz="10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Maillet</a:t>
                </a:r>
                <a:r>
                  <a:rPr lang="es-ES" sz="10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, </a:t>
                </a:r>
                <a:r>
                  <a:rPr lang="es-ES" sz="10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Tornqvist</a:t>
                </a:r>
                <a:r>
                  <a:rPr lang="es-ES" sz="10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, </a:t>
                </a:r>
                <a:r>
                  <a:rPr lang="es-ES" sz="10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Janssen</a:t>
                </a:r>
                <a:r>
                  <a:rPr lang="es-ES" sz="10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, </a:t>
                </a:r>
                <a:r>
                  <a:rPr lang="es-ES" sz="10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Albaladejo</a:t>
                </a:r>
                <a:r>
                  <a:rPr lang="es-ES" sz="10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&amp;  </a:t>
                </a:r>
                <a:r>
                  <a:rPr lang="es-ES" sz="10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Oller</a:t>
                </a:r>
                <a:r>
                  <a:rPr lang="es-ES" sz="10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, etc…)  </a:t>
                </a:r>
                <a:endParaRPr lang="es-ES_tradnl" sz="1000" dirty="0">
                  <a:solidFill>
                    <a:srgbClr val="00FFFF"/>
                  </a:solidFill>
                  <a:latin typeface="Arial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621420"/>
                <a:ext cx="9118974" cy="641894"/>
              </a:xfrm>
              <a:prstGeom prst="rect">
                <a:avLst/>
              </a:prstGeom>
              <a:blipFill rotWithShape="0">
                <a:blip r:embed="rId3"/>
                <a:stretch>
                  <a:fillRect l="-602" t="-5714" b="-152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79512" y="2228362"/>
            <a:ext cx="8189413" cy="64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027" tIns="43523" rIns="87027" bIns="43523">
            <a:spAutoFit/>
          </a:bodyPr>
          <a:lstStyle/>
          <a:p>
            <a:pPr defTabSz="870663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-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Seen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in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other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reactions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2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(</a:t>
            </a:r>
            <a:r>
              <a:rPr lang="es-ES" sz="1200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from</a:t>
            </a:r>
            <a:r>
              <a:rPr lang="es-ES" sz="12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200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pp</a:t>
            </a:r>
            <a:r>
              <a:rPr lang="es-ES" sz="12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200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scattering</a:t>
            </a:r>
            <a:r>
              <a:rPr lang="es-ES" sz="12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, </a:t>
            </a:r>
            <a:r>
              <a:rPr lang="es-ES" sz="1200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heavier</a:t>
            </a:r>
            <a:r>
              <a:rPr lang="es-ES" sz="12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200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meson</a:t>
            </a:r>
            <a:r>
              <a:rPr lang="es-ES" sz="12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200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decays</a:t>
            </a:r>
            <a:r>
              <a:rPr lang="es-ES" sz="12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, </a:t>
            </a:r>
            <a:r>
              <a:rPr lang="es-ES" sz="1200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etc</a:t>
            </a:r>
            <a:r>
              <a:rPr lang="es-ES" sz="12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),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but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widely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different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pole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determinations</a:t>
            </a:r>
            <a:endParaRPr lang="es-ES_tradnl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219034" y="5445224"/>
                <a:ext cx="8893762" cy="11958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87027" tIns="43523" rIns="87027" bIns="43523">
                <a:spAutoFit/>
              </a:bodyPr>
              <a:lstStyle/>
              <a:p>
                <a:pPr marL="285750" indent="-285750" defTabSz="870663" eaLnBrk="0" fontAlgn="base" hangingPunct="0">
                  <a:spcBef>
                    <a:spcPct val="50000"/>
                  </a:spcBef>
                  <a:spcAft>
                    <a:spcPct val="0"/>
                  </a:spcAft>
                  <a:buFontTx/>
                  <a:buChar char="-"/>
                </a:pPr>
                <a:r>
                  <a:rPr lang="es-E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PDG still quotes Breit-Wigner parameters. No partial widths. </a:t>
                </a:r>
                <a:r>
                  <a:rPr lang="es-ES" b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Surprise:</a:t>
                </a:r>
              </a:p>
              <a:p>
                <a:pPr defTabSz="870663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s-E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   lists </a:t>
                </a:r>
                <a:r>
                  <a:rPr lang="es-ES_tradnl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KK-mode masses&gt;1350 MeV whereas many in 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</m:oMath>
                </a14:m>
                <a:r>
                  <a:rPr lang="es-ES_tradnl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-mode </a:t>
                </a:r>
                <a:r>
                  <a:rPr lang="es-ES_tradnl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down to 1200MeV</a:t>
                </a:r>
                <a:endParaRPr lang="es-ES_tradnl">
                  <a:solidFill>
                    <a:schemeClr val="bg1"/>
                  </a:solidFill>
                  <a:latin typeface="Arial" charset="0"/>
                  <a:sym typeface="Symbol" pitchFamily="18" charset="2"/>
                </a:endParaRPr>
              </a:p>
              <a:p>
                <a:pPr marL="285750" indent="-285750" defTabSz="870663" eaLnBrk="0" fontAlgn="base" hangingPunct="0">
                  <a:spcBef>
                    <a:spcPct val="50000"/>
                  </a:spcBef>
                  <a:spcAft>
                    <a:spcPct val="0"/>
                  </a:spcAft>
                  <a:buFontTx/>
                  <a:buChar char="-"/>
                </a:pPr>
                <a:endParaRPr lang="es-ES_tradnl" dirty="0">
                  <a:solidFill>
                    <a:schemeClr val="bg1"/>
                  </a:solidFill>
                  <a:latin typeface="Arial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034" y="5445224"/>
                <a:ext cx="8893762" cy="1195892"/>
              </a:xfrm>
              <a:prstGeom prst="rect">
                <a:avLst/>
              </a:prstGeom>
              <a:blipFill rotWithShape="0">
                <a:blip r:embed="rId7"/>
                <a:stretch>
                  <a:fillRect l="-480" t="-306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016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23" grpId="0"/>
      <p:bldP spid="13" grpId="0"/>
      <p:bldP spid="14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73778"/>
            <a:ext cx="5845026" cy="230159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44334"/>
            <a:ext cx="4796004" cy="330931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238925" y="1268760"/>
            <a:ext cx="28900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>
                <a:solidFill>
                  <a:srgbClr val="00FFFF"/>
                </a:solidFill>
                <a:sym typeface="Symbol" pitchFamily="18" charset="2"/>
              </a:rPr>
              <a:t>few</a:t>
            </a:r>
            <a:r>
              <a:rPr lang="es-ES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MeV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difference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in pole</a:t>
            </a:r>
          </a:p>
          <a:p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Depending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on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different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data </a:t>
            </a:r>
          </a:p>
          <a:p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above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1.4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GeV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" b="46657"/>
          <a:stretch/>
        </p:blipFill>
        <p:spPr>
          <a:xfrm>
            <a:off x="5220072" y="3645024"/>
            <a:ext cx="3703463" cy="256585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51520" y="71593"/>
            <a:ext cx="3904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How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the f0(1500)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influences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the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result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27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11" y="1628800"/>
            <a:ext cx="5221193" cy="511256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48679"/>
            <a:ext cx="2808312" cy="61991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2"/>
              <p:cNvSpPr txBox="1">
                <a:spLocks noChangeArrowheads="1"/>
              </p:cNvSpPr>
              <p:nvPr/>
            </p:nvSpPr>
            <p:spPr bwMode="auto">
              <a:xfrm>
                <a:off x="138633" y="40284"/>
                <a:ext cx="4212540" cy="349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5142" tIns="42571" rIns="85142" bIns="42571" anchor="ctr">
                <a:spAutoFit/>
              </a:bodyPr>
              <a:lstStyle/>
              <a:p>
                <a:pPr defTabSz="851135"/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  <m:r>
                      <a:rPr lang="es-E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a:rPr lang="es-E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</m:oMath>
                </a14:m>
                <a:r>
                  <a:rPr lang="es-ES" sz="1600" dirty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sz="1710" dirty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S0 wave: </a:t>
                </a:r>
                <a:r>
                  <a:rPr lang="es-ES_tradnl" sz="1710" dirty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“Global </a:t>
                </a:r>
                <a:r>
                  <a:rPr lang="es-ES_tradnl" sz="1710" dirty="0" err="1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fit</a:t>
                </a:r>
                <a:r>
                  <a:rPr lang="es-ES_tradnl" sz="1710" dirty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 up to 2 </a:t>
                </a:r>
                <a:r>
                  <a:rPr lang="es-ES_tradnl" sz="1710" dirty="0" err="1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GeV</a:t>
                </a:r>
                <a:endParaRPr lang="es-ES_tradnl" sz="1710" dirty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633" y="40284"/>
                <a:ext cx="4212540" cy="349122"/>
              </a:xfrm>
              <a:prstGeom prst="rect">
                <a:avLst/>
              </a:prstGeom>
              <a:blipFill rotWithShape="0">
                <a:blip r:embed="rId4"/>
                <a:stretch>
                  <a:fillRect t="-7018" r="-289" b="-2631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406909"/>
            <a:ext cx="9372057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s-ES" sz="1539"/>
          </a:p>
        </p:txBody>
      </p:sp>
      <p:sp>
        <p:nvSpPr>
          <p:cNvPr id="2" name="Rectángulo 1"/>
          <p:cNvSpPr/>
          <p:nvPr/>
        </p:nvSpPr>
        <p:spPr>
          <a:xfrm>
            <a:off x="182711" y="548680"/>
            <a:ext cx="42498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51135"/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“Global </a:t>
            </a:r>
            <a:r>
              <a:rPr lang="es-ES_tradnl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  <a:r>
              <a:rPr lang="es-ES_tradnl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actually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slightly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endParaRPr lang="es-ES_tradnl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51135"/>
            <a:r>
              <a:rPr lang="es-ES_tradnl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ith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Dispersion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</a:t>
            </a:r>
            <a:endParaRPr lang="es-ES_tradnl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82711" y="1241964"/>
            <a:ext cx="3322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51135"/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endParaRPr lang="es-ES_tradnl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894153"/>
      </p:ext>
    </p:extLst>
  </p:cSld>
  <p:clrMapOvr>
    <a:masterClrMapping/>
  </p:clrMapOvr>
  <p:transition advTm="138096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914776"/>
            <a:ext cx="3342132" cy="495604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79" y="260648"/>
            <a:ext cx="3236976" cy="175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5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1995200" y="-27384"/>
            <a:ext cx="4578125" cy="40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48" tIns="41033" rIns="82048" bIns="41033">
            <a:spAutoFit/>
          </a:bodyPr>
          <a:lstStyle/>
          <a:p>
            <a:pPr defTabSz="820816"/>
            <a:r>
              <a:rPr lang="es-ES_tradnl" sz="2074" dirty="0">
                <a:solidFill>
                  <a:srgbClr val="66FFFF"/>
                </a:solidFill>
                <a:sym typeface="Symbol" pitchFamily="18" charset="2"/>
              </a:rPr>
              <a:t>Non-</a:t>
            </a:r>
            <a:r>
              <a:rPr lang="es-ES_tradnl" sz="2074" dirty="0" err="1">
                <a:solidFill>
                  <a:srgbClr val="66FFFF"/>
                </a:solidFill>
                <a:sym typeface="Symbol" pitchFamily="18" charset="2"/>
              </a:rPr>
              <a:t>ordinary</a:t>
            </a:r>
            <a:r>
              <a:rPr lang="es-ES_tradnl" sz="2074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074" dirty="0" err="1">
                <a:solidFill>
                  <a:srgbClr val="66FFFF"/>
                </a:solidFill>
                <a:sym typeface="Symbol" pitchFamily="18" charset="2"/>
              </a:rPr>
              <a:t>spectroscopic</a:t>
            </a:r>
            <a:r>
              <a:rPr lang="es-ES_tradnl" sz="2074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074" dirty="0" err="1">
                <a:solidFill>
                  <a:srgbClr val="66FFFF"/>
                </a:solidFill>
                <a:sym typeface="Symbol" pitchFamily="18" charset="2"/>
              </a:rPr>
              <a:t>classification</a:t>
            </a:r>
            <a:endParaRPr lang="en-GB" sz="2074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2052" name="Line 3"/>
          <p:cNvSpPr>
            <a:spLocks noChangeShapeType="1"/>
          </p:cNvSpPr>
          <p:nvPr/>
        </p:nvSpPr>
        <p:spPr bwMode="auto">
          <a:xfrm>
            <a:off x="-107665" y="351800"/>
            <a:ext cx="9193688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5968" tIns="42984" rIns="85968" bIns="42984"/>
          <a:lstStyle/>
          <a:p>
            <a:pPr defTabSz="753713"/>
            <a:endParaRPr lang="es-ES" sz="1791">
              <a:solidFill>
                <a:srgbClr val="FFFFFF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57730" y="642464"/>
            <a:ext cx="6616854" cy="320614"/>
            <a:chOff x="238" y="1111"/>
            <a:chExt cx="5171" cy="236"/>
          </a:xfrm>
        </p:grpSpPr>
        <p:sp>
          <p:nvSpPr>
            <p:cNvPr id="2095" name="Rectangle 8"/>
            <p:cNvSpPr>
              <a:spLocks noChangeArrowheads="1"/>
            </p:cNvSpPr>
            <p:nvPr/>
          </p:nvSpPr>
          <p:spPr bwMode="auto">
            <a:xfrm>
              <a:off x="420" y="1111"/>
              <a:ext cx="4989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279" tIns="41141" rIns="82279" bIns="41141">
              <a:spAutoFit/>
            </a:bodyPr>
            <a:lstStyle/>
            <a:p>
              <a:pPr defTabSz="820816">
                <a:spcBef>
                  <a:spcPct val="50000"/>
                </a:spcBef>
              </a:pPr>
              <a:r>
                <a:rPr lang="es-ES_tradnl" sz="1539">
                  <a:solidFill>
                    <a:srgbClr val="FFFFFF"/>
                  </a:solidFill>
                  <a:sym typeface="Symbol" pitchFamily="18" charset="2"/>
                </a:rPr>
                <a:t>Lightest scalar SU(3) multiplets &lt;2 GeV. </a:t>
              </a:r>
              <a:r>
                <a:rPr lang="es-ES_tradnl" sz="1539">
                  <a:solidFill>
                    <a:srgbClr val="FFFFFF"/>
                  </a:solidFill>
                </a:rPr>
                <a:t>Accepted picture at RPP</a:t>
              </a:r>
              <a:endParaRPr lang="es-ES_tradnl" sz="1710">
                <a:solidFill>
                  <a:srgbClr val="00FFFF"/>
                </a:solidFill>
                <a:sym typeface="Symbol" pitchFamily="18" charset="2"/>
              </a:endParaRPr>
            </a:p>
          </p:txBody>
        </p:sp>
        <p:pic>
          <p:nvPicPr>
            <p:cNvPr id="2096" name="Picture 9" descr="ballorang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8" y="1198"/>
              <a:ext cx="140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7053103" y="588242"/>
            <a:ext cx="1522130" cy="1451787"/>
            <a:chOff x="2172" y="1199"/>
            <a:chExt cx="1008" cy="941"/>
          </a:xfrm>
        </p:grpSpPr>
        <p:graphicFrame>
          <p:nvGraphicFramePr>
            <p:cNvPr id="2050" name="Object 13"/>
            <p:cNvGraphicFramePr>
              <a:graphicFrameLocks noChangeAspect="1"/>
            </p:cNvGraphicFramePr>
            <p:nvPr>
              <p:extLst/>
            </p:nvPr>
          </p:nvGraphicFramePr>
          <p:xfrm>
            <a:off x="2172" y="1199"/>
            <a:ext cx="1008" cy="9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890" name="Imagen" r:id="rId4" imgW="10660680" imgH="13015800" progId="">
                    <p:embed/>
                  </p:oleObj>
                </mc:Choice>
                <mc:Fallback>
                  <p:oleObj name="Imagen" r:id="rId4" imgW="10660680" imgH="130158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72" y="1199"/>
                          <a:ext cx="1008" cy="94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92" name="Rectangle 14"/>
            <p:cNvSpPr>
              <a:spLocks noChangeArrowheads="1"/>
            </p:cNvSpPr>
            <p:nvPr/>
          </p:nvSpPr>
          <p:spPr bwMode="auto">
            <a:xfrm rot="178423">
              <a:off x="2318" y="1813"/>
              <a:ext cx="149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5562" tIns="37781" rIns="75562" bIns="37781" anchor="ctr">
              <a:spAutoFit/>
            </a:bodyPr>
            <a:lstStyle/>
            <a:p>
              <a:pPr defTabSz="753654"/>
              <a:r>
                <a:rPr lang="es-ES_tradnl" sz="941">
                  <a:solidFill>
                    <a:srgbClr val="1C1C1C"/>
                  </a:solidFill>
                  <a:sym typeface="Symbol" pitchFamily="18" charset="2"/>
                </a:rPr>
                <a:t></a:t>
              </a:r>
            </a:p>
          </p:txBody>
        </p:sp>
        <p:sp>
          <p:nvSpPr>
            <p:cNvPr id="2093" name="Rectangle 15"/>
            <p:cNvSpPr>
              <a:spLocks noChangeArrowheads="1"/>
            </p:cNvSpPr>
            <p:nvPr/>
          </p:nvSpPr>
          <p:spPr bwMode="auto">
            <a:xfrm rot="18622043">
              <a:off x="2282" y="1988"/>
              <a:ext cx="149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5562" tIns="37781" rIns="75562" bIns="37781" anchor="ctr">
              <a:spAutoFit/>
            </a:bodyPr>
            <a:lstStyle/>
            <a:p>
              <a:pPr defTabSz="753654"/>
              <a:r>
                <a:rPr lang="es-ES_tradnl" sz="941">
                  <a:solidFill>
                    <a:srgbClr val="1C1C1C"/>
                  </a:solidFill>
                  <a:sym typeface="Symbol" pitchFamily="18" charset="2"/>
                </a:rPr>
                <a:t>f</a:t>
              </a:r>
              <a:r>
                <a:rPr lang="es-ES_tradnl" sz="941" baseline="-25000">
                  <a:solidFill>
                    <a:srgbClr val="1C1C1C"/>
                  </a:solidFill>
                  <a:sym typeface="Symbol" pitchFamily="18" charset="2"/>
                </a:rPr>
                <a:t>0</a:t>
              </a:r>
            </a:p>
          </p:txBody>
        </p:sp>
        <p:sp>
          <p:nvSpPr>
            <p:cNvPr id="2094" name="Rectangle 16"/>
            <p:cNvSpPr>
              <a:spLocks noChangeArrowheads="1"/>
            </p:cNvSpPr>
            <p:nvPr/>
          </p:nvSpPr>
          <p:spPr bwMode="auto">
            <a:xfrm rot="147717">
              <a:off x="2476" y="1859"/>
              <a:ext cx="166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5562" tIns="37781" rIns="75562" bIns="37781" anchor="ctr">
              <a:spAutoFit/>
            </a:bodyPr>
            <a:lstStyle/>
            <a:p>
              <a:pPr defTabSz="753654"/>
              <a:r>
                <a:rPr lang="es-ES_tradnl" sz="941">
                  <a:solidFill>
                    <a:srgbClr val="1C1C1C"/>
                  </a:solidFill>
                  <a:sym typeface="Symbol" pitchFamily="18" charset="2"/>
                </a:rPr>
                <a:t>a</a:t>
              </a:r>
              <a:r>
                <a:rPr lang="es-ES_tradnl" sz="941" baseline="-25000">
                  <a:solidFill>
                    <a:srgbClr val="1C1C1C"/>
                  </a:solidFill>
                  <a:sym typeface="Symbol" pitchFamily="18" charset="2"/>
                </a:rPr>
                <a:t>0</a:t>
              </a:r>
              <a:endParaRPr lang="es-ES_tradnl" sz="941">
                <a:solidFill>
                  <a:srgbClr val="1C1C1C"/>
                </a:solidFill>
                <a:sym typeface="Symbol" pitchFamily="18" charset="2"/>
              </a:endParaRPr>
            </a:p>
          </p:txBody>
        </p:sp>
      </p:grpSp>
      <p:grpSp>
        <p:nvGrpSpPr>
          <p:cNvPr id="5" name="Group 69"/>
          <p:cNvGrpSpPr>
            <a:grpSpLocks/>
          </p:cNvGrpSpPr>
          <p:nvPr/>
        </p:nvGrpSpPr>
        <p:grpSpPr bwMode="auto">
          <a:xfrm>
            <a:off x="325119" y="1545726"/>
            <a:ext cx="3642938" cy="1659826"/>
            <a:chOff x="1208" y="1460"/>
            <a:chExt cx="2434" cy="1109"/>
          </a:xfrm>
        </p:grpSpPr>
        <p:sp>
          <p:nvSpPr>
            <p:cNvPr id="2078" name="Line 47"/>
            <p:cNvSpPr>
              <a:spLocks noChangeShapeType="1"/>
            </p:cNvSpPr>
            <p:nvPr/>
          </p:nvSpPr>
          <p:spPr bwMode="auto">
            <a:xfrm>
              <a:off x="2063" y="2115"/>
              <a:ext cx="1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753713"/>
              <a:endParaRPr lang="es-ES" sz="1539">
                <a:solidFill>
                  <a:srgbClr val="FFFFFF"/>
                </a:solidFill>
              </a:endParaRPr>
            </a:p>
          </p:txBody>
        </p:sp>
        <p:sp>
          <p:nvSpPr>
            <p:cNvPr id="2079" name="Rectangle 60"/>
            <p:cNvSpPr>
              <a:spLocks noChangeArrowheads="1"/>
            </p:cNvSpPr>
            <p:nvPr/>
          </p:nvSpPr>
          <p:spPr bwMode="auto">
            <a:xfrm>
              <a:off x="2531" y="1842"/>
              <a:ext cx="218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753713"/>
              <a:r>
                <a:rPr lang="es-ES_tradnl" sz="1710">
                  <a:solidFill>
                    <a:srgbClr val="FFFFFF"/>
                  </a:solidFill>
                  <a:sym typeface="Symbol" pitchFamily="18" charset="2"/>
                </a:rPr>
                <a:t>f</a:t>
              </a:r>
              <a:r>
                <a:rPr lang="es-ES_tradnl" sz="1710" baseline="-25000">
                  <a:solidFill>
                    <a:srgbClr val="FFFFFF"/>
                  </a:solidFill>
                  <a:sym typeface="Symbol" pitchFamily="18" charset="2"/>
                </a:rPr>
                <a:t>0</a:t>
              </a:r>
              <a:endParaRPr lang="en-US" sz="1710">
                <a:solidFill>
                  <a:srgbClr val="FFFFFF"/>
                </a:solidFill>
                <a:sym typeface="Symbol" pitchFamily="18" charset="2"/>
              </a:endParaRPr>
            </a:p>
          </p:txBody>
        </p:sp>
        <p:grpSp>
          <p:nvGrpSpPr>
            <p:cNvPr id="6" name="Group 68"/>
            <p:cNvGrpSpPr>
              <a:grpSpLocks/>
            </p:cNvGrpSpPr>
            <p:nvPr/>
          </p:nvGrpSpPr>
          <p:grpSpPr bwMode="auto">
            <a:xfrm>
              <a:off x="1208" y="1460"/>
              <a:ext cx="2434" cy="1109"/>
              <a:chOff x="1208" y="1460"/>
              <a:chExt cx="2434" cy="1109"/>
            </a:xfrm>
          </p:grpSpPr>
          <p:sp>
            <p:nvSpPr>
              <p:cNvPr id="2081" name="Rectangle 58"/>
              <p:cNvSpPr>
                <a:spLocks noChangeArrowheads="1"/>
              </p:cNvSpPr>
              <p:nvPr/>
            </p:nvSpPr>
            <p:spPr bwMode="auto">
              <a:xfrm>
                <a:off x="2735" y="1460"/>
                <a:ext cx="705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753713"/>
                <a:r>
                  <a:rPr lang="es-ES_tradnl" sz="1539" dirty="0">
                    <a:solidFill>
                      <a:srgbClr val="FFFFFF"/>
                    </a:solidFill>
                    <a:sym typeface="Symbol" pitchFamily="18" charset="2"/>
                  </a:rPr>
                  <a:t></a:t>
                </a:r>
                <a:r>
                  <a:rPr lang="es-ES_tradnl" sz="1539">
                    <a:solidFill>
                      <a:srgbClr val="FFFFFF"/>
                    </a:solidFill>
                    <a:sym typeface="Symbol" pitchFamily="18" charset="2"/>
                  </a:rPr>
                  <a:t>/K*</a:t>
                </a:r>
                <a:r>
                  <a:rPr lang="es-ES_tradnl" sz="1539" baseline="-25000">
                    <a:solidFill>
                      <a:srgbClr val="FFFFFF"/>
                    </a:solidFill>
                    <a:sym typeface="Symbol" pitchFamily="18" charset="2"/>
                  </a:rPr>
                  <a:t>0</a:t>
                </a:r>
                <a:r>
                  <a:rPr lang="es-ES_tradnl" sz="1539">
                    <a:solidFill>
                      <a:srgbClr val="FFFFFF"/>
                    </a:solidFill>
                    <a:sym typeface="Symbol" pitchFamily="18" charset="2"/>
                  </a:rPr>
                  <a:t>(700</a:t>
                </a:r>
                <a:r>
                  <a:rPr lang="es-ES_tradnl" sz="1539" dirty="0">
                    <a:solidFill>
                      <a:srgbClr val="FFFFFF"/>
                    </a:solidFill>
                    <a:sym typeface="Symbol" pitchFamily="18" charset="2"/>
                  </a:rPr>
                  <a:t>)</a:t>
                </a:r>
                <a:endParaRPr lang="en-US" sz="1539" dirty="0">
                  <a:solidFill>
                    <a:srgbClr val="FFFFFF"/>
                  </a:solidFill>
                  <a:sym typeface="Symbol" pitchFamily="18" charset="2"/>
                </a:endParaRPr>
              </a:p>
            </p:txBody>
          </p:sp>
          <p:sp>
            <p:nvSpPr>
              <p:cNvPr id="2082" name="Rectangle 59"/>
              <p:cNvSpPr>
                <a:spLocks noChangeArrowheads="1"/>
              </p:cNvSpPr>
              <p:nvPr/>
            </p:nvSpPr>
            <p:spPr bwMode="auto">
              <a:xfrm>
                <a:off x="3132" y="1976"/>
                <a:ext cx="510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753713"/>
                <a:r>
                  <a:rPr lang="es-ES_tradnl" sz="1539">
                    <a:solidFill>
                      <a:srgbClr val="FFFFFF"/>
                    </a:solidFill>
                    <a:sym typeface="Symbol" pitchFamily="18" charset="2"/>
                  </a:rPr>
                  <a:t>a</a:t>
                </a:r>
                <a:r>
                  <a:rPr lang="es-ES_tradnl" sz="1539" baseline="-25000">
                    <a:solidFill>
                      <a:srgbClr val="FFFFFF"/>
                    </a:solidFill>
                    <a:sym typeface="Symbol" pitchFamily="18" charset="2"/>
                  </a:rPr>
                  <a:t>0</a:t>
                </a:r>
                <a:r>
                  <a:rPr lang="es-ES_tradnl" sz="1539">
                    <a:solidFill>
                      <a:srgbClr val="FFFFFF"/>
                    </a:solidFill>
                    <a:sym typeface="Symbol" pitchFamily="18" charset="2"/>
                  </a:rPr>
                  <a:t>(980)</a:t>
                </a:r>
                <a:endParaRPr lang="en-US" sz="1539">
                  <a:solidFill>
                    <a:srgbClr val="FFFFFF"/>
                  </a:solidFill>
                  <a:sym typeface="Symbol" pitchFamily="18" charset="2"/>
                </a:endParaRPr>
              </a:p>
            </p:txBody>
          </p:sp>
          <p:grpSp>
            <p:nvGrpSpPr>
              <p:cNvPr id="7" name="Group 67"/>
              <p:cNvGrpSpPr>
                <a:grpSpLocks/>
              </p:cNvGrpSpPr>
              <p:nvPr/>
            </p:nvGrpSpPr>
            <p:grpSpPr bwMode="auto">
              <a:xfrm>
                <a:off x="1208" y="1661"/>
                <a:ext cx="1943" cy="908"/>
                <a:chOff x="1208" y="1661"/>
                <a:chExt cx="1943" cy="908"/>
              </a:xfrm>
            </p:grpSpPr>
            <p:sp>
              <p:nvSpPr>
                <p:cNvPr id="2084" name="AutoShape 46"/>
                <p:cNvSpPr>
                  <a:spLocks noChangeArrowheads="1"/>
                </p:cNvSpPr>
                <p:nvPr/>
              </p:nvSpPr>
              <p:spPr bwMode="auto">
                <a:xfrm>
                  <a:off x="2063" y="1661"/>
                  <a:ext cx="1088" cy="908"/>
                </a:xfrm>
                <a:prstGeom prst="hexagon">
                  <a:avLst>
                    <a:gd name="adj" fmla="val 29956"/>
                    <a:gd name="vf" fmla="val 115470"/>
                  </a:avLst>
                </a:prstGeom>
                <a:noFill/>
                <a:ln w="381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753713"/>
                  <a:endParaRPr lang="es-ES" sz="1539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85" name="Oval 48"/>
                <p:cNvSpPr>
                  <a:spLocks noChangeArrowheads="1"/>
                </p:cNvSpPr>
                <p:nvPr/>
              </p:nvSpPr>
              <p:spPr bwMode="auto">
                <a:xfrm>
                  <a:off x="2561" y="2069"/>
                  <a:ext cx="91" cy="9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753713"/>
                  <a:endParaRPr lang="es-ES" sz="1539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8" name="Group 63"/>
                <p:cNvGrpSpPr>
                  <a:grpSpLocks/>
                </p:cNvGrpSpPr>
                <p:nvPr/>
              </p:nvGrpSpPr>
              <p:grpSpPr bwMode="auto">
                <a:xfrm>
                  <a:off x="1208" y="1888"/>
                  <a:ext cx="591" cy="378"/>
                  <a:chOff x="3572" y="1903"/>
                  <a:chExt cx="591" cy="378"/>
                </a:xfrm>
              </p:grpSpPr>
              <p:sp>
                <p:nvSpPr>
                  <p:cNvPr id="2088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3878" y="2069"/>
                    <a:ext cx="91" cy="9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753713"/>
                    <a:endParaRPr lang="es-ES" sz="1539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089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3572" y="1903"/>
                    <a:ext cx="591" cy="3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defTabSz="753713"/>
                    <a:r>
                      <a:rPr lang="es-ES" sz="1539">
                        <a:solidFill>
                          <a:srgbClr val="FFFFFF"/>
                        </a:solidFill>
                        <a:cs typeface="Arial" charset="0"/>
                        <a:sym typeface="Symbol" pitchFamily="18" charset="2"/>
                      </a:rPr>
                      <a:t>f</a:t>
                    </a:r>
                    <a:r>
                      <a:rPr lang="es-ES" sz="1539" baseline="-25000">
                        <a:solidFill>
                          <a:srgbClr val="FFFFFF"/>
                        </a:solidFill>
                        <a:cs typeface="Arial" charset="0"/>
                        <a:sym typeface="Symbol" pitchFamily="18" charset="2"/>
                      </a:rPr>
                      <a:t>0 </a:t>
                    </a:r>
                    <a:r>
                      <a:rPr lang="es-ES" sz="1539" err="1">
                        <a:solidFill>
                          <a:srgbClr val="FFFFFF"/>
                        </a:solidFill>
                        <a:cs typeface="Arial" charset="0"/>
                        <a:sym typeface="Symbol" pitchFamily="18" charset="2"/>
                      </a:rPr>
                      <a:t>Singlet</a:t>
                    </a:r>
                    <a:endParaRPr lang="es-ES" sz="1539">
                      <a:solidFill>
                        <a:srgbClr val="FFFFFF"/>
                      </a:solidFill>
                      <a:cs typeface="Arial" charset="0"/>
                      <a:sym typeface="Symbol" pitchFamily="18" charset="2"/>
                    </a:endParaRPr>
                  </a:p>
                  <a:p>
                    <a:pPr defTabSz="753713"/>
                    <a:endParaRPr lang="es-ES" sz="1539">
                      <a:solidFill>
                        <a:srgbClr val="FFFFFF"/>
                      </a:solidFill>
                      <a:cs typeface="Arial" charset="0"/>
                      <a:sym typeface="Symbol" pitchFamily="18" charset="2"/>
                    </a:endParaRPr>
                  </a:p>
                </p:txBody>
              </p:sp>
            </p:grpSp>
          </p:grpSp>
        </p:grpSp>
      </p:grpSp>
      <p:grpSp>
        <p:nvGrpSpPr>
          <p:cNvPr id="9" name="Group 70"/>
          <p:cNvGrpSpPr>
            <a:grpSpLocks/>
          </p:cNvGrpSpPr>
          <p:nvPr/>
        </p:nvGrpSpPr>
        <p:grpSpPr bwMode="auto">
          <a:xfrm>
            <a:off x="4043786" y="1715003"/>
            <a:ext cx="4054526" cy="1616422"/>
            <a:chOff x="3697" y="1616"/>
            <a:chExt cx="2709" cy="1080"/>
          </a:xfrm>
        </p:grpSpPr>
        <p:sp>
          <p:nvSpPr>
            <p:cNvPr id="2076" name="Line 62"/>
            <p:cNvSpPr>
              <a:spLocks noChangeShapeType="1"/>
            </p:cNvSpPr>
            <p:nvPr/>
          </p:nvSpPr>
          <p:spPr bwMode="auto">
            <a:xfrm rot="10800000">
              <a:off x="3697" y="2115"/>
              <a:ext cx="54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753713"/>
              <a:endParaRPr lang="es-ES" sz="1539">
                <a:solidFill>
                  <a:srgbClr val="FFFFFF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77" name="Rectangle 64"/>
                <p:cNvSpPr>
                  <a:spLocks noChangeArrowheads="1"/>
                </p:cNvSpPr>
                <p:nvPr/>
              </p:nvSpPr>
              <p:spPr bwMode="auto">
                <a:xfrm>
                  <a:off x="3829" y="1616"/>
                  <a:ext cx="2577" cy="10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753713"/>
                  <a:r>
                    <a:rPr lang="es-ES_tradnl" sz="1368" dirty="0" smtClean="0">
                      <a:solidFill>
                        <a:srgbClr val="FFFFFF"/>
                      </a:solidFill>
                      <a:sym typeface="Symbol" pitchFamily="18" charset="2"/>
                    </a:rPr>
                    <a:t>Non-</a:t>
                  </a:r>
                  <a:r>
                    <a:rPr lang="es-ES_tradnl" sz="1368" dirty="0" err="1">
                      <a:solidFill>
                        <a:srgbClr val="FFFFFF"/>
                      </a:solidFill>
                      <a:sym typeface="Symbol" pitchFamily="18" charset="2"/>
                    </a:rPr>
                    <a:t>strange</a:t>
                  </a:r>
                  <a:r>
                    <a:rPr lang="es-ES_tradnl" sz="1368" dirty="0">
                      <a:solidFill>
                        <a:srgbClr val="FFFFFF"/>
                      </a:solidFill>
                      <a:sym typeface="Symbol" pitchFamily="18" charset="2"/>
                    </a:rPr>
                    <a:t> </a:t>
                  </a:r>
                  <a:r>
                    <a:rPr lang="es-ES_tradnl" sz="1368" dirty="0" err="1">
                      <a:solidFill>
                        <a:srgbClr val="FFFFFF"/>
                      </a:solidFill>
                      <a:sym typeface="Symbol" pitchFamily="18" charset="2"/>
                    </a:rPr>
                    <a:t>heavier</a:t>
                  </a:r>
                  <a:r>
                    <a:rPr lang="es-ES_tradnl" sz="1368" dirty="0">
                      <a:solidFill>
                        <a:srgbClr val="FFFFFF"/>
                      </a:solidFill>
                      <a:sym typeface="Symbol" pitchFamily="18" charset="2"/>
                    </a:rPr>
                    <a:t>!!</a:t>
                  </a:r>
                </a:p>
                <a:p>
                  <a:pPr defTabSz="753713"/>
                  <a:r>
                    <a:rPr lang="es-ES_tradnl" sz="1368" b="1">
                      <a:solidFill>
                        <a:srgbClr val="FFFFFF"/>
                      </a:solidFill>
                      <a:sym typeface="Symbol" pitchFamily="18" charset="2"/>
                    </a:rPr>
                    <a:t>Hugely Inverted </a:t>
                  </a:r>
                  <a14:m>
                    <m:oMath xmlns:m="http://schemas.openxmlformats.org/officeDocument/2006/math">
                      <m:r>
                        <a:rPr lang="es-ES" sz="1368" b="1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𝒒</m:t>
                      </m:r>
                      <m:acc>
                        <m:accPr>
                          <m:chr m:val="̅"/>
                          <m:ctrlPr>
                            <a:rPr lang="es-ES" sz="1368" b="1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accPr>
                        <m:e>
                          <m:r>
                            <a:rPr lang="es-ES" sz="1368" b="1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𝒒</m:t>
                          </m:r>
                        </m:e>
                      </m:acc>
                    </m:oMath>
                  </a14:m>
                  <a:r>
                    <a:rPr lang="es-ES_tradnl" sz="1368" b="1">
                      <a:solidFill>
                        <a:srgbClr val="FFFFFF"/>
                      </a:solidFill>
                      <a:sym typeface="Symbol" pitchFamily="18" charset="2"/>
                    </a:rPr>
                    <a:t>  hierarchy. </a:t>
                  </a:r>
                </a:p>
                <a:p>
                  <a:pPr defTabSz="753713"/>
                  <a:r>
                    <a:rPr lang="es-ES_tradnl" sz="1368" b="1">
                      <a:solidFill>
                        <a:srgbClr val="FFFFFF"/>
                      </a:solidFill>
                      <a:sym typeface="Symbol" pitchFamily="18" charset="2"/>
                    </a:rPr>
                    <a:t>Cryptoexotics? (R.Jaffe 1976)</a:t>
                  </a:r>
                  <a:endParaRPr lang="es-ES_tradnl" sz="1368" b="1" dirty="0">
                    <a:solidFill>
                      <a:srgbClr val="FFFFFF"/>
                    </a:solidFill>
                    <a:sym typeface="Symbol" pitchFamily="18" charset="2"/>
                  </a:endParaRPr>
                </a:p>
                <a:p>
                  <a:pPr defTabSz="753713"/>
                  <a:endParaRPr lang="es-ES_tradnl" sz="1368" b="1">
                    <a:solidFill>
                      <a:srgbClr val="FFFFFF"/>
                    </a:solidFill>
                    <a:sym typeface="Symbol" pitchFamily="18" charset="2"/>
                  </a:endParaRPr>
                </a:p>
                <a:p>
                  <a:pPr defTabSz="753713"/>
                  <a:r>
                    <a:rPr lang="el-GR" sz="1368" b="1" smtClean="0">
                      <a:solidFill>
                        <a:srgbClr val="00FFFF"/>
                      </a:solidFill>
                      <a:sym typeface="Symbol" pitchFamily="18" charset="2"/>
                    </a:rPr>
                    <a:t>σ</a:t>
                  </a:r>
                  <a:r>
                    <a:rPr lang="es-ES_tradnl" sz="1368" b="1" smtClean="0">
                      <a:solidFill>
                        <a:srgbClr val="00FFFF"/>
                      </a:solidFill>
                      <a:sym typeface="Symbol" pitchFamily="18" charset="2"/>
                    </a:rPr>
                    <a:t>/f</a:t>
                  </a:r>
                  <a:r>
                    <a:rPr lang="es-ES_tradnl" sz="1368" baseline="-25000" smtClean="0">
                      <a:solidFill>
                        <a:srgbClr val="00FFFF"/>
                      </a:solidFill>
                      <a:sym typeface="Symbol" pitchFamily="18" charset="2"/>
                    </a:rPr>
                    <a:t>0</a:t>
                  </a:r>
                  <a:r>
                    <a:rPr lang="es-ES_tradnl" sz="1368" smtClean="0">
                      <a:solidFill>
                        <a:srgbClr val="00FFFF"/>
                      </a:solidFill>
                      <a:sym typeface="Symbol" pitchFamily="18" charset="2"/>
                    </a:rPr>
                    <a:t>(500</a:t>
                  </a:r>
                  <a:r>
                    <a:rPr lang="es-ES_tradnl" sz="1368" dirty="0">
                      <a:solidFill>
                        <a:srgbClr val="00FFFF"/>
                      </a:solidFill>
                      <a:sym typeface="Symbol" pitchFamily="18" charset="2"/>
                    </a:rPr>
                    <a:t>) and f</a:t>
                  </a:r>
                  <a:r>
                    <a:rPr lang="es-ES_tradnl" sz="1368" baseline="-25000" dirty="0">
                      <a:solidFill>
                        <a:srgbClr val="00FFFF"/>
                      </a:solidFill>
                      <a:sym typeface="Symbol" pitchFamily="18" charset="2"/>
                    </a:rPr>
                    <a:t>0</a:t>
                  </a:r>
                  <a:r>
                    <a:rPr lang="es-ES_tradnl" sz="1368" dirty="0">
                      <a:solidFill>
                        <a:srgbClr val="00FFFF"/>
                      </a:solidFill>
                      <a:sym typeface="Symbol" pitchFamily="18" charset="2"/>
                    </a:rPr>
                    <a:t>(980</a:t>
                  </a:r>
                  <a:r>
                    <a:rPr lang="es-ES_tradnl" sz="1368">
                      <a:solidFill>
                        <a:srgbClr val="00FFFF"/>
                      </a:solidFill>
                      <a:sym typeface="Symbol" pitchFamily="18" charset="2"/>
                    </a:rPr>
                    <a:t>) </a:t>
                  </a:r>
                  <a:r>
                    <a:rPr lang="en-US" sz="1368">
                      <a:solidFill>
                        <a:srgbClr val="00FFFF"/>
                      </a:solidFill>
                      <a:sym typeface="Symbol" pitchFamily="18" charset="2"/>
                    </a:rPr>
                    <a:t>octet/singlet mixtures</a:t>
                  </a:r>
                </a:p>
                <a:p>
                  <a:pPr defTabSz="753713"/>
                  <a:r>
                    <a:rPr lang="es-ES_tradnl" sz="1368">
                      <a:solidFill>
                        <a:srgbClr val="FFFFFF"/>
                      </a:solidFill>
                      <a:sym typeface="Symbol" pitchFamily="18" charset="2"/>
                    </a:rPr>
                    <a:t></a:t>
                  </a:r>
                  <a:r>
                    <a:rPr lang="es-ES_tradnl" sz="1368" smtClean="0">
                      <a:solidFill>
                        <a:srgbClr val="FFFFFF"/>
                      </a:solidFill>
                      <a:sym typeface="Symbol" pitchFamily="18" charset="2"/>
                    </a:rPr>
                    <a:t>/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s-ES_tradnl" sz="1368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SupPr>
                        <m:e>
                          <m:r>
                            <a:rPr lang="es-ES" sz="1368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𝐾</m:t>
                          </m:r>
                        </m:e>
                        <m:sub>
                          <m:r>
                            <a:rPr lang="es-ES" sz="1368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0</m:t>
                          </m:r>
                        </m:sub>
                        <m:sup>
                          <m:r>
                            <a:rPr lang="es-ES" sz="1368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∗</m:t>
                          </m:r>
                        </m:sup>
                      </m:sSubSup>
                    </m:oMath>
                  </a14:m>
                  <a:r>
                    <a:rPr lang="es-ES_tradnl" sz="1368" smtClean="0">
                      <a:solidFill>
                        <a:srgbClr val="FFFFFF"/>
                      </a:solidFill>
                      <a:sym typeface="Symbol" pitchFamily="18" charset="2"/>
                    </a:rPr>
                    <a:t> (</a:t>
                  </a:r>
                  <a:r>
                    <a:rPr lang="es-ES_tradnl" sz="1368">
                      <a:solidFill>
                        <a:srgbClr val="FFFFFF"/>
                      </a:solidFill>
                      <a:sym typeface="Symbol" pitchFamily="18" charset="2"/>
                    </a:rPr>
                    <a:t>700) only recently “well established at PDG”</a:t>
                  </a:r>
                </a:p>
                <a:p>
                  <a:pPr defTabSz="753713"/>
                  <a:r>
                    <a:rPr lang="es-ES_tradnl" sz="1368" smtClean="0">
                      <a:solidFill>
                        <a:srgbClr val="FFFFFF"/>
                      </a:solidFill>
                      <a:sym typeface="Symbol" pitchFamily="18" charset="2"/>
                    </a:rPr>
                    <a:t>Only </a:t>
                  </a:r>
                  <a:r>
                    <a:rPr lang="es-ES_tradnl" sz="1368">
                      <a:solidFill>
                        <a:srgbClr val="FFFFFF"/>
                      </a:solidFill>
                      <a:sym typeface="Symbol" pitchFamily="18" charset="2"/>
                    </a:rPr>
                    <a:t>in 2021 on-line update “Needs Confirmation”</a:t>
                  </a:r>
                  <a:endParaRPr lang="en-US" sz="1368" dirty="0">
                    <a:solidFill>
                      <a:srgbClr val="00FFFF"/>
                    </a:solidFill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2077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29" y="1616"/>
                  <a:ext cx="2577" cy="108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475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69"/>
          <p:cNvGrpSpPr>
            <a:grpSpLocks/>
          </p:cNvGrpSpPr>
          <p:nvPr/>
        </p:nvGrpSpPr>
        <p:grpSpPr bwMode="auto">
          <a:xfrm>
            <a:off x="352809" y="3848972"/>
            <a:ext cx="6110971" cy="2083388"/>
            <a:chOff x="1156" y="1174"/>
            <a:chExt cx="4083" cy="1392"/>
          </a:xfrm>
        </p:grpSpPr>
        <p:sp>
          <p:nvSpPr>
            <p:cNvPr id="2064" name="Line 47"/>
            <p:cNvSpPr>
              <a:spLocks noChangeShapeType="1"/>
            </p:cNvSpPr>
            <p:nvPr/>
          </p:nvSpPr>
          <p:spPr bwMode="auto">
            <a:xfrm>
              <a:off x="2063" y="2115"/>
              <a:ext cx="1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753713"/>
              <a:endParaRPr lang="es-ES" sz="1539">
                <a:solidFill>
                  <a:srgbClr val="FFFFFF"/>
                </a:solidFill>
              </a:endParaRPr>
            </a:p>
          </p:txBody>
        </p:sp>
        <p:sp>
          <p:nvSpPr>
            <p:cNvPr id="2065" name="Rectangle 60"/>
            <p:cNvSpPr>
              <a:spLocks noChangeArrowheads="1"/>
            </p:cNvSpPr>
            <p:nvPr/>
          </p:nvSpPr>
          <p:spPr bwMode="auto">
            <a:xfrm>
              <a:off x="2469" y="1843"/>
              <a:ext cx="251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753713"/>
              <a:r>
                <a:rPr lang="es-ES_tradnl" sz="1710">
                  <a:solidFill>
                    <a:srgbClr val="FFFFFF"/>
                  </a:solidFill>
                  <a:sym typeface="Symbol" pitchFamily="18" charset="2"/>
                </a:rPr>
                <a:t>f</a:t>
              </a:r>
              <a:r>
                <a:rPr lang="es-ES_tradnl" sz="1710" baseline="-25000">
                  <a:solidFill>
                    <a:srgbClr val="FFFFFF"/>
                  </a:solidFill>
                  <a:sym typeface="Symbol" pitchFamily="18" charset="2"/>
                </a:rPr>
                <a:t>0</a:t>
              </a:r>
              <a:r>
                <a:rPr lang="es-ES_tradnl" sz="1710">
                  <a:solidFill>
                    <a:srgbClr val="FFFFFF"/>
                  </a:solidFill>
                  <a:sym typeface="Symbol" pitchFamily="18" charset="2"/>
                </a:rPr>
                <a:t> </a:t>
              </a:r>
              <a:endParaRPr lang="en-US" sz="1710">
                <a:solidFill>
                  <a:srgbClr val="FFFFFF"/>
                </a:solidFill>
                <a:sym typeface="Symbol" pitchFamily="18" charset="2"/>
              </a:endParaRPr>
            </a:p>
          </p:txBody>
        </p:sp>
        <p:grpSp>
          <p:nvGrpSpPr>
            <p:cNvPr id="11" name="Group 68"/>
            <p:cNvGrpSpPr>
              <a:grpSpLocks/>
            </p:cNvGrpSpPr>
            <p:nvPr/>
          </p:nvGrpSpPr>
          <p:grpSpPr bwMode="auto">
            <a:xfrm>
              <a:off x="1156" y="1174"/>
              <a:ext cx="4083" cy="1392"/>
              <a:chOff x="1156" y="1174"/>
              <a:chExt cx="4083" cy="1392"/>
            </a:xfrm>
          </p:grpSpPr>
          <p:sp>
            <p:nvSpPr>
              <p:cNvPr id="2067" name="Rectangle 58"/>
              <p:cNvSpPr>
                <a:spLocks noChangeArrowheads="1"/>
              </p:cNvSpPr>
              <p:nvPr/>
            </p:nvSpPr>
            <p:spPr bwMode="auto">
              <a:xfrm>
                <a:off x="2858" y="1454"/>
                <a:ext cx="667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753713"/>
                <a:r>
                  <a:rPr lang="es-ES_tradnl" sz="1539" dirty="0">
                    <a:solidFill>
                      <a:srgbClr val="FFFFFF"/>
                    </a:solidFill>
                    <a:sym typeface="Symbol" pitchFamily="18" charset="2"/>
                  </a:rPr>
                  <a:t>K*</a:t>
                </a:r>
                <a:r>
                  <a:rPr lang="es-ES_tradnl" sz="1539" baseline="-25000" dirty="0">
                    <a:solidFill>
                      <a:srgbClr val="FFFFFF"/>
                    </a:solidFill>
                    <a:sym typeface="Symbol" pitchFamily="18" charset="2"/>
                  </a:rPr>
                  <a:t>0 </a:t>
                </a:r>
                <a:r>
                  <a:rPr lang="es-ES_tradnl" sz="1539" dirty="0">
                    <a:solidFill>
                      <a:srgbClr val="FFFFFF"/>
                    </a:solidFill>
                    <a:sym typeface="Symbol" pitchFamily="18" charset="2"/>
                  </a:rPr>
                  <a:t>(1430)</a:t>
                </a:r>
                <a:endParaRPr lang="en-US" sz="1539" dirty="0">
                  <a:solidFill>
                    <a:srgbClr val="FFFFFF"/>
                  </a:solidFill>
                  <a:sym typeface="Symbol" pitchFamily="18" charset="2"/>
                </a:endParaRPr>
              </a:p>
            </p:txBody>
          </p:sp>
          <p:sp>
            <p:nvSpPr>
              <p:cNvPr id="2068" name="Rectangle 59"/>
              <p:cNvSpPr>
                <a:spLocks noChangeArrowheads="1"/>
              </p:cNvSpPr>
              <p:nvPr/>
            </p:nvSpPr>
            <p:spPr bwMode="auto">
              <a:xfrm>
                <a:off x="3144" y="1976"/>
                <a:ext cx="576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753713"/>
                <a:r>
                  <a:rPr lang="es-ES_tradnl" sz="1539">
                    <a:solidFill>
                      <a:srgbClr val="FFFFFF"/>
                    </a:solidFill>
                    <a:sym typeface="Symbol" pitchFamily="18" charset="2"/>
                  </a:rPr>
                  <a:t>a</a:t>
                </a:r>
                <a:r>
                  <a:rPr lang="es-ES_tradnl" sz="1539" baseline="-25000">
                    <a:solidFill>
                      <a:srgbClr val="FFFFFF"/>
                    </a:solidFill>
                    <a:sym typeface="Symbol" pitchFamily="18" charset="2"/>
                  </a:rPr>
                  <a:t>0</a:t>
                </a:r>
                <a:r>
                  <a:rPr lang="es-ES_tradnl" sz="1539">
                    <a:solidFill>
                      <a:srgbClr val="FFFFFF"/>
                    </a:solidFill>
                    <a:sym typeface="Symbol" pitchFamily="18" charset="2"/>
                  </a:rPr>
                  <a:t>(1450)</a:t>
                </a:r>
                <a:endParaRPr lang="en-US" sz="1539">
                  <a:solidFill>
                    <a:srgbClr val="FFFFFF"/>
                  </a:solidFill>
                  <a:sym typeface="Symbol" pitchFamily="18" charset="2"/>
                </a:endParaRPr>
              </a:p>
            </p:txBody>
          </p:sp>
          <p:grpSp>
            <p:nvGrpSpPr>
              <p:cNvPr id="12" name="Group 67"/>
              <p:cNvGrpSpPr>
                <a:grpSpLocks/>
              </p:cNvGrpSpPr>
              <p:nvPr/>
            </p:nvGrpSpPr>
            <p:grpSpPr bwMode="auto">
              <a:xfrm>
                <a:off x="1156" y="1174"/>
                <a:ext cx="4083" cy="1392"/>
                <a:chOff x="1156" y="1174"/>
                <a:chExt cx="4083" cy="1392"/>
              </a:xfrm>
            </p:grpSpPr>
            <p:sp>
              <p:nvSpPr>
                <p:cNvPr id="2070" name="AutoShape 46"/>
                <p:cNvSpPr>
                  <a:spLocks noChangeArrowheads="1"/>
                </p:cNvSpPr>
                <p:nvPr/>
              </p:nvSpPr>
              <p:spPr bwMode="auto">
                <a:xfrm>
                  <a:off x="2048" y="1658"/>
                  <a:ext cx="1088" cy="908"/>
                </a:xfrm>
                <a:prstGeom prst="hexagon">
                  <a:avLst>
                    <a:gd name="adj" fmla="val 29956"/>
                    <a:gd name="vf" fmla="val 115470"/>
                  </a:avLst>
                </a:prstGeom>
                <a:noFill/>
                <a:ln w="381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753713"/>
                  <a:endParaRPr lang="es-ES" sz="1539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71" name="Oval 48"/>
                <p:cNvSpPr>
                  <a:spLocks noChangeArrowheads="1"/>
                </p:cNvSpPr>
                <p:nvPr/>
              </p:nvSpPr>
              <p:spPr bwMode="auto">
                <a:xfrm>
                  <a:off x="2561" y="2069"/>
                  <a:ext cx="91" cy="9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753713"/>
                  <a:endParaRPr lang="es-ES" sz="1539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72" name="Rectangle 57"/>
                <p:cNvSpPr>
                  <a:spLocks noChangeArrowheads="1"/>
                </p:cNvSpPr>
                <p:nvPr/>
              </p:nvSpPr>
              <p:spPr bwMode="auto">
                <a:xfrm>
                  <a:off x="1156" y="1174"/>
                  <a:ext cx="4083" cy="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753713"/>
                  <a:r>
                    <a:rPr lang="es-ES_tradnl" sz="1539">
                      <a:solidFill>
                        <a:srgbClr val="FFFFFF"/>
                      </a:solidFill>
                    </a:rPr>
                    <a:t>One extra state </a:t>
                  </a:r>
                  <a:r>
                    <a:rPr lang="es-ES_tradnl" sz="1539" b="1">
                      <a:solidFill>
                        <a:srgbClr val="FFFFFF"/>
                      </a:solidFill>
                      <a:sym typeface="Symbol" pitchFamily="18" charset="2"/>
                    </a:rPr>
                    <a:t>f</a:t>
                  </a:r>
                  <a:r>
                    <a:rPr lang="es-ES_tradnl" sz="1539" b="1" baseline="-25000">
                      <a:solidFill>
                        <a:srgbClr val="FFFFFF"/>
                      </a:solidFill>
                      <a:sym typeface="Symbol" pitchFamily="18" charset="2"/>
                    </a:rPr>
                    <a:t>0</a:t>
                  </a:r>
                  <a:r>
                    <a:rPr lang="es-ES_tradnl" sz="1539" b="1">
                      <a:solidFill>
                        <a:srgbClr val="FFFFFF"/>
                      </a:solidFill>
                      <a:sym typeface="Symbol" pitchFamily="18" charset="2"/>
                    </a:rPr>
                    <a:t>(1370)</a:t>
                  </a:r>
                  <a:r>
                    <a:rPr lang="es-ES_tradnl" sz="1539">
                      <a:solidFill>
                        <a:srgbClr val="FFFFFF"/>
                      </a:solidFill>
                      <a:sym typeface="Symbol" pitchFamily="18" charset="2"/>
                    </a:rPr>
                    <a:t>, f</a:t>
                  </a:r>
                  <a:r>
                    <a:rPr lang="es-ES_tradnl" sz="1539" baseline="-25000">
                      <a:solidFill>
                        <a:srgbClr val="FFFFFF"/>
                      </a:solidFill>
                      <a:sym typeface="Symbol" pitchFamily="18" charset="2"/>
                    </a:rPr>
                    <a:t>0</a:t>
                  </a:r>
                  <a:r>
                    <a:rPr lang="es-ES_tradnl" sz="1539">
                      <a:solidFill>
                        <a:srgbClr val="FFFFFF"/>
                      </a:solidFill>
                      <a:sym typeface="Symbol" pitchFamily="18" charset="2"/>
                    </a:rPr>
                    <a:t>(1500), f</a:t>
                  </a:r>
                  <a:r>
                    <a:rPr lang="es-ES_tradnl" sz="1539" baseline="-25000">
                      <a:solidFill>
                        <a:srgbClr val="FFFFFF"/>
                      </a:solidFill>
                      <a:sym typeface="Symbol" pitchFamily="18" charset="2"/>
                    </a:rPr>
                    <a:t>0</a:t>
                  </a:r>
                  <a:r>
                    <a:rPr lang="es-ES_tradnl" sz="1539">
                      <a:solidFill>
                        <a:srgbClr val="FFFFFF"/>
                      </a:solidFill>
                      <a:sym typeface="Symbol" pitchFamily="18" charset="2"/>
                    </a:rPr>
                    <a:t>(1710</a:t>
                  </a:r>
                  <a:r>
                    <a:rPr lang="es-ES" sz="1539">
                      <a:solidFill>
                        <a:srgbClr val="FFFFFF"/>
                      </a:solidFill>
                      <a:sym typeface="Symbol" pitchFamily="18" charset="2"/>
                    </a:rPr>
                    <a:t>) </a:t>
                  </a:r>
                  <a:r>
                    <a:rPr lang="es-ES" sz="1539" smtClean="0">
                      <a:solidFill>
                        <a:srgbClr val="FFFFFF"/>
                      </a:solidFill>
                      <a:sym typeface="Symbol" pitchFamily="18" charset="2"/>
                    </a:rPr>
                    <a:t>for just one nonet above 1 GeV</a:t>
                  </a:r>
                  <a:endParaRPr lang="en-US" sz="1539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13" name="Group 63"/>
                <p:cNvGrpSpPr>
                  <a:grpSpLocks/>
                </p:cNvGrpSpPr>
                <p:nvPr/>
              </p:nvGrpSpPr>
              <p:grpSpPr bwMode="auto">
                <a:xfrm>
                  <a:off x="1277" y="1888"/>
                  <a:ext cx="591" cy="257"/>
                  <a:chOff x="3641" y="1903"/>
                  <a:chExt cx="591" cy="257"/>
                </a:xfrm>
              </p:grpSpPr>
              <p:sp>
                <p:nvSpPr>
                  <p:cNvPr id="2074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3878" y="2069"/>
                    <a:ext cx="91" cy="9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753713"/>
                    <a:endParaRPr lang="es-ES" sz="1539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075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3641" y="1903"/>
                    <a:ext cx="591" cy="2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defTabSz="753713"/>
                    <a:r>
                      <a:rPr lang="es-ES" sz="1539">
                        <a:solidFill>
                          <a:srgbClr val="FFFFFF"/>
                        </a:solidFill>
                        <a:cs typeface="Arial" charset="0"/>
                        <a:sym typeface="Symbol" pitchFamily="18" charset="2"/>
                      </a:rPr>
                      <a:t>f</a:t>
                    </a:r>
                    <a:r>
                      <a:rPr lang="es-ES" sz="1539" baseline="-25000">
                        <a:solidFill>
                          <a:srgbClr val="FFFFFF"/>
                        </a:solidFill>
                        <a:cs typeface="Arial" charset="0"/>
                        <a:sym typeface="Symbol" pitchFamily="18" charset="2"/>
                      </a:rPr>
                      <a:t>0</a:t>
                    </a:r>
                    <a:r>
                      <a:rPr lang="es-ES" sz="1539">
                        <a:solidFill>
                          <a:srgbClr val="FFFFFF"/>
                        </a:solidFill>
                        <a:cs typeface="Arial" charset="0"/>
                        <a:sym typeface="Symbol" pitchFamily="18" charset="2"/>
                      </a:rPr>
                      <a:t> </a:t>
                    </a:r>
                    <a:r>
                      <a:rPr lang="es-ES" sz="1539" err="1">
                        <a:solidFill>
                          <a:srgbClr val="FFFFFF"/>
                        </a:solidFill>
                        <a:cs typeface="Arial" charset="0"/>
                        <a:sym typeface="Symbol" pitchFamily="18" charset="2"/>
                      </a:rPr>
                      <a:t>singlet</a:t>
                    </a:r>
                    <a:endParaRPr lang="el-GR" sz="1539">
                      <a:solidFill>
                        <a:srgbClr val="FFFFFF"/>
                      </a:solidFill>
                      <a:cs typeface="Arial" charset="0"/>
                      <a:sym typeface="Symbol" pitchFamily="18" charset="2"/>
                    </a:endParaRPr>
                  </a:p>
                </p:txBody>
              </p:sp>
            </p:grpSp>
          </p:grpSp>
        </p:grpSp>
      </p:grpSp>
      <p:grpSp>
        <p:nvGrpSpPr>
          <p:cNvPr id="14" name="64 Grupo"/>
          <p:cNvGrpSpPr>
            <a:grpSpLocks/>
          </p:cNvGrpSpPr>
          <p:nvPr/>
        </p:nvGrpSpPr>
        <p:grpSpPr bwMode="auto">
          <a:xfrm>
            <a:off x="4228106" y="4883136"/>
            <a:ext cx="1047082" cy="713923"/>
            <a:chOff x="6118759" y="5013176"/>
            <a:chExt cx="1110658" cy="757080"/>
          </a:xfrm>
        </p:grpSpPr>
        <p:sp>
          <p:nvSpPr>
            <p:cNvPr id="2061" name="Oval 56"/>
            <p:cNvSpPr>
              <a:spLocks noChangeArrowheads="1"/>
            </p:cNvSpPr>
            <p:nvPr/>
          </p:nvSpPr>
          <p:spPr bwMode="auto">
            <a:xfrm>
              <a:off x="6653237" y="5276701"/>
              <a:ext cx="144463" cy="1444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753713"/>
              <a:endParaRPr lang="es-ES" sz="1539">
                <a:solidFill>
                  <a:srgbClr val="FFFFFF"/>
                </a:solidFill>
              </a:endParaRPr>
            </a:p>
          </p:txBody>
        </p:sp>
        <p:sp>
          <p:nvSpPr>
            <p:cNvPr id="2062" name="Rectangle 61"/>
            <p:cNvSpPr>
              <a:spLocks noChangeArrowheads="1"/>
            </p:cNvSpPr>
            <p:nvPr/>
          </p:nvSpPr>
          <p:spPr bwMode="auto">
            <a:xfrm>
              <a:off x="6301042" y="5013176"/>
              <a:ext cx="345507" cy="376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753713"/>
              <a:r>
                <a:rPr lang="es-ES" sz="1710">
                  <a:solidFill>
                    <a:srgbClr val="FFFFFF"/>
                  </a:solidFill>
                  <a:cs typeface="Arial" charset="0"/>
                  <a:sym typeface="Symbol" pitchFamily="18" charset="2"/>
                </a:rPr>
                <a:t>f</a:t>
              </a:r>
              <a:r>
                <a:rPr lang="es-ES" sz="1710" baseline="-25000">
                  <a:solidFill>
                    <a:srgbClr val="FFFFFF"/>
                  </a:solidFill>
                  <a:cs typeface="Arial" charset="0"/>
                  <a:sym typeface="Symbol" pitchFamily="18" charset="2"/>
                </a:rPr>
                <a:t>0</a:t>
              </a:r>
              <a:endParaRPr lang="el-GR" sz="1710" baseline="-25000">
                <a:solidFill>
                  <a:srgbClr val="FFFFFF"/>
                </a:solidFill>
                <a:cs typeface="Arial" charset="0"/>
                <a:sym typeface="Symbol" pitchFamily="18" charset="2"/>
              </a:endParaRPr>
            </a:p>
          </p:txBody>
        </p:sp>
        <p:sp>
          <p:nvSpPr>
            <p:cNvPr id="2063" name="Rectangle 57"/>
            <p:cNvSpPr>
              <a:spLocks noChangeArrowheads="1"/>
            </p:cNvSpPr>
            <p:nvPr/>
          </p:nvSpPr>
          <p:spPr bwMode="auto">
            <a:xfrm>
              <a:off x="6118759" y="5421163"/>
              <a:ext cx="1110658" cy="349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753713"/>
              <a:r>
                <a:rPr lang="es-ES_tradnl" sz="1539">
                  <a:solidFill>
                    <a:srgbClr val="FFFFFF"/>
                  </a:solidFill>
                </a:rPr>
                <a:t>+ glueball?</a:t>
              </a:r>
              <a:endParaRPr lang="en-US" sz="1539">
                <a:solidFill>
                  <a:srgbClr val="FFFFFF"/>
                </a:solidFill>
              </a:endParaRPr>
            </a:p>
          </p:txBody>
        </p:sp>
      </p:grpSp>
      <p:grpSp>
        <p:nvGrpSpPr>
          <p:cNvPr id="49" name="Group 70"/>
          <p:cNvGrpSpPr>
            <a:grpSpLocks/>
          </p:cNvGrpSpPr>
          <p:nvPr/>
        </p:nvGrpSpPr>
        <p:grpSpPr bwMode="auto">
          <a:xfrm>
            <a:off x="5394931" y="5091134"/>
            <a:ext cx="3478368" cy="1144965"/>
            <a:chOff x="3697" y="1889"/>
            <a:chExt cx="1488" cy="765"/>
          </a:xfrm>
        </p:grpSpPr>
        <p:sp>
          <p:nvSpPr>
            <p:cNvPr id="50" name="Line 62"/>
            <p:cNvSpPr>
              <a:spLocks noChangeShapeType="1"/>
            </p:cNvSpPr>
            <p:nvPr/>
          </p:nvSpPr>
          <p:spPr bwMode="auto">
            <a:xfrm rot="10800000">
              <a:off x="3697" y="2115"/>
              <a:ext cx="54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753713"/>
              <a:endParaRPr lang="es-ES" sz="1539">
                <a:solidFill>
                  <a:srgbClr val="FFFFFF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64"/>
                <p:cNvSpPr>
                  <a:spLocks noChangeArrowheads="1"/>
                </p:cNvSpPr>
                <p:nvPr/>
              </p:nvSpPr>
              <p:spPr bwMode="auto">
                <a:xfrm>
                  <a:off x="3730" y="1889"/>
                  <a:ext cx="1455" cy="7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753713"/>
                  <a:r>
                    <a:rPr lang="es-ES_tradnl" sz="1368" dirty="0">
                      <a:solidFill>
                        <a:srgbClr val="FFFFFF"/>
                      </a:solidFill>
                      <a:sym typeface="Symbol" pitchFamily="18" charset="2"/>
                    </a:rPr>
                    <a:t>A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1368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lso</m:t>
                      </m:r>
                      <m:r>
                        <a:rPr lang="es-ES" sz="1368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s-ES" sz="1368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not</m:t>
                      </m:r>
                      <m:r>
                        <a:rPr lang="es-ES" sz="1368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 sz="1368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quite</m:t>
                      </m:r>
                      <m:r>
                        <a:rPr lang="es-ES" sz="1368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s-ES" sz="1368" b="1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𝒒</m:t>
                      </m:r>
                      <m:acc>
                        <m:accPr>
                          <m:chr m:val="̅"/>
                          <m:ctrlPr>
                            <a:rPr lang="es-ES" sz="1368" b="1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accPr>
                        <m:e>
                          <m:r>
                            <a:rPr lang="es-ES" sz="1368" b="1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𝒒</m:t>
                          </m:r>
                        </m:e>
                      </m:acc>
                    </m:oMath>
                  </a14:m>
                  <a:r>
                    <a:rPr lang="es-ES_tradnl" sz="1368" b="1">
                      <a:solidFill>
                        <a:srgbClr val="FFFFFF"/>
                      </a:solidFill>
                      <a:sym typeface="Symbol" pitchFamily="18" charset="2"/>
                    </a:rPr>
                    <a:t>  </a:t>
                  </a:r>
                  <a:r>
                    <a:rPr lang="es-ES_tradnl" sz="1368">
                      <a:solidFill>
                        <a:srgbClr val="FFFFFF"/>
                      </a:solidFill>
                      <a:sym typeface="Symbol" pitchFamily="18" charset="2"/>
                    </a:rPr>
                    <a:t>hierarchy</a:t>
                  </a:r>
                </a:p>
                <a:p>
                  <a:pPr defTabSz="753713"/>
                  <a:endParaRPr lang="es-ES_tradnl" sz="1368" b="1" dirty="0">
                    <a:solidFill>
                      <a:srgbClr val="FFFFFF"/>
                    </a:solidFill>
                    <a:sym typeface="Symbol" pitchFamily="18" charset="2"/>
                  </a:endParaRPr>
                </a:p>
                <a:p>
                  <a:pPr defTabSz="753713"/>
                  <a:r>
                    <a:rPr lang="es-ES" sz="1368" b="1">
                      <a:solidFill>
                        <a:srgbClr val="00FFFF"/>
                      </a:solidFill>
                      <a:sym typeface="Symbol" pitchFamily="18" charset="2"/>
                    </a:rPr>
                    <a:t>complicated </a:t>
                  </a:r>
                  <a:r>
                    <a:rPr lang="en-US" sz="1368">
                      <a:solidFill>
                        <a:srgbClr val="00FFFF"/>
                      </a:solidFill>
                      <a:sym typeface="Symbol" pitchFamily="18" charset="2"/>
                    </a:rPr>
                    <a:t>mixtures</a:t>
                  </a:r>
                </a:p>
                <a:p>
                  <a:pPr defTabSz="753713"/>
                  <a:r>
                    <a:rPr lang="en-US" sz="1368">
                      <a:solidFill>
                        <a:srgbClr val="00FFFF"/>
                      </a:solidFill>
                      <a:sym typeface="Symbol" pitchFamily="18" charset="2"/>
                    </a:rPr>
                    <a:t>f</a:t>
                  </a:r>
                  <a:r>
                    <a:rPr lang="en-US" sz="1368" baseline="-25000">
                      <a:solidFill>
                        <a:srgbClr val="00FFFF"/>
                      </a:solidFill>
                      <a:sym typeface="Symbol" pitchFamily="18" charset="2"/>
                    </a:rPr>
                    <a:t>0</a:t>
                  </a:r>
                  <a:r>
                    <a:rPr lang="en-US" sz="1368">
                      <a:solidFill>
                        <a:srgbClr val="00FFFF"/>
                      </a:solidFill>
                      <a:sym typeface="Symbol" pitchFamily="18" charset="2"/>
                    </a:rPr>
                    <a:t>(1370) worst determined and still contested</a:t>
                  </a:r>
                </a:p>
                <a:p>
                  <a:pPr defTabSz="753713"/>
                  <a:r>
                    <a:rPr lang="en-US" sz="1368">
                      <a:solidFill>
                        <a:srgbClr val="00FFFF"/>
                      </a:solidFill>
                      <a:sym typeface="Symbol" pitchFamily="18" charset="2"/>
                    </a:rPr>
                    <a:t>because hard to see</a:t>
                  </a:r>
                  <a:endParaRPr lang="en-US" sz="1368" dirty="0">
                    <a:solidFill>
                      <a:srgbClr val="00FFFF"/>
                    </a:solidFill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51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30" y="1889"/>
                  <a:ext cx="1552" cy="75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862" t="-1382" b="-5069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7"/>
          <p:cNvSpPr>
            <a:spLocks noChangeArrowheads="1"/>
          </p:cNvSpPr>
          <p:nvPr/>
        </p:nvSpPr>
        <p:spPr bwMode="auto">
          <a:xfrm>
            <a:off x="422065" y="1105775"/>
            <a:ext cx="2268121" cy="32919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53713"/>
            <a:r>
              <a:rPr lang="es-ES_tradnl" sz="1539">
                <a:solidFill>
                  <a:srgbClr val="FFFFFF"/>
                </a:solidFill>
              </a:rPr>
              <a:t>Light scalar nonet &lt;1 GeV:</a:t>
            </a:r>
            <a:endParaRPr lang="en-US" sz="1539">
              <a:solidFill>
                <a:srgbClr val="FFFFFF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422065" y="3476453"/>
            <a:ext cx="1893275" cy="32919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defTabSz="753713"/>
            <a:r>
              <a:rPr lang="es-ES_tradnl" sz="1539">
                <a:solidFill>
                  <a:srgbClr val="FFFFFF"/>
                </a:solidFill>
              </a:rPr>
              <a:t>Scalar nonet &gt;1 GeV: </a:t>
            </a:r>
          </a:p>
        </p:txBody>
      </p:sp>
    </p:spTree>
    <p:extLst>
      <p:ext uri="{BB962C8B-B14F-4D97-AF65-F5344CB8AC3E}">
        <p14:creationId xmlns:p14="http://schemas.microsoft.com/office/powerpoint/2010/main" val="48617271"/>
      </p:ext>
    </p:extLst>
  </p:cSld>
  <p:clrMapOvr>
    <a:masterClrMapping/>
  </p:clrMapOvr>
  <p:transition advTm="2866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11" y="1628800"/>
            <a:ext cx="5221193" cy="511256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48679"/>
            <a:ext cx="2808312" cy="61991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2"/>
              <p:cNvSpPr txBox="1">
                <a:spLocks noChangeArrowheads="1"/>
              </p:cNvSpPr>
              <p:nvPr/>
            </p:nvSpPr>
            <p:spPr bwMode="auto">
              <a:xfrm>
                <a:off x="138633" y="40284"/>
                <a:ext cx="4212540" cy="349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5142" tIns="42571" rIns="85142" bIns="42571" anchor="ctr">
                <a:spAutoFit/>
              </a:bodyPr>
              <a:lstStyle/>
              <a:p>
                <a:pPr defTabSz="851135"/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  <m:r>
                      <a:rPr lang="es-E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a:rPr lang="es-E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</m:oMath>
                </a14:m>
                <a:r>
                  <a:rPr lang="es-ES" sz="1600" dirty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sz="1710" dirty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S0 wave: </a:t>
                </a:r>
                <a:r>
                  <a:rPr lang="es-ES_tradnl" sz="1710" dirty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“Global </a:t>
                </a:r>
                <a:r>
                  <a:rPr lang="es-ES_tradnl" sz="1710" dirty="0" err="1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fit</a:t>
                </a:r>
                <a:r>
                  <a:rPr lang="es-ES_tradnl" sz="1710" dirty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 up to 2 </a:t>
                </a:r>
                <a:r>
                  <a:rPr lang="es-ES_tradnl" sz="1710" dirty="0" err="1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GeV</a:t>
                </a:r>
                <a:endParaRPr lang="es-ES_tradnl" sz="1710" dirty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633" y="40284"/>
                <a:ext cx="4212540" cy="349122"/>
              </a:xfrm>
              <a:prstGeom prst="rect">
                <a:avLst/>
              </a:prstGeom>
              <a:blipFill rotWithShape="0">
                <a:blip r:embed="rId4"/>
                <a:stretch>
                  <a:fillRect t="-7018" r="-289" b="-2631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406909"/>
            <a:ext cx="9372057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s-ES" sz="1539"/>
          </a:p>
        </p:txBody>
      </p:sp>
      <p:sp>
        <p:nvSpPr>
          <p:cNvPr id="2" name="Rectángulo 1"/>
          <p:cNvSpPr/>
          <p:nvPr/>
        </p:nvSpPr>
        <p:spPr>
          <a:xfrm>
            <a:off x="182711" y="548680"/>
            <a:ext cx="42498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51135"/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“Global </a:t>
            </a:r>
            <a:r>
              <a:rPr lang="es-ES_tradnl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  <a:r>
              <a:rPr lang="es-ES_tradnl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actually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slightly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endParaRPr lang="es-ES_tradnl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51135"/>
            <a:r>
              <a:rPr lang="es-ES_tradnl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ith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Dispersion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</a:t>
            </a:r>
            <a:endParaRPr lang="es-ES_tradnl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82711" y="1241964"/>
            <a:ext cx="3322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51135"/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endParaRPr lang="es-ES_tradnl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387630"/>
      </p:ext>
    </p:extLst>
  </p:cSld>
  <p:clrMapOvr>
    <a:masterClrMapping/>
  </p:clrMapOvr>
  <p:transition advTm="138096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  <a:effectLst/>
        </p:spPr>
        <p:txBody>
          <a:bodyPr lIns="90272" tIns="45136" rIns="90272" bIns="45136"/>
          <a:lstStyle/>
          <a:p>
            <a:pPr algn="ctr" defTabSz="791481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16404" y="-9551"/>
            <a:ext cx="3939747" cy="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272" tIns="45136" rIns="90272" bIns="45136" anchor="ctr">
            <a:spAutoFit/>
          </a:bodyPr>
          <a:lstStyle/>
          <a:p>
            <a:pPr algn="ctr" defTabSz="79148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Forward </a:t>
            </a:r>
            <a:r>
              <a:rPr lang="es-ES_tradnl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Dispersion</a:t>
            </a:r>
            <a:r>
              <a:rPr lang="es-ES_tradnl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Relations</a:t>
            </a:r>
            <a:r>
              <a:rPr lang="es-ES_tradnl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. FDR.</a:t>
            </a:r>
            <a:endParaRPr lang="es-ES_tradnl" dirty="0">
              <a:solidFill>
                <a:srgbClr val="66FFFF"/>
              </a:solidFill>
              <a:latin typeface="Arial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45731" y="620772"/>
            <a:ext cx="6183950" cy="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272" tIns="45136" rIns="90272" bIns="45136" anchor="ctr">
            <a:spAutoFit/>
          </a:bodyPr>
          <a:lstStyle/>
          <a:p>
            <a:pPr algn="ctr" defTabSz="79148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Complete 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isospin set </a:t>
            </a:r>
            <a:r>
              <a:rPr lang="es-ES_tradnl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of 3 forward </a:t>
            </a:r>
            <a:r>
              <a:rPr lang="es-ES_tradnl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dispersion</a:t>
            </a:r>
            <a:r>
              <a:rPr lang="es-ES_tradnl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relations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for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: </a:t>
            </a:r>
            <a:endParaRPr lang="es-ES_tradnl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03231" y="1282601"/>
            <a:ext cx="7121098" cy="2546350"/>
            <a:chOff x="254" y="1031"/>
            <a:chExt cx="4713" cy="1604"/>
          </a:xfrm>
        </p:grpSpPr>
        <p:sp>
          <p:nvSpPr>
            <p:cNvPr id="14343" name="Rectangle 7"/>
            <p:cNvSpPr>
              <a:spLocks noChangeArrowheads="1"/>
            </p:cNvSpPr>
            <p:nvPr/>
          </p:nvSpPr>
          <p:spPr bwMode="auto">
            <a:xfrm>
              <a:off x="396" y="1031"/>
              <a:ext cx="4488" cy="5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914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dirty="0" err="1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Two</a:t>
              </a:r>
              <a:r>
                <a:rPr lang="es-ES_tradnl" dirty="0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s-u </a:t>
              </a:r>
              <a:r>
                <a:rPr lang="es-ES_tradnl" dirty="0" err="1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symmetric</a:t>
              </a:r>
              <a:r>
                <a:rPr lang="es-ES_tradnl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amplitudes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. F</a:t>
              </a:r>
              <a:r>
                <a:rPr lang="es-ES_tradnl" baseline="-250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0</a:t>
              </a:r>
              <a:r>
                <a:rPr lang="es-ES_tradnl" baseline="-25000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+</a:t>
              </a:r>
              <a:r>
                <a:rPr lang="es-ES_tradnl" sz="19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</a:t>
              </a:r>
              <a:r>
                <a:rPr lang="es-ES_tradnl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</a:t>
              </a:r>
              <a:r>
                <a:rPr lang="es-ES_tradnl" baseline="300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0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</a:t>
              </a:r>
              <a:r>
                <a:rPr lang="es-ES_tradnl" baseline="300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+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</a:t>
              </a:r>
              <a:r>
                <a:rPr lang="es-ES_tradnl" baseline="300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0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</a:t>
              </a:r>
              <a:r>
                <a:rPr lang="es-ES_tradnl" baseline="300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+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, F</a:t>
              </a:r>
              <a:r>
                <a:rPr lang="es-ES_tradnl" baseline="-250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00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</a:t>
              </a:r>
              <a:r>
                <a:rPr lang="es-ES_tradnl" baseline="300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0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</a:t>
              </a:r>
              <a:r>
                <a:rPr lang="es-ES_tradnl" baseline="300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0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</a:t>
              </a:r>
              <a:r>
                <a:rPr lang="es-ES_tradnl" baseline="300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0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</a:t>
              </a:r>
              <a:r>
                <a:rPr lang="es-ES_tradnl" baseline="30000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0</a:t>
              </a:r>
            </a:p>
            <a:p>
              <a:pPr defTabSz="7914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ONE SUBTRACTION</a:t>
              </a:r>
            </a:p>
            <a:p>
              <a:pPr defTabSz="7914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dirty="0" err="1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Only</a:t>
              </a:r>
              <a:r>
                <a:rPr lang="es-ES_tradnl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depend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on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two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isospin </a:t>
              </a:r>
              <a:r>
                <a:rPr lang="es-ES_tradnl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states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. </a:t>
              </a:r>
              <a:r>
                <a:rPr lang="es-ES_tradnl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Positivity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of </a:t>
              </a:r>
              <a:r>
                <a:rPr lang="es-ES_tradnl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imaginary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part</a:t>
              </a:r>
              <a:endParaRPr lang="es-ES_tradnl" dirty="0">
                <a:solidFill>
                  <a:srgbClr val="00FFFF"/>
                </a:solidFill>
                <a:latin typeface="Arial" charset="0"/>
                <a:sym typeface="Symbol" pitchFamily="18" charset="2"/>
              </a:endParaRPr>
            </a:p>
          </p:txBody>
        </p:sp>
        <p:pic>
          <p:nvPicPr>
            <p:cNvPr id="14344" name="Picture 8" descr="ballgree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4" y="1087"/>
              <a:ext cx="120" cy="120"/>
            </a:xfrm>
            <a:prstGeom prst="rect">
              <a:avLst/>
            </a:prstGeom>
            <a:noFill/>
          </p:spPr>
        </p:pic>
        <p:graphicFrame>
          <p:nvGraphicFramePr>
            <p:cNvPr id="14345" name="Object 9"/>
            <p:cNvGraphicFramePr>
              <a:graphicFrameLocks noChangeAspect="1"/>
            </p:cNvGraphicFramePr>
            <p:nvPr>
              <p:extLst/>
            </p:nvPr>
          </p:nvGraphicFramePr>
          <p:xfrm>
            <a:off x="484" y="1706"/>
            <a:ext cx="4483" cy="5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892" name="Ecuación" r:id="rId4" imgW="4635360" imgH="507960" progId="Equation.3">
                    <p:embed/>
                  </p:oleObj>
                </mc:Choice>
                <mc:Fallback>
                  <p:oleObj name="Ecuación" r:id="rId4" imgW="4635360" imgH="507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" y="1706"/>
                          <a:ext cx="4483" cy="53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46" name="Rectangle 10"/>
            <p:cNvSpPr>
              <a:spLocks noChangeArrowheads="1"/>
            </p:cNvSpPr>
            <p:nvPr/>
          </p:nvSpPr>
          <p:spPr bwMode="auto">
            <a:xfrm>
              <a:off x="274" y="2461"/>
              <a:ext cx="4012" cy="1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7914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20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Additional</a:t>
              </a:r>
              <a:r>
                <a:rPr lang="es-ES_tradnl" sz="12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sum </a:t>
              </a:r>
              <a:r>
                <a:rPr lang="es-ES_tradnl" sz="1200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rules SRJ</a:t>
              </a:r>
              <a:r>
                <a:rPr lang="es-ES_tradnl" sz="12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, </a:t>
              </a:r>
              <a:r>
                <a:rPr lang="es-ES_tradnl" sz="1200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SRK  </a:t>
              </a:r>
              <a:r>
                <a:rPr lang="es-ES_tradnl" sz="120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if</a:t>
              </a:r>
              <a:r>
                <a:rPr lang="es-ES_tradnl" sz="12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20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evaluated</a:t>
              </a:r>
              <a:r>
                <a:rPr lang="es-ES_tradnl" sz="12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at s=2M</a:t>
              </a:r>
              <a:r>
                <a:rPr lang="es-ES_tradnl" sz="1200" baseline="-250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</a:t>
              </a:r>
              <a:r>
                <a:rPr lang="es-ES_tradnl" sz="1200" baseline="300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2 </a:t>
              </a:r>
              <a:r>
                <a:rPr lang="es-ES_tradnl" sz="11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(Adler </a:t>
              </a:r>
              <a:r>
                <a:rPr lang="es-ES_tradnl" sz="110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Zeros</a:t>
              </a:r>
              <a:r>
                <a:rPr lang="es-ES_tradnl" sz="1100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),</a:t>
              </a:r>
              <a:endParaRPr lang="es-ES" sz="1200" dirty="0">
                <a:solidFill>
                  <a:srgbClr val="00FFFF"/>
                </a:solidFill>
                <a:latin typeface="Arial" charset="0"/>
                <a:sym typeface="Symbol" pitchFamily="18" charset="2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92188" y="4504368"/>
            <a:ext cx="4511860" cy="1874839"/>
            <a:chOff x="310" y="2942"/>
            <a:chExt cx="3422" cy="1181"/>
          </a:xfrm>
        </p:grpSpPr>
        <p:pic>
          <p:nvPicPr>
            <p:cNvPr id="14348" name="Picture 12" descr="ballgree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0" y="3005"/>
              <a:ext cx="120" cy="120"/>
            </a:xfrm>
            <a:prstGeom prst="rect">
              <a:avLst/>
            </a:prstGeom>
            <a:noFill/>
          </p:spPr>
        </p:pic>
        <p:sp>
          <p:nvSpPr>
            <p:cNvPr id="14349" name="Rectangle 13"/>
            <p:cNvSpPr>
              <a:spLocks noChangeArrowheads="1"/>
            </p:cNvSpPr>
            <p:nvPr/>
          </p:nvSpPr>
          <p:spPr bwMode="auto">
            <a:xfrm>
              <a:off x="420" y="2942"/>
              <a:ext cx="2998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7914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dirty="0" err="1">
                  <a:solidFill>
                    <a:srgbClr val="66FFFF"/>
                  </a:solidFill>
                  <a:latin typeface="Arial" charset="0"/>
                  <a:sym typeface="Symbol" pitchFamily="18" charset="2"/>
                </a:rPr>
                <a:t>The</a:t>
              </a:r>
              <a:r>
                <a:rPr lang="es-ES_tradnl" dirty="0">
                  <a:solidFill>
                    <a:srgbClr val="66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I</a:t>
              </a:r>
              <a:r>
                <a:rPr lang="es-ES_tradnl" baseline="-25000" dirty="0" err="1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t</a:t>
              </a:r>
              <a:r>
                <a:rPr lang="es-ES_tradnl" dirty="0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=1 s-u </a:t>
              </a:r>
              <a:r>
                <a:rPr lang="es-ES_tradnl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antisymmetric</a:t>
              </a:r>
              <a:r>
                <a:rPr lang="es-ES_tradnl" dirty="0">
                  <a:solidFill>
                    <a:srgbClr val="66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66FFFF"/>
                  </a:solidFill>
                  <a:latin typeface="Arial" charset="0"/>
                  <a:sym typeface="Symbol" pitchFamily="18" charset="2"/>
                </a:rPr>
                <a:t>amplitude</a:t>
              </a:r>
              <a:endParaRPr lang="es-ES_tradnl" dirty="0">
                <a:solidFill>
                  <a:srgbClr val="00FFFF"/>
                </a:solidFill>
                <a:latin typeface="Arial" charset="0"/>
                <a:sym typeface="Symbol" pitchFamily="18" charset="2"/>
              </a:endParaRPr>
            </a:p>
          </p:txBody>
        </p:sp>
        <p:graphicFrame>
          <p:nvGraphicFramePr>
            <p:cNvPr id="14350" name="Object 14"/>
            <p:cNvGraphicFramePr>
              <a:graphicFrameLocks noChangeAspect="1"/>
            </p:cNvGraphicFramePr>
            <p:nvPr/>
          </p:nvGraphicFramePr>
          <p:xfrm>
            <a:off x="484" y="3249"/>
            <a:ext cx="3248" cy="5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893" name="Ecuación" r:id="rId6" imgW="3111480" imgH="507960" progId="Equation.3">
                    <p:embed/>
                  </p:oleObj>
                </mc:Choice>
                <mc:Fallback>
                  <p:oleObj name="Ecuación" r:id="rId6" imgW="3111480" imgH="507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" y="3249"/>
                          <a:ext cx="3248" cy="53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51" name="Rectangle 15"/>
            <p:cNvSpPr>
              <a:spLocks noChangeArrowheads="1"/>
            </p:cNvSpPr>
            <p:nvPr/>
          </p:nvSpPr>
          <p:spPr bwMode="auto">
            <a:xfrm>
              <a:off x="335" y="3929"/>
              <a:ext cx="2246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7914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4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At </a:t>
              </a:r>
              <a:r>
                <a:rPr lang="es-ES_tradnl" sz="140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threshold</a:t>
              </a:r>
              <a:r>
                <a:rPr lang="es-ES_tradnl" sz="14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40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is</a:t>
              </a:r>
              <a:r>
                <a:rPr lang="es-ES_tradnl" sz="14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40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the</a:t>
              </a:r>
              <a:r>
                <a:rPr lang="es-ES_tradnl" sz="14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40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Olsson</a:t>
              </a:r>
              <a:r>
                <a:rPr lang="es-ES_tradnl" sz="14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40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sum</a:t>
              </a:r>
              <a:r>
                <a:rPr lang="es-ES_tradnl" sz="14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rule</a:t>
              </a:r>
              <a:endParaRPr lang="es-ES" sz="1400" dirty="0">
                <a:solidFill>
                  <a:srgbClr val="00FFFF"/>
                </a:solidFill>
                <a:latin typeface="Arial" charset="0"/>
                <a:sym typeface="Symbol" pitchFamily="18" charset="2"/>
              </a:endParaRPr>
            </a:p>
          </p:txBody>
        </p:sp>
      </p:grpSp>
      <p:sp>
        <p:nvSpPr>
          <p:cNvPr id="18" name="Rectángulo 17"/>
          <p:cNvSpPr/>
          <p:nvPr/>
        </p:nvSpPr>
        <p:spPr>
          <a:xfrm>
            <a:off x="5709997" y="5412419"/>
            <a:ext cx="33778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Roy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Eqs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. </a:t>
            </a:r>
          </a:p>
          <a:p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written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for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partial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waves</a:t>
            </a:r>
            <a:endParaRPr lang="es-ES" dirty="0" smtClean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  <a:p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MUCH MORE CUMBERSOME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18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0" y="331165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79390" tIns="39696" rIns="79390" bIns="39696"/>
          <a:lstStyle/>
          <a:p>
            <a:pPr algn="ctr" defTabSz="79399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691680" y="538949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mtClean="0">
                <a:latin typeface="Arial" charset="0"/>
                <a:sym typeface="Symbol" pitchFamily="18" charset="2"/>
              </a:rPr>
              <a:t>UFD already good</a:t>
            </a:r>
            <a:endParaRPr lang="en-US"/>
          </a:p>
        </p:txBody>
      </p:sp>
      <p:sp>
        <p:nvSpPr>
          <p:cNvPr id="9" name="Rectángulo 8"/>
          <p:cNvSpPr/>
          <p:nvPr/>
        </p:nvSpPr>
        <p:spPr>
          <a:xfrm>
            <a:off x="107504" y="448299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Constarined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SIMPLE FITS TO </a:t>
            </a:r>
            <a:r>
              <a:rPr lang="el-GR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ππ→</a:t>
            </a:r>
            <a:r>
              <a:rPr lang="es-ES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KK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DATA,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including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systematic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uncertainties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.</a:t>
            </a:r>
          </a:p>
          <a:p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Other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waves</a:t>
            </a:r>
            <a:endParaRPr lang="en-US" dirty="0"/>
          </a:p>
        </p:txBody>
      </p:sp>
      <p:pic>
        <p:nvPicPr>
          <p:cNvPr id="10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14" y="1177818"/>
            <a:ext cx="2859233" cy="2277367"/>
          </a:xfrm>
          <a:prstGeom prst="rect">
            <a:avLst/>
          </a:prstGeom>
        </p:spPr>
      </p:pic>
      <p:pic>
        <p:nvPicPr>
          <p:cNvPr id="11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446" y="1171049"/>
            <a:ext cx="2952328" cy="2304159"/>
          </a:xfrm>
          <a:prstGeom prst="rect">
            <a:avLst/>
          </a:prstGeom>
        </p:spPr>
      </p:pic>
      <p:pic>
        <p:nvPicPr>
          <p:cNvPr id="13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373" y="1164280"/>
            <a:ext cx="2917398" cy="2310928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07504" y="9317"/>
            <a:ext cx="4310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ππ→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KK </a:t>
            </a:r>
            <a:r>
              <a:rPr lang="es-E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Hiperbolic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Dispersion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Relations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6697951" y="124215"/>
            <a:ext cx="22917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59142"/>
            <a:r>
              <a:rPr lang="en-US" sz="1000" dirty="0" smtClean="0">
                <a:solidFill>
                  <a:srgbClr val="00FFFF"/>
                </a:solidFill>
              </a:rPr>
              <a:t>JRP, </a:t>
            </a:r>
            <a:r>
              <a:rPr lang="en-US" sz="1000" dirty="0" err="1" smtClean="0">
                <a:solidFill>
                  <a:srgbClr val="00FFFF"/>
                </a:solidFill>
              </a:rPr>
              <a:t>A.Rodas</a:t>
            </a:r>
            <a:r>
              <a:rPr lang="en-US" sz="1000" dirty="0" smtClean="0">
                <a:solidFill>
                  <a:srgbClr val="00FFFF"/>
                </a:solidFill>
              </a:rPr>
              <a:t>,</a:t>
            </a:r>
            <a:r>
              <a:rPr lang="es-ES" altLang="es-ES" sz="1000" dirty="0">
                <a:solidFill>
                  <a:srgbClr val="00FFFF"/>
                </a:solidFill>
              </a:rPr>
              <a:t> </a:t>
            </a:r>
            <a:r>
              <a:rPr lang="es-ES" altLang="es-ES" sz="1000" dirty="0" err="1">
                <a:solidFill>
                  <a:srgbClr val="00FFFF"/>
                </a:solidFill>
              </a:rPr>
              <a:t>Eur.Phys.J</a:t>
            </a:r>
            <a:r>
              <a:rPr lang="es-ES" altLang="es-ES" sz="1000" dirty="0">
                <a:solidFill>
                  <a:srgbClr val="00FFFF"/>
                </a:solidFill>
              </a:rPr>
              <a:t>. C78 </a:t>
            </a:r>
            <a:r>
              <a:rPr lang="es-ES" sz="1000" smtClean="0">
                <a:solidFill>
                  <a:srgbClr val="00FFFF"/>
                </a:solidFill>
              </a:rPr>
              <a:t>(2018)</a:t>
            </a:r>
            <a:endParaRPr lang="es-ES" sz="1000" dirty="0">
              <a:solidFill>
                <a:srgbClr val="00FFFF"/>
              </a:solidFill>
            </a:endParaRPr>
          </a:p>
        </p:txBody>
      </p:sp>
      <p:sp>
        <p:nvSpPr>
          <p:cNvPr id="24" name="Marcador de número de diapositiva 13"/>
          <p:cNvSpPr txBox="1">
            <a:spLocks/>
          </p:cNvSpPr>
          <p:nvPr/>
        </p:nvSpPr>
        <p:spPr>
          <a:xfrm>
            <a:off x="6553200" y="6356422"/>
            <a:ext cx="2133600" cy="365125"/>
          </a:xfrm>
          <a:prstGeom prst="rect">
            <a:avLst/>
          </a:prstGeom>
        </p:spPr>
        <p:txBody>
          <a:bodyPr vert="horz" lIns="90288" tIns="45144" rIns="90288" bIns="45144" rtlCol="0" anchor="ctr"/>
          <a:lstStyle>
            <a:defPPr>
              <a:defRPr lang="en-US"/>
            </a:defPPr>
            <a:lvl1pPr marL="0" algn="r" defTabSz="902854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1430" algn="l" defTabSz="9028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2854" algn="l" defTabSz="9028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4280" algn="l" defTabSz="9028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5717" algn="l" defTabSz="9028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57141" algn="l" defTabSz="9028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08563" algn="l" defTabSz="9028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59998" algn="l" defTabSz="9028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11425" algn="l" defTabSz="9028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171182-8406-42A6-9846-20F9CAB6B071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25" name="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88676"/>
            <a:ext cx="2880320" cy="2263656"/>
          </a:xfrm>
          <a:prstGeom prst="rect">
            <a:avLst/>
          </a:prstGeom>
        </p:spPr>
      </p:pic>
      <p:pic>
        <p:nvPicPr>
          <p:cNvPr id="26" name="1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609" y="4088676"/>
            <a:ext cx="2866019" cy="2263656"/>
          </a:xfrm>
          <a:prstGeom prst="rect">
            <a:avLst/>
          </a:prstGeom>
        </p:spPr>
      </p:pic>
      <p:sp>
        <p:nvSpPr>
          <p:cNvPr id="27" name="Rectángulo 26"/>
          <p:cNvSpPr/>
          <p:nvPr/>
        </p:nvSpPr>
        <p:spPr>
          <a:xfrm>
            <a:off x="6131635" y="4579895"/>
            <a:ext cx="28488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UFD Inconsistent with HDR</a:t>
            </a:r>
          </a:p>
          <a:p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If not constrained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480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2546"/>
    </mc:Choice>
    <mc:Fallback xmlns="">
      <p:transition advTm="42546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7" y="1388711"/>
            <a:ext cx="9180513" cy="191128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59" y="4290886"/>
            <a:ext cx="5259656" cy="1348823"/>
          </a:xfrm>
          <a:prstGeom prst="rect">
            <a:avLst/>
          </a:prstGeom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0" y="406943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9193" tIns="44596" rIns="89193" bIns="44596"/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88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" name="2 Rectángulo"/>
          <p:cNvSpPr/>
          <p:nvPr/>
        </p:nvSpPr>
        <p:spPr>
          <a:xfrm>
            <a:off x="7342996" y="909012"/>
            <a:ext cx="16930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5914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 smtClean="0">
                <a:solidFill>
                  <a:srgbClr val="00FFFF"/>
                </a:solidFill>
              </a:rPr>
              <a:t>JRP, A. </a:t>
            </a:r>
            <a:r>
              <a:rPr lang="en-US" sz="1200" kern="0" dirty="0" err="1" smtClean="0">
                <a:solidFill>
                  <a:srgbClr val="00FFFF"/>
                </a:solidFill>
              </a:rPr>
              <a:t>Rodas</a:t>
            </a:r>
            <a:r>
              <a:rPr lang="en-US" sz="1200" kern="0" smtClean="0">
                <a:solidFill>
                  <a:srgbClr val="00FFFF"/>
                </a:solidFill>
              </a:rPr>
              <a:t> PRD 2018 </a:t>
            </a:r>
            <a:endParaRPr lang="en-US" sz="1200" kern="0" dirty="0">
              <a:solidFill>
                <a:srgbClr val="00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107504" y="548373"/>
                <a:ext cx="792088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mtClean="0">
                    <a:solidFill>
                      <a:schemeClr val="bg1"/>
                    </a:solidFill>
                    <a:sym typeface="Symbol" pitchFamily="18" charset="2"/>
                  </a:rPr>
                  <a:t>g</a:t>
                </a:r>
                <a:r>
                  <a:rPr lang="es-ES" baseline="30000" smtClean="0">
                    <a:solidFill>
                      <a:schemeClr val="bg1"/>
                    </a:solidFill>
                    <a:sym typeface="Symbol" pitchFamily="18" charset="2"/>
                  </a:rPr>
                  <a:t>I</a:t>
                </a:r>
                <a:r>
                  <a:rPr lang="es-ES" baseline="-25000" smtClean="0">
                    <a:solidFill>
                      <a:schemeClr val="bg1"/>
                    </a:solidFill>
                    <a:sym typeface="Symbol" pitchFamily="18" charset="2"/>
                  </a:rPr>
                  <a:t>J</a:t>
                </a:r>
                <a:r>
                  <a:rPr lang="es-ES" smtClean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ES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l-GR" i="0" smtClean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π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>
                        <a:solidFill>
                          <a:schemeClr val="bg1"/>
                        </a:solidFill>
                        <a:sym typeface="Symbol" pitchFamily="18" charset="2"/>
                      </a:rPr>
                      <m:t>π</m:t>
                    </m:r>
                    <m:r>
                      <a:rPr lang="el-GR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m:rPr>
                        <m:sty m:val="p"/>
                      </m:rPr>
                      <a:rPr lang="es-ES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KK</m:t>
                    </m:r>
                    <m:r>
                      <a:rPr lang="es-ES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s-ES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partial waves. We </a:t>
                </a:r>
                <a:r>
                  <a:rPr lang="es-ES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study </a:t>
                </a:r>
                <a:r>
                  <a:rPr lang="es-E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(I,J)=(0,0),(1,1),(0,2)</a:t>
                </a:r>
              </a:p>
              <a:p>
                <a:pPr>
                  <a:tabLst>
                    <a:tab pos="982663" algn="l"/>
                  </a:tabLst>
                </a:pPr>
                <a:r>
                  <a:rPr lang="es-E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f</a:t>
                </a:r>
                <a:r>
                  <a:rPr lang="es-ES" baseline="30000">
                    <a:solidFill>
                      <a:schemeClr val="bg1"/>
                    </a:solidFill>
                    <a:sym typeface="Symbol" pitchFamily="18" charset="2"/>
                  </a:rPr>
                  <a:t>I</a:t>
                </a:r>
                <a:r>
                  <a:rPr lang="es-ES" baseline="-25000">
                    <a:solidFill>
                      <a:schemeClr val="bg1"/>
                    </a:solidFill>
                    <a:sym typeface="Symbol" pitchFamily="18" charset="2"/>
                  </a:rPr>
                  <a:t>J</a:t>
                </a:r>
                <a:r>
                  <a:rPr lang="es-E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 </a:t>
                </a:r>
                <a14:m>
                  <m:oMath xmlns:m="http://schemas.openxmlformats.org/officeDocument/2006/math">
                    <m:r>
                      <a:rPr lang="es-ES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m:rPr>
                        <m:sty m:val="p"/>
                      </m:rPr>
                      <a:rPr lang="es-ES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K</m:t>
                    </m:r>
                    <m:r>
                      <m:rPr>
                        <m:nor/>
                      </m:rPr>
                      <a:rPr lang="el-GR">
                        <a:solidFill>
                          <a:schemeClr val="bg1"/>
                        </a:solidFill>
                        <a:sym typeface="Symbol" pitchFamily="18" charset="2"/>
                      </a:rPr>
                      <m:t>π</m:t>
                    </m:r>
                    <m:r>
                      <a:rPr lang="el-GR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m:rPr>
                        <m:sty m:val="p"/>
                      </m:rPr>
                      <a:rPr lang="es-ES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K</m:t>
                    </m:r>
                    <m:r>
                      <m:rPr>
                        <m:nor/>
                      </m:rPr>
                      <a:rPr lang="el-GR">
                        <a:solidFill>
                          <a:schemeClr val="bg1"/>
                        </a:solidFill>
                        <a:sym typeface="Symbol" pitchFamily="18" charset="2"/>
                      </a:rPr>
                      <m:t>π</m:t>
                    </m:r>
                    <m:r>
                      <m:rPr>
                        <m:nor/>
                      </m:rPr>
                      <a:rPr lang="es-ES" b="0" i="0" smtClean="0">
                        <a:solidFill>
                          <a:schemeClr val="bg1"/>
                        </a:solidFill>
                        <a:sym typeface="Symbol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s-E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partial</m:t>
                    </m:r>
                    <m:r>
                      <m:rPr>
                        <m:nor/>
                      </m:rPr>
                      <a:rPr lang="es-E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s-E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waves</m:t>
                    </m:r>
                    <m:r>
                      <m:rPr>
                        <m:nor/>
                      </m:rPr>
                      <a:rPr lang="es-E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. </m:t>
                    </m:r>
                    <m:r>
                      <m:rPr>
                        <m:nor/>
                      </m:rPr>
                      <a:rPr lang="es-E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Taken</m:t>
                    </m:r>
                    <m:r>
                      <m:rPr>
                        <m:nor/>
                      </m:rPr>
                      <a:rPr lang="es-E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s-E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from</m:t>
                    </m:r>
                    <m:r>
                      <m:rPr>
                        <m:nor/>
                      </m:rPr>
                      <a:rPr lang="es-E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s-E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previous</m:t>
                    </m:r>
                    <m:r>
                      <m:rPr>
                        <m:nor/>
                      </m:rPr>
                      <a:rPr lang="es-E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s-E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dispersive</m:t>
                    </m:r>
                    <m:r>
                      <m:rPr>
                        <m:nor/>
                      </m:rPr>
                      <a:rPr lang="es-E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s-E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study</m:t>
                    </m:r>
                  </m:oMath>
                </a14:m>
                <a:endParaRPr lang="en-US">
                  <a:solidFill>
                    <a:schemeClr val="bg1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48373"/>
                <a:ext cx="7920881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693" t="-660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upo 36"/>
          <p:cNvGrpSpPr/>
          <p:nvPr/>
        </p:nvGrpSpPr>
        <p:grpSpPr>
          <a:xfrm>
            <a:off x="691832" y="1439998"/>
            <a:ext cx="8357403" cy="3077793"/>
            <a:chOff x="691832" y="1439998"/>
            <a:chExt cx="8357403" cy="3077793"/>
          </a:xfrm>
        </p:grpSpPr>
        <p:sp>
          <p:nvSpPr>
            <p:cNvPr id="15" name="Forma libre 14"/>
            <p:cNvSpPr/>
            <p:nvPr/>
          </p:nvSpPr>
          <p:spPr>
            <a:xfrm>
              <a:off x="2331068" y="1439998"/>
              <a:ext cx="6718167" cy="1841084"/>
            </a:xfrm>
            <a:custGeom>
              <a:avLst/>
              <a:gdLst>
                <a:gd name="connsiteX0" fmla="*/ 1819591 w 6718167"/>
                <a:gd name="connsiteY0" fmla="*/ 3320 h 1841084"/>
                <a:gd name="connsiteX1" fmla="*/ 1765803 w 6718167"/>
                <a:gd name="connsiteY1" fmla="*/ 3320 h 1841084"/>
                <a:gd name="connsiteX2" fmla="*/ 1129308 w 6718167"/>
                <a:gd name="connsiteY2" fmla="*/ 84002 h 1841084"/>
                <a:gd name="connsiteX3" fmla="*/ 985873 w 6718167"/>
                <a:gd name="connsiteY3" fmla="*/ 370873 h 1841084"/>
                <a:gd name="connsiteX4" fmla="*/ 887261 w 6718167"/>
                <a:gd name="connsiteY4" fmla="*/ 648778 h 1841084"/>
                <a:gd name="connsiteX5" fmla="*/ 412132 w 6718167"/>
                <a:gd name="connsiteY5" fmla="*/ 693602 h 1841084"/>
                <a:gd name="connsiteX6" fmla="*/ 35614 w 6718167"/>
                <a:gd name="connsiteY6" fmla="*/ 828073 h 1841084"/>
                <a:gd name="connsiteX7" fmla="*/ 17685 w 6718167"/>
                <a:gd name="connsiteY7" fmla="*/ 1213555 h 1841084"/>
                <a:gd name="connsiteX8" fmla="*/ 53544 w 6718167"/>
                <a:gd name="connsiteY8" fmla="*/ 1599037 h 1841084"/>
                <a:gd name="connsiteX9" fmla="*/ 62508 w 6718167"/>
                <a:gd name="connsiteY9" fmla="*/ 1796261 h 1841084"/>
                <a:gd name="connsiteX10" fmla="*/ 456956 w 6718167"/>
                <a:gd name="connsiteY10" fmla="*/ 1841084 h 1841084"/>
                <a:gd name="connsiteX11" fmla="*/ 3908367 w 6718167"/>
                <a:gd name="connsiteY11" fmla="*/ 1814190 h 1841084"/>
                <a:gd name="connsiteX12" fmla="*/ 6068861 w 6718167"/>
                <a:gd name="connsiteY12" fmla="*/ 1688684 h 1841084"/>
                <a:gd name="connsiteX13" fmla="*/ 6606744 w 6718167"/>
                <a:gd name="connsiteY13" fmla="*/ 926684 h 1841084"/>
                <a:gd name="connsiteX14" fmla="*/ 6669497 w 6718167"/>
                <a:gd name="connsiteY14" fmla="*/ 155720 h 1841084"/>
                <a:gd name="connsiteX15" fmla="*/ 6033003 w 6718167"/>
                <a:gd name="connsiteY15" fmla="*/ 12284 h 1841084"/>
                <a:gd name="connsiteX16" fmla="*/ 4804838 w 6718167"/>
                <a:gd name="connsiteY16" fmla="*/ 12284 h 1841084"/>
                <a:gd name="connsiteX17" fmla="*/ 3316697 w 6718167"/>
                <a:gd name="connsiteY17" fmla="*/ 48143 h 1841084"/>
                <a:gd name="connsiteX18" fmla="*/ 1819591 w 6718167"/>
                <a:gd name="connsiteY18" fmla="*/ 3320 h 1841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718167" h="1841084">
                  <a:moveTo>
                    <a:pt x="1819591" y="3320"/>
                  </a:moveTo>
                  <a:cubicBezTo>
                    <a:pt x="1561109" y="-4150"/>
                    <a:pt x="1765803" y="3320"/>
                    <a:pt x="1765803" y="3320"/>
                  </a:cubicBezTo>
                  <a:cubicBezTo>
                    <a:pt x="1650756" y="16767"/>
                    <a:pt x="1259296" y="22743"/>
                    <a:pt x="1129308" y="84002"/>
                  </a:cubicBezTo>
                  <a:cubicBezTo>
                    <a:pt x="999320" y="145261"/>
                    <a:pt x="1026214" y="276744"/>
                    <a:pt x="985873" y="370873"/>
                  </a:cubicBezTo>
                  <a:cubicBezTo>
                    <a:pt x="945532" y="465002"/>
                    <a:pt x="982884" y="594990"/>
                    <a:pt x="887261" y="648778"/>
                  </a:cubicBezTo>
                  <a:cubicBezTo>
                    <a:pt x="791638" y="702566"/>
                    <a:pt x="554073" y="663720"/>
                    <a:pt x="412132" y="693602"/>
                  </a:cubicBezTo>
                  <a:cubicBezTo>
                    <a:pt x="270191" y="723484"/>
                    <a:pt x="101355" y="741414"/>
                    <a:pt x="35614" y="828073"/>
                  </a:cubicBezTo>
                  <a:cubicBezTo>
                    <a:pt x="-30127" y="914732"/>
                    <a:pt x="14697" y="1085061"/>
                    <a:pt x="17685" y="1213555"/>
                  </a:cubicBezTo>
                  <a:cubicBezTo>
                    <a:pt x="20673" y="1342049"/>
                    <a:pt x="46073" y="1501919"/>
                    <a:pt x="53544" y="1599037"/>
                  </a:cubicBezTo>
                  <a:cubicBezTo>
                    <a:pt x="61014" y="1696155"/>
                    <a:pt x="-4727" y="1755920"/>
                    <a:pt x="62508" y="1796261"/>
                  </a:cubicBezTo>
                  <a:cubicBezTo>
                    <a:pt x="129743" y="1836602"/>
                    <a:pt x="456956" y="1841084"/>
                    <a:pt x="456956" y="1841084"/>
                  </a:cubicBezTo>
                  <a:lnTo>
                    <a:pt x="3908367" y="1814190"/>
                  </a:lnTo>
                  <a:cubicBezTo>
                    <a:pt x="4843684" y="1788790"/>
                    <a:pt x="5619132" y="1836602"/>
                    <a:pt x="6068861" y="1688684"/>
                  </a:cubicBezTo>
                  <a:cubicBezTo>
                    <a:pt x="6518590" y="1540766"/>
                    <a:pt x="6506638" y="1182178"/>
                    <a:pt x="6606744" y="926684"/>
                  </a:cubicBezTo>
                  <a:cubicBezTo>
                    <a:pt x="6706850" y="671190"/>
                    <a:pt x="6765120" y="308120"/>
                    <a:pt x="6669497" y="155720"/>
                  </a:cubicBezTo>
                  <a:cubicBezTo>
                    <a:pt x="6573874" y="3320"/>
                    <a:pt x="6343779" y="36190"/>
                    <a:pt x="6033003" y="12284"/>
                  </a:cubicBezTo>
                  <a:cubicBezTo>
                    <a:pt x="5722227" y="-11622"/>
                    <a:pt x="5257556" y="6308"/>
                    <a:pt x="4804838" y="12284"/>
                  </a:cubicBezTo>
                  <a:cubicBezTo>
                    <a:pt x="4352120" y="18261"/>
                    <a:pt x="3809756" y="49637"/>
                    <a:pt x="3316697" y="48143"/>
                  </a:cubicBezTo>
                  <a:cubicBezTo>
                    <a:pt x="2823638" y="46649"/>
                    <a:pt x="2078073" y="10790"/>
                    <a:pt x="1819591" y="3320"/>
                  </a:cubicBezTo>
                  <a:close/>
                </a:path>
              </a:pathLst>
            </a:cu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orma libre 16"/>
            <p:cNvSpPr/>
            <p:nvPr/>
          </p:nvSpPr>
          <p:spPr>
            <a:xfrm>
              <a:off x="691832" y="1443331"/>
              <a:ext cx="855196" cy="613798"/>
            </a:xfrm>
            <a:custGeom>
              <a:avLst/>
              <a:gdLst>
                <a:gd name="connsiteX0" fmla="*/ 383933 w 855196"/>
                <a:gd name="connsiteY0" fmla="*/ 8951 h 613798"/>
                <a:gd name="connsiteX1" fmla="*/ 43274 w 855196"/>
                <a:gd name="connsiteY1" fmla="*/ 107563 h 613798"/>
                <a:gd name="connsiteX2" fmla="*/ 16380 w 855196"/>
                <a:gd name="connsiteY2" fmla="*/ 331681 h 613798"/>
                <a:gd name="connsiteX3" fmla="*/ 150850 w 855196"/>
                <a:gd name="connsiteY3" fmla="*/ 591657 h 613798"/>
                <a:gd name="connsiteX4" fmla="*/ 464615 w 855196"/>
                <a:gd name="connsiteY4" fmla="*/ 600622 h 613798"/>
                <a:gd name="connsiteX5" fmla="*/ 688733 w 855196"/>
                <a:gd name="connsiteY5" fmla="*/ 600622 h 613798"/>
                <a:gd name="connsiteX6" fmla="*/ 841133 w 855196"/>
                <a:gd name="connsiteY6" fmla="*/ 457187 h 613798"/>
                <a:gd name="connsiteX7" fmla="*/ 832168 w 855196"/>
                <a:gd name="connsiteY7" fmla="*/ 161351 h 613798"/>
                <a:gd name="connsiteX8" fmla="*/ 697697 w 855196"/>
                <a:gd name="connsiteY8" fmla="*/ 8951 h 613798"/>
                <a:gd name="connsiteX9" fmla="*/ 509439 w 855196"/>
                <a:gd name="connsiteY9" fmla="*/ 17916 h 613798"/>
                <a:gd name="connsiteX10" fmla="*/ 383933 w 855196"/>
                <a:gd name="connsiteY10" fmla="*/ 8951 h 61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5196" h="613798">
                  <a:moveTo>
                    <a:pt x="383933" y="8951"/>
                  </a:moveTo>
                  <a:cubicBezTo>
                    <a:pt x="306239" y="23892"/>
                    <a:pt x="104533" y="53775"/>
                    <a:pt x="43274" y="107563"/>
                  </a:cubicBezTo>
                  <a:cubicBezTo>
                    <a:pt x="-17985" y="161351"/>
                    <a:pt x="-1549" y="250999"/>
                    <a:pt x="16380" y="331681"/>
                  </a:cubicBezTo>
                  <a:cubicBezTo>
                    <a:pt x="34309" y="412363"/>
                    <a:pt x="76144" y="546834"/>
                    <a:pt x="150850" y="591657"/>
                  </a:cubicBezTo>
                  <a:cubicBezTo>
                    <a:pt x="225556" y="636481"/>
                    <a:pt x="374968" y="599128"/>
                    <a:pt x="464615" y="600622"/>
                  </a:cubicBezTo>
                  <a:cubicBezTo>
                    <a:pt x="554262" y="602116"/>
                    <a:pt x="625980" y="624528"/>
                    <a:pt x="688733" y="600622"/>
                  </a:cubicBezTo>
                  <a:cubicBezTo>
                    <a:pt x="751486" y="576716"/>
                    <a:pt x="817227" y="530399"/>
                    <a:pt x="841133" y="457187"/>
                  </a:cubicBezTo>
                  <a:cubicBezTo>
                    <a:pt x="865039" y="383975"/>
                    <a:pt x="856074" y="236057"/>
                    <a:pt x="832168" y="161351"/>
                  </a:cubicBezTo>
                  <a:cubicBezTo>
                    <a:pt x="808262" y="86645"/>
                    <a:pt x="751485" y="32857"/>
                    <a:pt x="697697" y="8951"/>
                  </a:cubicBezTo>
                  <a:cubicBezTo>
                    <a:pt x="643909" y="-14955"/>
                    <a:pt x="557251" y="16422"/>
                    <a:pt x="509439" y="17916"/>
                  </a:cubicBezTo>
                  <a:cubicBezTo>
                    <a:pt x="461627" y="19410"/>
                    <a:pt x="461627" y="-5990"/>
                    <a:pt x="383933" y="8951"/>
                  </a:cubicBezTo>
                  <a:close/>
                </a:path>
              </a:pathLst>
            </a:cu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Conector recto 18"/>
            <p:cNvCxnSpPr>
              <a:stCxn id="17" idx="6"/>
            </p:cNvCxnSpPr>
            <p:nvPr/>
          </p:nvCxnSpPr>
          <p:spPr>
            <a:xfrm>
              <a:off x="1475656" y="1988840"/>
              <a:ext cx="914400" cy="9144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de flecha 20"/>
            <p:cNvCxnSpPr/>
            <p:nvPr/>
          </p:nvCxnSpPr>
          <p:spPr>
            <a:xfrm flipH="1">
              <a:off x="1835696" y="3225479"/>
              <a:ext cx="565938" cy="129231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ángulo 28"/>
          <p:cNvSpPr/>
          <p:nvPr/>
        </p:nvSpPr>
        <p:spPr>
          <a:xfrm>
            <a:off x="5726046" y="4581128"/>
            <a:ext cx="30989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mtClean="0">
                <a:solidFill>
                  <a:schemeClr val="bg1"/>
                </a:solidFill>
                <a:sym typeface="Symbol" pitchFamily="18" charset="2"/>
              </a:rPr>
              <a:t>Δ</a:t>
            </a:r>
            <a:r>
              <a:rPr lang="es-ES" smtClean="0">
                <a:solidFill>
                  <a:schemeClr val="bg1"/>
                </a:solidFill>
                <a:sym typeface="Symbol" pitchFamily="18" charset="2"/>
              </a:rPr>
              <a:t>(t) </a:t>
            </a:r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depend on higher waves</a:t>
            </a:r>
          </a:p>
          <a:p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or on K</a:t>
            </a:r>
            <a:r>
              <a:rPr lang="el-GR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</a:t>
            </a:r>
            <a:r>
              <a:rPr lang="el-GR">
                <a:solidFill>
                  <a:schemeClr val="bg1"/>
                </a:solidFill>
                <a:latin typeface="Arial" charset="0"/>
                <a:sym typeface="Symbol" pitchFamily="18" charset="2"/>
              </a:rPr>
              <a:t>→</a:t>
            </a:r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K</a:t>
            </a:r>
            <a:r>
              <a:rPr lang="el-GR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.</a:t>
            </a:r>
          </a:p>
          <a:p>
            <a:endParaRPr lang="es-ES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251520" y="6093296"/>
            <a:ext cx="54745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>
                <a:solidFill>
                  <a:schemeClr val="bg1"/>
                </a:solidFill>
                <a:latin typeface="Arial" charset="0"/>
                <a:sym typeface="Symbol" pitchFamily="18" charset="2"/>
              </a:rPr>
              <a:t>Solve in descending J </a:t>
            </a:r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order</a:t>
            </a:r>
          </a:p>
          <a:p>
            <a:r>
              <a:rPr lang="es-ES" sz="120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We have used models for higher waves, but give very small contributions</a:t>
            </a:r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ángulo 34"/>
              <p:cNvSpPr/>
              <p:nvPr/>
            </p:nvSpPr>
            <p:spPr>
              <a:xfrm>
                <a:off x="3923928" y="3361499"/>
                <a:ext cx="4762872" cy="549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s-E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s-E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s-E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  <m:sup>
                        <m:r>
                          <a:rPr lang="es-E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p>
                    </m:sSubSup>
                  </m:oMath>
                </a14:m>
                <a:r>
                  <a:rPr lang="en-US" sz="1400" smtClean="0">
                    <a:solidFill>
                      <a:schemeClr val="bg1"/>
                    </a:solidFill>
                    <a:latin typeface="Arial" charset="0"/>
                  </a:rPr>
                  <a:t>(t,t’) =integral kernels, depend on a parameter</a:t>
                </a:r>
              </a:p>
              <a:p>
                <a:r>
                  <a:rPr lang="es-ES" sz="1400" smtClean="0">
                    <a:solidFill>
                      <a:schemeClr val="bg1"/>
                    </a:solidFill>
                    <a:latin typeface="Arial" charset="0"/>
                  </a:rPr>
                  <a:t>Lowest # of subtractions. </a:t>
                </a:r>
                <a:r>
                  <a:rPr lang="es-ES" sz="1400">
                    <a:solidFill>
                      <a:schemeClr val="bg1"/>
                    </a:solidFill>
                    <a:latin typeface="Arial" charset="0"/>
                  </a:rPr>
                  <a:t>Odd pw decouple from even pw. </a:t>
                </a:r>
                <a:endParaRPr lang="en-US" sz="1400">
                  <a:solidFill>
                    <a:schemeClr val="bg1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35" name="Rectá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3361499"/>
                <a:ext cx="4762872" cy="549638"/>
              </a:xfrm>
              <a:prstGeom prst="rect">
                <a:avLst/>
              </a:prstGeom>
              <a:blipFill rotWithShape="0">
                <a:blip r:embed="rId6"/>
                <a:stretch>
                  <a:fillRect l="-384" r="-640" b="-10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Marcador de número de diapositiva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37</a:t>
            </a:fld>
            <a:endParaRPr lang="en-US"/>
          </a:p>
        </p:txBody>
      </p:sp>
      <p:grpSp>
        <p:nvGrpSpPr>
          <p:cNvPr id="44" name="Grupo 43"/>
          <p:cNvGrpSpPr/>
          <p:nvPr/>
        </p:nvGrpSpPr>
        <p:grpSpPr>
          <a:xfrm>
            <a:off x="2555776" y="5445224"/>
            <a:ext cx="6065631" cy="1126580"/>
            <a:chOff x="2555776" y="5445224"/>
            <a:chExt cx="6065631" cy="1126580"/>
          </a:xfrm>
        </p:grpSpPr>
        <p:sp>
          <p:nvSpPr>
            <p:cNvPr id="38" name="Elipse 37"/>
            <p:cNvSpPr/>
            <p:nvPr/>
          </p:nvSpPr>
          <p:spPr>
            <a:xfrm>
              <a:off x="2555776" y="5445224"/>
              <a:ext cx="432048" cy="288032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Conector recto de flecha 38"/>
            <p:cNvCxnSpPr>
              <a:stCxn id="38" idx="6"/>
            </p:cNvCxnSpPr>
            <p:nvPr/>
          </p:nvCxnSpPr>
          <p:spPr>
            <a:xfrm>
              <a:off x="2987824" y="5589240"/>
              <a:ext cx="3456384" cy="28803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ángulo 42"/>
            <p:cNvSpPr/>
            <p:nvPr/>
          </p:nvSpPr>
          <p:spPr>
            <a:xfrm>
              <a:off x="6444208" y="5648474"/>
              <a:ext cx="217719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 err="1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I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ntegrals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from</a:t>
              </a:r>
              <a:endPara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endParaRPr>
            </a:p>
            <a:p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2</a:t>
              </a:r>
              <a:r>
                <a:rPr lang="el-GR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π</a:t>
              </a:r>
              <a:r>
                <a:rPr lang="es-ES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threshold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!</a:t>
              </a:r>
            </a:p>
            <a:p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“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Unphysical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region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”</a:t>
              </a:r>
              <a:endParaRPr lang="en-US" dirty="0"/>
            </a:p>
          </p:txBody>
        </p:sp>
      </p:grp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1235158" y="44624"/>
            <a:ext cx="6194399" cy="3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6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sz="16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K</a:t>
            </a:r>
            <a:r>
              <a:rPr lang="el-GR" sz="16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→</a:t>
            </a:r>
            <a:r>
              <a:rPr lang="el-GR" sz="16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sz="16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K  and </a:t>
            </a:r>
            <a:r>
              <a:rPr lang="el-GR" sz="16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ππ→</a:t>
            </a:r>
            <a:r>
              <a:rPr lang="es-ES" sz="16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KK </a:t>
            </a:r>
            <a:r>
              <a:rPr lang="es-ES" sz="1796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Hyperbolic Dispersion Relations (HDR)</a:t>
            </a:r>
            <a:endParaRPr lang="en-GB" sz="1539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48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23906"/>
    </mc:Choice>
    <mc:Fallback xmlns="">
      <p:transition advTm="123906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49908" y="44624"/>
            <a:ext cx="4964896" cy="3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6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ππ</a:t>
            </a:r>
            <a:r>
              <a:rPr lang="el-GR" sz="16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→</a:t>
            </a:r>
            <a:r>
              <a:rPr lang="es-ES" sz="16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KK </a:t>
            </a:r>
            <a:r>
              <a:rPr lang="es-ES" sz="1796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Hyperbolic Dispersion Relations (HDR)</a:t>
            </a:r>
            <a:endParaRPr lang="en-GB" sz="1539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0" y="406943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9193" tIns="44596" rIns="89193" bIns="44596"/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881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68" y="1184296"/>
            <a:ext cx="3801783" cy="83188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745" y="1414958"/>
            <a:ext cx="4022139" cy="45595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30369" y="476672"/>
            <a:ext cx="7109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For unphysical region below KK threshold, we used Omnés function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0" y="2771654"/>
            <a:ext cx="9144000" cy="2707545"/>
            <a:chOff x="0" y="2771654"/>
            <a:chExt cx="9144000" cy="2707545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55846"/>
              <a:ext cx="9144000" cy="2123353"/>
            </a:xfrm>
            <a:prstGeom prst="rect">
              <a:avLst/>
            </a:prstGeom>
          </p:spPr>
        </p:pic>
        <p:sp>
          <p:nvSpPr>
            <p:cNvPr id="11" name="Rectángulo 10"/>
            <p:cNvSpPr/>
            <p:nvPr/>
          </p:nvSpPr>
          <p:spPr>
            <a:xfrm>
              <a:off x="130368" y="2771654"/>
              <a:ext cx="62696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This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is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the 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form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of 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our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HDR: 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Roy-Steiner+Omnés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formalism</a:t>
              </a:r>
              <a:endParaRPr lang="en-US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2" name="Rectángulo 11"/>
          <p:cNvSpPr/>
          <p:nvPr/>
        </p:nvSpPr>
        <p:spPr>
          <a:xfrm>
            <a:off x="214136" y="5905222"/>
            <a:ext cx="5566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We can now check how well these HDR are satisfied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Marcador de número de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38</a:t>
            </a:fld>
            <a:endParaRPr lang="en-US"/>
          </a:p>
        </p:txBody>
      </p:sp>
      <p:grpSp>
        <p:nvGrpSpPr>
          <p:cNvPr id="15" name="Grupo 14"/>
          <p:cNvGrpSpPr/>
          <p:nvPr/>
        </p:nvGrpSpPr>
        <p:grpSpPr>
          <a:xfrm>
            <a:off x="2555776" y="4819809"/>
            <a:ext cx="6445071" cy="1685574"/>
            <a:chOff x="2555776" y="5445224"/>
            <a:chExt cx="6445071" cy="1083871"/>
          </a:xfrm>
        </p:grpSpPr>
        <p:sp>
          <p:nvSpPr>
            <p:cNvPr id="16" name="Elipse 15"/>
            <p:cNvSpPr/>
            <p:nvPr/>
          </p:nvSpPr>
          <p:spPr>
            <a:xfrm>
              <a:off x="2555776" y="5445224"/>
              <a:ext cx="432048" cy="288032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Conector recto de flecha 16"/>
            <p:cNvCxnSpPr>
              <a:stCxn id="16" idx="6"/>
            </p:cNvCxnSpPr>
            <p:nvPr/>
          </p:nvCxnSpPr>
          <p:spPr>
            <a:xfrm>
              <a:off x="2987824" y="5589240"/>
              <a:ext cx="3312368" cy="55393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ángulo 17"/>
            <p:cNvSpPr/>
            <p:nvPr/>
          </p:nvSpPr>
          <p:spPr>
            <a:xfrm>
              <a:off x="6232140" y="5994741"/>
              <a:ext cx="2768707" cy="5343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400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Dominant</a:t>
              </a:r>
              <a:r>
                <a:rPr lang="es-ES" sz="2400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sz="2400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source</a:t>
              </a:r>
              <a:r>
                <a:rPr lang="es-ES" sz="2400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</a:p>
            <a:p>
              <a:r>
                <a:rPr lang="es-ES" sz="2400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oferror</a:t>
              </a:r>
              <a:r>
                <a:rPr lang="es-ES" sz="2400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sz="2400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for</a:t>
              </a:r>
              <a:r>
                <a:rPr lang="es-ES" sz="2400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f0(1370)</a:t>
              </a:r>
              <a:endParaRPr lang="en-US" sz="24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2980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7180"/>
    </mc:Choice>
    <mc:Fallback xmlns="">
      <p:transition advTm="5718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3"/>
          <p:cNvSpPr>
            <a:spLocks noChangeShapeType="1"/>
          </p:cNvSpPr>
          <p:nvPr/>
        </p:nvSpPr>
        <p:spPr bwMode="auto">
          <a:xfrm>
            <a:off x="0" y="331165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79390" tIns="39696" rIns="79390" bIns="39696"/>
          <a:lstStyle/>
          <a:p>
            <a:pPr algn="ctr" defTabSz="79399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07504" y="9317"/>
            <a:ext cx="5849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ππ→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KK </a:t>
            </a:r>
            <a:r>
              <a:rPr lang="es-E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constrained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consistent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with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Roy-Steiner </a:t>
            </a:r>
            <a:r>
              <a:rPr lang="es-E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eqs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.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6697951" y="124215"/>
            <a:ext cx="22917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59142"/>
            <a:r>
              <a:rPr lang="en-US" sz="1000" dirty="0" smtClean="0">
                <a:solidFill>
                  <a:srgbClr val="00FFFF"/>
                </a:solidFill>
              </a:rPr>
              <a:t>JRP, </a:t>
            </a:r>
            <a:r>
              <a:rPr lang="en-US" sz="1000" dirty="0" err="1" smtClean="0">
                <a:solidFill>
                  <a:srgbClr val="00FFFF"/>
                </a:solidFill>
              </a:rPr>
              <a:t>A.Rodas</a:t>
            </a:r>
            <a:r>
              <a:rPr lang="en-US" sz="1000" dirty="0" smtClean="0">
                <a:solidFill>
                  <a:srgbClr val="00FFFF"/>
                </a:solidFill>
              </a:rPr>
              <a:t>,</a:t>
            </a:r>
            <a:r>
              <a:rPr lang="es-ES" altLang="es-ES" sz="1000" dirty="0">
                <a:solidFill>
                  <a:srgbClr val="00FFFF"/>
                </a:solidFill>
              </a:rPr>
              <a:t> </a:t>
            </a:r>
            <a:r>
              <a:rPr lang="es-ES" altLang="es-ES" sz="1000" dirty="0" err="1">
                <a:solidFill>
                  <a:srgbClr val="00FFFF"/>
                </a:solidFill>
              </a:rPr>
              <a:t>Eur.Phys.J</a:t>
            </a:r>
            <a:r>
              <a:rPr lang="es-ES" altLang="es-ES" sz="1000" dirty="0">
                <a:solidFill>
                  <a:srgbClr val="00FFFF"/>
                </a:solidFill>
              </a:rPr>
              <a:t>. C78 </a:t>
            </a:r>
            <a:r>
              <a:rPr lang="es-ES" sz="1000" smtClean="0">
                <a:solidFill>
                  <a:srgbClr val="00FFFF"/>
                </a:solidFill>
              </a:rPr>
              <a:t>(2018)</a:t>
            </a:r>
            <a:endParaRPr lang="es-ES" sz="1000" dirty="0">
              <a:solidFill>
                <a:srgbClr val="00FFFF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2411760" y="585599"/>
            <a:ext cx="3976272" cy="5757048"/>
            <a:chOff x="4518771" y="911992"/>
            <a:chExt cx="3976272" cy="5757048"/>
          </a:xfrm>
        </p:grpSpPr>
        <p:pic>
          <p:nvPicPr>
            <p:cNvPr id="18" name="1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1268760"/>
              <a:ext cx="3597559" cy="2648674"/>
            </a:xfrm>
            <a:prstGeom prst="rect">
              <a:avLst/>
            </a:prstGeom>
          </p:spPr>
        </p:pic>
        <p:pic>
          <p:nvPicPr>
            <p:cNvPr id="19" name="2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7" y="4011262"/>
              <a:ext cx="3597559" cy="2657778"/>
            </a:xfrm>
            <a:prstGeom prst="rect">
              <a:avLst/>
            </a:prstGeom>
          </p:spPr>
        </p:pic>
        <p:sp>
          <p:nvSpPr>
            <p:cNvPr id="33" name="Rectángulo 32"/>
            <p:cNvSpPr/>
            <p:nvPr/>
          </p:nvSpPr>
          <p:spPr>
            <a:xfrm>
              <a:off x="4860301" y="3305544"/>
              <a:ext cx="16466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mtClean="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HDR S0-wave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4" name="Rectángulo 33"/>
            <p:cNvSpPr/>
            <p:nvPr/>
          </p:nvSpPr>
          <p:spPr>
            <a:xfrm>
              <a:off x="4860301" y="4149310"/>
              <a:ext cx="16466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mtClean="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HDR S0-wave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5" name="Text Box 2"/>
            <p:cNvSpPr txBox="1">
              <a:spLocks noChangeArrowheads="1"/>
            </p:cNvSpPr>
            <p:nvPr/>
          </p:nvSpPr>
          <p:spPr bwMode="auto">
            <a:xfrm>
              <a:off x="4518771" y="911992"/>
              <a:ext cx="3976272" cy="379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6451" tIns="43254" rIns="86451" bIns="43254" anchor="ctr">
              <a:spAutoFit/>
            </a:bodyPr>
            <a:lstStyle/>
            <a:p>
              <a:pPr defTabSz="86416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900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Two possible solutions for S0 wave</a:t>
              </a:r>
              <a:endParaRPr lang="en-US" sz="1900" dirty="0">
                <a:solidFill>
                  <a:srgbClr val="00FFFF"/>
                </a:solidFill>
                <a:latin typeface="Arial" charset="0"/>
                <a:sym typeface="Symbol" pitchFamily="18" charset="2"/>
              </a:endParaRPr>
            </a:p>
          </p:txBody>
        </p:sp>
      </p:grpSp>
      <p:sp>
        <p:nvSpPr>
          <p:cNvPr id="3" name="Rectángulo 2"/>
          <p:cNvSpPr/>
          <p:nvPr/>
        </p:nvSpPr>
        <p:spPr>
          <a:xfrm>
            <a:off x="6651490" y="3068960"/>
            <a:ext cx="21595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Constrained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fits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</a:p>
          <a:p>
            <a:r>
              <a:rPr lang="es-ES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a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re </a:t>
            </a:r>
            <a:r>
              <a:rPr lang="es-ES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c</a:t>
            </a:r>
            <a:r>
              <a:rPr lang="es-E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onsistent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with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</a:p>
          <a:p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Roy Steiner </a:t>
            </a:r>
            <a:r>
              <a:rPr lang="es-E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Eqs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057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9674"/>
    </mc:Choice>
    <mc:Fallback xmlns="">
      <p:transition advTm="3967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33864" y="44460"/>
            <a:ext cx="5796973" cy="30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027" tIns="43523" rIns="87027" bIns="43523">
            <a:spAutoFit/>
          </a:bodyPr>
          <a:lstStyle/>
          <a:p>
            <a:pPr algn="ctr" defTabSz="8706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400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_tradnl" sz="1400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f</a:t>
            </a:r>
            <a:r>
              <a:rPr lang="es-ES_tradnl" sz="1400" baseline="-25000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_tradnl" sz="1400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(1370) </a:t>
            </a:r>
            <a:r>
              <a:rPr lang="es-ES_tradnl" sz="1400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controversy</a:t>
            </a:r>
            <a:r>
              <a:rPr lang="es-ES_tradnl" sz="1400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400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very</a:t>
            </a:r>
            <a:r>
              <a:rPr lang="es-ES_tradnl" sz="1400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400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very</a:t>
            </a:r>
            <a:r>
              <a:rPr lang="es-ES_tradnl" sz="1400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400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briefly</a:t>
            </a:r>
            <a:r>
              <a:rPr lang="es-ES_tradnl" sz="1400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. </a:t>
            </a:r>
            <a:r>
              <a:rPr lang="es-ES_tradnl" sz="1400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Most</a:t>
            </a:r>
            <a:r>
              <a:rPr lang="es-ES_tradnl" sz="1400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400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recent</a:t>
            </a:r>
            <a:r>
              <a:rPr lang="es-ES_tradnl" sz="1400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400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developments</a:t>
            </a:r>
            <a:endParaRPr lang="en-GB" sz="1400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0" y="347800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1184" tIns="45592" rIns="91184" bIns="45592"/>
          <a:lstStyle/>
          <a:p>
            <a:pPr algn="ctr" defTabSz="799486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39552" y="332656"/>
            <a:ext cx="4822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- PDG2021: T-</a:t>
            </a:r>
            <a:r>
              <a:rPr lang="es-ES_tradnl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matrix</a:t>
            </a:r>
            <a:r>
              <a:rPr lang="es-ES_tradnl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pole </a:t>
            </a:r>
            <a:r>
              <a:rPr lang="es-ES_tradnl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sample</a:t>
            </a:r>
            <a:r>
              <a:rPr lang="es-ES_tradnl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                  </a:t>
            </a:r>
            <a:endParaRPr lang="es-ES_tradnl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01988"/>
            <a:ext cx="6336704" cy="4012632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-324544" y="4725144"/>
            <a:ext cx="9193398" cy="1238711"/>
            <a:chOff x="251520" y="2276873"/>
            <a:chExt cx="8265964" cy="1238711"/>
          </a:xfrm>
        </p:grpSpPr>
        <p:grpSp>
          <p:nvGrpSpPr>
            <p:cNvPr id="10" name="Grupo 9"/>
            <p:cNvGrpSpPr/>
            <p:nvPr/>
          </p:nvGrpSpPr>
          <p:grpSpPr>
            <a:xfrm>
              <a:off x="251520" y="2276873"/>
              <a:ext cx="8265964" cy="1238711"/>
              <a:chOff x="1422806" y="4065724"/>
              <a:chExt cx="8711319" cy="1365736"/>
            </a:xfrm>
          </p:grpSpPr>
          <p:sp>
            <p:nvSpPr>
              <p:cNvPr id="12" name="14 Rectángulo"/>
              <p:cNvSpPr/>
              <p:nvPr/>
            </p:nvSpPr>
            <p:spPr>
              <a:xfrm>
                <a:off x="1422806" y="4065724"/>
                <a:ext cx="8711319" cy="407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870663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s-ES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ángulo 12"/>
                  <p:cNvSpPr/>
                  <p:nvPr/>
                </p:nvSpPr>
                <p:spPr>
                  <a:xfrm>
                    <a:off x="2111798" y="4447380"/>
                    <a:ext cx="7885120" cy="98408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defTabSz="8706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s-ES_tradnl" dirty="0" smtClean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M-i </a:t>
                    </a:r>
                    <a:r>
                      <a:rPr lang="el-GR" dirty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Γ</a:t>
                    </a:r>
                    <a:r>
                      <a:rPr lang="es-ES_tradnl" dirty="0" smtClean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/2</a:t>
                    </a:r>
                    <a:r>
                      <a:rPr lang="es-ES_tradnl" sz="2000" dirty="0" smtClean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= </a:t>
                    </a:r>
                    <a:r>
                      <a:rPr lang="nn-NO" dirty="0" smtClean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(</a:t>
                    </a:r>
                    <a:r>
                      <a:rPr lang="nn-NO" dirty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1280.6 ± 1.6 ± 47.4</a:t>
                    </a:r>
                    <a:r>
                      <a:rPr lang="nn-NO" dirty="0" smtClean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)− </a:t>
                    </a:r>
                    <a:r>
                      <a:rPr lang="nn-NO" dirty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i(205.2 ± 1.7 ± 20.7</a:t>
                    </a:r>
                    <a:r>
                      <a:rPr lang="nn-NO" dirty="0" smtClean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) </a:t>
                    </a:r>
                    <a:r>
                      <a:rPr lang="nn-NO" sz="1200" dirty="0" smtClean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(</a:t>
                    </a:r>
                    <a14:m>
                      <m:oMath xmlns:m="http://schemas.openxmlformats.org/officeDocument/2006/math">
                        <m:r>
                          <a:rPr lang="es-ES" sz="1200" b="0" i="1" dirty="0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𝑝</m:t>
                        </m:r>
                        <m:acc>
                          <m:accPr>
                            <m:chr m:val="̅"/>
                            <m:ctrlPr>
                              <a:rPr lang="nn-NO" sz="1200" i="1" dirty="0" smtClean="0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s-ES" sz="1200" b="0" i="1" dirty="0" smtClean="0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𝑝</m:t>
                            </m:r>
                          </m:e>
                        </m:acc>
                      </m:oMath>
                    </a14:m>
                    <a:r>
                      <a:rPr lang="nn-NO" sz="1200" dirty="0" smtClean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, Crystal Barrell Collab. 2020)</a:t>
                    </a:r>
                  </a:p>
                  <a:p>
                    <a:pPr defTabSz="8706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s-ES_tradnl" dirty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M-i </a:t>
                    </a:r>
                    <a:r>
                      <a:rPr lang="el-GR" dirty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Γ</a:t>
                    </a:r>
                    <a:r>
                      <a:rPr lang="es-ES_tradnl" dirty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/2</a:t>
                    </a:r>
                    <a:r>
                      <a:rPr lang="es-ES_tradnl" sz="2000" dirty="0" smtClean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= </a:t>
                    </a:r>
                    <a:r>
                      <a:rPr lang="es-ES_tradnl" dirty="0" smtClean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(</a:t>
                    </a:r>
                    <a:r>
                      <a:rPr lang="es-ES_tradnl" dirty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1290 ± 50)−i(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s-ES_tradnl" i="1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s-ES" i="1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170</m:t>
                            </m:r>
                          </m:e>
                          <m:sub>
                            <m:r>
                              <a:rPr lang="es-ES" i="1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−40</m:t>
                            </m:r>
                          </m:sub>
                          <m:sup>
                            <m:r>
                              <a:rPr lang="es-ES" i="1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+20</m:t>
                            </m:r>
                          </m:sup>
                        </m:sSubSup>
                      </m:oMath>
                    </a14:m>
                    <a:r>
                      <a:rPr lang="es-ES_tradnl" dirty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) 	</a:t>
                    </a:r>
                    <a:r>
                      <a:rPr lang="es-ES_tradnl" sz="2000" dirty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		  </a:t>
                    </a:r>
                    <a:r>
                      <a:rPr lang="nn-NO" sz="1200" dirty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(</a:t>
                    </a:r>
                    <a14:m>
                      <m:oMath xmlns:m="http://schemas.openxmlformats.org/officeDocument/2006/math">
                        <m:r>
                          <a:rPr lang="es-ES" sz="1200" i="1" dirty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𝑝</m:t>
                        </m:r>
                        <m:acc>
                          <m:accPr>
                            <m:chr m:val="̅"/>
                            <m:ctrlPr>
                              <a:rPr lang="nn-NO" sz="1200" i="1" dirty="0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s-ES" sz="1200" i="1" dirty="0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𝑝</m:t>
                            </m:r>
                          </m:e>
                        </m:acc>
                      </m:oMath>
                    </a14:m>
                    <a:r>
                      <a:rPr lang="nn-NO" sz="1200" dirty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, </a:t>
                    </a:r>
                    <a:r>
                      <a:rPr lang="el-GR" sz="1200" dirty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π</a:t>
                    </a:r>
                    <a:r>
                      <a:rPr lang="es-ES" sz="1200" dirty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N, </a:t>
                    </a:r>
                    <a:r>
                      <a:rPr lang="nn-NO" sz="1200" dirty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Anisovich &amp; Sarantsev 2009)</a:t>
                    </a:r>
                    <a:endParaRPr lang="en-GB" sz="1200" dirty="0">
                      <a:solidFill>
                        <a:srgbClr val="00FFFF"/>
                      </a:solidFill>
                      <a:latin typeface="Arial" charset="0"/>
                      <a:sym typeface="Symbol" pitchFamily="18" charset="2"/>
                    </a:endParaRPr>
                  </a:p>
                  <a:p>
                    <a:pPr defTabSz="8706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1200" dirty="0">
                      <a:solidFill>
                        <a:srgbClr val="00FFFF"/>
                      </a:solidFill>
                      <a:latin typeface="Arial" charset="0"/>
                      <a:sym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14" name="Rectángulo 1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11798" y="4447380"/>
                    <a:ext cx="7885120" cy="98408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659" t="-274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" name="Rectángulo 10"/>
            <p:cNvSpPr/>
            <p:nvPr/>
          </p:nvSpPr>
          <p:spPr>
            <a:xfrm>
              <a:off x="870095" y="2310551"/>
              <a:ext cx="25031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Latest</a:t>
              </a:r>
              <a:r>
                <a:rPr lang="es-ES_tradnl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two</a:t>
              </a:r>
              <a:r>
                <a:rPr lang="es-ES_tradnl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entries@PDG</a:t>
              </a:r>
              <a:r>
                <a:rPr lang="es-ES_tradnl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:</a:t>
              </a:r>
              <a:endParaRPr lang="es-ES_tradnl" dirty="0">
                <a:solidFill>
                  <a:schemeClr val="bg1"/>
                </a:solidFill>
                <a:latin typeface="Arial" charset="0"/>
                <a:sym typeface="Symbol" pitchFamily="18" charset="2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ángulo 13"/>
              <p:cNvSpPr/>
              <p:nvPr/>
            </p:nvSpPr>
            <p:spPr>
              <a:xfrm>
                <a:off x="402576" y="5733256"/>
                <a:ext cx="8581836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85967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Very</a:t>
                </a:r>
                <a:r>
                  <a:rPr lang="es-ES_tradnl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recently</a:t>
                </a:r>
                <a:r>
                  <a:rPr lang="es-ES_tradnl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: </a:t>
                </a:r>
              </a:p>
              <a:p>
                <a:pPr defTabSz="85967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M-i </a:t>
                </a:r>
                <a:r>
                  <a:rPr lang="el-GR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Γ</a:t>
                </a:r>
                <a:r>
                  <a:rPr lang="es-ES_tradnl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/2</a:t>
                </a:r>
                <a:r>
                  <a:rPr lang="es-ES_tradnl" sz="2000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= </a:t>
                </a:r>
                <a:r>
                  <a:rPr lang="nn-NO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(</a:t>
                </a:r>
                <a:r>
                  <a:rPr lang="nn-NO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1370 ±40)</a:t>
                </a:r>
                <a:r>
                  <a:rPr lang="nn-NO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− </a:t>
                </a:r>
                <a:r>
                  <a:rPr lang="nn-NO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i(195</a:t>
                </a:r>
                <a:r>
                  <a:rPr lang="nn-NO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nn-NO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±20)   </a:t>
                </a:r>
                <a:r>
                  <a:rPr lang="nn-NO" sz="14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(</a:t>
                </a:r>
                <a:r>
                  <a:rPr lang="es-ES" sz="1400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J/</a:t>
                </a:r>
                <a:r>
                  <a:rPr lang="el-GR" sz="14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ψ</a:t>
                </a:r>
                <a:r>
                  <a:rPr lang="es-ES" sz="14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,</a:t>
                </a:r>
                <a:r>
                  <a:rPr lang="el-GR" sz="14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ES" sz="1200" i="1" dirty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acc>
                      <m:accPr>
                        <m:chr m:val="̅"/>
                        <m:ctrlPr>
                          <a:rPr lang="nn-NO" sz="1200" i="1" dirty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s-ES" sz="1200" i="1" dirty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𝑝</m:t>
                        </m:r>
                      </m:e>
                    </m:acc>
                  </m:oMath>
                </a14:m>
                <a:r>
                  <a:rPr lang="nn-NO" sz="1200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, </a:t>
                </a:r>
                <a:r>
                  <a:rPr lang="el-GR" sz="1200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π</a:t>
                </a:r>
                <a:r>
                  <a:rPr lang="es-ES" sz="1200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N, </a:t>
                </a:r>
                <a:r>
                  <a:rPr lang="es-ES" sz="12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…</a:t>
                </a:r>
                <a:r>
                  <a:rPr lang="nn-NO" sz="12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Sarantsev,Denisenko,Thoma, Klempt </a:t>
                </a:r>
                <a:r>
                  <a:rPr lang="nn-NO" sz="1200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PLB816 </a:t>
                </a:r>
                <a:r>
                  <a:rPr lang="es-ES" sz="12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2021)</a:t>
                </a:r>
              </a:p>
              <a:p>
                <a:pPr defTabSz="85967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16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No </a:t>
                </a:r>
                <a:r>
                  <a:rPr lang="es-ES" sz="16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evidence</a:t>
                </a:r>
                <a:r>
                  <a:rPr lang="es-ES" sz="16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in </a:t>
                </a:r>
                <a:r>
                  <a:rPr lang="es-ES" sz="1600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J/</a:t>
                </a:r>
                <a:r>
                  <a:rPr lang="el-GR" sz="1600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ψ </a:t>
                </a:r>
                <a:r>
                  <a:rPr lang="es-ES" sz="16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radiative</a:t>
                </a:r>
                <a:r>
                  <a:rPr lang="es-ES" sz="16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sz="16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decays</a:t>
                </a:r>
                <a:r>
                  <a:rPr lang="es-ES" sz="16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(BESIII</a:t>
                </a:r>
                <a:r>
                  <a:rPr lang="es-ES" sz="16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). </a:t>
                </a:r>
                <a:r>
                  <a:rPr lang="es-ES" sz="16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Too</a:t>
                </a:r>
                <a:r>
                  <a:rPr lang="es-ES" sz="16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sz="16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tiny</a:t>
                </a:r>
                <a:r>
                  <a:rPr lang="es-ES" sz="16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sz="16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glueball</a:t>
                </a:r>
                <a:r>
                  <a:rPr lang="es-ES" sz="16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sz="16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component</a:t>
                </a:r>
                <a:r>
                  <a:rPr lang="es-ES" sz="16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?</a:t>
                </a:r>
                <a:endParaRPr lang="es-ES_tradnl" sz="1600" dirty="0">
                  <a:solidFill>
                    <a:schemeClr val="bg1"/>
                  </a:solidFill>
                  <a:latin typeface="Arial" charset="0"/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14" name="Rectá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76" y="5733256"/>
                <a:ext cx="8581836" cy="923330"/>
              </a:xfrm>
              <a:prstGeom prst="rect">
                <a:avLst/>
              </a:prstGeom>
              <a:blipFill rotWithShape="0">
                <a:blip r:embed="rId5"/>
                <a:stretch>
                  <a:fillRect l="-568" t="-3289" b="-7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381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11560" y="5226921"/>
            <a:ext cx="8280920" cy="36231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96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Reduced Model dependence or independence for pole determinations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549383" y="82987"/>
            <a:ext cx="604524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This work:</a:t>
            </a:r>
          </a:p>
          <a:p>
            <a:pPr algn="ctr"/>
            <a:endParaRPr lang="en-US" dirty="0" smtClean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  <a:p>
            <a:pPr algn="ctr"/>
            <a:r>
              <a:rPr lang="en-U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Data-Driven Forward Dispersion Relations (FDR)</a:t>
            </a:r>
            <a:endParaRPr lang="en-US" dirty="0" smtClean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  <a:p>
            <a:pPr algn="ctr"/>
            <a:r>
              <a:rPr lang="en-U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Or partial-wave dispersion relations (Roy or Roy-Steiner) </a:t>
            </a:r>
          </a:p>
          <a:p>
            <a:pPr algn="ctr"/>
            <a:r>
              <a:rPr lang="en-U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(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phase+elasticity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Flecha abajo 1"/>
          <p:cNvSpPr/>
          <p:nvPr/>
        </p:nvSpPr>
        <p:spPr>
          <a:xfrm>
            <a:off x="4283968" y="4381874"/>
            <a:ext cx="46805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ángulo 2"/>
          <p:cNvSpPr/>
          <p:nvPr/>
        </p:nvSpPr>
        <p:spPr>
          <a:xfrm>
            <a:off x="1430651" y="5892588"/>
            <a:ext cx="64987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We have already done this for the </a:t>
            </a:r>
            <a:r>
              <a:rPr lang="el-GR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σ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/f</a:t>
            </a:r>
            <a:r>
              <a:rPr lang="es-ES" baseline="-250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(500), </a:t>
            </a:r>
            <a:r>
              <a:rPr lang="el-GR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κ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/K</a:t>
            </a:r>
            <a:r>
              <a:rPr lang="es-ES" baseline="-250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*(700)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and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for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the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strange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resonances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below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2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GeV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592796" y="1574959"/>
            <a:ext cx="6174432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Model independent </a:t>
            </a:r>
            <a:r>
              <a:rPr lang="en-US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constraints on data description</a:t>
            </a:r>
          </a:p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Enhanced precision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232804" y="2021401"/>
            <a:ext cx="67839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+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31994" y="2829521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Analytic methods for the continuation to the complex plane in the contiguous sheet</a:t>
            </a:r>
          </a:p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voiding specific parameterizations </a:t>
            </a:r>
          </a:p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(only phase and elasticity)</a:t>
            </a:r>
            <a:endParaRPr lang="en-US" sz="1400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7177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395536" y="856357"/>
                <a:ext cx="8638095" cy="60016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We</a:t>
                </a:r>
                <a:r>
                  <a:rPr lang="es-ES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choose</a:t>
                </a:r>
                <a:r>
                  <a:rPr lang="es-ES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to </a:t>
                </a:r>
                <a:r>
                  <a:rPr lang="es-ES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analyze</a:t>
                </a:r>
                <a:r>
                  <a:rPr lang="es-ES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meson-meson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data </a:t>
                </a:r>
                <a:r>
                  <a:rPr lang="es-ES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because</a:t>
                </a:r>
                <a:r>
                  <a:rPr lang="es-ES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it</a:t>
                </a:r>
                <a:r>
                  <a:rPr lang="es-ES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has </a:t>
                </a:r>
              </a:p>
              <a:p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    THE MOST STRINGENT ANALYTICITY CONSTRAINTS</a:t>
                </a:r>
              </a:p>
              <a:p>
                <a:endPara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endParaRPr>
              </a:p>
              <a:p>
                <a:endParaRPr lang="es-ES" dirty="0">
                  <a:solidFill>
                    <a:schemeClr val="bg1"/>
                  </a:solidFill>
                  <a:latin typeface="Arial" charset="0"/>
                  <a:sym typeface="Symbol" pitchFamily="18" charset="2"/>
                </a:endParaRPr>
              </a:p>
              <a:p>
                <a:r>
                  <a:rPr lang="es-ES" dirty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   - 1</a:t>
                </a:r>
                <a:r>
                  <a:rPr lang="es-ES" baseline="300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st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Step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: 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Unconstrained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fits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to data</a:t>
                </a:r>
              </a:p>
              <a:p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    - 2</a:t>
                </a:r>
                <a:r>
                  <a:rPr lang="es-ES" baseline="300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nd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Step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: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Check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dispersion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relations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.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Discard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too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bad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data</a:t>
                </a:r>
              </a:p>
              <a:p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    - 3</a:t>
                </a:r>
                <a:r>
                  <a:rPr lang="es-ES" baseline="300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rd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Step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: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Constrained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fits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to data</a:t>
                </a:r>
              </a:p>
              <a:p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    - 4</a:t>
                </a:r>
                <a:r>
                  <a:rPr lang="es-ES" baseline="300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th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Step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: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Extract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resonances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with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dispersive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or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analytic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methods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(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This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Work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)</a:t>
                </a:r>
              </a:p>
              <a:p>
                <a:endParaRPr lang="es-ES" dirty="0">
                  <a:solidFill>
                    <a:schemeClr val="bg1"/>
                  </a:solidFill>
                  <a:latin typeface="Arial" charset="0"/>
                  <a:sym typeface="Symbol" pitchFamily="18" charset="2"/>
                </a:endParaRPr>
              </a:p>
              <a:p>
                <a:endPara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endParaRPr>
              </a:p>
              <a:p>
                <a:endPara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We</a:t>
                </a:r>
                <a:r>
                  <a:rPr lang="es-ES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have</a:t>
                </a:r>
                <a:r>
                  <a:rPr lang="es-ES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already</a:t>
                </a:r>
                <a:r>
                  <a:rPr lang="es-ES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published</a:t>
                </a:r>
                <a:r>
                  <a:rPr lang="es-ES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dispersively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Constrained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Fits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to Data (CFD): </a:t>
                </a:r>
              </a:p>
              <a:p>
                <a:endParaRPr lang="es-ES" dirty="0" smtClean="0">
                  <a:solidFill>
                    <a:srgbClr val="66FFFF"/>
                  </a:solidFill>
                  <a:latin typeface="Arial" charset="0"/>
                  <a:sym typeface="Symbol" pitchFamily="18" charset="2"/>
                </a:endParaRPr>
              </a:p>
              <a:p>
                <a:r>
                  <a:rPr lang="es-ES" dirty="0" smtClean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s-E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 </m:t>
                    </m:r>
                    <m:r>
                      <a:rPr lang="es-E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  <m:r>
                      <a:rPr lang="es-E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a:rPr lang="es-E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</m:oMath>
                </a14:m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with Forward </a:t>
                </a:r>
                <a:r>
                  <a:rPr lang="es-ES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Dispersion</a:t>
                </a:r>
                <a:r>
                  <a:rPr lang="es-ES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relations</a:t>
                </a:r>
                <a:r>
                  <a:rPr lang="es-ES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and Roy </a:t>
                </a:r>
                <a:r>
                  <a:rPr lang="es-ES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equations</a:t>
                </a:r>
                <a:endParaRPr lang="es-ES" dirty="0" smtClean="0">
                  <a:solidFill>
                    <a:srgbClr val="66FFFF"/>
                  </a:solidFill>
                  <a:latin typeface="Arial" charset="0"/>
                  <a:sym typeface="Symbol" pitchFamily="18" charset="2"/>
                </a:endParaRPr>
              </a:p>
              <a:p>
                <a:r>
                  <a:rPr lang="es-ES" sz="12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	García Martin, </a:t>
                </a:r>
                <a:r>
                  <a:rPr lang="es-ES" sz="1200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Kaminski</a:t>
                </a:r>
                <a:r>
                  <a:rPr lang="es-ES" sz="12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, JRP, Ruiz de Elvira, </a:t>
                </a:r>
                <a:r>
                  <a:rPr lang="es-ES" sz="1200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Yndurain</a:t>
                </a:r>
                <a:r>
                  <a:rPr lang="es-ES" sz="1200" dirty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, </a:t>
                </a:r>
                <a:r>
                  <a:rPr lang="es-ES" sz="1200" dirty="0" err="1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Phys.Rev.D</a:t>
                </a:r>
                <a:r>
                  <a:rPr lang="es-ES" sz="1200" dirty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83 (2011) </a:t>
                </a:r>
                <a:r>
                  <a:rPr lang="es-ES" sz="12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074004</a:t>
                </a:r>
              </a:p>
              <a:p>
                <a:endParaRPr lang="es-ES" sz="1200" dirty="0" smtClean="0">
                  <a:solidFill>
                    <a:srgbClr val="66FFFF"/>
                  </a:solidFill>
                  <a:latin typeface="Arial" charset="0"/>
                  <a:sym typeface="Symbol" pitchFamily="18" charset="2"/>
                </a:endParaRPr>
              </a:p>
              <a:p>
                <a:r>
                  <a:rPr lang="es-ES" dirty="0" smtClean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s-E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 </m:t>
                    </m:r>
                    <m:r>
                      <a:rPr lang="es-E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  <m:r>
                      <a:rPr lang="es-E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a:rPr lang="es-E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𝐾</m:t>
                    </m:r>
                    <m:acc>
                      <m:accPr>
                        <m:chr m:val="̅"/>
                        <m:ctrlPr>
                          <a:rPr lang="es-E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s-E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𝐾</m:t>
                        </m:r>
                      </m:e>
                    </m:acc>
                  </m:oMath>
                </a14:m>
                <a:r>
                  <a:rPr lang="es-ES" dirty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with</a:t>
                </a:r>
                <a:r>
                  <a:rPr lang="es-ES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Roy-Steiner </a:t>
                </a:r>
                <a:r>
                  <a:rPr lang="es-ES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Equations</a:t>
                </a:r>
                <a:endParaRPr lang="es-ES" dirty="0" smtClean="0">
                  <a:solidFill>
                    <a:srgbClr val="66FFFF"/>
                  </a:solidFill>
                  <a:latin typeface="Arial" charset="0"/>
                  <a:sym typeface="Symbol" pitchFamily="18" charset="2"/>
                </a:endParaRPr>
              </a:p>
              <a:p>
                <a:r>
                  <a:rPr lang="en-US" sz="12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	JRP, A. </a:t>
                </a:r>
                <a:r>
                  <a:rPr lang="en-US" sz="1200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Rodas</a:t>
                </a:r>
                <a:r>
                  <a:rPr lang="en-US" sz="12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,  </a:t>
                </a:r>
                <a:r>
                  <a:rPr lang="en-US" sz="1200" dirty="0" err="1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Eur.Phys.J.C</a:t>
                </a:r>
                <a:r>
                  <a:rPr lang="en-US" sz="1200" dirty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78 (2018) 11, </a:t>
                </a:r>
                <a:r>
                  <a:rPr lang="en-US" sz="12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897 &amp; </a:t>
                </a:r>
                <a:r>
                  <a:rPr lang="en-US" sz="1200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Phys.Rept</a:t>
                </a:r>
                <a:r>
                  <a:rPr lang="en-US" sz="1200" dirty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. 969 (2022) </a:t>
                </a:r>
                <a:r>
                  <a:rPr lang="en-US" sz="12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1-126</a:t>
                </a:r>
              </a:p>
              <a:p>
                <a:endParaRPr lang="en-US" sz="1200" dirty="0">
                  <a:solidFill>
                    <a:srgbClr val="66FFFF"/>
                  </a:solidFill>
                  <a:latin typeface="Arial" charset="0"/>
                  <a:sym typeface="Symbol" pitchFamily="18" charset="2"/>
                </a:endParaRPr>
              </a:p>
              <a:p>
                <a:endParaRPr lang="en-US" sz="1200" dirty="0" smtClean="0">
                  <a:solidFill>
                    <a:srgbClr val="66FFFF"/>
                  </a:solidFill>
                  <a:latin typeface="Arial" charset="0"/>
                  <a:sym typeface="Symbol" pitchFamily="18" charset="2"/>
                </a:endParaRPr>
              </a:p>
              <a:p>
                <a:endParaRPr lang="en-US" sz="1200" dirty="0">
                  <a:solidFill>
                    <a:srgbClr val="66FFFF"/>
                  </a:solidFill>
                  <a:latin typeface="Arial" charset="0"/>
                  <a:sym typeface="Symbol" pitchFamily="18" charset="2"/>
                </a:endParaRPr>
              </a:p>
              <a:p>
                <a:endParaRPr lang="en-US" sz="1200" dirty="0" smtClean="0">
                  <a:solidFill>
                    <a:srgbClr val="66FFFF"/>
                  </a:solidFill>
                  <a:latin typeface="Arial" charset="0"/>
                  <a:sym typeface="Symbol" pitchFamily="18" charset="2"/>
                </a:endParaRPr>
              </a:p>
              <a:p>
                <a:r>
                  <a:rPr lang="es-ES" sz="1200" dirty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	</a:t>
                </a:r>
                <a:endParaRPr lang="en-US" sz="1200" dirty="0" smtClean="0">
                  <a:solidFill>
                    <a:srgbClr val="66FFFF"/>
                  </a:solidFill>
                  <a:latin typeface="Arial" charset="0"/>
                  <a:sym typeface="Symbol" pitchFamily="18" charset="2"/>
                </a:endParaRPr>
              </a:p>
              <a:p>
                <a:endParaRPr lang="en-US" dirty="0" smtClean="0">
                  <a:solidFill>
                    <a:srgbClr val="66FFFF"/>
                  </a:solidFill>
                  <a:latin typeface="Arial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56357"/>
                <a:ext cx="8638095" cy="6001643"/>
              </a:xfrm>
              <a:prstGeom prst="rect">
                <a:avLst/>
              </a:prstGeom>
              <a:blipFill rotWithShape="0">
                <a:blip r:embed="rId3"/>
                <a:stretch>
                  <a:fillRect l="-494" t="-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659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jrpelaez\Desktop\S0UDF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633" y="534997"/>
            <a:ext cx="8928308" cy="6042700"/>
          </a:xfrm>
          <a:prstGeom prst="rect">
            <a:avLst/>
          </a:prstGeom>
          <a:noFill/>
        </p:spPr>
      </p:pic>
      <p:pic>
        <p:nvPicPr>
          <p:cNvPr id="117762" name="Picture 2" descr="C:\Users\jrpelaez\Desktop\S0CDF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8633" y="534997"/>
            <a:ext cx="8927316" cy="6042869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Text Box 2"/>
              <p:cNvSpPr txBox="1">
                <a:spLocks noChangeArrowheads="1"/>
              </p:cNvSpPr>
              <p:nvPr/>
            </p:nvSpPr>
            <p:spPr bwMode="auto">
              <a:xfrm>
                <a:off x="138633" y="33359"/>
                <a:ext cx="5264944" cy="3629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5142" tIns="42571" rIns="85142" bIns="42571" anchor="ctr">
                <a:spAutoFit/>
              </a:bodyPr>
              <a:lstStyle/>
              <a:p>
                <a:pPr defTabSz="851135"/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  <m:r>
                      <a:rPr lang="es-E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a:rPr lang="es-E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</m:oMath>
                </a14:m>
                <a:r>
                  <a:rPr lang="es-ES" sz="1600" dirty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sz="1710" dirty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S0 wave: </a:t>
                </a:r>
                <a:r>
                  <a:rPr lang="es-ES_tradnl" sz="1710" dirty="0" err="1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from</a:t>
                </a:r>
                <a:r>
                  <a:rPr lang="es-ES_tradnl" sz="1710" dirty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_tradnl" sz="1710" dirty="0" err="1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uncostrained</a:t>
                </a:r>
                <a:r>
                  <a:rPr lang="es-ES_tradnl" sz="1710" dirty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:r>
                  <a:rPr lang="es-ES_tradnl" sz="1710" dirty="0" err="1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constrained</a:t>
                </a:r>
                <a:endParaRPr lang="es-ES_tradnl" sz="1710" dirty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219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633" y="33359"/>
                <a:ext cx="5264944" cy="362972"/>
              </a:xfrm>
              <a:prstGeom prst="rect">
                <a:avLst/>
              </a:prstGeom>
              <a:blipFill rotWithShape="0">
                <a:blip r:embed="rId6"/>
                <a:stretch>
                  <a:fillRect t="-3333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0" name="Line 3"/>
          <p:cNvSpPr>
            <a:spLocks noChangeShapeType="1"/>
          </p:cNvSpPr>
          <p:nvPr/>
        </p:nvSpPr>
        <p:spPr bwMode="auto">
          <a:xfrm>
            <a:off x="0" y="406909"/>
            <a:ext cx="9372057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s-ES" sz="1539"/>
          </a:p>
        </p:txBody>
      </p:sp>
      <p:sp>
        <p:nvSpPr>
          <p:cNvPr id="5" name="4 Rectángulo"/>
          <p:cNvSpPr/>
          <p:nvPr/>
        </p:nvSpPr>
        <p:spPr>
          <a:xfrm>
            <a:off x="3463658" y="2197510"/>
            <a:ext cx="1785662" cy="1039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52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s-ES_tradnl" sz="205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52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sizable</a:t>
            </a:r>
            <a:r>
              <a:rPr lang="es-ES_tradnl" sz="205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52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s-ES_tradnl" sz="205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f</a:t>
            </a:r>
            <a:r>
              <a:rPr lang="es-ES_tradnl" sz="2052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ES_tradnl" sz="205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(980) </a:t>
            </a:r>
            <a:r>
              <a:rPr lang="es-ES_tradnl" sz="2052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endParaRPr lang="es-ES" sz="1539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4 Rectángulo"/>
          <p:cNvSpPr/>
          <p:nvPr/>
        </p:nvSpPr>
        <p:spPr>
          <a:xfrm>
            <a:off x="4356489" y="534828"/>
            <a:ext cx="2520280" cy="1039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52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ES_tradnl" sz="2052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</a:t>
            </a:r>
            <a:r>
              <a:rPr lang="es-ES_tradnl" sz="2052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52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resonance</a:t>
            </a:r>
            <a:r>
              <a:rPr lang="es-ES_tradnl" sz="2052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52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</a:t>
            </a:r>
            <a:r>
              <a:rPr lang="es-ES_tradnl" sz="2052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 f</a:t>
            </a:r>
            <a:r>
              <a:rPr lang="es-ES_tradnl" sz="2052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ES_tradnl" sz="2052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(1370) </a:t>
            </a:r>
            <a:r>
              <a:rPr lang="es-ES_tradnl" sz="2052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endParaRPr lang="es-ES" sz="1539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3125979"/>
      </p:ext>
    </p:extLst>
  </p:cSld>
  <p:clrMapOvr>
    <a:masterClrMapping/>
  </p:clrMapOvr>
  <p:transition advTm="84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242" name="Text Box 2"/>
              <p:cNvSpPr txBox="1">
                <a:spLocks noChangeArrowheads="1"/>
              </p:cNvSpPr>
              <p:nvPr/>
            </p:nvSpPr>
            <p:spPr bwMode="auto">
              <a:xfrm>
                <a:off x="1575966" y="-11933"/>
                <a:ext cx="5930997" cy="365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87256" tIns="43630" rIns="87256" bIns="43630" anchor="ctr">
                <a:spAutoFit/>
              </a:bodyPr>
              <a:lstStyle/>
              <a:p>
                <a:pPr algn="ctr" defTabSz="87228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 dirty="0" err="1" smtClean="0">
                    <a:solidFill>
                      <a:srgbClr val="00FFFF"/>
                    </a:solidFill>
                    <a:latin typeface="Arial" charset="0"/>
                  </a:rPr>
                  <a:t>We</a:t>
                </a:r>
                <a:r>
                  <a:rPr lang="es-ES_tradnl" dirty="0" smtClean="0">
                    <a:solidFill>
                      <a:srgbClr val="00FFFF"/>
                    </a:solidFill>
                    <a:latin typeface="Arial" charset="0"/>
                  </a:rPr>
                  <a:t> </a:t>
                </a:r>
                <a:r>
                  <a:rPr lang="es-ES_tradnl" dirty="0" err="1" smtClean="0">
                    <a:solidFill>
                      <a:srgbClr val="00FFFF"/>
                    </a:solidFill>
                    <a:latin typeface="Arial" charset="0"/>
                  </a:rPr>
                  <a:t>also</a:t>
                </a:r>
                <a:r>
                  <a:rPr lang="es-ES_tradnl" dirty="0" smtClean="0">
                    <a:solidFill>
                      <a:srgbClr val="00FFFF"/>
                    </a:solidFill>
                    <a:latin typeface="Arial" charset="0"/>
                  </a:rPr>
                  <a:t> </a:t>
                </a:r>
                <a:r>
                  <a:rPr lang="es-ES_tradnl" dirty="0" err="1" smtClean="0">
                    <a:solidFill>
                      <a:srgbClr val="00FFFF"/>
                    </a:solidFill>
                    <a:latin typeface="Arial" charset="0"/>
                  </a:rPr>
                  <a:t>constrained</a:t>
                </a:r>
                <a:r>
                  <a:rPr lang="es-ES_tradnl" dirty="0">
                    <a:solidFill>
                      <a:srgbClr val="00FFFF"/>
                    </a:solidFill>
                    <a:latin typeface="Arial" charset="0"/>
                  </a:rPr>
                  <a:t> </a:t>
                </a:r>
                <a:r>
                  <a:rPr lang="es-ES_tradnl" dirty="0" err="1" smtClean="0">
                    <a:solidFill>
                      <a:srgbClr val="00FFFF"/>
                    </a:solidFill>
                    <a:latin typeface="Arial" charset="0"/>
                  </a:rPr>
                  <a:t>the</a:t>
                </a:r>
                <a:r>
                  <a:rPr lang="es-ES_tradnl" dirty="0" smtClean="0">
                    <a:solidFill>
                      <a:srgbClr val="00FFFF"/>
                    </a:solidFill>
                    <a:latin typeface="Arial" charset="0"/>
                  </a:rPr>
                  <a:t> </a:t>
                </a:r>
                <a:r>
                  <a:rPr lang="es-ES_tradnl" dirty="0" err="1" smtClean="0">
                    <a:solidFill>
                      <a:srgbClr val="00FFFF"/>
                    </a:solidFill>
                    <a:latin typeface="Arial" charset="0"/>
                  </a:rPr>
                  <a:t>other</a:t>
                </a:r>
                <a:r>
                  <a:rPr lang="es-ES_tradnl" dirty="0" smtClean="0">
                    <a:solidFill>
                      <a:srgbClr val="00FFFF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  <m:r>
                      <a:rPr lang="es-E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a:rPr lang="es-E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</m:oMath>
                </a14:m>
                <a:r>
                  <a:rPr lang="es-ES" dirty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dirty="0" smtClean="0">
                    <a:solidFill>
                      <a:srgbClr val="00FFFF"/>
                    </a:solidFill>
                    <a:latin typeface="Arial" charset="0"/>
                  </a:rPr>
                  <a:t>S, P, D, F </a:t>
                </a:r>
                <a:r>
                  <a:rPr lang="es-ES_tradnl" dirty="0" err="1" smtClean="0">
                    <a:solidFill>
                      <a:srgbClr val="00FFFF"/>
                    </a:solidFill>
                    <a:latin typeface="Arial" charset="0"/>
                  </a:rPr>
                  <a:t>waves</a:t>
                </a:r>
                <a:endParaRPr lang="es-ES_tradnl" dirty="0">
                  <a:solidFill>
                    <a:srgbClr val="00FFFF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10242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5966" y="-11933"/>
                <a:ext cx="5930997" cy="365111"/>
              </a:xfrm>
              <a:prstGeom prst="rect">
                <a:avLst/>
              </a:prstGeom>
              <a:blipFill rotWithShape="0">
                <a:blip r:embed="rId3"/>
                <a:stretch>
                  <a:fillRect l="-514" t="-10000" r="-412" b="-266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1" y="381560"/>
            <a:ext cx="9372057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ffectLst/>
        </p:spPr>
        <p:txBody>
          <a:bodyPr lIns="80133" tIns="40067" rIns="80133" bIns="40067"/>
          <a:lstStyle/>
          <a:p>
            <a:pPr algn="ctr" defTabSz="801472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0244" name="Picture 4" descr="2_fit_P_pip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76672"/>
            <a:ext cx="3024336" cy="2882823"/>
          </a:xfrm>
          <a:prstGeom prst="rect">
            <a:avLst/>
          </a:prstGeom>
          <a:noFill/>
        </p:spPr>
      </p:pic>
      <p:pic>
        <p:nvPicPr>
          <p:cNvPr id="10248" name="Picture 8" descr="delta11mene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6136" y="476672"/>
            <a:ext cx="3110652" cy="277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figD0hig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485685"/>
            <a:ext cx="3341110" cy="258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2-3_inelD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30970" y="4293096"/>
            <a:ext cx="3310117" cy="2378956"/>
          </a:xfrm>
          <a:prstGeom prst="rect">
            <a:avLst/>
          </a:prstGeom>
          <a:noFill/>
        </p:spPr>
      </p:pic>
      <p:pic>
        <p:nvPicPr>
          <p:cNvPr id="11" name="Picture 13" descr="5-5_figS2i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819874"/>
            <a:ext cx="2840885" cy="2196417"/>
          </a:xfrm>
          <a:prstGeom prst="rect">
            <a:avLst/>
          </a:prstGeom>
          <a:noFill/>
        </p:spPr>
      </p:pic>
      <p:pic>
        <p:nvPicPr>
          <p:cNvPr id="12" name="Picture 1" descr="C:\Users\jrpelaez\Desktop\deltaD2UFD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3005893"/>
            <a:ext cx="2913897" cy="2263613"/>
          </a:xfrm>
          <a:prstGeom prst="rect">
            <a:avLst/>
          </a:prstGeom>
          <a:noFill/>
        </p:spPr>
      </p:pic>
      <p:sp>
        <p:nvSpPr>
          <p:cNvPr id="2" name="Rectángulo 1"/>
          <p:cNvSpPr/>
          <p:nvPr/>
        </p:nvSpPr>
        <p:spPr>
          <a:xfrm>
            <a:off x="6981841" y="5748722"/>
            <a:ext cx="2088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err="1" smtClean="0">
                <a:solidFill>
                  <a:srgbClr val="00FFFF"/>
                </a:solidFill>
                <a:latin typeface="Arial" charset="0"/>
              </a:rPr>
              <a:t>Detailed</a:t>
            </a:r>
            <a:r>
              <a:rPr lang="es-ES_tradnl" dirty="0" smtClean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charset="0"/>
              </a:rPr>
              <a:t>analysis</a:t>
            </a:r>
            <a:r>
              <a:rPr lang="es-ES_tradnl" dirty="0" smtClean="0">
                <a:solidFill>
                  <a:srgbClr val="00FFFF"/>
                </a:solidFill>
                <a:latin typeface="Arial" charset="0"/>
              </a:rPr>
              <a:t> of </a:t>
            </a:r>
            <a:r>
              <a:rPr lang="es-ES_tradnl" dirty="0" err="1" smtClean="0">
                <a:solidFill>
                  <a:srgbClr val="00FFFF"/>
                </a:solidFill>
                <a:latin typeface="Arial" charset="0"/>
              </a:rPr>
              <a:t>statistical</a:t>
            </a:r>
            <a:r>
              <a:rPr lang="es-ES_tradnl" dirty="0" smtClean="0">
                <a:solidFill>
                  <a:srgbClr val="00FFFF"/>
                </a:solidFill>
                <a:latin typeface="Arial" charset="0"/>
              </a:rPr>
              <a:t> and </a:t>
            </a:r>
            <a:r>
              <a:rPr lang="es-ES_tradnl" dirty="0" err="1" smtClean="0">
                <a:solidFill>
                  <a:srgbClr val="00FFFF"/>
                </a:solidFill>
                <a:latin typeface="Arial" charset="0"/>
              </a:rPr>
              <a:t>systematic</a:t>
            </a:r>
            <a:r>
              <a:rPr lang="es-ES_tradnl" dirty="0" smtClean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charset="0"/>
              </a:rPr>
              <a:t>errors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03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794" name="Text Box 12"/>
              <p:cNvSpPr txBox="1">
                <a:spLocks noChangeArrowheads="1"/>
              </p:cNvSpPr>
              <p:nvPr/>
            </p:nvSpPr>
            <p:spPr bwMode="auto">
              <a:xfrm>
                <a:off x="2827915" y="-32810"/>
                <a:ext cx="3310344" cy="365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7256" tIns="43630" rIns="87256" bIns="43630" anchor="ctr">
                <a:spAutoFit/>
              </a:bodyPr>
              <a:lstStyle/>
              <a:p>
                <a:pPr algn="ctr" defTabSz="87228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FFFF"/>
                    </a:solidFill>
                    <a:latin typeface="Arial" charset="0"/>
                  </a:rPr>
                  <a:t>Fits for High 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  <m:r>
                      <a:rPr lang="es-E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a:rPr lang="es-E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</m:oMath>
                </a14:m>
                <a:r>
                  <a:rPr lang="es-ES" dirty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n-US" dirty="0" smtClean="0">
                    <a:solidFill>
                      <a:srgbClr val="00FFFF"/>
                    </a:solidFill>
                    <a:latin typeface="Arial" charset="0"/>
                  </a:rPr>
                  <a:t>energies</a:t>
                </a:r>
                <a:endParaRPr lang="en-US" dirty="0">
                  <a:solidFill>
                    <a:srgbClr val="00FFFF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33794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27915" y="-32810"/>
                <a:ext cx="3310344" cy="365111"/>
              </a:xfrm>
              <a:prstGeom prst="rect">
                <a:avLst/>
              </a:prstGeom>
              <a:blipFill rotWithShape="0">
                <a:blip r:embed="rId3"/>
                <a:stretch>
                  <a:fillRect l="-1105" t="-10000" r="-1105" b="-2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800" name="Picture 8" descr="11_figur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75" y="3442440"/>
            <a:ext cx="4448851" cy="284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Line 13"/>
          <p:cNvSpPr>
            <a:spLocks noChangeShapeType="1"/>
          </p:cNvSpPr>
          <p:nvPr/>
        </p:nvSpPr>
        <p:spPr bwMode="auto">
          <a:xfrm flipV="1">
            <a:off x="0" y="294091"/>
            <a:ext cx="9444004" cy="1439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 lIns="80133" tIns="40067" rIns="80133" bIns="40067"/>
          <a:lstStyle/>
          <a:p>
            <a:pPr algn="ctr" defTabSz="80147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3798" name="Rectangle 14"/>
          <p:cNvSpPr>
            <a:spLocks noChangeArrowheads="1"/>
          </p:cNvSpPr>
          <p:nvPr/>
        </p:nvSpPr>
        <p:spPr bwMode="auto">
          <a:xfrm>
            <a:off x="5868144" y="6345867"/>
            <a:ext cx="2811870" cy="398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7256" tIns="43630" rIns="87256" bIns="43630">
            <a:spAutoFit/>
          </a:bodyPr>
          <a:lstStyle/>
          <a:p>
            <a:pPr defTabSz="87228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srgbClr val="FFFF00"/>
              </a:solidFill>
              <a:latin typeface="Arial" charset="0"/>
            </a:endParaRPr>
          </a:p>
          <a:p>
            <a:pPr defTabSz="87228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FFFF00"/>
                </a:solidFill>
                <a:latin typeface="Arial" charset="0"/>
              </a:rPr>
              <a:t>JRP, </a:t>
            </a:r>
            <a:r>
              <a:rPr lang="en-US" sz="1000" dirty="0" err="1" smtClean="0">
                <a:solidFill>
                  <a:srgbClr val="FFFF00"/>
                </a:solidFill>
                <a:latin typeface="Arial" charset="0"/>
              </a:rPr>
              <a:t>F.J.Ynduráin</a:t>
            </a:r>
            <a:r>
              <a:rPr lang="en-US" sz="1000" dirty="0" smtClean="0">
                <a:solidFill>
                  <a:srgbClr val="FFFF00"/>
                </a:solidFill>
                <a:latin typeface="Arial" charset="0"/>
              </a:rPr>
              <a:t>. PRD69,114001 (2004)</a:t>
            </a:r>
            <a:endParaRPr lang="en-US" sz="10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3799" name="8 CuadroTexto"/>
          <p:cNvSpPr txBox="1">
            <a:spLocks noChangeArrowheads="1"/>
          </p:cNvSpPr>
          <p:nvPr/>
        </p:nvSpPr>
        <p:spPr bwMode="auto">
          <a:xfrm>
            <a:off x="2049504" y="341478"/>
            <a:ext cx="5124729" cy="3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33" tIns="40067" rIns="80133" bIns="40067">
            <a:spAutoFit/>
          </a:bodyPr>
          <a:lstStyle/>
          <a:p>
            <a:pPr algn="ctr" defTabSz="8014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</a:rPr>
              <a:t>Regge parametrizations </a:t>
            </a:r>
            <a:r>
              <a:rPr lang="en-US" smtClean="0">
                <a:solidFill>
                  <a:srgbClr val="FFFFFF"/>
                </a:solidFill>
                <a:latin typeface="Arial" charset="0"/>
              </a:rPr>
              <a:t>of </a:t>
            </a:r>
            <a:r>
              <a:rPr lang="en-US" b="1" smtClean="0">
                <a:solidFill>
                  <a:srgbClr val="FFFFFF"/>
                </a:solidFill>
                <a:latin typeface="Arial" charset="0"/>
              </a:rPr>
              <a:t>cross section data</a:t>
            </a:r>
            <a:endParaRPr lang="en-US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01379" name="Picture 3" descr="C:\Users\jrpelaez\Desktop\PY-Regge-pipi+-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32638" y="764704"/>
            <a:ext cx="6111363" cy="2612425"/>
          </a:xfrm>
          <a:prstGeom prst="rect">
            <a:avLst/>
          </a:prstGeom>
          <a:noFill/>
        </p:spPr>
      </p:pic>
      <p:pic>
        <p:nvPicPr>
          <p:cNvPr id="101380" name="Picture 4" descr="C:\Users\jrpelaez\Desktop\PY-Regge-pi-pi-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10427" y="3442440"/>
            <a:ext cx="4633575" cy="2831141"/>
          </a:xfrm>
          <a:prstGeom prst="rect">
            <a:avLst/>
          </a:prstGeom>
          <a:noFill/>
        </p:spPr>
      </p:pic>
      <p:pic>
        <p:nvPicPr>
          <p:cNvPr id="101381" name="Picture 5" descr="C:\Users\jrpelaez\Desktop\PY-Regge-pipi+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77" y="764706"/>
            <a:ext cx="2971061" cy="2612426"/>
          </a:xfrm>
          <a:prstGeom prst="rect">
            <a:avLst/>
          </a:prstGeom>
          <a:noFill/>
        </p:spPr>
      </p:pic>
      <p:sp>
        <p:nvSpPr>
          <p:cNvPr id="12" name="8 CuadroTexto"/>
          <p:cNvSpPr txBox="1">
            <a:spLocks noChangeArrowheads="1"/>
          </p:cNvSpPr>
          <p:nvPr/>
        </p:nvSpPr>
        <p:spPr bwMode="auto">
          <a:xfrm>
            <a:off x="1780798" y="3462981"/>
            <a:ext cx="1561253" cy="37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33" tIns="40067" rIns="80133" bIns="40067">
            <a:spAutoFit/>
          </a:bodyPr>
          <a:lstStyle/>
          <a:p>
            <a:pPr algn="ctr" defTabSz="8014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900" dirty="0" smtClean="0">
                <a:latin typeface="Arial" charset="0"/>
              </a:rPr>
              <a:t>Factorization</a:t>
            </a:r>
            <a:endParaRPr lang="en-US" sz="1900" dirty="0">
              <a:latin typeface="Arial" charset="0"/>
            </a:endParaRPr>
          </a:p>
        </p:txBody>
      </p:sp>
      <p:sp>
        <p:nvSpPr>
          <p:cNvPr id="13" name="8 CuadroTexto"/>
          <p:cNvSpPr txBox="1">
            <a:spLocks noChangeArrowheads="1"/>
          </p:cNvSpPr>
          <p:nvPr/>
        </p:nvSpPr>
        <p:spPr bwMode="auto">
          <a:xfrm>
            <a:off x="107504" y="359400"/>
            <a:ext cx="1897563" cy="3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33" tIns="40067" rIns="80133" bIns="40067">
            <a:spAutoFit/>
          </a:bodyPr>
          <a:lstStyle/>
          <a:p>
            <a:pPr defTabSz="8014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Above 1.42 GeV.</a:t>
            </a:r>
            <a:endParaRPr lang="en-US" sz="20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700431"/>
      </p:ext>
    </p:extLst>
  </p:cSld>
  <p:clrMapOvr>
    <a:masterClrMapping/>
  </p:clrMapOvr>
  <p:transition advTm="7909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1.6|2.3|1.4|1|1.7|1.2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2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|48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14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1|29.4|19.5|4.7|10.1|15.6|14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5|3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23.8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29250</TotalTime>
  <Words>2562</Words>
  <Application>Microsoft Office PowerPoint</Application>
  <PresentationFormat>Presentación en pantalla (4:3)</PresentationFormat>
  <Paragraphs>382</Paragraphs>
  <Slides>39</Slides>
  <Notes>28</Notes>
  <HiddenSlides>9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39</vt:i4>
      </vt:variant>
    </vt:vector>
  </HeadingPairs>
  <TitlesOfParts>
    <vt:vector size="48" baseType="lpstr">
      <vt:lpstr>Arial</vt:lpstr>
      <vt:lpstr>Calibri</vt:lpstr>
      <vt:lpstr>Cambria Math</vt:lpstr>
      <vt:lpstr>Courier New</vt:lpstr>
      <vt:lpstr>Symbol</vt:lpstr>
      <vt:lpstr>Tema de Office</vt:lpstr>
      <vt:lpstr>Acrobat Document</vt:lpstr>
      <vt:lpstr>Ecuación</vt:lpstr>
      <vt:lpstr>Imagen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Profesor</dc:creator>
  <cp:lastModifiedBy>jrpelaez</cp:lastModifiedBy>
  <cp:revision>696</cp:revision>
  <dcterms:created xsi:type="dcterms:W3CDTF">2017-06-15T10:03:55Z</dcterms:created>
  <dcterms:modified xsi:type="dcterms:W3CDTF">2022-11-16T15:59:06Z</dcterms:modified>
</cp:coreProperties>
</file>