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46" r:id="rId5"/>
  </p:sldMasterIdLst>
  <p:notesMasterIdLst>
    <p:notesMasterId r:id="rId33"/>
  </p:notesMasterIdLst>
  <p:handoutMasterIdLst>
    <p:handoutMasterId r:id="rId34"/>
  </p:handoutMasterIdLst>
  <p:sldIdLst>
    <p:sldId id="262" r:id="rId6"/>
    <p:sldId id="313" r:id="rId7"/>
    <p:sldId id="314" r:id="rId8"/>
    <p:sldId id="312" r:id="rId9"/>
    <p:sldId id="282" r:id="rId10"/>
    <p:sldId id="283" r:id="rId11"/>
    <p:sldId id="284" r:id="rId12"/>
    <p:sldId id="285" r:id="rId13"/>
    <p:sldId id="286" r:id="rId14"/>
    <p:sldId id="287" r:id="rId15"/>
    <p:sldId id="288" r:id="rId16"/>
    <p:sldId id="292" r:id="rId17"/>
    <p:sldId id="295" r:id="rId18"/>
    <p:sldId id="294" r:id="rId19"/>
    <p:sldId id="296" r:id="rId20"/>
    <p:sldId id="297" r:id="rId21"/>
    <p:sldId id="298" r:id="rId22"/>
    <p:sldId id="299" r:id="rId23"/>
    <p:sldId id="300" r:id="rId24"/>
    <p:sldId id="301" r:id="rId25"/>
    <p:sldId id="302" r:id="rId26"/>
    <p:sldId id="303" r:id="rId27"/>
    <p:sldId id="304" r:id="rId28"/>
    <p:sldId id="315" r:id="rId29"/>
    <p:sldId id="305" r:id="rId30"/>
    <p:sldId id="289" r:id="rId31"/>
    <p:sldId id="308" r:id="rId32"/>
  </p:sldIdLst>
  <p:sldSz cx="12188825" cy="6858000"/>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8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1B1B"/>
    <a:srgbClr val="B91D1D"/>
    <a:srgbClr val="8E1616"/>
    <a:srgbClr val="BE1D1D"/>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50000" autoAdjust="0"/>
  </p:normalViewPr>
  <p:slideViewPr>
    <p:cSldViewPr snapToGrid="0" showGuides="1">
      <p:cViewPr varScale="1">
        <p:scale>
          <a:sx n="98" d="100"/>
          <a:sy n="98" d="100"/>
        </p:scale>
        <p:origin x="54" y="171"/>
      </p:cViewPr>
      <p:guideLst>
        <p:guide orient="horz" pos="4173"/>
        <p:guide pos="7412"/>
      </p:guideLst>
    </p:cSldViewPr>
  </p:slideViewPr>
  <p:notesTextViewPr>
    <p:cViewPr>
      <p:scale>
        <a:sx n="1" d="1"/>
        <a:sy n="1" d="1"/>
      </p:scale>
      <p:origin x="0" y="0"/>
    </p:cViewPr>
  </p:notesTextViewPr>
  <p:sorterViewPr>
    <p:cViewPr>
      <p:scale>
        <a:sx n="140" d="100"/>
        <a:sy n="140" d="100"/>
      </p:scale>
      <p:origin x="0" y="-11487"/>
    </p:cViewPr>
  </p:sorterViewPr>
  <p:notesViewPr>
    <p:cSldViewPr snapToGrid="0" showGuides="1">
      <p:cViewPr varScale="1">
        <p:scale>
          <a:sx n="55" d="100"/>
          <a:sy n="55" d="100"/>
        </p:scale>
        <p:origin x="-1472" y="-64"/>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sz="quarter" idx="1"/>
          </p:nvPr>
        </p:nvSpPr>
        <p:spPr>
          <a:xfrm>
            <a:off x="3934375" y="0"/>
            <a:ext cx="3010953" cy="461325"/>
          </a:xfrm>
          <a:prstGeom prst="rect">
            <a:avLst/>
          </a:prstGeom>
        </p:spPr>
        <p:txBody>
          <a:bodyPr vert="horz" lIns="90654" tIns="45327" rIns="90654" bIns="45327" rtlCol="0"/>
          <a:lstStyle>
            <a:lvl1pPr algn="r">
              <a:defRPr sz="1200"/>
            </a:lvl1pPr>
          </a:lstStyle>
          <a:p>
            <a:fld id="{0B842F42-2CE9-4E35-95C1-410DC08A50B1}" type="datetimeFigureOut">
              <a:rPr lang="en-US" smtClean="0"/>
              <a:t>8/26/2022</a:t>
            </a:fld>
            <a:endParaRPr lang="en-US"/>
          </a:p>
        </p:txBody>
      </p:sp>
      <p:sp>
        <p:nvSpPr>
          <p:cNvPr id="4" name="Footer Placeholder 3"/>
          <p:cNvSpPr>
            <a:spLocks noGrp="1"/>
          </p:cNvSpPr>
          <p:nvPr>
            <p:ph type="ftr" sz="quarter" idx="2"/>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a:p>
        </p:txBody>
      </p:sp>
      <p:sp>
        <p:nvSpPr>
          <p:cNvPr id="5" name="Slide Number Placeholder 4"/>
          <p:cNvSpPr>
            <a:spLocks noGrp="1"/>
          </p:cNvSpPr>
          <p:nvPr>
            <p:ph type="sldNum" sz="quarter" idx="3"/>
          </p:nvPr>
        </p:nvSpPr>
        <p:spPr>
          <a:xfrm>
            <a:off x="3934375" y="8757301"/>
            <a:ext cx="3010953" cy="461325"/>
          </a:xfrm>
          <a:prstGeom prst="rect">
            <a:avLst/>
          </a:prstGeom>
        </p:spPr>
        <p:txBody>
          <a:bodyPr vert="horz" lIns="90654" tIns="45327" rIns="90654" bIns="45327"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idx="1"/>
          </p:nvPr>
        </p:nvSpPr>
        <p:spPr>
          <a:xfrm>
            <a:off x="3934375" y="0"/>
            <a:ext cx="3010953" cy="461325"/>
          </a:xfrm>
          <a:prstGeom prst="rect">
            <a:avLst/>
          </a:prstGeom>
        </p:spPr>
        <p:txBody>
          <a:bodyPr vert="horz" lIns="90654" tIns="45327" rIns="90654" bIns="45327" rtlCol="0"/>
          <a:lstStyle>
            <a:lvl1pPr algn="r">
              <a:defRPr sz="1200"/>
            </a:lvl1pPr>
          </a:lstStyle>
          <a:p>
            <a:fld id="{6F282904-F315-4730-8D91-37D99E141A6F}" type="datetimeFigureOut">
              <a:rPr lang="en-US" smtClean="0"/>
              <a:t>8/26/2022</a:t>
            </a:fld>
            <a:endParaRPr lang="en-US"/>
          </a:p>
        </p:txBody>
      </p:sp>
      <p:sp>
        <p:nvSpPr>
          <p:cNvPr id="4" name="Slide Image Placeholder 3"/>
          <p:cNvSpPr>
            <a:spLocks noGrp="1" noRot="1" noChangeAspect="1"/>
          </p:cNvSpPr>
          <p:nvPr>
            <p:ph type="sldImg" idx="2"/>
          </p:nvPr>
        </p:nvSpPr>
        <p:spPr>
          <a:xfrm>
            <a:off x="401638" y="690563"/>
            <a:ext cx="6143625" cy="3457575"/>
          </a:xfrm>
          <a:prstGeom prst="rect">
            <a:avLst/>
          </a:prstGeom>
          <a:noFill/>
          <a:ln w="12700">
            <a:solidFill>
              <a:prstClr val="black"/>
            </a:solidFill>
          </a:ln>
        </p:spPr>
        <p:txBody>
          <a:bodyPr vert="horz" lIns="90654" tIns="45327" rIns="90654" bIns="45327" rtlCol="0" anchor="ctr"/>
          <a:lstStyle/>
          <a:p>
            <a:endParaRPr lang="en-US"/>
          </a:p>
        </p:txBody>
      </p:sp>
      <p:sp>
        <p:nvSpPr>
          <p:cNvPr id="5" name="Notes Placeholder 4"/>
          <p:cNvSpPr>
            <a:spLocks noGrp="1"/>
          </p:cNvSpPr>
          <p:nvPr>
            <p:ph type="body" sz="quarter" idx="3"/>
          </p:nvPr>
        </p:nvSpPr>
        <p:spPr>
          <a:xfrm>
            <a:off x="695319" y="4380225"/>
            <a:ext cx="5556262" cy="4148776"/>
          </a:xfrm>
          <a:prstGeom prst="rect">
            <a:avLst/>
          </a:prstGeom>
        </p:spPr>
        <p:txBody>
          <a:bodyPr vert="horz" lIns="90654" tIns="45327" rIns="90654" bIns="45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a:p>
        </p:txBody>
      </p:sp>
      <p:sp>
        <p:nvSpPr>
          <p:cNvPr id="7" name="Slide Number Placeholder 6"/>
          <p:cNvSpPr>
            <a:spLocks noGrp="1"/>
          </p:cNvSpPr>
          <p:nvPr>
            <p:ph type="sldNum" sz="quarter" idx="5"/>
          </p:nvPr>
        </p:nvSpPr>
        <p:spPr>
          <a:xfrm>
            <a:off x="3934375" y="8757301"/>
            <a:ext cx="3010953" cy="461325"/>
          </a:xfrm>
          <a:prstGeom prst="rect">
            <a:avLst/>
          </a:prstGeom>
        </p:spPr>
        <p:txBody>
          <a:bodyPr vert="horz" lIns="90654" tIns="45327" rIns="90654" bIns="45327"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a:ext>
            </a:extLst>
          </a:blip>
          <a:srcRect/>
          <a:stretch/>
        </p:blipFill>
        <p:spPr>
          <a:xfrm>
            <a:off x="-1" y="0"/>
            <a:ext cx="12188825" cy="6076045"/>
          </a:xfrm>
          <a:prstGeom prst="rect">
            <a:avLst/>
          </a:prstGeom>
        </p:spPr>
      </p:pic>
      <p:sp>
        <p:nvSpPr>
          <p:cNvPr id="10" name="TextBox 9"/>
          <p:cNvSpPr txBox="1"/>
          <p:nvPr userDrawn="1"/>
        </p:nvSpPr>
        <p:spPr>
          <a:xfrm>
            <a:off x="339005" y="6343229"/>
            <a:ext cx="2692927"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05" y="610558"/>
            <a:ext cx="11558027"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05" y="4070980"/>
            <a:ext cx="11151153"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403648" y="6476355"/>
            <a:ext cx="1758870"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2518"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501908"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458" y="310207"/>
            <a:ext cx="11501908"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0"/>
            <a:ext cx="12188825" cy="6076045"/>
          </a:xfrm>
          <a:prstGeom prst="rect">
            <a:avLst/>
          </a:prstGeom>
        </p:spPr>
      </p:pic>
      <p:sp>
        <p:nvSpPr>
          <p:cNvPr id="10" name="TextBox 9"/>
          <p:cNvSpPr txBox="1"/>
          <p:nvPr userDrawn="1"/>
        </p:nvSpPr>
        <p:spPr>
          <a:xfrm>
            <a:off x="339005" y="6343229"/>
            <a:ext cx="269292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Arial" charset="0"/>
                <a:ea typeface="+mn-ea"/>
                <a:cs typeface="Arial" charset="0"/>
              </a:rPr>
              <a:t>TJNAF is managed by Jefferson Science Associates for the US Department of Energy</a:t>
            </a:r>
          </a:p>
        </p:txBody>
      </p:sp>
      <p:sp>
        <p:nvSpPr>
          <p:cNvPr id="2" name="Title 1"/>
          <p:cNvSpPr>
            <a:spLocks noGrp="1"/>
          </p:cNvSpPr>
          <p:nvPr userDrawn="1">
            <p:ph type="ctrTitle"/>
          </p:nvPr>
        </p:nvSpPr>
        <p:spPr>
          <a:xfrm>
            <a:off x="339005" y="610558"/>
            <a:ext cx="11558027" cy="484748"/>
          </a:xfrm>
        </p:spPr>
        <p:txBody>
          <a:bodyPr/>
          <a:lstStyle>
            <a:lvl1pPr algn="l">
              <a:defRPr sz="3000" b="1" baseline="0">
                <a:solidFill>
                  <a:srgbClr val="BE1D1D"/>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05" y="4070980"/>
            <a:ext cx="11151153"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53368" y="6341579"/>
            <a:ext cx="1758870"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2518"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6416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458" y="310207"/>
            <a:ext cx="11501908"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163808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510909"/>
          </a:xfrm>
        </p:spPr>
        <p:txBody>
          <a:bodyPr/>
          <a:lstStyle>
            <a:lvl1pPr>
              <a:defRPr>
                <a:solidFill>
                  <a:srgbClr val="BE1D1D"/>
                </a:solidFill>
              </a:defRPr>
            </a:lvl1p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534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654" y="4292761"/>
            <a:ext cx="8823362" cy="484620"/>
          </a:xfrm>
        </p:spPr>
        <p:txBody>
          <a:bodyPr anchor="b"/>
          <a:lstStyle>
            <a:lvl1pPr algn="l">
              <a:defRPr sz="2999" b="0" cap="none"/>
            </a:lvl1pPr>
          </a:lstStyle>
          <a:p>
            <a:r>
              <a:rPr lang="en-US"/>
              <a:t>Click to edit Master title style</a:t>
            </a:r>
            <a:endParaRPr lang="en-US" dirty="0"/>
          </a:p>
        </p:txBody>
      </p:sp>
      <p:sp>
        <p:nvSpPr>
          <p:cNvPr id="3" name="Text Placeholder 2"/>
          <p:cNvSpPr>
            <a:spLocks noGrp="1"/>
          </p:cNvSpPr>
          <p:nvPr>
            <p:ph type="body" idx="1"/>
          </p:nvPr>
        </p:nvSpPr>
        <p:spPr>
          <a:xfrm>
            <a:off x="1154655" y="4777381"/>
            <a:ext cx="8823361" cy="860400"/>
          </a:xfrm>
        </p:spPr>
        <p:txBody>
          <a:bodyPr anchor="t"/>
          <a:lstStyle>
            <a:lvl1pPr marL="0" indent="0" algn="l">
              <a:buNone/>
              <a:defRPr sz="1500" cap="none">
                <a:solidFill>
                  <a:schemeClr val="bg2">
                    <a:lumMod val="40000"/>
                    <a:lumOff val="60000"/>
                  </a:schemeClr>
                </a:solidFill>
              </a:defRPr>
            </a:lvl1pPr>
            <a:lvl2pPr marL="342797" indent="0">
              <a:buNone/>
              <a:defRPr sz="1350">
                <a:solidFill>
                  <a:schemeClr val="tx1">
                    <a:tint val="75000"/>
                  </a:schemeClr>
                </a:solidFill>
              </a:defRPr>
            </a:lvl2pPr>
            <a:lvl3pPr marL="685594" indent="0">
              <a:buNone/>
              <a:defRPr sz="1200">
                <a:solidFill>
                  <a:schemeClr val="tx1">
                    <a:tint val="75000"/>
                  </a:schemeClr>
                </a:solidFill>
              </a:defRPr>
            </a:lvl3pPr>
            <a:lvl4pPr marL="1028391" indent="0">
              <a:buNone/>
              <a:defRPr sz="1050">
                <a:solidFill>
                  <a:schemeClr val="tx1">
                    <a:tint val="75000"/>
                  </a:schemeClr>
                </a:solidFill>
              </a:defRPr>
            </a:lvl4pPr>
            <a:lvl5pPr marL="1371189"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509A250-FF31-4206-8172-F9D3106AACB1}" type="datetimeFigureOut">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8/26/2022</a:t>
            </a:fld>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57F1E4F-1CFF-5643-939E-02111984F565}" type="slidenum">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00363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563" y="289937"/>
            <a:ext cx="11375136"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6294507" y="6616535"/>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211" y="6510173"/>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2022 </a:t>
            </a:r>
            <a:r>
              <a:rPr lang="en-US" sz="1000" dirty="0" smtClean="0">
                <a:solidFill>
                  <a:srgbClr val="BFBFBF"/>
                </a:solidFill>
                <a:latin typeface="Arial" pitchFamily="34" charset="0"/>
                <a:cs typeface="Arial" pitchFamily="34" charset="0"/>
              </a:rPr>
              <a:t>JLab NSAC LRP</a:t>
            </a:r>
            <a:endParaRPr lang="en-US" sz="1000" dirty="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0361913" y="6468739"/>
            <a:ext cx="1758870"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1" r:id="rId4"/>
  </p:sldLayoutIdLst>
  <p:hf hdr="0" ft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563" y="289937"/>
            <a:ext cx="11375136"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211" y="6510173"/>
            <a:ext cx="3859795"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2022 JLab NSAC LRP</a:t>
            </a:r>
            <a:endParaRPr lang="en-US" sz="1000" dirty="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353368" y="6341579"/>
            <a:ext cx="1758870"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69718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hf hdr="0" ftr="0" dt="0"/>
  <p:txStyles>
    <p:title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18" Type="http://schemas.openxmlformats.org/officeDocument/2006/relationships/image" Target="../media/image15.png"/><Relationship Id="rId3" Type="http://schemas.openxmlformats.org/officeDocument/2006/relationships/image" Target="../media/image35.emf"/><Relationship Id="rId7" Type="http://schemas.openxmlformats.org/officeDocument/2006/relationships/image" Target="../media/image37.emf"/><Relationship Id="rId12" Type="http://schemas.openxmlformats.org/officeDocument/2006/relationships/image" Target="../media/image42.emf"/><Relationship Id="rId17" Type="http://schemas.openxmlformats.org/officeDocument/2006/relationships/image" Target="../media/image47.emf"/><Relationship Id="rId2" Type="http://schemas.openxmlformats.org/officeDocument/2006/relationships/slideLayout" Target="../slideLayouts/slideLayout6.xml"/><Relationship Id="rId16" Type="http://schemas.openxmlformats.org/officeDocument/2006/relationships/image" Target="../media/image46.emf"/><Relationship Id="rId20" Type="http://schemas.openxmlformats.org/officeDocument/2006/relationships/image" Target="../media/image17.png"/><Relationship Id="rId1" Type="http://schemas.openxmlformats.org/officeDocument/2006/relationships/vmlDrawing" Target="../drawings/vmlDrawing1.vml"/><Relationship Id="rId6" Type="http://schemas.openxmlformats.org/officeDocument/2006/relationships/image" Target="../media/image34.emf"/><Relationship Id="rId11" Type="http://schemas.openxmlformats.org/officeDocument/2006/relationships/image" Target="../media/image41.emf"/><Relationship Id="rId5" Type="http://schemas.openxmlformats.org/officeDocument/2006/relationships/oleObject" Target="../embeddings/oleObject1.bin"/><Relationship Id="rId15" Type="http://schemas.openxmlformats.org/officeDocument/2006/relationships/image" Target="../media/image45.emf"/><Relationship Id="rId10" Type="http://schemas.openxmlformats.org/officeDocument/2006/relationships/image" Target="../media/image40.emf"/><Relationship Id="rId19" Type="http://schemas.openxmlformats.org/officeDocument/2006/relationships/image" Target="../media/image16.png"/><Relationship Id="rId4" Type="http://schemas.openxmlformats.org/officeDocument/2006/relationships/image" Target="../media/image36.emf"/><Relationship Id="rId9" Type="http://schemas.openxmlformats.org/officeDocument/2006/relationships/image" Target="../media/image39.emf"/><Relationship Id="rId14" Type="http://schemas.openxmlformats.org/officeDocument/2006/relationships/image" Target="../media/image44.emf"/></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52.emf"/><Relationship Id="rId18" Type="http://schemas.openxmlformats.org/officeDocument/2006/relationships/image" Target="../media/image15.png"/><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51.emf"/><Relationship Id="rId17" Type="http://schemas.openxmlformats.org/officeDocument/2006/relationships/image" Target="../media/image35.emf"/><Relationship Id="rId2" Type="http://schemas.openxmlformats.org/officeDocument/2006/relationships/slideLayout" Target="../slideLayouts/slideLayout6.xml"/><Relationship Id="rId16" Type="http://schemas.openxmlformats.org/officeDocument/2006/relationships/image" Target="../media/image47.emf"/><Relationship Id="rId20" Type="http://schemas.openxmlformats.org/officeDocument/2006/relationships/image" Target="../media/image17.png"/><Relationship Id="rId1" Type="http://schemas.openxmlformats.org/officeDocument/2006/relationships/vmlDrawing" Target="../drawings/vmlDrawing2.vml"/><Relationship Id="rId6" Type="http://schemas.openxmlformats.org/officeDocument/2006/relationships/image" Target="../media/image40.emf"/><Relationship Id="rId11" Type="http://schemas.openxmlformats.org/officeDocument/2006/relationships/image" Target="../media/image50.emf"/><Relationship Id="rId5" Type="http://schemas.openxmlformats.org/officeDocument/2006/relationships/image" Target="../media/image39.emf"/><Relationship Id="rId15" Type="http://schemas.openxmlformats.org/officeDocument/2006/relationships/image" Target="../media/image34.emf"/><Relationship Id="rId10" Type="http://schemas.openxmlformats.org/officeDocument/2006/relationships/image" Target="../media/image49.emf"/><Relationship Id="rId19" Type="http://schemas.openxmlformats.org/officeDocument/2006/relationships/image" Target="../media/image16.png"/><Relationship Id="rId4" Type="http://schemas.openxmlformats.org/officeDocument/2006/relationships/image" Target="../media/image38.emf"/><Relationship Id="rId9" Type="http://schemas.openxmlformats.org/officeDocument/2006/relationships/image" Target="../media/image48.emf"/><Relationship Id="rId1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52.emf"/><Relationship Id="rId18" Type="http://schemas.openxmlformats.org/officeDocument/2006/relationships/image" Target="../media/image15.png"/><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51.emf"/><Relationship Id="rId17" Type="http://schemas.openxmlformats.org/officeDocument/2006/relationships/image" Target="../media/image35.emf"/><Relationship Id="rId2" Type="http://schemas.openxmlformats.org/officeDocument/2006/relationships/slideLayout" Target="../slideLayouts/slideLayout6.xml"/><Relationship Id="rId16" Type="http://schemas.openxmlformats.org/officeDocument/2006/relationships/image" Target="../media/image47.emf"/><Relationship Id="rId20" Type="http://schemas.openxmlformats.org/officeDocument/2006/relationships/image" Target="../media/image17.png"/><Relationship Id="rId1" Type="http://schemas.openxmlformats.org/officeDocument/2006/relationships/vmlDrawing" Target="../drawings/vmlDrawing3.vml"/><Relationship Id="rId6" Type="http://schemas.openxmlformats.org/officeDocument/2006/relationships/image" Target="../media/image40.emf"/><Relationship Id="rId11" Type="http://schemas.openxmlformats.org/officeDocument/2006/relationships/image" Target="../media/image50.emf"/><Relationship Id="rId5" Type="http://schemas.openxmlformats.org/officeDocument/2006/relationships/image" Target="../media/image39.emf"/><Relationship Id="rId15" Type="http://schemas.openxmlformats.org/officeDocument/2006/relationships/image" Target="../media/image34.emf"/><Relationship Id="rId10" Type="http://schemas.openxmlformats.org/officeDocument/2006/relationships/image" Target="../media/image49.emf"/><Relationship Id="rId19" Type="http://schemas.openxmlformats.org/officeDocument/2006/relationships/image" Target="../media/image16.png"/><Relationship Id="rId4" Type="http://schemas.openxmlformats.org/officeDocument/2006/relationships/image" Target="../media/image38.emf"/><Relationship Id="rId9" Type="http://schemas.openxmlformats.org/officeDocument/2006/relationships/image" Target="../media/image48.emf"/><Relationship Id="rId1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55.emf"/><Relationship Id="rId5" Type="http://schemas.openxmlformats.org/officeDocument/2006/relationships/image" Target="../media/image21.emf"/><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indico.jlab.org/event/533/contributions/9647/attachments/7810/11007/positrons%20at%20JLab_poelker_JLUO.ppt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4" y="320040"/>
            <a:ext cx="11371983" cy="2054409"/>
          </a:xfrm>
        </p:spPr>
        <p:txBody>
          <a:bodyPr/>
          <a:lstStyle/>
          <a:p>
            <a:r>
              <a:rPr lang="en-US" dirty="0" smtClean="0"/>
              <a:t>Technical solutions for CEBAF upgrade, towards</a:t>
            </a:r>
            <a:br>
              <a:rPr lang="en-US" dirty="0" smtClean="0"/>
            </a:br>
            <a:r>
              <a:rPr lang="en-US" dirty="0"/>
              <a:t>	</a:t>
            </a:r>
            <a:r>
              <a:rPr lang="en-US" b="0" dirty="0" smtClean="0"/>
              <a:t>- Positrons </a:t>
            </a:r>
            <a:r>
              <a:rPr lang="en-US" b="0" dirty="0"/>
              <a:t>experimental capability</a:t>
            </a:r>
            <a:br>
              <a:rPr lang="en-US" b="0" dirty="0"/>
            </a:br>
            <a:r>
              <a:rPr lang="en-US" b="0" dirty="0" smtClean="0"/>
              <a:t>	- </a:t>
            </a:r>
            <a:r>
              <a:rPr lang="en-US" b="0" dirty="0" smtClean="0"/>
              <a:t>22 </a:t>
            </a:r>
            <a:r>
              <a:rPr lang="en-US" b="0" dirty="0"/>
              <a:t>GeV energy upgrade program</a:t>
            </a:r>
            <a:br>
              <a:rPr lang="en-US" b="0" dirty="0"/>
            </a:br>
            <a:r>
              <a:rPr lang="en-US" dirty="0"/>
              <a:t/>
            </a:r>
            <a:br>
              <a:rPr lang="en-US" dirty="0"/>
            </a:br>
            <a:endParaRPr lang="en-US" dirty="0">
              <a:solidFill>
                <a:srgbClr val="BE1D1D"/>
              </a:solidFill>
            </a:endParaRPr>
          </a:p>
        </p:txBody>
      </p:sp>
      <p:sp>
        <p:nvSpPr>
          <p:cNvPr id="4" name="Subtitle 3"/>
          <p:cNvSpPr>
            <a:spLocks noGrp="1"/>
          </p:cNvSpPr>
          <p:nvPr>
            <p:ph type="subTitle" idx="1"/>
          </p:nvPr>
        </p:nvSpPr>
        <p:spPr>
          <a:xfrm>
            <a:off x="339004" y="2857582"/>
            <a:ext cx="7695333" cy="2842825"/>
          </a:xfrm>
        </p:spPr>
        <p:txBody>
          <a:bodyPr/>
          <a:lstStyle/>
          <a:p>
            <a:pPr>
              <a:defRPr/>
            </a:pPr>
            <a:r>
              <a:rPr lang="en-US" dirty="0"/>
              <a:t>Presented to the</a:t>
            </a:r>
            <a:r>
              <a:rPr lang="en-US" b="1" dirty="0"/>
              <a:t/>
            </a:r>
            <a:br>
              <a:rPr lang="en-US" b="1" dirty="0"/>
            </a:br>
            <a:r>
              <a:rPr lang="en-US" b="1" dirty="0"/>
              <a:t>JLab Staff Scientist Meeting on NSAC LRP</a:t>
            </a:r>
          </a:p>
          <a:p>
            <a:pPr defTabSz="914400">
              <a:spcBef>
                <a:spcPts val="0"/>
              </a:spcBef>
              <a:defRPr/>
            </a:pPr>
            <a:endParaRPr lang="en-US" b="1" dirty="0"/>
          </a:p>
          <a:p>
            <a:pPr defTabSz="914400">
              <a:spcBef>
                <a:spcPts val="0"/>
              </a:spcBef>
              <a:defRPr/>
            </a:pPr>
            <a:r>
              <a:rPr lang="en-US" b="1" dirty="0"/>
              <a:t>Andrei A. Seryi</a:t>
            </a:r>
            <a:br>
              <a:rPr lang="en-US" b="1" dirty="0"/>
            </a:br>
            <a:r>
              <a:rPr lang="en-US" dirty="0"/>
              <a:t>Associate Director for Accelerator Operations and R&amp;D</a:t>
            </a:r>
          </a:p>
          <a:p>
            <a:pPr defTabSz="914400">
              <a:defRPr/>
            </a:pPr>
            <a:r>
              <a:rPr lang="en-US" sz="2000" dirty="0"/>
              <a:t>Newport News, Virginia</a:t>
            </a:r>
            <a:br>
              <a:rPr lang="en-US" sz="2000" dirty="0"/>
            </a:br>
            <a:r>
              <a:rPr lang="en-US" sz="2000" dirty="0" smtClean="0"/>
              <a:t>August </a:t>
            </a:r>
            <a:r>
              <a:rPr lang="en-US" sz="2000" dirty="0"/>
              <a:t>19, 2022</a:t>
            </a:r>
            <a:endParaRPr lang="en-US" sz="2000" b="1" dirty="0"/>
          </a:p>
          <a:p>
            <a:endParaRPr lang="en-US" dirty="0"/>
          </a:p>
        </p:txBody>
      </p:sp>
      <p:cxnSp>
        <p:nvCxnSpPr>
          <p:cNvPr id="5" name="Straight Connector 4">
            <a:extLst>
              <a:ext uri="{FF2B5EF4-FFF2-40B4-BE49-F238E27FC236}">
                <a16:creationId xmlns:a16="http://schemas.microsoft.com/office/drawing/2014/main" id="{70A59B12-1304-46F6-B525-AD3F928EFC4A}"/>
              </a:ext>
            </a:extLst>
          </p:cNvPr>
          <p:cNvCxnSpPr/>
          <p:nvPr/>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8761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5253-8B3D-37AA-8CE4-6C7E140F298B}"/>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BE408C88-1693-A5F7-2C4B-D4433F1B7654}"/>
              </a:ext>
            </a:extLst>
          </p:cNvPr>
          <p:cNvPicPr>
            <a:picLocks noChangeAspect="1"/>
          </p:cNvPicPr>
          <p:nvPr/>
        </p:nvPicPr>
        <p:blipFill>
          <a:blip r:embed="rId2"/>
          <a:stretch>
            <a:fillRect/>
          </a:stretch>
        </p:blipFill>
        <p:spPr>
          <a:xfrm>
            <a:off x="806524" y="0"/>
            <a:ext cx="10578952" cy="6858000"/>
          </a:xfrm>
          <a:prstGeom prst="rect">
            <a:avLst/>
          </a:prstGeom>
          <a:ln w="44450">
            <a:noFill/>
          </a:ln>
        </p:spPr>
      </p:pic>
      <p:sp>
        <p:nvSpPr>
          <p:cNvPr id="10" name="Rectangle 9">
            <a:extLst>
              <a:ext uri="{FF2B5EF4-FFF2-40B4-BE49-F238E27FC236}">
                <a16:creationId xmlns:a16="http://schemas.microsoft.com/office/drawing/2014/main" id="{03114ECA-C2AB-C1BC-6A99-9EEF0A9EA8F7}"/>
              </a:ext>
            </a:extLst>
          </p:cNvPr>
          <p:cNvSpPr/>
          <p:nvPr/>
        </p:nvSpPr>
        <p:spPr>
          <a:xfrm>
            <a:off x="14872" y="1136745"/>
            <a:ext cx="3817337" cy="1420475"/>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LERF is used for e+ development, while tunnel is constructed. Once connected – start e+ program. Then reconfigure LERF as 650 MeV injector and start 22 GeV program</a:t>
            </a:r>
          </a:p>
        </p:txBody>
      </p:sp>
      <p:sp>
        <p:nvSpPr>
          <p:cNvPr id="11" name="Rectangle 10">
            <a:extLst>
              <a:ext uri="{FF2B5EF4-FFF2-40B4-BE49-F238E27FC236}">
                <a16:creationId xmlns:a16="http://schemas.microsoft.com/office/drawing/2014/main" id="{9659FBCF-A289-FCB0-413C-F2827D125D18}"/>
              </a:ext>
            </a:extLst>
          </p:cNvPr>
          <p:cNvSpPr/>
          <p:nvPr/>
        </p:nvSpPr>
        <p:spPr>
          <a:xfrm>
            <a:off x="14872" y="111173"/>
            <a:ext cx="3817338" cy="895126"/>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mn-ea"/>
                <a:cs typeface="+mn-cs"/>
              </a:rPr>
              <a:t>Option 2c: new cut-and-cover tunnel between LERF and E Arcs</a:t>
            </a:r>
          </a:p>
        </p:txBody>
      </p:sp>
      <p:sp>
        <p:nvSpPr>
          <p:cNvPr id="12" name="TextBox 11">
            <a:extLst>
              <a:ext uri="{FF2B5EF4-FFF2-40B4-BE49-F238E27FC236}">
                <a16:creationId xmlns:a16="http://schemas.microsoft.com/office/drawing/2014/main" id="{4246DA98-7049-1F8C-5146-9B2C54D62F3A}"/>
              </a:ext>
            </a:extLst>
          </p:cNvPr>
          <p:cNvSpPr txBox="1"/>
          <p:nvPr/>
        </p:nvSpPr>
        <p:spPr>
          <a:xfrm>
            <a:off x="5421705" y="3270596"/>
            <a:ext cx="3100529" cy="584775"/>
          </a:xfrm>
          <a:prstGeom prst="rect">
            <a:avLst/>
          </a:prstGeom>
          <a:noFill/>
        </p:spPr>
        <p:txBody>
          <a:bodyPr wrap="none" rtlCol="0">
            <a:spAutoFit/>
          </a:bodyPr>
          <a:lstStyle/>
          <a:p>
            <a:r>
              <a:rPr lang="en-US" dirty="0">
                <a:solidFill>
                  <a:srgbClr val="FF0000"/>
                </a:solidFill>
              </a:rPr>
              <a:t>New tunnel, </a:t>
            </a:r>
            <a:br>
              <a:rPr lang="en-US" dirty="0">
                <a:solidFill>
                  <a:srgbClr val="FF0000"/>
                </a:solidFill>
              </a:rPr>
            </a:br>
            <a:r>
              <a:rPr lang="en-US" sz="1400" dirty="0">
                <a:solidFill>
                  <a:srgbClr val="FF0000"/>
                </a:solidFill>
              </a:rPr>
              <a:t>with slope  from LERF to tunnel level</a:t>
            </a:r>
          </a:p>
        </p:txBody>
      </p:sp>
      <p:sp>
        <p:nvSpPr>
          <p:cNvPr id="13" name="Freeform 12">
            <a:extLst>
              <a:ext uri="{FF2B5EF4-FFF2-40B4-BE49-F238E27FC236}">
                <a16:creationId xmlns:a16="http://schemas.microsoft.com/office/drawing/2014/main" id="{FCEBB228-0257-1F94-3CA0-6E7B61893835}"/>
              </a:ext>
            </a:extLst>
          </p:cNvPr>
          <p:cNvSpPr/>
          <p:nvPr/>
        </p:nvSpPr>
        <p:spPr>
          <a:xfrm>
            <a:off x="5253923" y="3874576"/>
            <a:ext cx="3476684" cy="1332854"/>
          </a:xfrm>
          <a:custGeom>
            <a:avLst/>
            <a:gdLst>
              <a:gd name="connsiteX0" fmla="*/ 0 w 2837363"/>
              <a:gd name="connsiteY0" fmla="*/ 0 h 1720312"/>
              <a:gd name="connsiteX1" fmla="*/ 1782306 w 2837363"/>
              <a:gd name="connsiteY1" fmla="*/ 325465 h 1720312"/>
              <a:gd name="connsiteX2" fmla="*/ 2820692 w 2837363"/>
              <a:gd name="connsiteY2" fmla="*/ 976393 h 1720312"/>
              <a:gd name="connsiteX3" fmla="*/ 2324746 w 2837363"/>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114"/>
              <a:gd name="connsiteY0" fmla="*/ 0 h 1720312"/>
              <a:gd name="connsiteX1" fmla="*/ 1782306 w 2841114"/>
              <a:gd name="connsiteY1" fmla="*/ 325465 h 1720312"/>
              <a:gd name="connsiteX2" fmla="*/ 2820692 w 2841114"/>
              <a:gd name="connsiteY2" fmla="*/ 976393 h 1720312"/>
              <a:gd name="connsiteX3" fmla="*/ 2324746 w 2841114"/>
              <a:gd name="connsiteY3" fmla="*/ 1720312 h 1720312"/>
              <a:gd name="connsiteX0" fmla="*/ 0 w 2810603"/>
              <a:gd name="connsiteY0" fmla="*/ 0 h 1720312"/>
              <a:gd name="connsiteX1" fmla="*/ 1782306 w 2810603"/>
              <a:gd name="connsiteY1" fmla="*/ 325465 h 1720312"/>
              <a:gd name="connsiteX2" fmla="*/ 2788527 w 2810603"/>
              <a:gd name="connsiteY2" fmla="*/ 971798 h 1720312"/>
              <a:gd name="connsiteX3" fmla="*/ 2324746 w 2810603"/>
              <a:gd name="connsiteY3" fmla="*/ 1720312 h 1720312"/>
              <a:gd name="connsiteX0" fmla="*/ 0 w 2746236"/>
              <a:gd name="connsiteY0" fmla="*/ 0 h 1720312"/>
              <a:gd name="connsiteX1" fmla="*/ 1782306 w 2746236"/>
              <a:gd name="connsiteY1" fmla="*/ 325465 h 1720312"/>
              <a:gd name="connsiteX2" fmla="*/ 2719603 w 2746236"/>
              <a:gd name="connsiteY2" fmla="*/ 948824 h 1720312"/>
              <a:gd name="connsiteX3" fmla="*/ 2324746 w 2746236"/>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71437"/>
              <a:gd name="connsiteY0" fmla="*/ 0 h 1608118"/>
              <a:gd name="connsiteX1" fmla="*/ 1782306 w 2771437"/>
              <a:gd name="connsiteY1" fmla="*/ 325465 h 1608118"/>
              <a:gd name="connsiteX2" fmla="*/ 2719603 w 2771437"/>
              <a:gd name="connsiteY2" fmla="*/ 948824 h 1608118"/>
              <a:gd name="connsiteX3" fmla="*/ 2567513 w 2771437"/>
              <a:gd name="connsiteY3" fmla="*/ 1608118 h 1608118"/>
              <a:gd name="connsiteX0" fmla="*/ 0 w 2742736"/>
              <a:gd name="connsiteY0" fmla="*/ 0 h 1608118"/>
              <a:gd name="connsiteX1" fmla="*/ 1782306 w 2742736"/>
              <a:gd name="connsiteY1" fmla="*/ 325465 h 1608118"/>
              <a:gd name="connsiteX2" fmla="*/ 2719603 w 2742736"/>
              <a:gd name="connsiteY2" fmla="*/ 948824 h 1608118"/>
              <a:gd name="connsiteX3" fmla="*/ 2567513 w 2742736"/>
              <a:gd name="connsiteY3" fmla="*/ 1608118 h 1608118"/>
              <a:gd name="connsiteX0" fmla="*/ 0 w 2742736"/>
              <a:gd name="connsiteY0" fmla="*/ 0 h 1608118"/>
              <a:gd name="connsiteX1" fmla="*/ 1782306 w 2742736"/>
              <a:gd name="connsiteY1" fmla="*/ 325465 h 1608118"/>
              <a:gd name="connsiteX2" fmla="*/ 2719603 w 2742736"/>
              <a:gd name="connsiteY2" fmla="*/ 948824 h 1608118"/>
              <a:gd name="connsiteX3" fmla="*/ 2567513 w 2742736"/>
              <a:gd name="connsiteY3" fmla="*/ 1608118 h 1608118"/>
              <a:gd name="connsiteX0" fmla="*/ 0 w 2722962"/>
              <a:gd name="connsiteY0" fmla="*/ 0 h 1608118"/>
              <a:gd name="connsiteX1" fmla="*/ 1782306 w 2722962"/>
              <a:gd name="connsiteY1" fmla="*/ 325465 h 1608118"/>
              <a:gd name="connsiteX2" fmla="*/ 2719603 w 2722962"/>
              <a:gd name="connsiteY2" fmla="*/ 948824 h 1608118"/>
              <a:gd name="connsiteX3" fmla="*/ 2567513 w 2722962"/>
              <a:gd name="connsiteY3" fmla="*/ 1608118 h 1608118"/>
              <a:gd name="connsiteX0" fmla="*/ 0 w 2722962"/>
              <a:gd name="connsiteY0" fmla="*/ 0 h 1608118"/>
              <a:gd name="connsiteX1" fmla="*/ 1782306 w 2722962"/>
              <a:gd name="connsiteY1" fmla="*/ 325465 h 1608118"/>
              <a:gd name="connsiteX2" fmla="*/ 2719603 w 2722962"/>
              <a:gd name="connsiteY2" fmla="*/ 948824 h 1608118"/>
              <a:gd name="connsiteX3" fmla="*/ 2567513 w 2722962"/>
              <a:gd name="connsiteY3" fmla="*/ 1608118 h 1608118"/>
              <a:gd name="connsiteX0" fmla="*/ 0 w 2722962"/>
              <a:gd name="connsiteY0" fmla="*/ 0 h 1608118"/>
              <a:gd name="connsiteX1" fmla="*/ 1770167 w 2722962"/>
              <a:gd name="connsiteY1" fmla="*/ 231971 h 1608118"/>
              <a:gd name="connsiteX2" fmla="*/ 2719603 w 2722962"/>
              <a:gd name="connsiteY2" fmla="*/ 948824 h 1608118"/>
              <a:gd name="connsiteX3" fmla="*/ 2567513 w 2722962"/>
              <a:gd name="connsiteY3" fmla="*/ 1608118 h 1608118"/>
            </a:gdLst>
            <a:ahLst/>
            <a:cxnLst>
              <a:cxn ang="0">
                <a:pos x="connsiteX0" y="connsiteY0"/>
              </a:cxn>
              <a:cxn ang="0">
                <a:pos x="connsiteX1" y="connsiteY1"/>
              </a:cxn>
              <a:cxn ang="0">
                <a:pos x="connsiteX2" y="connsiteY2"/>
              </a:cxn>
              <a:cxn ang="0">
                <a:pos x="connsiteX3" y="connsiteY3"/>
              </a:cxn>
            </a:cxnLst>
            <a:rect l="l" t="t" r="r" b="b"/>
            <a:pathLst>
              <a:path w="2722962" h="1608118">
                <a:moveTo>
                  <a:pt x="0" y="0"/>
                </a:moveTo>
                <a:cubicBezTo>
                  <a:pt x="656095" y="81366"/>
                  <a:pt x="1587582" y="180796"/>
                  <a:pt x="1770167" y="231971"/>
                </a:cubicBezTo>
                <a:cubicBezTo>
                  <a:pt x="1952752" y="283146"/>
                  <a:pt x="2596964" y="372755"/>
                  <a:pt x="2719603" y="948824"/>
                </a:cubicBezTo>
                <a:cubicBezTo>
                  <a:pt x="2731005" y="1159783"/>
                  <a:pt x="2720925" y="1202803"/>
                  <a:pt x="2567513" y="1608118"/>
                </a:cubicBezTo>
              </a:path>
            </a:pathLst>
          </a:cu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DBBF11-5F7D-BB32-C5D3-9560CE9E8877}"/>
              </a:ext>
            </a:extLst>
          </p:cNvPr>
          <p:cNvSpPr/>
          <p:nvPr/>
        </p:nvSpPr>
        <p:spPr>
          <a:xfrm>
            <a:off x="57565" y="4355021"/>
            <a:ext cx="3774643" cy="1441201"/>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A new beamline from East arc, along the ceiling of South Linac, and along the West arc, can bring ~120 MeV positrons, or 650 MeV electrons, into the standard injection point at the beginning of the North Linac </a:t>
            </a:r>
          </a:p>
        </p:txBody>
      </p:sp>
      <p:cxnSp>
        <p:nvCxnSpPr>
          <p:cNvPr id="4" name="Straight Arrow Connector 3">
            <a:extLst>
              <a:ext uri="{FF2B5EF4-FFF2-40B4-BE49-F238E27FC236}">
                <a16:creationId xmlns:a16="http://schemas.microsoft.com/office/drawing/2014/main" id="{EC823C4D-1831-0143-AAA6-CF82FB3FD8F6}"/>
              </a:ext>
            </a:extLst>
          </p:cNvPr>
          <p:cNvCxnSpPr/>
          <p:nvPr/>
        </p:nvCxnSpPr>
        <p:spPr>
          <a:xfrm flipH="1">
            <a:off x="8245098" y="6106332"/>
            <a:ext cx="294768" cy="139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06017F7-4CA1-6F4D-8116-89325A3053A6}"/>
              </a:ext>
            </a:extLst>
          </p:cNvPr>
          <p:cNvSpPr txBox="1"/>
          <p:nvPr/>
        </p:nvSpPr>
        <p:spPr>
          <a:xfrm>
            <a:off x="8501213" y="5920353"/>
            <a:ext cx="412292" cy="341632"/>
          </a:xfrm>
          <a:prstGeom prst="rect">
            <a:avLst/>
          </a:prstGeom>
          <a:noFill/>
        </p:spPr>
        <p:txBody>
          <a:bodyPr wrap="none" rtlCol="0">
            <a:spAutoFit/>
          </a:bodyPr>
          <a:lstStyle/>
          <a:p>
            <a:pPr algn="ctr">
              <a:lnSpc>
                <a:spcPct val="90000"/>
              </a:lnSpc>
            </a:pPr>
            <a:r>
              <a:rPr lang="en-US" dirty="0">
                <a:latin typeface="Calibri" panose="020F0502020204030204" pitchFamily="34" charset="0"/>
                <a:cs typeface="Calibri" panose="020F0502020204030204" pitchFamily="34" charset="0"/>
              </a:rPr>
              <a:t>2a</a:t>
            </a:r>
          </a:p>
        </p:txBody>
      </p:sp>
      <p:cxnSp>
        <p:nvCxnSpPr>
          <p:cNvPr id="15" name="Straight Arrow Connector 14">
            <a:extLst>
              <a:ext uri="{FF2B5EF4-FFF2-40B4-BE49-F238E27FC236}">
                <a16:creationId xmlns:a16="http://schemas.microsoft.com/office/drawing/2014/main" id="{179B95BD-9B98-7041-80AF-BE8A7E8A5E22}"/>
              </a:ext>
            </a:extLst>
          </p:cNvPr>
          <p:cNvCxnSpPr>
            <a:cxnSpLocks/>
          </p:cNvCxnSpPr>
          <p:nvPr/>
        </p:nvCxnSpPr>
        <p:spPr>
          <a:xfrm flipH="1">
            <a:off x="7653579" y="5346915"/>
            <a:ext cx="250504" cy="18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C4AC03-915C-674C-95A4-8D6C859E467D}"/>
              </a:ext>
            </a:extLst>
          </p:cNvPr>
          <p:cNvSpPr txBox="1"/>
          <p:nvPr/>
        </p:nvSpPr>
        <p:spPr>
          <a:xfrm>
            <a:off x="7733605" y="5034368"/>
            <a:ext cx="423514" cy="341632"/>
          </a:xfrm>
          <a:prstGeom prst="rect">
            <a:avLst/>
          </a:prstGeom>
          <a:noFill/>
        </p:spPr>
        <p:txBody>
          <a:bodyPr wrap="none" rtlCol="0">
            <a:spAutoFit/>
          </a:bodyPr>
          <a:lstStyle/>
          <a:p>
            <a:pPr algn="ctr">
              <a:lnSpc>
                <a:spcPct val="90000"/>
              </a:lnSpc>
            </a:pPr>
            <a:r>
              <a:rPr lang="en-US" dirty="0">
                <a:latin typeface="Calibri" panose="020F0502020204030204" pitchFamily="34" charset="0"/>
                <a:cs typeface="Calibri" panose="020F0502020204030204" pitchFamily="34" charset="0"/>
              </a:rPr>
              <a:t>2b</a:t>
            </a:r>
          </a:p>
        </p:txBody>
      </p:sp>
      <p:sp>
        <p:nvSpPr>
          <p:cNvPr id="17" name="Rectangle 16">
            <a:extLst>
              <a:ext uri="{FF2B5EF4-FFF2-40B4-BE49-F238E27FC236}">
                <a16:creationId xmlns:a16="http://schemas.microsoft.com/office/drawing/2014/main" id="{6EC56F2B-0A60-0142-9E1D-9D72EDDC9004}"/>
              </a:ext>
            </a:extLst>
          </p:cNvPr>
          <p:cNvSpPr/>
          <p:nvPr/>
        </p:nvSpPr>
        <p:spPr>
          <a:xfrm>
            <a:off x="9141818" y="5246322"/>
            <a:ext cx="2916698" cy="1200329"/>
          </a:xfrm>
          <a:prstGeom prst="rect">
            <a:avLst/>
          </a:prstGeom>
        </p:spPr>
        <p:txBody>
          <a:bodyPr wrap="square">
            <a:spAutoFit/>
          </a:bodyPr>
          <a:lstStyle/>
          <a:p>
            <a:pPr fontAlgn="auto">
              <a:spcBef>
                <a:spcPts val="0"/>
              </a:spcBef>
              <a:spcAft>
                <a:spcPts val="0"/>
              </a:spcAft>
            </a:pPr>
            <a:r>
              <a:rPr lang="en-US" sz="1200" dirty="0">
                <a:solidFill>
                  <a:srgbClr val="000000"/>
                </a:solidFill>
                <a:latin typeface="Calibri" panose="020F0502020204030204" pitchFamily="34" charset="0"/>
                <a:ea typeface="Times New Roman" panose="02020603050405020304" pitchFamily="18" charset="0"/>
                <a:cs typeface="+mn-cs"/>
              </a:rPr>
              <a:t>Options 2a and 2b assumed connecting the new tunnel to one of the existing stabs. They both have some disadvantages and they were put aside in the process of design optimization with our conventional construction experts</a:t>
            </a:r>
            <a:endParaRPr lang="en-US" sz="1200" dirty="0">
              <a:solidFill>
                <a:srgbClr val="000000"/>
              </a:solidFill>
              <a:latin typeface="Calibri" panose="020F0502020204030204"/>
              <a:cs typeface="+mn-cs"/>
            </a:endParaRPr>
          </a:p>
        </p:txBody>
      </p:sp>
      <p:sp>
        <p:nvSpPr>
          <p:cNvPr id="18" name="TextBox 17">
            <a:extLst>
              <a:ext uri="{FF2B5EF4-FFF2-40B4-BE49-F238E27FC236}">
                <a16:creationId xmlns:a16="http://schemas.microsoft.com/office/drawing/2014/main" id="{E5A6FDD6-92C5-4B47-A6E4-69E9BAD97418}"/>
              </a:ext>
            </a:extLst>
          </p:cNvPr>
          <p:cNvSpPr txBox="1"/>
          <p:nvPr/>
        </p:nvSpPr>
        <p:spPr>
          <a:xfrm>
            <a:off x="8192490" y="4489343"/>
            <a:ext cx="399468" cy="341632"/>
          </a:xfrm>
          <a:prstGeom prst="rect">
            <a:avLst/>
          </a:prstGeom>
          <a:noFill/>
        </p:spPr>
        <p:txBody>
          <a:bodyPr wrap="none" rtlCol="0">
            <a:spAutoFit/>
          </a:bodyPr>
          <a:lstStyle/>
          <a:p>
            <a:pPr algn="ctr">
              <a:lnSpc>
                <a:spcPct val="90000"/>
              </a:lnSpc>
            </a:pPr>
            <a:r>
              <a:rPr lang="en-US" dirty="0">
                <a:solidFill>
                  <a:srgbClr val="FF0000"/>
                </a:solidFill>
                <a:latin typeface="Calibri" panose="020F0502020204030204" pitchFamily="34" charset="0"/>
                <a:cs typeface="Calibri" panose="020F0502020204030204" pitchFamily="34" charset="0"/>
              </a:rPr>
              <a:t>2c</a:t>
            </a:r>
          </a:p>
        </p:txBody>
      </p:sp>
    </p:spTree>
    <p:extLst>
      <p:ext uri="{BB962C8B-B14F-4D97-AF65-F5344CB8AC3E}">
        <p14:creationId xmlns:p14="http://schemas.microsoft.com/office/powerpoint/2010/main" val="1294026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B20A-77AC-403E-1043-C28071B1DB62}"/>
              </a:ext>
            </a:extLst>
          </p:cNvPr>
          <p:cNvSpPr>
            <a:spLocks noGrp="1"/>
          </p:cNvSpPr>
          <p:nvPr>
            <p:ph type="title"/>
          </p:nvPr>
        </p:nvSpPr>
        <p:spPr>
          <a:xfrm>
            <a:off x="347472" y="310208"/>
            <a:ext cx="11422261" cy="484748"/>
          </a:xfrm>
        </p:spPr>
        <p:txBody>
          <a:bodyPr/>
          <a:lstStyle/>
          <a:p>
            <a:r>
              <a:rPr lang="en-US" dirty="0"/>
              <a:t>Tunnel to East Arc</a:t>
            </a:r>
          </a:p>
        </p:txBody>
      </p:sp>
      <p:pic>
        <p:nvPicPr>
          <p:cNvPr id="4" name="Picture 3">
            <a:extLst>
              <a:ext uri="{FF2B5EF4-FFF2-40B4-BE49-F238E27FC236}">
                <a16:creationId xmlns:a16="http://schemas.microsoft.com/office/drawing/2014/main" id="{D147E8AD-6681-6B48-7D4E-861103C8A18A}"/>
              </a:ext>
            </a:extLst>
          </p:cNvPr>
          <p:cNvPicPr>
            <a:picLocks noChangeAspect="1"/>
          </p:cNvPicPr>
          <p:nvPr/>
        </p:nvPicPr>
        <p:blipFill>
          <a:blip r:embed="rId2"/>
          <a:stretch>
            <a:fillRect/>
          </a:stretch>
        </p:blipFill>
        <p:spPr>
          <a:xfrm>
            <a:off x="4618144" y="178005"/>
            <a:ext cx="7528720" cy="4299535"/>
          </a:xfrm>
          <a:prstGeom prst="rect">
            <a:avLst/>
          </a:prstGeom>
        </p:spPr>
      </p:pic>
      <p:pic>
        <p:nvPicPr>
          <p:cNvPr id="5" name="Picture 4">
            <a:extLst>
              <a:ext uri="{FF2B5EF4-FFF2-40B4-BE49-F238E27FC236}">
                <a16:creationId xmlns:a16="http://schemas.microsoft.com/office/drawing/2014/main" id="{8DD8DE12-D15A-4E10-2A24-97DE6FE52983}"/>
              </a:ext>
            </a:extLst>
          </p:cNvPr>
          <p:cNvPicPr>
            <a:picLocks noChangeAspect="1"/>
          </p:cNvPicPr>
          <p:nvPr/>
        </p:nvPicPr>
        <p:blipFill>
          <a:blip r:embed="rId3"/>
          <a:stretch>
            <a:fillRect/>
          </a:stretch>
        </p:blipFill>
        <p:spPr>
          <a:xfrm>
            <a:off x="2008787" y="4693158"/>
            <a:ext cx="9915182" cy="1579646"/>
          </a:xfrm>
          <a:prstGeom prst="rect">
            <a:avLst/>
          </a:prstGeom>
        </p:spPr>
      </p:pic>
      <p:sp>
        <p:nvSpPr>
          <p:cNvPr id="6" name="Content Placeholder 2">
            <a:extLst>
              <a:ext uri="{FF2B5EF4-FFF2-40B4-BE49-F238E27FC236}">
                <a16:creationId xmlns:a16="http://schemas.microsoft.com/office/drawing/2014/main" id="{67BC0083-0222-4408-6F02-733EB94377A5}"/>
              </a:ext>
            </a:extLst>
          </p:cNvPr>
          <p:cNvSpPr>
            <a:spLocks noGrp="1"/>
          </p:cNvSpPr>
          <p:nvPr>
            <p:ph idx="1"/>
          </p:nvPr>
        </p:nvSpPr>
        <p:spPr>
          <a:xfrm>
            <a:off x="139486" y="927157"/>
            <a:ext cx="4680487" cy="3923811"/>
          </a:xfrm>
        </p:spPr>
        <p:txBody>
          <a:bodyPr/>
          <a:lstStyle/>
          <a:p>
            <a:r>
              <a:rPr lang="en-US" sz="2400" dirty="0"/>
              <a:t>Conventional Facilities construction experts assessment and design optimization</a:t>
            </a:r>
          </a:p>
          <a:p>
            <a:pPr lvl="1"/>
            <a:r>
              <a:rPr lang="en-US" sz="2000" dirty="0">
                <a:sym typeface="Wingdings" pitchFamily="2" charset="2"/>
              </a:rPr>
              <a:t>Options 2a and 2b assessed</a:t>
            </a:r>
          </a:p>
          <a:p>
            <a:pPr lvl="1"/>
            <a:r>
              <a:rPr lang="en-US" sz="2000" dirty="0">
                <a:sym typeface="Wingdings" pitchFamily="2" charset="2"/>
              </a:rPr>
              <a:t>Option 2c suggested and evaluated</a:t>
            </a:r>
          </a:p>
          <a:p>
            <a:pPr lvl="1"/>
            <a:r>
              <a:rPr lang="en-US" sz="2000" dirty="0"/>
              <a:t>Feasibility confirmed</a:t>
            </a:r>
          </a:p>
          <a:p>
            <a:r>
              <a:rPr lang="en-US" sz="2400" dirty="0"/>
              <a:t>Rough cost estimates for hardware are in the process</a:t>
            </a:r>
            <a:endParaRPr lang="en-US" dirty="0"/>
          </a:p>
          <a:p>
            <a:endParaRPr lang="en-US" sz="2400" dirty="0"/>
          </a:p>
          <a:p>
            <a:endParaRPr lang="en-US" dirty="0"/>
          </a:p>
        </p:txBody>
      </p:sp>
      <p:sp>
        <p:nvSpPr>
          <p:cNvPr id="7" name="TextBox 6">
            <a:extLst>
              <a:ext uri="{FF2B5EF4-FFF2-40B4-BE49-F238E27FC236}">
                <a16:creationId xmlns:a16="http://schemas.microsoft.com/office/drawing/2014/main" id="{DD91F362-3017-ADBF-4DA3-0481A59FE7A3}"/>
              </a:ext>
            </a:extLst>
          </p:cNvPr>
          <p:cNvSpPr txBox="1"/>
          <p:nvPr/>
        </p:nvSpPr>
        <p:spPr>
          <a:xfrm>
            <a:off x="4618143" y="6206160"/>
            <a:ext cx="2880917" cy="341632"/>
          </a:xfrm>
          <a:prstGeom prst="rect">
            <a:avLst/>
          </a:prstGeom>
          <a:noFill/>
        </p:spPr>
        <p:txBody>
          <a:bodyPr wrap="none" rtlCol="0">
            <a:spAutoFit/>
          </a:bodyPr>
          <a:lstStyle/>
          <a:p>
            <a:pPr algn="ctr">
              <a:lnSpc>
                <a:spcPct val="90000"/>
              </a:lnSpc>
            </a:pPr>
            <a:r>
              <a:rPr lang="en-US" dirty="0">
                <a:solidFill>
                  <a:schemeClr val="bg1">
                    <a:lumMod val="50000"/>
                  </a:schemeClr>
                </a:solidFill>
                <a:latin typeface="Arial Narrow" panose="020B0604020202020204" pitchFamily="34" charset="0"/>
                <a:cs typeface="Arial Narrow" panose="020B0604020202020204" pitchFamily="34" charset="0"/>
              </a:rPr>
              <a:t>Drawings courtesy Joel </a:t>
            </a:r>
            <a:r>
              <a:rPr lang="en-US" dirty="0" err="1">
                <a:solidFill>
                  <a:schemeClr val="bg1">
                    <a:lumMod val="50000"/>
                  </a:schemeClr>
                </a:solidFill>
                <a:latin typeface="Arial Narrow" panose="020B0604020202020204" pitchFamily="34" charset="0"/>
                <a:cs typeface="Arial Narrow" panose="020B0604020202020204" pitchFamily="34" charset="0"/>
              </a:rPr>
              <a:t>Dolbeck</a:t>
            </a:r>
            <a:endParaRPr lang="en-US" dirty="0">
              <a:solidFill>
                <a:schemeClr val="bg1">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37768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58" y="310207"/>
            <a:ext cx="11501908" cy="484748"/>
          </a:xfrm>
        </p:spPr>
        <p:txBody>
          <a:bodyPr/>
          <a:lstStyle/>
          <a:p>
            <a:r>
              <a:rPr lang="en-US" dirty="0" smtClean="0"/>
              <a:t>Accelerator Physics Details of CEBAF </a:t>
            </a:r>
            <a:r>
              <a:rPr lang="en-US" dirty="0"/>
              <a:t>Energy Upgrade</a:t>
            </a:r>
            <a:endParaRPr lang="en-US" dirty="0">
              <a:solidFill>
                <a:srgbClr val="BE1D1D"/>
              </a:solidFill>
            </a:endParaRPr>
          </a:p>
        </p:txBody>
      </p:sp>
      <p:sp>
        <p:nvSpPr>
          <p:cNvPr id="4" name="Subtitle 3"/>
          <p:cNvSpPr>
            <a:spLocks noGrp="1"/>
          </p:cNvSpPr>
          <p:nvPr>
            <p:ph type="subTitle" idx="4294967295"/>
          </p:nvPr>
        </p:nvSpPr>
        <p:spPr>
          <a:xfrm>
            <a:off x="368155" y="3838150"/>
            <a:ext cx="11501908" cy="739812"/>
          </a:xfrm>
        </p:spPr>
        <p:txBody>
          <a:bodyPr/>
          <a:lstStyle/>
          <a:p>
            <a:pPr marL="0" indent="0" defTabSz="914400">
              <a:buNone/>
              <a:defRPr/>
            </a:pPr>
            <a:r>
              <a:rPr lang="en-US" dirty="0" smtClean="0"/>
              <a:t>Materials courtesy of </a:t>
            </a:r>
            <a:r>
              <a:rPr lang="en-US" b="1" dirty="0" smtClean="0"/>
              <a:t>Alex Bogacz, </a:t>
            </a:r>
            <a:r>
              <a:rPr lang="en-US" dirty="0" smtClean="0"/>
              <a:t>Accelerator </a:t>
            </a:r>
            <a:r>
              <a:rPr lang="en-US" dirty="0"/>
              <a:t>Physics Group, </a:t>
            </a:r>
            <a:r>
              <a:rPr lang="en-US" dirty="0" smtClean="0"/>
              <a:t>CASA</a:t>
            </a:r>
            <a:endParaRPr lang="en-US" dirty="0"/>
          </a:p>
        </p:txBody>
      </p:sp>
      <p:sp>
        <p:nvSpPr>
          <p:cNvPr id="6" name="Content Placeholder 4">
            <a:extLst>
              <a:ext uri="{FF2B5EF4-FFF2-40B4-BE49-F238E27FC236}">
                <a16:creationId xmlns:a16="http://schemas.microsoft.com/office/drawing/2014/main" id="{7C8C75B3-3DAF-451B-B954-26CB8D2F7942}"/>
              </a:ext>
            </a:extLst>
          </p:cNvPr>
          <p:cNvSpPr txBox="1">
            <a:spLocks/>
          </p:cNvSpPr>
          <p:nvPr/>
        </p:nvSpPr>
        <p:spPr bwMode="auto">
          <a:xfrm>
            <a:off x="809625" y="1356695"/>
            <a:ext cx="10153650" cy="12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ts val="3800"/>
              </a:lnSpc>
              <a:spcBef>
                <a:spcPts val="600"/>
              </a:spcBef>
              <a:spcAft>
                <a:spcPts val="600"/>
              </a:spcAft>
              <a:buClrTx/>
              <a:buSzPct val="100000"/>
              <a:buFontTx/>
              <a:buNone/>
              <a:tabLst/>
              <a:defRPr/>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F</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easibility study for FFA* racetracks in the existing CEBAF tunnel to reach the top energy of about 22-24 GeV</a:t>
            </a:r>
          </a:p>
          <a:p>
            <a:pPr marL="342900" marR="0" lvl="0" indent="-342900" algn="l" defTabSz="914400" rtl="0" eaLnBrk="0" fontAlgn="base" latinLnBrk="0" hangingPunct="0">
              <a:lnSpc>
                <a:spcPts val="3800"/>
              </a:lnSpc>
              <a:spcBef>
                <a:spcPts val="600"/>
              </a:spcBef>
              <a:spcAft>
                <a:spcPts val="600"/>
              </a:spcAft>
              <a:buClrTx/>
              <a:buSzPct val="100000"/>
              <a:buFontTx/>
              <a:buBlip>
                <a:blip r:embed="rId2"/>
              </a:buBlip>
              <a:tabLst/>
              <a:defRPr/>
            </a:pP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2DCE49B0-9DC6-422B-8A60-2AFC4A593E92}"/>
              </a:ext>
            </a:extLst>
          </p:cNvPr>
          <p:cNvGrpSpPr/>
          <p:nvPr/>
        </p:nvGrpSpPr>
        <p:grpSpPr>
          <a:xfrm>
            <a:off x="5846615" y="2666720"/>
            <a:ext cx="5116660" cy="609689"/>
            <a:chOff x="2910177" y="6080003"/>
            <a:chExt cx="5116660" cy="609689"/>
          </a:xfrm>
        </p:grpSpPr>
        <p:cxnSp>
          <p:nvCxnSpPr>
            <p:cNvPr id="8" name="Straight Connector 7">
              <a:extLst>
                <a:ext uri="{FF2B5EF4-FFF2-40B4-BE49-F238E27FC236}">
                  <a16:creationId xmlns:a16="http://schemas.microsoft.com/office/drawing/2014/main" id="{1E1DD888-22AA-4D31-AE8A-872BDAA0E872}"/>
                </a:ext>
              </a:extLst>
            </p:cNvPr>
            <p:cNvCxnSpPr>
              <a:cxnSpLocks/>
            </p:cNvCxnSpPr>
            <p:nvPr/>
          </p:nvCxnSpPr>
          <p:spPr>
            <a:xfrm>
              <a:off x="2910177" y="6080003"/>
              <a:ext cx="121689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9" name="Subtitle 2">
              <a:extLst>
                <a:ext uri="{FF2B5EF4-FFF2-40B4-BE49-F238E27FC236}">
                  <a16:creationId xmlns:a16="http://schemas.microsoft.com/office/drawing/2014/main" id="{550E541E-FE99-48C1-975C-4D93D946DBFF}"/>
                </a:ext>
              </a:extLst>
            </p:cNvPr>
            <p:cNvSpPr txBox="1">
              <a:spLocks/>
            </p:cNvSpPr>
            <p:nvPr/>
          </p:nvSpPr>
          <p:spPr>
            <a:xfrm>
              <a:off x="2913681" y="6127666"/>
              <a:ext cx="5113156" cy="56202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000" b="0"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FFA (Fixed Field Alternating-Gradient)</a:t>
              </a:r>
              <a:endParaRPr kumimoji="0"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2060"/>
                </a:solidFill>
                <a:effectLst/>
                <a:uLnTx/>
                <a:uFillTx/>
                <a:latin typeface="Arial" charset="0"/>
                <a:ea typeface="+mn-ea"/>
                <a:cs typeface="Arial" panose="020B0604020202020204" pitchFamily="34" charset="0"/>
              </a:endParaRPr>
            </a:p>
          </p:txBody>
        </p:sp>
      </p:grpSp>
    </p:spTree>
    <p:extLst>
      <p:ext uri="{BB962C8B-B14F-4D97-AF65-F5344CB8AC3E}">
        <p14:creationId xmlns:p14="http://schemas.microsoft.com/office/powerpoint/2010/main" val="3340199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D21B-7483-4AD0-B6AA-76675441E483}"/>
              </a:ext>
            </a:extLst>
          </p:cNvPr>
          <p:cNvSpPr>
            <a:spLocks noGrp="1"/>
          </p:cNvSpPr>
          <p:nvPr>
            <p:ph type="title"/>
          </p:nvPr>
        </p:nvSpPr>
        <p:spPr>
          <a:xfrm>
            <a:off x="347472" y="310208"/>
            <a:ext cx="11422261" cy="484748"/>
          </a:xfrm>
        </p:spPr>
        <p:txBody>
          <a:bodyPr/>
          <a:lstStyle/>
          <a:p>
            <a:r>
              <a:rPr lang="en-US" dirty="0"/>
              <a:t>CEBAF FFA Upgrade – </a:t>
            </a:r>
            <a:r>
              <a:rPr lang="en-US" dirty="0" smtClean="0"/>
              <a:t>‘Option 1 under </a:t>
            </a:r>
            <a:r>
              <a:rPr lang="en-US" dirty="0"/>
              <a:t>Study’</a:t>
            </a:r>
          </a:p>
        </p:txBody>
      </p:sp>
      <p:sp>
        <p:nvSpPr>
          <p:cNvPr id="45" name="Content Placeholder 4">
            <a:extLst>
              <a:ext uri="{FF2B5EF4-FFF2-40B4-BE49-F238E27FC236}">
                <a16:creationId xmlns:a16="http://schemas.microsoft.com/office/drawing/2014/main" id="{75D49ADA-46A6-430D-9FF6-5DB7C4D30003}"/>
              </a:ext>
            </a:extLst>
          </p:cNvPr>
          <p:cNvSpPr txBox="1">
            <a:spLocks/>
          </p:cNvSpPr>
          <p:nvPr/>
        </p:nvSpPr>
        <p:spPr bwMode="auto">
          <a:xfrm>
            <a:off x="5207" y="467606"/>
            <a:ext cx="5912129" cy="476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ts val="600"/>
              </a:spcBef>
              <a:spcAft>
                <a:spcPts val="600"/>
              </a:spcAft>
              <a:buClrTx/>
              <a:buSzPct val="100000"/>
              <a:buFontTx/>
              <a:buNone/>
              <a:tabLst/>
              <a:defRPr/>
            </a:pPr>
            <a:endPar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Starting with 12 GeV CEBAF as a baseline</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NO new SRF (1.1 GeV per </a:t>
            </a:r>
            <a:r>
              <a:rPr kumimoji="0" lang="en-US" sz="1799" b="0"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anose="020B0604020202020204" pitchFamily="34" charset="0"/>
              </a:rPr>
              <a:t>linac</a:t>
            </a: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New 650 MeV recirculating injector</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Remove the highest recirculation pass (Arc 9 &amp; A) and replace them with two FFA arcs including time-of-flight chicanes</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Recirculate 4 + </a:t>
            </a:r>
            <a:r>
              <a:rPr kumimoji="0" lang="en-US" sz="1799" b="0" i="0" u="none" strike="noStrike" kern="1200" cap="none" spc="0" normalizeH="0" baseline="0" noProof="0" dirty="0">
                <a:ln>
                  <a:noFill/>
                </a:ln>
                <a:solidFill>
                  <a:srgbClr val="00B050"/>
                </a:solidFill>
                <a:effectLst/>
                <a:uLnTx/>
                <a:uFillTx/>
                <a:latin typeface="Arial" panose="020B0604020202020204" pitchFamily="34" charset="0"/>
                <a:ea typeface="MS PGothic" pitchFamily="34" charset="-128"/>
                <a:cs typeface="Arial" panose="020B0604020202020204" pitchFamily="34" charset="0"/>
              </a:rPr>
              <a:t>6</a:t>
            </a: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times to get to about </a:t>
            </a:r>
            <a:r>
              <a:rPr kumimoji="0" lang="en-US" sz="1799"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22 GeV</a:t>
            </a:r>
          </a:p>
        </p:txBody>
      </p:sp>
      <p:pic>
        <p:nvPicPr>
          <p:cNvPr id="46" name="Picture 45">
            <a:extLst>
              <a:ext uri="{FF2B5EF4-FFF2-40B4-BE49-F238E27FC236}">
                <a16:creationId xmlns:a16="http://schemas.microsoft.com/office/drawing/2014/main" id="{3ABF2074-31D3-46D9-94C4-510A06646873}"/>
              </a:ext>
            </a:extLst>
          </p:cNvPr>
          <p:cNvPicPr preferRelativeResize="0">
            <a:picLocks noChangeAspect="1"/>
          </p:cNvPicPr>
          <p:nvPr/>
        </p:nvPicPr>
        <p:blipFill>
          <a:blip r:embed="rId5">
            <a:extLst>
              <a:ext uri="{28A0092B-C50C-407E-A947-70E740481C1C}">
                <a14:useLocalDpi xmlns:a14="http://schemas.microsoft.com/office/drawing/2010/main"/>
              </a:ext>
            </a:extLst>
          </a:blip>
          <a:stretch>
            <a:fillRect/>
          </a:stretch>
        </p:blipFill>
        <p:spPr>
          <a:xfrm>
            <a:off x="6811547" y="850986"/>
            <a:ext cx="4946279" cy="5001934"/>
          </a:xfrm>
          <a:prstGeom prst="rect">
            <a:avLst/>
          </a:prstGeom>
        </p:spPr>
      </p:pic>
      <p:grpSp>
        <p:nvGrpSpPr>
          <p:cNvPr id="47" name="Group 46">
            <a:extLst>
              <a:ext uri="{FF2B5EF4-FFF2-40B4-BE49-F238E27FC236}">
                <a16:creationId xmlns:a16="http://schemas.microsoft.com/office/drawing/2014/main" id="{DE3C8DF4-7337-4168-A1CC-B8050EC8AFF7}"/>
              </a:ext>
            </a:extLst>
          </p:cNvPr>
          <p:cNvGrpSpPr/>
          <p:nvPr/>
        </p:nvGrpSpPr>
        <p:grpSpPr>
          <a:xfrm>
            <a:off x="8505143" y="5284055"/>
            <a:ext cx="3558313" cy="1031499"/>
            <a:chOff x="8521758" y="5398519"/>
            <a:chExt cx="3559240" cy="1031768"/>
          </a:xfrm>
        </p:grpSpPr>
        <p:sp>
          <p:nvSpPr>
            <p:cNvPr id="48" name="Content Placeholder 4">
              <a:extLst>
                <a:ext uri="{FF2B5EF4-FFF2-40B4-BE49-F238E27FC236}">
                  <a16:creationId xmlns:a16="http://schemas.microsoft.com/office/drawing/2014/main" id="{369AEBD5-C39E-4154-8335-86D58843C0E8}"/>
                </a:ext>
              </a:extLst>
            </p:cNvPr>
            <p:cNvSpPr txBox="1">
              <a:spLocks/>
            </p:cNvSpPr>
            <p:nvPr/>
          </p:nvSpPr>
          <p:spPr bwMode="auto">
            <a:xfrm>
              <a:off x="8521758" y="5398519"/>
              <a:ext cx="3559240" cy="10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114266" marR="0" lvl="0" indent="0" algn="l" defTabSz="914400" rtl="0" eaLnBrk="0" fontAlgn="base" latinLnBrk="0" hangingPunct="0">
                <a:lnSpc>
                  <a:spcPts val="2099"/>
                </a:lnSpc>
                <a:spcBef>
                  <a:spcPts val="600"/>
                </a:spcBef>
                <a:spcAft>
                  <a:spcPts val="600"/>
                </a:spcAft>
                <a:buClrTx/>
                <a:buSzPct val="100000"/>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Novel permanent magnet              	technology used for power and cost savings</a:t>
              </a:r>
            </a:p>
          </p:txBody>
        </p:sp>
        <p:pic>
          <p:nvPicPr>
            <p:cNvPr id="49" name="Picture 48" descr="Logo_RR6.jpeg">
              <a:extLst>
                <a:ext uri="{FF2B5EF4-FFF2-40B4-BE49-F238E27FC236}">
                  <a16:creationId xmlns:a16="http://schemas.microsoft.com/office/drawing/2014/main" id="{BD779F01-13FC-4F41-9E8D-BBCBE943E8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8698" y="5747025"/>
              <a:ext cx="700881" cy="174981"/>
            </a:xfrm>
            <a:prstGeom prst="rect">
              <a:avLst/>
            </a:prstGeom>
            <a:solidFill>
              <a:schemeClr val="bg1"/>
            </a:solidFill>
          </p:spPr>
        </p:pic>
      </p:grpSp>
      <p:sp>
        <p:nvSpPr>
          <p:cNvPr id="50" name="TextBox 49">
            <a:extLst>
              <a:ext uri="{FF2B5EF4-FFF2-40B4-BE49-F238E27FC236}">
                <a16:creationId xmlns:a16="http://schemas.microsoft.com/office/drawing/2014/main" id="{4A917809-C418-4B46-B9C1-F3007CB94C09}"/>
              </a:ext>
            </a:extLst>
          </p:cNvPr>
          <p:cNvSpPr txBox="1"/>
          <p:nvPr/>
        </p:nvSpPr>
        <p:spPr>
          <a:xfrm>
            <a:off x="392344" y="5846588"/>
            <a:ext cx="5152598" cy="400006"/>
          </a:xfrm>
          <a:prstGeom prst="rect">
            <a:avLst/>
          </a:prstGeom>
          <a:noFill/>
          <a:ln w="12700">
            <a:solidFill>
              <a:srgbClr val="7030A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 Arithmetic:  </a:t>
            </a:r>
            <a:r>
              <a:rPr kumimoji="0" lang="en-US" sz="1999"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 + </a:t>
            </a:r>
            <a:r>
              <a:rPr kumimoji="0" lang="en-US" sz="1999"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6 </a:t>
            </a: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999"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10</a:t>
            </a:r>
          </a:p>
        </p:txBody>
      </p:sp>
      <p:grpSp>
        <p:nvGrpSpPr>
          <p:cNvPr id="69" name="Group 68">
            <a:extLst>
              <a:ext uri="{FF2B5EF4-FFF2-40B4-BE49-F238E27FC236}">
                <a16:creationId xmlns:a16="http://schemas.microsoft.com/office/drawing/2014/main" id="{3A2605F8-E3A0-4EC9-8E09-51FC233CCFBC}"/>
              </a:ext>
            </a:extLst>
          </p:cNvPr>
          <p:cNvGrpSpPr/>
          <p:nvPr/>
        </p:nvGrpSpPr>
        <p:grpSpPr>
          <a:xfrm>
            <a:off x="7239184" y="2306499"/>
            <a:ext cx="4593792" cy="2563625"/>
            <a:chOff x="6453670" y="2712603"/>
            <a:chExt cx="4594989" cy="2564293"/>
          </a:xfrm>
        </p:grpSpPr>
        <p:grpSp>
          <p:nvGrpSpPr>
            <p:cNvPr id="70" name="Group 69">
              <a:extLst>
                <a:ext uri="{FF2B5EF4-FFF2-40B4-BE49-F238E27FC236}">
                  <a16:creationId xmlns:a16="http://schemas.microsoft.com/office/drawing/2014/main" id="{B45815E5-D243-4ACC-9C7B-D1CE511EB69A}"/>
                </a:ext>
              </a:extLst>
            </p:cNvPr>
            <p:cNvGrpSpPr/>
            <p:nvPr/>
          </p:nvGrpSpPr>
          <p:grpSpPr>
            <a:xfrm>
              <a:off x="6453670" y="4116424"/>
              <a:ext cx="2118665" cy="1160472"/>
              <a:chOff x="2695430" y="3676847"/>
              <a:chExt cx="2118665" cy="1160472"/>
            </a:xfrm>
          </p:grpSpPr>
          <p:sp>
            <p:nvSpPr>
              <p:cNvPr id="80" name="Arc 79">
                <a:extLst>
                  <a:ext uri="{FF2B5EF4-FFF2-40B4-BE49-F238E27FC236}">
                    <a16:creationId xmlns:a16="http://schemas.microsoft.com/office/drawing/2014/main" id="{AAB2A521-3D9C-4AFC-8578-8B6FE96D4EC5}"/>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sp>
            <p:nvSpPr>
              <p:cNvPr id="81" name="Arc 80">
                <a:extLst>
                  <a:ext uri="{FF2B5EF4-FFF2-40B4-BE49-F238E27FC236}">
                    <a16:creationId xmlns:a16="http://schemas.microsoft.com/office/drawing/2014/main" id="{5C689C10-E83E-4E78-84E5-EE83CF1166CC}"/>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9FC7478-07A6-4873-9485-62F429D3F1F8}"/>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B1AC28AC-5956-405F-8DAC-EA1A115938AE}"/>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5D5090C7-EEEB-4AEB-AB0E-2FE92E49C797}"/>
                </a:ext>
              </a:extLst>
            </p:cNvPr>
            <p:cNvGrpSpPr/>
            <p:nvPr/>
          </p:nvGrpSpPr>
          <p:grpSpPr>
            <a:xfrm>
              <a:off x="8311992" y="2712603"/>
              <a:ext cx="2645556" cy="1556724"/>
              <a:chOff x="4551483" y="2266219"/>
              <a:chExt cx="2645556" cy="1556724"/>
            </a:xfrm>
          </p:grpSpPr>
          <p:sp>
            <p:nvSpPr>
              <p:cNvPr id="76" name="Arc 75">
                <a:extLst>
                  <a:ext uri="{FF2B5EF4-FFF2-40B4-BE49-F238E27FC236}">
                    <a16:creationId xmlns:a16="http://schemas.microsoft.com/office/drawing/2014/main" id="{647EB505-4633-4717-A18A-1274E2CBA0EF}"/>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sp>
            <p:nvSpPr>
              <p:cNvPr id="77" name="Arc 76">
                <a:extLst>
                  <a:ext uri="{FF2B5EF4-FFF2-40B4-BE49-F238E27FC236}">
                    <a16:creationId xmlns:a16="http://schemas.microsoft.com/office/drawing/2014/main" id="{FA29219A-AF7D-4E72-8504-429F804A5384}"/>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2BFF60C3-4F72-4885-8644-EDF1C03A61A0}"/>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ABA05268-9989-4F79-A9DB-EC6531BA5173}"/>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2" name="Rectangle: Diagonal Corners Snipped 71">
              <a:extLst>
                <a:ext uri="{FF2B5EF4-FFF2-40B4-BE49-F238E27FC236}">
                  <a16:creationId xmlns:a16="http://schemas.microsoft.com/office/drawing/2014/main" id="{CE7943B1-379E-4E26-AE0A-A5144761B70B}"/>
                </a:ext>
              </a:extLst>
            </p:cNvPr>
            <p:cNvSpPr/>
            <p:nvPr/>
          </p:nvSpPr>
          <p:spPr>
            <a:xfrm rot="19941800">
              <a:off x="10516679" y="36272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Diagonal Corners Snipped 72">
              <a:extLst>
                <a:ext uri="{FF2B5EF4-FFF2-40B4-BE49-F238E27FC236}">
                  <a16:creationId xmlns:a16="http://schemas.microsoft.com/office/drawing/2014/main" id="{4932D90D-41EF-4A00-88B6-6DB2D2113A6D}"/>
                </a:ext>
              </a:extLst>
            </p:cNvPr>
            <p:cNvSpPr/>
            <p:nvPr/>
          </p:nvSpPr>
          <p:spPr>
            <a:xfrm rot="19941800">
              <a:off x="6714346" y="42530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TextBox 73">
              <a:extLst>
                <a:ext uri="{FF2B5EF4-FFF2-40B4-BE49-F238E27FC236}">
                  <a16:creationId xmlns:a16="http://schemas.microsoft.com/office/drawing/2014/main" id="{4BA9C27C-708E-469E-A2C6-320B04E1D028}"/>
                </a:ext>
              </a:extLst>
            </p:cNvPr>
            <p:cNvSpPr txBox="1"/>
            <p:nvPr/>
          </p:nvSpPr>
          <p:spPr>
            <a:xfrm rot="19687819">
              <a:off x="6658679" y="4275582"/>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sp>
          <p:nvSpPr>
            <p:cNvPr id="75" name="TextBox 74">
              <a:extLst>
                <a:ext uri="{FF2B5EF4-FFF2-40B4-BE49-F238E27FC236}">
                  <a16:creationId xmlns:a16="http://schemas.microsoft.com/office/drawing/2014/main" id="{F438900E-9166-46A8-95B2-2261C9A86C9E}"/>
                </a:ext>
              </a:extLst>
            </p:cNvPr>
            <p:cNvSpPr txBox="1"/>
            <p:nvPr/>
          </p:nvSpPr>
          <p:spPr>
            <a:xfrm rot="20004956">
              <a:off x="10490016" y="3638649"/>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grpSp>
      <p:sp>
        <p:nvSpPr>
          <p:cNvPr id="85" name="TextBox 84">
            <a:extLst>
              <a:ext uri="{FF2B5EF4-FFF2-40B4-BE49-F238E27FC236}">
                <a16:creationId xmlns:a16="http://schemas.microsoft.com/office/drawing/2014/main" id="{829BD048-615B-4FED-97D9-63BA684BA4AE}"/>
              </a:ext>
            </a:extLst>
          </p:cNvPr>
          <p:cNvSpPr txBox="1"/>
          <p:nvPr/>
        </p:nvSpPr>
        <p:spPr>
          <a:xfrm>
            <a:off x="5916083" y="4098697"/>
            <a:ext cx="1005371" cy="3384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650 MeV  </a:t>
            </a:r>
          </a:p>
        </p:txBody>
      </p:sp>
    </p:spTree>
    <p:extLst>
      <p:ext uri="{BB962C8B-B14F-4D97-AF65-F5344CB8AC3E}">
        <p14:creationId xmlns:p14="http://schemas.microsoft.com/office/powerpoint/2010/main" val="2121453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D21B-7483-4AD0-B6AA-76675441E483}"/>
              </a:ext>
            </a:extLst>
          </p:cNvPr>
          <p:cNvSpPr>
            <a:spLocks noGrp="1"/>
          </p:cNvSpPr>
          <p:nvPr>
            <p:ph type="title"/>
          </p:nvPr>
        </p:nvSpPr>
        <p:spPr>
          <a:xfrm>
            <a:off x="347472" y="310208"/>
            <a:ext cx="11422261" cy="484748"/>
          </a:xfrm>
        </p:spPr>
        <p:txBody>
          <a:bodyPr/>
          <a:lstStyle/>
          <a:p>
            <a:r>
              <a:rPr lang="en-US" dirty="0"/>
              <a:t>CEBAF FFA Upgrade – </a:t>
            </a:r>
            <a:r>
              <a:rPr lang="en-US" dirty="0" smtClean="0"/>
              <a:t>‘Option 2 </a:t>
            </a:r>
            <a:r>
              <a:rPr lang="en-US" dirty="0"/>
              <a:t>under Study’</a:t>
            </a:r>
          </a:p>
        </p:txBody>
      </p:sp>
      <p:sp>
        <p:nvSpPr>
          <p:cNvPr id="45" name="Content Placeholder 4">
            <a:extLst>
              <a:ext uri="{FF2B5EF4-FFF2-40B4-BE49-F238E27FC236}">
                <a16:creationId xmlns:a16="http://schemas.microsoft.com/office/drawing/2014/main" id="{75D49ADA-46A6-430D-9FF6-5DB7C4D30003}"/>
              </a:ext>
            </a:extLst>
          </p:cNvPr>
          <p:cNvSpPr txBox="1">
            <a:spLocks/>
          </p:cNvSpPr>
          <p:nvPr/>
        </p:nvSpPr>
        <p:spPr bwMode="auto">
          <a:xfrm>
            <a:off x="5207" y="467606"/>
            <a:ext cx="5912129" cy="476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ts val="600"/>
              </a:spcBef>
              <a:spcAft>
                <a:spcPts val="600"/>
              </a:spcAft>
              <a:buClrTx/>
              <a:buSzPct val="100000"/>
              <a:buFontTx/>
              <a:buNone/>
              <a:tabLst/>
              <a:defRPr/>
            </a:pPr>
            <a:endPar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Starting with 12 GeV CEBAF as a baseline</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NO new SRF (1.1 GeV per </a:t>
            </a:r>
            <a:r>
              <a:rPr kumimoji="0" lang="en-US" sz="1799" b="0"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anose="020B0604020202020204" pitchFamily="34" charset="0"/>
              </a:rPr>
              <a:t>linac</a:t>
            </a: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New 650 MeV recirculating injector</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Remove the highest recirculation pass (Arc 9 &amp; A) and replace them with two FFA arcs including time-of-flight chicanes</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Recirculate 4 + </a:t>
            </a:r>
            <a:r>
              <a:rPr kumimoji="0" lang="en-US" sz="1799" b="0" i="0" u="none" strike="noStrike" kern="1200" cap="none" spc="0" normalizeH="0" baseline="0" noProof="0" dirty="0">
                <a:ln>
                  <a:noFill/>
                </a:ln>
                <a:solidFill>
                  <a:srgbClr val="00B050"/>
                </a:solidFill>
                <a:effectLst/>
                <a:uLnTx/>
                <a:uFillTx/>
                <a:latin typeface="Arial" panose="020B0604020202020204" pitchFamily="34" charset="0"/>
                <a:ea typeface="MS PGothic" pitchFamily="34" charset="-128"/>
                <a:cs typeface="Arial" panose="020B0604020202020204" pitchFamily="34" charset="0"/>
              </a:rPr>
              <a:t>4</a:t>
            </a: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times to get to about </a:t>
            </a:r>
            <a:r>
              <a:rPr kumimoji="0" lang="en-US" sz="1799"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18 GeV</a:t>
            </a:r>
          </a:p>
        </p:txBody>
      </p:sp>
      <p:pic>
        <p:nvPicPr>
          <p:cNvPr id="46" name="Picture 45">
            <a:extLst>
              <a:ext uri="{FF2B5EF4-FFF2-40B4-BE49-F238E27FC236}">
                <a16:creationId xmlns:a16="http://schemas.microsoft.com/office/drawing/2014/main" id="{3ABF2074-31D3-46D9-94C4-510A06646873}"/>
              </a:ext>
            </a:extLst>
          </p:cNvPr>
          <p:cNvPicPr preferRelativeResize="0">
            <a:picLocks noChangeAspect="1"/>
          </p:cNvPicPr>
          <p:nvPr/>
        </p:nvPicPr>
        <p:blipFill>
          <a:blip r:embed="rId5">
            <a:extLst>
              <a:ext uri="{28A0092B-C50C-407E-A947-70E740481C1C}">
                <a14:useLocalDpi xmlns:a14="http://schemas.microsoft.com/office/drawing/2010/main"/>
              </a:ext>
            </a:extLst>
          </a:blip>
          <a:stretch>
            <a:fillRect/>
          </a:stretch>
        </p:blipFill>
        <p:spPr>
          <a:xfrm>
            <a:off x="6811547" y="850986"/>
            <a:ext cx="4946279" cy="5001934"/>
          </a:xfrm>
          <a:prstGeom prst="rect">
            <a:avLst/>
          </a:prstGeom>
        </p:spPr>
      </p:pic>
      <p:grpSp>
        <p:nvGrpSpPr>
          <p:cNvPr id="47" name="Group 46">
            <a:extLst>
              <a:ext uri="{FF2B5EF4-FFF2-40B4-BE49-F238E27FC236}">
                <a16:creationId xmlns:a16="http://schemas.microsoft.com/office/drawing/2014/main" id="{DE3C8DF4-7337-4168-A1CC-B8050EC8AFF7}"/>
              </a:ext>
            </a:extLst>
          </p:cNvPr>
          <p:cNvGrpSpPr/>
          <p:nvPr/>
        </p:nvGrpSpPr>
        <p:grpSpPr>
          <a:xfrm>
            <a:off x="8505143" y="5284055"/>
            <a:ext cx="3558313" cy="1031499"/>
            <a:chOff x="8521758" y="5398519"/>
            <a:chExt cx="3559240" cy="1031768"/>
          </a:xfrm>
        </p:grpSpPr>
        <p:sp>
          <p:nvSpPr>
            <p:cNvPr id="48" name="Content Placeholder 4">
              <a:extLst>
                <a:ext uri="{FF2B5EF4-FFF2-40B4-BE49-F238E27FC236}">
                  <a16:creationId xmlns:a16="http://schemas.microsoft.com/office/drawing/2014/main" id="{369AEBD5-C39E-4154-8335-86D58843C0E8}"/>
                </a:ext>
              </a:extLst>
            </p:cNvPr>
            <p:cNvSpPr txBox="1">
              <a:spLocks/>
            </p:cNvSpPr>
            <p:nvPr/>
          </p:nvSpPr>
          <p:spPr bwMode="auto">
            <a:xfrm>
              <a:off x="8521758" y="5398519"/>
              <a:ext cx="3559240" cy="10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114266" marR="0" lvl="0" indent="0" algn="l" defTabSz="914400" rtl="0" eaLnBrk="0" fontAlgn="base" latinLnBrk="0" hangingPunct="0">
                <a:lnSpc>
                  <a:spcPts val="2099"/>
                </a:lnSpc>
                <a:spcBef>
                  <a:spcPts val="600"/>
                </a:spcBef>
                <a:spcAft>
                  <a:spcPts val="600"/>
                </a:spcAft>
                <a:buClrTx/>
                <a:buSzPct val="100000"/>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Novel permanent magnet              	technology used for power and cost savings</a:t>
              </a:r>
            </a:p>
          </p:txBody>
        </p:sp>
        <p:pic>
          <p:nvPicPr>
            <p:cNvPr id="49" name="Picture 48" descr="Logo_RR6.jpeg">
              <a:extLst>
                <a:ext uri="{FF2B5EF4-FFF2-40B4-BE49-F238E27FC236}">
                  <a16:creationId xmlns:a16="http://schemas.microsoft.com/office/drawing/2014/main" id="{BD779F01-13FC-4F41-9E8D-BBCBE943E8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8698" y="5747025"/>
              <a:ext cx="700881" cy="174981"/>
            </a:xfrm>
            <a:prstGeom prst="rect">
              <a:avLst/>
            </a:prstGeom>
            <a:solidFill>
              <a:schemeClr val="bg1"/>
            </a:solidFill>
          </p:spPr>
        </p:pic>
      </p:grpSp>
      <p:sp>
        <p:nvSpPr>
          <p:cNvPr id="50" name="TextBox 49">
            <a:extLst>
              <a:ext uri="{FF2B5EF4-FFF2-40B4-BE49-F238E27FC236}">
                <a16:creationId xmlns:a16="http://schemas.microsoft.com/office/drawing/2014/main" id="{4A917809-C418-4B46-B9C1-F3007CB94C09}"/>
              </a:ext>
            </a:extLst>
          </p:cNvPr>
          <p:cNvSpPr txBox="1"/>
          <p:nvPr/>
        </p:nvSpPr>
        <p:spPr>
          <a:xfrm>
            <a:off x="392344" y="5846588"/>
            <a:ext cx="5152598" cy="400006"/>
          </a:xfrm>
          <a:prstGeom prst="rect">
            <a:avLst/>
          </a:prstGeom>
          <a:noFill/>
          <a:ln w="12700">
            <a:solidFill>
              <a:srgbClr val="7030A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 Arithmetic:  </a:t>
            </a:r>
            <a:r>
              <a:rPr kumimoji="0" lang="en-US" sz="1999"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 + </a:t>
            </a:r>
            <a:r>
              <a:rPr kumimoji="0" lang="en-US" sz="1999"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4</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1999"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3 </a:t>
            </a: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999"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11</a:t>
            </a:r>
          </a:p>
        </p:txBody>
      </p:sp>
      <p:grpSp>
        <p:nvGrpSpPr>
          <p:cNvPr id="51" name="Group 50">
            <a:extLst>
              <a:ext uri="{FF2B5EF4-FFF2-40B4-BE49-F238E27FC236}">
                <a16:creationId xmlns:a16="http://schemas.microsoft.com/office/drawing/2014/main" id="{F89176AB-8499-41ED-9526-0638C2CA295B}"/>
              </a:ext>
            </a:extLst>
          </p:cNvPr>
          <p:cNvGrpSpPr/>
          <p:nvPr/>
        </p:nvGrpSpPr>
        <p:grpSpPr>
          <a:xfrm>
            <a:off x="7196266" y="2387342"/>
            <a:ext cx="4492890" cy="2574553"/>
            <a:chOff x="6410741" y="2793467"/>
            <a:chExt cx="4494060" cy="2575224"/>
          </a:xfrm>
        </p:grpSpPr>
        <p:grpSp>
          <p:nvGrpSpPr>
            <p:cNvPr id="52" name="Group 51">
              <a:extLst>
                <a:ext uri="{FF2B5EF4-FFF2-40B4-BE49-F238E27FC236}">
                  <a16:creationId xmlns:a16="http://schemas.microsoft.com/office/drawing/2014/main" id="{261FD72D-EE5B-481F-A4FA-947E4073C97B}"/>
                </a:ext>
              </a:extLst>
            </p:cNvPr>
            <p:cNvGrpSpPr/>
            <p:nvPr/>
          </p:nvGrpSpPr>
          <p:grpSpPr>
            <a:xfrm>
              <a:off x="6410741" y="4205531"/>
              <a:ext cx="2331382" cy="1163160"/>
              <a:chOff x="6391846" y="4213110"/>
              <a:chExt cx="2331382" cy="1163160"/>
            </a:xfrm>
          </p:grpSpPr>
          <p:sp>
            <p:nvSpPr>
              <p:cNvPr id="61" name="Arc 60">
                <a:extLst>
                  <a:ext uri="{FF2B5EF4-FFF2-40B4-BE49-F238E27FC236}">
                    <a16:creationId xmlns:a16="http://schemas.microsoft.com/office/drawing/2014/main" id="{4622C43C-3142-4278-ADE3-5471538F7BA7}"/>
                  </a:ext>
                </a:extLst>
              </p:cNvPr>
              <p:cNvSpPr/>
              <p:nvPr/>
            </p:nvSpPr>
            <p:spPr>
              <a:xfrm rot="10640339">
                <a:off x="6659152" y="4877806"/>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305E5EC1-5B23-44D3-A3E6-601EE4EF1D92}"/>
                  </a:ext>
                </a:extLst>
              </p:cNvPr>
              <p:cNvSpPr/>
              <p:nvPr/>
            </p:nvSpPr>
            <p:spPr>
              <a:xfrm rot="11096190">
                <a:off x="7783741" y="5192897"/>
                <a:ext cx="170705" cy="102134"/>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3" name="Group 62">
                <a:extLst>
                  <a:ext uri="{FF2B5EF4-FFF2-40B4-BE49-F238E27FC236}">
                    <a16:creationId xmlns:a16="http://schemas.microsoft.com/office/drawing/2014/main" id="{8632DEF8-2FEA-4B7A-A996-EF638E51C9EF}"/>
                  </a:ext>
                </a:extLst>
              </p:cNvPr>
              <p:cNvGrpSpPr/>
              <p:nvPr/>
            </p:nvGrpSpPr>
            <p:grpSpPr>
              <a:xfrm>
                <a:off x="6391846" y="4213110"/>
                <a:ext cx="2331382" cy="1160472"/>
                <a:chOff x="6391846" y="4213104"/>
                <a:chExt cx="2331382" cy="1160472"/>
              </a:xfrm>
            </p:grpSpPr>
            <p:sp>
              <p:nvSpPr>
                <p:cNvPr id="64" name="Arc 63">
                  <a:extLst>
                    <a:ext uri="{FF2B5EF4-FFF2-40B4-BE49-F238E27FC236}">
                      <a16:creationId xmlns:a16="http://schemas.microsoft.com/office/drawing/2014/main" id="{942C7B2A-64CD-467C-AAE3-A0678830DDB7}"/>
                    </a:ext>
                  </a:extLst>
                </p:cNvPr>
                <p:cNvSpPr/>
                <p:nvPr/>
              </p:nvSpPr>
              <p:spPr>
                <a:xfrm rot="10540554">
                  <a:off x="6391846" y="4213104"/>
                  <a:ext cx="1769153" cy="1160472"/>
                </a:xfrm>
                <a:prstGeom prst="arc">
                  <a:avLst>
                    <a:gd name="adj1" fmla="val 18785485"/>
                    <a:gd name="adj2" fmla="val 2498092"/>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grpSp>
              <p:nvGrpSpPr>
                <p:cNvPr id="65" name="Group 64">
                  <a:extLst>
                    <a:ext uri="{FF2B5EF4-FFF2-40B4-BE49-F238E27FC236}">
                      <a16:creationId xmlns:a16="http://schemas.microsoft.com/office/drawing/2014/main" id="{483580BB-E5E3-49B8-AAAF-1751D95D619E}"/>
                    </a:ext>
                  </a:extLst>
                </p:cNvPr>
                <p:cNvGrpSpPr/>
                <p:nvPr/>
              </p:nvGrpSpPr>
              <p:grpSpPr>
                <a:xfrm>
                  <a:off x="8164585" y="4925373"/>
                  <a:ext cx="558643" cy="299532"/>
                  <a:chOff x="7894997" y="5588370"/>
                  <a:chExt cx="558643" cy="299532"/>
                </a:xfrm>
              </p:grpSpPr>
              <p:sp>
                <p:nvSpPr>
                  <p:cNvPr id="67" name="Rectangle: Diagonal Corners Snipped 66">
                    <a:extLst>
                      <a:ext uri="{FF2B5EF4-FFF2-40B4-BE49-F238E27FC236}">
                        <a16:creationId xmlns:a16="http://schemas.microsoft.com/office/drawing/2014/main" id="{40516C6A-EADF-4F95-A46E-3CFE597F28E7}"/>
                      </a:ext>
                    </a:extLst>
                  </p:cNvPr>
                  <p:cNvSpPr/>
                  <p:nvPr/>
                </p:nvSpPr>
                <p:spPr>
                  <a:xfrm rot="19941800">
                    <a:off x="7950664" y="5588370"/>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TextBox 67">
                    <a:extLst>
                      <a:ext uri="{FF2B5EF4-FFF2-40B4-BE49-F238E27FC236}">
                        <a16:creationId xmlns:a16="http://schemas.microsoft.com/office/drawing/2014/main" id="{607CDAE6-AB93-48FF-8FBB-C55853550D1A}"/>
                      </a:ext>
                    </a:extLst>
                  </p:cNvPr>
                  <p:cNvSpPr txBox="1"/>
                  <p:nvPr/>
                </p:nvSpPr>
                <p:spPr>
                  <a:xfrm rot="19687819">
                    <a:off x="7894997" y="5610903"/>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grpSp>
            <p:sp>
              <p:nvSpPr>
                <p:cNvPr id="66" name="Arc 65">
                  <a:extLst>
                    <a:ext uri="{FF2B5EF4-FFF2-40B4-BE49-F238E27FC236}">
                      <a16:creationId xmlns:a16="http://schemas.microsoft.com/office/drawing/2014/main" id="{FA8E0B29-C2D0-48D3-8DDD-B6F7D87DB2EA}"/>
                    </a:ext>
                  </a:extLst>
                </p:cNvPr>
                <p:cNvSpPr/>
                <p:nvPr/>
              </p:nvSpPr>
              <p:spPr>
                <a:xfrm rot="9523636">
                  <a:off x="7064918" y="478936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53" name="Group 52">
              <a:extLst>
                <a:ext uri="{FF2B5EF4-FFF2-40B4-BE49-F238E27FC236}">
                  <a16:creationId xmlns:a16="http://schemas.microsoft.com/office/drawing/2014/main" id="{EEB96EAC-6DBC-4BC3-8A46-2DD2178F4146}"/>
                </a:ext>
              </a:extLst>
            </p:cNvPr>
            <p:cNvGrpSpPr/>
            <p:nvPr/>
          </p:nvGrpSpPr>
          <p:grpSpPr>
            <a:xfrm>
              <a:off x="8350978" y="2793467"/>
              <a:ext cx="2553823" cy="1560970"/>
              <a:chOff x="8350989" y="2793467"/>
              <a:chExt cx="2553823" cy="1560970"/>
            </a:xfrm>
          </p:grpSpPr>
          <p:sp>
            <p:nvSpPr>
              <p:cNvPr id="54" name="Arc 53">
                <a:extLst>
                  <a:ext uri="{FF2B5EF4-FFF2-40B4-BE49-F238E27FC236}">
                    <a16:creationId xmlns:a16="http://schemas.microsoft.com/office/drawing/2014/main" id="{FAED932C-F1C9-464C-856A-AACD43D1699A}"/>
                  </a:ext>
                </a:extLst>
              </p:cNvPr>
              <p:cNvSpPr/>
              <p:nvPr/>
            </p:nvSpPr>
            <p:spPr>
              <a:xfrm rot="20008918">
                <a:off x="8350989" y="2910154"/>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sp>
            <p:nvSpPr>
              <p:cNvPr id="55" name="Arc 54">
                <a:extLst>
                  <a:ext uri="{FF2B5EF4-FFF2-40B4-BE49-F238E27FC236}">
                    <a16:creationId xmlns:a16="http://schemas.microsoft.com/office/drawing/2014/main" id="{737DD1E8-3C2F-4749-947C-65FA37B55BD9}"/>
                  </a:ext>
                </a:extLst>
              </p:cNvPr>
              <p:cNvSpPr/>
              <p:nvPr/>
            </p:nvSpPr>
            <p:spPr>
              <a:xfrm rot="21317047">
                <a:off x="9368854" y="2793467"/>
                <a:ext cx="1535958" cy="1152701"/>
              </a:xfrm>
              <a:prstGeom prst="arc">
                <a:avLst>
                  <a:gd name="adj1" fmla="val 17179224"/>
                  <a:gd name="adj2" fmla="val 1425867"/>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718750F4-8460-4A68-8FBF-30E241FA5255}"/>
                  </a:ext>
                </a:extLst>
              </p:cNvPr>
              <p:cNvSpPr/>
              <p:nvPr/>
            </p:nvSpPr>
            <p:spPr>
              <a:xfrm rot="10992837">
                <a:off x="10399162" y="3591407"/>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57" name="Straight Connector 56">
                <a:extLst>
                  <a:ext uri="{FF2B5EF4-FFF2-40B4-BE49-F238E27FC236}">
                    <a16:creationId xmlns:a16="http://schemas.microsoft.com/office/drawing/2014/main" id="{286B1B43-785A-461F-B791-FB8C9687D896}"/>
                  </a:ext>
                </a:extLst>
              </p:cNvPr>
              <p:cNvCxnSpPr>
                <a:cxnSpLocks/>
                <a:endCxn id="54" idx="0"/>
              </p:cNvCxnSpPr>
              <p:nvPr/>
            </p:nvCxnSpPr>
            <p:spPr>
              <a:xfrm flipV="1">
                <a:off x="8893936" y="2987707"/>
                <a:ext cx="377968" cy="191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C8B9C258-8A24-4105-A5CF-39572675CDF9}"/>
                  </a:ext>
                </a:extLst>
              </p:cNvPr>
              <p:cNvGrpSpPr/>
              <p:nvPr/>
            </p:nvGrpSpPr>
            <p:grpSpPr>
              <a:xfrm>
                <a:off x="8985338" y="3003959"/>
                <a:ext cx="558643" cy="288353"/>
                <a:chOff x="11726334" y="4962616"/>
                <a:chExt cx="558643" cy="288353"/>
              </a:xfrm>
            </p:grpSpPr>
            <p:sp>
              <p:nvSpPr>
                <p:cNvPr id="59" name="Rectangle: Diagonal Corners Snipped 58">
                  <a:extLst>
                    <a:ext uri="{FF2B5EF4-FFF2-40B4-BE49-F238E27FC236}">
                      <a16:creationId xmlns:a16="http://schemas.microsoft.com/office/drawing/2014/main" id="{6374CA0E-870F-425A-B0D6-BDE2B43DB49F}"/>
                    </a:ext>
                  </a:extLst>
                </p:cNvPr>
                <p:cNvSpPr/>
                <p:nvPr/>
              </p:nvSpPr>
              <p:spPr>
                <a:xfrm rot="19941800">
                  <a:off x="11752997" y="4962616"/>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0A7B56C9-D4F9-4C9D-AD00-6BAD955335E8}"/>
                    </a:ext>
                  </a:extLst>
                </p:cNvPr>
                <p:cNvSpPr txBox="1"/>
                <p:nvPr/>
              </p:nvSpPr>
              <p:spPr>
                <a:xfrm rot="20004956">
                  <a:off x="11726334" y="4973970"/>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grpSp>
        </p:grpSp>
      </p:grpSp>
      <p:grpSp>
        <p:nvGrpSpPr>
          <p:cNvPr id="69" name="Group 68">
            <a:extLst>
              <a:ext uri="{FF2B5EF4-FFF2-40B4-BE49-F238E27FC236}">
                <a16:creationId xmlns:a16="http://schemas.microsoft.com/office/drawing/2014/main" id="{3A2605F8-E3A0-4EC9-8E09-51FC233CCFBC}"/>
              </a:ext>
            </a:extLst>
          </p:cNvPr>
          <p:cNvGrpSpPr/>
          <p:nvPr/>
        </p:nvGrpSpPr>
        <p:grpSpPr>
          <a:xfrm>
            <a:off x="7239184" y="2306499"/>
            <a:ext cx="4593792" cy="2563625"/>
            <a:chOff x="6453670" y="2712603"/>
            <a:chExt cx="4594989" cy="2564293"/>
          </a:xfrm>
        </p:grpSpPr>
        <p:grpSp>
          <p:nvGrpSpPr>
            <p:cNvPr id="70" name="Group 69">
              <a:extLst>
                <a:ext uri="{FF2B5EF4-FFF2-40B4-BE49-F238E27FC236}">
                  <a16:creationId xmlns:a16="http://schemas.microsoft.com/office/drawing/2014/main" id="{B45815E5-D243-4ACC-9C7B-D1CE511EB69A}"/>
                </a:ext>
              </a:extLst>
            </p:cNvPr>
            <p:cNvGrpSpPr/>
            <p:nvPr/>
          </p:nvGrpSpPr>
          <p:grpSpPr>
            <a:xfrm>
              <a:off x="6453670" y="4116424"/>
              <a:ext cx="2118665" cy="1160472"/>
              <a:chOff x="2695430" y="3676847"/>
              <a:chExt cx="2118665" cy="1160472"/>
            </a:xfrm>
          </p:grpSpPr>
          <p:sp>
            <p:nvSpPr>
              <p:cNvPr id="80" name="Arc 79">
                <a:extLst>
                  <a:ext uri="{FF2B5EF4-FFF2-40B4-BE49-F238E27FC236}">
                    <a16:creationId xmlns:a16="http://schemas.microsoft.com/office/drawing/2014/main" id="{AAB2A521-3D9C-4AFC-8578-8B6FE96D4EC5}"/>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sp>
            <p:nvSpPr>
              <p:cNvPr id="81" name="Arc 80">
                <a:extLst>
                  <a:ext uri="{FF2B5EF4-FFF2-40B4-BE49-F238E27FC236}">
                    <a16:creationId xmlns:a16="http://schemas.microsoft.com/office/drawing/2014/main" id="{5C689C10-E83E-4E78-84E5-EE83CF1166CC}"/>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9FC7478-07A6-4873-9485-62F429D3F1F8}"/>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B1AC28AC-5956-405F-8DAC-EA1A115938AE}"/>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5D5090C7-EEEB-4AEB-AB0E-2FE92E49C797}"/>
                </a:ext>
              </a:extLst>
            </p:cNvPr>
            <p:cNvGrpSpPr/>
            <p:nvPr/>
          </p:nvGrpSpPr>
          <p:grpSpPr>
            <a:xfrm>
              <a:off x="8311992" y="2712603"/>
              <a:ext cx="2645556" cy="1556724"/>
              <a:chOff x="4551483" y="2266219"/>
              <a:chExt cx="2645556" cy="1556724"/>
            </a:xfrm>
          </p:grpSpPr>
          <p:sp>
            <p:nvSpPr>
              <p:cNvPr id="76" name="Arc 75">
                <a:extLst>
                  <a:ext uri="{FF2B5EF4-FFF2-40B4-BE49-F238E27FC236}">
                    <a16:creationId xmlns:a16="http://schemas.microsoft.com/office/drawing/2014/main" id="{647EB505-4633-4717-A18A-1274E2CBA0EF}"/>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a:ea typeface="+mn-ea"/>
                  <a:cs typeface="+mn-cs"/>
                </a:endParaRPr>
              </a:p>
            </p:txBody>
          </p:sp>
          <p:sp>
            <p:nvSpPr>
              <p:cNvPr id="77" name="Arc 76">
                <a:extLst>
                  <a:ext uri="{FF2B5EF4-FFF2-40B4-BE49-F238E27FC236}">
                    <a16:creationId xmlns:a16="http://schemas.microsoft.com/office/drawing/2014/main" id="{FA29219A-AF7D-4E72-8504-429F804A5384}"/>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2BFF60C3-4F72-4885-8644-EDF1C03A61A0}"/>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ABA05268-9989-4F79-A9DB-EC6531BA5173}"/>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2" name="Rectangle: Diagonal Corners Snipped 71">
              <a:extLst>
                <a:ext uri="{FF2B5EF4-FFF2-40B4-BE49-F238E27FC236}">
                  <a16:creationId xmlns:a16="http://schemas.microsoft.com/office/drawing/2014/main" id="{CE7943B1-379E-4E26-AE0A-A5144761B70B}"/>
                </a:ext>
              </a:extLst>
            </p:cNvPr>
            <p:cNvSpPr/>
            <p:nvPr/>
          </p:nvSpPr>
          <p:spPr>
            <a:xfrm rot="19941800">
              <a:off x="10516679" y="36272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Diagonal Corners Snipped 72">
              <a:extLst>
                <a:ext uri="{FF2B5EF4-FFF2-40B4-BE49-F238E27FC236}">
                  <a16:creationId xmlns:a16="http://schemas.microsoft.com/office/drawing/2014/main" id="{4932D90D-41EF-4A00-88B6-6DB2D2113A6D}"/>
                </a:ext>
              </a:extLst>
            </p:cNvPr>
            <p:cNvSpPr/>
            <p:nvPr/>
          </p:nvSpPr>
          <p:spPr>
            <a:xfrm rot="19941800">
              <a:off x="6714346" y="42530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TextBox 73">
              <a:extLst>
                <a:ext uri="{FF2B5EF4-FFF2-40B4-BE49-F238E27FC236}">
                  <a16:creationId xmlns:a16="http://schemas.microsoft.com/office/drawing/2014/main" id="{4BA9C27C-708E-469E-A2C6-320B04E1D028}"/>
                </a:ext>
              </a:extLst>
            </p:cNvPr>
            <p:cNvSpPr txBox="1"/>
            <p:nvPr/>
          </p:nvSpPr>
          <p:spPr>
            <a:xfrm rot="19687819">
              <a:off x="6658679" y="4275582"/>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sp>
          <p:nvSpPr>
            <p:cNvPr id="75" name="TextBox 74">
              <a:extLst>
                <a:ext uri="{FF2B5EF4-FFF2-40B4-BE49-F238E27FC236}">
                  <a16:creationId xmlns:a16="http://schemas.microsoft.com/office/drawing/2014/main" id="{F438900E-9166-46A8-95B2-2261C9A86C9E}"/>
                </a:ext>
              </a:extLst>
            </p:cNvPr>
            <p:cNvSpPr txBox="1"/>
            <p:nvPr/>
          </p:nvSpPr>
          <p:spPr>
            <a:xfrm rot="20004956">
              <a:off x="10490016" y="3638649"/>
              <a:ext cx="5586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TOF</a:t>
              </a:r>
            </a:p>
          </p:txBody>
        </p:sp>
      </p:grpSp>
      <p:sp>
        <p:nvSpPr>
          <p:cNvPr id="84" name="Content Placeholder 4">
            <a:extLst>
              <a:ext uri="{FF2B5EF4-FFF2-40B4-BE49-F238E27FC236}">
                <a16:creationId xmlns:a16="http://schemas.microsoft.com/office/drawing/2014/main" id="{DA13C4F9-A8CA-485F-9D62-D9DA2D259B80}"/>
              </a:ext>
            </a:extLst>
          </p:cNvPr>
          <p:cNvSpPr txBox="1">
            <a:spLocks/>
          </p:cNvSpPr>
          <p:nvPr/>
        </p:nvSpPr>
        <p:spPr bwMode="auto">
          <a:xfrm>
            <a:off x="12580" y="3813848"/>
            <a:ext cx="5912129" cy="189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ts val="600"/>
              </a:spcBef>
              <a:spcAft>
                <a:spcPts val="600"/>
              </a:spcAft>
              <a:buClrTx/>
              <a:buSzPct val="100000"/>
              <a:buFontTx/>
              <a:buNone/>
              <a:tabLst/>
              <a:defRPr/>
            </a:pPr>
            <a:endPar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Install a second pair of FFA arcs ‘on the floor’ below Arc 9 &amp; A</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Recirculate </a:t>
            </a:r>
            <a:r>
              <a:rPr kumimoji="0" lang="en-US" sz="1799" b="0" i="0" u="none" strike="noStrike" kern="1200" cap="none" spc="0" normalizeH="0" baseline="0" noProof="0" dirty="0">
                <a:ln>
                  <a:noFill/>
                </a:ln>
                <a:solidFill>
                  <a:srgbClr val="00B050"/>
                </a:solidFill>
                <a:effectLst/>
                <a:uLnTx/>
                <a:uFillTx/>
                <a:latin typeface="Arial" panose="020B0604020202020204" pitchFamily="34" charset="0"/>
                <a:ea typeface="MS PGothic" pitchFamily="34" charset="-128"/>
                <a:cs typeface="Arial" panose="020B0604020202020204" pitchFamily="34" charset="0"/>
              </a:rPr>
              <a:t>3</a:t>
            </a: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times to get to about </a:t>
            </a:r>
            <a:r>
              <a:rPr kumimoji="0" lang="en-US" sz="1799"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24 GeV</a:t>
            </a:r>
          </a:p>
          <a:p>
            <a:pPr marL="742950" marR="0" lvl="1" indent="-285750" algn="l" defTabSz="914400" rtl="0" eaLnBrk="0" fontAlgn="base" latinLnBrk="0" hangingPunct="0">
              <a:lnSpc>
                <a:spcPts val="2799"/>
              </a:lnSpc>
              <a:spcBef>
                <a:spcPts val="600"/>
              </a:spcBef>
              <a:spcAft>
                <a:spcPts val="600"/>
              </a:spcAft>
              <a:buClrTx/>
              <a:buSzTx/>
              <a:buFontTx/>
              <a:buBlip>
                <a:blip r:embed="rId3"/>
              </a:buBlip>
              <a:tabLst/>
              <a:defRPr/>
            </a:pPr>
            <a:endPar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85" name="TextBox 84">
            <a:extLst>
              <a:ext uri="{FF2B5EF4-FFF2-40B4-BE49-F238E27FC236}">
                <a16:creationId xmlns:a16="http://schemas.microsoft.com/office/drawing/2014/main" id="{829BD048-615B-4FED-97D9-63BA684BA4AE}"/>
              </a:ext>
            </a:extLst>
          </p:cNvPr>
          <p:cNvSpPr txBox="1"/>
          <p:nvPr/>
        </p:nvSpPr>
        <p:spPr>
          <a:xfrm>
            <a:off x="5916083" y="4098697"/>
            <a:ext cx="1005371" cy="3384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650 MeV  </a:t>
            </a:r>
          </a:p>
        </p:txBody>
      </p:sp>
    </p:spTree>
    <p:extLst>
      <p:ext uri="{BB962C8B-B14F-4D97-AF65-F5344CB8AC3E}">
        <p14:creationId xmlns:p14="http://schemas.microsoft.com/office/powerpoint/2010/main" val="27977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4" grpId="0"/>
      <p:bldP spid="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8274-D3D4-4D58-951F-393E477B8320}"/>
              </a:ext>
            </a:extLst>
          </p:cNvPr>
          <p:cNvSpPr>
            <a:spLocks noGrp="1"/>
          </p:cNvSpPr>
          <p:nvPr>
            <p:ph type="title"/>
          </p:nvPr>
        </p:nvSpPr>
        <p:spPr>
          <a:xfrm>
            <a:off x="343458" y="310207"/>
            <a:ext cx="11501908" cy="877163"/>
          </a:xfrm>
        </p:spPr>
        <p:txBody>
          <a:bodyPr/>
          <a:lstStyle/>
          <a:p>
            <a:r>
              <a:rPr lang="en-US" dirty="0">
                <a:latin typeface="Arial" pitchFamily="34" charset="0"/>
                <a:cs typeface="Arial" pitchFamily="34" charset="0"/>
              </a:rPr>
              <a:t>FFA CEBAF with               -like Arcs</a:t>
            </a:r>
            <a:br>
              <a:rPr lang="en-US" dirty="0">
                <a:latin typeface="Arial" pitchFamily="34" charset="0"/>
                <a:cs typeface="Arial" pitchFamily="34" charset="0"/>
              </a:rPr>
            </a:br>
            <a:endParaRPr lang="en-US" dirty="0"/>
          </a:p>
        </p:txBody>
      </p:sp>
      <p:pic>
        <p:nvPicPr>
          <p:cNvPr id="3" name="Picture 2" descr="Logo_RR6.jpeg">
            <a:extLst>
              <a:ext uri="{FF2B5EF4-FFF2-40B4-BE49-F238E27FC236}">
                <a16:creationId xmlns:a16="http://schemas.microsoft.com/office/drawing/2014/main" id="{C77E9DAE-5FFA-4504-91B6-06959A25B4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5392" y="303857"/>
            <a:ext cx="1422889" cy="369966"/>
          </a:xfrm>
          <a:prstGeom prst="rect">
            <a:avLst/>
          </a:prstGeom>
        </p:spPr>
      </p:pic>
      <p:grpSp>
        <p:nvGrpSpPr>
          <p:cNvPr id="4" name="Group 4">
            <a:extLst>
              <a:ext uri="{FF2B5EF4-FFF2-40B4-BE49-F238E27FC236}">
                <a16:creationId xmlns:a16="http://schemas.microsoft.com/office/drawing/2014/main" id="{88E30460-AD6D-48F9-B31F-93C3E3B67721}"/>
              </a:ext>
            </a:extLst>
          </p:cNvPr>
          <p:cNvGrpSpPr>
            <a:grpSpLocks noChangeAspect="1"/>
          </p:cNvGrpSpPr>
          <p:nvPr/>
        </p:nvGrpSpPr>
        <p:grpSpPr bwMode="auto">
          <a:xfrm rot="9498524">
            <a:off x="2888480" y="3935322"/>
            <a:ext cx="2301639" cy="1978074"/>
            <a:chOff x="519" y="1427"/>
            <a:chExt cx="1059" cy="1120"/>
          </a:xfrm>
          <a:scene3d>
            <a:camera prst="isometricTopUp">
              <a:rot lat="20363303" lon="17570134" rev="3030823"/>
            </a:camera>
            <a:lightRig rig="threePt" dir="t"/>
          </a:scene3d>
        </p:grpSpPr>
        <p:sp>
          <p:nvSpPr>
            <p:cNvPr id="5" name="AutoShape 3">
              <a:extLst>
                <a:ext uri="{FF2B5EF4-FFF2-40B4-BE49-F238E27FC236}">
                  <a16:creationId xmlns:a16="http://schemas.microsoft.com/office/drawing/2014/main" id="{9B94C458-7BB2-4A64-AA54-090FFEC2A20D}"/>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5ABFC3AE-A57C-4F00-833D-5C329BB00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4">
            <a:extLst>
              <a:ext uri="{FF2B5EF4-FFF2-40B4-BE49-F238E27FC236}">
                <a16:creationId xmlns:a16="http://schemas.microsoft.com/office/drawing/2014/main" id="{42271D84-7188-410A-A510-008E5D1C6893}"/>
              </a:ext>
            </a:extLst>
          </p:cNvPr>
          <p:cNvGrpSpPr>
            <a:grpSpLocks noChangeAspect="1"/>
          </p:cNvGrpSpPr>
          <p:nvPr/>
        </p:nvGrpSpPr>
        <p:grpSpPr bwMode="auto">
          <a:xfrm rot="19913372">
            <a:off x="8101021" y="1179717"/>
            <a:ext cx="1891223" cy="1830529"/>
            <a:chOff x="519" y="1427"/>
            <a:chExt cx="1059" cy="1120"/>
          </a:xfrm>
          <a:scene3d>
            <a:camera prst="isometricTopUp">
              <a:rot lat="19749763" lon="18784851" rev="1957199"/>
            </a:camera>
            <a:lightRig rig="threePt" dir="t"/>
          </a:scene3d>
        </p:grpSpPr>
        <p:sp>
          <p:nvSpPr>
            <p:cNvPr id="8" name="AutoShape 3">
              <a:extLst>
                <a:ext uri="{FF2B5EF4-FFF2-40B4-BE49-F238E27FC236}">
                  <a16:creationId xmlns:a16="http://schemas.microsoft.com/office/drawing/2014/main" id="{6BCF5CEB-34A7-4417-BC41-FAFB78EA50EA}"/>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9" name="Picture 5">
              <a:extLst>
                <a:ext uri="{FF2B5EF4-FFF2-40B4-BE49-F238E27FC236}">
                  <a16:creationId xmlns:a16="http://schemas.microsoft.com/office/drawing/2014/main" id="{7344B9EC-AE01-48C9-B445-A3ADD3DD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Freeform 118">
            <a:extLst>
              <a:ext uri="{FF2B5EF4-FFF2-40B4-BE49-F238E27FC236}">
                <a16:creationId xmlns:a16="http://schemas.microsoft.com/office/drawing/2014/main" id="{08A84CF8-B2EA-48BD-B820-514120A39010}"/>
              </a:ext>
            </a:extLst>
          </p:cNvPr>
          <p:cNvSpPr>
            <a:spLocks/>
          </p:cNvSpPr>
          <p:nvPr/>
        </p:nvSpPr>
        <p:spPr bwMode="auto">
          <a:xfrm>
            <a:off x="4874027" y="3079415"/>
            <a:ext cx="1243310" cy="720577"/>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 name="Line 153">
            <a:extLst>
              <a:ext uri="{FF2B5EF4-FFF2-40B4-BE49-F238E27FC236}">
                <a16:creationId xmlns:a16="http://schemas.microsoft.com/office/drawing/2014/main" id="{6D651CDD-C8A9-4567-B464-781992F5BA65}"/>
              </a:ext>
            </a:extLst>
          </p:cNvPr>
          <p:cNvSpPr>
            <a:spLocks noChangeShapeType="1"/>
          </p:cNvSpPr>
          <p:nvPr/>
        </p:nvSpPr>
        <p:spPr bwMode="auto">
          <a:xfrm flipH="1">
            <a:off x="5646188" y="4207899"/>
            <a:ext cx="177616" cy="533694"/>
          </a:xfrm>
          <a:prstGeom prst="line">
            <a:avLst/>
          </a:prstGeom>
          <a:noFill/>
          <a:ln w="635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 name="Line 154">
            <a:extLst>
              <a:ext uri="{FF2B5EF4-FFF2-40B4-BE49-F238E27FC236}">
                <a16:creationId xmlns:a16="http://schemas.microsoft.com/office/drawing/2014/main" id="{BA1EE378-2FB2-439A-8247-5672A27AE29D}"/>
              </a:ext>
            </a:extLst>
          </p:cNvPr>
          <p:cNvSpPr>
            <a:spLocks noChangeShapeType="1"/>
          </p:cNvSpPr>
          <p:nvPr/>
        </p:nvSpPr>
        <p:spPr bwMode="auto">
          <a:xfrm flipH="1">
            <a:off x="5646188" y="4348061"/>
            <a:ext cx="177616" cy="393532"/>
          </a:xfrm>
          <a:prstGeom prst="line">
            <a:avLst/>
          </a:prstGeom>
          <a:noFill/>
          <a:ln w="635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 name="Line 155">
            <a:extLst>
              <a:ext uri="{FF2B5EF4-FFF2-40B4-BE49-F238E27FC236}">
                <a16:creationId xmlns:a16="http://schemas.microsoft.com/office/drawing/2014/main" id="{3DFDF2FD-2A73-4BE3-BEB4-3E7FE9EC36C0}"/>
              </a:ext>
            </a:extLst>
          </p:cNvPr>
          <p:cNvSpPr>
            <a:spLocks noChangeShapeType="1"/>
          </p:cNvSpPr>
          <p:nvPr/>
        </p:nvSpPr>
        <p:spPr bwMode="auto">
          <a:xfrm flipH="1">
            <a:off x="5646188" y="4434313"/>
            <a:ext cx="177616" cy="307278"/>
          </a:xfrm>
          <a:prstGeom prst="line">
            <a:avLst/>
          </a:prstGeom>
          <a:noFill/>
          <a:ln w="635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Freeform 171">
            <a:extLst>
              <a:ext uri="{FF2B5EF4-FFF2-40B4-BE49-F238E27FC236}">
                <a16:creationId xmlns:a16="http://schemas.microsoft.com/office/drawing/2014/main" id="{D43C8664-D734-4B22-BFA3-4FE14C71F6BB}"/>
              </a:ext>
            </a:extLst>
          </p:cNvPr>
          <p:cNvSpPr>
            <a:spLocks/>
          </p:cNvSpPr>
          <p:nvPr/>
        </p:nvSpPr>
        <p:spPr bwMode="auto">
          <a:xfrm>
            <a:off x="5595709" y="4657135"/>
            <a:ext cx="127136" cy="159928"/>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Line 156">
            <a:extLst>
              <a:ext uri="{FF2B5EF4-FFF2-40B4-BE49-F238E27FC236}">
                <a16:creationId xmlns:a16="http://schemas.microsoft.com/office/drawing/2014/main" id="{EB162EBF-6174-43B0-94B5-848F5F30F9AD}"/>
              </a:ext>
            </a:extLst>
          </p:cNvPr>
          <p:cNvSpPr>
            <a:spLocks noChangeShapeType="1"/>
          </p:cNvSpPr>
          <p:nvPr/>
        </p:nvSpPr>
        <p:spPr bwMode="auto">
          <a:xfrm flipH="1">
            <a:off x="5646188" y="4513378"/>
            <a:ext cx="177616" cy="228213"/>
          </a:xfrm>
          <a:prstGeom prst="line">
            <a:avLst/>
          </a:prstGeom>
          <a:noFill/>
          <a:ln w="635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Freeform 173">
            <a:extLst>
              <a:ext uri="{FF2B5EF4-FFF2-40B4-BE49-F238E27FC236}">
                <a16:creationId xmlns:a16="http://schemas.microsoft.com/office/drawing/2014/main" id="{DED92568-5C8D-4E58-8E88-FD32A82661CF}"/>
              </a:ext>
            </a:extLst>
          </p:cNvPr>
          <p:cNvSpPr>
            <a:spLocks/>
          </p:cNvSpPr>
          <p:nvPr/>
        </p:nvSpPr>
        <p:spPr bwMode="auto">
          <a:xfrm>
            <a:off x="5595710" y="4653543"/>
            <a:ext cx="129005" cy="163522"/>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Freeform 172">
            <a:extLst>
              <a:ext uri="{FF2B5EF4-FFF2-40B4-BE49-F238E27FC236}">
                <a16:creationId xmlns:a16="http://schemas.microsoft.com/office/drawing/2014/main" id="{724920D5-6784-41B5-A439-F40E7E950CDA}"/>
              </a:ext>
            </a:extLst>
          </p:cNvPr>
          <p:cNvSpPr>
            <a:spLocks/>
          </p:cNvSpPr>
          <p:nvPr/>
        </p:nvSpPr>
        <p:spPr bwMode="auto">
          <a:xfrm>
            <a:off x="5595709" y="4657135"/>
            <a:ext cx="127136" cy="159928"/>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Freeform 174">
            <a:extLst>
              <a:ext uri="{FF2B5EF4-FFF2-40B4-BE49-F238E27FC236}">
                <a16:creationId xmlns:a16="http://schemas.microsoft.com/office/drawing/2014/main" id="{26507502-9953-4D80-8980-5E244E59151F}"/>
              </a:ext>
            </a:extLst>
          </p:cNvPr>
          <p:cNvSpPr>
            <a:spLocks/>
          </p:cNvSpPr>
          <p:nvPr/>
        </p:nvSpPr>
        <p:spPr bwMode="auto">
          <a:xfrm>
            <a:off x="5595710" y="4653543"/>
            <a:ext cx="129005" cy="163522"/>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 name="Freeform 334">
            <a:extLst>
              <a:ext uri="{FF2B5EF4-FFF2-40B4-BE49-F238E27FC236}">
                <a16:creationId xmlns:a16="http://schemas.microsoft.com/office/drawing/2014/main" id="{ABA5C014-0789-4410-A531-7BC06706573D}"/>
              </a:ext>
            </a:extLst>
          </p:cNvPr>
          <p:cNvSpPr>
            <a:spLocks/>
          </p:cNvSpPr>
          <p:nvPr/>
        </p:nvSpPr>
        <p:spPr bwMode="auto">
          <a:xfrm>
            <a:off x="4249569" y="3843119"/>
            <a:ext cx="2009861" cy="916444"/>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0" name="Freeform 13">
            <a:extLst>
              <a:ext uri="{FF2B5EF4-FFF2-40B4-BE49-F238E27FC236}">
                <a16:creationId xmlns:a16="http://schemas.microsoft.com/office/drawing/2014/main" id="{B5F5E359-DA5F-49DC-A317-BDCFA5D63F5C}"/>
              </a:ext>
            </a:extLst>
          </p:cNvPr>
          <p:cNvSpPr>
            <a:spLocks/>
          </p:cNvSpPr>
          <p:nvPr/>
        </p:nvSpPr>
        <p:spPr bwMode="auto">
          <a:xfrm>
            <a:off x="4262655" y="3986873"/>
            <a:ext cx="235575" cy="185086"/>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Freeform 14">
            <a:extLst>
              <a:ext uri="{FF2B5EF4-FFF2-40B4-BE49-F238E27FC236}">
                <a16:creationId xmlns:a16="http://schemas.microsoft.com/office/drawing/2014/main" id="{913D3FAD-73BE-44A7-A167-5906122D5313}"/>
              </a:ext>
            </a:extLst>
          </p:cNvPr>
          <p:cNvSpPr>
            <a:spLocks/>
          </p:cNvSpPr>
          <p:nvPr/>
        </p:nvSpPr>
        <p:spPr bwMode="auto">
          <a:xfrm>
            <a:off x="4262655" y="3986873"/>
            <a:ext cx="235575" cy="185086"/>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Freeform 15">
            <a:extLst>
              <a:ext uri="{FF2B5EF4-FFF2-40B4-BE49-F238E27FC236}">
                <a16:creationId xmlns:a16="http://schemas.microsoft.com/office/drawing/2014/main" id="{4BA4A53F-7632-402D-9560-7E91E08FB293}"/>
              </a:ext>
            </a:extLst>
          </p:cNvPr>
          <p:cNvSpPr>
            <a:spLocks/>
          </p:cNvSpPr>
          <p:nvPr/>
        </p:nvSpPr>
        <p:spPr bwMode="auto">
          <a:xfrm>
            <a:off x="4273875" y="3990468"/>
            <a:ext cx="224357" cy="168913"/>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Freeform 16">
            <a:extLst>
              <a:ext uri="{FF2B5EF4-FFF2-40B4-BE49-F238E27FC236}">
                <a16:creationId xmlns:a16="http://schemas.microsoft.com/office/drawing/2014/main" id="{37121940-FD5C-4601-BD2B-9D42F08637CC}"/>
              </a:ext>
            </a:extLst>
          </p:cNvPr>
          <p:cNvSpPr>
            <a:spLocks/>
          </p:cNvSpPr>
          <p:nvPr/>
        </p:nvSpPr>
        <p:spPr bwMode="auto">
          <a:xfrm>
            <a:off x="4283222" y="3990467"/>
            <a:ext cx="213138" cy="159928"/>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 name="Freeform 17">
            <a:extLst>
              <a:ext uri="{FF2B5EF4-FFF2-40B4-BE49-F238E27FC236}">
                <a16:creationId xmlns:a16="http://schemas.microsoft.com/office/drawing/2014/main" id="{FBABB353-58B8-456C-955C-F1F396CFCFEB}"/>
              </a:ext>
            </a:extLst>
          </p:cNvPr>
          <p:cNvSpPr>
            <a:spLocks/>
          </p:cNvSpPr>
          <p:nvPr/>
        </p:nvSpPr>
        <p:spPr bwMode="auto">
          <a:xfrm>
            <a:off x="4294439" y="3992263"/>
            <a:ext cx="201921" cy="147350"/>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5" name="Freeform 18">
            <a:extLst>
              <a:ext uri="{FF2B5EF4-FFF2-40B4-BE49-F238E27FC236}">
                <a16:creationId xmlns:a16="http://schemas.microsoft.com/office/drawing/2014/main" id="{FC118705-E92D-4936-8895-AEF02B9A2FC4}"/>
              </a:ext>
            </a:extLst>
          </p:cNvPr>
          <p:cNvSpPr>
            <a:spLocks/>
          </p:cNvSpPr>
          <p:nvPr/>
        </p:nvSpPr>
        <p:spPr bwMode="auto">
          <a:xfrm>
            <a:off x="4305659" y="3995859"/>
            <a:ext cx="186964" cy="1329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Freeform 19">
            <a:extLst>
              <a:ext uri="{FF2B5EF4-FFF2-40B4-BE49-F238E27FC236}">
                <a16:creationId xmlns:a16="http://schemas.microsoft.com/office/drawing/2014/main" id="{CBF7494D-395E-4EF4-B8E6-EDC38012A3A8}"/>
              </a:ext>
            </a:extLst>
          </p:cNvPr>
          <p:cNvSpPr>
            <a:spLocks/>
          </p:cNvSpPr>
          <p:nvPr/>
        </p:nvSpPr>
        <p:spPr bwMode="auto">
          <a:xfrm>
            <a:off x="4315005" y="3995859"/>
            <a:ext cx="177616" cy="120396"/>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Freeform 20">
            <a:extLst>
              <a:ext uri="{FF2B5EF4-FFF2-40B4-BE49-F238E27FC236}">
                <a16:creationId xmlns:a16="http://schemas.microsoft.com/office/drawing/2014/main" id="{0C323189-BF9D-4040-B8C5-94AFCBB511F8}"/>
              </a:ext>
            </a:extLst>
          </p:cNvPr>
          <p:cNvSpPr>
            <a:spLocks/>
          </p:cNvSpPr>
          <p:nvPr/>
        </p:nvSpPr>
        <p:spPr bwMode="auto">
          <a:xfrm>
            <a:off x="4326224" y="3999452"/>
            <a:ext cx="166398" cy="106020"/>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Freeform 21">
            <a:extLst>
              <a:ext uri="{FF2B5EF4-FFF2-40B4-BE49-F238E27FC236}">
                <a16:creationId xmlns:a16="http://schemas.microsoft.com/office/drawing/2014/main" id="{FE0DA3F9-1532-491A-A7EB-A6B3662B9F0F}"/>
              </a:ext>
            </a:extLst>
          </p:cNvPr>
          <p:cNvSpPr>
            <a:spLocks/>
          </p:cNvSpPr>
          <p:nvPr/>
        </p:nvSpPr>
        <p:spPr bwMode="auto">
          <a:xfrm>
            <a:off x="4236480" y="4073126"/>
            <a:ext cx="117787" cy="122192"/>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9" name="Freeform 22">
            <a:extLst>
              <a:ext uri="{FF2B5EF4-FFF2-40B4-BE49-F238E27FC236}">
                <a16:creationId xmlns:a16="http://schemas.microsoft.com/office/drawing/2014/main" id="{3D20D3C5-693A-4729-8C76-F02A3E6A7157}"/>
              </a:ext>
            </a:extLst>
          </p:cNvPr>
          <p:cNvSpPr>
            <a:spLocks/>
          </p:cNvSpPr>
          <p:nvPr/>
        </p:nvSpPr>
        <p:spPr bwMode="auto">
          <a:xfrm>
            <a:off x="4236480" y="4073126"/>
            <a:ext cx="117787" cy="122192"/>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0" name="Freeform 24">
            <a:extLst>
              <a:ext uri="{FF2B5EF4-FFF2-40B4-BE49-F238E27FC236}">
                <a16:creationId xmlns:a16="http://schemas.microsoft.com/office/drawing/2014/main" id="{38E3AD87-F5A6-467B-B36D-78EAA0B8201A}"/>
              </a:ext>
            </a:extLst>
          </p:cNvPr>
          <p:cNvSpPr>
            <a:spLocks/>
          </p:cNvSpPr>
          <p:nvPr/>
        </p:nvSpPr>
        <p:spPr bwMode="auto">
          <a:xfrm>
            <a:off x="4838504" y="3074022"/>
            <a:ext cx="1282572" cy="772689"/>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1" name="Freeform 25">
            <a:extLst>
              <a:ext uri="{FF2B5EF4-FFF2-40B4-BE49-F238E27FC236}">
                <a16:creationId xmlns:a16="http://schemas.microsoft.com/office/drawing/2014/main" id="{536E3717-8AF1-4B58-85C5-5CDF879D23C5}"/>
              </a:ext>
            </a:extLst>
          </p:cNvPr>
          <p:cNvSpPr>
            <a:spLocks/>
          </p:cNvSpPr>
          <p:nvPr/>
        </p:nvSpPr>
        <p:spPr bwMode="auto">
          <a:xfrm>
            <a:off x="4838504" y="3074022"/>
            <a:ext cx="1282572" cy="772689"/>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2" name="Line 26">
            <a:extLst>
              <a:ext uri="{FF2B5EF4-FFF2-40B4-BE49-F238E27FC236}">
                <a16:creationId xmlns:a16="http://schemas.microsoft.com/office/drawing/2014/main" id="{5BF3F24C-3054-4889-AF8C-FEB52CCBB44F}"/>
              </a:ext>
            </a:extLst>
          </p:cNvPr>
          <p:cNvSpPr>
            <a:spLocks noChangeShapeType="1"/>
          </p:cNvSpPr>
          <p:nvPr/>
        </p:nvSpPr>
        <p:spPr bwMode="auto">
          <a:xfrm flipH="1">
            <a:off x="4853461" y="3875463"/>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 name="Line 27">
            <a:extLst>
              <a:ext uri="{FF2B5EF4-FFF2-40B4-BE49-F238E27FC236}">
                <a16:creationId xmlns:a16="http://schemas.microsoft.com/office/drawing/2014/main" id="{3FE33D1B-2EB8-4C67-B4A4-0BBAD046462D}"/>
              </a:ext>
            </a:extLst>
          </p:cNvPr>
          <p:cNvSpPr>
            <a:spLocks noChangeShapeType="1"/>
          </p:cNvSpPr>
          <p:nvPr/>
        </p:nvSpPr>
        <p:spPr bwMode="auto">
          <a:xfrm flipH="1">
            <a:off x="4806720" y="3902417"/>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4" name="Freeform 28">
            <a:extLst>
              <a:ext uri="{FF2B5EF4-FFF2-40B4-BE49-F238E27FC236}">
                <a16:creationId xmlns:a16="http://schemas.microsoft.com/office/drawing/2014/main" id="{6145579A-6768-4924-9D64-486A526B70F0}"/>
              </a:ext>
            </a:extLst>
          </p:cNvPr>
          <p:cNvSpPr>
            <a:spLocks/>
          </p:cNvSpPr>
          <p:nvPr/>
        </p:nvSpPr>
        <p:spPr bwMode="auto">
          <a:xfrm>
            <a:off x="4776807" y="3929372"/>
            <a:ext cx="9349" cy="16173"/>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5" name="Line 29">
            <a:extLst>
              <a:ext uri="{FF2B5EF4-FFF2-40B4-BE49-F238E27FC236}">
                <a16:creationId xmlns:a16="http://schemas.microsoft.com/office/drawing/2014/main" id="{4A9CF48E-0DC6-4906-BDCF-420DB8670428}"/>
              </a:ext>
            </a:extLst>
          </p:cNvPr>
          <p:cNvSpPr>
            <a:spLocks noChangeShapeType="1"/>
          </p:cNvSpPr>
          <p:nvPr/>
        </p:nvSpPr>
        <p:spPr bwMode="auto">
          <a:xfrm>
            <a:off x="4804852" y="3963513"/>
            <a:ext cx="20566" cy="1976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6" name="Line 30">
            <a:extLst>
              <a:ext uri="{FF2B5EF4-FFF2-40B4-BE49-F238E27FC236}">
                <a16:creationId xmlns:a16="http://schemas.microsoft.com/office/drawing/2014/main" id="{E05BF822-2952-49AF-866D-389C11FCB32F}"/>
              </a:ext>
            </a:extLst>
          </p:cNvPr>
          <p:cNvSpPr>
            <a:spLocks noChangeShapeType="1"/>
          </p:cNvSpPr>
          <p:nvPr/>
        </p:nvSpPr>
        <p:spPr bwMode="auto">
          <a:xfrm flipV="1">
            <a:off x="4845982" y="3963513"/>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 name="Line 31">
            <a:extLst>
              <a:ext uri="{FF2B5EF4-FFF2-40B4-BE49-F238E27FC236}">
                <a16:creationId xmlns:a16="http://schemas.microsoft.com/office/drawing/2014/main" id="{E7361703-741C-41D5-8A6B-B7E528F72190}"/>
              </a:ext>
            </a:extLst>
          </p:cNvPr>
          <p:cNvSpPr>
            <a:spLocks noChangeShapeType="1"/>
          </p:cNvSpPr>
          <p:nvPr/>
        </p:nvSpPr>
        <p:spPr bwMode="auto">
          <a:xfrm flipV="1">
            <a:off x="4890853" y="3940152"/>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 name="Line 32">
            <a:extLst>
              <a:ext uri="{FF2B5EF4-FFF2-40B4-BE49-F238E27FC236}">
                <a16:creationId xmlns:a16="http://schemas.microsoft.com/office/drawing/2014/main" id="{06F86785-5B1D-4C87-B4C6-5D9EB9C0927B}"/>
              </a:ext>
            </a:extLst>
          </p:cNvPr>
          <p:cNvSpPr>
            <a:spLocks noChangeShapeType="1"/>
          </p:cNvSpPr>
          <p:nvPr/>
        </p:nvSpPr>
        <p:spPr bwMode="auto">
          <a:xfrm flipV="1">
            <a:off x="4935725" y="3913198"/>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9" name="Line 33">
            <a:extLst>
              <a:ext uri="{FF2B5EF4-FFF2-40B4-BE49-F238E27FC236}">
                <a16:creationId xmlns:a16="http://schemas.microsoft.com/office/drawing/2014/main" id="{AACE0912-9454-41DD-85DC-0888594C2A83}"/>
              </a:ext>
            </a:extLst>
          </p:cNvPr>
          <p:cNvSpPr>
            <a:spLocks noChangeShapeType="1"/>
          </p:cNvSpPr>
          <p:nvPr/>
        </p:nvSpPr>
        <p:spPr bwMode="auto">
          <a:xfrm flipV="1">
            <a:off x="4984337" y="3886244"/>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0" name="Line 34">
            <a:extLst>
              <a:ext uri="{FF2B5EF4-FFF2-40B4-BE49-F238E27FC236}">
                <a16:creationId xmlns:a16="http://schemas.microsoft.com/office/drawing/2014/main" id="{033F9221-824D-4FF5-815A-18ABC64AF8D2}"/>
              </a:ext>
            </a:extLst>
          </p:cNvPr>
          <p:cNvSpPr>
            <a:spLocks noChangeShapeType="1"/>
          </p:cNvSpPr>
          <p:nvPr/>
        </p:nvSpPr>
        <p:spPr bwMode="auto">
          <a:xfrm flipV="1">
            <a:off x="5029207" y="385929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 name="Line 35">
            <a:extLst>
              <a:ext uri="{FF2B5EF4-FFF2-40B4-BE49-F238E27FC236}">
                <a16:creationId xmlns:a16="http://schemas.microsoft.com/office/drawing/2014/main" id="{2465FB52-3A04-4B0B-82A5-15EAB2EC03D5}"/>
              </a:ext>
            </a:extLst>
          </p:cNvPr>
          <p:cNvSpPr>
            <a:spLocks noChangeShapeType="1"/>
          </p:cNvSpPr>
          <p:nvPr/>
        </p:nvSpPr>
        <p:spPr bwMode="auto">
          <a:xfrm flipV="1">
            <a:off x="5074079" y="383593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2" name="Line 36">
            <a:extLst>
              <a:ext uri="{FF2B5EF4-FFF2-40B4-BE49-F238E27FC236}">
                <a16:creationId xmlns:a16="http://schemas.microsoft.com/office/drawing/2014/main" id="{870BA0A3-CA6C-4C84-BE62-EB39D2E2904A}"/>
              </a:ext>
            </a:extLst>
          </p:cNvPr>
          <p:cNvSpPr>
            <a:spLocks noChangeShapeType="1"/>
          </p:cNvSpPr>
          <p:nvPr/>
        </p:nvSpPr>
        <p:spPr bwMode="auto">
          <a:xfrm flipV="1">
            <a:off x="5122690" y="3808977"/>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3" name="Line 37">
            <a:extLst>
              <a:ext uri="{FF2B5EF4-FFF2-40B4-BE49-F238E27FC236}">
                <a16:creationId xmlns:a16="http://schemas.microsoft.com/office/drawing/2014/main" id="{405D8E90-EF06-4201-8A43-D77352FADC15}"/>
              </a:ext>
            </a:extLst>
          </p:cNvPr>
          <p:cNvSpPr>
            <a:spLocks noChangeShapeType="1"/>
          </p:cNvSpPr>
          <p:nvPr/>
        </p:nvSpPr>
        <p:spPr bwMode="auto">
          <a:xfrm flipV="1">
            <a:off x="5167562" y="3783817"/>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Line 38">
            <a:extLst>
              <a:ext uri="{FF2B5EF4-FFF2-40B4-BE49-F238E27FC236}">
                <a16:creationId xmlns:a16="http://schemas.microsoft.com/office/drawing/2014/main" id="{CB2931D4-8C89-4637-ADFA-65C39EDBD335}"/>
              </a:ext>
            </a:extLst>
          </p:cNvPr>
          <p:cNvSpPr>
            <a:spLocks noChangeShapeType="1"/>
          </p:cNvSpPr>
          <p:nvPr/>
        </p:nvSpPr>
        <p:spPr bwMode="auto">
          <a:xfrm flipV="1">
            <a:off x="5212432" y="3760458"/>
            <a:ext cx="24306" cy="898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 name="Line 39">
            <a:extLst>
              <a:ext uri="{FF2B5EF4-FFF2-40B4-BE49-F238E27FC236}">
                <a16:creationId xmlns:a16="http://schemas.microsoft.com/office/drawing/2014/main" id="{43BF5BEA-2DAF-44EE-8CFB-6D5F874F5287}"/>
              </a:ext>
            </a:extLst>
          </p:cNvPr>
          <p:cNvSpPr>
            <a:spLocks noChangeShapeType="1"/>
          </p:cNvSpPr>
          <p:nvPr/>
        </p:nvSpPr>
        <p:spPr bwMode="auto">
          <a:xfrm flipV="1">
            <a:off x="5259172" y="3733503"/>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Line 40">
            <a:extLst>
              <a:ext uri="{FF2B5EF4-FFF2-40B4-BE49-F238E27FC236}">
                <a16:creationId xmlns:a16="http://schemas.microsoft.com/office/drawing/2014/main" id="{BB259C1B-B5B4-44DD-845A-D81AF798B3CA}"/>
              </a:ext>
            </a:extLst>
          </p:cNvPr>
          <p:cNvSpPr>
            <a:spLocks noChangeShapeType="1"/>
          </p:cNvSpPr>
          <p:nvPr/>
        </p:nvSpPr>
        <p:spPr bwMode="auto">
          <a:xfrm flipV="1">
            <a:off x="5307785" y="3706549"/>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 name="Line 41">
            <a:extLst>
              <a:ext uri="{FF2B5EF4-FFF2-40B4-BE49-F238E27FC236}">
                <a16:creationId xmlns:a16="http://schemas.microsoft.com/office/drawing/2014/main" id="{D999F834-33E6-4D06-8E90-426CE8018CC4}"/>
              </a:ext>
            </a:extLst>
          </p:cNvPr>
          <p:cNvSpPr>
            <a:spLocks noChangeShapeType="1"/>
          </p:cNvSpPr>
          <p:nvPr/>
        </p:nvSpPr>
        <p:spPr bwMode="auto">
          <a:xfrm flipV="1">
            <a:off x="5352655" y="3679595"/>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8" name="Line 42">
            <a:extLst>
              <a:ext uri="{FF2B5EF4-FFF2-40B4-BE49-F238E27FC236}">
                <a16:creationId xmlns:a16="http://schemas.microsoft.com/office/drawing/2014/main" id="{BFF83621-3D2F-466C-A5C9-5A3C021AC43B}"/>
              </a:ext>
            </a:extLst>
          </p:cNvPr>
          <p:cNvSpPr>
            <a:spLocks noChangeShapeType="1"/>
          </p:cNvSpPr>
          <p:nvPr/>
        </p:nvSpPr>
        <p:spPr bwMode="auto">
          <a:xfrm flipV="1">
            <a:off x="5397526" y="3656234"/>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9" name="Line 43">
            <a:extLst>
              <a:ext uri="{FF2B5EF4-FFF2-40B4-BE49-F238E27FC236}">
                <a16:creationId xmlns:a16="http://schemas.microsoft.com/office/drawing/2014/main" id="{0D13B1CC-0FAD-4447-A44C-BFBB6F8FBFF0}"/>
              </a:ext>
            </a:extLst>
          </p:cNvPr>
          <p:cNvSpPr>
            <a:spLocks noChangeShapeType="1"/>
          </p:cNvSpPr>
          <p:nvPr/>
        </p:nvSpPr>
        <p:spPr bwMode="auto">
          <a:xfrm flipV="1">
            <a:off x="5442398" y="362928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0" name="Line 44">
            <a:extLst>
              <a:ext uri="{FF2B5EF4-FFF2-40B4-BE49-F238E27FC236}">
                <a16:creationId xmlns:a16="http://schemas.microsoft.com/office/drawing/2014/main" id="{EF65B4AD-E221-47B2-9365-C2A2CB8F0621}"/>
              </a:ext>
            </a:extLst>
          </p:cNvPr>
          <p:cNvSpPr>
            <a:spLocks noChangeShapeType="1"/>
          </p:cNvSpPr>
          <p:nvPr/>
        </p:nvSpPr>
        <p:spPr bwMode="auto">
          <a:xfrm flipV="1">
            <a:off x="5491009" y="3602327"/>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1" name="Line 45">
            <a:extLst>
              <a:ext uri="{FF2B5EF4-FFF2-40B4-BE49-F238E27FC236}">
                <a16:creationId xmlns:a16="http://schemas.microsoft.com/office/drawing/2014/main" id="{ACD45324-CB9E-4485-A758-94C812A4EABB}"/>
              </a:ext>
            </a:extLst>
          </p:cNvPr>
          <p:cNvSpPr>
            <a:spLocks noChangeShapeType="1"/>
          </p:cNvSpPr>
          <p:nvPr/>
        </p:nvSpPr>
        <p:spPr bwMode="auto">
          <a:xfrm flipV="1">
            <a:off x="5535879" y="3577168"/>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2" name="Line 46">
            <a:extLst>
              <a:ext uri="{FF2B5EF4-FFF2-40B4-BE49-F238E27FC236}">
                <a16:creationId xmlns:a16="http://schemas.microsoft.com/office/drawing/2014/main" id="{4186833E-0031-4584-AA67-AE002D2A7216}"/>
              </a:ext>
            </a:extLst>
          </p:cNvPr>
          <p:cNvSpPr>
            <a:spLocks noChangeShapeType="1"/>
          </p:cNvSpPr>
          <p:nvPr/>
        </p:nvSpPr>
        <p:spPr bwMode="auto">
          <a:xfrm flipV="1">
            <a:off x="5580751" y="3553807"/>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3" name="Line 47">
            <a:extLst>
              <a:ext uri="{FF2B5EF4-FFF2-40B4-BE49-F238E27FC236}">
                <a16:creationId xmlns:a16="http://schemas.microsoft.com/office/drawing/2014/main" id="{1BF2EF19-A919-4E47-B478-C84D65647114}"/>
              </a:ext>
            </a:extLst>
          </p:cNvPr>
          <p:cNvSpPr>
            <a:spLocks noChangeShapeType="1"/>
          </p:cNvSpPr>
          <p:nvPr/>
        </p:nvSpPr>
        <p:spPr bwMode="auto">
          <a:xfrm flipV="1">
            <a:off x="5629362" y="3526853"/>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4" name="Line 48">
            <a:extLst>
              <a:ext uri="{FF2B5EF4-FFF2-40B4-BE49-F238E27FC236}">
                <a16:creationId xmlns:a16="http://schemas.microsoft.com/office/drawing/2014/main" id="{4D29DE60-A574-44AC-9510-2318068E8DA8}"/>
              </a:ext>
            </a:extLst>
          </p:cNvPr>
          <p:cNvSpPr>
            <a:spLocks noChangeShapeType="1"/>
          </p:cNvSpPr>
          <p:nvPr/>
        </p:nvSpPr>
        <p:spPr bwMode="auto">
          <a:xfrm flipV="1">
            <a:off x="5674234" y="3499899"/>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5" name="Line 49">
            <a:extLst>
              <a:ext uri="{FF2B5EF4-FFF2-40B4-BE49-F238E27FC236}">
                <a16:creationId xmlns:a16="http://schemas.microsoft.com/office/drawing/2014/main" id="{15ABC11C-E475-4C61-989D-3F4260754EE1}"/>
              </a:ext>
            </a:extLst>
          </p:cNvPr>
          <p:cNvSpPr>
            <a:spLocks noChangeShapeType="1"/>
          </p:cNvSpPr>
          <p:nvPr/>
        </p:nvSpPr>
        <p:spPr bwMode="auto">
          <a:xfrm>
            <a:off x="5719104" y="3487322"/>
            <a:ext cx="1870" cy="179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6" name="Line 97">
            <a:extLst>
              <a:ext uri="{FF2B5EF4-FFF2-40B4-BE49-F238E27FC236}">
                <a16:creationId xmlns:a16="http://schemas.microsoft.com/office/drawing/2014/main" id="{A7718A80-C376-4D44-B690-F3AFAE280D34}"/>
              </a:ext>
            </a:extLst>
          </p:cNvPr>
          <p:cNvSpPr>
            <a:spLocks noChangeShapeType="1"/>
          </p:cNvSpPr>
          <p:nvPr/>
        </p:nvSpPr>
        <p:spPr bwMode="auto">
          <a:xfrm flipH="1">
            <a:off x="6668882" y="4012032"/>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7" name="Line 98">
            <a:extLst>
              <a:ext uri="{FF2B5EF4-FFF2-40B4-BE49-F238E27FC236}">
                <a16:creationId xmlns:a16="http://schemas.microsoft.com/office/drawing/2014/main" id="{81270B1F-CEB0-4212-95B6-9630926FDA49}"/>
              </a:ext>
            </a:extLst>
          </p:cNvPr>
          <p:cNvSpPr>
            <a:spLocks noChangeShapeType="1"/>
          </p:cNvSpPr>
          <p:nvPr/>
        </p:nvSpPr>
        <p:spPr bwMode="auto">
          <a:xfrm flipH="1">
            <a:off x="6624010" y="4038986"/>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 name="Line 99">
            <a:extLst>
              <a:ext uri="{FF2B5EF4-FFF2-40B4-BE49-F238E27FC236}">
                <a16:creationId xmlns:a16="http://schemas.microsoft.com/office/drawing/2014/main" id="{516DE179-4640-429A-AF8D-F637C3CB267A}"/>
              </a:ext>
            </a:extLst>
          </p:cNvPr>
          <p:cNvSpPr>
            <a:spLocks noChangeShapeType="1"/>
          </p:cNvSpPr>
          <p:nvPr/>
        </p:nvSpPr>
        <p:spPr bwMode="auto">
          <a:xfrm flipH="1">
            <a:off x="6575399" y="4062347"/>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 name="Line 100">
            <a:extLst>
              <a:ext uri="{FF2B5EF4-FFF2-40B4-BE49-F238E27FC236}">
                <a16:creationId xmlns:a16="http://schemas.microsoft.com/office/drawing/2014/main" id="{14665178-AC70-42D4-92A2-B68AD82DB385}"/>
              </a:ext>
            </a:extLst>
          </p:cNvPr>
          <p:cNvSpPr>
            <a:spLocks noChangeShapeType="1"/>
          </p:cNvSpPr>
          <p:nvPr/>
        </p:nvSpPr>
        <p:spPr bwMode="auto">
          <a:xfrm flipH="1">
            <a:off x="6530527" y="408930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 name="Line 101">
            <a:extLst>
              <a:ext uri="{FF2B5EF4-FFF2-40B4-BE49-F238E27FC236}">
                <a16:creationId xmlns:a16="http://schemas.microsoft.com/office/drawing/2014/main" id="{BBD4BCEC-3230-4516-8520-A5FB1FBA3991}"/>
              </a:ext>
            </a:extLst>
          </p:cNvPr>
          <p:cNvSpPr>
            <a:spLocks noChangeShapeType="1"/>
          </p:cNvSpPr>
          <p:nvPr/>
        </p:nvSpPr>
        <p:spPr bwMode="auto">
          <a:xfrm flipH="1">
            <a:off x="6485657" y="4116253"/>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1" name="Line 102">
            <a:extLst>
              <a:ext uri="{FF2B5EF4-FFF2-40B4-BE49-F238E27FC236}">
                <a16:creationId xmlns:a16="http://schemas.microsoft.com/office/drawing/2014/main" id="{93D82648-A209-4A12-9E29-D49056B9EAFD}"/>
              </a:ext>
            </a:extLst>
          </p:cNvPr>
          <p:cNvSpPr>
            <a:spLocks noChangeShapeType="1"/>
          </p:cNvSpPr>
          <p:nvPr/>
        </p:nvSpPr>
        <p:spPr bwMode="auto">
          <a:xfrm flipH="1">
            <a:off x="6437046" y="4139613"/>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 name="Line 103">
            <a:extLst>
              <a:ext uri="{FF2B5EF4-FFF2-40B4-BE49-F238E27FC236}">
                <a16:creationId xmlns:a16="http://schemas.microsoft.com/office/drawing/2014/main" id="{80790DDD-60CB-4530-99D7-8C8D6E186E46}"/>
              </a:ext>
            </a:extLst>
          </p:cNvPr>
          <p:cNvSpPr>
            <a:spLocks noChangeShapeType="1"/>
          </p:cNvSpPr>
          <p:nvPr/>
        </p:nvSpPr>
        <p:spPr bwMode="auto">
          <a:xfrm flipH="1">
            <a:off x="6392174" y="4166568"/>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 name="Line 104">
            <a:extLst>
              <a:ext uri="{FF2B5EF4-FFF2-40B4-BE49-F238E27FC236}">
                <a16:creationId xmlns:a16="http://schemas.microsoft.com/office/drawing/2014/main" id="{D3D2CDF2-6D58-4789-B126-84C3319138F4}"/>
              </a:ext>
            </a:extLst>
          </p:cNvPr>
          <p:cNvSpPr>
            <a:spLocks noChangeShapeType="1"/>
          </p:cNvSpPr>
          <p:nvPr/>
        </p:nvSpPr>
        <p:spPr bwMode="auto">
          <a:xfrm flipH="1">
            <a:off x="6347304" y="4193522"/>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4" name="Line 105">
            <a:extLst>
              <a:ext uri="{FF2B5EF4-FFF2-40B4-BE49-F238E27FC236}">
                <a16:creationId xmlns:a16="http://schemas.microsoft.com/office/drawing/2014/main" id="{581E64A1-62B3-4D78-9FB4-7EAA5AE076DD}"/>
              </a:ext>
            </a:extLst>
          </p:cNvPr>
          <p:cNvSpPr>
            <a:spLocks noChangeShapeType="1"/>
          </p:cNvSpPr>
          <p:nvPr/>
        </p:nvSpPr>
        <p:spPr bwMode="auto">
          <a:xfrm flipH="1">
            <a:off x="6298692" y="4218681"/>
            <a:ext cx="24306" cy="1078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5" name="Line 106">
            <a:extLst>
              <a:ext uri="{FF2B5EF4-FFF2-40B4-BE49-F238E27FC236}">
                <a16:creationId xmlns:a16="http://schemas.microsoft.com/office/drawing/2014/main" id="{CCB99DC8-C7D2-45EC-BB1E-920C3F30AA93}"/>
              </a:ext>
            </a:extLst>
          </p:cNvPr>
          <p:cNvSpPr>
            <a:spLocks noChangeShapeType="1"/>
          </p:cNvSpPr>
          <p:nvPr/>
        </p:nvSpPr>
        <p:spPr bwMode="auto">
          <a:xfrm flipH="1">
            <a:off x="6253820" y="424204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6" name="Line 107">
            <a:extLst>
              <a:ext uri="{FF2B5EF4-FFF2-40B4-BE49-F238E27FC236}">
                <a16:creationId xmlns:a16="http://schemas.microsoft.com/office/drawing/2014/main" id="{CA557CC9-9711-44A6-9D78-586F8C9D0A76}"/>
              </a:ext>
            </a:extLst>
          </p:cNvPr>
          <p:cNvSpPr>
            <a:spLocks noChangeShapeType="1"/>
          </p:cNvSpPr>
          <p:nvPr/>
        </p:nvSpPr>
        <p:spPr bwMode="auto">
          <a:xfrm flipH="1">
            <a:off x="6208949" y="4268996"/>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 name="Line 108">
            <a:extLst>
              <a:ext uri="{FF2B5EF4-FFF2-40B4-BE49-F238E27FC236}">
                <a16:creationId xmlns:a16="http://schemas.microsoft.com/office/drawing/2014/main" id="{D97B954D-C2D6-4548-9A22-FCDC0F182E96}"/>
              </a:ext>
            </a:extLst>
          </p:cNvPr>
          <p:cNvSpPr>
            <a:spLocks noChangeShapeType="1"/>
          </p:cNvSpPr>
          <p:nvPr/>
        </p:nvSpPr>
        <p:spPr bwMode="auto">
          <a:xfrm flipH="1">
            <a:off x="6164079" y="4295950"/>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8" name="Line 109">
            <a:extLst>
              <a:ext uri="{FF2B5EF4-FFF2-40B4-BE49-F238E27FC236}">
                <a16:creationId xmlns:a16="http://schemas.microsoft.com/office/drawing/2014/main" id="{10AD86D4-7D1C-49DC-B2CD-6A89B97F9C34}"/>
              </a:ext>
            </a:extLst>
          </p:cNvPr>
          <p:cNvSpPr>
            <a:spLocks noChangeShapeType="1"/>
          </p:cNvSpPr>
          <p:nvPr/>
        </p:nvSpPr>
        <p:spPr bwMode="auto">
          <a:xfrm flipH="1">
            <a:off x="6115467" y="4319308"/>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9" name="Freeform 110">
            <a:extLst>
              <a:ext uri="{FF2B5EF4-FFF2-40B4-BE49-F238E27FC236}">
                <a16:creationId xmlns:a16="http://schemas.microsoft.com/office/drawing/2014/main" id="{FA60A944-E898-4CA5-92DB-3ECCD40B6807}"/>
              </a:ext>
            </a:extLst>
          </p:cNvPr>
          <p:cNvSpPr>
            <a:spLocks/>
          </p:cNvSpPr>
          <p:nvPr/>
        </p:nvSpPr>
        <p:spPr bwMode="auto">
          <a:xfrm>
            <a:off x="6068727" y="4346263"/>
            <a:ext cx="24306" cy="12579"/>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0" name="Line 111">
            <a:extLst>
              <a:ext uri="{FF2B5EF4-FFF2-40B4-BE49-F238E27FC236}">
                <a16:creationId xmlns:a16="http://schemas.microsoft.com/office/drawing/2014/main" id="{C1ED9726-2C77-44D7-B28A-6EC2638BC52D}"/>
              </a:ext>
            </a:extLst>
          </p:cNvPr>
          <p:cNvSpPr>
            <a:spLocks noChangeShapeType="1"/>
          </p:cNvSpPr>
          <p:nvPr/>
        </p:nvSpPr>
        <p:spPr bwMode="auto">
          <a:xfrm>
            <a:off x="6091163" y="4376813"/>
            <a:ext cx="20566" cy="16173"/>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1" name="Line 112">
            <a:extLst>
              <a:ext uri="{FF2B5EF4-FFF2-40B4-BE49-F238E27FC236}">
                <a16:creationId xmlns:a16="http://schemas.microsoft.com/office/drawing/2014/main" id="{36709C00-BC7F-46CE-8230-8FCF7112F191}"/>
              </a:ext>
            </a:extLst>
          </p:cNvPr>
          <p:cNvSpPr>
            <a:spLocks noChangeShapeType="1"/>
          </p:cNvSpPr>
          <p:nvPr/>
        </p:nvSpPr>
        <p:spPr bwMode="auto">
          <a:xfrm flipV="1">
            <a:off x="6132294" y="4366029"/>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2" name="Line 113">
            <a:extLst>
              <a:ext uri="{FF2B5EF4-FFF2-40B4-BE49-F238E27FC236}">
                <a16:creationId xmlns:a16="http://schemas.microsoft.com/office/drawing/2014/main" id="{995B7DF0-FA4D-4F7F-9A7A-E745873E1AA7}"/>
              </a:ext>
            </a:extLst>
          </p:cNvPr>
          <p:cNvSpPr>
            <a:spLocks noChangeShapeType="1"/>
          </p:cNvSpPr>
          <p:nvPr/>
        </p:nvSpPr>
        <p:spPr bwMode="auto">
          <a:xfrm flipV="1">
            <a:off x="6177165" y="4339077"/>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3" name="Freeform 114">
            <a:extLst>
              <a:ext uri="{FF2B5EF4-FFF2-40B4-BE49-F238E27FC236}">
                <a16:creationId xmlns:a16="http://schemas.microsoft.com/office/drawing/2014/main" id="{B6601B4D-E476-40B5-BBF0-B91F2AA2C8F4}"/>
              </a:ext>
            </a:extLst>
          </p:cNvPr>
          <p:cNvSpPr>
            <a:spLocks/>
          </p:cNvSpPr>
          <p:nvPr/>
        </p:nvSpPr>
        <p:spPr bwMode="auto">
          <a:xfrm>
            <a:off x="4829157" y="3075819"/>
            <a:ext cx="1291920" cy="770891"/>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4" name="Freeform 115">
            <a:extLst>
              <a:ext uri="{FF2B5EF4-FFF2-40B4-BE49-F238E27FC236}">
                <a16:creationId xmlns:a16="http://schemas.microsoft.com/office/drawing/2014/main" id="{DF12C7B3-869F-43F3-8E57-3C7931D180E6}"/>
              </a:ext>
            </a:extLst>
          </p:cNvPr>
          <p:cNvSpPr>
            <a:spLocks/>
          </p:cNvSpPr>
          <p:nvPr/>
        </p:nvSpPr>
        <p:spPr bwMode="auto">
          <a:xfrm>
            <a:off x="4838504" y="3075820"/>
            <a:ext cx="1282572" cy="756516"/>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5" name="Freeform 116">
            <a:extLst>
              <a:ext uri="{FF2B5EF4-FFF2-40B4-BE49-F238E27FC236}">
                <a16:creationId xmlns:a16="http://schemas.microsoft.com/office/drawing/2014/main" id="{487FE53D-3091-435F-982F-1D9B4C1D773A}"/>
              </a:ext>
            </a:extLst>
          </p:cNvPr>
          <p:cNvSpPr>
            <a:spLocks/>
          </p:cNvSpPr>
          <p:nvPr/>
        </p:nvSpPr>
        <p:spPr bwMode="auto">
          <a:xfrm>
            <a:off x="4853463" y="3079415"/>
            <a:ext cx="1263876" cy="743937"/>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6" name="Freeform 117">
            <a:extLst>
              <a:ext uri="{FF2B5EF4-FFF2-40B4-BE49-F238E27FC236}">
                <a16:creationId xmlns:a16="http://schemas.microsoft.com/office/drawing/2014/main" id="{051323D0-15F8-4466-BC46-5D6DD5E68D4F}"/>
              </a:ext>
            </a:extLst>
          </p:cNvPr>
          <p:cNvSpPr>
            <a:spLocks/>
          </p:cNvSpPr>
          <p:nvPr/>
        </p:nvSpPr>
        <p:spPr bwMode="auto">
          <a:xfrm>
            <a:off x="4862811" y="3079413"/>
            <a:ext cx="1254528" cy="729562"/>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7" name="Freeform 119">
            <a:extLst>
              <a:ext uri="{FF2B5EF4-FFF2-40B4-BE49-F238E27FC236}">
                <a16:creationId xmlns:a16="http://schemas.microsoft.com/office/drawing/2014/main" id="{6C1C80D3-587D-4D69-979F-3617CD00AED9}"/>
              </a:ext>
            </a:extLst>
          </p:cNvPr>
          <p:cNvSpPr>
            <a:spLocks/>
          </p:cNvSpPr>
          <p:nvPr/>
        </p:nvSpPr>
        <p:spPr bwMode="auto">
          <a:xfrm>
            <a:off x="4907683" y="3083009"/>
            <a:ext cx="1207786" cy="693622"/>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 name="Freeform 121">
            <a:extLst>
              <a:ext uri="{FF2B5EF4-FFF2-40B4-BE49-F238E27FC236}">
                <a16:creationId xmlns:a16="http://schemas.microsoft.com/office/drawing/2014/main" id="{FF2882F2-F38B-4DFB-9E88-52F267C9F00C}"/>
              </a:ext>
            </a:extLst>
          </p:cNvPr>
          <p:cNvSpPr>
            <a:spLocks/>
          </p:cNvSpPr>
          <p:nvPr/>
        </p:nvSpPr>
        <p:spPr bwMode="auto">
          <a:xfrm>
            <a:off x="4817939" y="3738893"/>
            <a:ext cx="121526" cy="123990"/>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 name="Line 122">
            <a:extLst>
              <a:ext uri="{FF2B5EF4-FFF2-40B4-BE49-F238E27FC236}">
                <a16:creationId xmlns:a16="http://schemas.microsoft.com/office/drawing/2014/main" id="{A242C455-F0F2-4D4F-BA0F-1C11692469A5}"/>
              </a:ext>
            </a:extLst>
          </p:cNvPr>
          <p:cNvSpPr>
            <a:spLocks noChangeShapeType="1"/>
          </p:cNvSpPr>
          <p:nvPr/>
        </p:nvSpPr>
        <p:spPr bwMode="auto">
          <a:xfrm>
            <a:off x="5730323" y="3489119"/>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0" name="Line 132">
            <a:extLst>
              <a:ext uri="{FF2B5EF4-FFF2-40B4-BE49-F238E27FC236}">
                <a16:creationId xmlns:a16="http://schemas.microsoft.com/office/drawing/2014/main" id="{4D188431-52D6-4CF2-85A9-A621E8BC1D4F}"/>
              </a:ext>
            </a:extLst>
          </p:cNvPr>
          <p:cNvSpPr>
            <a:spLocks noChangeShapeType="1"/>
          </p:cNvSpPr>
          <p:nvPr/>
        </p:nvSpPr>
        <p:spPr bwMode="auto">
          <a:xfrm flipH="1">
            <a:off x="4214046" y="4136020"/>
            <a:ext cx="80394" cy="4312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1" name="Freeform 133">
            <a:extLst>
              <a:ext uri="{FF2B5EF4-FFF2-40B4-BE49-F238E27FC236}">
                <a16:creationId xmlns:a16="http://schemas.microsoft.com/office/drawing/2014/main" id="{08147818-C0A0-4287-9805-283AB1C6E58B}"/>
              </a:ext>
            </a:extLst>
          </p:cNvPr>
          <p:cNvSpPr>
            <a:spLocks/>
          </p:cNvSpPr>
          <p:nvPr/>
        </p:nvSpPr>
        <p:spPr bwMode="auto">
          <a:xfrm>
            <a:off x="4253309" y="3656234"/>
            <a:ext cx="2009861" cy="846364"/>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2" name="Freeform 134">
            <a:extLst>
              <a:ext uri="{FF2B5EF4-FFF2-40B4-BE49-F238E27FC236}">
                <a16:creationId xmlns:a16="http://schemas.microsoft.com/office/drawing/2014/main" id="{FEDA25E0-4395-472C-8DE6-955500DA6407}"/>
              </a:ext>
            </a:extLst>
          </p:cNvPr>
          <p:cNvSpPr>
            <a:spLocks/>
          </p:cNvSpPr>
          <p:nvPr/>
        </p:nvSpPr>
        <p:spPr bwMode="auto">
          <a:xfrm>
            <a:off x="4232743" y="3780225"/>
            <a:ext cx="2009861" cy="8427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3" name="Freeform 136">
            <a:extLst>
              <a:ext uri="{FF2B5EF4-FFF2-40B4-BE49-F238E27FC236}">
                <a16:creationId xmlns:a16="http://schemas.microsoft.com/office/drawing/2014/main" id="{BFFC6879-167A-4C07-8366-A3F2CB241C3A}"/>
              </a:ext>
            </a:extLst>
          </p:cNvPr>
          <p:cNvSpPr>
            <a:spLocks/>
          </p:cNvSpPr>
          <p:nvPr/>
        </p:nvSpPr>
        <p:spPr bwMode="auto">
          <a:xfrm>
            <a:off x="5803238" y="4171958"/>
            <a:ext cx="82265" cy="104223"/>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4" name="Freeform 137">
            <a:extLst>
              <a:ext uri="{FF2B5EF4-FFF2-40B4-BE49-F238E27FC236}">
                <a16:creationId xmlns:a16="http://schemas.microsoft.com/office/drawing/2014/main" id="{2D298260-439D-4263-BC4C-855CF281F369}"/>
              </a:ext>
            </a:extLst>
          </p:cNvPr>
          <p:cNvSpPr>
            <a:spLocks/>
          </p:cNvSpPr>
          <p:nvPr/>
        </p:nvSpPr>
        <p:spPr bwMode="auto">
          <a:xfrm>
            <a:off x="5803238" y="4171958"/>
            <a:ext cx="82265" cy="104223"/>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5" name="Freeform 138">
            <a:extLst>
              <a:ext uri="{FF2B5EF4-FFF2-40B4-BE49-F238E27FC236}">
                <a16:creationId xmlns:a16="http://schemas.microsoft.com/office/drawing/2014/main" id="{72125738-E49D-4AAE-87D7-1119A0F44C5B}"/>
              </a:ext>
            </a:extLst>
          </p:cNvPr>
          <p:cNvSpPr>
            <a:spLocks/>
          </p:cNvSpPr>
          <p:nvPr/>
        </p:nvSpPr>
        <p:spPr bwMode="auto">
          <a:xfrm>
            <a:off x="5803238" y="4279777"/>
            <a:ext cx="82265" cy="102426"/>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6" name="Freeform 139">
            <a:extLst>
              <a:ext uri="{FF2B5EF4-FFF2-40B4-BE49-F238E27FC236}">
                <a16:creationId xmlns:a16="http://schemas.microsoft.com/office/drawing/2014/main" id="{DD560E4B-8671-4F0F-A643-3DAA0E0D4D5F}"/>
              </a:ext>
            </a:extLst>
          </p:cNvPr>
          <p:cNvSpPr>
            <a:spLocks/>
          </p:cNvSpPr>
          <p:nvPr/>
        </p:nvSpPr>
        <p:spPr bwMode="auto">
          <a:xfrm>
            <a:off x="5803238" y="4279777"/>
            <a:ext cx="82265" cy="102426"/>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7" name="Freeform 140">
            <a:extLst>
              <a:ext uri="{FF2B5EF4-FFF2-40B4-BE49-F238E27FC236}">
                <a16:creationId xmlns:a16="http://schemas.microsoft.com/office/drawing/2014/main" id="{CCE943D2-6E6E-4AF1-B94F-F6D638C33BC6}"/>
              </a:ext>
            </a:extLst>
          </p:cNvPr>
          <p:cNvSpPr>
            <a:spLocks/>
          </p:cNvSpPr>
          <p:nvPr/>
        </p:nvSpPr>
        <p:spPr bwMode="auto">
          <a:xfrm>
            <a:off x="5803238" y="4366029"/>
            <a:ext cx="82265" cy="104223"/>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8" name="Freeform 141">
            <a:extLst>
              <a:ext uri="{FF2B5EF4-FFF2-40B4-BE49-F238E27FC236}">
                <a16:creationId xmlns:a16="http://schemas.microsoft.com/office/drawing/2014/main" id="{69327909-58EB-42D4-B852-928AECA7CC71}"/>
              </a:ext>
            </a:extLst>
          </p:cNvPr>
          <p:cNvSpPr>
            <a:spLocks/>
          </p:cNvSpPr>
          <p:nvPr/>
        </p:nvSpPr>
        <p:spPr bwMode="auto">
          <a:xfrm>
            <a:off x="5803238" y="4366029"/>
            <a:ext cx="82265" cy="104223"/>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9" name="Freeform 142">
            <a:extLst>
              <a:ext uri="{FF2B5EF4-FFF2-40B4-BE49-F238E27FC236}">
                <a16:creationId xmlns:a16="http://schemas.microsoft.com/office/drawing/2014/main" id="{3DB99AAD-E677-40BB-9DF3-F1031320D3F2}"/>
              </a:ext>
            </a:extLst>
          </p:cNvPr>
          <p:cNvSpPr>
            <a:spLocks/>
          </p:cNvSpPr>
          <p:nvPr/>
        </p:nvSpPr>
        <p:spPr bwMode="auto">
          <a:xfrm>
            <a:off x="5803238" y="4463066"/>
            <a:ext cx="82265" cy="102426"/>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0" name="Freeform 143">
            <a:extLst>
              <a:ext uri="{FF2B5EF4-FFF2-40B4-BE49-F238E27FC236}">
                <a16:creationId xmlns:a16="http://schemas.microsoft.com/office/drawing/2014/main" id="{54CCBCFC-DB93-43F0-B04F-4BB98B8D3500}"/>
              </a:ext>
            </a:extLst>
          </p:cNvPr>
          <p:cNvSpPr>
            <a:spLocks/>
          </p:cNvSpPr>
          <p:nvPr/>
        </p:nvSpPr>
        <p:spPr bwMode="auto">
          <a:xfrm>
            <a:off x="5803238" y="4463066"/>
            <a:ext cx="82265" cy="102426"/>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1" name="Freeform 144">
            <a:extLst>
              <a:ext uri="{FF2B5EF4-FFF2-40B4-BE49-F238E27FC236}">
                <a16:creationId xmlns:a16="http://schemas.microsoft.com/office/drawing/2014/main" id="{BC85DDE4-1B7D-418C-9D15-9833B71CBF9C}"/>
              </a:ext>
            </a:extLst>
          </p:cNvPr>
          <p:cNvSpPr>
            <a:spLocks/>
          </p:cNvSpPr>
          <p:nvPr/>
        </p:nvSpPr>
        <p:spPr bwMode="auto">
          <a:xfrm>
            <a:off x="5812586" y="4263604"/>
            <a:ext cx="84134" cy="102426"/>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 name="Freeform 145">
            <a:extLst>
              <a:ext uri="{FF2B5EF4-FFF2-40B4-BE49-F238E27FC236}">
                <a16:creationId xmlns:a16="http://schemas.microsoft.com/office/drawing/2014/main" id="{F1E1771C-76B3-4020-9343-28051A0C1F53}"/>
              </a:ext>
            </a:extLst>
          </p:cNvPr>
          <p:cNvSpPr>
            <a:spLocks/>
          </p:cNvSpPr>
          <p:nvPr/>
        </p:nvSpPr>
        <p:spPr bwMode="auto">
          <a:xfrm>
            <a:off x="5812586" y="4263604"/>
            <a:ext cx="84134" cy="102426"/>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3" name="Freeform 146">
            <a:extLst>
              <a:ext uri="{FF2B5EF4-FFF2-40B4-BE49-F238E27FC236}">
                <a16:creationId xmlns:a16="http://schemas.microsoft.com/office/drawing/2014/main" id="{F1B7FA54-C2BB-4D35-AFAE-A9978C697791}"/>
              </a:ext>
            </a:extLst>
          </p:cNvPr>
          <p:cNvSpPr>
            <a:spLocks/>
          </p:cNvSpPr>
          <p:nvPr/>
        </p:nvSpPr>
        <p:spPr bwMode="auto">
          <a:xfrm>
            <a:off x="5812586" y="4349858"/>
            <a:ext cx="84134" cy="102426"/>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4" name="Freeform 147">
            <a:extLst>
              <a:ext uri="{FF2B5EF4-FFF2-40B4-BE49-F238E27FC236}">
                <a16:creationId xmlns:a16="http://schemas.microsoft.com/office/drawing/2014/main" id="{2E4490C6-8FDC-4A29-A419-03EE333142CD}"/>
              </a:ext>
            </a:extLst>
          </p:cNvPr>
          <p:cNvSpPr>
            <a:spLocks/>
          </p:cNvSpPr>
          <p:nvPr/>
        </p:nvSpPr>
        <p:spPr bwMode="auto">
          <a:xfrm>
            <a:off x="5812586" y="4349858"/>
            <a:ext cx="84134" cy="102426"/>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5" name="Freeform 148">
            <a:extLst>
              <a:ext uri="{FF2B5EF4-FFF2-40B4-BE49-F238E27FC236}">
                <a16:creationId xmlns:a16="http://schemas.microsoft.com/office/drawing/2014/main" id="{F949B406-828F-4292-9E12-194C280ACF66}"/>
              </a:ext>
            </a:extLst>
          </p:cNvPr>
          <p:cNvSpPr>
            <a:spLocks/>
          </p:cNvSpPr>
          <p:nvPr/>
        </p:nvSpPr>
        <p:spPr bwMode="auto">
          <a:xfrm>
            <a:off x="5812586" y="4446894"/>
            <a:ext cx="84134" cy="102426"/>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6" name="Freeform 149">
            <a:extLst>
              <a:ext uri="{FF2B5EF4-FFF2-40B4-BE49-F238E27FC236}">
                <a16:creationId xmlns:a16="http://schemas.microsoft.com/office/drawing/2014/main" id="{BBFF5BB4-FA72-44BB-912B-649845337B78}"/>
              </a:ext>
            </a:extLst>
          </p:cNvPr>
          <p:cNvSpPr>
            <a:spLocks/>
          </p:cNvSpPr>
          <p:nvPr/>
        </p:nvSpPr>
        <p:spPr bwMode="auto">
          <a:xfrm>
            <a:off x="5812586" y="4446894"/>
            <a:ext cx="84134" cy="102426"/>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7" name="Freeform 159">
            <a:extLst>
              <a:ext uri="{FF2B5EF4-FFF2-40B4-BE49-F238E27FC236}">
                <a16:creationId xmlns:a16="http://schemas.microsoft.com/office/drawing/2014/main" id="{4B14528E-D5E6-4A16-B5F6-29CC738315F0}"/>
              </a:ext>
            </a:extLst>
          </p:cNvPr>
          <p:cNvSpPr>
            <a:spLocks/>
          </p:cNvSpPr>
          <p:nvPr/>
        </p:nvSpPr>
        <p:spPr bwMode="auto">
          <a:xfrm>
            <a:off x="6620272" y="3442398"/>
            <a:ext cx="1258267" cy="743937"/>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8" name="Freeform 160">
            <a:extLst>
              <a:ext uri="{FF2B5EF4-FFF2-40B4-BE49-F238E27FC236}">
                <a16:creationId xmlns:a16="http://schemas.microsoft.com/office/drawing/2014/main" id="{61DC0352-76FB-41C0-9300-62F6B5EB0816}"/>
              </a:ext>
            </a:extLst>
          </p:cNvPr>
          <p:cNvSpPr>
            <a:spLocks/>
          </p:cNvSpPr>
          <p:nvPr/>
        </p:nvSpPr>
        <p:spPr bwMode="auto">
          <a:xfrm>
            <a:off x="6620272" y="3442398"/>
            <a:ext cx="1258267" cy="743937"/>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9" name="Freeform 161">
            <a:extLst>
              <a:ext uri="{FF2B5EF4-FFF2-40B4-BE49-F238E27FC236}">
                <a16:creationId xmlns:a16="http://schemas.microsoft.com/office/drawing/2014/main" id="{FF6BE8D5-0D41-4536-8A49-604BEC07F394}"/>
              </a:ext>
            </a:extLst>
          </p:cNvPr>
          <p:cNvSpPr>
            <a:spLocks/>
          </p:cNvSpPr>
          <p:nvPr/>
        </p:nvSpPr>
        <p:spPr bwMode="auto">
          <a:xfrm>
            <a:off x="6631488" y="3445991"/>
            <a:ext cx="1247049" cy="729562"/>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0" name="Freeform 162">
            <a:extLst>
              <a:ext uri="{FF2B5EF4-FFF2-40B4-BE49-F238E27FC236}">
                <a16:creationId xmlns:a16="http://schemas.microsoft.com/office/drawing/2014/main" id="{B77B1B69-615A-4179-B357-AC781D52F5BB}"/>
              </a:ext>
            </a:extLst>
          </p:cNvPr>
          <p:cNvSpPr>
            <a:spLocks/>
          </p:cNvSpPr>
          <p:nvPr/>
        </p:nvSpPr>
        <p:spPr bwMode="auto">
          <a:xfrm>
            <a:off x="6640837" y="3449586"/>
            <a:ext cx="1235831" cy="713389"/>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1" name="Freeform 163">
            <a:extLst>
              <a:ext uri="{FF2B5EF4-FFF2-40B4-BE49-F238E27FC236}">
                <a16:creationId xmlns:a16="http://schemas.microsoft.com/office/drawing/2014/main" id="{CD8F1DF9-0B3F-41CC-86AE-389F9BA0AA03}"/>
              </a:ext>
            </a:extLst>
          </p:cNvPr>
          <p:cNvSpPr>
            <a:spLocks/>
          </p:cNvSpPr>
          <p:nvPr/>
        </p:nvSpPr>
        <p:spPr bwMode="auto">
          <a:xfrm>
            <a:off x="6655793" y="3449585"/>
            <a:ext cx="1220874" cy="702607"/>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 name="Freeform 164">
            <a:extLst>
              <a:ext uri="{FF2B5EF4-FFF2-40B4-BE49-F238E27FC236}">
                <a16:creationId xmlns:a16="http://schemas.microsoft.com/office/drawing/2014/main" id="{B510DA20-128E-43DF-AC7E-9F8B320F2C78}"/>
              </a:ext>
            </a:extLst>
          </p:cNvPr>
          <p:cNvSpPr>
            <a:spLocks/>
          </p:cNvSpPr>
          <p:nvPr/>
        </p:nvSpPr>
        <p:spPr bwMode="auto">
          <a:xfrm>
            <a:off x="6665143" y="3449585"/>
            <a:ext cx="1207786" cy="690028"/>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3" name="Freeform 165">
            <a:extLst>
              <a:ext uri="{FF2B5EF4-FFF2-40B4-BE49-F238E27FC236}">
                <a16:creationId xmlns:a16="http://schemas.microsoft.com/office/drawing/2014/main" id="{1BC0C7D8-1AD0-4EE7-AF45-532AB67547BC}"/>
              </a:ext>
            </a:extLst>
          </p:cNvPr>
          <p:cNvSpPr>
            <a:spLocks/>
          </p:cNvSpPr>
          <p:nvPr/>
        </p:nvSpPr>
        <p:spPr bwMode="auto">
          <a:xfrm>
            <a:off x="6680099" y="3453180"/>
            <a:ext cx="1192829" cy="675653"/>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4" name="Freeform 166">
            <a:extLst>
              <a:ext uri="{FF2B5EF4-FFF2-40B4-BE49-F238E27FC236}">
                <a16:creationId xmlns:a16="http://schemas.microsoft.com/office/drawing/2014/main" id="{6E3716D2-C4D6-45D6-B9CB-415429416C63}"/>
              </a:ext>
            </a:extLst>
          </p:cNvPr>
          <p:cNvSpPr>
            <a:spLocks/>
          </p:cNvSpPr>
          <p:nvPr/>
        </p:nvSpPr>
        <p:spPr bwMode="auto">
          <a:xfrm>
            <a:off x="6689447" y="3453179"/>
            <a:ext cx="1183482" cy="666668"/>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5" name="Freeform 167">
            <a:extLst>
              <a:ext uri="{FF2B5EF4-FFF2-40B4-BE49-F238E27FC236}">
                <a16:creationId xmlns:a16="http://schemas.microsoft.com/office/drawing/2014/main" id="{FDE47A67-D312-4813-B4CF-3AE9EB8384DE}"/>
              </a:ext>
            </a:extLst>
          </p:cNvPr>
          <p:cNvSpPr>
            <a:spLocks/>
          </p:cNvSpPr>
          <p:nvPr/>
        </p:nvSpPr>
        <p:spPr bwMode="auto">
          <a:xfrm>
            <a:off x="6592225" y="4082112"/>
            <a:ext cx="121526" cy="120396"/>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6" name="Freeform 168">
            <a:extLst>
              <a:ext uri="{FF2B5EF4-FFF2-40B4-BE49-F238E27FC236}">
                <a16:creationId xmlns:a16="http://schemas.microsoft.com/office/drawing/2014/main" id="{E8D056C6-0B7F-48B6-B6B4-DB6058D2F1F3}"/>
              </a:ext>
            </a:extLst>
          </p:cNvPr>
          <p:cNvSpPr>
            <a:spLocks/>
          </p:cNvSpPr>
          <p:nvPr/>
        </p:nvSpPr>
        <p:spPr bwMode="auto">
          <a:xfrm>
            <a:off x="6592225" y="4082112"/>
            <a:ext cx="121526" cy="120396"/>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7" name="Freeform 175">
            <a:extLst>
              <a:ext uri="{FF2B5EF4-FFF2-40B4-BE49-F238E27FC236}">
                <a16:creationId xmlns:a16="http://schemas.microsoft.com/office/drawing/2014/main" id="{61B9A9F4-B963-46E3-99DD-E5778992C352}"/>
              </a:ext>
            </a:extLst>
          </p:cNvPr>
          <p:cNvSpPr>
            <a:spLocks/>
          </p:cNvSpPr>
          <p:nvPr/>
        </p:nvSpPr>
        <p:spPr bwMode="auto">
          <a:xfrm>
            <a:off x="4253309" y="3553807"/>
            <a:ext cx="2006122" cy="846364"/>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8" name="Freeform 176">
            <a:extLst>
              <a:ext uri="{FF2B5EF4-FFF2-40B4-BE49-F238E27FC236}">
                <a16:creationId xmlns:a16="http://schemas.microsoft.com/office/drawing/2014/main" id="{9966C183-3AE2-40D7-B203-E4AB04A851C9}"/>
              </a:ext>
            </a:extLst>
          </p:cNvPr>
          <p:cNvSpPr>
            <a:spLocks/>
          </p:cNvSpPr>
          <p:nvPr/>
        </p:nvSpPr>
        <p:spPr bwMode="auto">
          <a:xfrm>
            <a:off x="5812586" y="4155786"/>
            <a:ext cx="84134" cy="104223"/>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9" name="Freeform 177">
            <a:extLst>
              <a:ext uri="{FF2B5EF4-FFF2-40B4-BE49-F238E27FC236}">
                <a16:creationId xmlns:a16="http://schemas.microsoft.com/office/drawing/2014/main" id="{E279090F-66D3-46E0-BB49-113D06F04327}"/>
              </a:ext>
            </a:extLst>
          </p:cNvPr>
          <p:cNvSpPr>
            <a:spLocks/>
          </p:cNvSpPr>
          <p:nvPr/>
        </p:nvSpPr>
        <p:spPr bwMode="auto">
          <a:xfrm>
            <a:off x="5812586" y="4155786"/>
            <a:ext cx="84134" cy="104223"/>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 name="Freeform 178">
            <a:extLst>
              <a:ext uri="{FF2B5EF4-FFF2-40B4-BE49-F238E27FC236}">
                <a16:creationId xmlns:a16="http://schemas.microsoft.com/office/drawing/2014/main" id="{7BB1F8A0-A7D5-4A46-8EF4-04A1DDE8751C}"/>
              </a:ext>
            </a:extLst>
          </p:cNvPr>
          <p:cNvSpPr>
            <a:spLocks/>
          </p:cNvSpPr>
          <p:nvPr/>
        </p:nvSpPr>
        <p:spPr bwMode="auto">
          <a:xfrm>
            <a:off x="6457613" y="2137812"/>
            <a:ext cx="1944425" cy="1315367"/>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1" name="Freeform 179">
            <a:extLst>
              <a:ext uri="{FF2B5EF4-FFF2-40B4-BE49-F238E27FC236}">
                <a16:creationId xmlns:a16="http://schemas.microsoft.com/office/drawing/2014/main" id="{AFD897E7-847D-4677-91F8-8324B3F5ACEF}"/>
              </a:ext>
            </a:extLst>
          </p:cNvPr>
          <p:cNvSpPr>
            <a:spLocks/>
          </p:cNvSpPr>
          <p:nvPr/>
        </p:nvSpPr>
        <p:spPr bwMode="auto">
          <a:xfrm>
            <a:off x="6453874" y="2240238"/>
            <a:ext cx="1948164" cy="1216535"/>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2" name="Freeform 180">
            <a:extLst>
              <a:ext uri="{FF2B5EF4-FFF2-40B4-BE49-F238E27FC236}">
                <a16:creationId xmlns:a16="http://schemas.microsoft.com/office/drawing/2014/main" id="{573D1AAC-DD0A-4A0A-B28B-65C8B0AA593D}"/>
              </a:ext>
            </a:extLst>
          </p:cNvPr>
          <p:cNvSpPr>
            <a:spLocks/>
          </p:cNvSpPr>
          <p:nvPr/>
        </p:nvSpPr>
        <p:spPr bwMode="auto">
          <a:xfrm>
            <a:off x="6473890" y="2352808"/>
            <a:ext cx="1933206" cy="113567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3" name="Freeform 181">
            <a:extLst>
              <a:ext uri="{FF2B5EF4-FFF2-40B4-BE49-F238E27FC236}">
                <a16:creationId xmlns:a16="http://schemas.microsoft.com/office/drawing/2014/main" id="{CFDE9F96-E8BA-40FB-9E88-D128E5DBD429}"/>
              </a:ext>
            </a:extLst>
          </p:cNvPr>
          <p:cNvSpPr>
            <a:spLocks/>
          </p:cNvSpPr>
          <p:nvPr/>
        </p:nvSpPr>
        <p:spPr bwMode="auto">
          <a:xfrm>
            <a:off x="6468830" y="2441107"/>
            <a:ext cx="1933206" cy="1053013"/>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4" name="Freeform 251">
            <a:extLst>
              <a:ext uri="{FF2B5EF4-FFF2-40B4-BE49-F238E27FC236}">
                <a16:creationId xmlns:a16="http://schemas.microsoft.com/office/drawing/2014/main" id="{217A8105-3857-485A-8A0A-62ED2648FC20}"/>
              </a:ext>
            </a:extLst>
          </p:cNvPr>
          <p:cNvSpPr>
            <a:spLocks/>
          </p:cNvSpPr>
          <p:nvPr/>
        </p:nvSpPr>
        <p:spPr bwMode="auto">
          <a:xfrm>
            <a:off x="6595965" y="4080316"/>
            <a:ext cx="117787" cy="11500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5" name="Freeform 252">
            <a:extLst>
              <a:ext uri="{FF2B5EF4-FFF2-40B4-BE49-F238E27FC236}">
                <a16:creationId xmlns:a16="http://schemas.microsoft.com/office/drawing/2014/main" id="{645B1FBC-80E9-4477-A8DB-0B6B1A1C1CFE}"/>
              </a:ext>
            </a:extLst>
          </p:cNvPr>
          <p:cNvSpPr>
            <a:spLocks/>
          </p:cNvSpPr>
          <p:nvPr/>
        </p:nvSpPr>
        <p:spPr bwMode="auto">
          <a:xfrm>
            <a:off x="6595965" y="4080316"/>
            <a:ext cx="117787" cy="11500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6" name="Line 254">
            <a:extLst>
              <a:ext uri="{FF2B5EF4-FFF2-40B4-BE49-F238E27FC236}">
                <a16:creationId xmlns:a16="http://schemas.microsoft.com/office/drawing/2014/main" id="{9EBC76B9-CCC4-48CB-8507-102976ADE477}"/>
              </a:ext>
            </a:extLst>
          </p:cNvPr>
          <p:cNvSpPr>
            <a:spLocks noChangeShapeType="1"/>
          </p:cNvSpPr>
          <p:nvPr/>
        </p:nvSpPr>
        <p:spPr bwMode="auto">
          <a:xfrm flipV="1">
            <a:off x="6270649" y="4166569"/>
            <a:ext cx="345883" cy="199461"/>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7" name="Freeform 296">
            <a:extLst>
              <a:ext uri="{FF2B5EF4-FFF2-40B4-BE49-F238E27FC236}">
                <a16:creationId xmlns:a16="http://schemas.microsoft.com/office/drawing/2014/main" id="{C1A47DDA-6448-4142-8CCA-4E7E814789C6}"/>
              </a:ext>
            </a:extLst>
          </p:cNvPr>
          <p:cNvSpPr>
            <a:spLocks/>
          </p:cNvSpPr>
          <p:nvPr/>
        </p:nvSpPr>
        <p:spPr bwMode="auto">
          <a:xfrm>
            <a:off x="6257560" y="4096486"/>
            <a:ext cx="439366" cy="309075"/>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8" name="Freeform 297">
            <a:extLst>
              <a:ext uri="{FF2B5EF4-FFF2-40B4-BE49-F238E27FC236}">
                <a16:creationId xmlns:a16="http://schemas.microsoft.com/office/drawing/2014/main" id="{9906D361-7056-4199-BBC7-1AACEA0A8DF5}"/>
              </a:ext>
            </a:extLst>
          </p:cNvPr>
          <p:cNvSpPr>
            <a:spLocks/>
          </p:cNvSpPr>
          <p:nvPr/>
        </p:nvSpPr>
        <p:spPr bwMode="auto">
          <a:xfrm>
            <a:off x="6257560" y="4096486"/>
            <a:ext cx="439366" cy="309075"/>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9" name="Freeform 298">
            <a:extLst>
              <a:ext uri="{FF2B5EF4-FFF2-40B4-BE49-F238E27FC236}">
                <a16:creationId xmlns:a16="http://schemas.microsoft.com/office/drawing/2014/main" id="{940454DA-8633-4821-B478-D8E873AC1431}"/>
              </a:ext>
            </a:extLst>
          </p:cNvPr>
          <p:cNvSpPr>
            <a:spLocks/>
          </p:cNvSpPr>
          <p:nvPr/>
        </p:nvSpPr>
        <p:spPr bwMode="auto">
          <a:xfrm>
            <a:off x="6266910" y="4100080"/>
            <a:ext cx="426278" cy="296497"/>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0" name="Freeform 299">
            <a:extLst>
              <a:ext uri="{FF2B5EF4-FFF2-40B4-BE49-F238E27FC236}">
                <a16:creationId xmlns:a16="http://schemas.microsoft.com/office/drawing/2014/main" id="{B967F5B1-88B1-4A92-9C4A-9F420E1445BE}"/>
              </a:ext>
            </a:extLst>
          </p:cNvPr>
          <p:cNvSpPr>
            <a:spLocks/>
          </p:cNvSpPr>
          <p:nvPr/>
        </p:nvSpPr>
        <p:spPr bwMode="auto">
          <a:xfrm>
            <a:off x="6278126" y="4100081"/>
            <a:ext cx="411321" cy="285715"/>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1" name="Freeform 300">
            <a:extLst>
              <a:ext uri="{FF2B5EF4-FFF2-40B4-BE49-F238E27FC236}">
                <a16:creationId xmlns:a16="http://schemas.microsoft.com/office/drawing/2014/main" id="{E904B5B0-FAD2-464D-846E-8D1F72ECA775}"/>
              </a:ext>
            </a:extLst>
          </p:cNvPr>
          <p:cNvSpPr>
            <a:spLocks/>
          </p:cNvSpPr>
          <p:nvPr/>
        </p:nvSpPr>
        <p:spPr bwMode="auto">
          <a:xfrm>
            <a:off x="6287476" y="4100080"/>
            <a:ext cx="401972" cy="276730"/>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2" name="Freeform 301">
            <a:extLst>
              <a:ext uri="{FF2B5EF4-FFF2-40B4-BE49-F238E27FC236}">
                <a16:creationId xmlns:a16="http://schemas.microsoft.com/office/drawing/2014/main" id="{0BCDAF89-C884-4C19-8E3E-97633F0D416D}"/>
              </a:ext>
            </a:extLst>
          </p:cNvPr>
          <p:cNvSpPr>
            <a:spLocks/>
          </p:cNvSpPr>
          <p:nvPr/>
        </p:nvSpPr>
        <p:spPr bwMode="auto">
          <a:xfrm>
            <a:off x="6298692" y="4103676"/>
            <a:ext cx="388885" cy="262355"/>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3" name="Freeform 302">
            <a:extLst>
              <a:ext uri="{FF2B5EF4-FFF2-40B4-BE49-F238E27FC236}">
                <a16:creationId xmlns:a16="http://schemas.microsoft.com/office/drawing/2014/main" id="{9EAECB60-AC6D-43B1-90EC-728182E851BA}"/>
              </a:ext>
            </a:extLst>
          </p:cNvPr>
          <p:cNvSpPr>
            <a:spLocks/>
          </p:cNvSpPr>
          <p:nvPr/>
        </p:nvSpPr>
        <p:spPr bwMode="auto">
          <a:xfrm>
            <a:off x="6308040" y="4103674"/>
            <a:ext cx="379537" cy="251572"/>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4" name="Freeform 303">
            <a:extLst>
              <a:ext uri="{FF2B5EF4-FFF2-40B4-BE49-F238E27FC236}">
                <a16:creationId xmlns:a16="http://schemas.microsoft.com/office/drawing/2014/main" id="{C49E2A0D-31B4-4B0D-A296-169D93AAA388}"/>
              </a:ext>
            </a:extLst>
          </p:cNvPr>
          <p:cNvSpPr>
            <a:spLocks/>
          </p:cNvSpPr>
          <p:nvPr/>
        </p:nvSpPr>
        <p:spPr bwMode="auto">
          <a:xfrm>
            <a:off x="6319260" y="4103676"/>
            <a:ext cx="364580" cy="242588"/>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5" name="Freeform 304">
            <a:extLst>
              <a:ext uri="{FF2B5EF4-FFF2-40B4-BE49-F238E27FC236}">
                <a16:creationId xmlns:a16="http://schemas.microsoft.com/office/drawing/2014/main" id="{D3B4867F-6253-4BD8-9C5E-9A21CA458B18}"/>
              </a:ext>
            </a:extLst>
          </p:cNvPr>
          <p:cNvSpPr>
            <a:spLocks/>
          </p:cNvSpPr>
          <p:nvPr/>
        </p:nvSpPr>
        <p:spPr bwMode="auto">
          <a:xfrm>
            <a:off x="6330475" y="4105473"/>
            <a:ext cx="353362" cy="230009"/>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6" name="Freeform 314">
            <a:extLst>
              <a:ext uri="{FF2B5EF4-FFF2-40B4-BE49-F238E27FC236}">
                <a16:creationId xmlns:a16="http://schemas.microsoft.com/office/drawing/2014/main" id="{7CABD95B-ADB5-4666-9126-CBD5483F1F4E}"/>
              </a:ext>
            </a:extLst>
          </p:cNvPr>
          <p:cNvSpPr>
            <a:spLocks/>
          </p:cNvSpPr>
          <p:nvPr/>
        </p:nvSpPr>
        <p:spPr bwMode="auto">
          <a:xfrm>
            <a:off x="6218298" y="4306729"/>
            <a:ext cx="117787" cy="122192"/>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FFFFFF"/>
          </a:solidFill>
          <a:ln w="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7" name="Freeform 315">
            <a:extLst>
              <a:ext uri="{FF2B5EF4-FFF2-40B4-BE49-F238E27FC236}">
                <a16:creationId xmlns:a16="http://schemas.microsoft.com/office/drawing/2014/main" id="{07B197BC-D0DB-4578-8F94-2FAC338CA234}"/>
              </a:ext>
            </a:extLst>
          </p:cNvPr>
          <p:cNvSpPr>
            <a:spLocks/>
          </p:cNvSpPr>
          <p:nvPr/>
        </p:nvSpPr>
        <p:spPr bwMode="auto">
          <a:xfrm>
            <a:off x="6218298" y="4306729"/>
            <a:ext cx="117787" cy="122192"/>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8" name="Freeform 317">
            <a:extLst>
              <a:ext uri="{FF2B5EF4-FFF2-40B4-BE49-F238E27FC236}">
                <a16:creationId xmlns:a16="http://schemas.microsoft.com/office/drawing/2014/main" id="{2DB2E52B-6D9B-402B-A311-B62B78C6AC41}"/>
              </a:ext>
            </a:extLst>
          </p:cNvPr>
          <p:cNvSpPr>
            <a:spLocks/>
          </p:cNvSpPr>
          <p:nvPr/>
        </p:nvSpPr>
        <p:spPr bwMode="auto">
          <a:xfrm>
            <a:off x="6616533" y="4096487"/>
            <a:ext cx="80394" cy="97036"/>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9" name="Line 50">
            <a:extLst>
              <a:ext uri="{FF2B5EF4-FFF2-40B4-BE49-F238E27FC236}">
                <a16:creationId xmlns:a16="http://schemas.microsoft.com/office/drawing/2014/main" id="{200748D6-D5C3-4F19-A0EE-13FAF8ED0B5B}"/>
              </a:ext>
            </a:extLst>
          </p:cNvPr>
          <p:cNvSpPr>
            <a:spLocks noChangeShapeType="1"/>
          </p:cNvSpPr>
          <p:nvPr/>
        </p:nvSpPr>
        <p:spPr bwMode="auto">
          <a:xfrm flipV="1">
            <a:off x="5827543" y="3417241"/>
            <a:ext cx="24306" cy="898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0" name="Line 52">
            <a:extLst>
              <a:ext uri="{FF2B5EF4-FFF2-40B4-BE49-F238E27FC236}">
                <a16:creationId xmlns:a16="http://schemas.microsoft.com/office/drawing/2014/main" id="{3B3AAE79-4F56-4B76-B260-738B6B59EE41}"/>
              </a:ext>
            </a:extLst>
          </p:cNvPr>
          <p:cNvSpPr>
            <a:spLocks noChangeShapeType="1"/>
          </p:cNvSpPr>
          <p:nvPr/>
        </p:nvSpPr>
        <p:spPr bwMode="auto">
          <a:xfrm flipV="1">
            <a:off x="5921026" y="3363331"/>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1" name="Line 53">
            <a:extLst>
              <a:ext uri="{FF2B5EF4-FFF2-40B4-BE49-F238E27FC236}">
                <a16:creationId xmlns:a16="http://schemas.microsoft.com/office/drawing/2014/main" id="{A916B4D3-0BD7-4553-B877-40115FFC84D3}"/>
              </a:ext>
            </a:extLst>
          </p:cNvPr>
          <p:cNvSpPr>
            <a:spLocks noChangeShapeType="1"/>
          </p:cNvSpPr>
          <p:nvPr/>
        </p:nvSpPr>
        <p:spPr bwMode="auto">
          <a:xfrm flipV="1">
            <a:off x="5965896" y="3336377"/>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2" name="Line 54">
            <a:extLst>
              <a:ext uri="{FF2B5EF4-FFF2-40B4-BE49-F238E27FC236}">
                <a16:creationId xmlns:a16="http://schemas.microsoft.com/office/drawing/2014/main" id="{A1C90E3F-B0E3-4C2B-A49C-BBBC4EC2A1E3}"/>
              </a:ext>
            </a:extLst>
          </p:cNvPr>
          <p:cNvSpPr>
            <a:spLocks noChangeShapeType="1"/>
          </p:cNvSpPr>
          <p:nvPr/>
        </p:nvSpPr>
        <p:spPr bwMode="auto">
          <a:xfrm flipV="1">
            <a:off x="6010768" y="3313018"/>
            <a:ext cx="24306" cy="1078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3" name="Line 55">
            <a:extLst>
              <a:ext uri="{FF2B5EF4-FFF2-40B4-BE49-F238E27FC236}">
                <a16:creationId xmlns:a16="http://schemas.microsoft.com/office/drawing/2014/main" id="{736767D7-DEAE-4C57-81F5-24F9F11E1A5B}"/>
              </a:ext>
            </a:extLst>
          </p:cNvPr>
          <p:cNvSpPr>
            <a:spLocks noChangeShapeType="1"/>
          </p:cNvSpPr>
          <p:nvPr/>
        </p:nvSpPr>
        <p:spPr bwMode="auto">
          <a:xfrm flipV="1">
            <a:off x="6059379" y="3286064"/>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4" name="Line 56">
            <a:extLst>
              <a:ext uri="{FF2B5EF4-FFF2-40B4-BE49-F238E27FC236}">
                <a16:creationId xmlns:a16="http://schemas.microsoft.com/office/drawing/2014/main" id="{19A33E4A-5A4A-413F-898B-7E1D3F28CA16}"/>
              </a:ext>
            </a:extLst>
          </p:cNvPr>
          <p:cNvSpPr>
            <a:spLocks noChangeShapeType="1"/>
          </p:cNvSpPr>
          <p:nvPr/>
        </p:nvSpPr>
        <p:spPr bwMode="auto">
          <a:xfrm flipV="1">
            <a:off x="6104251" y="3259110"/>
            <a:ext cx="2056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5" name="Line 57">
            <a:extLst>
              <a:ext uri="{FF2B5EF4-FFF2-40B4-BE49-F238E27FC236}">
                <a16:creationId xmlns:a16="http://schemas.microsoft.com/office/drawing/2014/main" id="{3020F429-3A16-4E07-86E9-4A8622B2E03D}"/>
              </a:ext>
            </a:extLst>
          </p:cNvPr>
          <p:cNvSpPr>
            <a:spLocks noChangeShapeType="1"/>
          </p:cNvSpPr>
          <p:nvPr/>
        </p:nvSpPr>
        <p:spPr bwMode="auto">
          <a:xfrm flipV="1">
            <a:off x="6149121" y="3233951"/>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6" name="Line 58">
            <a:extLst>
              <a:ext uri="{FF2B5EF4-FFF2-40B4-BE49-F238E27FC236}">
                <a16:creationId xmlns:a16="http://schemas.microsoft.com/office/drawing/2014/main" id="{E75891B8-56E4-4D96-81C6-9B5269B3C0B9}"/>
              </a:ext>
            </a:extLst>
          </p:cNvPr>
          <p:cNvSpPr>
            <a:spLocks noChangeShapeType="1"/>
          </p:cNvSpPr>
          <p:nvPr/>
        </p:nvSpPr>
        <p:spPr bwMode="auto">
          <a:xfrm flipV="1">
            <a:off x="6193992" y="3210590"/>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7" name="Line 59">
            <a:extLst>
              <a:ext uri="{FF2B5EF4-FFF2-40B4-BE49-F238E27FC236}">
                <a16:creationId xmlns:a16="http://schemas.microsoft.com/office/drawing/2014/main" id="{DAD8F4EB-4CC0-4F46-BB34-FF441062887E}"/>
              </a:ext>
            </a:extLst>
          </p:cNvPr>
          <p:cNvSpPr>
            <a:spLocks noChangeShapeType="1"/>
          </p:cNvSpPr>
          <p:nvPr/>
        </p:nvSpPr>
        <p:spPr bwMode="auto">
          <a:xfrm flipV="1">
            <a:off x="6242605" y="3183636"/>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8" name="Line 60">
            <a:extLst>
              <a:ext uri="{FF2B5EF4-FFF2-40B4-BE49-F238E27FC236}">
                <a16:creationId xmlns:a16="http://schemas.microsoft.com/office/drawing/2014/main" id="{F51AF3A1-D9B9-412E-AC0D-93C2D08FA5F2}"/>
              </a:ext>
            </a:extLst>
          </p:cNvPr>
          <p:cNvSpPr>
            <a:spLocks noChangeShapeType="1"/>
          </p:cNvSpPr>
          <p:nvPr/>
        </p:nvSpPr>
        <p:spPr bwMode="auto">
          <a:xfrm flipV="1">
            <a:off x="6287475" y="3156682"/>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9" name="Line 61">
            <a:extLst>
              <a:ext uri="{FF2B5EF4-FFF2-40B4-BE49-F238E27FC236}">
                <a16:creationId xmlns:a16="http://schemas.microsoft.com/office/drawing/2014/main" id="{18932BC8-387B-404D-BBB4-6059A8D4F3A5}"/>
              </a:ext>
            </a:extLst>
          </p:cNvPr>
          <p:cNvSpPr>
            <a:spLocks noChangeShapeType="1"/>
          </p:cNvSpPr>
          <p:nvPr/>
        </p:nvSpPr>
        <p:spPr bwMode="auto">
          <a:xfrm flipV="1">
            <a:off x="6332346" y="3133323"/>
            <a:ext cx="24306" cy="1078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0" name="Line 62">
            <a:extLst>
              <a:ext uri="{FF2B5EF4-FFF2-40B4-BE49-F238E27FC236}">
                <a16:creationId xmlns:a16="http://schemas.microsoft.com/office/drawing/2014/main" id="{6587B418-729D-4826-BA50-8137299264B5}"/>
              </a:ext>
            </a:extLst>
          </p:cNvPr>
          <p:cNvSpPr>
            <a:spLocks noChangeShapeType="1"/>
          </p:cNvSpPr>
          <p:nvPr/>
        </p:nvSpPr>
        <p:spPr bwMode="auto">
          <a:xfrm flipV="1">
            <a:off x="6377217" y="3106369"/>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1" name="Line 63">
            <a:extLst>
              <a:ext uri="{FF2B5EF4-FFF2-40B4-BE49-F238E27FC236}">
                <a16:creationId xmlns:a16="http://schemas.microsoft.com/office/drawing/2014/main" id="{D3AE5D42-46AB-4F99-91CF-FBB628921FB9}"/>
              </a:ext>
            </a:extLst>
          </p:cNvPr>
          <p:cNvSpPr>
            <a:spLocks noChangeShapeType="1"/>
          </p:cNvSpPr>
          <p:nvPr/>
        </p:nvSpPr>
        <p:spPr bwMode="auto">
          <a:xfrm flipV="1">
            <a:off x="6425828" y="3079415"/>
            <a:ext cx="2243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2" name="Line 64">
            <a:extLst>
              <a:ext uri="{FF2B5EF4-FFF2-40B4-BE49-F238E27FC236}">
                <a16:creationId xmlns:a16="http://schemas.microsoft.com/office/drawing/2014/main" id="{CBDBAC8F-EC86-4A06-8078-C76E7CFDBDEE}"/>
              </a:ext>
            </a:extLst>
          </p:cNvPr>
          <p:cNvSpPr>
            <a:spLocks noChangeShapeType="1"/>
          </p:cNvSpPr>
          <p:nvPr/>
        </p:nvSpPr>
        <p:spPr bwMode="auto">
          <a:xfrm flipV="1">
            <a:off x="6472568" y="3052461"/>
            <a:ext cx="24306" cy="1437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3" name="Line 65">
            <a:extLst>
              <a:ext uri="{FF2B5EF4-FFF2-40B4-BE49-F238E27FC236}">
                <a16:creationId xmlns:a16="http://schemas.microsoft.com/office/drawing/2014/main" id="{E9595BD0-EB05-4C81-A33E-848845A044DB}"/>
              </a:ext>
            </a:extLst>
          </p:cNvPr>
          <p:cNvSpPr>
            <a:spLocks noChangeShapeType="1"/>
          </p:cNvSpPr>
          <p:nvPr/>
        </p:nvSpPr>
        <p:spPr bwMode="auto">
          <a:xfrm flipV="1">
            <a:off x="6517440" y="3029100"/>
            <a:ext cx="24306" cy="1078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4" name="Line 66">
            <a:extLst>
              <a:ext uri="{FF2B5EF4-FFF2-40B4-BE49-F238E27FC236}">
                <a16:creationId xmlns:a16="http://schemas.microsoft.com/office/drawing/2014/main" id="{343846DD-FDFC-4AE4-842C-13FE81A87D1F}"/>
              </a:ext>
            </a:extLst>
          </p:cNvPr>
          <p:cNvSpPr>
            <a:spLocks noChangeShapeType="1"/>
          </p:cNvSpPr>
          <p:nvPr/>
        </p:nvSpPr>
        <p:spPr bwMode="auto">
          <a:xfrm flipV="1">
            <a:off x="6566051" y="3003941"/>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5" name="Line 67">
            <a:extLst>
              <a:ext uri="{FF2B5EF4-FFF2-40B4-BE49-F238E27FC236}">
                <a16:creationId xmlns:a16="http://schemas.microsoft.com/office/drawing/2014/main" id="{080184EE-D70C-47E9-810D-9C3037A24D00}"/>
              </a:ext>
            </a:extLst>
          </p:cNvPr>
          <p:cNvSpPr>
            <a:spLocks noChangeShapeType="1"/>
          </p:cNvSpPr>
          <p:nvPr/>
        </p:nvSpPr>
        <p:spPr bwMode="auto">
          <a:xfrm flipV="1">
            <a:off x="6610923" y="2976987"/>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6" name="Line 71">
            <a:extLst>
              <a:ext uri="{FF2B5EF4-FFF2-40B4-BE49-F238E27FC236}">
                <a16:creationId xmlns:a16="http://schemas.microsoft.com/office/drawing/2014/main" id="{EC5F9666-4433-4469-8E4E-DAA4A6111A02}"/>
              </a:ext>
            </a:extLst>
          </p:cNvPr>
          <p:cNvSpPr>
            <a:spLocks noChangeShapeType="1"/>
          </p:cNvSpPr>
          <p:nvPr/>
        </p:nvSpPr>
        <p:spPr bwMode="auto">
          <a:xfrm flipH="1" flipV="1">
            <a:off x="6410870" y="2896124"/>
            <a:ext cx="231836" cy="86254"/>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47" name="Group 396">
            <a:extLst>
              <a:ext uri="{FF2B5EF4-FFF2-40B4-BE49-F238E27FC236}">
                <a16:creationId xmlns:a16="http://schemas.microsoft.com/office/drawing/2014/main" id="{3227D05D-2647-4910-B5CE-EA9365F5714C}"/>
              </a:ext>
            </a:extLst>
          </p:cNvPr>
          <p:cNvGrpSpPr>
            <a:grpSpLocks/>
          </p:cNvGrpSpPr>
          <p:nvPr/>
        </p:nvGrpSpPr>
        <p:grpSpPr bwMode="auto">
          <a:xfrm>
            <a:off x="6713752" y="3390287"/>
            <a:ext cx="1151698" cy="609166"/>
            <a:chOff x="2582" y="2147"/>
            <a:chExt cx="616" cy="339"/>
          </a:xfrm>
        </p:grpSpPr>
        <p:sp>
          <p:nvSpPr>
            <p:cNvPr id="148" name="Line 93">
              <a:extLst>
                <a:ext uri="{FF2B5EF4-FFF2-40B4-BE49-F238E27FC236}">
                  <a16:creationId xmlns:a16="http://schemas.microsoft.com/office/drawing/2014/main" id="{7CCE4FB2-AE2D-4F3B-B585-97F902C2134C}"/>
                </a:ext>
              </a:extLst>
            </p:cNvPr>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9" name="Line 94">
              <a:extLst>
                <a:ext uri="{FF2B5EF4-FFF2-40B4-BE49-F238E27FC236}">
                  <a16:creationId xmlns:a16="http://schemas.microsoft.com/office/drawing/2014/main" id="{7B3B5439-36A5-4CD3-949E-308FD5412D1B}"/>
                </a:ext>
              </a:extLst>
            </p:cNvPr>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0" name="Line 95">
              <a:extLst>
                <a:ext uri="{FF2B5EF4-FFF2-40B4-BE49-F238E27FC236}">
                  <a16:creationId xmlns:a16="http://schemas.microsoft.com/office/drawing/2014/main" id="{854AF1C2-480C-4850-A87F-51E69BF4603F}"/>
                </a:ext>
              </a:extLst>
            </p:cNvPr>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1" name="Line 96">
              <a:extLst>
                <a:ext uri="{FF2B5EF4-FFF2-40B4-BE49-F238E27FC236}">
                  <a16:creationId xmlns:a16="http://schemas.microsoft.com/office/drawing/2014/main" id="{3075219A-956E-4D90-AADD-2424DAC26497}"/>
                </a:ext>
              </a:extLst>
            </p:cNvPr>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2" name="Line 126">
              <a:extLst>
                <a:ext uri="{FF2B5EF4-FFF2-40B4-BE49-F238E27FC236}">
                  <a16:creationId xmlns:a16="http://schemas.microsoft.com/office/drawing/2014/main" id="{E0AAF375-FBC3-4581-8830-4353375E583C}"/>
                </a:ext>
              </a:extLst>
            </p:cNvPr>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3" name="Line 127">
              <a:extLst>
                <a:ext uri="{FF2B5EF4-FFF2-40B4-BE49-F238E27FC236}">
                  <a16:creationId xmlns:a16="http://schemas.microsoft.com/office/drawing/2014/main" id="{D8EF2073-A2AD-4A1C-9F49-E6BCD38BFD0C}"/>
                </a:ext>
              </a:extLst>
            </p:cNvPr>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4" name="Line 128">
              <a:extLst>
                <a:ext uri="{FF2B5EF4-FFF2-40B4-BE49-F238E27FC236}">
                  <a16:creationId xmlns:a16="http://schemas.microsoft.com/office/drawing/2014/main" id="{304D8D4B-9683-4C4E-964E-368585A7CCBF}"/>
                </a:ext>
              </a:extLst>
            </p:cNvPr>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5" name="Line 129">
              <a:extLst>
                <a:ext uri="{FF2B5EF4-FFF2-40B4-BE49-F238E27FC236}">
                  <a16:creationId xmlns:a16="http://schemas.microsoft.com/office/drawing/2014/main" id="{29CED169-AC42-4A92-8DBD-D564B533E348}"/>
                </a:ext>
              </a:extLst>
            </p:cNvPr>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6" name="Line 72">
              <a:extLst>
                <a:ext uri="{FF2B5EF4-FFF2-40B4-BE49-F238E27FC236}">
                  <a16:creationId xmlns:a16="http://schemas.microsoft.com/office/drawing/2014/main" id="{C344D31B-17E9-4FFD-A7D1-AD94DDF62AEA}"/>
                </a:ext>
              </a:extLst>
            </p:cNvPr>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7" name="Line 73">
              <a:extLst>
                <a:ext uri="{FF2B5EF4-FFF2-40B4-BE49-F238E27FC236}">
                  <a16:creationId xmlns:a16="http://schemas.microsoft.com/office/drawing/2014/main" id="{200D0110-AD98-4404-954C-AD30880CD367}"/>
                </a:ext>
              </a:extLst>
            </p:cNvPr>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8" name="Line 74">
              <a:extLst>
                <a:ext uri="{FF2B5EF4-FFF2-40B4-BE49-F238E27FC236}">
                  <a16:creationId xmlns:a16="http://schemas.microsoft.com/office/drawing/2014/main" id="{6971DCD5-8C50-47D0-9921-338B7F801E1C}"/>
                </a:ext>
              </a:extLst>
            </p:cNvPr>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9" name="Line 75">
              <a:extLst>
                <a:ext uri="{FF2B5EF4-FFF2-40B4-BE49-F238E27FC236}">
                  <a16:creationId xmlns:a16="http://schemas.microsoft.com/office/drawing/2014/main" id="{9791E5B1-3362-4BE8-8CD3-77C16EB47049}"/>
                </a:ext>
              </a:extLst>
            </p:cNvPr>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0" name="Line 76">
              <a:extLst>
                <a:ext uri="{FF2B5EF4-FFF2-40B4-BE49-F238E27FC236}">
                  <a16:creationId xmlns:a16="http://schemas.microsoft.com/office/drawing/2014/main" id="{83D8EC8E-5748-4E03-8581-DA37A9D05E27}"/>
                </a:ext>
              </a:extLst>
            </p:cNvPr>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1" name="Line 77">
              <a:extLst>
                <a:ext uri="{FF2B5EF4-FFF2-40B4-BE49-F238E27FC236}">
                  <a16:creationId xmlns:a16="http://schemas.microsoft.com/office/drawing/2014/main" id="{4DA20750-FFE9-42F2-AF47-3B8AC04E14B1}"/>
                </a:ext>
              </a:extLst>
            </p:cNvPr>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2" name="Line 78">
              <a:extLst>
                <a:ext uri="{FF2B5EF4-FFF2-40B4-BE49-F238E27FC236}">
                  <a16:creationId xmlns:a16="http://schemas.microsoft.com/office/drawing/2014/main" id="{5385EE37-DE42-4E29-AA75-BE2A28F5530C}"/>
                </a:ext>
              </a:extLst>
            </p:cNvPr>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3" name="Line 79">
              <a:extLst>
                <a:ext uri="{FF2B5EF4-FFF2-40B4-BE49-F238E27FC236}">
                  <a16:creationId xmlns:a16="http://schemas.microsoft.com/office/drawing/2014/main" id="{81501C63-851F-45AC-969E-53A3FCFE508F}"/>
                </a:ext>
              </a:extLst>
            </p:cNvPr>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4" name="Line 80">
              <a:extLst>
                <a:ext uri="{FF2B5EF4-FFF2-40B4-BE49-F238E27FC236}">
                  <a16:creationId xmlns:a16="http://schemas.microsoft.com/office/drawing/2014/main" id="{E8D54E16-1A3C-416B-90E6-87371C1CE378}"/>
                </a:ext>
              </a:extLst>
            </p:cNvPr>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5" name="Line 81">
              <a:extLst>
                <a:ext uri="{FF2B5EF4-FFF2-40B4-BE49-F238E27FC236}">
                  <a16:creationId xmlns:a16="http://schemas.microsoft.com/office/drawing/2014/main" id="{94247A18-0A60-4E32-B047-3A41CB9CB708}"/>
                </a:ext>
              </a:extLst>
            </p:cNvPr>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6" name="Line 82">
              <a:extLst>
                <a:ext uri="{FF2B5EF4-FFF2-40B4-BE49-F238E27FC236}">
                  <a16:creationId xmlns:a16="http://schemas.microsoft.com/office/drawing/2014/main" id="{25D08488-D7B1-4467-940A-834FCD81DD2B}"/>
                </a:ext>
              </a:extLst>
            </p:cNvPr>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7" name="Line 83">
              <a:extLst>
                <a:ext uri="{FF2B5EF4-FFF2-40B4-BE49-F238E27FC236}">
                  <a16:creationId xmlns:a16="http://schemas.microsoft.com/office/drawing/2014/main" id="{C508AF19-DD24-4EFD-AB13-31A366F094B0}"/>
                </a:ext>
              </a:extLst>
            </p:cNvPr>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8" name="Line 84">
              <a:extLst>
                <a:ext uri="{FF2B5EF4-FFF2-40B4-BE49-F238E27FC236}">
                  <a16:creationId xmlns:a16="http://schemas.microsoft.com/office/drawing/2014/main" id="{C30F0F98-3F0E-4300-88AA-27D269BBED9F}"/>
                </a:ext>
              </a:extLst>
            </p:cNvPr>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9" name="Line 85">
              <a:extLst>
                <a:ext uri="{FF2B5EF4-FFF2-40B4-BE49-F238E27FC236}">
                  <a16:creationId xmlns:a16="http://schemas.microsoft.com/office/drawing/2014/main" id="{C06C4A4E-F228-4ABB-8CFB-92B0B658E9B2}"/>
                </a:ext>
              </a:extLst>
            </p:cNvPr>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0" name="Line 86">
              <a:extLst>
                <a:ext uri="{FF2B5EF4-FFF2-40B4-BE49-F238E27FC236}">
                  <a16:creationId xmlns:a16="http://schemas.microsoft.com/office/drawing/2014/main" id="{63BFED2A-EBAA-4356-9509-20CBA7C9A0B5}"/>
                </a:ext>
              </a:extLst>
            </p:cNvPr>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1" name="Line 87">
              <a:extLst>
                <a:ext uri="{FF2B5EF4-FFF2-40B4-BE49-F238E27FC236}">
                  <a16:creationId xmlns:a16="http://schemas.microsoft.com/office/drawing/2014/main" id="{E74B03FB-673F-4DF5-87DC-5B724DBB7EC1}"/>
                </a:ext>
              </a:extLst>
            </p:cNvPr>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2" name="Line 88">
              <a:extLst>
                <a:ext uri="{FF2B5EF4-FFF2-40B4-BE49-F238E27FC236}">
                  <a16:creationId xmlns:a16="http://schemas.microsoft.com/office/drawing/2014/main" id="{BD6897D7-4A3F-4859-8323-DF3E07A7E52E}"/>
                </a:ext>
              </a:extLst>
            </p:cNvPr>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3" name="Line 89">
              <a:extLst>
                <a:ext uri="{FF2B5EF4-FFF2-40B4-BE49-F238E27FC236}">
                  <a16:creationId xmlns:a16="http://schemas.microsoft.com/office/drawing/2014/main" id="{29E4E091-8CC4-45AA-BEB7-FF6CC038E7C0}"/>
                </a:ext>
              </a:extLst>
            </p:cNvPr>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4" name="Line 90">
              <a:extLst>
                <a:ext uri="{FF2B5EF4-FFF2-40B4-BE49-F238E27FC236}">
                  <a16:creationId xmlns:a16="http://schemas.microsoft.com/office/drawing/2014/main" id="{BE369ABF-5295-4790-B5CD-B52C25043C57}"/>
                </a:ext>
              </a:extLst>
            </p:cNvPr>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5" name="Line 91">
              <a:extLst>
                <a:ext uri="{FF2B5EF4-FFF2-40B4-BE49-F238E27FC236}">
                  <a16:creationId xmlns:a16="http://schemas.microsoft.com/office/drawing/2014/main" id="{5CE647AC-2232-40C7-9A8E-F11CA32C933D}"/>
                </a:ext>
              </a:extLst>
            </p:cNvPr>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6" name="Line 92">
              <a:extLst>
                <a:ext uri="{FF2B5EF4-FFF2-40B4-BE49-F238E27FC236}">
                  <a16:creationId xmlns:a16="http://schemas.microsoft.com/office/drawing/2014/main" id="{5D1F61CA-5538-49BD-B44E-E4894621D3CC}"/>
                </a:ext>
              </a:extLst>
            </p:cNvPr>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77" name="Line 123">
            <a:extLst>
              <a:ext uri="{FF2B5EF4-FFF2-40B4-BE49-F238E27FC236}">
                <a16:creationId xmlns:a16="http://schemas.microsoft.com/office/drawing/2014/main" id="{BACDC8EF-6AD2-45EF-90E8-2D9FEA87A663}"/>
              </a:ext>
            </a:extLst>
          </p:cNvPr>
          <p:cNvSpPr>
            <a:spLocks noChangeShapeType="1"/>
          </p:cNvSpPr>
          <p:nvPr/>
        </p:nvSpPr>
        <p:spPr bwMode="auto">
          <a:xfrm flipV="1">
            <a:off x="5771454" y="3489119"/>
            <a:ext cx="24306" cy="10782"/>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8" name="Line 124">
            <a:extLst>
              <a:ext uri="{FF2B5EF4-FFF2-40B4-BE49-F238E27FC236}">
                <a16:creationId xmlns:a16="http://schemas.microsoft.com/office/drawing/2014/main" id="{E46C0849-599B-4195-8BDB-169F877DF37C}"/>
              </a:ext>
            </a:extLst>
          </p:cNvPr>
          <p:cNvSpPr>
            <a:spLocks noChangeShapeType="1"/>
          </p:cNvSpPr>
          <p:nvPr/>
        </p:nvSpPr>
        <p:spPr bwMode="auto">
          <a:xfrm flipV="1">
            <a:off x="5820064" y="3463960"/>
            <a:ext cx="2430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9" name="Line 125">
            <a:extLst>
              <a:ext uri="{FF2B5EF4-FFF2-40B4-BE49-F238E27FC236}">
                <a16:creationId xmlns:a16="http://schemas.microsoft.com/office/drawing/2014/main" id="{767296AF-AA85-424C-A3AD-3A91751E39F1}"/>
              </a:ext>
            </a:extLst>
          </p:cNvPr>
          <p:cNvSpPr>
            <a:spLocks noChangeShapeType="1"/>
          </p:cNvSpPr>
          <p:nvPr/>
        </p:nvSpPr>
        <p:spPr bwMode="auto">
          <a:xfrm flipH="1" flipV="1">
            <a:off x="5840631" y="3437006"/>
            <a:ext cx="20566" cy="12579"/>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0" name="Line 253">
            <a:extLst>
              <a:ext uri="{FF2B5EF4-FFF2-40B4-BE49-F238E27FC236}">
                <a16:creationId xmlns:a16="http://schemas.microsoft.com/office/drawing/2014/main" id="{C87EC204-24C9-4CDB-9B0E-3D7DCC0AD4DB}"/>
              </a:ext>
            </a:extLst>
          </p:cNvPr>
          <p:cNvSpPr>
            <a:spLocks noChangeShapeType="1"/>
          </p:cNvSpPr>
          <p:nvPr/>
        </p:nvSpPr>
        <p:spPr bwMode="auto">
          <a:xfrm flipV="1">
            <a:off x="6115469" y="2910502"/>
            <a:ext cx="345883" cy="199461"/>
          </a:xfrm>
          <a:prstGeom prst="line">
            <a:avLst/>
          </a:prstGeom>
          <a:noFill/>
          <a:ln w="11113">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1" name="Freeform 305">
            <a:extLst>
              <a:ext uri="{FF2B5EF4-FFF2-40B4-BE49-F238E27FC236}">
                <a16:creationId xmlns:a16="http://schemas.microsoft.com/office/drawing/2014/main" id="{71034EDE-96EA-498E-8C81-E1003C9F9A32}"/>
              </a:ext>
            </a:extLst>
          </p:cNvPr>
          <p:cNvSpPr>
            <a:spLocks/>
          </p:cNvSpPr>
          <p:nvPr/>
        </p:nvSpPr>
        <p:spPr bwMode="auto">
          <a:xfrm>
            <a:off x="6055641" y="2863781"/>
            <a:ext cx="437495" cy="30548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 name="Freeform 306">
            <a:extLst>
              <a:ext uri="{FF2B5EF4-FFF2-40B4-BE49-F238E27FC236}">
                <a16:creationId xmlns:a16="http://schemas.microsoft.com/office/drawing/2014/main" id="{23C38DA8-D57C-45E6-BD68-535DA54E91AF}"/>
              </a:ext>
            </a:extLst>
          </p:cNvPr>
          <p:cNvSpPr>
            <a:spLocks/>
          </p:cNvSpPr>
          <p:nvPr/>
        </p:nvSpPr>
        <p:spPr bwMode="auto">
          <a:xfrm>
            <a:off x="6055641" y="2863781"/>
            <a:ext cx="437495" cy="30548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 name="Freeform 307">
            <a:extLst>
              <a:ext uri="{FF2B5EF4-FFF2-40B4-BE49-F238E27FC236}">
                <a16:creationId xmlns:a16="http://schemas.microsoft.com/office/drawing/2014/main" id="{F8FB193D-9154-4AF3-ABFE-AECC56404D29}"/>
              </a:ext>
            </a:extLst>
          </p:cNvPr>
          <p:cNvSpPr>
            <a:spLocks/>
          </p:cNvSpPr>
          <p:nvPr/>
        </p:nvSpPr>
        <p:spPr bwMode="auto">
          <a:xfrm>
            <a:off x="6063119" y="2863779"/>
            <a:ext cx="430017" cy="296497"/>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 name="Freeform 308">
            <a:extLst>
              <a:ext uri="{FF2B5EF4-FFF2-40B4-BE49-F238E27FC236}">
                <a16:creationId xmlns:a16="http://schemas.microsoft.com/office/drawing/2014/main" id="{62D2805C-6FC0-4541-A51A-95595BF8640D}"/>
              </a:ext>
            </a:extLst>
          </p:cNvPr>
          <p:cNvSpPr>
            <a:spLocks/>
          </p:cNvSpPr>
          <p:nvPr/>
        </p:nvSpPr>
        <p:spPr bwMode="auto">
          <a:xfrm>
            <a:off x="6072466" y="2867375"/>
            <a:ext cx="416929" cy="282122"/>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5" name="Freeform 309">
            <a:extLst>
              <a:ext uri="{FF2B5EF4-FFF2-40B4-BE49-F238E27FC236}">
                <a16:creationId xmlns:a16="http://schemas.microsoft.com/office/drawing/2014/main" id="{15DFF4FF-D338-4818-BDDE-DF1BB4966623}"/>
              </a:ext>
            </a:extLst>
          </p:cNvPr>
          <p:cNvSpPr>
            <a:spLocks/>
          </p:cNvSpPr>
          <p:nvPr/>
        </p:nvSpPr>
        <p:spPr bwMode="auto">
          <a:xfrm>
            <a:off x="6083685" y="2867373"/>
            <a:ext cx="405711" cy="273137"/>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6" name="Freeform 310">
            <a:extLst>
              <a:ext uri="{FF2B5EF4-FFF2-40B4-BE49-F238E27FC236}">
                <a16:creationId xmlns:a16="http://schemas.microsoft.com/office/drawing/2014/main" id="{60530C1A-C5AE-43AC-A768-13B385AF0640}"/>
              </a:ext>
            </a:extLst>
          </p:cNvPr>
          <p:cNvSpPr>
            <a:spLocks/>
          </p:cNvSpPr>
          <p:nvPr/>
        </p:nvSpPr>
        <p:spPr bwMode="auto">
          <a:xfrm>
            <a:off x="6093031" y="2867375"/>
            <a:ext cx="392624" cy="262355"/>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7" name="Freeform 311">
            <a:extLst>
              <a:ext uri="{FF2B5EF4-FFF2-40B4-BE49-F238E27FC236}">
                <a16:creationId xmlns:a16="http://schemas.microsoft.com/office/drawing/2014/main" id="{9FAD0494-80CD-4A63-8D81-82AFBC9CC588}"/>
              </a:ext>
            </a:extLst>
          </p:cNvPr>
          <p:cNvSpPr>
            <a:spLocks/>
          </p:cNvSpPr>
          <p:nvPr/>
        </p:nvSpPr>
        <p:spPr bwMode="auto">
          <a:xfrm>
            <a:off x="6104251" y="2867373"/>
            <a:ext cx="377667" cy="253370"/>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8" name="Freeform 312">
            <a:extLst>
              <a:ext uri="{FF2B5EF4-FFF2-40B4-BE49-F238E27FC236}">
                <a16:creationId xmlns:a16="http://schemas.microsoft.com/office/drawing/2014/main" id="{6741DB7D-46CA-4BC9-B4A6-39E41535A99B}"/>
              </a:ext>
            </a:extLst>
          </p:cNvPr>
          <p:cNvSpPr>
            <a:spLocks/>
          </p:cNvSpPr>
          <p:nvPr/>
        </p:nvSpPr>
        <p:spPr bwMode="auto">
          <a:xfrm>
            <a:off x="6115469" y="2869170"/>
            <a:ext cx="366450" cy="240791"/>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9" name="Freeform 313">
            <a:extLst>
              <a:ext uri="{FF2B5EF4-FFF2-40B4-BE49-F238E27FC236}">
                <a16:creationId xmlns:a16="http://schemas.microsoft.com/office/drawing/2014/main" id="{D3866F84-04B0-4CCF-B557-D6725E382068}"/>
              </a:ext>
            </a:extLst>
          </p:cNvPr>
          <p:cNvSpPr>
            <a:spLocks/>
          </p:cNvSpPr>
          <p:nvPr/>
        </p:nvSpPr>
        <p:spPr bwMode="auto">
          <a:xfrm>
            <a:off x="6124816" y="2869171"/>
            <a:ext cx="353362" cy="230009"/>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0" name="Freeform 316">
            <a:extLst>
              <a:ext uri="{FF2B5EF4-FFF2-40B4-BE49-F238E27FC236}">
                <a16:creationId xmlns:a16="http://schemas.microsoft.com/office/drawing/2014/main" id="{99F570E8-E8B8-4BFE-9DBD-D0627D250090}"/>
              </a:ext>
            </a:extLst>
          </p:cNvPr>
          <p:cNvSpPr>
            <a:spLocks/>
          </p:cNvSpPr>
          <p:nvPr/>
        </p:nvSpPr>
        <p:spPr bwMode="auto">
          <a:xfrm>
            <a:off x="6048160" y="3059646"/>
            <a:ext cx="84134" cy="109613"/>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1" name="Freeform 120">
            <a:extLst>
              <a:ext uri="{FF2B5EF4-FFF2-40B4-BE49-F238E27FC236}">
                <a16:creationId xmlns:a16="http://schemas.microsoft.com/office/drawing/2014/main" id="{1128211C-C94E-4D86-824F-99DA59B536C5}"/>
              </a:ext>
            </a:extLst>
          </p:cNvPr>
          <p:cNvSpPr>
            <a:spLocks/>
          </p:cNvSpPr>
          <p:nvPr/>
        </p:nvSpPr>
        <p:spPr bwMode="auto">
          <a:xfrm>
            <a:off x="4817939" y="3738893"/>
            <a:ext cx="121526" cy="123990"/>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FFFFFF"/>
          </a:solidFill>
          <a:ln w="0">
            <a:solidFill>
              <a:srgbClr val="CC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535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208 0.03542 L 0.08351 -0.06759 " pathEditMode="relative" rAng="0" ptsTypes="AA">
                                      <p:cBhvr>
                                        <p:cTn id="6" dur="2000" fill="hold"/>
                                        <p:tgtEl>
                                          <p:spTgt spid="4"/>
                                        </p:tgtEl>
                                        <p:attrNameLst>
                                          <p:attrName>ppt_x</p:attrName>
                                          <p:attrName>ppt_y</p:attrName>
                                        </p:attrNameLst>
                                      </p:cBhvr>
                                      <p:rCtr x="6771" y="-5162"/>
                                    </p:animMotion>
                                  </p:childTnLst>
                                </p:cTn>
                              </p:par>
                              <p:par>
                                <p:cTn id="7" presetID="42" presetClass="path" presetSubtype="0" accel="50000" decel="50000" fill="hold" nodeType="withEffect">
                                  <p:stCondLst>
                                    <p:cond delay="0"/>
                                  </p:stCondLst>
                                  <p:childTnLst>
                                    <p:animMotion origin="layout" path="M 2.77778E-7 -1.48148E-6 L -0.1184 0.11875 " pathEditMode="relative" rAng="0" ptsTypes="AA">
                                      <p:cBhvr>
                                        <p:cTn id="8" dur="2000" fill="hold"/>
                                        <p:tgtEl>
                                          <p:spTgt spid="7"/>
                                        </p:tgtEl>
                                        <p:attrNameLst>
                                          <p:attrName>ppt_x</p:attrName>
                                          <p:attrName>ppt_y</p:attrName>
                                        </p:attrNameLst>
                                      </p:cBhvr>
                                      <p:rCtr x="-5920"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0BEE-3F24-4A74-A15A-3DB4BDF4C96D}"/>
              </a:ext>
            </a:extLst>
          </p:cNvPr>
          <p:cNvSpPr>
            <a:spLocks noGrp="1"/>
          </p:cNvSpPr>
          <p:nvPr>
            <p:ph type="title"/>
          </p:nvPr>
        </p:nvSpPr>
        <p:spPr>
          <a:xfrm>
            <a:off x="343458" y="310207"/>
            <a:ext cx="11501908" cy="484748"/>
          </a:xfrm>
        </p:spPr>
        <p:txBody>
          <a:bodyPr/>
          <a:lstStyle/>
          <a:p>
            <a:r>
              <a:rPr lang="en-US" dirty="0"/>
              <a:t>Compact FFA FODO Cell – How Does it Work?</a:t>
            </a:r>
          </a:p>
        </p:txBody>
      </p:sp>
      <p:sp>
        <p:nvSpPr>
          <p:cNvPr id="4" name="Content Placeholder 2">
            <a:extLst>
              <a:ext uri="{FF2B5EF4-FFF2-40B4-BE49-F238E27FC236}">
                <a16:creationId xmlns:a16="http://schemas.microsoft.com/office/drawing/2014/main" id="{304746C0-FD0B-4F2C-B6EE-634F0F94B5F0}"/>
              </a:ext>
            </a:extLst>
          </p:cNvPr>
          <p:cNvSpPr txBox="1">
            <a:spLocks/>
          </p:cNvSpPr>
          <p:nvPr/>
        </p:nvSpPr>
        <p:spPr>
          <a:xfrm>
            <a:off x="1780199" y="800823"/>
            <a:ext cx="9224653" cy="1358289"/>
          </a:xfrm>
          <a:prstGeom prst="rect">
            <a:avLst/>
          </a:prstGeom>
        </p:spPr>
        <p:txBody>
          <a:bodyPr>
            <a:normAutofit fontScale="925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base" latinLnBrk="0" hangingPunct="1">
              <a:lnSpc>
                <a:spcPts val="2999"/>
              </a:lnSpc>
              <a:spcBef>
                <a:spcPts val="600"/>
              </a:spcBef>
              <a:spcAft>
                <a:spcPts val="600"/>
              </a:spcAft>
              <a:buClr>
                <a:srgbClr val="1E7640"/>
              </a:buClr>
              <a:buSzTx/>
              <a:buFont typeface="Arial" charset="0"/>
              <a:buChar char="•"/>
              <a:tabLst/>
              <a:defRPr/>
            </a:pP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Large momentum acceptance FFA cell, configured with combined function magnets capable of transporting multiple energy beams through the same string of permanent magnets </a:t>
            </a:r>
            <a:r>
              <a:rPr kumimoji="0" lang="en-US" sz="1999" b="0" i="0" u="none" strike="noStrike" kern="1200" cap="none" spc="0" normalizeH="0" baseline="0" noProof="0" dirty="0">
                <a:ln>
                  <a:noFill/>
                </a:ln>
                <a:solidFill>
                  <a:srgbClr val="002060"/>
                </a:solidFill>
                <a:effectLst/>
                <a:uLnTx/>
                <a:uFillTx/>
                <a:latin typeface="Symbol" panose="05050102010706020507" pitchFamily="18" charset="2"/>
                <a:ea typeface="+mn-ea"/>
                <a:cs typeface="+mn-cs"/>
              </a:rPr>
              <a:t>(</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six beams with energies spanning a factor of two)</a:t>
            </a:r>
          </a:p>
          <a:p>
            <a:pPr marL="230188" marR="0" lvl="0" indent="-230188" algn="l" defTabSz="914400" rtl="0" eaLnBrk="1" fontAlgn="base" latinLnBrk="0" hangingPunct="1">
              <a:lnSpc>
                <a:spcPts val="2999"/>
              </a:lnSpc>
              <a:spcBef>
                <a:spcPts val="600"/>
              </a:spcBef>
              <a:spcAft>
                <a:spcPts val="600"/>
              </a:spcAft>
              <a:buClr>
                <a:srgbClr val="1E7640"/>
              </a:buClr>
              <a:buSzTx/>
              <a:buFont typeface="Arial" charset="0"/>
              <a:buChar char="•"/>
              <a:tabLst/>
              <a:defRPr/>
            </a:pPr>
            <a:endParaRPr kumimoji="0" lang="en-US" sz="2399" b="0" i="0" u="none" strike="noStrike" kern="1200" cap="none" spc="0" normalizeH="0" baseline="0" noProof="0" dirty="0">
              <a:ln>
                <a:noFill/>
              </a:ln>
              <a:solidFill>
                <a:srgbClr val="002060"/>
              </a:solidFill>
              <a:effectLst/>
              <a:uLnTx/>
              <a:uFillTx/>
              <a:latin typeface="Arial"/>
              <a:ea typeface="+mn-ea"/>
              <a:cs typeface="+mn-cs"/>
            </a:endParaRPr>
          </a:p>
          <a:p>
            <a:pPr marL="230188" marR="0" lvl="0" indent="-230188" algn="l" defTabSz="914400" rtl="0" eaLnBrk="1" fontAlgn="base" latinLnBrk="0" hangingPunct="1">
              <a:lnSpc>
                <a:spcPts val="2999"/>
              </a:lnSpc>
              <a:spcBef>
                <a:spcPts val="600"/>
              </a:spcBef>
              <a:spcAft>
                <a:spcPts val="600"/>
              </a:spcAft>
              <a:buClr>
                <a:srgbClr val="1E7640"/>
              </a:buClr>
              <a:buSzTx/>
              <a:buFont typeface="Arial" charset="0"/>
              <a:buChar char="•"/>
              <a:tabLst/>
              <a:defRPr/>
            </a:pPr>
            <a:endParaRPr kumimoji="0" lang="en-US" sz="2399" b="0" i="0" u="none" strike="noStrike" kern="1200" cap="none" spc="0" normalizeH="0" baseline="0" noProof="0" dirty="0">
              <a:ln>
                <a:noFill/>
              </a:ln>
              <a:solidFill>
                <a:srgbClr val="002060"/>
              </a:solidFill>
              <a:effectLst/>
              <a:uLnTx/>
              <a:uFillTx/>
              <a:latin typeface="Arial"/>
              <a:ea typeface="+mn-ea"/>
              <a:cs typeface="+mn-cs"/>
            </a:endParaRPr>
          </a:p>
        </p:txBody>
      </p:sp>
      <p:sp>
        <p:nvSpPr>
          <p:cNvPr id="5" name="TextBox 4">
            <a:extLst>
              <a:ext uri="{FF2B5EF4-FFF2-40B4-BE49-F238E27FC236}">
                <a16:creationId xmlns:a16="http://schemas.microsoft.com/office/drawing/2014/main" id="{27E49810-180A-4181-845C-62E05673DD94}"/>
              </a:ext>
            </a:extLst>
          </p:cNvPr>
          <p:cNvSpPr txBox="1"/>
          <p:nvPr/>
        </p:nvSpPr>
        <p:spPr>
          <a:xfrm>
            <a:off x="8840825" y="3524010"/>
            <a:ext cx="883501" cy="52308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Arial" charset="0"/>
              </a:rPr>
              <a:t>1 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Arial" charset="0"/>
              </a:rPr>
              <a:t>50 T/m</a:t>
            </a:r>
          </a:p>
        </p:txBody>
      </p:sp>
      <p:pic>
        <p:nvPicPr>
          <p:cNvPr id="6" name="Picture 5">
            <a:extLst>
              <a:ext uri="{FF2B5EF4-FFF2-40B4-BE49-F238E27FC236}">
                <a16:creationId xmlns:a16="http://schemas.microsoft.com/office/drawing/2014/main" id="{F865B7C7-2C9A-4847-899C-F8E6B33A4F2C}"/>
              </a:ext>
            </a:extLst>
          </p:cNvPr>
          <p:cNvPicPr>
            <a:picLocks noChangeAspect="1"/>
          </p:cNvPicPr>
          <p:nvPr/>
        </p:nvPicPr>
        <p:blipFill>
          <a:blip r:embed="rId2"/>
          <a:stretch>
            <a:fillRect/>
          </a:stretch>
        </p:blipFill>
        <p:spPr>
          <a:xfrm>
            <a:off x="8335566" y="2582817"/>
            <a:ext cx="3388481" cy="2596621"/>
          </a:xfrm>
          <a:prstGeom prst="rect">
            <a:avLst/>
          </a:prstGeom>
        </p:spPr>
      </p:pic>
      <p:grpSp>
        <p:nvGrpSpPr>
          <p:cNvPr id="7" name="Group 6">
            <a:extLst>
              <a:ext uri="{FF2B5EF4-FFF2-40B4-BE49-F238E27FC236}">
                <a16:creationId xmlns:a16="http://schemas.microsoft.com/office/drawing/2014/main" id="{AEED79E1-0A42-4067-8C07-0CA5CFFFF5DA}"/>
              </a:ext>
            </a:extLst>
          </p:cNvPr>
          <p:cNvGrpSpPr/>
          <p:nvPr/>
        </p:nvGrpSpPr>
        <p:grpSpPr>
          <a:xfrm>
            <a:off x="4727325" y="2582817"/>
            <a:ext cx="3314337" cy="2596621"/>
            <a:chOff x="5331964" y="2754091"/>
            <a:chExt cx="3315200" cy="2597297"/>
          </a:xfrm>
        </p:grpSpPr>
        <p:pic>
          <p:nvPicPr>
            <p:cNvPr id="8" name="Picture 7">
              <a:extLst>
                <a:ext uri="{FF2B5EF4-FFF2-40B4-BE49-F238E27FC236}">
                  <a16:creationId xmlns:a16="http://schemas.microsoft.com/office/drawing/2014/main" id="{5537F582-E2B6-42F9-AB14-D7F7138D8232}"/>
                </a:ext>
              </a:extLst>
            </p:cNvPr>
            <p:cNvPicPr>
              <a:picLocks noChangeAspect="1"/>
            </p:cNvPicPr>
            <p:nvPr/>
          </p:nvPicPr>
          <p:blipFill>
            <a:blip r:embed="rId3"/>
            <a:stretch>
              <a:fillRect/>
            </a:stretch>
          </p:blipFill>
          <p:spPr>
            <a:xfrm>
              <a:off x="5331964" y="2754091"/>
              <a:ext cx="3315200" cy="2597297"/>
            </a:xfrm>
            <a:prstGeom prst="rect">
              <a:avLst/>
            </a:prstGeom>
          </p:spPr>
        </p:pic>
        <p:sp>
          <p:nvSpPr>
            <p:cNvPr id="9" name="TextBox 8">
              <a:extLst>
                <a:ext uri="{FF2B5EF4-FFF2-40B4-BE49-F238E27FC236}">
                  <a16:creationId xmlns:a16="http://schemas.microsoft.com/office/drawing/2014/main" id="{D627C4DD-C4E6-41B6-89D3-9DA1B7DC601C}"/>
                </a:ext>
              </a:extLst>
            </p:cNvPr>
            <p:cNvSpPr txBox="1"/>
            <p:nvPr/>
          </p:nvSpPr>
          <p:spPr>
            <a:xfrm>
              <a:off x="7760992" y="4828168"/>
              <a:ext cx="883731" cy="52322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Arial" charset="0"/>
                </a:rPr>
                <a:t>1 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Arial" charset="0"/>
                </a:rPr>
                <a:t>50 T/m</a:t>
              </a:r>
            </a:p>
          </p:txBody>
        </p:sp>
      </p:grpSp>
      <p:grpSp>
        <p:nvGrpSpPr>
          <p:cNvPr id="10" name="Group 9">
            <a:extLst>
              <a:ext uri="{FF2B5EF4-FFF2-40B4-BE49-F238E27FC236}">
                <a16:creationId xmlns:a16="http://schemas.microsoft.com/office/drawing/2014/main" id="{493567A2-3FD1-48C8-A647-17DC33658935}"/>
              </a:ext>
            </a:extLst>
          </p:cNvPr>
          <p:cNvGrpSpPr/>
          <p:nvPr/>
        </p:nvGrpSpPr>
        <p:grpSpPr>
          <a:xfrm>
            <a:off x="6691346" y="2199576"/>
            <a:ext cx="3676657" cy="338466"/>
            <a:chOff x="6699567" y="5595462"/>
            <a:chExt cx="3328743" cy="338554"/>
          </a:xfrm>
        </p:grpSpPr>
        <p:sp>
          <p:nvSpPr>
            <p:cNvPr id="11" name="TextBox 10">
              <a:extLst>
                <a:ext uri="{FF2B5EF4-FFF2-40B4-BE49-F238E27FC236}">
                  <a16:creationId xmlns:a16="http://schemas.microsoft.com/office/drawing/2014/main" id="{D77FB5F0-5BCC-4E36-B13A-A91B792D9CDD}"/>
                </a:ext>
              </a:extLst>
            </p:cNvPr>
            <p:cNvSpPr txBox="1"/>
            <p:nvPr/>
          </p:nvSpPr>
          <p:spPr>
            <a:xfrm>
              <a:off x="7336898" y="5595462"/>
              <a:ext cx="2691412" cy="33855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charset="0"/>
                  <a:ea typeface="+mn-ea"/>
                  <a:cs typeface="Arial" charset="0"/>
                </a:rPr>
                <a:t>magnets: from 38cm</a:t>
              </a:r>
              <a:r>
                <a:rPr kumimoji="0" lang="en-GB" sz="1600" b="0" i="0" u="none" strike="noStrike" kern="1200" cap="none" spc="0" normalizeH="0" baseline="30000" noProof="0" dirty="0">
                  <a:ln>
                    <a:noFill/>
                  </a:ln>
                  <a:solidFill>
                    <a:srgbClr val="002060"/>
                  </a:solidFill>
                  <a:effectLst/>
                  <a:uLnTx/>
                  <a:uFillTx/>
                  <a:latin typeface="Arial" charset="0"/>
                  <a:ea typeface="+mn-ea"/>
                  <a:cs typeface="Arial" charset="0"/>
                </a:rPr>
                <a:t>2</a:t>
              </a:r>
              <a:r>
                <a:rPr kumimoji="0" lang="en-GB" sz="1600" b="0" i="0" u="none" strike="noStrike" kern="1200" cap="none" spc="0" normalizeH="0" baseline="0" noProof="0" dirty="0">
                  <a:ln>
                    <a:noFill/>
                  </a:ln>
                  <a:solidFill>
                    <a:srgbClr val="002060"/>
                  </a:solidFill>
                  <a:effectLst/>
                  <a:uLnTx/>
                  <a:uFillTx/>
                  <a:latin typeface="Arial" charset="0"/>
                  <a:ea typeface="+mn-ea"/>
                  <a:cs typeface="Arial" charset="0"/>
                </a:rPr>
                <a:t> to 78cm</a:t>
              </a:r>
              <a:r>
                <a:rPr kumimoji="0" lang="en-GB" sz="1600" b="0" i="0" u="none" strike="noStrike" kern="1200" cap="none" spc="0" normalizeH="0" baseline="30000" noProof="0" dirty="0">
                  <a:ln>
                    <a:noFill/>
                  </a:ln>
                  <a:solidFill>
                    <a:srgbClr val="002060"/>
                  </a:solidFill>
                  <a:effectLst/>
                  <a:uLnTx/>
                  <a:uFillTx/>
                  <a:latin typeface="Arial" charset="0"/>
                  <a:ea typeface="+mn-ea"/>
                  <a:cs typeface="Arial" charset="0"/>
                </a:rPr>
                <a:t>2</a:t>
              </a:r>
            </a:p>
          </p:txBody>
        </p:sp>
        <p:pic>
          <p:nvPicPr>
            <p:cNvPr id="12" name="Picture 11" descr="Logo_RR6.jpeg">
              <a:extLst>
                <a:ext uri="{FF2B5EF4-FFF2-40B4-BE49-F238E27FC236}">
                  <a16:creationId xmlns:a16="http://schemas.microsoft.com/office/drawing/2014/main" id="{5DD1ACAF-7B66-4BD9-B11D-E1450704B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567" y="5668859"/>
              <a:ext cx="700881" cy="174981"/>
            </a:xfrm>
            <a:prstGeom prst="rect">
              <a:avLst/>
            </a:prstGeom>
            <a:solidFill>
              <a:schemeClr val="bg1"/>
            </a:solidFill>
          </p:spPr>
        </p:pic>
      </p:grpSp>
      <p:grpSp>
        <p:nvGrpSpPr>
          <p:cNvPr id="13" name="Group 12">
            <a:extLst>
              <a:ext uri="{FF2B5EF4-FFF2-40B4-BE49-F238E27FC236}">
                <a16:creationId xmlns:a16="http://schemas.microsoft.com/office/drawing/2014/main" id="{61093A2D-DA8B-40C8-A1F1-F66C363F5F8B}"/>
              </a:ext>
            </a:extLst>
          </p:cNvPr>
          <p:cNvGrpSpPr/>
          <p:nvPr/>
        </p:nvGrpSpPr>
        <p:grpSpPr>
          <a:xfrm>
            <a:off x="107632" y="2130539"/>
            <a:ext cx="4520095" cy="4639291"/>
            <a:chOff x="323617" y="2130201"/>
            <a:chExt cx="4521272" cy="4640499"/>
          </a:xfrm>
        </p:grpSpPr>
        <p:grpSp>
          <p:nvGrpSpPr>
            <p:cNvPr id="14" name="Group 13">
              <a:extLst>
                <a:ext uri="{FF2B5EF4-FFF2-40B4-BE49-F238E27FC236}">
                  <a16:creationId xmlns:a16="http://schemas.microsoft.com/office/drawing/2014/main" id="{8B1B8FCD-F919-4A5F-8E12-1E32304BBE96}"/>
                </a:ext>
              </a:extLst>
            </p:cNvPr>
            <p:cNvGrpSpPr/>
            <p:nvPr/>
          </p:nvGrpSpPr>
          <p:grpSpPr>
            <a:xfrm>
              <a:off x="323617" y="2130201"/>
              <a:ext cx="4521272" cy="4640499"/>
              <a:chOff x="4683355" y="2156098"/>
              <a:chExt cx="4039081" cy="4177589"/>
            </a:xfrm>
          </p:grpSpPr>
          <p:pic>
            <p:nvPicPr>
              <p:cNvPr id="16" name="Picture 15">
                <a:extLst>
                  <a:ext uri="{FF2B5EF4-FFF2-40B4-BE49-F238E27FC236}">
                    <a16:creationId xmlns:a16="http://schemas.microsoft.com/office/drawing/2014/main" id="{90DBBC9A-58B6-4EE2-87E3-D4AF032E62E8}"/>
                  </a:ext>
                </a:extLst>
              </p:cNvPr>
              <p:cNvPicPr>
                <a:picLocks noChangeAspect="1"/>
              </p:cNvPicPr>
              <p:nvPr/>
            </p:nvPicPr>
            <p:blipFill>
              <a:blip r:embed="rId5"/>
              <a:stretch>
                <a:fillRect/>
              </a:stretch>
            </p:blipFill>
            <p:spPr>
              <a:xfrm>
                <a:off x="4683355" y="2156098"/>
                <a:ext cx="4039081" cy="4177589"/>
              </a:xfrm>
              <a:prstGeom prst="rect">
                <a:avLst/>
              </a:prstGeom>
            </p:spPr>
          </p:pic>
          <p:sp>
            <p:nvSpPr>
              <p:cNvPr id="17" name="TextBox 16">
                <a:extLst>
                  <a:ext uri="{FF2B5EF4-FFF2-40B4-BE49-F238E27FC236}">
                    <a16:creationId xmlns:a16="http://schemas.microsoft.com/office/drawing/2014/main" id="{0553E652-A626-4974-A300-BDBDE5262474}"/>
                  </a:ext>
                </a:extLst>
              </p:cNvPr>
              <p:cNvSpPr txBox="1"/>
              <p:nvPr/>
            </p:nvSpPr>
            <p:spPr>
              <a:xfrm>
                <a:off x="5325239" y="2864939"/>
                <a:ext cx="365310"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42230647-97AE-42F5-95B0-72D27711296B}"/>
                  </a:ext>
                </a:extLst>
              </p:cNvPr>
              <p:cNvSpPr/>
              <p:nvPr/>
            </p:nvSpPr>
            <p:spPr>
              <a:xfrm>
                <a:off x="7585353" y="2391287"/>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C0FE549-BB6C-4E49-96BA-3ED3ED328CCC}"/>
                  </a:ext>
                </a:extLst>
              </p:cNvPr>
              <p:cNvSpPr/>
              <p:nvPr/>
            </p:nvSpPr>
            <p:spPr>
              <a:xfrm>
                <a:off x="5206873" y="2378459"/>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E8347B0B-858E-440C-9271-C70F2029A333}"/>
                  </a:ext>
                </a:extLst>
              </p:cNvPr>
              <p:cNvSpPr/>
              <p:nvPr/>
            </p:nvSpPr>
            <p:spPr>
              <a:xfrm>
                <a:off x="5964496" y="2269208"/>
                <a:ext cx="1518045" cy="163940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6A4E208D-C883-4622-BE8D-4FD654593F66}"/>
                  </a:ext>
                </a:extLst>
              </p:cNvPr>
              <p:cNvSpPr txBox="1"/>
              <p:nvPr/>
            </p:nvSpPr>
            <p:spPr>
              <a:xfrm>
                <a:off x="6606380" y="2878839"/>
                <a:ext cx="350592"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BF</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88548B2A-9FE7-41E9-8A4B-D9943E9D4205}"/>
                  </a:ext>
                </a:extLst>
              </p:cNvPr>
              <p:cNvSpPr txBox="1"/>
              <p:nvPr/>
            </p:nvSpPr>
            <p:spPr>
              <a:xfrm>
                <a:off x="7781569" y="2875072"/>
                <a:ext cx="365310"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A29E0080-EB52-41D2-94D7-C788DE12C9A6}"/>
                  </a:ext>
                </a:extLst>
              </p:cNvPr>
              <p:cNvSpPr txBox="1"/>
              <p:nvPr/>
            </p:nvSpPr>
            <p:spPr>
              <a:xfrm>
                <a:off x="6532600" y="6079351"/>
                <a:ext cx="350592"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BF</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7F36D19B-A490-486E-8CC6-C47E9E4003F2}"/>
                  </a:ext>
                </a:extLst>
              </p:cNvPr>
              <p:cNvSpPr txBox="1"/>
              <p:nvPr/>
            </p:nvSpPr>
            <p:spPr>
              <a:xfrm>
                <a:off x="7754371" y="6068019"/>
                <a:ext cx="365310"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52DB0A3-262D-44B1-A2A3-76B43AC31222}"/>
                  </a:ext>
                </a:extLst>
              </p:cNvPr>
              <p:cNvSpPr txBox="1"/>
              <p:nvPr/>
            </p:nvSpPr>
            <p:spPr>
              <a:xfrm>
                <a:off x="5339819" y="6079350"/>
                <a:ext cx="365310" cy="2532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91297377-DD60-441B-8734-449834A14716}"/>
                  </a:ext>
                </a:extLst>
              </p:cNvPr>
              <p:cNvSpPr/>
              <p:nvPr/>
            </p:nvSpPr>
            <p:spPr>
              <a:xfrm>
                <a:off x="5192292" y="6018791"/>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A9FB7C21-3D5E-4D9B-8571-B9A7FAD02816}"/>
                  </a:ext>
                </a:extLst>
              </p:cNvPr>
              <p:cNvSpPr/>
              <p:nvPr/>
            </p:nvSpPr>
            <p:spPr>
              <a:xfrm>
                <a:off x="5967235" y="6018791"/>
                <a:ext cx="1515306" cy="760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438FBC3-3AB8-4626-836E-90542645EA6E}"/>
                  </a:ext>
                </a:extLst>
              </p:cNvPr>
              <p:cNvSpPr/>
              <p:nvPr/>
            </p:nvSpPr>
            <p:spPr>
              <a:xfrm>
                <a:off x="7585353" y="6019917"/>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Rectangle 14">
              <a:extLst>
                <a:ext uri="{FF2B5EF4-FFF2-40B4-BE49-F238E27FC236}">
                  <a16:creationId xmlns:a16="http://schemas.microsoft.com/office/drawing/2014/main" id="{36E8F0FE-CB67-4703-84EE-297EA4521C67}"/>
                </a:ext>
              </a:extLst>
            </p:cNvPr>
            <p:cNvSpPr/>
            <p:nvPr/>
          </p:nvSpPr>
          <p:spPr>
            <a:xfrm>
              <a:off x="4315058" y="2130201"/>
              <a:ext cx="512320" cy="448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9" name="Content Placeholder 2">
            <a:extLst>
              <a:ext uri="{FF2B5EF4-FFF2-40B4-BE49-F238E27FC236}">
                <a16:creationId xmlns:a16="http://schemas.microsoft.com/office/drawing/2014/main" id="{E3800BD6-F5B9-485F-9C02-C85D3A8D7B6A}"/>
              </a:ext>
            </a:extLst>
          </p:cNvPr>
          <p:cNvSpPr txBox="1">
            <a:spLocks/>
          </p:cNvSpPr>
          <p:nvPr/>
        </p:nvSpPr>
        <p:spPr>
          <a:xfrm>
            <a:off x="4627727" y="5382763"/>
            <a:ext cx="6994598" cy="1323335"/>
          </a:xfrm>
          <a:prstGeom prst="rect">
            <a:avLst/>
          </a:prstGeom>
        </p:spPr>
        <p:txBody>
          <a:bodyPr>
            <a:normAutofit fontScale="925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base" latinLnBrk="0" hangingPunct="1">
              <a:lnSpc>
                <a:spcPts val="2500"/>
              </a:lnSpc>
              <a:spcBef>
                <a:spcPts val="600"/>
              </a:spcBef>
              <a:spcAft>
                <a:spcPts val="0"/>
              </a:spcAft>
              <a:buClr>
                <a:srgbClr val="1E7640"/>
              </a:buClr>
              <a:buSzTx/>
              <a:buFont typeface="Arial"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Closely spaced orbits for all six beams (~ 1 cm)</a:t>
            </a:r>
          </a:p>
          <a:p>
            <a:pPr marL="230188" marR="0" lvl="0" indent="-230188" algn="l" defTabSz="914400" rtl="0" eaLnBrk="1" fontAlgn="base" latinLnBrk="0" hangingPunct="1">
              <a:lnSpc>
                <a:spcPts val="2500"/>
              </a:lnSpc>
              <a:spcBef>
                <a:spcPts val="600"/>
              </a:spcBef>
              <a:spcAft>
                <a:spcPts val="0"/>
              </a:spcAft>
              <a:buClr>
                <a:srgbClr val="1E7640"/>
              </a:buClr>
              <a:buSzTx/>
              <a:buFont typeface="Arial"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Extremally low dispersion (a few mm) in a combined function lattice</a:t>
            </a:r>
          </a:p>
          <a:p>
            <a:pPr marL="230188" marR="0" lvl="0" indent="-230188" algn="l" defTabSz="914400" rtl="0" eaLnBrk="1" fontAlgn="base" latinLnBrk="0" hangingPunct="1">
              <a:lnSpc>
                <a:spcPts val="2500"/>
              </a:lnSpc>
              <a:spcBef>
                <a:spcPts val="600"/>
              </a:spcBef>
              <a:spcAft>
                <a:spcPts val="0"/>
              </a:spcAft>
              <a:buClr>
                <a:srgbClr val="1E7640"/>
              </a:buClr>
              <a:buSzTx/>
              <a:buFont typeface="Arial"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Self similar beta functions for different energy beams </a:t>
            </a:r>
          </a:p>
          <a:p>
            <a:pPr marL="230188" marR="0" lvl="0" indent="-230188" algn="l" defTabSz="914400" rtl="0" eaLnBrk="1" fontAlgn="base" latinLnBrk="0" hangingPunct="1">
              <a:lnSpc>
                <a:spcPts val="2500"/>
              </a:lnSpc>
              <a:spcBef>
                <a:spcPts val="600"/>
              </a:spcBef>
              <a:spcAft>
                <a:spcPts val="0"/>
              </a:spcAft>
              <a:buClr>
                <a:srgbClr val="1E7640"/>
              </a:buClr>
              <a:buSzTx/>
              <a:buFont typeface="Arial" charset="0"/>
              <a:buChar char="•"/>
              <a:tabLst/>
              <a:defRPr/>
            </a:pPr>
            <a:endParaRPr kumimoji="0" lang="en-US" sz="2399" b="0" i="0" u="none" strike="noStrike" kern="1200" cap="none" spc="0" normalizeH="0" baseline="0" noProof="0" dirty="0">
              <a:ln>
                <a:noFill/>
              </a:ln>
              <a:solidFill>
                <a:srgbClr val="002060"/>
              </a:solidFill>
              <a:effectLst/>
              <a:uLnTx/>
              <a:uFillTx/>
              <a:latin typeface="Arial"/>
              <a:ea typeface="+mn-ea"/>
              <a:cs typeface="+mn-cs"/>
            </a:endParaRPr>
          </a:p>
          <a:p>
            <a:pPr marL="230188" marR="0" lvl="0" indent="-230188" algn="l" defTabSz="914400" rtl="0" eaLnBrk="1" fontAlgn="base" latinLnBrk="0" hangingPunct="1">
              <a:lnSpc>
                <a:spcPts val="2500"/>
              </a:lnSpc>
              <a:spcBef>
                <a:spcPts val="600"/>
              </a:spcBef>
              <a:spcAft>
                <a:spcPts val="0"/>
              </a:spcAft>
              <a:buClr>
                <a:srgbClr val="1E7640"/>
              </a:buClr>
              <a:buSzTx/>
              <a:buFont typeface="Arial" charset="0"/>
              <a:buChar char="•"/>
              <a:tabLst/>
              <a:defRPr/>
            </a:pPr>
            <a:endParaRPr kumimoji="0" lang="en-US" sz="2399"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004869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E7E-958E-4136-89AB-D6F6BF2A808E}"/>
              </a:ext>
            </a:extLst>
          </p:cNvPr>
          <p:cNvSpPr>
            <a:spLocks noGrp="1"/>
          </p:cNvSpPr>
          <p:nvPr>
            <p:ph type="title"/>
          </p:nvPr>
        </p:nvSpPr>
        <p:spPr>
          <a:xfrm>
            <a:off x="343458" y="310207"/>
            <a:ext cx="11501908" cy="484748"/>
          </a:xfrm>
        </p:spPr>
        <p:txBody>
          <a:bodyPr/>
          <a:lstStyle/>
          <a:p>
            <a:r>
              <a:rPr lang="en-US" dirty="0">
                <a:latin typeface="Arial" panose="020B0604020202020204" pitchFamily="34" charset="0"/>
                <a:cs typeface="Arial" panose="020B0604020202020204" pitchFamily="34" charset="0"/>
              </a:rPr>
              <a:t>Multi-Bunch Dynamics in               FFA Arc</a:t>
            </a:r>
            <a:endParaRPr lang="en-US" dirty="0"/>
          </a:p>
        </p:txBody>
      </p:sp>
      <p:pic>
        <p:nvPicPr>
          <p:cNvPr id="3" name="Picture 2" descr="Logo_RR6.jpeg">
            <a:extLst>
              <a:ext uri="{FF2B5EF4-FFF2-40B4-BE49-F238E27FC236}">
                <a16:creationId xmlns:a16="http://schemas.microsoft.com/office/drawing/2014/main" id="{56DDD966-F3E8-4B18-9074-19F81965BC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4413" y="329257"/>
            <a:ext cx="1264488" cy="340117"/>
          </a:xfrm>
          <a:prstGeom prst="rect">
            <a:avLst/>
          </a:prstGeom>
        </p:spPr>
      </p:pic>
      <p:pic>
        <p:nvPicPr>
          <p:cNvPr id="4" name="Picture 3" descr="cbeta_arc_fieldmap_5e-3norm.gif">
            <a:extLst>
              <a:ext uri="{FF2B5EF4-FFF2-40B4-BE49-F238E27FC236}">
                <a16:creationId xmlns:a16="http://schemas.microsoft.com/office/drawing/2014/main" id="{3706CAFA-2CBA-45DE-B0AC-5CF78EC39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8013" y="985541"/>
            <a:ext cx="8874848" cy="5348935"/>
          </a:xfrm>
          <a:prstGeom prst="rect">
            <a:avLst/>
          </a:prstGeom>
        </p:spPr>
      </p:pic>
      <p:sp>
        <p:nvSpPr>
          <p:cNvPr id="5" name="Rectangle 3">
            <a:extLst>
              <a:ext uri="{FF2B5EF4-FFF2-40B4-BE49-F238E27FC236}">
                <a16:creationId xmlns:a16="http://schemas.microsoft.com/office/drawing/2014/main" id="{44E9ABB6-F438-4414-9D05-A0D7BB8816C5}"/>
              </a:ext>
            </a:extLst>
          </p:cNvPr>
          <p:cNvSpPr txBox="1">
            <a:spLocks noChangeArrowheads="1"/>
          </p:cNvSpPr>
          <p:nvPr/>
        </p:nvSpPr>
        <p:spPr>
          <a:xfrm>
            <a:off x="8381406" y="5440343"/>
            <a:ext cx="1647116" cy="673971"/>
          </a:xfrm>
          <a:prstGeom prst="rect">
            <a:avLst/>
          </a:prstGeom>
          <a:solidFill>
            <a:srgbClr val="F2FF75"/>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10000"/>
              </a:lnSpc>
              <a:spcBef>
                <a:spcPct val="20000"/>
              </a:spcBef>
              <a:spcAft>
                <a:spcPct val="0"/>
              </a:spcAft>
              <a:buClrTx/>
              <a:buSzTx/>
              <a:buFont typeface="Arial"/>
              <a:buNone/>
              <a:tabLst/>
              <a:defRPr/>
            </a:pPr>
            <a:r>
              <a:rPr kumimoji="0" lang="en-US" sz="1600" b="0" i="0" u="none" strike="noStrike" kern="1200" cap="none" spc="0" normalizeH="0" baseline="0" noProof="0" dirty="0">
                <a:ln>
                  <a:noFill/>
                </a:ln>
                <a:solidFill>
                  <a:srgbClr val="7030A0"/>
                </a:solidFill>
                <a:effectLst/>
                <a:uLnTx/>
                <a:uFillTx/>
                <a:latin typeface="Arial"/>
                <a:ea typeface="+mn-ea"/>
                <a:cs typeface="Arial"/>
              </a:rPr>
              <a:t>Stephen Brooks</a:t>
            </a:r>
          </a:p>
          <a:p>
            <a:pPr marL="0" marR="0" lvl="0" indent="0" algn="ctr" defTabSz="457200" rtl="0" eaLnBrk="1" fontAlgn="base" latinLnBrk="0" hangingPunct="1">
              <a:lnSpc>
                <a:spcPct val="110000"/>
              </a:lnSpc>
              <a:spcBef>
                <a:spcPct val="20000"/>
              </a:spcBef>
              <a:spcAft>
                <a:spcPct val="0"/>
              </a:spcAft>
              <a:buClrTx/>
              <a:buSzTx/>
              <a:buFont typeface="Arial"/>
              <a:buNone/>
              <a:tabLst/>
              <a:defRPr/>
            </a:pPr>
            <a:r>
              <a:rPr kumimoji="0" lang="en-US" sz="1600" b="0" i="0" u="none" strike="noStrike" kern="1200" cap="none" spc="0" normalizeH="0" baseline="0" noProof="0" dirty="0">
                <a:ln>
                  <a:noFill/>
                </a:ln>
                <a:solidFill>
                  <a:srgbClr val="7030A0"/>
                </a:solidFill>
                <a:effectLst/>
                <a:uLnTx/>
                <a:uFillTx/>
                <a:latin typeface="Arial"/>
                <a:ea typeface="+mn-ea"/>
                <a:cs typeface="Arial"/>
              </a:rPr>
              <a:t>BNL</a:t>
            </a:r>
          </a:p>
        </p:txBody>
      </p:sp>
    </p:spTree>
    <p:extLst>
      <p:ext uri="{BB962C8B-B14F-4D97-AF65-F5344CB8AC3E}">
        <p14:creationId xmlns:p14="http://schemas.microsoft.com/office/powerpoint/2010/main" val="1945441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6345-0F46-4F7D-9C4A-6F760E4052DB}"/>
              </a:ext>
            </a:extLst>
          </p:cNvPr>
          <p:cNvSpPr>
            <a:spLocks noGrp="1"/>
          </p:cNvSpPr>
          <p:nvPr>
            <p:ph type="title"/>
          </p:nvPr>
        </p:nvSpPr>
        <p:spPr>
          <a:xfrm>
            <a:off x="343458" y="310207"/>
            <a:ext cx="11501908" cy="458587"/>
          </a:xfrm>
        </p:spPr>
        <p:txBody>
          <a:bodyPr/>
          <a:lstStyle/>
          <a:p>
            <a:r>
              <a:rPr lang="en-US" sz="2800" dirty="0">
                <a:cs typeface="Arial" pitchFamily="34" charset="0"/>
              </a:rPr>
              <a:t>Injector Upgrade </a:t>
            </a:r>
            <a:r>
              <a:rPr lang="en-US" sz="2800" dirty="0">
                <a:latin typeface="Symbol" panose="05050102010706020507" pitchFamily="18" charset="2"/>
                <a:cs typeface="Arial" pitchFamily="34" charset="0"/>
              </a:rPr>
              <a:t>-</a:t>
            </a:r>
            <a:r>
              <a:rPr lang="en-US" sz="2800" dirty="0">
                <a:cs typeface="Arial" pitchFamily="34" charset="0"/>
              </a:rPr>
              <a:t> 650 MeV Recirculating Injector</a:t>
            </a:r>
            <a:endParaRPr lang="en-US" dirty="0"/>
          </a:p>
        </p:txBody>
      </p:sp>
      <p:sp>
        <p:nvSpPr>
          <p:cNvPr id="52" name="Rectangle 51">
            <a:extLst>
              <a:ext uri="{FF2B5EF4-FFF2-40B4-BE49-F238E27FC236}">
                <a16:creationId xmlns:a16="http://schemas.microsoft.com/office/drawing/2014/main" id="{54C1C57E-6CF1-48DF-8E9A-EDA4CEB631E2}"/>
              </a:ext>
            </a:extLst>
          </p:cNvPr>
          <p:cNvSpPr/>
          <p:nvPr/>
        </p:nvSpPr>
        <p:spPr>
          <a:xfrm rot="18815518">
            <a:off x="4777316" y="5320114"/>
            <a:ext cx="610171" cy="2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1E43C1C2-5A0D-4839-BD22-BDC170015705}"/>
              </a:ext>
            </a:extLst>
          </p:cNvPr>
          <p:cNvSpPr txBox="1"/>
          <p:nvPr/>
        </p:nvSpPr>
        <p:spPr>
          <a:xfrm>
            <a:off x="722356" y="1223401"/>
            <a:ext cx="4108826" cy="1703030"/>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With the present 123 MeV injector, the difference in the first and final pass energies in the North </a:t>
            </a:r>
            <a:r>
              <a:rPr kumimoji="0" lang="en-U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Linac</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is too large  (1:175) to effectively control the beam.</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58D86160-C6A3-446F-A47E-229BFD95D2B8}"/>
              </a:ext>
            </a:extLst>
          </p:cNvPr>
          <p:cNvGrpSpPr/>
          <p:nvPr/>
        </p:nvGrpSpPr>
        <p:grpSpPr>
          <a:xfrm>
            <a:off x="792660" y="3363514"/>
            <a:ext cx="4388940" cy="1975899"/>
            <a:chOff x="792660" y="3363514"/>
            <a:chExt cx="4388940" cy="1975899"/>
          </a:xfrm>
        </p:grpSpPr>
        <p:sp>
          <p:nvSpPr>
            <p:cNvPr id="28" name="TextBox 27">
              <a:extLst>
                <a:ext uri="{FF2B5EF4-FFF2-40B4-BE49-F238E27FC236}">
                  <a16:creationId xmlns:a16="http://schemas.microsoft.com/office/drawing/2014/main" id="{44DBC244-46F9-4C16-B682-1C6AAB72C7B4}"/>
                </a:ext>
              </a:extLst>
            </p:cNvPr>
            <p:cNvSpPr txBox="1"/>
            <p:nvPr/>
          </p:nvSpPr>
          <p:spPr>
            <a:xfrm>
              <a:off x="792660" y="4051881"/>
              <a:ext cx="4388940" cy="1287532"/>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650 MeV recirculating injector (3-pass) based on LERF will allow a manageable difference in energies (1:33)</a:t>
              </a:r>
            </a:p>
          </p:txBody>
        </p:sp>
        <p:sp>
          <p:nvSpPr>
            <p:cNvPr id="3" name="Arrow: Down 2">
              <a:extLst>
                <a:ext uri="{FF2B5EF4-FFF2-40B4-BE49-F238E27FC236}">
                  <a16:creationId xmlns:a16="http://schemas.microsoft.com/office/drawing/2014/main" id="{EFE7FDD6-D0EF-44C5-8D5B-12D2F3FCA382}"/>
                </a:ext>
              </a:extLst>
            </p:cNvPr>
            <p:cNvSpPr/>
            <p:nvPr/>
          </p:nvSpPr>
          <p:spPr>
            <a:xfrm>
              <a:off x="2163586" y="3363514"/>
              <a:ext cx="880722" cy="444500"/>
            </a:xfrm>
            <a:prstGeom prst="downArrow">
              <a:avLst/>
            </a:prstGeom>
            <a:solidFill>
              <a:srgbClr val="C39BE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57" name="Group 56">
            <a:extLst>
              <a:ext uri="{FF2B5EF4-FFF2-40B4-BE49-F238E27FC236}">
                <a16:creationId xmlns:a16="http://schemas.microsoft.com/office/drawing/2014/main" id="{20F74482-CB1E-456A-BAD7-A941FA332D0D}"/>
              </a:ext>
            </a:extLst>
          </p:cNvPr>
          <p:cNvGrpSpPr/>
          <p:nvPr/>
        </p:nvGrpSpPr>
        <p:grpSpPr>
          <a:xfrm>
            <a:off x="5181600" y="1332004"/>
            <a:ext cx="6957391" cy="4730866"/>
            <a:chOff x="14872" y="0"/>
            <a:chExt cx="11370604" cy="6858000"/>
          </a:xfrm>
        </p:grpSpPr>
        <p:pic>
          <p:nvPicPr>
            <p:cNvPr id="58" name="Picture 57">
              <a:extLst>
                <a:ext uri="{FF2B5EF4-FFF2-40B4-BE49-F238E27FC236}">
                  <a16:creationId xmlns:a16="http://schemas.microsoft.com/office/drawing/2014/main" id="{63BBAAE8-D853-4EBE-85AE-336922F657EB}"/>
                </a:ext>
              </a:extLst>
            </p:cNvPr>
            <p:cNvPicPr>
              <a:picLocks noChangeAspect="1"/>
            </p:cNvPicPr>
            <p:nvPr/>
          </p:nvPicPr>
          <p:blipFill>
            <a:blip r:embed="rId2"/>
            <a:stretch>
              <a:fillRect/>
            </a:stretch>
          </p:blipFill>
          <p:spPr>
            <a:xfrm>
              <a:off x="806524" y="0"/>
              <a:ext cx="10578952" cy="6858000"/>
            </a:xfrm>
            <a:prstGeom prst="rect">
              <a:avLst/>
            </a:prstGeom>
            <a:ln w="44450">
              <a:noFill/>
            </a:ln>
          </p:spPr>
        </p:pic>
        <p:sp>
          <p:nvSpPr>
            <p:cNvPr id="59" name="Rectangle 58">
              <a:extLst>
                <a:ext uri="{FF2B5EF4-FFF2-40B4-BE49-F238E27FC236}">
                  <a16:creationId xmlns:a16="http://schemas.microsoft.com/office/drawing/2014/main" id="{EE40323D-2918-4D37-B8B1-FF5946761EB6}"/>
                </a:ext>
              </a:extLst>
            </p:cNvPr>
            <p:cNvSpPr/>
            <p:nvPr/>
          </p:nvSpPr>
          <p:spPr>
            <a:xfrm>
              <a:off x="14872" y="1136745"/>
              <a:ext cx="3817337" cy="1420475"/>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Arial" charset="0"/>
                </a:rPr>
                <a:t>LERF is used for e+ development, while tunnel is constructed. Once connected – start e+ program. Then reconfigure LERF as 650 MeV injector and start 22 GeV program</a:t>
              </a:r>
            </a:p>
          </p:txBody>
        </p:sp>
        <p:sp>
          <p:nvSpPr>
            <p:cNvPr id="60" name="Rectangle 59">
              <a:extLst>
                <a:ext uri="{FF2B5EF4-FFF2-40B4-BE49-F238E27FC236}">
                  <a16:creationId xmlns:a16="http://schemas.microsoft.com/office/drawing/2014/main" id="{478A7BEC-D51D-48F2-A3BF-1B3C6E27EDE5}"/>
                </a:ext>
              </a:extLst>
            </p:cNvPr>
            <p:cNvSpPr/>
            <p:nvPr/>
          </p:nvSpPr>
          <p:spPr>
            <a:xfrm>
              <a:off x="14872" y="111173"/>
              <a:ext cx="3817338" cy="895126"/>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Arial" charset="0"/>
                </a:rPr>
                <a:t>Option 2c: new cut-and-cover tunnel between LERF and E Arcs</a:t>
              </a:r>
            </a:p>
          </p:txBody>
        </p:sp>
        <p:sp>
          <p:nvSpPr>
            <p:cNvPr id="61" name="Freeform 12">
              <a:extLst>
                <a:ext uri="{FF2B5EF4-FFF2-40B4-BE49-F238E27FC236}">
                  <a16:creationId xmlns:a16="http://schemas.microsoft.com/office/drawing/2014/main" id="{A5C05C0F-6FAD-41C8-9518-C84DBAF09FF1}"/>
                </a:ext>
              </a:extLst>
            </p:cNvPr>
            <p:cNvSpPr/>
            <p:nvPr/>
          </p:nvSpPr>
          <p:spPr>
            <a:xfrm>
              <a:off x="5253923" y="3874576"/>
              <a:ext cx="3476684" cy="1332854"/>
            </a:xfrm>
            <a:custGeom>
              <a:avLst/>
              <a:gdLst>
                <a:gd name="connsiteX0" fmla="*/ 0 w 2837363"/>
                <a:gd name="connsiteY0" fmla="*/ 0 h 1720312"/>
                <a:gd name="connsiteX1" fmla="*/ 1782306 w 2837363"/>
                <a:gd name="connsiteY1" fmla="*/ 325465 h 1720312"/>
                <a:gd name="connsiteX2" fmla="*/ 2820692 w 2837363"/>
                <a:gd name="connsiteY2" fmla="*/ 976393 h 1720312"/>
                <a:gd name="connsiteX3" fmla="*/ 2324746 w 2837363"/>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981"/>
                <a:gd name="connsiteY0" fmla="*/ 0 h 1720312"/>
                <a:gd name="connsiteX1" fmla="*/ 1782306 w 2841981"/>
                <a:gd name="connsiteY1" fmla="*/ 325465 h 1720312"/>
                <a:gd name="connsiteX2" fmla="*/ 2820692 w 2841981"/>
                <a:gd name="connsiteY2" fmla="*/ 976393 h 1720312"/>
                <a:gd name="connsiteX3" fmla="*/ 2324746 w 2841981"/>
                <a:gd name="connsiteY3" fmla="*/ 1720312 h 1720312"/>
                <a:gd name="connsiteX0" fmla="*/ 0 w 2841114"/>
                <a:gd name="connsiteY0" fmla="*/ 0 h 1720312"/>
                <a:gd name="connsiteX1" fmla="*/ 1782306 w 2841114"/>
                <a:gd name="connsiteY1" fmla="*/ 325465 h 1720312"/>
                <a:gd name="connsiteX2" fmla="*/ 2820692 w 2841114"/>
                <a:gd name="connsiteY2" fmla="*/ 976393 h 1720312"/>
                <a:gd name="connsiteX3" fmla="*/ 2324746 w 2841114"/>
                <a:gd name="connsiteY3" fmla="*/ 1720312 h 1720312"/>
                <a:gd name="connsiteX0" fmla="*/ 0 w 2810603"/>
                <a:gd name="connsiteY0" fmla="*/ 0 h 1720312"/>
                <a:gd name="connsiteX1" fmla="*/ 1782306 w 2810603"/>
                <a:gd name="connsiteY1" fmla="*/ 325465 h 1720312"/>
                <a:gd name="connsiteX2" fmla="*/ 2788527 w 2810603"/>
                <a:gd name="connsiteY2" fmla="*/ 971798 h 1720312"/>
                <a:gd name="connsiteX3" fmla="*/ 2324746 w 2810603"/>
                <a:gd name="connsiteY3" fmla="*/ 1720312 h 1720312"/>
                <a:gd name="connsiteX0" fmla="*/ 0 w 2746236"/>
                <a:gd name="connsiteY0" fmla="*/ 0 h 1720312"/>
                <a:gd name="connsiteX1" fmla="*/ 1782306 w 2746236"/>
                <a:gd name="connsiteY1" fmla="*/ 325465 h 1720312"/>
                <a:gd name="connsiteX2" fmla="*/ 2719603 w 2746236"/>
                <a:gd name="connsiteY2" fmla="*/ 948824 h 1720312"/>
                <a:gd name="connsiteX3" fmla="*/ 2324746 w 2746236"/>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31137"/>
                <a:gd name="connsiteY0" fmla="*/ 0 h 1720312"/>
                <a:gd name="connsiteX1" fmla="*/ 1782306 w 2731137"/>
                <a:gd name="connsiteY1" fmla="*/ 325465 h 1720312"/>
                <a:gd name="connsiteX2" fmla="*/ 2719603 w 2731137"/>
                <a:gd name="connsiteY2" fmla="*/ 948824 h 1720312"/>
                <a:gd name="connsiteX3" fmla="*/ 2324746 w 2731137"/>
                <a:gd name="connsiteY3" fmla="*/ 1720312 h 1720312"/>
                <a:gd name="connsiteX0" fmla="*/ 0 w 2771437"/>
                <a:gd name="connsiteY0" fmla="*/ 0 h 1608118"/>
                <a:gd name="connsiteX1" fmla="*/ 1782306 w 2771437"/>
                <a:gd name="connsiteY1" fmla="*/ 325465 h 1608118"/>
                <a:gd name="connsiteX2" fmla="*/ 2719603 w 2771437"/>
                <a:gd name="connsiteY2" fmla="*/ 948824 h 1608118"/>
                <a:gd name="connsiteX3" fmla="*/ 2567513 w 2771437"/>
                <a:gd name="connsiteY3" fmla="*/ 1608118 h 1608118"/>
                <a:gd name="connsiteX0" fmla="*/ 0 w 2742736"/>
                <a:gd name="connsiteY0" fmla="*/ 0 h 1608118"/>
                <a:gd name="connsiteX1" fmla="*/ 1782306 w 2742736"/>
                <a:gd name="connsiteY1" fmla="*/ 325465 h 1608118"/>
                <a:gd name="connsiteX2" fmla="*/ 2719603 w 2742736"/>
                <a:gd name="connsiteY2" fmla="*/ 948824 h 1608118"/>
                <a:gd name="connsiteX3" fmla="*/ 2567513 w 2742736"/>
                <a:gd name="connsiteY3" fmla="*/ 1608118 h 1608118"/>
                <a:gd name="connsiteX0" fmla="*/ 0 w 2742736"/>
                <a:gd name="connsiteY0" fmla="*/ 0 h 1608118"/>
                <a:gd name="connsiteX1" fmla="*/ 1782306 w 2742736"/>
                <a:gd name="connsiteY1" fmla="*/ 325465 h 1608118"/>
                <a:gd name="connsiteX2" fmla="*/ 2719603 w 2742736"/>
                <a:gd name="connsiteY2" fmla="*/ 948824 h 1608118"/>
                <a:gd name="connsiteX3" fmla="*/ 2567513 w 2742736"/>
                <a:gd name="connsiteY3" fmla="*/ 1608118 h 1608118"/>
                <a:gd name="connsiteX0" fmla="*/ 0 w 2722962"/>
                <a:gd name="connsiteY0" fmla="*/ 0 h 1608118"/>
                <a:gd name="connsiteX1" fmla="*/ 1782306 w 2722962"/>
                <a:gd name="connsiteY1" fmla="*/ 325465 h 1608118"/>
                <a:gd name="connsiteX2" fmla="*/ 2719603 w 2722962"/>
                <a:gd name="connsiteY2" fmla="*/ 948824 h 1608118"/>
                <a:gd name="connsiteX3" fmla="*/ 2567513 w 2722962"/>
                <a:gd name="connsiteY3" fmla="*/ 1608118 h 1608118"/>
                <a:gd name="connsiteX0" fmla="*/ 0 w 2722962"/>
                <a:gd name="connsiteY0" fmla="*/ 0 h 1608118"/>
                <a:gd name="connsiteX1" fmla="*/ 1782306 w 2722962"/>
                <a:gd name="connsiteY1" fmla="*/ 325465 h 1608118"/>
                <a:gd name="connsiteX2" fmla="*/ 2719603 w 2722962"/>
                <a:gd name="connsiteY2" fmla="*/ 948824 h 1608118"/>
                <a:gd name="connsiteX3" fmla="*/ 2567513 w 2722962"/>
                <a:gd name="connsiteY3" fmla="*/ 1608118 h 1608118"/>
                <a:gd name="connsiteX0" fmla="*/ 0 w 2722962"/>
                <a:gd name="connsiteY0" fmla="*/ 0 h 1608118"/>
                <a:gd name="connsiteX1" fmla="*/ 1770167 w 2722962"/>
                <a:gd name="connsiteY1" fmla="*/ 231971 h 1608118"/>
                <a:gd name="connsiteX2" fmla="*/ 2719603 w 2722962"/>
                <a:gd name="connsiteY2" fmla="*/ 948824 h 1608118"/>
                <a:gd name="connsiteX3" fmla="*/ 2567513 w 2722962"/>
                <a:gd name="connsiteY3" fmla="*/ 1608118 h 1608118"/>
              </a:gdLst>
              <a:ahLst/>
              <a:cxnLst>
                <a:cxn ang="0">
                  <a:pos x="connsiteX0" y="connsiteY0"/>
                </a:cxn>
                <a:cxn ang="0">
                  <a:pos x="connsiteX1" y="connsiteY1"/>
                </a:cxn>
                <a:cxn ang="0">
                  <a:pos x="connsiteX2" y="connsiteY2"/>
                </a:cxn>
                <a:cxn ang="0">
                  <a:pos x="connsiteX3" y="connsiteY3"/>
                </a:cxn>
              </a:cxnLst>
              <a:rect l="l" t="t" r="r" b="b"/>
              <a:pathLst>
                <a:path w="2722962" h="1608118">
                  <a:moveTo>
                    <a:pt x="0" y="0"/>
                  </a:moveTo>
                  <a:cubicBezTo>
                    <a:pt x="656095" y="81366"/>
                    <a:pt x="1587582" y="180796"/>
                    <a:pt x="1770167" y="231971"/>
                  </a:cubicBezTo>
                  <a:cubicBezTo>
                    <a:pt x="1952752" y="283146"/>
                    <a:pt x="2596964" y="372755"/>
                    <a:pt x="2719603" y="948824"/>
                  </a:cubicBezTo>
                  <a:cubicBezTo>
                    <a:pt x="2731005" y="1159783"/>
                    <a:pt x="2720925" y="1202803"/>
                    <a:pt x="2567513" y="1608118"/>
                  </a:cubicBezTo>
                </a:path>
              </a:pathLst>
            </a:cu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2602BA32-3899-4BD1-8D34-C44F246408D0}"/>
                </a:ext>
              </a:extLst>
            </p:cNvPr>
            <p:cNvSpPr/>
            <p:nvPr/>
          </p:nvSpPr>
          <p:spPr>
            <a:xfrm>
              <a:off x="14872" y="4127120"/>
              <a:ext cx="3774643" cy="1909906"/>
            </a:xfrm>
            <a:prstGeom prst="rect">
              <a:avLst/>
            </a:prstGeom>
            <a:solidFill>
              <a:srgbClr val="BE1D1D">
                <a:lumMod val="20000"/>
                <a:lumOff val="80000"/>
              </a:srgbClr>
            </a:solidFill>
            <a:ln w="12700" cap="flat" cmpd="sng" algn="ctr">
              <a:solidFill>
                <a:srgbClr val="BE1D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Arial" charset="0"/>
                </a:rPr>
                <a:t>A new beamline from East arc, along the ceiling of South Linac, and along the West arc, can bring ~120 MeV positrons, or 650 MeV electrons, into the standard injection point at the beginning of the North Linac </a:t>
              </a:r>
            </a:p>
          </p:txBody>
        </p:sp>
      </p:grpSp>
      <p:grpSp>
        <p:nvGrpSpPr>
          <p:cNvPr id="142" name="Group 141">
            <a:extLst>
              <a:ext uri="{FF2B5EF4-FFF2-40B4-BE49-F238E27FC236}">
                <a16:creationId xmlns:a16="http://schemas.microsoft.com/office/drawing/2014/main" id="{B86784CF-1C23-4E13-9853-3AA4693E95FA}"/>
              </a:ext>
            </a:extLst>
          </p:cNvPr>
          <p:cNvGrpSpPr/>
          <p:nvPr/>
        </p:nvGrpSpPr>
        <p:grpSpPr>
          <a:xfrm>
            <a:off x="6805773" y="3356888"/>
            <a:ext cx="1615984" cy="603442"/>
            <a:chOff x="97011" y="1246384"/>
            <a:chExt cx="12017671" cy="3777881"/>
          </a:xfrm>
        </p:grpSpPr>
        <p:grpSp>
          <p:nvGrpSpPr>
            <p:cNvPr id="143" name="Group 142">
              <a:extLst>
                <a:ext uri="{FF2B5EF4-FFF2-40B4-BE49-F238E27FC236}">
                  <a16:creationId xmlns:a16="http://schemas.microsoft.com/office/drawing/2014/main" id="{7942960A-F881-49BC-BA9D-DC397757B879}"/>
                </a:ext>
              </a:extLst>
            </p:cNvPr>
            <p:cNvGrpSpPr/>
            <p:nvPr/>
          </p:nvGrpSpPr>
          <p:grpSpPr>
            <a:xfrm flipH="1">
              <a:off x="202082" y="1246384"/>
              <a:ext cx="11912600" cy="3777881"/>
              <a:chOff x="0" y="1219572"/>
              <a:chExt cx="11912600" cy="3777881"/>
            </a:xfrm>
          </p:grpSpPr>
          <p:grpSp>
            <p:nvGrpSpPr>
              <p:cNvPr id="166" name="Group 165">
                <a:extLst>
                  <a:ext uri="{FF2B5EF4-FFF2-40B4-BE49-F238E27FC236}">
                    <a16:creationId xmlns:a16="http://schemas.microsoft.com/office/drawing/2014/main" id="{FBA6EE4C-85DE-4E68-8DF7-938C733E723C}"/>
                  </a:ext>
                </a:extLst>
              </p:cNvPr>
              <p:cNvGrpSpPr/>
              <p:nvPr/>
            </p:nvGrpSpPr>
            <p:grpSpPr>
              <a:xfrm flipH="1">
                <a:off x="0" y="1219572"/>
                <a:ext cx="11912600" cy="3777881"/>
                <a:chOff x="0" y="1209021"/>
                <a:chExt cx="12192000" cy="4077582"/>
              </a:xfrm>
            </p:grpSpPr>
            <p:pic>
              <p:nvPicPr>
                <p:cNvPr id="169" name="Picture 168">
                  <a:extLst>
                    <a:ext uri="{FF2B5EF4-FFF2-40B4-BE49-F238E27FC236}">
                      <a16:creationId xmlns:a16="http://schemas.microsoft.com/office/drawing/2014/main" id="{867342DB-D0A2-4704-B5D7-1420BF9298AB}"/>
                    </a:ext>
                  </a:extLst>
                </p:cNvPr>
                <p:cNvPicPr>
                  <a:picLocks noChangeAspect="1"/>
                </p:cNvPicPr>
                <p:nvPr/>
              </p:nvPicPr>
              <p:blipFill>
                <a:blip r:embed="rId3"/>
                <a:stretch>
                  <a:fillRect/>
                </a:stretch>
              </p:blipFill>
              <p:spPr>
                <a:xfrm>
                  <a:off x="0" y="1571397"/>
                  <a:ext cx="12192000" cy="3715206"/>
                </a:xfrm>
                <a:prstGeom prst="rect">
                  <a:avLst/>
                </a:prstGeom>
              </p:spPr>
            </p:pic>
            <p:pic>
              <p:nvPicPr>
                <p:cNvPr id="170" name="Picture 169">
                  <a:extLst>
                    <a:ext uri="{FF2B5EF4-FFF2-40B4-BE49-F238E27FC236}">
                      <a16:creationId xmlns:a16="http://schemas.microsoft.com/office/drawing/2014/main" id="{FA841504-A525-46FB-99F5-4977D61E1403}"/>
                    </a:ext>
                  </a:extLst>
                </p:cNvPr>
                <p:cNvPicPr>
                  <a:picLocks noChangeAspect="1"/>
                </p:cNvPicPr>
                <p:nvPr/>
              </p:nvPicPr>
              <p:blipFill>
                <a:blip r:embed="rId4"/>
                <a:stretch>
                  <a:fillRect/>
                </a:stretch>
              </p:blipFill>
              <p:spPr>
                <a:xfrm>
                  <a:off x="4154357" y="3176690"/>
                  <a:ext cx="2773494" cy="1087336"/>
                </a:xfrm>
                <a:prstGeom prst="rect">
                  <a:avLst/>
                </a:prstGeom>
              </p:spPr>
            </p:pic>
            <p:sp>
              <p:nvSpPr>
                <p:cNvPr id="171" name="Rectangle 170">
                  <a:extLst>
                    <a:ext uri="{FF2B5EF4-FFF2-40B4-BE49-F238E27FC236}">
                      <a16:creationId xmlns:a16="http://schemas.microsoft.com/office/drawing/2014/main" id="{0E9B43E5-2132-42D6-9A77-EC1540750FCD}"/>
                    </a:ext>
                  </a:extLst>
                </p:cNvPr>
                <p:cNvSpPr/>
                <p:nvPr/>
              </p:nvSpPr>
              <p:spPr>
                <a:xfrm>
                  <a:off x="2108929" y="1209021"/>
                  <a:ext cx="6864350" cy="144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2" name="Rectangle 171">
                  <a:extLst>
                    <a:ext uri="{FF2B5EF4-FFF2-40B4-BE49-F238E27FC236}">
                      <a16:creationId xmlns:a16="http://schemas.microsoft.com/office/drawing/2014/main" id="{C0C8679A-4ED1-4888-AEB8-457D6F62782E}"/>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3" name="Rectangle 172">
                  <a:extLst>
                    <a:ext uri="{FF2B5EF4-FFF2-40B4-BE49-F238E27FC236}">
                      <a16:creationId xmlns:a16="http://schemas.microsoft.com/office/drawing/2014/main" id="{3649B302-1C02-4C31-85E8-4A09C28CFE08}"/>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4" name="Rectangle 173">
                  <a:extLst>
                    <a:ext uri="{FF2B5EF4-FFF2-40B4-BE49-F238E27FC236}">
                      <a16:creationId xmlns:a16="http://schemas.microsoft.com/office/drawing/2014/main" id="{DC0836CB-878F-4FFD-A799-D323C51F0650}"/>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7" name="Rectangle 166">
                <a:extLst>
                  <a:ext uri="{FF2B5EF4-FFF2-40B4-BE49-F238E27FC236}">
                    <a16:creationId xmlns:a16="http://schemas.microsoft.com/office/drawing/2014/main" id="{06182E1A-DE05-48BC-B440-46A0849038F3}"/>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8" name="Rectangle 167">
                <a:extLst>
                  <a:ext uri="{FF2B5EF4-FFF2-40B4-BE49-F238E27FC236}">
                    <a16:creationId xmlns:a16="http://schemas.microsoft.com/office/drawing/2014/main" id="{09898BDB-E61C-4975-989F-DB82A3BE33D6}"/>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44" name="Group 143">
              <a:extLst>
                <a:ext uri="{FF2B5EF4-FFF2-40B4-BE49-F238E27FC236}">
                  <a16:creationId xmlns:a16="http://schemas.microsoft.com/office/drawing/2014/main" id="{700F329C-B111-4CBB-8386-AD1E2BDAE908}"/>
                </a:ext>
              </a:extLst>
            </p:cNvPr>
            <p:cNvGrpSpPr/>
            <p:nvPr/>
          </p:nvGrpSpPr>
          <p:grpSpPr>
            <a:xfrm>
              <a:off x="10725150" y="2800831"/>
              <a:ext cx="1105313" cy="990640"/>
              <a:chOff x="11080526" y="2760672"/>
              <a:chExt cx="959012" cy="1052113"/>
            </a:xfrm>
          </p:grpSpPr>
          <p:pic>
            <p:nvPicPr>
              <p:cNvPr id="158" name="Picture 157">
                <a:extLst>
                  <a:ext uri="{FF2B5EF4-FFF2-40B4-BE49-F238E27FC236}">
                    <a16:creationId xmlns:a16="http://schemas.microsoft.com/office/drawing/2014/main" id="{90EDA76B-E525-40C0-9201-16CF7F44FEB1}"/>
                  </a:ext>
                </a:extLst>
              </p:cNvPr>
              <p:cNvPicPr>
                <a:picLocks noChangeAspect="1"/>
              </p:cNvPicPr>
              <p:nvPr/>
            </p:nvPicPr>
            <p:blipFill>
              <a:blip r:embed="rId5"/>
              <a:stretch>
                <a:fillRect/>
              </a:stretch>
            </p:blipFill>
            <p:spPr>
              <a:xfrm rot="3960555">
                <a:off x="11762946" y="3155857"/>
                <a:ext cx="271239" cy="281945"/>
              </a:xfrm>
              <a:prstGeom prst="rect">
                <a:avLst/>
              </a:prstGeom>
            </p:spPr>
          </p:pic>
          <p:pic>
            <p:nvPicPr>
              <p:cNvPr id="159" name="Picture 158">
                <a:extLst>
                  <a:ext uri="{FF2B5EF4-FFF2-40B4-BE49-F238E27FC236}">
                    <a16:creationId xmlns:a16="http://schemas.microsoft.com/office/drawing/2014/main" id="{F6B121A1-4DCE-48C5-B389-B7639B3C0E9F}"/>
                  </a:ext>
                </a:extLst>
              </p:cNvPr>
              <p:cNvPicPr>
                <a:picLocks noChangeAspect="1"/>
              </p:cNvPicPr>
              <p:nvPr/>
            </p:nvPicPr>
            <p:blipFill>
              <a:blip r:embed="rId6"/>
              <a:stretch>
                <a:fillRect/>
              </a:stretch>
            </p:blipFill>
            <p:spPr>
              <a:xfrm>
                <a:off x="11091871" y="2760672"/>
                <a:ext cx="473764" cy="281945"/>
              </a:xfrm>
              <a:prstGeom prst="rect">
                <a:avLst/>
              </a:prstGeom>
            </p:spPr>
          </p:pic>
          <p:pic>
            <p:nvPicPr>
              <p:cNvPr id="160" name="Picture 159">
                <a:extLst>
                  <a:ext uri="{FF2B5EF4-FFF2-40B4-BE49-F238E27FC236}">
                    <a16:creationId xmlns:a16="http://schemas.microsoft.com/office/drawing/2014/main" id="{2A398E2A-D817-422B-8995-AB4EA67F23DC}"/>
                  </a:ext>
                </a:extLst>
              </p:cNvPr>
              <p:cNvPicPr>
                <a:picLocks noChangeAspect="1"/>
              </p:cNvPicPr>
              <p:nvPr/>
            </p:nvPicPr>
            <p:blipFill>
              <a:blip r:embed="rId5"/>
              <a:stretch>
                <a:fillRect/>
              </a:stretch>
            </p:blipFill>
            <p:spPr>
              <a:xfrm>
                <a:off x="11577382" y="2824507"/>
                <a:ext cx="271239" cy="281945"/>
              </a:xfrm>
              <a:prstGeom prst="rect">
                <a:avLst/>
              </a:prstGeom>
            </p:spPr>
          </p:pic>
          <p:pic>
            <p:nvPicPr>
              <p:cNvPr id="161" name="Picture 160">
                <a:extLst>
                  <a:ext uri="{FF2B5EF4-FFF2-40B4-BE49-F238E27FC236}">
                    <a16:creationId xmlns:a16="http://schemas.microsoft.com/office/drawing/2014/main" id="{5C3F546E-A7AF-4B06-A58C-46BFE87DAAF9}"/>
                  </a:ext>
                </a:extLst>
              </p:cNvPr>
              <p:cNvPicPr>
                <a:picLocks noChangeAspect="1"/>
              </p:cNvPicPr>
              <p:nvPr/>
            </p:nvPicPr>
            <p:blipFill>
              <a:blip r:embed="rId7"/>
              <a:stretch>
                <a:fillRect/>
              </a:stretch>
            </p:blipFill>
            <p:spPr>
              <a:xfrm rot="3621610">
                <a:off x="11789882" y="3042853"/>
                <a:ext cx="173134" cy="154584"/>
              </a:xfrm>
              <a:prstGeom prst="rect">
                <a:avLst/>
              </a:prstGeom>
            </p:spPr>
          </p:pic>
          <p:grpSp>
            <p:nvGrpSpPr>
              <p:cNvPr id="162" name="Group 161">
                <a:extLst>
                  <a:ext uri="{FF2B5EF4-FFF2-40B4-BE49-F238E27FC236}">
                    <a16:creationId xmlns:a16="http://schemas.microsoft.com/office/drawing/2014/main" id="{181AB9F4-486A-4874-80BF-3E300F6E85FC}"/>
                  </a:ext>
                </a:extLst>
              </p:cNvPr>
              <p:cNvGrpSpPr/>
              <p:nvPr/>
            </p:nvGrpSpPr>
            <p:grpSpPr>
              <a:xfrm flipV="1">
                <a:off x="11080526" y="3366745"/>
                <a:ext cx="861870" cy="446040"/>
                <a:chOff x="11057836" y="2760672"/>
                <a:chExt cx="861870" cy="446040"/>
              </a:xfrm>
            </p:grpSpPr>
            <p:pic>
              <p:nvPicPr>
                <p:cNvPr id="163" name="Picture 162">
                  <a:extLst>
                    <a:ext uri="{FF2B5EF4-FFF2-40B4-BE49-F238E27FC236}">
                      <a16:creationId xmlns:a16="http://schemas.microsoft.com/office/drawing/2014/main" id="{E337F2B3-B8F7-4183-A4D2-B36BEEC8A71C}"/>
                    </a:ext>
                  </a:extLst>
                </p:cNvPr>
                <p:cNvPicPr>
                  <a:picLocks noChangeAspect="1"/>
                </p:cNvPicPr>
                <p:nvPr/>
              </p:nvPicPr>
              <p:blipFill>
                <a:blip r:embed="rId6"/>
                <a:stretch>
                  <a:fillRect/>
                </a:stretch>
              </p:blipFill>
              <p:spPr>
                <a:xfrm>
                  <a:off x="11057836" y="2760672"/>
                  <a:ext cx="473764" cy="281945"/>
                </a:xfrm>
                <a:prstGeom prst="rect">
                  <a:avLst/>
                </a:prstGeom>
              </p:spPr>
            </p:pic>
            <p:pic>
              <p:nvPicPr>
                <p:cNvPr id="164" name="Picture 163">
                  <a:extLst>
                    <a:ext uri="{FF2B5EF4-FFF2-40B4-BE49-F238E27FC236}">
                      <a16:creationId xmlns:a16="http://schemas.microsoft.com/office/drawing/2014/main" id="{FA6EBFC7-0586-4CBB-A533-111D172CAEFA}"/>
                    </a:ext>
                  </a:extLst>
                </p:cNvPr>
                <p:cNvPicPr>
                  <a:picLocks noChangeAspect="1"/>
                </p:cNvPicPr>
                <p:nvPr/>
              </p:nvPicPr>
              <p:blipFill>
                <a:blip r:embed="rId5"/>
                <a:stretch>
                  <a:fillRect/>
                </a:stretch>
              </p:blipFill>
              <p:spPr>
                <a:xfrm>
                  <a:off x="11543347" y="2824507"/>
                  <a:ext cx="271239" cy="281945"/>
                </a:xfrm>
                <a:prstGeom prst="rect">
                  <a:avLst/>
                </a:prstGeom>
              </p:spPr>
            </p:pic>
            <p:pic>
              <p:nvPicPr>
                <p:cNvPr id="165" name="Picture 164">
                  <a:extLst>
                    <a:ext uri="{FF2B5EF4-FFF2-40B4-BE49-F238E27FC236}">
                      <a16:creationId xmlns:a16="http://schemas.microsoft.com/office/drawing/2014/main" id="{D1C446B3-99E5-4FC9-9F97-6CD2CEAFAA20}"/>
                    </a:ext>
                  </a:extLst>
                </p:cNvPr>
                <p:cNvPicPr>
                  <a:picLocks noChangeAspect="1"/>
                </p:cNvPicPr>
                <p:nvPr/>
              </p:nvPicPr>
              <p:blipFill>
                <a:blip r:embed="rId7"/>
                <a:stretch>
                  <a:fillRect/>
                </a:stretch>
              </p:blipFill>
              <p:spPr>
                <a:xfrm rot="3621610">
                  <a:off x="11755847" y="3042853"/>
                  <a:ext cx="173134" cy="154584"/>
                </a:xfrm>
                <a:prstGeom prst="rect">
                  <a:avLst/>
                </a:prstGeom>
              </p:spPr>
            </p:pic>
          </p:grpSp>
        </p:grpSp>
        <p:grpSp>
          <p:nvGrpSpPr>
            <p:cNvPr id="145" name="Group 144">
              <a:extLst>
                <a:ext uri="{FF2B5EF4-FFF2-40B4-BE49-F238E27FC236}">
                  <a16:creationId xmlns:a16="http://schemas.microsoft.com/office/drawing/2014/main" id="{0B2D04EE-30E3-4DE3-8D39-635B5EF18ADD}"/>
                </a:ext>
              </a:extLst>
            </p:cNvPr>
            <p:cNvGrpSpPr/>
            <p:nvPr/>
          </p:nvGrpSpPr>
          <p:grpSpPr>
            <a:xfrm flipH="1">
              <a:off x="97011" y="2790853"/>
              <a:ext cx="1105313" cy="990640"/>
              <a:chOff x="11080526" y="2760672"/>
              <a:chExt cx="959012" cy="1052113"/>
            </a:xfrm>
          </p:grpSpPr>
          <p:pic>
            <p:nvPicPr>
              <p:cNvPr id="150" name="Picture 149">
                <a:extLst>
                  <a:ext uri="{FF2B5EF4-FFF2-40B4-BE49-F238E27FC236}">
                    <a16:creationId xmlns:a16="http://schemas.microsoft.com/office/drawing/2014/main" id="{204DA91B-5785-49FE-8335-EA04FD857BF2}"/>
                  </a:ext>
                </a:extLst>
              </p:cNvPr>
              <p:cNvPicPr>
                <a:picLocks noChangeAspect="1"/>
              </p:cNvPicPr>
              <p:nvPr/>
            </p:nvPicPr>
            <p:blipFill>
              <a:blip r:embed="rId5"/>
              <a:stretch>
                <a:fillRect/>
              </a:stretch>
            </p:blipFill>
            <p:spPr>
              <a:xfrm rot="3960555">
                <a:off x="11762946" y="3155857"/>
                <a:ext cx="271239" cy="281945"/>
              </a:xfrm>
              <a:prstGeom prst="rect">
                <a:avLst/>
              </a:prstGeom>
            </p:spPr>
          </p:pic>
          <p:pic>
            <p:nvPicPr>
              <p:cNvPr id="151" name="Picture 150">
                <a:extLst>
                  <a:ext uri="{FF2B5EF4-FFF2-40B4-BE49-F238E27FC236}">
                    <a16:creationId xmlns:a16="http://schemas.microsoft.com/office/drawing/2014/main" id="{A1071CFC-835D-4AA1-BBA8-DFEBFA1F2400}"/>
                  </a:ext>
                </a:extLst>
              </p:cNvPr>
              <p:cNvPicPr>
                <a:picLocks noChangeAspect="1"/>
              </p:cNvPicPr>
              <p:nvPr/>
            </p:nvPicPr>
            <p:blipFill>
              <a:blip r:embed="rId6"/>
              <a:stretch>
                <a:fillRect/>
              </a:stretch>
            </p:blipFill>
            <p:spPr>
              <a:xfrm>
                <a:off x="11091871" y="2760672"/>
                <a:ext cx="473764" cy="281945"/>
              </a:xfrm>
              <a:prstGeom prst="rect">
                <a:avLst/>
              </a:prstGeom>
            </p:spPr>
          </p:pic>
          <p:pic>
            <p:nvPicPr>
              <p:cNvPr id="152" name="Picture 151">
                <a:extLst>
                  <a:ext uri="{FF2B5EF4-FFF2-40B4-BE49-F238E27FC236}">
                    <a16:creationId xmlns:a16="http://schemas.microsoft.com/office/drawing/2014/main" id="{C41540D2-BDC2-4A1F-95CE-D3F0660FEB18}"/>
                  </a:ext>
                </a:extLst>
              </p:cNvPr>
              <p:cNvPicPr>
                <a:picLocks noChangeAspect="1"/>
              </p:cNvPicPr>
              <p:nvPr/>
            </p:nvPicPr>
            <p:blipFill>
              <a:blip r:embed="rId5"/>
              <a:stretch>
                <a:fillRect/>
              </a:stretch>
            </p:blipFill>
            <p:spPr>
              <a:xfrm>
                <a:off x="11577382" y="2824507"/>
                <a:ext cx="271239" cy="281945"/>
              </a:xfrm>
              <a:prstGeom prst="rect">
                <a:avLst/>
              </a:prstGeom>
            </p:spPr>
          </p:pic>
          <p:pic>
            <p:nvPicPr>
              <p:cNvPr id="153" name="Picture 152">
                <a:extLst>
                  <a:ext uri="{FF2B5EF4-FFF2-40B4-BE49-F238E27FC236}">
                    <a16:creationId xmlns:a16="http://schemas.microsoft.com/office/drawing/2014/main" id="{70FB3FA5-39CF-4F48-830B-7F278F53A7E6}"/>
                  </a:ext>
                </a:extLst>
              </p:cNvPr>
              <p:cNvPicPr>
                <a:picLocks noChangeAspect="1"/>
              </p:cNvPicPr>
              <p:nvPr/>
            </p:nvPicPr>
            <p:blipFill>
              <a:blip r:embed="rId7"/>
              <a:stretch>
                <a:fillRect/>
              </a:stretch>
            </p:blipFill>
            <p:spPr>
              <a:xfrm rot="3621610">
                <a:off x="11789882" y="3042853"/>
                <a:ext cx="173134" cy="154584"/>
              </a:xfrm>
              <a:prstGeom prst="rect">
                <a:avLst/>
              </a:prstGeom>
            </p:spPr>
          </p:pic>
          <p:grpSp>
            <p:nvGrpSpPr>
              <p:cNvPr id="154" name="Group 153">
                <a:extLst>
                  <a:ext uri="{FF2B5EF4-FFF2-40B4-BE49-F238E27FC236}">
                    <a16:creationId xmlns:a16="http://schemas.microsoft.com/office/drawing/2014/main" id="{48CDD5D3-FF1E-48F1-9AB2-E3FDE8FBD578}"/>
                  </a:ext>
                </a:extLst>
              </p:cNvPr>
              <p:cNvGrpSpPr/>
              <p:nvPr/>
            </p:nvGrpSpPr>
            <p:grpSpPr>
              <a:xfrm flipV="1">
                <a:off x="11080526" y="3366745"/>
                <a:ext cx="861870" cy="446040"/>
                <a:chOff x="11057836" y="2760672"/>
                <a:chExt cx="861870" cy="446040"/>
              </a:xfrm>
            </p:grpSpPr>
            <p:pic>
              <p:nvPicPr>
                <p:cNvPr id="155" name="Picture 154">
                  <a:extLst>
                    <a:ext uri="{FF2B5EF4-FFF2-40B4-BE49-F238E27FC236}">
                      <a16:creationId xmlns:a16="http://schemas.microsoft.com/office/drawing/2014/main" id="{176535B4-E921-4A80-9564-B2CAD4856479}"/>
                    </a:ext>
                  </a:extLst>
                </p:cNvPr>
                <p:cNvPicPr>
                  <a:picLocks noChangeAspect="1"/>
                </p:cNvPicPr>
                <p:nvPr/>
              </p:nvPicPr>
              <p:blipFill>
                <a:blip r:embed="rId6"/>
                <a:stretch>
                  <a:fillRect/>
                </a:stretch>
              </p:blipFill>
              <p:spPr>
                <a:xfrm>
                  <a:off x="11057836" y="2760672"/>
                  <a:ext cx="473764" cy="281945"/>
                </a:xfrm>
                <a:prstGeom prst="rect">
                  <a:avLst/>
                </a:prstGeom>
              </p:spPr>
            </p:pic>
            <p:pic>
              <p:nvPicPr>
                <p:cNvPr id="156" name="Picture 155">
                  <a:extLst>
                    <a:ext uri="{FF2B5EF4-FFF2-40B4-BE49-F238E27FC236}">
                      <a16:creationId xmlns:a16="http://schemas.microsoft.com/office/drawing/2014/main" id="{0F61598D-5A38-4A58-8404-C4E2A84785E7}"/>
                    </a:ext>
                  </a:extLst>
                </p:cNvPr>
                <p:cNvPicPr>
                  <a:picLocks noChangeAspect="1"/>
                </p:cNvPicPr>
                <p:nvPr/>
              </p:nvPicPr>
              <p:blipFill>
                <a:blip r:embed="rId5"/>
                <a:stretch>
                  <a:fillRect/>
                </a:stretch>
              </p:blipFill>
              <p:spPr>
                <a:xfrm>
                  <a:off x="11543347" y="2824507"/>
                  <a:ext cx="271239" cy="281945"/>
                </a:xfrm>
                <a:prstGeom prst="rect">
                  <a:avLst/>
                </a:prstGeom>
              </p:spPr>
            </p:pic>
            <p:pic>
              <p:nvPicPr>
                <p:cNvPr id="157" name="Picture 156">
                  <a:extLst>
                    <a:ext uri="{FF2B5EF4-FFF2-40B4-BE49-F238E27FC236}">
                      <a16:creationId xmlns:a16="http://schemas.microsoft.com/office/drawing/2014/main" id="{2D71383F-BDAA-46ED-903A-9DE425F5AEC4}"/>
                    </a:ext>
                  </a:extLst>
                </p:cNvPr>
                <p:cNvPicPr>
                  <a:picLocks noChangeAspect="1"/>
                </p:cNvPicPr>
                <p:nvPr/>
              </p:nvPicPr>
              <p:blipFill>
                <a:blip r:embed="rId7"/>
                <a:stretch>
                  <a:fillRect/>
                </a:stretch>
              </p:blipFill>
              <p:spPr>
                <a:xfrm rot="3621610">
                  <a:off x="11755847" y="3042853"/>
                  <a:ext cx="173134" cy="154584"/>
                </a:xfrm>
                <a:prstGeom prst="rect">
                  <a:avLst/>
                </a:prstGeom>
              </p:spPr>
            </p:pic>
          </p:grpSp>
        </p:grpSp>
        <p:grpSp>
          <p:nvGrpSpPr>
            <p:cNvPr id="146" name="Group 145">
              <a:extLst>
                <a:ext uri="{FF2B5EF4-FFF2-40B4-BE49-F238E27FC236}">
                  <a16:creationId xmlns:a16="http://schemas.microsoft.com/office/drawing/2014/main" id="{62DC53E7-B4EF-4357-9123-CF03503FA7AD}"/>
                </a:ext>
              </a:extLst>
            </p:cNvPr>
            <p:cNvGrpSpPr/>
            <p:nvPr/>
          </p:nvGrpSpPr>
          <p:grpSpPr>
            <a:xfrm flipH="1">
              <a:off x="3747148" y="2627959"/>
              <a:ext cx="5286836" cy="397183"/>
              <a:chOff x="3556648" y="2627959"/>
              <a:chExt cx="5286836" cy="397183"/>
            </a:xfrm>
          </p:grpSpPr>
          <p:sp>
            <p:nvSpPr>
              <p:cNvPr id="147" name="Rectangle: Rounded Corners 146">
                <a:extLst>
                  <a:ext uri="{FF2B5EF4-FFF2-40B4-BE49-F238E27FC236}">
                    <a16:creationId xmlns:a16="http://schemas.microsoft.com/office/drawing/2014/main" id="{B1097338-650E-42C6-963E-81E80DA5C81E}"/>
                  </a:ext>
                </a:extLst>
              </p:cNvPr>
              <p:cNvSpPr/>
              <p:nvPr/>
            </p:nvSpPr>
            <p:spPr>
              <a:xfrm>
                <a:off x="3556648" y="2634979"/>
                <a:ext cx="1549400" cy="390163"/>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tangle: Rounded Corners 147">
                <a:extLst>
                  <a:ext uri="{FF2B5EF4-FFF2-40B4-BE49-F238E27FC236}">
                    <a16:creationId xmlns:a16="http://schemas.microsoft.com/office/drawing/2014/main" id="{9377F383-4C3E-4EAF-A8C0-26F5F7346770}"/>
                  </a:ext>
                </a:extLst>
              </p:cNvPr>
              <p:cNvSpPr/>
              <p:nvPr/>
            </p:nvSpPr>
            <p:spPr>
              <a:xfrm>
                <a:off x="5413445" y="2634979"/>
                <a:ext cx="1549400" cy="390163"/>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Rectangle: Rounded Corners 148">
                <a:extLst>
                  <a:ext uri="{FF2B5EF4-FFF2-40B4-BE49-F238E27FC236}">
                    <a16:creationId xmlns:a16="http://schemas.microsoft.com/office/drawing/2014/main" id="{4F8BC03F-4347-41AF-9942-8700D0ACD237}"/>
                  </a:ext>
                </a:extLst>
              </p:cNvPr>
              <p:cNvSpPr/>
              <p:nvPr/>
            </p:nvSpPr>
            <p:spPr>
              <a:xfrm>
                <a:off x="7294084" y="2627959"/>
                <a:ext cx="1549400" cy="390163"/>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4114272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6885-423E-48A1-9F19-22E8CEE54404}"/>
              </a:ext>
            </a:extLst>
          </p:cNvPr>
          <p:cNvSpPr>
            <a:spLocks noGrp="1"/>
          </p:cNvSpPr>
          <p:nvPr>
            <p:ph type="title"/>
          </p:nvPr>
        </p:nvSpPr>
        <p:spPr/>
        <p:txBody>
          <a:bodyPr>
            <a:normAutofit/>
          </a:bodyPr>
          <a:lstStyle/>
          <a:p>
            <a:r>
              <a:rPr lang="en-US" dirty="0"/>
              <a:t>Recirculating Injector Based on LERF (3-pass)</a:t>
            </a:r>
          </a:p>
        </p:txBody>
      </p:sp>
      <p:grpSp>
        <p:nvGrpSpPr>
          <p:cNvPr id="25" name="Group 24">
            <a:extLst>
              <a:ext uri="{FF2B5EF4-FFF2-40B4-BE49-F238E27FC236}">
                <a16:creationId xmlns:a16="http://schemas.microsoft.com/office/drawing/2014/main" id="{03DF5BE8-8607-4273-9C08-1F31FB222773}"/>
              </a:ext>
            </a:extLst>
          </p:cNvPr>
          <p:cNvGrpSpPr/>
          <p:nvPr/>
        </p:nvGrpSpPr>
        <p:grpSpPr>
          <a:xfrm flipH="1">
            <a:off x="276685" y="1379897"/>
            <a:ext cx="11909498" cy="3643952"/>
            <a:chOff x="0" y="1352551"/>
            <a:chExt cx="11912600" cy="3644901"/>
          </a:xfrm>
        </p:grpSpPr>
        <p:grpSp>
          <p:nvGrpSpPr>
            <p:cNvPr id="11" name="Group 10">
              <a:extLst>
                <a:ext uri="{FF2B5EF4-FFF2-40B4-BE49-F238E27FC236}">
                  <a16:creationId xmlns:a16="http://schemas.microsoft.com/office/drawing/2014/main" id="{8FE6293B-644E-4235-96D0-E2F00D67F5E5}"/>
                </a:ext>
              </a:extLst>
            </p:cNvPr>
            <p:cNvGrpSpPr/>
            <p:nvPr/>
          </p:nvGrpSpPr>
          <p:grpSpPr>
            <a:xfrm flipH="1">
              <a:off x="0" y="1352551"/>
              <a:ext cx="11912600" cy="3644900"/>
              <a:chOff x="0" y="1352550"/>
              <a:chExt cx="12192000" cy="3934053"/>
            </a:xfrm>
          </p:grpSpPr>
          <p:pic>
            <p:nvPicPr>
              <p:cNvPr id="5" name="Picture 4">
                <a:extLst>
                  <a:ext uri="{FF2B5EF4-FFF2-40B4-BE49-F238E27FC236}">
                    <a16:creationId xmlns:a16="http://schemas.microsoft.com/office/drawing/2014/main" id="{88BDF216-7E27-4D51-81E2-D0A41E3F33F0}"/>
                  </a:ext>
                </a:extLst>
              </p:cNvPr>
              <p:cNvPicPr>
                <a:picLocks noChangeAspect="1"/>
              </p:cNvPicPr>
              <p:nvPr/>
            </p:nvPicPr>
            <p:blipFill>
              <a:blip r:embed="rId2"/>
              <a:stretch>
                <a:fillRect/>
              </a:stretch>
            </p:blipFill>
            <p:spPr>
              <a:xfrm>
                <a:off x="0" y="1571397"/>
                <a:ext cx="12192000" cy="3715206"/>
              </a:xfrm>
              <a:prstGeom prst="rect">
                <a:avLst/>
              </a:prstGeom>
            </p:spPr>
          </p:pic>
          <p:pic>
            <p:nvPicPr>
              <p:cNvPr id="6" name="Picture 5">
                <a:extLst>
                  <a:ext uri="{FF2B5EF4-FFF2-40B4-BE49-F238E27FC236}">
                    <a16:creationId xmlns:a16="http://schemas.microsoft.com/office/drawing/2014/main" id="{0C27B5FF-4CB4-4A68-8D0C-055F1D15E591}"/>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7" name="Rectangle 6">
                <a:extLst>
                  <a:ext uri="{FF2B5EF4-FFF2-40B4-BE49-F238E27FC236}">
                    <a16:creationId xmlns:a16="http://schemas.microsoft.com/office/drawing/2014/main" id="{CDE6D484-2A8C-4AA2-A2B9-1BC6BAE440F3}"/>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179559F-2E16-4A11-A4A2-A824F58EFF9A}"/>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30B1EA-7C59-49BA-AACF-B10B06CE07FC}"/>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80F0E94-F41B-4E63-B517-59F6EC845E69}"/>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2" name="Rectangle 21">
              <a:extLst>
                <a:ext uri="{FF2B5EF4-FFF2-40B4-BE49-F238E27FC236}">
                  <a16:creationId xmlns:a16="http://schemas.microsoft.com/office/drawing/2014/main" id="{758E8BC2-0723-4C36-A328-4542DCE71FC6}"/>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33E8765E-F2E6-4CF1-B6C4-6CB6940A3233}"/>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DFA79664-5FF1-4003-B435-57572DE0949E}"/>
              </a:ext>
            </a:extLst>
          </p:cNvPr>
          <p:cNvGrpSpPr/>
          <p:nvPr/>
        </p:nvGrpSpPr>
        <p:grpSpPr>
          <a:xfrm flipH="1">
            <a:off x="3356581" y="2628168"/>
            <a:ext cx="5285459" cy="397080"/>
            <a:chOff x="3556648" y="2627959"/>
            <a:chExt cx="5286836" cy="397183"/>
          </a:xfrm>
        </p:grpSpPr>
        <p:grpSp>
          <p:nvGrpSpPr>
            <p:cNvPr id="13" name="Group 12">
              <a:extLst>
                <a:ext uri="{FF2B5EF4-FFF2-40B4-BE49-F238E27FC236}">
                  <a16:creationId xmlns:a16="http://schemas.microsoft.com/office/drawing/2014/main" id="{F4CBFAA6-9FFE-47F7-98DA-99BDAB887F0D}"/>
                </a:ext>
              </a:extLst>
            </p:cNvPr>
            <p:cNvGrpSpPr/>
            <p:nvPr/>
          </p:nvGrpSpPr>
          <p:grpSpPr>
            <a:xfrm>
              <a:off x="3556648" y="2634979"/>
              <a:ext cx="1549400" cy="390163"/>
              <a:chOff x="3657600" y="2728533"/>
              <a:chExt cx="1549400" cy="387350"/>
            </a:xfrm>
          </p:grpSpPr>
          <p:sp>
            <p:nvSpPr>
              <p:cNvPr id="4" name="Rectangle: Rounded Corners 3">
                <a:extLst>
                  <a:ext uri="{FF2B5EF4-FFF2-40B4-BE49-F238E27FC236}">
                    <a16:creationId xmlns:a16="http://schemas.microsoft.com/office/drawing/2014/main" id="{53428A06-7652-48E7-BFC9-1049A3F1E4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ED0F6739-DDAC-43E3-8872-CC4EADAB2E65}"/>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nvGrpSpPr>
            <p:cNvPr id="61" name="Group 60">
              <a:extLst>
                <a:ext uri="{FF2B5EF4-FFF2-40B4-BE49-F238E27FC236}">
                  <a16:creationId xmlns:a16="http://schemas.microsoft.com/office/drawing/2014/main" id="{0C35701A-7979-4593-8C8F-5A7FB105B0E3}"/>
                </a:ext>
              </a:extLst>
            </p:cNvPr>
            <p:cNvGrpSpPr/>
            <p:nvPr/>
          </p:nvGrpSpPr>
          <p:grpSpPr>
            <a:xfrm>
              <a:off x="5413445" y="2634979"/>
              <a:ext cx="1549400" cy="390163"/>
              <a:chOff x="3657600" y="2728533"/>
              <a:chExt cx="1549400" cy="387350"/>
            </a:xfrm>
          </p:grpSpPr>
          <p:sp>
            <p:nvSpPr>
              <p:cNvPr id="62" name="Rectangle: Rounded Corners 61">
                <a:extLst>
                  <a:ext uri="{FF2B5EF4-FFF2-40B4-BE49-F238E27FC236}">
                    <a16:creationId xmlns:a16="http://schemas.microsoft.com/office/drawing/2014/main" id="{E4099F59-CAF5-4BCC-A928-FF7D8591A01B}"/>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C86289B2-9B98-445D-857C-3ABD26F89FC9}"/>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nvGrpSpPr>
            <p:cNvPr id="64" name="Group 63">
              <a:extLst>
                <a:ext uri="{FF2B5EF4-FFF2-40B4-BE49-F238E27FC236}">
                  <a16:creationId xmlns:a16="http://schemas.microsoft.com/office/drawing/2014/main" id="{84DA20B9-F2A3-4CBC-AC45-9AC58023CC6C}"/>
                </a:ext>
              </a:extLst>
            </p:cNvPr>
            <p:cNvGrpSpPr/>
            <p:nvPr/>
          </p:nvGrpSpPr>
          <p:grpSpPr>
            <a:xfrm>
              <a:off x="7294084" y="2627959"/>
              <a:ext cx="1549400" cy="390163"/>
              <a:chOff x="3657600" y="2728533"/>
              <a:chExt cx="1549400" cy="387350"/>
            </a:xfrm>
          </p:grpSpPr>
          <p:sp>
            <p:nvSpPr>
              <p:cNvPr id="65" name="Rectangle: Rounded Corners 64">
                <a:extLst>
                  <a:ext uri="{FF2B5EF4-FFF2-40B4-BE49-F238E27FC236}">
                    <a16:creationId xmlns:a16="http://schemas.microsoft.com/office/drawing/2014/main" id="{732D2ECC-35D3-481A-9422-D2E8492AC963}"/>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TextBox 65">
                <a:extLst>
                  <a:ext uri="{FF2B5EF4-FFF2-40B4-BE49-F238E27FC236}">
                    <a16:creationId xmlns:a16="http://schemas.microsoft.com/office/drawing/2014/main" id="{E66A4AB6-B8DE-4F94-B901-E629FFA9FCF1}"/>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sp>
        <p:nvSpPr>
          <p:cNvPr id="67" name="Oval 66">
            <a:extLst>
              <a:ext uri="{FF2B5EF4-FFF2-40B4-BE49-F238E27FC236}">
                <a16:creationId xmlns:a16="http://schemas.microsoft.com/office/drawing/2014/main" id="{503B8DDB-74C0-4531-B769-54894BCDBEAC}"/>
              </a:ext>
            </a:extLst>
          </p:cNvPr>
          <p:cNvSpPr/>
          <p:nvPr/>
        </p:nvSpPr>
        <p:spPr>
          <a:xfrm flipH="1">
            <a:off x="10896351"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TextBox 70">
            <a:extLst>
              <a:ext uri="{FF2B5EF4-FFF2-40B4-BE49-F238E27FC236}">
                <a16:creationId xmlns:a16="http://schemas.microsoft.com/office/drawing/2014/main" id="{CC5A6DD3-8D72-44B7-B655-CD2DB669594E}"/>
              </a:ext>
            </a:extLst>
          </p:cNvPr>
          <p:cNvSpPr txBox="1"/>
          <p:nvPr/>
        </p:nvSpPr>
        <p:spPr>
          <a:xfrm flipH="1">
            <a:off x="1045378" y="2428082"/>
            <a:ext cx="799245" cy="27692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n-ea"/>
                <a:cs typeface="Arial" charset="0"/>
              </a:rPr>
              <a:t>436 MeV</a:t>
            </a:r>
          </a:p>
        </p:txBody>
      </p:sp>
      <p:sp>
        <p:nvSpPr>
          <p:cNvPr id="28" name="TextBox 27">
            <a:extLst>
              <a:ext uri="{FF2B5EF4-FFF2-40B4-BE49-F238E27FC236}">
                <a16:creationId xmlns:a16="http://schemas.microsoft.com/office/drawing/2014/main" id="{EED6E42A-C6D0-46AA-B609-86EF32D21959}"/>
              </a:ext>
            </a:extLst>
          </p:cNvPr>
          <p:cNvSpPr txBox="1"/>
          <p:nvPr/>
        </p:nvSpPr>
        <p:spPr>
          <a:xfrm>
            <a:off x="4065523" y="1232061"/>
            <a:ext cx="4587989" cy="4000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charset="0"/>
                <a:ea typeface="+mn-ea"/>
                <a:cs typeface="Arial" charset="0"/>
              </a:rPr>
              <a:t>10 MeV + </a:t>
            </a:r>
            <a:r>
              <a:rPr kumimoji="0" lang="en-US" sz="1999" b="0" i="0" u="none" strike="noStrike" kern="1200" cap="none" spc="0" normalizeH="0" baseline="0" noProof="0" dirty="0">
                <a:ln>
                  <a:noFill/>
                </a:ln>
                <a:solidFill>
                  <a:srgbClr val="FF0000"/>
                </a:solidFill>
                <a:effectLst/>
                <a:uLnTx/>
                <a:uFillTx/>
                <a:latin typeface="Arial" charset="0"/>
                <a:ea typeface="+mn-ea"/>
                <a:cs typeface="Arial" charset="0"/>
              </a:rPr>
              <a:t>3</a:t>
            </a:r>
            <a:r>
              <a:rPr kumimoji="0" lang="en-US" sz="1999" b="0" i="0" u="none" strike="noStrike" kern="1200" cap="none" spc="0" normalizeH="0" baseline="0" noProof="0" dirty="0">
                <a:ln>
                  <a:noFill/>
                </a:ln>
                <a:solidFill>
                  <a:prstClr val="black"/>
                </a:solidFill>
                <a:effectLst/>
                <a:uLnTx/>
                <a:uFillTx/>
                <a:latin typeface="Arial" charset="0"/>
                <a:ea typeface="+mn-ea"/>
                <a:cs typeface="Arial" charset="0"/>
              </a:rPr>
              <a:t> × 3 × 71 MeV = 650 MeV</a:t>
            </a:r>
          </a:p>
        </p:txBody>
      </p:sp>
      <p:grpSp>
        <p:nvGrpSpPr>
          <p:cNvPr id="14" name="Group 13">
            <a:extLst>
              <a:ext uri="{FF2B5EF4-FFF2-40B4-BE49-F238E27FC236}">
                <a16:creationId xmlns:a16="http://schemas.microsoft.com/office/drawing/2014/main" id="{77491768-9A9C-45FC-A59B-B7F9E84F8B43}"/>
              </a:ext>
            </a:extLst>
          </p:cNvPr>
          <p:cNvGrpSpPr/>
          <p:nvPr/>
        </p:nvGrpSpPr>
        <p:grpSpPr>
          <a:xfrm>
            <a:off x="11023818" y="1820791"/>
            <a:ext cx="888321" cy="374286"/>
            <a:chOff x="11026690" y="1820372"/>
            <a:chExt cx="888552" cy="374383"/>
          </a:xfrm>
        </p:grpSpPr>
        <p:cxnSp>
          <p:nvCxnSpPr>
            <p:cNvPr id="68" name="Straight Arrow Connector 67">
              <a:extLst>
                <a:ext uri="{FF2B5EF4-FFF2-40B4-BE49-F238E27FC236}">
                  <a16:creationId xmlns:a16="http://schemas.microsoft.com/office/drawing/2014/main" id="{42CEA05F-3291-4DCB-9CE2-0CE47EF82BB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968E76-2316-4F65-B718-E5FAECF99EBC}"/>
                </a:ext>
              </a:extLst>
            </p:cNvPr>
            <p:cNvSpPr txBox="1"/>
            <p:nvPr/>
          </p:nvSpPr>
          <p:spPr>
            <a:xfrm flipH="1">
              <a:off x="11115789" y="1820372"/>
              <a:ext cx="79945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n-ea"/>
                  <a:cs typeface="Arial" charset="0"/>
                </a:rPr>
                <a:t>10 MeV</a:t>
              </a:r>
            </a:p>
          </p:txBody>
        </p:sp>
      </p:grpSp>
    </p:spTree>
    <p:extLst>
      <p:ext uri="{BB962C8B-B14F-4D97-AF65-F5344CB8AC3E}">
        <p14:creationId xmlns:p14="http://schemas.microsoft.com/office/powerpoint/2010/main" val="35055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9" dur="5000" fill="hold"/>
                                        <p:tgtEl>
                                          <p:spTgt spid="67"/>
                                        </p:tgtEl>
                                        <p:attrNameLst>
                                          <p:attrName>ppt_x</p:attrName>
                                          <p:attrName>ppt_y</p:attrName>
                                        </p:attrNameLst>
                                      </p:cBhvr>
                                      <p:rCtr x="-40547" y="10833"/>
                                    </p:animMotion>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upgrade foundation</a:t>
            </a:r>
            <a:endParaRPr lang="en-US" dirty="0"/>
          </a:p>
        </p:txBody>
      </p:sp>
      <p:pic>
        <p:nvPicPr>
          <p:cNvPr id="4" name="Picture 3"/>
          <p:cNvPicPr>
            <a:picLocks noChangeAspect="1"/>
          </p:cNvPicPr>
          <p:nvPr/>
        </p:nvPicPr>
        <p:blipFill>
          <a:blip r:embed="rId2"/>
          <a:stretch>
            <a:fillRect/>
          </a:stretch>
        </p:blipFill>
        <p:spPr>
          <a:xfrm>
            <a:off x="462158" y="1091511"/>
            <a:ext cx="3803421" cy="4010411"/>
          </a:xfrm>
          <a:prstGeom prst="rect">
            <a:avLst/>
          </a:prstGeom>
        </p:spPr>
      </p:pic>
      <p:sp>
        <p:nvSpPr>
          <p:cNvPr id="5" name="TextBox 4"/>
          <p:cNvSpPr txBox="1"/>
          <p:nvPr/>
        </p:nvSpPr>
        <p:spPr>
          <a:xfrm>
            <a:off x="426824" y="5204272"/>
            <a:ext cx="3260810" cy="590931"/>
          </a:xfrm>
          <a:prstGeom prst="rect">
            <a:avLst/>
          </a:prstGeom>
          <a:noFill/>
        </p:spPr>
        <p:txBody>
          <a:bodyPr wrap="square" rtlCol="0">
            <a:spAutoFit/>
          </a:bodyPr>
          <a:lstStyle/>
          <a:p>
            <a:pPr>
              <a:lnSpc>
                <a:spcPct val="90000"/>
              </a:lnSpc>
            </a:pPr>
            <a:r>
              <a:rPr lang="en-US" dirty="0" smtClean="0"/>
              <a:t>CEBAF – separate arc for each different energy</a:t>
            </a:r>
          </a:p>
        </p:txBody>
      </p:sp>
      <p:pic>
        <p:nvPicPr>
          <p:cNvPr id="6" name="Picture 5"/>
          <p:cNvPicPr>
            <a:picLocks noChangeAspect="1"/>
          </p:cNvPicPr>
          <p:nvPr/>
        </p:nvPicPr>
        <p:blipFill>
          <a:blip r:embed="rId3"/>
          <a:stretch>
            <a:fillRect/>
          </a:stretch>
        </p:blipFill>
        <p:spPr>
          <a:xfrm>
            <a:off x="6058403" y="141048"/>
            <a:ext cx="5450416" cy="3239030"/>
          </a:xfrm>
          <a:prstGeom prst="rect">
            <a:avLst/>
          </a:prstGeom>
        </p:spPr>
      </p:pic>
      <p:sp>
        <p:nvSpPr>
          <p:cNvPr id="7" name="TextBox 6"/>
          <p:cNvSpPr txBox="1"/>
          <p:nvPr/>
        </p:nvSpPr>
        <p:spPr>
          <a:xfrm>
            <a:off x="5928217" y="3489794"/>
            <a:ext cx="5580601" cy="1089529"/>
          </a:xfrm>
          <a:prstGeom prst="rect">
            <a:avLst/>
          </a:prstGeom>
          <a:noFill/>
        </p:spPr>
        <p:txBody>
          <a:bodyPr wrap="square" rtlCol="0">
            <a:spAutoFit/>
          </a:bodyPr>
          <a:lstStyle/>
          <a:p>
            <a:pPr>
              <a:lnSpc>
                <a:spcPct val="90000"/>
              </a:lnSpc>
            </a:pPr>
            <a:r>
              <a:rPr lang="en-US" dirty="0" smtClean="0"/>
              <a:t>EMMA (Electron Model for Multiple Applications) –demonstrated </a:t>
            </a:r>
            <a:r>
              <a:rPr lang="en-US" dirty="0"/>
              <a:t>that orbits </a:t>
            </a:r>
            <a:r>
              <a:rPr lang="en-US" dirty="0" smtClean="0"/>
              <a:t>can be compacted </a:t>
            </a:r>
            <a:r>
              <a:rPr lang="en-US" dirty="0"/>
              <a:t>to within 10 mm in radius over an electron momentum range of 12–18 MeV/c</a:t>
            </a:r>
            <a:endParaRPr lang="en-US" dirty="0" smtClean="0"/>
          </a:p>
        </p:txBody>
      </p:sp>
      <p:sp>
        <p:nvSpPr>
          <p:cNvPr id="8" name="Rectangle 7"/>
          <p:cNvSpPr/>
          <p:nvPr/>
        </p:nvSpPr>
        <p:spPr>
          <a:xfrm>
            <a:off x="5627451" y="4897848"/>
            <a:ext cx="6285007" cy="923330"/>
          </a:xfrm>
          <a:prstGeom prst="rect">
            <a:avLst/>
          </a:prstGeom>
        </p:spPr>
        <p:txBody>
          <a:bodyPr wrap="square">
            <a:spAutoFit/>
          </a:bodyPr>
          <a:lstStyle/>
          <a:p>
            <a:r>
              <a:rPr lang="en-US" i="1" dirty="0"/>
              <a:t>Acceleration in the linear non-scaling fixed-field alternating-gradient accelerator </a:t>
            </a:r>
            <a:r>
              <a:rPr lang="en-US" i="1" dirty="0" smtClean="0"/>
              <a:t>EMMA, S</a:t>
            </a:r>
            <a:r>
              <a:rPr lang="en-US" i="1" dirty="0"/>
              <a:t>. Machida, </a:t>
            </a:r>
            <a:r>
              <a:rPr lang="en-US" i="1" dirty="0" smtClean="0"/>
              <a:t>et al., </a:t>
            </a:r>
            <a:br>
              <a:rPr lang="en-US" i="1" dirty="0" smtClean="0"/>
            </a:br>
            <a:r>
              <a:rPr lang="en-US" i="1" dirty="0" smtClean="0"/>
              <a:t>Nature </a:t>
            </a:r>
            <a:r>
              <a:rPr lang="en-US" i="1" dirty="0"/>
              <a:t>Physics volume 8, pages 243–247 (2012)</a:t>
            </a:r>
          </a:p>
        </p:txBody>
      </p:sp>
    </p:spTree>
    <p:extLst>
      <p:ext uri="{BB962C8B-B14F-4D97-AF65-F5344CB8AC3E}">
        <p14:creationId xmlns:p14="http://schemas.microsoft.com/office/powerpoint/2010/main" val="2403095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6885-423E-48A1-9F19-22E8CEE54404}"/>
              </a:ext>
            </a:extLst>
          </p:cNvPr>
          <p:cNvSpPr>
            <a:spLocks noGrp="1"/>
          </p:cNvSpPr>
          <p:nvPr>
            <p:ph type="title"/>
          </p:nvPr>
        </p:nvSpPr>
        <p:spPr/>
        <p:txBody>
          <a:bodyPr>
            <a:normAutofit/>
          </a:bodyPr>
          <a:lstStyle/>
          <a:p>
            <a:r>
              <a:rPr lang="en-US" dirty="0"/>
              <a:t>Recirculating Injector Based on LERF (3-pass)</a:t>
            </a:r>
          </a:p>
        </p:txBody>
      </p:sp>
      <p:grpSp>
        <p:nvGrpSpPr>
          <p:cNvPr id="25" name="Group 24">
            <a:extLst>
              <a:ext uri="{FF2B5EF4-FFF2-40B4-BE49-F238E27FC236}">
                <a16:creationId xmlns:a16="http://schemas.microsoft.com/office/drawing/2014/main" id="{03DF5BE8-8607-4273-9C08-1F31FB222773}"/>
              </a:ext>
            </a:extLst>
          </p:cNvPr>
          <p:cNvGrpSpPr/>
          <p:nvPr/>
        </p:nvGrpSpPr>
        <p:grpSpPr>
          <a:xfrm flipH="1">
            <a:off x="276685" y="1379897"/>
            <a:ext cx="11909498" cy="3643952"/>
            <a:chOff x="0" y="1352551"/>
            <a:chExt cx="11912600" cy="3644901"/>
          </a:xfrm>
        </p:grpSpPr>
        <p:grpSp>
          <p:nvGrpSpPr>
            <p:cNvPr id="11" name="Group 10">
              <a:extLst>
                <a:ext uri="{FF2B5EF4-FFF2-40B4-BE49-F238E27FC236}">
                  <a16:creationId xmlns:a16="http://schemas.microsoft.com/office/drawing/2014/main" id="{8FE6293B-644E-4235-96D0-E2F00D67F5E5}"/>
                </a:ext>
              </a:extLst>
            </p:cNvPr>
            <p:cNvGrpSpPr/>
            <p:nvPr/>
          </p:nvGrpSpPr>
          <p:grpSpPr>
            <a:xfrm flipH="1">
              <a:off x="0" y="1352551"/>
              <a:ext cx="11912600" cy="3644900"/>
              <a:chOff x="0" y="1352550"/>
              <a:chExt cx="12192000" cy="3934053"/>
            </a:xfrm>
          </p:grpSpPr>
          <p:pic>
            <p:nvPicPr>
              <p:cNvPr id="5" name="Picture 4">
                <a:extLst>
                  <a:ext uri="{FF2B5EF4-FFF2-40B4-BE49-F238E27FC236}">
                    <a16:creationId xmlns:a16="http://schemas.microsoft.com/office/drawing/2014/main" id="{88BDF216-7E27-4D51-81E2-D0A41E3F33F0}"/>
                  </a:ext>
                </a:extLst>
              </p:cNvPr>
              <p:cNvPicPr>
                <a:picLocks noChangeAspect="1"/>
              </p:cNvPicPr>
              <p:nvPr/>
            </p:nvPicPr>
            <p:blipFill>
              <a:blip r:embed="rId2"/>
              <a:stretch>
                <a:fillRect/>
              </a:stretch>
            </p:blipFill>
            <p:spPr>
              <a:xfrm>
                <a:off x="0" y="1571397"/>
                <a:ext cx="12192000" cy="3715206"/>
              </a:xfrm>
              <a:prstGeom prst="rect">
                <a:avLst/>
              </a:prstGeom>
            </p:spPr>
          </p:pic>
          <p:pic>
            <p:nvPicPr>
              <p:cNvPr id="6" name="Picture 5">
                <a:extLst>
                  <a:ext uri="{FF2B5EF4-FFF2-40B4-BE49-F238E27FC236}">
                    <a16:creationId xmlns:a16="http://schemas.microsoft.com/office/drawing/2014/main" id="{0C27B5FF-4CB4-4A68-8D0C-055F1D15E591}"/>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7" name="Rectangle 6">
                <a:extLst>
                  <a:ext uri="{FF2B5EF4-FFF2-40B4-BE49-F238E27FC236}">
                    <a16:creationId xmlns:a16="http://schemas.microsoft.com/office/drawing/2014/main" id="{CDE6D484-2A8C-4AA2-A2B9-1BC6BAE440F3}"/>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179559F-2E16-4A11-A4A2-A824F58EFF9A}"/>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30B1EA-7C59-49BA-AACF-B10B06CE07FC}"/>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80F0E94-F41B-4E63-B517-59F6EC845E69}"/>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2" name="Rectangle 21">
              <a:extLst>
                <a:ext uri="{FF2B5EF4-FFF2-40B4-BE49-F238E27FC236}">
                  <a16:creationId xmlns:a16="http://schemas.microsoft.com/office/drawing/2014/main" id="{758E8BC2-0723-4C36-A328-4542DCE71FC6}"/>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33E8765E-F2E6-4CF1-B6C4-6CB6940A3233}"/>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DFA79664-5FF1-4003-B435-57572DE0949E}"/>
              </a:ext>
            </a:extLst>
          </p:cNvPr>
          <p:cNvGrpSpPr/>
          <p:nvPr/>
        </p:nvGrpSpPr>
        <p:grpSpPr>
          <a:xfrm flipH="1">
            <a:off x="3356581" y="2628168"/>
            <a:ext cx="5285459" cy="397080"/>
            <a:chOff x="3556648" y="2627959"/>
            <a:chExt cx="5286836" cy="397183"/>
          </a:xfrm>
        </p:grpSpPr>
        <p:grpSp>
          <p:nvGrpSpPr>
            <p:cNvPr id="13" name="Group 12">
              <a:extLst>
                <a:ext uri="{FF2B5EF4-FFF2-40B4-BE49-F238E27FC236}">
                  <a16:creationId xmlns:a16="http://schemas.microsoft.com/office/drawing/2014/main" id="{F4CBFAA6-9FFE-47F7-98DA-99BDAB887F0D}"/>
                </a:ext>
              </a:extLst>
            </p:cNvPr>
            <p:cNvGrpSpPr/>
            <p:nvPr/>
          </p:nvGrpSpPr>
          <p:grpSpPr>
            <a:xfrm>
              <a:off x="3556648" y="2634979"/>
              <a:ext cx="1549400" cy="390163"/>
              <a:chOff x="3657600" y="2728533"/>
              <a:chExt cx="1549400" cy="387350"/>
            </a:xfrm>
          </p:grpSpPr>
          <p:sp>
            <p:nvSpPr>
              <p:cNvPr id="4" name="Rectangle: Rounded Corners 3">
                <a:extLst>
                  <a:ext uri="{FF2B5EF4-FFF2-40B4-BE49-F238E27FC236}">
                    <a16:creationId xmlns:a16="http://schemas.microsoft.com/office/drawing/2014/main" id="{53428A06-7652-48E7-BFC9-1049A3F1E4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ED0F6739-DDAC-43E3-8872-CC4EADAB2E65}"/>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nvGrpSpPr>
            <p:cNvPr id="61" name="Group 60">
              <a:extLst>
                <a:ext uri="{FF2B5EF4-FFF2-40B4-BE49-F238E27FC236}">
                  <a16:creationId xmlns:a16="http://schemas.microsoft.com/office/drawing/2014/main" id="{0C35701A-7979-4593-8C8F-5A7FB105B0E3}"/>
                </a:ext>
              </a:extLst>
            </p:cNvPr>
            <p:cNvGrpSpPr/>
            <p:nvPr/>
          </p:nvGrpSpPr>
          <p:grpSpPr>
            <a:xfrm>
              <a:off x="5413445" y="2634979"/>
              <a:ext cx="1549400" cy="390163"/>
              <a:chOff x="3657600" y="2728533"/>
              <a:chExt cx="1549400" cy="387350"/>
            </a:xfrm>
          </p:grpSpPr>
          <p:sp>
            <p:nvSpPr>
              <p:cNvPr id="62" name="Rectangle: Rounded Corners 61">
                <a:extLst>
                  <a:ext uri="{FF2B5EF4-FFF2-40B4-BE49-F238E27FC236}">
                    <a16:creationId xmlns:a16="http://schemas.microsoft.com/office/drawing/2014/main" id="{E4099F59-CAF5-4BCC-A928-FF7D8591A01B}"/>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C86289B2-9B98-445D-857C-3ABD26F89FC9}"/>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nvGrpSpPr>
            <p:cNvPr id="64" name="Group 63">
              <a:extLst>
                <a:ext uri="{FF2B5EF4-FFF2-40B4-BE49-F238E27FC236}">
                  <a16:creationId xmlns:a16="http://schemas.microsoft.com/office/drawing/2014/main" id="{84DA20B9-F2A3-4CBC-AC45-9AC58023CC6C}"/>
                </a:ext>
              </a:extLst>
            </p:cNvPr>
            <p:cNvGrpSpPr/>
            <p:nvPr/>
          </p:nvGrpSpPr>
          <p:grpSpPr>
            <a:xfrm>
              <a:off x="7294084" y="2627959"/>
              <a:ext cx="1549400" cy="390163"/>
              <a:chOff x="3657600" y="2728533"/>
              <a:chExt cx="1549400" cy="387350"/>
            </a:xfrm>
          </p:grpSpPr>
          <p:sp>
            <p:nvSpPr>
              <p:cNvPr id="65" name="Rectangle: Rounded Corners 64">
                <a:extLst>
                  <a:ext uri="{FF2B5EF4-FFF2-40B4-BE49-F238E27FC236}">
                    <a16:creationId xmlns:a16="http://schemas.microsoft.com/office/drawing/2014/main" id="{732D2ECC-35D3-481A-9422-D2E8492AC963}"/>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TextBox 65">
                <a:extLst>
                  <a:ext uri="{FF2B5EF4-FFF2-40B4-BE49-F238E27FC236}">
                    <a16:creationId xmlns:a16="http://schemas.microsoft.com/office/drawing/2014/main" id="{E66A4AB6-B8DE-4F94-B901-E629FFA9FCF1}"/>
                  </a:ext>
                </a:extLst>
              </p:cNvPr>
              <p:cNvSpPr txBox="1"/>
              <p:nvPr/>
            </p:nvSpPr>
            <p:spPr>
              <a:xfrm>
                <a:off x="4064000" y="2758308"/>
                <a:ext cx="7874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C-75</a:t>
                </a:r>
              </a:p>
            </p:txBody>
          </p:sp>
        </p:grpSp>
      </p:grpSp>
      <p:sp>
        <p:nvSpPr>
          <p:cNvPr id="28" name="TextBox 27">
            <a:extLst>
              <a:ext uri="{FF2B5EF4-FFF2-40B4-BE49-F238E27FC236}">
                <a16:creationId xmlns:a16="http://schemas.microsoft.com/office/drawing/2014/main" id="{EED6E42A-C6D0-46AA-B609-86EF32D21959}"/>
              </a:ext>
            </a:extLst>
          </p:cNvPr>
          <p:cNvSpPr txBox="1"/>
          <p:nvPr/>
        </p:nvSpPr>
        <p:spPr>
          <a:xfrm>
            <a:off x="4065523" y="1232061"/>
            <a:ext cx="4587989" cy="4000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Arial" charset="0"/>
                <a:ea typeface="+mn-ea"/>
                <a:cs typeface="Arial" charset="0"/>
              </a:rPr>
              <a:t>10 MeV + </a:t>
            </a:r>
            <a:r>
              <a:rPr kumimoji="0" lang="en-US" sz="1999" b="0" i="0" u="none" strike="noStrike" kern="1200" cap="none" spc="0" normalizeH="0" baseline="0" noProof="0" dirty="0">
                <a:ln>
                  <a:noFill/>
                </a:ln>
                <a:solidFill>
                  <a:srgbClr val="FF0000"/>
                </a:solidFill>
                <a:effectLst/>
                <a:uLnTx/>
                <a:uFillTx/>
                <a:latin typeface="Arial" charset="0"/>
                <a:ea typeface="+mn-ea"/>
                <a:cs typeface="Arial" charset="0"/>
              </a:rPr>
              <a:t>3</a:t>
            </a:r>
            <a:r>
              <a:rPr kumimoji="0" lang="en-US" sz="1999" b="0" i="0" u="none" strike="noStrike" kern="1200" cap="none" spc="0" normalizeH="0" baseline="0" noProof="0" dirty="0">
                <a:ln>
                  <a:noFill/>
                </a:ln>
                <a:solidFill>
                  <a:prstClr val="black"/>
                </a:solidFill>
                <a:effectLst/>
                <a:uLnTx/>
                <a:uFillTx/>
                <a:latin typeface="Arial" charset="0"/>
                <a:ea typeface="+mn-ea"/>
                <a:cs typeface="Arial" charset="0"/>
              </a:rPr>
              <a:t> × 3 × 71 MeV = 650 MeV</a:t>
            </a:r>
          </a:p>
        </p:txBody>
      </p:sp>
      <p:grpSp>
        <p:nvGrpSpPr>
          <p:cNvPr id="29" name="Group 28">
            <a:extLst>
              <a:ext uri="{FF2B5EF4-FFF2-40B4-BE49-F238E27FC236}">
                <a16:creationId xmlns:a16="http://schemas.microsoft.com/office/drawing/2014/main" id="{B82F61E9-753A-4966-944E-1C57EA300CDF}"/>
              </a:ext>
            </a:extLst>
          </p:cNvPr>
          <p:cNvGrpSpPr/>
          <p:nvPr/>
        </p:nvGrpSpPr>
        <p:grpSpPr>
          <a:xfrm>
            <a:off x="59830" y="2796424"/>
            <a:ext cx="1207323" cy="1093862"/>
            <a:chOff x="41558" y="2800831"/>
            <a:chExt cx="1207637" cy="1094147"/>
          </a:xfrm>
        </p:grpSpPr>
        <p:grpSp>
          <p:nvGrpSpPr>
            <p:cNvPr id="30" name="Group 29">
              <a:extLst>
                <a:ext uri="{FF2B5EF4-FFF2-40B4-BE49-F238E27FC236}">
                  <a16:creationId xmlns:a16="http://schemas.microsoft.com/office/drawing/2014/main" id="{7263E961-BAA3-4ABA-8D22-8480F7F76A18}"/>
                </a:ext>
              </a:extLst>
            </p:cNvPr>
            <p:cNvGrpSpPr/>
            <p:nvPr/>
          </p:nvGrpSpPr>
          <p:grpSpPr>
            <a:xfrm flipH="1">
              <a:off x="143882" y="2800831"/>
              <a:ext cx="1105313" cy="990640"/>
              <a:chOff x="11080526" y="2760672"/>
              <a:chExt cx="959012" cy="1052113"/>
            </a:xfrm>
          </p:grpSpPr>
          <p:pic>
            <p:nvPicPr>
              <p:cNvPr id="32" name="Picture 31">
                <a:extLst>
                  <a:ext uri="{FF2B5EF4-FFF2-40B4-BE49-F238E27FC236}">
                    <a16:creationId xmlns:a16="http://schemas.microsoft.com/office/drawing/2014/main" id="{4299E1F1-0C0C-46C7-BF9F-1FB1502B44F8}"/>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33" name="Picture 32">
                <a:extLst>
                  <a:ext uri="{FF2B5EF4-FFF2-40B4-BE49-F238E27FC236}">
                    <a16:creationId xmlns:a16="http://schemas.microsoft.com/office/drawing/2014/main" id="{0183080B-9CE3-484A-9B80-69691097F2B0}"/>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34" name="Picture 33">
                <a:extLst>
                  <a:ext uri="{FF2B5EF4-FFF2-40B4-BE49-F238E27FC236}">
                    <a16:creationId xmlns:a16="http://schemas.microsoft.com/office/drawing/2014/main" id="{15E8FF75-AE9A-4DEB-BE48-DABFD9A363BA}"/>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35" name="Picture 34">
                <a:extLst>
                  <a:ext uri="{FF2B5EF4-FFF2-40B4-BE49-F238E27FC236}">
                    <a16:creationId xmlns:a16="http://schemas.microsoft.com/office/drawing/2014/main" id="{07E2E59E-1EF6-4BD3-9976-A89724FB207D}"/>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36" name="Group 35">
                <a:extLst>
                  <a:ext uri="{FF2B5EF4-FFF2-40B4-BE49-F238E27FC236}">
                    <a16:creationId xmlns:a16="http://schemas.microsoft.com/office/drawing/2014/main" id="{5506C194-5138-41A0-BD2B-9B50518EA51C}"/>
                  </a:ext>
                </a:extLst>
              </p:cNvPr>
              <p:cNvGrpSpPr/>
              <p:nvPr/>
            </p:nvGrpSpPr>
            <p:grpSpPr>
              <a:xfrm flipV="1">
                <a:off x="11080526" y="3366745"/>
                <a:ext cx="861870" cy="446040"/>
                <a:chOff x="11057836" y="2760672"/>
                <a:chExt cx="861870" cy="446040"/>
              </a:xfrm>
            </p:grpSpPr>
            <p:pic>
              <p:nvPicPr>
                <p:cNvPr id="37" name="Picture 36">
                  <a:extLst>
                    <a:ext uri="{FF2B5EF4-FFF2-40B4-BE49-F238E27FC236}">
                      <a16:creationId xmlns:a16="http://schemas.microsoft.com/office/drawing/2014/main" id="{62133313-9090-4C89-837F-BA6DA747F0B9}"/>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38" name="Picture 37">
                  <a:extLst>
                    <a:ext uri="{FF2B5EF4-FFF2-40B4-BE49-F238E27FC236}">
                      <a16:creationId xmlns:a16="http://schemas.microsoft.com/office/drawing/2014/main" id="{D572723F-CCBB-43BC-A576-D3DA7B9586DE}"/>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39" name="Picture 38">
                  <a:extLst>
                    <a:ext uri="{FF2B5EF4-FFF2-40B4-BE49-F238E27FC236}">
                      <a16:creationId xmlns:a16="http://schemas.microsoft.com/office/drawing/2014/main" id="{24E7A878-82BD-45B6-AC90-F774A4898842}"/>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31" name="TextBox 30">
              <a:extLst>
                <a:ext uri="{FF2B5EF4-FFF2-40B4-BE49-F238E27FC236}">
                  <a16:creationId xmlns:a16="http://schemas.microsoft.com/office/drawing/2014/main" id="{9672E0D3-CC08-4257-A59E-8B8F425C4259}"/>
                </a:ext>
              </a:extLst>
            </p:cNvPr>
            <p:cNvSpPr txBox="1"/>
            <p:nvPr/>
          </p:nvSpPr>
          <p:spPr>
            <a:xfrm>
              <a:off x="41558" y="3648757"/>
              <a:ext cx="653874"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New arc</a:t>
              </a:r>
            </a:p>
          </p:txBody>
        </p:sp>
      </p:grpSp>
      <p:grpSp>
        <p:nvGrpSpPr>
          <p:cNvPr id="40" name="Group 39">
            <a:extLst>
              <a:ext uri="{FF2B5EF4-FFF2-40B4-BE49-F238E27FC236}">
                <a16:creationId xmlns:a16="http://schemas.microsoft.com/office/drawing/2014/main" id="{F6606BE5-6559-48C1-939A-B2AECA69CBD3}"/>
              </a:ext>
            </a:extLst>
          </p:cNvPr>
          <p:cNvGrpSpPr/>
          <p:nvPr/>
        </p:nvGrpSpPr>
        <p:grpSpPr>
          <a:xfrm>
            <a:off x="10794609" y="2781877"/>
            <a:ext cx="1453102" cy="1018881"/>
            <a:chOff x="10797421" y="2790853"/>
            <a:chExt cx="1453481" cy="1019146"/>
          </a:xfrm>
        </p:grpSpPr>
        <p:grpSp>
          <p:nvGrpSpPr>
            <p:cNvPr id="41" name="Group 40">
              <a:extLst>
                <a:ext uri="{FF2B5EF4-FFF2-40B4-BE49-F238E27FC236}">
                  <a16:creationId xmlns:a16="http://schemas.microsoft.com/office/drawing/2014/main" id="{ED0D5701-B7E1-4722-AAE2-B36C33F25BA3}"/>
                </a:ext>
              </a:extLst>
            </p:cNvPr>
            <p:cNvGrpSpPr/>
            <p:nvPr/>
          </p:nvGrpSpPr>
          <p:grpSpPr>
            <a:xfrm>
              <a:off x="10797421" y="2790853"/>
              <a:ext cx="1105313" cy="990640"/>
              <a:chOff x="11080526" y="2760672"/>
              <a:chExt cx="959012" cy="1052113"/>
            </a:xfrm>
          </p:grpSpPr>
          <p:pic>
            <p:nvPicPr>
              <p:cNvPr id="43" name="Picture 42">
                <a:extLst>
                  <a:ext uri="{FF2B5EF4-FFF2-40B4-BE49-F238E27FC236}">
                    <a16:creationId xmlns:a16="http://schemas.microsoft.com/office/drawing/2014/main" id="{09738482-7582-490F-AB7F-ED6F47236E32}"/>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44" name="Picture 43">
                <a:extLst>
                  <a:ext uri="{FF2B5EF4-FFF2-40B4-BE49-F238E27FC236}">
                    <a16:creationId xmlns:a16="http://schemas.microsoft.com/office/drawing/2014/main" id="{EBB45991-AF12-430A-9EF4-17D4D1C52567}"/>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45" name="Picture 44">
                <a:extLst>
                  <a:ext uri="{FF2B5EF4-FFF2-40B4-BE49-F238E27FC236}">
                    <a16:creationId xmlns:a16="http://schemas.microsoft.com/office/drawing/2014/main" id="{DCA113F5-E689-4A74-BAA6-8A144BD478B2}"/>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46" name="Picture 45">
                <a:extLst>
                  <a:ext uri="{FF2B5EF4-FFF2-40B4-BE49-F238E27FC236}">
                    <a16:creationId xmlns:a16="http://schemas.microsoft.com/office/drawing/2014/main" id="{ED5DC182-BF3C-4211-9E74-3D27F6C72AC7}"/>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47" name="Group 46">
                <a:extLst>
                  <a:ext uri="{FF2B5EF4-FFF2-40B4-BE49-F238E27FC236}">
                    <a16:creationId xmlns:a16="http://schemas.microsoft.com/office/drawing/2014/main" id="{362150AE-E4EB-41B4-AFED-0C047C01EEDA}"/>
                  </a:ext>
                </a:extLst>
              </p:cNvPr>
              <p:cNvGrpSpPr/>
              <p:nvPr/>
            </p:nvGrpSpPr>
            <p:grpSpPr>
              <a:xfrm flipV="1">
                <a:off x="11080526" y="3366745"/>
                <a:ext cx="861870" cy="446040"/>
                <a:chOff x="11057836" y="2760672"/>
                <a:chExt cx="861870" cy="446040"/>
              </a:xfrm>
            </p:grpSpPr>
            <p:pic>
              <p:nvPicPr>
                <p:cNvPr id="48" name="Picture 47">
                  <a:extLst>
                    <a:ext uri="{FF2B5EF4-FFF2-40B4-BE49-F238E27FC236}">
                      <a16:creationId xmlns:a16="http://schemas.microsoft.com/office/drawing/2014/main" id="{D3F0CAA9-0FA2-489A-87C6-2A3712B436D9}"/>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49" name="Picture 48">
                  <a:extLst>
                    <a:ext uri="{FF2B5EF4-FFF2-40B4-BE49-F238E27FC236}">
                      <a16:creationId xmlns:a16="http://schemas.microsoft.com/office/drawing/2014/main" id="{34E261F7-A874-4E7F-A185-01950D195918}"/>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50" name="Picture 49">
                  <a:extLst>
                    <a:ext uri="{FF2B5EF4-FFF2-40B4-BE49-F238E27FC236}">
                      <a16:creationId xmlns:a16="http://schemas.microsoft.com/office/drawing/2014/main" id="{FD0F08EB-40FD-4813-890A-BB655291984C}"/>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42" name="TextBox 41">
              <a:extLst>
                <a:ext uri="{FF2B5EF4-FFF2-40B4-BE49-F238E27FC236}">
                  <a16:creationId xmlns:a16="http://schemas.microsoft.com/office/drawing/2014/main" id="{464854FA-30F4-4445-9DFD-812EE7BE4E96}"/>
                </a:ext>
              </a:extLst>
            </p:cNvPr>
            <p:cNvSpPr txBox="1"/>
            <p:nvPr/>
          </p:nvSpPr>
          <p:spPr>
            <a:xfrm>
              <a:off x="11597028" y="3563778"/>
              <a:ext cx="653874"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New arc</a:t>
              </a:r>
            </a:p>
          </p:txBody>
        </p:sp>
      </p:grpSp>
      <p:grpSp>
        <p:nvGrpSpPr>
          <p:cNvPr id="3" name="Group 2">
            <a:extLst>
              <a:ext uri="{FF2B5EF4-FFF2-40B4-BE49-F238E27FC236}">
                <a16:creationId xmlns:a16="http://schemas.microsoft.com/office/drawing/2014/main" id="{08DD78E6-C8C9-4168-BD99-8E68A694349D}"/>
              </a:ext>
            </a:extLst>
          </p:cNvPr>
          <p:cNvGrpSpPr/>
          <p:nvPr/>
        </p:nvGrpSpPr>
        <p:grpSpPr>
          <a:xfrm>
            <a:off x="-49575" y="2537647"/>
            <a:ext cx="799245" cy="304290"/>
            <a:chOff x="-49588" y="2537414"/>
            <a:chExt cx="799453" cy="304369"/>
          </a:xfrm>
        </p:grpSpPr>
        <p:cxnSp>
          <p:nvCxnSpPr>
            <p:cNvPr id="51" name="Straight Arrow Connector 50">
              <a:extLst>
                <a:ext uri="{FF2B5EF4-FFF2-40B4-BE49-F238E27FC236}">
                  <a16:creationId xmlns:a16="http://schemas.microsoft.com/office/drawing/2014/main" id="{68E0228E-1D01-4942-B28F-AC00081E8CF7}"/>
                </a:ext>
              </a:extLst>
            </p:cNvPr>
            <p:cNvCxnSpPr>
              <a:cxnSpLocks/>
            </p:cNvCxnSpPr>
            <p:nvPr/>
          </p:nvCxnSpPr>
          <p:spPr>
            <a:xfrm flipH="1">
              <a:off x="76044" y="2841783"/>
              <a:ext cx="40905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589C9D8-019D-4921-AA83-4DC030CDB375}"/>
                </a:ext>
              </a:extLst>
            </p:cNvPr>
            <p:cNvSpPr txBox="1"/>
            <p:nvPr/>
          </p:nvSpPr>
          <p:spPr>
            <a:xfrm flipH="1">
              <a:off x="-49588" y="2537414"/>
              <a:ext cx="79945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n-ea"/>
                  <a:cs typeface="Arial" charset="0"/>
                </a:rPr>
                <a:t>650 MeV</a:t>
              </a:r>
            </a:p>
          </p:txBody>
        </p:sp>
      </p:grpSp>
      <p:sp>
        <p:nvSpPr>
          <p:cNvPr id="67" name="Oval 66">
            <a:extLst>
              <a:ext uri="{FF2B5EF4-FFF2-40B4-BE49-F238E27FC236}">
                <a16:creationId xmlns:a16="http://schemas.microsoft.com/office/drawing/2014/main" id="{503B8DDB-74C0-4531-B769-54894BCDBEAC}"/>
              </a:ext>
            </a:extLst>
          </p:cNvPr>
          <p:cNvSpPr/>
          <p:nvPr/>
        </p:nvSpPr>
        <p:spPr>
          <a:xfrm flipH="1">
            <a:off x="1484581" y="2786448"/>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173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grpId="0" nodeType="afterEffect">
                                  <p:stCondLst>
                                    <p:cond delay="0"/>
                                  </p:stCondLst>
                                  <p:childTnLst>
                                    <p:animMotion origin="layout" path="M 0.00039 -0.00023 L -0.02096 0.00903 L -0.03229 0.01435 L -0.04948 0.0169 L -0.06719 0.01574 L -0.075 0.01574 L -0.08255 0.01898 L -0.09075 0.02824 L -0.09752 0.03912 L -0.1013 0.0544 L -0.10156 0.06435 L -0.10013 0.07639 L -0.09557 0.09167 L -0.08815 0.10509 L -0.08021 0.11181 L -0.07018 0.11435 L -0.05247 0.11505 L -0.03568 0.11366 L -0.02357 0.11968 L -0.01393 0.12361 L -0.00716 0.12963 L -0.00156 0.13565 L 0.16159 0.23657 L 0.57526 0.23588 L 0.74323 0.12917 L 0.75078 0.12037 L 0.75899 0.11574 L 0.76953 0.11366 L 0.78034 0.11296 L 0.80925 0.11366 L 0.81745 0.10972 L 0.82578 0.10232 L 0.83399 0.08912 L 0.83737 0.075 L 0.83893 0.06111 L 0.83737 0.04769 L 0.83399 0.03495 L 0.828 0.02639 L 0.81901 0.01574 L 0.80404 0.01157 L 0.79128 0.01435 L 0.77813 0.01366 L 0.77018 0.01227 L 0.75781 0.00556 L 0.74362 0.00093 L -0.08698 0.00023 " pathEditMode="relative" ptsTypes="AAAAAAAAAAAAAAAAAAAAAAAAAAAAAAAAAAAAAAAAAAAAAA">
                                      <p:cBhvr>
                                        <p:cTn id="11" dur="5000" fill="hold"/>
                                        <p:tgtEl>
                                          <p:spTgt spid="67"/>
                                        </p:tgtEl>
                                        <p:attrNameLst>
                                          <p:attrName>ppt_x</p:attrName>
                                          <p:attrName>ppt_y</p:attrName>
                                        </p:attrNameLst>
                                      </p:cBhvr>
                                    </p:animMotion>
                                  </p:childTnLst>
                                </p:cTn>
                              </p:par>
                            </p:childTnLst>
                          </p:cTn>
                        </p:par>
                        <p:par>
                          <p:cTn id="12" fill="hold">
                            <p:stCondLst>
                              <p:cond delay="5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9303C-1D8A-CE4C-BFF8-83AE88F097A6}"/>
              </a:ext>
            </a:extLst>
          </p:cNvPr>
          <p:cNvPicPr>
            <a:picLocks noChangeAspect="1" noChangeArrowheads="1"/>
          </p:cNvPicPr>
          <p:nvPr/>
        </p:nvPicPr>
        <p:blipFill rotWithShape="1">
          <a:blip r:embed="rId2">
            <a:alphaModFix amt="31000"/>
          </a:blip>
          <a:srcRect l="1631" t="12012" r="1569" b="21468"/>
          <a:stretch/>
        </p:blipFill>
        <p:spPr bwMode="auto">
          <a:xfrm>
            <a:off x="343457" y="893"/>
            <a:ext cx="11777860" cy="6140500"/>
          </a:xfrm>
          <a:prstGeom prst="rect">
            <a:avLst/>
          </a:prstGeom>
          <a:noFill/>
          <a:ln w="9525">
            <a:noFill/>
            <a:miter lim="800000"/>
            <a:headEnd/>
            <a:tailEnd/>
          </a:ln>
        </p:spPr>
      </p:pic>
      <p:sp>
        <p:nvSpPr>
          <p:cNvPr id="4" name="Title 1">
            <a:extLst>
              <a:ext uri="{FF2B5EF4-FFF2-40B4-BE49-F238E27FC236}">
                <a16:creationId xmlns:a16="http://schemas.microsoft.com/office/drawing/2014/main" id="{9D612879-C6CC-D748-92C6-CEE79E501163}"/>
              </a:ext>
            </a:extLst>
          </p:cNvPr>
          <p:cNvSpPr>
            <a:spLocks noGrp="1"/>
          </p:cNvSpPr>
          <p:nvPr>
            <p:ph type="title"/>
          </p:nvPr>
        </p:nvSpPr>
        <p:spPr>
          <a:xfrm>
            <a:off x="343457" y="311021"/>
            <a:ext cx="11501908" cy="510776"/>
          </a:xfrm>
        </p:spPr>
        <p:txBody>
          <a:bodyPr>
            <a:normAutofit/>
          </a:bodyPr>
          <a:lstStyle/>
          <a:p>
            <a:r>
              <a:rPr lang="en-US" dirty="0"/>
              <a:t>123 MeV e+ injector for 12 GeV positrons</a:t>
            </a:r>
          </a:p>
        </p:txBody>
      </p:sp>
      <p:pic>
        <p:nvPicPr>
          <p:cNvPr id="5" name="Picture 4">
            <a:extLst>
              <a:ext uri="{FF2B5EF4-FFF2-40B4-BE49-F238E27FC236}">
                <a16:creationId xmlns:a16="http://schemas.microsoft.com/office/drawing/2014/main" id="{352E65E0-41ED-AA46-BCBF-4C3014A53E3A}"/>
              </a:ext>
            </a:extLst>
          </p:cNvPr>
          <p:cNvPicPr>
            <a:picLocks noChangeAspect="1"/>
          </p:cNvPicPr>
          <p:nvPr/>
        </p:nvPicPr>
        <p:blipFill rotWithShape="1">
          <a:blip r:embed="rId3">
            <a:alphaModFix amt="53000"/>
          </a:blip>
          <a:srcRect l="15969" r="22447" b="53052"/>
          <a:stretch/>
        </p:blipFill>
        <p:spPr>
          <a:xfrm>
            <a:off x="2242885" y="984500"/>
            <a:ext cx="5506232" cy="1269908"/>
          </a:xfrm>
          <a:prstGeom prst="rect">
            <a:avLst/>
          </a:prstGeom>
        </p:spPr>
      </p:pic>
      <p:cxnSp>
        <p:nvCxnSpPr>
          <p:cNvPr id="6" name="Straight Arrow Connector 5">
            <a:extLst>
              <a:ext uri="{FF2B5EF4-FFF2-40B4-BE49-F238E27FC236}">
                <a16:creationId xmlns:a16="http://schemas.microsoft.com/office/drawing/2014/main" id="{C2DAD223-B3CE-5F4E-B576-EBBFB18F8FAE}"/>
              </a:ext>
            </a:extLst>
          </p:cNvPr>
          <p:cNvCxnSpPr>
            <a:cxnSpLocks/>
          </p:cNvCxnSpPr>
          <p:nvPr/>
        </p:nvCxnSpPr>
        <p:spPr>
          <a:xfrm>
            <a:off x="1339353" y="4096910"/>
            <a:ext cx="1060853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189DA19-2DEA-7D47-951B-4F144183100B}"/>
              </a:ext>
            </a:extLst>
          </p:cNvPr>
          <p:cNvPicPr>
            <a:picLocks noChangeAspect="1"/>
          </p:cNvPicPr>
          <p:nvPr/>
        </p:nvPicPr>
        <p:blipFill>
          <a:blip r:embed="rId4">
            <a:alphaModFix amt="76000"/>
          </a:blip>
          <a:stretch>
            <a:fillRect/>
          </a:stretch>
        </p:blipFill>
        <p:spPr>
          <a:xfrm>
            <a:off x="5601432" y="3151859"/>
            <a:ext cx="2606283" cy="657729"/>
          </a:xfrm>
          <a:prstGeom prst="rect">
            <a:avLst/>
          </a:prstGeom>
          <a:ln w="25400">
            <a:solidFill>
              <a:srgbClr val="0070C0"/>
            </a:solidFill>
          </a:ln>
        </p:spPr>
      </p:pic>
      <p:pic>
        <p:nvPicPr>
          <p:cNvPr id="9" name="Picture 8">
            <a:extLst>
              <a:ext uri="{FF2B5EF4-FFF2-40B4-BE49-F238E27FC236}">
                <a16:creationId xmlns:a16="http://schemas.microsoft.com/office/drawing/2014/main" id="{D154101A-F438-C242-B377-3F2FDDE855D6}"/>
              </a:ext>
            </a:extLst>
          </p:cNvPr>
          <p:cNvPicPr>
            <a:picLocks noChangeAspect="1"/>
          </p:cNvPicPr>
          <p:nvPr/>
        </p:nvPicPr>
        <p:blipFill rotWithShape="1">
          <a:blip r:embed="rId3">
            <a:alphaModFix amt="53000"/>
          </a:blip>
          <a:srcRect l="87737" t="28204" b="34975"/>
          <a:stretch/>
        </p:blipFill>
        <p:spPr>
          <a:xfrm>
            <a:off x="7735726" y="1749051"/>
            <a:ext cx="1096427" cy="996001"/>
          </a:xfrm>
          <a:prstGeom prst="rect">
            <a:avLst/>
          </a:prstGeom>
        </p:spPr>
      </p:pic>
      <p:pic>
        <p:nvPicPr>
          <p:cNvPr id="10" name="Picture 9">
            <a:extLst>
              <a:ext uri="{FF2B5EF4-FFF2-40B4-BE49-F238E27FC236}">
                <a16:creationId xmlns:a16="http://schemas.microsoft.com/office/drawing/2014/main" id="{6727DC38-6B3D-F94A-9439-44D2354DD4B9}"/>
              </a:ext>
            </a:extLst>
          </p:cNvPr>
          <p:cNvPicPr>
            <a:picLocks noChangeAspect="1"/>
          </p:cNvPicPr>
          <p:nvPr/>
        </p:nvPicPr>
        <p:blipFill rotWithShape="1">
          <a:blip r:embed="rId3">
            <a:alphaModFix amt="53000"/>
          </a:blip>
          <a:srcRect l="87737" t="28204" b="34975"/>
          <a:stretch/>
        </p:blipFill>
        <p:spPr>
          <a:xfrm rot="10800000">
            <a:off x="1170479" y="1908201"/>
            <a:ext cx="1096427" cy="996001"/>
          </a:xfrm>
          <a:prstGeom prst="rect">
            <a:avLst/>
          </a:prstGeom>
        </p:spPr>
      </p:pic>
      <p:sp>
        <p:nvSpPr>
          <p:cNvPr id="11" name="Rectangle 10">
            <a:extLst>
              <a:ext uri="{FF2B5EF4-FFF2-40B4-BE49-F238E27FC236}">
                <a16:creationId xmlns:a16="http://schemas.microsoft.com/office/drawing/2014/main" id="{3D2B1A86-C2B9-D445-B4A6-6618221ED39D}"/>
              </a:ext>
            </a:extLst>
          </p:cNvPr>
          <p:cNvSpPr/>
          <p:nvPr/>
        </p:nvSpPr>
        <p:spPr>
          <a:xfrm>
            <a:off x="829124" y="2999417"/>
            <a:ext cx="9205386" cy="98745"/>
          </a:xfrm>
          <a:prstGeom prst="rect">
            <a:avLst/>
          </a:prstGeom>
          <a:pattFill prst="lgConfetti">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4217B76-1173-534B-96B6-CE875F50186B}"/>
              </a:ext>
            </a:extLst>
          </p:cNvPr>
          <p:cNvGrpSpPr/>
          <p:nvPr/>
        </p:nvGrpSpPr>
        <p:grpSpPr>
          <a:xfrm rot="10800000">
            <a:off x="839754" y="2061114"/>
            <a:ext cx="1021512" cy="2035796"/>
            <a:chOff x="6847367" y="-1318437"/>
            <a:chExt cx="890374" cy="1632448"/>
          </a:xfrm>
        </p:grpSpPr>
        <p:sp>
          <p:nvSpPr>
            <p:cNvPr id="13" name="Arc 12">
              <a:extLst>
                <a:ext uri="{FF2B5EF4-FFF2-40B4-BE49-F238E27FC236}">
                  <a16:creationId xmlns:a16="http://schemas.microsoft.com/office/drawing/2014/main" id="{A56BEF97-DF91-E945-9590-DA3531073E4D}"/>
                </a:ext>
              </a:extLst>
            </p:cNvPr>
            <p:cNvSpPr/>
            <p:nvPr/>
          </p:nvSpPr>
          <p:spPr>
            <a:xfrm>
              <a:off x="6847367" y="-1318437"/>
              <a:ext cx="890374" cy="162864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Arc 13">
              <a:extLst>
                <a:ext uri="{FF2B5EF4-FFF2-40B4-BE49-F238E27FC236}">
                  <a16:creationId xmlns:a16="http://schemas.microsoft.com/office/drawing/2014/main" id="{F82928CD-0D96-A843-BD8C-AA5CFBD7106C}"/>
                </a:ext>
              </a:extLst>
            </p:cNvPr>
            <p:cNvSpPr/>
            <p:nvPr/>
          </p:nvSpPr>
          <p:spPr>
            <a:xfrm flipV="1">
              <a:off x="6847367" y="-1314634"/>
              <a:ext cx="890374" cy="162864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4CF0E7D-DC78-694F-80BB-0EF2D7404E53}"/>
              </a:ext>
            </a:extLst>
          </p:cNvPr>
          <p:cNvGrpSpPr/>
          <p:nvPr/>
        </p:nvGrpSpPr>
        <p:grpSpPr>
          <a:xfrm>
            <a:off x="8113320" y="1930844"/>
            <a:ext cx="1535225" cy="1503471"/>
            <a:chOff x="6847367" y="-1318437"/>
            <a:chExt cx="890374" cy="1632448"/>
          </a:xfrm>
        </p:grpSpPr>
        <p:sp>
          <p:nvSpPr>
            <p:cNvPr id="16" name="Arc 15">
              <a:extLst>
                <a:ext uri="{FF2B5EF4-FFF2-40B4-BE49-F238E27FC236}">
                  <a16:creationId xmlns:a16="http://schemas.microsoft.com/office/drawing/2014/main" id="{1BFCD578-E8B5-CB46-ABC9-CDE8642AA739}"/>
                </a:ext>
              </a:extLst>
            </p:cNvPr>
            <p:cNvSpPr/>
            <p:nvPr/>
          </p:nvSpPr>
          <p:spPr>
            <a:xfrm>
              <a:off x="6847367" y="-1318437"/>
              <a:ext cx="890374" cy="1628645"/>
            </a:xfrm>
            <a:prstGeom prst="arc">
              <a:avLst/>
            </a:prstGeom>
            <a:ln w="349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Arc 16">
              <a:extLst>
                <a:ext uri="{FF2B5EF4-FFF2-40B4-BE49-F238E27FC236}">
                  <a16:creationId xmlns:a16="http://schemas.microsoft.com/office/drawing/2014/main" id="{38EF03B9-7D12-BD42-8D1A-45861DF9B9C7}"/>
                </a:ext>
              </a:extLst>
            </p:cNvPr>
            <p:cNvSpPr/>
            <p:nvPr/>
          </p:nvSpPr>
          <p:spPr>
            <a:xfrm flipV="1">
              <a:off x="6847367" y="-1314634"/>
              <a:ext cx="890374" cy="1628645"/>
            </a:xfrm>
            <a:prstGeom prst="arc">
              <a:avLst/>
            </a:prstGeom>
            <a:ln w="349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8" name="Straight Arrow Connector 17">
            <a:extLst>
              <a:ext uri="{FF2B5EF4-FFF2-40B4-BE49-F238E27FC236}">
                <a16:creationId xmlns:a16="http://schemas.microsoft.com/office/drawing/2014/main" id="{7A07EC02-2023-7C4C-8F70-41F093AEB5FD}"/>
              </a:ext>
            </a:extLst>
          </p:cNvPr>
          <p:cNvCxnSpPr>
            <a:cxnSpLocks/>
          </p:cNvCxnSpPr>
          <p:nvPr/>
        </p:nvCxnSpPr>
        <p:spPr>
          <a:xfrm flipH="1">
            <a:off x="4608860" y="1930823"/>
            <a:ext cx="4272072" cy="20547"/>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694600-9F90-E24B-B416-8D3660293709}"/>
              </a:ext>
            </a:extLst>
          </p:cNvPr>
          <p:cNvCxnSpPr>
            <a:cxnSpLocks/>
          </p:cNvCxnSpPr>
          <p:nvPr/>
        </p:nvCxnSpPr>
        <p:spPr>
          <a:xfrm>
            <a:off x="8207716" y="3430813"/>
            <a:ext cx="753197"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D3D5AA-0B7D-F846-9267-E5D0A3CE2324}"/>
              </a:ext>
            </a:extLst>
          </p:cNvPr>
          <p:cNvPicPr>
            <a:picLocks noChangeAspect="1"/>
          </p:cNvPicPr>
          <p:nvPr/>
        </p:nvPicPr>
        <p:blipFill>
          <a:blip r:embed="rId5"/>
          <a:stretch>
            <a:fillRect/>
          </a:stretch>
        </p:blipFill>
        <p:spPr>
          <a:xfrm>
            <a:off x="4688840" y="2178233"/>
            <a:ext cx="2631448" cy="698816"/>
          </a:xfrm>
          <a:prstGeom prst="rect">
            <a:avLst/>
          </a:prstGeom>
        </p:spPr>
      </p:pic>
      <p:grpSp>
        <p:nvGrpSpPr>
          <p:cNvPr id="27" name="Group 26">
            <a:extLst>
              <a:ext uri="{FF2B5EF4-FFF2-40B4-BE49-F238E27FC236}">
                <a16:creationId xmlns:a16="http://schemas.microsoft.com/office/drawing/2014/main" id="{98F67DF0-D406-3640-88E7-42152E290E65}"/>
              </a:ext>
            </a:extLst>
          </p:cNvPr>
          <p:cNvGrpSpPr/>
          <p:nvPr/>
        </p:nvGrpSpPr>
        <p:grpSpPr>
          <a:xfrm rot="10800000">
            <a:off x="4041422" y="2216879"/>
            <a:ext cx="464863" cy="393101"/>
            <a:chOff x="6847367" y="-1318437"/>
            <a:chExt cx="890374" cy="1632448"/>
          </a:xfrm>
        </p:grpSpPr>
        <p:sp>
          <p:nvSpPr>
            <p:cNvPr id="28" name="Arc 27">
              <a:extLst>
                <a:ext uri="{FF2B5EF4-FFF2-40B4-BE49-F238E27FC236}">
                  <a16:creationId xmlns:a16="http://schemas.microsoft.com/office/drawing/2014/main" id="{E6393C62-527D-E148-B03E-BC8A4C18D20F}"/>
                </a:ext>
              </a:extLst>
            </p:cNvPr>
            <p:cNvSpPr/>
            <p:nvPr/>
          </p:nvSpPr>
          <p:spPr>
            <a:xfrm>
              <a:off x="6847367" y="-1318437"/>
              <a:ext cx="890374" cy="1628645"/>
            </a:xfrm>
            <a:prstGeom prst="arc">
              <a:avLst/>
            </a:prstGeom>
            <a:ln w="349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Arc 28">
              <a:extLst>
                <a:ext uri="{FF2B5EF4-FFF2-40B4-BE49-F238E27FC236}">
                  <a16:creationId xmlns:a16="http://schemas.microsoft.com/office/drawing/2014/main" id="{CBB185C8-CCFE-3C40-AC26-103B54F22DD1}"/>
                </a:ext>
              </a:extLst>
            </p:cNvPr>
            <p:cNvSpPr/>
            <p:nvPr/>
          </p:nvSpPr>
          <p:spPr>
            <a:xfrm flipV="1">
              <a:off x="6847367" y="-1314634"/>
              <a:ext cx="890374" cy="1628645"/>
            </a:xfrm>
            <a:prstGeom prst="arc">
              <a:avLst/>
            </a:prstGeom>
            <a:ln w="349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05CA86B4-CDB9-3A49-933C-41DE9616550E}"/>
              </a:ext>
            </a:extLst>
          </p:cNvPr>
          <p:cNvGrpSpPr/>
          <p:nvPr/>
        </p:nvGrpSpPr>
        <p:grpSpPr>
          <a:xfrm>
            <a:off x="7657810" y="2170871"/>
            <a:ext cx="408529" cy="464720"/>
            <a:chOff x="6847367" y="-1318437"/>
            <a:chExt cx="890374" cy="1632448"/>
          </a:xfrm>
        </p:grpSpPr>
        <p:sp>
          <p:nvSpPr>
            <p:cNvPr id="31" name="Arc 30">
              <a:extLst>
                <a:ext uri="{FF2B5EF4-FFF2-40B4-BE49-F238E27FC236}">
                  <a16:creationId xmlns:a16="http://schemas.microsoft.com/office/drawing/2014/main" id="{751269C6-C65A-784F-9A9B-44F2CA5526CC}"/>
                </a:ext>
              </a:extLst>
            </p:cNvPr>
            <p:cNvSpPr/>
            <p:nvPr/>
          </p:nvSpPr>
          <p:spPr>
            <a:xfrm>
              <a:off x="6847367" y="-1318437"/>
              <a:ext cx="890374" cy="162864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Arc 31">
              <a:extLst>
                <a:ext uri="{FF2B5EF4-FFF2-40B4-BE49-F238E27FC236}">
                  <a16:creationId xmlns:a16="http://schemas.microsoft.com/office/drawing/2014/main" id="{49EC0632-C754-6C44-9F2A-1CE32E6887EC}"/>
                </a:ext>
              </a:extLst>
            </p:cNvPr>
            <p:cNvSpPr/>
            <p:nvPr/>
          </p:nvSpPr>
          <p:spPr>
            <a:xfrm flipV="1">
              <a:off x="6847367" y="-1314634"/>
              <a:ext cx="890374" cy="1628645"/>
            </a:xfrm>
            <a:prstGeom prst="arc">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33" name="Straight Arrow Connector 32">
            <a:extLst>
              <a:ext uri="{FF2B5EF4-FFF2-40B4-BE49-F238E27FC236}">
                <a16:creationId xmlns:a16="http://schemas.microsoft.com/office/drawing/2014/main" id="{E0384D48-006F-C44F-973F-90E54B8E151C}"/>
              </a:ext>
            </a:extLst>
          </p:cNvPr>
          <p:cNvCxnSpPr>
            <a:cxnSpLocks/>
            <a:endCxn id="32" idx="0"/>
          </p:cNvCxnSpPr>
          <p:nvPr/>
        </p:nvCxnSpPr>
        <p:spPr>
          <a:xfrm>
            <a:off x="7320288" y="2634252"/>
            <a:ext cx="541786" cy="133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B61C289-2B8E-0F42-B7C3-59A7368D7616}"/>
              </a:ext>
            </a:extLst>
          </p:cNvPr>
          <p:cNvCxnSpPr>
            <a:cxnSpLocks/>
          </p:cNvCxnSpPr>
          <p:nvPr/>
        </p:nvCxnSpPr>
        <p:spPr>
          <a:xfrm flipH="1">
            <a:off x="4608859" y="2172538"/>
            <a:ext cx="3258241" cy="569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DCF496-E76D-FC46-9635-A4D2A7364AF1}"/>
              </a:ext>
            </a:extLst>
          </p:cNvPr>
          <p:cNvSpPr txBox="1"/>
          <p:nvPr/>
        </p:nvSpPr>
        <p:spPr>
          <a:xfrm>
            <a:off x="1718692" y="1580178"/>
            <a:ext cx="3034015" cy="307697"/>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charset="0"/>
                <a:ea typeface="+mn-ea"/>
                <a:cs typeface="Arial" charset="0"/>
              </a:rPr>
              <a:t>#6 – SRF accelerate e+ to 123 MeV</a:t>
            </a:r>
          </a:p>
        </p:txBody>
      </p:sp>
      <p:sp>
        <p:nvSpPr>
          <p:cNvPr id="40" name="TextBox 39">
            <a:extLst>
              <a:ext uri="{FF2B5EF4-FFF2-40B4-BE49-F238E27FC236}">
                <a16:creationId xmlns:a16="http://schemas.microsoft.com/office/drawing/2014/main" id="{C5CDC609-8007-F347-96A3-361315FABF11}"/>
              </a:ext>
            </a:extLst>
          </p:cNvPr>
          <p:cNvSpPr txBox="1"/>
          <p:nvPr/>
        </p:nvSpPr>
        <p:spPr>
          <a:xfrm>
            <a:off x="4534982" y="2689982"/>
            <a:ext cx="3460303" cy="307697"/>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charset="0"/>
                <a:ea typeface="+mn-ea"/>
                <a:cs typeface="Arial" charset="0"/>
              </a:rPr>
              <a:t>#4 - Produce e+ accelerate to 50-70 MeV</a:t>
            </a:r>
          </a:p>
        </p:txBody>
      </p:sp>
      <p:sp>
        <p:nvSpPr>
          <p:cNvPr id="44" name="TextBox 43">
            <a:extLst>
              <a:ext uri="{FF2B5EF4-FFF2-40B4-BE49-F238E27FC236}">
                <a16:creationId xmlns:a16="http://schemas.microsoft.com/office/drawing/2014/main" id="{4400AE6E-9FE6-3046-9501-32B97397FF59}"/>
              </a:ext>
            </a:extLst>
          </p:cNvPr>
          <p:cNvSpPr txBox="1"/>
          <p:nvPr/>
        </p:nvSpPr>
        <p:spPr>
          <a:xfrm>
            <a:off x="5063870" y="1508938"/>
            <a:ext cx="2646189" cy="307697"/>
          </a:xfrm>
          <a:prstGeom prst="rect">
            <a:avLst/>
          </a:prstGeom>
          <a:solidFill>
            <a:schemeClr val="bg1"/>
          </a:solidFill>
          <a:ln>
            <a:solidFill>
              <a:srgbClr val="0070C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charset="0"/>
                <a:ea typeface="+mn-ea"/>
                <a:cs typeface="Arial" charset="0"/>
              </a:rPr>
              <a:t>#2 - SRF accelerate &gt;100 MeV</a:t>
            </a:r>
          </a:p>
        </p:txBody>
      </p:sp>
      <p:cxnSp>
        <p:nvCxnSpPr>
          <p:cNvPr id="34" name="Straight Arrow Connector 33">
            <a:extLst>
              <a:ext uri="{FF2B5EF4-FFF2-40B4-BE49-F238E27FC236}">
                <a16:creationId xmlns:a16="http://schemas.microsoft.com/office/drawing/2014/main" id="{4991AFFD-DE03-A54D-AE41-41AB3B1F682F}"/>
              </a:ext>
            </a:extLst>
          </p:cNvPr>
          <p:cNvCxnSpPr>
            <a:cxnSpLocks/>
          </p:cNvCxnSpPr>
          <p:nvPr/>
        </p:nvCxnSpPr>
        <p:spPr>
          <a:xfrm flipH="1">
            <a:off x="1350510" y="2010337"/>
            <a:ext cx="2908275"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4FBAF0B-E272-C949-8B4C-4C7B6DCF1234}"/>
              </a:ext>
            </a:extLst>
          </p:cNvPr>
          <p:cNvCxnSpPr>
            <a:cxnSpLocks/>
          </p:cNvCxnSpPr>
          <p:nvPr/>
        </p:nvCxnSpPr>
        <p:spPr>
          <a:xfrm flipH="1" flipV="1">
            <a:off x="4227781" y="2005813"/>
            <a:ext cx="391754" cy="20157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169B9B0-3E70-A647-B685-D15FA20F0626}"/>
              </a:ext>
            </a:extLst>
          </p:cNvPr>
          <p:cNvSpPr txBox="1"/>
          <p:nvPr/>
        </p:nvSpPr>
        <p:spPr>
          <a:xfrm>
            <a:off x="8313238" y="3523358"/>
            <a:ext cx="3997169" cy="307697"/>
          </a:xfrm>
          <a:prstGeom prst="rect">
            <a:avLst/>
          </a:prstGeom>
          <a:noFill/>
          <a:ln>
            <a:solidFill>
              <a:srgbClr val="0070C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charset="0"/>
                <a:ea typeface="+mn-ea"/>
                <a:cs typeface="Arial" charset="0"/>
              </a:rPr>
              <a:t>#1B – CEBAF style polarized e- injector 10 MeV</a:t>
            </a:r>
          </a:p>
        </p:txBody>
      </p:sp>
      <p:sp>
        <p:nvSpPr>
          <p:cNvPr id="43" name="TextBox 42">
            <a:extLst>
              <a:ext uri="{FF2B5EF4-FFF2-40B4-BE49-F238E27FC236}">
                <a16:creationId xmlns:a16="http://schemas.microsoft.com/office/drawing/2014/main" id="{EFA4E310-FE41-6B44-B319-232046533C96}"/>
              </a:ext>
            </a:extLst>
          </p:cNvPr>
          <p:cNvSpPr txBox="1"/>
          <p:nvPr/>
        </p:nvSpPr>
        <p:spPr>
          <a:xfrm>
            <a:off x="7865281" y="891552"/>
            <a:ext cx="1944832" cy="738472"/>
          </a:xfrm>
          <a:prstGeom prst="rect">
            <a:avLst/>
          </a:prstGeom>
          <a:solidFill>
            <a:schemeClr val="bg1"/>
          </a:solidFill>
          <a:ln>
            <a:solidFill>
              <a:srgbClr val="0070C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charset="0"/>
                <a:ea typeface="+mn-ea"/>
                <a:cs typeface="Arial" charset="0"/>
              </a:rPr>
              <a:t>#1A – FEL style compact e- injector 10 MeV</a:t>
            </a:r>
          </a:p>
        </p:txBody>
      </p:sp>
      <p:cxnSp>
        <p:nvCxnSpPr>
          <p:cNvPr id="45" name="Straight Arrow Connector 44">
            <a:extLst>
              <a:ext uri="{FF2B5EF4-FFF2-40B4-BE49-F238E27FC236}">
                <a16:creationId xmlns:a16="http://schemas.microsoft.com/office/drawing/2014/main" id="{17ED8F82-662B-AB4D-8580-2980C7E62A3E}"/>
              </a:ext>
            </a:extLst>
          </p:cNvPr>
          <p:cNvCxnSpPr>
            <a:cxnSpLocks/>
          </p:cNvCxnSpPr>
          <p:nvPr/>
        </p:nvCxnSpPr>
        <p:spPr>
          <a:xfrm flipH="1">
            <a:off x="7759747" y="1484392"/>
            <a:ext cx="1061778" cy="451676"/>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84F644C-5378-C045-A492-E723DBE3A4DD}"/>
              </a:ext>
            </a:extLst>
          </p:cNvPr>
          <p:cNvSpPr txBox="1"/>
          <p:nvPr/>
        </p:nvSpPr>
        <p:spPr>
          <a:xfrm>
            <a:off x="2062369" y="2365237"/>
            <a:ext cx="2053232" cy="307697"/>
          </a:xfrm>
          <a:prstGeom prst="rect">
            <a:avLst/>
          </a:prstGeom>
          <a:solidFill>
            <a:schemeClr val="bg1"/>
          </a:solidFill>
          <a:ln>
            <a:solidFill>
              <a:srgbClr val="0070C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charset="0"/>
                <a:ea typeface="+mn-ea"/>
                <a:cs typeface="Arial" charset="0"/>
              </a:rPr>
              <a:t>#3 – Extract e- to target</a:t>
            </a:r>
          </a:p>
        </p:txBody>
      </p:sp>
      <p:sp>
        <p:nvSpPr>
          <p:cNvPr id="47" name="TextBox 46">
            <a:extLst>
              <a:ext uri="{FF2B5EF4-FFF2-40B4-BE49-F238E27FC236}">
                <a16:creationId xmlns:a16="http://schemas.microsoft.com/office/drawing/2014/main" id="{E5D160D3-E382-3749-B651-D0345E832FC6}"/>
              </a:ext>
            </a:extLst>
          </p:cNvPr>
          <p:cNvSpPr txBox="1"/>
          <p:nvPr/>
        </p:nvSpPr>
        <p:spPr>
          <a:xfrm>
            <a:off x="4364919" y="3970862"/>
            <a:ext cx="3589792" cy="307697"/>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charset="0"/>
                <a:ea typeface="+mn-ea"/>
                <a:cs typeface="Arial" charset="0"/>
              </a:rPr>
              <a:t>#7 – Transport e+ at 123 MeV to exit LERF</a:t>
            </a:r>
          </a:p>
        </p:txBody>
      </p:sp>
      <p:cxnSp>
        <p:nvCxnSpPr>
          <p:cNvPr id="48" name="Straight Arrow Connector 47">
            <a:extLst>
              <a:ext uri="{FF2B5EF4-FFF2-40B4-BE49-F238E27FC236}">
                <a16:creationId xmlns:a16="http://schemas.microsoft.com/office/drawing/2014/main" id="{8AABD7FF-8D46-754F-8B6B-F0AB1C8ED2C0}"/>
              </a:ext>
            </a:extLst>
          </p:cNvPr>
          <p:cNvCxnSpPr>
            <a:cxnSpLocks/>
          </p:cNvCxnSpPr>
          <p:nvPr/>
        </p:nvCxnSpPr>
        <p:spPr>
          <a:xfrm flipH="1">
            <a:off x="4266079" y="2003442"/>
            <a:ext cx="316190" cy="220005"/>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9EED80F-5AE5-C146-A686-6C941C0B1540}"/>
              </a:ext>
            </a:extLst>
          </p:cNvPr>
          <p:cNvCxnSpPr>
            <a:cxnSpLocks/>
            <a:stCxn id="28" idx="0"/>
          </p:cNvCxnSpPr>
          <p:nvPr/>
        </p:nvCxnSpPr>
        <p:spPr>
          <a:xfrm>
            <a:off x="4273853" y="2609979"/>
            <a:ext cx="369406" cy="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B5DEB6-1348-384B-AB98-E7A756A7C0D4}"/>
              </a:ext>
            </a:extLst>
          </p:cNvPr>
          <p:cNvSpPr txBox="1"/>
          <p:nvPr/>
        </p:nvSpPr>
        <p:spPr>
          <a:xfrm>
            <a:off x="4859858" y="2045010"/>
            <a:ext cx="2038810" cy="307697"/>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charset="0"/>
                <a:ea typeface="+mn-ea"/>
                <a:cs typeface="Arial" charset="0"/>
              </a:rPr>
              <a:t>#5 – Injector e+ to </a:t>
            </a:r>
            <a:r>
              <a:rPr kumimoji="0" lang="en-US" sz="1400" b="0" i="0" u="none" strike="noStrike" kern="1200" cap="none" spc="0" normalizeH="0" baseline="0" noProof="0" dirty="0" err="1">
                <a:ln>
                  <a:noFill/>
                </a:ln>
                <a:solidFill>
                  <a:srgbClr val="FF0000"/>
                </a:solidFill>
                <a:effectLst/>
                <a:uLnTx/>
                <a:uFillTx/>
                <a:latin typeface="Arial" charset="0"/>
                <a:ea typeface="+mn-ea"/>
                <a:cs typeface="Arial" charset="0"/>
              </a:rPr>
              <a:t>linac</a:t>
            </a:r>
            <a:endParaRPr kumimoji="0" lang="en-US" sz="1400" b="0"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2" name="Rectangle 1"/>
          <p:cNvSpPr/>
          <p:nvPr/>
        </p:nvSpPr>
        <p:spPr>
          <a:xfrm>
            <a:off x="997084" y="5880658"/>
            <a:ext cx="9688749" cy="456535"/>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smtClean="0">
                <a:solidFill>
                  <a:srgbClr val="00B050"/>
                </a:solidFill>
              </a:rPr>
              <a:t>The e+ and E+ </a:t>
            </a:r>
            <a:r>
              <a:rPr lang="en-US" b="1" dirty="0" err="1" smtClean="0">
                <a:solidFill>
                  <a:srgbClr val="00B050"/>
                </a:solidFill>
              </a:rPr>
              <a:t>configs</a:t>
            </a:r>
            <a:r>
              <a:rPr lang="en-US" b="1" dirty="0" smtClean="0">
                <a:solidFill>
                  <a:srgbClr val="00B050"/>
                </a:solidFill>
              </a:rPr>
              <a:t> in LERF are compatible, and most of hardware re-used</a:t>
            </a:r>
            <a:endParaRPr lang="en-US" b="1" dirty="0">
              <a:solidFill>
                <a:srgbClr val="00B050"/>
              </a:solidFill>
            </a:endParaRPr>
          </a:p>
        </p:txBody>
      </p:sp>
    </p:spTree>
    <p:extLst>
      <p:ext uri="{BB962C8B-B14F-4D97-AF65-F5344CB8AC3E}">
        <p14:creationId xmlns:p14="http://schemas.microsoft.com/office/powerpoint/2010/main" val="3739978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4811-97A0-4834-BCAB-3AF96675105F}"/>
              </a:ext>
            </a:extLst>
          </p:cNvPr>
          <p:cNvSpPr>
            <a:spLocks noGrp="1"/>
          </p:cNvSpPr>
          <p:nvPr>
            <p:ph type="title"/>
          </p:nvPr>
        </p:nvSpPr>
        <p:spPr>
          <a:xfrm>
            <a:off x="343458" y="310207"/>
            <a:ext cx="11501908" cy="484748"/>
          </a:xfrm>
        </p:spPr>
        <p:txBody>
          <a:bodyPr/>
          <a:lstStyle/>
          <a:p>
            <a:r>
              <a:rPr lang="en-US" altLang="en-US" dirty="0">
                <a:latin typeface="Arial" panose="020B0604020202020204" pitchFamily="34" charset="0"/>
              </a:rPr>
              <a:t>Energy Loss, Emittance Dilution (4-pass CEBAF)</a:t>
            </a:r>
            <a:endParaRPr lang="en-US" dirty="0"/>
          </a:p>
        </p:txBody>
      </p:sp>
      <p:pic>
        <p:nvPicPr>
          <p:cNvPr id="5" name="Picture 4">
            <a:extLst>
              <a:ext uri="{FF2B5EF4-FFF2-40B4-BE49-F238E27FC236}">
                <a16:creationId xmlns:a16="http://schemas.microsoft.com/office/drawing/2014/main" id="{6E54B52B-C568-421D-9CB4-9024A723B63D}"/>
              </a:ext>
            </a:extLst>
          </p:cNvPr>
          <p:cNvPicPr>
            <a:picLocks noChangeAspect="1"/>
          </p:cNvPicPr>
          <p:nvPr/>
        </p:nvPicPr>
        <p:blipFill>
          <a:blip r:embed="rId3"/>
          <a:stretch>
            <a:fillRect/>
          </a:stretch>
        </p:blipFill>
        <p:spPr>
          <a:xfrm>
            <a:off x="6355997" y="1113327"/>
            <a:ext cx="2617012" cy="1783511"/>
          </a:xfrm>
          <a:prstGeom prst="rect">
            <a:avLst/>
          </a:prstGeom>
          <a:ln w="28575">
            <a:solidFill>
              <a:srgbClr val="990099"/>
            </a:solidFill>
          </a:ln>
        </p:spPr>
      </p:pic>
      <p:pic>
        <p:nvPicPr>
          <p:cNvPr id="6" name="Picture 5">
            <a:extLst>
              <a:ext uri="{FF2B5EF4-FFF2-40B4-BE49-F238E27FC236}">
                <a16:creationId xmlns:a16="http://schemas.microsoft.com/office/drawing/2014/main" id="{BDFB6BAA-CB44-4B53-BAF0-6BB31FB91E65}"/>
              </a:ext>
            </a:extLst>
          </p:cNvPr>
          <p:cNvPicPr>
            <a:picLocks noChangeAspect="1"/>
          </p:cNvPicPr>
          <p:nvPr/>
        </p:nvPicPr>
        <p:blipFill>
          <a:blip r:embed="rId4"/>
          <a:stretch>
            <a:fillRect/>
          </a:stretch>
        </p:blipFill>
        <p:spPr>
          <a:xfrm>
            <a:off x="9870977" y="2336614"/>
            <a:ext cx="1362280" cy="510855"/>
          </a:xfrm>
          <a:prstGeom prst="rect">
            <a:avLst/>
          </a:prstGeom>
        </p:spPr>
      </p:pic>
      <p:graphicFrame>
        <p:nvGraphicFramePr>
          <p:cNvPr id="7" name="Object 4">
            <a:extLst>
              <a:ext uri="{FF2B5EF4-FFF2-40B4-BE49-F238E27FC236}">
                <a16:creationId xmlns:a16="http://schemas.microsoft.com/office/drawing/2014/main" id="{E6AE4305-C338-4152-88CD-F0697BCAE321}"/>
              </a:ext>
            </a:extLst>
          </p:cNvPr>
          <p:cNvGraphicFramePr>
            <a:graphicFrameLocks noChangeAspect="1"/>
          </p:cNvGraphicFramePr>
          <p:nvPr>
            <p:extLst>
              <p:ext uri="{D42A27DB-BD31-4B8C-83A1-F6EECF244321}">
                <p14:modId xmlns:p14="http://schemas.microsoft.com/office/powerpoint/2010/main" val="2682597335"/>
              </p:ext>
            </p:extLst>
          </p:nvPr>
        </p:nvGraphicFramePr>
        <p:xfrm>
          <a:off x="9279395" y="1752603"/>
          <a:ext cx="2545443" cy="325393"/>
        </p:xfrm>
        <a:graphic>
          <a:graphicData uri="http://schemas.openxmlformats.org/presentationml/2006/ole">
            <mc:AlternateContent xmlns:mc="http://schemas.openxmlformats.org/markup-compatibility/2006">
              <mc:Choice xmlns:v="urn:schemas-microsoft-com:vml" Requires="v">
                <p:oleObj spid="_x0000_s1068" name="Equation" r:id="rId5" imgW="1905000" imgH="254000" progId="Equation.DSMT4">
                  <p:embed/>
                </p:oleObj>
              </mc:Choice>
              <mc:Fallback>
                <p:oleObj name="Equation" r:id="rId5" imgW="1905000" imgH="254000" progId="Equation.DSMT4">
                  <p:embed/>
                  <p:pic>
                    <p:nvPicPr>
                      <p:cNvPr id="7" name="Object 4">
                        <a:extLst>
                          <a:ext uri="{FF2B5EF4-FFF2-40B4-BE49-F238E27FC236}">
                            <a16:creationId xmlns:a16="http://schemas.microsoft.com/office/drawing/2014/main" id="{E6AE4305-C338-4152-88CD-F0697BCAE321}"/>
                          </a:ext>
                        </a:extLst>
                      </p:cNvPr>
                      <p:cNvPicPr>
                        <a:picLocks noChangeAspect="1" noChangeArrowheads="1"/>
                      </p:cNvPicPr>
                      <p:nvPr/>
                    </p:nvPicPr>
                    <p:blipFill>
                      <a:blip r:embed="rId6"/>
                      <a:srcRect/>
                      <a:stretch>
                        <a:fillRect/>
                      </a:stretch>
                    </p:blipFill>
                    <p:spPr bwMode="auto">
                      <a:xfrm>
                        <a:off x="9279395" y="1752603"/>
                        <a:ext cx="2545443" cy="325393"/>
                      </a:xfrm>
                      <a:prstGeom prst="rect">
                        <a:avLst/>
                      </a:prstGeom>
                      <a:noFill/>
                    </p:spPr>
                  </p:pic>
                </p:oleObj>
              </mc:Fallback>
            </mc:AlternateContent>
          </a:graphicData>
        </a:graphic>
      </p:graphicFrame>
      <p:grpSp>
        <p:nvGrpSpPr>
          <p:cNvPr id="27" name="Group 26">
            <a:extLst>
              <a:ext uri="{FF2B5EF4-FFF2-40B4-BE49-F238E27FC236}">
                <a16:creationId xmlns:a16="http://schemas.microsoft.com/office/drawing/2014/main" id="{0552A2A6-8630-4B37-BC54-3FE2A0AF1F55}"/>
              </a:ext>
            </a:extLst>
          </p:cNvPr>
          <p:cNvGrpSpPr/>
          <p:nvPr/>
        </p:nvGrpSpPr>
        <p:grpSpPr>
          <a:xfrm>
            <a:off x="4163671" y="3399045"/>
            <a:ext cx="5584322" cy="2366864"/>
            <a:chOff x="1579093" y="1291318"/>
            <a:chExt cx="5584322" cy="2366864"/>
          </a:xfrm>
        </p:grpSpPr>
        <p:grpSp>
          <p:nvGrpSpPr>
            <p:cNvPr id="21" name="Group 20">
              <a:extLst>
                <a:ext uri="{FF2B5EF4-FFF2-40B4-BE49-F238E27FC236}">
                  <a16:creationId xmlns:a16="http://schemas.microsoft.com/office/drawing/2014/main" id="{9807951C-7488-4E38-8FE6-97E3C42F21C6}"/>
                </a:ext>
              </a:extLst>
            </p:cNvPr>
            <p:cNvGrpSpPr/>
            <p:nvPr/>
          </p:nvGrpSpPr>
          <p:grpSpPr>
            <a:xfrm>
              <a:off x="1579093" y="1291318"/>
              <a:ext cx="5583918" cy="371478"/>
              <a:chOff x="1579093" y="1291318"/>
              <a:chExt cx="5583918" cy="371478"/>
            </a:xfrm>
          </p:grpSpPr>
          <p:pic>
            <p:nvPicPr>
              <p:cNvPr id="13" name="Picture 12">
                <a:extLst>
                  <a:ext uri="{FF2B5EF4-FFF2-40B4-BE49-F238E27FC236}">
                    <a16:creationId xmlns:a16="http://schemas.microsoft.com/office/drawing/2014/main" id="{E0AA4504-8E40-41DD-9350-DED3DF7499B0}"/>
                  </a:ext>
                </a:extLst>
              </p:cNvPr>
              <p:cNvPicPr>
                <a:picLocks noChangeAspect="1"/>
              </p:cNvPicPr>
              <p:nvPr/>
            </p:nvPicPr>
            <p:blipFill>
              <a:blip r:embed="rId7"/>
              <a:stretch>
                <a:fillRect/>
              </a:stretch>
            </p:blipFill>
            <p:spPr>
              <a:xfrm>
                <a:off x="1579093" y="1291320"/>
                <a:ext cx="1362075" cy="371475"/>
              </a:xfrm>
              <a:prstGeom prst="rect">
                <a:avLst/>
              </a:prstGeom>
            </p:spPr>
          </p:pic>
          <p:pic>
            <p:nvPicPr>
              <p:cNvPr id="14" name="Picture 13">
                <a:extLst>
                  <a:ext uri="{FF2B5EF4-FFF2-40B4-BE49-F238E27FC236}">
                    <a16:creationId xmlns:a16="http://schemas.microsoft.com/office/drawing/2014/main" id="{8FAE3E6F-BAC7-4CC1-8FCD-BC1597EED8AB}"/>
                  </a:ext>
                </a:extLst>
              </p:cNvPr>
              <p:cNvPicPr>
                <a:picLocks noChangeAspect="1"/>
              </p:cNvPicPr>
              <p:nvPr/>
            </p:nvPicPr>
            <p:blipFill>
              <a:blip r:embed="rId8"/>
              <a:stretch>
                <a:fillRect/>
              </a:stretch>
            </p:blipFill>
            <p:spPr>
              <a:xfrm>
                <a:off x="2932070" y="1291321"/>
                <a:ext cx="2047875" cy="371475"/>
              </a:xfrm>
              <a:prstGeom prst="rect">
                <a:avLst/>
              </a:prstGeom>
            </p:spPr>
          </p:pic>
          <p:grpSp>
            <p:nvGrpSpPr>
              <p:cNvPr id="17" name="Group 16">
                <a:extLst>
                  <a:ext uri="{FF2B5EF4-FFF2-40B4-BE49-F238E27FC236}">
                    <a16:creationId xmlns:a16="http://schemas.microsoft.com/office/drawing/2014/main" id="{5B6A730F-0446-4533-8112-01410D61761D}"/>
                  </a:ext>
                </a:extLst>
              </p:cNvPr>
              <p:cNvGrpSpPr/>
              <p:nvPr/>
            </p:nvGrpSpPr>
            <p:grpSpPr>
              <a:xfrm>
                <a:off x="4971834" y="1291319"/>
                <a:ext cx="1343025" cy="371475"/>
                <a:chOff x="5898241" y="1340039"/>
                <a:chExt cx="1343025" cy="371475"/>
              </a:xfrm>
            </p:grpSpPr>
            <p:pic>
              <p:nvPicPr>
                <p:cNvPr id="16" name="Picture 15">
                  <a:extLst>
                    <a:ext uri="{FF2B5EF4-FFF2-40B4-BE49-F238E27FC236}">
                      <a16:creationId xmlns:a16="http://schemas.microsoft.com/office/drawing/2014/main" id="{C58C03E3-E5FC-4FAC-84B8-E9427ADA619C}"/>
                    </a:ext>
                  </a:extLst>
                </p:cNvPr>
                <p:cNvPicPr>
                  <a:picLocks noChangeAspect="1"/>
                </p:cNvPicPr>
                <p:nvPr/>
              </p:nvPicPr>
              <p:blipFill>
                <a:blip r:embed="rId9"/>
                <a:stretch>
                  <a:fillRect/>
                </a:stretch>
              </p:blipFill>
              <p:spPr>
                <a:xfrm>
                  <a:off x="5898241" y="1340039"/>
                  <a:ext cx="1343025" cy="371475"/>
                </a:xfrm>
                <a:prstGeom prst="rect">
                  <a:avLst/>
                </a:prstGeom>
              </p:spPr>
            </p:pic>
            <p:pic>
              <p:nvPicPr>
                <p:cNvPr id="15" name="Picture 14">
                  <a:extLst>
                    <a:ext uri="{FF2B5EF4-FFF2-40B4-BE49-F238E27FC236}">
                      <a16:creationId xmlns:a16="http://schemas.microsoft.com/office/drawing/2014/main" id="{F82A78FA-BDD1-4076-9224-6F8D69D1B23F}"/>
                    </a:ext>
                  </a:extLst>
                </p:cNvPr>
                <p:cNvPicPr>
                  <a:picLocks noChangeAspect="1"/>
                </p:cNvPicPr>
                <p:nvPr/>
              </p:nvPicPr>
              <p:blipFill>
                <a:blip r:embed="rId10"/>
                <a:stretch>
                  <a:fillRect/>
                </a:stretch>
              </p:blipFill>
              <p:spPr>
                <a:xfrm>
                  <a:off x="5985417" y="1357374"/>
                  <a:ext cx="1168672" cy="336804"/>
                </a:xfrm>
                <a:prstGeom prst="rect">
                  <a:avLst/>
                </a:prstGeom>
              </p:spPr>
            </p:pic>
          </p:grpSp>
          <p:grpSp>
            <p:nvGrpSpPr>
              <p:cNvPr id="20" name="Group 19">
                <a:extLst>
                  <a:ext uri="{FF2B5EF4-FFF2-40B4-BE49-F238E27FC236}">
                    <a16:creationId xmlns:a16="http://schemas.microsoft.com/office/drawing/2014/main" id="{99F9B18A-5C27-4D2F-A3B0-A200AC81A6EF}"/>
                  </a:ext>
                </a:extLst>
              </p:cNvPr>
              <p:cNvGrpSpPr/>
              <p:nvPr/>
            </p:nvGrpSpPr>
            <p:grpSpPr>
              <a:xfrm>
                <a:off x="6305761" y="1291318"/>
                <a:ext cx="857250" cy="371475"/>
                <a:chOff x="9806827" y="1267985"/>
                <a:chExt cx="857250" cy="371475"/>
              </a:xfrm>
            </p:grpSpPr>
            <p:pic>
              <p:nvPicPr>
                <p:cNvPr id="18" name="Picture 17">
                  <a:extLst>
                    <a:ext uri="{FF2B5EF4-FFF2-40B4-BE49-F238E27FC236}">
                      <a16:creationId xmlns:a16="http://schemas.microsoft.com/office/drawing/2014/main" id="{6935E26C-4712-4641-BE76-BDEB8FA5B3CC}"/>
                    </a:ext>
                  </a:extLst>
                </p:cNvPr>
                <p:cNvPicPr>
                  <a:picLocks noChangeAspect="1"/>
                </p:cNvPicPr>
                <p:nvPr/>
              </p:nvPicPr>
              <p:blipFill>
                <a:blip r:embed="rId11"/>
                <a:stretch>
                  <a:fillRect/>
                </a:stretch>
              </p:blipFill>
              <p:spPr>
                <a:xfrm>
                  <a:off x="9806827" y="1267985"/>
                  <a:ext cx="857250" cy="371475"/>
                </a:xfrm>
                <a:prstGeom prst="rect">
                  <a:avLst/>
                </a:prstGeom>
              </p:spPr>
            </p:pic>
            <p:pic>
              <p:nvPicPr>
                <p:cNvPr id="19" name="Picture 18">
                  <a:extLst>
                    <a:ext uri="{FF2B5EF4-FFF2-40B4-BE49-F238E27FC236}">
                      <a16:creationId xmlns:a16="http://schemas.microsoft.com/office/drawing/2014/main" id="{5B68E573-7010-4C7C-80F7-2C6B4E584554}"/>
                    </a:ext>
                  </a:extLst>
                </p:cNvPr>
                <p:cNvPicPr>
                  <a:picLocks noChangeAspect="1"/>
                </p:cNvPicPr>
                <p:nvPr/>
              </p:nvPicPr>
              <p:blipFill>
                <a:blip r:embed="rId12"/>
                <a:stretch>
                  <a:fillRect/>
                </a:stretch>
              </p:blipFill>
              <p:spPr>
                <a:xfrm>
                  <a:off x="9902520" y="1301701"/>
                  <a:ext cx="656298" cy="310896"/>
                </a:xfrm>
                <a:prstGeom prst="rect">
                  <a:avLst/>
                </a:prstGeom>
              </p:spPr>
            </p:pic>
          </p:grpSp>
        </p:grpSp>
        <p:grpSp>
          <p:nvGrpSpPr>
            <p:cNvPr id="26" name="Group 25">
              <a:extLst>
                <a:ext uri="{FF2B5EF4-FFF2-40B4-BE49-F238E27FC236}">
                  <a16:creationId xmlns:a16="http://schemas.microsoft.com/office/drawing/2014/main" id="{3A47E8FD-18B3-4882-A257-700C600549EE}"/>
                </a:ext>
              </a:extLst>
            </p:cNvPr>
            <p:cNvGrpSpPr/>
            <p:nvPr/>
          </p:nvGrpSpPr>
          <p:grpSpPr>
            <a:xfrm>
              <a:off x="1579520" y="1651718"/>
              <a:ext cx="5583895" cy="2006464"/>
              <a:chOff x="1579520" y="1651718"/>
              <a:chExt cx="5583895" cy="2006464"/>
            </a:xfrm>
          </p:grpSpPr>
          <p:pic>
            <p:nvPicPr>
              <p:cNvPr id="22" name="Picture 21">
                <a:extLst>
                  <a:ext uri="{FF2B5EF4-FFF2-40B4-BE49-F238E27FC236}">
                    <a16:creationId xmlns:a16="http://schemas.microsoft.com/office/drawing/2014/main" id="{C84741D7-C899-415C-BFAE-BF32D2368373}"/>
                  </a:ext>
                </a:extLst>
              </p:cNvPr>
              <p:cNvPicPr>
                <a:picLocks noChangeAspect="1"/>
              </p:cNvPicPr>
              <p:nvPr/>
            </p:nvPicPr>
            <p:blipFill>
              <a:blip r:embed="rId13"/>
              <a:stretch>
                <a:fillRect/>
              </a:stretch>
            </p:blipFill>
            <p:spPr>
              <a:xfrm>
                <a:off x="1579520" y="1657932"/>
                <a:ext cx="1362075" cy="2000250"/>
              </a:xfrm>
              <a:prstGeom prst="rect">
                <a:avLst/>
              </a:prstGeom>
            </p:spPr>
          </p:pic>
          <p:pic>
            <p:nvPicPr>
              <p:cNvPr id="23" name="Picture 22">
                <a:extLst>
                  <a:ext uri="{FF2B5EF4-FFF2-40B4-BE49-F238E27FC236}">
                    <a16:creationId xmlns:a16="http://schemas.microsoft.com/office/drawing/2014/main" id="{C33D54E9-6E8F-4AAB-B9C3-54D392F1AB30}"/>
                  </a:ext>
                </a:extLst>
              </p:cNvPr>
              <p:cNvPicPr>
                <a:picLocks noChangeAspect="1"/>
              </p:cNvPicPr>
              <p:nvPr/>
            </p:nvPicPr>
            <p:blipFill>
              <a:blip r:embed="rId14"/>
              <a:stretch>
                <a:fillRect/>
              </a:stretch>
            </p:blipFill>
            <p:spPr>
              <a:xfrm>
                <a:off x="2933484" y="1654383"/>
                <a:ext cx="2047875" cy="2000250"/>
              </a:xfrm>
              <a:prstGeom prst="rect">
                <a:avLst/>
              </a:prstGeom>
            </p:spPr>
          </p:pic>
          <p:pic>
            <p:nvPicPr>
              <p:cNvPr id="24" name="Picture 23">
                <a:extLst>
                  <a:ext uri="{FF2B5EF4-FFF2-40B4-BE49-F238E27FC236}">
                    <a16:creationId xmlns:a16="http://schemas.microsoft.com/office/drawing/2014/main" id="{89DE62D5-6048-49B1-B62C-EB6C4288E490}"/>
                  </a:ext>
                </a:extLst>
              </p:cNvPr>
              <p:cNvPicPr>
                <a:picLocks noChangeAspect="1"/>
              </p:cNvPicPr>
              <p:nvPr/>
            </p:nvPicPr>
            <p:blipFill>
              <a:blip r:embed="rId15"/>
              <a:stretch>
                <a:fillRect/>
              </a:stretch>
            </p:blipFill>
            <p:spPr>
              <a:xfrm>
                <a:off x="4972261" y="1654383"/>
                <a:ext cx="1343024" cy="2000250"/>
              </a:xfrm>
              <a:prstGeom prst="rect">
                <a:avLst/>
              </a:prstGeom>
            </p:spPr>
          </p:pic>
          <p:pic>
            <p:nvPicPr>
              <p:cNvPr id="25" name="Picture 24">
                <a:extLst>
                  <a:ext uri="{FF2B5EF4-FFF2-40B4-BE49-F238E27FC236}">
                    <a16:creationId xmlns:a16="http://schemas.microsoft.com/office/drawing/2014/main" id="{C9CE0DDC-5BBE-441B-B14C-E6ADB7A039CE}"/>
                  </a:ext>
                </a:extLst>
              </p:cNvPr>
              <p:cNvPicPr>
                <a:picLocks noChangeAspect="1"/>
              </p:cNvPicPr>
              <p:nvPr/>
            </p:nvPicPr>
            <p:blipFill>
              <a:blip r:embed="rId16"/>
              <a:stretch>
                <a:fillRect/>
              </a:stretch>
            </p:blipFill>
            <p:spPr>
              <a:xfrm>
                <a:off x="6306165" y="1651718"/>
                <a:ext cx="857250" cy="2000250"/>
              </a:xfrm>
              <a:prstGeom prst="rect">
                <a:avLst/>
              </a:prstGeom>
            </p:spPr>
          </p:pic>
        </p:grpSp>
      </p:grpSp>
      <p:grpSp>
        <p:nvGrpSpPr>
          <p:cNvPr id="28" name="Group 27">
            <a:extLst>
              <a:ext uri="{FF2B5EF4-FFF2-40B4-BE49-F238E27FC236}">
                <a16:creationId xmlns:a16="http://schemas.microsoft.com/office/drawing/2014/main" id="{75FFADE8-549B-48C2-83CC-EAF7B1959555}"/>
              </a:ext>
            </a:extLst>
          </p:cNvPr>
          <p:cNvGrpSpPr/>
          <p:nvPr/>
        </p:nvGrpSpPr>
        <p:grpSpPr>
          <a:xfrm>
            <a:off x="4869463" y="5484658"/>
            <a:ext cx="4884717" cy="275037"/>
            <a:chOff x="3478813" y="3188090"/>
            <a:chExt cx="4884717" cy="275037"/>
          </a:xfrm>
        </p:grpSpPr>
        <p:sp>
          <p:nvSpPr>
            <p:cNvPr id="10" name="Rounded Rectangle 134">
              <a:extLst>
                <a:ext uri="{FF2B5EF4-FFF2-40B4-BE49-F238E27FC236}">
                  <a16:creationId xmlns:a16="http://schemas.microsoft.com/office/drawing/2014/main" id="{1B89DAEB-A0BE-4826-9445-1945D823A96D}"/>
                </a:ext>
              </a:extLst>
            </p:cNvPr>
            <p:cNvSpPr/>
            <p:nvPr/>
          </p:nvSpPr>
          <p:spPr bwMode="auto">
            <a:xfrm>
              <a:off x="6170974" y="3190755"/>
              <a:ext cx="1325113"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11" name="Rounded Rectangle 134">
              <a:extLst>
                <a:ext uri="{FF2B5EF4-FFF2-40B4-BE49-F238E27FC236}">
                  <a16:creationId xmlns:a16="http://schemas.microsoft.com/office/drawing/2014/main" id="{A9215C71-A6F5-4C46-ACFE-5710DE97EE2F}"/>
                </a:ext>
              </a:extLst>
            </p:cNvPr>
            <p:cNvSpPr/>
            <p:nvPr/>
          </p:nvSpPr>
          <p:spPr bwMode="auto">
            <a:xfrm>
              <a:off x="7499689" y="3188090"/>
              <a:ext cx="863841"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12" name="Rounded Rectangle 134">
              <a:extLst>
                <a:ext uri="{FF2B5EF4-FFF2-40B4-BE49-F238E27FC236}">
                  <a16:creationId xmlns:a16="http://schemas.microsoft.com/office/drawing/2014/main" id="{BFEE3E9D-7584-4B7F-8770-CA4FC9F62B35}"/>
                </a:ext>
              </a:extLst>
            </p:cNvPr>
            <p:cNvSpPr/>
            <p:nvPr/>
          </p:nvSpPr>
          <p:spPr bwMode="auto">
            <a:xfrm>
              <a:off x="3478813" y="3211186"/>
              <a:ext cx="656283"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grpSp>
      <p:pic>
        <p:nvPicPr>
          <p:cNvPr id="30" name="Picture 29">
            <a:extLst>
              <a:ext uri="{FF2B5EF4-FFF2-40B4-BE49-F238E27FC236}">
                <a16:creationId xmlns:a16="http://schemas.microsoft.com/office/drawing/2014/main" id="{70170E0A-0067-452C-A245-C0B76345488E}"/>
              </a:ext>
            </a:extLst>
          </p:cNvPr>
          <p:cNvPicPr>
            <a:picLocks noChangeAspect="1"/>
          </p:cNvPicPr>
          <p:nvPr/>
        </p:nvPicPr>
        <p:blipFill>
          <a:blip r:embed="rId17"/>
          <a:stretch>
            <a:fillRect/>
          </a:stretch>
        </p:blipFill>
        <p:spPr>
          <a:xfrm>
            <a:off x="3913187" y="6078276"/>
            <a:ext cx="2152650" cy="266700"/>
          </a:xfrm>
          <a:prstGeom prst="rect">
            <a:avLst/>
          </a:prstGeom>
        </p:spPr>
      </p:pic>
      <p:sp>
        <p:nvSpPr>
          <p:cNvPr id="32" name="Content Placeholder 4">
            <a:extLst>
              <a:ext uri="{FF2B5EF4-FFF2-40B4-BE49-F238E27FC236}">
                <a16:creationId xmlns:a16="http://schemas.microsoft.com/office/drawing/2014/main" id="{321F2B77-E552-40D7-8F8C-791B7AF817C1}"/>
              </a:ext>
            </a:extLst>
          </p:cNvPr>
          <p:cNvSpPr txBox="1">
            <a:spLocks/>
          </p:cNvSpPr>
          <p:nvPr/>
        </p:nvSpPr>
        <p:spPr bwMode="auto">
          <a:xfrm>
            <a:off x="34109" y="653250"/>
            <a:ext cx="3879078" cy="55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18"/>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19"/>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20"/>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ts val="600"/>
              </a:spcBef>
              <a:spcAft>
                <a:spcPts val="600"/>
              </a:spcAft>
              <a:buClrTx/>
              <a:buSzPct val="100000"/>
              <a:buFontTx/>
              <a:buNone/>
              <a:tabLst/>
              <a:defRPr/>
            </a:pPr>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600"/>
              </a:spcBef>
              <a:spcAft>
                <a:spcPts val="6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Doubling the energy, while staying within current CEBAF footprint, makes the synchrotron radiation effects of paramount importance.</a:t>
            </a:r>
          </a:p>
          <a:p>
            <a:pPr marL="742950" marR="0" lvl="1" indent="-285750" algn="l" defTabSz="914400" rtl="0" eaLnBrk="0" fontAlgn="base" latinLnBrk="0" hangingPunct="0">
              <a:lnSpc>
                <a:spcPts val="2799"/>
              </a:lnSpc>
              <a:spcBef>
                <a:spcPts val="2400"/>
              </a:spcBef>
              <a:spcAft>
                <a:spcPts val="6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Quantum nature of a ‘recoil’ effect on electrons due to photon emission makes significant impact on both the transverse and longitudinal beam dynamics, leading to cumulative emittance growth (transverse and longitudinal).</a:t>
            </a:r>
          </a:p>
        </p:txBody>
      </p:sp>
      <p:sp>
        <p:nvSpPr>
          <p:cNvPr id="33" name="Content Placeholder 2">
            <a:extLst>
              <a:ext uri="{FF2B5EF4-FFF2-40B4-BE49-F238E27FC236}">
                <a16:creationId xmlns:a16="http://schemas.microsoft.com/office/drawing/2014/main" id="{C99CE553-3E0A-42E9-8469-08B0C2491AED}"/>
              </a:ext>
            </a:extLst>
          </p:cNvPr>
          <p:cNvSpPr txBox="1">
            <a:spLocks/>
          </p:cNvSpPr>
          <p:nvPr/>
        </p:nvSpPr>
        <p:spPr>
          <a:xfrm>
            <a:off x="4095749" y="1057239"/>
            <a:ext cx="2424871" cy="2090703"/>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base" latinLnBrk="0" hangingPunct="1">
              <a:lnSpc>
                <a:spcPts val="3500"/>
              </a:lnSpc>
              <a:spcBef>
                <a:spcPts val="600"/>
              </a:spcBef>
              <a:spcAft>
                <a:spcPts val="600"/>
              </a:spcAft>
              <a:buClr>
                <a:srgbClr val="1E7640"/>
              </a:buClr>
              <a:buSzTx/>
              <a:buFont typeface="Arial"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Energy loss</a:t>
            </a:r>
          </a:p>
          <a:p>
            <a:pPr marL="230188" marR="0" lvl="0" indent="-230188" algn="l" defTabSz="914400" rtl="0" eaLnBrk="1" fontAlgn="base" latinLnBrk="0" hangingPunct="1">
              <a:lnSpc>
                <a:spcPts val="3500"/>
              </a:lnSpc>
              <a:spcBef>
                <a:spcPts val="600"/>
              </a:spcBef>
              <a:spcAft>
                <a:spcPts val="600"/>
              </a:spcAft>
              <a:buClr>
                <a:srgbClr val="1E7640"/>
              </a:buClr>
              <a:buSzTx/>
              <a:buFont typeface="Arial"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Emittance dilution</a:t>
            </a:r>
          </a:p>
          <a:p>
            <a:pPr marL="230188" marR="0" lvl="0" indent="-230188" algn="l" defTabSz="914400" rtl="0" eaLnBrk="1" fontAlgn="base" latinLnBrk="0" hangingPunct="1">
              <a:lnSpc>
                <a:spcPts val="3500"/>
              </a:lnSpc>
              <a:spcBef>
                <a:spcPts val="600"/>
              </a:spcBef>
              <a:spcAft>
                <a:spcPts val="600"/>
              </a:spcAft>
              <a:buClr>
                <a:srgbClr val="1E7640"/>
              </a:buClr>
              <a:buSzTx/>
              <a:buFont typeface="Arial"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Natural energy spread </a:t>
            </a:r>
          </a:p>
          <a:p>
            <a:pPr marL="230188" marR="0" lvl="0" indent="-230188" algn="l" defTabSz="914400" rtl="0" eaLnBrk="1" fontAlgn="base" latinLnBrk="0" hangingPunct="1">
              <a:lnSpc>
                <a:spcPts val="3500"/>
              </a:lnSpc>
              <a:spcBef>
                <a:spcPts val="600"/>
              </a:spcBef>
              <a:spcAft>
                <a:spcPts val="600"/>
              </a:spcAft>
              <a:buClr>
                <a:srgbClr val="1E7640"/>
              </a:buClr>
              <a:buSzTx/>
              <a:buFont typeface="Arial" charset="0"/>
              <a:buChar char="•"/>
              <a:tabLst/>
              <a:defRPr/>
            </a:pPr>
            <a:endParaRPr kumimoji="0" lang="en-US" sz="1400" b="0" i="0" u="none" strike="noStrike" kern="1200" cap="none" spc="0" normalizeH="0" baseline="0" noProof="0" dirty="0">
              <a:ln>
                <a:noFill/>
              </a:ln>
              <a:solidFill>
                <a:srgbClr val="002060"/>
              </a:solidFill>
              <a:effectLst/>
              <a:uLnTx/>
              <a:uFillTx/>
              <a:latin typeface="Arial"/>
              <a:ea typeface="+mn-ea"/>
              <a:cs typeface="+mn-cs"/>
            </a:endParaRPr>
          </a:p>
          <a:p>
            <a:pPr marL="230188" marR="0" lvl="0" indent="-230188" algn="l" defTabSz="914400" rtl="0" eaLnBrk="1" fontAlgn="base" latinLnBrk="0" hangingPunct="1">
              <a:lnSpc>
                <a:spcPts val="3500"/>
              </a:lnSpc>
              <a:spcBef>
                <a:spcPts val="600"/>
              </a:spcBef>
              <a:spcAft>
                <a:spcPts val="600"/>
              </a:spcAft>
              <a:buClr>
                <a:srgbClr val="1E7640"/>
              </a:buClr>
              <a:buSzTx/>
              <a:buFont typeface="Arial" charset="0"/>
              <a:buChar char="•"/>
              <a:tabLst/>
              <a:defRPr/>
            </a:pPr>
            <a:endParaRPr kumimoji="0" lang="en-US" sz="1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573879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F1F2E6-87EE-49B9-9942-ED30AA8E4C79}"/>
              </a:ext>
            </a:extLst>
          </p:cNvPr>
          <p:cNvGrpSpPr/>
          <p:nvPr/>
        </p:nvGrpSpPr>
        <p:grpSpPr>
          <a:xfrm>
            <a:off x="1377561" y="1287660"/>
            <a:ext cx="5583919" cy="3846640"/>
            <a:chOff x="3104541" y="990984"/>
            <a:chExt cx="5583919" cy="3846640"/>
          </a:xfrm>
        </p:grpSpPr>
        <p:grpSp>
          <p:nvGrpSpPr>
            <p:cNvPr id="19" name="Group 18">
              <a:extLst>
                <a:ext uri="{FF2B5EF4-FFF2-40B4-BE49-F238E27FC236}">
                  <a16:creationId xmlns:a16="http://schemas.microsoft.com/office/drawing/2014/main" id="{13C77D4D-25FC-46D5-A5A8-BEF57EC5DD92}"/>
                </a:ext>
              </a:extLst>
            </p:cNvPr>
            <p:cNvGrpSpPr/>
            <p:nvPr/>
          </p:nvGrpSpPr>
          <p:grpSpPr>
            <a:xfrm>
              <a:off x="3104542" y="990984"/>
              <a:ext cx="5583918" cy="371478"/>
              <a:chOff x="1579093" y="1291318"/>
              <a:chExt cx="5583918" cy="371478"/>
            </a:xfrm>
          </p:grpSpPr>
          <p:pic>
            <p:nvPicPr>
              <p:cNvPr id="20" name="Picture 19">
                <a:extLst>
                  <a:ext uri="{FF2B5EF4-FFF2-40B4-BE49-F238E27FC236}">
                    <a16:creationId xmlns:a16="http://schemas.microsoft.com/office/drawing/2014/main" id="{59217966-142B-4BA5-913C-2E7F797A2378}"/>
                  </a:ext>
                </a:extLst>
              </p:cNvPr>
              <p:cNvPicPr>
                <a:picLocks noChangeAspect="1"/>
              </p:cNvPicPr>
              <p:nvPr/>
            </p:nvPicPr>
            <p:blipFill>
              <a:blip r:embed="rId3"/>
              <a:stretch>
                <a:fillRect/>
              </a:stretch>
            </p:blipFill>
            <p:spPr>
              <a:xfrm>
                <a:off x="1579093" y="1291320"/>
                <a:ext cx="1362075" cy="371475"/>
              </a:xfrm>
              <a:prstGeom prst="rect">
                <a:avLst/>
              </a:prstGeom>
            </p:spPr>
          </p:pic>
          <p:pic>
            <p:nvPicPr>
              <p:cNvPr id="21" name="Picture 20">
                <a:extLst>
                  <a:ext uri="{FF2B5EF4-FFF2-40B4-BE49-F238E27FC236}">
                    <a16:creationId xmlns:a16="http://schemas.microsoft.com/office/drawing/2014/main" id="{3D005781-7042-4674-A264-97FE34140721}"/>
                  </a:ext>
                </a:extLst>
              </p:cNvPr>
              <p:cNvPicPr>
                <a:picLocks noChangeAspect="1"/>
              </p:cNvPicPr>
              <p:nvPr/>
            </p:nvPicPr>
            <p:blipFill>
              <a:blip r:embed="rId4"/>
              <a:stretch>
                <a:fillRect/>
              </a:stretch>
            </p:blipFill>
            <p:spPr>
              <a:xfrm>
                <a:off x="2932070" y="1291321"/>
                <a:ext cx="2047875" cy="371475"/>
              </a:xfrm>
              <a:prstGeom prst="rect">
                <a:avLst/>
              </a:prstGeom>
            </p:spPr>
          </p:pic>
          <p:grpSp>
            <p:nvGrpSpPr>
              <p:cNvPr id="22" name="Group 21">
                <a:extLst>
                  <a:ext uri="{FF2B5EF4-FFF2-40B4-BE49-F238E27FC236}">
                    <a16:creationId xmlns:a16="http://schemas.microsoft.com/office/drawing/2014/main" id="{6CC7029D-3CDF-46E4-BEA6-F6BAC0CF8517}"/>
                  </a:ext>
                </a:extLst>
              </p:cNvPr>
              <p:cNvGrpSpPr/>
              <p:nvPr/>
            </p:nvGrpSpPr>
            <p:grpSpPr>
              <a:xfrm>
                <a:off x="4971834" y="1291319"/>
                <a:ext cx="1343025" cy="371475"/>
                <a:chOff x="5898241" y="1340039"/>
                <a:chExt cx="1343025" cy="371475"/>
              </a:xfrm>
            </p:grpSpPr>
            <p:pic>
              <p:nvPicPr>
                <p:cNvPr id="26" name="Picture 25">
                  <a:extLst>
                    <a:ext uri="{FF2B5EF4-FFF2-40B4-BE49-F238E27FC236}">
                      <a16:creationId xmlns:a16="http://schemas.microsoft.com/office/drawing/2014/main" id="{8304D487-3B1F-432C-98FA-41A50FC25082}"/>
                    </a:ext>
                  </a:extLst>
                </p:cNvPr>
                <p:cNvPicPr>
                  <a:picLocks noChangeAspect="1"/>
                </p:cNvPicPr>
                <p:nvPr/>
              </p:nvPicPr>
              <p:blipFill>
                <a:blip r:embed="rId5"/>
                <a:stretch>
                  <a:fillRect/>
                </a:stretch>
              </p:blipFill>
              <p:spPr>
                <a:xfrm>
                  <a:off x="5898241" y="1340039"/>
                  <a:ext cx="1343025" cy="371475"/>
                </a:xfrm>
                <a:prstGeom prst="rect">
                  <a:avLst/>
                </a:prstGeom>
              </p:spPr>
            </p:pic>
            <p:pic>
              <p:nvPicPr>
                <p:cNvPr id="27" name="Picture 26">
                  <a:extLst>
                    <a:ext uri="{FF2B5EF4-FFF2-40B4-BE49-F238E27FC236}">
                      <a16:creationId xmlns:a16="http://schemas.microsoft.com/office/drawing/2014/main" id="{A012E732-A77D-44D5-9DCC-41525BC3710D}"/>
                    </a:ext>
                  </a:extLst>
                </p:cNvPr>
                <p:cNvPicPr>
                  <a:picLocks noChangeAspect="1"/>
                </p:cNvPicPr>
                <p:nvPr/>
              </p:nvPicPr>
              <p:blipFill>
                <a:blip r:embed="rId6"/>
                <a:stretch>
                  <a:fillRect/>
                </a:stretch>
              </p:blipFill>
              <p:spPr>
                <a:xfrm>
                  <a:off x="5985417" y="1357374"/>
                  <a:ext cx="1168672" cy="336804"/>
                </a:xfrm>
                <a:prstGeom prst="rect">
                  <a:avLst/>
                </a:prstGeom>
              </p:spPr>
            </p:pic>
          </p:grpSp>
          <p:grpSp>
            <p:nvGrpSpPr>
              <p:cNvPr id="23" name="Group 22">
                <a:extLst>
                  <a:ext uri="{FF2B5EF4-FFF2-40B4-BE49-F238E27FC236}">
                    <a16:creationId xmlns:a16="http://schemas.microsoft.com/office/drawing/2014/main" id="{9C0C108B-93F2-44AF-9996-B92CDB6356DB}"/>
                  </a:ext>
                </a:extLst>
              </p:cNvPr>
              <p:cNvGrpSpPr/>
              <p:nvPr/>
            </p:nvGrpSpPr>
            <p:grpSpPr>
              <a:xfrm>
                <a:off x="6305761" y="1291318"/>
                <a:ext cx="857250" cy="371475"/>
                <a:chOff x="9806827" y="1267985"/>
                <a:chExt cx="857250" cy="371475"/>
              </a:xfrm>
            </p:grpSpPr>
            <p:pic>
              <p:nvPicPr>
                <p:cNvPr id="24" name="Picture 23">
                  <a:extLst>
                    <a:ext uri="{FF2B5EF4-FFF2-40B4-BE49-F238E27FC236}">
                      <a16:creationId xmlns:a16="http://schemas.microsoft.com/office/drawing/2014/main" id="{20BDC547-4356-4823-BF3E-D989AB996A41}"/>
                    </a:ext>
                  </a:extLst>
                </p:cNvPr>
                <p:cNvPicPr>
                  <a:picLocks noChangeAspect="1"/>
                </p:cNvPicPr>
                <p:nvPr/>
              </p:nvPicPr>
              <p:blipFill>
                <a:blip r:embed="rId7"/>
                <a:stretch>
                  <a:fillRect/>
                </a:stretch>
              </p:blipFill>
              <p:spPr>
                <a:xfrm>
                  <a:off x="9806827" y="1267985"/>
                  <a:ext cx="857250" cy="371475"/>
                </a:xfrm>
                <a:prstGeom prst="rect">
                  <a:avLst/>
                </a:prstGeom>
              </p:spPr>
            </p:pic>
            <p:pic>
              <p:nvPicPr>
                <p:cNvPr id="25" name="Picture 24">
                  <a:extLst>
                    <a:ext uri="{FF2B5EF4-FFF2-40B4-BE49-F238E27FC236}">
                      <a16:creationId xmlns:a16="http://schemas.microsoft.com/office/drawing/2014/main" id="{E40AD797-E068-418D-BD27-A1F29D01E484}"/>
                    </a:ext>
                  </a:extLst>
                </p:cNvPr>
                <p:cNvPicPr>
                  <a:picLocks noChangeAspect="1"/>
                </p:cNvPicPr>
                <p:nvPr/>
              </p:nvPicPr>
              <p:blipFill>
                <a:blip r:embed="rId8"/>
                <a:stretch>
                  <a:fillRect/>
                </a:stretch>
              </p:blipFill>
              <p:spPr>
                <a:xfrm>
                  <a:off x="9902520" y="1301701"/>
                  <a:ext cx="656298" cy="310896"/>
                </a:xfrm>
                <a:prstGeom prst="rect">
                  <a:avLst/>
                </a:prstGeom>
              </p:spPr>
            </p:pic>
          </p:grpSp>
        </p:grpSp>
        <p:pic>
          <p:nvPicPr>
            <p:cNvPr id="28" name="Picture 27">
              <a:extLst>
                <a:ext uri="{FF2B5EF4-FFF2-40B4-BE49-F238E27FC236}">
                  <a16:creationId xmlns:a16="http://schemas.microsoft.com/office/drawing/2014/main" id="{AF7C1B86-94CF-450C-81BB-5499700156DB}"/>
                </a:ext>
              </a:extLst>
            </p:cNvPr>
            <p:cNvPicPr>
              <a:picLocks noChangeAspect="1"/>
            </p:cNvPicPr>
            <p:nvPr/>
          </p:nvPicPr>
          <p:blipFill>
            <a:blip r:embed="rId9"/>
            <a:stretch>
              <a:fillRect/>
            </a:stretch>
          </p:blipFill>
          <p:spPr>
            <a:xfrm>
              <a:off x="3104541" y="1351474"/>
              <a:ext cx="1362075" cy="3486150"/>
            </a:xfrm>
            <a:prstGeom prst="rect">
              <a:avLst/>
            </a:prstGeom>
          </p:spPr>
        </p:pic>
        <p:pic>
          <p:nvPicPr>
            <p:cNvPr id="29" name="Picture 28">
              <a:extLst>
                <a:ext uri="{FF2B5EF4-FFF2-40B4-BE49-F238E27FC236}">
                  <a16:creationId xmlns:a16="http://schemas.microsoft.com/office/drawing/2014/main" id="{9299E58F-BB6B-4457-BE16-64FF43418857}"/>
                </a:ext>
              </a:extLst>
            </p:cNvPr>
            <p:cNvPicPr>
              <a:picLocks noChangeAspect="1"/>
            </p:cNvPicPr>
            <p:nvPr/>
          </p:nvPicPr>
          <p:blipFill>
            <a:blip r:embed="rId10"/>
            <a:stretch>
              <a:fillRect/>
            </a:stretch>
          </p:blipFill>
          <p:spPr>
            <a:xfrm>
              <a:off x="4448488" y="1351474"/>
              <a:ext cx="2056906" cy="3486150"/>
            </a:xfrm>
            <a:prstGeom prst="rect">
              <a:avLst/>
            </a:prstGeom>
          </p:spPr>
        </p:pic>
        <p:pic>
          <p:nvPicPr>
            <p:cNvPr id="30" name="Picture 29">
              <a:extLst>
                <a:ext uri="{FF2B5EF4-FFF2-40B4-BE49-F238E27FC236}">
                  <a16:creationId xmlns:a16="http://schemas.microsoft.com/office/drawing/2014/main" id="{AD4D25B2-4309-46F9-B7AE-820B06B86F74}"/>
                </a:ext>
              </a:extLst>
            </p:cNvPr>
            <p:cNvPicPr>
              <a:picLocks noChangeAspect="1"/>
            </p:cNvPicPr>
            <p:nvPr/>
          </p:nvPicPr>
          <p:blipFill>
            <a:blip r:embed="rId11"/>
            <a:stretch>
              <a:fillRect/>
            </a:stretch>
          </p:blipFill>
          <p:spPr>
            <a:xfrm>
              <a:off x="6497281" y="1351474"/>
              <a:ext cx="1345707" cy="3486150"/>
            </a:xfrm>
            <a:prstGeom prst="rect">
              <a:avLst/>
            </a:prstGeom>
          </p:spPr>
        </p:pic>
        <p:pic>
          <p:nvPicPr>
            <p:cNvPr id="31" name="Picture 30">
              <a:extLst>
                <a:ext uri="{FF2B5EF4-FFF2-40B4-BE49-F238E27FC236}">
                  <a16:creationId xmlns:a16="http://schemas.microsoft.com/office/drawing/2014/main" id="{3FC00E39-BF36-427F-9DCD-87D770AD8C1A}"/>
                </a:ext>
              </a:extLst>
            </p:cNvPr>
            <p:cNvPicPr>
              <a:picLocks noChangeAspect="1"/>
            </p:cNvPicPr>
            <p:nvPr/>
          </p:nvPicPr>
          <p:blipFill>
            <a:blip r:embed="rId12"/>
            <a:stretch>
              <a:fillRect/>
            </a:stretch>
          </p:blipFill>
          <p:spPr>
            <a:xfrm>
              <a:off x="7827608" y="1345124"/>
              <a:ext cx="857250" cy="3486150"/>
            </a:xfrm>
            <a:prstGeom prst="rect">
              <a:avLst/>
            </a:prstGeom>
          </p:spPr>
        </p:pic>
      </p:grpSp>
      <p:sp>
        <p:nvSpPr>
          <p:cNvPr id="2" name="Title 1">
            <a:extLst>
              <a:ext uri="{FF2B5EF4-FFF2-40B4-BE49-F238E27FC236}">
                <a16:creationId xmlns:a16="http://schemas.microsoft.com/office/drawing/2014/main" id="{74F39900-8AB7-466F-AD22-2564379C07A5}"/>
              </a:ext>
            </a:extLst>
          </p:cNvPr>
          <p:cNvSpPr>
            <a:spLocks noGrp="1"/>
          </p:cNvSpPr>
          <p:nvPr>
            <p:ph type="title"/>
          </p:nvPr>
        </p:nvSpPr>
        <p:spPr>
          <a:xfrm>
            <a:off x="343458" y="310207"/>
            <a:ext cx="11501908" cy="484748"/>
          </a:xfrm>
        </p:spPr>
        <p:txBody>
          <a:bodyPr/>
          <a:lstStyle/>
          <a:p>
            <a:r>
              <a:rPr lang="en-US" altLang="en-US" dirty="0"/>
              <a:t>Energy loss, Emittance Dilution </a:t>
            </a:r>
            <a:r>
              <a:rPr lang="en-US" altLang="en-US" dirty="0" smtClean="0"/>
              <a:t>(Option 1: 6-pass </a:t>
            </a:r>
            <a:r>
              <a:rPr lang="en-US" altLang="en-US" dirty="0"/>
              <a:t>FFAs)</a:t>
            </a:r>
            <a:endParaRPr lang="en-US" dirty="0"/>
          </a:p>
        </p:txBody>
      </p:sp>
      <p:pic>
        <p:nvPicPr>
          <p:cNvPr id="18" name="Picture 17">
            <a:extLst>
              <a:ext uri="{FF2B5EF4-FFF2-40B4-BE49-F238E27FC236}">
                <a16:creationId xmlns:a16="http://schemas.microsoft.com/office/drawing/2014/main" id="{80910141-271B-4C65-A95F-6137A9184EC7}"/>
              </a:ext>
            </a:extLst>
          </p:cNvPr>
          <p:cNvPicPr>
            <a:picLocks noChangeAspect="1"/>
          </p:cNvPicPr>
          <p:nvPr/>
        </p:nvPicPr>
        <p:blipFill>
          <a:blip r:embed="rId13"/>
          <a:stretch>
            <a:fillRect/>
          </a:stretch>
        </p:blipFill>
        <p:spPr>
          <a:xfrm>
            <a:off x="2739636" y="5906062"/>
            <a:ext cx="2285405" cy="514216"/>
          </a:xfrm>
          <a:prstGeom prst="rect">
            <a:avLst/>
          </a:prstGeom>
        </p:spPr>
      </p:pic>
      <p:graphicFrame>
        <p:nvGraphicFramePr>
          <p:cNvPr id="34" name="Object 4">
            <a:extLst>
              <a:ext uri="{FF2B5EF4-FFF2-40B4-BE49-F238E27FC236}">
                <a16:creationId xmlns:a16="http://schemas.microsoft.com/office/drawing/2014/main" id="{3E0D5DB8-A8F6-4F5C-8513-FD6C343A4B5F}"/>
              </a:ext>
            </a:extLst>
          </p:cNvPr>
          <p:cNvGraphicFramePr>
            <a:graphicFrameLocks noChangeAspect="1"/>
          </p:cNvGraphicFramePr>
          <p:nvPr>
            <p:extLst>
              <p:ext uri="{D42A27DB-BD31-4B8C-83A1-F6EECF244321}">
                <p14:modId xmlns:p14="http://schemas.microsoft.com/office/powerpoint/2010/main" val="3312864198"/>
              </p:ext>
            </p:extLst>
          </p:nvPr>
        </p:nvGraphicFramePr>
        <p:xfrm>
          <a:off x="4020258" y="5251837"/>
          <a:ext cx="2545443" cy="325393"/>
        </p:xfrm>
        <a:graphic>
          <a:graphicData uri="http://schemas.openxmlformats.org/presentationml/2006/ole">
            <mc:AlternateContent xmlns:mc="http://schemas.openxmlformats.org/markup-compatibility/2006">
              <mc:Choice xmlns:v="urn:schemas-microsoft-com:vml" Requires="v">
                <p:oleObj spid="_x0000_s2092" name="Equation" r:id="rId14" imgW="1905000" imgH="254000" progId="Equation.DSMT4">
                  <p:embed/>
                </p:oleObj>
              </mc:Choice>
              <mc:Fallback>
                <p:oleObj name="Equation" r:id="rId14" imgW="1905000" imgH="254000" progId="Equation.DSMT4">
                  <p:embed/>
                  <p:pic>
                    <p:nvPicPr>
                      <p:cNvPr id="34" name="Object 4">
                        <a:extLst>
                          <a:ext uri="{FF2B5EF4-FFF2-40B4-BE49-F238E27FC236}">
                            <a16:creationId xmlns:a16="http://schemas.microsoft.com/office/drawing/2014/main" id="{3E0D5DB8-A8F6-4F5C-8513-FD6C343A4B5F}"/>
                          </a:ext>
                        </a:extLst>
                      </p:cNvPr>
                      <p:cNvPicPr>
                        <a:picLocks noChangeAspect="1" noChangeArrowheads="1"/>
                      </p:cNvPicPr>
                      <p:nvPr/>
                    </p:nvPicPr>
                    <p:blipFill>
                      <a:blip r:embed="rId15"/>
                      <a:srcRect/>
                      <a:stretch>
                        <a:fillRect/>
                      </a:stretch>
                    </p:blipFill>
                    <p:spPr bwMode="auto">
                      <a:xfrm>
                        <a:off x="4020258" y="5251837"/>
                        <a:ext cx="2545443" cy="325393"/>
                      </a:xfrm>
                      <a:prstGeom prst="rect">
                        <a:avLst/>
                      </a:prstGeom>
                      <a:noFill/>
                    </p:spPr>
                  </p:pic>
                </p:oleObj>
              </mc:Fallback>
            </mc:AlternateContent>
          </a:graphicData>
        </a:graphic>
      </p:graphicFrame>
      <p:grpSp>
        <p:nvGrpSpPr>
          <p:cNvPr id="53" name="Group 52">
            <a:extLst>
              <a:ext uri="{FF2B5EF4-FFF2-40B4-BE49-F238E27FC236}">
                <a16:creationId xmlns:a16="http://schemas.microsoft.com/office/drawing/2014/main" id="{42C6E728-9901-4D40-8AD9-BEC922E2EE6B}"/>
              </a:ext>
            </a:extLst>
          </p:cNvPr>
          <p:cNvGrpSpPr/>
          <p:nvPr/>
        </p:nvGrpSpPr>
        <p:grpSpPr>
          <a:xfrm>
            <a:off x="2083006" y="4379195"/>
            <a:ext cx="4876732" cy="249778"/>
            <a:chOff x="2266792" y="3387868"/>
            <a:chExt cx="4878002" cy="249843"/>
          </a:xfrm>
        </p:grpSpPr>
        <p:sp>
          <p:nvSpPr>
            <p:cNvPr id="54" name="Rounded Rectangle 134">
              <a:extLst>
                <a:ext uri="{FF2B5EF4-FFF2-40B4-BE49-F238E27FC236}">
                  <a16:creationId xmlns:a16="http://schemas.microsoft.com/office/drawing/2014/main" id="{36EA6188-7D81-4DE5-9DF3-5DD6A946151D}"/>
                </a:ext>
              </a:extLst>
            </p:cNvPr>
            <p:cNvSpPr/>
            <p:nvPr/>
          </p:nvSpPr>
          <p:spPr bwMode="auto">
            <a:xfrm>
              <a:off x="2266792" y="3389020"/>
              <a:ext cx="647854" cy="24869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55" name="Rounded Rectangle 134">
              <a:extLst>
                <a:ext uri="{FF2B5EF4-FFF2-40B4-BE49-F238E27FC236}">
                  <a16:creationId xmlns:a16="http://schemas.microsoft.com/office/drawing/2014/main" id="{A129090C-F98F-48B4-B31E-1748E82F0B0C}"/>
                </a:ext>
              </a:extLst>
            </p:cNvPr>
            <p:cNvSpPr/>
            <p:nvPr/>
          </p:nvSpPr>
          <p:spPr bwMode="auto">
            <a:xfrm>
              <a:off x="4967297" y="3389020"/>
              <a:ext cx="1334296"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56" name="Rounded Rectangle 134">
              <a:extLst>
                <a:ext uri="{FF2B5EF4-FFF2-40B4-BE49-F238E27FC236}">
                  <a16:creationId xmlns:a16="http://schemas.microsoft.com/office/drawing/2014/main" id="{AB69BF91-6790-4B65-B069-4E8CEF89DCF2}"/>
                </a:ext>
              </a:extLst>
            </p:cNvPr>
            <p:cNvSpPr/>
            <p:nvPr/>
          </p:nvSpPr>
          <p:spPr bwMode="auto">
            <a:xfrm>
              <a:off x="6291650" y="3387868"/>
              <a:ext cx="853144"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grpSp>
      <p:grpSp>
        <p:nvGrpSpPr>
          <p:cNvPr id="62" name="Group 61">
            <a:extLst>
              <a:ext uri="{FF2B5EF4-FFF2-40B4-BE49-F238E27FC236}">
                <a16:creationId xmlns:a16="http://schemas.microsoft.com/office/drawing/2014/main" id="{255B5981-74DE-47BA-9DD5-174B1A907B4F}"/>
              </a:ext>
            </a:extLst>
          </p:cNvPr>
          <p:cNvGrpSpPr/>
          <p:nvPr/>
        </p:nvGrpSpPr>
        <p:grpSpPr>
          <a:xfrm>
            <a:off x="42599" y="1690120"/>
            <a:ext cx="1305268" cy="2938854"/>
            <a:chOff x="158691" y="1689070"/>
            <a:chExt cx="1305268" cy="2670509"/>
          </a:xfrm>
        </p:grpSpPr>
        <p:sp>
          <p:nvSpPr>
            <p:cNvPr id="63" name="TextBox 62">
              <a:extLst>
                <a:ext uri="{FF2B5EF4-FFF2-40B4-BE49-F238E27FC236}">
                  <a16:creationId xmlns:a16="http://schemas.microsoft.com/office/drawing/2014/main" id="{1757E882-AD2E-4E88-8B2E-23E743929280}"/>
                </a:ext>
              </a:extLst>
            </p:cNvPr>
            <p:cNvSpPr txBox="1"/>
            <p:nvPr/>
          </p:nvSpPr>
          <p:spPr>
            <a:xfrm>
              <a:off x="158691" y="2878539"/>
              <a:ext cx="1148684"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6 passes</a:t>
              </a:r>
            </a:p>
          </p:txBody>
        </p:sp>
        <p:sp>
          <p:nvSpPr>
            <p:cNvPr id="64" name="Left Brace 63">
              <a:extLst>
                <a:ext uri="{FF2B5EF4-FFF2-40B4-BE49-F238E27FC236}">
                  <a16:creationId xmlns:a16="http://schemas.microsoft.com/office/drawing/2014/main" id="{68969CAF-0C24-4A5D-8659-265DBCD3F337}"/>
                </a:ext>
              </a:extLst>
            </p:cNvPr>
            <p:cNvSpPr/>
            <p:nvPr/>
          </p:nvSpPr>
          <p:spPr>
            <a:xfrm>
              <a:off x="1226485" y="1689070"/>
              <a:ext cx="237474" cy="2670509"/>
            </a:xfrm>
            <a:prstGeom prst="leftBrace">
              <a:avLst>
                <a:gd name="adj1" fmla="val 3888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grpSp>
      <p:pic>
        <p:nvPicPr>
          <p:cNvPr id="66" name="Picture 65">
            <a:extLst>
              <a:ext uri="{FF2B5EF4-FFF2-40B4-BE49-F238E27FC236}">
                <a16:creationId xmlns:a16="http://schemas.microsoft.com/office/drawing/2014/main" id="{F5B1E0AB-13AD-420C-BC40-7EB260EBA75F}"/>
              </a:ext>
            </a:extLst>
          </p:cNvPr>
          <p:cNvPicPr>
            <a:picLocks noChangeAspect="1"/>
          </p:cNvPicPr>
          <p:nvPr/>
        </p:nvPicPr>
        <p:blipFill>
          <a:blip r:embed="rId16"/>
          <a:stretch>
            <a:fillRect/>
          </a:stretch>
        </p:blipFill>
        <p:spPr>
          <a:xfrm>
            <a:off x="1124893" y="5316325"/>
            <a:ext cx="2152650" cy="266700"/>
          </a:xfrm>
          <a:prstGeom prst="rect">
            <a:avLst/>
          </a:prstGeom>
        </p:spPr>
      </p:pic>
      <p:pic>
        <p:nvPicPr>
          <p:cNvPr id="68" name="Picture 67">
            <a:extLst>
              <a:ext uri="{FF2B5EF4-FFF2-40B4-BE49-F238E27FC236}">
                <a16:creationId xmlns:a16="http://schemas.microsoft.com/office/drawing/2014/main" id="{CEA75C64-6AD8-409D-83FD-8A3574ECF947}"/>
              </a:ext>
            </a:extLst>
          </p:cNvPr>
          <p:cNvPicPr>
            <a:picLocks noChangeAspect="1"/>
          </p:cNvPicPr>
          <p:nvPr/>
        </p:nvPicPr>
        <p:blipFill>
          <a:blip r:embed="rId17"/>
          <a:stretch>
            <a:fillRect/>
          </a:stretch>
        </p:blipFill>
        <p:spPr>
          <a:xfrm>
            <a:off x="9141794" y="955159"/>
            <a:ext cx="2617012" cy="1783511"/>
          </a:xfrm>
          <a:prstGeom prst="rect">
            <a:avLst/>
          </a:prstGeom>
          <a:ln w="28575">
            <a:solidFill>
              <a:srgbClr val="990099"/>
            </a:solidFill>
          </a:ln>
        </p:spPr>
      </p:pic>
      <p:sp>
        <p:nvSpPr>
          <p:cNvPr id="70" name="Content Placeholder 4">
            <a:extLst>
              <a:ext uri="{FF2B5EF4-FFF2-40B4-BE49-F238E27FC236}">
                <a16:creationId xmlns:a16="http://schemas.microsoft.com/office/drawing/2014/main" id="{5CA91A65-91E1-4FEF-8303-FF210453959B}"/>
              </a:ext>
            </a:extLst>
          </p:cNvPr>
          <p:cNvSpPr txBox="1">
            <a:spLocks/>
          </p:cNvSpPr>
          <p:nvPr/>
        </p:nvSpPr>
        <p:spPr bwMode="auto">
          <a:xfrm>
            <a:off x="7163785" y="2593593"/>
            <a:ext cx="5025040" cy="374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18"/>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19"/>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20"/>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50000"/>
              </a:lnSpc>
              <a:spcBef>
                <a:spcPct val="45000"/>
              </a:spcBef>
              <a:spcAft>
                <a:spcPct val="30000"/>
              </a:spcAft>
              <a:buClrTx/>
              <a:buSzPct val="100000"/>
              <a:buFontTx/>
              <a:buNone/>
              <a:tabLst/>
              <a:defRPr/>
            </a:pPr>
            <a:endParaRPr kumimoji="0" lang="en-US" sz="2000" b="0" i="0" u="none" strike="noStrike" kern="1200" cap="none" spc="0" normalizeH="0" baseline="0" noProof="0" dirty="0">
              <a:ln>
                <a:noFill/>
              </a:ln>
              <a:solidFill>
                <a:srgbClr val="000066"/>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50000"/>
              </a:lnSpc>
              <a:spcBef>
                <a:spcPts val="0"/>
              </a:spcBef>
              <a:spcAft>
                <a:spcPts val="600"/>
              </a:spcAft>
              <a:buClrTx/>
              <a:buSzPct val="100000"/>
              <a:buFontTx/>
              <a:buBlip>
                <a:blip r:embed="rId18"/>
              </a:buBlip>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Synchrotron radiation mitigation in FFAs</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a:t>
            </a:r>
          </a:p>
          <a:p>
            <a:pPr marL="742950" marR="0" lvl="1" indent="-285750" algn="l" defTabSz="914400" rtl="0" eaLnBrk="0" fontAlgn="base" latinLnBrk="0" hangingPunct="0">
              <a:lnSpc>
                <a:spcPct val="150000"/>
              </a:lnSpc>
              <a:spcBef>
                <a:spcPts val="300"/>
              </a:spcBef>
              <a:spcAft>
                <a:spcPts val="3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High fill factor (88% space filled with bends) increases significantly the bend radius, </a:t>
            </a:r>
            <a:r>
              <a:rPr kumimoji="0" lang="en-US" sz="1600" b="1" i="0" u="none" strike="noStrike" kern="1200" cap="none" spc="0" normalizeH="0" baseline="0" noProof="0" dirty="0">
                <a:ln>
                  <a:noFill/>
                </a:ln>
                <a:solidFill>
                  <a:srgbClr val="002060"/>
                </a:solidFill>
                <a:effectLst/>
                <a:uLnTx/>
                <a:uFillTx/>
                <a:latin typeface="Symbol" panose="05050102010706020507" pitchFamily="18" charset="2"/>
                <a:ea typeface="MS PGothic" pitchFamily="34" charset="-128"/>
                <a:cs typeface="Arial" panose="020B0604020202020204" pitchFamily="34" charset="0"/>
              </a:rPr>
              <a:t>r</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t>
            </a: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1800"/>
              </a:spcBef>
              <a:spcAft>
                <a:spcPts val="6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By virtue of extremally small dispersion and betas, the horizontal emittance dispersion, </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&lt;H&gt;</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is highly suppressed (factor of 50 lower then in a conventional CEBAF arc lattice).</a:t>
            </a:r>
          </a:p>
          <a:p>
            <a:pPr marL="0" marR="0" lvl="0" indent="0" algn="l" defTabSz="914400" rtl="0" eaLnBrk="0" fontAlgn="base" latinLnBrk="0" hangingPunct="0">
              <a:lnSpc>
                <a:spcPct val="150000"/>
              </a:lnSpc>
              <a:spcBef>
                <a:spcPts val="0"/>
              </a:spcBef>
              <a:spcAft>
                <a:spcPts val="0"/>
              </a:spcAft>
              <a:buClrTx/>
              <a:buSzPct val="100000"/>
              <a:buFontTx/>
              <a:buNone/>
              <a:tabLst/>
              <a:defRPr/>
            </a:pPr>
            <a:endPar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92106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F1F2E6-87EE-49B9-9942-ED30AA8E4C79}"/>
              </a:ext>
            </a:extLst>
          </p:cNvPr>
          <p:cNvGrpSpPr/>
          <p:nvPr/>
        </p:nvGrpSpPr>
        <p:grpSpPr>
          <a:xfrm>
            <a:off x="1377561" y="1287660"/>
            <a:ext cx="5583919" cy="3846640"/>
            <a:chOff x="3104541" y="990984"/>
            <a:chExt cx="5583919" cy="3846640"/>
          </a:xfrm>
        </p:grpSpPr>
        <p:grpSp>
          <p:nvGrpSpPr>
            <p:cNvPr id="19" name="Group 18">
              <a:extLst>
                <a:ext uri="{FF2B5EF4-FFF2-40B4-BE49-F238E27FC236}">
                  <a16:creationId xmlns:a16="http://schemas.microsoft.com/office/drawing/2014/main" id="{13C77D4D-25FC-46D5-A5A8-BEF57EC5DD92}"/>
                </a:ext>
              </a:extLst>
            </p:cNvPr>
            <p:cNvGrpSpPr/>
            <p:nvPr/>
          </p:nvGrpSpPr>
          <p:grpSpPr>
            <a:xfrm>
              <a:off x="3104542" y="990984"/>
              <a:ext cx="5583918" cy="371478"/>
              <a:chOff x="1579093" y="1291318"/>
              <a:chExt cx="5583918" cy="371478"/>
            </a:xfrm>
          </p:grpSpPr>
          <p:pic>
            <p:nvPicPr>
              <p:cNvPr id="20" name="Picture 19">
                <a:extLst>
                  <a:ext uri="{FF2B5EF4-FFF2-40B4-BE49-F238E27FC236}">
                    <a16:creationId xmlns:a16="http://schemas.microsoft.com/office/drawing/2014/main" id="{59217966-142B-4BA5-913C-2E7F797A2378}"/>
                  </a:ext>
                </a:extLst>
              </p:cNvPr>
              <p:cNvPicPr>
                <a:picLocks noChangeAspect="1"/>
              </p:cNvPicPr>
              <p:nvPr/>
            </p:nvPicPr>
            <p:blipFill>
              <a:blip r:embed="rId3"/>
              <a:stretch>
                <a:fillRect/>
              </a:stretch>
            </p:blipFill>
            <p:spPr>
              <a:xfrm>
                <a:off x="1579093" y="1291320"/>
                <a:ext cx="1362075" cy="371475"/>
              </a:xfrm>
              <a:prstGeom prst="rect">
                <a:avLst/>
              </a:prstGeom>
            </p:spPr>
          </p:pic>
          <p:pic>
            <p:nvPicPr>
              <p:cNvPr id="21" name="Picture 20">
                <a:extLst>
                  <a:ext uri="{FF2B5EF4-FFF2-40B4-BE49-F238E27FC236}">
                    <a16:creationId xmlns:a16="http://schemas.microsoft.com/office/drawing/2014/main" id="{3D005781-7042-4674-A264-97FE34140721}"/>
                  </a:ext>
                </a:extLst>
              </p:cNvPr>
              <p:cNvPicPr>
                <a:picLocks noChangeAspect="1"/>
              </p:cNvPicPr>
              <p:nvPr/>
            </p:nvPicPr>
            <p:blipFill>
              <a:blip r:embed="rId4"/>
              <a:stretch>
                <a:fillRect/>
              </a:stretch>
            </p:blipFill>
            <p:spPr>
              <a:xfrm>
                <a:off x="2932070" y="1291321"/>
                <a:ext cx="2047875" cy="371475"/>
              </a:xfrm>
              <a:prstGeom prst="rect">
                <a:avLst/>
              </a:prstGeom>
            </p:spPr>
          </p:pic>
          <p:grpSp>
            <p:nvGrpSpPr>
              <p:cNvPr id="22" name="Group 21">
                <a:extLst>
                  <a:ext uri="{FF2B5EF4-FFF2-40B4-BE49-F238E27FC236}">
                    <a16:creationId xmlns:a16="http://schemas.microsoft.com/office/drawing/2014/main" id="{6CC7029D-3CDF-46E4-BEA6-F6BAC0CF8517}"/>
                  </a:ext>
                </a:extLst>
              </p:cNvPr>
              <p:cNvGrpSpPr/>
              <p:nvPr/>
            </p:nvGrpSpPr>
            <p:grpSpPr>
              <a:xfrm>
                <a:off x="4971834" y="1291319"/>
                <a:ext cx="1343025" cy="371475"/>
                <a:chOff x="5898241" y="1340039"/>
                <a:chExt cx="1343025" cy="371475"/>
              </a:xfrm>
            </p:grpSpPr>
            <p:pic>
              <p:nvPicPr>
                <p:cNvPr id="26" name="Picture 25">
                  <a:extLst>
                    <a:ext uri="{FF2B5EF4-FFF2-40B4-BE49-F238E27FC236}">
                      <a16:creationId xmlns:a16="http://schemas.microsoft.com/office/drawing/2014/main" id="{8304D487-3B1F-432C-98FA-41A50FC25082}"/>
                    </a:ext>
                  </a:extLst>
                </p:cNvPr>
                <p:cNvPicPr>
                  <a:picLocks noChangeAspect="1"/>
                </p:cNvPicPr>
                <p:nvPr/>
              </p:nvPicPr>
              <p:blipFill>
                <a:blip r:embed="rId5"/>
                <a:stretch>
                  <a:fillRect/>
                </a:stretch>
              </p:blipFill>
              <p:spPr>
                <a:xfrm>
                  <a:off x="5898241" y="1340039"/>
                  <a:ext cx="1343025" cy="371475"/>
                </a:xfrm>
                <a:prstGeom prst="rect">
                  <a:avLst/>
                </a:prstGeom>
              </p:spPr>
            </p:pic>
            <p:pic>
              <p:nvPicPr>
                <p:cNvPr id="27" name="Picture 26">
                  <a:extLst>
                    <a:ext uri="{FF2B5EF4-FFF2-40B4-BE49-F238E27FC236}">
                      <a16:creationId xmlns:a16="http://schemas.microsoft.com/office/drawing/2014/main" id="{A012E732-A77D-44D5-9DCC-41525BC3710D}"/>
                    </a:ext>
                  </a:extLst>
                </p:cNvPr>
                <p:cNvPicPr>
                  <a:picLocks noChangeAspect="1"/>
                </p:cNvPicPr>
                <p:nvPr/>
              </p:nvPicPr>
              <p:blipFill>
                <a:blip r:embed="rId6"/>
                <a:stretch>
                  <a:fillRect/>
                </a:stretch>
              </p:blipFill>
              <p:spPr>
                <a:xfrm>
                  <a:off x="5985417" y="1357374"/>
                  <a:ext cx="1168672" cy="336804"/>
                </a:xfrm>
                <a:prstGeom prst="rect">
                  <a:avLst/>
                </a:prstGeom>
              </p:spPr>
            </p:pic>
          </p:grpSp>
          <p:grpSp>
            <p:nvGrpSpPr>
              <p:cNvPr id="23" name="Group 22">
                <a:extLst>
                  <a:ext uri="{FF2B5EF4-FFF2-40B4-BE49-F238E27FC236}">
                    <a16:creationId xmlns:a16="http://schemas.microsoft.com/office/drawing/2014/main" id="{9C0C108B-93F2-44AF-9996-B92CDB6356DB}"/>
                  </a:ext>
                </a:extLst>
              </p:cNvPr>
              <p:cNvGrpSpPr/>
              <p:nvPr/>
            </p:nvGrpSpPr>
            <p:grpSpPr>
              <a:xfrm>
                <a:off x="6305761" y="1291318"/>
                <a:ext cx="857250" cy="371475"/>
                <a:chOff x="9806827" y="1267985"/>
                <a:chExt cx="857250" cy="371475"/>
              </a:xfrm>
            </p:grpSpPr>
            <p:pic>
              <p:nvPicPr>
                <p:cNvPr id="24" name="Picture 23">
                  <a:extLst>
                    <a:ext uri="{FF2B5EF4-FFF2-40B4-BE49-F238E27FC236}">
                      <a16:creationId xmlns:a16="http://schemas.microsoft.com/office/drawing/2014/main" id="{20BDC547-4356-4823-BF3E-D989AB996A41}"/>
                    </a:ext>
                  </a:extLst>
                </p:cNvPr>
                <p:cNvPicPr>
                  <a:picLocks noChangeAspect="1"/>
                </p:cNvPicPr>
                <p:nvPr/>
              </p:nvPicPr>
              <p:blipFill>
                <a:blip r:embed="rId7"/>
                <a:stretch>
                  <a:fillRect/>
                </a:stretch>
              </p:blipFill>
              <p:spPr>
                <a:xfrm>
                  <a:off x="9806827" y="1267985"/>
                  <a:ext cx="857250" cy="371475"/>
                </a:xfrm>
                <a:prstGeom prst="rect">
                  <a:avLst/>
                </a:prstGeom>
              </p:spPr>
            </p:pic>
            <p:pic>
              <p:nvPicPr>
                <p:cNvPr id="25" name="Picture 24">
                  <a:extLst>
                    <a:ext uri="{FF2B5EF4-FFF2-40B4-BE49-F238E27FC236}">
                      <a16:creationId xmlns:a16="http://schemas.microsoft.com/office/drawing/2014/main" id="{E40AD797-E068-418D-BD27-A1F29D01E484}"/>
                    </a:ext>
                  </a:extLst>
                </p:cNvPr>
                <p:cNvPicPr>
                  <a:picLocks noChangeAspect="1"/>
                </p:cNvPicPr>
                <p:nvPr/>
              </p:nvPicPr>
              <p:blipFill>
                <a:blip r:embed="rId8"/>
                <a:stretch>
                  <a:fillRect/>
                </a:stretch>
              </p:blipFill>
              <p:spPr>
                <a:xfrm>
                  <a:off x="9902520" y="1301701"/>
                  <a:ext cx="656298" cy="310896"/>
                </a:xfrm>
                <a:prstGeom prst="rect">
                  <a:avLst/>
                </a:prstGeom>
              </p:spPr>
            </p:pic>
          </p:grpSp>
        </p:grpSp>
        <p:pic>
          <p:nvPicPr>
            <p:cNvPr id="28" name="Picture 27">
              <a:extLst>
                <a:ext uri="{FF2B5EF4-FFF2-40B4-BE49-F238E27FC236}">
                  <a16:creationId xmlns:a16="http://schemas.microsoft.com/office/drawing/2014/main" id="{AF7C1B86-94CF-450C-81BB-5499700156DB}"/>
                </a:ext>
              </a:extLst>
            </p:cNvPr>
            <p:cNvPicPr>
              <a:picLocks noChangeAspect="1"/>
            </p:cNvPicPr>
            <p:nvPr/>
          </p:nvPicPr>
          <p:blipFill>
            <a:blip r:embed="rId9"/>
            <a:stretch>
              <a:fillRect/>
            </a:stretch>
          </p:blipFill>
          <p:spPr>
            <a:xfrm>
              <a:off x="3104541" y="1351474"/>
              <a:ext cx="1362075" cy="3486150"/>
            </a:xfrm>
            <a:prstGeom prst="rect">
              <a:avLst/>
            </a:prstGeom>
          </p:spPr>
        </p:pic>
        <p:pic>
          <p:nvPicPr>
            <p:cNvPr id="29" name="Picture 28">
              <a:extLst>
                <a:ext uri="{FF2B5EF4-FFF2-40B4-BE49-F238E27FC236}">
                  <a16:creationId xmlns:a16="http://schemas.microsoft.com/office/drawing/2014/main" id="{9299E58F-BB6B-4457-BE16-64FF43418857}"/>
                </a:ext>
              </a:extLst>
            </p:cNvPr>
            <p:cNvPicPr>
              <a:picLocks noChangeAspect="1"/>
            </p:cNvPicPr>
            <p:nvPr/>
          </p:nvPicPr>
          <p:blipFill>
            <a:blip r:embed="rId10"/>
            <a:stretch>
              <a:fillRect/>
            </a:stretch>
          </p:blipFill>
          <p:spPr>
            <a:xfrm>
              <a:off x="4448488" y="1351474"/>
              <a:ext cx="2056906" cy="3486150"/>
            </a:xfrm>
            <a:prstGeom prst="rect">
              <a:avLst/>
            </a:prstGeom>
          </p:spPr>
        </p:pic>
        <p:pic>
          <p:nvPicPr>
            <p:cNvPr id="30" name="Picture 29">
              <a:extLst>
                <a:ext uri="{FF2B5EF4-FFF2-40B4-BE49-F238E27FC236}">
                  <a16:creationId xmlns:a16="http://schemas.microsoft.com/office/drawing/2014/main" id="{AD4D25B2-4309-46F9-B7AE-820B06B86F74}"/>
                </a:ext>
              </a:extLst>
            </p:cNvPr>
            <p:cNvPicPr>
              <a:picLocks noChangeAspect="1"/>
            </p:cNvPicPr>
            <p:nvPr/>
          </p:nvPicPr>
          <p:blipFill>
            <a:blip r:embed="rId11"/>
            <a:stretch>
              <a:fillRect/>
            </a:stretch>
          </p:blipFill>
          <p:spPr>
            <a:xfrm>
              <a:off x="6497281" y="1351474"/>
              <a:ext cx="1345707" cy="3486150"/>
            </a:xfrm>
            <a:prstGeom prst="rect">
              <a:avLst/>
            </a:prstGeom>
          </p:spPr>
        </p:pic>
        <p:pic>
          <p:nvPicPr>
            <p:cNvPr id="31" name="Picture 30">
              <a:extLst>
                <a:ext uri="{FF2B5EF4-FFF2-40B4-BE49-F238E27FC236}">
                  <a16:creationId xmlns:a16="http://schemas.microsoft.com/office/drawing/2014/main" id="{3FC00E39-BF36-427F-9DCD-87D770AD8C1A}"/>
                </a:ext>
              </a:extLst>
            </p:cNvPr>
            <p:cNvPicPr>
              <a:picLocks noChangeAspect="1"/>
            </p:cNvPicPr>
            <p:nvPr/>
          </p:nvPicPr>
          <p:blipFill>
            <a:blip r:embed="rId12"/>
            <a:stretch>
              <a:fillRect/>
            </a:stretch>
          </p:blipFill>
          <p:spPr>
            <a:xfrm>
              <a:off x="7827608" y="1345124"/>
              <a:ext cx="857250" cy="3486150"/>
            </a:xfrm>
            <a:prstGeom prst="rect">
              <a:avLst/>
            </a:prstGeom>
          </p:spPr>
        </p:pic>
      </p:grpSp>
      <p:sp>
        <p:nvSpPr>
          <p:cNvPr id="2" name="Title 1">
            <a:extLst>
              <a:ext uri="{FF2B5EF4-FFF2-40B4-BE49-F238E27FC236}">
                <a16:creationId xmlns:a16="http://schemas.microsoft.com/office/drawing/2014/main" id="{74F39900-8AB7-466F-AD22-2564379C07A5}"/>
              </a:ext>
            </a:extLst>
          </p:cNvPr>
          <p:cNvSpPr>
            <a:spLocks noGrp="1"/>
          </p:cNvSpPr>
          <p:nvPr>
            <p:ph type="title"/>
          </p:nvPr>
        </p:nvSpPr>
        <p:spPr>
          <a:xfrm>
            <a:off x="343458" y="310207"/>
            <a:ext cx="11501908" cy="484748"/>
          </a:xfrm>
        </p:spPr>
        <p:txBody>
          <a:bodyPr/>
          <a:lstStyle/>
          <a:p>
            <a:r>
              <a:rPr lang="en-US" altLang="en-US" dirty="0"/>
              <a:t>Energy loss, Emittance Dilution </a:t>
            </a:r>
            <a:r>
              <a:rPr lang="en-US" altLang="en-US" dirty="0" smtClean="0"/>
              <a:t>(Option 2: 7-pass </a:t>
            </a:r>
            <a:r>
              <a:rPr lang="en-US" altLang="en-US" dirty="0"/>
              <a:t>FFAs)</a:t>
            </a:r>
            <a:endParaRPr lang="en-US" dirty="0"/>
          </a:p>
        </p:txBody>
      </p:sp>
      <p:pic>
        <p:nvPicPr>
          <p:cNvPr id="18" name="Picture 17">
            <a:extLst>
              <a:ext uri="{FF2B5EF4-FFF2-40B4-BE49-F238E27FC236}">
                <a16:creationId xmlns:a16="http://schemas.microsoft.com/office/drawing/2014/main" id="{80910141-271B-4C65-A95F-6137A9184EC7}"/>
              </a:ext>
            </a:extLst>
          </p:cNvPr>
          <p:cNvPicPr>
            <a:picLocks noChangeAspect="1"/>
          </p:cNvPicPr>
          <p:nvPr/>
        </p:nvPicPr>
        <p:blipFill>
          <a:blip r:embed="rId13"/>
          <a:stretch>
            <a:fillRect/>
          </a:stretch>
        </p:blipFill>
        <p:spPr>
          <a:xfrm>
            <a:off x="2739636" y="5906062"/>
            <a:ext cx="2285405" cy="514216"/>
          </a:xfrm>
          <a:prstGeom prst="rect">
            <a:avLst/>
          </a:prstGeom>
        </p:spPr>
      </p:pic>
      <p:graphicFrame>
        <p:nvGraphicFramePr>
          <p:cNvPr id="34" name="Object 4">
            <a:extLst>
              <a:ext uri="{FF2B5EF4-FFF2-40B4-BE49-F238E27FC236}">
                <a16:creationId xmlns:a16="http://schemas.microsoft.com/office/drawing/2014/main" id="{3E0D5DB8-A8F6-4F5C-8513-FD6C343A4B5F}"/>
              </a:ext>
            </a:extLst>
          </p:cNvPr>
          <p:cNvGraphicFramePr>
            <a:graphicFrameLocks noChangeAspect="1"/>
          </p:cNvGraphicFramePr>
          <p:nvPr>
            <p:extLst>
              <p:ext uri="{D42A27DB-BD31-4B8C-83A1-F6EECF244321}">
                <p14:modId xmlns:p14="http://schemas.microsoft.com/office/powerpoint/2010/main" val="3312864198"/>
              </p:ext>
            </p:extLst>
          </p:nvPr>
        </p:nvGraphicFramePr>
        <p:xfrm>
          <a:off x="4020258" y="5251837"/>
          <a:ext cx="2545443" cy="325393"/>
        </p:xfrm>
        <a:graphic>
          <a:graphicData uri="http://schemas.openxmlformats.org/presentationml/2006/ole">
            <mc:AlternateContent xmlns:mc="http://schemas.openxmlformats.org/markup-compatibility/2006">
              <mc:Choice xmlns:v="urn:schemas-microsoft-com:vml" Requires="v">
                <p:oleObj spid="_x0000_s3078" name="Equation" r:id="rId14" imgW="1905000" imgH="254000" progId="Equation.DSMT4">
                  <p:embed/>
                </p:oleObj>
              </mc:Choice>
              <mc:Fallback>
                <p:oleObj name="Equation" r:id="rId14" imgW="1905000" imgH="254000" progId="Equation.DSMT4">
                  <p:embed/>
                  <p:pic>
                    <p:nvPicPr>
                      <p:cNvPr id="34" name="Object 4">
                        <a:extLst>
                          <a:ext uri="{FF2B5EF4-FFF2-40B4-BE49-F238E27FC236}">
                            <a16:creationId xmlns:a16="http://schemas.microsoft.com/office/drawing/2014/main" id="{3E0D5DB8-A8F6-4F5C-8513-FD6C343A4B5F}"/>
                          </a:ext>
                        </a:extLst>
                      </p:cNvPr>
                      <p:cNvPicPr>
                        <a:picLocks noChangeAspect="1" noChangeArrowheads="1"/>
                      </p:cNvPicPr>
                      <p:nvPr/>
                    </p:nvPicPr>
                    <p:blipFill>
                      <a:blip r:embed="rId15"/>
                      <a:srcRect/>
                      <a:stretch>
                        <a:fillRect/>
                      </a:stretch>
                    </p:blipFill>
                    <p:spPr bwMode="auto">
                      <a:xfrm>
                        <a:off x="4020258" y="5251837"/>
                        <a:ext cx="2545443" cy="325393"/>
                      </a:xfrm>
                      <a:prstGeom prst="rect">
                        <a:avLst/>
                      </a:prstGeom>
                      <a:noFill/>
                    </p:spPr>
                  </p:pic>
                </p:oleObj>
              </mc:Fallback>
            </mc:AlternateContent>
          </a:graphicData>
        </a:graphic>
      </p:graphicFrame>
      <p:grpSp>
        <p:nvGrpSpPr>
          <p:cNvPr id="45" name="Group 44">
            <a:extLst>
              <a:ext uri="{FF2B5EF4-FFF2-40B4-BE49-F238E27FC236}">
                <a16:creationId xmlns:a16="http://schemas.microsoft.com/office/drawing/2014/main" id="{C0704AE3-F594-4265-9F64-46ACE3CC4C23}"/>
              </a:ext>
            </a:extLst>
          </p:cNvPr>
          <p:cNvGrpSpPr/>
          <p:nvPr/>
        </p:nvGrpSpPr>
        <p:grpSpPr>
          <a:xfrm>
            <a:off x="2095708" y="3377986"/>
            <a:ext cx="4868978" cy="260088"/>
            <a:chOff x="2279496" y="3389020"/>
            <a:chExt cx="4870246" cy="260155"/>
          </a:xfrm>
        </p:grpSpPr>
        <p:sp>
          <p:nvSpPr>
            <p:cNvPr id="46" name="Rounded Rectangle 134">
              <a:extLst>
                <a:ext uri="{FF2B5EF4-FFF2-40B4-BE49-F238E27FC236}">
                  <a16:creationId xmlns:a16="http://schemas.microsoft.com/office/drawing/2014/main" id="{E9313C2C-3D62-4CBA-9827-380EFD205CC4}"/>
                </a:ext>
              </a:extLst>
            </p:cNvPr>
            <p:cNvSpPr/>
            <p:nvPr/>
          </p:nvSpPr>
          <p:spPr bwMode="auto">
            <a:xfrm>
              <a:off x="2279496" y="3389020"/>
              <a:ext cx="647854" cy="24869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47" name="Rounded Rectangle 134">
              <a:extLst>
                <a:ext uri="{FF2B5EF4-FFF2-40B4-BE49-F238E27FC236}">
                  <a16:creationId xmlns:a16="http://schemas.microsoft.com/office/drawing/2014/main" id="{4E271E6B-6001-4718-A005-C894A9AA5B44}"/>
                </a:ext>
              </a:extLst>
            </p:cNvPr>
            <p:cNvSpPr/>
            <p:nvPr/>
          </p:nvSpPr>
          <p:spPr bwMode="auto">
            <a:xfrm>
              <a:off x="4958543" y="3395372"/>
              <a:ext cx="1334296"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48" name="Rounded Rectangle 134">
              <a:extLst>
                <a:ext uri="{FF2B5EF4-FFF2-40B4-BE49-F238E27FC236}">
                  <a16:creationId xmlns:a16="http://schemas.microsoft.com/office/drawing/2014/main" id="{0EC10D8E-CC75-412F-909A-225AC6B69C36}"/>
                </a:ext>
              </a:extLst>
            </p:cNvPr>
            <p:cNvSpPr/>
            <p:nvPr/>
          </p:nvSpPr>
          <p:spPr bwMode="auto">
            <a:xfrm>
              <a:off x="6296598" y="3402048"/>
              <a:ext cx="853144"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grpSp>
      <p:grpSp>
        <p:nvGrpSpPr>
          <p:cNvPr id="49" name="Group 48">
            <a:extLst>
              <a:ext uri="{FF2B5EF4-FFF2-40B4-BE49-F238E27FC236}">
                <a16:creationId xmlns:a16="http://schemas.microsoft.com/office/drawing/2014/main" id="{7B7231B1-0E18-4320-B6B3-C621C4B714EF}"/>
              </a:ext>
            </a:extLst>
          </p:cNvPr>
          <p:cNvGrpSpPr/>
          <p:nvPr/>
        </p:nvGrpSpPr>
        <p:grpSpPr>
          <a:xfrm>
            <a:off x="2092277" y="4858274"/>
            <a:ext cx="4876652" cy="248626"/>
            <a:chOff x="2273144" y="3389020"/>
            <a:chExt cx="4877922" cy="248691"/>
          </a:xfrm>
        </p:grpSpPr>
        <p:sp>
          <p:nvSpPr>
            <p:cNvPr id="50" name="Rounded Rectangle 134">
              <a:extLst>
                <a:ext uri="{FF2B5EF4-FFF2-40B4-BE49-F238E27FC236}">
                  <a16:creationId xmlns:a16="http://schemas.microsoft.com/office/drawing/2014/main" id="{1160EA75-7377-4B17-BA84-8508BB4D3E4B}"/>
                </a:ext>
              </a:extLst>
            </p:cNvPr>
            <p:cNvSpPr/>
            <p:nvPr/>
          </p:nvSpPr>
          <p:spPr bwMode="auto">
            <a:xfrm>
              <a:off x="2273144" y="3389020"/>
              <a:ext cx="647854" cy="24869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51" name="Rounded Rectangle 134">
              <a:extLst>
                <a:ext uri="{FF2B5EF4-FFF2-40B4-BE49-F238E27FC236}">
                  <a16:creationId xmlns:a16="http://schemas.microsoft.com/office/drawing/2014/main" id="{0C019CBA-0B62-4BF1-8ACD-7AE000B9CD92}"/>
                </a:ext>
              </a:extLst>
            </p:cNvPr>
            <p:cNvSpPr/>
            <p:nvPr/>
          </p:nvSpPr>
          <p:spPr bwMode="auto">
            <a:xfrm>
              <a:off x="4958543" y="3389020"/>
              <a:ext cx="1334296"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sp>
          <p:nvSpPr>
            <p:cNvPr id="52" name="Rounded Rectangle 134">
              <a:extLst>
                <a:ext uri="{FF2B5EF4-FFF2-40B4-BE49-F238E27FC236}">
                  <a16:creationId xmlns:a16="http://schemas.microsoft.com/office/drawing/2014/main" id="{4AA6729E-DDDD-4CB3-A7B2-5117826EAECA}"/>
                </a:ext>
              </a:extLst>
            </p:cNvPr>
            <p:cNvSpPr/>
            <p:nvPr/>
          </p:nvSpPr>
          <p:spPr bwMode="auto">
            <a:xfrm>
              <a:off x="6297922" y="3389020"/>
              <a:ext cx="853144"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Unicode MS" pitchFamily="34" charset="-128"/>
                <a:ea typeface="+mn-ea"/>
                <a:cs typeface="Arial" charset="0"/>
              </a:endParaRPr>
            </a:p>
          </p:txBody>
        </p:sp>
      </p:grpSp>
      <p:grpSp>
        <p:nvGrpSpPr>
          <p:cNvPr id="57" name="Group 56">
            <a:extLst>
              <a:ext uri="{FF2B5EF4-FFF2-40B4-BE49-F238E27FC236}">
                <a16:creationId xmlns:a16="http://schemas.microsoft.com/office/drawing/2014/main" id="{8516CCC8-42BC-4079-AFF8-2B0F58526C6F}"/>
              </a:ext>
            </a:extLst>
          </p:cNvPr>
          <p:cNvGrpSpPr/>
          <p:nvPr/>
        </p:nvGrpSpPr>
        <p:grpSpPr>
          <a:xfrm>
            <a:off x="34083" y="1690120"/>
            <a:ext cx="1313784" cy="3432984"/>
            <a:chOff x="152811" y="1680757"/>
            <a:chExt cx="1313784" cy="3432984"/>
          </a:xfrm>
        </p:grpSpPr>
        <p:sp>
          <p:nvSpPr>
            <p:cNvPr id="58" name="Left Brace 57">
              <a:extLst>
                <a:ext uri="{FF2B5EF4-FFF2-40B4-BE49-F238E27FC236}">
                  <a16:creationId xmlns:a16="http://schemas.microsoft.com/office/drawing/2014/main" id="{7A6CDE54-D093-46C6-AF34-4674703D6E45}"/>
                </a:ext>
              </a:extLst>
            </p:cNvPr>
            <p:cNvSpPr/>
            <p:nvPr/>
          </p:nvSpPr>
          <p:spPr>
            <a:xfrm>
              <a:off x="1237995" y="1680757"/>
              <a:ext cx="228600" cy="1955335"/>
            </a:xfrm>
            <a:prstGeom prst="leftBrace">
              <a:avLst>
                <a:gd name="adj1" fmla="val 3888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59" name="Left Brace 58">
              <a:extLst>
                <a:ext uri="{FF2B5EF4-FFF2-40B4-BE49-F238E27FC236}">
                  <a16:creationId xmlns:a16="http://schemas.microsoft.com/office/drawing/2014/main" id="{08B303F9-D299-426D-9C0A-C513FFE1AE59}"/>
                </a:ext>
              </a:extLst>
            </p:cNvPr>
            <p:cNvSpPr/>
            <p:nvPr/>
          </p:nvSpPr>
          <p:spPr>
            <a:xfrm>
              <a:off x="1237995" y="3652719"/>
              <a:ext cx="228600" cy="1461022"/>
            </a:xfrm>
            <a:prstGeom prst="leftBrace">
              <a:avLst>
                <a:gd name="adj1" fmla="val 3888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60" name="TextBox 59">
              <a:extLst>
                <a:ext uri="{FF2B5EF4-FFF2-40B4-BE49-F238E27FC236}">
                  <a16:creationId xmlns:a16="http://schemas.microsoft.com/office/drawing/2014/main" id="{07C95014-1736-4EF4-AF8A-F8879D3B0685}"/>
                </a:ext>
              </a:extLst>
            </p:cNvPr>
            <p:cNvSpPr txBox="1"/>
            <p:nvPr/>
          </p:nvSpPr>
          <p:spPr>
            <a:xfrm>
              <a:off x="152811" y="2501458"/>
              <a:ext cx="1148684"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4 passes</a:t>
              </a:r>
            </a:p>
          </p:txBody>
        </p:sp>
        <p:sp>
          <p:nvSpPr>
            <p:cNvPr id="61" name="TextBox 60">
              <a:extLst>
                <a:ext uri="{FF2B5EF4-FFF2-40B4-BE49-F238E27FC236}">
                  <a16:creationId xmlns:a16="http://schemas.microsoft.com/office/drawing/2014/main" id="{1DF6AF1B-89E8-4EE7-9C80-1B5F2E892D12}"/>
                </a:ext>
              </a:extLst>
            </p:cNvPr>
            <p:cNvSpPr txBox="1"/>
            <p:nvPr/>
          </p:nvSpPr>
          <p:spPr>
            <a:xfrm>
              <a:off x="161467" y="4226264"/>
              <a:ext cx="1148684"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3 passes</a:t>
              </a:r>
            </a:p>
          </p:txBody>
        </p:sp>
      </p:grpSp>
      <p:pic>
        <p:nvPicPr>
          <p:cNvPr id="66" name="Picture 65">
            <a:extLst>
              <a:ext uri="{FF2B5EF4-FFF2-40B4-BE49-F238E27FC236}">
                <a16:creationId xmlns:a16="http://schemas.microsoft.com/office/drawing/2014/main" id="{F5B1E0AB-13AD-420C-BC40-7EB260EBA75F}"/>
              </a:ext>
            </a:extLst>
          </p:cNvPr>
          <p:cNvPicPr>
            <a:picLocks noChangeAspect="1"/>
          </p:cNvPicPr>
          <p:nvPr/>
        </p:nvPicPr>
        <p:blipFill>
          <a:blip r:embed="rId16"/>
          <a:stretch>
            <a:fillRect/>
          </a:stretch>
        </p:blipFill>
        <p:spPr>
          <a:xfrm>
            <a:off x="1124893" y="5316325"/>
            <a:ext cx="2152650" cy="266700"/>
          </a:xfrm>
          <a:prstGeom prst="rect">
            <a:avLst/>
          </a:prstGeom>
        </p:spPr>
      </p:pic>
      <p:pic>
        <p:nvPicPr>
          <p:cNvPr id="68" name="Picture 67">
            <a:extLst>
              <a:ext uri="{FF2B5EF4-FFF2-40B4-BE49-F238E27FC236}">
                <a16:creationId xmlns:a16="http://schemas.microsoft.com/office/drawing/2014/main" id="{CEA75C64-6AD8-409D-83FD-8A3574ECF947}"/>
              </a:ext>
            </a:extLst>
          </p:cNvPr>
          <p:cNvPicPr>
            <a:picLocks noChangeAspect="1"/>
          </p:cNvPicPr>
          <p:nvPr/>
        </p:nvPicPr>
        <p:blipFill>
          <a:blip r:embed="rId17"/>
          <a:stretch>
            <a:fillRect/>
          </a:stretch>
        </p:blipFill>
        <p:spPr>
          <a:xfrm>
            <a:off x="9141794" y="955159"/>
            <a:ext cx="2617012" cy="1783511"/>
          </a:xfrm>
          <a:prstGeom prst="rect">
            <a:avLst/>
          </a:prstGeom>
          <a:ln w="28575">
            <a:solidFill>
              <a:srgbClr val="990099"/>
            </a:solidFill>
          </a:ln>
        </p:spPr>
      </p:pic>
      <p:sp>
        <p:nvSpPr>
          <p:cNvPr id="70" name="Content Placeholder 4">
            <a:extLst>
              <a:ext uri="{FF2B5EF4-FFF2-40B4-BE49-F238E27FC236}">
                <a16:creationId xmlns:a16="http://schemas.microsoft.com/office/drawing/2014/main" id="{5CA91A65-91E1-4FEF-8303-FF210453959B}"/>
              </a:ext>
            </a:extLst>
          </p:cNvPr>
          <p:cNvSpPr txBox="1">
            <a:spLocks/>
          </p:cNvSpPr>
          <p:nvPr/>
        </p:nvSpPr>
        <p:spPr bwMode="auto">
          <a:xfrm>
            <a:off x="7163785" y="2593593"/>
            <a:ext cx="5025040" cy="374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18"/>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19"/>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20"/>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50000"/>
              </a:lnSpc>
              <a:spcBef>
                <a:spcPct val="45000"/>
              </a:spcBef>
              <a:spcAft>
                <a:spcPct val="30000"/>
              </a:spcAft>
              <a:buClrTx/>
              <a:buSzPct val="100000"/>
              <a:buFontTx/>
              <a:buNone/>
              <a:tabLst/>
              <a:defRPr/>
            </a:pPr>
            <a:endParaRPr kumimoji="0" lang="en-US" sz="2000" b="0" i="0" u="none" strike="noStrike" kern="1200" cap="none" spc="0" normalizeH="0" baseline="0" noProof="0" dirty="0">
              <a:ln>
                <a:noFill/>
              </a:ln>
              <a:solidFill>
                <a:srgbClr val="000066"/>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50000"/>
              </a:lnSpc>
              <a:spcBef>
                <a:spcPts val="0"/>
              </a:spcBef>
              <a:spcAft>
                <a:spcPts val="600"/>
              </a:spcAft>
              <a:buClrTx/>
              <a:buSzPct val="100000"/>
              <a:buFontTx/>
              <a:buBlip>
                <a:blip r:embed="rId18"/>
              </a:buBlip>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Synchrotron radiation mitigation in FFAs</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a:t>
            </a:r>
          </a:p>
          <a:p>
            <a:pPr marL="742950" marR="0" lvl="1" indent="-285750" algn="l" defTabSz="914400" rtl="0" eaLnBrk="0" fontAlgn="base" latinLnBrk="0" hangingPunct="0">
              <a:lnSpc>
                <a:spcPct val="150000"/>
              </a:lnSpc>
              <a:spcBef>
                <a:spcPts val="300"/>
              </a:spcBef>
              <a:spcAft>
                <a:spcPts val="3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High fill factor (88% space filled with bends) increases significantly the bend radius, </a:t>
            </a:r>
            <a:r>
              <a:rPr kumimoji="0" lang="en-US" sz="1600" b="1" i="0" u="none" strike="noStrike" kern="1200" cap="none" spc="0" normalizeH="0" baseline="0" noProof="0" dirty="0">
                <a:ln>
                  <a:noFill/>
                </a:ln>
                <a:solidFill>
                  <a:srgbClr val="002060"/>
                </a:solidFill>
                <a:effectLst/>
                <a:uLnTx/>
                <a:uFillTx/>
                <a:latin typeface="Symbol" panose="05050102010706020507" pitchFamily="18" charset="2"/>
                <a:ea typeface="MS PGothic" pitchFamily="34" charset="-128"/>
                <a:cs typeface="Arial" panose="020B0604020202020204" pitchFamily="34" charset="0"/>
              </a:rPr>
              <a:t>r</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t>
            </a: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ts val="2799"/>
              </a:lnSpc>
              <a:spcBef>
                <a:spcPts val="1800"/>
              </a:spcBef>
              <a:spcAft>
                <a:spcPts val="600"/>
              </a:spcAft>
              <a:buClrTx/>
              <a:buSzTx/>
              <a:buFontTx/>
              <a:buBlip>
                <a:blip r:embed="rId19"/>
              </a:buBlip>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By virtue of extremally small dispersion and betas, the horizontal emittance dispersion, </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&lt;H&gt;</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is highly suppressed (factor of 50 lower then in a conventional CEBAF arc lattice).</a:t>
            </a:r>
          </a:p>
          <a:p>
            <a:pPr marL="0" marR="0" lvl="0" indent="0" algn="l" defTabSz="914400" rtl="0" eaLnBrk="0" fontAlgn="base" latinLnBrk="0" hangingPunct="0">
              <a:lnSpc>
                <a:spcPct val="150000"/>
              </a:lnSpc>
              <a:spcBef>
                <a:spcPts val="0"/>
              </a:spcBef>
              <a:spcAft>
                <a:spcPts val="0"/>
              </a:spcAft>
              <a:buClrTx/>
              <a:buSzPct val="100000"/>
              <a:buFontTx/>
              <a:buNone/>
              <a:tabLst/>
              <a:defRPr/>
            </a:pPr>
            <a:endParaRPr kumimoji="0" lang="en-US" sz="20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01246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20DE-797E-435C-843D-C57E1FE43D9D}"/>
              </a:ext>
            </a:extLst>
          </p:cNvPr>
          <p:cNvSpPr>
            <a:spLocks noGrp="1"/>
          </p:cNvSpPr>
          <p:nvPr>
            <p:ph type="title"/>
          </p:nvPr>
        </p:nvSpPr>
        <p:spPr>
          <a:xfrm>
            <a:off x="343458" y="310207"/>
            <a:ext cx="11501908" cy="484748"/>
          </a:xfrm>
        </p:spPr>
        <p:txBody>
          <a:bodyPr/>
          <a:lstStyle/>
          <a:p>
            <a:r>
              <a:rPr lang="en-US" altLang="en-US" dirty="0" smtClean="0">
                <a:latin typeface="Arial" panose="020B0604020202020204" pitchFamily="34" charset="0"/>
              </a:rPr>
              <a:t>Accelerator Design Summary</a:t>
            </a:r>
            <a:endParaRPr lang="en-US" dirty="0"/>
          </a:p>
        </p:txBody>
      </p:sp>
      <p:sp>
        <p:nvSpPr>
          <p:cNvPr id="3" name="Content Placeholder 4">
            <a:extLst>
              <a:ext uri="{FF2B5EF4-FFF2-40B4-BE49-F238E27FC236}">
                <a16:creationId xmlns:a16="http://schemas.microsoft.com/office/drawing/2014/main" id="{8C2A97F8-D604-4823-95DF-A23AED3969CE}"/>
              </a:ext>
            </a:extLst>
          </p:cNvPr>
          <p:cNvSpPr txBox="1">
            <a:spLocks/>
          </p:cNvSpPr>
          <p:nvPr/>
        </p:nvSpPr>
        <p:spPr bwMode="auto">
          <a:xfrm>
            <a:off x="1352711" y="552581"/>
            <a:ext cx="10673608" cy="553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defRPr/>
            </a:pPr>
            <a:endParaRPr kumimoji="0" lang="en-US" sz="1999" b="0" i="0" u="none" strike="noStrike" kern="1200" cap="none" spc="0" normalizeH="0" baseline="0" noProof="0" dirty="0">
              <a:ln>
                <a:noFill/>
              </a:ln>
              <a:solidFill>
                <a:srgbClr val="000066"/>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600"/>
              </a:spcAft>
              <a:buClrTx/>
              <a:buSzPct val="100000"/>
              <a:buFontTx/>
              <a:buBlip>
                <a:blip r:embed="rId2"/>
              </a:buBlip>
              <a:tabLst/>
              <a:defRPr/>
            </a:pP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Present Baseline (1.1 GeV per </a:t>
            </a:r>
            <a:r>
              <a:rPr kumimoji="0" lang="en-US" sz="1999" b="0"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anose="020B0604020202020204" pitchFamily="34" charset="0"/>
              </a:rPr>
              <a:t>linac</a:t>
            </a: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 </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650 MeV Recirculating Injector (additional three </a:t>
            </a:r>
            <a:r>
              <a:rPr kumimoji="0" lang="en-US" sz="1600" b="0" i="0" u="none" strike="noStrike" kern="1200" cap="none" spc="0" normalizeH="0" baseline="0" noProof="0" dirty="0" smtClean="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C-75 </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cryomodules) </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Recirculate 4 passes with the current CEBAF plus:</a:t>
            </a:r>
          </a:p>
          <a:p>
            <a:pPr marL="1143000" marR="0" lvl="2" indent="-228600" algn="l" defTabSz="914400" rtl="0" eaLnBrk="0" fontAlgn="base" latinLnBrk="0" hangingPunct="0">
              <a:lnSpc>
                <a:spcPct val="100000"/>
              </a:lnSpc>
              <a:spcBef>
                <a:spcPts val="300"/>
              </a:spcBef>
              <a:spcAft>
                <a:spcPts val="300"/>
              </a:spcAft>
              <a:buClrTx/>
              <a:buSzPct val="100000"/>
              <a:buFontTx/>
              <a:buBlip>
                <a:blip r:embed="rId4"/>
              </a:buBlip>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Option 1: Additional 6 passes via a single FFA: </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10.4 – 22.8 GeV</a:t>
            </a:r>
          </a:p>
          <a:p>
            <a:pPr marL="1143000" marR="0" lvl="2" indent="-228600" algn="l" defTabSz="914400" rtl="0" eaLnBrk="0" fontAlgn="base" latinLnBrk="0" hangingPunct="0">
              <a:lnSpc>
                <a:spcPct val="100000"/>
              </a:lnSpc>
              <a:spcBef>
                <a:spcPts val="300"/>
              </a:spcBef>
              <a:spcAft>
                <a:spcPts val="300"/>
              </a:spcAft>
              <a:buClrTx/>
              <a:buSzPct val="100000"/>
              <a:buFontTx/>
              <a:buBlip>
                <a:blip r:embed="rId4"/>
              </a:buBlip>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Option 2: Additional 7 (4 + 3) passes via two FFAs: </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10.4 – 17.9 GeV </a:t>
            </a: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and </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19 – 24.6 GeV</a:t>
            </a: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Adiabatic FFA arcs configured with compact FODO cells</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Beta and dispersion matching to the </a:t>
            </a:r>
            <a:r>
              <a:rPr kumimoji="0" lang="en-US" sz="1600" b="0" i="0" u="none" strike="noStrike" kern="1200" cap="none" spc="0" normalizeH="0" baseline="0" noProof="0" dirty="0" err="1">
                <a:ln>
                  <a:noFill/>
                </a:ln>
                <a:solidFill>
                  <a:srgbClr val="7030A0"/>
                </a:solidFill>
                <a:effectLst/>
                <a:uLnTx/>
                <a:uFillTx/>
                <a:latin typeface="Arial" panose="020B0604020202020204" pitchFamily="34" charset="0"/>
                <a:ea typeface="MS PGothic" pitchFamily="34" charset="-128"/>
                <a:cs typeface="Arial" panose="020B0604020202020204" pitchFamily="34" charset="0"/>
              </a:rPr>
              <a:t>linacs</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 through cell-by-cell variation (length, bend)</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Open mid-plane permanent magnet design: B-field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1 T</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 Gradient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47 T/m</a:t>
            </a: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Synchrotron Radiation impact on beam quality (Option 1):</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transverse emittance dilution (normalized):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60 mm </a:t>
            </a:r>
            <a:r>
              <a:rPr kumimoji="0" lang="en-US" sz="1600" b="1" i="0" u="none" strike="noStrike" kern="1200" cap="none" spc="0" normalizeH="0" baseline="0" noProof="0" dirty="0" err="1">
                <a:ln>
                  <a:noFill/>
                </a:ln>
                <a:solidFill>
                  <a:srgbClr val="7030A0"/>
                </a:solidFill>
                <a:effectLst/>
                <a:uLnTx/>
                <a:uFillTx/>
                <a:latin typeface="Arial" panose="020B0604020202020204" pitchFamily="34" charset="0"/>
                <a:ea typeface="MS PGothic" pitchFamily="34" charset="-128"/>
                <a:cs typeface="Arial" panose="020B0604020202020204" pitchFamily="34" charset="0"/>
              </a:rPr>
              <a:t>mrad</a:t>
            </a: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natural energy spread: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2×10</a:t>
            </a:r>
            <a:r>
              <a:rPr kumimoji="0" lang="en-US" sz="1600" b="1" i="0" u="none" strike="noStrike" kern="1200" cap="none" spc="0" normalizeH="0" baseline="3000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-3</a:t>
            </a:r>
          </a:p>
          <a:p>
            <a:pPr marL="742950" marR="0" lvl="1" indent="-285750" algn="l" defTabSz="914400" rtl="0" eaLnBrk="0" fontAlgn="base" latinLnBrk="0" hangingPunct="0">
              <a:lnSpc>
                <a:spcPct val="10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synchrotron radiated energy: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1 GeV </a:t>
            </a:r>
          </a:p>
          <a:p>
            <a:pPr marL="342900" marR="0" lvl="0" indent="-342900" algn="l" defTabSz="914400" rtl="0" eaLnBrk="0" fontAlgn="base" latinLnBrk="0" hangingPunct="0">
              <a:lnSpc>
                <a:spcPct val="100000"/>
              </a:lnSpc>
              <a:spcBef>
                <a:spcPts val="300"/>
              </a:spcBef>
              <a:spcAft>
                <a:spcPts val="300"/>
              </a:spcAft>
              <a:buClrTx/>
              <a:buSzPct val="100000"/>
              <a:buFontTx/>
              <a:buBlip>
                <a:blip r:embed="rId2"/>
              </a:buBlip>
              <a:tabLst/>
              <a:defRPr/>
            </a:pPr>
            <a:r>
              <a:rPr kumimoji="0" lang="en-US" sz="1799" b="0" i="0" u="none" strike="noStrike" kern="0" cap="none" spc="0" normalizeH="0" baseline="0" noProof="0" dirty="0" smtClean="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Engineering analysis and cost </a:t>
            </a:r>
            <a:r>
              <a:rPr kumimoji="0" lang="en-US" sz="1799" b="0" i="0" u="none" strike="noStrike" kern="0" cap="none" spc="0" normalizeH="0" noProof="0" dirty="0" smtClean="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estimations – are in progress</a:t>
            </a:r>
            <a:endParaRPr kumimoji="0" lang="en-US" sz="1799" b="0" i="0" u="none" strike="noStrike" kern="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ct val="110000"/>
              </a:lnSpc>
              <a:spcBef>
                <a:spcPts val="300"/>
              </a:spcBef>
              <a:spcAft>
                <a:spcPts val="300"/>
              </a:spcAft>
              <a:buClrTx/>
              <a:buSzTx/>
              <a:buFontTx/>
              <a:buBlip>
                <a:blip r:embed="rId3"/>
              </a:buBlip>
              <a:tabLst/>
              <a:defRPr/>
            </a:pPr>
            <a:r>
              <a:rPr kumimoji="0" lang="en-US" sz="1600" b="0" i="0" u="none" strike="noStrike" kern="1200" cap="none" spc="0" normalizeH="0" baseline="0" noProof="0" dirty="0" smtClean="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Will be ready in time for LRP submission</a:t>
            </a:r>
            <a:endParaRPr kumimoji="0" lang="en-US" sz="1600" b="0" i="0" u="none" strike="noStrike" kern="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C507728E-F71C-46F5-A098-30C6CB1518A6}"/>
              </a:ext>
            </a:extLst>
          </p:cNvPr>
          <p:cNvSpPr txBox="1"/>
          <p:nvPr/>
        </p:nvSpPr>
        <p:spPr>
          <a:xfrm>
            <a:off x="7715462" y="4074224"/>
            <a:ext cx="411572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22 GeV</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7030A0"/>
                </a:solidFill>
                <a:effectLst/>
                <a:uLnTx/>
                <a:uFillTx/>
                <a:latin typeface="Symbol" panose="05050102010706020507" pitchFamily="18" charset="2"/>
                <a:ea typeface="+mn-ea"/>
                <a:cs typeface="Arial" panose="020B0604020202020204" pitchFamily="34" charset="0"/>
              </a:rPr>
              <a:t>b</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20 m  →  </a:t>
            </a:r>
            <a:r>
              <a:rPr kumimoji="0" lang="en-US" sz="1600" b="0" i="0" u="none" strike="noStrike" kern="1200" cap="none" spc="0" normalizeH="0" baseline="0" noProof="0" dirty="0">
                <a:ln>
                  <a:noFill/>
                </a:ln>
                <a:solidFill>
                  <a:srgbClr val="7030A0"/>
                </a:solidFill>
                <a:effectLst/>
                <a:uLnTx/>
                <a:uFillTx/>
                <a:latin typeface="Symbol" panose="05050102010706020507" pitchFamily="18" charset="2"/>
                <a:ea typeface="+mn-ea"/>
                <a:cs typeface="Arial" panose="020B0604020202020204" pitchFamily="34" charset="0"/>
              </a:rPr>
              <a:t>s</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150 microns</a:t>
            </a:r>
            <a:endParaRPr kumimoji="0" lang="en-US" sz="16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36588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09E7-BC84-9BED-2E21-449B1B842A14}"/>
              </a:ext>
            </a:extLst>
          </p:cNvPr>
          <p:cNvSpPr>
            <a:spLocks noGrp="1"/>
          </p:cNvSpPr>
          <p:nvPr>
            <p:ph type="title"/>
          </p:nvPr>
        </p:nvSpPr>
        <p:spPr>
          <a:xfrm>
            <a:off x="347472" y="310208"/>
            <a:ext cx="11422261" cy="484748"/>
          </a:xfrm>
        </p:spPr>
        <p:txBody>
          <a:bodyPr/>
          <a:lstStyle/>
          <a:p>
            <a:r>
              <a:rPr lang="en-US" dirty="0"/>
              <a:t>Summary on the path towards </a:t>
            </a:r>
            <a:r>
              <a:rPr lang="en-US" dirty="0" smtClean="0"/>
              <a:t>22-24 </a:t>
            </a:r>
            <a:r>
              <a:rPr lang="en-US" dirty="0"/>
              <a:t>GeV CEBAF era </a:t>
            </a:r>
          </a:p>
        </p:txBody>
      </p:sp>
      <p:sp>
        <p:nvSpPr>
          <p:cNvPr id="3" name="Content Placeholder 2">
            <a:extLst>
              <a:ext uri="{FF2B5EF4-FFF2-40B4-BE49-F238E27FC236}">
                <a16:creationId xmlns:a16="http://schemas.microsoft.com/office/drawing/2014/main" id="{C644FE4D-4E2B-2101-7F6A-02348CF875D4}"/>
              </a:ext>
            </a:extLst>
          </p:cNvPr>
          <p:cNvSpPr>
            <a:spLocks noGrp="1"/>
          </p:cNvSpPr>
          <p:nvPr>
            <p:ph idx="1"/>
          </p:nvPr>
        </p:nvSpPr>
        <p:spPr>
          <a:xfrm>
            <a:off x="680224" y="1048215"/>
            <a:ext cx="11089509" cy="3440060"/>
          </a:xfrm>
        </p:spPr>
        <p:txBody>
          <a:bodyPr/>
          <a:lstStyle/>
          <a:p>
            <a:r>
              <a:rPr lang="en-US" sz="2000" dirty="0"/>
              <a:t>Modern design, energy efficient, cost-effective approach</a:t>
            </a:r>
          </a:p>
          <a:p>
            <a:r>
              <a:rPr lang="en-US" sz="2000" dirty="0"/>
              <a:t>Strong collaborative design team – BNL, ORNL, Cornell, JLAB</a:t>
            </a:r>
          </a:p>
          <a:p>
            <a:pPr lvl="1"/>
            <a:r>
              <a:rPr lang="en-US" sz="1800" dirty="0"/>
              <a:t>Enthusiasm and inspiration </a:t>
            </a:r>
          </a:p>
          <a:p>
            <a:r>
              <a:rPr lang="en-US" sz="2000" dirty="0" smtClean="0"/>
              <a:t>Staged </a:t>
            </a:r>
            <a:r>
              <a:rPr lang="en-US" sz="2000" dirty="0"/>
              <a:t>approach allow gradual realization: </a:t>
            </a:r>
          </a:p>
          <a:p>
            <a:r>
              <a:rPr lang="en-US" sz="2000" dirty="0"/>
              <a:t>Start e+ capability in about five years</a:t>
            </a:r>
          </a:p>
          <a:p>
            <a:pPr lvl="1"/>
            <a:r>
              <a:rPr lang="en-US" sz="1800" dirty="0"/>
              <a:t>Design to be synergic with the energy upgrade, to maximize overall affordability</a:t>
            </a:r>
          </a:p>
          <a:p>
            <a:r>
              <a:rPr lang="en-US" sz="2000" dirty="0"/>
              <a:t>In about a decade, implement FFA </a:t>
            </a:r>
            <a:r>
              <a:rPr lang="en-US" sz="2000" dirty="0" smtClean="0"/>
              <a:t>22-24 </a:t>
            </a:r>
            <a:r>
              <a:rPr lang="en-US" sz="2000" dirty="0"/>
              <a:t>GeV upgrade (one or two stages)</a:t>
            </a:r>
          </a:p>
          <a:p>
            <a:endParaRPr lang="en-US" sz="2000" dirty="0"/>
          </a:p>
        </p:txBody>
      </p:sp>
      <p:sp>
        <p:nvSpPr>
          <p:cNvPr id="9" name="TextBox 8">
            <a:extLst>
              <a:ext uri="{FF2B5EF4-FFF2-40B4-BE49-F238E27FC236}">
                <a16:creationId xmlns:a16="http://schemas.microsoft.com/office/drawing/2014/main" id="{D2BA2871-D9A2-DBE8-658D-46A04AB7E05F}"/>
              </a:ext>
            </a:extLst>
          </p:cNvPr>
          <p:cNvSpPr txBox="1"/>
          <p:nvPr/>
        </p:nvSpPr>
        <p:spPr>
          <a:xfrm>
            <a:off x="1251591" y="4533522"/>
            <a:ext cx="2346829" cy="1200329"/>
          </a:xfrm>
          <a:prstGeom prst="rect">
            <a:avLst/>
          </a:prstGeom>
          <a:solidFill>
            <a:srgbClr val="92D050">
              <a:alpha val="50000"/>
            </a:srgbClr>
          </a:solidFill>
        </p:spPr>
        <p:txBody>
          <a:bodyPr wrap="square" rtlCol="0">
            <a:spAutoFit/>
          </a:bodyPr>
          <a:lstStyle/>
          <a:p>
            <a:pPr fontAlgn="auto">
              <a:spcBef>
                <a:spcPts val="0"/>
              </a:spcBef>
              <a:spcAft>
                <a:spcPts val="0"/>
              </a:spcAft>
            </a:pPr>
            <a:r>
              <a:rPr lang="en-US" dirty="0">
                <a:solidFill>
                  <a:srgbClr val="000000"/>
                </a:solidFill>
                <a:latin typeface="Calibri" panose="020F0502020204030204"/>
                <a:cs typeface="+mn-cs"/>
              </a:rPr>
              <a:t>Positrons upgrade:</a:t>
            </a:r>
          </a:p>
          <a:p>
            <a:pPr fontAlgn="auto">
              <a:spcBef>
                <a:spcPts val="0"/>
              </a:spcBef>
              <a:spcAft>
                <a:spcPts val="0"/>
              </a:spcAft>
            </a:pPr>
            <a:r>
              <a:rPr lang="en-US" dirty="0">
                <a:solidFill>
                  <a:srgbClr val="000000"/>
                </a:solidFill>
                <a:latin typeface="Calibri" panose="020F0502020204030204"/>
                <a:cs typeface="+mn-cs"/>
              </a:rPr>
              <a:t>Source in LERF</a:t>
            </a:r>
          </a:p>
          <a:p>
            <a:pPr fontAlgn="auto">
              <a:spcBef>
                <a:spcPts val="0"/>
              </a:spcBef>
              <a:spcAft>
                <a:spcPts val="0"/>
              </a:spcAft>
            </a:pPr>
            <a:r>
              <a:rPr lang="en-US" dirty="0">
                <a:solidFill>
                  <a:srgbClr val="000000"/>
                </a:solidFill>
                <a:latin typeface="Calibri" panose="020F0502020204030204"/>
                <a:cs typeface="+mn-cs"/>
              </a:rPr>
              <a:t>New tunnel to East arc</a:t>
            </a:r>
          </a:p>
          <a:p>
            <a:pPr fontAlgn="auto">
              <a:spcBef>
                <a:spcPts val="0"/>
              </a:spcBef>
              <a:spcAft>
                <a:spcPts val="0"/>
              </a:spcAft>
            </a:pPr>
            <a:r>
              <a:rPr lang="en-US" dirty="0">
                <a:solidFill>
                  <a:srgbClr val="000000"/>
                </a:solidFill>
                <a:latin typeface="Calibri" panose="020F0502020204030204"/>
                <a:cs typeface="+mn-cs"/>
              </a:rPr>
              <a:t>Beamline E-Arc to NL</a:t>
            </a:r>
          </a:p>
        </p:txBody>
      </p:sp>
      <p:sp>
        <p:nvSpPr>
          <p:cNvPr id="10" name="Left Arrow 9">
            <a:extLst>
              <a:ext uri="{FF2B5EF4-FFF2-40B4-BE49-F238E27FC236}">
                <a16:creationId xmlns:a16="http://schemas.microsoft.com/office/drawing/2014/main" id="{29629A3F-4728-1785-F431-AC7D7434F6B0}"/>
              </a:ext>
            </a:extLst>
          </p:cNvPr>
          <p:cNvSpPr/>
          <p:nvPr/>
        </p:nvSpPr>
        <p:spPr>
          <a:xfrm flipH="1">
            <a:off x="4127499" y="4999871"/>
            <a:ext cx="401444" cy="267629"/>
          </a:xfrm>
          <a:prstGeom prst="leftArrow">
            <a:avLst/>
          </a:prstGeom>
          <a:solidFill>
            <a:srgbClr val="92D050"/>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D426CC-C25B-C762-885D-45EC86200329}"/>
              </a:ext>
            </a:extLst>
          </p:cNvPr>
          <p:cNvSpPr txBox="1"/>
          <p:nvPr/>
        </p:nvSpPr>
        <p:spPr>
          <a:xfrm>
            <a:off x="5057794" y="4533522"/>
            <a:ext cx="2724850" cy="1200329"/>
          </a:xfrm>
          <a:prstGeom prst="rect">
            <a:avLst/>
          </a:prstGeom>
          <a:solidFill>
            <a:srgbClr val="92D050">
              <a:alpha val="50000"/>
            </a:srgbClr>
          </a:solidFill>
        </p:spPr>
        <p:txBody>
          <a:bodyPr wrap="square" rtlCol="0">
            <a:spAutoFit/>
          </a:bodyPr>
          <a:lstStyle/>
          <a:p>
            <a:pPr fontAlgn="auto">
              <a:spcBef>
                <a:spcPts val="0"/>
              </a:spcBef>
              <a:spcAft>
                <a:spcPts val="0"/>
              </a:spcAft>
            </a:pPr>
            <a:r>
              <a:rPr lang="en-US" dirty="0">
                <a:solidFill>
                  <a:srgbClr val="000000"/>
                </a:solidFill>
                <a:latin typeface="Calibri" panose="020F0502020204030204"/>
                <a:cs typeface="+mn-cs"/>
              </a:rPr>
              <a:t>Energy upgrade to </a:t>
            </a:r>
            <a:r>
              <a:rPr lang="en-US" dirty="0" smtClean="0">
                <a:solidFill>
                  <a:srgbClr val="000000"/>
                </a:solidFill>
                <a:latin typeface="Calibri" panose="020F0502020204030204"/>
                <a:cs typeface="+mn-cs"/>
              </a:rPr>
              <a:t>18GeV</a:t>
            </a:r>
            <a:endParaRPr lang="en-US" dirty="0">
              <a:solidFill>
                <a:srgbClr val="000000"/>
              </a:solidFill>
              <a:latin typeface="Calibri" panose="020F0502020204030204"/>
              <a:cs typeface="+mn-cs"/>
            </a:endParaRPr>
          </a:p>
          <a:p>
            <a:pPr fontAlgn="auto">
              <a:spcBef>
                <a:spcPts val="0"/>
              </a:spcBef>
              <a:spcAft>
                <a:spcPts val="0"/>
              </a:spcAft>
            </a:pPr>
            <a:r>
              <a:rPr lang="en-US" dirty="0">
                <a:solidFill>
                  <a:srgbClr val="000000"/>
                </a:solidFill>
                <a:latin typeface="Calibri" panose="020F0502020204030204"/>
                <a:cs typeface="+mn-cs"/>
              </a:rPr>
              <a:t>Pair of FFA arcs</a:t>
            </a:r>
          </a:p>
          <a:p>
            <a:pPr fontAlgn="auto">
              <a:spcBef>
                <a:spcPts val="0"/>
              </a:spcBef>
              <a:spcAft>
                <a:spcPts val="0"/>
              </a:spcAft>
            </a:pPr>
            <a:r>
              <a:rPr lang="en-US" dirty="0">
                <a:solidFill>
                  <a:srgbClr val="000000"/>
                </a:solidFill>
                <a:latin typeface="Calibri" panose="020F0502020204030204"/>
                <a:cs typeface="+mn-cs"/>
              </a:rPr>
              <a:t>Injector </a:t>
            </a:r>
            <a:r>
              <a:rPr lang="en-US" dirty="0" smtClean="0">
                <a:solidFill>
                  <a:srgbClr val="000000"/>
                </a:solidFill>
                <a:latin typeface="Calibri" panose="020F0502020204030204"/>
                <a:cs typeface="+mn-cs"/>
              </a:rPr>
              <a:t>in LERF</a:t>
            </a:r>
            <a:endParaRPr lang="en-US" dirty="0">
              <a:solidFill>
                <a:srgbClr val="000000"/>
              </a:solidFill>
              <a:latin typeface="Calibri" panose="020F0502020204030204"/>
              <a:cs typeface="+mn-cs"/>
            </a:endParaRPr>
          </a:p>
          <a:p>
            <a:pPr fontAlgn="auto">
              <a:spcBef>
                <a:spcPts val="0"/>
              </a:spcBef>
              <a:spcAft>
                <a:spcPts val="0"/>
              </a:spcAft>
            </a:pPr>
            <a:r>
              <a:rPr lang="en-US" dirty="0">
                <a:solidFill>
                  <a:srgbClr val="000000"/>
                </a:solidFill>
                <a:latin typeface="Calibri" panose="020F0502020204030204"/>
                <a:cs typeface="+mn-cs"/>
              </a:rPr>
              <a:t>Beamlines to halls upgrade</a:t>
            </a:r>
          </a:p>
        </p:txBody>
      </p:sp>
      <p:sp>
        <p:nvSpPr>
          <p:cNvPr id="12" name="TextBox 11">
            <a:extLst>
              <a:ext uri="{FF2B5EF4-FFF2-40B4-BE49-F238E27FC236}">
                <a16:creationId xmlns:a16="http://schemas.microsoft.com/office/drawing/2014/main" id="{BCA47D8A-B8F2-7F79-BD16-53A0A09EB5F3}"/>
              </a:ext>
            </a:extLst>
          </p:cNvPr>
          <p:cNvSpPr txBox="1"/>
          <p:nvPr/>
        </p:nvSpPr>
        <p:spPr>
          <a:xfrm>
            <a:off x="8748148" y="4533522"/>
            <a:ext cx="2576282" cy="1200329"/>
          </a:xfrm>
          <a:prstGeom prst="rect">
            <a:avLst/>
          </a:prstGeom>
          <a:solidFill>
            <a:srgbClr val="92D050">
              <a:alpha val="50000"/>
            </a:srgbClr>
          </a:solidFill>
        </p:spPr>
        <p:txBody>
          <a:bodyPr wrap="square" rtlCol="0">
            <a:spAutoFit/>
          </a:bodyPr>
          <a:lstStyle/>
          <a:p>
            <a:pPr fontAlgn="auto">
              <a:spcBef>
                <a:spcPts val="0"/>
              </a:spcBef>
              <a:spcAft>
                <a:spcPts val="0"/>
              </a:spcAft>
            </a:pPr>
            <a:r>
              <a:rPr lang="en-US" dirty="0">
                <a:solidFill>
                  <a:srgbClr val="000000"/>
                </a:solidFill>
                <a:latin typeface="Calibri" panose="020F0502020204030204"/>
                <a:cs typeface="+mn-cs"/>
              </a:rPr>
              <a:t>Energy upgrade to </a:t>
            </a:r>
            <a:r>
              <a:rPr lang="en-US" dirty="0" smtClean="0">
                <a:solidFill>
                  <a:srgbClr val="000000"/>
                </a:solidFill>
                <a:latin typeface="Calibri" panose="020F0502020204030204"/>
                <a:cs typeface="+mn-cs"/>
              </a:rPr>
              <a:t>24GeV</a:t>
            </a:r>
            <a:endParaRPr lang="en-US" dirty="0">
              <a:solidFill>
                <a:srgbClr val="000000"/>
              </a:solidFill>
              <a:latin typeface="Calibri" panose="020F0502020204030204"/>
              <a:cs typeface="+mn-cs"/>
            </a:endParaRPr>
          </a:p>
          <a:p>
            <a:pPr fontAlgn="auto">
              <a:spcBef>
                <a:spcPts val="0"/>
              </a:spcBef>
              <a:spcAft>
                <a:spcPts val="0"/>
              </a:spcAft>
            </a:pPr>
            <a:r>
              <a:rPr lang="en-US" dirty="0">
                <a:solidFill>
                  <a:srgbClr val="000000"/>
                </a:solidFill>
                <a:latin typeface="Calibri" panose="020F0502020204030204"/>
                <a:cs typeface="+mn-cs"/>
              </a:rPr>
              <a:t>Second pair of FFA arcs</a:t>
            </a:r>
          </a:p>
          <a:p>
            <a:pPr fontAlgn="auto">
              <a:spcBef>
                <a:spcPts val="0"/>
              </a:spcBef>
              <a:spcAft>
                <a:spcPts val="0"/>
              </a:spcAft>
            </a:pPr>
            <a:endParaRPr lang="en-US" dirty="0" smtClean="0">
              <a:solidFill>
                <a:srgbClr val="000000"/>
              </a:solidFill>
              <a:latin typeface="Calibri" panose="020F0502020204030204"/>
              <a:cs typeface="+mn-cs"/>
            </a:endParaRPr>
          </a:p>
          <a:p>
            <a:pPr fontAlgn="auto">
              <a:spcBef>
                <a:spcPts val="0"/>
              </a:spcBef>
              <a:spcAft>
                <a:spcPts val="0"/>
              </a:spcAft>
            </a:pPr>
            <a:endParaRPr lang="en-US" dirty="0">
              <a:solidFill>
                <a:srgbClr val="000000"/>
              </a:solidFill>
              <a:latin typeface="Calibri" panose="020F0502020204030204"/>
              <a:cs typeface="+mn-cs"/>
            </a:endParaRPr>
          </a:p>
        </p:txBody>
      </p:sp>
      <p:sp>
        <p:nvSpPr>
          <p:cNvPr id="13" name="Left Arrow 12">
            <a:extLst>
              <a:ext uri="{FF2B5EF4-FFF2-40B4-BE49-F238E27FC236}">
                <a16:creationId xmlns:a16="http://schemas.microsoft.com/office/drawing/2014/main" id="{B01D820C-6F86-9DAC-1C7C-ED09383B7510}"/>
              </a:ext>
            </a:extLst>
          </p:cNvPr>
          <p:cNvSpPr/>
          <p:nvPr/>
        </p:nvSpPr>
        <p:spPr>
          <a:xfrm flipH="1">
            <a:off x="7955394" y="5021348"/>
            <a:ext cx="401444" cy="267629"/>
          </a:xfrm>
          <a:prstGeom prst="leftArrow">
            <a:avLst/>
          </a:prstGeom>
          <a:solidFill>
            <a:srgbClr val="92D050"/>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271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3D2D-3C69-5741-B553-7983AD9CF743}"/>
              </a:ext>
            </a:extLst>
          </p:cNvPr>
          <p:cNvPicPr>
            <a:picLocks noChangeAspect="1"/>
          </p:cNvPicPr>
          <p:nvPr/>
        </p:nvPicPr>
        <p:blipFill>
          <a:blip r:embed="rId2"/>
          <a:stretch>
            <a:fillRect/>
          </a:stretch>
        </p:blipFill>
        <p:spPr>
          <a:xfrm>
            <a:off x="8228191" y="3099830"/>
            <a:ext cx="2961869" cy="3059513"/>
          </a:xfrm>
          <a:prstGeom prst="rect">
            <a:avLst/>
          </a:prstGeom>
        </p:spPr>
      </p:pic>
      <p:pic>
        <p:nvPicPr>
          <p:cNvPr id="8" name="Picture 7">
            <a:extLst>
              <a:ext uri="{FF2B5EF4-FFF2-40B4-BE49-F238E27FC236}">
                <a16:creationId xmlns:a16="http://schemas.microsoft.com/office/drawing/2014/main" id="{809C42AD-37CB-F341-8B3E-214430DFD9BA}"/>
              </a:ext>
            </a:extLst>
          </p:cNvPr>
          <p:cNvPicPr>
            <a:picLocks noChangeAspect="1"/>
          </p:cNvPicPr>
          <p:nvPr/>
        </p:nvPicPr>
        <p:blipFill>
          <a:blip r:embed="rId3"/>
          <a:stretch>
            <a:fillRect/>
          </a:stretch>
        </p:blipFill>
        <p:spPr>
          <a:xfrm>
            <a:off x="3956423" y="536221"/>
            <a:ext cx="3186006" cy="1654801"/>
          </a:xfrm>
          <a:prstGeom prst="rect">
            <a:avLst/>
          </a:prstGeom>
        </p:spPr>
      </p:pic>
      <p:pic>
        <p:nvPicPr>
          <p:cNvPr id="15" name="Picture 14">
            <a:extLst>
              <a:ext uri="{FF2B5EF4-FFF2-40B4-BE49-F238E27FC236}">
                <a16:creationId xmlns:a16="http://schemas.microsoft.com/office/drawing/2014/main" id="{333C7EE7-D8E4-0745-A54B-4FC237FD4DA9}"/>
              </a:ext>
            </a:extLst>
          </p:cNvPr>
          <p:cNvPicPr>
            <a:picLocks noChangeAspect="1"/>
          </p:cNvPicPr>
          <p:nvPr/>
        </p:nvPicPr>
        <p:blipFill>
          <a:blip r:embed="rId4"/>
          <a:stretch>
            <a:fillRect/>
          </a:stretch>
        </p:blipFill>
        <p:spPr>
          <a:xfrm>
            <a:off x="1040491" y="4975842"/>
            <a:ext cx="4610536" cy="1273613"/>
          </a:xfrm>
          <a:prstGeom prst="rect">
            <a:avLst/>
          </a:prstGeom>
        </p:spPr>
      </p:pic>
      <p:sp>
        <p:nvSpPr>
          <p:cNvPr id="16" name="Rectangle 5">
            <a:extLst>
              <a:ext uri="{FF2B5EF4-FFF2-40B4-BE49-F238E27FC236}">
                <a16:creationId xmlns:a16="http://schemas.microsoft.com/office/drawing/2014/main" id="{18829305-159D-4ABB-87A6-C1DD7A58D360}"/>
              </a:ext>
            </a:extLst>
          </p:cNvPr>
          <p:cNvSpPr txBox="1">
            <a:spLocks noChangeArrowheads="1"/>
          </p:cNvSpPr>
          <p:nvPr/>
        </p:nvSpPr>
        <p:spPr>
          <a:xfrm>
            <a:off x="3741246" y="2701283"/>
            <a:ext cx="3819562" cy="1211847"/>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3000" b="0" kern="1200" cap="none">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99" b="0" i="0" u="none" strike="noStrike" kern="1200" cap="none" spc="0" normalizeH="0" baseline="0" noProof="0" dirty="0">
                <a:ln>
                  <a:noFill/>
                </a:ln>
                <a:solidFill>
                  <a:srgbClr val="BE1D1D"/>
                </a:solidFill>
                <a:effectLst/>
                <a:uLnTx/>
                <a:uFillTx/>
                <a:latin typeface="Arial" panose="020B0604020202020204" pitchFamily="34" charset="0"/>
                <a:ea typeface="+mj-ea"/>
                <a:cs typeface="Arial" panose="020B0604020202020204" pitchFamily="34" charset="0"/>
              </a:rPr>
              <a:t>Thanks for your attention!</a:t>
            </a:r>
          </a:p>
        </p:txBody>
      </p:sp>
      <p:pic>
        <p:nvPicPr>
          <p:cNvPr id="3" name="Picture 2">
            <a:extLst>
              <a:ext uri="{FF2B5EF4-FFF2-40B4-BE49-F238E27FC236}">
                <a16:creationId xmlns:a16="http://schemas.microsoft.com/office/drawing/2014/main" id="{112A8DB0-ADEA-4A24-830F-6EBFED3BFC20}"/>
              </a:ext>
            </a:extLst>
          </p:cNvPr>
          <p:cNvPicPr>
            <a:picLocks noChangeAspect="1"/>
          </p:cNvPicPr>
          <p:nvPr/>
        </p:nvPicPr>
        <p:blipFill>
          <a:blip r:embed="rId5"/>
          <a:stretch>
            <a:fillRect/>
          </a:stretch>
        </p:blipFill>
        <p:spPr>
          <a:xfrm>
            <a:off x="8478021" y="301588"/>
            <a:ext cx="2462211" cy="2028333"/>
          </a:xfrm>
          <a:prstGeom prst="rect">
            <a:avLst/>
          </a:prstGeom>
        </p:spPr>
      </p:pic>
      <p:pic>
        <p:nvPicPr>
          <p:cNvPr id="6" name="Picture 5">
            <a:extLst>
              <a:ext uri="{FF2B5EF4-FFF2-40B4-BE49-F238E27FC236}">
                <a16:creationId xmlns:a16="http://schemas.microsoft.com/office/drawing/2014/main" id="{15A5CB82-23D0-4FCA-9E92-B59BC5C23F64}"/>
              </a:ext>
            </a:extLst>
          </p:cNvPr>
          <p:cNvPicPr>
            <a:picLocks noChangeAspect="1"/>
          </p:cNvPicPr>
          <p:nvPr/>
        </p:nvPicPr>
        <p:blipFill>
          <a:blip r:embed="rId6"/>
          <a:stretch>
            <a:fillRect/>
          </a:stretch>
        </p:blipFill>
        <p:spPr>
          <a:xfrm>
            <a:off x="552343" y="280803"/>
            <a:ext cx="2585445" cy="2023569"/>
          </a:xfrm>
          <a:prstGeom prst="rect">
            <a:avLst/>
          </a:prstGeom>
        </p:spPr>
      </p:pic>
      <p:pic>
        <p:nvPicPr>
          <p:cNvPr id="9" name="Picture 10" descr="PRLMay2016illustration_F2b-01.jpg">
            <a:extLst>
              <a:ext uri="{FF2B5EF4-FFF2-40B4-BE49-F238E27FC236}">
                <a16:creationId xmlns:a16="http://schemas.microsoft.com/office/drawing/2014/main" id="{DF72FF80-BEFB-BBE6-1968-54811922D80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52343" y="2662576"/>
            <a:ext cx="2861064" cy="1955061"/>
          </a:xfrm>
          <a:prstGeom prst="rect">
            <a:avLst/>
          </a:prstGeom>
        </p:spPr>
      </p:pic>
    </p:spTree>
    <p:extLst>
      <p:ext uri="{BB962C8B-B14F-4D97-AF65-F5344CB8AC3E}">
        <p14:creationId xmlns:p14="http://schemas.microsoft.com/office/powerpoint/2010/main" val="2331843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614" t="6585" b="4721"/>
          <a:stretch/>
        </p:blipFill>
        <p:spPr>
          <a:xfrm>
            <a:off x="5539902" y="77815"/>
            <a:ext cx="6522462" cy="3341451"/>
          </a:xfrm>
          <a:prstGeom prst="rect">
            <a:avLst/>
          </a:prstGeom>
        </p:spPr>
      </p:pic>
      <p:sp>
        <p:nvSpPr>
          <p:cNvPr id="2" name="Title 1"/>
          <p:cNvSpPr>
            <a:spLocks noGrp="1"/>
          </p:cNvSpPr>
          <p:nvPr>
            <p:ph type="title"/>
          </p:nvPr>
        </p:nvSpPr>
        <p:spPr/>
        <p:txBody>
          <a:bodyPr/>
          <a:lstStyle/>
          <a:p>
            <a:r>
              <a:rPr lang="en-US" dirty="0" smtClean="0"/>
              <a:t>Energy upgrade foundation</a:t>
            </a:r>
            <a:endParaRPr lang="en-US" dirty="0"/>
          </a:p>
        </p:txBody>
      </p:sp>
      <p:pic>
        <p:nvPicPr>
          <p:cNvPr id="4" name="Picture 3"/>
          <p:cNvPicPr>
            <a:picLocks noChangeAspect="1"/>
          </p:cNvPicPr>
          <p:nvPr/>
        </p:nvPicPr>
        <p:blipFill>
          <a:blip r:embed="rId3"/>
          <a:stretch>
            <a:fillRect/>
          </a:stretch>
        </p:blipFill>
        <p:spPr>
          <a:xfrm>
            <a:off x="462158" y="1091511"/>
            <a:ext cx="3803421" cy="4010411"/>
          </a:xfrm>
          <a:prstGeom prst="rect">
            <a:avLst/>
          </a:prstGeom>
        </p:spPr>
      </p:pic>
      <p:sp>
        <p:nvSpPr>
          <p:cNvPr id="5" name="TextBox 4"/>
          <p:cNvSpPr txBox="1"/>
          <p:nvPr/>
        </p:nvSpPr>
        <p:spPr>
          <a:xfrm>
            <a:off x="426824" y="5204272"/>
            <a:ext cx="3260810" cy="590931"/>
          </a:xfrm>
          <a:prstGeom prst="rect">
            <a:avLst/>
          </a:prstGeom>
          <a:noFill/>
        </p:spPr>
        <p:txBody>
          <a:bodyPr wrap="square" rtlCol="0">
            <a:spAutoFit/>
          </a:bodyPr>
          <a:lstStyle/>
          <a:p>
            <a:pPr>
              <a:lnSpc>
                <a:spcPct val="90000"/>
              </a:lnSpc>
            </a:pPr>
            <a:r>
              <a:rPr lang="en-US" dirty="0" smtClean="0"/>
              <a:t>CEBAF – separate arc for each different energy</a:t>
            </a:r>
          </a:p>
        </p:txBody>
      </p:sp>
      <p:sp>
        <p:nvSpPr>
          <p:cNvPr id="7" name="TextBox 6"/>
          <p:cNvSpPr txBox="1"/>
          <p:nvPr/>
        </p:nvSpPr>
        <p:spPr>
          <a:xfrm>
            <a:off x="5136204" y="3562748"/>
            <a:ext cx="6887183" cy="1089529"/>
          </a:xfrm>
          <a:prstGeom prst="rect">
            <a:avLst/>
          </a:prstGeom>
          <a:noFill/>
        </p:spPr>
        <p:txBody>
          <a:bodyPr wrap="square" rtlCol="0">
            <a:spAutoFit/>
          </a:bodyPr>
          <a:lstStyle/>
          <a:p>
            <a:pPr>
              <a:lnSpc>
                <a:spcPct val="90000"/>
              </a:lnSpc>
            </a:pPr>
            <a:r>
              <a:rPr lang="en-US" dirty="0"/>
              <a:t>CBETA (Cornell-Brookhaven </a:t>
            </a:r>
            <a:r>
              <a:rPr lang="en-US" dirty="0" smtClean="0"/>
              <a:t>energy recovery </a:t>
            </a:r>
            <a:r>
              <a:rPr lang="en-US" dirty="0" err="1" smtClean="0"/>
              <a:t>linac</a:t>
            </a:r>
            <a:r>
              <a:rPr lang="en-US" dirty="0" smtClean="0"/>
              <a:t> </a:t>
            </a:r>
            <a:r>
              <a:rPr lang="en-US" dirty="0"/>
              <a:t>Test Accelerator) </a:t>
            </a:r>
            <a:r>
              <a:rPr lang="en-US" dirty="0" smtClean="0"/>
              <a:t>– the </a:t>
            </a:r>
            <a:r>
              <a:rPr lang="en-US" dirty="0"/>
              <a:t>fixed-field alternating-gradient optical system used for the return loop successfully transported electron bunches of 42, 78, 114, and 150 MeV in a common vacuum chamber</a:t>
            </a:r>
            <a:endParaRPr lang="en-US" dirty="0" smtClean="0"/>
          </a:p>
        </p:txBody>
      </p:sp>
      <p:sp>
        <p:nvSpPr>
          <p:cNvPr id="3" name="Rectangle 2"/>
          <p:cNvSpPr/>
          <p:nvPr/>
        </p:nvSpPr>
        <p:spPr>
          <a:xfrm>
            <a:off x="4584124" y="4795759"/>
            <a:ext cx="7478240" cy="646331"/>
          </a:xfrm>
          <a:prstGeom prst="rect">
            <a:avLst/>
          </a:prstGeom>
        </p:spPr>
        <p:txBody>
          <a:bodyPr wrap="square">
            <a:spAutoFit/>
          </a:bodyPr>
          <a:lstStyle/>
          <a:p>
            <a:r>
              <a:rPr lang="en-US" i="1" dirty="0"/>
              <a:t>CBETA: First </a:t>
            </a:r>
            <a:r>
              <a:rPr lang="en-US" i="1" dirty="0" err="1"/>
              <a:t>Multipass</a:t>
            </a:r>
            <a:r>
              <a:rPr lang="en-US" i="1" dirty="0"/>
              <a:t> Superconducting Linear Accelerator with Energy </a:t>
            </a:r>
            <a:r>
              <a:rPr lang="en-US" i="1" dirty="0" smtClean="0"/>
              <a:t>Recovery, A</a:t>
            </a:r>
            <a:r>
              <a:rPr lang="en-US" i="1" dirty="0"/>
              <a:t>. </a:t>
            </a:r>
            <a:r>
              <a:rPr lang="en-US" i="1" dirty="0" err="1" smtClean="0"/>
              <a:t>Bartnik</a:t>
            </a:r>
            <a:r>
              <a:rPr lang="en-US" i="1" dirty="0" smtClean="0"/>
              <a:t>, et al., </a:t>
            </a:r>
            <a:r>
              <a:rPr lang="en-US" i="1" dirty="0" err="1" smtClean="0"/>
              <a:t>Phys.Rev.Lett</a:t>
            </a:r>
            <a:r>
              <a:rPr lang="en-US" i="1" dirty="0"/>
              <a:t>. 125 (2020) 4, 044803</a:t>
            </a:r>
          </a:p>
        </p:txBody>
      </p:sp>
      <p:sp>
        <p:nvSpPr>
          <p:cNvPr id="10" name="TextBox 9"/>
          <p:cNvSpPr txBox="1"/>
          <p:nvPr/>
        </p:nvSpPr>
        <p:spPr>
          <a:xfrm>
            <a:off x="2480553" y="5965306"/>
            <a:ext cx="7645941" cy="590931"/>
          </a:xfrm>
          <a:prstGeom prst="rect">
            <a:avLst/>
          </a:prstGeom>
          <a:noFill/>
        </p:spPr>
        <p:txBody>
          <a:bodyPr wrap="square" rtlCol="0">
            <a:spAutoFit/>
          </a:bodyPr>
          <a:lstStyle/>
          <a:p>
            <a:pPr>
              <a:lnSpc>
                <a:spcPct val="90000"/>
              </a:lnSpc>
            </a:pPr>
            <a:r>
              <a:rPr lang="en-US" dirty="0" smtClean="0">
                <a:solidFill>
                  <a:srgbClr val="00B050"/>
                </a:solidFill>
              </a:rPr>
              <a:t>EMMA &amp; CBETA FFA approach: we can increase number of passes through CEBAF </a:t>
            </a:r>
            <a:r>
              <a:rPr lang="en-US" dirty="0" err="1" smtClean="0">
                <a:solidFill>
                  <a:srgbClr val="00B050"/>
                </a:solidFill>
              </a:rPr>
              <a:t>linac</a:t>
            </a:r>
            <a:r>
              <a:rPr lang="en-US" dirty="0" smtClean="0">
                <a:solidFill>
                  <a:srgbClr val="00B050"/>
                </a:solidFill>
              </a:rPr>
              <a:t> without the need to increase the number of arcs</a:t>
            </a:r>
          </a:p>
        </p:txBody>
      </p:sp>
    </p:spTree>
    <p:extLst>
      <p:ext uri="{BB962C8B-B14F-4D97-AF65-F5344CB8AC3E}">
        <p14:creationId xmlns:p14="http://schemas.microsoft.com/office/powerpoint/2010/main" val="3492161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8FBA-2607-4485-A536-BBAC764D31BB}"/>
              </a:ext>
            </a:extLst>
          </p:cNvPr>
          <p:cNvSpPr>
            <a:spLocks noGrp="1"/>
          </p:cNvSpPr>
          <p:nvPr>
            <p:ph type="title"/>
          </p:nvPr>
        </p:nvSpPr>
        <p:spPr>
          <a:xfrm>
            <a:off x="0" y="117733"/>
            <a:ext cx="11501908" cy="484748"/>
          </a:xfrm>
        </p:spPr>
        <p:txBody>
          <a:bodyPr/>
          <a:lstStyle/>
          <a:p>
            <a:r>
              <a:rPr lang="en-US" dirty="0">
                <a:latin typeface="Arial" panose="020B0604020202020204" pitchFamily="34" charset="0"/>
                <a:cs typeface="Arial" panose="020B0604020202020204" pitchFamily="34" charset="0"/>
              </a:rPr>
              <a:t>The FFA@CEBAF Collaboration</a:t>
            </a:r>
            <a:endParaRPr lang="en-US" dirty="0"/>
          </a:p>
        </p:txBody>
      </p:sp>
      <p:grpSp>
        <p:nvGrpSpPr>
          <p:cNvPr id="7" name="Group 6">
            <a:extLst>
              <a:ext uri="{FF2B5EF4-FFF2-40B4-BE49-F238E27FC236}">
                <a16:creationId xmlns:a16="http://schemas.microsoft.com/office/drawing/2014/main" id="{F5764270-1489-497B-ADBB-E6D53AF2DEF9}"/>
              </a:ext>
            </a:extLst>
          </p:cNvPr>
          <p:cNvGrpSpPr/>
          <p:nvPr/>
        </p:nvGrpSpPr>
        <p:grpSpPr>
          <a:xfrm>
            <a:off x="803031" y="436069"/>
            <a:ext cx="10411312" cy="2155665"/>
            <a:chOff x="888988" y="1853711"/>
            <a:chExt cx="10414024" cy="2156227"/>
          </a:xfrm>
        </p:grpSpPr>
        <p:grpSp>
          <p:nvGrpSpPr>
            <p:cNvPr id="8" name="Group 7">
              <a:extLst>
                <a:ext uri="{FF2B5EF4-FFF2-40B4-BE49-F238E27FC236}">
                  <a16:creationId xmlns:a16="http://schemas.microsoft.com/office/drawing/2014/main" id="{21F3F42F-FA71-4A21-BF03-54C55CE97E75}"/>
                </a:ext>
              </a:extLst>
            </p:cNvPr>
            <p:cNvGrpSpPr/>
            <p:nvPr/>
          </p:nvGrpSpPr>
          <p:grpSpPr>
            <a:xfrm>
              <a:off x="888988" y="1966190"/>
              <a:ext cx="10414024" cy="2043748"/>
              <a:chOff x="1053726" y="1823577"/>
              <a:chExt cx="10274031" cy="1869162"/>
            </a:xfrm>
          </p:grpSpPr>
          <p:pic>
            <p:nvPicPr>
              <p:cNvPr id="10" name="Picture 9">
                <a:extLst>
                  <a:ext uri="{FF2B5EF4-FFF2-40B4-BE49-F238E27FC236}">
                    <a16:creationId xmlns:a16="http://schemas.microsoft.com/office/drawing/2014/main" id="{606FCD86-D77A-495A-8022-7845D4944762}"/>
                  </a:ext>
                </a:extLst>
              </p:cNvPr>
              <p:cNvPicPr>
                <a:picLocks noChangeAspect="1"/>
              </p:cNvPicPr>
              <p:nvPr/>
            </p:nvPicPr>
            <p:blipFill>
              <a:blip r:embed="rId2"/>
              <a:stretch>
                <a:fillRect/>
              </a:stretch>
            </p:blipFill>
            <p:spPr>
              <a:xfrm>
                <a:off x="1053726" y="1823577"/>
                <a:ext cx="10274031" cy="1869162"/>
              </a:xfrm>
              <a:prstGeom prst="rect">
                <a:avLst/>
              </a:prstGeom>
            </p:spPr>
          </p:pic>
          <p:sp>
            <p:nvSpPr>
              <p:cNvPr id="11" name="Rectangle 10">
                <a:extLst>
                  <a:ext uri="{FF2B5EF4-FFF2-40B4-BE49-F238E27FC236}">
                    <a16:creationId xmlns:a16="http://schemas.microsoft.com/office/drawing/2014/main" id="{1D413EB9-99B5-464A-9747-D8FF331698B6}"/>
                  </a:ext>
                </a:extLst>
              </p:cNvPr>
              <p:cNvSpPr/>
              <p:nvPr/>
            </p:nvSpPr>
            <p:spPr>
              <a:xfrm>
                <a:off x="2902591" y="1829553"/>
                <a:ext cx="100668" cy="18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 name="TextBox 8">
              <a:extLst>
                <a:ext uri="{FF2B5EF4-FFF2-40B4-BE49-F238E27FC236}">
                  <a16:creationId xmlns:a16="http://schemas.microsoft.com/office/drawing/2014/main" id="{3B8F30BE-C201-4C98-9654-8A2A697B6349}"/>
                </a:ext>
              </a:extLst>
            </p:cNvPr>
            <p:cNvSpPr txBox="1"/>
            <p:nvPr/>
          </p:nvSpPr>
          <p:spPr>
            <a:xfrm>
              <a:off x="5478178" y="1853711"/>
              <a:ext cx="1677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12" name="Title 1"/>
          <p:cNvSpPr txBox="1">
            <a:spLocks/>
          </p:cNvSpPr>
          <p:nvPr/>
        </p:nvSpPr>
        <p:spPr bwMode="auto">
          <a:xfrm>
            <a:off x="372033" y="3263975"/>
            <a:ext cx="1150190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latin typeface="Arial" panose="020B0604020202020204" pitchFamily="34" charset="0"/>
                <a:cs typeface="Arial" panose="020B0604020202020204" pitchFamily="34" charset="0"/>
              </a:rPr>
              <a:t>Positrons @CEBAF Collaboration</a:t>
            </a:r>
            <a:endParaRPr lang="en-US" dirty="0"/>
          </a:p>
        </p:txBody>
      </p:sp>
      <p:sp>
        <p:nvSpPr>
          <p:cNvPr id="13" name="TextBox 12">
            <a:extLst>
              <a:ext uri="{FF2B5EF4-FFF2-40B4-BE49-F238E27FC236}">
                <a16:creationId xmlns:a16="http://schemas.microsoft.com/office/drawing/2014/main" id="{D9385684-AFF2-D843-A6A7-AF6F640D849F}"/>
              </a:ext>
            </a:extLst>
          </p:cNvPr>
          <p:cNvSpPr txBox="1"/>
          <p:nvPr/>
        </p:nvSpPr>
        <p:spPr>
          <a:xfrm>
            <a:off x="222685" y="3859077"/>
            <a:ext cx="3930216" cy="2246769"/>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2000" dirty="0" smtClean="0">
                <a:solidFill>
                  <a:srgbClr val="000000"/>
                </a:solidFill>
                <a:latin typeface="Calibri" panose="020F0502020204030204"/>
                <a:cs typeface="+mn-cs"/>
              </a:rPr>
              <a:t>Alex </a:t>
            </a:r>
            <a:r>
              <a:rPr lang="en-US" sz="2000" dirty="0">
                <a:solidFill>
                  <a:srgbClr val="000000"/>
                </a:solidFill>
                <a:latin typeface="Calibri" panose="020F0502020204030204"/>
                <a:cs typeface="+mn-cs"/>
              </a:rPr>
              <a:t>Bogacz, JLab</a:t>
            </a:r>
          </a:p>
          <a:p>
            <a:pPr marL="285750"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Alicia </a:t>
            </a:r>
            <a:r>
              <a:rPr lang="en-US" sz="2000" dirty="0" err="1">
                <a:solidFill>
                  <a:srgbClr val="000000"/>
                </a:solidFill>
                <a:latin typeface="Calibri" panose="020F0502020204030204"/>
                <a:cs typeface="+mn-cs"/>
              </a:rPr>
              <a:t>Hofler</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285750"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Amy </a:t>
            </a:r>
            <a:r>
              <a:rPr lang="en-US" sz="2000" dirty="0" err="1">
                <a:solidFill>
                  <a:srgbClr val="000000"/>
                </a:solidFill>
                <a:latin typeface="Calibri" panose="020F0502020204030204"/>
                <a:cs typeface="+mn-cs"/>
              </a:rPr>
              <a:t>Sy</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285750"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Andriy </a:t>
            </a:r>
            <a:r>
              <a:rPr lang="en-US" sz="2000" dirty="0" err="1">
                <a:solidFill>
                  <a:srgbClr val="000000"/>
                </a:solidFill>
                <a:latin typeface="Calibri" panose="020F0502020204030204"/>
                <a:cs typeface="+mn-cs"/>
              </a:rPr>
              <a:t>Ushakov</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IJCLab</a:t>
            </a:r>
            <a:r>
              <a:rPr lang="en-US" sz="2000" dirty="0">
                <a:solidFill>
                  <a:srgbClr val="000000"/>
                </a:solidFill>
                <a:latin typeface="Calibri" panose="020F0502020204030204"/>
                <a:cs typeface="+mn-cs"/>
              </a:rPr>
              <a:t>-Orsay</a:t>
            </a:r>
          </a:p>
          <a:p>
            <a:pPr marL="285750"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Carlos Hernandez-Garcia,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285750" indent="-285750" fontAlgn="auto">
              <a:spcBef>
                <a:spcPts val="0"/>
              </a:spcBef>
              <a:spcAft>
                <a:spcPts val="0"/>
              </a:spcAft>
              <a:buFont typeface="Arial" panose="020B0604020202020204" pitchFamily="34" charset="0"/>
              <a:buChar char="•"/>
            </a:pPr>
            <a:r>
              <a:rPr lang="en-US" sz="2000" dirty="0" err="1">
                <a:solidFill>
                  <a:srgbClr val="000000"/>
                </a:solidFill>
                <a:latin typeface="Calibri" panose="020F0502020204030204"/>
                <a:cs typeface="+mn-cs"/>
              </a:rPr>
              <a:t>Cristhian</a:t>
            </a:r>
            <a:r>
              <a:rPr lang="en-US" sz="2000" dirty="0">
                <a:solidFill>
                  <a:srgbClr val="000000"/>
                </a:solidFill>
                <a:latin typeface="Calibri" panose="020F0502020204030204"/>
                <a:cs typeface="+mn-cs"/>
              </a:rPr>
              <a:t> Valerio, Univ. of </a:t>
            </a:r>
            <a:r>
              <a:rPr lang="en-US" sz="2000" dirty="0" err="1">
                <a:solidFill>
                  <a:srgbClr val="000000"/>
                </a:solidFill>
                <a:latin typeface="Calibri" panose="020F0502020204030204"/>
                <a:cs typeface="+mn-cs"/>
              </a:rPr>
              <a:t>Sinoloa</a:t>
            </a:r>
            <a:endParaRPr lang="en-US" sz="2000" dirty="0">
              <a:solidFill>
                <a:srgbClr val="000000"/>
              </a:solidFill>
              <a:latin typeface="Calibri" panose="020F0502020204030204"/>
              <a:cs typeface="+mn-cs"/>
            </a:endParaRPr>
          </a:p>
          <a:p>
            <a:pPr marL="285750"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Dennis Turner,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p:txBody>
      </p:sp>
      <p:sp>
        <p:nvSpPr>
          <p:cNvPr id="14" name="Rectangle 13">
            <a:extLst>
              <a:ext uri="{FF2B5EF4-FFF2-40B4-BE49-F238E27FC236}">
                <a16:creationId xmlns:a16="http://schemas.microsoft.com/office/drawing/2014/main" id="{C05874C6-5928-6F44-82E1-4B3F402C4849}"/>
              </a:ext>
            </a:extLst>
          </p:cNvPr>
          <p:cNvSpPr/>
          <p:nvPr/>
        </p:nvSpPr>
        <p:spPr>
          <a:xfrm>
            <a:off x="7583714" y="3853146"/>
            <a:ext cx="4921349" cy="2246769"/>
          </a:xfrm>
          <a:prstGeom prst="rect">
            <a:avLst/>
          </a:prstGeom>
        </p:spPr>
        <p:txBody>
          <a:bodyPr wrap="square">
            <a:spAutoFit/>
          </a:bodyPr>
          <a:lstStyle/>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Ryan Richards, Univ. of Virginia</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Sami </a:t>
            </a:r>
            <a:r>
              <a:rPr lang="en-US" sz="2000" dirty="0" err="1">
                <a:solidFill>
                  <a:srgbClr val="000000"/>
                </a:solidFill>
                <a:latin typeface="Calibri" panose="020F0502020204030204"/>
                <a:cs typeface="+mn-cs"/>
              </a:rPr>
              <a:t>Habet</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IJCLab</a:t>
            </a:r>
            <a:r>
              <a:rPr lang="en-US" sz="2000" dirty="0">
                <a:solidFill>
                  <a:srgbClr val="000000"/>
                </a:solidFill>
                <a:latin typeface="Calibri" panose="020F0502020204030204"/>
                <a:cs typeface="+mn-cs"/>
              </a:rPr>
              <a:t>-Orsay</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Stephen Brooks, BNL</a:t>
            </a:r>
          </a:p>
          <a:p>
            <a:pPr marL="742950" lvl="1" indent="-285750" fontAlgn="auto">
              <a:spcBef>
                <a:spcPts val="0"/>
              </a:spcBef>
              <a:spcAft>
                <a:spcPts val="0"/>
              </a:spcAft>
              <a:buFont typeface="Arial" panose="020B0604020202020204" pitchFamily="34" charset="0"/>
              <a:buChar char="•"/>
            </a:pPr>
            <a:r>
              <a:rPr lang="en-US" sz="2000" b="1" dirty="0" smtClean="0">
                <a:solidFill>
                  <a:srgbClr val="FF0000"/>
                </a:solidFill>
                <a:latin typeface="Calibri" panose="020F0502020204030204"/>
                <a:cs typeface="+mn-cs"/>
              </a:rPr>
              <a:t>Joe </a:t>
            </a:r>
            <a:r>
              <a:rPr lang="en-US" sz="2000" b="1" dirty="0" err="1" smtClean="0">
                <a:solidFill>
                  <a:srgbClr val="FF0000"/>
                </a:solidFill>
                <a:latin typeface="Calibri" panose="020F0502020204030204"/>
                <a:cs typeface="+mn-cs"/>
              </a:rPr>
              <a:t>Grames</a:t>
            </a:r>
            <a:r>
              <a:rPr lang="en-US" sz="2000" b="1" dirty="0" smtClean="0">
                <a:solidFill>
                  <a:srgbClr val="FF0000"/>
                </a:solidFill>
                <a:latin typeface="Calibri" panose="020F0502020204030204"/>
                <a:cs typeface="+mn-cs"/>
              </a:rPr>
              <a:t>, </a:t>
            </a:r>
            <a:r>
              <a:rPr lang="en-US" sz="2000" b="1" dirty="0" err="1">
                <a:solidFill>
                  <a:srgbClr val="FF0000"/>
                </a:solidFill>
                <a:latin typeface="Calibri" panose="020F0502020204030204"/>
                <a:cs typeface="+mn-cs"/>
              </a:rPr>
              <a:t>JLab</a:t>
            </a:r>
            <a:endParaRPr lang="en-US" sz="2000" b="1" dirty="0">
              <a:solidFill>
                <a:srgbClr val="FF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Val </a:t>
            </a:r>
            <a:r>
              <a:rPr lang="en-US" sz="2000" dirty="0" err="1">
                <a:solidFill>
                  <a:srgbClr val="000000"/>
                </a:solidFill>
                <a:latin typeface="Calibri" panose="020F0502020204030204"/>
                <a:cs typeface="+mn-cs"/>
              </a:rPr>
              <a:t>Kolstrum</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Xelera</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err="1">
                <a:solidFill>
                  <a:srgbClr val="000000"/>
                </a:solidFill>
                <a:latin typeface="Calibri" panose="020F0502020204030204"/>
                <a:cs typeface="+mn-cs"/>
              </a:rPr>
              <a:t>Yuhong</a:t>
            </a:r>
            <a:r>
              <a:rPr lang="en-US" sz="2000" dirty="0">
                <a:solidFill>
                  <a:srgbClr val="000000"/>
                </a:solidFill>
                <a:latin typeface="Calibri" panose="020F0502020204030204"/>
                <a:cs typeface="+mn-cs"/>
              </a:rPr>
              <a:t> Zhang,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Yves Roblin,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p:txBody>
      </p:sp>
      <p:sp>
        <p:nvSpPr>
          <p:cNvPr id="15" name="Rectangle 14">
            <a:extLst>
              <a:ext uri="{FF2B5EF4-FFF2-40B4-BE49-F238E27FC236}">
                <a16:creationId xmlns:a16="http://schemas.microsoft.com/office/drawing/2014/main" id="{C5DF3FA4-2B5E-7543-B57B-AF8FF2897ED2}"/>
              </a:ext>
            </a:extLst>
          </p:cNvPr>
          <p:cNvSpPr/>
          <p:nvPr/>
        </p:nvSpPr>
        <p:spPr>
          <a:xfrm>
            <a:off x="4048030" y="3853146"/>
            <a:ext cx="3714651" cy="2246769"/>
          </a:xfrm>
          <a:prstGeom prst="rect">
            <a:avLst/>
          </a:prstGeom>
        </p:spPr>
        <p:txBody>
          <a:bodyPr wrap="square">
            <a:spAutoFit/>
          </a:bodyPr>
          <a:lstStyle/>
          <a:p>
            <a:pPr marL="742950" lvl="1" indent="-285750" fontAlgn="auto">
              <a:spcBef>
                <a:spcPts val="0"/>
              </a:spcBef>
              <a:spcAft>
                <a:spcPts val="0"/>
              </a:spcAft>
              <a:buFont typeface="Arial" panose="020B0604020202020204" pitchFamily="34" charset="0"/>
              <a:buChar char="•"/>
            </a:pPr>
            <a:r>
              <a:rPr lang="en-US" sz="2000" b="1" dirty="0">
                <a:solidFill>
                  <a:srgbClr val="FF0000"/>
                </a:solidFill>
                <a:latin typeface="Calibri" panose="020F0502020204030204"/>
                <a:cs typeface="+mn-cs"/>
              </a:rPr>
              <a:t>Eric </a:t>
            </a:r>
            <a:r>
              <a:rPr lang="en-US" sz="2000" b="1" dirty="0" err="1">
                <a:solidFill>
                  <a:srgbClr val="FF0000"/>
                </a:solidFill>
                <a:latin typeface="Calibri" panose="020F0502020204030204"/>
                <a:cs typeface="+mn-cs"/>
              </a:rPr>
              <a:t>Voutier</a:t>
            </a:r>
            <a:r>
              <a:rPr lang="en-US" sz="2000" b="1" dirty="0">
                <a:solidFill>
                  <a:srgbClr val="FF0000"/>
                </a:solidFill>
                <a:latin typeface="Calibri" panose="020F0502020204030204"/>
                <a:cs typeface="+mn-cs"/>
              </a:rPr>
              <a:t>, </a:t>
            </a:r>
            <a:r>
              <a:rPr lang="en-US" sz="2000" b="1" dirty="0" err="1">
                <a:solidFill>
                  <a:srgbClr val="FF0000"/>
                </a:solidFill>
                <a:latin typeface="Calibri" panose="020F0502020204030204"/>
                <a:cs typeface="+mn-cs"/>
              </a:rPr>
              <a:t>IJCLab</a:t>
            </a:r>
            <a:r>
              <a:rPr lang="en-US" sz="2000" b="1" dirty="0">
                <a:solidFill>
                  <a:srgbClr val="FF0000"/>
                </a:solidFill>
                <a:latin typeface="Calibri" panose="020F0502020204030204"/>
                <a:cs typeface="+mn-cs"/>
              </a:rPr>
              <a:t>-Orsay</a:t>
            </a:r>
          </a:p>
          <a:p>
            <a:pPr marL="742950" lvl="1" indent="-285750" fontAlgn="auto">
              <a:spcBef>
                <a:spcPts val="0"/>
              </a:spcBef>
              <a:spcAft>
                <a:spcPts val="0"/>
              </a:spcAft>
              <a:buFont typeface="Arial" panose="020B0604020202020204" pitchFamily="34" charset="0"/>
              <a:buChar char="•"/>
            </a:pPr>
            <a:r>
              <a:rPr lang="en-US" sz="2000" dirty="0" err="1">
                <a:solidFill>
                  <a:srgbClr val="000000"/>
                </a:solidFill>
                <a:latin typeface="Calibri" panose="020F0502020204030204"/>
                <a:cs typeface="+mn-cs"/>
              </a:rPr>
              <a:t>Fanglei</a:t>
            </a:r>
            <a:r>
              <a:rPr lang="en-US" sz="2000" dirty="0">
                <a:solidFill>
                  <a:srgbClr val="000000"/>
                </a:solidFill>
                <a:latin typeface="Calibri" panose="020F0502020204030204"/>
                <a:cs typeface="+mn-cs"/>
              </a:rPr>
              <a:t> Lin, ORNL</a:t>
            </a: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Jay Benesch,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Karl </a:t>
            </a:r>
            <a:r>
              <a:rPr lang="en-US" sz="2000" dirty="0" err="1">
                <a:solidFill>
                  <a:srgbClr val="000000"/>
                </a:solidFill>
                <a:latin typeface="Calibri" panose="020F0502020204030204"/>
                <a:cs typeface="+mn-cs"/>
              </a:rPr>
              <a:t>Smolenski</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Xelera</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Larry </a:t>
            </a:r>
            <a:r>
              <a:rPr lang="en-US" sz="2000" dirty="0" err="1">
                <a:solidFill>
                  <a:srgbClr val="000000"/>
                </a:solidFill>
                <a:latin typeface="Calibri" panose="020F0502020204030204"/>
                <a:cs typeface="+mn-cs"/>
              </a:rPr>
              <a:t>Cardman</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Reza </a:t>
            </a:r>
            <a:r>
              <a:rPr lang="en-US" sz="2000" dirty="0" err="1">
                <a:solidFill>
                  <a:srgbClr val="000000"/>
                </a:solidFill>
                <a:latin typeface="Calibri" panose="020F0502020204030204"/>
                <a:cs typeface="+mn-cs"/>
              </a:rPr>
              <a:t>Kazimi</a:t>
            </a:r>
            <a:r>
              <a:rPr lang="en-US" sz="2000" dirty="0">
                <a:solidFill>
                  <a:srgbClr val="000000"/>
                </a:solidFill>
                <a:latin typeface="Calibri" panose="020F0502020204030204"/>
                <a:cs typeface="+mn-cs"/>
              </a:rPr>
              <a:t>, </a:t>
            </a:r>
            <a:r>
              <a:rPr lang="en-US" sz="2000" dirty="0" err="1">
                <a:solidFill>
                  <a:srgbClr val="000000"/>
                </a:solidFill>
                <a:latin typeface="Calibri" panose="020F0502020204030204"/>
                <a:cs typeface="+mn-cs"/>
              </a:rPr>
              <a:t>JLab</a:t>
            </a:r>
            <a:endParaRPr lang="en-US" sz="2000" dirty="0">
              <a:solidFill>
                <a:srgbClr val="000000"/>
              </a:solidFill>
              <a:latin typeface="Calibri" panose="020F0502020204030204"/>
              <a:cs typeface="+mn-cs"/>
            </a:endParaRPr>
          </a:p>
          <a:p>
            <a:pPr marL="742950" lvl="1" indent="-285750" fontAlgn="auto">
              <a:spcBef>
                <a:spcPts val="0"/>
              </a:spcBef>
              <a:spcAft>
                <a:spcPts val="0"/>
              </a:spcAft>
              <a:buFont typeface="Arial" panose="020B0604020202020204" pitchFamily="34" charset="0"/>
              <a:buChar char="•"/>
            </a:pPr>
            <a:r>
              <a:rPr lang="en-US" sz="2000" dirty="0">
                <a:solidFill>
                  <a:srgbClr val="000000"/>
                </a:solidFill>
                <a:latin typeface="Calibri" panose="020F0502020204030204"/>
                <a:cs typeface="+mn-cs"/>
              </a:rPr>
              <a:t>Ryan </a:t>
            </a:r>
            <a:r>
              <a:rPr lang="en-US" sz="2000" dirty="0" err="1">
                <a:solidFill>
                  <a:srgbClr val="000000"/>
                </a:solidFill>
                <a:latin typeface="Calibri" panose="020F0502020204030204"/>
                <a:cs typeface="+mn-cs"/>
              </a:rPr>
              <a:t>Bodenstein</a:t>
            </a:r>
            <a:endParaRPr lang="en-US" sz="2000" dirty="0">
              <a:solidFill>
                <a:srgbClr val="000000"/>
              </a:solidFill>
              <a:latin typeface="Calibri" panose="020F0502020204030204"/>
              <a:cs typeface="+mn-cs"/>
            </a:endParaRPr>
          </a:p>
        </p:txBody>
      </p:sp>
      <p:sp>
        <p:nvSpPr>
          <p:cNvPr id="16" name="TextBox 15"/>
          <p:cNvSpPr txBox="1"/>
          <p:nvPr/>
        </p:nvSpPr>
        <p:spPr>
          <a:xfrm>
            <a:off x="1181101" y="6111777"/>
            <a:ext cx="59436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panose="020F0502020204030204"/>
                <a:cs typeface="+mn-cs"/>
              </a:rPr>
              <a:t>Joe and Eric continue to fan and feed and push things along </a:t>
            </a:r>
            <a:endParaRPr lang="en-US" dirty="0">
              <a:solidFill>
                <a:srgbClr val="000000"/>
              </a:solidFill>
              <a:latin typeface="Calibri" panose="020F0502020204030204"/>
              <a:cs typeface="+mn-cs"/>
            </a:endParaRPr>
          </a:p>
        </p:txBody>
      </p:sp>
      <p:sp>
        <p:nvSpPr>
          <p:cNvPr id="17" name="TextBox 16"/>
          <p:cNvSpPr txBox="1"/>
          <p:nvPr/>
        </p:nvSpPr>
        <p:spPr>
          <a:xfrm>
            <a:off x="1076230" y="2525311"/>
            <a:ext cx="59436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panose="020F0502020204030204"/>
                <a:cs typeface="+mn-cs"/>
              </a:rPr>
              <a:t>Alex Bogacz is leading the energy upgrade design efforts</a:t>
            </a:r>
            <a:endParaRPr lang="en-US" dirty="0">
              <a:solidFill>
                <a:srgbClr val="000000"/>
              </a:solidFill>
              <a:latin typeface="Calibri" panose="020F0502020204030204"/>
              <a:cs typeface="+mn-cs"/>
            </a:endParaRPr>
          </a:p>
        </p:txBody>
      </p:sp>
    </p:spTree>
    <p:extLst>
      <p:ext uri="{BB962C8B-B14F-4D97-AF65-F5344CB8AC3E}">
        <p14:creationId xmlns:p14="http://schemas.microsoft.com/office/powerpoint/2010/main" val="3804305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95F0-5613-FFD5-CAE5-12E13394680F}"/>
              </a:ext>
            </a:extLst>
          </p:cNvPr>
          <p:cNvSpPr>
            <a:spLocks noGrp="1"/>
          </p:cNvSpPr>
          <p:nvPr>
            <p:ph type="title"/>
          </p:nvPr>
        </p:nvSpPr>
        <p:spPr>
          <a:xfrm>
            <a:off x="347472" y="310208"/>
            <a:ext cx="11422261" cy="484748"/>
          </a:xfrm>
        </p:spPr>
        <p:txBody>
          <a:bodyPr/>
          <a:lstStyle/>
          <a:p>
            <a:r>
              <a:rPr lang="en-US" dirty="0" smtClean="0"/>
              <a:t>Accelerator expertise and CEBAF upgrade foundations</a:t>
            </a:r>
            <a:endParaRPr lang="en-US" dirty="0"/>
          </a:p>
        </p:txBody>
      </p:sp>
      <p:sp>
        <p:nvSpPr>
          <p:cNvPr id="4" name="Content Placeholder 2">
            <a:extLst>
              <a:ext uri="{FF2B5EF4-FFF2-40B4-BE49-F238E27FC236}">
                <a16:creationId xmlns:a16="http://schemas.microsoft.com/office/drawing/2014/main" id="{843C988F-537E-0ABF-7DF6-DCE01C42AF43}"/>
              </a:ext>
            </a:extLst>
          </p:cNvPr>
          <p:cNvSpPr>
            <a:spLocks noGrp="1"/>
          </p:cNvSpPr>
          <p:nvPr>
            <p:ph idx="1"/>
          </p:nvPr>
        </p:nvSpPr>
        <p:spPr>
          <a:xfrm>
            <a:off x="588397" y="1089329"/>
            <a:ext cx="11075067" cy="4868862"/>
          </a:xfrm>
        </p:spPr>
        <p:txBody>
          <a:bodyPr>
            <a:normAutofit/>
          </a:bodyPr>
          <a:lstStyle/>
          <a:p>
            <a:r>
              <a:rPr lang="en-US" sz="2400" dirty="0" smtClean="0"/>
              <a:t>CEBAF </a:t>
            </a:r>
            <a:r>
              <a:rPr lang="en-US" sz="2400" dirty="0"/>
              <a:t>upgrade </a:t>
            </a:r>
            <a:r>
              <a:rPr lang="en-US" sz="2400" dirty="0" smtClean="0"/>
              <a:t>will significantly </a:t>
            </a:r>
            <a:r>
              <a:rPr lang="en-US" sz="2400" dirty="0"/>
              <a:t>benefit from </a:t>
            </a:r>
            <a:r>
              <a:rPr lang="en-US" sz="2400" dirty="0" smtClean="0"/>
              <a:t>JLAB world-leading expertise in many areas:</a:t>
            </a:r>
          </a:p>
          <a:p>
            <a:pPr lvl="1"/>
            <a:r>
              <a:rPr lang="en-US" sz="2000" dirty="0" smtClean="0"/>
              <a:t>Recirculating </a:t>
            </a:r>
            <a:r>
              <a:rPr lang="en-US" sz="2000" dirty="0"/>
              <a:t>accelerators </a:t>
            </a:r>
            <a:endParaRPr lang="en-US" sz="2000" dirty="0" smtClean="0"/>
          </a:p>
          <a:p>
            <a:pPr lvl="1"/>
            <a:r>
              <a:rPr lang="en-US" sz="2000" dirty="0" smtClean="0"/>
              <a:t>Energy Recovery </a:t>
            </a:r>
            <a:r>
              <a:rPr lang="en-US" sz="2000" dirty="0" err="1" smtClean="0"/>
              <a:t>Linacs</a:t>
            </a:r>
            <a:r>
              <a:rPr lang="en-US" sz="2000" dirty="0" smtClean="0"/>
              <a:t> (ERL)</a:t>
            </a:r>
          </a:p>
          <a:p>
            <a:pPr lvl="1"/>
            <a:r>
              <a:rPr lang="en-US" sz="2000" dirty="0" smtClean="0"/>
              <a:t>Superconducting RF (SRF)</a:t>
            </a:r>
          </a:p>
          <a:p>
            <a:pPr lvl="1"/>
            <a:r>
              <a:rPr lang="en-US" sz="2000" dirty="0" smtClean="0"/>
              <a:t>Polarized </a:t>
            </a:r>
            <a:r>
              <a:rPr lang="en-US" sz="2000" dirty="0"/>
              <a:t>electron sources, </a:t>
            </a:r>
            <a:r>
              <a:rPr lang="en-US" sz="2000" dirty="0" smtClean="0"/>
              <a:t>etc.</a:t>
            </a:r>
          </a:p>
          <a:p>
            <a:r>
              <a:rPr lang="en-US" sz="2400" dirty="0" smtClean="0"/>
              <a:t>CEBAF upgrade is benefitting from experience of collaborating teams, BNL, Cornell</a:t>
            </a:r>
            <a:r>
              <a:rPr lang="en-US" sz="2400" dirty="0"/>
              <a:t>, </a:t>
            </a:r>
            <a:r>
              <a:rPr lang="en-US" sz="2400" dirty="0" smtClean="0"/>
              <a:t>ORNL, </a:t>
            </a:r>
            <a:r>
              <a:rPr lang="en-US" sz="2400" dirty="0" err="1" smtClean="0"/>
              <a:t>IJCLab-Orsay</a:t>
            </a:r>
            <a:r>
              <a:rPr lang="en-US" sz="2400" dirty="0"/>
              <a:t>:</a:t>
            </a:r>
            <a:endParaRPr lang="en-US" sz="2400" dirty="0" smtClean="0"/>
          </a:p>
          <a:p>
            <a:pPr lvl="1"/>
            <a:r>
              <a:rPr lang="en-US" sz="2000" dirty="0" smtClean="0"/>
              <a:t>Fixed Field Alternative gradient optics (FFA)</a:t>
            </a:r>
          </a:p>
          <a:p>
            <a:pPr lvl="1"/>
            <a:r>
              <a:rPr lang="en-US" sz="2000" dirty="0" smtClean="0"/>
              <a:t>Permanent magnets FFA</a:t>
            </a:r>
          </a:p>
          <a:p>
            <a:pPr lvl="1"/>
            <a:r>
              <a:rPr lang="en-US" sz="2000" dirty="0" smtClean="0"/>
              <a:t>CBETA operations experience</a:t>
            </a:r>
          </a:p>
          <a:p>
            <a:pPr lvl="1"/>
            <a:r>
              <a:rPr lang="en-US" sz="2000" dirty="0" smtClean="0"/>
              <a:t>ILC positron production design, etc.</a:t>
            </a:r>
            <a:endParaRPr lang="en-US" sz="2000" dirty="0"/>
          </a:p>
        </p:txBody>
      </p:sp>
    </p:spTree>
    <p:extLst>
      <p:ext uri="{BB962C8B-B14F-4D97-AF65-F5344CB8AC3E}">
        <p14:creationId xmlns:p14="http://schemas.microsoft.com/office/powerpoint/2010/main" val="211923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8459-71D0-4537-E33E-42EB258AEBD7}"/>
              </a:ext>
            </a:extLst>
          </p:cNvPr>
          <p:cNvSpPr>
            <a:spLocks noGrp="1"/>
          </p:cNvSpPr>
          <p:nvPr>
            <p:ph type="title"/>
          </p:nvPr>
        </p:nvSpPr>
        <p:spPr>
          <a:xfrm>
            <a:off x="347472" y="310208"/>
            <a:ext cx="11422261" cy="484748"/>
          </a:xfrm>
        </p:spPr>
        <p:txBody>
          <a:bodyPr/>
          <a:lstStyle/>
          <a:p>
            <a:r>
              <a:rPr lang="en-US" dirty="0"/>
              <a:t>CEBAF upgrade, assumptions </a:t>
            </a:r>
            <a:r>
              <a:rPr lang="en-US" dirty="0">
                <a:sym typeface="Wingdings" pitchFamily="2" charset="2"/>
              </a:rPr>
              <a:t> design focus</a:t>
            </a:r>
            <a:endParaRPr lang="en-US" dirty="0"/>
          </a:p>
        </p:txBody>
      </p:sp>
      <p:sp>
        <p:nvSpPr>
          <p:cNvPr id="3" name="Content Placeholder 2">
            <a:extLst>
              <a:ext uri="{FF2B5EF4-FFF2-40B4-BE49-F238E27FC236}">
                <a16:creationId xmlns:a16="http://schemas.microsoft.com/office/drawing/2014/main" id="{9F1E614E-292A-6ECA-8740-6ED2865F481A}"/>
              </a:ext>
            </a:extLst>
          </p:cNvPr>
          <p:cNvSpPr>
            <a:spLocks noGrp="1"/>
          </p:cNvSpPr>
          <p:nvPr>
            <p:ph idx="1"/>
          </p:nvPr>
        </p:nvSpPr>
        <p:spPr>
          <a:xfrm>
            <a:off x="347472" y="969483"/>
            <a:ext cx="11550745" cy="5260835"/>
          </a:xfrm>
        </p:spPr>
        <p:txBody>
          <a:bodyPr/>
          <a:lstStyle/>
          <a:p>
            <a:r>
              <a:rPr lang="en-US" sz="2400" dirty="0"/>
              <a:t>Polarized positrons </a:t>
            </a:r>
            <a:r>
              <a:rPr lang="en-US" sz="2400" u="sng" dirty="0"/>
              <a:t>capability</a:t>
            </a:r>
          </a:p>
          <a:p>
            <a:pPr lvl="1"/>
            <a:r>
              <a:rPr lang="en-US" sz="2000" dirty="0"/>
              <a:t>Near term, about five years from now, 12 GeV, multi-hall</a:t>
            </a:r>
          </a:p>
          <a:p>
            <a:r>
              <a:rPr lang="en-US" sz="2400" dirty="0"/>
              <a:t>Energy upgrade experimental </a:t>
            </a:r>
            <a:r>
              <a:rPr lang="en-US" sz="2400" u="sng" dirty="0"/>
              <a:t>program</a:t>
            </a:r>
          </a:p>
          <a:p>
            <a:pPr lvl="1"/>
            <a:r>
              <a:rPr lang="en-US" sz="2000" dirty="0"/>
              <a:t>22-24 GeV, a decade from now, multi-hall</a:t>
            </a:r>
          </a:p>
          <a:p>
            <a:pPr lvl="2"/>
            <a:r>
              <a:rPr lang="en-US" sz="1800" dirty="0"/>
              <a:t>Can have an intermediate stage of 17 GeV</a:t>
            </a:r>
          </a:p>
          <a:p>
            <a:pPr lvl="2"/>
            <a:r>
              <a:rPr lang="en-US" sz="1800" dirty="0"/>
              <a:t>No positrons required in </a:t>
            </a:r>
            <a:r>
              <a:rPr lang="en-US" sz="1800" dirty="0" smtClean="0"/>
              <a:t>22 </a:t>
            </a:r>
            <a:r>
              <a:rPr lang="en-US" sz="1800" dirty="0"/>
              <a:t>GeV era</a:t>
            </a:r>
          </a:p>
          <a:p>
            <a:r>
              <a:rPr lang="en-US" sz="2400" dirty="0"/>
              <a:t>Modern and advanced design approach</a:t>
            </a:r>
          </a:p>
          <a:p>
            <a:pPr lvl="1"/>
            <a:r>
              <a:rPr lang="en-US" sz="2000" dirty="0"/>
              <a:t>Non-scaling FFA demonstrated at EMMA (Daresbury, UK) and CBETA (Cornell)</a:t>
            </a:r>
          </a:p>
          <a:p>
            <a:pPr lvl="1"/>
            <a:r>
              <a:rPr lang="en-US" sz="2000" dirty="0"/>
              <a:t>Fixed field suitable for permanent magnets – energy efficiency</a:t>
            </a:r>
          </a:p>
          <a:p>
            <a:pPr lvl="1"/>
            <a:r>
              <a:rPr lang="en-US" sz="2000" dirty="0"/>
              <a:t>Collaborative efforts with BNL, ORNL and Cornell experts</a:t>
            </a:r>
          </a:p>
          <a:p>
            <a:r>
              <a:rPr lang="en-US" sz="2400" dirty="0"/>
              <a:t>Maximizing the overall affordability</a:t>
            </a:r>
          </a:p>
          <a:p>
            <a:pPr lvl="1"/>
            <a:r>
              <a:rPr lang="en-US" sz="2000" dirty="0"/>
              <a:t>Uncoupled stages, build up on the previous stage, make each stage affordable</a:t>
            </a:r>
          </a:p>
          <a:p>
            <a:pPr lvl="1"/>
            <a:r>
              <a:rPr lang="en-US" sz="2000" dirty="0"/>
              <a:t>Maximally re-use resources (space, buildings, hardware) already available</a:t>
            </a:r>
          </a:p>
        </p:txBody>
      </p:sp>
    </p:spTree>
    <p:extLst>
      <p:ext uri="{BB962C8B-B14F-4D97-AF65-F5344CB8AC3E}">
        <p14:creationId xmlns:p14="http://schemas.microsoft.com/office/powerpoint/2010/main" val="3927352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907740" y="84960"/>
            <a:ext cx="5108703" cy="4467585"/>
          </a:xfrm>
          <a:prstGeom prst="rect">
            <a:avLst/>
          </a:prstGeom>
        </p:spPr>
      </p:pic>
      <p:pic>
        <p:nvPicPr>
          <p:cNvPr id="8" name="Picture 7"/>
          <p:cNvPicPr>
            <a:picLocks noChangeAspect="1"/>
          </p:cNvPicPr>
          <p:nvPr/>
        </p:nvPicPr>
        <p:blipFill>
          <a:blip r:embed="rId3"/>
          <a:stretch>
            <a:fillRect/>
          </a:stretch>
        </p:blipFill>
        <p:spPr>
          <a:xfrm>
            <a:off x="3025875" y="4727390"/>
            <a:ext cx="8726396" cy="1534311"/>
          </a:xfrm>
          <a:prstGeom prst="rect">
            <a:avLst/>
          </a:prstGeom>
        </p:spPr>
      </p:pic>
      <p:sp>
        <p:nvSpPr>
          <p:cNvPr id="2" name="Title 1">
            <a:extLst>
              <a:ext uri="{FF2B5EF4-FFF2-40B4-BE49-F238E27FC236}">
                <a16:creationId xmlns:a16="http://schemas.microsoft.com/office/drawing/2014/main" id="{4C063990-483B-FD07-4F05-981A0EDDAB69}"/>
              </a:ext>
            </a:extLst>
          </p:cNvPr>
          <p:cNvSpPr>
            <a:spLocks noGrp="1"/>
          </p:cNvSpPr>
          <p:nvPr>
            <p:ph type="title"/>
          </p:nvPr>
        </p:nvSpPr>
        <p:spPr>
          <a:xfrm>
            <a:off x="347472" y="310208"/>
            <a:ext cx="11422261" cy="484748"/>
          </a:xfrm>
        </p:spPr>
        <p:txBody>
          <a:bodyPr/>
          <a:lstStyle/>
          <a:p>
            <a:r>
              <a:rPr lang="en-US" dirty="0"/>
              <a:t>Energy upgrade to </a:t>
            </a:r>
            <a:r>
              <a:rPr lang="en-US" dirty="0" smtClean="0"/>
              <a:t>22 </a:t>
            </a:r>
            <a:r>
              <a:rPr lang="en-US" dirty="0"/>
              <a:t>GeV, big picture</a:t>
            </a:r>
          </a:p>
        </p:txBody>
      </p:sp>
      <p:sp>
        <p:nvSpPr>
          <p:cNvPr id="3" name="Content Placeholder 2">
            <a:extLst>
              <a:ext uri="{FF2B5EF4-FFF2-40B4-BE49-F238E27FC236}">
                <a16:creationId xmlns:a16="http://schemas.microsoft.com/office/drawing/2014/main" id="{87C94C35-CFF2-5120-308D-FBAAEAF7771B}"/>
              </a:ext>
            </a:extLst>
          </p:cNvPr>
          <p:cNvSpPr>
            <a:spLocks noGrp="1"/>
          </p:cNvSpPr>
          <p:nvPr>
            <p:ph idx="1"/>
          </p:nvPr>
        </p:nvSpPr>
        <p:spPr>
          <a:xfrm>
            <a:off x="347472" y="929526"/>
            <a:ext cx="6296519" cy="4565020"/>
          </a:xfrm>
        </p:spPr>
        <p:txBody>
          <a:bodyPr/>
          <a:lstStyle/>
          <a:p>
            <a:r>
              <a:rPr lang="en-US" dirty="0"/>
              <a:t>Hardware needed:</a:t>
            </a:r>
          </a:p>
          <a:p>
            <a:pPr lvl="1"/>
            <a:endParaRPr lang="en-US" dirty="0"/>
          </a:p>
          <a:p>
            <a:pPr lvl="1"/>
            <a:r>
              <a:rPr lang="en-US" dirty="0"/>
              <a:t>Replace </a:t>
            </a:r>
            <a:r>
              <a:rPr lang="en-US" dirty="0" smtClean="0"/>
              <a:t>an arc </a:t>
            </a:r>
            <a:r>
              <a:rPr lang="en-US" dirty="0"/>
              <a:t>per side with new FFA permanent magnet </a:t>
            </a:r>
            <a:r>
              <a:rPr lang="en-US" dirty="0" smtClean="0"/>
              <a:t>arc</a:t>
            </a:r>
            <a:endParaRPr lang="en-US" dirty="0"/>
          </a:p>
          <a:p>
            <a:pPr lvl="2"/>
            <a:r>
              <a:rPr lang="en-US" dirty="0" smtClean="0"/>
              <a:t>(One or two pair </a:t>
            </a:r>
            <a:r>
              <a:rPr lang="en-US" dirty="0"/>
              <a:t>of arcs </a:t>
            </a:r>
            <a:r>
              <a:rPr lang="en-US" dirty="0" smtClean="0"/>
              <a:t>considered)</a:t>
            </a:r>
            <a:endParaRPr lang="en-US" dirty="0"/>
          </a:p>
          <a:p>
            <a:pPr lvl="2"/>
            <a:r>
              <a:rPr lang="en-US" dirty="0"/>
              <a:t>(Options for 22 GeV or 24 GeV)</a:t>
            </a:r>
          </a:p>
          <a:p>
            <a:pPr lvl="1"/>
            <a:endParaRPr lang="en-US" dirty="0"/>
          </a:p>
          <a:p>
            <a:pPr lvl="1"/>
            <a:r>
              <a:rPr lang="en-US" dirty="0"/>
              <a:t>Add ~</a:t>
            </a:r>
            <a:r>
              <a:rPr lang="en-US" dirty="0" smtClean="0"/>
              <a:t>650MeV injector (e.g. one-pass-recirculation-based </a:t>
            </a:r>
            <a:r>
              <a:rPr lang="en-US" dirty="0"/>
              <a:t>compact </a:t>
            </a:r>
            <a:r>
              <a:rPr lang="en-US" dirty="0" smtClean="0"/>
              <a:t>injector)</a:t>
            </a:r>
            <a:endParaRPr lang="en-US" dirty="0"/>
          </a:p>
          <a:p>
            <a:pPr lvl="2"/>
            <a:r>
              <a:rPr lang="en-US" dirty="0"/>
              <a:t>This mean a shielded vault of ~70x10m</a:t>
            </a:r>
          </a:p>
        </p:txBody>
      </p:sp>
    </p:spTree>
    <p:extLst>
      <p:ext uri="{BB962C8B-B14F-4D97-AF65-F5344CB8AC3E}">
        <p14:creationId xmlns:p14="http://schemas.microsoft.com/office/powerpoint/2010/main" val="723129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3990-483B-FD07-4F05-981A0EDDAB69}"/>
              </a:ext>
            </a:extLst>
          </p:cNvPr>
          <p:cNvSpPr>
            <a:spLocks noGrp="1"/>
          </p:cNvSpPr>
          <p:nvPr>
            <p:ph type="title"/>
          </p:nvPr>
        </p:nvSpPr>
        <p:spPr>
          <a:xfrm>
            <a:off x="347472" y="310208"/>
            <a:ext cx="11422261" cy="484748"/>
          </a:xfrm>
        </p:spPr>
        <p:txBody>
          <a:bodyPr/>
          <a:lstStyle/>
          <a:p>
            <a:r>
              <a:rPr lang="en-US" dirty="0"/>
              <a:t>Polarized e+, big picture</a:t>
            </a:r>
          </a:p>
        </p:txBody>
      </p:sp>
      <p:sp>
        <p:nvSpPr>
          <p:cNvPr id="3" name="Content Placeholder 2">
            <a:extLst>
              <a:ext uri="{FF2B5EF4-FFF2-40B4-BE49-F238E27FC236}">
                <a16:creationId xmlns:a16="http://schemas.microsoft.com/office/drawing/2014/main" id="{87C94C35-CFF2-5120-308D-FBAAEAF7771B}"/>
              </a:ext>
            </a:extLst>
          </p:cNvPr>
          <p:cNvSpPr>
            <a:spLocks noGrp="1"/>
          </p:cNvSpPr>
          <p:nvPr>
            <p:ph idx="1"/>
          </p:nvPr>
        </p:nvSpPr>
        <p:spPr>
          <a:xfrm>
            <a:off x="347472" y="844950"/>
            <a:ext cx="5888075" cy="2044577"/>
          </a:xfrm>
        </p:spPr>
        <p:txBody>
          <a:bodyPr/>
          <a:lstStyle/>
          <a:p>
            <a:r>
              <a:rPr lang="en-US" dirty="0"/>
              <a:t>Hardware needed:</a:t>
            </a:r>
          </a:p>
          <a:p>
            <a:pPr lvl="1"/>
            <a:r>
              <a:rPr lang="en-US" sz="2000" dirty="0"/>
              <a:t>High current polarized e- source</a:t>
            </a:r>
          </a:p>
          <a:p>
            <a:pPr lvl="1"/>
            <a:r>
              <a:rPr lang="en-US" sz="2000" dirty="0"/>
              <a:t>A cryomodule to accelerate e-</a:t>
            </a:r>
          </a:p>
          <a:p>
            <a:pPr lvl="1"/>
            <a:r>
              <a:rPr lang="en-US" sz="2000" dirty="0"/>
              <a:t>An e+ target-source and collection system</a:t>
            </a:r>
          </a:p>
          <a:p>
            <a:pPr lvl="1"/>
            <a:r>
              <a:rPr lang="en-US" sz="2000" dirty="0"/>
              <a:t>A cryomodule to accelerate e+</a:t>
            </a:r>
          </a:p>
        </p:txBody>
      </p:sp>
      <p:sp>
        <p:nvSpPr>
          <p:cNvPr id="4" name="TextBox 3">
            <a:extLst>
              <a:ext uri="{FF2B5EF4-FFF2-40B4-BE49-F238E27FC236}">
                <a16:creationId xmlns:a16="http://schemas.microsoft.com/office/drawing/2014/main" id="{676DA104-ADB2-270F-5826-29FFCAB16A6D}"/>
              </a:ext>
            </a:extLst>
          </p:cNvPr>
          <p:cNvSpPr txBox="1"/>
          <p:nvPr/>
        </p:nvSpPr>
        <p:spPr>
          <a:xfrm>
            <a:off x="3418109" y="6339122"/>
            <a:ext cx="5634876" cy="313932"/>
          </a:xfrm>
          <a:prstGeom prst="rect">
            <a:avLst/>
          </a:prstGeom>
          <a:noFill/>
        </p:spPr>
        <p:txBody>
          <a:bodyPr wrap="none" rtlCol="0">
            <a:spAutoFit/>
          </a:bodyPr>
          <a:lstStyle/>
          <a:p>
            <a:pPr algn="ctr">
              <a:lnSpc>
                <a:spcPct val="90000"/>
              </a:lnSpc>
            </a:pPr>
            <a:r>
              <a:rPr lang="en-US" sz="1600" dirty="0">
                <a:solidFill>
                  <a:schemeClr val="bg1">
                    <a:lumMod val="50000"/>
                  </a:schemeClr>
                </a:solidFill>
                <a:latin typeface="Arial Narrow" panose="020B0606020202030204" pitchFamily="34" charset="0"/>
              </a:rPr>
              <a:t>Scheme courtesy Joe </a:t>
            </a:r>
            <a:r>
              <a:rPr lang="en-US" sz="1600" dirty="0" err="1">
                <a:solidFill>
                  <a:schemeClr val="bg1">
                    <a:lumMod val="50000"/>
                  </a:schemeClr>
                </a:solidFill>
                <a:latin typeface="Arial Narrow" panose="020B0606020202030204" pitchFamily="34" charset="0"/>
              </a:rPr>
              <a:t>Grames</a:t>
            </a:r>
            <a:r>
              <a:rPr lang="en-US" sz="1600" dirty="0">
                <a:solidFill>
                  <a:schemeClr val="bg1">
                    <a:lumMod val="50000"/>
                  </a:schemeClr>
                </a:solidFill>
                <a:latin typeface="Arial Narrow" panose="020B0606020202030204" pitchFamily="34" charset="0"/>
              </a:rPr>
              <a:t>. See also </a:t>
            </a:r>
            <a:r>
              <a:rPr lang="en-US" sz="1600" dirty="0">
                <a:solidFill>
                  <a:schemeClr val="bg1">
                    <a:lumMod val="50000"/>
                  </a:schemeClr>
                </a:solidFill>
                <a:latin typeface="Arial Narrow" panose="020B0606020202030204" pitchFamily="34" charset="0"/>
                <a:hlinkClick r:id="rId2"/>
              </a:rPr>
              <a:t>JLAB UO’22 talk by Matt </a:t>
            </a:r>
            <a:r>
              <a:rPr lang="en-US" sz="1600" dirty="0" err="1">
                <a:solidFill>
                  <a:schemeClr val="bg1">
                    <a:lumMod val="50000"/>
                  </a:schemeClr>
                </a:solidFill>
                <a:latin typeface="Arial Narrow" panose="020B0606020202030204" pitchFamily="34" charset="0"/>
                <a:hlinkClick r:id="rId2"/>
              </a:rPr>
              <a:t>Poelker</a:t>
            </a:r>
            <a:endParaRPr lang="en-US" sz="1600" dirty="0">
              <a:solidFill>
                <a:schemeClr val="bg1">
                  <a:lumMod val="50000"/>
                </a:schemeClr>
              </a:solidFill>
              <a:latin typeface="Arial Narrow" panose="020B0606020202030204" pitchFamily="34" charset="0"/>
            </a:endParaRPr>
          </a:p>
        </p:txBody>
      </p:sp>
      <p:pic>
        <p:nvPicPr>
          <p:cNvPr id="8" name="Picture 10" descr="PRLMay2016illustration_F2b-01.jpg">
            <a:extLst>
              <a:ext uri="{FF2B5EF4-FFF2-40B4-BE49-F238E27FC236}">
                <a16:creationId xmlns:a16="http://schemas.microsoft.com/office/drawing/2014/main" id="{DF72FF80-BEFB-BBE6-1968-54811922D80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08992" y="310208"/>
            <a:ext cx="3360427" cy="2296292"/>
          </a:xfrm>
          <a:prstGeom prst="rect">
            <a:avLst/>
          </a:prstGeom>
        </p:spPr>
      </p:pic>
      <p:grpSp>
        <p:nvGrpSpPr>
          <p:cNvPr id="48" name="Group 47">
            <a:extLst>
              <a:ext uri="{FF2B5EF4-FFF2-40B4-BE49-F238E27FC236}">
                <a16:creationId xmlns:a16="http://schemas.microsoft.com/office/drawing/2014/main" id="{33BBC313-9030-049C-A1F3-803A1116A5E1}"/>
              </a:ext>
            </a:extLst>
          </p:cNvPr>
          <p:cNvGrpSpPr/>
          <p:nvPr/>
        </p:nvGrpSpPr>
        <p:grpSpPr>
          <a:xfrm>
            <a:off x="188257" y="3017306"/>
            <a:ext cx="11441207" cy="2094951"/>
            <a:chOff x="188257" y="3248663"/>
            <a:chExt cx="11441207" cy="2094951"/>
          </a:xfrm>
        </p:grpSpPr>
        <p:sp>
          <p:nvSpPr>
            <p:cNvPr id="28" name="Rectangle 27">
              <a:extLst>
                <a:ext uri="{FF2B5EF4-FFF2-40B4-BE49-F238E27FC236}">
                  <a16:creationId xmlns:a16="http://schemas.microsoft.com/office/drawing/2014/main" id="{6A04604E-66B7-CC11-6D3D-7079853DF2E8}"/>
                </a:ext>
              </a:extLst>
            </p:cNvPr>
            <p:cNvSpPr/>
            <p:nvPr/>
          </p:nvSpPr>
          <p:spPr>
            <a:xfrm>
              <a:off x="632013" y="4479461"/>
              <a:ext cx="712694" cy="49754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10</a:t>
              </a:r>
            </a:p>
          </p:txBody>
        </p:sp>
        <p:sp>
          <p:nvSpPr>
            <p:cNvPr id="29" name="Rectangle 28">
              <a:extLst>
                <a:ext uri="{FF2B5EF4-FFF2-40B4-BE49-F238E27FC236}">
                  <a16:creationId xmlns:a16="http://schemas.microsoft.com/office/drawing/2014/main" id="{1A3B4272-8B4A-6051-FE24-81B9090511C2}"/>
                </a:ext>
              </a:extLst>
            </p:cNvPr>
            <p:cNvSpPr/>
            <p:nvPr/>
          </p:nvSpPr>
          <p:spPr>
            <a:xfrm>
              <a:off x="2424953" y="4479462"/>
              <a:ext cx="2563906" cy="49754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90-110</a:t>
              </a:r>
            </a:p>
          </p:txBody>
        </p:sp>
        <p:sp>
          <p:nvSpPr>
            <p:cNvPr id="30" name="Rectangle 29">
              <a:extLst>
                <a:ext uri="{FF2B5EF4-FFF2-40B4-BE49-F238E27FC236}">
                  <a16:creationId xmlns:a16="http://schemas.microsoft.com/office/drawing/2014/main" id="{7C8A86B6-DAED-3D46-EA78-63CD10F9D846}"/>
                </a:ext>
              </a:extLst>
            </p:cNvPr>
            <p:cNvSpPr/>
            <p:nvPr/>
          </p:nvSpPr>
          <p:spPr>
            <a:xfrm>
              <a:off x="8373035" y="4479461"/>
              <a:ext cx="2563906" cy="497541"/>
            </a:xfrm>
            <a:prstGeom prst="rect">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90-110</a:t>
              </a:r>
            </a:p>
          </p:txBody>
        </p:sp>
        <p:sp>
          <p:nvSpPr>
            <p:cNvPr id="31" name="TextBox 30">
              <a:extLst>
                <a:ext uri="{FF2B5EF4-FFF2-40B4-BE49-F238E27FC236}">
                  <a16:creationId xmlns:a16="http://schemas.microsoft.com/office/drawing/2014/main" id="{1CE1B66F-69C8-C6A3-85FA-5666D959D314}"/>
                </a:ext>
              </a:extLst>
            </p:cNvPr>
            <p:cNvSpPr txBox="1"/>
            <p:nvPr/>
          </p:nvSpPr>
          <p:spPr>
            <a:xfrm>
              <a:off x="5206674" y="4947752"/>
              <a:ext cx="3091231" cy="369332"/>
            </a:xfrm>
            <a:prstGeom prst="rect">
              <a:avLst/>
            </a:prstGeom>
            <a:noFill/>
          </p:spPr>
          <p:txBody>
            <a:bodyPr wrap="none" rtlCol="0">
              <a:spAutoFit/>
            </a:bodyPr>
            <a:lstStyle/>
            <a:p>
              <a:pPr fontAlgn="auto">
                <a:spcBef>
                  <a:spcPts val="0"/>
                </a:spcBef>
                <a:spcAft>
                  <a:spcPts val="0"/>
                </a:spcAft>
              </a:pPr>
              <a:r>
                <a:rPr lang="en-US" b="1" dirty="0">
                  <a:solidFill>
                    <a:prstClr val="black"/>
                  </a:solidFill>
                  <a:latin typeface="Calibri" panose="020F0502020204030204"/>
                  <a:cs typeface="+mn-cs"/>
                </a:rPr>
                <a:t>Polarized positrons generation</a:t>
              </a:r>
            </a:p>
          </p:txBody>
        </p:sp>
        <p:cxnSp>
          <p:nvCxnSpPr>
            <p:cNvPr id="32" name="Straight Arrow Connector 31">
              <a:extLst>
                <a:ext uri="{FF2B5EF4-FFF2-40B4-BE49-F238E27FC236}">
                  <a16:creationId xmlns:a16="http://schemas.microsoft.com/office/drawing/2014/main" id="{ECB21170-BF3D-6A5C-9865-E70BB7242CC0}"/>
                </a:ext>
              </a:extLst>
            </p:cNvPr>
            <p:cNvCxnSpPr>
              <a:endCxn id="28" idx="1"/>
            </p:cNvCxnSpPr>
            <p:nvPr/>
          </p:nvCxnSpPr>
          <p:spPr>
            <a:xfrm>
              <a:off x="188259" y="4728231"/>
              <a:ext cx="443754" cy="1"/>
            </a:xfrm>
            <a:prstGeom prst="straightConnector1">
              <a:avLst/>
            </a:prstGeom>
            <a:noFill/>
            <a:ln w="28575" cap="flat" cmpd="sng" algn="ctr">
              <a:solidFill>
                <a:schemeClr val="accent1"/>
              </a:solidFill>
              <a:prstDash val="solid"/>
              <a:miter lim="800000"/>
              <a:tailEnd type="triangle"/>
            </a:ln>
            <a:effectLst/>
          </p:spPr>
        </p:cxnSp>
        <p:cxnSp>
          <p:nvCxnSpPr>
            <p:cNvPr id="33" name="Straight Arrow Connector 32">
              <a:extLst>
                <a:ext uri="{FF2B5EF4-FFF2-40B4-BE49-F238E27FC236}">
                  <a16:creationId xmlns:a16="http://schemas.microsoft.com/office/drawing/2014/main" id="{E1460D02-DB7C-EB19-87F7-604D199970C8}"/>
                </a:ext>
              </a:extLst>
            </p:cNvPr>
            <p:cNvCxnSpPr>
              <a:cxnSpLocks/>
              <a:endCxn id="29" idx="1"/>
            </p:cNvCxnSpPr>
            <p:nvPr/>
          </p:nvCxnSpPr>
          <p:spPr>
            <a:xfrm>
              <a:off x="1385048" y="4728230"/>
              <a:ext cx="1039905" cy="3"/>
            </a:xfrm>
            <a:prstGeom prst="straightConnector1">
              <a:avLst/>
            </a:prstGeom>
            <a:noFill/>
            <a:ln w="28575" cap="flat" cmpd="sng" algn="ctr">
              <a:solidFill>
                <a:schemeClr val="accent1"/>
              </a:solidFill>
              <a:prstDash val="solid"/>
              <a:miter lim="800000"/>
              <a:tailEnd type="triangle"/>
            </a:ln>
            <a:effectLst/>
          </p:spPr>
        </p:cxnSp>
        <p:grpSp>
          <p:nvGrpSpPr>
            <p:cNvPr id="34" name="Group 33">
              <a:extLst>
                <a:ext uri="{FF2B5EF4-FFF2-40B4-BE49-F238E27FC236}">
                  <a16:creationId xmlns:a16="http://schemas.microsoft.com/office/drawing/2014/main" id="{4392D5CC-8737-7BCC-3C6E-AD5336E347AA}"/>
                </a:ext>
              </a:extLst>
            </p:cNvPr>
            <p:cNvGrpSpPr/>
            <p:nvPr/>
          </p:nvGrpSpPr>
          <p:grpSpPr>
            <a:xfrm>
              <a:off x="10244417" y="3437020"/>
              <a:ext cx="1385047" cy="1291209"/>
              <a:chOff x="10244417" y="557591"/>
              <a:chExt cx="1385047" cy="1667896"/>
            </a:xfrm>
          </p:grpSpPr>
          <p:sp>
            <p:nvSpPr>
              <p:cNvPr id="35" name="Arc 34">
                <a:extLst>
                  <a:ext uri="{FF2B5EF4-FFF2-40B4-BE49-F238E27FC236}">
                    <a16:creationId xmlns:a16="http://schemas.microsoft.com/office/drawing/2014/main" id="{1FE59920-A1DF-BA69-6C60-4BE7CEEFE306}"/>
                  </a:ext>
                </a:extLst>
              </p:cNvPr>
              <p:cNvSpPr/>
              <p:nvPr/>
            </p:nvSpPr>
            <p:spPr>
              <a:xfrm>
                <a:off x="10244417" y="557591"/>
                <a:ext cx="1385047" cy="1667896"/>
              </a:xfrm>
              <a:prstGeom prst="arc">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50CD24D4-7073-AA46-5FA2-692AA4ACAA93}"/>
                  </a:ext>
                </a:extLst>
              </p:cNvPr>
              <p:cNvSpPr/>
              <p:nvPr/>
            </p:nvSpPr>
            <p:spPr>
              <a:xfrm flipV="1">
                <a:off x="10244417" y="557591"/>
                <a:ext cx="1385047" cy="1667896"/>
              </a:xfrm>
              <a:prstGeom prst="arc">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cxnSp>
          <p:nvCxnSpPr>
            <p:cNvPr id="37" name="Straight Arrow Connector 36">
              <a:extLst>
                <a:ext uri="{FF2B5EF4-FFF2-40B4-BE49-F238E27FC236}">
                  <a16:creationId xmlns:a16="http://schemas.microsoft.com/office/drawing/2014/main" id="{B2682315-C1E0-0C47-6180-32568180DE3A}"/>
                </a:ext>
              </a:extLst>
            </p:cNvPr>
            <p:cNvCxnSpPr>
              <a:stCxn id="35" idx="0"/>
            </p:cNvCxnSpPr>
            <p:nvPr/>
          </p:nvCxnSpPr>
          <p:spPr>
            <a:xfrm flipH="1">
              <a:off x="188259" y="3437020"/>
              <a:ext cx="10748681" cy="0"/>
            </a:xfrm>
            <a:prstGeom prst="straightConnector1">
              <a:avLst/>
            </a:prstGeom>
            <a:noFill/>
            <a:ln w="28575" cap="flat" cmpd="sng" algn="ctr">
              <a:solidFill>
                <a:srgbClr val="FF0000"/>
              </a:solidFill>
              <a:prstDash val="solid"/>
              <a:miter lim="800000"/>
              <a:tailEnd type="triangle"/>
            </a:ln>
            <a:effectLst/>
          </p:spPr>
        </p:cxnSp>
        <p:sp>
          <p:nvSpPr>
            <p:cNvPr id="38" name="TextBox 37">
              <a:extLst>
                <a:ext uri="{FF2B5EF4-FFF2-40B4-BE49-F238E27FC236}">
                  <a16:creationId xmlns:a16="http://schemas.microsoft.com/office/drawing/2014/main" id="{DDFBAF35-341E-898C-5B72-82153233C674}"/>
                </a:ext>
              </a:extLst>
            </p:cNvPr>
            <p:cNvSpPr txBox="1"/>
            <p:nvPr/>
          </p:nvSpPr>
          <p:spPr>
            <a:xfrm>
              <a:off x="188257" y="4273251"/>
              <a:ext cx="370614" cy="369332"/>
            </a:xfrm>
            <a:prstGeom prst="rect">
              <a:avLst/>
            </a:prstGeom>
            <a:noFill/>
          </p:spPr>
          <p:txBody>
            <a:bodyPr wrap="none" rtlCol="0">
              <a:spAutoFit/>
            </a:bodyPr>
            <a:lstStyle/>
            <a:p>
              <a:pPr fontAlgn="auto">
                <a:spcBef>
                  <a:spcPts val="0"/>
                </a:spcBef>
                <a:spcAft>
                  <a:spcPts val="0"/>
                </a:spcAft>
              </a:pPr>
              <a:r>
                <a:rPr lang="en-US" dirty="0">
                  <a:solidFill>
                    <a:srgbClr val="151DC0"/>
                  </a:solidFill>
                  <a:latin typeface="Calibri" panose="020F0502020204030204"/>
                  <a:cs typeface="+mn-cs"/>
                </a:rPr>
                <a:t>e-</a:t>
              </a:r>
            </a:p>
          </p:txBody>
        </p:sp>
        <p:sp>
          <p:nvSpPr>
            <p:cNvPr id="39" name="TextBox 38">
              <a:extLst>
                <a:ext uri="{FF2B5EF4-FFF2-40B4-BE49-F238E27FC236}">
                  <a16:creationId xmlns:a16="http://schemas.microsoft.com/office/drawing/2014/main" id="{A007D016-842C-2EA0-0796-A54A7C44F32A}"/>
                </a:ext>
              </a:extLst>
            </p:cNvPr>
            <p:cNvSpPr txBox="1"/>
            <p:nvPr/>
          </p:nvSpPr>
          <p:spPr>
            <a:xfrm>
              <a:off x="1769911" y="4302149"/>
              <a:ext cx="370614" cy="369332"/>
            </a:xfrm>
            <a:prstGeom prst="rect">
              <a:avLst/>
            </a:prstGeom>
            <a:noFill/>
          </p:spPr>
          <p:txBody>
            <a:bodyPr wrap="none" rtlCol="0">
              <a:spAutoFit/>
            </a:bodyPr>
            <a:lstStyle/>
            <a:p>
              <a:pPr fontAlgn="auto">
                <a:spcBef>
                  <a:spcPts val="0"/>
                </a:spcBef>
                <a:spcAft>
                  <a:spcPts val="0"/>
                </a:spcAft>
              </a:pPr>
              <a:r>
                <a:rPr lang="en-US" dirty="0">
                  <a:solidFill>
                    <a:srgbClr val="151DC0"/>
                  </a:solidFill>
                  <a:latin typeface="Calibri" panose="020F0502020204030204"/>
                  <a:cs typeface="+mn-cs"/>
                </a:rPr>
                <a:t>e-</a:t>
              </a:r>
            </a:p>
          </p:txBody>
        </p:sp>
        <p:grpSp>
          <p:nvGrpSpPr>
            <p:cNvPr id="40" name="Group 39">
              <a:extLst>
                <a:ext uri="{FF2B5EF4-FFF2-40B4-BE49-F238E27FC236}">
                  <a16:creationId xmlns:a16="http://schemas.microsoft.com/office/drawing/2014/main" id="{BD2CEF51-A421-756D-46DD-583488A14886}"/>
                </a:ext>
              </a:extLst>
            </p:cNvPr>
            <p:cNvGrpSpPr/>
            <p:nvPr/>
          </p:nvGrpSpPr>
          <p:grpSpPr>
            <a:xfrm>
              <a:off x="5006009" y="3635805"/>
              <a:ext cx="3497896" cy="1092421"/>
              <a:chOff x="5006009" y="1133062"/>
              <a:chExt cx="3497896" cy="1092421"/>
            </a:xfrm>
          </p:grpSpPr>
          <p:cxnSp>
            <p:nvCxnSpPr>
              <p:cNvPr id="41" name="Straight Arrow Connector 40">
                <a:extLst>
                  <a:ext uri="{FF2B5EF4-FFF2-40B4-BE49-F238E27FC236}">
                    <a16:creationId xmlns:a16="http://schemas.microsoft.com/office/drawing/2014/main" id="{4CBAAFDB-27C0-E8CD-7D03-89AF777A2E3C}"/>
                  </a:ext>
                </a:extLst>
              </p:cNvPr>
              <p:cNvCxnSpPr>
                <a:cxnSpLocks/>
              </p:cNvCxnSpPr>
              <p:nvPr/>
            </p:nvCxnSpPr>
            <p:spPr>
              <a:xfrm flipV="1">
                <a:off x="5006009" y="1579881"/>
                <a:ext cx="556590" cy="645602"/>
              </a:xfrm>
              <a:prstGeom prst="straightConnector1">
                <a:avLst/>
              </a:prstGeom>
              <a:noFill/>
              <a:ln w="28575" cap="flat" cmpd="sng" algn="ctr">
                <a:solidFill>
                  <a:srgbClr val="4472C4"/>
                </a:solidFill>
                <a:prstDash val="solid"/>
                <a:miter lim="800000"/>
                <a:tailEnd type="triangle"/>
              </a:ln>
              <a:effectLst/>
            </p:spPr>
          </p:cxnSp>
          <p:cxnSp>
            <p:nvCxnSpPr>
              <p:cNvPr id="42" name="Straight Arrow Connector 41">
                <a:extLst>
                  <a:ext uri="{FF2B5EF4-FFF2-40B4-BE49-F238E27FC236}">
                    <a16:creationId xmlns:a16="http://schemas.microsoft.com/office/drawing/2014/main" id="{C7FAC0D8-4FD2-B787-A5C4-B21DD49D6DE1}"/>
                  </a:ext>
                </a:extLst>
              </p:cNvPr>
              <p:cNvCxnSpPr>
                <a:cxnSpLocks/>
              </p:cNvCxnSpPr>
              <p:nvPr/>
            </p:nvCxnSpPr>
            <p:spPr>
              <a:xfrm>
                <a:off x="7799295" y="1579881"/>
                <a:ext cx="556590" cy="645602"/>
              </a:xfrm>
              <a:prstGeom prst="straightConnector1">
                <a:avLst/>
              </a:prstGeom>
              <a:noFill/>
              <a:ln w="28575" cap="flat" cmpd="sng" algn="ctr">
                <a:solidFill>
                  <a:srgbClr val="4472C4"/>
                </a:solidFill>
                <a:prstDash val="solid"/>
                <a:miter lim="800000"/>
                <a:tailEnd type="triangle"/>
              </a:ln>
              <a:effectLst/>
            </p:spPr>
          </p:cxnSp>
          <p:sp>
            <p:nvSpPr>
              <p:cNvPr id="43" name="Rectangle 42">
                <a:extLst>
                  <a:ext uri="{FF2B5EF4-FFF2-40B4-BE49-F238E27FC236}">
                    <a16:creationId xmlns:a16="http://schemas.microsoft.com/office/drawing/2014/main" id="{26C8DCC1-D8BB-95D0-EB96-D78549798D3A}"/>
                  </a:ext>
                </a:extLst>
              </p:cNvPr>
              <p:cNvSpPr/>
              <p:nvPr/>
            </p:nvSpPr>
            <p:spPr>
              <a:xfrm>
                <a:off x="5562599" y="1133062"/>
                <a:ext cx="2236696" cy="670230"/>
              </a:xfrm>
              <a:prstGeom prst="rect">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e+ source/collection</a:t>
                </a:r>
              </a:p>
            </p:txBody>
          </p:sp>
          <p:sp>
            <p:nvSpPr>
              <p:cNvPr id="44" name="TextBox 43">
                <a:extLst>
                  <a:ext uri="{FF2B5EF4-FFF2-40B4-BE49-F238E27FC236}">
                    <a16:creationId xmlns:a16="http://schemas.microsoft.com/office/drawing/2014/main" id="{B1A1F964-EECE-A6AA-D36C-D7D75C8324D2}"/>
                  </a:ext>
                </a:extLst>
              </p:cNvPr>
              <p:cNvSpPr txBox="1"/>
              <p:nvPr/>
            </p:nvSpPr>
            <p:spPr>
              <a:xfrm>
                <a:off x="5021367" y="1430074"/>
                <a:ext cx="3706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51DC0"/>
                    </a:solidFill>
                    <a:effectLst/>
                    <a:uLnTx/>
                    <a:uFillTx/>
                    <a:latin typeface="Calibri" panose="020F0502020204030204"/>
                    <a:cs typeface="+mn-cs"/>
                  </a:rPr>
                  <a:t>e-</a:t>
                </a:r>
              </a:p>
            </p:txBody>
          </p:sp>
          <p:sp>
            <p:nvSpPr>
              <p:cNvPr id="45" name="TextBox 44">
                <a:extLst>
                  <a:ext uri="{FF2B5EF4-FFF2-40B4-BE49-F238E27FC236}">
                    <a16:creationId xmlns:a16="http://schemas.microsoft.com/office/drawing/2014/main" id="{B637457F-429D-1300-4590-A55BFE15C5BF}"/>
                  </a:ext>
                </a:extLst>
              </p:cNvPr>
              <p:cNvSpPr txBox="1"/>
              <p:nvPr/>
            </p:nvSpPr>
            <p:spPr>
              <a:xfrm>
                <a:off x="8088407" y="1445619"/>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cs typeface="+mn-cs"/>
                  </a:rPr>
                  <a:t>e+</a:t>
                </a:r>
              </a:p>
            </p:txBody>
          </p:sp>
        </p:grpSp>
        <p:sp>
          <p:nvSpPr>
            <p:cNvPr id="46" name="TextBox 45">
              <a:extLst>
                <a:ext uri="{FF2B5EF4-FFF2-40B4-BE49-F238E27FC236}">
                  <a16:creationId xmlns:a16="http://schemas.microsoft.com/office/drawing/2014/main" id="{142CD82E-474A-1A40-3DF7-2AD2008E997B}"/>
                </a:ext>
              </a:extLst>
            </p:cNvPr>
            <p:cNvSpPr txBox="1"/>
            <p:nvPr/>
          </p:nvSpPr>
          <p:spPr>
            <a:xfrm>
              <a:off x="406527" y="3248663"/>
              <a:ext cx="1079142" cy="369332"/>
            </a:xfrm>
            <a:prstGeom prst="rect">
              <a:avLst/>
            </a:prstGeom>
            <a:solidFill>
              <a:sysClr val="window" lastClr="FFFFFF"/>
            </a:solid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a:cs typeface="+mn-cs"/>
                </a:rPr>
                <a:t>e+ @ 123</a:t>
              </a:r>
            </a:p>
          </p:txBody>
        </p:sp>
        <p:sp>
          <p:nvSpPr>
            <p:cNvPr id="5" name="TextBox 4">
              <a:extLst>
                <a:ext uri="{FF2B5EF4-FFF2-40B4-BE49-F238E27FC236}">
                  <a16:creationId xmlns:a16="http://schemas.microsoft.com/office/drawing/2014/main" id="{E1DD15D8-BE4E-44EC-2A75-2C0AB6422642}"/>
                </a:ext>
              </a:extLst>
            </p:cNvPr>
            <p:cNvSpPr txBox="1"/>
            <p:nvPr/>
          </p:nvSpPr>
          <p:spPr>
            <a:xfrm>
              <a:off x="2841125" y="5057382"/>
              <a:ext cx="1731564" cy="286232"/>
            </a:xfrm>
            <a:prstGeom prst="rect">
              <a:avLst/>
            </a:prstGeom>
            <a:noFill/>
          </p:spPr>
          <p:txBody>
            <a:bodyPr wrap="none" rtlCol="0">
              <a:spAutoFit/>
            </a:bodyPr>
            <a:lstStyle/>
            <a:p>
              <a:pPr algn="ctr">
                <a:lnSpc>
                  <a:spcPct val="90000"/>
                </a:lnSpc>
              </a:pPr>
              <a:r>
                <a:rPr lang="en-US" sz="1400" dirty="0"/>
                <a:t>Cryomodule ~C100</a:t>
              </a:r>
            </a:p>
          </p:txBody>
        </p:sp>
        <p:sp>
          <p:nvSpPr>
            <p:cNvPr id="47" name="TextBox 46">
              <a:extLst>
                <a:ext uri="{FF2B5EF4-FFF2-40B4-BE49-F238E27FC236}">
                  <a16:creationId xmlns:a16="http://schemas.microsoft.com/office/drawing/2014/main" id="{F0A809FB-7A76-450C-F060-5D2323E6FE81}"/>
                </a:ext>
              </a:extLst>
            </p:cNvPr>
            <p:cNvSpPr txBox="1"/>
            <p:nvPr/>
          </p:nvSpPr>
          <p:spPr>
            <a:xfrm>
              <a:off x="8789206" y="5053800"/>
              <a:ext cx="1731564" cy="286232"/>
            </a:xfrm>
            <a:prstGeom prst="rect">
              <a:avLst/>
            </a:prstGeom>
            <a:noFill/>
          </p:spPr>
          <p:txBody>
            <a:bodyPr wrap="none" rtlCol="0">
              <a:spAutoFit/>
            </a:bodyPr>
            <a:lstStyle/>
            <a:p>
              <a:pPr algn="ctr">
                <a:lnSpc>
                  <a:spcPct val="90000"/>
                </a:lnSpc>
              </a:pPr>
              <a:r>
                <a:rPr lang="en-US" sz="1400" dirty="0"/>
                <a:t>Cryomodule ~C100</a:t>
              </a:r>
            </a:p>
          </p:txBody>
        </p:sp>
      </p:grpSp>
      <p:sp>
        <p:nvSpPr>
          <p:cNvPr id="49" name="TextBox 48">
            <a:extLst>
              <a:ext uri="{FF2B5EF4-FFF2-40B4-BE49-F238E27FC236}">
                <a16:creationId xmlns:a16="http://schemas.microsoft.com/office/drawing/2014/main" id="{2ABB7C93-7321-C9AA-1F8E-786B5A54F0CE}"/>
              </a:ext>
            </a:extLst>
          </p:cNvPr>
          <p:cNvSpPr txBox="1"/>
          <p:nvPr/>
        </p:nvSpPr>
        <p:spPr>
          <a:xfrm>
            <a:off x="188257" y="5326551"/>
            <a:ext cx="11679488" cy="125572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smtClean="0"/>
              <a:t>Space </a:t>
            </a:r>
            <a:r>
              <a:rPr lang="en-US" dirty="0"/>
              <a:t>requirements for e+ source are similar to what is needed for ~600 MeV injector for 22 GeV </a:t>
            </a:r>
            <a:r>
              <a:rPr lang="en-US" dirty="0" smtClean="0"/>
              <a:t>program</a:t>
            </a:r>
          </a:p>
          <a:p>
            <a:pPr marL="285750" indent="-285750">
              <a:lnSpc>
                <a:spcPct val="150000"/>
              </a:lnSpc>
              <a:buFont typeface="Arial" panose="020B0604020202020204" pitchFamily="34" charset="0"/>
              <a:buChar char="•"/>
            </a:pPr>
            <a:r>
              <a:rPr lang="en-US" b="1" dirty="0">
                <a:solidFill>
                  <a:srgbClr val="00B050"/>
                </a:solidFill>
              </a:rPr>
              <a:t>Most of hardware from e+ stage can be re-used in the 22 GeV program – synergy with energy upgrade</a:t>
            </a:r>
          </a:p>
          <a:p>
            <a:pPr>
              <a:lnSpc>
                <a:spcPct val="90000"/>
              </a:lnSpc>
            </a:pPr>
            <a:endParaRPr lang="en-US" dirty="0"/>
          </a:p>
          <a:p>
            <a:pPr marL="285750" indent="-28575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107355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63EA-1E27-4EC0-521E-2E75B7B08A60}"/>
              </a:ext>
            </a:extLst>
          </p:cNvPr>
          <p:cNvSpPr>
            <a:spLocks noGrp="1"/>
          </p:cNvSpPr>
          <p:nvPr>
            <p:ph type="title"/>
          </p:nvPr>
        </p:nvSpPr>
        <p:spPr>
          <a:xfrm>
            <a:off x="347472" y="310208"/>
            <a:ext cx="11422261" cy="484748"/>
          </a:xfrm>
        </p:spPr>
        <p:txBody>
          <a:bodyPr/>
          <a:lstStyle/>
          <a:p>
            <a:r>
              <a:rPr lang="en-US" dirty="0"/>
              <a:t>Several options were considered, e.g. … : </a:t>
            </a:r>
          </a:p>
        </p:txBody>
      </p:sp>
      <p:pic>
        <p:nvPicPr>
          <p:cNvPr id="4" name="Picture 3">
            <a:extLst>
              <a:ext uri="{FF2B5EF4-FFF2-40B4-BE49-F238E27FC236}">
                <a16:creationId xmlns:a16="http://schemas.microsoft.com/office/drawing/2014/main" id="{5D3EB6FA-A107-7718-8022-DC3B17BCBC20}"/>
              </a:ext>
            </a:extLst>
          </p:cNvPr>
          <p:cNvPicPr>
            <a:picLocks noChangeAspect="1"/>
          </p:cNvPicPr>
          <p:nvPr/>
        </p:nvPicPr>
        <p:blipFill>
          <a:blip r:embed="rId2"/>
          <a:stretch>
            <a:fillRect/>
          </a:stretch>
        </p:blipFill>
        <p:spPr>
          <a:xfrm>
            <a:off x="0" y="822545"/>
            <a:ext cx="12192000" cy="5212910"/>
          </a:xfrm>
          <a:prstGeom prst="rect">
            <a:avLst/>
          </a:prstGeom>
        </p:spPr>
      </p:pic>
      <p:sp>
        <p:nvSpPr>
          <p:cNvPr id="7" name="Rectangle 6">
            <a:extLst>
              <a:ext uri="{FF2B5EF4-FFF2-40B4-BE49-F238E27FC236}">
                <a16:creationId xmlns:a16="http://schemas.microsoft.com/office/drawing/2014/main" id="{03FD68EC-F559-1CE5-D436-843D06E2E291}"/>
              </a:ext>
            </a:extLst>
          </p:cNvPr>
          <p:cNvSpPr/>
          <p:nvPr/>
        </p:nvSpPr>
        <p:spPr>
          <a:xfrm>
            <a:off x="2702626" y="1498600"/>
            <a:ext cx="992137" cy="235886"/>
          </a:xfrm>
          <a:prstGeom prst="rect">
            <a:avLst/>
          </a:prstGeom>
          <a:solidFill>
            <a:srgbClr val="FF0000"/>
          </a:solidFill>
          <a:ln w="12700" cap="flat" cmpd="sng" algn="ctr">
            <a:solidFill>
              <a:srgbClr val="BE1D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0E92E31-32CD-EC4D-F4C8-A31F67FCD133}"/>
              </a:ext>
            </a:extLst>
          </p:cNvPr>
          <p:cNvSpPr txBox="1"/>
          <p:nvPr/>
        </p:nvSpPr>
        <p:spPr>
          <a:xfrm>
            <a:off x="3785224" y="1334159"/>
            <a:ext cx="2714205" cy="400110"/>
          </a:xfrm>
          <a:prstGeom prst="rect">
            <a:avLst/>
          </a:prstGeom>
          <a:noFill/>
        </p:spPr>
        <p:txBody>
          <a:bodyPr wrap="none" rtlCol="0">
            <a:spAutoFit/>
          </a:bodyPr>
          <a:lstStyle/>
          <a:p>
            <a:pPr fontAlgn="auto">
              <a:spcBef>
                <a:spcPts val="0"/>
              </a:spcBef>
              <a:spcAft>
                <a:spcPts val="0"/>
              </a:spcAft>
            </a:pPr>
            <a:r>
              <a:rPr lang="en-US" sz="2000" b="1" dirty="0">
                <a:solidFill>
                  <a:srgbClr val="FF0000"/>
                </a:solidFill>
                <a:latin typeface="Calibri" panose="020F0502020204030204"/>
                <a:cs typeface="+mn-cs"/>
              </a:rPr>
              <a:t>New underground vault</a:t>
            </a:r>
          </a:p>
        </p:txBody>
      </p:sp>
      <p:sp>
        <p:nvSpPr>
          <p:cNvPr id="9" name="Title 1">
            <a:extLst>
              <a:ext uri="{FF2B5EF4-FFF2-40B4-BE49-F238E27FC236}">
                <a16:creationId xmlns:a16="http://schemas.microsoft.com/office/drawing/2014/main" id="{0742C868-7B15-7D2F-56A3-0CC59DB8F691}"/>
              </a:ext>
            </a:extLst>
          </p:cNvPr>
          <p:cNvSpPr txBox="1">
            <a:spLocks/>
          </p:cNvSpPr>
          <p:nvPr/>
        </p:nvSpPr>
        <p:spPr bwMode="auto">
          <a:xfrm>
            <a:off x="1983783" y="5492845"/>
            <a:ext cx="10068669" cy="87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r"/>
            <a:r>
              <a:rPr lang="en-US" dirty="0"/>
              <a:t>…however, the most cost-effective is the one which re-uses an existing shielded facility</a:t>
            </a:r>
          </a:p>
        </p:txBody>
      </p:sp>
    </p:spTree>
    <p:extLst>
      <p:ext uri="{BB962C8B-B14F-4D97-AF65-F5344CB8AC3E}">
        <p14:creationId xmlns:p14="http://schemas.microsoft.com/office/powerpoint/2010/main" val="2199801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1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C660-24D0-43A0-AE5E-E274115E726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9E20559-B232-4371-8690-E3D8007ED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8180</TotalTime>
  <Words>2084</Words>
  <Application>Microsoft Office PowerPoint</Application>
  <PresentationFormat>Custom</PresentationFormat>
  <Paragraphs>253</Paragraphs>
  <Slides>27</Slides>
  <Notes>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9" baseType="lpstr">
      <vt:lpstr>MS PGothic</vt:lpstr>
      <vt:lpstr>Arial</vt:lpstr>
      <vt:lpstr>Arial Black</vt:lpstr>
      <vt:lpstr>Arial Narrow</vt:lpstr>
      <vt:lpstr>Arial Unicode MS</vt:lpstr>
      <vt:lpstr>Calibri</vt:lpstr>
      <vt:lpstr>Symbol</vt:lpstr>
      <vt:lpstr>Times New Roman</vt:lpstr>
      <vt:lpstr>Wingdings</vt:lpstr>
      <vt:lpstr>Presentations (Wide Screen)</vt:lpstr>
      <vt:lpstr>1_Presentations (Wide Screen)</vt:lpstr>
      <vt:lpstr>Equation</vt:lpstr>
      <vt:lpstr>Technical solutions for CEBAF upgrade, towards  - Positrons experimental capability  - 22 GeV energy upgrade program  </vt:lpstr>
      <vt:lpstr>Energy upgrade foundation</vt:lpstr>
      <vt:lpstr>Energy upgrade foundation</vt:lpstr>
      <vt:lpstr>The FFA@CEBAF Collaboration</vt:lpstr>
      <vt:lpstr>Accelerator expertise and CEBAF upgrade foundations</vt:lpstr>
      <vt:lpstr>CEBAF upgrade, assumptions  design focus</vt:lpstr>
      <vt:lpstr>Energy upgrade to 22 GeV, big picture</vt:lpstr>
      <vt:lpstr>Polarized e+, big picture</vt:lpstr>
      <vt:lpstr>Several options were considered, e.g. … : </vt:lpstr>
      <vt:lpstr>PowerPoint Presentation</vt:lpstr>
      <vt:lpstr>Tunnel to East Arc</vt:lpstr>
      <vt:lpstr>Accelerator Physics Details of CEBAF Energy Upgrade</vt:lpstr>
      <vt:lpstr>CEBAF FFA Upgrade – ‘Option 1 under Study’</vt:lpstr>
      <vt:lpstr>CEBAF FFA Upgrade – ‘Option 2 under Study’</vt:lpstr>
      <vt:lpstr>FFA CEBAF with               -like Arcs </vt:lpstr>
      <vt:lpstr>Compact FFA FODO Cell – How Does it Work?</vt:lpstr>
      <vt:lpstr>Multi-Bunch Dynamics in               FFA Arc</vt:lpstr>
      <vt:lpstr>Injector Upgrade - 650 MeV Recirculating Injector</vt:lpstr>
      <vt:lpstr>Recirculating Injector Based on LERF (3-pass)</vt:lpstr>
      <vt:lpstr>Recirculating Injector Based on LERF (3-pass)</vt:lpstr>
      <vt:lpstr>123 MeV e+ injector for 12 GeV positrons</vt:lpstr>
      <vt:lpstr>Energy Loss, Emittance Dilution (4-pass CEBAF)</vt:lpstr>
      <vt:lpstr>Energy loss, Emittance Dilution (Option 1: 6-pass FFAs)</vt:lpstr>
      <vt:lpstr>Energy loss, Emittance Dilution (Option 2: 7-pass FFAs)</vt:lpstr>
      <vt:lpstr>Accelerator Design Summary</vt:lpstr>
      <vt:lpstr>Summary on the path towards 22-24 GeV CEBAF era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 Lab Managers Budget Briefing  FY2019</dc:title>
  <dc:creator>Dean, David Jarvis</dc:creator>
  <cp:lastModifiedBy>Andrei Seryi</cp:lastModifiedBy>
  <cp:revision>296</cp:revision>
  <cp:lastPrinted>2022-06-23T18:18:36Z</cp:lastPrinted>
  <dcterms:created xsi:type="dcterms:W3CDTF">2017-01-04T16:29:24Z</dcterms:created>
  <dcterms:modified xsi:type="dcterms:W3CDTF">2022-08-26T16:28:52Z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