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0"/>
  </p:notesMasterIdLst>
  <p:handoutMasterIdLst>
    <p:handoutMasterId r:id="rId21"/>
  </p:handoutMasterIdLst>
  <p:sldIdLst>
    <p:sldId id="261" r:id="rId5"/>
    <p:sldId id="262" r:id="rId6"/>
    <p:sldId id="274" r:id="rId7"/>
    <p:sldId id="275" r:id="rId8"/>
    <p:sldId id="276" r:id="rId9"/>
    <p:sldId id="277" r:id="rId10"/>
    <p:sldId id="278" r:id="rId11"/>
    <p:sldId id="286" r:id="rId12"/>
    <p:sldId id="279" r:id="rId13"/>
    <p:sldId id="281" r:id="rId14"/>
    <p:sldId id="287" r:id="rId15"/>
    <p:sldId id="288" r:id="rId16"/>
    <p:sldId id="282" r:id="rId17"/>
    <p:sldId id="284" r:id="rId18"/>
    <p:sldId id="273" r:id="rId19"/>
  </p:sldIdLst>
  <p:sldSz cx="12188825" cy="6858000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B1B"/>
    <a:srgbClr val="B91D1D"/>
    <a:srgbClr val="8E1616"/>
    <a:srgbClr val="BE1D1D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AF509-9920-8349-B998-C4AEFEDFC103}" v="159" dt="2022-08-26T14:54:28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wei Qiu" userId="801aee4f-01be-445a-9d95-e46e4ef9bf4b" providerId="ADAL" clId="{AD6AF509-9920-8349-B998-C4AEFEDFC103}"/>
    <pc:docChg chg="custSel addSld delSld modSld">
      <pc:chgData name="Jianwei Qiu" userId="801aee4f-01be-445a-9d95-e46e4ef9bf4b" providerId="ADAL" clId="{AD6AF509-9920-8349-B998-C4AEFEDFC103}" dt="2022-08-26T14:54:28.934" v="939" actId="1076"/>
      <pc:docMkLst>
        <pc:docMk/>
      </pc:docMkLst>
      <pc:sldChg chg="addSp delSp modSp mod">
        <pc:chgData name="Jianwei Qiu" userId="801aee4f-01be-445a-9d95-e46e4ef9bf4b" providerId="ADAL" clId="{AD6AF509-9920-8349-B998-C4AEFEDFC103}" dt="2022-08-26T14:48:11.752" v="932" actId="207"/>
        <pc:sldMkLst>
          <pc:docMk/>
          <pc:sldMk cId="865475459" sldId="273"/>
        </pc:sldMkLst>
        <pc:spChg chg="mod">
          <ac:chgData name="Jianwei Qiu" userId="801aee4f-01be-445a-9d95-e46e4ef9bf4b" providerId="ADAL" clId="{AD6AF509-9920-8349-B998-C4AEFEDFC103}" dt="2022-08-26T14:48:06.905" v="931" actId="207"/>
          <ac:spMkLst>
            <pc:docMk/>
            <pc:sldMk cId="865475459" sldId="273"/>
            <ac:spMk id="8" creationId="{C73DAEB5-66DD-70DB-5CD0-EC436E16E4F9}"/>
          </ac:spMkLst>
        </pc:spChg>
        <pc:spChg chg="del">
          <ac:chgData name="Jianwei Qiu" userId="801aee4f-01be-445a-9d95-e46e4ef9bf4b" providerId="ADAL" clId="{AD6AF509-9920-8349-B998-C4AEFEDFC103}" dt="2022-08-26T14:16:01.505" v="177" actId="21"/>
          <ac:spMkLst>
            <pc:docMk/>
            <pc:sldMk cId="865475459" sldId="273"/>
            <ac:spMk id="9" creationId="{32210EA2-7B16-7B30-11C1-F5E8EBFF31AC}"/>
          </ac:spMkLst>
        </pc:spChg>
        <pc:spChg chg="del">
          <ac:chgData name="Jianwei Qiu" userId="801aee4f-01be-445a-9d95-e46e4ef9bf4b" providerId="ADAL" clId="{AD6AF509-9920-8349-B998-C4AEFEDFC103}" dt="2022-08-26T14:15:34.089" v="132" actId="21"/>
          <ac:spMkLst>
            <pc:docMk/>
            <pc:sldMk cId="865475459" sldId="273"/>
            <ac:spMk id="10" creationId="{0BE40989-03DE-1DED-76AE-6D5E3EDDD49F}"/>
          </ac:spMkLst>
        </pc:spChg>
        <pc:spChg chg="del">
          <ac:chgData name="Jianwei Qiu" userId="801aee4f-01be-445a-9d95-e46e4ef9bf4b" providerId="ADAL" clId="{AD6AF509-9920-8349-B998-C4AEFEDFC103}" dt="2022-08-26T14:15:38.223" v="133" actId="21"/>
          <ac:spMkLst>
            <pc:docMk/>
            <pc:sldMk cId="865475459" sldId="273"/>
            <ac:spMk id="11" creationId="{5136C3E8-E61C-961A-CDAC-AEAC6F42F4F4}"/>
          </ac:spMkLst>
        </pc:spChg>
        <pc:spChg chg="mod">
          <ac:chgData name="Jianwei Qiu" userId="801aee4f-01be-445a-9d95-e46e4ef9bf4b" providerId="ADAL" clId="{AD6AF509-9920-8349-B998-C4AEFEDFC103}" dt="2022-08-26T14:48:02.562" v="930" actId="207"/>
          <ac:spMkLst>
            <pc:docMk/>
            <pc:sldMk cId="865475459" sldId="273"/>
            <ac:spMk id="12" creationId="{2FB469A6-BD68-41C0-8ADE-652C5E52987D}"/>
          </ac:spMkLst>
        </pc:spChg>
        <pc:spChg chg="del">
          <ac:chgData name="Jianwei Qiu" userId="801aee4f-01be-445a-9d95-e46e4ef9bf4b" providerId="ADAL" clId="{AD6AF509-9920-8349-B998-C4AEFEDFC103}" dt="2022-08-26T14:15:29.789" v="131" actId="21"/>
          <ac:spMkLst>
            <pc:docMk/>
            <pc:sldMk cId="865475459" sldId="273"/>
            <ac:spMk id="13" creationId="{45A3277B-2BF9-7582-FF90-A0BD0A59BBC0}"/>
          </ac:spMkLst>
        </pc:spChg>
        <pc:spChg chg="mod">
          <ac:chgData name="Jianwei Qiu" userId="801aee4f-01be-445a-9d95-e46e4ef9bf4b" providerId="ADAL" clId="{AD6AF509-9920-8349-B998-C4AEFEDFC103}" dt="2022-08-26T14:47:58.764" v="929" actId="207"/>
          <ac:spMkLst>
            <pc:docMk/>
            <pc:sldMk cId="865475459" sldId="273"/>
            <ac:spMk id="14" creationId="{CB3D88F3-7A56-21C3-ADBF-D3B76AB7D0F9}"/>
          </ac:spMkLst>
        </pc:spChg>
        <pc:spChg chg="del">
          <ac:chgData name="Jianwei Qiu" userId="801aee4f-01be-445a-9d95-e46e4ef9bf4b" providerId="ADAL" clId="{AD6AF509-9920-8349-B998-C4AEFEDFC103}" dt="2022-08-26T14:14:19.216" v="47" actId="21"/>
          <ac:spMkLst>
            <pc:docMk/>
            <pc:sldMk cId="865475459" sldId="273"/>
            <ac:spMk id="15" creationId="{E7D2F1D8-4856-6093-7A7A-08A243019504}"/>
          </ac:spMkLst>
        </pc:spChg>
        <pc:spChg chg="mod">
          <ac:chgData name="Jianwei Qiu" userId="801aee4f-01be-445a-9d95-e46e4ef9bf4b" providerId="ADAL" clId="{AD6AF509-9920-8349-B998-C4AEFEDFC103}" dt="2022-08-26T14:47:52.824" v="928" actId="1076"/>
          <ac:spMkLst>
            <pc:docMk/>
            <pc:sldMk cId="865475459" sldId="273"/>
            <ac:spMk id="16" creationId="{E519AE89-145A-4F98-9178-1E7EE9D07C07}"/>
          </ac:spMkLst>
        </pc:spChg>
        <pc:spChg chg="add mod">
          <ac:chgData name="Jianwei Qiu" userId="801aee4f-01be-445a-9d95-e46e4ef9bf4b" providerId="ADAL" clId="{AD6AF509-9920-8349-B998-C4AEFEDFC103}" dt="2022-08-26T14:48:11.752" v="932" actId="207"/>
          <ac:spMkLst>
            <pc:docMk/>
            <pc:sldMk cId="865475459" sldId="273"/>
            <ac:spMk id="18" creationId="{96AF2730-FBAE-371B-72F7-F15871B05195}"/>
          </ac:spMkLst>
        </pc:spChg>
        <pc:grpChg chg="del">
          <ac:chgData name="Jianwei Qiu" userId="801aee4f-01be-445a-9d95-e46e4ef9bf4b" providerId="ADAL" clId="{AD6AF509-9920-8349-B998-C4AEFEDFC103}" dt="2022-08-26T14:14:19.216" v="47" actId="21"/>
          <ac:grpSpMkLst>
            <pc:docMk/>
            <pc:sldMk cId="865475459" sldId="273"/>
            <ac:grpSpMk id="4" creationId="{E7427E74-39C4-57BF-74CE-9F03A9CF31D2}"/>
          </ac:grpSpMkLst>
        </pc:grpChg>
        <pc:grpChg chg="del">
          <ac:chgData name="Jianwei Qiu" userId="801aee4f-01be-445a-9d95-e46e4ef9bf4b" providerId="ADAL" clId="{AD6AF509-9920-8349-B998-C4AEFEDFC103}" dt="2022-08-26T14:15:29.789" v="131" actId="21"/>
          <ac:grpSpMkLst>
            <pc:docMk/>
            <pc:sldMk cId="865475459" sldId="273"/>
            <ac:grpSpMk id="5" creationId="{598227FD-58EE-50F2-DB37-05580BFC3CBE}"/>
          </ac:grpSpMkLst>
        </pc:grpChg>
        <pc:grpChg chg="del">
          <ac:chgData name="Jianwei Qiu" userId="801aee4f-01be-445a-9d95-e46e4ef9bf4b" providerId="ADAL" clId="{AD6AF509-9920-8349-B998-C4AEFEDFC103}" dt="2022-08-26T14:15:34.089" v="132" actId="21"/>
          <ac:grpSpMkLst>
            <pc:docMk/>
            <pc:sldMk cId="865475459" sldId="273"/>
            <ac:grpSpMk id="6" creationId="{5610E150-8D2B-992A-AFA4-4168B13691F8}"/>
          </ac:grpSpMkLst>
        </pc:grpChg>
        <pc:grpChg chg="del">
          <ac:chgData name="Jianwei Qiu" userId="801aee4f-01be-445a-9d95-e46e4ef9bf4b" providerId="ADAL" clId="{AD6AF509-9920-8349-B998-C4AEFEDFC103}" dt="2022-08-26T14:16:01.505" v="177" actId="21"/>
          <ac:grpSpMkLst>
            <pc:docMk/>
            <pc:sldMk cId="865475459" sldId="273"/>
            <ac:grpSpMk id="7" creationId="{E1DB72BB-B1FC-0830-3233-6880B97A9271}"/>
          </ac:grpSpMkLst>
        </pc:grpChg>
      </pc:sldChg>
      <pc:sldChg chg="modSp mod">
        <pc:chgData name="Jianwei Qiu" userId="801aee4f-01be-445a-9d95-e46e4ef9bf4b" providerId="ADAL" clId="{AD6AF509-9920-8349-B998-C4AEFEDFC103}" dt="2022-08-26T14:54:28.934" v="939" actId="1076"/>
        <pc:sldMkLst>
          <pc:docMk/>
          <pc:sldMk cId="4166690437" sldId="277"/>
        </pc:sldMkLst>
        <pc:grpChg chg="mod">
          <ac:chgData name="Jianwei Qiu" userId="801aee4f-01be-445a-9d95-e46e4ef9bf4b" providerId="ADAL" clId="{AD6AF509-9920-8349-B998-C4AEFEDFC103}" dt="2022-08-26T14:54:28.934" v="939" actId="1076"/>
          <ac:grpSpMkLst>
            <pc:docMk/>
            <pc:sldMk cId="4166690437" sldId="277"/>
            <ac:grpSpMk id="21" creationId="{F0351E73-06BE-11DC-1CAD-420DF8CDA996}"/>
          </ac:grpSpMkLst>
        </pc:grpChg>
      </pc:sldChg>
      <pc:sldChg chg="addSp modSp modAnim">
        <pc:chgData name="Jianwei Qiu" userId="801aee4f-01be-445a-9d95-e46e4ef9bf4b" providerId="ADAL" clId="{AD6AF509-9920-8349-B998-C4AEFEDFC103}" dt="2022-08-26T14:54:07.054" v="938"/>
        <pc:sldMkLst>
          <pc:docMk/>
          <pc:sldMk cId="2461887697" sldId="279"/>
        </pc:sldMkLst>
        <pc:spChg chg="mod">
          <ac:chgData name="Jianwei Qiu" userId="801aee4f-01be-445a-9d95-e46e4ef9bf4b" providerId="ADAL" clId="{AD6AF509-9920-8349-B998-C4AEFEDFC103}" dt="2022-08-26T14:54:04.846" v="937" actId="164"/>
          <ac:spMkLst>
            <pc:docMk/>
            <pc:sldMk cId="2461887697" sldId="279"/>
            <ac:spMk id="5" creationId="{A7DD690A-BEBC-8CB6-D574-A133A7FB2D28}"/>
          </ac:spMkLst>
        </pc:spChg>
        <pc:spChg chg="mod">
          <ac:chgData name="Jianwei Qiu" userId="801aee4f-01be-445a-9d95-e46e4ef9bf4b" providerId="ADAL" clId="{AD6AF509-9920-8349-B998-C4AEFEDFC103}" dt="2022-08-26T14:54:04.846" v="937" actId="164"/>
          <ac:spMkLst>
            <pc:docMk/>
            <pc:sldMk cId="2461887697" sldId="279"/>
            <ac:spMk id="9" creationId="{F9DFD724-36EB-3C97-5446-2BBE996AAD44}"/>
          </ac:spMkLst>
        </pc:spChg>
        <pc:grpChg chg="add mod">
          <ac:chgData name="Jianwei Qiu" userId="801aee4f-01be-445a-9d95-e46e4ef9bf4b" providerId="ADAL" clId="{AD6AF509-9920-8349-B998-C4AEFEDFC103}" dt="2022-08-26T14:54:04.846" v="937" actId="164"/>
          <ac:grpSpMkLst>
            <pc:docMk/>
            <pc:sldMk cId="2461887697" sldId="279"/>
            <ac:grpSpMk id="8" creationId="{A3B4DCF5-65D7-BAE0-B0D8-0979F3092406}"/>
          </ac:grpSpMkLst>
        </pc:grpChg>
      </pc:sldChg>
      <pc:sldChg chg="del">
        <pc:chgData name="Jianwei Qiu" userId="801aee4f-01be-445a-9d95-e46e4ef9bf4b" providerId="ADAL" clId="{AD6AF509-9920-8349-B998-C4AEFEDFC103}" dt="2022-08-26T14:40:15.285" v="863" actId="2696"/>
        <pc:sldMkLst>
          <pc:docMk/>
          <pc:sldMk cId="2510544562" sldId="283"/>
        </pc:sldMkLst>
      </pc:sldChg>
      <pc:sldChg chg="addSp modSp new mod">
        <pc:chgData name="Jianwei Qiu" userId="801aee4f-01be-445a-9d95-e46e4ef9bf4b" providerId="ADAL" clId="{AD6AF509-9920-8349-B998-C4AEFEDFC103}" dt="2022-08-26T14:33:12.812" v="826" actId="1076"/>
        <pc:sldMkLst>
          <pc:docMk/>
          <pc:sldMk cId="3260674615" sldId="287"/>
        </pc:sldMkLst>
        <pc:spChg chg="mod">
          <ac:chgData name="Jianwei Qiu" userId="801aee4f-01be-445a-9d95-e46e4ef9bf4b" providerId="ADAL" clId="{AD6AF509-9920-8349-B998-C4AEFEDFC103}" dt="2022-08-26T14:32:18.007" v="821" actId="122"/>
          <ac:spMkLst>
            <pc:docMk/>
            <pc:sldMk cId="3260674615" sldId="287"/>
            <ac:spMk id="2" creationId="{EB9886B2-518C-0796-9B7A-8CCCCDBCE0FC}"/>
          </ac:spMkLst>
        </pc:spChg>
        <pc:spChg chg="add mod">
          <ac:chgData name="Jianwei Qiu" userId="801aee4f-01be-445a-9d95-e46e4ef9bf4b" providerId="ADAL" clId="{AD6AF509-9920-8349-B998-C4AEFEDFC103}" dt="2022-08-26T14:33:12.812" v="826" actId="1076"/>
          <ac:spMkLst>
            <pc:docMk/>
            <pc:sldMk cId="3260674615" sldId="287"/>
            <ac:spMk id="4" creationId="{20BC94C2-3B21-491C-4BF5-5F3F1395D6E7}"/>
          </ac:spMkLst>
        </pc:spChg>
        <pc:spChg chg="add mod">
          <ac:chgData name="Jianwei Qiu" userId="801aee4f-01be-445a-9d95-e46e4ef9bf4b" providerId="ADAL" clId="{AD6AF509-9920-8349-B998-C4AEFEDFC103}" dt="2022-08-26T14:32:57.616" v="824"/>
          <ac:spMkLst>
            <pc:docMk/>
            <pc:sldMk cId="3260674615" sldId="287"/>
            <ac:spMk id="5" creationId="{7D59F26B-99EF-F0E9-66EA-7C668418E02D}"/>
          </ac:spMkLst>
        </pc:spChg>
        <pc:spChg chg="add mod">
          <ac:chgData name="Jianwei Qiu" userId="801aee4f-01be-445a-9d95-e46e4ef9bf4b" providerId="ADAL" clId="{AD6AF509-9920-8349-B998-C4AEFEDFC103}" dt="2022-08-26T14:33:08.429" v="825" actId="1076"/>
          <ac:spMkLst>
            <pc:docMk/>
            <pc:sldMk cId="3260674615" sldId="287"/>
            <ac:spMk id="6" creationId="{F25364BF-7BA3-14AA-2795-ADFE97A77DE2}"/>
          </ac:spMkLst>
        </pc:spChg>
        <pc:graphicFrameChg chg="add mod">
          <ac:chgData name="Jianwei Qiu" userId="801aee4f-01be-445a-9d95-e46e4ef9bf4b" providerId="ADAL" clId="{AD6AF509-9920-8349-B998-C4AEFEDFC103}" dt="2022-08-26T14:32:57.616" v="824"/>
          <ac:graphicFrameMkLst>
            <pc:docMk/>
            <pc:sldMk cId="3260674615" sldId="287"/>
            <ac:graphicFrameMk id="7" creationId="{8687F0D7-01E0-14FE-8A59-CBB8C08A31B7}"/>
          </ac:graphicFrameMkLst>
        </pc:graphicFrameChg>
        <pc:picChg chg="add mod">
          <ac:chgData name="Jianwei Qiu" userId="801aee4f-01be-445a-9d95-e46e4ef9bf4b" providerId="ADAL" clId="{AD6AF509-9920-8349-B998-C4AEFEDFC103}" dt="2022-08-26T14:32:13.233" v="820"/>
          <ac:picMkLst>
            <pc:docMk/>
            <pc:sldMk cId="3260674615" sldId="287"/>
            <ac:picMk id="3" creationId="{28E4B6CD-FBDC-996F-13F1-670AA9FB1F52}"/>
          </ac:picMkLst>
        </pc:picChg>
      </pc:sldChg>
      <pc:sldChg chg="addSp modSp new mod modAnim">
        <pc:chgData name="Jianwei Qiu" userId="801aee4f-01be-445a-9d95-e46e4ef9bf4b" providerId="ADAL" clId="{AD6AF509-9920-8349-B998-C4AEFEDFC103}" dt="2022-08-26T14:53:25.100" v="936"/>
        <pc:sldMkLst>
          <pc:docMk/>
          <pc:sldMk cId="547973620" sldId="288"/>
        </pc:sldMkLst>
        <pc:spChg chg="mod">
          <ac:chgData name="Jianwei Qiu" userId="801aee4f-01be-445a-9d95-e46e4ef9bf4b" providerId="ADAL" clId="{AD6AF509-9920-8349-B998-C4AEFEDFC103}" dt="2022-08-26T14:33:58.917" v="831" actId="21"/>
          <ac:spMkLst>
            <pc:docMk/>
            <pc:sldMk cId="547973620" sldId="288"/>
            <ac:spMk id="2" creationId="{9FE57FE1-AAB4-AE49-6C8A-3E416919A2D3}"/>
          </ac:spMkLst>
        </pc:spChg>
        <pc:spChg chg="add mod">
          <ac:chgData name="Jianwei Qiu" userId="801aee4f-01be-445a-9d95-e46e4ef9bf4b" providerId="ADAL" clId="{AD6AF509-9920-8349-B998-C4AEFEDFC103}" dt="2022-08-26T14:42:15.363" v="877" actId="1076"/>
          <ac:spMkLst>
            <pc:docMk/>
            <pc:sldMk cId="547973620" sldId="288"/>
            <ac:spMk id="4" creationId="{EEF29F56-4C5C-46A4-F515-18A6C8034809}"/>
          </ac:spMkLst>
        </pc:spChg>
        <pc:spChg chg="add mod">
          <ac:chgData name="Jianwei Qiu" userId="801aee4f-01be-445a-9d95-e46e4ef9bf4b" providerId="ADAL" clId="{AD6AF509-9920-8349-B998-C4AEFEDFC103}" dt="2022-08-26T14:35:14.204" v="850" actId="14100"/>
          <ac:spMkLst>
            <pc:docMk/>
            <pc:sldMk cId="547973620" sldId="288"/>
            <ac:spMk id="5" creationId="{17788FCE-1EF9-83FE-F4CC-44D0FCC14198}"/>
          </ac:spMkLst>
        </pc:spChg>
        <pc:spChg chg="add mod">
          <ac:chgData name="Jianwei Qiu" userId="801aee4f-01be-445a-9d95-e46e4ef9bf4b" providerId="ADAL" clId="{AD6AF509-9920-8349-B998-C4AEFEDFC103}" dt="2022-08-26T14:40:30.022" v="865" actId="1076"/>
          <ac:spMkLst>
            <pc:docMk/>
            <pc:sldMk cId="547973620" sldId="288"/>
            <ac:spMk id="8" creationId="{197B0490-AD9A-A928-1CAA-ED74ADC497A2}"/>
          </ac:spMkLst>
        </pc:spChg>
        <pc:spChg chg="add mod">
          <ac:chgData name="Jianwei Qiu" userId="801aee4f-01be-445a-9d95-e46e4ef9bf4b" providerId="ADAL" clId="{AD6AF509-9920-8349-B998-C4AEFEDFC103}" dt="2022-08-26T14:36:19.814" v="862" actId="1076"/>
          <ac:spMkLst>
            <pc:docMk/>
            <pc:sldMk cId="547973620" sldId="288"/>
            <ac:spMk id="10" creationId="{129C2940-A4E5-DC07-D404-9B76CB9D0787}"/>
          </ac:spMkLst>
        </pc:spChg>
        <pc:graphicFrameChg chg="add mod modGraphic">
          <ac:chgData name="Jianwei Qiu" userId="801aee4f-01be-445a-9d95-e46e4ef9bf4b" providerId="ADAL" clId="{AD6AF509-9920-8349-B998-C4AEFEDFC103}" dt="2022-08-26T14:42:02.524" v="875" actId="1076"/>
          <ac:graphicFrameMkLst>
            <pc:docMk/>
            <pc:sldMk cId="547973620" sldId="288"/>
            <ac:graphicFrameMk id="6" creationId="{D70CC42F-45CD-51E0-573F-F5A2823FD88B}"/>
          </ac:graphicFrameMkLst>
        </pc:graphicFrameChg>
        <pc:picChg chg="add mod">
          <ac:chgData name="Jianwei Qiu" userId="801aee4f-01be-445a-9d95-e46e4ef9bf4b" providerId="ADAL" clId="{AD6AF509-9920-8349-B998-C4AEFEDFC103}" dt="2022-08-26T14:40:26.470" v="864" actId="14100"/>
          <ac:picMkLst>
            <pc:docMk/>
            <pc:sldMk cId="547973620" sldId="288"/>
            <ac:picMk id="7" creationId="{2874FC19-B56C-CFE2-5DA7-E83304EEB82C}"/>
          </ac:picMkLst>
        </pc:picChg>
        <pc:picChg chg="add mod">
          <ac:chgData name="Jianwei Qiu" userId="801aee4f-01be-445a-9d95-e46e4ef9bf4b" providerId="ADAL" clId="{AD6AF509-9920-8349-B998-C4AEFEDFC103}" dt="2022-08-26T14:36:08.910" v="861" actId="1076"/>
          <ac:picMkLst>
            <pc:docMk/>
            <pc:sldMk cId="547973620" sldId="288"/>
            <ac:picMk id="9" creationId="{4ADBBFEA-9917-447B-218A-A34962E82375}"/>
          </ac:picMkLst>
        </pc:picChg>
        <pc:picChg chg="add mod">
          <ac:chgData name="Jianwei Qiu" userId="801aee4f-01be-445a-9d95-e46e4ef9bf4b" providerId="ADAL" clId="{AD6AF509-9920-8349-B998-C4AEFEDFC103}" dt="2022-08-26T14:42:07.227" v="876" actId="1076"/>
          <ac:picMkLst>
            <pc:docMk/>
            <pc:sldMk cId="547973620" sldId="288"/>
            <ac:picMk id="12" creationId="{8F243452-782A-34D5-8777-9120D8C34D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375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375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375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8/26/22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0563"/>
            <a:ext cx="614362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9" y="4380225"/>
            <a:ext cx="5556262" cy="4148776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375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825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05" y="6343229"/>
            <a:ext cx="269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610558"/>
            <a:ext cx="11558027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05" y="4070980"/>
            <a:ext cx="11151153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3648" y="6476355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2518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563" y="289937"/>
            <a:ext cx="113751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4507" y="6616535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211" y="6510173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2022 Nuclear Physics S&amp;T Review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913" y="646873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1" r:id="rId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11100934" cy="458587"/>
          </a:xfrm>
        </p:spPr>
        <p:txBody>
          <a:bodyPr/>
          <a:lstStyle/>
          <a:p>
            <a:r>
              <a:rPr lang="en-US" sz="2800">
                <a:solidFill>
                  <a:srgbClr val="C00000"/>
                </a:solidFill>
              </a:rPr>
              <a:t>Scientific Case for CEBAF Energy Upgrade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9004" y="2857582"/>
            <a:ext cx="8614495" cy="2842825"/>
          </a:xfrm>
        </p:spPr>
        <p:txBody>
          <a:bodyPr/>
          <a:lstStyle/>
          <a:p>
            <a:pPr>
              <a:defRPr/>
            </a:pPr>
            <a:r>
              <a:rPr lang="en-US"/>
              <a:t>Presented to the</a:t>
            </a:r>
            <a:br>
              <a:rPr lang="en-US" b="1"/>
            </a:br>
            <a:r>
              <a:rPr lang="en-US" b="1" err="1"/>
              <a:t>JLab</a:t>
            </a:r>
            <a:r>
              <a:rPr lang="en-US" b="1"/>
              <a:t> Staff Scientist Meeting on NSAC LRP</a:t>
            </a:r>
          </a:p>
          <a:p>
            <a:pPr defTabSz="914400">
              <a:spcBef>
                <a:spcPts val="0"/>
              </a:spcBef>
              <a:defRPr/>
            </a:pPr>
            <a:endParaRPr lang="en-US" b="1"/>
          </a:p>
          <a:p>
            <a:pPr defTabSz="914400">
              <a:spcBef>
                <a:spcPts val="0"/>
              </a:spcBef>
              <a:defRPr/>
            </a:pPr>
            <a:r>
              <a:rPr lang="en-US" b="1" err="1"/>
              <a:t>Jianwei</a:t>
            </a:r>
            <a:r>
              <a:rPr lang="en-US" b="1"/>
              <a:t> </a:t>
            </a:r>
            <a:r>
              <a:rPr lang="en-US" b="1" err="1"/>
              <a:t>Qiu</a:t>
            </a:r>
            <a:br>
              <a:rPr lang="en-US" b="1"/>
            </a:br>
            <a:r>
              <a:rPr lang="en-US"/>
              <a:t>Associate Director for Theoretical and Computational Physics</a:t>
            </a:r>
          </a:p>
          <a:p>
            <a:pPr defTabSz="914400">
              <a:defRPr/>
            </a:pPr>
            <a:r>
              <a:rPr lang="en-US" sz="2000"/>
              <a:t>Newport News, Virginia</a:t>
            </a:r>
            <a:br>
              <a:rPr lang="en-US" sz="2000"/>
            </a:br>
            <a:r>
              <a:rPr lang="en-US" sz="2000"/>
              <a:t>August 26, 2022</a:t>
            </a:r>
            <a:endParaRPr lang="en-US" sz="2000" b="1"/>
          </a:p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A59B12-1304-46F6-B525-AD3F928EFC4A}"/>
              </a:ext>
            </a:extLst>
          </p:cNvPr>
          <p:cNvCxnSpPr/>
          <p:nvPr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6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FE09-244C-BA98-D36C-88E152A1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PVDIS – Impact on Strong Quark Puzzle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9D94313F-0DE4-9782-286B-24A09F814C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9802" y="1966400"/>
            <a:ext cx="3788155" cy="209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4">
            <a:extLst>
              <a:ext uri="{FF2B5EF4-FFF2-40B4-BE49-F238E27FC236}">
                <a16:creationId xmlns:a16="http://schemas.microsoft.com/office/drawing/2014/main" id="{44DE95C4-E2C6-467A-4C5C-DA610FE1E3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264" y="4312508"/>
            <a:ext cx="3991233" cy="2191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1CC68-8D23-4CB3-5B6A-A1140D80C64E}"/>
              </a:ext>
            </a:extLst>
          </p:cNvPr>
          <p:cNvGrpSpPr/>
          <p:nvPr/>
        </p:nvGrpSpPr>
        <p:grpSpPr>
          <a:xfrm>
            <a:off x="709328" y="4493180"/>
            <a:ext cx="6504332" cy="2191089"/>
            <a:chOff x="615538" y="3655129"/>
            <a:chExt cx="8546545" cy="2848468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DD0641DA-0873-AF0E-A862-841AFCD9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538" y="3655130"/>
              <a:ext cx="4162691" cy="2848467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9E8A5E0D-2E2B-B6E7-E421-DF93F21F5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850" y="3655129"/>
              <a:ext cx="3991233" cy="28484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71C88D-15DD-7A02-0FAD-A87904FA1401}"/>
              </a:ext>
            </a:extLst>
          </p:cNvPr>
          <p:cNvSpPr txBox="1"/>
          <p:nvPr/>
        </p:nvSpPr>
        <p:spPr>
          <a:xfrm>
            <a:off x="343458" y="1009693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Current uncertainty in strangeness:</a:t>
            </a:r>
          </a:p>
        </p:txBody>
      </p:sp>
      <p:pic>
        <p:nvPicPr>
          <p:cNvPr id="13" name="Google Shape;55;p13">
            <a:extLst>
              <a:ext uri="{FF2B5EF4-FFF2-40B4-BE49-F238E27FC236}">
                <a16:creationId xmlns:a16="http://schemas.microsoft.com/office/drawing/2014/main" id="{150E6314-D8A7-8889-267B-A03CA705A180}"/>
              </a:ext>
            </a:extLst>
          </p:cNvPr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427" y="797389"/>
            <a:ext cx="5989939" cy="9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;p13">
            <a:extLst>
              <a:ext uri="{FF2B5EF4-FFF2-40B4-BE49-F238E27FC236}">
                <a16:creationId xmlns:a16="http://schemas.microsoft.com/office/drawing/2014/main" id="{6C5DEA37-8914-094B-599F-FA7EB0DFFEA8}"/>
              </a:ext>
            </a:extLst>
          </p:cNvPr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68" y="1681892"/>
            <a:ext cx="5989939" cy="202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6734B2-120A-197C-1810-A8EB75ADE2EE}"/>
              </a:ext>
            </a:extLst>
          </p:cNvPr>
          <p:cNvSpPr txBox="1"/>
          <p:nvPr/>
        </p:nvSpPr>
        <p:spPr>
          <a:xfrm>
            <a:off x="2273205" y="3717715"/>
            <a:ext cx="306526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070C0"/>
                </a:solidFill>
              </a:rPr>
              <a:t>Precision extraction of sin</a:t>
            </a:r>
            <a:r>
              <a:rPr lang="en-US" sz="1600" b="1" baseline="30000">
                <a:solidFill>
                  <a:srgbClr val="0070C0"/>
                </a:solidFill>
              </a:rPr>
              <a:t>2</a:t>
            </a:r>
            <a:r>
              <a:rPr lang="en-US" sz="1600" b="1">
                <a:solidFill>
                  <a:srgbClr val="0070C0"/>
                </a:solidFill>
                <a:latin typeface="Symbol" pitchFamily="2" charset="2"/>
              </a:rPr>
              <a:t>q</a:t>
            </a:r>
            <a:r>
              <a:rPr lang="en-US" sz="1600" b="1" baseline="-25000">
                <a:solidFill>
                  <a:srgbClr val="0070C0"/>
                </a:solidFill>
                <a:latin typeface="+mj-lt"/>
              </a:rPr>
              <a:t>W</a:t>
            </a:r>
            <a:endParaRPr lang="en-US" sz="1600" b="1" baseline="-2500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FBB7-A30D-D4FA-D8F7-9CAE883CC223}"/>
              </a:ext>
            </a:extLst>
          </p:cNvPr>
          <p:cNvSpPr txBox="1"/>
          <p:nvPr/>
        </p:nvSpPr>
        <p:spPr>
          <a:xfrm>
            <a:off x="343458" y="4031647"/>
            <a:ext cx="345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Impact on A</a:t>
            </a:r>
            <a:r>
              <a:rPr lang="en-US" sz="2000" b="1" baseline="-25000">
                <a:solidFill>
                  <a:schemeClr val="tx2">
                    <a:lumMod val="75000"/>
                  </a:schemeClr>
                </a:solidFill>
              </a:rPr>
              <a:t>PV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 of PVDIS:</a:t>
            </a:r>
          </a:p>
        </p:txBody>
      </p:sp>
    </p:spTree>
    <p:extLst>
      <p:ext uri="{BB962C8B-B14F-4D97-AF65-F5344CB8AC3E}">
        <p14:creationId xmlns:p14="http://schemas.microsoft.com/office/powerpoint/2010/main" val="58887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86B2-518C-0796-9B7A-8CCCCDBC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Physics Beyond the Standard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4B6CD-FBDC-996F-13F1-670AA9FB1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0"/>
          <a:stretch/>
        </p:blipFill>
        <p:spPr>
          <a:xfrm>
            <a:off x="0" y="209287"/>
            <a:ext cx="2386739" cy="1723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BC94C2-3B21-491C-4BF5-5F3F1395D6E7}"/>
              </a:ext>
            </a:extLst>
          </p:cNvPr>
          <p:cNvSpPr/>
          <p:nvPr/>
        </p:nvSpPr>
        <p:spPr>
          <a:xfrm>
            <a:off x="4360286" y="881257"/>
            <a:ext cx="7051728" cy="107721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>
                <a:effectLst/>
              </a:rPr>
              <a:t>Possibilities for testing the Standard Model and searching for new physics beyond the Standard Model enabled by 20-24 GeV electron beams at CEBAF will be discussed. There will be opportunities for presentations and discussions where new ideas can be brought forward.</a:t>
            </a:r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9F26B-99EF-F0E9-66EA-7C668418E02D}"/>
              </a:ext>
            </a:extLst>
          </p:cNvPr>
          <p:cNvSpPr/>
          <p:nvPr/>
        </p:nvSpPr>
        <p:spPr>
          <a:xfrm>
            <a:off x="301082" y="5419223"/>
            <a:ext cx="11817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/>
              <a:t>Panel discussion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S. Su, G. Krnjaic, P. Schuster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Prelim. studies need further effort to determine feasibility and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Primakov experiments appear most promising for justifying higher energy beam at CEBAF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364BF-7BA3-14AA-2795-ADFE97A77DE2}"/>
              </a:ext>
            </a:extLst>
          </p:cNvPr>
          <p:cNvSpPr/>
          <p:nvPr/>
        </p:nvSpPr>
        <p:spPr>
          <a:xfrm>
            <a:off x="301082" y="1881861"/>
            <a:ext cx="11817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/>
              <a:t>BSM Workshop in a nutshell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Conveners: </a:t>
            </a:r>
            <a:r>
              <a:rPr lang="en-US" sz="1600" err="1"/>
              <a:t>M.Battaglieri</a:t>
            </a:r>
            <a:r>
              <a:rPr lang="en-US" sz="1600"/>
              <a:t>, </a:t>
            </a:r>
            <a:r>
              <a:rPr lang="en-US" sz="1600" err="1"/>
              <a:t>R.McKeown</a:t>
            </a:r>
            <a:r>
              <a:rPr lang="en-US" sz="1600"/>
              <a:t>, </a:t>
            </a:r>
            <a:r>
              <a:rPr lang="en-US" sz="1600" err="1"/>
              <a:t>X.Zheng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One full day of oral presentations and discussion, https://indico.jlab.org/event/540/overview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Hybrid format, ~40 registered attendees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87F0D7-01E0-14FE-8A59-CBB8C08A3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85285"/>
              </p:ext>
            </p:extLst>
          </p:nvPr>
        </p:nvGraphicFramePr>
        <p:xfrm>
          <a:off x="301082" y="3031493"/>
          <a:ext cx="1140968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218">
                  <a:extLst>
                    <a:ext uri="{9D8B030D-6E8A-4147-A177-3AD203B41FA5}">
                      <a16:colId xmlns:a16="http://schemas.microsoft.com/office/drawing/2014/main" val="3600239918"/>
                    </a:ext>
                  </a:extLst>
                </a:gridCol>
                <a:gridCol w="2091497">
                  <a:extLst>
                    <a:ext uri="{9D8B030D-6E8A-4147-A177-3AD203B41FA5}">
                      <a16:colId xmlns:a16="http://schemas.microsoft.com/office/drawing/2014/main" val="1142983756"/>
                    </a:ext>
                  </a:extLst>
                </a:gridCol>
                <a:gridCol w="5125965">
                  <a:extLst>
                    <a:ext uri="{9D8B030D-6E8A-4147-A177-3AD203B41FA5}">
                      <a16:colId xmlns:a16="http://schemas.microsoft.com/office/drawing/2014/main" val="2121092674"/>
                    </a:ext>
                  </a:extLst>
                </a:gridCol>
              </a:tblGrid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Highlight/Comment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96510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 err="1"/>
                        <a:t>SoLID</a:t>
                      </a:r>
                      <a:r>
                        <a:rPr lang="en-US" sz="1600"/>
                        <a:t> PVDIS on deuteron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A. Emmert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Prelim. Study </a:t>
                      </a:r>
                      <a:r>
                        <a:rPr lang="en-US" sz="1600">
                          <a:sym typeface="Wingdings 3" panose="05040102010807070707" pitchFamily="18" charset="2"/>
                        </a:rPr>
                        <a:t> reduced uncertainty in sin</a:t>
                      </a:r>
                      <a:r>
                        <a:rPr lang="en-US" sz="1600" baseline="30000">
                          <a:sym typeface="Wingdings 3" panose="05040102010807070707" pitchFamily="18" charset="2"/>
                        </a:rPr>
                        <a:t>2</a:t>
                      </a:r>
                      <a:r>
                        <a:rPr lang="en-US" sz="1600" baseline="0">
                          <a:latin typeface="Symbol" panose="05050102010706020507" pitchFamily="18" charset="2"/>
                          <a:sym typeface="Wingdings 3" panose="05040102010807070707" pitchFamily="18" charset="2"/>
                        </a:rPr>
                        <a:t>q</a:t>
                      </a:r>
                      <a:r>
                        <a:rPr lang="en-US" sz="1600" baseline="-25000">
                          <a:latin typeface="+mn-lt"/>
                          <a:sym typeface="Wingdings 3" panose="05040102010807070707" pitchFamily="18" charset="2"/>
                        </a:rPr>
                        <a:t>W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79072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BSM in PVDIS experiments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S. </a:t>
                      </a:r>
                      <a:r>
                        <a:rPr lang="en-US" sz="1600" err="1"/>
                        <a:t>Mantry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 </a:t>
                      </a:r>
                      <a:r>
                        <a:rPr lang="en-US" sz="1600">
                          <a:sym typeface="Wingdings 3" panose="05040102010807070707" pitchFamily="18" charset="2"/>
                        </a:rPr>
                        <a:t> </a:t>
                      </a:r>
                      <a:r>
                        <a:rPr lang="en-US" sz="1600">
                          <a:latin typeface="Symbol" panose="05050102010706020507" pitchFamily="18" charset="2"/>
                          <a:sym typeface="Wingdings 3" panose="05040102010807070707" pitchFamily="18" charset="2"/>
                        </a:rPr>
                        <a:t>m </a:t>
                      </a:r>
                      <a:r>
                        <a:rPr lang="en-US" sz="1600">
                          <a:latin typeface="+mn-lt"/>
                          <a:sym typeface="Wingdings 3" panose="05040102010807070707" pitchFamily="18" charset="2"/>
                        </a:rPr>
                        <a:t>study underway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69424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Primakov effect experiments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L. 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600">
                          <a:latin typeface="+mn-lt"/>
                        </a:rPr>
                        <a:t> + e </a:t>
                      </a:r>
                      <a:r>
                        <a:rPr lang="en-US" sz="1600">
                          <a:latin typeface="+mn-lt"/>
                          <a:sym typeface="Wingdings 3" panose="05040102010807070707" pitchFamily="18" charset="2"/>
                        </a:rPr>
                        <a:t> </a:t>
                      </a:r>
                      <a:r>
                        <a:rPr lang="en-US" sz="1600">
                          <a:latin typeface="Symbol" panose="05050102010706020507" pitchFamily="18" charset="2"/>
                          <a:sym typeface="Wingdings 3" panose="05040102010807070707" pitchFamily="18" charset="2"/>
                        </a:rPr>
                        <a:t>p</a:t>
                      </a:r>
                      <a:r>
                        <a:rPr lang="en-US" sz="1600">
                          <a:latin typeface="+mn-lt"/>
                          <a:sym typeface="Wingdings 3" panose="05040102010807070707" pitchFamily="18" charset="2"/>
                        </a:rPr>
                        <a:t> +e, new gauge boson searches</a:t>
                      </a:r>
                      <a:endParaRPr lang="en-US" sz="160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45022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BDX experiment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M. </a:t>
                      </a:r>
                      <a:r>
                        <a:rPr lang="en-US" sz="1600" err="1"/>
                        <a:t>Spreafico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Prelim. Study </a:t>
                      </a:r>
                      <a:r>
                        <a:rPr lang="en-US" sz="1600">
                          <a:sym typeface="Wingdings 3" panose="05040102010807070707" pitchFamily="18" charset="2"/>
                        </a:rPr>
                        <a:t> expanded reach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0781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BSM with secondary beams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M. Bondi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Competitive with current hadron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48872"/>
                  </a:ext>
                </a:extLst>
              </a:tr>
              <a:tr h="305820">
                <a:tc>
                  <a:txBody>
                    <a:bodyPr/>
                    <a:lstStyle/>
                    <a:p>
                      <a:r>
                        <a:rPr lang="en-US" sz="1600"/>
                        <a:t>Vector currents in e-A scattering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A. Ashkenazi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Few GeV beam energy relevant to </a:t>
                      </a:r>
                      <a:r>
                        <a:rPr lang="en-US" sz="160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600">
                          <a:latin typeface="+mn-lt"/>
                        </a:rPr>
                        <a:t> program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3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7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7FE1-AAB4-AE49-6C8A-3E416919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/>
          <a:p>
            <a:r>
              <a:rPr lang="en-US"/>
              <a:t>Primakoff Production Experiments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29F56-4C5C-46A4-F515-18A6C8034809}"/>
              </a:ext>
            </a:extLst>
          </p:cNvPr>
          <p:cNvSpPr txBox="1"/>
          <p:nvPr/>
        </p:nvSpPr>
        <p:spPr>
          <a:xfrm>
            <a:off x="11130197" y="1310696"/>
            <a:ext cx="1244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By L. Gan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788FCE-1EF9-83FE-F4CC-44D0FCC14198}"/>
                  </a:ext>
                </a:extLst>
              </p:cNvPr>
              <p:cNvSpPr txBox="1"/>
              <p:nvPr/>
            </p:nvSpPr>
            <p:spPr>
              <a:xfrm>
                <a:off x="559251" y="849276"/>
                <a:ext cx="111097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Primakoff production off an electron target will eliminate all nuclear backgrounds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788FCE-1EF9-83FE-F4CC-44D0FCC1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51" y="849276"/>
                <a:ext cx="11109740" cy="407099"/>
              </a:xfrm>
              <a:prstGeom prst="rect">
                <a:avLst/>
              </a:prstGeom>
              <a:blipFill>
                <a:blip r:embed="rId2"/>
                <a:stretch>
                  <a:fillRect l="-494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D70CC42F-45CD-51E0-573F-F5A2823FD8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867716"/>
                  </p:ext>
                </p:extLst>
              </p:nvPr>
            </p:nvGraphicFramePr>
            <p:xfrm>
              <a:off x="5516001" y="2699800"/>
              <a:ext cx="5257800" cy="169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704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62296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41372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/>
                        </a:p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37288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D70CC42F-45CD-51E0-573F-F5A2823FD8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867716"/>
                  </p:ext>
                </p:extLst>
              </p:nvPr>
            </p:nvGraphicFramePr>
            <p:xfrm>
              <a:off x="5516001" y="2699800"/>
              <a:ext cx="5257800" cy="169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704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62296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41372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874" t="-7353" r="-1932" b="-313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1" t="-68868" r="-196246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769" t="-68868" r="-57967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1" t="-170476" r="-19624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769" t="-170476" r="-5796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874FC19-B56C-CFE2-5DA7-E83304EE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46" y="1350471"/>
            <a:ext cx="3762754" cy="3117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7B0490-AD9A-A928-1CAA-ED74ADC497A2}"/>
              </a:ext>
            </a:extLst>
          </p:cNvPr>
          <p:cNvSpPr txBox="1"/>
          <p:nvPr/>
        </p:nvSpPr>
        <p:spPr>
          <a:xfrm>
            <a:off x="559251" y="4554708"/>
            <a:ext cx="9058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Primakoff production of light scalar or pseudoscalar boson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BBFEA-9917-447B-218A-A34962E82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024" y="4942151"/>
            <a:ext cx="3522998" cy="1583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9C2940-A4E5-DC07-D404-9B76CB9D0787}"/>
              </a:ext>
            </a:extLst>
          </p:cNvPr>
          <p:cNvSpPr txBox="1"/>
          <p:nvPr/>
        </p:nvSpPr>
        <p:spPr>
          <a:xfrm>
            <a:off x="5516001" y="5016128"/>
            <a:ext cx="5466324" cy="1477328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Very forward angles to reduce QCD background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8F243452-782A-34D5-8777-9120D8C34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956" y="1268545"/>
            <a:ext cx="4463890" cy="1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F6C0-EA3E-C307-CB49-405D1F85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Photo-Production of J/</a:t>
            </a:r>
            <a:r>
              <a:rPr lang="en-US">
                <a:latin typeface="Symbol" pitchFamily="2" charset="2"/>
              </a:rPr>
              <a:t>y </a:t>
            </a:r>
            <a:r>
              <a:rPr lang="en-US">
                <a:latin typeface="+mj-lt"/>
              </a:rPr>
              <a:t>with a Polarized beam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E0B61-0909-0985-1D29-5F11EB4993B4}"/>
              </a:ext>
            </a:extLst>
          </p:cNvPr>
          <p:cNvSpPr txBox="1"/>
          <p:nvPr/>
        </p:nvSpPr>
        <p:spPr>
          <a:xfrm>
            <a:off x="343458" y="825027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HE: High photon flux and polarization at Hall D:</a:t>
            </a:r>
          </a:p>
        </p:txBody>
      </p: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BA9D63EB-ABC7-C0D6-2DC8-665DB62B5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10" y="1328831"/>
            <a:ext cx="3133049" cy="2174536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67668D90-AFBE-6BB7-0AF4-3D370C56E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87" y="1308441"/>
            <a:ext cx="3133050" cy="2200903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3104855F-60E3-08D0-0BAA-D550FB055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85" y="1308441"/>
            <a:ext cx="3209299" cy="2401885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6146FAE4-FC75-3C98-7BFE-8C1D9CDB1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045" y="3868403"/>
            <a:ext cx="3715321" cy="25714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397FBD9-5A85-9A52-0A02-C3845BE8188F}"/>
              </a:ext>
            </a:extLst>
          </p:cNvPr>
          <p:cNvGrpSpPr/>
          <p:nvPr/>
        </p:nvGrpSpPr>
        <p:grpSpPr>
          <a:xfrm>
            <a:off x="343458" y="3548455"/>
            <a:ext cx="6980069" cy="2859680"/>
            <a:chOff x="343458" y="3548455"/>
            <a:chExt cx="6980069" cy="2859680"/>
          </a:xfrm>
        </p:grpSpPr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33B3F8AC-D085-E7B6-7230-AC94F990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10" y="3962876"/>
              <a:ext cx="6380017" cy="244525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44BE3B-8404-0A52-DC7C-54249A30BA21}"/>
                </a:ext>
              </a:extLst>
            </p:cNvPr>
            <p:cNvSpPr txBox="1"/>
            <p:nvPr/>
          </p:nvSpPr>
          <p:spPr>
            <a:xfrm>
              <a:off x="343458" y="3548455"/>
              <a:ext cx="2219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90000"/>
                </a:lnSpc>
                <a:buFont typeface="Wingdings" pitchFamily="2" charset="2"/>
                <a:buChar char="q"/>
              </a:pPr>
              <a:r>
                <a:rPr lang="en-US" sz="2000" b="1">
                  <a:solidFill>
                    <a:schemeClr val="tx2">
                      <a:lumMod val="75000"/>
                    </a:schemeClr>
                  </a:solidFill>
                </a:rPr>
                <a:t>HE @ 22 GeV: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6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B39D-4B66-02EB-2D80-D90E6ADF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J/</a:t>
            </a:r>
            <a:r>
              <a:rPr lang="en-US">
                <a:latin typeface="Symbol" pitchFamily="2" charset="2"/>
              </a:rPr>
              <a:t>y </a:t>
            </a:r>
            <a:r>
              <a:rPr lang="en-US">
                <a:latin typeface="+mj-lt"/>
              </a:rPr>
              <a:t>– Away from the Threshold</a:t>
            </a:r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6925F70-923F-E42A-6342-83CEC7826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5" y="1281635"/>
            <a:ext cx="7772400" cy="3791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37F2A1-AFC1-DE46-3EF4-2B58787AFFFC}"/>
              </a:ext>
            </a:extLst>
          </p:cNvPr>
          <p:cNvSpPr txBox="1"/>
          <p:nvPr/>
        </p:nvSpPr>
        <p:spPr>
          <a:xfrm>
            <a:off x="343458" y="825027"/>
            <a:ext cx="79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HE: Precision charmonium production beyond the threshold: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ED9B31-173E-74DE-15CD-3DA694DA094A}"/>
              </a:ext>
            </a:extLst>
          </p:cNvPr>
          <p:cNvGrpSpPr/>
          <p:nvPr/>
        </p:nvGrpSpPr>
        <p:grpSpPr>
          <a:xfrm>
            <a:off x="343458" y="2644469"/>
            <a:ext cx="11819352" cy="4051579"/>
            <a:chOff x="343458" y="2644469"/>
            <a:chExt cx="11819352" cy="40515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2D969B-049A-EB7C-ECE5-CFAC49D1875F}"/>
                </a:ext>
              </a:extLst>
            </p:cNvPr>
            <p:cNvSpPr txBox="1"/>
            <p:nvPr/>
          </p:nvSpPr>
          <p:spPr>
            <a:xfrm>
              <a:off x="8823029" y="5635478"/>
              <a:ext cx="275428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90000"/>
                </a:lnSpc>
                <a:buSzPct val="110000"/>
                <a:buFont typeface="Wingdings" pitchFamily="2" charset="2"/>
                <a:buChar char="§"/>
              </a:pPr>
              <a:r>
                <a:rPr lang="en-US">
                  <a:solidFill>
                    <a:srgbClr val="0070C0"/>
                  </a:solidFill>
                </a:rPr>
                <a:t>Large  </a:t>
              </a:r>
              <a:r>
                <a:rPr lang="en-US">
                  <a:solidFill>
                    <a:srgbClr val="0070C0"/>
                  </a:solidFill>
                  <a:latin typeface="Symbol" pitchFamily="2" charset="2"/>
                </a:rPr>
                <a:t>x</a:t>
              </a:r>
              <a:r>
                <a:rPr lang="en-US">
                  <a:solidFill>
                    <a:srgbClr val="0070C0"/>
                  </a:solidFill>
                </a:rPr>
                <a:t>  and small -t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D2F57F-1960-E48B-02BE-A3562F2F0D21}"/>
                </a:ext>
              </a:extLst>
            </p:cNvPr>
            <p:cNvSpPr txBox="1"/>
            <p:nvPr/>
          </p:nvSpPr>
          <p:spPr>
            <a:xfrm>
              <a:off x="8823029" y="5958805"/>
              <a:ext cx="2845651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90000"/>
                </a:lnSpc>
                <a:buSzPct val="110000"/>
                <a:buFont typeface="Wingdings" pitchFamily="2" charset="2"/>
                <a:buChar char="§"/>
              </a:pPr>
              <a:r>
                <a:rPr lang="en-US" dirty="0">
                  <a:solidFill>
                    <a:srgbClr val="0070C0"/>
                  </a:solidFill>
                </a:rPr>
                <a:t>Need the phase space </a:t>
              </a:r>
            </a:p>
            <a:p>
              <a:pPr>
                <a:lnSpc>
                  <a:spcPct val="90000"/>
                </a:lnSpc>
                <a:buSzPct val="110000"/>
              </a:pPr>
              <a:r>
                <a:rPr lang="en-US" dirty="0">
                  <a:solidFill>
                    <a:srgbClr val="0070C0"/>
                  </a:solidFill>
                </a:rPr>
                <a:t>     – the energy upgrade!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AAC7EE3-5C0B-623A-65B9-6E0A38B71F8D}"/>
                </a:ext>
              </a:extLst>
            </p:cNvPr>
            <p:cNvGrpSpPr/>
            <p:nvPr/>
          </p:nvGrpSpPr>
          <p:grpSpPr>
            <a:xfrm>
              <a:off x="8584803" y="2644469"/>
              <a:ext cx="3578007" cy="2785208"/>
              <a:chOff x="8587301" y="4341748"/>
              <a:chExt cx="3234548" cy="2565193"/>
            </a:xfrm>
          </p:grpSpPr>
          <p:pic>
            <p:nvPicPr>
              <p:cNvPr id="6" name="Picture 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9210DBF7-4B94-22CA-DD5C-6DEE20702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87301" y="4341748"/>
                <a:ext cx="3234548" cy="2565193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82E275-87DD-AB6C-9AB5-142C70D26C04}"/>
                  </a:ext>
                </a:extLst>
              </p:cNvPr>
              <p:cNvSpPr/>
              <p:nvPr/>
            </p:nvSpPr>
            <p:spPr>
              <a:xfrm>
                <a:off x="8958800" y="6211116"/>
                <a:ext cx="2333752" cy="511722"/>
              </a:xfrm>
              <a:prstGeom prst="ellipse">
                <a:avLst/>
              </a:prstGeom>
              <a:solidFill>
                <a:srgbClr val="92D050">
                  <a:alpha val="34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55BF808-05DC-2D62-EC4A-7AE8A9270F03}"/>
                </a:ext>
              </a:extLst>
            </p:cNvPr>
            <p:cNvGrpSpPr/>
            <p:nvPr/>
          </p:nvGrpSpPr>
          <p:grpSpPr>
            <a:xfrm>
              <a:off x="343458" y="5160212"/>
              <a:ext cx="7587333" cy="1535836"/>
              <a:chOff x="343458" y="5160212"/>
              <a:chExt cx="7587333" cy="153583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9AC6A1-AB34-EA17-29FC-1B9C972D9B2A}"/>
                  </a:ext>
                </a:extLst>
              </p:cNvPr>
              <p:cNvSpPr txBox="1"/>
              <p:nvPr/>
            </p:nvSpPr>
            <p:spPr>
              <a:xfrm>
                <a:off x="343458" y="5160212"/>
                <a:ext cx="7587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Wingdings" pitchFamily="2" charset="2"/>
                  <a:buChar char="q"/>
                </a:pP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</a:rPr>
                  <a:t>Better separation of hadron property from production J</a:t>
                </a: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Symbol" pitchFamily="2" charset="2"/>
                  </a:rPr>
                  <a:t>/y: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606A5B0-3549-FA69-5C69-DB0A4F14AF43}"/>
                  </a:ext>
                </a:extLst>
              </p:cNvPr>
              <p:cNvGrpSpPr/>
              <p:nvPr/>
            </p:nvGrpSpPr>
            <p:grpSpPr>
              <a:xfrm>
                <a:off x="1717028" y="5616820"/>
                <a:ext cx="3339665" cy="1079228"/>
                <a:chOff x="1245464" y="1607784"/>
                <a:chExt cx="7204999" cy="2586242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1794060E-6720-AB9A-02A5-E55DB9882C79}"/>
                    </a:ext>
                  </a:extLst>
                </p:cNvPr>
                <p:cNvGrpSpPr/>
                <p:nvPr/>
              </p:nvGrpSpPr>
              <p:grpSpPr>
                <a:xfrm>
                  <a:off x="1245464" y="1850367"/>
                  <a:ext cx="4891790" cy="1425267"/>
                  <a:chOff x="1343185" y="1889992"/>
                  <a:chExt cx="4891790" cy="142526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E7036479-3793-546D-2E4A-01C0D2C025A1}"/>
                      </a:ext>
                    </a:extLst>
                  </p:cNvPr>
                  <p:cNvGrpSpPr/>
                  <p:nvPr/>
                </p:nvGrpSpPr>
                <p:grpSpPr>
                  <a:xfrm>
                    <a:off x="1343185" y="1889992"/>
                    <a:ext cx="4891790" cy="1054915"/>
                    <a:chOff x="1343185" y="1889992"/>
                    <a:chExt cx="4891790" cy="1054915"/>
                  </a:xfrm>
                </p:grpSpPr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861FCDBF-944B-A4CE-B59D-4A31827EA9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43185" y="2131092"/>
                      <a:ext cx="487220" cy="49296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8" name="Right Arrow 47">
                      <a:extLst>
                        <a:ext uri="{FF2B5EF4-FFF2-40B4-BE49-F238E27FC236}">
                          <a16:creationId xmlns:a16="http://schemas.microsoft.com/office/drawing/2014/main" id="{6867B0A8-237D-31BF-366C-9251506C2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6689" y="2322710"/>
                      <a:ext cx="1143000" cy="246482"/>
                    </a:xfrm>
                    <a:prstGeom prst="rightArrow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49" name="Picture 48">
                      <a:extLst>
                        <a:ext uri="{FF2B5EF4-FFF2-40B4-BE49-F238E27FC236}">
                          <a16:creationId xmlns:a16="http://schemas.microsoft.com/office/drawing/2014/main" id="{042136BE-F127-0601-42D9-C774AE6E6B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47755" y="1889992"/>
                      <a:ext cx="487220" cy="49296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0" name="Right Arrow 49">
                      <a:extLst>
                        <a:ext uri="{FF2B5EF4-FFF2-40B4-BE49-F238E27FC236}">
                          <a16:creationId xmlns:a16="http://schemas.microsoft.com/office/drawing/2014/main" id="{A24A19FF-A52E-C3C9-8619-3832E5AA3FB7}"/>
                        </a:ext>
                      </a:extLst>
                    </p:cNvPr>
                    <p:cNvSpPr/>
                    <p:nvPr/>
                  </p:nvSpPr>
                  <p:spPr>
                    <a:xfrm rot="21202500">
                      <a:off x="4374670" y="2191902"/>
                      <a:ext cx="1143000" cy="246482"/>
                    </a:xfrm>
                    <a:prstGeom prst="rightArrow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99518890-C3C8-7E42-75BD-044F56D22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19232" y="2567230"/>
                      <a:ext cx="1853979" cy="323166"/>
                    </a:xfrm>
                    <a:prstGeom prst="line">
                      <a:avLst/>
                    </a:prstGeom>
                    <a:ln w="508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E542E0B-F295-FF87-B9F7-0BCCA4AB2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8670" y="2321653"/>
                      <a:ext cx="653315" cy="245577"/>
                    </a:xfrm>
                    <a:prstGeom prst="ellipse">
                      <a:avLst/>
                    </a:prstGeom>
                    <a:solidFill>
                      <a:srgbClr val="1E3E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67C06176-1346-E2F3-F472-1EC716E910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45771" y="2814068"/>
                      <a:ext cx="682302" cy="12735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4" name="Picture 53">
                      <a:extLst>
                        <a:ext uri="{FF2B5EF4-FFF2-40B4-BE49-F238E27FC236}">
                          <a16:creationId xmlns:a16="http://schemas.microsoft.com/office/drawing/2014/main" id="{ECB3E553-81B4-A1A8-14A9-E57BA4EDC0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54989" y="2703607"/>
                      <a:ext cx="406400" cy="2413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Picture 54">
                      <a:extLst>
                        <a:ext uri="{FF2B5EF4-FFF2-40B4-BE49-F238E27FC236}">
                          <a16:creationId xmlns:a16="http://schemas.microsoft.com/office/drawing/2014/main" id="{36352D18-A8A9-5F00-0FAB-B2103C9BC6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585421" y="1895033"/>
                      <a:ext cx="520700" cy="254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403A859A-E2C1-CAF6-38F4-9E411EB56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319232" y="3061259"/>
                    <a:ext cx="1524000" cy="25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2B97058D-D9A4-697D-B3E1-409D7B9C5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7084" y="1843481"/>
                  <a:ext cx="533400" cy="241300"/>
                </a:xfrm>
                <a:prstGeom prst="rect">
                  <a:avLst/>
                </a:prstGeom>
              </p:spPr>
            </p:pic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386E718E-FE6D-F672-246B-B548456BA2DD}"/>
                    </a:ext>
                  </a:extLst>
                </p:cNvPr>
                <p:cNvGrpSpPr/>
                <p:nvPr/>
              </p:nvGrpSpPr>
              <p:grpSpPr>
                <a:xfrm>
                  <a:off x="5962173" y="1607784"/>
                  <a:ext cx="2488290" cy="2586242"/>
                  <a:chOff x="6054810" y="1648301"/>
                  <a:chExt cx="2488290" cy="2586242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2D4730D0-2180-15B1-803E-CD8180EB10A8}"/>
                      </a:ext>
                    </a:extLst>
                  </p:cNvPr>
                  <p:cNvGrpSpPr/>
                  <p:nvPr/>
                </p:nvGrpSpPr>
                <p:grpSpPr>
                  <a:xfrm>
                    <a:off x="6054810" y="1648301"/>
                    <a:ext cx="2488290" cy="2586242"/>
                    <a:chOff x="6054810" y="1648301"/>
                    <a:chExt cx="2488290" cy="2586242"/>
                  </a:xfrm>
                </p:grpSpPr>
                <p:pic>
                  <p:nvPicPr>
                    <p:cNvPr id="41" name="Picture 1" descr="page1image34977008">
                      <a:extLst>
                        <a:ext uri="{FF2B5EF4-FFF2-40B4-BE49-F238E27FC236}">
                          <a16:creationId xmlns:a16="http://schemas.microsoft.com/office/drawing/2014/main" id="{97928EE5-8B05-92ED-B718-EE23A4E75A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30100" y="2338172"/>
                      <a:ext cx="939800" cy="1206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50800" dir="5400000" algn="ctr" rotWithShape="0">
                        <a:srgbClr val="00B0F0">
                          <a:alpha val="77000"/>
                        </a:srgbClr>
                      </a:outerShdw>
                    </a:effectLst>
                  </p:spPr>
                </p:pic>
                <p:sp>
                  <p:nvSpPr>
                    <p:cNvPr id="42" name="Left Arrow 41">
                      <a:extLst>
                        <a:ext uri="{FF2B5EF4-FFF2-40B4-BE49-F238E27FC236}">
                          <a16:creationId xmlns:a16="http://schemas.microsoft.com/office/drawing/2014/main" id="{E2C07C9E-5B83-5E62-E646-A7EE9F658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4140" y="2824257"/>
                      <a:ext cx="1388960" cy="234329"/>
                    </a:xfrm>
                    <a:prstGeom prst="lef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5F116AA8-AEFC-03AB-B079-F4C058E915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03136" y="1648301"/>
                      <a:ext cx="351004" cy="796140"/>
                    </a:xfrm>
                    <a:prstGeom prst="straightConnector1">
                      <a:avLst/>
                    </a:prstGeom>
                    <a:ln w="41275">
                      <a:solidFill>
                        <a:srgbClr val="1E3E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D633E2A1-8993-AC36-879B-72239B3A46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054810" y="3354089"/>
                      <a:ext cx="372540" cy="880454"/>
                    </a:xfrm>
                    <a:prstGeom prst="straightConnector1">
                      <a:avLst/>
                    </a:prstGeom>
                    <a:ln w="41275">
                      <a:solidFill>
                        <a:srgbClr val="1E3E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4448F6B4-E5F1-6820-9F72-4B978B75A7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320600" y="3887715"/>
                    <a:ext cx="558800" cy="2413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B1F2E85E-A7C7-1879-6E31-47C782B42E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61463" y="3168824"/>
                  <a:ext cx="558800" cy="241300"/>
                </a:xfrm>
                <a:prstGeom prst="rect">
                  <a:avLst/>
                </a:prstGeom>
              </p:spPr>
            </p:pic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BA84819-9F3C-ABB0-A411-91EAE84002FB}"/>
                  </a:ext>
                </a:extLst>
              </p:cNvPr>
              <p:cNvSpPr txBox="1"/>
              <p:nvPr/>
            </p:nvSpPr>
            <p:spPr>
              <a:xfrm>
                <a:off x="5196400" y="6014706"/>
                <a:ext cx="2329484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>
                    <a:solidFill>
                      <a:srgbClr val="0070C0"/>
                    </a:solidFill>
                  </a:rPr>
                  <a:t>Photon, lepton, pion, …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8B1A7A3-BD81-9F68-FA30-C0736C5DF84D}"/>
              </a:ext>
            </a:extLst>
          </p:cNvPr>
          <p:cNvSpPr txBox="1"/>
          <p:nvPr/>
        </p:nvSpPr>
        <p:spPr>
          <a:xfrm>
            <a:off x="8823029" y="894822"/>
            <a:ext cx="3050835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Trace anomaly</a:t>
            </a:r>
          </a:p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Gravitational form factors</a:t>
            </a:r>
          </a:p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Proton mass radius</a:t>
            </a:r>
          </a:p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Proton radius of quark, </a:t>
            </a:r>
          </a:p>
          <a:p>
            <a:pPr>
              <a:lnSpc>
                <a:spcPct val="90000"/>
              </a:lnSpc>
              <a:buSzPct val="110000"/>
            </a:pPr>
            <a:r>
              <a:rPr lang="en-US">
                <a:solidFill>
                  <a:srgbClr val="0070C0"/>
                </a:solidFill>
              </a:rPr>
              <a:t>                or gluon density, </a:t>
            </a:r>
          </a:p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31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AEB0-D539-0D40-C207-969BB3E9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DA1D1A-D331-B6CC-05F5-2D4744C822E4}"/>
              </a:ext>
            </a:extLst>
          </p:cNvPr>
          <p:cNvGrpSpPr/>
          <p:nvPr/>
        </p:nvGrpSpPr>
        <p:grpSpPr>
          <a:xfrm>
            <a:off x="540970" y="906971"/>
            <a:ext cx="11647855" cy="4570007"/>
            <a:chOff x="506765" y="957690"/>
            <a:chExt cx="8925334" cy="45700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D88F3-7A56-21C3-ADBF-D3B76AB7D0F9}"/>
                </a:ext>
              </a:extLst>
            </p:cNvPr>
            <p:cNvSpPr txBox="1"/>
            <p:nvPr/>
          </p:nvSpPr>
          <p:spPr>
            <a:xfrm>
              <a:off x="506765" y="957690"/>
              <a:ext cx="8383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cs typeface="Arial Rounded MT Bold"/>
                </a:rPr>
                <a:t>CEBAF 20+ GeV upgrade </a:t>
              </a:r>
              <a:r>
                <a:rPr lang="en-US" sz="2000" b="1">
                  <a:solidFill>
                    <a:schemeClr val="tx2">
                      <a:lumMod val="75000"/>
                    </a:schemeClr>
                  </a:solidFill>
                  <a:cs typeface="Arial Rounded MT Bold"/>
                </a:rPr>
                <a:t>is technically feasible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B469A6-BD68-41C0-8ADE-652C5E52987D}"/>
                </a:ext>
              </a:extLst>
            </p:cNvPr>
            <p:cNvSpPr txBox="1"/>
            <p:nvPr/>
          </p:nvSpPr>
          <p:spPr>
            <a:xfrm>
              <a:off x="506765" y="1529352"/>
              <a:ext cx="8383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2000" b="1">
                  <a:solidFill>
                    <a:schemeClr val="tx2">
                      <a:lumMod val="75000"/>
                    </a:schemeClr>
                  </a:solidFill>
                  <a:cs typeface="Arial Rounded MT Bold"/>
                </a:rPr>
                <a:t>There is a strong science for such an upgrade: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3DAEB5-66DD-70DB-5CD0-EC436E16E4F9}"/>
                </a:ext>
              </a:extLst>
            </p:cNvPr>
            <p:cNvSpPr txBox="1"/>
            <p:nvPr/>
          </p:nvSpPr>
          <p:spPr>
            <a:xfrm>
              <a:off x="506765" y="5127587"/>
              <a:ext cx="8925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q"/>
              </a:pPr>
              <a:r>
                <a:rPr lang="en-US" sz="2000" b="1">
                  <a:solidFill>
                    <a:schemeClr val="tx2">
                      <a:lumMod val="75000"/>
                    </a:schemeClr>
                  </a:solidFill>
                  <a:cs typeface="Arial Rounded MT Bold"/>
                </a:rPr>
                <a:t>More simulations and hard work are needed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19AE89-145A-4F98-9178-1E7EE9D07C07}"/>
              </a:ext>
            </a:extLst>
          </p:cNvPr>
          <p:cNvSpPr txBox="1"/>
          <p:nvPr/>
        </p:nvSpPr>
        <p:spPr>
          <a:xfrm>
            <a:off x="5319741" y="5689419"/>
            <a:ext cx="2090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Rounded MT Bold"/>
                <a:cs typeface="Arial Rounded MT Bold"/>
              </a:rPr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AF2730-FBAE-371B-72F7-F15871B05195}"/>
              </a:ext>
            </a:extLst>
          </p:cNvPr>
          <p:cNvSpPr txBox="1"/>
          <p:nvPr/>
        </p:nvSpPr>
        <p:spPr>
          <a:xfrm>
            <a:off x="1143534" y="1941511"/>
            <a:ext cx="10868645" cy="34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  <a:latin typeface="+mj-lt"/>
              </a:rPr>
              <a:t>Many new charmonium states, so-called “XYZ states,” could be directly observed/tested at </a:t>
            </a:r>
            <a:r>
              <a:rPr lang="en-US" err="1">
                <a:solidFill>
                  <a:srgbClr val="0070C0"/>
                </a:solidFill>
                <a:latin typeface="+mj-lt"/>
              </a:rPr>
              <a:t>JLab</a:t>
            </a:r>
            <a:endParaRPr lang="en-US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10000"/>
              </a:lnSpc>
              <a:buSzPct val="110000"/>
            </a:pPr>
            <a:r>
              <a:rPr lang="en-US">
                <a:solidFill>
                  <a:srgbClr val="0070C0"/>
                </a:solidFill>
                <a:latin typeface="+mj-lt"/>
              </a:rPr>
              <a:t>	 – Fundamental question on how hadrons are </a:t>
            </a:r>
            <a:r>
              <a:rPr lang="en-US">
                <a:solidFill>
                  <a:srgbClr val="0070C0"/>
                </a:solidFill>
              </a:rPr>
              <a:t>emerged?</a:t>
            </a:r>
            <a:endParaRPr lang="en-US">
              <a:solidFill>
                <a:srgbClr val="0070C0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  <a:latin typeface="+mj-lt"/>
              </a:rPr>
              <a:t>Uniquely determine the sign of gluon polarization </a:t>
            </a:r>
          </a:p>
          <a:p>
            <a:pPr>
              <a:lnSpc>
                <a:spcPct val="110000"/>
              </a:lnSpc>
              <a:buSzPct val="110000"/>
            </a:pPr>
            <a:r>
              <a:rPr lang="en-US">
                <a:solidFill>
                  <a:srgbClr val="0070C0"/>
                </a:solidFill>
                <a:latin typeface="+mj-lt"/>
              </a:rPr>
              <a:t>	 – Critically important for understanding the “proton spin”</a:t>
            </a:r>
          </a:p>
          <a:p>
            <a:pPr marL="285750" indent="-285750">
              <a:lnSpc>
                <a:spcPct val="11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  <a:latin typeface="+mj-lt"/>
              </a:rPr>
              <a:t>Explore the anti-shadowing phenomenon </a:t>
            </a:r>
          </a:p>
          <a:p>
            <a:pPr>
              <a:lnSpc>
                <a:spcPct val="110000"/>
              </a:lnSpc>
              <a:buSzPct val="110000"/>
            </a:pPr>
            <a:r>
              <a:rPr lang="en-US">
                <a:solidFill>
                  <a:srgbClr val="0070C0"/>
                </a:solidFill>
                <a:latin typeface="+mj-lt"/>
              </a:rPr>
              <a:t>	</a:t>
            </a:r>
            <a:r>
              <a:rPr lang="en-US">
                <a:solidFill>
                  <a:srgbClr val="0070C0"/>
                </a:solidFill>
              </a:rPr>
              <a:t> – a chance to solve the multi-decade mystery</a:t>
            </a:r>
            <a:endParaRPr lang="en-US">
              <a:solidFill>
                <a:srgbClr val="0070C0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  <a:latin typeface="+mj-lt"/>
              </a:rPr>
              <a:t>Allow 𝝅</a:t>
            </a:r>
            <a:r>
              <a:rPr lang="en-US" baseline="30000">
                <a:solidFill>
                  <a:srgbClr val="0070C0"/>
                </a:solidFill>
                <a:latin typeface="+mj-lt"/>
              </a:rPr>
              <a:t>0</a:t>
            </a:r>
            <a:r>
              <a:rPr lang="en-US">
                <a:solidFill>
                  <a:srgbClr val="0070C0"/>
                </a:solidFill>
                <a:latin typeface="+mj-lt"/>
              </a:rPr>
              <a:t> Primakoff production off an electron target</a:t>
            </a:r>
          </a:p>
          <a:p>
            <a:pPr>
              <a:lnSpc>
                <a:spcPct val="110000"/>
              </a:lnSpc>
              <a:buSzPct val="110000"/>
            </a:pPr>
            <a:r>
              <a:rPr lang="en-US">
                <a:solidFill>
                  <a:srgbClr val="0070C0"/>
                </a:solidFill>
                <a:latin typeface="+mj-lt"/>
              </a:rPr>
              <a:t>	</a:t>
            </a:r>
            <a:r>
              <a:rPr lang="en-US">
                <a:solidFill>
                  <a:srgbClr val="0070C0"/>
                </a:solidFill>
              </a:rPr>
              <a:t> – help eliminate nuclear background</a:t>
            </a:r>
            <a:endParaRPr lang="en-US">
              <a:solidFill>
                <a:srgbClr val="0070C0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  <a:latin typeface="+mj-lt"/>
              </a:rPr>
              <a:t>Precision charmonium production near threshold in lepton-hadron collisions </a:t>
            </a:r>
          </a:p>
          <a:p>
            <a:pPr>
              <a:lnSpc>
                <a:spcPct val="110000"/>
              </a:lnSpc>
              <a:buSzPct val="110000"/>
            </a:pPr>
            <a:r>
              <a:rPr lang="en-US">
                <a:solidFill>
                  <a:srgbClr val="0070C0"/>
                </a:solidFill>
                <a:latin typeface="+mj-lt"/>
              </a:rPr>
              <a:t>	</a:t>
            </a:r>
            <a:r>
              <a:rPr lang="en-US">
                <a:solidFill>
                  <a:srgbClr val="0070C0"/>
                </a:solidFill>
              </a:rPr>
              <a:t> – </a:t>
            </a:r>
            <a:r>
              <a:rPr lang="en-US">
                <a:solidFill>
                  <a:srgbClr val="0070C0"/>
                </a:solidFill>
                <a:latin typeface="+mj-lt"/>
              </a:rPr>
              <a:t>as a precision probe of fundamental hadron properties and its tomography</a:t>
            </a:r>
          </a:p>
          <a:p>
            <a:pPr>
              <a:lnSpc>
                <a:spcPct val="110000"/>
              </a:lnSpc>
            </a:pP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90A26C-3EC9-13FA-BE47-FCFB7727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510909"/>
          </a:xfrm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High Energy Workshop Series 2022</a:t>
            </a:r>
          </a:p>
        </p:txBody>
      </p:sp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7E1767-3DB9-9A3C-8AB4-09A2E79F5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42" y="3251192"/>
            <a:ext cx="1664081" cy="1175362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39E58-E753-A40F-A2B3-7CE6DF82AFEE}"/>
              </a:ext>
            </a:extLst>
          </p:cNvPr>
          <p:cNvSpPr txBox="1"/>
          <p:nvPr/>
        </p:nvSpPr>
        <p:spPr>
          <a:xfrm>
            <a:off x="2837162" y="3384895"/>
            <a:ext cx="313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F24"/>
                </a:solidFill>
              </a:rPr>
              <a:t>Hadron Spectroscopy with a CEBAF Energy Upgrade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A5F4E-CE5A-5DD0-2396-2FB9D1BF01B0}"/>
              </a:ext>
            </a:extLst>
          </p:cNvPr>
          <p:cNvSpPr txBox="1"/>
          <p:nvPr/>
        </p:nvSpPr>
        <p:spPr>
          <a:xfrm>
            <a:off x="2837163" y="5079477"/>
            <a:ext cx="2659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F24"/>
                </a:solidFill>
              </a:rPr>
              <a:t>The Next Generation of 3D Imaging</a:t>
            </a:r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12C3795E-DA8F-2EFB-D233-2C3B0F400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6" y="4944380"/>
            <a:ext cx="1699137" cy="1130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565735A-562D-7880-F25E-3AB24A91B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51" y="1410123"/>
            <a:ext cx="1699137" cy="12422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52563-A2E3-5D94-DC34-5C11B32CA32A}"/>
              </a:ext>
            </a:extLst>
          </p:cNvPr>
          <p:cNvSpPr txBox="1"/>
          <p:nvPr/>
        </p:nvSpPr>
        <p:spPr>
          <a:xfrm>
            <a:off x="8509401" y="1399267"/>
            <a:ext cx="3408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F24"/>
                </a:solidFill>
              </a:rPr>
              <a:t>Science at Mid x: Anti-shadowing and the Role of the Sea</a:t>
            </a:r>
          </a:p>
        </p:txBody>
      </p:sp>
      <p:pic>
        <p:nvPicPr>
          <p:cNvPr id="10" name="Picture 9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3F7D57CE-FB22-8905-7C73-2CEC23914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51" y="3251192"/>
            <a:ext cx="1699137" cy="1175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6A190A-4C07-862F-1E40-5A9F3EF6E200}"/>
              </a:ext>
            </a:extLst>
          </p:cNvPr>
          <p:cNvSpPr txBox="1"/>
          <p:nvPr/>
        </p:nvSpPr>
        <p:spPr>
          <a:xfrm>
            <a:off x="8509401" y="3323605"/>
            <a:ext cx="3139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F24"/>
                </a:solidFill>
              </a:rPr>
              <a:t>Physics Beyond the Standard Model</a:t>
            </a:r>
          </a:p>
        </p:txBody>
      </p:sp>
      <p:pic>
        <p:nvPicPr>
          <p:cNvPr id="12" name="Picture 6" descr="graphic of molicules on a scale ">
            <a:extLst>
              <a:ext uri="{FF2B5EF4-FFF2-40B4-BE49-F238E27FC236}">
                <a16:creationId xmlns:a16="http://schemas.microsoft.com/office/drawing/2014/main" id="{B2C52C48-4E33-AA15-591B-50DF9B56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50" y="5005507"/>
            <a:ext cx="1699137" cy="10694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EAD1C1-BB0F-1D4C-794D-741DB23FB77E}"/>
              </a:ext>
            </a:extLst>
          </p:cNvPr>
          <p:cNvSpPr txBox="1"/>
          <p:nvPr/>
        </p:nvSpPr>
        <p:spPr>
          <a:xfrm>
            <a:off x="8509401" y="5090142"/>
            <a:ext cx="307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F24"/>
                </a:solidFill>
              </a:rPr>
              <a:t>J/Psi and Beyond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DC152F0-3901-A2BB-6445-78D1EEBC8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36" y="1227517"/>
            <a:ext cx="1677793" cy="150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68C9B-E677-5148-AAE9-DBB180C30974}"/>
              </a:ext>
            </a:extLst>
          </p:cNvPr>
          <p:cNvSpPr txBox="1"/>
          <p:nvPr/>
        </p:nvSpPr>
        <p:spPr>
          <a:xfrm>
            <a:off x="2837162" y="1302286"/>
            <a:ext cx="2530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5F24"/>
                </a:solidFill>
              </a:rPr>
              <a:t>CEBAF FFA Upgrade – ‘Big Picture’</a:t>
            </a:r>
            <a:endParaRPr lang="en-US" b="1">
              <a:solidFill>
                <a:srgbClr val="005F2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9FBAA-8031-228D-6068-B65EEF9687A2}"/>
              </a:ext>
            </a:extLst>
          </p:cNvPr>
          <p:cNvSpPr txBox="1"/>
          <p:nvPr/>
        </p:nvSpPr>
        <p:spPr>
          <a:xfrm>
            <a:off x="3083360" y="1936380"/>
            <a:ext cx="2530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  <a:cs typeface="Arial" panose="020B0604020202020204" pitchFamily="34" charset="0"/>
              </a:rPr>
              <a:t>Recirculate 11 times to get to about 22 GeV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DB2B2-734D-CB67-D7E3-B239F32A2C28}"/>
              </a:ext>
            </a:extLst>
          </p:cNvPr>
          <p:cNvSpPr txBox="1"/>
          <p:nvPr/>
        </p:nvSpPr>
        <p:spPr>
          <a:xfrm>
            <a:off x="2837162" y="2580560"/>
            <a:ext cx="2891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See talk by Andrei </a:t>
            </a:r>
            <a:r>
              <a:rPr lang="en-US" sz="1600" err="1"/>
              <a:t>Seryi</a:t>
            </a: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79C1F-B436-19FD-90D4-3D01891CE005}"/>
              </a:ext>
            </a:extLst>
          </p:cNvPr>
          <p:cNvSpPr txBox="1"/>
          <p:nvPr/>
        </p:nvSpPr>
        <p:spPr>
          <a:xfrm>
            <a:off x="2837162" y="4037729"/>
            <a:ext cx="2681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June 16 &amp; 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1231E6-14EA-6993-8498-21E819954A33}"/>
              </a:ext>
            </a:extLst>
          </p:cNvPr>
          <p:cNvSpPr txBox="1"/>
          <p:nvPr/>
        </p:nvSpPr>
        <p:spPr>
          <a:xfrm>
            <a:off x="2837162" y="5725808"/>
            <a:ext cx="243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July 7 &amp;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D9819-CDF0-0A64-8B15-3261B41597DB}"/>
              </a:ext>
            </a:extLst>
          </p:cNvPr>
          <p:cNvSpPr txBox="1"/>
          <p:nvPr/>
        </p:nvSpPr>
        <p:spPr>
          <a:xfrm>
            <a:off x="8509401" y="2324841"/>
            <a:ext cx="207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July 22 &amp; 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DB9D4-E331-5B2C-E774-0DF350A303A1}"/>
              </a:ext>
            </a:extLst>
          </p:cNvPr>
          <p:cNvSpPr txBox="1"/>
          <p:nvPr/>
        </p:nvSpPr>
        <p:spPr>
          <a:xfrm>
            <a:off x="8571605" y="4001085"/>
            <a:ext cx="258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August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707B8E-EDBE-FF37-23EF-DDE37B5D250A}"/>
              </a:ext>
            </a:extLst>
          </p:cNvPr>
          <p:cNvSpPr txBox="1"/>
          <p:nvPr/>
        </p:nvSpPr>
        <p:spPr>
          <a:xfrm>
            <a:off x="8509401" y="5509653"/>
            <a:ext cx="2922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August 16 &amp; 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17C2DF-6C65-B964-5FEE-605977D9BEBF}"/>
              </a:ext>
            </a:extLst>
          </p:cNvPr>
          <p:cNvSpPr txBox="1"/>
          <p:nvPr/>
        </p:nvSpPr>
        <p:spPr>
          <a:xfrm>
            <a:off x="6361225" y="6179199"/>
            <a:ext cx="4296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70C0"/>
                </a:solidFill>
              </a:rPr>
              <a:t>https://</a:t>
            </a:r>
            <a:r>
              <a:rPr lang="en-US" sz="1600" err="1">
                <a:solidFill>
                  <a:srgbClr val="0070C0"/>
                </a:solidFill>
              </a:rPr>
              <a:t>www.jlab.org</a:t>
            </a:r>
            <a:r>
              <a:rPr lang="en-US" sz="1600">
                <a:solidFill>
                  <a:srgbClr val="0070C0"/>
                </a:solidFill>
              </a:rPr>
              <a:t>/conference/hews22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8401DD-E364-0B3F-D5F8-767AC55674EF}"/>
              </a:ext>
            </a:extLst>
          </p:cNvPr>
          <p:cNvSpPr txBox="1"/>
          <p:nvPr/>
        </p:nvSpPr>
        <p:spPr>
          <a:xfrm>
            <a:off x="7309364" y="894746"/>
            <a:ext cx="477085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0070C0"/>
                </a:solidFill>
              </a:rPr>
              <a:t>Organized jointly by the Lab and </a:t>
            </a:r>
            <a:r>
              <a:rPr lang="en-US" sz="1400" err="1">
                <a:solidFill>
                  <a:srgbClr val="0070C0"/>
                </a:solidFill>
              </a:rPr>
              <a:t>JLab</a:t>
            </a:r>
            <a:r>
              <a:rPr lang="en-US" sz="1400">
                <a:solidFill>
                  <a:srgbClr val="0070C0"/>
                </a:solidFill>
              </a:rPr>
              <a:t> Users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4443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7029-A30F-6606-4EB9-1A08FD8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 of the Workshop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DAF92-0A30-3D9E-C1E0-411A80FB4E68}"/>
              </a:ext>
            </a:extLst>
          </p:cNvPr>
          <p:cNvSpPr txBox="1"/>
          <p:nvPr/>
        </p:nvSpPr>
        <p:spPr>
          <a:xfrm>
            <a:off x="1076902" y="1034627"/>
            <a:ext cx="9640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To probe the science that would be opened up by a higher energy electron beam (~20-24 GeV) at Jefferson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F2345-EBA4-CCDA-7222-5EF447EEE709}"/>
              </a:ext>
            </a:extLst>
          </p:cNvPr>
          <p:cNvSpPr/>
          <p:nvPr/>
        </p:nvSpPr>
        <p:spPr>
          <a:xfrm>
            <a:off x="1388628" y="3291824"/>
            <a:ext cx="9640165" cy="238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SzPct val="110000"/>
              <a:buFont typeface="+mj-lt"/>
              <a:buAutoNum type="arabicPeriod"/>
            </a:pPr>
            <a:r>
              <a:rPr lang="en-US">
                <a:solidFill>
                  <a:srgbClr val="163DC3"/>
                </a:solidFill>
              </a:rPr>
              <a:t>Identify the flagship measurements that can be done only with 20+ GeV and its science impact (uniqueness) </a:t>
            </a:r>
          </a:p>
          <a:p>
            <a:pPr marL="342900" indent="-342900">
              <a:lnSpc>
                <a:spcPct val="120000"/>
              </a:lnSpc>
              <a:buSzPct val="110000"/>
              <a:buFont typeface="+mj-lt"/>
              <a:buAutoNum type="arabicPeriod"/>
            </a:pPr>
            <a:r>
              <a:rPr lang="en-US">
                <a:solidFill>
                  <a:srgbClr val="163DC3"/>
                </a:solidFill>
              </a:rPr>
              <a:t>Identify the flagship measurements with 20+ GeV that can extend and improve the 11 GeV measurements, helping the physics interpretation through multidimensional bins in extended kinematics (enrichment)</a:t>
            </a:r>
          </a:p>
          <a:p>
            <a:pPr marL="342900" indent="-342900">
              <a:lnSpc>
                <a:spcPct val="120000"/>
              </a:lnSpc>
              <a:buSzPct val="110000"/>
              <a:buFont typeface="+mj-lt"/>
              <a:buAutoNum type="arabicPeriod"/>
            </a:pPr>
            <a:r>
              <a:rPr lang="en-US">
                <a:solidFill>
                  <a:srgbClr val="163DC3"/>
                </a:solidFill>
              </a:rPr>
              <a:t>Identify the measurements with 20+ GeV that can set the bridge between JLab12 and EIC (complementarity)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B7655-E298-521E-48D6-4415C7EADF28}"/>
              </a:ext>
            </a:extLst>
          </p:cNvPr>
          <p:cNvSpPr txBox="1"/>
          <p:nvPr/>
        </p:nvSpPr>
        <p:spPr>
          <a:xfrm>
            <a:off x="1388628" y="1937085"/>
            <a:ext cx="9640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/>
              <a:t>To identify key measurements that are not possible to access at 12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8C5C1-F02D-BA0E-2E55-8AF1D6B560FC}"/>
              </a:ext>
            </a:extLst>
          </p:cNvPr>
          <p:cNvSpPr txBox="1"/>
          <p:nvPr/>
        </p:nvSpPr>
        <p:spPr>
          <a:xfrm>
            <a:off x="1696315" y="2344266"/>
            <a:ext cx="9640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initially utilize largely existing or already-planned Hall equipment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leverage the unique capabilities of luminosity and precision possible at </a:t>
            </a:r>
            <a:r>
              <a:rPr lang="en-US" err="1"/>
              <a:t>JLab</a:t>
            </a:r>
            <a:r>
              <a:rPr lang="en-US"/>
              <a:t> in the EIC era</a:t>
            </a:r>
          </a:p>
        </p:txBody>
      </p:sp>
    </p:spTree>
    <p:extLst>
      <p:ext uri="{BB962C8B-B14F-4D97-AF65-F5344CB8AC3E}">
        <p14:creationId xmlns:p14="http://schemas.microsoft.com/office/powerpoint/2010/main" val="33778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0236-412A-016E-61DE-315D5458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58587"/>
          </a:xfrm>
        </p:spPr>
        <p:txBody>
          <a:bodyPr/>
          <a:lstStyle/>
          <a:p>
            <a:r>
              <a:rPr lang="en-US" sz="2800"/>
              <a:t>Hadron Spectroscopy with a CEBAF Energy Upgrade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93C856-42D2-614E-895E-8CA5082FF969}"/>
                  </a:ext>
                </a:extLst>
              </p:cNvPr>
              <p:cNvSpPr txBox="1"/>
              <p:nvPr/>
            </p:nvSpPr>
            <p:spPr>
              <a:xfrm>
                <a:off x="169859" y="855551"/>
                <a:ext cx="689595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10000"/>
                  <a:buFont typeface="Wingdings" pitchFamily="2" charset="2"/>
                  <a:buChar char="§"/>
                </a:pPr>
                <a:r>
                  <a:rPr lang="en-US">
                    <a:latin typeface="+mj-lt"/>
                  </a:rPr>
                  <a:t>Many new charmonium states, so-called “XYZ states,” </a:t>
                </a:r>
                <a:r>
                  <a:rPr lang="en-US"/>
                  <a:t>observed </a:t>
                </a:r>
                <a:r>
                  <a:rPr lang="en-US">
                    <a:latin typeface="+mj-lt"/>
                  </a:rPr>
                  <a:t>in B decays, </a:t>
                </a:r>
                <a:r>
                  <a:rPr lang="en-US" err="1">
                    <a:latin typeface="+mj-lt"/>
                  </a:rPr>
                  <a:t>e+e</a:t>
                </a:r>
                <a:r>
                  <a:rPr lang="en-US">
                    <a:latin typeface="+mj-lt"/>
                  </a:rPr>
                  <a:t>- colliders, </a:t>
                </a:r>
                <a:r>
                  <a:rPr lang="en-US" err="1">
                    <a:latin typeface="+mj-lt"/>
                  </a:rPr>
                  <a:t>LHCb</a:t>
                </a:r>
                <a:r>
                  <a:rPr lang="en-US">
                    <a:latin typeface="+mj-lt"/>
                  </a:rPr>
                  <a:t>, etc.</a:t>
                </a:r>
              </a:p>
              <a:p>
                <a:pPr marL="285750" indent="-285750">
                  <a:buSzPct val="110000"/>
                  <a:buFont typeface="Wingdings" pitchFamily="2" charset="2"/>
                  <a:buChar char="§"/>
                </a:pPr>
                <a:r>
                  <a:rPr lang="en-US">
                    <a:solidFill>
                      <a:srgbClr val="1D1C1D"/>
                    </a:solidFill>
                    <a:latin typeface="+mj-lt"/>
                  </a:rPr>
                  <a:t>XYZ states </a:t>
                </a:r>
                <a:r>
                  <a:rPr lang="en-US">
                    <a:solidFill>
                      <a:srgbClr val="C00000"/>
                    </a:solidFill>
                    <a:latin typeface="+mj-lt"/>
                  </a:rPr>
                  <a:t>has never been directly produced </a:t>
                </a:r>
                <a:r>
                  <a:rPr lang="en-US">
                    <a:solidFill>
                      <a:srgbClr val="1D1C1D"/>
                    </a:solidFill>
                    <a:latin typeface="+mj-lt"/>
                  </a:rPr>
                  <a:t>using photon/lepton beams.  </a:t>
                </a:r>
              </a:p>
              <a:p>
                <a:pPr marL="285750" indent="-285750">
                  <a:buSzPct val="110000"/>
                  <a:buFont typeface="Wingdings" pitchFamily="2" charset="2"/>
                  <a:buChar char="§"/>
                </a:pPr>
                <a:r>
                  <a:rPr lang="en-US">
                    <a:solidFill>
                      <a:srgbClr val="1D1C1D"/>
                    </a:solidFill>
                    <a:latin typeface="+mj-lt"/>
                  </a:rPr>
                  <a:t>Understanding the couplings of (virtual) photons to exotics, including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dirty="0">
                            <a:solidFill>
                              <a:srgbClr val="1D1C1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1D1C1D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b="0" i="1" dirty="0" smtClean="0">
                            <a:solidFill>
                              <a:srgbClr val="1D1C1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srgbClr val="1D1C1D"/>
                    </a:solidFill>
                    <a:latin typeface="+mj-lt"/>
                  </a:rPr>
                  <a:t>dependence, is critical for determining their nature.  </a:t>
                </a:r>
                <a:endParaRPr lang="en-US">
                  <a:latin typeface="+mj-lt"/>
                </a:endParaRPr>
              </a:p>
              <a:p>
                <a:pPr marL="285750" indent="-285750">
                  <a:buSzPct val="110000"/>
                  <a:buFont typeface="Wingdings" pitchFamily="2" charset="2"/>
                  <a:buChar char="§"/>
                </a:pPr>
                <a:r>
                  <a:rPr lang="en-US">
                    <a:solidFill>
                      <a:srgbClr val="1D1C1D"/>
                    </a:solidFill>
                    <a:latin typeface="+mj-lt"/>
                  </a:rPr>
                  <a:t>Polarization transfer observables accessible to photon/electron beams offer new unexplored tools to establish their nature.</a:t>
                </a:r>
                <a:endParaRPr lang="en-US">
                  <a:latin typeface="+mj-lt"/>
                </a:endParaRPr>
              </a:p>
              <a:p>
                <a:pPr marL="285750" indent="-285750">
                  <a:buSzPct val="110000"/>
                  <a:buFont typeface="Wingdings" pitchFamily="2" charset="2"/>
                  <a:buChar char="§"/>
                </a:pPr>
                <a:r>
                  <a:rPr lang="en-US">
                    <a:latin typeface="+mj-lt"/>
                  </a:rPr>
                  <a:t>Predictions from JPAC indicate these are accessible at an upgraded CEBAF with </a:t>
                </a:r>
                <a:r>
                  <a:rPr lang="en-US" err="1">
                    <a:latin typeface="+mj-lt"/>
                  </a:rPr>
                  <a:t>E</a:t>
                </a:r>
                <a:r>
                  <a:rPr lang="en-US" baseline="-25000" err="1">
                    <a:latin typeface="+mj-lt"/>
                  </a:rPr>
                  <a:t>e</a:t>
                </a:r>
                <a:r>
                  <a:rPr lang="en-US">
                    <a:latin typeface="+mj-lt"/>
                  </a:rPr>
                  <a:t> = </a:t>
                </a:r>
                <a:r>
                  <a:rPr lang="en-US">
                    <a:solidFill>
                      <a:srgbClr val="00B050"/>
                    </a:solidFill>
                    <a:latin typeface="+mj-lt"/>
                  </a:rPr>
                  <a:t>17</a:t>
                </a:r>
                <a:r>
                  <a:rPr lang="en-US">
                    <a:latin typeface="+mj-lt"/>
                  </a:rPr>
                  <a:t> or </a:t>
                </a:r>
                <a:r>
                  <a:rPr lang="en-US">
                    <a:solidFill>
                      <a:srgbClr val="7030A0"/>
                    </a:solidFill>
                    <a:latin typeface="+mj-lt"/>
                  </a:rPr>
                  <a:t>22</a:t>
                </a:r>
                <a:r>
                  <a:rPr lang="en-US">
                    <a:latin typeface="+mj-lt"/>
                  </a:rPr>
                  <a:t> GeV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93C856-42D2-614E-895E-8CA5082F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9" y="855551"/>
                <a:ext cx="6895959" cy="3139321"/>
              </a:xfrm>
              <a:prstGeom prst="rect">
                <a:avLst/>
              </a:prstGeom>
              <a:blipFill>
                <a:blip r:embed="rId2"/>
                <a:stretch>
                  <a:fillRect l="-796" t="-971" r="-53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ADBA662-A421-4282-FD30-88D950599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98" y="3994872"/>
            <a:ext cx="2914489" cy="2740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61F17-B81D-CA2C-7CB1-EC94E8E15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96" y="869535"/>
            <a:ext cx="4490691" cy="29317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D3FAB5-0BC4-31F9-B993-00C21B4A0A51}"/>
              </a:ext>
            </a:extLst>
          </p:cNvPr>
          <p:cNvGrpSpPr/>
          <p:nvPr/>
        </p:nvGrpSpPr>
        <p:grpSpPr>
          <a:xfrm>
            <a:off x="673466" y="3994872"/>
            <a:ext cx="2784632" cy="2197560"/>
            <a:chOff x="185094" y="4020401"/>
            <a:chExt cx="2784632" cy="2197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11C57F-EC60-D6C7-85B0-F45387504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094" y="4049418"/>
              <a:ext cx="2734939" cy="216854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102DC0-4674-7EF7-E1FB-DBA28D0B6FD9}"/>
                </a:ext>
              </a:extLst>
            </p:cNvPr>
            <p:cNvSpPr/>
            <p:nvPr/>
          </p:nvSpPr>
          <p:spPr>
            <a:xfrm>
              <a:off x="1217036" y="4020401"/>
              <a:ext cx="1696487" cy="29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811C7F-645E-CB46-7574-D488DD001FC8}"/>
                </a:ext>
              </a:extLst>
            </p:cNvPr>
            <p:cNvSpPr/>
            <p:nvPr/>
          </p:nvSpPr>
          <p:spPr>
            <a:xfrm flipH="1">
              <a:off x="1217036" y="4078438"/>
              <a:ext cx="397292" cy="711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09A39F-63FB-6A01-9AB1-15FCC9D894E6}"/>
                </a:ext>
              </a:extLst>
            </p:cNvPr>
            <p:cNvSpPr/>
            <p:nvPr/>
          </p:nvSpPr>
          <p:spPr>
            <a:xfrm>
              <a:off x="1273239" y="5290337"/>
              <a:ext cx="1696487" cy="40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23F576-2AB0-197A-AC2A-7E67D02BA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8657" y="5739257"/>
              <a:ext cx="273244" cy="380235"/>
            </a:xfrm>
            <a:prstGeom prst="rect">
              <a:avLst/>
            </a:prstGeom>
          </p:spPr>
        </p:pic>
      </p:grpSp>
      <p:pic>
        <p:nvPicPr>
          <p:cNvPr id="12" name="Immagine 6">
            <a:extLst>
              <a:ext uri="{FF2B5EF4-FFF2-40B4-BE49-F238E27FC236}">
                <a16:creationId xmlns:a16="http://schemas.microsoft.com/office/drawing/2014/main" id="{BB5284A9-BF8D-7B6D-E894-A79F341C4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100" y="3874028"/>
            <a:ext cx="3047497" cy="2982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4D28E5-EF57-F226-657A-77301A03F19E}"/>
              </a:ext>
            </a:extLst>
          </p:cNvPr>
          <p:cNvSpPr txBox="1"/>
          <p:nvPr/>
        </p:nvSpPr>
        <p:spPr>
          <a:xfrm>
            <a:off x="9991087" y="4790398"/>
            <a:ext cx="2075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D1C1D"/>
                </a:solidFill>
                <a:latin typeface="Slack-Lato"/>
              </a:rPr>
              <a:t>S</a:t>
            </a:r>
            <a:r>
              <a:rPr lang="en-US" sz="1800">
                <a:solidFill>
                  <a:srgbClr val="1D1C1D"/>
                </a:solidFill>
                <a:latin typeface="Slack-Lato"/>
              </a:rPr>
              <a:t>emi-inclusive photo-production of the Z states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1699-4947-9BA9-59AD-AC63329B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510909"/>
          </a:xfrm>
        </p:spPr>
        <p:txBody>
          <a:bodyPr/>
          <a:lstStyle/>
          <a:p>
            <a:r>
              <a:rPr lang="en-US" sz="3200"/>
              <a:t>Hadron Spectroscopy with a CEBAF Energy Upgrade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E2FEB-98CC-5D39-3CBC-BB276655375C}"/>
              </a:ext>
            </a:extLst>
          </p:cNvPr>
          <p:cNvSpPr txBox="1"/>
          <p:nvPr/>
        </p:nvSpPr>
        <p:spPr>
          <a:xfrm>
            <a:off x="343458" y="1082456"/>
            <a:ext cx="3220624" cy="504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SzPct val="110000"/>
              <a:buFont typeface="Wingdings" pitchFamily="2" charset="2"/>
              <a:buChar char="§"/>
            </a:pPr>
            <a:r>
              <a:rPr lang="en-US"/>
              <a:t>Initial simulations from </a:t>
            </a:r>
            <a:r>
              <a:rPr lang="en-US" err="1"/>
              <a:t>GlueX</a:t>
            </a:r>
            <a:r>
              <a:rPr lang="en-US"/>
              <a:t> and CLAS12 demonstrate the capabilities of the existing detectors to measure these reactions </a:t>
            </a:r>
          </a:p>
          <a:p>
            <a:pPr marL="285750" indent="-285750">
              <a:lnSpc>
                <a:spcPct val="120000"/>
              </a:lnSpc>
              <a:buSzPct val="110000"/>
              <a:buFont typeface="Wingdings" pitchFamily="2" charset="2"/>
              <a:buChar char="§"/>
            </a:pPr>
            <a:r>
              <a:rPr lang="en-US"/>
              <a:t>Upgraded CEBAF energy </a:t>
            </a:r>
            <a:r>
              <a:rPr lang="en-US">
                <a:solidFill>
                  <a:srgbClr val="C00000"/>
                </a:solidFill>
              </a:rPr>
              <a:t>ideally situated </a:t>
            </a:r>
            <a:r>
              <a:rPr lang="en-US"/>
              <a:t>for near-threshold photo production of X and Z</a:t>
            </a:r>
          </a:p>
          <a:p>
            <a:pPr marL="285750" indent="-285750">
              <a:lnSpc>
                <a:spcPct val="120000"/>
              </a:lnSpc>
              <a:buSzPct val="110000"/>
              <a:buFont typeface="Wingdings" pitchFamily="2" charset="2"/>
              <a:buChar char="§"/>
            </a:pPr>
            <a:r>
              <a:rPr lang="en-US"/>
              <a:t>Electroproduction of N* resonances with increased Q</a:t>
            </a:r>
            <a:r>
              <a:rPr lang="en-US" baseline="30000"/>
              <a:t>2</a:t>
            </a:r>
            <a:r>
              <a:rPr lang="en-US"/>
              <a:t> range will explore emergence of hadron mass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F1DE1-1EB9-15B9-E871-6D87DC75BF00}"/>
              </a:ext>
            </a:extLst>
          </p:cNvPr>
          <p:cNvGrpSpPr/>
          <p:nvPr/>
        </p:nvGrpSpPr>
        <p:grpSpPr>
          <a:xfrm>
            <a:off x="8234344" y="3691728"/>
            <a:ext cx="3698637" cy="2733026"/>
            <a:chOff x="7884561" y="3652518"/>
            <a:chExt cx="3698637" cy="2733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5345DF-35FC-7050-1D9C-30C0FD316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4561" y="3652518"/>
              <a:ext cx="3698637" cy="27330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1633C9-6223-3D06-4530-7443C0E7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311" y="3872918"/>
              <a:ext cx="1161470" cy="4478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7B65A-880C-5A8B-8B9C-5184771318E2}"/>
              </a:ext>
            </a:extLst>
          </p:cNvPr>
          <p:cNvGrpSpPr/>
          <p:nvPr/>
        </p:nvGrpSpPr>
        <p:grpSpPr>
          <a:xfrm>
            <a:off x="3737387" y="3606320"/>
            <a:ext cx="4185082" cy="2820339"/>
            <a:chOff x="3349697" y="3675169"/>
            <a:chExt cx="4534863" cy="28203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1AAD74-0576-6BF4-796C-18CE934B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697" y="3675169"/>
              <a:ext cx="4534863" cy="28203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A73820-8341-5890-048E-F377E5808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619" y="3927783"/>
              <a:ext cx="1514475" cy="24188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909488-44C6-C6E9-B083-ED4AF07F1A7B}"/>
              </a:ext>
            </a:extLst>
          </p:cNvPr>
          <p:cNvGrpSpPr/>
          <p:nvPr/>
        </p:nvGrpSpPr>
        <p:grpSpPr>
          <a:xfrm>
            <a:off x="7884561" y="1296529"/>
            <a:ext cx="4048420" cy="2138714"/>
            <a:chOff x="7884561" y="1296529"/>
            <a:chExt cx="4048420" cy="21387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C74C1E-06BF-E73A-4BA9-C71A36588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4561" y="1296529"/>
              <a:ext cx="4048420" cy="21387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95C801-CC4B-0E50-3C49-790BA2C1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9781" y="2942659"/>
              <a:ext cx="273244" cy="38023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3DB630-0E89-CE92-8962-E78EC29C4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1905" y="1413704"/>
            <a:ext cx="4050564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0351E73-06BE-11DC-1CAD-420DF8CDA996}"/>
              </a:ext>
            </a:extLst>
          </p:cNvPr>
          <p:cNvGrpSpPr/>
          <p:nvPr/>
        </p:nvGrpSpPr>
        <p:grpSpPr>
          <a:xfrm>
            <a:off x="7845136" y="3492422"/>
            <a:ext cx="4000230" cy="3035596"/>
            <a:chOff x="6139949" y="3461711"/>
            <a:chExt cx="2884409" cy="223090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90A64D-C5CC-412F-C434-4BCD12EB1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9232" y="3530987"/>
              <a:ext cx="2795126" cy="216162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61EE02-4F42-01B8-16B5-4E3A3A0F2155}"/>
                </a:ext>
              </a:extLst>
            </p:cNvPr>
            <p:cNvSpPr txBox="1"/>
            <p:nvPr/>
          </p:nvSpPr>
          <p:spPr>
            <a:xfrm>
              <a:off x="6139949" y="3461711"/>
              <a:ext cx="532750" cy="25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</a:rPr>
                <a:t>Z=0.5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0414D-92B7-CED0-31FE-2BC9C375D473}"/>
              </a:ext>
            </a:extLst>
          </p:cNvPr>
          <p:cNvGrpSpPr/>
          <p:nvPr/>
        </p:nvGrpSpPr>
        <p:grpSpPr>
          <a:xfrm>
            <a:off x="6910461" y="3158962"/>
            <a:ext cx="3876407" cy="3167697"/>
            <a:chOff x="7081922" y="3256366"/>
            <a:chExt cx="3319378" cy="277570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0A6A77-46CE-2AF7-9B3A-D9F812CC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1922" y="3266816"/>
              <a:ext cx="3319378" cy="276525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98A218-8DC7-2FA9-05C7-223A401F67CD}"/>
                </a:ext>
              </a:extLst>
            </p:cNvPr>
            <p:cNvSpPr txBox="1"/>
            <p:nvPr/>
          </p:nvSpPr>
          <p:spPr>
            <a:xfrm>
              <a:off x="7081922" y="3256366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</a:rPr>
                <a:t>Z=0.2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4C96D-89C7-11EB-88B0-BA3E56C7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Sign of Gluon Polarization: </a:t>
            </a:r>
            <a:r>
              <a:rPr lang="en-US">
                <a:latin typeface="Symbol" pitchFamily="2" charset="2"/>
              </a:rPr>
              <a:t>D</a:t>
            </a:r>
            <a:r>
              <a:rPr lang="en-US">
                <a:latin typeface="+mj-lt"/>
              </a:rPr>
              <a:t>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1B031-CA71-9D44-17EC-63FB4FE99484}"/>
              </a:ext>
            </a:extLst>
          </p:cNvPr>
          <p:cNvSpPr txBox="1"/>
          <p:nvPr/>
        </p:nvSpPr>
        <p:spPr>
          <a:xfrm>
            <a:off x="6872160" y="1143000"/>
            <a:ext cx="47864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en-US"/>
              <a:t>Existing measurements from hadronic collisions cannot distinguish the “sign” of gluon polarization!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AE335-70BC-6CF7-BB9C-1BD482F3F253}"/>
              </a:ext>
            </a:extLst>
          </p:cNvPr>
          <p:cNvSpPr txBox="1"/>
          <p:nvPr/>
        </p:nvSpPr>
        <p:spPr>
          <a:xfrm>
            <a:off x="6872160" y="2240109"/>
            <a:ext cx="4443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New measurements:  Polarized single hadron production vs P</a:t>
            </a:r>
            <a:r>
              <a:rPr lang="en-US" baseline="-25000">
                <a:solidFill>
                  <a:srgbClr val="0070C0"/>
                </a:solidFill>
              </a:rPr>
              <a:t>T</a:t>
            </a:r>
          </a:p>
          <a:p>
            <a:pPr>
              <a:buSzPct val="110000"/>
            </a:pPr>
            <a:r>
              <a:rPr lang="en-US">
                <a:solidFill>
                  <a:srgbClr val="0070C0"/>
                </a:solidFill>
              </a:rPr>
              <a:t>     – No 2</a:t>
            </a:r>
            <a:r>
              <a:rPr lang="en-US" baseline="30000">
                <a:solidFill>
                  <a:srgbClr val="0070C0"/>
                </a:solidFill>
              </a:rPr>
              <a:t>nd</a:t>
            </a:r>
            <a:r>
              <a:rPr lang="en-US">
                <a:solidFill>
                  <a:srgbClr val="0070C0"/>
                </a:solidFill>
              </a:rPr>
              <a:t> scale Q</a:t>
            </a:r>
            <a:r>
              <a:rPr lang="en-US" baseline="30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 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42BC49-328B-A63B-F9A8-4C370B3CE6C1}"/>
              </a:ext>
            </a:extLst>
          </p:cNvPr>
          <p:cNvGrpSpPr/>
          <p:nvPr/>
        </p:nvGrpSpPr>
        <p:grpSpPr>
          <a:xfrm>
            <a:off x="416195" y="953889"/>
            <a:ext cx="6665727" cy="5904111"/>
            <a:chOff x="416195" y="953889"/>
            <a:chExt cx="6665727" cy="59041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48699A-3F51-95BE-372D-98AC3390E38D}"/>
                </a:ext>
              </a:extLst>
            </p:cNvPr>
            <p:cNvGrpSpPr/>
            <p:nvPr/>
          </p:nvGrpSpPr>
          <p:grpSpPr>
            <a:xfrm>
              <a:off x="416195" y="953889"/>
              <a:ext cx="6237756" cy="5904111"/>
              <a:chOff x="416195" y="953889"/>
              <a:chExt cx="6237756" cy="590411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5DFC15F-D127-C839-A921-8621A7A63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195" y="953889"/>
                <a:ext cx="6237756" cy="5478084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ADF4295D-C7CA-DD81-2331-7001677D3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195" y="6234545"/>
                <a:ext cx="962687" cy="623455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2D4C27-CF35-C44A-9800-C9FBE06A7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3889" y="5035856"/>
              <a:ext cx="2498033" cy="17976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3CD592-B8C7-4D3B-5DAF-863DAF5FF469}"/>
                </a:ext>
              </a:extLst>
            </p:cNvPr>
            <p:cNvSpPr txBox="1"/>
            <p:nvPr/>
          </p:nvSpPr>
          <p:spPr>
            <a:xfrm>
              <a:off x="3622772" y="6571873"/>
              <a:ext cx="169727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>
                  <a:effectLst/>
                  <a:latin typeface="Century Gothic" panose="020B0502020202020204" pitchFamily="34" charset="0"/>
                </a:rPr>
                <a:t>arXiv:2201.02075v2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EC83984-0AE0-3DA9-233C-FD6FDCF1D1C1}"/>
              </a:ext>
            </a:extLst>
          </p:cNvPr>
          <p:cNvSpPr txBox="1"/>
          <p:nvPr/>
        </p:nvSpPr>
        <p:spPr>
          <a:xfrm>
            <a:off x="8022763" y="6522118"/>
            <a:ext cx="1378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entury Gothic" panose="020B0502020202020204" pitchFamily="34" charset="0"/>
              </a:rPr>
              <a:t>N. Sato</a:t>
            </a:r>
          </a:p>
        </p:txBody>
      </p:sp>
    </p:spTree>
    <p:extLst>
      <p:ext uri="{BB962C8B-B14F-4D97-AF65-F5344CB8AC3E}">
        <p14:creationId xmlns:p14="http://schemas.microsoft.com/office/powerpoint/2010/main" val="41666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A2DC-88C2-7A68-D24C-4F65CF76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/>
          <a:p>
            <a:r>
              <a:rPr lang="en-US"/>
              <a:t>Enhancement of the Q</a:t>
            </a:r>
            <a:r>
              <a:rPr lang="en-US" baseline="30000"/>
              <a:t>2</a:t>
            </a:r>
            <a:r>
              <a:rPr lang="en-US"/>
              <a:t> and P</a:t>
            </a:r>
            <a:r>
              <a:rPr lang="en-US" baseline="-25000"/>
              <a:t>T</a:t>
            </a:r>
            <a:r>
              <a:rPr lang="en-US"/>
              <a:t> range - SIDIS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7B3E3-DBE8-2734-F335-7DCD30BE5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9" y="937215"/>
            <a:ext cx="3255695" cy="228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6E690-D986-A670-A4D9-C28B8082C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23" y="3367325"/>
            <a:ext cx="3095031" cy="2789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9BC62-CEFF-60AF-9F86-7F45DC923AF9}"/>
              </a:ext>
            </a:extLst>
          </p:cNvPr>
          <p:cNvSpPr txBox="1"/>
          <p:nvPr/>
        </p:nvSpPr>
        <p:spPr>
          <a:xfrm>
            <a:off x="705266" y="6178880"/>
            <a:ext cx="3513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>
                <a:solidFill>
                  <a:srgbClr val="C00000"/>
                </a:solidFill>
                <a:effectLst/>
                <a:latin typeface="+mn-lt"/>
              </a:rPr>
              <a:t>TMDs are universal, so what is the origin of the differences observed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06E3C-2D8E-3C02-31DF-93B8A66DE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921" y="733884"/>
            <a:ext cx="4210049" cy="2198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9AF51-B064-7A71-2F3E-BFCE98039AE4}"/>
              </a:ext>
            </a:extLst>
          </p:cNvPr>
          <p:cNvSpPr txBox="1"/>
          <p:nvPr/>
        </p:nvSpPr>
        <p:spPr>
          <a:xfrm>
            <a:off x="7358921" y="2955524"/>
            <a:ext cx="4578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 sz="1400" b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For some kinematic regions, at low z, the high P</a:t>
            </a:r>
            <a:r>
              <a:rPr lang="en-US" sz="1400" b="1" baseline="-2500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</a:t>
            </a:r>
            <a:r>
              <a:rPr lang="en-US" sz="1400" b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distribution appear</a:t>
            </a:r>
            <a:r>
              <a:rPr lang="en-US" sz="1400" b="1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suppressed: there is no enough energy in the system to produce hadron with high P</a:t>
            </a:r>
            <a:r>
              <a:rPr lang="en-US" sz="1400" b="1" baseline="-2500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</a:t>
            </a:r>
            <a:r>
              <a:rPr lang="en-US" sz="1400" b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(phase space effect).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4AEED-52ED-6A1C-B0F0-04E947250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256" y="811422"/>
            <a:ext cx="3104697" cy="321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4AA1CC-B1DB-8355-75DA-22F45B4AB19F}"/>
              </a:ext>
            </a:extLst>
          </p:cNvPr>
          <p:cNvSpPr txBox="1"/>
          <p:nvPr/>
        </p:nvSpPr>
        <p:spPr>
          <a:xfrm>
            <a:off x="4689683" y="4023306"/>
            <a:ext cx="3104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  <a:latin typeface="Century Gothic" panose="020B0502020202020204" pitchFamily="34" charset="0"/>
              </a:rPr>
              <a:t>What is the origin of the</a:t>
            </a:r>
          </a:p>
          <a:p>
            <a:r>
              <a:rPr lang="en-US" sz="1400" b="1">
                <a:solidFill>
                  <a:srgbClr val="0070C0"/>
                </a:solidFill>
                <a:latin typeface="Century Gothic" panose="020B0502020202020204" pitchFamily="34" charset="0"/>
              </a:rPr>
              <a:t>“high” P</a:t>
            </a:r>
            <a:r>
              <a:rPr lang="en-US" sz="1400" b="1" baseline="-25000">
                <a:solidFill>
                  <a:srgbClr val="0070C0"/>
                </a:solidFill>
                <a:latin typeface="Century Gothic" panose="020B0502020202020204" pitchFamily="34" charset="0"/>
              </a:rPr>
              <a:t>T </a:t>
            </a:r>
            <a:r>
              <a:rPr lang="en-US" sz="1400" b="1">
                <a:solidFill>
                  <a:srgbClr val="0070C0"/>
                </a:solidFill>
                <a:latin typeface="Century Gothic" panose="020B0502020202020204" pitchFamily="34" charset="0"/>
              </a:rPr>
              <a:t>(0.8-1.8) tail?</a:t>
            </a:r>
          </a:p>
          <a:p>
            <a:r>
              <a:rPr lang="en-US" sz="1400">
                <a:solidFill>
                  <a:srgbClr val="0070C0"/>
                </a:solidFill>
                <a:latin typeface="Century Gothic" panose="020B0502020202020204" pitchFamily="34" charset="0"/>
              </a:rPr>
              <a:t>Perturbative/non perturbative  contributions?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DAF7D8-EB23-9594-7D72-B2E577CC4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294" y="3932960"/>
            <a:ext cx="3268878" cy="287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67EF8D-18D9-8ADD-F1F9-CC1C0245B29A}"/>
              </a:ext>
            </a:extLst>
          </p:cNvPr>
          <p:cNvSpPr txBox="1"/>
          <p:nvPr/>
        </p:nvSpPr>
        <p:spPr>
          <a:xfrm>
            <a:off x="4466564" y="5717215"/>
            <a:ext cx="3503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D36B6"/>
                </a:solidFill>
                <a:latin typeface="Century Gothic" panose="020B0502020202020204" pitchFamily="34" charset="0"/>
              </a:rPr>
              <a:t>Larger P</a:t>
            </a:r>
            <a:r>
              <a:rPr lang="en-US" b="1" baseline="-25000">
                <a:solidFill>
                  <a:srgbClr val="0D36B6"/>
                </a:solidFill>
                <a:latin typeface="Century Gothic" panose="020B0502020202020204" pitchFamily="34" charset="0"/>
              </a:rPr>
              <a:t>T</a:t>
            </a:r>
            <a:r>
              <a:rPr lang="en-US" b="1">
                <a:solidFill>
                  <a:srgbClr val="0D36B6"/>
                </a:solidFill>
                <a:latin typeface="Century Gothic" panose="020B0502020202020204" pitchFamily="34" charset="0"/>
              </a:rPr>
              <a:t> range and high luminosity is the key for a better insight into the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19A0B-0D20-A5E3-D962-B33038B697F5}"/>
              </a:ext>
            </a:extLst>
          </p:cNvPr>
          <p:cNvSpPr txBox="1"/>
          <p:nvPr/>
        </p:nvSpPr>
        <p:spPr>
          <a:xfrm>
            <a:off x="3826670" y="5092764"/>
            <a:ext cx="4866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 sz="1400" b="1" i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JLab12: not enough energy to produce large P</a:t>
            </a:r>
            <a:r>
              <a:rPr lang="en-US" sz="1400" b="1" i="1" baseline="-250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 sz="1400" b="1" i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HERMES: not enough luminosity to access large P</a:t>
            </a:r>
            <a:r>
              <a:rPr lang="en-US" sz="1400" b="1" i="1" baseline="-250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6E127-A868-5B21-161B-92EF9D67421A}"/>
              </a:ext>
            </a:extLst>
          </p:cNvPr>
          <p:cNvSpPr txBox="1"/>
          <p:nvPr/>
        </p:nvSpPr>
        <p:spPr>
          <a:xfrm>
            <a:off x="8022763" y="6522118"/>
            <a:ext cx="1378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entury Gothic" panose="020B0502020202020204" pitchFamily="34" charset="0"/>
              </a:rPr>
              <a:t>H. Avakian</a:t>
            </a:r>
          </a:p>
        </p:txBody>
      </p:sp>
    </p:spTree>
    <p:extLst>
      <p:ext uri="{BB962C8B-B14F-4D97-AF65-F5344CB8AC3E}">
        <p14:creationId xmlns:p14="http://schemas.microsoft.com/office/powerpoint/2010/main" val="181669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F38E-5E85-2163-2CE0-5E93AB3F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58587"/>
          </a:xfrm>
        </p:spPr>
        <p:txBody>
          <a:bodyPr/>
          <a:lstStyle/>
          <a:p>
            <a:r>
              <a:rPr lang="en-US" sz="2800"/>
              <a:t>The Next Generation of 3D Imaging – Exclusive Processes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03B36-BB48-AAB5-BC07-BEA193C9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210" y="1926934"/>
            <a:ext cx="3468663" cy="331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337DF-41A6-7BBF-7939-D7EC27CB375F}"/>
              </a:ext>
            </a:extLst>
          </p:cNvPr>
          <p:cNvSpPr txBox="1"/>
          <p:nvPr/>
        </p:nvSpPr>
        <p:spPr>
          <a:xfrm>
            <a:off x="8569263" y="5300398"/>
            <a:ext cx="322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Q–n scaling test range nearly doubles with 18 GeV beam and HMS+SHMS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B087B-5023-41C6-20E7-1AB29A83B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635" y="3658339"/>
            <a:ext cx="3743306" cy="2132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D8AA5-1786-0F87-CAA3-CDE403ABB850}"/>
              </a:ext>
            </a:extLst>
          </p:cNvPr>
          <p:cNvSpPr txBox="1"/>
          <p:nvPr/>
        </p:nvSpPr>
        <p:spPr>
          <a:xfrm>
            <a:off x="7634713" y="1557602"/>
            <a:ext cx="46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7030A0"/>
                </a:solidFill>
              </a:rPr>
              <a:t>DEMP Q–n Hard–Soft Factorization Tests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2332-200E-79B8-77ED-11079FB24ED2}"/>
              </a:ext>
            </a:extLst>
          </p:cNvPr>
          <p:cNvSpPr txBox="1"/>
          <p:nvPr/>
        </p:nvSpPr>
        <p:spPr>
          <a:xfrm>
            <a:off x="712809" y="1484802"/>
            <a:ext cx="6508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/>
              <a:t>The higher reach allows one to more cleanly extract pure twist-2 CFFs with suppressed higher twist (3) contributions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endParaRPr lang="en-US"/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/>
              <a:t>Evolution effects in GPDs may be studied more fully at the higher Q</a:t>
            </a:r>
            <a:r>
              <a:rPr lang="en-US" baseline="30000"/>
              <a:t>2</a:t>
            </a:r>
            <a:r>
              <a:rPr lang="en-US"/>
              <a:t> as 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F97E-A588-408A-EECD-DF99D92C34DF}"/>
              </a:ext>
            </a:extLst>
          </p:cNvPr>
          <p:cNvSpPr txBox="1"/>
          <p:nvPr/>
        </p:nvSpPr>
        <p:spPr>
          <a:xfrm>
            <a:off x="426990" y="942132"/>
            <a:ext cx="910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Higher Q</a:t>
            </a:r>
            <a:r>
              <a:rPr lang="en-US" b="1" baseline="30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 reach will significantly enhance the 3D imaging exclusive program: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1C382-CDC3-60E6-9BEC-9C71EA5C6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9" y="3258412"/>
            <a:ext cx="3721566" cy="29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3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276E-0702-08DC-5904-179B383E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/>
          <a:p>
            <a:r>
              <a:rPr lang="en-US"/>
              <a:t>Anti-Shadowing – solving a multi-decade mystery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D58A3-68C2-66F8-64B7-3F92187F6283}"/>
              </a:ext>
            </a:extLst>
          </p:cNvPr>
          <p:cNvSpPr txBox="1"/>
          <p:nvPr/>
        </p:nvSpPr>
        <p:spPr>
          <a:xfrm>
            <a:off x="266787" y="460674"/>
            <a:ext cx="663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342900" indent="-342900">
              <a:buFont typeface="Wingdings" pitchFamily="2" charset="2"/>
              <a:buChar char="q"/>
            </a:pPr>
            <a:r>
              <a:rPr lang="en-US" b="1">
                <a:solidFill>
                  <a:srgbClr val="00793A"/>
                </a:solidFill>
              </a:rPr>
              <a:t>Anti-Shadowing region (0.1 &lt; x &lt; 0.3) is fascinating!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3AF59-7EBD-E494-9BB6-EE9D4DB1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70" y="794955"/>
            <a:ext cx="4810067" cy="2013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9F092-EB96-1699-8728-1E96E12C9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892" y="2834003"/>
            <a:ext cx="3714725" cy="2464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2685-C704-A5A2-CD66-5CC4F4B61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07" y="3856493"/>
            <a:ext cx="1997469" cy="17560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B4DCF5-65D7-BAE0-B0D8-0979F3092406}"/>
              </a:ext>
            </a:extLst>
          </p:cNvPr>
          <p:cNvGrpSpPr/>
          <p:nvPr/>
        </p:nvGrpSpPr>
        <p:grpSpPr>
          <a:xfrm>
            <a:off x="266788" y="5243178"/>
            <a:ext cx="11027840" cy="1584560"/>
            <a:chOff x="266788" y="5243178"/>
            <a:chExt cx="11027840" cy="1584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DD690A-BEBC-8CB6-D574-A133A7FB2D28}"/>
                </a:ext>
              </a:extLst>
            </p:cNvPr>
            <p:cNvSpPr txBox="1"/>
            <p:nvPr/>
          </p:nvSpPr>
          <p:spPr>
            <a:xfrm>
              <a:off x="266788" y="5243178"/>
              <a:ext cx="8209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b="1" err="1">
                  <a:solidFill>
                    <a:srgbClr val="A91B1B"/>
                  </a:solidFill>
                </a:rPr>
                <a:t>JLab</a:t>
              </a:r>
              <a:r>
                <a:rPr lang="en-US" b="1">
                  <a:solidFill>
                    <a:srgbClr val="A91B1B"/>
                  </a:solidFill>
                </a:rPr>
                <a:t> at ~22 GeV is an anti-shadowing regime machine 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DFD724-36EB-3C97-5446-2BBE996AAD44}"/>
                </a:ext>
              </a:extLst>
            </p:cNvPr>
            <p:cNvSpPr txBox="1"/>
            <p:nvPr/>
          </p:nvSpPr>
          <p:spPr>
            <a:xfrm>
              <a:off x="460089" y="5627409"/>
              <a:ext cx="108345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110000"/>
                <a:buFont typeface="Wingdings" pitchFamily="2" charset="2"/>
                <a:buChar char="§"/>
              </a:pPr>
              <a:r>
                <a:rPr lang="en-US"/>
                <a:t>E-A (x, Q</a:t>
              </a:r>
              <a:r>
                <a:rPr lang="en-US" baseline="30000"/>
                <a:t>2</a:t>
              </a:r>
              <a:r>
                <a:rPr lang="en-US"/>
                <a:t>) range accessible for the first time in decades</a:t>
              </a:r>
            </a:p>
            <a:p>
              <a:pPr marL="285750" indent="-285750">
                <a:buSzPct val="110000"/>
                <a:buFont typeface="Wingdings" pitchFamily="2" charset="2"/>
                <a:buChar char="§"/>
              </a:pPr>
              <a:r>
                <a:rPr lang="en-US"/>
                <a:t>High precision required: perfect for </a:t>
              </a:r>
              <a:r>
                <a:rPr lang="en-US" err="1"/>
                <a:t>JLab</a:t>
              </a:r>
              <a:r>
                <a:rPr lang="en-US"/>
                <a:t> beam, spectrometers, ability to change targets quickly,…</a:t>
              </a:r>
            </a:p>
            <a:p>
              <a:pPr marL="285750" indent="-285750">
                <a:buSzPct val="110000"/>
                <a:buFont typeface="Wingdings" pitchFamily="2" charset="2"/>
                <a:buChar char="§"/>
              </a:pPr>
              <a:r>
                <a:rPr lang="en-US"/>
                <a:t>Tensor polarized deuterium, mirror nuclei, polarized/unpolarized mapping across A, N, Z, nuclear tagging – ALL POSSIBLE at </a:t>
              </a:r>
              <a:r>
                <a:rPr lang="en-US" err="1"/>
                <a:t>JLab</a:t>
              </a: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4EB3AC-56C2-48E2-A945-A1DD6DDEAAC5}"/>
              </a:ext>
            </a:extLst>
          </p:cNvPr>
          <p:cNvSpPr txBox="1"/>
          <p:nvPr/>
        </p:nvSpPr>
        <p:spPr>
          <a:xfrm>
            <a:off x="460089" y="1051433"/>
            <a:ext cx="60980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Near-equally dominated by valence quarks, sea-quarks, and gluons - </a:t>
            </a:r>
            <a:r>
              <a:rPr lang="en-US"/>
              <a:t>anti-quark and gluon PDFs, together with their spin and flavor dependence, are of great interest in the anti-shadowing region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The transition between shadowing and the EMC regimes –</a:t>
            </a:r>
            <a:r>
              <a:rPr lang="en-US"/>
              <a:t> a testing ground for different descriptions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Where are the nuclear </a:t>
            </a:r>
            <a:r>
              <a:rPr lang="en-US" err="1">
                <a:solidFill>
                  <a:srgbClr val="0070C0"/>
                </a:solidFill>
              </a:rPr>
              <a:t>pions</a:t>
            </a:r>
            <a:r>
              <a:rPr lang="en-US">
                <a:solidFill>
                  <a:srgbClr val="0070C0"/>
                </a:solidFill>
              </a:rPr>
              <a:t> remains a major question - </a:t>
            </a:r>
            <a:r>
              <a:rPr lang="en-US"/>
              <a:t>is there still a puzzle with nuclear anti-quarks? 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chemeClr val="accent1"/>
                </a:solidFill>
              </a:rPr>
              <a:t>Perhaps caused by flavor-dependent </a:t>
            </a:r>
            <a:r>
              <a:rPr lang="en-US" err="1">
                <a:solidFill>
                  <a:schemeClr val="accent1"/>
                </a:solidFill>
              </a:rPr>
              <a:t>Reggeon</a:t>
            </a:r>
            <a:r>
              <a:rPr lang="en-US">
                <a:solidFill>
                  <a:schemeClr val="accent1"/>
                </a:solidFill>
              </a:rPr>
              <a:t> exchange or a coherent effect from another mechanism </a:t>
            </a:r>
            <a:r>
              <a:rPr lang="en-US"/>
              <a:t>– hundreds of theoretical papers and predictions</a:t>
            </a:r>
          </a:p>
          <a:p>
            <a:pPr marL="285750" indent="-285750">
              <a:buSzPct val="110000"/>
              <a:buFont typeface="Wingdings" pitchFamily="2" charset="2"/>
              <a:buChar char="§"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Anti-Shadowing is the least studied nuclear structure function effect experimentally - </a:t>
            </a:r>
            <a:r>
              <a:rPr lang="en-US"/>
              <a:t> flavor and spin dependence essentially uncharted in this regime, no tagged measurements</a:t>
            </a:r>
          </a:p>
        </p:txBody>
      </p:sp>
    </p:spTree>
    <p:extLst>
      <p:ext uri="{BB962C8B-B14F-4D97-AF65-F5344CB8AC3E}">
        <p14:creationId xmlns:p14="http://schemas.microsoft.com/office/powerpoint/2010/main" val="2461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1415</Words>
  <Application>Microsoft Macintosh PowerPoint</Application>
  <PresentationFormat>Custom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Slack-Lato</vt:lpstr>
      <vt:lpstr>Arial</vt:lpstr>
      <vt:lpstr>Arial Black</vt:lpstr>
      <vt:lpstr>Arial Rounded MT Bold</vt:lpstr>
      <vt:lpstr>Calibri</vt:lpstr>
      <vt:lpstr>Cambria Math</vt:lpstr>
      <vt:lpstr>Century Gothic</vt:lpstr>
      <vt:lpstr>Courier New</vt:lpstr>
      <vt:lpstr>Helvetica</vt:lpstr>
      <vt:lpstr>Symbol</vt:lpstr>
      <vt:lpstr>Wingdings</vt:lpstr>
      <vt:lpstr>Wingdings 3</vt:lpstr>
      <vt:lpstr>Presentations (Wide Screen)</vt:lpstr>
      <vt:lpstr>Scientific Case for CEBAF Energy Upgrade</vt:lpstr>
      <vt:lpstr>High Energy Workshop Series 2022</vt:lpstr>
      <vt:lpstr>The Goal of the Workshop Series</vt:lpstr>
      <vt:lpstr>Hadron Spectroscopy with a CEBAF Energy Upgrade</vt:lpstr>
      <vt:lpstr>Hadron Spectroscopy with a CEBAF Energy Upgrade</vt:lpstr>
      <vt:lpstr>The Sign of Gluon Polarization: Dg</vt:lpstr>
      <vt:lpstr>Enhancement of the Q2 and PT range - SIDIS</vt:lpstr>
      <vt:lpstr>The Next Generation of 3D Imaging – Exclusive Processes</vt:lpstr>
      <vt:lpstr>Anti-Shadowing – solving a multi-decade mystery</vt:lpstr>
      <vt:lpstr>PVDIS – Impact on Strong Quark Puzzle</vt:lpstr>
      <vt:lpstr>Physics Beyond the Standard Model</vt:lpstr>
      <vt:lpstr>Primakoff Production Experiments</vt:lpstr>
      <vt:lpstr>Photo-Production of J/y with a Polarized beam</vt:lpstr>
      <vt:lpstr>J/y – Away from the Threshold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Lab Managers Budget Briefing  FY2019</dc:title>
  <dc:creator>Dean, David Jarvis</dc:creator>
  <cp:lastModifiedBy>Jianwei Qiu</cp:lastModifiedBy>
  <cp:revision>4</cp:revision>
  <cp:lastPrinted>2022-06-23T18:18:36Z</cp:lastPrinted>
  <dcterms:created xsi:type="dcterms:W3CDTF">2017-01-04T16:29:24Z</dcterms:created>
  <dcterms:modified xsi:type="dcterms:W3CDTF">2022-08-26T15:30:16Z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