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9" r:id="rId2"/>
  </p:sldMasterIdLst>
  <p:notesMasterIdLst>
    <p:notesMasterId r:id="rId29"/>
  </p:notesMasterIdLst>
  <p:sldIdLst>
    <p:sldId id="750" r:id="rId3"/>
    <p:sldId id="332" r:id="rId4"/>
    <p:sldId id="2756" r:id="rId5"/>
    <p:sldId id="2757" r:id="rId6"/>
    <p:sldId id="2758" r:id="rId7"/>
    <p:sldId id="336" r:id="rId8"/>
    <p:sldId id="2760" r:id="rId9"/>
    <p:sldId id="257" r:id="rId10"/>
    <p:sldId id="2763" r:id="rId11"/>
    <p:sldId id="275" r:id="rId12"/>
    <p:sldId id="2764" r:id="rId13"/>
    <p:sldId id="1267" r:id="rId14"/>
    <p:sldId id="2302" r:id="rId15"/>
    <p:sldId id="2274" r:id="rId16"/>
    <p:sldId id="1262" r:id="rId17"/>
    <p:sldId id="2294" r:id="rId18"/>
    <p:sldId id="2304" r:id="rId19"/>
    <p:sldId id="1266" r:id="rId20"/>
    <p:sldId id="2765" r:id="rId21"/>
    <p:sldId id="260" r:id="rId22"/>
    <p:sldId id="2291" r:id="rId23"/>
    <p:sldId id="1285" r:id="rId24"/>
    <p:sldId id="2256" r:id="rId25"/>
    <p:sldId id="749" r:id="rId26"/>
    <p:sldId id="2300" r:id="rId27"/>
    <p:sldId id="275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82" autoAdjust="0"/>
    <p:restoredTop sz="95701" autoAdjust="0"/>
  </p:normalViewPr>
  <p:slideViewPr>
    <p:cSldViewPr snapToGrid="0" snapToObjects="1">
      <p:cViewPr varScale="1">
        <p:scale>
          <a:sx n="110" d="100"/>
          <a:sy n="110" d="100"/>
        </p:scale>
        <p:origin x="408" y="168"/>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8/26/22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 name="PlaceHolder 1"/>
          <p:cNvSpPr>
            <a:spLocks noGrp="1" noRot="1" noChangeAspect="1"/>
          </p:cNvSpPr>
          <p:nvPr>
            <p:ph type="sldImg"/>
          </p:nvPr>
        </p:nvSpPr>
        <p:spPr>
          <a:xfrm>
            <a:off x="533400" y="754063"/>
            <a:ext cx="6704013" cy="3771900"/>
          </a:xfrm>
          <a:prstGeom prst="rect">
            <a:avLst/>
          </a:prstGeom>
        </p:spPr>
      </p:sp>
      <p:sp>
        <p:nvSpPr>
          <p:cNvPr id="994" name="PlaceHolder 2"/>
          <p:cNvSpPr>
            <a:spLocks noGrp="1"/>
          </p:cNvSpPr>
          <p:nvPr>
            <p:ph type="body"/>
          </p:nvPr>
        </p:nvSpPr>
        <p:spPr>
          <a:xfrm>
            <a:off x="777960" y="4778280"/>
            <a:ext cx="6215400" cy="4524840"/>
          </a:xfrm>
          <a:prstGeom prst="rect">
            <a:avLst/>
          </a:prstGeom>
        </p:spPr>
        <p:txBody>
          <a:bodyPr lIns="0" tIns="0" rIns="0" bIns="0">
            <a:noAutofit/>
          </a:bodyPr>
          <a:lstStyle/>
          <a:p>
            <a:endParaRPr lang="en-US" sz="2000" b="0" strike="noStrike" spc="-1">
              <a:latin typeface="Arial"/>
            </a:endParaRPr>
          </a:p>
        </p:txBody>
      </p:sp>
      <p:sp>
        <p:nvSpPr>
          <p:cNvPr id="995" name="CustomShape 3"/>
          <p:cNvSpPr/>
          <p:nvPr/>
        </p:nvSpPr>
        <p:spPr>
          <a:xfrm>
            <a:off x="4402080" y="9553680"/>
            <a:ext cx="3367440" cy="50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DDAB892-3DAB-42DB-AE18-29B8CDA01624}" type="slidenum">
              <a:rPr lang="en-US" sz="1200" b="0" strike="noStrike" spc="-1">
                <a:solidFill>
                  <a:srgbClr val="000000"/>
                </a:solidFill>
                <a:latin typeface="Times New Roman"/>
                <a:ea typeface="+mn-ea"/>
              </a:rPr>
              <a:t>20</a:t>
            </a:fld>
            <a:endParaRPr lang="en-US" sz="1200" b="0" strike="noStrike" spc="-1">
              <a:latin typeface="Arial"/>
            </a:endParaRPr>
          </a:p>
        </p:txBody>
      </p:sp>
    </p:spTree>
    <p:extLst>
      <p:ext uri="{BB962C8B-B14F-4D97-AF65-F5344CB8AC3E}">
        <p14:creationId xmlns:p14="http://schemas.microsoft.com/office/powerpoint/2010/main" val="41258074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C1B74398-39EA-0749-9F74-6FE982C11DA9}" type="datetime2">
              <a:rPr lang="en-US" smtClean="0"/>
              <a:pPr/>
              <a:t>Friday, August 26, 2022</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C1B74398-39EA-0749-9F74-6FE982C11DA9}" type="datetime2">
              <a:rPr lang="en-US" smtClean="0"/>
              <a:pPr/>
              <a:t>Friday, August 26, 2022</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63" y="310209"/>
            <a:ext cx="11425236" cy="510909"/>
          </a:xfrm>
        </p:spPr>
        <p:txBody>
          <a:bodyPr/>
          <a:lstStyle>
            <a:lvl1pPr>
              <a:defRPr>
                <a:solidFill>
                  <a:srgbClr val="BE1D1D"/>
                </a:solidFill>
              </a:defRPr>
            </a:lvl1pPr>
          </a:lstStyle>
          <a:p>
            <a:r>
              <a:rPr lang="en-US" dirty="0"/>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4232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47" y="310208"/>
            <a:ext cx="11504904" cy="510909"/>
          </a:xfrm>
        </p:spPr>
        <p:txBody>
          <a:bodyPr/>
          <a:lstStyle>
            <a:lvl1pPr>
              <a:defRPr>
                <a:solidFill>
                  <a:srgbClr val="BE1D1D"/>
                </a:solidFill>
              </a:defRPr>
            </a:lvl1pPr>
          </a:lstStyle>
          <a:p>
            <a:r>
              <a:rPr lang="en-US" dirty="0"/>
              <a:t>Click to edit Master title style</a:t>
            </a:r>
          </a:p>
        </p:txBody>
      </p:sp>
    </p:spTree>
    <p:extLst>
      <p:ext uri="{BB962C8B-B14F-4D97-AF65-F5344CB8AC3E}">
        <p14:creationId xmlns:p14="http://schemas.microsoft.com/office/powerpoint/2010/main" val="1041750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45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399"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39515"/>
            <a:ext cx="5531708" cy="2907915"/>
          </a:xfrm>
        </p:spPr>
        <p:txBody>
          <a:bodyPr/>
          <a:lstStyle>
            <a:lvl1pPr>
              <a:defRPr sz="2199" baseline="0">
                <a:solidFill>
                  <a:schemeClr val="tx1"/>
                </a:solidFill>
                <a:latin typeface="Arial" charset="0"/>
              </a:defRPr>
            </a:lvl1pPr>
            <a:lvl2pPr marL="685594" indent="-228531">
              <a:buFont typeface="PingFangSC-Regular" charset="-122"/>
              <a:buChar char="－"/>
              <a:defRPr sz="1999" baseline="0">
                <a:solidFill>
                  <a:schemeClr val="tx1"/>
                </a:solidFill>
                <a:latin typeface="Arial" charset="0"/>
              </a:defRPr>
            </a:lvl2pPr>
            <a:lvl3pPr marL="1142657" indent="-228531">
              <a:buFont typeface="Arial" charset="0"/>
              <a:buChar char="•"/>
              <a:defRPr sz="1799" baseline="0">
                <a:solidFill>
                  <a:schemeClr val="tx1"/>
                </a:solidFill>
                <a:latin typeface="Arial" charset="0"/>
              </a:defRPr>
            </a:lvl3pPr>
            <a:lvl4pPr marL="1656853" indent="-285664">
              <a:buFont typeface="PingFangSC-Regular" charset="-122"/>
              <a:buChar char="－"/>
              <a:defRPr sz="1600" baseline="0">
                <a:solidFill>
                  <a:schemeClr val="tx1"/>
                </a:solidFill>
                <a:latin typeface="Arial" charset="0"/>
              </a:defRPr>
            </a:lvl4pPr>
            <a:lvl5pPr marL="2056783" indent="-228531">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4" y="6467336"/>
            <a:ext cx="5223851"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5635744"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11892" y="3966757"/>
            <a:ext cx="5531708"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6164994" y="939512"/>
            <a:ext cx="5531708" cy="2907916"/>
          </a:xfrm>
        </p:spPr>
        <p:txBody>
          <a:bodyPr/>
          <a:lstStyle>
            <a:lvl1pPr>
              <a:defRPr sz="2199" baseline="0">
                <a:solidFill>
                  <a:schemeClr val="tx1"/>
                </a:solidFill>
                <a:latin typeface="Arial" charset="0"/>
              </a:defRPr>
            </a:lvl1pPr>
            <a:lvl2pPr marL="685594" indent="-228531">
              <a:buFont typeface="PingFangSC-Regular" charset="-122"/>
              <a:buChar char="－"/>
              <a:defRPr sz="1999" baseline="0">
                <a:solidFill>
                  <a:schemeClr val="tx1"/>
                </a:solidFill>
                <a:latin typeface="Arial" charset="0"/>
              </a:defRPr>
            </a:lvl2pPr>
            <a:lvl3pPr marL="1142657" indent="-228531">
              <a:buFont typeface="Arial" charset="0"/>
              <a:buChar char="•"/>
              <a:defRPr sz="1799" baseline="0">
                <a:solidFill>
                  <a:schemeClr val="tx1"/>
                </a:solidFill>
                <a:latin typeface="Arial" charset="0"/>
              </a:defRPr>
            </a:lvl3pPr>
            <a:lvl4pPr marL="1656853" indent="-285664">
              <a:buFont typeface="PingFangSC-Regular" charset="-122"/>
              <a:buChar char="－"/>
              <a:defRPr sz="1600" baseline="0">
                <a:solidFill>
                  <a:schemeClr val="tx1"/>
                </a:solidFill>
                <a:latin typeface="Arial" charset="0"/>
              </a:defRPr>
            </a:lvl4pPr>
            <a:lvl5pPr marL="2056783" indent="-228531">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6164994" y="3966757"/>
            <a:ext cx="5531708"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4022262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_Questions Slide">
    <p:spTree>
      <p:nvGrpSpPr>
        <p:cNvPr id="1" name=""/>
        <p:cNvGrpSpPr/>
        <p:nvPr/>
      </p:nvGrpSpPr>
      <p:grpSpPr>
        <a:xfrm>
          <a:off x="0" y="0"/>
          <a:ext cx="0" cy="0"/>
          <a:chOff x="0" y="0"/>
          <a:chExt cx="0" cy="0"/>
        </a:xfrm>
      </p:grpSpPr>
      <p:pic>
        <p:nvPicPr>
          <p:cNvPr id="111" name="Picture 3" descr="Picture 3"/>
          <p:cNvPicPr>
            <a:picLocks noChangeAspect="1"/>
          </p:cNvPicPr>
          <p:nvPr/>
        </p:nvPicPr>
        <p:blipFill>
          <a:blip r:embed="rId2">
            <a:extLst/>
          </a:blip>
          <a:stretch>
            <a:fillRect/>
          </a:stretch>
        </p:blipFill>
        <p:spPr>
          <a:xfrm>
            <a:off x="0" y="1"/>
            <a:ext cx="12192000" cy="1282700"/>
          </a:xfrm>
          <a:prstGeom prst="rect">
            <a:avLst/>
          </a:prstGeom>
          <a:ln w="12700">
            <a:miter lim="400000"/>
          </a:ln>
        </p:spPr>
      </p:pic>
      <p:pic>
        <p:nvPicPr>
          <p:cNvPr id="112" name="Picture 11" descr="Picture 11"/>
          <p:cNvPicPr>
            <a:picLocks noChangeAspect="1"/>
          </p:cNvPicPr>
          <p:nvPr/>
        </p:nvPicPr>
        <p:blipFill>
          <a:blip r:embed="rId3">
            <a:extLst/>
          </a:blip>
          <a:stretch>
            <a:fillRect/>
          </a:stretch>
        </p:blipFill>
        <p:spPr>
          <a:xfrm>
            <a:off x="-304800" y="2941863"/>
            <a:ext cx="5678109" cy="4258582"/>
          </a:xfrm>
          <a:prstGeom prst="rect">
            <a:avLst/>
          </a:prstGeom>
          <a:ln w="12700">
            <a:miter lim="400000"/>
          </a:ln>
        </p:spPr>
      </p:pic>
      <p:pic>
        <p:nvPicPr>
          <p:cNvPr id="113" name="Picture 22" descr="Picture 22"/>
          <p:cNvPicPr>
            <a:picLocks noChangeAspect="1"/>
          </p:cNvPicPr>
          <p:nvPr/>
        </p:nvPicPr>
        <p:blipFill>
          <a:blip r:embed="rId4">
            <a:extLst/>
          </a:blip>
          <a:stretch>
            <a:fillRect/>
          </a:stretch>
        </p:blipFill>
        <p:spPr>
          <a:xfrm>
            <a:off x="443181" y="6232330"/>
            <a:ext cx="2293603" cy="557061"/>
          </a:xfrm>
          <a:prstGeom prst="rect">
            <a:avLst/>
          </a:prstGeom>
          <a:ln w="12700">
            <a:miter lim="400000"/>
          </a:ln>
        </p:spPr>
      </p:pic>
      <p:sp>
        <p:nvSpPr>
          <p:cNvPr id="114" name="Title Text"/>
          <p:cNvSpPr txBox="1">
            <a:spLocks noGrp="1"/>
          </p:cNvSpPr>
          <p:nvPr>
            <p:ph type="title"/>
          </p:nvPr>
        </p:nvSpPr>
        <p:spPr>
          <a:xfrm>
            <a:off x="443182" y="505597"/>
            <a:ext cx="7699333" cy="617839"/>
          </a:xfrm>
          <a:prstGeom prst="rect">
            <a:avLst/>
          </a:prstGeom>
        </p:spPr>
        <p:txBody>
          <a:bodyPr anchor="b"/>
          <a:lstStyle>
            <a:lvl1pPr>
              <a:defRPr sz="2912"/>
            </a:lvl1pPr>
          </a:lstStyle>
          <a:p>
            <a:r>
              <a:t>Title Text</a:t>
            </a:r>
          </a:p>
        </p:txBody>
      </p:sp>
      <p:pic>
        <p:nvPicPr>
          <p:cNvPr id="115" name="Picture 26" descr="Picture 26"/>
          <p:cNvPicPr>
            <a:picLocks noChangeAspect="1"/>
          </p:cNvPicPr>
          <p:nvPr/>
        </p:nvPicPr>
        <p:blipFill>
          <a:blip r:embed="rId5">
            <a:extLst/>
          </a:blip>
          <a:stretch>
            <a:fillRect/>
          </a:stretch>
        </p:blipFill>
        <p:spPr>
          <a:xfrm>
            <a:off x="11363207" y="6459470"/>
            <a:ext cx="543045" cy="273533"/>
          </a:xfrm>
          <a:prstGeom prst="rect">
            <a:avLst/>
          </a:prstGeom>
          <a:ln w="12700">
            <a:miter lim="400000"/>
          </a:ln>
        </p:spPr>
      </p:pic>
      <p:pic>
        <p:nvPicPr>
          <p:cNvPr id="116" name="Picture 4" descr="Picture 4"/>
          <p:cNvPicPr>
            <a:picLocks noChangeAspect="1"/>
          </p:cNvPicPr>
          <p:nvPr/>
        </p:nvPicPr>
        <p:blipFill>
          <a:blip r:embed="rId6">
            <a:extLst/>
          </a:blip>
          <a:stretch>
            <a:fillRect/>
          </a:stretch>
        </p:blipFill>
        <p:spPr>
          <a:xfrm>
            <a:off x="8923879" y="6450041"/>
            <a:ext cx="2172749" cy="273532"/>
          </a:xfrm>
          <a:prstGeom prst="rect">
            <a:avLst/>
          </a:prstGeom>
          <a:ln w="12700">
            <a:miter lim="400000"/>
          </a:ln>
        </p:spPr>
      </p:pic>
      <p:sp>
        <p:nvSpPr>
          <p:cNvPr id="117" name="Picture Placeholder 8"/>
          <p:cNvSpPr>
            <a:spLocks noGrp="1"/>
          </p:cNvSpPr>
          <p:nvPr>
            <p:ph type="pic" sz="half" idx="13"/>
          </p:nvPr>
        </p:nvSpPr>
        <p:spPr>
          <a:xfrm>
            <a:off x="6008917" y="1725952"/>
            <a:ext cx="6174620" cy="3821640"/>
          </a:xfrm>
          <a:prstGeom prst="rect">
            <a:avLst/>
          </a:prstGeom>
        </p:spPr>
        <p:txBody>
          <a:bodyPr lIns="91439" rIns="91439">
            <a:noAutofit/>
          </a:bodyPr>
          <a:lstStyle/>
          <a:p>
            <a:endParaRPr/>
          </a:p>
        </p:txBody>
      </p:sp>
      <p:sp>
        <p:nvSpPr>
          <p:cNvPr id="118" name="Body Level One…"/>
          <p:cNvSpPr txBox="1">
            <a:spLocks noGrp="1"/>
          </p:cNvSpPr>
          <p:nvPr>
            <p:ph type="body" sz="quarter" idx="1"/>
          </p:nvPr>
        </p:nvSpPr>
        <p:spPr>
          <a:xfrm>
            <a:off x="8142515" y="849095"/>
            <a:ext cx="3864429" cy="277583"/>
          </a:xfrm>
          <a:prstGeom prst="rect">
            <a:avLst/>
          </a:prstGeom>
        </p:spPr>
        <p:txBody>
          <a:bodyPr/>
          <a:lstStyle>
            <a:lvl1pPr marL="0" indent="0">
              <a:buSzTx/>
              <a:buFontTx/>
              <a:buNone/>
              <a:defRPr sz="1165">
                <a:solidFill>
                  <a:srgbClr val="C00000"/>
                </a:solidFill>
              </a:defRPr>
            </a:lvl1pPr>
            <a:lvl2pPr marL="554721" indent="-110944">
              <a:buFontTx/>
              <a:buChar char="•"/>
              <a:defRPr sz="1165">
                <a:solidFill>
                  <a:srgbClr val="C00000"/>
                </a:solidFill>
              </a:defRPr>
            </a:lvl2pPr>
            <a:lvl3pPr marL="1020686" indent="-133133">
              <a:buFontTx/>
              <a:defRPr sz="1165">
                <a:solidFill>
                  <a:srgbClr val="C00000"/>
                </a:solidFill>
              </a:defRPr>
            </a:lvl3pPr>
            <a:lvl4pPr marL="1479255" indent="-147926">
              <a:buFontTx/>
              <a:buChar char="•"/>
              <a:defRPr sz="1165">
                <a:solidFill>
                  <a:srgbClr val="C00000"/>
                </a:solidFill>
              </a:defRPr>
            </a:lvl4pPr>
            <a:lvl5pPr marL="1923032" indent="-147926">
              <a:buFontTx/>
              <a:defRPr sz="1165">
                <a:solidFill>
                  <a:srgbClr val="C00000"/>
                </a:solidFill>
              </a:defRPr>
            </a:lvl5pPr>
          </a:lstStyle>
          <a:p>
            <a:r>
              <a:t>Body Level One</a:t>
            </a:r>
          </a:p>
          <a:p>
            <a:pPr lvl="1"/>
            <a:r>
              <a:t>Body Level Two</a:t>
            </a:r>
          </a:p>
          <a:p>
            <a:pPr lvl="2"/>
            <a:r>
              <a:t>Body Level Three</a:t>
            </a:r>
          </a:p>
          <a:p>
            <a:pPr lvl="3"/>
            <a:r>
              <a:t>Body Level Four</a:t>
            </a:r>
          </a:p>
          <a:p>
            <a:pPr lvl="4"/>
            <a:r>
              <a:t>Body Level Five</a:t>
            </a:r>
          </a:p>
        </p:txBody>
      </p:sp>
      <p:sp>
        <p:nvSpPr>
          <p:cNvPr id="119" name="Text Placeholder 14"/>
          <p:cNvSpPr>
            <a:spLocks noGrp="1"/>
          </p:cNvSpPr>
          <p:nvPr>
            <p:ph type="body" sz="quarter" idx="14"/>
          </p:nvPr>
        </p:nvSpPr>
        <p:spPr>
          <a:xfrm>
            <a:off x="8142515" y="156700"/>
            <a:ext cx="3864429" cy="632004"/>
          </a:xfrm>
          <a:prstGeom prst="rect">
            <a:avLst/>
          </a:prstGeom>
        </p:spPr>
        <p:txBody>
          <a:bodyPr/>
          <a:lstStyle>
            <a:lvl1pPr marL="0" indent="0">
              <a:buSzTx/>
              <a:buFontTx/>
              <a:buNone/>
              <a:defRPr sz="1400" b="1">
                <a:solidFill>
                  <a:schemeClr val="accent6"/>
                </a:solidFill>
              </a:defRPr>
            </a:lvl1pPr>
          </a:lstStyle>
          <a:p>
            <a:pPr marL="0" indent="0">
              <a:buSzTx/>
              <a:buFontTx/>
              <a:buNone/>
              <a:defRPr sz="1400" b="1">
                <a:solidFill>
                  <a:schemeClr val="accent6"/>
                </a:solidFill>
              </a:defRPr>
            </a:pPr>
            <a:endParaRPr/>
          </a:p>
        </p:txBody>
      </p:sp>
      <p:sp>
        <p:nvSpPr>
          <p:cNvPr id="120" name="Text Placeholder 6"/>
          <p:cNvSpPr>
            <a:spLocks noGrp="1"/>
          </p:cNvSpPr>
          <p:nvPr>
            <p:ph type="body" sz="half" idx="15"/>
          </p:nvPr>
        </p:nvSpPr>
        <p:spPr>
          <a:xfrm>
            <a:off x="424850" y="1726359"/>
            <a:ext cx="5464325" cy="3861333"/>
          </a:xfrm>
          <a:prstGeom prst="rect">
            <a:avLst/>
          </a:prstGeom>
        </p:spPr>
        <p:txBody>
          <a:bodyPr/>
          <a:lstStyle>
            <a:lvl1pPr marL="342900" indent="-342900">
              <a:defRPr>
                <a:solidFill>
                  <a:schemeClr val="accent1"/>
                </a:solidFill>
              </a:defRPr>
            </a:lvl1pPr>
          </a:lstStyle>
          <a:p>
            <a:pPr marL="342900" indent="-342900">
              <a:defRPr>
                <a:solidFill>
                  <a:schemeClr val="accent1"/>
                </a:solidFill>
              </a:defRPr>
            </a:pPr>
            <a:endParaRPr/>
          </a:p>
        </p:txBody>
      </p:sp>
      <p:sp>
        <p:nvSpPr>
          <p:cNvPr id="121" name="Slide Number"/>
          <p:cNvSpPr txBox="1">
            <a:spLocks noGrp="1"/>
          </p:cNvSpPr>
          <p:nvPr>
            <p:ph type="sldNum" sz="quarter" idx="2"/>
          </p:nvPr>
        </p:nvSpPr>
        <p:spPr>
          <a:xfrm>
            <a:off x="8370835" y="6220545"/>
            <a:ext cx="366765" cy="271613"/>
          </a:xfrm>
          <a:prstGeom prst="rect">
            <a:avLst/>
          </a:prstGeom>
        </p:spPr>
        <p:txBody>
          <a:bodyPr/>
          <a:lstStyle>
            <a:lvl1pPr algn="r">
              <a:defRPr sz="1165">
                <a:solidFill>
                  <a:srgbClr val="888888"/>
                </a:solidFill>
              </a:defRPr>
            </a:lvl1pPr>
          </a:lstStyle>
          <a:p>
            <a:fld id="{86CB4B4D-7CA3-9044-876B-883B54F8677D}" type="slidenum">
              <a:rPr/>
              <a:pPr/>
              <a:t>‹#›</a:t>
            </a:fld>
            <a:endParaRPr/>
          </a:p>
        </p:txBody>
      </p:sp>
    </p:spTree>
    <p:extLst>
      <p:ext uri="{BB962C8B-B14F-4D97-AF65-F5344CB8AC3E}">
        <p14:creationId xmlns:p14="http://schemas.microsoft.com/office/powerpoint/2010/main" val="32080424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164C46-1F52-944B-8588-C792EC41D787}" type="datetimeFigureOut">
              <a:rPr lang="en-US" smtClean="0"/>
              <a:t>8/26/22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2947851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164C46-1F52-944B-8588-C792EC41D787}" type="datetimeFigureOut">
              <a:rPr lang="en-US" smtClean="0"/>
              <a:t>8/26/22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524162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164C46-1F52-944B-8588-C792EC41D787}" type="datetimeFigureOut">
              <a:rPr lang="en-US" smtClean="0"/>
              <a:t>8/26/22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980880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164C46-1F52-944B-8588-C792EC41D787}" type="datetimeFigureOut">
              <a:rPr lang="en-US" smtClean="0"/>
              <a:t>8/26/22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3458539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164C46-1F52-944B-8588-C792EC41D787}" type="datetimeFigureOut">
              <a:rPr lang="en-US" smtClean="0"/>
              <a:t>8/26/22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1669839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164C46-1F52-944B-8588-C792EC41D787}" type="datetimeFigureOut">
              <a:rPr lang="en-US" smtClean="0"/>
              <a:t>8/26/22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1764254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164C46-1F52-944B-8588-C792EC41D787}" type="datetimeFigureOut">
              <a:rPr lang="en-US" smtClean="0"/>
              <a:t>8/26/22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973438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164C46-1F52-944B-8588-C792EC41D787}" type="datetimeFigureOut">
              <a:rPr lang="en-US" smtClean="0"/>
              <a:t>8/26/22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1332967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164C46-1F52-944B-8588-C792EC41D787}" type="datetimeFigureOut">
              <a:rPr lang="en-US" smtClean="0"/>
              <a:t>8/26/22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1993447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164C46-1F52-944B-8588-C792EC41D787}" type="datetimeFigureOut">
              <a:rPr lang="en-US" smtClean="0"/>
              <a:t>8/26/22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2190499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164C46-1F52-944B-8588-C792EC41D787}" type="datetimeFigureOut">
              <a:rPr lang="en-US" smtClean="0"/>
              <a:t>8/26/22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1355626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0"/>
            <a:ext cx="10363200" cy="914400"/>
          </a:xfrm>
        </p:spPr>
        <p:txBody>
          <a:bodyPr/>
          <a:lstStyle/>
          <a:p>
            <a:r>
              <a:rPr lang="en-US"/>
              <a:t>Click to edit Master title style</a:t>
            </a:r>
          </a:p>
        </p:txBody>
      </p:sp>
      <p:sp>
        <p:nvSpPr>
          <p:cNvPr id="3" name="Content Placeholder 2"/>
          <p:cNvSpPr>
            <a:spLocks noGrp="1"/>
          </p:cNvSpPr>
          <p:nvPr>
            <p:ph sz="quarter" idx="1"/>
          </p:nvPr>
        </p:nvSpPr>
        <p:spPr>
          <a:xfrm>
            <a:off x="1016000" y="914400"/>
            <a:ext cx="508000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99200" y="914400"/>
            <a:ext cx="508000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016000" y="3657600"/>
            <a:ext cx="508000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99200" y="3657600"/>
            <a:ext cx="508000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687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Friday, August 26, 2022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Talk Title Here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93" r:id="rId15"/>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164C46-1F52-944B-8588-C792EC41D787}" type="datetimeFigureOut">
              <a:rPr lang="en-US" smtClean="0"/>
              <a:t>8/26/22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058BBD-AFC1-7348-95FD-BA065E87BA3A}" type="slidenum">
              <a:rPr lang="en-US" smtClean="0"/>
              <a:t>‹#›</a:t>
            </a:fld>
            <a:endParaRPr lang="en-US"/>
          </a:p>
        </p:txBody>
      </p:sp>
    </p:spTree>
    <p:extLst>
      <p:ext uri="{BB962C8B-B14F-4D97-AF65-F5344CB8AC3E}">
        <p14:creationId xmlns:p14="http://schemas.microsoft.com/office/powerpoint/2010/main" val="123985337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5.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tiff"/></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arxiv.org/abs/2112.00060" TargetMode="External"/><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hyperlink" Target="https://inspirehep.net/literature/1981751"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png"/><Relationship Id="rId7" Type="http://schemas.openxmlformats.org/officeDocument/2006/relationships/image" Target="../media/image35.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32.wmf"/><Relationship Id="rId5" Type="http://schemas.openxmlformats.org/officeDocument/2006/relationships/oleObject" Target="../embeddings/oleObject1.bin"/><Relationship Id="rId4" Type="http://schemas.openxmlformats.org/officeDocument/2006/relationships/image" Target="../media/image34.tiff"/><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hyperlink" Target="https://journals.aps.org/prl/abstract/10.1103/PhysRevLett.127.262501" TargetMode="External"/><Relationship Id="rId12" Type="http://schemas.openxmlformats.org/officeDocument/2006/relationships/image" Target="../media/image42.jpeg"/><Relationship Id="rId2" Type="http://schemas.openxmlformats.org/officeDocument/2006/relationships/hyperlink" Target="https://journals.aps.org/prl/pdf/10.1103/PhysRevLett.126.152501" TargetMode="External"/><Relationship Id="rId1" Type="http://schemas.openxmlformats.org/officeDocument/2006/relationships/slideLayout" Target="../slideLayouts/slideLayout12.xml"/><Relationship Id="rId6" Type="http://schemas.openxmlformats.org/officeDocument/2006/relationships/image" Target="../media/image40.emf"/><Relationship Id="rId11" Type="http://schemas.openxmlformats.org/officeDocument/2006/relationships/image" Target="../media/image45.png"/><Relationship Id="rId5" Type="http://schemas.openxmlformats.org/officeDocument/2006/relationships/image" Target="../media/image39.emf"/><Relationship Id="rId10" Type="http://schemas.openxmlformats.org/officeDocument/2006/relationships/image" Target="../media/image44.png"/><Relationship Id="rId4" Type="http://schemas.openxmlformats.org/officeDocument/2006/relationships/image" Target="../media/image38.emf"/><Relationship Id="rId9" Type="http://schemas.openxmlformats.org/officeDocument/2006/relationships/image" Target="../media/image41.tiff"/></Relationships>
</file>

<file path=ppt/slides/_rels/slide15.xml.rels><?xml version="1.0" encoding="UTF-8" standalone="yes"?>
<Relationships xmlns="http://schemas.openxmlformats.org/package/2006/relationships"><Relationship Id="rId3" Type="http://schemas.openxmlformats.org/officeDocument/2006/relationships/hyperlink" Target="http://dx.doi.org/10.1103/PhysRevLett.126.082301" TargetMode="External"/><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hyperlink" Target="http://dx.doi.org/10.1103/PhysRevLett.125.262501"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9.emf"/><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g"/><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1.tiff"/><Relationship Id="rId7" Type="http://schemas.openxmlformats.org/officeDocument/2006/relationships/image" Target="../media/image74.png"/><Relationship Id="rId12"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12.xml"/><Relationship Id="rId6" Type="http://schemas.openxmlformats.org/officeDocument/2006/relationships/image" Target="../media/image73.png"/><Relationship Id="rId11" Type="http://schemas.openxmlformats.org/officeDocument/2006/relationships/image" Target="../media/image80.png"/><Relationship Id="rId5" Type="http://schemas.openxmlformats.org/officeDocument/2006/relationships/image" Target="../media/image72.png"/><Relationship Id="rId15" Type="http://schemas.openxmlformats.org/officeDocument/2006/relationships/image" Target="../media/image84.png"/><Relationship Id="rId10" Type="http://schemas.openxmlformats.org/officeDocument/2006/relationships/image" Target="../media/image79.png"/><Relationship Id="rId4" Type="http://schemas.openxmlformats.org/officeDocument/2006/relationships/image" Target="../media/image42.jpeg"/><Relationship Id="rId9" Type="http://schemas.openxmlformats.org/officeDocument/2006/relationships/image" Target="../media/image78.png"/><Relationship Id="rId14"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image" Target="../media/image54.emf"/><Relationship Id="rId1" Type="http://schemas.openxmlformats.org/officeDocument/2006/relationships/slideLayout" Target="../slideLayouts/slideLayout12.xml"/><Relationship Id="rId6" Type="http://schemas.openxmlformats.org/officeDocument/2006/relationships/image" Target="../media/image180.png"/><Relationship Id="rId10" Type="http://schemas.openxmlformats.org/officeDocument/2006/relationships/image" Target="../media/image92.png"/><Relationship Id="rId4" Type="http://schemas.openxmlformats.org/officeDocument/2006/relationships/image" Target="../media/image88.png"/><Relationship Id="rId9"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image" Target="../media/image90.tiff"/><Relationship Id="rId1" Type="http://schemas.openxmlformats.org/officeDocument/2006/relationships/slideLayout" Target="../slideLayouts/slideLayout11.xml"/><Relationship Id="rId4" Type="http://schemas.openxmlformats.org/officeDocument/2006/relationships/image" Target="../media/image92.jpg"/></Relationships>
</file>

<file path=ppt/slides/_rels/slide25.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image" Target="../media/image93.tiff"/><Relationship Id="rId1" Type="http://schemas.openxmlformats.org/officeDocument/2006/relationships/slideLayout" Target="../slideLayouts/slideLayout12.xml"/><Relationship Id="rId6" Type="http://schemas.openxmlformats.org/officeDocument/2006/relationships/image" Target="../media/image97.jpeg"/><Relationship Id="rId5" Type="http://schemas.openxmlformats.org/officeDocument/2006/relationships/image" Target="../media/image96.jpg"/><Relationship Id="rId4" Type="http://schemas.openxmlformats.org/officeDocument/2006/relationships/image" Target="../media/image95.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google.com/imgres?imgurl=https%3A%2F%2Fcerncourier.com%2Fwp-content%2Fuploads%2F2004%2F11%2FCCEasy2_11-04.jpg&amp;imgrefurl=https%3A%2F%2Fcerncourier.com%2Fa%2Fasymptotic-freedom-wins-nobel%2F&amp;tbnid=kCTfGPU0YIfbjM&amp;vet=12ahUKEwiT0qrsqYr4AhWckWoFHbU4DrQQMygAegUIARC_AQ..i&amp;docid=9BQyFAPm7hIq9M&amp;w=600&amp;h=968&amp;q=asymptotic%20freedom&amp;client=firefox-b-1-d&amp;ved=2ahUKEwiT0qrsqYr4AhWckWoFHbU4DrQQMygAegUIARC_AQ" TargetMode="External"/><Relationship Id="rId1" Type="http://schemas.openxmlformats.org/officeDocument/2006/relationships/slideLayout" Target="../slideLayouts/slideLayout22.xml"/><Relationship Id="rId5" Type="http://schemas.openxmlformats.org/officeDocument/2006/relationships/image" Target="../media/image15.jpeg"/><Relationship Id="rId4" Type="http://schemas.openxmlformats.org/officeDocument/2006/relationships/hyperlink" Target="https://www.google.com/url?sa=i&amp;url=https%3A%2F%2Fwww.lindau-nobel.org%2Fa-conversation-with-gross-on-the-edge-of-knowledge%2F&amp;psig=AOvVaw3e4e4rn76mYb4rSCjKLf75&amp;ust=1654106718603000&amp;source=images&amp;cd=vfe&amp;ved=0CAwQjRxqFwoTCNiAqv-pivgCFQAAAAAdAAAAABBP"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s://www.google.com/imgres?imgurl=https%3A%2F%2Fcerncourier.com%2Fwp-content%2Fuploads%2F2004%2F11%2FCCEasy2_11-04.jpg&amp;imgrefurl=https%3A%2F%2Fcerncourier.com%2Fa%2Fasymptotic-freedom-wins-nobel%2F&amp;tbnid=kCTfGPU0YIfbjM&amp;vet=12ahUKEwiT0qrsqYr4AhWckWoFHbU4DrQQMygAegUIARC_AQ..i&amp;docid=9BQyFAPm7hIq9M&amp;w=600&amp;h=968&amp;q=asymptotic%20freedom&amp;client=firefox-b-1-d&amp;ved=2ahUKEwiT0qrsqYr4AhWckWoFHbU4DrQQMygAegUIARC_AQ" TargetMode="External"/><Relationship Id="rId7" Type="http://schemas.openxmlformats.org/officeDocument/2006/relationships/hyperlink" Target="https://i.stack.imgur.com/DAKCzm.png" TargetMode="External"/><Relationship Id="rId2" Type="http://schemas.openxmlformats.org/officeDocument/2006/relationships/image" Target="../media/image16.png"/><Relationship Id="rId1" Type="http://schemas.openxmlformats.org/officeDocument/2006/relationships/slideLayout" Target="../slideLayouts/slideLayout22.xml"/><Relationship Id="rId6" Type="http://schemas.openxmlformats.org/officeDocument/2006/relationships/image" Target="../media/image15.jpeg"/><Relationship Id="rId5" Type="http://schemas.openxmlformats.org/officeDocument/2006/relationships/hyperlink" Target="https://www.google.com/url?sa=i&amp;url=https%3A%2F%2Fwww.lindau-nobel.org%2Fa-conversation-with-gross-on-the-edge-of-knowledge%2F&amp;psig=AOvVaw3e4e4rn76mYb4rSCjKLf75&amp;ust=1654106718603000&amp;source=images&amp;cd=vfe&amp;ved=0CAwQjRxqFwoTCNiAqv-pivgCFQAAAAAdAAAAABBP" TargetMode="Externa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s://www.google.com/imgres?imgurl=https%3A%2F%2Fcerncourier.com%2Fwp-content%2Fuploads%2F2004%2F11%2FCCEasy2_11-04.jpg&amp;imgrefurl=https%3A%2F%2Fcerncourier.com%2Fa%2Fasymptotic-freedom-wins-nobel%2F&amp;tbnid=kCTfGPU0YIfbjM&amp;vet=12ahUKEwiT0qrsqYr4AhWckWoFHbU4DrQQMygAegUIARC_AQ..i&amp;docid=9BQyFAPm7hIq9M&amp;w=600&amp;h=968&amp;q=asymptotic%20freedom&amp;client=firefox-b-1-d&amp;ved=2ahUKEwiT0qrsqYr4AhWckWoFHbU4DrQQMygAegUIARC_AQ" TargetMode="External"/><Relationship Id="rId7" Type="http://schemas.openxmlformats.org/officeDocument/2006/relationships/hyperlink" Target="https://i.stack.imgur.com/DAKCzm.png" TargetMode="External"/><Relationship Id="rId2" Type="http://schemas.openxmlformats.org/officeDocument/2006/relationships/image" Target="../media/image16.png"/><Relationship Id="rId1" Type="http://schemas.openxmlformats.org/officeDocument/2006/relationships/slideLayout" Target="../slideLayouts/slideLayout22.xml"/><Relationship Id="rId6" Type="http://schemas.openxmlformats.org/officeDocument/2006/relationships/image" Target="../media/image15.jpeg"/><Relationship Id="rId5" Type="http://schemas.openxmlformats.org/officeDocument/2006/relationships/hyperlink" Target="https://www.google.com/url?sa=i&amp;url=https%3A%2F%2Fwww.lindau-nobel.org%2Fa-conversation-with-gross-on-the-edge-of-knowledge%2F&amp;psig=AOvVaw3e4e4rn76mYb4rSCjKLf75&amp;ust=1654106718603000&amp;source=images&amp;cd=vfe&amp;ved=0CAwQjRxqFwoTCNiAqv-pivgCFQAAAAAdAAAAABBP" TargetMode="Externa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hyperlink" Target="https://www.google.com/imgres?imgurl=https%3A%2F%2Fwww.energy.gov%2Fsites%2Fdefault%2Ffiles%2F2019%2F06%2Ff63%2F190604_camp4.jpg&amp;imgrefurl=https%3A%2F%2Fwww.energy.gov%2Farticles%2Fjefferson-lab-offers-free-science-camp-deaf-and-hard-hearing-students&amp;tbnid=g1mt_w0LDLQuGM&amp;vet=12ahUKEwij6b394uP5AhXJhHIEHfizCNQQMygeegUIARCVAg..i&amp;docid=BOWBcXPgEb_myM&amp;w=1734&amp;h=1151&amp;q=jefferson%20lab%20students&amp;client=firefox-b-1-d&amp;ved=2ahUKEwij6b394uP5AhXJhHIEHfizCNQQMygeegUIARCVAg" TargetMode="External"/><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hyperlink" Target="https://www.google.com/imgres?imgurl=https%3A%2F%2Feducation.jlab.org%2Fsuli%2Fgroup.jpg&amp;imgrefurl=https%3A%2F%2Feducation.jlab.org%2Fsuli%2F&amp;tbnid=V6Xe6Ybz-xf1qM&amp;vet=12ahUKEwij6b394uP5AhXJhHIEHfizCNQQMygAegUIARDUAQ..i&amp;docid=Qsh2tHADkaPU3M&amp;w=780&amp;h=430&amp;q=jefferson%20lab%20students&amp;client=firefox-b-1-d&amp;ved=2ahUKEwij6b394uP5AhXJhHIEHfizCNQQMygAegUIARDUAQ" TargetMode="External"/><Relationship Id="rId1" Type="http://schemas.openxmlformats.org/officeDocument/2006/relationships/slideLayout" Target="../slideLayouts/slideLayout17.xml"/><Relationship Id="rId6" Type="http://schemas.openxmlformats.org/officeDocument/2006/relationships/hyperlink" Target="https://www.google.com/imgres?imgurl=https%3A%2F%2Fi0.wp.com%2Fwww.williamsburgfamilies.com%2Fwp-content%2Fuploads%2F2020%2F01%2FJefferson-lab-open-house-sept.jpg%3Ffit%3D600%252C450%26ssl%3D1&amp;imgrefurl=https%3A%2F%2Fwww.williamsburgfamilies.com%2Fjefferson-lab-open-house%2F&amp;tbnid=lYxoAKj76Wa9EM&amp;vet=12ahUKEwij6b394uP5AhXJhHIEHfizCNQQMygMegUIARDsAQ..i&amp;docid=NYfmH51X2FCXnM&amp;w=600&amp;h=450&amp;q=jefferson%20lab%20students&amp;client=firefox-b-1-d&amp;ved=2ahUKEwij6b394uP5AhXJhHIEHfizCNQQMygMegUIARDsAQ" TargetMode="External"/><Relationship Id="rId11" Type="http://schemas.openxmlformats.org/officeDocument/2006/relationships/image" Target="../media/image24.jpeg"/><Relationship Id="rId5" Type="http://schemas.openxmlformats.org/officeDocument/2006/relationships/image" Target="../media/image21.jpeg"/><Relationship Id="rId10" Type="http://schemas.openxmlformats.org/officeDocument/2006/relationships/hyperlink" Target="https://www.google.com/imgres?imgurl=https%3A%2F%2Fwww.jlab.org%2Fsites%2Fdefault%2Ffiles%2Fstyles%2Fimage_436xauto%2Fpublic%2Fopenhouse_3.jpg%3Fitok%3Dp0YzqPr-&amp;imgrefurl=https%3A%2F%2Fwww.jlab.org%2Fnews%2Freleases%2Fjefferson-lab-sets-date-2022-open-house-event&amp;tbnid=YVSjcqjy71qEjM&amp;vet=12ahUKEwij6b394uP5AhXJhHIEHfizCNQQMyg5egQIARBy..i&amp;docid=yWbHh70wOkOIkM&amp;w=400&amp;h=267&amp;itg=1&amp;q=jefferson%20lab%20students&amp;client=firefox-b-1-d&amp;ved=2ahUKEwij6b394uP5AhXJhHIEHfizCNQQMyg5egQIARBy" TargetMode="External"/><Relationship Id="rId4" Type="http://schemas.openxmlformats.org/officeDocument/2006/relationships/hyperlink" Target="https://www.google.com/imgres?imgurl=https%3A%2F%2Fwww.jlab.org%2Fsites%2Fdefault%2Ffiles%2Fstyles%2Fimage_1920x539%2Fpublic%2Fevent_services%2Ftours_hero.jpg%3Fitok%3D2yzjdUkh&amp;imgrefurl=https%3A%2F%2Fwww.jlab.org%2Fvisiting%2Ftours&amp;tbnid=84oktb8BUQA4PM&amp;vet=12ahUKEwij6b394uP5AhXJhHIEHfizCNQQMygEegUIARDcAQ..i&amp;docid=rhNKHQuIpDxKuM&amp;w=1920&amp;h=539&amp;q=jefferson%20lab%20students&amp;client=firefox-b-1-d&amp;ved=2ahUKEwij6b394uP5AhXJhHIEHfizCNQQMygEegUIARDcAQ" TargetMode="External"/><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Questions?"/>
          <p:cNvSpPr txBox="1"/>
          <p:nvPr/>
        </p:nvSpPr>
        <p:spPr>
          <a:xfrm>
            <a:off x="3955837" y="3189036"/>
            <a:ext cx="89679" cy="1167884"/>
          </a:xfrm>
          <a:prstGeom prst="rect">
            <a:avLst/>
          </a:prstGeom>
          <a:ln w="12700">
            <a:miter lim="400000"/>
          </a:ln>
          <a:extLst>
            <a:ext uri="{C572A759-6A51-4108-AA02-DFA0A04FC94B}">
              <ma14:wrappingTextBoxFlag xmlns="" xmlns:ma14="http://schemas.microsoft.com/office/mac/drawingml/2011/main" val="1"/>
            </a:ext>
          </a:extLst>
        </p:spPr>
        <p:txBody>
          <a:bodyPr wrap="none" lIns="44374" rIns="44374">
            <a:spAutoFit/>
          </a:bodyPr>
          <a:lstStyle>
            <a:lvl1pPr defTabSz="457200">
              <a:defRPr sz="7200">
                <a:latin typeface="Arial"/>
                <a:ea typeface="Arial"/>
                <a:cs typeface="Arial"/>
                <a:sym typeface="Arial"/>
              </a:defRPr>
            </a:lvl1pPr>
          </a:lstStyle>
          <a:p>
            <a:pPr hangingPunct="0"/>
            <a:endParaRPr sz="6989" kern="0" dirty="0">
              <a:solidFill>
                <a:srgbClr val="000000"/>
              </a:solidFill>
            </a:endParaRPr>
          </a:p>
        </p:txBody>
      </p:sp>
      <p:sp>
        <p:nvSpPr>
          <p:cNvPr id="554" name="Title 1"/>
          <p:cNvSpPr txBox="1">
            <a:spLocks noGrp="1"/>
          </p:cNvSpPr>
          <p:nvPr>
            <p:ph type="title"/>
          </p:nvPr>
        </p:nvSpPr>
        <p:spPr>
          <a:xfrm>
            <a:off x="1700145" y="171518"/>
            <a:ext cx="8616007" cy="903977"/>
          </a:xfrm>
          <a:prstGeom prst="rect">
            <a:avLst/>
          </a:prstGeom>
        </p:spPr>
        <p:txBody>
          <a:bodyPr anchor="ctr">
            <a:normAutofit fontScale="90000"/>
          </a:bodyPr>
          <a:lstStyle>
            <a:lvl1pPr algn="ctr">
              <a:defRPr sz="4000"/>
            </a:lvl1pPr>
          </a:lstStyle>
          <a:p>
            <a:r>
              <a:rPr lang="en-US" b="0" dirty="0">
                <a:latin typeface="+mn-lt"/>
                <a:ea typeface="ＭＳ Ｐゴシック" charset="0"/>
                <a:cs typeface="ＭＳ Ｐゴシック" charset="0"/>
              </a:rPr>
              <a:t>Scope and Science of the 12 GeV Program</a:t>
            </a:r>
            <a:endParaRPr lang="en-US" sz="5400" b="0" dirty="0">
              <a:latin typeface="+mn-lt"/>
              <a:ea typeface="ＭＳ Ｐゴシック" charset="0"/>
              <a:cs typeface="ＭＳ Ｐゴシック" charset="0"/>
            </a:endParaRPr>
          </a:p>
        </p:txBody>
      </p:sp>
      <p:sp>
        <p:nvSpPr>
          <p:cNvPr id="7" name="Title 1"/>
          <p:cNvSpPr txBox="1">
            <a:spLocks/>
          </p:cNvSpPr>
          <p:nvPr/>
        </p:nvSpPr>
        <p:spPr>
          <a:xfrm>
            <a:off x="3944445" y="1913856"/>
            <a:ext cx="5428490" cy="29583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Autofit/>
          </a:bodyPr>
          <a:lstStyle>
            <a:lvl1pPr marL="0" marR="0" indent="0" algn="ctr" defTabSz="887553" rtl="0" latinLnBrk="0">
              <a:lnSpc>
                <a:spcPct val="90000"/>
              </a:lnSpc>
              <a:spcBef>
                <a:spcPts val="0"/>
              </a:spcBef>
              <a:spcAft>
                <a:spcPts val="0"/>
              </a:spcAft>
              <a:buClrTx/>
              <a:buSzTx/>
              <a:buFontTx/>
              <a:buNone/>
              <a:tabLst/>
              <a:defRPr sz="4000" b="1" i="0" u="none" strike="noStrike" cap="none" spc="0" baseline="0">
                <a:ln>
                  <a:noFill/>
                </a:ln>
                <a:solidFill>
                  <a:srgbClr val="000000"/>
                </a:solidFill>
                <a:uFillTx/>
                <a:latin typeface="Arial"/>
                <a:ea typeface="Arial"/>
                <a:cs typeface="Arial"/>
                <a:sym typeface="Arial"/>
              </a:defRPr>
            </a:lvl1pPr>
            <a:lvl2pPr marL="0" marR="0" indent="0" algn="l" defTabSz="887553" rtl="0" latinLnBrk="0">
              <a:lnSpc>
                <a:spcPct val="90000"/>
              </a:lnSpc>
              <a:spcBef>
                <a:spcPts val="0"/>
              </a:spcBef>
              <a:spcAft>
                <a:spcPts val="0"/>
              </a:spcAft>
              <a:buClrTx/>
              <a:buSzTx/>
              <a:buFontTx/>
              <a:buNone/>
              <a:tabLst/>
              <a:defRPr sz="2330" b="1" i="0" u="none" strike="noStrike" cap="none" spc="0" baseline="0">
                <a:ln>
                  <a:noFill/>
                </a:ln>
                <a:solidFill>
                  <a:srgbClr val="000000"/>
                </a:solidFill>
                <a:uFillTx/>
                <a:latin typeface="Arial"/>
                <a:ea typeface="Arial"/>
                <a:cs typeface="Arial"/>
                <a:sym typeface="Arial"/>
              </a:defRPr>
            </a:lvl2pPr>
            <a:lvl3pPr marL="0" marR="0" indent="0" algn="l" defTabSz="887553" rtl="0" latinLnBrk="0">
              <a:lnSpc>
                <a:spcPct val="90000"/>
              </a:lnSpc>
              <a:spcBef>
                <a:spcPts val="0"/>
              </a:spcBef>
              <a:spcAft>
                <a:spcPts val="0"/>
              </a:spcAft>
              <a:buClrTx/>
              <a:buSzTx/>
              <a:buFontTx/>
              <a:buNone/>
              <a:tabLst/>
              <a:defRPr sz="2330" b="1" i="0" u="none" strike="noStrike" cap="none" spc="0" baseline="0">
                <a:ln>
                  <a:noFill/>
                </a:ln>
                <a:solidFill>
                  <a:srgbClr val="000000"/>
                </a:solidFill>
                <a:uFillTx/>
                <a:latin typeface="Arial"/>
                <a:ea typeface="Arial"/>
                <a:cs typeface="Arial"/>
                <a:sym typeface="Arial"/>
              </a:defRPr>
            </a:lvl3pPr>
            <a:lvl4pPr marL="0" marR="0" indent="0" algn="l" defTabSz="887553" rtl="0" latinLnBrk="0">
              <a:lnSpc>
                <a:spcPct val="90000"/>
              </a:lnSpc>
              <a:spcBef>
                <a:spcPts val="0"/>
              </a:spcBef>
              <a:spcAft>
                <a:spcPts val="0"/>
              </a:spcAft>
              <a:buClrTx/>
              <a:buSzTx/>
              <a:buFontTx/>
              <a:buNone/>
              <a:tabLst/>
              <a:defRPr sz="2330" b="1" i="0" u="none" strike="noStrike" cap="none" spc="0" baseline="0">
                <a:ln>
                  <a:noFill/>
                </a:ln>
                <a:solidFill>
                  <a:srgbClr val="000000"/>
                </a:solidFill>
                <a:uFillTx/>
                <a:latin typeface="Arial"/>
                <a:ea typeface="Arial"/>
                <a:cs typeface="Arial"/>
                <a:sym typeface="Arial"/>
              </a:defRPr>
            </a:lvl4pPr>
            <a:lvl5pPr marL="0" marR="0" indent="0" algn="l" defTabSz="887553" rtl="0" latinLnBrk="0">
              <a:lnSpc>
                <a:spcPct val="90000"/>
              </a:lnSpc>
              <a:spcBef>
                <a:spcPts val="0"/>
              </a:spcBef>
              <a:spcAft>
                <a:spcPts val="0"/>
              </a:spcAft>
              <a:buClrTx/>
              <a:buSzTx/>
              <a:buFontTx/>
              <a:buNone/>
              <a:tabLst/>
              <a:defRPr sz="2330" b="1" i="0" u="none" strike="noStrike" cap="none" spc="0" baseline="0">
                <a:ln>
                  <a:noFill/>
                </a:ln>
                <a:solidFill>
                  <a:srgbClr val="000000"/>
                </a:solidFill>
                <a:uFillTx/>
                <a:latin typeface="Arial"/>
                <a:ea typeface="Arial"/>
                <a:cs typeface="Arial"/>
                <a:sym typeface="Arial"/>
              </a:defRPr>
            </a:lvl5pPr>
            <a:lvl6pPr marL="0" marR="0" indent="0" algn="l" defTabSz="887553" rtl="0" latinLnBrk="0">
              <a:lnSpc>
                <a:spcPct val="90000"/>
              </a:lnSpc>
              <a:spcBef>
                <a:spcPts val="0"/>
              </a:spcBef>
              <a:spcAft>
                <a:spcPts val="0"/>
              </a:spcAft>
              <a:buClrTx/>
              <a:buSzTx/>
              <a:buFontTx/>
              <a:buNone/>
              <a:tabLst/>
              <a:defRPr sz="2330" b="1" i="0" u="none" strike="noStrike" cap="none" spc="0" baseline="0">
                <a:ln>
                  <a:noFill/>
                </a:ln>
                <a:solidFill>
                  <a:srgbClr val="000000"/>
                </a:solidFill>
                <a:uFillTx/>
                <a:latin typeface="Arial"/>
                <a:ea typeface="Arial"/>
                <a:cs typeface="Arial"/>
                <a:sym typeface="Arial"/>
              </a:defRPr>
            </a:lvl6pPr>
            <a:lvl7pPr marL="0" marR="0" indent="0" algn="l" defTabSz="887553" rtl="0" latinLnBrk="0">
              <a:lnSpc>
                <a:spcPct val="90000"/>
              </a:lnSpc>
              <a:spcBef>
                <a:spcPts val="0"/>
              </a:spcBef>
              <a:spcAft>
                <a:spcPts val="0"/>
              </a:spcAft>
              <a:buClrTx/>
              <a:buSzTx/>
              <a:buFontTx/>
              <a:buNone/>
              <a:tabLst/>
              <a:defRPr sz="2330" b="1" i="0" u="none" strike="noStrike" cap="none" spc="0" baseline="0">
                <a:ln>
                  <a:noFill/>
                </a:ln>
                <a:solidFill>
                  <a:srgbClr val="000000"/>
                </a:solidFill>
                <a:uFillTx/>
                <a:latin typeface="Arial"/>
                <a:ea typeface="Arial"/>
                <a:cs typeface="Arial"/>
                <a:sym typeface="Arial"/>
              </a:defRPr>
            </a:lvl7pPr>
            <a:lvl8pPr marL="0" marR="0" indent="0" algn="l" defTabSz="887553" rtl="0" latinLnBrk="0">
              <a:lnSpc>
                <a:spcPct val="90000"/>
              </a:lnSpc>
              <a:spcBef>
                <a:spcPts val="0"/>
              </a:spcBef>
              <a:spcAft>
                <a:spcPts val="0"/>
              </a:spcAft>
              <a:buClrTx/>
              <a:buSzTx/>
              <a:buFontTx/>
              <a:buNone/>
              <a:tabLst/>
              <a:defRPr sz="2330" b="1" i="0" u="none" strike="noStrike" cap="none" spc="0" baseline="0">
                <a:ln>
                  <a:noFill/>
                </a:ln>
                <a:solidFill>
                  <a:srgbClr val="000000"/>
                </a:solidFill>
                <a:uFillTx/>
                <a:latin typeface="Arial"/>
                <a:ea typeface="Arial"/>
                <a:cs typeface="Arial"/>
                <a:sym typeface="Arial"/>
              </a:defRPr>
            </a:lvl8pPr>
            <a:lvl9pPr marL="0" marR="0" indent="0" algn="l" defTabSz="887553" rtl="0" latinLnBrk="0">
              <a:lnSpc>
                <a:spcPct val="90000"/>
              </a:lnSpc>
              <a:spcBef>
                <a:spcPts val="0"/>
              </a:spcBef>
              <a:spcAft>
                <a:spcPts val="0"/>
              </a:spcAft>
              <a:buClrTx/>
              <a:buSzTx/>
              <a:buFontTx/>
              <a:buNone/>
              <a:tabLst/>
              <a:defRPr sz="2330" b="1" i="0" u="none" strike="noStrike" cap="none" spc="0" baseline="0">
                <a:ln>
                  <a:noFill/>
                </a:ln>
                <a:solidFill>
                  <a:srgbClr val="000000"/>
                </a:solidFill>
                <a:uFillTx/>
                <a:latin typeface="Arial"/>
                <a:ea typeface="Arial"/>
                <a:cs typeface="Arial"/>
                <a:sym typeface="Arial"/>
              </a:defRPr>
            </a:lvl9pPr>
          </a:lstStyle>
          <a:p>
            <a:pPr algn="l" fontAlgn="auto"/>
            <a:r>
              <a:rPr lang="en-US" sz="2400" b="0" kern="0" dirty="0" err="1">
                <a:latin typeface="Arial" charset="0"/>
                <a:ea typeface="ＭＳ Ｐゴシック" charset="0"/>
                <a:cs typeface="ＭＳ Ｐゴシック" charset="0"/>
              </a:rPr>
              <a:t>Thia</a:t>
            </a:r>
            <a:r>
              <a:rPr lang="en-US" sz="2400" b="0" kern="0" dirty="0">
                <a:latin typeface="Arial" charset="0"/>
                <a:ea typeface="ＭＳ Ｐゴシック" charset="0"/>
                <a:cs typeface="ＭＳ Ｐゴシック" charset="0"/>
              </a:rPr>
              <a:t> Keppel</a:t>
            </a:r>
          </a:p>
          <a:p>
            <a:pPr algn="l" fontAlgn="auto"/>
            <a:r>
              <a:rPr lang="en-US" sz="2400" b="0" kern="0" dirty="0">
                <a:latin typeface="Arial" charset="0"/>
                <a:ea typeface="ＭＳ Ｐゴシック" charset="0"/>
                <a:cs typeface="ＭＳ Ｐゴシック" charset="0"/>
              </a:rPr>
              <a:t>August 26, 2022</a:t>
            </a:r>
          </a:p>
          <a:p>
            <a:pPr fontAlgn="auto"/>
            <a:endParaRPr lang="en-US" sz="3600" i="1" kern="0" dirty="0">
              <a:latin typeface="Arial" charset="0"/>
              <a:ea typeface="ＭＳ Ｐゴシック" charset="0"/>
              <a:cs typeface="ＭＳ Ｐゴシック" charset="0"/>
            </a:endParaRPr>
          </a:p>
        </p:txBody>
      </p:sp>
      <p:pic>
        <p:nvPicPr>
          <p:cNvPr id="10"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8149" y="4095663"/>
            <a:ext cx="2016224" cy="2688299"/>
          </a:xfrm>
          <a:prstGeom prst="rect">
            <a:avLst/>
          </a:prstGeom>
        </p:spPr>
      </p:pic>
      <p:grpSp>
        <p:nvGrpSpPr>
          <p:cNvPr id="11" name="Group 10"/>
          <p:cNvGrpSpPr>
            <a:grpSpLocks/>
          </p:cNvGrpSpPr>
          <p:nvPr/>
        </p:nvGrpSpPr>
        <p:grpSpPr bwMode="auto">
          <a:xfrm>
            <a:off x="447714" y="1542031"/>
            <a:ext cx="3206730" cy="2918732"/>
            <a:chOff x="196113" y="914400"/>
            <a:chExt cx="5073320" cy="5423210"/>
          </a:xfrm>
        </p:grpSpPr>
        <p:pic>
          <p:nvPicPr>
            <p:cNvPr id="12" name="Picture 11" descr="aerialOverview2.jpg"/>
            <p:cNvPicPr>
              <a:picLocks noChangeAspect="1"/>
            </p:cNvPicPr>
            <p:nvPr/>
          </p:nvPicPr>
          <p:blipFill>
            <a:blip r:embed="rId3"/>
            <a:srcRect t="12344"/>
            <a:stretch>
              <a:fillRect/>
            </a:stretch>
          </p:blipFill>
          <p:spPr bwMode="auto">
            <a:xfrm>
              <a:off x="196113" y="914400"/>
              <a:ext cx="5073320" cy="5423210"/>
            </a:xfrm>
            <a:prstGeom prst="rect">
              <a:avLst/>
            </a:prstGeom>
            <a:noFill/>
            <a:ln w="9525">
              <a:noFill/>
              <a:miter lim="800000"/>
              <a:headEnd/>
              <a:tailEnd/>
            </a:ln>
          </p:spPr>
        </p:pic>
        <p:sp>
          <p:nvSpPr>
            <p:cNvPr id="14" name="Rectangle 13"/>
            <p:cNvSpPr/>
            <p:nvPr/>
          </p:nvSpPr>
          <p:spPr bwMode="auto">
            <a:xfrm flipH="1">
              <a:off x="1447800" y="914400"/>
              <a:ext cx="76200" cy="576000"/>
            </a:xfrm>
            <a:prstGeom prst="rect">
              <a:avLst/>
            </a:prstGeom>
            <a:gradFill flip="none" rotWithShape="1">
              <a:gsLst>
                <a:gs pos="13000">
                  <a:srgbClr val="848351"/>
                </a:gs>
                <a:gs pos="100000">
                  <a:srgbClr val="FFFFFF"/>
                </a:gs>
                <a:gs pos="99000">
                  <a:srgbClr val="09100B"/>
                </a:gs>
              </a:gsLst>
              <a:path path="circle">
                <a:fillToRect l="100000" t="100000"/>
              </a:path>
              <a:tileRect r="-100000" b="-100000"/>
            </a:gradFill>
            <a:ln w="9525" cap="flat" cmpd="sng" algn="ctr">
              <a:solidFill>
                <a:srgbClr val="848351"/>
              </a:solidFill>
              <a:prstDash val="solid"/>
              <a:round/>
              <a:headEnd type="none" w="med" len="med"/>
              <a:tailEnd type="none" w="med" len="med"/>
            </a:ln>
            <a:effectLst/>
          </p:spPr>
          <p:txBody>
            <a:bodyPr>
              <a:prstTxWarp prst="textNoShape">
                <a:avLst/>
              </a:prstTxWarp>
            </a:bodyPr>
            <a:lstStyle/>
            <a:p>
              <a:pPr defTabSz="408141" eaLnBrk="0" hangingPunct="0">
                <a:defRPr/>
              </a:pPr>
              <a:endParaRPr lang="en-US" sz="1600">
                <a:solidFill>
                  <a:srgbClr val="000000"/>
                </a:solidFill>
                <a:latin typeface="Times" pitchFamily="18" charset="0"/>
                <a:ea typeface="ＭＳ Ｐゴシック"/>
                <a:cs typeface="ＭＳ Ｐゴシック"/>
              </a:endParaRPr>
            </a:p>
          </p:txBody>
        </p:sp>
        <p:sp>
          <p:nvSpPr>
            <p:cNvPr id="15" name="Rectangle 14"/>
            <p:cNvSpPr/>
            <p:nvPr/>
          </p:nvSpPr>
          <p:spPr bwMode="auto">
            <a:xfrm>
              <a:off x="1371600" y="1447800"/>
              <a:ext cx="76200" cy="76200"/>
            </a:xfrm>
            <a:prstGeom prst="rect">
              <a:avLst/>
            </a:prstGeom>
            <a:gradFill flip="none" rotWithShape="1">
              <a:gsLst>
                <a:gs pos="13000">
                  <a:srgbClr val="848351"/>
                </a:gs>
                <a:gs pos="100000">
                  <a:srgbClr val="FFFFFF"/>
                </a:gs>
                <a:gs pos="99000">
                  <a:srgbClr val="09100B"/>
                </a:gs>
              </a:gsLst>
              <a:path path="circle">
                <a:fillToRect l="100000" t="100000"/>
              </a:path>
              <a:tileRect r="-100000" b="-100000"/>
            </a:gradFill>
            <a:ln w="9525" cap="flat" cmpd="sng" algn="ctr">
              <a:solidFill>
                <a:srgbClr val="848351"/>
              </a:solidFill>
              <a:prstDash val="solid"/>
              <a:round/>
              <a:headEnd type="none" w="med" len="med"/>
              <a:tailEnd type="none" w="med" len="med"/>
            </a:ln>
            <a:effectLst/>
          </p:spPr>
          <p:txBody>
            <a:bodyPr>
              <a:prstTxWarp prst="textNoShape">
                <a:avLst/>
              </a:prstTxWarp>
            </a:bodyPr>
            <a:lstStyle/>
            <a:p>
              <a:pPr defTabSz="408141" eaLnBrk="0" hangingPunct="0">
                <a:defRPr/>
              </a:pPr>
              <a:endParaRPr lang="en-US" sz="1600">
                <a:solidFill>
                  <a:srgbClr val="000000"/>
                </a:solidFill>
                <a:latin typeface="Times" pitchFamily="18" charset="0"/>
                <a:ea typeface="ＭＳ Ｐゴシック"/>
                <a:cs typeface="ＭＳ Ｐゴシック"/>
              </a:endParaRPr>
            </a:p>
          </p:txBody>
        </p:sp>
      </p:grpSp>
      <p:pic>
        <p:nvPicPr>
          <p:cNvPr id="8" name="Picture 7"/>
          <p:cNvPicPr>
            <a:picLocks noChangeAspect="1"/>
          </p:cNvPicPr>
          <p:nvPr/>
        </p:nvPicPr>
        <p:blipFill>
          <a:blip r:embed="rId4"/>
          <a:stretch>
            <a:fillRect/>
          </a:stretch>
        </p:blipFill>
        <p:spPr>
          <a:xfrm>
            <a:off x="3750134" y="2209691"/>
            <a:ext cx="6504654" cy="1826045"/>
          </a:xfrm>
          <a:prstGeom prst="rect">
            <a:avLst/>
          </a:prstGeom>
        </p:spPr>
      </p:pic>
      <p:pic>
        <p:nvPicPr>
          <p:cNvPr id="17" name="Picture 10">
            <a:extLst>
              <a:ext uri="{FF2B5EF4-FFF2-40B4-BE49-F238E27FC236}">
                <a16:creationId xmlns:a16="http://schemas.microsoft.com/office/drawing/2014/main" id="{FE1B16DE-79BC-3841-A7E7-CCAB476065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538" y="4095663"/>
            <a:ext cx="2914111" cy="21805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2" descr="M:\PhyCoord\cameras\halldcam3\201404\halldcam3-20140425-140007.jpg">
            <a:extLst>
              <a:ext uri="{FF2B5EF4-FFF2-40B4-BE49-F238E27FC236}">
                <a16:creationId xmlns:a16="http://schemas.microsoft.com/office/drawing/2014/main" id="{7EBB4E5E-C6FD-FD4F-BBE8-53D1A9D635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6526" y="4125928"/>
            <a:ext cx="3645458" cy="205035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1CD0A34-8527-3543-98DF-E7F47B7AD6EA}"/>
              </a:ext>
            </a:extLst>
          </p:cNvPr>
          <p:cNvSpPr/>
          <p:nvPr/>
        </p:nvSpPr>
        <p:spPr>
          <a:xfrm>
            <a:off x="11220994" y="6387737"/>
            <a:ext cx="971006" cy="470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586741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860-ABE0-75E3-D323-BD44FA6BB866}"/>
              </a:ext>
            </a:extLst>
          </p:cNvPr>
          <p:cNvSpPr>
            <a:spLocks noGrp="1"/>
          </p:cNvSpPr>
          <p:nvPr>
            <p:ph type="title"/>
          </p:nvPr>
        </p:nvSpPr>
        <p:spPr>
          <a:xfrm>
            <a:off x="690092" y="379283"/>
            <a:ext cx="11501908" cy="484748"/>
          </a:xfrm>
        </p:spPr>
        <p:txBody>
          <a:bodyPr>
            <a:normAutofit fontScale="90000"/>
          </a:bodyPr>
          <a:lstStyle/>
          <a:p>
            <a:r>
              <a:rPr lang="en-US" b="0" dirty="0"/>
              <a:t>Scientific Program at the Luminosity Frontier</a:t>
            </a:r>
          </a:p>
        </p:txBody>
      </p:sp>
      <p:sp>
        <p:nvSpPr>
          <p:cNvPr id="12" name="TextBox 11">
            <a:extLst>
              <a:ext uri="{FF2B5EF4-FFF2-40B4-BE49-F238E27FC236}">
                <a16:creationId xmlns:a16="http://schemas.microsoft.com/office/drawing/2014/main" id="{FB6450B2-9938-DD33-915B-1E1FFA2C9317}"/>
              </a:ext>
            </a:extLst>
          </p:cNvPr>
          <p:cNvSpPr txBox="1"/>
          <p:nvPr/>
        </p:nvSpPr>
        <p:spPr>
          <a:xfrm>
            <a:off x="6097589" y="4596255"/>
            <a:ext cx="1192955" cy="307777"/>
          </a:xfrm>
          <a:prstGeom prst="rect">
            <a:avLst/>
          </a:prstGeom>
          <a:noFill/>
        </p:spPr>
        <p:txBody>
          <a:bodyPr wrap="none" rtlCol="0">
            <a:spAutoFit/>
          </a:bodyPr>
          <a:lstStyle/>
          <a:p>
            <a:pPr>
              <a:defRPr/>
            </a:pPr>
            <a:r>
              <a:rPr lang="en-US" sz="1400" dirty="0">
                <a:solidFill>
                  <a:srgbClr val="000000"/>
                </a:solidFill>
                <a:latin typeface="Avenir"/>
              </a:rPr>
              <a:t>2030s-2040s</a:t>
            </a:r>
          </a:p>
        </p:txBody>
      </p:sp>
      <p:sp>
        <p:nvSpPr>
          <p:cNvPr id="13" name="Rectangle 12">
            <a:extLst>
              <a:ext uri="{FF2B5EF4-FFF2-40B4-BE49-F238E27FC236}">
                <a16:creationId xmlns:a16="http://schemas.microsoft.com/office/drawing/2014/main" id="{CE33F76B-C105-F933-10EC-C82E230795CD}"/>
              </a:ext>
            </a:extLst>
          </p:cNvPr>
          <p:cNvSpPr/>
          <p:nvPr/>
        </p:nvSpPr>
        <p:spPr>
          <a:xfrm>
            <a:off x="8030682" y="5506550"/>
            <a:ext cx="184731" cy="276999"/>
          </a:xfrm>
          <a:prstGeom prst="rect">
            <a:avLst/>
          </a:prstGeom>
          <a:solidFill>
            <a:schemeClr val="bg1"/>
          </a:solidFill>
          <a:ln>
            <a:noFill/>
          </a:ln>
        </p:spPr>
        <p:txBody>
          <a:bodyPr wrap="none">
            <a:spAutoFit/>
          </a:bodyPr>
          <a:lstStyle/>
          <a:p>
            <a:pPr>
              <a:defRPr/>
            </a:pPr>
            <a:endParaRPr lang="en-US" sz="1200" b="1" dirty="0">
              <a:solidFill>
                <a:srgbClr val="A5A5A5">
                  <a:lumMod val="75000"/>
                </a:srgbClr>
              </a:solidFill>
              <a:latin typeface="Avenir" panose="020B0503020203020204" pitchFamily="34" charset="0"/>
            </a:endParaRPr>
          </a:p>
        </p:txBody>
      </p:sp>
      <p:sp>
        <p:nvSpPr>
          <p:cNvPr id="14" name="Rectangle 13">
            <a:extLst>
              <a:ext uri="{FF2B5EF4-FFF2-40B4-BE49-F238E27FC236}">
                <a16:creationId xmlns:a16="http://schemas.microsoft.com/office/drawing/2014/main" id="{AB66D873-1A05-BD81-C7BA-2860360F68A1}"/>
              </a:ext>
            </a:extLst>
          </p:cNvPr>
          <p:cNvSpPr/>
          <p:nvPr/>
        </p:nvSpPr>
        <p:spPr>
          <a:xfrm>
            <a:off x="5187200" y="1307241"/>
            <a:ext cx="492435" cy="2101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FFFF"/>
                </a:solidFill>
                <a:latin typeface="Avenir"/>
              </a:rPr>
              <a:t> Probability Distribution</a:t>
            </a:r>
          </a:p>
        </p:txBody>
      </p:sp>
      <p:sp>
        <p:nvSpPr>
          <p:cNvPr id="15" name="Rectangle 14">
            <a:extLst>
              <a:ext uri="{FF2B5EF4-FFF2-40B4-BE49-F238E27FC236}">
                <a16:creationId xmlns:a16="http://schemas.microsoft.com/office/drawing/2014/main" id="{B1E5219E-8C68-1073-07CC-5E3390E74B64}"/>
              </a:ext>
            </a:extLst>
          </p:cNvPr>
          <p:cNvSpPr/>
          <p:nvPr/>
        </p:nvSpPr>
        <p:spPr>
          <a:xfrm rot="16200000">
            <a:off x="4442271" y="2353823"/>
            <a:ext cx="2028056" cy="307777"/>
          </a:xfrm>
          <a:prstGeom prst="rect">
            <a:avLst/>
          </a:prstGeom>
          <a:solidFill>
            <a:schemeClr val="bg1"/>
          </a:solidFill>
          <a:ln>
            <a:noFill/>
          </a:ln>
        </p:spPr>
        <p:txBody>
          <a:bodyPr wrap="none">
            <a:spAutoFit/>
          </a:bodyPr>
          <a:lstStyle/>
          <a:p>
            <a:pPr>
              <a:defRPr/>
            </a:pPr>
            <a:r>
              <a:rPr lang="en-US" sz="1400" b="1" dirty="0">
                <a:solidFill>
                  <a:srgbClr val="A5A5A5">
                    <a:lumMod val="75000"/>
                  </a:srgbClr>
                </a:solidFill>
                <a:latin typeface="Times New Roman" panose="02020603050405020304" pitchFamily="18" charset="0"/>
                <a:cs typeface="Times New Roman" panose="02020603050405020304" pitchFamily="18" charset="0"/>
              </a:rPr>
              <a:t>Probability Distribution</a:t>
            </a:r>
          </a:p>
        </p:txBody>
      </p:sp>
      <p:sp>
        <p:nvSpPr>
          <p:cNvPr id="16" name="Rectangle 15">
            <a:extLst>
              <a:ext uri="{FF2B5EF4-FFF2-40B4-BE49-F238E27FC236}">
                <a16:creationId xmlns:a16="http://schemas.microsoft.com/office/drawing/2014/main" id="{1FF5C3CD-049E-65F8-65D0-6F12DCDFCD87}"/>
              </a:ext>
            </a:extLst>
          </p:cNvPr>
          <p:cNvSpPr/>
          <p:nvPr/>
        </p:nvSpPr>
        <p:spPr>
          <a:xfrm>
            <a:off x="5411319" y="3756803"/>
            <a:ext cx="175719" cy="132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venir"/>
            </a:endParaRPr>
          </a:p>
        </p:txBody>
      </p:sp>
      <p:sp>
        <p:nvSpPr>
          <p:cNvPr id="17" name="Rectangle 16">
            <a:extLst>
              <a:ext uri="{FF2B5EF4-FFF2-40B4-BE49-F238E27FC236}">
                <a16:creationId xmlns:a16="http://schemas.microsoft.com/office/drawing/2014/main" id="{4F3CCAF7-9739-61B0-F28E-DAFAA8F9EBAC}"/>
              </a:ext>
            </a:extLst>
          </p:cNvPr>
          <p:cNvSpPr/>
          <p:nvPr/>
        </p:nvSpPr>
        <p:spPr>
          <a:xfrm rot="16200000">
            <a:off x="4495378" y="4213746"/>
            <a:ext cx="1921840" cy="307777"/>
          </a:xfrm>
          <a:prstGeom prst="rect">
            <a:avLst/>
          </a:prstGeom>
          <a:solidFill>
            <a:schemeClr val="bg1"/>
          </a:solidFill>
          <a:ln>
            <a:noFill/>
          </a:ln>
        </p:spPr>
        <p:txBody>
          <a:bodyPr wrap="square">
            <a:spAutoFit/>
          </a:bodyPr>
          <a:lstStyle/>
          <a:p>
            <a:pPr>
              <a:defRPr/>
            </a:pPr>
            <a:r>
              <a:rPr lang="en-US" sz="1400" b="1" dirty="0">
                <a:solidFill>
                  <a:srgbClr val="A5A5A5">
                    <a:lumMod val="75000"/>
                  </a:srgbClr>
                </a:solidFill>
                <a:latin typeface="Times New Roman" panose="02020603050405020304" pitchFamily="18" charset="0"/>
                <a:cs typeface="Times New Roman" panose="02020603050405020304" pitchFamily="18" charset="0"/>
              </a:rPr>
              <a:t> Luminosity (cm</a:t>
            </a:r>
            <a:r>
              <a:rPr lang="en-US" sz="1400" b="1" baseline="30000" dirty="0">
                <a:solidFill>
                  <a:srgbClr val="A5A5A5">
                    <a:lumMod val="75000"/>
                  </a:srgbClr>
                </a:solidFill>
                <a:latin typeface="Times New Roman" panose="02020603050405020304" pitchFamily="18" charset="0"/>
                <a:cs typeface="Times New Roman" panose="02020603050405020304" pitchFamily="18" charset="0"/>
              </a:rPr>
              <a:t>-2</a:t>
            </a:r>
            <a:r>
              <a:rPr lang="en-US" sz="1400" b="1" dirty="0">
                <a:solidFill>
                  <a:srgbClr val="A5A5A5">
                    <a:lumMod val="75000"/>
                  </a:srgbClr>
                </a:solidFill>
                <a:latin typeface="Times New Roman" panose="02020603050405020304" pitchFamily="18" charset="0"/>
                <a:cs typeface="Times New Roman" panose="02020603050405020304" pitchFamily="18" charset="0"/>
              </a:rPr>
              <a:t>s</a:t>
            </a:r>
            <a:r>
              <a:rPr lang="en-US" sz="1400" b="1" baseline="30000" dirty="0">
                <a:solidFill>
                  <a:srgbClr val="A5A5A5">
                    <a:lumMod val="75000"/>
                  </a:srgbClr>
                </a:solidFill>
                <a:latin typeface="Times New Roman" panose="02020603050405020304" pitchFamily="18" charset="0"/>
                <a:cs typeface="Times New Roman" panose="02020603050405020304" pitchFamily="18" charset="0"/>
              </a:rPr>
              <a:t>-1</a:t>
            </a:r>
            <a:r>
              <a:rPr lang="en-US" sz="1400" b="1" dirty="0">
                <a:solidFill>
                  <a:srgbClr val="A5A5A5">
                    <a:lumMod val="75000"/>
                  </a:srgbClr>
                </a:solidFill>
                <a:latin typeface="Times New Roman" panose="02020603050405020304" pitchFamily="18" charset="0"/>
                <a:cs typeface="Times New Roman" panose="02020603050405020304" pitchFamily="18" charset="0"/>
              </a:rPr>
              <a:t>)</a:t>
            </a:r>
          </a:p>
        </p:txBody>
      </p:sp>
      <p:grpSp>
        <p:nvGrpSpPr>
          <p:cNvPr id="19" name="Group 18">
            <a:extLst>
              <a:ext uri="{FF2B5EF4-FFF2-40B4-BE49-F238E27FC236}">
                <a16:creationId xmlns:a16="http://schemas.microsoft.com/office/drawing/2014/main" id="{2D11FE86-3BB3-E945-9200-BC910B01D270}"/>
              </a:ext>
            </a:extLst>
          </p:cNvPr>
          <p:cNvGrpSpPr/>
          <p:nvPr/>
        </p:nvGrpSpPr>
        <p:grpSpPr>
          <a:xfrm>
            <a:off x="1293499" y="1039446"/>
            <a:ext cx="7787402" cy="5434713"/>
            <a:chOff x="5316804" y="1307241"/>
            <a:chExt cx="6688998" cy="4672248"/>
          </a:xfrm>
        </p:grpSpPr>
        <p:pic>
          <p:nvPicPr>
            <p:cNvPr id="4" name="Picture 3">
              <a:extLst>
                <a:ext uri="{FF2B5EF4-FFF2-40B4-BE49-F238E27FC236}">
                  <a16:creationId xmlns:a16="http://schemas.microsoft.com/office/drawing/2014/main" id="{295941A9-B0C2-DB11-9121-8F3E5CFFA343}"/>
                </a:ext>
              </a:extLst>
            </p:cNvPr>
            <p:cNvPicPr>
              <a:picLocks noChangeAspect="1"/>
            </p:cNvPicPr>
            <p:nvPr/>
          </p:nvPicPr>
          <p:blipFill>
            <a:blip r:embed="rId2"/>
            <a:stretch>
              <a:fillRect/>
            </a:stretch>
          </p:blipFill>
          <p:spPr>
            <a:xfrm>
              <a:off x="5316804" y="1307241"/>
              <a:ext cx="6248315" cy="4652591"/>
            </a:xfrm>
            <a:prstGeom prst="rect">
              <a:avLst/>
            </a:prstGeom>
          </p:spPr>
        </p:pic>
        <p:pic>
          <p:nvPicPr>
            <p:cNvPr id="5" name="Picture 4">
              <a:extLst>
                <a:ext uri="{FF2B5EF4-FFF2-40B4-BE49-F238E27FC236}">
                  <a16:creationId xmlns:a16="http://schemas.microsoft.com/office/drawing/2014/main" id="{BA16D10F-CAE8-0228-4693-2FDAC08FE8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5254" y="3409040"/>
              <a:ext cx="726271" cy="695529"/>
            </a:xfrm>
            <a:prstGeom prst="ellipse">
              <a:avLst/>
            </a:prstGeom>
            <a:ln w="190500" cap="rnd">
              <a:noFill/>
              <a:prstDash val="solid"/>
            </a:ln>
            <a:effectLst/>
            <a:scene3d>
              <a:camera prst="perspectiveFront" fov="5400000"/>
              <a:lightRig rig="threePt" dir="t">
                <a:rot lat="0" lon="0" rev="19200000"/>
              </a:lightRig>
            </a:scene3d>
            <a:sp3d extrusionH="25400">
              <a:extrusionClr>
                <a:srgbClr val="000000"/>
              </a:extrusionClr>
            </a:sp3d>
          </p:spPr>
        </p:pic>
        <p:pic>
          <p:nvPicPr>
            <p:cNvPr id="6" name="Picture 5">
              <a:extLst>
                <a:ext uri="{FF2B5EF4-FFF2-40B4-BE49-F238E27FC236}">
                  <a16:creationId xmlns:a16="http://schemas.microsoft.com/office/drawing/2014/main" id="{F4817EF7-F2F8-071F-CA9F-ABC127778A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8130" y="3009200"/>
              <a:ext cx="778804" cy="686896"/>
            </a:xfrm>
            <a:prstGeom prst="ellipse">
              <a:avLst/>
            </a:prstGeom>
            <a:ln w="190500" cap="rnd">
              <a:noFill/>
              <a:prstDash val="solid"/>
            </a:ln>
            <a:effectLst/>
            <a:scene3d>
              <a:camera prst="perspectiveFront" fov="5400000"/>
              <a:lightRig rig="threePt" dir="t">
                <a:rot lat="0" lon="0" rev="19200000"/>
              </a:lightRig>
            </a:scene3d>
            <a:sp3d extrusionH="25400">
              <a:extrusionClr>
                <a:srgbClr val="000000"/>
              </a:extrusionClr>
            </a:sp3d>
          </p:spPr>
        </p:pic>
        <p:pic>
          <p:nvPicPr>
            <p:cNvPr id="7" name="Picture 6">
              <a:extLst>
                <a:ext uri="{FF2B5EF4-FFF2-40B4-BE49-F238E27FC236}">
                  <a16:creationId xmlns:a16="http://schemas.microsoft.com/office/drawing/2014/main" id="{EE78D65E-41AE-7844-EBAF-96FA66CBA7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3170" y="1738335"/>
              <a:ext cx="778804" cy="686895"/>
            </a:xfrm>
            <a:prstGeom prst="ellipse">
              <a:avLst/>
            </a:prstGeom>
            <a:ln w="190500" cap="rnd">
              <a:noFill/>
              <a:prstDash val="solid"/>
            </a:ln>
            <a:effectLst/>
            <a:scene3d>
              <a:camera prst="perspectiveFront" fov="5400000"/>
              <a:lightRig rig="threePt" dir="t">
                <a:rot lat="0" lon="0" rev="19200000"/>
              </a:lightRig>
            </a:scene3d>
            <a:sp3d extrusionH="25400">
              <a:extrusionClr>
                <a:srgbClr val="000000"/>
              </a:extrusionClr>
            </a:sp3d>
          </p:spPr>
        </p:pic>
        <p:sp>
          <p:nvSpPr>
            <p:cNvPr id="8" name="TextBox 7">
              <a:extLst>
                <a:ext uri="{FF2B5EF4-FFF2-40B4-BE49-F238E27FC236}">
                  <a16:creationId xmlns:a16="http://schemas.microsoft.com/office/drawing/2014/main" id="{3DC36E55-C84C-D40C-AB63-DACD4ACF6536}"/>
                </a:ext>
              </a:extLst>
            </p:cNvPr>
            <p:cNvSpPr txBox="1"/>
            <p:nvPr/>
          </p:nvSpPr>
          <p:spPr>
            <a:xfrm>
              <a:off x="10902613" y="5198773"/>
              <a:ext cx="1103187" cy="307777"/>
            </a:xfrm>
            <a:prstGeom prst="rect">
              <a:avLst/>
            </a:prstGeom>
            <a:noFill/>
          </p:spPr>
          <p:txBody>
            <a:bodyPr wrap="none" rtlCol="0">
              <a:spAutoFit/>
            </a:bodyPr>
            <a:lstStyle/>
            <a:p>
              <a:pPr>
                <a:defRPr/>
              </a:pPr>
              <a:r>
                <a:rPr lang="en-US" sz="1400" b="1" dirty="0">
                  <a:solidFill>
                    <a:srgbClr val="A5A5A5">
                      <a:lumMod val="75000"/>
                    </a:srgbClr>
                  </a:solidFill>
                  <a:latin typeface="Times New Roman" panose="02020603050405020304" pitchFamily="18" charset="0"/>
                  <a:cs typeface="Times New Roman" panose="02020603050405020304" pitchFamily="18" charset="0"/>
                </a:rPr>
                <a:t>1980s-1990s</a:t>
              </a:r>
            </a:p>
          </p:txBody>
        </p:sp>
        <p:sp>
          <p:nvSpPr>
            <p:cNvPr id="9" name="TextBox 8">
              <a:extLst>
                <a:ext uri="{FF2B5EF4-FFF2-40B4-BE49-F238E27FC236}">
                  <a16:creationId xmlns:a16="http://schemas.microsoft.com/office/drawing/2014/main" id="{F1694A62-5DB8-3220-50B2-4D020C455853}"/>
                </a:ext>
              </a:extLst>
            </p:cNvPr>
            <p:cNvSpPr txBox="1"/>
            <p:nvPr/>
          </p:nvSpPr>
          <p:spPr>
            <a:xfrm>
              <a:off x="10902613" y="4975222"/>
              <a:ext cx="1103187" cy="307777"/>
            </a:xfrm>
            <a:prstGeom prst="rect">
              <a:avLst/>
            </a:prstGeom>
            <a:noFill/>
          </p:spPr>
          <p:txBody>
            <a:bodyPr wrap="none" rtlCol="0">
              <a:spAutoFit/>
            </a:bodyPr>
            <a:lstStyle/>
            <a:p>
              <a:pPr>
                <a:defRPr/>
              </a:pPr>
              <a:r>
                <a:rPr lang="en-US" sz="1400" b="1" dirty="0">
                  <a:solidFill>
                    <a:srgbClr val="A5A5A5">
                      <a:lumMod val="75000"/>
                    </a:srgbClr>
                  </a:solidFill>
                  <a:latin typeface="Times New Roman" panose="02020603050405020304" pitchFamily="18" charset="0"/>
                  <a:cs typeface="Times New Roman" panose="02020603050405020304" pitchFamily="18" charset="0"/>
                </a:rPr>
                <a:t>2000s-2010s</a:t>
              </a:r>
            </a:p>
          </p:txBody>
        </p:sp>
        <p:sp>
          <p:nvSpPr>
            <p:cNvPr id="10" name="TextBox 9">
              <a:extLst>
                <a:ext uri="{FF2B5EF4-FFF2-40B4-BE49-F238E27FC236}">
                  <a16:creationId xmlns:a16="http://schemas.microsoft.com/office/drawing/2014/main" id="{8BF844A8-66AE-B850-7E6C-418EA06D1BFF}"/>
                </a:ext>
              </a:extLst>
            </p:cNvPr>
            <p:cNvSpPr txBox="1"/>
            <p:nvPr/>
          </p:nvSpPr>
          <p:spPr>
            <a:xfrm>
              <a:off x="10902614" y="4355932"/>
              <a:ext cx="1103187" cy="307777"/>
            </a:xfrm>
            <a:prstGeom prst="rect">
              <a:avLst/>
            </a:prstGeom>
            <a:noFill/>
          </p:spPr>
          <p:txBody>
            <a:bodyPr wrap="none" rtlCol="0">
              <a:spAutoFit/>
            </a:bodyPr>
            <a:lstStyle/>
            <a:p>
              <a:pPr>
                <a:defRPr/>
              </a:pPr>
              <a:r>
                <a:rPr lang="en-US" sz="1400" b="1" dirty="0">
                  <a:solidFill>
                    <a:srgbClr val="A5A5A5">
                      <a:lumMod val="75000"/>
                    </a:srgbClr>
                  </a:solidFill>
                  <a:latin typeface="Times New Roman" panose="02020603050405020304" pitchFamily="18" charset="0"/>
                  <a:cs typeface="Times New Roman" panose="02020603050405020304" pitchFamily="18" charset="0"/>
                </a:rPr>
                <a:t>2010s-2020s</a:t>
              </a:r>
            </a:p>
          </p:txBody>
        </p:sp>
        <p:sp>
          <p:nvSpPr>
            <p:cNvPr id="11" name="TextBox 10">
              <a:extLst>
                <a:ext uri="{FF2B5EF4-FFF2-40B4-BE49-F238E27FC236}">
                  <a16:creationId xmlns:a16="http://schemas.microsoft.com/office/drawing/2014/main" id="{81F56CD8-B170-60F3-0A2B-CC117903C858}"/>
                </a:ext>
              </a:extLst>
            </p:cNvPr>
            <p:cNvSpPr txBox="1"/>
            <p:nvPr/>
          </p:nvSpPr>
          <p:spPr>
            <a:xfrm>
              <a:off x="10902615" y="3916268"/>
              <a:ext cx="1103187" cy="307777"/>
            </a:xfrm>
            <a:prstGeom prst="rect">
              <a:avLst/>
            </a:prstGeom>
            <a:noFill/>
          </p:spPr>
          <p:txBody>
            <a:bodyPr wrap="none" rtlCol="0">
              <a:spAutoFit/>
            </a:bodyPr>
            <a:lstStyle/>
            <a:p>
              <a:pPr>
                <a:defRPr/>
              </a:pPr>
              <a:r>
                <a:rPr lang="en-US" sz="1400" b="1" dirty="0">
                  <a:solidFill>
                    <a:srgbClr val="A5A5A5">
                      <a:lumMod val="75000"/>
                    </a:srgbClr>
                  </a:solidFill>
                  <a:latin typeface="Times New Roman" panose="02020603050405020304" pitchFamily="18" charset="0"/>
                  <a:cs typeface="Times New Roman" panose="02020603050405020304" pitchFamily="18" charset="0"/>
                </a:rPr>
                <a:t>2020s-2030s</a:t>
              </a:r>
            </a:p>
          </p:txBody>
        </p:sp>
        <p:sp>
          <p:nvSpPr>
            <p:cNvPr id="18" name="TextBox 17">
              <a:extLst>
                <a:ext uri="{FF2B5EF4-FFF2-40B4-BE49-F238E27FC236}">
                  <a16:creationId xmlns:a16="http://schemas.microsoft.com/office/drawing/2014/main" id="{4FF2D1DB-142B-0F92-0870-D8FFE08F5EDA}"/>
                </a:ext>
              </a:extLst>
            </p:cNvPr>
            <p:cNvSpPr txBox="1"/>
            <p:nvPr/>
          </p:nvSpPr>
          <p:spPr>
            <a:xfrm>
              <a:off x="7080084" y="5671712"/>
              <a:ext cx="2671116" cy="307777"/>
            </a:xfrm>
            <a:prstGeom prst="rect">
              <a:avLst/>
            </a:prstGeom>
            <a:noFill/>
          </p:spPr>
          <p:txBody>
            <a:bodyPr wrap="none" rtlCol="0">
              <a:spAutoFit/>
            </a:bodyPr>
            <a:lstStyle/>
            <a:p>
              <a:pPr>
                <a:defRPr/>
              </a:pPr>
              <a:r>
                <a:rPr lang="en-US" sz="1400" b="1" dirty="0">
                  <a:solidFill>
                    <a:srgbClr val="A5A5A5">
                      <a:lumMod val="75000"/>
                    </a:srgbClr>
                  </a:solidFill>
                  <a:latin typeface="Times New Roman" panose="02020603050405020304" pitchFamily="18" charset="0"/>
                  <a:cs typeface="Times New Roman" panose="02020603050405020304" pitchFamily="18" charset="0"/>
                </a:rPr>
                <a:t>Fraction of nucleon momentum</a:t>
              </a:r>
            </a:p>
          </p:txBody>
        </p:sp>
      </p:grpSp>
      <p:sp>
        <p:nvSpPr>
          <p:cNvPr id="20" name="TextBox 19">
            <a:extLst>
              <a:ext uri="{FF2B5EF4-FFF2-40B4-BE49-F238E27FC236}">
                <a16:creationId xmlns:a16="http://schemas.microsoft.com/office/drawing/2014/main" id="{A71610A0-3739-0E4E-AF2A-B1BDACA24F0F}"/>
              </a:ext>
            </a:extLst>
          </p:cNvPr>
          <p:cNvSpPr txBox="1"/>
          <p:nvPr/>
        </p:nvSpPr>
        <p:spPr>
          <a:xfrm>
            <a:off x="9214101" y="5128816"/>
            <a:ext cx="2899144" cy="1754326"/>
          </a:xfrm>
          <a:prstGeom prst="rect">
            <a:avLst/>
          </a:prstGeom>
          <a:noFill/>
        </p:spPr>
        <p:txBody>
          <a:bodyPr wrap="square" rtlCol="0">
            <a:spAutoFit/>
          </a:bodyPr>
          <a:lstStyle/>
          <a:p>
            <a:r>
              <a:rPr lang="en-US" dirty="0">
                <a:hlinkClick r:id="rId6"/>
              </a:rPr>
              <a:t>Physics with CEBAF at 12 GeV and Future Opportunities</a:t>
            </a:r>
            <a:endParaRPr lang="en-US" dirty="0"/>
          </a:p>
          <a:p>
            <a:r>
              <a:rPr lang="en-US" dirty="0"/>
              <a:t>(Nov 30, 2021)</a:t>
            </a:r>
          </a:p>
          <a:p>
            <a:r>
              <a:rPr lang="en-US" dirty="0"/>
              <a:t>e-Print: </a:t>
            </a:r>
            <a:r>
              <a:rPr lang="en-US" dirty="0">
                <a:hlinkClick r:id="rId7"/>
              </a:rPr>
              <a:t>2112.00060</a:t>
            </a:r>
            <a:r>
              <a:rPr lang="en-US" dirty="0"/>
              <a:t> [</a:t>
            </a:r>
            <a:r>
              <a:rPr lang="en-US" dirty="0" err="1"/>
              <a:t>nucl</a:t>
            </a:r>
            <a:r>
              <a:rPr lang="en-US" dirty="0"/>
              <a:t>-ex]</a:t>
            </a:r>
          </a:p>
          <a:p>
            <a:endParaRPr lang="en-US" dirty="0"/>
          </a:p>
        </p:txBody>
      </p:sp>
      <p:sp>
        <p:nvSpPr>
          <p:cNvPr id="21" name="TextBox 20">
            <a:extLst>
              <a:ext uri="{FF2B5EF4-FFF2-40B4-BE49-F238E27FC236}">
                <a16:creationId xmlns:a16="http://schemas.microsoft.com/office/drawing/2014/main" id="{8966315B-2880-E64B-BE56-560A5754D603}"/>
              </a:ext>
            </a:extLst>
          </p:cNvPr>
          <p:cNvSpPr txBox="1"/>
          <p:nvPr/>
        </p:nvSpPr>
        <p:spPr>
          <a:xfrm>
            <a:off x="8637547" y="1190648"/>
            <a:ext cx="3348063" cy="2677656"/>
          </a:xfrm>
          <a:prstGeom prst="rect">
            <a:avLst/>
          </a:prstGeom>
          <a:noFill/>
        </p:spPr>
        <p:txBody>
          <a:bodyPr wrap="square" rtlCol="0">
            <a:spAutoFit/>
          </a:bodyPr>
          <a:lstStyle/>
          <a:p>
            <a:r>
              <a:rPr lang="en-US" sz="2400" dirty="0">
                <a:solidFill>
                  <a:srgbClr val="0070C0"/>
                </a:solidFill>
              </a:rPr>
              <a:t>High luminosity, precision beam and instrumentation, control of systematic uncertainties - critical to high precision measurements </a:t>
            </a:r>
          </a:p>
        </p:txBody>
      </p:sp>
    </p:spTree>
    <p:extLst>
      <p:ext uri="{BB962C8B-B14F-4D97-AF65-F5344CB8AC3E}">
        <p14:creationId xmlns:p14="http://schemas.microsoft.com/office/powerpoint/2010/main" val="3301724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309E9-A4DB-B474-7617-47E03E04BA8D}"/>
              </a:ext>
            </a:extLst>
          </p:cNvPr>
          <p:cNvSpPr>
            <a:spLocks noGrp="1"/>
          </p:cNvSpPr>
          <p:nvPr>
            <p:ph type="title"/>
          </p:nvPr>
        </p:nvSpPr>
        <p:spPr>
          <a:xfrm>
            <a:off x="335107" y="657700"/>
            <a:ext cx="11501908" cy="458587"/>
          </a:xfrm>
        </p:spPr>
        <p:txBody>
          <a:bodyPr>
            <a:normAutofit fontScale="90000"/>
          </a:bodyPr>
          <a:lstStyle/>
          <a:p>
            <a:r>
              <a:rPr lang="en-US" sz="2800" b="0" dirty="0">
                <a:solidFill>
                  <a:srgbClr val="FF0000"/>
                </a:solidFill>
              </a:rPr>
              <a:t>Recent Results - examples</a:t>
            </a:r>
          </a:p>
        </p:txBody>
      </p:sp>
    </p:spTree>
    <p:extLst>
      <p:ext uri="{BB962C8B-B14F-4D97-AF65-F5344CB8AC3E}">
        <p14:creationId xmlns:p14="http://schemas.microsoft.com/office/powerpoint/2010/main" val="2967981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08223AD-DAB5-61E4-239B-313A63842C6C}"/>
              </a:ext>
            </a:extLst>
          </p:cNvPr>
          <p:cNvPicPr>
            <a:picLocks noChangeAspect="1"/>
          </p:cNvPicPr>
          <p:nvPr/>
        </p:nvPicPr>
        <p:blipFill>
          <a:blip r:embed="rId2"/>
          <a:stretch>
            <a:fillRect/>
          </a:stretch>
        </p:blipFill>
        <p:spPr>
          <a:xfrm>
            <a:off x="1407255" y="2267522"/>
            <a:ext cx="5102095" cy="3849115"/>
          </a:xfrm>
          <a:prstGeom prst="rect">
            <a:avLst/>
          </a:prstGeom>
        </p:spPr>
      </p:pic>
      <p:sp>
        <p:nvSpPr>
          <p:cNvPr id="2" name="Title 1">
            <a:extLst>
              <a:ext uri="{FF2B5EF4-FFF2-40B4-BE49-F238E27FC236}">
                <a16:creationId xmlns:a16="http://schemas.microsoft.com/office/drawing/2014/main" id="{A8791516-B8C5-21D9-804C-B4577B81B0FE}"/>
              </a:ext>
            </a:extLst>
          </p:cNvPr>
          <p:cNvSpPr>
            <a:spLocks noGrp="1"/>
          </p:cNvSpPr>
          <p:nvPr>
            <p:ph type="title"/>
          </p:nvPr>
        </p:nvSpPr>
        <p:spPr>
          <a:xfrm>
            <a:off x="432864" y="176030"/>
            <a:ext cx="11285837" cy="487490"/>
          </a:xfrm>
        </p:spPr>
        <p:txBody>
          <a:bodyPr>
            <a:normAutofit/>
          </a:bodyPr>
          <a:lstStyle/>
          <a:p>
            <a:r>
              <a:rPr lang="en-US" dirty="0">
                <a:solidFill>
                  <a:srgbClr val="FF0000"/>
                </a:solidFill>
              </a:rPr>
              <a:t>F</a:t>
            </a:r>
            <a:r>
              <a:rPr lang="en-US" baseline="-25000" dirty="0">
                <a:solidFill>
                  <a:srgbClr val="FF0000"/>
                </a:solidFill>
              </a:rPr>
              <a:t>2</a:t>
            </a:r>
            <a:r>
              <a:rPr lang="en-US" baseline="30000" dirty="0">
                <a:solidFill>
                  <a:srgbClr val="FF0000"/>
                </a:solidFill>
              </a:rPr>
              <a:t>n</a:t>
            </a:r>
            <a:r>
              <a:rPr lang="en-US" dirty="0">
                <a:solidFill>
                  <a:srgbClr val="FF0000"/>
                </a:solidFill>
              </a:rPr>
              <a:t>/F</a:t>
            </a:r>
            <a:r>
              <a:rPr lang="en-US" baseline="-25000" dirty="0">
                <a:solidFill>
                  <a:srgbClr val="FF0000"/>
                </a:solidFill>
              </a:rPr>
              <a:t>2</a:t>
            </a:r>
            <a:r>
              <a:rPr lang="en-US" baseline="30000" dirty="0">
                <a:solidFill>
                  <a:srgbClr val="FF0000"/>
                </a:solidFill>
              </a:rPr>
              <a:t>p </a:t>
            </a:r>
            <a:r>
              <a:rPr lang="en-US" dirty="0">
                <a:solidFill>
                  <a:srgbClr val="FF0000"/>
                </a:solidFill>
              </a:rPr>
              <a:t>– keen discriminator of fundamental models</a:t>
            </a:r>
          </a:p>
        </p:txBody>
      </p:sp>
      <p:sp>
        <p:nvSpPr>
          <p:cNvPr id="4" name="Slide Number Placeholder 3">
            <a:extLst>
              <a:ext uri="{FF2B5EF4-FFF2-40B4-BE49-F238E27FC236}">
                <a16:creationId xmlns:a16="http://schemas.microsoft.com/office/drawing/2014/main" id="{67EB8816-EE7F-933E-5CD1-FE613DF6C5B9}"/>
              </a:ext>
            </a:extLst>
          </p:cNvPr>
          <p:cNvSpPr>
            <a:spLocks noGrp="1"/>
          </p:cNvSpPr>
          <p:nvPr>
            <p:ph type="sldNum" sz="quarter" idx="12"/>
          </p:nvPr>
        </p:nvSpPr>
        <p:spPr/>
        <p:txBody>
          <a:bodyPr/>
          <a:lstStyle/>
          <a:p>
            <a:pPr defTabSz="914126"/>
            <a:fld id="{07E1C93C-5050-FC42-8F10-D22D4F119D13}" type="slidenum">
              <a:rPr lang="en-US">
                <a:solidFill>
                  <a:srgbClr val="000000"/>
                </a:solidFill>
              </a:rPr>
              <a:pPr defTabSz="914126"/>
              <a:t>12</a:t>
            </a:fld>
            <a:endParaRPr lang="en-US" dirty="0">
              <a:solidFill>
                <a:srgbClr val="000000"/>
              </a:solidFill>
            </a:endParaRPr>
          </a:p>
        </p:txBody>
      </p:sp>
      <p:pic>
        <p:nvPicPr>
          <p:cNvPr id="13" name="Picture 12">
            <a:extLst>
              <a:ext uri="{FF2B5EF4-FFF2-40B4-BE49-F238E27FC236}">
                <a16:creationId xmlns:a16="http://schemas.microsoft.com/office/drawing/2014/main" id="{E3431472-C601-1343-A864-76ABB814F753}"/>
              </a:ext>
            </a:extLst>
          </p:cNvPr>
          <p:cNvPicPr>
            <a:picLocks noChangeAspect="1"/>
          </p:cNvPicPr>
          <p:nvPr/>
        </p:nvPicPr>
        <p:blipFill>
          <a:blip r:embed="rId3"/>
          <a:stretch>
            <a:fillRect/>
          </a:stretch>
        </p:blipFill>
        <p:spPr>
          <a:xfrm>
            <a:off x="6448384" y="1696987"/>
            <a:ext cx="2884963" cy="990218"/>
          </a:xfrm>
          <a:prstGeom prst="rect">
            <a:avLst/>
          </a:prstGeom>
        </p:spPr>
      </p:pic>
      <p:sp>
        <p:nvSpPr>
          <p:cNvPr id="17" name="TextBox 16">
            <a:extLst>
              <a:ext uri="{FF2B5EF4-FFF2-40B4-BE49-F238E27FC236}">
                <a16:creationId xmlns:a16="http://schemas.microsoft.com/office/drawing/2014/main" id="{7844A7E1-899D-4AFD-4CF6-6122F54AA1A3}"/>
              </a:ext>
            </a:extLst>
          </p:cNvPr>
          <p:cNvSpPr txBox="1"/>
          <p:nvPr/>
        </p:nvSpPr>
        <p:spPr>
          <a:xfrm>
            <a:off x="413373" y="1313109"/>
            <a:ext cx="10077728" cy="369332"/>
          </a:xfrm>
          <a:prstGeom prst="rect">
            <a:avLst/>
          </a:prstGeom>
          <a:noFill/>
        </p:spPr>
        <p:txBody>
          <a:bodyPr wrap="square" rtlCol="0">
            <a:spAutoFit/>
          </a:bodyPr>
          <a:lstStyle/>
          <a:p>
            <a:pPr defTabSz="914126"/>
            <a:r>
              <a:rPr lang="en-US" dirty="0">
                <a:solidFill>
                  <a:srgbClr val="000000"/>
                </a:solidFill>
                <a:latin typeface="Calibri" panose="020F0502020204030204"/>
              </a:rPr>
              <a:t>Measured </a:t>
            </a:r>
            <a:r>
              <a:rPr lang="en-US" baseline="30000" dirty="0">
                <a:solidFill>
                  <a:srgbClr val="000000"/>
                </a:solidFill>
                <a:latin typeface="Calibri" panose="020F0502020204030204"/>
              </a:rPr>
              <a:t>3</a:t>
            </a:r>
            <a:r>
              <a:rPr lang="en-US" dirty="0">
                <a:solidFill>
                  <a:srgbClr val="000000"/>
                </a:solidFill>
                <a:latin typeface="Calibri" panose="020F0502020204030204"/>
              </a:rPr>
              <a:t>He and </a:t>
            </a:r>
            <a:r>
              <a:rPr lang="en-US" baseline="30000" dirty="0">
                <a:solidFill>
                  <a:srgbClr val="000000"/>
                </a:solidFill>
                <a:latin typeface="Calibri" panose="020F0502020204030204"/>
              </a:rPr>
              <a:t>3</a:t>
            </a:r>
            <a:r>
              <a:rPr lang="en-US" dirty="0">
                <a:solidFill>
                  <a:srgbClr val="000000"/>
                </a:solidFill>
                <a:latin typeface="Calibri" panose="020F0502020204030204"/>
              </a:rPr>
              <a:t>H cross sections in DIS kinematics using the LHRS and RHRS (last RHRS experiment!)</a:t>
            </a:r>
          </a:p>
        </p:txBody>
      </p:sp>
      <p:sp>
        <p:nvSpPr>
          <p:cNvPr id="20" name="TextBox 19">
            <a:extLst>
              <a:ext uri="{FF2B5EF4-FFF2-40B4-BE49-F238E27FC236}">
                <a16:creationId xmlns:a16="http://schemas.microsoft.com/office/drawing/2014/main" id="{4F58086F-EE5B-BE02-272E-2CB3FB1AC5A1}"/>
              </a:ext>
            </a:extLst>
          </p:cNvPr>
          <p:cNvSpPr txBox="1"/>
          <p:nvPr/>
        </p:nvSpPr>
        <p:spPr>
          <a:xfrm>
            <a:off x="1619795" y="886694"/>
            <a:ext cx="7447984" cy="369332"/>
          </a:xfrm>
          <a:prstGeom prst="rect">
            <a:avLst/>
          </a:prstGeom>
          <a:noFill/>
        </p:spPr>
        <p:txBody>
          <a:bodyPr wrap="square" rtlCol="0">
            <a:spAutoFit/>
          </a:bodyPr>
          <a:lstStyle/>
          <a:p>
            <a:pPr defTabSz="914126"/>
            <a:r>
              <a:rPr lang="en-US" dirty="0">
                <a:solidFill>
                  <a:srgbClr val="000000"/>
                </a:solidFill>
                <a:latin typeface="Calibri" panose="020F0502020204030204"/>
              </a:rPr>
              <a:t>MARATHON results published March 31, 2022 in Phys. Rev. Lett. 128, 132003 </a:t>
            </a:r>
          </a:p>
        </p:txBody>
      </p:sp>
      <p:sp>
        <p:nvSpPr>
          <p:cNvPr id="23" name="TextBox 22">
            <a:extLst>
              <a:ext uri="{FF2B5EF4-FFF2-40B4-BE49-F238E27FC236}">
                <a16:creationId xmlns:a16="http://schemas.microsoft.com/office/drawing/2014/main" id="{C505438D-0613-3336-F441-8DB641AD71D6}"/>
              </a:ext>
            </a:extLst>
          </p:cNvPr>
          <p:cNvSpPr txBox="1"/>
          <p:nvPr/>
        </p:nvSpPr>
        <p:spPr>
          <a:xfrm>
            <a:off x="413374" y="1763677"/>
            <a:ext cx="5467221" cy="369236"/>
          </a:xfrm>
          <a:prstGeom prst="rect">
            <a:avLst/>
          </a:prstGeom>
          <a:noFill/>
        </p:spPr>
        <p:txBody>
          <a:bodyPr wrap="square" rtlCol="0">
            <a:spAutoFit/>
          </a:bodyPr>
          <a:lstStyle/>
          <a:p>
            <a:pPr defTabSz="914126"/>
            <a:r>
              <a:rPr lang="en-US" dirty="0">
                <a:solidFill>
                  <a:srgbClr val="000000"/>
                </a:solidFill>
                <a:latin typeface="Calibri" panose="020F0502020204030204"/>
              </a:rPr>
              <a:t>Extracted ratio of neutron to proton structure functions</a:t>
            </a:r>
          </a:p>
        </p:txBody>
      </p:sp>
      <p:sp>
        <p:nvSpPr>
          <p:cNvPr id="24" name="TextBox 23">
            <a:extLst>
              <a:ext uri="{FF2B5EF4-FFF2-40B4-BE49-F238E27FC236}">
                <a16:creationId xmlns:a16="http://schemas.microsoft.com/office/drawing/2014/main" id="{08BFDAA4-FF16-7B43-B050-0313F5BBECBF}"/>
              </a:ext>
            </a:extLst>
          </p:cNvPr>
          <p:cNvSpPr txBox="1"/>
          <p:nvPr/>
        </p:nvSpPr>
        <p:spPr>
          <a:xfrm>
            <a:off x="1317645" y="6036562"/>
            <a:ext cx="5007121" cy="430775"/>
          </a:xfrm>
          <a:prstGeom prst="rect">
            <a:avLst/>
          </a:prstGeom>
          <a:noFill/>
        </p:spPr>
        <p:txBody>
          <a:bodyPr wrap="square" rtlCol="0">
            <a:spAutoFit/>
          </a:bodyPr>
          <a:lstStyle/>
          <a:p>
            <a:pPr defTabSz="914126"/>
            <a:r>
              <a:rPr lang="en-US" sz="1100" dirty="0">
                <a:solidFill>
                  <a:srgbClr val="000000"/>
                </a:solidFill>
                <a:latin typeface="Calibri" panose="020F0502020204030204"/>
              </a:rPr>
              <a:t>SLAC deuteron data represented by green band since extraction sensitive to the NN potential used in the deuteron wave function</a:t>
            </a:r>
          </a:p>
        </p:txBody>
      </p:sp>
      <p:sp>
        <p:nvSpPr>
          <p:cNvPr id="25" name="TextBox 24">
            <a:extLst>
              <a:ext uri="{FF2B5EF4-FFF2-40B4-BE49-F238E27FC236}">
                <a16:creationId xmlns:a16="http://schemas.microsoft.com/office/drawing/2014/main" id="{8EB37E79-68A9-1496-6775-FD271D59FABE}"/>
              </a:ext>
            </a:extLst>
          </p:cNvPr>
          <p:cNvSpPr txBox="1"/>
          <p:nvPr/>
        </p:nvSpPr>
        <p:spPr>
          <a:xfrm>
            <a:off x="9814806" y="1753893"/>
            <a:ext cx="1828801" cy="738664"/>
          </a:xfrm>
          <a:prstGeom prst="rect">
            <a:avLst/>
          </a:prstGeom>
          <a:noFill/>
        </p:spPr>
        <p:txBody>
          <a:bodyPr wrap="square" rtlCol="0">
            <a:spAutoFit/>
          </a:bodyPr>
          <a:lstStyle/>
          <a:p>
            <a:pPr defTabSz="914126"/>
            <a:r>
              <a:rPr lang="en-US" sz="1400" dirty="0">
                <a:solidFill>
                  <a:srgbClr val="0070C0"/>
                </a:solidFill>
                <a:latin typeface="Calibri" panose="020F0502020204030204"/>
              </a:rPr>
              <a:t>Assume R* is small (some theoretical uncertainty here)</a:t>
            </a:r>
          </a:p>
        </p:txBody>
      </p:sp>
      <p:sp>
        <p:nvSpPr>
          <p:cNvPr id="26" name="TextBox 25">
            <a:extLst>
              <a:ext uri="{FF2B5EF4-FFF2-40B4-BE49-F238E27FC236}">
                <a16:creationId xmlns:a16="http://schemas.microsoft.com/office/drawing/2014/main" id="{A192E312-8713-3D75-78B4-38B81AC99CF4}"/>
              </a:ext>
            </a:extLst>
          </p:cNvPr>
          <p:cNvSpPr txBox="1"/>
          <p:nvPr/>
        </p:nvSpPr>
        <p:spPr>
          <a:xfrm>
            <a:off x="7008120" y="2902655"/>
            <a:ext cx="2813028" cy="369236"/>
          </a:xfrm>
          <a:prstGeom prst="rect">
            <a:avLst/>
          </a:prstGeom>
          <a:noFill/>
        </p:spPr>
        <p:txBody>
          <a:bodyPr wrap="square" rtlCol="0">
            <a:spAutoFit/>
          </a:bodyPr>
          <a:lstStyle/>
          <a:p>
            <a:pPr defTabSz="914126"/>
            <a:r>
              <a:rPr lang="en-US" b="1" dirty="0">
                <a:solidFill>
                  <a:srgbClr val="7030A0"/>
                </a:solidFill>
                <a:latin typeface="Calibri" panose="020F0502020204030204"/>
              </a:rPr>
              <a:t>F</a:t>
            </a:r>
            <a:r>
              <a:rPr lang="en-US" b="1" baseline="-25000" dirty="0">
                <a:solidFill>
                  <a:srgbClr val="7030A0"/>
                </a:solidFill>
                <a:latin typeface="Calibri" panose="020F0502020204030204"/>
              </a:rPr>
              <a:t>2</a:t>
            </a:r>
            <a:r>
              <a:rPr lang="en-US" b="1" baseline="30000" dirty="0">
                <a:solidFill>
                  <a:srgbClr val="7030A0"/>
                </a:solidFill>
                <a:latin typeface="Calibri" panose="020F0502020204030204"/>
              </a:rPr>
              <a:t>n</a:t>
            </a:r>
            <a:r>
              <a:rPr lang="en-US" b="1" dirty="0">
                <a:solidFill>
                  <a:srgbClr val="7030A0"/>
                </a:solidFill>
                <a:latin typeface="Calibri" panose="020F0502020204030204"/>
              </a:rPr>
              <a:t>/F</a:t>
            </a:r>
            <a:r>
              <a:rPr lang="en-US" b="1" baseline="-25000" dirty="0">
                <a:solidFill>
                  <a:srgbClr val="7030A0"/>
                </a:solidFill>
                <a:latin typeface="Calibri" panose="020F0502020204030204"/>
              </a:rPr>
              <a:t>2</a:t>
            </a:r>
            <a:r>
              <a:rPr lang="en-US" b="1" baseline="30000" dirty="0">
                <a:solidFill>
                  <a:srgbClr val="7030A0"/>
                </a:solidFill>
                <a:latin typeface="Calibri" panose="020F0502020204030204"/>
              </a:rPr>
              <a:t>p</a:t>
            </a:r>
            <a:r>
              <a:rPr lang="en-US" b="1" dirty="0">
                <a:solidFill>
                  <a:srgbClr val="7030A0"/>
                </a:solidFill>
                <a:latin typeface="Calibri" panose="020F0502020204030204"/>
              </a:rPr>
              <a:t> predicted by models</a:t>
            </a:r>
          </a:p>
        </p:txBody>
      </p:sp>
      <p:graphicFrame>
        <p:nvGraphicFramePr>
          <p:cNvPr id="27" name="Table 27">
            <a:extLst>
              <a:ext uri="{FF2B5EF4-FFF2-40B4-BE49-F238E27FC236}">
                <a16:creationId xmlns:a16="http://schemas.microsoft.com/office/drawing/2014/main" id="{32558B60-98B5-08AA-F608-361AD2EB9D9D}"/>
              </a:ext>
            </a:extLst>
          </p:cNvPr>
          <p:cNvGraphicFramePr>
            <a:graphicFrameLocks noGrp="1"/>
          </p:cNvGraphicFramePr>
          <p:nvPr>
            <p:extLst/>
          </p:nvPr>
        </p:nvGraphicFramePr>
        <p:xfrm>
          <a:off x="7284458" y="3374479"/>
          <a:ext cx="2886650" cy="2687876"/>
        </p:xfrm>
        <a:graphic>
          <a:graphicData uri="http://schemas.openxmlformats.org/drawingml/2006/table">
            <a:tbl>
              <a:tblPr firstRow="1" bandRow="1">
                <a:tableStyleId>{5C22544A-7EE6-4342-B048-85BDC9FD1C3A}</a:tableStyleId>
              </a:tblPr>
              <a:tblGrid>
                <a:gridCol w="1443325">
                  <a:extLst>
                    <a:ext uri="{9D8B030D-6E8A-4147-A177-3AD203B41FA5}">
                      <a16:colId xmlns:a16="http://schemas.microsoft.com/office/drawing/2014/main" val="651999575"/>
                    </a:ext>
                  </a:extLst>
                </a:gridCol>
                <a:gridCol w="1443325">
                  <a:extLst>
                    <a:ext uri="{9D8B030D-6E8A-4147-A177-3AD203B41FA5}">
                      <a16:colId xmlns:a16="http://schemas.microsoft.com/office/drawing/2014/main" val="3350471899"/>
                    </a:ext>
                  </a:extLst>
                </a:gridCol>
              </a:tblGrid>
              <a:tr h="365665">
                <a:tc>
                  <a:txBody>
                    <a:bodyPr/>
                    <a:lstStyle/>
                    <a:p>
                      <a:r>
                        <a:rPr lang="en-US" sz="1800" dirty="0"/>
                        <a:t>Model</a:t>
                      </a:r>
                    </a:p>
                  </a:txBody>
                  <a:tcPr marL="91416" marR="91416" marT="45708" marB="45708"/>
                </a:tc>
                <a:tc>
                  <a:txBody>
                    <a:bodyPr/>
                    <a:lstStyle/>
                    <a:p>
                      <a:r>
                        <a:rPr lang="en-US" sz="1800" b="1" u="none" dirty="0"/>
                        <a:t>F</a:t>
                      </a:r>
                      <a:r>
                        <a:rPr lang="en-US" sz="1800" b="1" u="none" baseline="-25000" dirty="0"/>
                        <a:t>2</a:t>
                      </a:r>
                      <a:r>
                        <a:rPr lang="en-US" sz="1800" b="1" u="none" baseline="30000" dirty="0"/>
                        <a:t>n</a:t>
                      </a:r>
                      <a:r>
                        <a:rPr lang="en-US" sz="1800" b="1" u="none" dirty="0"/>
                        <a:t>/F</a:t>
                      </a:r>
                      <a:r>
                        <a:rPr lang="en-US" sz="1800" b="1" u="none" baseline="-25000" dirty="0"/>
                        <a:t>2</a:t>
                      </a:r>
                      <a:r>
                        <a:rPr lang="en-US" sz="1800" b="1" u="none" baseline="30000" dirty="0"/>
                        <a:t>p</a:t>
                      </a:r>
                      <a:r>
                        <a:rPr lang="en-US" sz="1800" b="1" u="none" dirty="0"/>
                        <a:t> </a:t>
                      </a:r>
                      <a:endParaRPr lang="en-US" sz="1800" u="none" dirty="0"/>
                    </a:p>
                  </a:txBody>
                  <a:tcPr marL="91416" marR="91416" marT="45708" marB="45708"/>
                </a:tc>
                <a:extLst>
                  <a:ext uri="{0D108BD9-81ED-4DB2-BD59-A6C34878D82A}">
                    <a16:rowId xmlns:a16="http://schemas.microsoft.com/office/drawing/2014/main" val="3915322387"/>
                  </a:ext>
                </a:extLst>
              </a:tr>
              <a:tr h="464428">
                <a:tc>
                  <a:txBody>
                    <a:bodyPr/>
                    <a:lstStyle/>
                    <a:p>
                      <a:r>
                        <a:rPr lang="en-US" sz="1800" dirty="0"/>
                        <a:t>SU(6)</a:t>
                      </a:r>
                    </a:p>
                  </a:txBody>
                  <a:tcPr marL="91416" marR="91416" marT="45708" marB="45708"/>
                </a:tc>
                <a:tc>
                  <a:txBody>
                    <a:bodyPr/>
                    <a:lstStyle/>
                    <a:p>
                      <a:r>
                        <a:rPr lang="en-US" sz="1800" dirty="0"/>
                        <a:t>2/3</a:t>
                      </a:r>
                    </a:p>
                  </a:txBody>
                  <a:tcPr marL="91416" marR="91416" marT="45708" marB="45708"/>
                </a:tc>
                <a:extLst>
                  <a:ext uri="{0D108BD9-81ED-4DB2-BD59-A6C34878D82A}">
                    <a16:rowId xmlns:a16="http://schemas.microsoft.com/office/drawing/2014/main" val="2082037"/>
                  </a:ext>
                </a:extLst>
              </a:tr>
              <a:tr h="464428">
                <a:tc>
                  <a:txBody>
                    <a:bodyPr/>
                    <a:lstStyle/>
                    <a:p>
                      <a:r>
                        <a:rPr lang="en-US" sz="1800" dirty="0"/>
                        <a:t>NJL</a:t>
                      </a:r>
                    </a:p>
                  </a:txBody>
                  <a:tcPr marL="91416" marR="91416" marT="45708" marB="45708"/>
                </a:tc>
                <a:tc>
                  <a:txBody>
                    <a:bodyPr/>
                    <a:lstStyle/>
                    <a:p>
                      <a:r>
                        <a:rPr lang="en-US" sz="1800" dirty="0"/>
                        <a:t>0.43</a:t>
                      </a:r>
                    </a:p>
                  </a:txBody>
                  <a:tcPr marL="91416" marR="91416" marT="45708" marB="45708"/>
                </a:tc>
                <a:extLst>
                  <a:ext uri="{0D108BD9-81ED-4DB2-BD59-A6C34878D82A}">
                    <a16:rowId xmlns:a16="http://schemas.microsoft.com/office/drawing/2014/main" val="816247068"/>
                  </a:ext>
                </a:extLst>
              </a:tr>
              <a:tr h="464428">
                <a:tc>
                  <a:txBody>
                    <a:bodyPr/>
                    <a:lstStyle/>
                    <a:p>
                      <a:r>
                        <a:rPr lang="en-US" sz="1800" dirty="0"/>
                        <a:t>DSE-1</a:t>
                      </a:r>
                    </a:p>
                  </a:txBody>
                  <a:tcPr marL="91416" marR="91416" marT="45708" marB="45708"/>
                </a:tc>
                <a:tc>
                  <a:txBody>
                    <a:bodyPr/>
                    <a:lstStyle/>
                    <a:p>
                      <a:r>
                        <a:rPr lang="en-US" sz="1800" dirty="0"/>
                        <a:t>0.49</a:t>
                      </a:r>
                    </a:p>
                  </a:txBody>
                  <a:tcPr marL="91416" marR="91416" marT="45708" marB="45708"/>
                </a:tc>
                <a:extLst>
                  <a:ext uri="{0D108BD9-81ED-4DB2-BD59-A6C34878D82A}">
                    <a16:rowId xmlns:a16="http://schemas.microsoft.com/office/drawing/2014/main" val="2891483812"/>
                  </a:ext>
                </a:extLst>
              </a:tr>
              <a:tr h="464428">
                <a:tc>
                  <a:txBody>
                    <a:bodyPr/>
                    <a:lstStyle/>
                    <a:p>
                      <a:r>
                        <a:rPr lang="en-US" sz="1800" dirty="0"/>
                        <a:t>CQM</a:t>
                      </a:r>
                    </a:p>
                  </a:txBody>
                  <a:tcPr marL="91416" marR="91416" marT="45708" marB="45708"/>
                </a:tc>
                <a:tc>
                  <a:txBody>
                    <a:bodyPr/>
                    <a:lstStyle/>
                    <a:p>
                      <a:r>
                        <a:rPr lang="en-US" sz="1800" dirty="0"/>
                        <a:t>0.25</a:t>
                      </a:r>
                    </a:p>
                  </a:txBody>
                  <a:tcPr marL="91416" marR="91416" marT="45708" marB="45708"/>
                </a:tc>
                <a:extLst>
                  <a:ext uri="{0D108BD9-81ED-4DB2-BD59-A6C34878D82A}">
                    <a16:rowId xmlns:a16="http://schemas.microsoft.com/office/drawing/2014/main" val="1542717781"/>
                  </a:ext>
                </a:extLst>
              </a:tr>
              <a:tr h="464428">
                <a:tc>
                  <a:txBody>
                    <a:bodyPr/>
                    <a:lstStyle/>
                    <a:p>
                      <a:r>
                        <a:rPr lang="en-US" sz="1800" dirty="0" err="1"/>
                        <a:t>pQCD</a:t>
                      </a:r>
                      <a:endParaRPr lang="en-US" sz="1800" dirty="0"/>
                    </a:p>
                  </a:txBody>
                  <a:tcPr marL="91416" marR="91416" marT="45708" marB="45708"/>
                </a:tc>
                <a:tc>
                  <a:txBody>
                    <a:bodyPr/>
                    <a:lstStyle/>
                    <a:p>
                      <a:r>
                        <a:rPr lang="en-US" sz="1800" dirty="0"/>
                        <a:t>3/7 </a:t>
                      </a:r>
                    </a:p>
                  </a:txBody>
                  <a:tcPr marL="91416" marR="91416" marT="45708" marB="45708"/>
                </a:tc>
                <a:extLst>
                  <a:ext uri="{0D108BD9-81ED-4DB2-BD59-A6C34878D82A}">
                    <a16:rowId xmlns:a16="http://schemas.microsoft.com/office/drawing/2014/main" val="106880169"/>
                  </a:ext>
                </a:extLst>
              </a:tr>
            </a:tbl>
          </a:graphicData>
        </a:graphic>
      </p:graphicFrame>
      <p:sp>
        <p:nvSpPr>
          <p:cNvPr id="28" name="TextBox 27">
            <a:extLst>
              <a:ext uri="{FF2B5EF4-FFF2-40B4-BE49-F238E27FC236}">
                <a16:creationId xmlns:a16="http://schemas.microsoft.com/office/drawing/2014/main" id="{3D144F29-81B6-7A03-B5B3-EA94B96B8CF6}"/>
              </a:ext>
            </a:extLst>
          </p:cNvPr>
          <p:cNvSpPr txBox="1"/>
          <p:nvPr/>
        </p:nvSpPr>
        <p:spPr>
          <a:xfrm>
            <a:off x="7275583" y="6062284"/>
            <a:ext cx="3151592" cy="430775"/>
          </a:xfrm>
          <a:prstGeom prst="rect">
            <a:avLst/>
          </a:prstGeom>
          <a:noFill/>
        </p:spPr>
        <p:txBody>
          <a:bodyPr wrap="square" rtlCol="0">
            <a:spAutoFit/>
          </a:bodyPr>
          <a:lstStyle/>
          <a:p>
            <a:pPr defTabSz="914126"/>
            <a:r>
              <a:rPr lang="en-US" sz="1100" dirty="0">
                <a:solidFill>
                  <a:srgbClr val="000000"/>
                </a:solidFill>
                <a:latin typeface="Calibri" panose="020F0502020204030204"/>
              </a:rPr>
              <a:t>Table from C. D. Roberts, R. J. Holt, S. M. Schmidt</a:t>
            </a:r>
          </a:p>
          <a:p>
            <a:pPr defTabSz="914126"/>
            <a:r>
              <a:rPr lang="en-US" sz="1100" dirty="0">
                <a:solidFill>
                  <a:srgbClr val="000000"/>
                </a:solidFill>
                <a:latin typeface="Calibri" panose="020F0502020204030204"/>
              </a:rPr>
              <a:t> </a:t>
            </a:r>
            <a:r>
              <a:rPr lang="fr-FR" sz="1100" dirty="0" err="1">
                <a:solidFill>
                  <a:srgbClr val="000000"/>
                </a:solidFill>
                <a:latin typeface="Calibri" panose="020F0502020204030204"/>
              </a:rPr>
              <a:t>Physics</a:t>
            </a:r>
            <a:r>
              <a:rPr lang="fr-FR" sz="1100" dirty="0">
                <a:solidFill>
                  <a:srgbClr val="000000"/>
                </a:solidFill>
                <a:latin typeface="Calibri" panose="020F0502020204030204"/>
              </a:rPr>
              <a:t> </a:t>
            </a:r>
            <a:r>
              <a:rPr lang="fr-FR" sz="1100" dirty="0" err="1">
                <a:solidFill>
                  <a:srgbClr val="000000"/>
                </a:solidFill>
                <a:latin typeface="Calibri" panose="020F0502020204030204"/>
              </a:rPr>
              <a:t>Letters</a:t>
            </a:r>
            <a:r>
              <a:rPr lang="fr-FR" sz="1100" dirty="0">
                <a:solidFill>
                  <a:srgbClr val="000000"/>
                </a:solidFill>
                <a:latin typeface="Calibri" panose="020F0502020204030204"/>
              </a:rPr>
              <a:t> B, 727, 2013,p249-254</a:t>
            </a:r>
            <a:endParaRPr lang="en-US" sz="1100" dirty="0">
              <a:solidFill>
                <a:srgbClr val="000000"/>
              </a:solidFill>
              <a:latin typeface="Calibri" panose="020F0502020204030204"/>
            </a:endParaRPr>
          </a:p>
        </p:txBody>
      </p:sp>
    </p:spTree>
    <p:extLst>
      <p:ext uri="{BB962C8B-B14F-4D97-AF65-F5344CB8AC3E}">
        <p14:creationId xmlns:p14="http://schemas.microsoft.com/office/powerpoint/2010/main" val="2853064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385F2-F660-40A1-7695-E8FE5E5E11C7}"/>
              </a:ext>
            </a:extLst>
          </p:cNvPr>
          <p:cNvSpPr>
            <a:spLocks noGrp="1"/>
          </p:cNvSpPr>
          <p:nvPr>
            <p:ph type="title"/>
          </p:nvPr>
        </p:nvSpPr>
        <p:spPr>
          <a:xfrm>
            <a:off x="234377" y="167347"/>
            <a:ext cx="11501908" cy="484748"/>
          </a:xfrm>
        </p:spPr>
        <p:txBody>
          <a:bodyPr>
            <a:noAutofit/>
          </a:bodyPr>
          <a:lstStyle/>
          <a:p>
            <a:r>
              <a:rPr lang="en-US" sz="3200" b="0" dirty="0"/>
              <a:t>PREX and CREX are in tension with theory</a:t>
            </a:r>
          </a:p>
        </p:txBody>
      </p:sp>
      <p:pic>
        <p:nvPicPr>
          <p:cNvPr id="8" name="Picture 7">
            <a:extLst>
              <a:ext uri="{FF2B5EF4-FFF2-40B4-BE49-F238E27FC236}">
                <a16:creationId xmlns:a16="http://schemas.microsoft.com/office/drawing/2014/main" id="{DE459E1D-B40B-EB11-C763-01C74E874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350" y="1076562"/>
            <a:ext cx="5453714" cy="4214233"/>
          </a:xfrm>
          <a:prstGeom prst="rect">
            <a:avLst/>
          </a:prstGeom>
        </p:spPr>
      </p:pic>
      <p:pic>
        <p:nvPicPr>
          <p:cNvPr id="9" name="Picture 8">
            <a:extLst>
              <a:ext uri="{FF2B5EF4-FFF2-40B4-BE49-F238E27FC236}">
                <a16:creationId xmlns:a16="http://schemas.microsoft.com/office/drawing/2014/main" id="{B5DA300C-31E4-D205-1C2D-55810DD856A0}"/>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4334442" y="4042265"/>
            <a:ext cx="2507995" cy="2112087"/>
          </a:xfrm>
          <a:prstGeom prst="rect">
            <a:avLst/>
          </a:prstGeom>
        </p:spPr>
      </p:pic>
      <p:sp>
        <p:nvSpPr>
          <p:cNvPr id="10" name="TextBox 9">
            <a:extLst>
              <a:ext uri="{FF2B5EF4-FFF2-40B4-BE49-F238E27FC236}">
                <a16:creationId xmlns:a16="http://schemas.microsoft.com/office/drawing/2014/main" id="{33DDF0BC-A98D-B5A9-61E8-6B7D3A46A53D}"/>
              </a:ext>
            </a:extLst>
          </p:cNvPr>
          <p:cNvSpPr txBox="1"/>
          <p:nvPr/>
        </p:nvSpPr>
        <p:spPr>
          <a:xfrm>
            <a:off x="5017969" y="6254944"/>
            <a:ext cx="1122963" cy="369236"/>
          </a:xfrm>
          <a:prstGeom prst="rect">
            <a:avLst/>
          </a:prstGeom>
          <a:noFill/>
        </p:spPr>
        <p:txBody>
          <a:bodyPr wrap="none" rtlCol="0">
            <a:spAutoFit/>
          </a:bodyPr>
          <a:lstStyle/>
          <a:p>
            <a:pPr defTabSz="914126">
              <a:defRPr/>
            </a:pPr>
            <a:r>
              <a:rPr lang="en-US" sz="1799" dirty="0">
                <a:solidFill>
                  <a:prstClr val="black"/>
                </a:solidFill>
                <a:latin typeface="Calibri"/>
              </a:rPr>
              <a:t>A</a:t>
            </a:r>
            <a:r>
              <a:rPr lang="en-US" sz="1799" baseline="-25000" dirty="0">
                <a:solidFill>
                  <a:prstClr val="black"/>
                </a:solidFill>
                <a:latin typeface="Calibri"/>
              </a:rPr>
              <a:t>PV  </a:t>
            </a:r>
            <a:r>
              <a:rPr lang="en-US" sz="1799" dirty="0">
                <a:solidFill>
                  <a:prstClr val="black"/>
                </a:solidFill>
                <a:latin typeface="Calibri"/>
              </a:rPr>
              <a:t>(ppm)</a:t>
            </a:r>
            <a:endParaRPr lang="en-US" sz="1799" baseline="-25000" dirty="0">
              <a:solidFill>
                <a:prstClr val="black"/>
              </a:solidFill>
              <a:latin typeface="Calibri"/>
            </a:endParaRPr>
          </a:p>
        </p:txBody>
      </p:sp>
      <p:graphicFrame>
        <p:nvGraphicFramePr>
          <p:cNvPr id="11" name="Object 10">
            <a:extLst>
              <a:ext uri="{FF2B5EF4-FFF2-40B4-BE49-F238E27FC236}">
                <a16:creationId xmlns:a16="http://schemas.microsoft.com/office/drawing/2014/main" id="{231F5486-A62C-36E4-1563-23D0F822DBD3}"/>
              </a:ext>
            </a:extLst>
          </p:cNvPr>
          <p:cNvGraphicFramePr>
            <a:graphicFrameLocks noChangeAspect="1"/>
          </p:cNvGraphicFramePr>
          <p:nvPr>
            <p:extLst/>
          </p:nvPr>
        </p:nvGraphicFramePr>
        <p:xfrm>
          <a:off x="650440" y="4913924"/>
          <a:ext cx="2875795" cy="527899"/>
        </p:xfrm>
        <a:graphic>
          <a:graphicData uri="http://schemas.openxmlformats.org/presentationml/2006/ole">
            <mc:AlternateContent xmlns:mc="http://schemas.openxmlformats.org/markup-compatibility/2006">
              <mc:Choice xmlns:v="urn:schemas-microsoft-com:vml" Requires="v">
                <p:oleObj spid="_x0000_s2099" name="Equation" r:id="rId5" imgW="2349500" imgH="431800" progId="Equation.3">
                  <p:embed/>
                </p:oleObj>
              </mc:Choice>
              <mc:Fallback>
                <p:oleObj name="Equation" r:id="rId5" imgW="2349500" imgH="431800" progId="Equation.3">
                  <p:embed/>
                  <p:pic>
                    <p:nvPicPr>
                      <p:cNvPr id="11" name="Object 10">
                        <a:extLst>
                          <a:ext uri="{FF2B5EF4-FFF2-40B4-BE49-F238E27FC236}">
                            <a16:creationId xmlns:a16="http://schemas.microsoft.com/office/drawing/2014/main" id="{231F5486-A62C-36E4-1563-23D0F822DB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440" y="4913924"/>
                        <a:ext cx="2875795" cy="5278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a:extLst>
              <a:ext uri="{FF2B5EF4-FFF2-40B4-BE49-F238E27FC236}">
                <a16:creationId xmlns:a16="http://schemas.microsoft.com/office/drawing/2014/main" id="{463168EC-2DC6-D771-CDDF-C45AFA149EBB}"/>
              </a:ext>
            </a:extLst>
          </p:cNvPr>
          <p:cNvSpPr txBox="1"/>
          <p:nvPr/>
        </p:nvSpPr>
        <p:spPr>
          <a:xfrm>
            <a:off x="146089" y="5528971"/>
            <a:ext cx="3908118" cy="646331"/>
          </a:xfrm>
          <a:prstGeom prst="rect">
            <a:avLst/>
          </a:prstGeom>
          <a:noFill/>
        </p:spPr>
        <p:txBody>
          <a:bodyPr wrap="square" rtlCol="0">
            <a:spAutoFit/>
          </a:bodyPr>
          <a:lstStyle/>
          <a:p>
            <a:pPr defTabSz="914126">
              <a:defRPr/>
            </a:pPr>
            <a:r>
              <a:rPr lang="en-US" dirty="0">
                <a:solidFill>
                  <a:srgbClr val="C00000"/>
                </a:solidFill>
                <a:latin typeface="Calibri"/>
              </a:rPr>
              <a:t>Electroweak  asymmetry  in elastic   electron-nucleus scattering :   </a:t>
            </a:r>
            <a:r>
              <a:rPr lang="en-US" dirty="0">
                <a:solidFill>
                  <a:prstClr val="black"/>
                </a:solidFill>
                <a:latin typeface="Calibri"/>
              </a:rPr>
              <a:t>Extract R</a:t>
            </a:r>
            <a:r>
              <a:rPr lang="en-US" baseline="-25000" dirty="0">
                <a:solidFill>
                  <a:prstClr val="black"/>
                </a:solidFill>
                <a:latin typeface="Calibri"/>
              </a:rPr>
              <a:t>n</a:t>
            </a:r>
          </a:p>
        </p:txBody>
      </p:sp>
      <p:pic>
        <p:nvPicPr>
          <p:cNvPr id="55298" name="Picture 2" descr="PREX/CREX (JLab)">
            <a:extLst>
              <a:ext uri="{FF2B5EF4-FFF2-40B4-BE49-F238E27FC236}">
                <a16:creationId xmlns:a16="http://schemas.microsoft.com/office/drawing/2014/main" id="{DF3560B2-1D03-1A89-725C-8C6A7DA9F9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2315" y="1446252"/>
            <a:ext cx="1353016" cy="9439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B6FAE08-F85F-DAED-D807-F9CC192BC61D}"/>
              </a:ext>
            </a:extLst>
          </p:cNvPr>
          <p:cNvSpPr txBox="1"/>
          <p:nvPr/>
        </p:nvSpPr>
        <p:spPr>
          <a:xfrm>
            <a:off x="453783" y="999279"/>
            <a:ext cx="3132524" cy="341632"/>
          </a:xfrm>
          <a:prstGeom prst="rect">
            <a:avLst/>
          </a:prstGeom>
          <a:noFill/>
        </p:spPr>
        <p:txBody>
          <a:bodyPr wrap="none" rtlCol="0">
            <a:spAutoFit/>
          </a:bodyPr>
          <a:lstStyle/>
          <a:p>
            <a:pPr algn="ctr">
              <a:lnSpc>
                <a:spcPct val="90000"/>
              </a:lnSpc>
            </a:pPr>
            <a:r>
              <a:rPr lang="en-US" b="1" dirty="0">
                <a:solidFill>
                  <a:schemeClr val="accent1"/>
                </a:solidFill>
              </a:rPr>
              <a:t>How thick is the neutron skin? </a:t>
            </a:r>
          </a:p>
        </p:txBody>
      </p:sp>
      <p:sp>
        <p:nvSpPr>
          <p:cNvPr id="16" name="TextBox 15">
            <a:extLst>
              <a:ext uri="{FF2B5EF4-FFF2-40B4-BE49-F238E27FC236}">
                <a16:creationId xmlns:a16="http://schemas.microsoft.com/office/drawing/2014/main" id="{1770ABEA-FAA3-2820-A84B-B7564107D3AB}"/>
              </a:ext>
            </a:extLst>
          </p:cNvPr>
          <p:cNvSpPr txBox="1"/>
          <p:nvPr/>
        </p:nvSpPr>
        <p:spPr>
          <a:xfrm>
            <a:off x="6824459" y="5516232"/>
            <a:ext cx="4927389" cy="923330"/>
          </a:xfrm>
          <a:prstGeom prst="rect">
            <a:avLst/>
          </a:prstGeom>
          <a:noFill/>
        </p:spPr>
        <p:txBody>
          <a:bodyPr wrap="square">
            <a:spAutoFit/>
          </a:bodyPr>
          <a:lstStyle/>
          <a:p>
            <a:pPr defTabSz="914126">
              <a:buFont typeface="Arial" pitchFamily="34" charset="0"/>
              <a:buChar char="•"/>
              <a:defRPr/>
            </a:pPr>
            <a:endParaRPr lang="en-US" i="1" dirty="0">
              <a:solidFill>
                <a:srgbClr val="FF0000"/>
              </a:solidFill>
              <a:latin typeface="Calibri"/>
            </a:endParaRPr>
          </a:p>
          <a:p>
            <a:pPr defTabSz="914126">
              <a:defRPr/>
            </a:pPr>
            <a:r>
              <a:rPr lang="en-US" i="1" dirty="0">
                <a:solidFill>
                  <a:srgbClr val="002060"/>
                </a:solidFill>
                <a:latin typeface="Calibri"/>
              </a:rPr>
              <a:t>Implications for the EOS of neutron matter – thus for understanding neutron star skins</a:t>
            </a:r>
          </a:p>
        </p:txBody>
      </p:sp>
      <p:pic>
        <p:nvPicPr>
          <p:cNvPr id="17" name="Picture 16">
            <a:extLst>
              <a:ext uri="{FF2B5EF4-FFF2-40B4-BE49-F238E27FC236}">
                <a16:creationId xmlns:a16="http://schemas.microsoft.com/office/drawing/2014/main" id="{B18EEAD3-2570-2891-C22E-A4F56260F1B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656" t="48853" r="57070" b="38056"/>
          <a:stretch/>
        </p:blipFill>
        <p:spPr>
          <a:xfrm>
            <a:off x="4704665" y="2767922"/>
            <a:ext cx="1319064" cy="1009017"/>
          </a:xfrm>
          <a:prstGeom prst="rect">
            <a:avLst/>
          </a:prstGeom>
          <a:ln>
            <a:solidFill>
              <a:schemeClr val="tx1"/>
            </a:solidFill>
          </a:ln>
        </p:spPr>
      </p:pic>
      <p:sp>
        <p:nvSpPr>
          <p:cNvPr id="18" name="TextBox 17">
            <a:extLst>
              <a:ext uri="{FF2B5EF4-FFF2-40B4-BE49-F238E27FC236}">
                <a16:creationId xmlns:a16="http://schemas.microsoft.com/office/drawing/2014/main" id="{500D77D2-7FF3-10F0-31C9-5CF8ABFAF432}"/>
              </a:ext>
            </a:extLst>
          </p:cNvPr>
          <p:cNvSpPr txBox="1"/>
          <p:nvPr/>
        </p:nvSpPr>
        <p:spPr>
          <a:xfrm>
            <a:off x="5985331" y="3043513"/>
            <a:ext cx="811338" cy="461537"/>
          </a:xfrm>
          <a:prstGeom prst="rect">
            <a:avLst/>
          </a:prstGeom>
          <a:solidFill>
            <a:schemeClr val="bg1"/>
          </a:solidFill>
        </p:spPr>
        <p:txBody>
          <a:bodyPr wrap="square" rtlCol="0">
            <a:spAutoFit/>
          </a:bodyPr>
          <a:lstStyle/>
          <a:p>
            <a:pPr defTabSz="914126">
              <a:defRPr/>
            </a:pPr>
            <a:r>
              <a:rPr lang="en-US" sz="2399" baseline="30000" dirty="0">
                <a:solidFill>
                  <a:prstClr val="black"/>
                </a:solidFill>
                <a:latin typeface="Calibri"/>
              </a:rPr>
              <a:t>48</a:t>
            </a:r>
            <a:r>
              <a:rPr lang="en-US" sz="2399" dirty="0">
                <a:solidFill>
                  <a:prstClr val="black"/>
                </a:solidFill>
                <a:latin typeface="Calibri"/>
              </a:rPr>
              <a:t>Ca</a:t>
            </a:r>
          </a:p>
        </p:txBody>
      </p:sp>
      <p:sp>
        <p:nvSpPr>
          <p:cNvPr id="19" name="TextBox 18">
            <a:extLst>
              <a:ext uri="{FF2B5EF4-FFF2-40B4-BE49-F238E27FC236}">
                <a16:creationId xmlns:a16="http://schemas.microsoft.com/office/drawing/2014/main" id="{7BBB0C3F-A4EF-D142-9DE4-7B6B07150724}"/>
              </a:ext>
            </a:extLst>
          </p:cNvPr>
          <p:cNvSpPr txBox="1"/>
          <p:nvPr/>
        </p:nvSpPr>
        <p:spPr>
          <a:xfrm>
            <a:off x="10620038" y="271733"/>
            <a:ext cx="1226916" cy="480131"/>
          </a:xfrm>
          <a:prstGeom prst="rect">
            <a:avLst/>
          </a:prstGeom>
          <a:noFill/>
        </p:spPr>
        <p:txBody>
          <a:bodyPr wrap="square" rtlCol="0">
            <a:spAutoFit/>
          </a:bodyPr>
          <a:lstStyle/>
          <a:p>
            <a:pPr algn="ctr">
              <a:lnSpc>
                <a:spcPct val="90000"/>
              </a:lnSpc>
            </a:pPr>
            <a:r>
              <a:rPr lang="en-US" sz="2800" dirty="0">
                <a:solidFill>
                  <a:srgbClr val="002060"/>
                </a:solidFill>
              </a:rPr>
              <a:t>Hall A </a:t>
            </a:r>
          </a:p>
        </p:txBody>
      </p:sp>
      <p:sp>
        <p:nvSpPr>
          <p:cNvPr id="22" name="Rectangle 21">
            <a:extLst>
              <a:ext uri="{FF2B5EF4-FFF2-40B4-BE49-F238E27FC236}">
                <a16:creationId xmlns:a16="http://schemas.microsoft.com/office/drawing/2014/main" id="{7599CF23-AD63-E947-B78C-0151A9BA9FAB}"/>
              </a:ext>
            </a:extLst>
          </p:cNvPr>
          <p:cNvSpPr/>
          <p:nvPr/>
        </p:nvSpPr>
        <p:spPr>
          <a:xfrm>
            <a:off x="5040936" y="728382"/>
            <a:ext cx="6539092" cy="646331"/>
          </a:xfrm>
          <a:prstGeom prst="rect">
            <a:avLst/>
          </a:prstGeom>
        </p:spPr>
        <p:txBody>
          <a:bodyPr wrap="square">
            <a:spAutoFit/>
          </a:bodyPr>
          <a:lstStyle/>
          <a:p>
            <a:pPr defTabSz="914126">
              <a:defRPr/>
            </a:pPr>
            <a:r>
              <a:rPr lang="en-US" dirty="0">
                <a:latin typeface="Calibri"/>
              </a:rPr>
              <a:t> PREX-II Phys. Rev. Lett. 126, 172502 (2021)</a:t>
            </a:r>
          </a:p>
          <a:p>
            <a:pPr defTabSz="914126">
              <a:defRPr/>
            </a:pPr>
            <a:r>
              <a:rPr lang="en-US" dirty="0">
                <a:latin typeface="Calibri"/>
              </a:rPr>
              <a:t> CREX: arXiv:2205.11593, approved for publication in PRL</a:t>
            </a:r>
          </a:p>
        </p:txBody>
      </p:sp>
      <p:sp>
        <p:nvSpPr>
          <p:cNvPr id="24" name="TextBox 23">
            <a:extLst>
              <a:ext uri="{FF2B5EF4-FFF2-40B4-BE49-F238E27FC236}">
                <a16:creationId xmlns:a16="http://schemas.microsoft.com/office/drawing/2014/main" id="{D2FF033E-15B7-414D-9ECF-7F2F23222A77}"/>
              </a:ext>
            </a:extLst>
          </p:cNvPr>
          <p:cNvSpPr txBox="1"/>
          <p:nvPr/>
        </p:nvSpPr>
        <p:spPr>
          <a:xfrm>
            <a:off x="7321745" y="3132358"/>
            <a:ext cx="675009" cy="646163"/>
          </a:xfrm>
          <a:prstGeom prst="rect">
            <a:avLst/>
          </a:prstGeom>
          <a:noFill/>
        </p:spPr>
        <p:txBody>
          <a:bodyPr wrap="none" rtlCol="0">
            <a:spAutoFit/>
          </a:bodyPr>
          <a:lstStyle/>
          <a:p>
            <a:pPr defTabSz="914126">
              <a:defRPr/>
            </a:pPr>
            <a:r>
              <a:rPr lang="en-US" sz="1799" b="1" dirty="0">
                <a:solidFill>
                  <a:srgbClr val="FF0000"/>
                </a:solidFill>
                <a:latin typeface="Calibri"/>
              </a:rPr>
              <a:t>CREX</a:t>
            </a:r>
          </a:p>
          <a:p>
            <a:pPr defTabSz="914126">
              <a:defRPr/>
            </a:pPr>
            <a:r>
              <a:rPr lang="en-US" sz="1799" b="1" dirty="0">
                <a:solidFill>
                  <a:srgbClr val="FF0000"/>
                </a:solidFill>
                <a:latin typeface="Calibri"/>
              </a:rPr>
              <a:t>data</a:t>
            </a:r>
          </a:p>
        </p:txBody>
      </p:sp>
      <p:sp>
        <p:nvSpPr>
          <p:cNvPr id="25" name="TextBox 24">
            <a:extLst>
              <a:ext uri="{FF2B5EF4-FFF2-40B4-BE49-F238E27FC236}">
                <a16:creationId xmlns:a16="http://schemas.microsoft.com/office/drawing/2014/main" id="{9270DCA9-B583-744A-A91C-FD392501DEBF}"/>
              </a:ext>
            </a:extLst>
          </p:cNvPr>
          <p:cNvSpPr txBox="1"/>
          <p:nvPr/>
        </p:nvSpPr>
        <p:spPr>
          <a:xfrm>
            <a:off x="9401156" y="4249626"/>
            <a:ext cx="1218883" cy="369236"/>
          </a:xfrm>
          <a:prstGeom prst="rect">
            <a:avLst/>
          </a:prstGeom>
          <a:noFill/>
        </p:spPr>
        <p:txBody>
          <a:bodyPr wrap="square" rtlCol="0">
            <a:spAutoFit/>
          </a:bodyPr>
          <a:lstStyle/>
          <a:p>
            <a:pPr defTabSz="914126">
              <a:defRPr/>
            </a:pPr>
            <a:r>
              <a:rPr lang="en-US" sz="1799" b="1" dirty="0">
                <a:solidFill>
                  <a:srgbClr val="0070C0"/>
                </a:solidFill>
                <a:latin typeface="Calibri"/>
              </a:rPr>
              <a:t>PREX data</a:t>
            </a:r>
          </a:p>
        </p:txBody>
      </p:sp>
      <p:sp>
        <p:nvSpPr>
          <p:cNvPr id="26" name="Rectangle 25">
            <a:extLst>
              <a:ext uri="{FF2B5EF4-FFF2-40B4-BE49-F238E27FC236}">
                <a16:creationId xmlns:a16="http://schemas.microsoft.com/office/drawing/2014/main" id="{5EC3DD91-92B9-A04A-B854-55572A6357B8}"/>
              </a:ext>
            </a:extLst>
          </p:cNvPr>
          <p:cNvSpPr/>
          <p:nvPr/>
        </p:nvSpPr>
        <p:spPr>
          <a:xfrm>
            <a:off x="7004954" y="5071060"/>
            <a:ext cx="3351927" cy="707702"/>
          </a:xfrm>
          <a:prstGeom prst="rect">
            <a:avLst/>
          </a:prstGeom>
          <a:solidFill>
            <a:schemeClr val="bg1"/>
          </a:solidFill>
        </p:spPr>
        <p:txBody>
          <a:bodyPr wrap="square">
            <a:spAutoFit/>
          </a:bodyPr>
          <a:lstStyle/>
          <a:p>
            <a:pPr defTabSz="914126">
              <a:defRPr/>
            </a:pPr>
            <a:r>
              <a:rPr lang="en-US" sz="1999" b="1" baseline="30000" dirty="0">
                <a:solidFill>
                  <a:srgbClr val="FF0000"/>
                </a:solidFill>
                <a:latin typeface="Calibri"/>
              </a:rPr>
              <a:t>     48</a:t>
            </a:r>
            <a:r>
              <a:rPr lang="en-US" sz="1999" b="1" dirty="0">
                <a:solidFill>
                  <a:srgbClr val="FF0000"/>
                </a:solidFill>
                <a:latin typeface="Calibri"/>
              </a:rPr>
              <a:t>Ca :   thin skin</a:t>
            </a:r>
          </a:p>
          <a:p>
            <a:pPr defTabSz="914126">
              <a:defRPr/>
            </a:pPr>
            <a:r>
              <a:rPr lang="en-US" sz="1999" dirty="0">
                <a:solidFill>
                  <a:prstClr val="black"/>
                </a:solidFill>
                <a:latin typeface="Calibri"/>
              </a:rPr>
              <a:t>  </a:t>
            </a:r>
            <a:r>
              <a:rPr lang="en-US" sz="1999" b="1" baseline="30000" dirty="0">
                <a:solidFill>
                  <a:srgbClr val="0070C0"/>
                </a:solidFill>
                <a:latin typeface="Calibri"/>
              </a:rPr>
              <a:t>208</a:t>
            </a:r>
            <a:r>
              <a:rPr lang="en-US" sz="1999" b="1" dirty="0">
                <a:solidFill>
                  <a:srgbClr val="0070C0"/>
                </a:solidFill>
                <a:latin typeface="Calibri"/>
              </a:rPr>
              <a:t>Pb :  thick  skin</a:t>
            </a:r>
          </a:p>
        </p:txBody>
      </p:sp>
      <p:pic>
        <p:nvPicPr>
          <p:cNvPr id="31" name="Image" descr="Image">
            <a:extLst>
              <a:ext uri="{FF2B5EF4-FFF2-40B4-BE49-F238E27FC236}">
                <a16:creationId xmlns:a16="http://schemas.microsoft.com/office/drawing/2014/main" id="{66EE3F01-84D5-F141-8C1F-A67612F30D05}"/>
              </a:ext>
            </a:extLst>
          </p:cNvPr>
          <p:cNvPicPr>
            <a:picLocks noChangeAspect="1"/>
          </p:cNvPicPr>
          <p:nvPr/>
        </p:nvPicPr>
        <p:blipFill>
          <a:blip r:embed="rId9">
            <a:extLst/>
          </a:blip>
          <a:stretch>
            <a:fillRect/>
          </a:stretch>
        </p:blipFill>
        <p:spPr>
          <a:xfrm>
            <a:off x="111924" y="1477329"/>
            <a:ext cx="4357874" cy="3035091"/>
          </a:xfrm>
          <a:prstGeom prst="rect">
            <a:avLst/>
          </a:prstGeom>
          <a:ln w="12700" cap="flat">
            <a:noFill/>
            <a:miter lim="400000"/>
          </a:ln>
          <a:effectLst/>
        </p:spPr>
      </p:pic>
    </p:spTree>
    <p:extLst>
      <p:ext uri="{BB962C8B-B14F-4D97-AF65-F5344CB8AC3E}">
        <p14:creationId xmlns:p14="http://schemas.microsoft.com/office/powerpoint/2010/main" val="2730572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FB31-CD96-DE41-AB3E-3E0FB4109276}"/>
              </a:ext>
            </a:extLst>
          </p:cNvPr>
          <p:cNvSpPr>
            <a:spLocks noGrp="1"/>
          </p:cNvSpPr>
          <p:nvPr>
            <p:ph type="title"/>
          </p:nvPr>
        </p:nvSpPr>
        <p:spPr>
          <a:xfrm>
            <a:off x="206150" y="231607"/>
            <a:ext cx="11501908" cy="510909"/>
          </a:xfrm>
        </p:spPr>
        <p:txBody>
          <a:bodyPr>
            <a:normAutofit/>
          </a:bodyPr>
          <a:lstStyle/>
          <a:p>
            <a:r>
              <a:rPr lang="en-US" sz="2800" dirty="0"/>
              <a:t>CLAS12 provides first-ever measurements</a:t>
            </a:r>
            <a:endParaRPr lang="en-US" sz="2800" dirty="0">
              <a:solidFill>
                <a:schemeClr val="tx1"/>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1DABAA-FF41-D942-A644-962C2861184D}"/>
                  </a:ext>
                </a:extLst>
              </p:cNvPr>
              <p:cNvSpPr txBox="1"/>
              <p:nvPr/>
            </p:nvSpPr>
            <p:spPr>
              <a:xfrm>
                <a:off x="488597" y="831249"/>
                <a:ext cx="4203637" cy="2332083"/>
              </a:xfrm>
              <a:prstGeom prst="rect">
                <a:avLst/>
              </a:prstGeom>
              <a:noFill/>
            </p:spPr>
            <p:txBody>
              <a:bodyPr wrap="square" rtlCol="0">
                <a:spAutoFit/>
              </a:bodyPr>
              <a:lstStyle/>
              <a:p>
                <a:r>
                  <a:rPr lang="en-US" sz="1600" i="1" dirty="0"/>
                  <a:t>T.B. Hayward et al. (CLAS Collaboration), “Observation of Beam Spin Asymmetries in the Process </a:t>
                </a:r>
                <a14:m>
                  <m:oMath xmlns:m="http://schemas.openxmlformats.org/officeDocument/2006/math">
                    <m:r>
                      <a:rPr lang="en-US" sz="1600" i="1">
                        <a:latin typeface="Cambria Math" panose="02040503050406030204" pitchFamily="18" charset="0"/>
                      </a:rPr>
                      <m:t>𝑒𝑝</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𝑒</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𝜋</m:t>
                        </m:r>
                      </m:e>
                      <m:sup>
                        <m:r>
                          <a:rPr lang="en-US" sz="1600" i="1">
                            <a:latin typeface="Cambria Math" panose="02040503050406030204" pitchFamily="18" charset="0"/>
                            <a:ea typeface="Cambria Math" panose="02040503050406030204" pitchFamily="18" charset="0"/>
                          </a:rPr>
                          <m:t>+</m:t>
                        </m:r>
                      </m:sup>
                    </m:sSup>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𝜋</m:t>
                        </m:r>
                      </m:e>
                      <m:sup>
                        <m:r>
                          <a:rPr lang="en-US" sz="1600" i="1">
                            <a:latin typeface="Cambria Math" panose="02040503050406030204" pitchFamily="18" charset="0"/>
                            <a:ea typeface="Cambria Math" panose="02040503050406030204" pitchFamily="18" charset="0"/>
                          </a:rPr>
                          <m:t>−</m:t>
                        </m:r>
                      </m:sup>
                    </m:sSup>
                    <m:r>
                      <a:rPr lang="en-US" sz="1600" i="1">
                        <a:latin typeface="Cambria Math" panose="02040503050406030204" pitchFamily="18" charset="0"/>
                        <a:ea typeface="Cambria Math" panose="02040503050406030204" pitchFamily="18" charset="0"/>
                      </a:rPr>
                      <m:t>𝑋</m:t>
                    </m:r>
                  </m:oMath>
                </a14:m>
                <a:r>
                  <a:rPr lang="en-US" sz="1600" i="1" dirty="0"/>
                  <a:t> with CLAS12", </a:t>
                </a:r>
                <a:r>
                  <a:rPr lang="en-US" sz="1600" i="1" dirty="0">
                    <a:hlinkClick r:id="rId2"/>
                  </a:rPr>
                  <a:t>Phys. Rev. Lett. 126, 152501 (2021)</a:t>
                </a:r>
                <a:r>
                  <a:rPr lang="en-US" sz="1600" i="1" dirty="0"/>
                  <a:t>.</a:t>
                </a:r>
              </a:p>
              <a:p>
                <a:pPr marL="172986" indent="-172986">
                  <a:buFont typeface="Arial" panose="020B0604020202020204" pitchFamily="34" charset="0"/>
                  <a:buChar char="•"/>
                </a:pPr>
                <a:r>
                  <a:rPr lang="en-US" sz="1400" dirty="0"/>
                  <a:t>Direct extraction of twist-3 collinear PDF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𝐴</m:t>
                        </m:r>
                      </m:e>
                      <m:sub>
                        <m:r>
                          <a:rPr lang="en-US" sz="1400" i="1">
                            <a:latin typeface="Cambria Math" panose="02040503050406030204" pitchFamily="18" charset="0"/>
                          </a:rPr>
                          <m:t>𝐿𝑈</m:t>
                        </m:r>
                      </m:sub>
                      <m:sup>
                        <m:func>
                          <m:funcPr>
                            <m:ctrlPr>
                              <a:rPr lang="en-US" sz="1400" i="1">
                                <a:latin typeface="Cambria Math" panose="02040503050406030204" pitchFamily="18" charset="0"/>
                              </a:rPr>
                            </m:ctrlPr>
                          </m:funcPr>
                          <m:fName>
                            <m:r>
                              <m:rPr>
                                <m:sty m:val="p"/>
                              </m:rPr>
                              <a:rPr lang="en-US" sz="1400">
                                <a:latin typeface="Cambria Math" panose="02040503050406030204" pitchFamily="18" charset="0"/>
                              </a:rPr>
                              <m:t>sin</m:t>
                            </m:r>
                          </m:fName>
                          <m:e>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𝜙</m:t>
                                </m:r>
                              </m:e>
                              <m:sub>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ea typeface="Cambria Math" panose="02040503050406030204" pitchFamily="18" charset="0"/>
                                      </a:rPr>
                                      <m:t>⊥</m:t>
                                    </m:r>
                                  </m:sub>
                                </m:sSub>
                              </m:sub>
                            </m:sSub>
                            <m:r>
                              <a:rPr lang="en-US" sz="1400" i="1">
                                <a:latin typeface="Cambria Math" panose="02040503050406030204" pitchFamily="18" charset="0"/>
                              </a:rPr>
                              <m:t>)</m:t>
                            </m:r>
                          </m:e>
                        </m:func>
                      </m:sup>
                    </m:sSubSup>
                    <m:r>
                      <a:rPr lang="en-US" sz="1400" i="1">
                        <a:latin typeface="Cambria Math" panose="02040503050406030204" pitchFamily="18" charset="0"/>
                        <a:ea typeface="Cambria Math" panose="02040503050406030204" pitchFamily="18" charset="0"/>
                      </a:rPr>
                      <m:t>~</m:t>
                    </m:r>
                    <m:r>
                      <a:rPr lang="en-US" sz="1400" b="1" i="1">
                        <a:latin typeface="Cambria Math" panose="02040503050406030204" pitchFamily="18" charset="0"/>
                      </a:rPr>
                      <m:t>𝒆</m:t>
                    </m:r>
                    <m:r>
                      <a:rPr lang="en-US" sz="1400" b="1" i="1">
                        <a:latin typeface="Cambria Math" panose="02040503050406030204" pitchFamily="18" charset="0"/>
                      </a:rPr>
                      <m:t>(</m:t>
                    </m:r>
                    <m:r>
                      <a:rPr lang="en-US" sz="1400" b="1" i="1">
                        <a:latin typeface="Cambria Math" panose="02040503050406030204" pitchFamily="18" charset="0"/>
                      </a:rPr>
                      <m:t>𝒙</m:t>
                    </m:r>
                    <m:r>
                      <a:rPr lang="en-US" sz="1400" b="1" i="1">
                        <a:latin typeface="Cambria Math" panose="02040503050406030204" pitchFamily="18" charset="0"/>
                      </a:rPr>
                      <m:t>)</m:t>
                    </m:r>
                  </m:oMath>
                </a14:m>
                <a:r>
                  <a:rPr lang="en-US" sz="1400" dirty="0"/>
                  <a:t> </a:t>
                </a:r>
              </a:p>
              <a:p>
                <a:pPr marL="172986" indent="-172986">
                  <a:buFont typeface="Arial" panose="020B0604020202020204" pitchFamily="34" charset="0"/>
                  <a:buChar char="•"/>
                </a:pPr>
                <a:r>
                  <a:rPr lang="en-US" sz="1400" dirty="0"/>
                  <a:t>The first ever signal sensitive to the helicity-dependent two-pion fragmentation function </a:t>
                </a:r>
                <a14:m>
                  <m:oMath xmlns:m="http://schemas.openxmlformats.org/officeDocument/2006/math">
                    <m:sSubSup>
                      <m:sSubSupPr>
                        <m:ctrlPr>
                          <a:rPr lang="en-US" sz="1400" i="1">
                            <a:latin typeface="Cambria Math" panose="02040503050406030204" pitchFamily="18" charset="0"/>
                          </a:rPr>
                        </m:ctrlPr>
                      </m:sSubSupPr>
                      <m:e>
                        <m:sSubSup>
                          <m:sSubSupPr>
                            <m:ctrlPr>
                              <a:rPr lang="en-US" sz="1400" i="1">
                                <a:latin typeface="Cambria Math" panose="02040503050406030204" pitchFamily="18" charset="0"/>
                              </a:rPr>
                            </m:ctrlPr>
                          </m:sSubSupPr>
                          <m:e>
                            <m:r>
                              <a:rPr lang="en-US" sz="1400" i="1">
                                <a:latin typeface="Cambria Math" panose="02040503050406030204" pitchFamily="18" charset="0"/>
                              </a:rPr>
                              <m:t>𝐴</m:t>
                            </m:r>
                          </m:e>
                          <m:sub>
                            <m:r>
                              <a:rPr lang="en-US" sz="1400" i="1">
                                <a:latin typeface="Cambria Math" panose="02040503050406030204" pitchFamily="18" charset="0"/>
                              </a:rPr>
                              <m:t>𝐿𝑈</m:t>
                            </m:r>
                          </m:sub>
                          <m:sup>
                            <m:func>
                              <m:funcPr>
                                <m:ctrlPr>
                                  <a:rPr lang="en-US" sz="1400" i="1">
                                    <a:latin typeface="Cambria Math" panose="02040503050406030204" pitchFamily="18" charset="0"/>
                                  </a:rPr>
                                </m:ctrlPr>
                              </m:funcPr>
                              <m:fName>
                                <m:r>
                                  <m:rPr>
                                    <m:sty m:val="p"/>
                                  </m:rPr>
                                  <a:rPr lang="en-US" sz="1400">
                                    <a:latin typeface="Cambria Math" panose="02040503050406030204" pitchFamily="18" charset="0"/>
                                  </a:rPr>
                                  <m:t>sin</m:t>
                                </m:r>
                              </m:fName>
                              <m:e>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𝜙</m:t>
                                    </m:r>
                                  </m:e>
                                  <m:sub>
                                    <m:r>
                                      <a:rPr lang="en-US" sz="1400" i="1">
                                        <a:latin typeface="Cambria Math" panose="02040503050406030204" pitchFamily="18" charset="0"/>
                                      </a:rPr>
                                      <m:t>h</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𝜙</m:t>
                                    </m:r>
                                  </m:e>
                                  <m:sub>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ea typeface="Cambria Math" panose="02040503050406030204" pitchFamily="18" charset="0"/>
                                          </a:rPr>
                                          <m:t>⊥</m:t>
                                        </m:r>
                                      </m:sub>
                                    </m:sSub>
                                  </m:sub>
                                </m:sSub>
                                <m:r>
                                  <a:rPr lang="en-US" sz="1400" i="1">
                                    <a:latin typeface="Cambria Math" panose="02040503050406030204" pitchFamily="18" charset="0"/>
                                  </a:rPr>
                                  <m:t>)</m:t>
                                </m:r>
                              </m:e>
                            </m:func>
                          </m:sup>
                        </m:sSubSup>
                        <m:r>
                          <a:rPr lang="en-US" sz="1400" i="1">
                            <a:latin typeface="Cambria Math" panose="02040503050406030204" pitchFamily="18" charset="0"/>
                            <a:ea typeface="Cambria Math" panose="02040503050406030204" pitchFamily="18" charset="0"/>
                          </a:rPr>
                          <m:t>~</m:t>
                        </m:r>
                        <m:r>
                          <a:rPr lang="en-US" sz="1400" b="1" i="1">
                            <a:latin typeface="Cambria Math" panose="02040503050406030204" pitchFamily="18" charset="0"/>
                          </a:rPr>
                          <m:t>𝑮</m:t>
                        </m:r>
                      </m:e>
                      <m:sub>
                        <m:r>
                          <a:rPr lang="en-US" sz="1400" b="1" i="1">
                            <a:latin typeface="Cambria Math" panose="02040503050406030204" pitchFamily="18" charset="0"/>
                          </a:rPr>
                          <m:t>𝟏</m:t>
                        </m:r>
                      </m:sub>
                      <m:sup>
                        <m:r>
                          <a:rPr lang="en-US" sz="1400" b="1" i="1">
                            <a:latin typeface="Cambria Math" panose="02040503050406030204" pitchFamily="18" charset="0"/>
                            <a:ea typeface="Cambria Math" panose="02040503050406030204" pitchFamily="18" charset="0"/>
                          </a:rPr>
                          <m:t>⊥</m:t>
                        </m:r>
                      </m:sup>
                    </m:sSubSup>
                  </m:oMath>
                </a14:m>
                <a:endParaRPr lang="en-US" sz="1400" dirty="0"/>
              </a:p>
            </p:txBody>
          </p:sp>
        </mc:Choice>
        <mc:Fallback xmlns="">
          <p:sp>
            <p:nvSpPr>
              <p:cNvPr id="7" name="TextBox 6">
                <a:extLst>
                  <a:ext uri="{FF2B5EF4-FFF2-40B4-BE49-F238E27FC236}">
                    <a16:creationId xmlns:a16="http://schemas.microsoft.com/office/drawing/2014/main" id="{A21DABAA-FF41-D942-A644-962C2861184D}"/>
                  </a:ext>
                </a:extLst>
              </p:cNvPr>
              <p:cNvSpPr txBox="1">
                <a:spLocks noRot="1" noChangeAspect="1" noMove="1" noResize="1" noEditPoints="1" noAdjustHandles="1" noChangeArrowheads="1" noChangeShapeType="1" noTextEdit="1"/>
              </p:cNvSpPr>
              <p:nvPr/>
            </p:nvSpPr>
            <p:spPr>
              <a:xfrm>
                <a:off x="488597" y="831249"/>
                <a:ext cx="4203637" cy="2332083"/>
              </a:xfrm>
              <a:prstGeom prst="rect">
                <a:avLst/>
              </a:prstGeom>
              <a:blipFill>
                <a:blip r:embed="rId3"/>
                <a:stretch>
                  <a:fillRect l="-301" t="-541"/>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AA0A9D7E-DD22-F148-9961-0A610E99DD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2233" y="932697"/>
            <a:ext cx="3508802" cy="2285405"/>
          </a:xfrm>
          <a:prstGeom prst="rect">
            <a:avLst/>
          </a:prstGeom>
        </p:spPr>
      </p:pic>
      <p:pic>
        <p:nvPicPr>
          <p:cNvPr id="13" name="Picture 12">
            <a:extLst>
              <a:ext uri="{FF2B5EF4-FFF2-40B4-BE49-F238E27FC236}">
                <a16:creationId xmlns:a16="http://schemas.microsoft.com/office/drawing/2014/main" id="{38F115EC-5367-AD42-93BC-F1F50B0C8FB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4074"/>
          <a:stretch/>
        </p:blipFill>
        <p:spPr>
          <a:xfrm rot="5400000">
            <a:off x="5411884" y="2935377"/>
            <a:ext cx="2195902" cy="3565231"/>
          </a:xfrm>
          <a:prstGeom prst="rect">
            <a:avLst/>
          </a:prstGeom>
        </p:spPr>
      </p:pic>
      <p:pic>
        <p:nvPicPr>
          <p:cNvPr id="14" name="Picture 13">
            <a:extLst>
              <a:ext uri="{FF2B5EF4-FFF2-40B4-BE49-F238E27FC236}">
                <a16:creationId xmlns:a16="http://schemas.microsoft.com/office/drawing/2014/main" id="{142D1B1B-28DF-704C-AA5E-6BCEE8BBACD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333"/>
          <a:stretch/>
        </p:blipFill>
        <p:spPr>
          <a:xfrm rot="5400000">
            <a:off x="8985532" y="2926961"/>
            <a:ext cx="2179070" cy="3565231"/>
          </a:xfrm>
          <a:prstGeom prst="rect">
            <a:avLst/>
          </a:prstGeom>
        </p:spPr>
      </p:pic>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B50D3C6B-7EC4-1541-B464-E7E38246D487}"/>
                  </a:ext>
                </a:extLst>
              </p:cNvPr>
              <p:cNvSpPr/>
              <p:nvPr/>
            </p:nvSpPr>
            <p:spPr>
              <a:xfrm>
                <a:off x="488597" y="3467083"/>
                <a:ext cx="4465719" cy="1856727"/>
              </a:xfrm>
              <a:prstGeom prst="rect">
                <a:avLst/>
              </a:prstGeom>
            </p:spPr>
            <p:txBody>
              <a:bodyPr wrap="square">
                <a:spAutoFit/>
              </a:bodyPr>
              <a:lstStyle/>
              <a:p>
                <a:pPr lvl="0"/>
                <a:r>
                  <a:rPr lang="en-US" sz="1600" i="1" dirty="0">
                    <a:solidFill>
                      <a:prstClr val="black"/>
                    </a:solidFill>
                  </a:rPr>
                  <a:t>P. </a:t>
                </a:r>
                <a:r>
                  <a:rPr lang="en-US" sz="1600" i="1" dirty="0" err="1">
                    <a:solidFill>
                      <a:prstClr val="black"/>
                    </a:solidFill>
                  </a:rPr>
                  <a:t>Chatagnon</a:t>
                </a:r>
                <a:r>
                  <a:rPr lang="en-US" sz="1600" i="1" dirty="0">
                    <a:solidFill>
                      <a:prstClr val="black"/>
                    </a:solidFill>
                  </a:rPr>
                  <a:t> et al. (CLAS Collaboration), "First-time Measurement of </a:t>
                </a:r>
                <a:r>
                  <a:rPr lang="en-US" sz="1600" i="1" dirty="0" err="1">
                    <a:solidFill>
                      <a:prstClr val="black"/>
                    </a:solidFill>
                  </a:rPr>
                  <a:t>Timelike</a:t>
                </a:r>
                <a:r>
                  <a:rPr lang="en-US" sz="1600" i="1" dirty="0">
                    <a:solidFill>
                      <a:prstClr val="black"/>
                    </a:solidFill>
                  </a:rPr>
                  <a:t> Compton Scattering", </a:t>
                </a:r>
                <a:r>
                  <a:rPr lang="en-US" sz="1600" i="1" dirty="0">
                    <a:solidFill>
                      <a:prstClr val="black"/>
                    </a:solidFill>
                    <a:hlinkClick r:id="rId7"/>
                  </a:rPr>
                  <a:t>Phys. Rev. Lett. 127, 262501 (2021)</a:t>
                </a:r>
                <a:r>
                  <a:rPr lang="en-US" sz="1600" i="1" dirty="0">
                    <a:solidFill>
                      <a:prstClr val="black"/>
                    </a:solidFill>
                  </a:rPr>
                  <a:t>. </a:t>
                </a:r>
              </a:p>
              <a:p>
                <a:pPr marL="177747" indent="-177747">
                  <a:spcBef>
                    <a:spcPts val="600"/>
                  </a:spcBef>
                  <a:buFont typeface="Arial"/>
                  <a:buChar char="•"/>
                </a:pPr>
                <a:r>
                  <a:rPr lang="en-US" sz="1400" dirty="0"/>
                  <a:t>The beam helicity asymmetry,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𝐴</m:t>
                        </m:r>
                      </m:e>
                      <m:sub>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𝑈</m:t>
                        </m:r>
                      </m:sub>
                    </m:sSub>
                    <m:r>
                      <a:rPr lang="en-US" sz="1400" i="1">
                        <a:latin typeface="Cambria Math" panose="02040503050406030204" pitchFamily="18" charset="0"/>
                        <a:ea typeface="Cambria Math" panose="02040503050406030204" pitchFamily="18" charset="0"/>
                      </a:rPr>
                      <m:t>~</m:t>
                    </m:r>
                    <m:func>
                      <m:funcPr>
                        <m:ctrlPr>
                          <a:rPr lang="en-US" sz="1400" i="1">
                            <a:latin typeface="Cambria Math" panose="02040503050406030204" pitchFamily="18" charset="0"/>
                            <a:ea typeface="Cambria Math" panose="02040503050406030204" pitchFamily="18" charset="0"/>
                          </a:rPr>
                        </m:ctrlPr>
                      </m:funcPr>
                      <m:fName>
                        <m:r>
                          <m:rPr>
                            <m:sty m:val="p"/>
                          </m:rPr>
                          <a:rPr lang="en-US" sz="1400">
                            <a:latin typeface="Cambria Math" panose="02040503050406030204" pitchFamily="18" charset="0"/>
                            <a:ea typeface="Cambria Math" panose="02040503050406030204" pitchFamily="18" charset="0"/>
                          </a:rPr>
                          <m:t>sin</m:t>
                        </m:r>
                      </m:fName>
                      <m:e>
                        <m:r>
                          <a:rPr lang="en-US" sz="1400" i="1">
                            <a:latin typeface="Cambria Math" panose="02040503050406030204" pitchFamily="18" charset="0"/>
                            <a:ea typeface="Cambria Math" panose="02040503050406030204" pitchFamily="18" charset="0"/>
                          </a:rPr>
                          <m:t>𝜑</m:t>
                        </m:r>
                        <m:r>
                          <a:rPr lang="en-US" sz="1400" i="1">
                            <a:latin typeface="Cambria Math" panose="02040503050406030204" pitchFamily="18" charset="0"/>
                            <a:ea typeface="Cambria Math" panose="02040503050406030204" pitchFamily="18" charset="0"/>
                          </a:rPr>
                          <m:t>𝐼𝑚</m:t>
                        </m:r>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𝑀</m:t>
                            </m:r>
                          </m:e>
                          <m:sup>
                            <m:r>
                              <a:rPr lang="en-US" sz="1400" i="1">
                                <a:latin typeface="Cambria Math" panose="02040503050406030204" pitchFamily="18" charset="0"/>
                                <a:ea typeface="Cambria Math" panose="02040503050406030204" pitchFamily="18" charset="0"/>
                              </a:rPr>
                              <m:t>−−</m:t>
                            </m:r>
                          </m:sup>
                        </m:sSup>
                      </m:e>
                    </m:func>
                  </m:oMath>
                </a14:m>
                <a:r>
                  <a:rPr lang="en-US" sz="1400" dirty="0"/>
                  <a:t>, probes universality of GPDs </a:t>
                </a:r>
              </a:p>
              <a:p>
                <a:pPr marL="177747" indent="-177747">
                  <a:spcBef>
                    <a:spcPts val="600"/>
                  </a:spcBef>
                  <a:buFont typeface="Arial"/>
                  <a:buChar char="•"/>
                </a:pPr>
                <a:r>
                  <a:rPr lang="en-US" sz="1400" dirty="0"/>
                  <a:t>The forward-backward asymmetry,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𝐴</m:t>
                        </m:r>
                      </m:e>
                      <m:sub>
                        <m:r>
                          <a:rPr lang="en-US" sz="1400" i="1">
                            <a:latin typeface="Cambria Math" panose="02040503050406030204" pitchFamily="18" charset="0"/>
                          </a:rPr>
                          <m:t>𝐹𝐵</m:t>
                        </m:r>
                      </m:sub>
                    </m:sSub>
                    <m:r>
                      <a:rPr lang="en-US" sz="1400" i="1">
                        <a:latin typeface="Cambria Math" panose="02040503050406030204" pitchFamily="18" charset="0"/>
                        <a:ea typeface="Cambria Math" panose="02040503050406030204" pitchFamily="18" charset="0"/>
                      </a:rPr>
                      <m:t>~</m:t>
                    </m:r>
                    <m:func>
                      <m:funcPr>
                        <m:ctrlPr>
                          <a:rPr lang="en-US" sz="1400" i="1">
                            <a:latin typeface="Cambria Math" panose="02040503050406030204" pitchFamily="18" charset="0"/>
                            <a:ea typeface="Cambria Math" panose="02040503050406030204" pitchFamily="18" charset="0"/>
                          </a:rPr>
                        </m:ctrlPr>
                      </m:funcPr>
                      <m:fName>
                        <m:r>
                          <m:rPr>
                            <m:sty m:val="p"/>
                          </m:rPr>
                          <a:rPr lang="en-US" sz="1400">
                            <a:latin typeface="Cambria Math" panose="02040503050406030204" pitchFamily="18" charset="0"/>
                            <a:ea typeface="Cambria Math" panose="02040503050406030204" pitchFamily="18" charset="0"/>
                          </a:rPr>
                          <m:t>cos</m:t>
                        </m:r>
                      </m:fName>
                      <m:e>
                        <m:r>
                          <a:rPr lang="en-US" sz="1400" i="1">
                            <a:latin typeface="Cambria Math" panose="02040503050406030204" pitchFamily="18" charset="0"/>
                            <a:ea typeface="Cambria Math" panose="02040503050406030204" pitchFamily="18" charset="0"/>
                          </a:rPr>
                          <m:t>𝜑</m:t>
                        </m:r>
                        <m:r>
                          <a:rPr lang="en-US" sz="1400" i="1">
                            <a:latin typeface="Cambria Math" panose="02040503050406030204" pitchFamily="18" charset="0"/>
                            <a:ea typeface="Cambria Math" panose="02040503050406030204" pitchFamily="18" charset="0"/>
                          </a:rPr>
                          <m:t>𝑅𝑒</m:t>
                        </m:r>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𝑀</m:t>
                            </m:r>
                          </m:e>
                          <m:sup>
                            <m:r>
                              <a:rPr lang="en-US" sz="1400" i="1">
                                <a:latin typeface="Cambria Math" panose="02040503050406030204" pitchFamily="18" charset="0"/>
                                <a:ea typeface="Cambria Math" panose="02040503050406030204" pitchFamily="18" charset="0"/>
                              </a:rPr>
                              <m:t>−−</m:t>
                            </m:r>
                          </m:sup>
                        </m:sSup>
                      </m:e>
                    </m:func>
                  </m:oMath>
                </a14:m>
                <a:r>
                  <a:rPr lang="en-US" sz="1400" dirty="0"/>
                  <a:t>, direct access to the EM FF </a:t>
                </a:r>
                <a14:m>
                  <m:oMath xmlns:m="http://schemas.openxmlformats.org/officeDocument/2006/math">
                    <m:sSup>
                      <m:sSupPr>
                        <m:ctrlPr>
                          <a:rPr lang="en-US" sz="1400" i="1">
                            <a:latin typeface="Cambria Math" panose="02040503050406030204" pitchFamily="18" charset="0"/>
                          </a:rPr>
                        </m:ctrlPr>
                      </m:sSupPr>
                      <m:e>
                        <m:r>
                          <a:rPr lang="en-US" sz="1400" i="1">
                            <a:latin typeface="Cambria Math" panose="02040503050406030204" pitchFamily="18" charset="0"/>
                          </a:rPr>
                          <m:t>𝐷</m:t>
                        </m:r>
                      </m:e>
                      <m:sup>
                        <m:r>
                          <a:rPr lang="en-US" sz="1400" i="1">
                            <a:latin typeface="Cambria Math" panose="02040503050406030204" pitchFamily="18" charset="0"/>
                          </a:rPr>
                          <m:t>𝑄</m:t>
                        </m:r>
                      </m:sup>
                    </m:sSup>
                    <m:r>
                      <a:rPr lang="en-US" sz="1400" i="1">
                        <a:latin typeface="Cambria Math" panose="02040503050406030204" pitchFamily="18" charset="0"/>
                      </a:rPr>
                      <m:t>(</m:t>
                    </m:r>
                    <m:r>
                      <a:rPr lang="en-US" sz="1400" i="1">
                        <a:latin typeface="Cambria Math" panose="02040503050406030204" pitchFamily="18" charset="0"/>
                      </a:rPr>
                      <m:t>𝑡</m:t>
                    </m:r>
                    <m:r>
                      <a:rPr lang="en-US" sz="1400" i="1">
                        <a:latin typeface="Cambria Math" panose="02040503050406030204" pitchFamily="18" charset="0"/>
                      </a:rPr>
                      <m:t>)</m:t>
                    </m:r>
                  </m:oMath>
                </a14:m>
                <a:r>
                  <a:rPr lang="en-US" sz="1400" dirty="0"/>
                  <a:t> (D-term).</a:t>
                </a:r>
              </a:p>
            </p:txBody>
          </p:sp>
        </mc:Choice>
        <mc:Fallback xmlns="">
          <p:sp>
            <p:nvSpPr>
              <p:cNvPr id="27" name="Rectangle 26">
                <a:extLst>
                  <a:ext uri="{FF2B5EF4-FFF2-40B4-BE49-F238E27FC236}">
                    <a16:creationId xmlns:a16="http://schemas.microsoft.com/office/drawing/2014/main" id="{B50D3C6B-7EC4-1541-B464-E7E38246D487}"/>
                  </a:ext>
                </a:extLst>
              </p:cNvPr>
              <p:cNvSpPr>
                <a:spLocks noRot="1" noChangeAspect="1" noMove="1" noResize="1" noEditPoints="1" noAdjustHandles="1" noChangeArrowheads="1" noChangeShapeType="1" noTextEdit="1"/>
              </p:cNvSpPr>
              <p:nvPr/>
            </p:nvSpPr>
            <p:spPr>
              <a:xfrm>
                <a:off x="488597" y="3467083"/>
                <a:ext cx="4465719" cy="1856727"/>
              </a:xfrm>
              <a:prstGeom prst="rect">
                <a:avLst/>
              </a:prstGeom>
              <a:blipFill>
                <a:blip r:embed="rId8"/>
                <a:stretch>
                  <a:fillRect l="-283" t="-680" r="-567" b="-2721"/>
                </a:stretch>
              </a:blipFill>
            </p:spPr>
            <p:txBody>
              <a:bodyPr/>
              <a:lstStyle/>
              <a:p>
                <a:r>
                  <a:rPr lang="en-US">
                    <a:noFill/>
                  </a:rPr>
                  <a:t> </a:t>
                </a:r>
              </a:p>
            </p:txBody>
          </p:sp>
        </mc:Fallback>
      </mc:AlternateContent>
      <p:pic>
        <p:nvPicPr>
          <p:cNvPr id="33" name="Picture 32">
            <a:extLst>
              <a:ext uri="{FF2B5EF4-FFF2-40B4-BE49-F238E27FC236}">
                <a16:creationId xmlns:a16="http://schemas.microsoft.com/office/drawing/2014/main" id="{6223E7B1-0747-2843-A71F-74571FD6A8F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01036" y="962382"/>
            <a:ext cx="3643973" cy="2102572"/>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D8EF425-CFA9-DC4D-9F2D-C8EF9ECC628F}"/>
                  </a:ext>
                </a:extLst>
              </p:cNvPr>
              <p:cNvSpPr txBox="1"/>
              <p:nvPr/>
            </p:nvSpPr>
            <p:spPr>
              <a:xfrm>
                <a:off x="5378389" y="5118185"/>
                <a:ext cx="742895" cy="3076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ea typeface="Cambria Math" panose="02040503050406030204" pitchFamily="18" charset="0"/>
                        </a:rPr>
                        <m:t>~</m:t>
                      </m:r>
                      <m:r>
                        <m:rPr>
                          <m:sty m:val="p"/>
                        </m:rPr>
                        <a:rPr lang="en-US" sz="1400">
                          <a:latin typeface="Cambria Math" panose="02040503050406030204" pitchFamily="18" charset="0"/>
                          <a:ea typeface="Cambria Math" panose="02040503050406030204" pitchFamily="18" charset="0"/>
                        </a:rPr>
                        <m:t>Im</m:t>
                      </m:r>
                      <m:r>
                        <a:rPr lang="en-US" sz="1400" i="1">
                          <a:latin typeface="Cambria Math" panose="02040503050406030204" pitchFamily="18" charset="0"/>
                          <a:ea typeface="Cambria Math" panose="02040503050406030204" pitchFamily="18" charset="0"/>
                        </a:rPr>
                        <m:t>ℋ</m:t>
                      </m:r>
                    </m:oMath>
                  </m:oMathPara>
                </a14:m>
                <a:endParaRPr lang="en-US" sz="1400" dirty="0"/>
              </a:p>
            </p:txBody>
          </p:sp>
        </mc:Choice>
        <mc:Fallback xmlns="">
          <p:sp>
            <p:nvSpPr>
              <p:cNvPr id="34" name="TextBox 33">
                <a:extLst>
                  <a:ext uri="{FF2B5EF4-FFF2-40B4-BE49-F238E27FC236}">
                    <a16:creationId xmlns:a16="http://schemas.microsoft.com/office/drawing/2014/main" id="{6D8EF425-CFA9-DC4D-9F2D-C8EF9ECC628F}"/>
                  </a:ext>
                </a:extLst>
              </p:cNvPr>
              <p:cNvSpPr txBox="1">
                <a:spLocks noRot="1" noChangeAspect="1" noMove="1" noResize="1" noEditPoints="1" noAdjustHandles="1" noChangeArrowheads="1" noChangeShapeType="1" noTextEdit="1"/>
              </p:cNvSpPr>
              <p:nvPr/>
            </p:nvSpPr>
            <p:spPr>
              <a:xfrm>
                <a:off x="5378389" y="5118185"/>
                <a:ext cx="742895" cy="30769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7E4A7E6-CD39-814F-8103-F61D5A041A4D}"/>
                  </a:ext>
                </a:extLst>
              </p:cNvPr>
              <p:cNvSpPr txBox="1"/>
              <p:nvPr/>
            </p:nvSpPr>
            <p:spPr>
              <a:xfrm>
                <a:off x="8973201" y="5164338"/>
                <a:ext cx="548661" cy="2153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ea typeface="Cambria Math" panose="02040503050406030204" pitchFamily="18" charset="0"/>
                        </a:rPr>
                        <m:t>~</m:t>
                      </m:r>
                      <m:r>
                        <m:rPr>
                          <m:sty m:val="p"/>
                        </m:rPr>
                        <a:rPr lang="en-US" sz="1400">
                          <a:latin typeface="Cambria Math" panose="02040503050406030204" pitchFamily="18" charset="0"/>
                          <a:ea typeface="Cambria Math" panose="02040503050406030204" pitchFamily="18" charset="0"/>
                        </a:rPr>
                        <m:t>Re</m:t>
                      </m:r>
                      <m:r>
                        <a:rPr lang="en-US" sz="1400" i="1">
                          <a:latin typeface="Cambria Math" panose="02040503050406030204" pitchFamily="18" charset="0"/>
                          <a:ea typeface="Cambria Math" panose="02040503050406030204" pitchFamily="18" charset="0"/>
                        </a:rPr>
                        <m:t>ℋ</m:t>
                      </m:r>
                    </m:oMath>
                  </m:oMathPara>
                </a14:m>
                <a:endParaRPr lang="en-US" sz="1400" dirty="0"/>
              </a:p>
            </p:txBody>
          </p:sp>
        </mc:Choice>
        <mc:Fallback xmlns="">
          <p:sp>
            <p:nvSpPr>
              <p:cNvPr id="35" name="TextBox 34">
                <a:extLst>
                  <a:ext uri="{FF2B5EF4-FFF2-40B4-BE49-F238E27FC236}">
                    <a16:creationId xmlns:a16="http://schemas.microsoft.com/office/drawing/2014/main" id="{37E4A7E6-CD39-814F-8103-F61D5A041A4D}"/>
                  </a:ext>
                </a:extLst>
              </p:cNvPr>
              <p:cNvSpPr txBox="1">
                <a:spLocks noRot="1" noChangeAspect="1" noMove="1" noResize="1" noEditPoints="1" noAdjustHandles="1" noChangeArrowheads="1" noChangeShapeType="1" noTextEdit="1"/>
              </p:cNvSpPr>
              <p:nvPr/>
            </p:nvSpPr>
            <p:spPr>
              <a:xfrm>
                <a:off x="8973201" y="5164338"/>
                <a:ext cx="548661" cy="215388"/>
              </a:xfrm>
              <a:prstGeom prst="rect">
                <a:avLst/>
              </a:prstGeom>
              <a:blipFill>
                <a:blip r:embed="rId11"/>
                <a:stretch>
                  <a:fillRect r="-2273"/>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C81DBC8E-19D8-2A46-B821-A56A699B240D}"/>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10791435" y="151107"/>
            <a:ext cx="786658" cy="483867"/>
          </a:xfrm>
          <a:prstGeom prst="rect">
            <a:avLst/>
          </a:prstGeom>
          <a:ln w="3175" cap="flat" cmpd="sng" algn="ctr">
            <a:solidFill>
              <a:srgbClr val="000000"/>
            </a:solidFill>
            <a:prstDash val="solid"/>
            <a:round/>
            <a:headEnd type="none" w="med" len="med"/>
            <a:tailEnd type="none" w="med" len="med"/>
          </a:ln>
        </p:spPr>
      </p:pic>
      <p:sp>
        <p:nvSpPr>
          <p:cNvPr id="15" name="TextBox 14">
            <a:extLst>
              <a:ext uri="{FF2B5EF4-FFF2-40B4-BE49-F238E27FC236}">
                <a16:creationId xmlns:a16="http://schemas.microsoft.com/office/drawing/2014/main" id="{B8247BAE-8409-A949-9550-711E9897A3C8}"/>
              </a:ext>
            </a:extLst>
          </p:cNvPr>
          <p:cNvSpPr txBox="1"/>
          <p:nvPr/>
        </p:nvSpPr>
        <p:spPr>
          <a:xfrm>
            <a:off x="9564519" y="167231"/>
            <a:ext cx="1226916" cy="480131"/>
          </a:xfrm>
          <a:prstGeom prst="rect">
            <a:avLst/>
          </a:prstGeom>
          <a:noFill/>
        </p:spPr>
        <p:txBody>
          <a:bodyPr wrap="square" rtlCol="0">
            <a:spAutoFit/>
          </a:bodyPr>
          <a:lstStyle/>
          <a:p>
            <a:pPr algn="ctr">
              <a:lnSpc>
                <a:spcPct val="90000"/>
              </a:lnSpc>
            </a:pPr>
            <a:r>
              <a:rPr lang="en-US" sz="2800" dirty="0">
                <a:solidFill>
                  <a:srgbClr val="002060"/>
                </a:solidFill>
              </a:rPr>
              <a:t>Hall B </a:t>
            </a:r>
          </a:p>
        </p:txBody>
      </p:sp>
    </p:spTree>
    <p:extLst>
      <p:ext uri="{BB962C8B-B14F-4D97-AF65-F5344CB8AC3E}">
        <p14:creationId xmlns:p14="http://schemas.microsoft.com/office/powerpoint/2010/main" val="23850382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550BA29-0727-F74D-9DA2-3EB504046986}"/>
              </a:ext>
            </a:extLst>
          </p:cNvPr>
          <p:cNvGrpSpPr/>
          <p:nvPr/>
        </p:nvGrpSpPr>
        <p:grpSpPr>
          <a:xfrm>
            <a:off x="5225616" y="37132"/>
            <a:ext cx="7186993" cy="6820869"/>
            <a:chOff x="6149517" y="2020283"/>
            <a:chExt cx="5310300" cy="4820465"/>
          </a:xfrm>
        </p:grpSpPr>
        <p:pic>
          <p:nvPicPr>
            <p:cNvPr id="19" name="Picture 18">
              <a:extLst>
                <a:ext uri="{FF2B5EF4-FFF2-40B4-BE49-F238E27FC236}">
                  <a16:creationId xmlns:a16="http://schemas.microsoft.com/office/drawing/2014/main" id="{CF26681D-7227-435A-AC8B-1EC684E687AF}"/>
                </a:ext>
              </a:extLst>
            </p:cNvPr>
            <p:cNvPicPr>
              <a:picLocks noChangeAspect="1"/>
            </p:cNvPicPr>
            <p:nvPr/>
          </p:nvPicPr>
          <p:blipFill>
            <a:blip r:embed="rId2"/>
            <a:stretch>
              <a:fillRect/>
            </a:stretch>
          </p:blipFill>
          <p:spPr>
            <a:xfrm>
              <a:off x="6149517" y="3163897"/>
              <a:ext cx="3134246" cy="3676851"/>
            </a:xfrm>
            <a:prstGeom prst="rect">
              <a:avLst/>
            </a:prstGeom>
          </p:spPr>
        </p:pic>
        <p:sp>
          <p:nvSpPr>
            <p:cNvPr id="25" name="TextBox 24">
              <a:extLst>
                <a:ext uri="{FF2B5EF4-FFF2-40B4-BE49-F238E27FC236}">
                  <a16:creationId xmlns:a16="http://schemas.microsoft.com/office/drawing/2014/main" id="{6C867F79-F2F7-44BE-8A83-2113ECE1C885}"/>
                </a:ext>
              </a:extLst>
            </p:cNvPr>
            <p:cNvSpPr txBox="1"/>
            <p:nvPr/>
          </p:nvSpPr>
          <p:spPr>
            <a:xfrm>
              <a:off x="6185940" y="2020283"/>
              <a:ext cx="5273877" cy="413274"/>
            </a:xfrm>
            <a:prstGeom prst="rect">
              <a:avLst/>
            </a:prstGeom>
            <a:noFill/>
          </p:spPr>
          <p:txBody>
            <a:bodyPr wrap="square" rtlCol="0">
              <a:spAutoFit/>
            </a:bodyPr>
            <a:lstStyle/>
            <a:p>
              <a:pPr defTabSz="914126"/>
              <a:endParaRPr lang="en-US" sz="1600" dirty="0"/>
            </a:p>
            <a:p>
              <a:pPr defTabSz="914126"/>
              <a:endParaRPr lang="en-US" sz="1600" dirty="0">
                <a:solidFill>
                  <a:srgbClr val="7030A0"/>
                </a:solidFill>
                <a:latin typeface="Calibri" panose="020F0502020204030204"/>
              </a:endParaRPr>
            </a:p>
          </p:txBody>
        </p:sp>
        <p:sp>
          <p:nvSpPr>
            <p:cNvPr id="39" name="TextBox 38">
              <a:extLst>
                <a:ext uri="{FF2B5EF4-FFF2-40B4-BE49-F238E27FC236}">
                  <a16:creationId xmlns:a16="http://schemas.microsoft.com/office/drawing/2014/main" id="{17D9F97C-436E-4BC6-B8E2-2C8579B645B3}"/>
                </a:ext>
              </a:extLst>
            </p:cNvPr>
            <p:cNvSpPr txBox="1"/>
            <p:nvPr/>
          </p:nvSpPr>
          <p:spPr>
            <a:xfrm>
              <a:off x="8422141" y="3351688"/>
              <a:ext cx="2067635" cy="413274"/>
            </a:xfrm>
            <a:prstGeom prst="rect">
              <a:avLst/>
            </a:prstGeom>
            <a:solidFill>
              <a:schemeClr val="bg1"/>
            </a:solidFill>
          </p:spPr>
          <p:txBody>
            <a:bodyPr wrap="square" rtlCol="0">
              <a:spAutoFit/>
            </a:bodyPr>
            <a:lstStyle/>
            <a:p>
              <a:pPr defTabSz="914126"/>
              <a:r>
                <a:rPr lang="en-US" sz="1600" dirty="0">
                  <a:solidFill>
                    <a:srgbClr val="000000"/>
                  </a:solidFill>
                  <a:latin typeface="Calibri" panose="020F0502020204030204"/>
                </a:rPr>
                <a:t>CD-BONN theory (magenta) explains data for p</a:t>
              </a:r>
              <a:r>
                <a:rPr lang="en-US" sz="1600" baseline="-25000" dirty="0">
                  <a:solidFill>
                    <a:srgbClr val="000000"/>
                  </a:solidFill>
                  <a:latin typeface="Calibri" panose="020F0502020204030204"/>
                </a:rPr>
                <a:t>r</a:t>
              </a:r>
              <a:r>
                <a:rPr lang="en-US" sz="1600" dirty="0">
                  <a:solidFill>
                    <a:srgbClr val="000000"/>
                  </a:solidFill>
                  <a:latin typeface="Calibri" panose="020F0502020204030204"/>
                </a:rPr>
                <a:t> &lt; 600 </a:t>
              </a:r>
            </a:p>
          </p:txBody>
        </p:sp>
        <p:sp>
          <p:nvSpPr>
            <p:cNvPr id="42" name="TextBox 41">
              <a:extLst>
                <a:ext uri="{FF2B5EF4-FFF2-40B4-BE49-F238E27FC236}">
                  <a16:creationId xmlns:a16="http://schemas.microsoft.com/office/drawing/2014/main" id="{EEF10BE4-0674-4E41-BB77-385EE1A7B616}"/>
                </a:ext>
              </a:extLst>
            </p:cNvPr>
            <p:cNvSpPr txBox="1"/>
            <p:nvPr/>
          </p:nvSpPr>
          <p:spPr>
            <a:xfrm>
              <a:off x="9091214" y="4579625"/>
              <a:ext cx="1509368" cy="1283326"/>
            </a:xfrm>
            <a:prstGeom prst="rect">
              <a:avLst/>
            </a:prstGeom>
            <a:solidFill>
              <a:schemeClr val="bg1"/>
            </a:solidFill>
          </p:spPr>
          <p:txBody>
            <a:bodyPr wrap="square" rtlCol="0">
              <a:spAutoFit/>
            </a:bodyPr>
            <a:lstStyle/>
            <a:p>
              <a:pPr defTabSz="914126"/>
              <a:r>
                <a:rPr lang="en-US" sz="1600" dirty="0">
                  <a:solidFill>
                    <a:srgbClr val="000000"/>
                  </a:solidFill>
                  <a:latin typeface="Calibri" panose="020F0502020204030204"/>
                </a:rPr>
                <a:t>CD-BONN theory  cannot explain data for p</a:t>
              </a:r>
              <a:r>
                <a:rPr lang="en-US" sz="1600" baseline="-25000" dirty="0">
                  <a:solidFill>
                    <a:srgbClr val="000000"/>
                  </a:solidFill>
                  <a:latin typeface="Calibri" panose="020F0502020204030204"/>
                </a:rPr>
                <a:t>r</a:t>
              </a:r>
              <a:r>
                <a:rPr lang="en-US" sz="1600" dirty="0">
                  <a:solidFill>
                    <a:srgbClr val="000000"/>
                  </a:solidFill>
                  <a:latin typeface="Calibri" panose="020F0502020204030204"/>
                </a:rPr>
                <a:t> &gt; 0.6 </a:t>
              </a:r>
            </a:p>
            <a:p>
              <a:pPr defTabSz="914126"/>
              <a:r>
                <a:rPr lang="en-US" sz="1600" dirty="0">
                  <a:solidFill>
                    <a:srgbClr val="000000"/>
                  </a:solidFill>
                  <a:latin typeface="Calibri" panose="020F0502020204030204"/>
                </a:rPr>
                <a:t>Need to complete experiment to explore if trend continues to  p</a:t>
              </a:r>
              <a:r>
                <a:rPr lang="en-US" sz="1600" baseline="-25000" dirty="0">
                  <a:solidFill>
                    <a:srgbClr val="000000"/>
                  </a:solidFill>
                  <a:latin typeface="Calibri" panose="020F0502020204030204"/>
                </a:rPr>
                <a:t>r</a:t>
              </a:r>
              <a:r>
                <a:rPr lang="en-US" sz="1600" dirty="0">
                  <a:solidFill>
                    <a:srgbClr val="000000"/>
                  </a:solidFill>
                  <a:latin typeface="Calibri" panose="020F0502020204030204"/>
                </a:rPr>
                <a:t> &gt; 1.1</a:t>
              </a:r>
            </a:p>
          </p:txBody>
        </p:sp>
        <p:cxnSp>
          <p:nvCxnSpPr>
            <p:cNvPr id="44" name="Straight Arrow Connector 43">
              <a:extLst>
                <a:ext uri="{FF2B5EF4-FFF2-40B4-BE49-F238E27FC236}">
                  <a16:creationId xmlns:a16="http://schemas.microsoft.com/office/drawing/2014/main" id="{5E89EFD0-40AB-4FEC-83ED-61F5FF53589B}"/>
                </a:ext>
              </a:extLst>
            </p:cNvPr>
            <p:cNvCxnSpPr>
              <a:cxnSpLocks/>
            </p:cNvCxnSpPr>
            <p:nvPr/>
          </p:nvCxnSpPr>
          <p:spPr>
            <a:xfrm flipH="1" flipV="1">
              <a:off x="8652219" y="4309739"/>
              <a:ext cx="563271" cy="261965"/>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F6F96D2-3C7D-483B-BD3A-7424431BFE7F}"/>
                </a:ext>
              </a:extLst>
            </p:cNvPr>
            <p:cNvCxnSpPr>
              <a:cxnSpLocks/>
            </p:cNvCxnSpPr>
            <p:nvPr/>
          </p:nvCxnSpPr>
          <p:spPr>
            <a:xfrm flipH="1">
              <a:off x="8766426" y="4685293"/>
              <a:ext cx="320806" cy="71007"/>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30B4923-3C98-49A5-B192-86538933C49C}"/>
              </a:ext>
            </a:extLst>
          </p:cNvPr>
          <p:cNvSpPr>
            <a:spLocks noGrp="1"/>
          </p:cNvSpPr>
          <p:nvPr>
            <p:ph type="title"/>
          </p:nvPr>
        </p:nvSpPr>
        <p:spPr>
          <a:xfrm>
            <a:off x="234987" y="148367"/>
            <a:ext cx="11501908" cy="484748"/>
          </a:xfrm>
        </p:spPr>
        <p:txBody>
          <a:bodyPr>
            <a:noAutofit/>
          </a:bodyPr>
          <a:lstStyle/>
          <a:p>
            <a:r>
              <a:rPr lang="en-US" sz="3200" b="0" dirty="0"/>
              <a:t>New nuclear data challenge theory</a:t>
            </a:r>
          </a:p>
        </p:txBody>
      </p:sp>
      <p:sp>
        <p:nvSpPr>
          <p:cNvPr id="17" name="TextBox 16">
            <a:extLst>
              <a:ext uri="{FF2B5EF4-FFF2-40B4-BE49-F238E27FC236}">
                <a16:creationId xmlns:a16="http://schemas.microsoft.com/office/drawing/2014/main" id="{6F6F932C-5D9A-42BA-B5DC-015F4A8EB13D}"/>
              </a:ext>
            </a:extLst>
          </p:cNvPr>
          <p:cNvSpPr txBox="1"/>
          <p:nvPr/>
        </p:nvSpPr>
        <p:spPr>
          <a:xfrm>
            <a:off x="526497" y="1114638"/>
            <a:ext cx="4263093" cy="1015663"/>
          </a:xfrm>
          <a:prstGeom prst="rect">
            <a:avLst/>
          </a:prstGeom>
          <a:noFill/>
        </p:spPr>
        <p:txBody>
          <a:bodyPr wrap="square">
            <a:spAutoFit/>
          </a:bodyPr>
          <a:lstStyle/>
          <a:p>
            <a:pPr defTabSz="914126"/>
            <a:r>
              <a:rPr lang="en-US" sz="2000" b="1" dirty="0">
                <a:solidFill>
                  <a:srgbClr val="000000"/>
                </a:solidFill>
                <a:latin typeface="Calibri" panose="020F0502020204030204"/>
                <a:hlinkClick r:id="rId3"/>
              </a:rPr>
              <a:t>PRL 126</a:t>
            </a:r>
            <a:r>
              <a:rPr lang="en-US" sz="2000" b="1" dirty="0">
                <a:solidFill>
                  <a:srgbClr val="000000"/>
                </a:solidFill>
                <a:latin typeface="Calibri" panose="020F0502020204030204"/>
              </a:rPr>
              <a:t> </a:t>
            </a:r>
            <a:r>
              <a:rPr lang="en-US" sz="2000" i="1" dirty="0">
                <a:solidFill>
                  <a:srgbClr val="000000"/>
                </a:solidFill>
                <a:latin typeface="Calibri" panose="020F0502020204030204"/>
              </a:rPr>
              <a:t>”Ruling out color transparency in quasi-elastic 12C(</a:t>
            </a:r>
            <a:r>
              <a:rPr lang="en-US" sz="2000" i="1" dirty="0" err="1">
                <a:solidFill>
                  <a:srgbClr val="000000"/>
                </a:solidFill>
                <a:latin typeface="Calibri" panose="020F0502020204030204"/>
              </a:rPr>
              <a:t>e,ep</a:t>
            </a:r>
            <a:r>
              <a:rPr lang="en-US" sz="2000" i="1" dirty="0">
                <a:solidFill>
                  <a:srgbClr val="000000"/>
                </a:solidFill>
                <a:latin typeface="Calibri" panose="020F0502020204030204"/>
              </a:rPr>
              <a:t>) up to Q</a:t>
            </a:r>
            <a:r>
              <a:rPr lang="en-US" sz="2000" i="1" baseline="30000" dirty="0">
                <a:solidFill>
                  <a:srgbClr val="000000"/>
                </a:solidFill>
                <a:latin typeface="Calibri" panose="020F0502020204030204"/>
              </a:rPr>
              <a:t>2</a:t>
            </a:r>
            <a:r>
              <a:rPr lang="en-US" sz="2000" i="1" dirty="0">
                <a:solidFill>
                  <a:srgbClr val="000000"/>
                </a:solidFill>
                <a:latin typeface="Calibri" panose="020F0502020204030204"/>
              </a:rPr>
              <a:t> of 14.2 (GeV/c)2”</a:t>
            </a:r>
            <a:endParaRPr lang="en-US" sz="1600" i="1" dirty="0">
              <a:solidFill>
                <a:srgbClr val="000000"/>
              </a:solidFill>
              <a:latin typeface="Calibri" panose="020F0502020204030204"/>
            </a:endParaRPr>
          </a:p>
        </p:txBody>
      </p:sp>
      <p:sp>
        <p:nvSpPr>
          <p:cNvPr id="21" name="TextBox 20">
            <a:extLst>
              <a:ext uri="{FF2B5EF4-FFF2-40B4-BE49-F238E27FC236}">
                <a16:creationId xmlns:a16="http://schemas.microsoft.com/office/drawing/2014/main" id="{568B301A-8F9B-4E2E-9601-BAA4EF4348D5}"/>
              </a:ext>
            </a:extLst>
          </p:cNvPr>
          <p:cNvSpPr txBox="1"/>
          <p:nvPr/>
        </p:nvSpPr>
        <p:spPr>
          <a:xfrm>
            <a:off x="1598356" y="705130"/>
            <a:ext cx="6382467" cy="369332"/>
          </a:xfrm>
          <a:prstGeom prst="rect">
            <a:avLst/>
          </a:prstGeom>
          <a:noFill/>
        </p:spPr>
        <p:txBody>
          <a:bodyPr wrap="square" rtlCol="0">
            <a:spAutoFit/>
          </a:bodyPr>
          <a:lstStyle/>
          <a:p>
            <a:pPr defTabSz="914126"/>
            <a:r>
              <a:rPr lang="en-US" dirty="0">
                <a:solidFill>
                  <a:srgbClr val="000000"/>
                </a:solidFill>
                <a:latin typeface="Calibri" panose="020F0502020204030204"/>
              </a:rPr>
              <a:t>   First Phys. Rev. Letters with data using new SHMS in 12 GeV Era</a:t>
            </a:r>
          </a:p>
        </p:txBody>
      </p:sp>
      <p:sp>
        <p:nvSpPr>
          <p:cNvPr id="23" name="TextBox 22">
            <a:extLst>
              <a:ext uri="{FF2B5EF4-FFF2-40B4-BE49-F238E27FC236}">
                <a16:creationId xmlns:a16="http://schemas.microsoft.com/office/drawing/2014/main" id="{A6B55F85-DE7F-4D3C-A94F-006733AEC96F}"/>
              </a:ext>
            </a:extLst>
          </p:cNvPr>
          <p:cNvSpPr txBox="1"/>
          <p:nvPr/>
        </p:nvSpPr>
        <p:spPr>
          <a:xfrm>
            <a:off x="6065980" y="1166585"/>
            <a:ext cx="4876312" cy="1015663"/>
          </a:xfrm>
          <a:prstGeom prst="rect">
            <a:avLst/>
          </a:prstGeom>
          <a:noFill/>
        </p:spPr>
        <p:txBody>
          <a:bodyPr wrap="square">
            <a:spAutoFit/>
          </a:bodyPr>
          <a:lstStyle/>
          <a:p>
            <a:pPr defTabSz="914126"/>
            <a:r>
              <a:rPr lang="en-US" sz="2000" b="1" dirty="0">
                <a:solidFill>
                  <a:srgbClr val="000000"/>
                </a:solidFill>
                <a:latin typeface="Calibri" panose="020F0502020204030204"/>
                <a:hlinkClick r:id="rId4"/>
              </a:rPr>
              <a:t>PRL 125 </a:t>
            </a:r>
            <a:r>
              <a:rPr lang="en-US" sz="2000" i="1" dirty="0">
                <a:solidFill>
                  <a:srgbClr val="000000"/>
                </a:solidFill>
                <a:latin typeface="Calibri" panose="020F0502020204030204"/>
              </a:rPr>
              <a:t>“Probing the Deuteron at Very Large Internal Momenta”</a:t>
            </a:r>
          </a:p>
          <a:p>
            <a:pPr defTabSz="914126"/>
            <a:endParaRPr lang="en-US" sz="2000" i="1" dirty="0">
              <a:solidFill>
                <a:srgbClr val="000000"/>
              </a:solidFill>
              <a:latin typeface="Calibri" panose="020F0502020204030204"/>
            </a:endParaRPr>
          </a:p>
        </p:txBody>
      </p:sp>
      <p:grpSp>
        <p:nvGrpSpPr>
          <p:cNvPr id="3" name="Group 2">
            <a:extLst>
              <a:ext uri="{FF2B5EF4-FFF2-40B4-BE49-F238E27FC236}">
                <a16:creationId xmlns:a16="http://schemas.microsoft.com/office/drawing/2014/main" id="{132EEB23-D742-BC43-9B24-97116AA02244}"/>
              </a:ext>
            </a:extLst>
          </p:cNvPr>
          <p:cNvGrpSpPr/>
          <p:nvPr/>
        </p:nvGrpSpPr>
        <p:grpSpPr>
          <a:xfrm>
            <a:off x="307328" y="2082298"/>
            <a:ext cx="5360743" cy="4121623"/>
            <a:chOff x="1661938" y="3062459"/>
            <a:chExt cx="4783664" cy="3574954"/>
          </a:xfrm>
        </p:grpSpPr>
        <p:pic>
          <p:nvPicPr>
            <p:cNvPr id="14" name="Picture 13">
              <a:extLst>
                <a:ext uri="{FF2B5EF4-FFF2-40B4-BE49-F238E27FC236}">
                  <a16:creationId xmlns:a16="http://schemas.microsoft.com/office/drawing/2014/main" id="{043B4CCD-8075-4F46-B31C-C3A4A499CC6F}"/>
                </a:ext>
              </a:extLst>
            </p:cNvPr>
            <p:cNvPicPr>
              <a:picLocks noChangeAspect="1"/>
            </p:cNvPicPr>
            <p:nvPr/>
          </p:nvPicPr>
          <p:blipFill>
            <a:blip r:embed="rId5"/>
            <a:stretch>
              <a:fillRect/>
            </a:stretch>
          </p:blipFill>
          <p:spPr>
            <a:xfrm>
              <a:off x="1661938" y="3062459"/>
              <a:ext cx="3822627" cy="3574954"/>
            </a:xfrm>
            <a:prstGeom prst="rect">
              <a:avLst/>
            </a:prstGeom>
          </p:spPr>
        </p:pic>
        <p:sp>
          <p:nvSpPr>
            <p:cNvPr id="29" name="TextBox 28">
              <a:extLst>
                <a:ext uri="{FF2B5EF4-FFF2-40B4-BE49-F238E27FC236}">
                  <a16:creationId xmlns:a16="http://schemas.microsoft.com/office/drawing/2014/main" id="{026E2F39-F7B3-46D1-8339-4EC5595B1786}"/>
                </a:ext>
              </a:extLst>
            </p:cNvPr>
            <p:cNvSpPr txBox="1"/>
            <p:nvPr/>
          </p:nvSpPr>
          <p:spPr>
            <a:xfrm>
              <a:off x="3638478" y="3687304"/>
              <a:ext cx="2807124" cy="266955"/>
            </a:xfrm>
            <a:prstGeom prst="rect">
              <a:avLst/>
            </a:prstGeom>
            <a:solidFill>
              <a:schemeClr val="bg1"/>
            </a:solidFill>
          </p:spPr>
          <p:txBody>
            <a:bodyPr wrap="square" rtlCol="0">
              <a:spAutoFit/>
            </a:bodyPr>
            <a:lstStyle/>
            <a:p>
              <a:pPr defTabSz="914126"/>
              <a:r>
                <a:rPr lang="en-US" sz="1400" dirty="0">
                  <a:solidFill>
                    <a:srgbClr val="000000"/>
                  </a:solidFill>
                  <a:latin typeface="Calibri" panose="020F0502020204030204"/>
                </a:rPr>
                <a:t>Prediction with Color Transparency</a:t>
              </a:r>
            </a:p>
          </p:txBody>
        </p:sp>
        <p:cxnSp>
          <p:nvCxnSpPr>
            <p:cNvPr id="31" name="Straight Arrow Connector 30">
              <a:extLst>
                <a:ext uri="{FF2B5EF4-FFF2-40B4-BE49-F238E27FC236}">
                  <a16:creationId xmlns:a16="http://schemas.microsoft.com/office/drawing/2014/main" id="{3C7E22A1-4555-4E0F-9167-7180EA0AD3F2}"/>
                </a:ext>
              </a:extLst>
            </p:cNvPr>
            <p:cNvCxnSpPr>
              <a:cxnSpLocks/>
            </p:cNvCxnSpPr>
            <p:nvPr/>
          </p:nvCxnSpPr>
          <p:spPr>
            <a:xfrm>
              <a:off x="3998418" y="3924532"/>
              <a:ext cx="67143" cy="425556"/>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F935A1C-1C82-464D-B21F-C46F1C016B95}"/>
                </a:ext>
              </a:extLst>
            </p:cNvPr>
            <p:cNvSpPr txBox="1"/>
            <p:nvPr/>
          </p:nvSpPr>
          <p:spPr>
            <a:xfrm>
              <a:off x="4143035" y="4756297"/>
              <a:ext cx="2142295" cy="453823"/>
            </a:xfrm>
            <a:prstGeom prst="rect">
              <a:avLst/>
            </a:prstGeom>
            <a:solidFill>
              <a:schemeClr val="bg1"/>
            </a:solidFill>
          </p:spPr>
          <p:txBody>
            <a:bodyPr wrap="square" rtlCol="0">
              <a:spAutoFit/>
            </a:bodyPr>
            <a:lstStyle/>
            <a:p>
              <a:pPr defTabSz="914126"/>
              <a:r>
                <a:rPr lang="en-US" sz="1400" dirty="0">
                  <a:solidFill>
                    <a:srgbClr val="000000"/>
                  </a:solidFill>
                  <a:latin typeface="Calibri" panose="020F0502020204030204"/>
                </a:rPr>
                <a:t>Data has flat dependence</a:t>
              </a:r>
            </a:p>
            <a:p>
              <a:pPr defTabSz="914126"/>
              <a:r>
                <a:rPr lang="en-US" sz="1400" b="1" dirty="0">
                  <a:solidFill>
                    <a:srgbClr val="BE1D1D"/>
                  </a:solidFill>
                  <a:latin typeface="Calibri" panose="020F0502020204030204"/>
                </a:rPr>
                <a:t>No Color Transparency !</a:t>
              </a:r>
            </a:p>
          </p:txBody>
        </p:sp>
        <p:cxnSp>
          <p:nvCxnSpPr>
            <p:cNvPr id="34" name="Straight Arrow Connector 33">
              <a:extLst>
                <a:ext uri="{FF2B5EF4-FFF2-40B4-BE49-F238E27FC236}">
                  <a16:creationId xmlns:a16="http://schemas.microsoft.com/office/drawing/2014/main" id="{EF10CD13-9795-4ED4-BF20-4CDC52F9FDE7}"/>
                </a:ext>
              </a:extLst>
            </p:cNvPr>
            <p:cNvCxnSpPr>
              <a:cxnSpLocks/>
            </p:cNvCxnSpPr>
            <p:nvPr/>
          </p:nvCxnSpPr>
          <p:spPr>
            <a:xfrm flipH="1" flipV="1">
              <a:off x="3905966" y="4756299"/>
              <a:ext cx="237069" cy="142034"/>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grpSp>
      <p:pic>
        <p:nvPicPr>
          <p:cNvPr id="24" name="Picture 11" descr="version3">
            <a:extLst>
              <a:ext uri="{FF2B5EF4-FFF2-40B4-BE49-F238E27FC236}">
                <a16:creationId xmlns:a16="http://schemas.microsoft.com/office/drawing/2014/main" id="{3250BCA7-29F9-B640-849E-D817B5886939}"/>
              </a:ext>
            </a:extLst>
          </p:cNvPr>
          <p:cNvPicPr>
            <a:picLocks noChangeAspect="1" noChangeArrowheads="1"/>
          </p:cNvPicPr>
          <p:nvPr/>
        </p:nvPicPr>
        <p:blipFill>
          <a:blip r:embed="rId6" cstate="print"/>
          <a:srcRect/>
          <a:stretch>
            <a:fillRect/>
          </a:stretch>
        </p:blipFill>
        <p:spPr bwMode="auto">
          <a:xfrm>
            <a:off x="10653199" y="137328"/>
            <a:ext cx="1295676" cy="712780"/>
          </a:xfrm>
          <a:prstGeom prst="rect">
            <a:avLst/>
          </a:prstGeom>
          <a:noFill/>
          <a:ln w="9525">
            <a:noFill/>
            <a:miter lim="800000"/>
            <a:headEnd/>
            <a:tailEnd/>
          </a:ln>
        </p:spPr>
      </p:pic>
      <p:cxnSp>
        <p:nvCxnSpPr>
          <p:cNvPr id="22" name="Straight Arrow Connector 21">
            <a:extLst>
              <a:ext uri="{FF2B5EF4-FFF2-40B4-BE49-F238E27FC236}">
                <a16:creationId xmlns:a16="http://schemas.microsoft.com/office/drawing/2014/main" id="{1E02C373-99D9-754F-8DF7-DC3BCB33233B}"/>
              </a:ext>
            </a:extLst>
          </p:cNvPr>
          <p:cNvCxnSpPr>
            <a:cxnSpLocks/>
            <a:stCxn id="39" idx="1"/>
          </p:cNvCxnSpPr>
          <p:nvPr/>
        </p:nvCxnSpPr>
        <p:spPr>
          <a:xfrm flipH="1">
            <a:off x="7779776" y="2213434"/>
            <a:ext cx="521623" cy="375055"/>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812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8351D-7987-4478-9B61-12D675F61861}"/>
              </a:ext>
            </a:extLst>
          </p:cNvPr>
          <p:cNvSpPr>
            <a:spLocks noGrp="1"/>
          </p:cNvSpPr>
          <p:nvPr>
            <p:ph type="title"/>
          </p:nvPr>
        </p:nvSpPr>
        <p:spPr>
          <a:xfrm>
            <a:off x="9182261" y="118533"/>
            <a:ext cx="2054014" cy="654457"/>
          </a:xfrm>
        </p:spPr>
        <p:txBody>
          <a:bodyPr>
            <a:noAutofit/>
          </a:bodyPr>
          <a:lstStyle/>
          <a:p>
            <a:r>
              <a:rPr lang="en-US" sz="3600" dirty="0">
                <a:solidFill>
                  <a:srgbClr val="002060"/>
                </a:solidFill>
              </a:rPr>
              <a:t>Hall D </a:t>
            </a:r>
          </a:p>
        </p:txBody>
      </p:sp>
      <p:sp>
        <p:nvSpPr>
          <p:cNvPr id="19" name="TextBox 18">
            <a:extLst>
              <a:ext uri="{FF2B5EF4-FFF2-40B4-BE49-F238E27FC236}">
                <a16:creationId xmlns:a16="http://schemas.microsoft.com/office/drawing/2014/main" id="{7159D254-6D2A-49DA-90FC-C43EAFD08274}"/>
              </a:ext>
            </a:extLst>
          </p:cNvPr>
          <p:cNvSpPr txBox="1"/>
          <p:nvPr/>
        </p:nvSpPr>
        <p:spPr>
          <a:xfrm>
            <a:off x="322022" y="190491"/>
            <a:ext cx="8313494" cy="523092"/>
          </a:xfrm>
          <a:prstGeom prst="rect">
            <a:avLst/>
          </a:prstGeom>
          <a:noFill/>
        </p:spPr>
        <p:txBody>
          <a:bodyPr wrap="none" rtlCol="0">
            <a:spAutoFit/>
          </a:bodyPr>
          <a:lstStyle/>
          <a:p>
            <a:pPr defTabSz="457063"/>
            <a:r>
              <a:rPr lang="en-US" sz="2799" b="1" dirty="0">
                <a:solidFill>
                  <a:srgbClr val="FF0000"/>
                </a:solidFill>
                <a:latin typeface="Arial" panose="020B0604020202020204" pitchFamily="34" charset="0"/>
                <a:cs typeface="Arial" panose="020B0604020202020204" pitchFamily="34" charset="0"/>
              </a:rPr>
              <a:t>Searching for hidden states in photoproduction</a:t>
            </a:r>
          </a:p>
        </p:txBody>
      </p:sp>
      <p:pic>
        <p:nvPicPr>
          <p:cNvPr id="16" name="Picture 15" descr="Diagram, schematic&#10;&#10;Description automatically generated">
            <a:extLst>
              <a:ext uri="{FF2B5EF4-FFF2-40B4-BE49-F238E27FC236}">
                <a16:creationId xmlns:a16="http://schemas.microsoft.com/office/drawing/2014/main" id="{E97C5336-BFDD-48A5-B088-1599D44900E3}"/>
              </a:ext>
            </a:extLst>
          </p:cNvPr>
          <p:cNvPicPr>
            <a:picLocks noChangeAspect="1"/>
          </p:cNvPicPr>
          <p:nvPr/>
        </p:nvPicPr>
        <p:blipFill>
          <a:blip r:embed="rId2"/>
          <a:stretch>
            <a:fillRect/>
          </a:stretch>
        </p:blipFill>
        <p:spPr>
          <a:xfrm>
            <a:off x="10454812" y="741159"/>
            <a:ext cx="1646570" cy="1719428"/>
          </a:xfrm>
          <a:prstGeom prst="rect">
            <a:avLst/>
          </a:prstGeom>
        </p:spPr>
      </p:pic>
      <p:sp>
        <p:nvSpPr>
          <p:cNvPr id="20" name="TextBox 19">
            <a:extLst>
              <a:ext uri="{FF2B5EF4-FFF2-40B4-BE49-F238E27FC236}">
                <a16:creationId xmlns:a16="http://schemas.microsoft.com/office/drawing/2014/main" id="{4B178175-D848-45EB-A8D2-570A3A4FD22C}"/>
              </a:ext>
            </a:extLst>
          </p:cNvPr>
          <p:cNvSpPr txBox="1"/>
          <p:nvPr/>
        </p:nvSpPr>
        <p:spPr>
          <a:xfrm>
            <a:off x="1237349" y="672187"/>
            <a:ext cx="5285018" cy="400006"/>
          </a:xfrm>
          <a:prstGeom prst="rect">
            <a:avLst/>
          </a:prstGeom>
          <a:noFill/>
        </p:spPr>
        <p:txBody>
          <a:bodyPr wrap="square" rtlCol="0">
            <a:spAutoFit/>
          </a:bodyPr>
          <a:lstStyle/>
          <a:p>
            <a:pPr defTabSz="457063"/>
            <a:r>
              <a:rPr lang="en-US" sz="1999" b="1" dirty="0" err="1">
                <a:solidFill>
                  <a:srgbClr val="5B9BD5">
                    <a:lumMod val="50000"/>
                  </a:srgbClr>
                </a:solidFill>
                <a:latin typeface="Calibri" panose="020F0502020204030204"/>
              </a:rPr>
              <a:t>GlueX</a:t>
            </a:r>
            <a:r>
              <a:rPr lang="en-US" sz="1999" b="1" dirty="0">
                <a:solidFill>
                  <a:srgbClr val="5B9BD5">
                    <a:lumMod val="50000"/>
                  </a:srgbClr>
                </a:solidFill>
                <a:latin typeface="Calibri" panose="020F0502020204030204"/>
              </a:rPr>
              <a:t>: Meson Spectroscopy</a:t>
            </a:r>
          </a:p>
        </p:txBody>
      </p:sp>
      <p:sp>
        <p:nvSpPr>
          <p:cNvPr id="23" name="TextBox 22">
            <a:extLst>
              <a:ext uri="{FF2B5EF4-FFF2-40B4-BE49-F238E27FC236}">
                <a16:creationId xmlns:a16="http://schemas.microsoft.com/office/drawing/2014/main" id="{7456CA14-FE89-45D3-B7C6-EBF7B70D8929}"/>
              </a:ext>
            </a:extLst>
          </p:cNvPr>
          <p:cNvSpPr txBox="1"/>
          <p:nvPr/>
        </p:nvSpPr>
        <p:spPr>
          <a:xfrm>
            <a:off x="212768" y="1038257"/>
            <a:ext cx="8969493" cy="1323094"/>
          </a:xfrm>
          <a:prstGeom prst="rect">
            <a:avLst/>
          </a:prstGeom>
          <a:noFill/>
        </p:spPr>
        <p:txBody>
          <a:bodyPr wrap="square" rtlCol="0">
            <a:spAutoFit/>
          </a:bodyPr>
          <a:lstStyle/>
          <a:p>
            <a:pPr marL="285664" indent="-285664" defTabSz="457063">
              <a:buFont typeface="Arial" panose="020B0604020202020204" pitchFamily="34" charset="0"/>
              <a:buChar char="•"/>
            </a:pPr>
            <a:r>
              <a:rPr lang="en-US" sz="1999" dirty="0">
                <a:solidFill>
                  <a:prstClr val="black"/>
                </a:solidFill>
                <a:latin typeface="Calibri" panose="020F0502020204030204"/>
                <a:sym typeface="Symbol" panose="05050102010706020507" pitchFamily="18" charset="2"/>
              </a:rPr>
              <a:t>Understand production mechanisms: </a:t>
            </a:r>
            <a:r>
              <a:rPr lang="en-US" sz="1999" dirty="0">
                <a:solidFill>
                  <a:srgbClr val="C00000"/>
                </a:solidFill>
                <a:latin typeface="Calibri" panose="020F0502020204030204"/>
                <a:sym typeface="Symbol" panose="05050102010706020507" pitchFamily="18" charset="2"/>
              </a:rPr>
              <a:t>Natural </a:t>
            </a:r>
            <a:r>
              <a:rPr lang="en-US" sz="1999" dirty="0">
                <a:solidFill>
                  <a:srgbClr val="A5A5A5">
                    <a:lumMod val="75000"/>
                  </a:srgbClr>
                </a:solidFill>
                <a:latin typeface="Calibri" panose="020F0502020204030204"/>
                <a:cs typeface="Calibri" panose="020F0502020204030204" pitchFamily="34" charset="0"/>
              </a:rPr>
              <a:t>J</a:t>
            </a:r>
            <a:r>
              <a:rPr lang="en-US" sz="1999" baseline="30000" dirty="0">
                <a:solidFill>
                  <a:srgbClr val="A5A5A5">
                    <a:lumMod val="75000"/>
                  </a:srgbClr>
                </a:solidFill>
                <a:latin typeface="Calibri" panose="020F0502020204030204"/>
                <a:cs typeface="Calibri" panose="020F0502020204030204" pitchFamily="34" charset="0"/>
              </a:rPr>
              <a:t>P</a:t>
            </a:r>
            <a:r>
              <a:rPr lang="en-US" sz="1999" dirty="0">
                <a:solidFill>
                  <a:srgbClr val="A5A5A5">
                    <a:lumMod val="75000"/>
                  </a:srgbClr>
                </a:solidFill>
                <a:latin typeface="Calibri" panose="020F0502020204030204"/>
                <a:cs typeface="Calibri" panose="020F0502020204030204" pitchFamily="34" charset="0"/>
              </a:rPr>
              <a:t>=0</a:t>
            </a:r>
            <a:r>
              <a:rPr lang="en-US" sz="1999" baseline="30000" dirty="0">
                <a:solidFill>
                  <a:srgbClr val="A5A5A5">
                    <a:lumMod val="75000"/>
                  </a:srgbClr>
                </a:solidFill>
                <a:latin typeface="Calibri" panose="020F0502020204030204"/>
                <a:cs typeface="Calibri" panose="020F0502020204030204" pitchFamily="34" charset="0"/>
              </a:rPr>
              <a:t>+</a:t>
            </a:r>
            <a:r>
              <a:rPr lang="en-US" sz="1999" dirty="0">
                <a:solidFill>
                  <a:srgbClr val="A5A5A5">
                    <a:lumMod val="75000"/>
                  </a:srgbClr>
                </a:solidFill>
                <a:latin typeface="Calibri" panose="020F0502020204030204"/>
                <a:cs typeface="Calibri" panose="020F0502020204030204" pitchFamily="34" charset="0"/>
              </a:rPr>
              <a:t>, 1</a:t>
            </a:r>
            <a:r>
              <a:rPr lang="en-US" sz="1999" baseline="30000" dirty="0">
                <a:solidFill>
                  <a:srgbClr val="A5A5A5">
                    <a:lumMod val="75000"/>
                  </a:srgbClr>
                </a:solidFill>
                <a:latin typeface="Calibri" panose="020F0502020204030204"/>
                <a:cs typeface="Calibri" panose="020F0502020204030204" pitchFamily="34" charset="0"/>
              </a:rPr>
              <a:t>-</a:t>
            </a:r>
            <a:r>
              <a:rPr lang="en-US" sz="1999" dirty="0">
                <a:solidFill>
                  <a:srgbClr val="A5A5A5">
                    <a:lumMod val="75000"/>
                  </a:srgbClr>
                </a:solidFill>
                <a:latin typeface="Calibri" panose="020F0502020204030204"/>
                <a:cs typeface="Calibri" panose="020F0502020204030204" pitchFamily="34" charset="0"/>
              </a:rPr>
              <a:t>, 2</a:t>
            </a:r>
            <a:r>
              <a:rPr lang="en-US" sz="1999" baseline="30000" dirty="0">
                <a:solidFill>
                  <a:srgbClr val="A5A5A5">
                    <a:lumMod val="75000"/>
                  </a:srgbClr>
                </a:solidFill>
                <a:latin typeface="Calibri" panose="020F0502020204030204"/>
                <a:cs typeface="Calibri" panose="020F0502020204030204" pitchFamily="34" charset="0"/>
              </a:rPr>
              <a:t>+</a:t>
            </a:r>
            <a:r>
              <a:rPr lang="en-US" sz="1999" dirty="0">
                <a:solidFill>
                  <a:srgbClr val="A5A5A5">
                    <a:lumMod val="75000"/>
                  </a:srgbClr>
                </a:solidFill>
                <a:latin typeface="Calibri" panose="020F0502020204030204"/>
                <a:cs typeface="Calibri" panose="020F0502020204030204" pitchFamily="34" charset="0"/>
              </a:rPr>
              <a:t>, …</a:t>
            </a:r>
            <a:r>
              <a:rPr lang="en-US" sz="1999" dirty="0">
                <a:solidFill>
                  <a:prstClr val="black"/>
                </a:solidFill>
                <a:latin typeface="Calibri" panose="020F0502020204030204"/>
                <a:sym typeface="Symbol" panose="05050102010706020507" pitchFamily="18" charset="2"/>
              </a:rPr>
              <a:t>and </a:t>
            </a:r>
            <a:r>
              <a:rPr lang="en-US" sz="1999" dirty="0">
                <a:solidFill>
                  <a:srgbClr val="C00000"/>
                </a:solidFill>
                <a:latin typeface="Calibri" panose="020F0502020204030204"/>
                <a:sym typeface="Symbol" panose="05050102010706020507" pitchFamily="18" charset="2"/>
              </a:rPr>
              <a:t>unnatural</a:t>
            </a:r>
            <a:r>
              <a:rPr lang="en-US" sz="1999" dirty="0">
                <a:solidFill>
                  <a:prstClr val="black"/>
                </a:solidFill>
                <a:latin typeface="Calibri" panose="020F0502020204030204"/>
                <a:sym typeface="Symbol" panose="05050102010706020507" pitchFamily="18" charset="2"/>
              </a:rPr>
              <a:t> </a:t>
            </a:r>
            <a:r>
              <a:rPr lang="en-US" sz="1999" dirty="0">
                <a:solidFill>
                  <a:srgbClr val="A5A5A5">
                    <a:lumMod val="75000"/>
                  </a:srgbClr>
                </a:solidFill>
                <a:latin typeface="Calibri" panose="020F0502020204030204"/>
                <a:cs typeface="Calibri" panose="020F0502020204030204" pitchFamily="34" charset="0"/>
              </a:rPr>
              <a:t>J</a:t>
            </a:r>
            <a:r>
              <a:rPr lang="en-US" sz="1999" baseline="30000" dirty="0">
                <a:solidFill>
                  <a:srgbClr val="A5A5A5">
                    <a:lumMod val="75000"/>
                  </a:srgbClr>
                </a:solidFill>
                <a:latin typeface="Calibri" panose="020F0502020204030204"/>
                <a:cs typeface="Calibri" panose="020F0502020204030204" pitchFamily="34" charset="0"/>
              </a:rPr>
              <a:t>P</a:t>
            </a:r>
            <a:r>
              <a:rPr lang="en-US" sz="1999" dirty="0">
                <a:solidFill>
                  <a:srgbClr val="A5A5A5">
                    <a:lumMod val="75000"/>
                  </a:srgbClr>
                </a:solidFill>
                <a:latin typeface="Calibri" panose="020F0502020204030204"/>
                <a:cs typeface="Calibri" panose="020F0502020204030204" pitchFamily="34" charset="0"/>
              </a:rPr>
              <a:t>=0</a:t>
            </a:r>
            <a:r>
              <a:rPr lang="en-US" sz="1999" baseline="30000" dirty="0">
                <a:solidFill>
                  <a:srgbClr val="A5A5A5">
                    <a:lumMod val="75000"/>
                  </a:srgbClr>
                </a:solidFill>
                <a:latin typeface="Calibri" panose="020F0502020204030204"/>
                <a:cs typeface="Calibri" panose="020F0502020204030204" pitchFamily="34" charset="0"/>
              </a:rPr>
              <a:t>-</a:t>
            </a:r>
            <a:r>
              <a:rPr lang="en-US" sz="1999" dirty="0">
                <a:solidFill>
                  <a:srgbClr val="A5A5A5">
                    <a:lumMod val="75000"/>
                  </a:srgbClr>
                </a:solidFill>
                <a:latin typeface="Calibri" panose="020F0502020204030204"/>
                <a:cs typeface="Calibri" panose="020F0502020204030204" pitchFamily="34" charset="0"/>
              </a:rPr>
              <a:t>, 1</a:t>
            </a:r>
            <a:r>
              <a:rPr lang="en-US" sz="1999" baseline="30000" dirty="0">
                <a:solidFill>
                  <a:srgbClr val="A5A5A5">
                    <a:lumMod val="75000"/>
                  </a:srgbClr>
                </a:solidFill>
                <a:latin typeface="Calibri" panose="020F0502020204030204"/>
                <a:cs typeface="Calibri" panose="020F0502020204030204" pitchFamily="34" charset="0"/>
              </a:rPr>
              <a:t>+</a:t>
            </a:r>
            <a:r>
              <a:rPr lang="en-US" sz="1999" dirty="0">
                <a:solidFill>
                  <a:srgbClr val="A5A5A5">
                    <a:lumMod val="75000"/>
                  </a:srgbClr>
                </a:solidFill>
                <a:latin typeface="Calibri" panose="020F0502020204030204"/>
                <a:cs typeface="Calibri" panose="020F0502020204030204" pitchFamily="34" charset="0"/>
              </a:rPr>
              <a:t>, 2</a:t>
            </a:r>
            <a:r>
              <a:rPr lang="en-US" sz="1999" baseline="30000" dirty="0">
                <a:solidFill>
                  <a:srgbClr val="A5A5A5">
                    <a:lumMod val="75000"/>
                  </a:srgbClr>
                </a:solidFill>
                <a:latin typeface="Calibri" panose="020F0502020204030204"/>
                <a:cs typeface="Calibri" panose="020F0502020204030204" pitchFamily="34" charset="0"/>
              </a:rPr>
              <a:t>- </a:t>
            </a:r>
            <a:r>
              <a:rPr lang="en-US" sz="1999" dirty="0">
                <a:solidFill>
                  <a:prstClr val="black"/>
                </a:solidFill>
                <a:latin typeface="Calibri" panose="020F0502020204030204"/>
                <a:sym typeface="Symbol" panose="05050102010706020507" pitchFamily="18" charset="2"/>
              </a:rPr>
              <a:t>exchanges: measure the beam asymmetry  using linearly polarized beam     6 PRC papers   </a:t>
            </a:r>
          </a:p>
          <a:p>
            <a:pPr marL="285664" indent="-285664" defTabSz="457063">
              <a:buFont typeface="Arial" panose="020B0604020202020204" pitchFamily="34" charset="0"/>
              <a:buChar char="•"/>
            </a:pPr>
            <a:r>
              <a:rPr lang="en-US" altLang="en-US" sz="1999" dirty="0">
                <a:solidFill>
                  <a:prstClr val="black"/>
                </a:solidFill>
                <a:latin typeface="Calibri" panose="020F0502020204030204"/>
                <a:sym typeface="Symbol" panose="05050102010706020507" pitchFamily="18" charset="2"/>
              </a:rPr>
              <a:t>Spin Density Matrix Element (SDME) measurements</a:t>
            </a:r>
            <a:endParaRPr lang="en-US" altLang="en-US" sz="1999" dirty="0">
              <a:solidFill>
                <a:prstClr val="black"/>
              </a:solidFill>
              <a:latin typeface="Calibri" panose="020F0502020204030204"/>
            </a:endParaRPr>
          </a:p>
        </p:txBody>
      </p:sp>
      <p:pic>
        <p:nvPicPr>
          <p:cNvPr id="24" name="Picture 23">
            <a:extLst>
              <a:ext uri="{FF2B5EF4-FFF2-40B4-BE49-F238E27FC236}">
                <a16:creationId xmlns:a16="http://schemas.microsoft.com/office/drawing/2014/main" id="{3D4A4AE2-E1B5-4833-87B6-A7D2C8A3169D}"/>
              </a:ext>
            </a:extLst>
          </p:cNvPr>
          <p:cNvPicPr>
            <a:picLocks noChangeAspect="1"/>
          </p:cNvPicPr>
          <p:nvPr/>
        </p:nvPicPr>
        <p:blipFill>
          <a:blip r:embed="rId3"/>
          <a:stretch>
            <a:fillRect/>
          </a:stretch>
        </p:blipFill>
        <p:spPr>
          <a:xfrm>
            <a:off x="8916320" y="1113935"/>
            <a:ext cx="1250718" cy="496609"/>
          </a:xfrm>
          <a:prstGeom prst="rect">
            <a:avLst/>
          </a:prstGeom>
        </p:spPr>
      </p:pic>
      <p:cxnSp>
        <p:nvCxnSpPr>
          <p:cNvPr id="26" name="Straight Arrow Connector 25">
            <a:extLst>
              <a:ext uri="{FF2B5EF4-FFF2-40B4-BE49-F238E27FC236}">
                <a16:creationId xmlns:a16="http://schemas.microsoft.com/office/drawing/2014/main" id="{F0B8C7E7-9191-4695-8B44-4B905C387114}"/>
              </a:ext>
            </a:extLst>
          </p:cNvPr>
          <p:cNvCxnSpPr>
            <a:cxnSpLocks/>
          </p:cNvCxnSpPr>
          <p:nvPr/>
        </p:nvCxnSpPr>
        <p:spPr>
          <a:xfrm>
            <a:off x="8313331" y="1351098"/>
            <a:ext cx="2600342" cy="470538"/>
          </a:xfrm>
          <a:prstGeom prst="straightConnector1">
            <a:avLst/>
          </a:prstGeom>
          <a:ln w="22225">
            <a:solidFill>
              <a:srgbClr val="C00000"/>
            </a:solidFill>
            <a:headEnd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90D0CCCD-E1E8-45F5-A0AA-03D7747E4B76}"/>
              </a:ext>
            </a:extLst>
          </p:cNvPr>
          <p:cNvGrpSpPr/>
          <p:nvPr/>
        </p:nvGrpSpPr>
        <p:grpSpPr>
          <a:xfrm>
            <a:off x="132327" y="2268500"/>
            <a:ext cx="3487138" cy="2679987"/>
            <a:chOff x="264815" y="4177315"/>
            <a:chExt cx="3488046" cy="2680685"/>
          </a:xfrm>
        </p:grpSpPr>
        <p:pic>
          <p:nvPicPr>
            <p:cNvPr id="30" name="Picture 29" descr="Chart, histogram&#10;&#10;Description automatically generated">
              <a:extLst>
                <a:ext uri="{FF2B5EF4-FFF2-40B4-BE49-F238E27FC236}">
                  <a16:creationId xmlns:a16="http://schemas.microsoft.com/office/drawing/2014/main" id="{150C7150-CEE8-47E0-AAE7-0D17C96AAAD9}"/>
                </a:ext>
              </a:extLst>
            </p:cNvPr>
            <p:cNvPicPr>
              <a:picLocks noChangeAspect="1"/>
            </p:cNvPicPr>
            <p:nvPr/>
          </p:nvPicPr>
          <p:blipFill>
            <a:blip r:embed="rId4"/>
            <a:stretch>
              <a:fillRect/>
            </a:stretch>
          </p:blipFill>
          <p:spPr>
            <a:xfrm>
              <a:off x="264815" y="4278299"/>
              <a:ext cx="3488046" cy="2579701"/>
            </a:xfrm>
            <a:prstGeom prst="rect">
              <a:avLst/>
            </a:prstGeom>
          </p:spPr>
        </p:pic>
        <p:sp>
          <p:nvSpPr>
            <p:cNvPr id="31" name="ɣ p → p + π0 η…">
              <a:extLst>
                <a:ext uri="{FF2B5EF4-FFF2-40B4-BE49-F238E27FC236}">
                  <a16:creationId xmlns:a16="http://schemas.microsoft.com/office/drawing/2014/main" id="{F86DEB05-9203-4BA0-92EA-9B967EEB4D21}"/>
                </a:ext>
              </a:extLst>
            </p:cNvPr>
            <p:cNvSpPr txBox="1"/>
            <p:nvPr/>
          </p:nvSpPr>
          <p:spPr>
            <a:xfrm>
              <a:off x="2329376" y="6235425"/>
              <a:ext cx="1222812" cy="293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0" tIns="35710" rIns="35710" bIns="35710" anchor="ctr">
              <a:spAutoFit/>
            </a:bodyPr>
            <a:lstStyle/>
            <a:p>
              <a:pPr defTabSz="457063">
                <a:lnSpc>
                  <a:spcPct val="90000"/>
                </a:lnSpc>
                <a:defRPr sz="3200" b="1">
                  <a:solidFill>
                    <a:srgbClr val="5B9BD5"/>
                  </a:solidFill>
                  <a:latin typeface="Helvetica"/>
                  <a:ea typeface="Helvetica"/>
                  <a:cs typeface="Helvetica"/>
                  <a:sym typeface="Helvetica"/>
                </a:defRPr>
              </a:pPr>
              <a:r>
                <a:rPr lang="en-US" sz="1600" b="1" dirty="0">
                  <a:solidFill>
                    <a:srgbClr val="5B9BD5"/>
                  </a:solidFill>
                  <a:latin typeface="Helvetica"/>
                  <a:sym typeface="Symbol" panose="05050102010706020507" pitchFamily="18" charset="2"/>
                </a:rPr>
                <a:t>p</a:t>
              </a:r>
              <a:r>
                <a:rPr lang="en-US" sz="1600" b="1" baseline="30000" dirty="0">
                  <a:solidFill>
                    <a:srgbClr val="5B9BD5"/>
                  </a:solidFill>
                  <a:latin typeface="Helvetica"/>
                  <a:sym typeface="Symbol" panose="05050102010706020507" pitchFamily="18" charset="2"/>
                </a:rPr>
                <a:t>-</a:t>
              </a:r>
              <a:r>
                <a:rPr lang="en-US" sz="1600" b="1" dirty="0">
                  <a:solidFill>
                    <a:srgbClr val="5B9BD5"/>
                  </a:solidFill>
                  <a:latin typeface="Helvetica"/>
                  <a:sym typeface="Symbol" panose="05050102010706020507" pitchFamily="18" charset="2"/>
                </a:rPr>
                <a:t></a:t>
              </a:r>
              <a:r>
                <a:rPr lang="en-US" sz="1600" b="1" baseline="30000" dirty="0">
                  <a:solidFill>
                    <a:srgbClr val="5B9BD5"/>
                  </a:solidFill>
                  <a:latin typeface="Helvetica"/>
                  <a:sym typeface="Symbol" panose="05050102010706020507" pitchFamily="18" charset="2"/>
                </a:rPr>
                <a:t>++</a:t>
              </a:r>
              <a:endParaRPr sz="1600" b="1" dirty="0">
                <a:solidFill>
                  <a:srgbClr val="5B9BD5"/>
                </a:solidFill>
                <a:latin typeface="Helvetica"/>
                <a:sym typeface="Helvetica"/>
              </a:endParaRPr>
            </a:p>
          </p:txBody>
        </p:sp>
        <p:sp>
          <p:nvSpPr>
            <p:cNvPr id="32" name="TextBox 31">
              <a:extLst>
                <a:ext uri="{FF2B5EF4-FFF2-40B4-BE49-F238E27FC236}">
                  <a16:creationId xmlns:a16="http://schemas.microsoft.com/office/drawing/2014/main" id="{F76122F2-8095-4C43-8368-22051E00E58F}"/>
                </a:ext>
              </a:extLst>
            </p:cNvPr>
            <p:cNvSpPr txBox="1"/>
            <p:nvPr/>
          </p:nvSpPr>
          <p:spPr>
            <a:xfrm>
              <a:off x="852467" y="4177315"/>
              <a:ext cx="2838341" cy="307777"/>
            </a:xfrm>
            <a:prstGeom prst="rect">
              <a:avLst/>
            </a:prstGeom>
            <a:noFill/>
          </p:spPr>
          <p:txBody>
            <a:bodyPr wrap="none" rtlCol="0">
              <a:spAutoFit/>
            </a:bodyPr>
            <a:lstStyle/>
            <a:p>
              <a:pPr defTabSz="457063"/>
              <a:r>
                <a:rPr lang="en-US" sz="1400" b="1" i="1" dirty="0">
                  <a:solidFill>
                    <a:srgbClr val="0070C0"/>
                  </a:solidFill>
                  <a:latin typeface="Calibri" panose="020F0502020204030204"/>
                </a:rPr>
                <a:t>PRC 103, L02201 (2021) asymmetry</a:t>
              </a:r>
              <a:r>
                <a:rPr lang="en-US" sz="1400" b="1" i="1" dirty="0">
                  <a:solidFill>
                    <a:prstClr val="black"/>
                  </a:solidFill>
                  <a:latin typeface="Calibri" panose="020F0502020204030204"/>
                </a:rPr>
                <a:t> </a:t>
              </a:r>
              <a:endParaRPr lang="en-US" sz="1400" b="1" i="1" dirty="0">
                <a:solidFill>
                  <a:prstClr val="black"/>
                </a:solidFill>
                <a:latin typeface="Symbol" pitchFamily="2" charset="2"/>
              </a:endParaRPr>
            </a:p>
          </p:txBody>
        </p:sp>
        <p:sp>
          <p:nvSpPr>
            <p:cNvPr id="33" name="TextBox 32">
              <a:extLst>
                <a:ext uri="{FF2B5EF4-FFF2-40B4-BE49-F238E27FC236}">
                  <a16:creationId xmlns:a16="http://schemas.microsoft.com/office/drawing/2014/main" id="{BC932090-EAE0-4051-BEF1-72E8CD918C76}"/>
                </a:ext>
              </a:extLst>
            </p:cNvPr>
            <p:cNvSpPr txBox="1"/>
            <p:nvPr/>
          </p:nvSpPr>
          <p:spPr>
            <a:xfrm>
              <a:off x="2358850" y="5153466"/>
              <a:ext cx="813043" cy="338554"/>
            </a:xfrm>
            <a:prstGeom prst="rect">
              <a:avLst/>
            </a:prstGeom>
            <a:noFill/>
          </p:spPr>
          <p:txBody>
            <a:bodyPr wrap="none" rtlCol="0">
              <a:spAutoFit/>
            </a:bodyPr>
            <a:lstStyle/>
            <a:p>
              <a:pPr defTabSz="457063"/>
              <a:r>
                <a:rPr lang="en-US" sz="1600" b="1" i="1" dirty="0">
                  <a:solidFill>
                    <a:srgbClr val="C00000"/>
                  </a:solidFill>
                  <a:latin typeface="Calibri" panose="020F0502020204030204"/>
                </a:rPr>
                <a:t>natural</a:t>
              </a:r>
            </a:p>
          </p:txBody>
        </p:sp>
        <p:sp>
          <p:nvSpPr>
            <p:cNvPr id="34" name="TextBox 33">
              <a:extLst>
                <a:ext uri="{FF2B5EF4-FFF2-40B4-BE49-F238E27FC236}">
                  <a16:creationId xmlns:a16="http://schemas.microsoft.com/office/drawing/2014/main" id="{F17434DF-327E-4585-917A-30D8DF9E4D88}"/>
                </a:ext>
              </a:extLst>
            </p:cNvPr>
            <p:cNvSpPr txBox="1"/>
            <p:nvPr/>
          </p:nvSpPr>
          <p:spPr>
            <a:xfrm>
              <a:off x="645122" y="5190981"/>
              <a:ext cx="1031051" cy="338554"/>
            </a:xfrm>
            <a:prstGeom prst="rect">
              <a:avLst/>
            </a:prstGeom>
            <a:noFill/>
          </p:spPr>
          <p:txBody>
            <a:bodyPr wrap="none" rtlCol="0">
              <a:spAutoFit/>
            </a:bodyPr>
            <a:lstStyle/>
            <a:p>
              <a:pPr defTabSz="457063"/>
              <a:r>
                <a:rPr lang="en-US" sz="1600" b="1" i="1" dirty="0">
                  <a:solidFill>
                    <a:srgbClr val="C00000"/>
                  </a:solidFill>
                  <a:latin typeface="Calibri" panose="020F0502020204030204"/>
                </a:rPr>
                <a:t>unnatural</a:t>
              </a:r>
            </a:p>
          </p:txBody>
        </p:sp>
      </p:grpSp>
      <p:grpSp>
        <p:nvGrpSpPr>
          <p:cNvPr id="35" name="Group 34">
            <a:extLst>
              <a:ext uri="{FF2B5EF4-FFF2-40B4-BE49-F238E27FC236}">
                <a16:creationId xmlns:a16="http://schemas.microsoft.com/office/drawing/2014/main" id="{77519127-0045-4D02-95BA-87DCC18F08F5}"/>
              </a:ext>
            </a:extLst>
          </p:cNvPr>
          <p:cNvGrpSpPr/>
          <p:nvPr/>
        </p:nvGrpSpPr>
        <p:grpSpPr>
          <a:xfrm>
            <a:off x="3745536" y="2261748"/>
            <a:ext cx="3138383" cy="2439381"/>
            <a:chOff x="7814605" y="4184068"/>
            <a:chExt cx="3139201" cy="2440016"/>
          </a:xfrm>
        </p:grpSpPr>
        <p:pic>
          <p:nvPicPr>
            <p:cNvPr id="36" name="Picture 35">
              <a:extLst>
                <a:ext uri="{FF2B5EF4-FFF2-40B4-BE49-F238E27FC236}">
                  <a16:creationId xmlns:a16="http://schemas.microsoft.com/office/drawing/2014/main" id="{6A56FE0B-EC00-49EB-B9EC-26D5CD3E97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4605" y="4485092"/>
              <a:ext cx="3013099" cy="2138992"/>
            </a:xfrm>
            <a:prstGeom prst="rect">
              <a:avLst/>
            </a:prstGeom>
          </p:spPr>
        </p:pic>
        <p:sp>
          <p:nvSpPr>
            <p:cNvPr id="37" name="TextBox 36">
              <a:extLst>
                <a:ext uri="{FF2B5EF4-FFF2-40B4-BE49-F238E27FC236}">
                  <a16:creationId xmlns:a16="http://schemas.microsoft.com/office/drawing/2014/main" id="{1AD8337D-E460-4AC2-963A-5191289A8CA2}"/>
                </a:ext>
              </a:extLst>
            </p:cNvPr>
            <p:cNvSpPr txBox="1"/>
            <p:nvPr/>
          </p:nvSpPr>
          <p:spPr>
            <a:xfrm>
              <a:off x="7879660" y="4184068"/>
              <a:ext cx="3074146" cy="307777"/>
            </a:xfrm>
            <a:prstGeom prst="rect">
              <a:avLst/>
            </a:prstGeom>
            <a:noFill/>
          </p:spPr>
          <p:txBody>
            <a:bodyPr wrap="square" rtlCol="0">
              <a:spAutoFit/>
            </a:bodyPr>
            <a:lstStyle/>
            <a:p>
              <a:pPr defTabSz="457063"/>
              <a:r>
                <a:rPr lang="en-US" sz="1400" b="1" i="1" dirty="0">
                  <a:solidFill>
                    <a:srgbClr val="0070C0"/>
                  </a:solidFill>
                  <a:latin typeface="Calibri" panose="020F0502020204030204"/>
                </a:rPr>
                <a:t>PRC 105, 035201 (2022) SDME, </a:t>
              </a:r>
              <a:r>
                <a:rPr lang="en-US" sz="1400" b="1" i="1" dirty="0" err="1">
                  <a:solidFill>
                    <a:srgbClr val="0070C0"/>
                  </a:solidFill>
                  <a:latin typeface="Calibri" panose="020F0502020204030204"/>
                </a:rPr>
                <a:t>asymm</a:t>
              </a:r>
              <a:r>
                <a:rPr lang="en-US" sz="1400" b="1" i="1" dirty="0">
                  <a:solidFill>
                    <a:srgbClr val="0070C0"/>
                  </a:solidFill>
                  <a:latin typeface="Calibri" panose="020F0502020204030204"/>
                </a:rPr>
                <a:t>. </a:t>
              </a:r>
              <a:r>
                <a:rPr lang="en-US" sz="1400" b="1" i="1" dirty="0">
                  <a:solidFill>
                    <a:prstClr val="black"/>
                  </a:solidFill>
                  <a:latin typeface="Calibri" panose="020F0502020204030204"/>
                </a:rPr>
                <a:t> </a:t>
              </a:r>
              <a:endParaRPr lang="en-US" sz="1400" b="1" i="1" dirty="0">
                <a:solidFill>
                  <a:prstClr val="black"/>
                </a:solidFill>
                <a:latin typeface="Symbol" pitchFamily="2" charset="2"/>
              </a:endParaRPr>
            </a:p>
          </p:txBody>
        </p:sp>
        <p:sp>
          <p:nvSpPr>
            <p:cNvPr id="38" name="ɣ p → p + π0 η…">
              <a:extLst>
                <a:ext uri="{FF2B5EF4-FFF2-40B4-BE49-F238E27FC236}">
                  <a16:creationId xmlns:a16="http://schemas.microsoft.com/office/drawing/2014/main" id="{03E91C92-B24C-4684-B4B0-FC3AB91264F2}"/>
                </a:ext>
              </a:extLst>
            </p:cNvPr>
            <p:cNvSpPr txBox="1"/>
            <p:nvPr/>
          </p:nvSpPr>
          <p:spPr>
            <a:xfrm>
              <a:off x="8548030" y="5198285"/>
              <a:ext cx="1542833" cy="293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0" tIns="35710" rIns="35710" bIns="35710" anchor="ctr">
              <a:spAutoFit/>
            </a:bodyPr>
            <a:lstStyle/>
            <a:p>
              <a:pPr defTabSz="457063">
                <a:lnSpc>
                  <a:spcPct val="90000"/>
                </a:lnSpc>
                <a:defRPr sz="3200" b="1">
                  <a:solidFill>
                    <a:srgbClr val="5B9BD5"/>
                  </a:solidFill>
                  <a:latin typeface="Helvetica"/>
                  <a:ea typeface="Helvetica"/>
                  <a:cs typeface="Helvetica"/>
                  <a:sym typeface="Helvetica"/>
                </a:defRPr>
              </a:pPr>
              <a:r>
                <a:rPr lang="en-US" sz="1600" b="1" dirty="0">
                  <a:solidFill>
                    <a:srgbClr val="5B9BD5"/>
                  </a:solidFill>
                  <a:latin typeface="Helvetica"/>
                  <a:sym typeface="Symbol" panose="05050102010706020507" pitchFamily="18" charset="2"/>
                </a:rPr>
                <a:t></a:t>
              </a:r>
              <a:r>
                <a:rPr lang="en-US" sz="1600" b="1" dirty="0" err="1">
                  <a:solidFill>
                    <a:srgbClr val="5B9BD5"/>
                  </a:solidFill>
                  <a:latin typeface="Helvetica"/>
                  <a:sym typeface="Symbol" panose="05050102010706020507" pitchFamily="18" charset="2"/>
                </a:rPr>
                <a:t>pK</a:t>
              </a:r>
              <a:r>
                <a:rPr lang="en-US" sz="1600" b="1" baseline="30000" dirty="0">
                  <a:solidFill>
                    <a:srgbClr val="5B9BD5"/>
                  </a:solidFill>
                  <a:latin typeface="Helvetica"/>
                  <a:sym typeface="Symbol" panose="05050102010706020507" pitchFamily="18" charset="2"/>
                </a:rPr>
                <a:t>+</a:t>
              </a:r>
              <a:r>
                <a:rPr lang="en-US" sz="1600" b="1" dirty="0">
                  <a:solidFill>
                    <a:srgbClr val="5B9BD5"/>
                  </a:solidFill>
                  <a:latin typeface="Helvetica"/>
                  <a:sym typeface="Symbol" panose="05050102010706020507" pitchFamily="18" charset="2"/>
                </a:rPr>
                <a:t>(1520</a:t>
              </a:r>
              <a:r>
                <a:rPr lang="en-US" sz="1600" b="1" baseline="30000" dirty="0">
                  <a:solidFill>
                    <a:srgbClr val="5B9BD5"/>
                  </a:solidFill>
                  <a:latin typeface="Helvetica"/>
                  <a:sym typeface="Symbol" panose="05050102010706020507" pitchFamily="18" charset="2"/>
                </a:rPr>
                <a:t>)</a:t>
              </a:r>
              <a:endParaRPr sz="1600" b="1" dirty="0">
                <a:solidFill>
                  <a:srgbClr val="5B9BD5"/>
                </a:solidFill>
                <a:latin typeface="Helvetica"/>
                <a:sym typeface="Helvetica"/>
              </a:endParaRPr>
            </a:p>
          </p:txBody>
        </p:sp>
      </p:grpSp>
      <p:pic>
        <p:nvPicPr>
          <p:cNvPr id="9" name="Picture 8">
            <a:extLst>
              <a:ext uri="{FF2B5EF4-FFF2-40B4-BE49-F238E27FC236}">
                <a16:creationId xmlns:a16="http://schemas.microsoft.com/office/drawing/2014/main" id="{3239F557-FA27-45DB-B7EC-C3EE6BE691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8526" y="2576197"/>
            <a:ext cx="3990001" cy="2232815"/>
          </a:xfrm>
          <a:prstGeom prst="rect">
            <a:avLst/>
          </a:prstGeom>
        </p:spPr>
      </p:pic>
      <p:sp>
        <p:nvSpPr>
          <p:cNvPr id="39" name="TextBox 38">
            <a:extLst>
              <a:ext uri="{FF2B5EF4-FFF2-40B4-BE49-F238E27FC236}">
                <a16:creationId xmlns:a16="http://schemas.microsoft.com/office/drawing/2014/main" id="{32F9356D-AD43-4B05-8641-FDE08D067D87}"/>
              </a:ext>
            </a:extLst>
          </p:cNvPr>
          <p:cNvSpPr txBox="1"/>
          <p:nvPr/>
        </p:nvSpPr>
        <p:spPr>
          <a:xfrm>
            <a:off x="7396282" y="2283107"/>
            <a:ext cx="2878821" cy="307697"/>
          </a:xfrm>
          <a:prstGeom prst="rect">
            <a:avLst/>
          </a:prstGeom>
          <a:noFill/>
        </p:spPr>
        <p:txBody>
          <a:bodyPr wrap="none" rtlCol="0">
            <a:spAutoFit/>
          </a:bodyPr>
          <a:lstStyle/>
          <a:p>
            <a:pPr defTabSz="457063"/>
            <a:r>
              <a:rPr lang="en-US" sz="1400" b="1" i="1" dirty="0">
                <a:solidFill>
                  <a:srgbClr val="0070C0"/>
                </a:solidFill>
                <a:latin typeface="Calibri" panose="020F0502020204030204"/>
              </a:rPr>
              <a:t>2109.13439 (2021) search for axion </a:t>
            </a:r>
            <a:r>
              <a:rPr lang="en-US" sz="1400" b="1" i="1" dirty="0">
                <a:solidFill>
                  <a:prstClr val="black"/>
                </a:solidFill>
                <a:latin typeface="Calibri" panose="020F0502020204030204"/>
              </a:rPr>
              <a:t> </a:t>
            </a:r>
            <a:endParaRPr lang="en-US" sz="1400" b="1" i="1" dirty="0">
              <a:solidFill>
                <a:prstClr val="black"/>
              </a:solidFill>
              <a:latin typeface="Symbol" pitchFamily="2" charset="2"/>
            </a:endParaRPr>
          </a:p>
        </p:txBody>
      </p:sp>
      <p:sp>
        <p:nvSpPr>
          <p:cNvPr id="40" name="ɣ p → p + π0 η…">
            <a:extLst>
              <a:ext uri="{FF2B5EF4-FFF2-40B4-BE49-F238E27FC236}">
                <a16:creationId xmlns:a16="http://schemas.microsoft.com/office/drawing/2014/main" id="{B48FF1E1-8A54-47EC-BFB0-CC87D3CB35E9}"/>
              </a:ext>
            </a:extLst>
          </p:cNvPr>
          <p:cNvSpPr txBox="1"/>
          <p:nvPr/>
        </p:nvSpPr>
        <p:spPr>
          <a:xfrm>
            <a:off x="10809130" y="3299324"/>
            <a:ext cx="1222494" cy="515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0" tIns="35710" rIns="35710" bIns="35710" anchor="ctr">
            <a:spAutoFit/>
          </a:bodyPr>
          <a:lstStyle/>
          <a:p>
            <a:pPr defTabSz="457063">
              <a:lnSpc>
                <a:spcPct val="90000"/>
              </a:lnSpc>
              <a:defRPr sz="3200" b="1">
                <a:solidFill>
                  <a:srgbClr val="5B9BD5"/>
                </a:solidFill>
                <a:latin typeface="Helvetica"/>
                <a:ea typeface="Helvetica"/>
                <a:cs typeface="Helvetica"/>
                <a:sym typeface="Helvetica"/>
              </a:defRPr>
            </a:pPr>
            <a:r>
              <a:rPr lang="en-US" sz="1600" b="1" dirty="0">
                <a:solidFill>
                  <a:srgbClr val="5B9BD5"/>
                </a:solidFill>
                <a:latin typeface="Helvetica"/>
                <a:sym typeface="Symbol" panose="05050102010706020507" pitchFamily="18" charset="2"/>
              </a:rPr>
              <a:t></a:t>
            </a:r>
            <a:r>
              <a:rPr lang="en-US" sz="1600" b="1" dirty="0" err="1">
                <a:solidFill>
                  <a:srgbClr val="5B9BD5"/>
                </a:solidFill>
                <a:latin typeface="Helvetica"/>
                <a:sym typeface="Symbol" panose="05050102010706020507" pitchFamily="18" charset="2"/>
              </a:rPr>
              <a:t>pp</a:t>
            </a:r>
            <a:r>
              <a:rPr lang="en-US" sz="1600" b="1" dirty="0">
                <a:solidFill>
                  <a:srgbClr val="5B9BD5"/>
                </a:solidFill>
                <a:latin typeface="Helvetica"/>
                <a:sym typeface="Symbol" panose="05050102010706020507" pitchFamily="18" charset="2"/>
              </a:rPr>
              <a:t></a:t>
            </a:r>
            <a:r>
              <a:rPr lang="en-US" sz="1600" b="1" baseline="30000" dirty="0">
                <a:solidFill>
                  <a:srgbClr val="5B9BD5"/>
                </a:solidFill>
                <a:latin typeface="Helvetica"/>
                <a:sym typeface="Symbol" panose="05050102010706020507" pitchFamily="18" charset="2"/>
              </a:rPr>
              <a:t>-</a:t>
            </a:r>
            <a:r>
              <a:rPr lang="en-US" sz="1600" b="1" dirty="0">
                <a:solidFill>
                  <a:srgbClr val="5B9BD5"/>
                </a:solidFill>
                <a:latin typeface="Helvetica"/>
                <a:sym typeface="Symbol" panose="05050102010706020507" pitchFamily="18" charset="2"/>
              </a:rPr>
              <a:t></a:t>
            </a:r>
            <a:r>
              <a:rPr lang="en-US" sz="1600" b="1" baseline="30000" dirty="0">
                <a:solidFill>
                  <a:srgbClr val="5B9BD5"/>
                </a:solidFill>
                <a:latin typeface="Helvetica"/>
                <a:sym typeface="Symbol" panose="05050102010706020507" pitchFamily="18" charset="2"/>
              </a:rPr>
              <a:t>+</a:t>
            </a:r>
            <a:r>
              <a:rPr lang="en-US" sz="1600" b="1" dirty="0">
                <a:solidFill>
                  <a:srgbClr val="5B9BD5"/>
                </a:solidFill>
                <a:latin typeface="Helvetica"/>
                <a:sym typeface="Symbol" panose="05050102010706020507" pitchFamily="18" charset="2"/>
              </a:rPr>
              <a:t></a:t>
            </a:r>
            <a:r>
              <a:rPr lang="en-US" sz="1600" b="1" baseline="30000" dirty="0">
                <a:solidFill>
                  <a:srgbClr val="5B9BD5"/>
                </a:solidFill>
                <a:latin typeface="Helvetica"/>
                <a:sym typeface="Symbol" panose="05050102010706020507" pitchFamily="18" charset="2"/>
              </a:rPr>
              <a:t>+</a:t>
            </a:r>
          </a:p>
          <a:p>
            <a:pPr defTabSz="457063">
              <a:lnSpc>
                <a:spcPct val="90000"/>
              </a:lnSpc>
              <a:defRPr sz="3200" b="1">
                <a:solidFill>
                  <a:srgbClr val="5B9BD5"/>
                </a:solidFill>
                <a:latin typeface="Helvetica"/>
                <a:ea typeface="Helvetica"/>
                <a:cs typeface="Helvetica"/>
                <a:sym typeface="Helvetica"/>
              </a:defRPr>
            </a:pPr>
            <a:r>
              <a:rPr lang="en-US" sz="1600" b="1" dirty="0">
                <a:solidFill>
                  <a:srgbClr val="5B9BD5"/>
                </a:solidFill>
                <a:latin typeface="Helvetica"/>
                <a:sym typeface="Symbol" panose="05050102010706020507" pitchFamily="18" charset="2"/>
              </a:rPr>
              <a:t></a:t>
            </a:r>
            <a:r>
              <a:rPr lang="en-US" sz="1600" b="1" dirty="0" err="1">
                <a:solidFill>
                  <a:srgbClr val="5B9BD5"/>
                </a:solidFill>
                <a:latin typeface="Helvetica"/>
                <a:sym typeface="Symbol" panose="05050102010706020507" pitchFamily="18" charset="2"/>
              </a:rPr>
              <a:t>pp</a:t>
            </a:r>
            <a:r>
              <a:rPr lang="en-US" sz="1600" b="1" dirty="0">
                <a:solidFill>
                  <a:srgbClr val="5B9BD5"/>
                </a:solidFill>
                <a:latin typeface="Helvetica"/>
                <a:sym typeface="Symbol" panose="05050102010706020507" pitchFamily="18" charset="2"/>
              </a:rPr>
              <a:t></a:t>
            </a:r>
            <a:endParaRPr lang="en-US" sz="1600" b="1" baseline="30000" dirty="0">
              <a:solidFill>
                <a:srgbClr val="5B9BD5"/>
              </a:solidFill>
              <a:latin typeface="Helvetica"/>
              <a:sym typeface="Symbol" panose="05050102010706020507" pitchFamily="18" charset="2"/>
            </a:endParaRPr>
          </a:p>
        </p:txBody>
      </p:sp>
      <p:sp>
        <p:nvSpPr>
          <p:cNvPr id="41" name="ɣ p → p + π0 η…">
            <a:extLst>
              <a:ext uri="{FF2B5EF4-FFF2-40B4-BE49-F238E27FC236}">
                <a16:creationId xmlns:a16="http://schemas.microsoft.com/office/drawing/2014/main" id="{EFA58199-3311-4C48-B043-4B7B9C1B7D58}"/>
              </a:ext>
            </a:extLst>
          </p:cNvPr>
          <p:cNvSpPr txBox="1"/>
          <p:nvPr/>
        </p:nvSpPr>
        <p:spPr>
          <a:xfrm>
            <a:off x="10779945" y="2845445"/>
            <a:ext cx="1222494" cy="2198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0" tIns="35710" rIns="35710" bIns="35710" anchor="ctr">
            <a:spAutoFit/>
          </a:bodyPr>
          <a:lstStyle/>
          <a:p>
            <a:pPr defTabSz="457063">
              <a:lnSpc>
                <a:spcPct val="90000"/>
              </a:lnSpc>
              <a:defRPr sz="3200" b="1">
                <a:solidFill>
                  <a:srgbClr val="5B9BD5"/>
                </a:solidFill>
                <a:latin typeface="Helvetica"/>
                <a:ea typeface="Helvetica"/>
                <a:cs typeface="Helvetica"/>
                <a:sym typeface="Helvetica"/>
              </a:defRPr>
            </a:pPr>
            <a:endParaRPr lang="en-US" sz="1600" b="1" baseline="30000" dirty="0">
              <a:solidFill>
                <a:srgbClr val="5B9BD5"/>
              </a:solidFill>
              <a:latin typeface="Helvetica"/>
              <a:sym typeface="Symbol" panose="05050102010706020507" pitchFamily="18" charset="2"/>
            </a:endParaRPr>
          </a:p>
        </p:txBody>
      </p:sp>
      <p:sp>
        <p:nvSpPr>
          <p:cNvPr id="43" name="ɣ p → p + π0 η…">
            <a:extLst>
              <a:ext uri="{FF2B5EF4-FFF2-40B4-BE49-F238E27FC236}">
                <a16:creationId xmlns:a16="http://schemas.microsoft.com/office/drawing/2014/main" id="{16097FB3-B685-40F3-BEEB-7F43D1AB3889}"/>
              </a:ext>
            </a:extLst>
          </p:cNvPr>
          <p:cNvSpPr txBox="1"/>
          <p:nvPr/>
        </p:nvSpPr>
        <p:spPr>
          <a:xfrm>
            <a:off x="7511032" y="5635992"/>
            <a:ext cx="1222494" cy="3675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0" tIns="35710" rIns="35710" bIns="35710" anchor="ctr">
            <a:spAutoFit/>
          </a:bodyPr>
          <a:lstStyle/>
          <a:p>
            <a:pPr defTabSz="457063">
              <a:lnSpc>
                <a:spcPct val="90000"/>
              </a:lnSpc>
              <a:defRPr sz="3200" b="1">
                <a:solidFill>
                  <a:srgbClr val="5B9BD5"/>
                </a:solidFill>
                <a:latin typeface="Helvetica"/>
                <a:ea typeface="Helvetica"/>
                <a:cs typeface="Helvetica"/>
                <a:sym typeface="Helvetica"/>
              </a:defRPr>
            </a:pPr>
            <a:endParaRPr lang="en-US" sz="3199" b="1" baseline="30000" dirty="0">
              <a:solidFill>
                <a:srgbClr val="5B9BD5"/>
              </a:solidFill>
              <a:latin typeface="Helvetica"/>
              <a:sym typeface="Symbol" panose="05050102010706020507" pitchFamily="18" charset="2"/>
            </a:endParaRPr>
          </a:p>
        </p:txBody>
      </p:sp>
      <p:sp>
        <p:nvSpPr>
          <p:cNvPr id="45" name="TextBox 44">
            <a:extLst>
              <a:ext uri="{FF2B5EF4-FFF2-40B4-BE49-F238E27FC236}">
                <a16:creationId xmlns:a16="http://schemas.microsoft.com/office/drawing/2014/main" id="{A3381F94-A07A-457A-8270-A2DD72DE8BAA}"/>
              </a:ext>
            </a:extLst>
          </p:cNvPr>
          <p:cNvSpPr txBox="1"/>
          <p:nvPr/>
        </p:nvSpPr>
        <p:spPr>
          <a:xfrm>
            <a:off x="10772640" y="2863230"/>
            <a:ext cx="1354826" cy="338466"/>
          </a:xfrm>
          <a:prstGeom prst="rect">
            <a:avLst/>
          </a:prstGeom>
          <a:noFill/>
        </p:spPr>
        <p:txBody>
          <a:bodyPr wrap="none" rtlCol="0">
            <a:spAutoFit/>
          </a:bodyPr>
          <a:lstStyle/>
          <a:p>
            <a:pPr defTabSz="457063"/>
            <a:r>
              <a:rPr lang="en-US" sz="1600" b="1" dirty="0">
                <a:solidFill>
                  <a:prstClr val="black"/>
                </a:solidFill>
                <a:latin typeface="Calibri" panose="020F0502020204030204"/>
              </a:rPr>
              <a:t>Axion search</a:t>
            </a:r>
            <a:r>
              <a:rPr lang="en-US" sz="1400" b="1" dirty="0">
                <a:solidFill>
                  <a:prstClr val="black"/>
                </a:solidFill>
                <a:latin typeface="Calibri" panose="020F0502020204030204"/>
              </a:rPr>
              <a:t>  </a:t>
            </a:r>
            <a:endParaRPr lang="en-US" sz="1400" b="1" dirty="0">
              <a:solidFill>
                <a:prstClr val="black"/>
              </a:solidFill>
              <a:latin typeface="Symbol" pitchFamily="2" charset="2"/>
            </a:endParaRPr>
          </a:p>
        </p:txBody>
      </p:sp>
      <p:sp>
        <p:nvSpPr>
          <p:cNvPr id="47" name="TextBox 46">
            <a:extLst>
              <a:ext uri="{FF2B5EF4-FFF2-40B4-BE49-F238E27FC236}">
                <a16:creationId xmlns:a16="http://schemas.microsoft.com/office/drawing/2014/main" id="{2DD7149A-8A98-467F-AA07-240BF8FEA5D2}"/>
              </a:ext>
            </a:extLst>
          </p:cNvPr>
          <p:cNvSpPr txBox="1"/>
          <p:nvPr/>
        </p:nvSpPr>
        <p:spPr>
          <a:xfrm>
            <a:off x="7578770" y="4257247"/>
            <a:ext cx="1831371" cy="338466"/>
          </a:xfrm>
          <a:prstGeom prst="rect">
            <a:avLst/>
          </a:prstGeom>
          <a:noFill/>
        </p:spPr>
        <p:txBody>
          <a:bodyPr wrap="none" rtlCol="0">
            <a:spAutoFit/>
          </a:bodyPr>
          <a:lstStyle/>
          <a:p>
            <a:pPr defTabSz="457063"/>
            <a:r>
              <a:rPr lang="en-US" sz="1600" b="1" dirty="0" err="1">
                <a:solidFill>
                  <a:prstClr val="black"/>
                </a:solidFill>
                <a:latin typeface="Calibri" panose="020F0502020204030204"/>
              </a:rPr>
              <a:t>GlueX</a:t>
            </a:r>
            <a:r>
              <a:rPr lang="en-US" sz="1600" b="1" dirty="0">
                <a:solidFill>
                  <a:prstClr val="black"/>
                </a:solidFill>
                <a:latin typeface="Calibri" panose="020F0502020204030204"/>
              </a:rPr>
              <a:t> limit (in red)</a:t>
            </a:r>
            <a:r>
              <a:rPr lang="en-US" sz="1400" b="1" dirty="0">
                <a:solidFill>
                  <a:prstClr val="black"/>
                </a:solidFill>
                <a:latin typeface="Calibri" panose="020F0502020204030204"/>
              </a:rPr>
              <a:t> </a:t>
            </a:r>
            <a:endParaRPr lang="en-US" sz="1400" b="1" dirty="0">
              <a:solidFill>
                <a:prstClr val="black"/>
              </a:solidFill>
              <a:latin typeface="Symbol" pitchFamily="2" charset="2"/>
            </a:endParaRPr>
          </a:p>
        </p:txBody>
      </p:sp>
      <p:sp>
        <p:nvSpPr>
          <p:cNvPr id="48" name="TextBox 47">
            <a:extLst>
              <a:ext uri="{FF2B5EF4-FFF2-40B4-BE49-F238E27FC236}">
                <a16:creationId xmlns:a16="http://schemas.microsoft.com/office/drawing/2014/main" id="{3BC1DEDA-A080-4CCB-95EB-9CD2458D9975}"/>
              </a:ext>
            </a:extLst>
          </p:cNvPr>
          <p:cNvSpPr txBox="1"/>
          <p:nvPr/>
        </p:nvSpPr>
        <p:spPr>
          <a:xfrm>
            <a:off x="100781" y="5204382"/>
            <a:ext cx="4194609" cy="1230722"/>
          </a:xfrm>
          <a:prstGeom prst="rect">
            <a:avLst/>
          </a:prstGeom>
          <a:noFill/>
        </p:spPr>
        <p:txBody>
          <a:bodyPr wrap="square" rtlCol="0">
            <a:spAutoFit/>
          </a:bodyPr>
          <a:lstStyle/>
          <a:p>
            <a:pPr defTabSz="457063"/>
            <a:r>
              <a:rPr lang="en-US" sz="2000" b="1" u="sng" dirty="0">
                <a:solidFill>
                  <a:schemeClr val="accent6">
                    <a:lumMod val="75000"/>
                  </a:schemeClr>
                </a:solidFill>
                <a:latin typeface="Calibri" panose="020F0502020204030204"/>
              </a:rPr>
              <a:t>Status of search for hybrid mesons</a:t>
            </a:r>
          </a:p>
          <a:p>
            <a:pPr marL="285664" indent="-285664" defTabSz="457063">
              <a:buFont typeface="Arial" panose="020B0604020202020204" pitchFamily="34" charset="0"/>
              <a:buChar char="•"/>
            </a:pPr>
            <a:r>
              <a:rPr lang="en-US" sz="1799" dirty="0">
                <a:solidFill>
                  <a:prstClr val="black"/>
                </a:solidFill>
                <a:latin typeface="Calibri" panose="020F0502020204030204"/>
              </a:rPr>
              <a:t>Reviewed in 2021</a:t>
            </a:r>
          </a:p>
          <a:p>
            <a:pPr marL="285664" indent="-285664" defTabSz="457063">
              <a:buFont typeface="Arial" panose="020B0604020202020204" pitchFamily="34" charset="0"/>
              <a:buChar char="•"/>
            </a:pPr>
            <a:r>
              <a:rPr lang="en-US" sz="1799" dirty="0">
                <a:solidFill>
                  <a:prstClr val="black"/>
                </a:solidFill>
                <a:latin typeface="Calibri" panose="020F0502020204030204"/>
              </a:rPr>
              <a:t>Prerequisites: SDME, cross sections, </a:t>
            </a:r>
            <a:r>
              <a:rPr lang="en-US" sz="1799" dirty="0">
                <a:solidFill>
                  <a:srgbClr val="70AD47">
                    <a:lumMod val="75000"/>
                  </a:srgbClr>
                </a:solidFill>
                <a:latin typeface="Calibri" panose="020F0502020204030204"/>
              </a:rPr>
              <a:t>PWA of known resonances – in progress</a:t>
            </a:r>
            <a:endParaRPr lang="en-US" sz="1799" dirty="0">
              <a:solidFill>
                <a:prstClr val="black"/>
              </a:solidFill>
              <a:latin typeface="Calibri" panose="020F0502020204030204"/>
            </a:endParaRPr>
          </a:p>
        </p:txBody>
      </p:sp>
      <p:pic>
        <p:nvPicPr>
          <p:cNvPr id="49" name="Picture 48" descr="Diagram&#10;&#10;Description automatically generated">
            <a:extLst>
              <a:ext uri="{FF2B5EF4-FFF2-40B4-BE49-F238E27FC236}">
                <a16:creationId xmlns:a16="http://schemas.microsoft.com/office/drawing/2014/main" id="{00FCE44A-451C-4C1C-BE0C-2E443DC58419}"/>
              </a:ext>
            </a:extLst>
          </p:cNvPr>
          <p:cNvPicPr>
            <a:picLocks noChangeAspect="1"/>
          </p:cNvPicPr>
          <p:nvPr/>
        </p:nvPicPr>
        <p:blipFill>
          <a:blip r:embed="rId7"/>
          <a:stretch>
            <a:fillRect/>
          </a:stretch>
        </p:blipFill>
        <p:spPr>
          <a:xfrm>
            <a:off x="4334458" y="4595714"/>
            <a:ext cx="2235362" cy="2138435"/>
          </a:xfrm>
          <a:prstGeom prst="rect">
            <a:avLst/>
          </a:prstGeom>
        </p:spPr>
      </p:pic>
      <p:sp>
        <p:nvSpPr>
          <p:cNvPr id="50" name="TextBox 49">
            <a:extLst>
              <a:ext uri="{FF2B5EF4-FFF2-40B4-BE49-F238E27FC236}">
                <a16:creationId xmlns:a16="http://schemas.microsoft.com/office/drawing/2014/main" id="{EB661FE2-6F73-4B81-B61E-DF9B56FE2115}"/>
              </a:ext>
            </a:extLst>
          </p:cNvPr>
          <p:cNvSpPr txBox="1"/>
          <p:nvPr/>
        </p:nvSpPr>
        <p:spPr>
          <a:xfrm>
            <a:off x="6608890" y="5102100"/>
            <a:ext cx="2573371" cy="923090"/>
          </a:xfrm>
          <a:prstGeom prst="rect">
            <a:avLst/>
          </a:prstGeom>
          <a:noFill/>
        </p:spPr>
        <p:txBody>
          <a:bodyPr wrap="square" rtlCol="0">
            <a:spAutoFit/>
          </a:bodyPr>
          <a:lstStyle/>
          <a:p>
            <a:pPr defTabSz="457063"/>
            <a:r>
              <a:rPr lang="en-US" sz="1799" i="1" dirty="0">
                <a:solidFill>
                  <a:prstClr val="black"/>
                </a:solidFill>
                <a:latin typeface="Calibri" panose="020F0502020204030204"/>
                <a:sym typeface="Symbol" panose="05050102010706020507" pitchFamily="18" charset="2"/>
              </a:rPr>
              <a:t>PWA identifies the well known  </a:t>
            </a:r>
            <a:r>
              <a:rPr lang="en-US" sz="1799" dirty="0">
                <a:solidFill>
                  <a:srgbClr val="C00000"/>
                </a:solidFill>
                <a:latin typeface="Calibri" panose="020F0502020204030204"/>
                <a:sym typeface="Symbol" panose="05050102010706020507" pitchFamily="18" charset="2"/>
              </a:rPr>
              <a:t>a</a:t>
            </a:r>
            <a:r>
              <a:rPr lang="en-US" sz="1799" baseline="-25000" dirty="0">
                <a:solidFill>
                  <a:srgbClr val="C00000"/>
                </a:solidFill>
                <a:latin typeface="Calibri" panose="020F0502020204030204"/>
                <a:sym typeface="Symbol" panose="05050102010706020507" pitchFamily="18" charset="2"/>
              </a:rPr>
              <a:t>2</a:t>
            </a:r>
            <a:r>
              <a:rPr lang="en-US" sz="1799" dirty="0">
                <a:solidFill>
                  <a:srgbClr val="C00000"/>
                </a:solidFill>
                <a:latin typeface="Calibri" panose="020F0502020204030204"/>
                <a:sym typeface="Symbol" panose="05050102010706020507" pitchFamily="18" charset="2"/>
              </a:rPr>
              <a:t>(1320)</a:t>
            </a:r>
            <a:r>
              <a:rPr lang="en-US" sz="1799" dirty="0">
                <a:solidFill>
                  <a:prstClr val="black"/>
                </a:solidFill>
                <a:latin typeface="Calibri" panose="020F0502020204030204"/>
                <a:sym typeface="Symbol" panose="05050102010706020507" pitchFamily="18" charset="2"/>
              </a:rPr>
              <a:t>:</a:t>
            </a:r>
            <a:r>
              <a:rPr lang="en-US" sz="1799" dirty="0">
                <a:solidFill>
                  <a:srgbClr val="C00000"/>
                </a:solidFill>
                <a:latin typeface="Calibri" panose="020F0502020204030204"/>
                <a:sym typeface="Symbol" panose="05050102010706020507" pitchFamily="18" charset="2"/>
              </a:rPr>
              <a:t>             </a:t>
            </a:r>
            <a:r>
              <a:rPr lang="en-US" sz="1799" dirty="0">
                <a:solidFill>
                  <a:prstClr val="black"/>
                </a:solidFill>
                <a:latin typeface="Calibri" panose="020F0502020204030204"/>
                <a:sym typeface="Symbol" panose="05050102010706020507" pitchFamily="18" charset="2"/>
              </a:rPr>
              <a:t>D waves for +/- naturality</a:t>
            </a:r>
            <a:endParaRPr lang="en-US" sz="1799" dirty="0">
              <a:solidFill>
                <a:prstClr val="black"/>
              </a:solidFill>
              <a:latin typeface="Calibri" panose="020F0502020204030204"/>
            </a:endParaRPr>
          </a:p>
        </p:txBody>
      </p:sp>
      <p:sp>
        <p:nvSpPr>
          <p:cNvPr id="51" name="ɣ p → p + π0 η…">
            <a:extLst>
              <a:ext uri="{FF2B5EF4-FFF2-40B4-BE49-F238E27FC236}">
                <a16:creationId xmlns:a16="http://schemas.microsoft.com/office/drawing/2014/main" id="{354C8C2C-AD55-41DA-8DCB-939F2C231BEB}"/>
              </a:ext>
            </a:extLst>
          </p:cNvPr>
          <p:cNvSpPr txBox="1"/>
          <p:nvPr/>
        </p:nvSpPr>
        <p:spPr>
          <a:xfrm>
            <a:off x="6095879" y="6477640"/>
            <a:ext cx="426489" cy="293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0" tIns="35710" rIns="35710" bIns="35710" anchor="ctr">
            <a:spAutoFit/>
          </a:bodyPr>
          <a:lstStyle/>
          <a:p>
            <a:pPr defTabSz="457063">
              <a:lnSpc>
                <a:spcPct val="90000"/>
              </a:lnSpc>
              <a:defRPr sz="3200" b="1">
                <a:solidFill>
                  <a:srgbClr val="5B9BD5"/>
                </a:solidFill>
                <a:latin typeface="Helvetica"/>
                <a:ea typeface="Helvetica"/>
                <a:cs typeface="Helvetica"/>
                <a:sym typeface="Helvetica"/>
              </a:defRPr>
            </a:pPr>
            <a:r>
              <a:rPr lang="en-US" sz="1600" b="1" dirty="0">
                <a:solidFill>
                  <a:srgbClr val="5B9BD5"/>
                </a:solidFill>
                <a:latin typeface="Helvetica"/>
                <a:sym typeface="Symbol" panose="05050102010706020507" pitchFamily="18" charset="2"/>
              </a:rPr>
              <a:t></a:t>
            </a:r>
            <a:r>
              <a:rPr lang="en-US" sz="1600" b="1" baseline="30000" dirty="0">
                <a:solidFill>
                  <a:srgbClr val="5B9BD5"/>
                </a:solidFill>
                <a:latin typeface="Helvetica"/>
                <a:sym typeface="Symbol" panose="05050102010706020507" pitchFamily="18" charset="2"/>
              </a:rPr>
              <a:t>0</a:t>
            </a:r>
            <a:endParaRPr sz="1600" b="1" dirty="0">
              <a:solidFill>
                <a:srgbClr val="5B9BD5"/>
              </a:solidFill>
              <a:latin typeface="Helvetica"/>
              <a:sym typeface="Helvetica"/>
            </a:endParaRPr>
          </a:p>
        </p:txBody>
      </p:sp>
      <p:sp>
        <p:nvSpPr>
          <p:cNvPr id="52" name="ɣ p → p + π0 η…">
            <a:extLst>
              <a:ext uri="{FF2B5EF4-FFF2-40B4-BE49-F238E27FC236}">
                <a16:creationId xmlns:a16="http://schemas.microsoft.com/office/drawing/2014/main" id="{C7A4D0D8-B7FE-44EB-866E-D3BE5F36C428}"/>
              </a:ext>
            </a:extLst>
          </p:cNvPr>
          <p:cNvSpPr txBox="1"/>
          <p:nvPr/>
        </p:nvSpPr>
        <p:spPr>
          <a:xfrm>
            <a:off x="5002981" y="4654828"/>
            <a:ext cx="898317" cy="293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0" tIns="35710" rIns="35710" bIns="35710" anchor="ctr">
            <a:spAutoFit/>
          </a:bodyPr>
          <a:lstStyle/>
          <a:p>
            <a:pPr defTabSz="457063">
              <a:lnSpc>
                <a:spcPct val="90000"/>
              </a:lnSpc>
              <a:defRPr sz="3200" b="1">
                <a:solidFill>
                  <a:srgbClr val="5B9BD5"/>
                </a:solidFill>
                <a:latin typeface="Helvetica"/>
                <a:ea typeface="Helvetica"/>
                <a:cs typeface="Helvetica"/>
                <a:sym typeface="Helvetica"/>
              </a:defRPr>
            </a:pPr>
            <a:r>
              <a:rPr lang="en-US" sz="1600" b="1" dirty="0">
                <a:solidFill>
                  <a:srgbClr val="C00000"/>
                </a:solidFill>
                <a:latin typeface="Helvetica"/>
                <a:sym typeface="Symbol" panose="05050102010706020507" pitchFamily="18" charset="2"/>
              </a:rPr>
              <a:t> </a:t>
            </a:r>
            <a:r>
              <a:rPr lang="en-US" sz="1400" b="1" dirty="0">
                <a:solidFill>
                  <a:srgbClr val="C00000"/>
                </a:solidFill>
                <a:latin typeface="Helvetica"/>
                <a:sym typeface="Symbol" panose="05050102010706020507" pitchFamily="18" charset="2"/>
              </a:rPr>
              <a:t>a</a:t>
            </a:r>
            <a:r>
              <a:rPr lang="en-US" sz="1400" b="1" baseline="-25000" dirty="0">
                <a:solidFill>
                  <a:srgbClr val="C00000"/>
                </a:solidFill>
                <a:latin typeface="Helvetica"/>
                <a:sym typeface="Symbol" panose="05050102010706020507" pitchFamily="18" charset="2"/>
              </a:rPr>
              <a:t>2</a:t>
            </a:r>
            <a:r>
              <a:rPr lang="en-US" sz="1400" b="1" dirty="0">
                <a:solidFill>
                  <a:srgbClr val="C00000"/>
                </a:solidFill>
                <a:latin typeface="Helvetica"/>
                <a:sym typeface="Symbol" panose="05050102010706020507" pitchFamily="18" charset="2"/>
              </a:rPr>
              <a:t>(1320)</a:t>
            </a:r>
            <a:endParaRPr sz="1400" b="1" dirty="0">
              <a:solidFill>
                <a:srgbClr val="5B9BD5"/>
              </a:solidFill>
              <a:latin typeface="Helvetica"/>
              <a:sym typeface="Helvetica"/>
            </a:endParaRPr>
          </a:p>
        </p:txBody>
      </p:sp>
      <p:pic>
        <p:nvPicPr>
          <p:cNvPr id="44" name="Picture 43">
            <a:extLst>
              <a:ext uri="{FF2B5EF4-FFF2-40B4-BE49-F238E27FC236}">
                <a16:creationId xmlns:a16="http://schemas.microsoft.com/office/drawing/2014/main" id="{7ECA3753-BEFD-6842-96EF-338C796235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82668" y="77156"/>
            <a:ext cx="1318715" cy="508524"/>
          </a:xfrm>
          <a:prstGeom prst="rect">
            <a:avLst/>
          </a:prstGeom>
        </p:spPr>
      </p:pic>
    </p:spTree>
    <p:extLst>
      <p:ext uri="{BB962C8B-B14F-4D97-AF65-F5344CB8AC3E}">
        <p14:creationId xmlns:p14="http://schemas.microsoft.com/office/powerpoint/2010/main" val="3013485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309E9-A4DB-B474-7617-47E03E04BA8D}"/>
              </a:ext>
            </a:extLst>
          </p:cNvPr>
          <p:cNvSpPr>
            <a:spLocks noGrp="1"/>
          </p:cNvSpPr>
          <p:nvPr>
            <p:ph type="title"/>
          </p:nvPr>
        </p:nvSpPr>
        <p:spPr>
          <a:xfrm>
            <a:off x="335107" y="657700"/>
            <a:ext cx="11501908" cy="458587"/>
          </a:xfrm>
        </p:spPr>
        <p:txBody>
          <a:bodyPr>
            <a:normAutofit fontScale="90000"/>
          </a:bodyPr>
          <a:lstStyle/>
          <a:p>
            <a:r>
              <a:rPr lang="en-US" sz="2800" b="0" dirty="0">
                <a:solidFill>
                  <a:srgbClr val="FF0000"/>
                </a:solidFill>
              </a:rPr>
              <a:t>Upcoming Program - examples</a:t>
            </a:r>
          </a:p>
        </p:txBody>
      </p:sp>
    </p:spTree>
    <p:extLst>
      <p:ext uri="{BB962C8B-B14F-4D97-AF65-F5344CB8AC3E}">
        <p14:creationId xmlns:p14="http://schemas.microsoft.com/office/powerpoint/2010/main" val="1748795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B4923-3C98-49A5-B192-86538933C49C}"/>
              </a:ext>
            </a:extLst>
          </p:cNvPr>
          <p:cNvSpPr>
            <a:spLocks noGrp="1"/>
          </p:cNvSpPr>
          <p:nvPr>
            <p:ph type="title"/>
          </p:nvPr>
        </p:nvSpPr>
        <p:spPr>
          <a:xfrm>
            <a:off x="153934" y="263203"/>
            <a:ext cx="11501908" cy="484748"/>
          </a:xfrm>
        </p:spPr>
        <p:txBody>
          <a:bodyPr>
            <a:noAutofit/>
          </a:bodyPr>
          <a:lstStyle/>
          <a:p>
            <a:r>
              <a:rPr lang="en-US" sz="3200" b="0" dirty="0"/>
              <a:t>SBS measures form factors at </a:t>
            </a:r>
            <a:r>
              <a:rPr lang="en-US" sz="3200" b="0" dirty="0" err="1"/>
              <a:t>unprecendented</a:t>
            </a:r>
            <a:r>
              <a:rPr lang="en-US" sz="3200" b="0" dirty="0"/>
              <a:t> Q</a:t>
            </a:r>
            <a:r>
              <a:rPr lang="en-US" sz="3200" b="0" baseline="30000" dirty="0"/>
              <a:t>2</a:t>
            </a:r>
          </a:p>
        </p:txBody>
      </p:sp>
      <p:sp>
        <p:nvSpPr>
          <p:cNvPr id="8" name="TextBox 7">
            <a:extLst>
              <a:ext uri="{FF2B5EF4-FFF2-40B4-BE49-F238E27FC236}">
                <a16:creationId xmlns:a16="http://schemas.microsoft.com/office/drawing/2014/main" id="{A4AE518E-1FF5-40F3-BD0E-EBD49538221D}"/>
              </a:ext>
            </a:extLst>
          </p:cNvPr>
          <p:cNvSpPr txBox="1"/>
          <p:nvPr/>
        </p:nvSpPr>
        <p:spPr>
          <a:xfrm>
            <a:off x="316379" y="822466"/>
            <a:ext cx="6391996" cy="461665"/>
          </a:xfrm>
          <a:prstGeom prst="rect">
            <a:avLst/>
          </a:prstGeom>
          <a:noFill/>
        </p:spPr>
        <p:txBody>
          <a:bodyPr wrap="square" rtlCol="0">
            <a:spAutoFit/>
          </a:bodyPr>
          <a:lstStyle/>
          <a:p>
            <a:pPr defTabSz="914126"/>
            <a:r>
              <a:rPr lang="en-US" sz="2400" b="1" dirty="0">
                <a:solidFill>
                  <a:schemeClr val="tx2"/>
                </a:solidFill>
                <a:latin typeface="Arial" panose="020B0604020202020204" pitchFamily="34" charset="0"/>
              </a:rPr>
              <a:t>Neutron Electromagnetic Form Factor </a:t>
            </a:r>
            <a:r>
              <a:rPr lang="en-US" sz="2400" b="1" dirty="0" err="1">
                <a:solidFill>
                  <a:schemeClr val="tx2"/>
                </a:solidFill>
                <a:latin typeface="Arial" panose="020B0604020202020204" pitchFamily="34" charset="0"/>
              </a:rPr>
              <a:t>G</a:t>
            </a:r>
            <a:r>
              <a:rPr lang="en-US" sz="2400" b="1" baseline="-25000" dirty="0" err="1">
                <a:solidFill>
                  <a:schemeClr val="tx2"/>
                </a:solidFill>
                <a:latin typeface="Arial" panose="020B0604020202020204" pitchFamily="34" charset="0"/>
              </a:rPr>
              <a:t>E</a:t>
            </a:r>
            <a:r>
              <a:rPr lang="en-US" sz="2400" b="1" baseline="30000" dirty="0" err="1">
                <a:solidFill>
                  <a:schemeClr val="tx2"/>
                </a:solidFill>
                <a:latin typeface="Arial" panose="020B0604020202020204" pitchFamily="34" charset="0"/>
              </a:rPr>
              <a:t>n</a:t>
            </a:r>
            <a:endParaRPr lang="en-US" sz="2400" b="1" baseline="30000" dirty="0">
              <a:solidFill>
                <a:schemeClr val="tx2"/>
              </a:solidFill>
              <a:latin typeface="Arial" panose="020B0604020202020204" pitchFamily="34" charset="0"/>
            </a:endParaRPr>
          </a:p>
        </p:txBody>
      </p:sp>
      <p:pic>
        <p:nvPicPr>
          <p:cNvPr id="10" name="Picture 9">
            <a:extLst>
              <a:ext uri="{FF2B5EF4-FFF2-40B4-BE49-F238E27FC236}">
                <a16:creationId xmlns:a16="http://schemas.microsoft.com/office/drawing/2014/main" id="{66888BE7-6D70-44B7-A926-A540635946BC}"/>
              </a:ext>
            </a:extLst>
          </p:cNvPr>
          <p:cNvPicPr>
            <a:picLocks noChangeAspect="1"/>
          </p:cNvPicPr>
          <p:nvPr/>
        </p:nvPicPr>
        <p:blipFill>
          <a:blip r:embed="rId2"/>
          <a:stretch>
            <a:fillRect/>
          </a:stretch>
        </p:blipFill>
        <p:spPr>
          <a:xfrm>
            <a:off x="-164375" y="2229411"/>
            <a:ext cx="7406116" cy="875661"/>
          </a:xfrm>
          <a:prstGeom prst="rect">
            <a:avLst/>
          </a:prstGeom>
        </p:spPr>
      </p:pic>
      <p:pic>
        <p:nvPicPr>
          <p:cNvPr id="11" name="Picture 10">
            <a:extLst>
              <a:ext uri="{FF2B5EF4-FFF2-40B4-BE49-F238E27FC236}">
                <a16:creationId xmlns:a16="http://schemas.microsoft.com/office/drawing/2014/main" id="{F8C4EF64-5AE4-4445-9155-A0B460D70E1D}"/>
              </a:ext>
            </a:extLst>
          </p:cNvPr>
          <p:cNvPicPr>
            <a:picLocks noChangeAspect="1"/>
          </p:cNvPicPr>
          <p:nvPr/>
        </p:nvPicPr>
        <p:blipFill>
          <a:blip r:embed="rId3"/>
          <a:stretch>
            <a:fillRect/>
          </a:stretch>
        </p:blipFill>
        <p:spPr>
          <a:xfrm>
            <a:off x="7456630" y="4018194"/>
            <a:ext cx="3960990" cy="2326003"/>
          </a:xfrm>
          <a:prstGeom prst="rect">
            <a:avLst/>
          </a:prstGeom>
        </p:spPr>
      </p:pic>
      <p:pic>
        <p:nvPicPr>
          <p:cNvPr id="12" name="Picture 11">
            <a:extLst>
              <a:ext uri="{FF2B5EF4-FFF2-40B4-BE49-F238E27FC236}">
                <a16:creationId xmlns:a16="http://schemas.microsoft.com/office/drawing/2014/main" id="{0DA6A6E5-34B0-4AFA-862A-7DF2107AAFAE}"/>
              </a:ext>
            </a:extLst>
          </p:cNvPr>
          <p:cNvPicPr>
            <a:picLocks noChangeAspect="1"/>
          </p:cNvPicPr>
          <p:nvPr/>
        </p:nvPicPr>
        <p:blipFill>
          <a:blip r:embed="rId4"/>
          <a:stretch>
            <a:fillRect/>
          </a:stretch>
        </p:blipFill>
        <p:spPr>
          <a:xfrm>
            <a:off x="7456631" y="2227557"/>
            <a:ext cx="3949577" cy="1697892"/>
          </a:xfrm>
          <a:prstGeom prst="rect">
            <a:avLst/>
          </a:prstGeom>
        </p:spPr>
      </p:pic>
      <p:sp>
        <p:nvSpPr>
          <p:cNvPr id="16" name="TextBox 15">
            <a:extLst>
              <a:ext uri="{FF2B5EF4-FFF2-40B4-BE49-F238E27FC236}">
                <a16:creationId xmlns:a16="http://schemas.microsoft.com/office/drawing/2014/main" id="{4C7AD85A-FE49-4B09-92E0-A130C4B1C33C}"/>
              </a:ext>
            </a:extLst>
          </p:cNvPr>
          <p:cNvSpPr txBox="1"/>
          <p:nvPr/>
        </p:nvSpPr>
        <p:spPr>
          <a:xfrm>
            <a:off x="7210605" y="903707"/>
            <a:ext cx="4378147" cy="1231106"/>
          </a:xfrm>
          <a:prstGeom prst="rect">
            <a:avLst/>
          </a:prstGeom>
          <a:noFill/>
        </p:spPr>
        <p:txBody>
          <a:bodyPr wrap="square">
            <a:spAutoFit/>
          </a:bodyPr>
          <a:lstStyle/>
          <a:p>
            <a:pPr defTabSz="914126"/>
            <a:r>
              <a:rPr lang="en-US" sz="2000" u="sng" dirty="0">
                <a:solidFill>
                  <a:srgbClr val="0070C0"/>
                </a:solidFill>
                <a:latin typeface="Calibri" panose="020F0502020204030204"/>
              </a:rPr>
              <a:t>Polarized 3He target – highest </a:t>
            </a:r>
            <a:r>
              <a:rPr lang="en-US" sz="2000" u="sng" dirty="0">
                <a:solidFill>
                  <a:srgbClr val="0070C0"/>
                </a:solidFill>
                <a:latin typeface="Brush Script MT" panose="03060802040406070304" pitchFamily="66" charset="-122"/>
                <a:ea typeface="Brush Script MT" panose="03060802040406070304" pitchFamily="66" charset="-122"/>
                <a:cs typeface="Brush Script MT" panose="03060802040406070304" pitchFamily="66" charset="-122"/>
              </a:rPr>
              <a:t>L</a:t>
            </a:r>
            <a:r>
              <a:rPr lang="en-US" sz="2000" u="sng" dirty="0">
                <a:solidFill>
                  <a:srgbClr val="0070C0"/>
                </a:solidFill>
                <a:latin typeface="Calibri" panose="020F0502020204030204"/>
              </a:rPr>
              <a:t> to date!</a:t>
            </a:r>
          </a:p>
          <a:p>
            <a:pPr marL="742727" lvl="1" indent="-285664" defTabSz="914126">
              <a:buFont typeface="Arial" panose="020B0604020202020204" pitchFamily="34" charset="0"/>
              <a:buChar char="•"/>
            </a:pPr>
            <a:r>
              <a:rPr lang="en-US" dirty="0">
                <a:solidFill>
                  <a:srgbClr val="000000"/>
                </a:solidFill>
                <a:latin typeface="Calibri" panose="020F0502020204030204"/>
              </a:rPr>
              <a:t>60cm long  (40cm in Hall C)</a:t>
            </a:r>
          </a:p>
          <a:p>
            <a:pPr marL="742727" lvl="1" indent="-285664" defTabSz="914126">
              <a:buFont typeface="Arial" panose="020B0604020202020204" pitchFamily="34" charset="0"/>
              <a:buChar char="•"/>
            </a:pPr>
            <a:r>
              <a:rPr lang="en-US" dirty="0">
                <a:solidFill>
                  <a:srgbClr val="000000"/>
                </a:solidFill>
                <a:latin typeface="Calibri" panose="020F0502020204030204"/>
              </a:rPr>
              <a:t>55-60% polarization</a:t>
            </a:r>
          </a:p>
          <a:p>
            <a:pPr marL="742727" lvl="1" indent="-285664" defTabSz="914126">
              <a:buFont typeface="Arial" panose="020B0604020202020204" pitchFamily="34" charset="0"/>
              <a:buChar char="•"/>
            </a:pPr>
            <a:r>
              <a:rPr lang="en-US" dirty="0">
                <a:solidFill>
                  <a:srgbClr val="000000"/>
                </a:solidFill>
                <a:latin typeface="Calibri" panose="020F0502020204030204"/>
              </a:rPr>
              <a:t>60</a:t>
            </a:r>
            <a:r>
              <a:rPr lang="en-US" dirty="0">
                <a:solidFill>
                  <a:srgbClr val="000000"/>
                </a:solidFill>
                <a:latin typeface="Symbol" panose="05050102010706020507" pitchFamily="18" charset="2"/>
              </a:rPr>
              <a:t>m</a:t>
            </a:r>
            <a:r>
              <a:rPr lang="en-US" dirty="0">
                <a:solidFill>
                  <a:srgbClr val="000000"/>
                </a:solidFill>
                <a:latin typeface="Calibri" panose="020F0502020204030204"/>
              </a:rPr>
              <a:t>A    (30</a:t>
            </a:r>
            <a:r>
              <a:rPr lang="en-US" dirty="0">
                <a:solidFill>
                  <a:srgbClr val="000000"/>
                </a:solidFill>
                <a:latin typeface="Symbol" panose="05050102010706020507" pitchFamily="18" charset="2"/>
              </a:rPr>
              <a:t>m</a:t>
            </a:r>
            <a:r>
              <a:rPr lang="en-US" dirty="0">
                <a:solidFill>
                  <a:srgbClr val="000000"/>
                </a:solidFill>
                <a:latin typeface="Calibri" panose="020F0502020204030204"/>
              </a:rPr>
              <a:t>A in Hall C)</a:t>
            </a:r>
          </a:p>
        </p:txBody>
      </p:sp>
      <p:pic>
        <p:nvPicPr>
          <p:cNvPr id="14" name="Picture 13">
            <a:extLst>
              <a:ext uri="{FF2B5EF4-FFF2-40B4-BE49-F238E27FC236}">
                <a16:creationId xmlns:a16="http://schemas.microsoft.com/office/drawing/2014/main" id="{3D174E62-5CBF-437D-8AAE-A1ED8B85D0A3}"/>
              </a:ext>
            </a:extLst>
          </p:cNvPr>
          <p:cNvPicPr>
            <a:picLocks noChangeAspect="1"/>
          </p:cNvPicPr>
          <p:nvPr/>
        </p:nvPicPr>
        <p:blipFill>
          <a:blip r:embed="rId5"/>
          <a:stretch>
            <a:fillRect/>
          </a:stretch>
        </p:blipFill>
        <p:spPr>
          <a:xfrm>
            <a:off x="316379" y="2957678"/>
            <a:ext cx="4261970" cy="4009205"/>
          </a:xfrm>
          <a:prstGeom prst="rect">
            <a:avLst/>
          </a:prstGeom>
        </p:spPr>
      </p:pic>
      <p:sp>
        <p:nvSpPr>
          <p:cNvPr id="19" name="TextBox 18">
            <a:extLst>
              <a:ext uri="{FF2B5EF4-FFF2-40B4-BE49-F238E27FC236}">
                <a16:creationId xmlns:a16="http://schemas.microsoft.com/office/drawing/2014/main" id="{6905B3D5-43A8-4123-9E6D-53CF6000E08F}"/>
              </a:ext>
            </a:extLst>
          </p:cNvPr>
          <p:cNvSpPr txBox="1"/>
          <p:nvPr/>
        </p:nvSpPr>
        <p:spPr>
          <a:xfrm>
            <a:off x="8153906" y="2287233"/>
            <a:ext cx="3161877" cy="369236"/>
          </a:xfrm>
          <a:prstGeom prst="rect">
            <a:avLst/>
          </a:prstGeom>
          <a:noFill/>
        </p:spPr>
        <p:txBody>
          <a:bodyPr wrap="square" rtlCol="0">
            <a:spAutoFit/>
          </a:bodyPr>
          <a:lstStyle/>
          <a:p>
            <a:pPr defTabSz="914126"/>
            <a:r>
              <a:rPr lang="en-US" dirty="0">
                <a:solidFill>
                  <a:srgbClr val="000000"/>
                </a:solidFill>
                <a:latin typeface="Calibri" panose="020F0502020204030204"/>
              </a:rPr>
              <a:t>Trend of Luminosity</a:t>
            </a:r>
          </a:p>
        </p:txBody>
      </p:sp>
      <p:sp>
        <p:nvSpPr>
          <p:cNvPr id="3" name="TextBox 2">
            <a:extLst>
              <a:ext uri="{FF2B5EF4-FFF2-40B4-BE49-F238E27FC236}">
                <a16:creationId xmlns:a16="http://schemas.microsoft.com/office/drawing/2014/main" id="{C43592A2-815B-2962-F41A-D2A0FC2588A6}"/>
              </a:ext>
            </a:extLst>
          </p:cNvPr>
          <p:cNvSpPr txBox="1"/>
          <p:nvPr/>
        </p:nvSpPr>
        <p:spPr>
          <a:xfrm>
            <a:off x="199869" y="1376082"/>
            <a:ext cx="6677629" cy="830997"/>
          </a:xfrm>
          <a:prstGeom prst="rect">
            <a:avLst/>
          </a:prstGeom>
          <a:noFill/>
        </p:spPr>
        <p:txBody>
          <a:bodyPr wrap="square" rtlCol="0">
            <a:spAutoFit/>
          </a:bodyPr>
          <a:lstStyle/>
          <a:p>
            <a:pPr defTabSz="914126"/>
            <a:r>
              <a:rPr lang="en-US" sz="2400" dirty="0">
                <a:solidFill>
                  <a:srgbClr val="000000"/>
                </a:solidFill>
                <a:latin typeface="Calibri" panose="020F0502020204030204"/>
              </a:rPr>
              <a:t>Use the same </a:t>
            </a:r>
            <a:r>
              <a:rPr lang="en-US" sz="2400" dirty="0" err="1">
                <a:solidFill>
                  <a:srgbClr val="000000"/>
                </a:solidFill>
                <a:latin typeface="Calibri" panose="020F0502020204030204"/>
              </a:rPr>
              <a:t>BigBite</a:t>
            </a:r>
            <a:r>
              <a:rPr lang="en-US" sz="2400" dirty="0">
                <a:solidFill>
                  <a:srgbClr val="000000"/>
                </a:solidFill>
                <a:latin typeface="Calibri" panose="020F0502020204030204"/>
              </a:rPr>
              <a:t> and SBS+HCAL setup as </a:t>
            </a:r>
            <a:r>
              <a:rPr lang="en-US" sz="2400" dirty="0" err="1">
                <a:solidFill>
                  <a:srgbClr val="000000"/>
                </a:solidFill>
                <a:latin typeface="Calibri" panose="020F0502020204030204"/>
              </a:rPr>
              <a:t>GM</a:t>
            </a:r>
            <a:r>
              <a:rPr lang="en-US" sz="2400" baseline="-25000" dirty="0" err="1">
                <a:solidFill>
                  <a:srgbClr val="000000"/>
                </a:solidFill>
                <a:latin typeface="Calibri" panose="020F0502020204030204"/>
              </a:rPr>
              <a:t>n</a:t>
            </a:r>
            <a:r>
              <a:rPr lang="en-US" sz="2400" dirty="0">
                <a:solidFill>
                  <a:srgbClr val="000000"/>
                </a:solidFill>
                <a:latin typeface="Calibri" panose="020F0502020204030204"/>
              </a:rPr>
              <a:t> to measure quasi-free scattering on polarized </a:t>
            </a:r>
            <a:r>
              <a:rPr lang="en-US" sz="2400" baseline="30000" dirty="0">
                <a:solidFill>
                  <a:srgbClr val="000000"/>
                </a:solidFill>
                <a:latin typeface="Calibri" panose="020F0502020204030204"/>
              </a:rPr>
              <a:t>3</a:t>
            </a:r>
            <a:r>
              <a:rPr lang="en-US" sz="2400" dirty="0">
                <a:solidFill>
                  <a:srgbClr val="000000"/>
                </a:solidFill>
                <a:latin typeface="Calibri" panose="020F0502020204030204"/>
              </a:rPr>
              <a:t>He</a:t>
            </a:r>
          </a:p>
        </p:txBody>
      </p:sp>
      <p:sp>
        <p:nvSpPr>
          <p:cNvPr id="15" name="TextBox 14">
            <a:extLst>
              <a:ext uri="{FF2B5EF4-FFF2-40B4-BE49-F238E27FC236}">
                <a16:creationId xmlns:a16="http://schemas.microsoft.com/office/drawing/2014/main" id="{94977644-9A91-4F40-869B-D71674CE8423}"/>
              </a:ext>
            </a:extLst>
          </p:cNvPr>
          <p:cNvSpPr txBox="1"/>
          <p:nvPr/>
        </p:nvSpPr>
        <p:spPr>
          <a:xfrm>
            <a:off x="9834643" y="188690"/>
            <a:ext cx="1226916" cy="480131"/>
          </a:xfrm>
          <a:prstGeom prst="rect">
            <a:avLst/>
          </a:prstGeom>
          <a:noFill/>
        </p:spPr>
        <p:txBody>
          <a:bodyPr wrap="square" rtlCol="0">
            <a:spAutoFit/>
          </a:bodyPr>
          <a:lstStyle/>
          <a:p>
            <a:pPr algn="ctr">
              <a:lnSpc>
                <a:spcPct val="90000"/>
              </a:lnSpc>
            </a:pPr>
            <a:r>
              <a:rPr lang="en-US" sz="2800" dirty="0">
                <a:solidFill>
                  <a:srgbClr val="002060"/>
                </a:solidFill>
              </a:rPr>
              <a:t>Hall A</a:t>
            </a:r>
          </a:p>
        </p:txBody>
      </p:sp>
      <p:cxnSp>
        <p:nvCxnSpPr>
          <p:cNvPr id="5" name="Straight Arrow Connector 4">
            <a:extLst>
              <a:ext uri="{FF2B5EF4-FFF2-40B4-BE49-F238E27FC236}">
                <a16:creationId xmlns:a16="http://schemas.microsoft.com/office/drawing/2014/main" id="{B0016906-85E9-9D42-9D07-5727D85A5117}"/>
              </a:ext>
            </a:extLst>
          </p:cNvPr>
          <p:cNvCxnSpPr>
            <a:cxnSpLocks/>
          </p:cNvCxnSpPr>
          <p:nvPr/>
        </p:nvCxnSpPr>
        <p:spPr>
          <a:xfrm flipV="1">
            <a:off x="6475754" y="1185865"/>
            <a:ext cx="734850" cy="7626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E0D8C088-B1C0-0843-9848-9A150B64C4A5}"/>
              </a:ext>
            </a:extLst>
          </p:cNvPr>
          <p:cNvPicPr>
            <a:picLocks noChangeAspect="1"/>
          </p:cNvPicPr>
          <p:nvPr/>
        </p:nvPicPr>
        <p:blipFill>
          <a:blip r:embed="rId6"/>
          <a:stretch>
            <a:fillRect/>
          </a:stretch>
        </p:blipFill>
        <p:spPr>
          <a:xfrm>
            <a:off x="4578350" y="3105071"/>
            <a:ext cx="2526127" cy="3366776"/>
          </a:xfrm>
          <a:prstGeom prst="rect">
            <a:avLst/>
          </a:prstGeom>
        </p:spPr>
      </p:pic>
      <p:pic>
        <p:nvPicPr>
          <p:cNvPr id="20" name="Picture 19">
            <a:extLst>
              <a:ext uri="{FF2B5EF4-FFF2-40B4-BE49-F238E27FC236}">
                <a16:creationId xmlns:a16="http://schemas.microsoft.com/office/drawing/2014/main" id="{42E8E7F6-FB07-F545-9DC0-8E63F367508F}"/>
              </a:ext>
            </a:extLst>
          </p:cNvPr>
          <p:cNvPicPr>
            <a:picLocks noChangeAspect="1"/>
          </p:cNvPicPr>
          <p:nvPr/>
        </p:nvPicPr>
        <p:blipFill>
          <a:blip r:embed="rId7"/>
          <a:stretch>
            <a:fillRect/>
          </a:stretch>
        </p:blipFill>
        <p:spPr>
          <a:xfrm>
            <a:off x="10994887" y="64177"/>
            <a:ext cx="1187729" cy="683775"/>
          </a:xfrm>
          <a:prstGeom prst="rect">
            <a:avLst/>
          </a:prstGeom>
        </p:spPr>
      </p:pic>
    </p:spTree>
    <p:extLst>
      <p:ext uri="{BB962C8B-B14F-4D97-AF65-F5344CB8AC3E}">
        <p14:creationId xmlns:p14="http://schemas.microsoft.com/office/powerpoint/2010/main" val="1349838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unknown.pdf" descr="unknown.pdf">
            <a:extLst>
              <a:ext uri="{FF2B5EF4-FFF2-40B4-BE49-F238E27FC236}">
                <a16:creationId xmlns:a16="http://schemas.microsoft.com/office/drawing/2014/main" id="{F737DB2C-E250-F5ED-B5CB-6B308F6C200E}"/>
              </a:ext>
            </a:extLst>
          </p:cNvPr>
          <p:cNvPicPr>
            <a:picLocks noChangeAspect="1"/>
          </p:cNvPicPr>
          <p:nvPr/>
        </p:nvPicPr>
        <p:blipFill>
          <a:blip r:embed="rId2"/>
          <a:srcRect l="867" t="12046" r="7958" b="3858"/>
          <a:stretch>
            <a:fillRect/>
          </a:stretch>
        </p:blipFill>
        <p:spPr>
          <a:xfrm>
            <a:off x="1588" y="3071999"/>
            <a:ext cx="5311114" cy="3667158"/>
          </a:xfrm>
          <a:prstGeom prst="rect">
            <a:avLst/>
          </a:prstGeom>
          <a:ln w="12700" cap="flat">
            <a:noFill/>
            <a:miter lim="400000"/>
          </a:ln>
          <a:effectLst/>
        </p:spPr>
      </p:pic>
      <p:sp>
        <p:nvSpPr>
          <p:cNvPr id="2" name="Title 1">
            <a:extLst>
              <a:ext uri="{FF2B5EF4-FFF2-40B4-BE49-F238E27FC236}">
                <a16:creationId xmlns:a16="http://schemas.microsoft.com/office/drawing/2014/main" id="{FD1512CA-DED1-53D3-FFB0-717863D31BFF}"/>
              </a:ext>
            </a:extLst>
          </p:cNvPr>
          <p:cNvSpPr>
            <a:spLocks noGrp="1"/>
          </p:cNvSpPr>
          <p:nvPr>
            <p:ph type="title"/>
          </p:nvPr>
        </p:nvSpPr>
        <p:spPr/>
        <p:txBody>
          <a:bodyPr/>
          <a:lstStyle/>
          <a:p>
            <a:r>
              <a:rPr lang="en-US" dirty="0"/>
              <a:t>MOLLER – World leading measurement of A</a:t>
            </a:r>
            <a:r>
              <a:rPr lang="en-US" baseline="-25000" dirty="0"/>
              <a:t>PV</a:t>
            </a:r>
          </a:p>
        </p:txBody>
      </p:sp>
      <p:sp>
        <p:nvSpPr>
          <p:cNvPr id="5" name="Slide Number Placeholder 4">
            <a:extLst>
              <a:ext uri="{FF2B5EF4-FFF2-40B4-BE49-F238E27FC236}">
                <a16:creationId xmlns:a16="http://schemas.microsoft.com/office/drawing/2014/main" id="{A2E00FA4-17ED-3CA2-7ED2-1BD78169182F}"/>
              </a:ext>
            </a:extLst>
          </p:cNvPr>
          <p:cNvSpPr>
            <a:spLocks noGrp="1"/>
          </p:cNvSpPr>
          <p:nvPr>
            <p:ph type="sldNum" sz="quarter" idx="12"/>
          </p:nvPr>
        </p:nvSpPr>
        <p:spPr/>
        <p:txBody>
          <a:bodyPr/>
          <a:lstStyle/>
          <a:p>
            <a:fld id="{07E1C93C-5050-FC42-8F10-D22D4F119D13}" type="slidenum">
              <a:rPr lang="en-US" smtClean="0"/>
              <a:pPr/>
              <a:t>19</a:t>
            </a:fld>
            <a:endParaRPr lang="en-US" dirty="0"/>
          </a:p>
        </p:txBody>
      </p:sp>
      <p:sp>
        <p:nvSpPr>
          <p:cNvPr id="13" name="Rounded Rectangle 2">
            <a:extLst>
              <a:ext uri="{FF2B5EF4-FFF2-40B4-BE49-F238E27FC236}">
                <a16:creationId xmlns:a16="http://schemas.microsoft.com/office/drawing/2014/main" id="{371FB316-981B-4957-0909-C723A5FE46E8}"/>
              </a:ext>
            </a:extLst>
          </p:cNvPr>
          <p:cNvSpPr/>
          <p:nvPr/>
        </p:nvSpPr>
        <p:spPr>
          <a:xfrm>
            <a:off x="38447" y="2023187"/>
            <a:ext cx="5216926" cy="865455"/>
          </a:xfrm>
          <a:prstGeom prst="roundRect">
            <a:avLst>
              <a:gd name="adj" fmla="val 16667"/>
            </a:avLst>
          </a:prstGeom>
          <a:solidFill>
            <a:srgbClr val="92D050"/>
          </a:solidFill>
          <a:ln w="12700">
            <a:miter lim="400000"/>
          </a:ln>
        </p:spPr>
        <p:txBody>
          <a:bodyPr lIns="45707" rIns="45707" anchor="ctr"/>
          <a:lstStyle/>
          <a:p>
            <a:pPr algn="ctr">
              <a:defRPr>
                <a:solidFill>
                  <a:srgbClr val="FFFFFF"/>
                </a:solidFill>
              </a:defRPr>
            </a:pPr>
            <a:endParaRPr/>
          </a:p>
        </p:txBody>
      </p:sp>
      <p:pic>
        <p:nvPicPr>
          <p:cNvPr id="14" name="Picture 20" descr="Picture 20">
            <a:extLst>
              <a:ext uri="{FF2B5EF4-FFF2-40B4-BE49-F238E27FC236}">
                <a16:creationId xmlns:a16="http://schemas.microsoft.com/office/drawing/2014/main" id="{8E948229-49AC-4A97-72BF-B767632DA161}"/>
              </a:ext>
            </a:extLst>
          </p:cNvPr>
          <p:cNvPicPr>
            <a:picLocks noChangeAspect="1"/>
          </p:cNvPicPr>
          <p:nvPr/>
        </p:nvPicPr>
        <p:blipFill rotWithShape="1">
          <a:blip r:embed="rId3"/>
          <a:srcRect l="17878" r="16106" b="2965"/>
          <a:stretch/>
        </p:blipFill>
        <p:spPr>
          <a:xfrm rot="5400000">
            <a:off x="6942790" y="-854847"/>
            <a:ext cx="3553419" cy="6759342"/>
          </a:xfrm>
          <a:prstGeom prst="rect">
            <a:avLst/>
          </a:prstGeom>
          <a:ln w="12700">
            <a:miter lim="400000"/>
          </a:ln>
        </p:spPr>
      </p:pic>
      <p:sp>
        <p:nvSpPr>
          <p:cNvPr id="15" name="Slide Number Placeholder 4">
            <a:extLst>
              <a:ext uri="{FF2B5EF4-FFF2-40B4-BE49-F238E27FC236}">
                <a16:creationId xmlns:a16="http://schemas.microsoft.com/office/drawing/2014/main" id="{8BE8A93D-6A4A-8645-418D-4EAC6D792135}"/>
              </a:ext>
            </a:extLst>
          </p:cNvPr>
          <p:cNvSpPr txBox="1">
            <a:spLocks/>
          </p:cNvSpPr>
          <p:nvPr/>
        </p:nvSpPr>
        <p:spPr>
          <a:xfrm>
            <a:off x="5635864" y="6466546"/>
            <a:ext cx="714691" cy="303285"/>
          </a:xfrm>
          <a:prstGeom prst="rect">
            <a:avLst/>
          </a:prstGeom>
        </p:spPr>
        <p:txBody>
          <a:bodyPr vert="horz" lIns="91416" tIns="45708" rIns="91416" bIns="45708" rtlCol="0" anchor="ct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a:pPr/>
              <a:t>19</a:t>
            </a:fld>
            <a:endParaRPr lang="en-US" dirty="0"/>
          </a:p>
        </p:txBody>
      </p:sp>
      <p:sp>
        <p:nvSpPr>
          <p:cNvPr id="16" name="Rectangle 18">
            <a:extLst>
              <a:ext uri="{FF2B5EF4-FFF2-40B4-BE49-F238E27FC236}">
                <a16:creationId xmlns:a16="http://schemas.microsoft.com/office/drawing/2014/main" id="{7E3C7BBC-F48B-0637-8A8B-2BCBE60653D7}"/>
              </a:ext>
            </a:extLst>
          </p:cNvPr>
          <p:cNvSpPr>
            <a:spLocks/>
          </p:cNvSpPr>
          <p:nvPr/>
        </p:nvSpPr>
        <p:spPr>
          <a:xfrm>
            <a:off x="5215199" y="2976835"/>
            <a:ext cx="2649857" cy="48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numCol="1"/>
          <a:lstStyle>
            <a:lvl1pPr marL="28575" defTabSz="642938">
              <a:spcBef>
                <a:spcPct val="20000"/>
              </a:spcBef>
              <a:buChar char="•"/>
              <a:defRPr sz="3200">
                <a:solidFill>
                  <a:schemeClr val="tx1"/>
                </a:solidFill>
                <a:latin typeface="Arial" pitchFamily="34" charset="0"/>
                <a:ea typeface="ＭＳ Ｐゴシック" pitchFamily="34" charset="-128"/>
              </a:defRPr>
            </a:lvl1pPr>
            <a:lvl2pPr marL="742950" indent="-285750" defTabSz="642938">
              <a:spcBef>
                <a:spcPct val="20000"/>
              </a:spcBef>
              <a:buChar char="–"/>
              <a:defRPr sz="2800">
                <a:solidFill>
                  <a:schemeClr val="tx1"/>
                </a:solidFill>
                <a:latin typeface="Arial" pitchFamily="34" charset="0"/>
                <a:ea typeface="ＭＳ Ｐゴシック" pitchFamily="34" charset="-128"/>
              </a:defRPr>
            </a:lvl2pPr>
            <a:lvl3pPr marL="1143000" indent="-228600" defTabSz="642938">
              <a:spcBef>
                <a:spcPct val="20000"/>
              </a:spcBef>
              <a:buChar char="•"/>
              <a:defRPr sz="2400">
                <a:solidFill>
                  <a:schemeClr val="tx1"/>
                </a:solidFill>
                <a:latin typeface="Arial" pitchFamily="34" charset="0"/>
                <a:ea typeface="ＭＳ Ｐゴシック" pitchFamily="34" charset="-128"/>
              </a:defRPr>
            </a:lvl3pPr>
            <a:lvl4pPr marL="1600200" indent="-228600" defTabSz="642938">
              <a:spcBef>
                <a:spcPct val="20000"/>
              </a:spcBef>
              <a:buChar char="–"/>
              <a:defRPr sz="2000">
                <a:solidFill>
                  <a:schemeClr val="tx1"/>
                </a:solidFill>
                <a:latin typeface="Arial" pitchFamily="34" charset="0"/>
                <a:ea typeface="ＭＳ Ｐゴシック" pitchFamily="34" charset="-128"/>
              </a:defRPr>
            </a:lvl4pPr>
            <a:lvl5pPr marL="2057400" indent="-228600" defTabSz="642938">
              <a:spcBef>
                <a:spcPct val="20000"/>
              </a:spcBef>
              <a:buChar char="»"/>
              <a:defRPr sz="2000">
                <a:solidFill>
                  <a:schemeClr val="tx1"/>
                </a:solidFill>
                <a:latin typeface="Arial" pitchFamily="34" charset="0"/>
                <a:ea typeface="ＭＳ Ｐゴシック" pitchFamily="34" charset="-128"/>
              </a:defRPr>
            </a:lvl5pPr>
            <a:lvl6pPr marL="2514600" indent="-228600" defTabSz="642938"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defTabSz="642938"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defTabSz="642938"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defTabSz="642938"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en-US" sz="1600" b="1" i="1" dirty="0" err="1">
                <a:solidFill>
                  <a:srgbClr val="6E0500"/>
                </a:solidFill>
                <a:latin typeface="Times" charset="0"/>
                <a:sym typeface="Times" charset="0"/>
              </a:rPr>
              <a:t>δ</a:t>
            </a:r>
            <a:r>
              <a:rPr lang="en-US" sz="1600" b="1" i="1" dirty="0">
                <a:solidFill>
                  <a:srgbClr val="6E0500"/>
                </a:solidFill>
                <a:latin typeface="Times" charset="0"/>
                <a:sym typeface="Times" charset="0"/>
              </a:rPr>
              <a:t>(sin</a:t>
            </a:r>
            <a:r>
              <a:rPr lang="en-US" sz="1600" b="1" i="1" baseline="32000" dirty="0">
                <a:solidFill>
                  <a:srgbClr val="6E0500"/>
                </a:solidFill>
                <a:latin typeface="Times" charset="0"/>
                <a:sym typeface="Times" charset="0"/>
              </a:rPr>
              <a:t>2</a:t>
            </a:r>
            <a:r>
              <a:rPr lang="en-US" sz="1600" b="1" i="1" dirty="0">
                <a:solidFill>
                  <a:srgbClr val="6E0500"/>
                </a:solidFill>
                <a:latin typeface="Times" charset="0"/>
                <a:sym typeface="Times" charset="0"/>
              </a:rPr>
              <a:t>θ</a:t>
            </a:r>
            <a:r>
              <a:rPr lang="en-US" sz="1600" b="1" i="1" baseline="-6000" dirty="0">
                <a:solidFill>
                  <a:srgbClr val="6E0500"/>
                </a:solidFill>
                <a:latin typeface="Times" charset="0"/>
                <a:sym typeface="Times" charset="0"/>
              </a:rPr>
              <a:t>W</a:t>
            </a:r>
            <a:r>
              <a:rPr lang="en-US" sz="1600" b="1" i="1" dirty="0">
                <a:solidFill>
                  <a:srgbClr val="6E0500"/>
                </a:solidFill>
                <a:latin typeface="Times" charset="0"/>
                <a:sym typeface="Times" charset="0"/>
              </a:rPr>
              <a:t>) = ± 0.00023 (stat.) ± 0.00012 (syst.)</a:t>
            </a:r>
          </a:p>
        </p:txBody>
      </p:sp>
      <p:sp>
        <p:nvSpPr>
          <p:cNvPr id="17" name="AutoShape 17">
            <a:extLst>
              <a:ext uri="{FF2B5EF4-FFF2-40B4-BE49-F238E27FC236}">
                <a16:creationId xmlns:a16="http://schemas.microsoft.com/office/drawing/2014/main" id="{4F142E6B-10F6-CA4F-EEE9-E03498E0BE54}"/>
              </a:ext>
            </a:extLst>
          </p:cNvPr>
          <p:cNvSpPr>
            <a:spLocks/>
          </p:cNvSpPr>
          <p:nvPr/>
        </p:nvSpPr>
        <p:spPr>
          <a:xfrm>
            <a:off x="6821139" y="3265006"/>
            <a:ext cx="428598" cy="197220"/>
          </a:xfrm>
          <a:prstGeom prst="rightArrow">
            <a:avLst>
              <a:gd name="adj1" fmla="val 47204"/>
              <a:gd name="adj2" fmla="val 62400"/>
            </a:avLst>
          </a:prstGeom>
          <a:solidFill>
            <a:srgbClr val="BBE0E3"/>
          </a:solidFill>
          <a:ln w="12700">
            <a:solidFill>
              <a:schemeClr val="tx1"/>
            </a:solidFill>
            <a:round/>
            <a:headEnd/>
            <a:tailEnd/>
          </a:ln>
        </p:spPr>
        <p:txBody>
          <a:bodyPr lIns="0" tIns="0" rIns="0" bIns="0" numCol="1"/>
          <a:lstStyle>
            <a:lvl1pPr defTabSz="642938">
              <a:spcBef>
                <a:spcPct val="20000"/>
              </a:spcBef>
              <a:buChar char="•"/>
              <a:defRPr sz="3200">
                <a:solidFill>
                  <a:schemeClr val="tx1"/>
                </a:solidFill>
                <a:latin typeface="Arial" pitchFamily="34" charset="0"/>
                <a:ea typeface="ＭＳ Ｐゴシック" pitchFamily="34" charset="-128"/>
              </a:defRPr>
            </a:lvl1pPr>
            <a:lvl2pPr marL="742950" indent="-285750" defTabSz="642938">
              <a:spcBef>
                <a:spcPct val="20000"/>
              </a:spcBef>
              <a:buChar char="–"/>
              <a:defRPr sz="2800">
                <a:solidFill>
                  <a:schemeClr val="tx1"/>
                </a:solidFill>
                <a:latin typeface="Arial" pitchFamily="34" charset="0"/>
                <a:ea typeface="ＭＳ Ｐゴシック" pitchFamily="34" charset="-128"/>
              </a:defRPr>
            </a:lvl2pPr>
            <a:lvl3pPr marL="1143000" indent="-228600" defTabSz="642938">
              <a:spcBef>
                <a:spcPct val="20000"/>
              </a:spcBef>
              <a:buChar char="•"/>
              <a:defRPr sz="2400">
                <a:solidFill>
                  <a:schemeClr val="tx1"/>
                </a:solidFill>
                <a:latin typeface="Arial" pitchFamily="34" charset="0"/>
                <a:ea typeface="ＭＳ Ｐゴシック" pitchFamily="34" charset="-128"/>
              </a:defRPr>
            </a:lvl3pPr>
            <a:lvl4pPr marL="1600200" indent="-228600" defTabSz="642938">
              <a:spcBef>
                <a:spcPct val="20000"/>
              </a:spcBef>
              <a:buChar char="–"/>
              <a:defRPr sz="2000">
                <a:solidFill>
                  <a:schemeClr val="tx1"/>
                </a:solidFill>
                <a:latin typeface="Arial" pitchFamily="34" charset="0"/>
                <a:ea typeface="ＭＳ Ｐゴシック" pitchFamily="34" charset="-128"/>
              </a:defRPr>
            </a:lvl4pPr>
            <a:lvl5pPr marL="2057400" indent="-228600" defTabSz="642938">
              <a:spcBef>
                <a:spcPct val="20000"/>
              </a:spcBef>
              <a:buChar char="»"/>
              <a:defRPr sz="2000">
                <a:solidFill>
                  <a:schemeClr val="tx1"/>
                </a:solidFill>
                <a:latin typeface="Arial" pitchFamily="34" charset="0"/>
                <a:ea typeface="ＭＳ Ｐゴシック" pitchFamily="34" charset="-128"/>
              </a:defRPr>
            </a:lvl5pPr>
            <a:lvl6pPr marL="2514600" indent="-228600" defTabSz="642938"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defTabSz="642938"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defTabSz="642938"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defTabSz="642938"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en-US" sz="1699">
              <a:solidFill>
                <a:srgbClr val="000000"/>
              </a:solidFill>
              <a:latin typeface="Calibri" pitchFamily="34" charset="0"/>
              <a:ea typeface="ヒラギノ角ゴ ProN W3" charset="-128"/>
              <a:sym typeface="Calibri" pitchFamily="34" charset="0"/>
            </a:endParaRPr>
          </a:p>
        </p:txBody>
      </p:sp>
      <p:sp>
        <p:nvSpPr>
          <p:cNvPr id="18" name="Rectangle 17">
            <a:extLst>
              <a:ext uri="{FF2B5EF4-FFF2-40B4-BE49-F238E27FC236}">
                <a16:creationId xmlns:a16="http://schemas.microsoft.com/office/drawing/2014/main" id="{64B8F979-9BA0-7491-36E2-BA2C9280AE05}"/>
              </a:ext>
            </a:extLst>
          </p:cNvPr>
          <p:cNvSpPr>
            <a:spLocks/>
          </p:cNvSpPr>
          <p:nvPr/>
        </p:nvSpPr>
        <p:spPr>
          <a:xfrm>
            <a:off x="7398844" y="3257316"/>
            <a:ext cx="721082" cy="2382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numCol="1"/>
          <a:lstStyle>
            <a:lvl1pPr marL="28575" defTabSz="642938">
              <a:spcBef>
                <a:spcPct val="20000"/>
              </a:spcBef>
              <a:buChar char="•"/>
              <a:defRPr sz="3200">
                <a:solidFill>
                  <a:schemeClr val="tx1"/>
                </a:solidFill>
                <a:latin typeface="Arial" pitchFamily="34" charset="0"/>
                <a:ea typeface="ＭＳ Ｐゴシック" pitchFamily="34" charset="-128"/>
              </a:defRPr>
            </a:lvl1pPr>
            <a:lvl2pPr marL="742950" indent="-285750" defTabSz="642938">
              <a:spcBef>
                <a:spcPct val="20000"/>
              </a:spcBef>
              <a:buChar char="–"/>
              <a:defRPr sz="2800">
                <a:solidFill>
                  <a:schemeClr val="tx1"/>
                </a:solidFill>
                <a:latin typeface="Arial" pitchFamily="34" charset="0"/>
                <a:ea typeface="ＭＳ Ｐゴシック" pitchFamily="34" charset="-128"/>
              </a:defRPr>
            </a:lvl2pPr>
            <a:lvl3pPr marL="1143000" indent="-228600" defTabSz="642938">
              <a:spcBef>
                <a:spcPct val="20000"/>
              </a:spcBef>
              <a:buChar char="•"/>
              <a:defRPr sz="2400">
                <a:solidFill>
                  <a:schemeClr val="tx1"/>
                </a:solidFill>
                <a:latin typeface="Arial" pitchFamily="34" charset="0"/>
                <a:ea typeface="ＭＳ Ｐゴシック" pitchFamily="34" charset="-128"/>
              </a:defRPr>
            </a:lvl3pPr>
            <a:lvl4pPr marL="1600200" indent="-228600" defTabSz="642938">
              <a:spcBef>
                <a:spcPct val="20000"/>
              </a:spcBef>
              <a:buChar char="–"/>
              <a:defRPr sz="2000">
                <a:solidFill>
                  <a:schemeClr val="tx1"/>
                </a:solidFill>
                <a:latin typeface="Arial" pitchFamily="34" charset="0"/>
                <a:ea typeface="ＭＳ Ｐゴシック" pitchFamily="34" charset="-128"/>
              </a:defRPr>
            </a:lvl4pPr>
            <a:lvl5pPr marL="2057400" indent="-228600" defTabSz="642938">
              <a:spcBef>
                <a:spcPct val="20000"/>
              </a:spcBef>
              <a:buChar char="»"/>
              <a:defRPr sz="2000">
                <a:solidFill>
                  <a:schemeClr val="tx1"/>
                </a:solidFill>
                <a:latin typeface="Arial" pitchFamily="34" charset="0"/>
                <a:ea typeface="ＭＳ Ｐゴシック" pitchFamily="34" charset="-128"/>
              </a:defRPr>
            </a:lvl5pPr>
            <a:lvl6pPr marL="2514600" indent="-228600" defTabSz="642938"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defTabSz="642938"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defTabSz="642938"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defTabSz="642938"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en-US" sz="1600" b="1" i="1" dirty="0">
                <a:solidFill>
                  <a:srgbClr val="6E0500"/>
                </a:solidFill>
                <a:latin typeface="Times" charset="0"/>
                <a:sym typeface="Times" charset="0"/>
              </a:rPr>
              <a:t>~ 0.1%</a:t>
            </a:r>
          </a:p>
        </p:txBody>
      </p:sp>
      <p:sp>
        <p:nvSpPr>
          <p:cNvPr id="19" name="δ(QeW) = ± 2.1 % (stat.) ± 1.1 % (syst.)">
            <a:extLst>
              <a:ext uri="{FF2B5EF4-FFF2-40B4-BE49-F238E27FC236}">
                <a16:creationId xmlns:a16="http://schemas.microsoft.com/office/drawing/2014/main" id="{768CEDAF-B613-A91C-3277-A21BC666163F}"/>
              </a:ext>
            </a:extLst>
          </p:cNvPr>
          <p:cNvSpPr/>
          <p:nvPr/>
        </p:nvSpPr>
        <p:spPr>
          <a:xfrm>
            <a:off x="996379" y="2916389"/>
            <a:ext cx="3388807" cy="24615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R="40627" indent="39675">
              <a:defRPr sz="2400" b="1" i="1">
                <a:solidFill>
                  <a:srgbClr val="61177C"/>
                </a:solidFill>
                <a:uFill>
                  <a:solidFill>
                    <a:srgbClr val="61177C"/>
                  </a:solidFill>
                </a:uFill>
                <a:latin typeface="Times"/>
                <a:ea typeface="Times"/>
                <a:cs typeface="Times"/>
                <a:sym typeface="Times"/>
              </a:defRPr>
            </a:pPr>
            <a:r>
              <a:rPr sz="1600" dirty="0" err="1"/>
              <a:t>δ</a:t>
            </a:r>
            <a:r>
              <a:rPr sz="1600" dirty="0"/>
              <a:t>(</a:t>
            </a:r>
            <a:r>
              <a:rPr sz="1600" dirty="0" err="1"/>
              <a:t>Q</a:t>
            </a:r>
            <a:r>
              <a:rPr sz="1600" baseline="31999" dirty="0" err="1"/>
              <a:t>e</a:t>
            </a:r>
            <a:r>
              <a:rPr sz="1600" baseline="-5998" dirty="0" err="1"/>
              <a:t>W</a:t>
            </a:r>
            <a:r>
              <a:rPr sz="1600" dirty="0"/>
              <a:t>) = ± 2.1 % (stat.) ± 1.1 % (syst.) </a:t>
            </a:r>
          </a:p>
        </p:txBody>
      </p:sp>
      <p:sp>
        <p:nvSpPr>
          <p:cNvPr id="20" name="δ(APV) = 0.74 parts per billion">
            <a:extLst>
              <a:ext uri="{FF2B5EF4-FFF2-40B4-BE49-F238E27FC236}">
                <a16:creationId xmlns:a16="http://schemas.microsoft.com/office/drawing/2014/main" id="{9FF614E2-A7D1-4789-0BD8-FA42E3C8E7CC}"/>
              </a:ext>
            </a:extLst>
          </p:cNvPr>
          <p:cNvSpPr/>
          <p:nvPr/>
        </p:nvSpPr>
        <p:spPr>
          <a:xfrm>
            <a:off x="2744232" y="2490081"/>
            <a:ext cx="1269671" cy="1269671"/>
          </a:xfrm>
          <a:prstGeom prst="line">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pPr marR="40627" indent="39675">
              <a:defRPr sz="2200" b="1" i="1">
                <a:solidFill>
                  <a:srgbClr val="61177C"/>
                </a:solidFill>
                <a:uFill>
                  <a:solidFill>
                    <a:srgbClr val="61177C"/>
                  </a:solidFill>
                </a:uFill>
                <a:latin typeface="Arial"/>
                <a:ea typeface="Arial"/>
                <a:cs typeface="Arial"/>
                <a:sym typeface="Arial"/>
              </a:defRPr>
            </a:pPr>
            <a:r>
              <a:rPr sz="2199" dirty="0" err="1"/>
              <a:t>δ</a:t>
            </a:r>
            <a:r>
              <a:rPr sz="2199" dirty="0"/>
              <a:t>(A</a:t>
            </a:r>
            <a:r>
              <a:rPr sz="2199" baseline="-5998" dirty="0"/>
              <a:t>PV</a:t>
            </a:r>
            <a:r>
              <a:rPr sz="2199" dirty="0"/>
              <a:t>) ~ 0.8 ppb</a:t>
            </a:r>
          </a:p>
        </p:txBody>
      </p:sp>
      <p:sp>
        <p:nvSpPr>
          <p:cNvPr id="21" name="δ(APV) = 0.74 parts per billion">
            <a:extLst>
              <a:ext uri="{FF2B5EF4-FFF2-40B4-BE49-F238E27FC236}">
                <a16:creationId xmlns:a16="http://schemas.microsoft.com/office/drawing/2014/main" id="{47B44297-44F6-CE2E-87F7-3EA687E70DE4}"/>
              </a:ext>
            </a:extLst>
          </p:cNvPr>
          <p:cNvSpPr/>
          <p:nvPr/>
        </p:nvSpPr>
        <p:spPr>
          <a:xfrm>
            <a:off x="166366" y="2468918"/>
            <a:ext cx="1269671" cy="1269671"/>
          </a:xfrm>
          <a:prstGeom prst="line">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pPr marR="40627" indent="39675">
              <a:defRPr sz="2200" b="1" i="1">
                <a:solidFill>
                  <a:srgbClr val="61177C"/>
                </a:solidFill>
                <a:uFill>
                  <a:solidFill>
                    <a:srgbClr val="61177C"/>
                  </a:solidFill>
                </a:uFill>
                <a:latin typeface="Arial"/>
                <a:ea typeface="Arial"/>
                <a:cs typeface="Arial"/>
                <a:sym typeface="Arial"/>
              </a:defRPr>
            </a:pPr>
            <a:r>
              <a:rPr sz="2199"/>
              <a:t>A</a:t>
            </a:r>
            <a:r>
              <a:rPr sz="2199" baseline="-5998"/>
              <a:t>PV</a:t>
            </a:r>
            <a:r>
              <a:rPr sz="2199"/>
              <a:t> ~ 32 ppb</a:t>
            </a:r>
          </a:p>
        </p:txBody>
      </p:sp>
      <p:sp>
        <p:nvSpPr>
          <p:cNvPr id="22" name="65 μA">
            <a:extLst>
              <a:ext uri="{FF2B5EF4-FFF2-40B4-BE49-F238E27FC236}">
                <a16:creationId xmlns:a16="http://schemas.microsoft.com/office/drawing/2014/main" id="{7FFBBF2F-3056-6961-1A4C-E257A594F7D0}"/>
              </a:ext>
            </a:extLst>
          </p:cNvPr>
          <p:cNvSpPr/>
          <p:nvPr/>
        </p:nvSpPr>
        <p:spPr>
          <a:xfrm>
            <a:off x="137951" y="2037158"/>
            <a:ext cx="1269670" cy="1269670"/>
          </a:xfrm>
          <a:prstGeom prst="line">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marR="40639" indent="39687">
              <a:defRPr sz="2200" b="1" i="1">
                <a:solidFill>
                  <a:srgbClr val="263E0F"/>
                </a:solidFill>
                <a:uFill>
                  <a:solidFill>
                    <a:srgbClr val="263E0F"/>
                  </a:solidFill>
                </a:uFill>
                <a:latin typeface="Times"/>
                <a:ea typeface="Times"/>
                <a:cs typeface="Times"/>
                <a:sym typeface="Times"/>
              </a:defRPr>
            </a:lvl1pPr>
          </a:lstStyle>
          <a:p>
            <a:r>
              <a:rPr sz="2199" dirty="0"/>
              <a:t>11  GeV, 65 </a:t>
            </a:r>
            <a:r>
              <a:rPr sz="2199" dirty="0" err="1"/>
              <a:t>μA</a:t>
            </a:r>
            <a:endParaRPr sz="2199" dirty="0"/>
          </a:p>
        </p:txBody>
      </p:sp>
      <p:sp>
        <p:nvSpPr>
          <p:cNvPr id="23" name="90% polarized">
            <a:extLst>
              <a:ext uri="{FF2B5EF4-FFF2-40B4-BE49-F238E27FC236}">
                <a16:creationId xmlns:a16="http://schemas.microsoft.com/office/drawing/2014/main" id="{4FB03B3D-81DC-EC00-7C64-3AC7D7DE5D4E}"/>
              </a:ext>
            </a:extLst>
          </p:cNvPr>
          <p:cNvSpPr/>
          <p:nvPr/>
        </p:nvSpPr>
        <p:spPr>
          <a:xfrm>
            <a:off x="2128692" y="2037157"/>
            <a:ext cx="3027180" cy="3383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R="40627" indent="39675">
              <a:defRPr sz="2200" b="1" i="1">
                <a:solidFill>
                  <a:srgbClr val="263E0F"/>
                </a:solidFill>
                <a:uFill>
                  <a:solidFill>
                    <a:srgbClr val="263E0F"/>
                  </a:solidFill>
                </a:uFill>
                <a:latin typeface="Times"/>
                <a:ea typeface="Times"/>
                <a:cs typeface="Times"/>
                <a:sym typeface="Times"/>
              </a:defRPr>
            </a:pPr>
            <a:r>
              <a:rPr sz="2199" dirty="0"/>
              <a:t>90% beam polarization</a:t>
            </a:r>
          </a:p>
        </p:txBody>
      </p:sp>
      <p:pic>
        <p:nvPicPr>
          <p:cNvPr id="24" name="image.png" descr="image.png">
            <a:extLst>
              <a:ext uri="{FF2B5EF4-FFF2-40B4-BE49-F238E27FC236}">
                <a16:creationId xmlns:a16="http://schemas.microsoft.com/office/drawing/2014/main" id="{FF5004E0-2ABF-A5E7-51D0-A086F0EFD705}"/>
              </a:ext>
            </a:extLst>
          </p:cNvPr>
          <p:cNvPicPr>
            <a:picLocks noChangeAspect="1"/>
          </p:cNvPicPr>
          <p:nvPr/>
        </p:nvPicPr>
        <p:blipFill rotWithShape="1">
          <a:blip r:embed="rId4"/>
          <a:srcRect t="10213" b="9122"/>
          <a:stretch/>
        </p:blipFill>
        <p:spPr>
          <a:xfrm>
            <a:off x="225509" y="823897"/>
            <a:ext cx="4394266" cy="1140678"/>
          </a:xfrm>
          <a:prstGeom prst="rect">
            <a:avLst/>
          </a:prstGeom>
          <a:ln w="12700">
            <a:miter lim="400000"/>
          </a:ln>
        </p:spPr>
      </p:pic>
      <p:sp>
        <p:nvSpPr>
          <p:cNvPr id="25" name="Arrow">
            <a:extLst>
              <a:ext uri="{FF2B5EF4-FFF2-40B4-BE49-F238E27FC236}">
                <a16:creationId xmlns:a16="http://schemas.microsoft.com/office/drawing/2014/main" id="{F96FC1FE-D94F-DF6A-DC6E-15D94F57CF31}"/>
              </a:ext>
            </a:extLst>
          </p:cNvPr>
          <p:cNvSpPr/>
          <p:nvPr/>
        </p:nvSpPr>
        <p:spPr>
          <a:xfrm>
            <a:off x="461380" y="1490390"/>
            <a:ext cx="582723" cy="238669"/>
          </a:xfrm>
          <a:prstGeom prst="rightArrow">
            <a:avLst>
              <a:gd name="adj1" fmla="val 38824"/>
              <a:gd name="adj2" fmla="val 73333"/>
            </a:avLst>
          </a:prstGeom>
          <a:solidFill>
            <a:srgbClr val="C6E6E9">
              <a:alpha val="70000"/>
            </a:srgbClr>
          </a:solidFill>
          <a:ln w="12700">
            <a:solidFill>
              <a:srgbClr val="000000">
                <a:alpha val="70000"/>
              </a:srgbClr>
            </a:solidFill>
          </a:ln>
        </p:spPr>
        <p:txBody>
          <a:bodyPr lIns="45707" rIns="45707" anchor="ctr"/>
          <a:lstStyle/>
          <a:p>
            <a:pPr marR="40627">
              <a:defRPr>
                <a:uFill>
                  <a:solidFill>
                    <a:srgbClr val="000000"/>
                  </a:solidFill>
                </a:uFill>
                <a:latin typeface="Times"/>
                <a:ea typeface="Times"/>
                <a:cs typeface="Times"/>
                <a:sym typeface="Times"/>
              </a:defRPr>
            </a:pPr>
            <a:endParaRPr/>
          </a:p>
        </p:txBody>
      </p:sp>
      <p:sp>
        <p:nvSpPr>
          <p:cNvPr id="26" name="Shape 122">
            <a:extLst>
              <a:ext uri="{FF2B5EF4-FFF2-40B4-BE49-F238E27FC236}">
                <a16:creationId xmlns:a16="http://schemas.microsoft.com/office/drawing/2014/main" id="{C2135920-FF3A-FBA4-2543-E2C74F3C28A7}"/>
              </a:ext>
            </a:extLst>
          </p:cNvPr>
          <p:cNvSpPr/>
          <p:nvPr/>
        </p:nvSpPr>
        <p:spPr>
          <a:xfrm>
            <a:off x="5048983" y="4411710"/>
            <a:ext cx="4718705" cy="594880"/>
          </a:xfrm>
          <a:prstGeom prst="rect">
            <a:avLst/>
          </a:prstGeom>
          <a:ln w="12700">
            <a:miter lim="400000"/>
          </a:ln>
          <a:extLst>
            <a:ext uri="{C572A759-6A51-4108-AA02-DFA0A04FC94B}">
              <ma14:wrappingTextBoxFlag xmlns:ma14="http://schemas.microsoft.com/office/mac/drawingml/2011/main" xmlns="" val="1"/>
            </a:ext>
          </a:extLst>
        </p:spPr>
        <p:txBody>
          <a:bodyPr wrap="square" lIns="50787" tIns="50787" rIns="50787" bIns="50787" anchor="ctr">
            <a:spAutoFit/>
          </a:bodyPr>
          <a:lstStyle>
            <a:lvl1pPr algn="ctr" defTabSz="584200">
              <a:defRPr sz="1600" b="1" i="1">
                <a:solidFill>
                  <a:srgbClr val="604A7B"/>
                </a:solidFill>
                <a:latin typeface="Palatino"/>
                <a:ea typeface="Palatino"/>
                <a:cs typeface="Palatino"/>
                <a:sym typeface="Palatino"/>
              </a:defRPr>
            </a:lvl1pPr>
          </a:lstStyle>
          <a:p>
            <a:r>
              <a:rPr u="sng" dirty="0"/>
              <a:t>Look for tiny but measurable deviations from precisely calculable prediction for SM processes</a:t>
            </a:r>
          </a:p>
        </p:txBody>
      </p:sp>
      <p:sp>
        <p:nvSpPr>
          <p:cNvPr id="27" name="Shape 127">
            <a:extLst>
              <a:ext uri="{FF2B5EF4-FFF2-40B4-BE49-F238E27FC236}">
                <a16:creationId xmlns:a16="http://schemas.microsoft.com/office/drawing/2014/main" id="{DC36F52D-BEC5-8B97-4DF4-B9957EA776AD}"/>
              </a:ext>
            </a:extLst>
          </p:cNvPr>
          <p:cNvSpPr/>
          <p:nvPr/>
        </p:nvSpPr>
        <p:spPr>
          <a:xfrm>
            <a:off x="5525466" y="4033742"/>
            <a:ext cx="5834905" cy="410262"/>
          </a:xfrm>
          <a:prstGeom prst="rect">
            <a:avLst/>
          </a:prstGeom>
          <a:ln w="12700">
            <a:miter lim="400000"/>
          </a:ln>
          <a:extLst>
            <a:ext uri="{C572A759-6A51-4108-AA02-DFA0A04FC94B}">
              <ma14:wrappingTextBoxFlag xmlns:ma14="http://schemas.microsoft.com/office/mac/drawingml/2011/main" xmlns="" val="1"/>
            </a:ext>
          </a:extLst>
        </p:spPr>
        <p:txBody>
          <a:bodyPr lIns="50787" tIns="50787" rIns="50787" bIns="50787" anchor="ctr">
            <a:spAutoFit/>
          </a:bodyPr>
          <a:lstStyle>
            <a:lvl1pPr algn="ctr" defTabSz="584200">
              <a:defRPr sz="2000" b="1">
                <a:solidFill>
                  <a:srgbClr val="7B219F"/>
                </a:solidFill>
                <a:latin typeface="Marker Felt"/>
                <a:ea typeface="Marker Felt"/>
                <a:cs typeface="Marker Felt"/>
                <a:sym typeface="Marker Felt"/>
              </a:defRPr>
            </a:lvl1pPr>
          </a:lstStyle>
          <a:p>
            <a:r>
              <a:rPr sz="1999" dirty="0">
                <a:solidFill>
                  <a:srgbClr val="FF0000"/>
                </a:solidFill>
                <a:latin typeface="Arial"/>
                <a:cs typeface="Arial"/>
              </a:rPr>
              <a:t>Search for new flavor diagonal neutral currents</a:t>
            </a:r>
          </a:p>
        </p:txBody>
      </p:sp>
      <p:sp>
        <p:nvSpPr>
          <p:cNvPr id="28" name="MOLLER: improve QW(e) by a factor of 5">
            <a:extLst>
              <a:ext uri="{FF2B5EF4-FFF2-40B4-BE49-F238E27FC236}">
                <a16:creationId xmlns:a16="http://schemas.microsoft.com/office/drawing/2014/main" id="{1729EE1B-0EC1-047C-CF29-2AC4EF5AD4EE}"/>
              </a:ext>
            </a:extLst>
          </p:cNvPr>
          <p:cNvSpPr txBox="1"/>
          <p:nvPr/>
        </p:nvSpPr>
        <p:spPr>
          <a:xfrm>
            <a:off x="831812" y="5729009"/>
            <a:ext cx="4085177" cy="3333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787" tIns="50787" rIns="50787" bIns="50787" numCol="1" anchor="ctr">
            <a:spAutoFit/>
          </a:bodyPr>
          <a:lstStyle/>
          <a:p>
            <a:pPr algn="ctr" defTabSz="584025">
              <a:defRPr sz="1500" b="1" i="1">
                <a:solidFill>
                  <a:srgbClr val="C7422A"/>
                </a:solidFill>
                <a:latin typeface="Bookman Old Style"/>
                <a:ea typeface="Bookman Old Style"/>
                <a:cs typeface="Bookman Old Style"/>
                <a:sym typeface="Bookman Old Style"/>
              </a:defRPr>
            </a:pPr>
            <a:r>
              <a:rPr sz="1500"/>
              <a:t>MOLLER</a:t>
            </a:r>
            <a:r>
              <a:rPr sz="1500">
                <a:solidFill>
                  <a:srgbClr val="728FBC"/>
                </a:solidFill>
              </a:rPr>
              <a:t>: improve Q</a:t>
            </a:r>
            <a:r>
              <a:rPr sz="1500" baseline="-5998">
                <a:solidFill>
                  <a:srgbClr val="728FBC"/>
                </a:solidFill>
              </a:rPr>
              <a:t>W</a:t>
            </a:r>
            <a:r>
              <a:rPr sz="1500">
                <a:solidFill>
                  <a:srgbClr val="728FBC"/>
                </a:solidFill>
              </a:rPr>
              <a:t>(e) by a factor of 5</a:t>
            </a:r>
          </a:p>
        </p:txBody>
      </p:sp>
      <p:sp>
        <p:nvSpPr>
          <p:cNvPr id="29" name="Line">
            <a:extLst>
              <a:ext uri="{FF2B5EF4-FFF2-40B4-BE49-F238E27FC236}">
                <a16:creationId xmlns:a16="http://schemas.microsoft.com/office/drawing/2014/main" id="{FBF96BDF-53D0-DB6C-965D-D1D932EFA23D}"/>
              </a:ext>
            </a:extLst>
          </p:cNvPr>
          <p:cNvSpPr/>
          <p:nvPr/>
        </p:nvSpPr>
        <p:spPr>
          <a:xfrm>
            <a:off x="2288690" y="5449319"/>
            <a:ext cx="389073" cy="392402"/>
          </a:xfrm>
          <a:prstGeom prst="line">
            <a:avLst/>
          </a:prstGeom>
          <a:noFill/>
          <a:ln w="25400" cap="flat">
            <a:solidFill>
              <a:srgbClr val="728FBC"/>
            </a:solidFill>
            <a:prstDash val="solid"/>
            <a:miter lim="400000"/>
            <a:headEnd type="stealth" w="med" len="med"/>
          </a:ln>
          <a:effectLst/>
        </p:spPr>
        <p:txBody>
          <a:bodyPr wrap="square" lIns="45707" tIns="45707" rIns="45707" bIns="45707" numCol="1" anchor="t">
            <a:noAutofit/>
          </a:bodyPr>
          <a:lstStyle/>
          <a:p>
            <a:endParaRPr/>
          </a:p>
        </p:txBody>
      </p:sp>
      <p:sp>
        <p:nvSpPr>
          <p:cNvPr id="30" name="JLab Measurements">
            <a:extLst>
              <a:ext uri="{FF2B5EF4-FFF2-40B4-BE49-F238E27FC236}">
                <a16:creationId xmlns:a16="http://schemas.microsoft.com/office/drawing/2014/main" id="{A226EA3B-CCC4-8410-2BBD-2089DAF6D811}"/>
              </a:ext>
            </a:extLst>
          </p:cNvPr>
          <p:cNvSpPr txBox="1"/>
          <p:nvPr/>
        </p:nvSpPr>
        <p:spPr>
          <a:xfrm>
            <a:off x="562545" y="4883483"/>
            <a:ext cx="2345108" cy="3487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787" tIns="50787" rIns="50787" bIns="50787" numCol="1" anchor="ctr">
            <a:spAutoFit/>
          </a:bodyPr>
          <a:lstStyle>
            <a:lvl1pPr algn="ctr" defTabSz="584200">
              <a:defRPr sz="1600" b="1" i="1">
                <a:solidFill>
                  <a:srgbClr val="728FBC"/>
                </a:solidFill>
                <a:latin typeface="Bookman Old Style"/>
                <a:ea typeface="Bookman Old Style"/>
                <a:cs typeface="Bookman Old Style"/>
                <a:sym typeface="Bookman Old Style"/>
              </a:defRPr>
            </a:lvl1pPr>
          </a:lstStyle>
          <a:p>
            <a:r>
              <a:t>JLab Measurements</a:t>
            </a:r>
          </a:p>
        </p:txBody>
      </p:sp>
      <p:sp>
        <p:nvSpPr>
          <p:cNvPr id="31" name="Line">
            <a:extLst>
              <a:ext uri="{FF2B5EF4-FFF2-40B4-BE49-F238E27FC236}">
                <a16:creationId xmlns:a16="http://schemas.microsoft.com/office/drawing/2014/main" id="{6AF5D0F1-7BEC-2B21-2ED3-4B375B9F19B4}"/>
              </a:ext>
            </a:extLst>
          </p:cNvPr>
          <p:cNvSpPr/>
          <p:nvPr/>
        </p:nvSpPr>
        <p:spPr>
          <a:xfrm flipH="1">
            <a:off x="1875406" y="4219231"/>
            <a:ext cx="431898" cy="703065"/>
          </a:xfrm>
          <a:prstGeom prst="line">
            <a:avLst/>
          </a:prstGeom>
          <a:noFill/>
          <a:ln w="25400" cap="flat">
            <a:solidFill>
              <a:srgbClr val="728FBC"/>
            </a:solidFill>
            <a:prstDash val="solid"/>
            <a:miter lim="400000"/>
            <a:headEnd type="stealth" w="med" len="med"/>
          </a:ln>
          <a:effectLst/>
        </p:spPr>
        <p:txBody>
          <a:bodyPr wrap="square" lIns="45707" tIns="45707" rIns="45707" bIns="45707" numCol="1" anchor="t">
            <a:noAutofit/>
          </a:bodyPr>
          <a:lstStyle/>
          <a:p>
            <a:endParaRPr/>
          </a:p>
        </p:txBody>
      </p:sp>
      <p:sp>
        <p:nvSpPr>
          <p:cNvPr id="32" name="Line">
            <a:extLst>
              <a:ext uri="{FF2B5EF4-FFF2-40B4-BE49-F238E27FC236}">
                <a16:creationId xmlns:a16="http://schemas.microsoft.com/office/drawing/2014/main" id="{C5669E73-AFB2-FEE7-0572-4871C7B0B07C}"/>
              </a:ext>
            </a:extLst>
          </p:cNvPr>
          <p:cNvSpPr/>
          <p:nvPr/>
        </p:nvSpPr>
        <p:spPr>
          <a:xfrm flipH="1">
            <a:off x="2345207" y="4658865"/>
            <a:ext cx="271926" cy="263431"/>
          </a:xfrm>
          <a:prstGeom prst="line">
            <a:avLst/>
          </a:prstGeom>
          <a:noFill/>
          <a:ln w="25400" cap="flat">
            <a:solidFill>
              <a:srgbClr val="728FBC"/>
            </a:solidFill>
            <a:prstDash val="solid"/>
            <a:miter lim="400000"/>
            <a:headEnd type="stealth" w="med" len="med"/>
          </a:ln>
          <a:effectLst/>
        </p:spPr>
        <p:txBody>
          <a:bodyPr wrap="square" lIns="45707" tIns="45707" rIns="45707" bIns="45707" numCol="1" anchor="t">
            <a:noAutofit/>
          </a:bodyPr>
          <a:lstStyle/>
          <a:p>
            <a:endParaRPr/>
          </a:p>
        </p:txBody>
      </p:sp>
      <p:sp>
        <p:nvSpPr>
          <p:cNvPr id="33" name="Only e-e measurement: SLAC E158">
            <a:extLst>
              <a:ext uri="{FF2B5EF4-FFF2-40B4-BE49-F238E27FC236}">
                <a16:creationId xmlns:a16="http://schemas.microsoft.com/office/drawing/2014/main" id="{2669D257-E2BC-75D1-91E3-58618CF1F39D}"/>
              </a:ext>
            </a:extLst>
          </p:cNvPr>
          <p:cNvSpPr txBox="1"/>
          <p:nvPr/>
        </p:nvSpPr>
        <p:spPr>
          <a:xfrm>
            <a:off x="2366183" y="3180171"/>
            <a:ext cx="2550805" cy="5641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787" tIns="50787" rIns="50787" bIns="50787" numCol="1" anchor="ctr">
            <a:spAutoFit/>
          </a:bodyPr>
          <a:lstStyle>
            <a:lvl1pPr algn="ctr" defTabSz="584200">
              <a:defRPr sz="1500" b="1" i="1">
                <a:solidFill>
                  <a:srgbClr val="728FBC"/>
                </a:solidFill>
                <a:latin typeface="Bookman Old Style"/>
                <a:ea typeface="Bookman Old Style"/>
                <a:cs typeface="Bookman Old Style"/>
                <a:sym typeface="Bookman Old Style"/>
              </a:defRPr>
            </a:lvl1pPr>
          </a:lstStyle>
          <a:p>
            <a:r>
              <a:rPr dirty="0"/>
              <a:t>Only e-e measurement: SLAC E158</a:t>
            </a:r>
          </a:p>
        </p:txBody>
      </p:sp>
      <p:sp>
        <p:nvSpPr>
          <p:cNvPr id="34" name="Line">
            <a:extLst>
              <a:ext uri="{FF2B5EF4-FFF2-40B4-BE49-F238E27FC236}">
                <a16:creationId xmlns:a16="http://schemas.microsoft.com/office/drawing/2014/main" id="{2464B421-7E11-824A-E38B-E2E3A290DD69}"/>
              </a:ext>
            </a:extLst>
          </p:cNvPr>
          <p:cNvSpPr/>
          <p:nvPr/>
        </p:nvSpPr>
        <p:spPr>
          <a:xfrm flipV="1">
            <a:off x="2560276" y="3495600"/>
            <a:ext cx="347376" cy="243838"/>
          </a:xfrm>
          <a:prstGeom prst="line">
            <a:avLst/>
          </a:prstGeom>
          <a:noFill/>
          <a:ln w="25400" cap="flat">
            <a:solidFill>
              <a:srgbClr val="728FBC"/>
            </a:solidFill>
            <a:prstDash val="solid"/>
            <a:miter lim="400000"/>
            <a:headEnd type="stealth" w="med" len="med"/>
          </a:ln>
          <a:effectLst/>
        </p:spPr>
        <p:txBody>
          <a:bodyPr wrap="square" lIns="45707" tIns="45707" rIns="45707" bIns="45707" numCol="1" anchor="t">
            <a:noAutofit/>
          </a:bodyPr>
          <a:lstStyle/>
          <a:p>
            <a:endParaRPr/>
          </a:p>
        </p:txBody>
      </p:sp>
      <p:sp>
        <p:nvSpPr>
          <p:cNvPr id="35" name="Rectangle 34">
            <a:extLst>
              <a:ext uri="{FF2B5EF4-FFF2-40B4-BE49-F238E27FC236}">
                <a16:creationId xmlns:a16="http://schemas.microsoft.com/office/drawing/2014/main" id="{5F189E49-36B7-628A-BACF-17DD333327B8}"/>
              </a:ext>
            </a:extLst>
          </p:cNvPr>
          <p:cNvSpPr/>
          <p:nvPr/>
        </p:nvSpPr>
        <p:spPr>
          <a:xfrm>
            <a:off x="9356052" y="4367034"/>
            <a:ext cx="2929217" cy="584623"/>
          </a:xfrm>
          <a:prstGeom prst="rect">
            <a:avLst/>
          </a:prstGeom>
        </p:spPr>
        <p:txBody>
          <a:bodyPr wrap="square">
            <a:spAutoFit/>
          </a:bodyPr>
          <a:lstStyle/>
          <a:p>
            <a:pPr marL="317405" defTabSz="584025">
              <a:spcBef>
                <a:spcPts val="1500"/>
              </a:spcBef>
              <a:buSzPct val="125000"/>
              <a:defRPr sz="1600" b="1">
                <a:solidFill>
                  <a:srgbClr val="0056D6"/>
                </a:solidFill>
                <a:latin typeface="Arial Narrow"/>
                <a:ea typeface="Arial Narrow"/>
                <a:cs typeface="Arial Narrow"/>
                <a:sym typeface="Arial Narrow"/>
              </a:defRPr>
            </a:pPr>
            <a:r>
              <a:rPr lang="en-US" sz="1600" b="1" dirty="0">
                <a:solidFill>
                  <a:srgbClr val="0056D6"/>
                </a:solidFill>
                <a:latin typeface="Arial"/>
                <a:ea typeface="Arial Narrow"/>
                <a:cs typeface="Arial"/>
                <a:sym typeface="Arial Narrow"/>
              </a:rPr>
              <a:t>Unique (purely leptonic) new physics reach</a:t>
            </a:r>
            <a:endParaRPr lang="en-US" sz="3599" b="1" dirty="0">
              <a:solidFill>
                <a:srgbClr val="0056D6"/>
              </a:solidFill>
              <a:latin typeface="Arial"/>
              <a:ea typeface="Trebuchet MS"/>
              <a:cs typeface="Arial"/>
              <a:sym typeface="Trebuchet MS"/>
            </a:endParaRPr>
          </a:p>
        </p:txBody>
      </p:sp>
      <p:sp>
        <p:nvSpPr>
          <p:cNvPr id="36" name="Shape 123">
            <a:extLst>
              <a:ext uri="{FF2B5EF4-FFF2-40B4-BE49-F238E27FC236}">
                <a16:creationId xmlns:a16="http://schemas.microsoft.com/office/drawing/2014/main" id="{6BF64AB2-47A3-97BC-7684-FC5026923C3C}"/>
              </a:ext>
            </a:extLst>
          </p:cNvPr>
          <p:cNvSpPr/>
          <p:nvPr/>
        </p:nvSpPr>
        <p:spPr>
          <a:xfrm flipV="1">
            <a:off x="7971028" y="5142161"/>
            <a:ext cx="1441078" cy="562044"/>
          </a:xfrm>
          <a:prstGeom prst="line">
            <a:avLst/>
          </a:prstGeom>
          <a:ln w="12700">
            <a:solidFill>
              <a:srgbClr val="000000"/>
            </a:solidFill>
          </a:ln>
        </p:spPr>
        <p:txBody>
          <a:bodyPr lIns="45707" rIns="45707"/>
          <a:lstStyle/>
          <a:p>
            <a:endParaRPr>
              <a:solidFill>
                <a:prstClr val="black"/>
              </a:solidFill>
            </a:endParaRPr>
          </a:p>
        </p:txBody>
      </p:sp>
      <p:sp>
        <p:nvSpPr>
          <p:cNvPr id="37" name="Shape 124">
            <a:extLst>
              <a:ext uri="{FF2B5EF4-FFF2-40B4-BE49-F238E27FC236}">
                <a16:creationId xmlns:a16="http://schemas.microsoft.com/office/drawing/2014/main" id="{BFFCA745-B505-5976-8172-4DB9FDDEAF93}"/>
              </a:ext>
            </a:extLst>
          </p:cNvPr>
          <p:cNvSpPr/>
          <p:nvPr/>
        </p:nvSpPr>
        <p:spPr>
          <a:xfrm>
            <a:off x="7971028" y="5142160"/>
            <a:ext cx="1537148" cy="562046"/>
          </a:xfrm>
          <a:prstGeom prst="line">
            <a:avLst/>
          </a:prstGeom>
          <a:ln w="12700">
            <a:solidFill>
              <a:srgbClr val="000000"/>
            </a:solidFill>
          </a:ln>
        </p:spPr>
        <p:txBody>
          <a:bodyPr lIns="45707" rIns="45707"/>
          <a:lstStyle/>
          <a:p>
            <a:endParaRPr>
              <a:solidFill>
                <a:prstClr val="black"/>
              </a:solidFill>
            </a:endParaRPr>
          </a:p>
        </p:txBody>
      </p:sp>
      <p:sp>
        <p:nvSpPr>
          <p:cNvPr id="38" name="Shape 125">
            <a:extLst>
              <a:ext uri="{FF2B5EF4-FFF2-40B4-BE49-F238E27FC236}">
                <a16:creationId xmlns:a16="http://schemas.microsoft.com/office/drawing/2014/main" id="{364E8332-8422-F25D-4A53-2D0AFEFBA140}"/>
              </a:ext>
            </a:extLst>
          </p:cNvPr>
          <p:cNvSpPr/>
          <p:nvPr/>
        </p:nvSpPr>
        <p:spPr>
          <a:xfrm>
            <a:off x="8643531" y="5302744"/>
            <a:ext cx="192145" cy="240877"/>
          </a:xfrm>
          <a:prstGeom prst="diamond">
            <a:avLst/>
          </a:prstGeom>
          <a:solidFill>
            <a:srgbClr val="929292"/>
          </a:solidFill>
          <a:ln w="12700">
            <a:solidFill>
              <a:srgbClr val="000000"/>
            </a:solidFill>
          </a:ln>
        </p:spPr>
        <p:txBody>
          <a:bodyPr lIns="45707" rIns="45707" anchor="ctr"/>
          <a:lstStyle/>
          <a:p>
            <a:pPr marR="57781" defTabSz="1295011">
              <a:defRPr sz="3200">
                <a:uFill>
                  <a:solidFill>
                    <a:srgbClr val="000000"/>
                  </a:solidFill>
                </a:uFill>
                <a:latin typeface="Arial"/>
                <a:ea typeface="Arial"/>
                <a:cs typeface="Arial"/>
                <a:sym typeface="Arial"/>
              </a:defRPr>
            </a:pPr>
            <a:endParaRPr sz="3199">
              <a:solidFill>
                <a:prstClr val="black"/>
              </a:solidFill>
              <a:uFill>
                <a:solidFill>
                  <a:srgbClr val="000000"/>
                </a:solidFill>
              </a:uFill>
              <a:latin typeface="Arial"/>
              <a:ea typeface="Arial"/>
              <a:cs typeface="Arial"/>
              <a:sym typeface="Arial"/>
            </a:endParaRPr>
          </a:p>
        </p:txBody>
      </p:sp>
      <p:pic>
        <p:nvPicPr>
          <p:cNvPr id="39" name="image1.png">
            <a:extLst>
              <a:ext uri="{FF2B5EF4-FFF2-40B4-BE49-F238E27FC236}">
                <a16:creationId xmlns:a16="http://schemas.microsoft.com/office/drawing/2014/main" id="{820973BC-0782-FF9E-C664-6DAA2AA7686D}"/>
              </a:ext>
            </a:extLst>
          </p:cNvPr>
          <p:cNvPicPr>
            <a:picLocks noChangeAspect="1"/>
          </p:cNvPicPr>
          <p:nvPr/>
        </p:nvPicPr>
        <p:blipFill>
          <a:blip r:embed="rId5"/>
          <a:stretch>
            <a:fillRect/>
          </a:stretch>
        </p:blipFill>
        <p:spPr>
          <a:xfrm>
            <a:off x="9813384" y="4967794"/>
            <a:ext cx="916947" cy="736413"/>
          </a:xfrm>
          <a:prstGeom prst="rect">
            <a:avLst/>
          </a:prstGeom>
          <a:ln w="12700">
            <a:miter lim="400000"/>
          </a:ln>
        </p:spPr>
      </p:pic>
      <p:sp>
        <p:nvSpPr>
          <p:cNvPr id="40" name="Shape 128">
            <a:extLst>
              <a:ext uri="{FF2B5EF4-FFF2-40B4-BE49-F238E27FC236}">
                <a16:creationId xmlns:a16="http://schemas.microsoft.com/office/drawing/2014/main" id="{EA8C2092-C4E4-938E-C356-71D9EF311DBB}"/>
              </a:ext>
            </a:extLst>
          </p:cNvPr>
          <p:cNvSpPr/>
          <p:nvPr/>
        </p:nvSpPr>
        <p:spPr>
          <a:xfrm>
            <a:off x="6115366" y="5766250"/>
            <a:ext cx="2002445" cy="471770"/>
          </a:xfrm>
          <a:prstGeom prst="rect">
            <a:avLst/>
          </a:prstGeom>
          <a:ln w="12700">
            <a:miter lim="400000"/>
          </a:ln>
          <a:extLst>
            <a:ext uri="{C572A759-6A51-4108-AA02-DFA0A04FC94B}">
              <ma14:wrappingTextBoxFlag xmlns:ma14="http://schemas.microsoft.com/office/mac/drawingml/2011/main" xmlns="" val="1"/>
            </a:ext>
          </a:extLst>
        </p:spPr>
        <p:txBody>
          <a:bodyPr wrap="none" lIns="50787" tIns="50787" rIns="50787" bIns="50787" anchor="ctr">
            <a:spAutoFit/>
          </a:bodyPr>
          <a:lstStyle>
            <a:lvl1pPr>
              <a:defRPr sz="2400" b="1">
                <a:solidFill>
                  <a:srgbClr val="31859C"/>
                </a:solidFill>
              </a:defRPr>
            </a:lvl1pPr>
          </a:lstStyle>
          <a:p>
            <a:r>
              <a:rPr sz="2399"/>
              <a:t>MOLLER Reach</a:t>
            </a:r>
          </a:p>
        </p:txBody>
      </p:sp>
      <p:pic>
        <p:nvPicPr>
          <p:cNvPr id="41" name="image2.png">
            <a:extLst>
              <a:ext uri="{FF2B5EF4-FFF2-40B4-BE49-F238E27FC236}">
                <a16:creationId xmlns:a16="http://schemas.microsoft.com/office/drawing/2014/main" id="{847C7FD1-E310-4FB9-A1FF-346229138A70}"/>
              </a:ext>
            </a:extLst>
          </p:cNvPr>
          <p:cNvPicPr>
            <a:picLocks noChangeAspect="1"/>
          </p:cNvPicPr>
          <p:nvPr/>
        </p:nvPicPr>
        <p:blipFill>
          <a:blip r:embed="rId6"/>
          <a:stretch>
            <a:fillRect/>
          </a:stretch>
        </p:blipFill>
        <p:spPr>
          <a:xfrm>
            <a:off x="8256204" y="5886383"/>
            <a:ext cx="2516086" cy="286415"/>
          </a:xfrm>
          <a:prstGeom prst="rect">
            <a:avLst/>
          </a:prstGeom>
          <a:ln w="12700">
            <a:miter lim="400000"/>
          </a:ln>
        </p:spPr>
      </p:pic>
      <p:sp>
        <p:nvSpPr>
          <p:cNvPr id="42" name="Shape 130">
            <a:extLst>
              <a:ext uri="{FF2B5EF4-FFF2-40B4-BE49-F238E27FC236}">
                <a16:creationId xmlns:a16="http://schemas.microsoft.com/office/drawing/2014/main" id="{14ACA1A5-2C81-D15B-EECB-DBA2D079FD38}"/>
              </a:ext>
            </a:extLst>
          </p:cNvPr>
          <p:cNvSpPr/>
          <p:nvPr/>
        </p:nvSpPr>
        <p:spPr>
          <a:xfrm>
            <a:off x="5295898" y="6143980"/>
            <a:ext cx="7079552" cy="379492"/>
          </a:xfrm>
          <a:prstGeom prst="rect">
            <a:avLst/>
          </a:prstGeom>
          <a:ln w="12700">
            <a:miter lim="400000"/>
          </a:ln>
          <a:extLst>
            <a:ext uri="{C572A759-6A51-4108-AA02-DFA0A04FC94B}">
              <ma14:wrappingTextBoxFlag xmlns:ma14="http://schemas.microsoft.com/office/mac/drawingml/2011/main" xmlns="" val="1"/>
            </a:ext>
          </a:extLst>
        </p:spPr>
        <p:txBody>
          <a:bodyPr wrap="square" lIns="50787" tIns="50787" rIns="50787" bIns="50787" anchor="ctr">
            <a:spAutoFit/>
          </a:bodyPr>
          <a:lstStyle/>
          <a:p>
            <a:pPr>
              <a:defRPr b="1">
                <a:solidFill>
                  <a:srgbClr val="0042AA"/>
                </a:solidFill>
                <a:latin typeface="Bookman Old Style"/>
                <a:ea typeface="Bookman Old Style"/>
                <a:cs typeface="Bookman Old Style"/>
                <a:sym typeface="Bookman Old Style"/>
              </a:defRPr>
            </a:pPr>
            <a:r>
              <a:rPr lang="en-US" b="1" dirty="0">
                <a:solidFill>
                  <a:srgbClr val="0042AA"/>
                </a:solidFill>
                <a:latin typeface="Bookman Old Style"/>
                <a:ea typeface="Bookman Old Style"/>
                <a:cs typeface="Bookman Old Style"/>
                <a:sym typeface="Bookman Old Style"/>
              </a:rPr>
              <a:t>D</a:t>
            </a:r>
            <a:r>
              <a:rPr b="1" dirty="0">
                <a:solidFill>
                  <a:srgbClr val="0042AA"/>
                </a:solidFill>
                <a:latin typeface="Bookman Old Style"/>
                <a:ea typeface="Bookman Old Style"/>
                <a:cs typeface="Bookman Old Style"/>
                <a:sym typeface="Bookman Old Style"/>
              </a:rPr>
              <a:t>iscovery space</a:t>
            </a:r>
            <a:r>
              <a:rPr lang="en-US" b="1" dirty="0">
                <a:solidFill>
                  <a:srgbClr val="0042AA"/>
                </a:solidFill>
                <a:latin typeface="Bookman Old Style"/>
                <a:ea typeface="Bookman Old Style"/>
                <a:cs typeface="Bookman Old Style"/>
                <a:sym typeface="Bookman Old Style"/>
              </a:rPr>
              <a:t> comparable to a </a:t>
            </a:r>
            <a:r>
              <a:rPr b="1" dirty="0">
                <a:solidFill>
                  <a:srgbClr val="0042AA"/>
                </a:solidFill>
                <a:latin typeface="Bookman Old Style"/>
                <a:ea typeface="Bookman Old Style"/>
                <a:cs typeface="Bookman Old Style"/>
                <a:sym typeface="Bookman Old Style"/>
              </a:rPr>
              <a:t>500 GeV lepton collider</a:t>
            </a:r>
          </a:p>
        </p:txBody>
      </p:sp>
      <p:sp>
        <p:nvSpPr>
          <p:cNvPr id="43" name="Shape 132">
            <a:extLst>
              <a:ext uri="{FF2B5EF4-FFF2-40B4-BE49-F238E27FC236}">
                <a16:creationId xmlns:a16="http://schemas.microsoft.com/office/drawing/2014/main" id="{2A6E4AF2-CD5A-1F11-13EA-3ECCC37B64D8}"/>
              </a:ext>
            </a:extLst>
          </p:cNvPr>
          <p:cNvSpPr/>
          <p:nvPr/>
        </p:nvSpPr>
        <p:spPr>
          <a:xfrm>
            <a:off x="6864745" y="5131031"/>
            <a:ext cx="642714" cy="461537"/>
          </a:xfrm>
          <a:prstGeom prst="rect">
            <a:avLst/>
          </a:prstGeom>
          <a:ln w="12700">
            <a:miter lim="400000"/>
          </a:ln>
          <a:extLst>
            <a:ext uri="{C572A759-6A51-4108-AA02-DFA0A04FC94B}">
              <ma14:wrappingTextBoxFlag xmlns:ma14="http://schemas.microsoft.com/office/mac/drawingml/2011/main" xmlns="" val="1"/>
            </a:ext>
          </a:extLst>
        </p:spPr>
        <p:txBody>
          <a:bodyPr wrap="none" lIns="45707" rIns="45707">
            <a:spAutoFit/>
          </a:bodyPr>
          <a:lstStyle/>
          <a:p>
            <a:pPr>
              <a:defRPr sz="2400" b="1"/>
            </a:pPr>
            <a:r>
              <a:rPr sz="2399" b="1" dirty="0">
                <a:solidFill>
                  <a:prstClr val="black"/>
                </a:solidFill>
              </a:rPr>
              <a:t>A</a:t>
            </a:r>
            <a:r>
              <a:rPr sz="2399" b="1" baseline="-25000" dirty="0">
                <a:solidFill>
                  <a:prstClr val="black"/>
                </a:solidFill>
              </a:rPr>
              <a:t>new</a:t>
            </a:r>
          </a:p>
        </p:txBody>
      </p:sp>
      <p:sp>
        <p:nvSpPr>
          <p:cNvPr id="44" name="Rectangle 43">
            <a:extLst>
              <a:ext uri="{FF2B5EF4-FFF2-40B4-BE49-F238E27FC236}">
                <a16:creationId xmlns:a16="http://schemas.microsoft.com/office/drawing/2014/main" id="{CE2354F5-BA63-E152-D245-04A6FF12A0B8}"/>
              </a:ext>
            </a:extLst>
          </p:cNvPr>
          <p:cNvSpPr/>
          <p:nvPr/>
        </p:nvSpPr>
        <p:spPr>
          <a:xfrm>
            <a:off x="9497909" y="1089113"/>
            <a:ext cx="2585747" cy="523084"/>
          </a:xfrm>
          <a:prstGeom prst="rect">
            <a:avLst/>
          </a:prstGeom>
        </p:spPr>
        <p:txBody>
          <a:bodyPr wrap="square">
            <a:spAutoFit/>
          </a:bodyPr>
          <a:lstStyle/>
          <a:p>
            <a:pPr marL="317405" defTabSz="584025">
              <a:spcBef>
                <a:spcPts val="1500"/>
              </a:spcBef>
              <a:buSzPct val="125000"/>
              <a:defRPr sz="1600" b="1">
                <a:solidFill>
                  <a:srgbClr val="0056D6"/>
                </a:solidFill>
                <a:latin typeface="Arial Narrow"/>
                <a:ea typeface="Arial Narrow"/>
                <a:cs typeface="Arial Narrow"/>
                <a:sym typeface="Arial Narrow"/>
              </a:defRPr>
            </a:pPr>
            <a:r>
              <a:rPr lang="en-US" sz="1400" b="1" dirty="0">
                <a:solidFill>
                  <a:srgbClr val="3366FF"/>
                </a:solidFill>
                <a:latin typeface="Arial"/>
                <a:ea typeface="Arial Narrow"/>
                <a:cs typeface="Arial"/>
                <a:sym typeface="Arial Narrow"/>
              </a:rPr>
              <a:t>Special opportunity with the 12 GeV upgrade</a:t>
            </a:r>
            <a:endParaRPr lang="en-US" sz="1400" b="1" dirty="0">
              <a:solidFill>
                <a:srgbClr val="0056D6"/>
              </a:solidFill>
              <a:latin typeface="Arial"/>
              <a:ea typeface="Trebuchet MS"/>
              <a:cs typeface="Arial"/>
              <a:sym typeface="Trebuchet MS"/>
            </a:endParaRPr>
          </a:p>
        </p:txBody>
      </p:sp>
      <p:sp>
        <p:nvSpPr>
          <p:cNvPr id="45" name="TextBox 44">
            <a:extLst>
              <a:ext uri="{FF2B5EF4-FFF2-40B4-BE49-F238E27FC236}">
                <a16:creationId xmlns:a16="http://schemas.microsoft.com/office/drawing/2014/main" id="{40AB3D87-6A35-0A6F-2D32-148EE965EE01}"/>
              </a:ext>
            </a:extLst>
          </p:cNvPr>
          <p:cNvSpPr txBox="1"/>
          <p:nvPr/>
        </p:nvSpPr>
        <p:spPr>
          <a:xfrm>
            <a:off x="7489135" y="59194"/>
            <a:ext cx="4594521" cy="646331"/>
          </a:xfrm>
          <a:prstGeom prst="rect">
            <a:avLst/>
          </a:prstGeom>
          <a:noFill/>
        </p:spPr>
        <p:txBody>
          <a:bodyPr wrap="square" rtlCol="0">
            <a:spAutoFit/>
          </a:bodyPr>
          <a:lstStyle/>
          <a:p>
            <a:r>
              <a:rPr lang="en-US" dirty="0"/>
              <a:t>Parity-Violating Asymmetry in Fixed Target Polarized Electron-Electron Scattering</a:t>
            </a:r>
          </a:p>
        </p:txBody>
      </p:sp>
    </p:spTree>
    <p:extLst>
      <p:ext uri="{BB962C8B-B14F-4D97-AF65-F5344CB8AC3E}">
        <p14:creationId xmlns:p14="http://schemas.microsoft.com/office/powerpoint/2010/main" val="419186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081799" y="5811174"/>
            <a:ext cx="8064896" cy="923330"/>
          </a:xfrm>
          <a:prstGeom prst="rect">
            <a:avLst/>
          </a:prstGeom>
          <a:noFill/>
          <a:ln w="28575">
            <a:solidFill>
              <a:srgbClr val="7030A0"/>
            </a:solidFill>
          </a:ln>
        </p:spPr>
        <p:txBody>
          <a:bodyPr wrap="square" rtlCol="0">
            <a:spAutoFit/>
          </a:bodyPr>
          <a:lstStyle/>
          <a:p>
            <a:pPr defTabSz="457200">
              <a:defRPr/>
            </a:pPr>
            <a:r>
              <a:rPr lang="en-US" i="1" dirty="0">
                <a:solidFill>
                  <a:prstClr val="black"/>
                </a:solidFill>
                <a:latin typeface="Calibri"/>
              </a:rPr>
              <a:t>Nuclear Science to:</a:t>
            </a:r>
          </a:p>
          <a:p>
            <a:pPr marL="285750" indent="-285750" defTabSz="457200">
              <a:buFont typeface="Arial" charset="0"/>
              <a:buChar char="•"/>
              <a:defRPr/>
            </a:pPr>
            <a:r>
              <a:rPr lang="en-US" dirty="0">
                <a:solidFill>
                  <a:prstClr val="black"/>
                </a:solidFill>
                <a:latin typeface="Calibri"/>
              </a:rPr>
              <a:t>Understand the fundamental structure of visible matter (quarks, gluons,..)</a:t>
            </a:r>
          </a:p>
          <a:p>
            <a:pPr marL="285750" indent="-285750" defTabSz="457200">
              <a:buFont typeface="Arial" charset="0"/>
              <a:buChar char="•"/>
              <a:defRPr/>
            </a:pPr>
            <a:r>
              <a:rPr lang="en-US" dirty="0">
                <a:solidFill>
                  <a:prstClr val="black"/>
                </a:solidFill>
                <a:latin typeface="Calibri"/>
              </a:rPr>
              <a:t>Understand how hadrons (mesons, nucleons,..) and nuclei</a:t>
            </a:r>
            <a:r>
              <a:rPr lang="is-IS" dirty="0">
                <a:solidFill>
                  <a:prstClr val="black"/>
                </a:solidFill>
                <a:latin typeface="Calibri"/>
              </a:rPr>
              <a:t> are formed</a:t>
            </a:r>
            <a:endParaRPr lang="en-US" dirty="0">
              <a:solidFill>
                <a:prstClr val="black"/>
              </a:solidFill>
              <a:latin typeface="Calibri"/>
            </a:endParaRPr>
          </a:p>
        </p:txBody>
      </p:sp>
      <p:sp>
        <p:nvSpPr>
          <p:cNvPr id="18" name="TextBox 17"/>
          <p:cNvSpPr txBox="1"/>
          <p:nvPr/>
        </p:nvSpPr>
        <p:spPr>
          <a:xfrm>
            <a:off x="2921188" y="142074"/>
            <a:ext cx="8260617" cy="523220"/>
          </a:xfrm>
          <a:prstGeom prst="rect">
            <a:avLst/>
          </a:prstGeom>
          <a:noFill/>
        </p:spPr>
        <p:txBody>
          <a:bodyPr wrap="square" rtlCol="0">
            <a:spAutoFit/>
          </a:bodyPr>
          <a:lstStyle/>
          <a:p>
            <a:pPr defTabSz="457200">
              <a:defRPr/>
            </a:pPr>
            <a:r>
              <a:rPr lang="en-US" sz="2800" dirty="0">
                <a:solidFill>
                  <a:srgbClr val="002060"/>
                </a:solidFill>
                <a:latin typeface="Calibri"/>
              </a:rPr>
              <a:t>Nuclear Physics at </a:t>
            </a:r>
            <a:r>
              <a:rPr lang="en-US" sz="2800" dirty="0" err="1">
                <a:solidFill>
                  <a:srgbClr val="002060"/>
                </a:solidFill>
                <a:latin typeface="Calibri"/>
              </a:rPr>
              <a:t>JLab</a:t>
            </a:r>
            <a:r>
              <a:rPr lang="en-US" sz="2800" dirty="0">
                <a:solidFill>
                  <a:srgbClr val="002060"/>
                </a:solidFill>
                <a:latin typeface="Calibri"/>
              </a:rPr>
              <a:t> – Fundamental  Questions</a:t>
            </a:r>
          </a:p>
        </p:txBody>
      </p:sp>
      <p:grpSp>
        <p:nvGrpSpPr>
          <p:cNvPr id="3" name="Group 2">
            <a:extLst>
              <a:ext uri="{FF2B5EF4-FFF2-40B4-BE49-F238E27FC236}">
                <a16:creationId xmlns:a16="http://schemas.microsoft.com/office/drawing/2014/main" id="{81CE2B9C-93AE-DC43-832C-4B9BB9BC96B9}"/>
              </a:ext>
            </a:extLst>
          </p:cNvPr>
          <p:cNvGrpSpPr/>
          <p:nvPr/>
        </p:nvGrpSpPr>
        <p:grpSpPr>
          <a:xfrm>
            <a:off x="352696" y="87015"/>
            <a:ext cx="11155681" cy="5767751"/>
            <a:chOff x="1524000" y="44625"/>
            <a:chExt cx="9144000" cy="5116110"/>
          </a:xfrm>
        </p:grpSpPr>
        <p:pic>
          <p:nvPicPr>
            <p:cNvPr id="13" name="Picture 12"/>
            <p:cNvPicPr>
              <a:picLocks noChangeAspect="1"/>
            </p:cNvPicPr>
            <p:nvPr/>
          </p:nvPicPr>
          <p:blipFill>
            <a:blip r:embed="rId2"/>
            <a:stretch>
              <a:fillRect/>
            </a:stretch>
          </p:blipFill>
          <p:spPr>
            <a:xfrm>
              <a:off x="2639616" y="44625"/>
              <a:ext cx="372120" cy="628087"/>
            </a:xfrm>
            <a:prstGeom prst="rect">
              <a:avLst/>
            </a:prstGeom>
          </p:spPr>
        </p:pic>
        <p:pic>
          <p:nvPicPr>
            <p:cNvPr id="7" name="Picture 6"/>
            <p:cNvPicPr>
              <a:picLocks noChangeAspect="1"/>
            </p:cNvPicPr>
            <p:nvPr/>
          </p:nvPicPr>
          <p:blipFill>
            <a:blip r:embed="rId3"/>
            <a:stretch>
              <a:fillRect/>
            </a:stretch>
          </p:blipFill>
          <p:spPr>
            <a:xfrm>
              <a:off x="1524000" y="633914"/>
              <a:ext cx="9144000" cy="4411810"/>
            </a:xfrm>
            <a:prstGeom prst="rect">
              <a:avLst/>
            </a:prstGeom>
          </p:spPr>
        </p:pic>
        <p:sp>
          <p:nvSpPr>
            <p:cNvPr id="8" name="Oval 7"/>
            <p:cNvSpPr/>
            <p:nvPr/>
          </p:nvSpPr>
          <p:spPr bwMode="auto">
            <a:xfrm>
              <a:off x="2567608" y="490865"/>
              <a:ext cx="1292456" cy="115212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r>
                <a:rPr lang="en-US" sz="2400" dirty="0">
                  <a:solidFill>
                    <a:prstClr val="black"/>
                  </a:solidFill>
                  <a:latin typeface="Times" pitchFamily="18" charset="0"/>
                </a:rPr>
                <a:t>c</a:t>
              </a:r>
            </a:p>
          </p:txBody>
        </p:sp>
        <p:cxnSp>
          <p:nvCxnSpPr>
            <p:cNvPr id="10" name="Straight Arrow Connector 9"/>
            <p:cNvCxnSpPr>
              <a:cxnSpLocks/>
            </p:cNvCxnSpPr>
            <p:nvPr/>
          </p:nvCxnSpPr>
          <p:spPr bwMode="auto">
            <a:xfrm>
              <a:off x="2866346" y="1529270"/>
              <a:ext cx="737495" cy="3631465"/>
            </a:xfrm>
            <a:prstGeom prst="straightConnector1">
              <a:avLst/>
            </a:prstGeom>
            <a:solidFill>
              <a:schemeClr val="accent1"/>
            </a:solidFill>
            <a:ln w="38100" cap="flat" cmpd="sng" algn="ctr">
              <a:solidFill>
                <a:srgbClr val="7030A0"/>
              </a:solidFill>
              <a:prstDash val="solid"/>
              <a:round/>
              <a:headEnd type="none" w="med" len="med"/>
              <a:tailEnd type="triangle"/>
            </a:ln>
            <a:effectLst/>
          </p:spPr>
        </p:cxnSp>
        <p:sp>
          <p:nvSpPr>
            <p:cNvPr id="9" name="Oval 8"/>
            <p:cNvSpPr/>
            <p:nvPr/>
          </p:nvSpPr>
          <p:spPr bwMode="auto">
            <a:xfrm>
              <a:off x="2062884" y="518903"/>
              <a:ext cx="1002072" cy="1152128"/>
            </a:xfrm>
            <a:prstGeom prst="ellipse">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srgbClr val="0000FF"/>
                </a:solidFill>
                <a:latin typeface="Times" pitchFamily="18" charset="0"/>
              </a:endParaRPr>
            </a:p>
          </p:txBody>
        </p:sp>
      </p:grpSp>
      <p:sp>
        <p:nvSpPr>
          <p:cNvPr id="2" name="Rectangle 1">
            <a:extLst>
              <a:ext uri="{FF2B5EF4-FFF2-40B4-BE49-F238E27FC236}">
                <a16:creationId xmlns:a16="http://schemas.microsoft.com/office/drawing/2014/main" id="{DCCC5535-F6A2-E747-824B-DF3005DC6FDE}"/>
              </a:ext>
            </a:extLst>
          </p:cNvPr>
          <p:cNvSpPr/>
          <p:nvPr/>
        </p:nvSpPr>
        <p:spPr>
          <a:xfrm>
            <a:off x="4974542" y="5205466"/>
            <a:ext cx="4859415" cy="22206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863860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CustomShape 1"/>
          <p:cNvSpPr/>
          <p:nvPr/>
        </p:nvSpPr>
        <p:spPr>
          <a:xfrm>
            <a:off x="951417" y="5214007"/>
            <a:ext cx="4356127" cy="1092296"/>
          </a:xfrm>
          <a:prstGeom prst="roundRect">
            <a:avLst>
              <a:gd name="adj" fmla="val 16667"/>
            </a:avLst>
          </a:prstGeom>
          <a:solidFill>
            <a:schemeClr val="bg1">
              <a:lumMod val="95000"/>
            </a:schemeClr>
          </a:solidFill>
          <a:ln w="28440">
            <a:solidFill>
              <a:srgbClr val="7030A0"/>
            </a:solidFill>
            <a:round/>
          </a:ln>
        </p:spPr>
        <p:style>
          <a:lnRef idx="2">
            <a:schemeClr val="accent1">
              <a:shade val="50000"/>
            </a:schemeClr>
          </a:lnRef>
          <a:fillRef idx="1">
            <a:schemeClr val="accent1"/>
          </a:fillRef>
          <a:effectRef idx="0">
            <a:schemeClr val="accent1"/>
          </a:effectRef>
          <a:fontRef idx="minor"/>
        </p:style>
        <p:txBody>
          <a:bodyPr lIns="81612" tIns="40806" rIns="81612" bIns="40806" anchor="ctr">
            <a:noAutofit/>
          </a:bodyPr>
          <a:lstStyle/>
          <a:p>
            <a:pPr algn="ctr">
              <a:lnSpc>
                <a:spcPct val="100000"/>
              </a:lnSpc>
            </a:pPr>
            <a:r>
              <a:rPr lang="en-US" sz="1632" spc="-1" dirty="0">
                <a:solidFill>
                  <a:srgbClr val="000000"/>
                </a:solidFill>
                <a:latin typeface="Arial"/>
                <a:ea typeface="Arial"/>
              </a:rPr>
              <a:t>Synergistic with the pillars of EIC science (</a:t>
            </a:r>
            <a:r>
              <a:rPr lang="en-US" sz="1632" b="1" u="sng" spc="-1" dirty="0">
                <a:solidFill>
                  <a:srgbClr val="7030A0"/>
                </a:solidFill>
                <a:latin typeface="Arial"/>
                <a:ea typeface="Arial"/>
              </a:rPr>
              <a:t>proton spin</a:t>
            </a:r>
            <a:r>
              <a:rPr lang="en-US" sz="1632" spc="-1" dirty="0">
                <a:solidFill>
                  <a:srgbClr val="000000"/>
                </a:solidFill>
                <a:latin typeface="Arial"/>
                <a:ea typeface="Arial"/>
              </a:rPr>
              <a:t> and </a:t>
            </a:r>
            <a:r>
              <a:rPr lang="en-US" sz="1632" b="1" u="sng" spc="-1" dirty="0">
                <a:solidFill>
                  <a:srgbClr val="7030A0"/>
                </a:solidFill>
                <a:latin typeface="Arial"/>
                <a:ea typeface="Arial"/>
              </a:rPr>
              <a:t>mass</a:t>
            </a:r>
            <a:r>
              <a:rPr lang="en-US" sz="1632" spc="-1" dirty="0">
                <a:solidFill>
                  <a:srgbClr val="000000"/>
                </a:solidFill>
                <a:latin typeface="Arial"/>
                <a:ea typeface="Arial"/>
              </a:rPr>
              <a:t>) through </a:t>
            </a:r>
            <a:endParaRPr lang="en-US" sz="1632" spc="-1" dirty="0">
              <a:latin typeface="Arial"/>
            </a:endParaRPr>
          </a:p>
          <a:p>
            <a:pPr algn="ctr">
              <a:lnSpc>
                <a:spcPct val="100000"/>
              </a:lnSpc>
            </a:pPr>
            <a:r>
              <a:rPr lang="en-US" sz="1632" spc="-1" dirty="0">
                <a:solidFill>
                  <a:srgbClr val="000000"/>
                </a:solidFill>
                <a:latin typeface="Arial"/>
                <a:ea typeface="Arial"/>
              </a:rPr>
              <a:t>high-luminosity valence quark tomography and precision J/𝜓 production near threshold </a:t>
            </a:r>
            <a:endParaRPr lang="en-US" sz="1632" spc="-1" dirty="0">
              <a:latin typeface="Arial"/>
            </a:endParaRPr>
          </a:p>
        </p:txBody>
      </p:sp>
      <p:sp>
        <p:nvSpPr>
          <p:cNvPr id="432" name="CustomShape 2"/>
          <p:cNvSpPr/>
          <p:nvPr/>
        </p:nvSpPr>
        <p:spPr>
          <a:xfrm>
            <a:off x="510222" y="-243179"/>
            <a:ext cx="9502682" cy="122940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rmAutofit/>
          </a:bodyPr>
          <a:lstStyle/>
          <a:p>
            <a:pPr>
              <a:lnSpc>
                <a:spcPct val="100000"/>
              </a:lnSpc>
            </a:pPr>
            <a:r>
              <a:rPr lang="en-US" sz="2800" b="1" spc="-1" dirty="0" err="1">
                <a:latin typeface="+mj-lt"/>
                <a:ea typeface="DejaVu Sans"/>
              </a:rPr>
              <a:t>SoLID@JLab</a:t>
            </a:r>
            <a:r>
              <a:rPr lang="en-US" sz="2800" b="1" spc="-1" dirty="0">
                <a:latin typeface="+mj-lt"/>
                <a:ea typeface="DejaVu Sans"/>
              </a:rPr>
              <a:t>: </a:t>
            </a:r>
            <a:r>
              <a:rPr lang="en-US" sz="2800" b="1" spc="-1" dirty="0">
                <a:solidFill>
                  <a:srgbClr val="FF0000"/>
                </a:solidFill>
                <a:latin typeface="+mj-lt"/>
                <a:ea typeface="DejaVu Sans"/>
              </a:rPr>
              <a:t>at the QCD Intensity Frontier</a:t>
            </a:r>
            <a:endParaRPr lang="en-US" sz="2800" b="1" spc="-1" dirty="0">
              <a:solidFill>
                <a:srgbClr val="FF0000"/>
              </a:solidFill>
              <a:latin typeface="+mj-lt"/>
            </a:endParaRPr>
          </a:p>
        </p:txBody>
      </p:sp>
      <p:pic>
        <p:nvPicPr>
          <p:cNvPr id="433" name="Picture 2" descr="The 12 GeV Upgrade will greatly expand the research capabilities of Jefferson Lab"/>
          <p:cNvPicPr/>
          <p:nvPr/>
        </p:nvPicPr>
        <p:blipFill>
          <a:blip r:embed="rId3"/>
          <a:stretch/>
        </p:blipFill>
        <p:spPr>
          <a:xfrm>
            <a:off x="6389450" y="4215177"/>
            <a:ext cx="3426076" cy="2354998"/>
          </a:xfrm>
          <a:prstGeom prst="rect">
            <a:avLst/>
          </a:prstGeom>
          <a:ln>
            <a:noFill/>
          </a:ln>
        </p:spPr>
      </p:pic>
      <p:sp>
        <p:nvSpPr>
          <p:cNvPr id="434" name="CustomShape 3"/>
          <p:cNvSpPr/>
          <p:nvPr/>
        </p:nvSpPr>
        <p:spPr>
          <a:xfrm>
            <a:off x="7214915" y="5527427"/>
            <a:ext cx="307188" cy="289233"/>
          </a:xfrm>
          <a:prstGeom prst="star5">
            <a:avLst>
              <a:gd name="adj" fmla="val 19098"/>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p:style>
      </p:sp>
      <p:grpSp>
        <p:nvGrpSpPr>
          <p:cNvPr id="435" name="Group 4"/>
          <p:cNvGrpSpPr/>
          <p:nvPr/>
        </p:nvGrpSpPr>
        <p:grpSpPr>
          <a:xfrm>
            <a:off x="6658355" y="2591672"/>
            <a:ext cx="2074579" cy="2998327"/>
            <a:chOff x="5913360" y="3006720"/>
            <a:chExt cx="2287800" cy="3306488"/>
          </a:xfrm>
        </p:grpSpPr>
        <p:sp>
          <p:nvSpPr>
            <p:cNvPr id="436" name="CustomShape 5"/>
            <p:cNvSpPr/>
            <p:nvPr/>
          </p:nvSpPr>
          <p:spPr>
            <a:xfrm flipH="1">
              <a:off x="6417000" y="4756078"/>
              <a:ext cx="310320" cy="1557130"/>
            </a:xfrm>
            <a:custGeom>
              <a:avLst/>
              <a:gdLst/>
              <a:ahLst/>
              <a:cxnLst/>
              <a:rect l="l" t="t" r="r" b="b"/>
              <a:pathLst>
                <a:path w="21600" h="21600">
                  <a:moveTo>
                    <a:pt x="0" y="0"/>
                  </a:moveTo>
                  <a:lnTo>
                    <a:pt x="21600" y="21600"/>
                  </a:lnTo>
                </a:path>
              </a:pathLst>
            </a:custGeom>
            <a:noFill/>
            <a:ln w="57240">
              <a:solidFill>
                <a:schemeClr val="tx1"/>
              </a:solidFill>
              <a:round/>
              <a:tailEnd type="triangle" w="med" len="med"/>
            </a:ln>
          </p:spPr>
          <p:style>
            <a:lnRef idx="1">
              <a:schemeClr val="accent1"/>
            </a:lnRef>
            <a:fillRef idx="0">
              <a:schemeClr val="accent1"/>
            </a:fillRef>
            <a:effectRef idx="0">
              <a:schemeClr val="accent1"/>
            </a:effectRef>
            <a:fontRef idx="minor"/>
          </p:style>
        </p:sp>
        <p:pic>
          <p:nvPicPr>
            <p:cNvPr id="437" name="Picture 8"/>
            <p:cNvPicPr/>
            <p:nvPr/>
          </p:nvPicPr>
          <p:blipFill>
            <a:blip r:embed="rId4"/>
            <a:srcRect l="24128" t="10894" r="17413" b="16342"/>
            <a:stretch/>
          </p:blipFill>
          <p:spPr>
            <a:xfrm>
              <a:off x="5913360" y="3006720"/>
              <a:ext cx="2287800" cy="1818360"/>
            </a:xfrm>
            <a:prstGeom prst="rect">
              <a:avLst/>
            </a:prstGeom>
            <a:ln>
              <a:noFill/>
            </a:ln>
            <a:effectLst>
              <a:outerShdw blurRad="292100" dist="138479" dir="2700000" algn="tl" rotWithShape="0">
                <a:srgbClr val="333333">
                  <a:alpha val="65000"/>
                </a:srgbClr>
              </a:outerShdw>
            </a:effectLst>
          </p:spPr>
        </p:pic>
      </p:grpSp>
      <p:sp>
        <p:nvSpPr>
          <p:cNvPr id="438" name="CustomShape 6"/>
          <p:cNvSpPr/>
          <p:nvPr/>
        </p:nvSpPr>
        <p:spPr>
          <a:xfrm>
            <a:off x="718568" y="765689"/>
            <a:ext cx="10154899" cy="390186"/>
          </a:xfrm>
          <a:prstGeom prst="rect">
            <a:avLst/>
          </a:prstGeom>
          <a:noFill/>
          <a:ln>
            <a:noFill/>
          </a:ln>
        </p:spPr>
        <p:style>
          <a:lnRef idx="0">
            <a:scrgbClr r="0" g="0" b="0"/>
          </a:lnRef>
          <a:fillRef idx="0">
            <a:scrgbClr r="0" g="0" b="0"/>
          </a:fillRef>
          <a:effectRef idx="0">
            <a:scrgbClr r="0" g="0" b="0"/>
          </a:effectRef>
          <a:fontRef idx="minor"/>
        </p:style>
        <p:txBody>
          <a:bodyPr wrap="square" lIns="81612" tIns="40806" rIns="81612" bIns="40806">
            <a:spAutoFit/>
          </a:bodyPr>
          <a:lstStyle/>
          <a:p>
            <a:pPr algn="ctr">
              <a:lnSpc>
                <a:spcPct val="100000"/>
              </a:lnSpc>
            </a:pPr>
            <a:r>
              <a:rPr lang="en-US" sz="2000" b="1" spc="-1" dirty="0" err="1">
                <a:solidFill>
                  <a:srgbClr val="000000"/>
                </a:solidFill>
                <a:latin typeface="Arial"/>
                <a:ea typeface="DejaVu Sans"/>
              </a:rPr>
              <a:t>SoLID</a:t>
            </a:r>
            <a:r>
              <a:rPr lang="en-US" sz="2000" b="1" spc="-1" dirty="0">
                <a:solidFill>
                  <a:srgbClr val="000000"/>
                </a:solidFill>
                <a:latin typeface="Arial"/>
                <a:ea typeface="DejaVu Sans"/>
              </a:rPr>
              <a:t> </a:t>
            </a:r>
            <a:r>
              <a:rPr lang="en-US" sz="2000" spc="-1" dirty="0">
                <a:solidFill>
                  <a:srgbClr val="000000"/>
                </a:solidFill>
                <a:latin typeface="Arial"/>
                <a:ea typeface="DejaVu Sans"/>
              </a:rPr>
              <a:t>will </a:t>
            </a:r>
            <a:r>
              <a:rPr lang="en-US" sz="2000" b="1" i="1" spc="-1" dirty="0">
                <a:solidFill>
                  <a:srgbClr val="7030A0"/>
                </a:solidFill>
                <a:latin typeface="Arial"/>
                <a:ea typeface="DejaVu Sans"/>
              </a:rPr>
              <a:t>maximize</a:t>
            </a:r>
            <a:r>
              <a:rPr lang="en-US" sz="2000" spc="-1" dirty="0">
                <a:solidFill>
                  <a:srgbClr val="000000"/>
                </a:solidFill>
                <a:latin typeface="Arial"/>
                <a:ea typeface="DejaVu Sans"/>
              </a:rPr>
              <a:t> the science return of the 12-GeV CEBAF upgrade by </a:t>
            </a:r>
            <a:r>
              <a:rPr lang="en-US" sz="2000" b="1" spc="-1" dirty="0">
                <a:solidFill>
                  <a:srgbClr val="000000"/>
                </a:solidFill>
                <a:latin typeface="Arial"/>
                <a:ea typeface="DejaVu Sans"/>
              </a:rPr>
              <a:t>combining...</a:t>
            </a:r>
            <a:endParaRPr lang="en-US" sz="2000" spc="-1" dirty="0">
              <a:latin typeface="Arial"/>
            </a:endParaRPr>
          </a:p>
        </p:txBody>
      </p:sp>
      <p:sp>
        <p:nvSpPr>
          <p:cNvPr id="444" name="CustomShape 12"/>
          <p:cNvSpPr/>
          <p:nvPr/>
        </p:nvSpPr>
        <p:spPr>
          <a:xfrm>
            <a:off x="1184235" y="1386312"/>
            <a:ext cx="3235756" cy="836361"/>
          </a:xfrm>
          <a:prstGeom prst="roundRect">
            <a:avLst>
              <a:gd name="adj" fmla="val 16667"/>
            </a:avLst>
          </a:prstGeom>
          <a:solidFill>
            <a:schemeClr val="bg1">
              <a:lumMod val="95000"/>
            </a:schemeClr>
          </a:solidFill>
          <a:ln w="28440">
            <a:solidFill>
              <a:srgbClr val="7030A0"/>
            </a:solidFill>
            <a:round/>
          </a:ln>
        </p:spPr>
        <p:style>
          <a:lnRef idx="2">
            <a:schemeClr val="accent1">
              <a:shade val="50000"/>
            </a:schemeClr>
          </a:lnRef>
          <a:fillRef idx="1">
            <a:schemeClr val="accent1"/>
          </a:fillRef>
          <a:effectRef idx="0">
            <a:schemeClr val="accent1"/>
          </a:effectRef>
          <a:fontRef idx="minor"/>
        </p:style>
        <p:txBody>
          <a:bodyPr lIns="81612" tIns="40806" rIns="81612" bIns="40806" anchor="ctr">
            <a:noAutofit/>
          </a:bodyPr>
          <a:lstStyle/>
          <a:p>
            <a:pPr algn="ctr">
              <a:lnSpc>
                <a:spcPct val="100000"/>
              </a:lnSpc>
            </a:pPr>
            <a:r>
              <a:rPr lang="en-US" sz="1632" b="1" spc="-1">
                <a:solidFill>
                  <a:srgbClr val="7030A0"/>
                </a:solidFill>
                <a:latin typeface="Arial"/>
                <a:ea typeface="Arial"/>
              </a:rPr>
              <a:t>High Luminosity </a:t>
            </a:r>
            <a:endParaRPr lang="en-US" sz="1632" spc="-1">
              <a:latin typeface="Arial"/>
            </a:endParaRPr>
          </a:p>
          <a:p>
            <a:pPr algn="ctr">
              <a:lnSpc>
                <a:spcPct val="100000"/>
              </a:lnSpc>
            </a:pPr>
            <a:r>
              <a:rPr lang="en-US" sz="1632" spc="-1">
                <a:solidFill>
                  <a:srgbClr val="000000"/>
                </a:solidFill>
                <a:latin typeface="Arial"/>
                <a:ea typeface="Arial"/>
              </a:rPr>
              <a:t>10</a:t>
            </a:r>
            <a:r>
              <a:rPr lang="en-US" sz="1632" spc="-1" baseline="30000">
                <a:solidFill>
                  <a:srgbClr val="000000"/>
                </a:solidFill>
                <a:latin typeface="Arial"/>
                <a:ea typeface="Arial"/>
              </a:rPr>
              <a:t>37-39</a:t>
            </a:r>
            <a:r>
              <a:rPr lang="en-US" sz="1632" spc="-1" baseline="30000">
                <a:solidFill>
                  <a:srgbClr val="000000"/>
                </a:solidFill>
                <a:latin typeface="Arial"/>
                <a:ea typeface="DejaVu Sans"/>
              </a:rPr>
              <a:t> </a:t>
            </a:r>
            <a:r>
              <a:rPr lang="en-US" sz="1632" spc="-1">
                <a:solidFill>
                  <a:srgbClr val="000000"/>
                </a:solidFill>
                <a:latin typeface="Arial"/>
                <a:ea typeface="DejaVu Sans"/>
              </a:rPr>
              <a:t>/cm</a:t>
            </a:r>
            <a:r>
              <a:rPr lang="en-US" sz="1632" spc="-1" baseline="30000">
                <a:solidFill>
                  <a:srgbClr val="000000"/>
                </a:solidFill>
                <a:latin typeface="Arial"/>
                <a:ea typeface="DejaVu Sans"/>
              </a:rPr>
              <a:t>2</a:t>
            </a:r>
            <a:r>
              <a:rPr lang="en-US" sz="1632" spc="-1">
                <a:solidFill>
                  <a:srgbClr val="000000"/>
                </a:solidFill>
                <a:latin typeface="Arial"/>
                <a:ea typeface="DejaVu Sans"/>
              </a:rPr>
              <a:t>/s</a:t>
            </a:r>
            <a:endParaRPr lang="en-US" sz="1632" spc="-1">
              <a:latin typeface="Arial"/>
            </a:endParaRPr>
          </a:p>
          <a:p>
            <a:pPr algn="ctr">
              <a:lnSpc>
                <a:spcPct val="100000"/>
              </a:lnSpc>
            </a:pPr>
            <a:r>
              <a:rPr lang="en-US" sz="1632" spc="-1">
                <a:solidFill>
                  <a:srgbClr val="000000"/>
                </a:solidFill>
                <a:latin typeface="Arial"/>
                <a:ea typeface="DejaVu Sans"/>
              </a:rPr>
              <a:t>[ &gt;100x CLAS12 ][ &gt;1000x EIC ]</a:t>
            </a:r>
            <a:endParaRPr lang="en-US" sz="1632" spc="-1">
              <a:latin typeface="Arial"/>
            </a:endParaRPr>
          </a:p>
        </p:txBody>
      </p:sp>
      <p:sp>
        <p:nvSpPr>
          <p:cNvPr id="445" name="CustomShape 13"/>
          <p:cNvSpPr/>
          <p:nvPr/>
        </p:nvSpPr>
        <p:spPr>
          <a:xfrm>
            <a:off x="5497177" y="1376637"/>
            <a:ext cx="3235756" cy="836361"/>
          </a:xfrm>
          <a:prstGeom prst="roundRect">
            <a:avLst>
              <a:gd name="adj" fmla="val 16667"/>
            </a:avLst>
          </a:prstGeom>
          <a:solidFill>
            <a:schemeClr val="bg1">
              <a:lumMod val="95000"/>
            </a:schemeClr>
          </a:solidFill>
          <a:ln w="28440">
            <a:solidFill>
              <a:srgbClr val="7030A0"/>
            </a:solidFill>
            <a:round/>
          </a:ln>
        </p:spPr>
        <p:style>
          <a:lnRef idx="2">
            <a:schemeClr val="accent1">
              <a:shade val="50000"/>
            </a:schemeClr>
          </a:lnRef>
          <a:fillRef idx="1">
            <a:schemeClr val="accent1"/>
          </a:fillRef>
          <a:effectRef idx="0">
            <a:schemeClr val="accent1"/>
          </a:effectRef>
          <a:fontRef idx="minor"/>
        </p:style>
        <p:txBody>
          <a:bodyPr lIns="81612" tIns="40806" rIns="81612" bIns="40806" anchor="ctr">
            <a:noAutofit/>
          </a:bodyPr>
          <a:lstStyle/>
          <a:p>
            <a:pPr algn="ctr">
              <a:lnSpc>
                <a:spcPct val="100000"/>
              </a:lnSpc>
            </a:pPr>
            <a:endParaRPr lang="en-US" sz="1632" spc="-1" dirty="0">
              <a:latin typeface="Arial"/>
            </a:endParaRPr>
          </a:p>
          <a:p>
            <a:pPr algn="ctr">
              <a:lnSpc>
                <a:spcPct val="100000"/>
              </a:lnSpc>
            </a:pPr>
            <a:r>
              <a:rPr lang="en-US" sz="1632" b="1" spc="-1" dirty="0">
                <a:solidFill>
                  <a:srgbClr val="7030A0"/>
                </a:solidFill>
                <a:latin typeface="Arial"/>
                <a:ea typeface="Arial"/>
              </a:rPr>
              <a:t>Large Acceptance</a:t>
            </a:r>
            <a:endParaRPr lang="en-US" sz="1632" spc="-1" dirty="0">
              <a:latin typeface="Arial"/>
            </a:endParaRPr>
          </a:p>
          <a:p>
            <a:pPr algn="ctr">
              <a:lnSpc>
                <a:spcPct val="100000"/>
              </a:lnSpc>
            </a:pPr>
            <a:r>
              <a:rPr lang="en-US" sz="1632" spc="-1" dirty="0">
                <a:solidFill>
                  <a:srgbClr val="000000"/>
                </a:solidFill>
                <a:latin typeface="Arial"/>
                <a:ea typeface="DejaVu Sans"/>
              </a:rPr>
              <a:t>Full azimuthal 𝜙 coverage</a:t>
            </a:r>
            <a:endParaRPr lang="en-US" sz="1632" spc="-1" dirty="0">
              <a:latin typeface="Arial"/>
            </a:endParaRPr>
          </a:p>
          <a:p>
            <a:pPr algn="ctr">
              <a:lnSpc>
                <a:spcPct val="100000"/>
              </a:lnSpc>
            </a:pPr>
            <a:endParaRPr lang="en-US" sz="1632" spc="-1" dirty="0">
              <a:latin typeface="Arial"/>
            </a:endParaRPr>
          </a:p>
        </p:txBody>
      </p:sp>
      <p:sp>
        <p:nvSpPr>
          <p:cNvPr id="446" name="CustomShape 14"/>
          <p:cNvSpPr/>
          <p:nvPr/>
        </p:nvSpPr>
        <p:spPr>
          <a:xfrm>
            <a:off x="510223" y="2435865"/>
            <a:ext cx="5238517" cy="835885"/>
          </a:xfrm>
          <a:prstGeom prst="rect">
            <a:avLst/>
          </a:prstGeom>
          <a:noFill/>
          <a:ln>
            <a:noFill/>
          </a:ln>
        </p:spPr>
        <p:style>
          <a:lnRef idx="0">
            <a:scrgbClr r="0" g="0" b="0"/>
          </a:lnRef>
          <a:fillRef idx="0">
            <a:scrgbClr r="0" g="0" b="0"/>
          </a:fillRef>
          <a:effectRef idx="0">
            <a:scrgbClr r="0" g="0" b="0"/>
          </a:effectRef>
          <a:fontRef idx="minor"/>
        </p:style>
        <p:txBody>
          <a:bodyPr lIns="81612" tIns="40806" rIns="81612" bIns="40806">
            <a:spAutoFit/>
          </a:bodyPr>
          <a:lstStyle/>
          <a:p>
            <a:pPr algn="ctr">
              <a:lnSpc>
                <a:spcPct val="100000"/>
              </a:lnSpc>
            </a:pPr>
            <a:r>
              <a:rPr lang="en-US" sz="1632" spc="-1" dirty="0">
                <a:solidFill>
                  <a:srgbClr val="000000"/>
                </a:solidFill>
                <a:latin typeface="Arial"/>
                <a:ea typeface="DejaVu Sans"/>
              </a:rPr>
              <a:t>Research</a:t>
            </a:r>
            <a:r>
              <a:rPr lang="en-US" sz="1632" b="1" spc="-1" dirty="0">
                <a:solidFill>
                  <a:srgbClr val="000000"/>
                </a:solidFill>
                <a:latin typeface="Arial"/>
                <a:ea typeface="DejaVu Sans"/>
              </a:rPr>
              <a:t> </a:t>
            </a:r>
            <a:r>
              <a:rPr lang="en-US" sz="1632" spc="-1" dirty="0">
                <a:solidFill>
                  <a:srgbClr val="000000"/>
                </a:solidFill>
                <a:latin typeface="Arial"/>
                <a:ea typeface="DejaVu Sans"/>
              </a:rPr>
              <a:t>at </a:t>
            </a:r>
            <a:r>
              <a:rPr lang="en-US" sz="1632" b="1" spc="-1" dirty="0" err="1">
                <a:solidFill>
                  <a:srgbClr val="000000"/>
                </a:solidFill>
                <a:latin typeface="Arial"/>
                <a:ea typeface="DejaVu Sans"/>
              </a:rPr>
              <a:t>SoLID</a:t>
            </a:r>
            <a:r>
              <a:rPr lang="en-US" sz="1632" b="1" spc="-1" dirty="0">
                <a:solidFill>
                  <a:srgbClr val="000000"/>
                </a:solidFill>
                <a:latin typeface="Arial"/>
                <a:ea typeface="DejaVu Sans"/>
              </a:rPr>
              <a:t> </a:t>
            </a:r>
            <a:r>
              <a:rPr lang="en-US" sz="1632" spc="-1" dirty="0">
                <a:solidFill>
                  <a:srgbClr val="000000"/>
                </a:solidFill>
                <a:latin typeface="Arial"/>
                <a:ea typeface="DejaVu Sans"/>
              </a:rPr>
              <a:t>will have the </a:t>
            </a:r>
            <a:r>
              <a:rPr lang="en-US" sz="1632" b="1" i="1" spc="-1" dirty="0">
                <a:solidFill>
                  <a:srgbClr val="7030A0"/>
                </a:solidFill>
                <a:latin typeface="Arial"/>
                <a:ea typeface="DejaVu Sans"/>
              </a:rPr>
              <a:t>unique </a:t>
            </a:r>
            <a:r>
              <a:rPr lang="en-US" sz="1632" spc="-1" dirty="0">
                <a:solidFill>
                  <a:srgbClr val="000000"/>
                </a:solidFill>
                <a:latin typeface="Arial"/>
                <a:ea typeface="DejaVu Sans"/>
              </a:rPr>
              <a:t>capability to </a:t>
            </a:r>
            <a:r>
              <a:rPr lang="en-US" sz="1632" b="1" spc="-1" dirty="0">
                <a:solidFill>
                  <a:srgbClr val="7030A0"/>
                </a:solidFill>
                <a:latin typeface="Arial"/>
                <a:ea typeface="DejaVu Sans"/>
              </a:rPr>
              <a:t>explore </a:t>
            </a:r>
            <a:r>
              <a:rPr lang="en-US" sz="1632" spc="-1" dirty="0">
                <a:solidFill>
                  <a:srgbClr val="000000"/>
                </a:solidFill>
                <a:latin typeface="Arial"/>
                <a:ea typeface="DejaVu Sans"/>
              </a:rPr>
              <a:t>the QCD landscape while </a:t>
            </a:r>
            <a:r>
              <a:rPr lang="en-US" sz="1632" b="1" spc="-1" dirty="0">
                <a:solidFill>
                  <a:srgbClr val="7030A0"/>
                </a:solidFill>
                <a:latin typeface="Arial"/>
                <a:ea typeface="DejaVu Sans"/>
              </a:rPr>
              <a:t>complementing</a:t>
            </a:r>
            <a:r>
              <a:rPr lang="en-US" sz="1632" b="1" spc="-1" dirty="0">
                <a:solidFill>
                  <a:srgbClr val="000000"/>
                </a:solidFill>
                <a:latin typeface="Arial"/>
                <a:ea typeface="DejaVu Sans"/>
              </a:rPr>
              <a:t> </a:t>
            </a:r>
            <a:r>
              <a:rPr lang="en-US" sz="1632" spc="-1" dirty="0">
                <a:solidFill>
                  <a:srgbClr val="000000"/>
                </a:solidFill>
                <a:latin typeface="Arial"/>
                <a:ea typeface="DejaVu Sans"/>
              </a:rPr>
              <a:t>the research of other key facilities</a:t>
            </a:r>
            <a:endParaRPr lang="en-US" sz="1632" spc="-1" dirty="0">
              <a:latin typeface="Arial"/>
            </a:endParaRPr>
          </a:p>
        </p:txBody>
      </p:sp>
      <p:sp>
        <p:nvSpPr>
          <p:cNvPr id="447" name="CustomShape 15"/>
          <p:cNvSpPr/>
          <p:nvPr/>
        </p:nvSpPr>
        <p:spPr>
          <a:xfrm>
            <a:off x="681054" y="3393679"/>
            <a:ext cx="5594012" cy="1693619"/>
          </a:xfrm>
          <a:prstGeom prst="rect">
            <a:avLst/>
          </a:prstGeom>
          <a:noFill/>
          <a:ln>
            <a:noFill/>
          </a:ln>
        </p:spPr>
        <p:style>
          <a:lnRef idx="0">
            <a:scrgbClr r="0" g="0" b="0"/>
          </a:lnRef>
          <a:fillRef idx="0">
            <a:scrgbClr r="0" g="0" b="0"/>
          </a:fillRef>
          <a:effectRef idx="0">
            <a:scrgbClr r="0" g="0" b="0"/>
          </a:effectRef>
          <a:fontRef idx="minor"/>
        </p:style>
        <p:txBody>
          <a:bodyPr wrap="square" lIns="81612" tIns="40806" rIns="81612" bIns="40806">
            <a:spAutoFit/>
          </a:bodyPr>
          <a:lstStyle/>
          <a:p>
            <a:pPr marL="285750" indent="-285750">
              <a:buFont typeface="Arial" panose="020B0604020202020204" pitchFamily="34" charset="0"/>
              <a:buChar char="•"/>
            </a:pPr>
            <a:r>
              <a:rPr lang="en-US" sz="1400" b="1" dirty="0">
                <a:solidFill>
                  <a:srgbClr val="7030A0"/>
                </a:solidFill>
              </a:rPr>
              <a:t>Precision </a:t>
            </a:r>
            <a:r>
              <a:rPr lang="en-US" sz="1400" b="1" dirty="0" err="1">
                <a:solidFill>
                  <a:srgbClr val="7030A0"/>
                </a:solidFill>
              </a:rPr>
              <a:t>lepto</a:t>
            </a:r>
            <a:r>
              <a:rPr lang="en-US" sz="1400" b="1" dirty="0">
                <a:solidFill>
                  <a:srgbClr val="7030A0"/>
                </a:solidFill>
              </a:rPr>
              <a:t>-quark couplings </a:t>
            </a:r>
            <a:r>
              <a:rPr lang="en-US" sz="1400" dirty="0"/>
              <a:t>at unique mass and sensitivity scales</a:t>
            </a:r>
          </a:p>
          <a:p>
            <a:pPr>
              <a:lnSpc>
                <a:spcPct val="100000"/>
              </a:lnSpc>
            </a:pPr>
            <a:endParaRPr lang="en-US" sz="1100" spc="-1" dirty="0">
              <a:latin typeface="Arial"/>
            </a:endParaRPr>
          </a:p>
          <a:p>
            <a:pPr marL="259200" indent="-257894">
              <a:buClr>
                <a:srgbClr val="000000"/>
              </a:buClr>
              <a:buFont typeface="Arial"/>
              <a:buChar char="•"/>
            </a:pPr>
            <a:r>
              <a:rPr lang="en-US" sz="1400" spc="-1" dirty="0">
                <a:solidFill>
                  <a:srgbClr val="000000"/>
                </a:solidFill>
                <a:latin typeface="Arial"/>
                <a:ea typeface="Arial"/>
              </a:rPr>
              <a:t>3D momentum imaging of a relativistic strongly interacting confined system (</a:t>
            </a:r>
            <a:r>
              <a:rPr lang="en-US" sz="1400" b="1" u="sng" spc="-1" dirty="0">
                <a:solidFill>
                  <a:srgbClr val="7030A0"/>
                </a:solidFill>
                <a:latin typeface="Arial"/>
                <a:ea typeface="Arial"/>
              </a:rPr>
              <a:t>nucleon spin</a:t>
            </a:r>
            <a:r>
              <a:rPr lang="en-US" sz="1400" spc="-1" dirty="0">
                <a:solidFill>
                  <a:srgbClr val="000000"/>
                </a:solidFill>
                <a:latin typeface="Arial"/>
                <a:ea typeface="Arial"/>
              </a:rPr>
              <a:t>)</a:t>
            </a:r>
            <a:endParaRPr lang="en-US" sz="1400" spc="-1" dirty="0">
              <a:latin typeface="Arial"/>
            </a:endParaRPr>
          </a:p>
          <a:p>
            <a:pPr>
              <a:lnSpc>
                <a:spcPct val="100000"/>
              </a:lnSpc>
            </a:pPr>
            <a:endParaRPr lang="en-US" sz="1100" spc="-1" dirty="0">
              <a:latin typeface="Arial"/>
            </a:endParaRPr>
          </a:p>
          <a:p>
            <a:pPr marL="259200" indent="-257894">
              <a:buClr>
                <a:srgbClr val="000000"/>
              </a:buClr>
              <a:buFont typeface="Arial"/>
              <a:buChar char="•"/>
            </a:pPr>
            <a:r>
              <a:rPr lang="en-US" sz="1400" spc="-1" dirty="0">
                <a:solidFill>
                  <a:srgbClr val="000000"/>
                </a:solidFill>
                <a:latin typeface="Arial"/>
                <a:ea typeface="Arial"/>
              </a:rPr>
              <a:t>Superior sensitivity to the differential electro- and photo-production cross section of J/𝜓 near threshold (</a:t>
            </a:r>
            <a:r>
              <a:rPr lang="en-US" sz="1400" b="1" u="sng" spc="-1" dirty="0">
                <a:solidFill>
                  <a:srgbClr val="7030A0"/>
                </a:solidFill>
                <a:latin typeface="Arial"/>
                <a:ea typeface="Arial"/>
              </a:rPr>
              <a:t>proton mass</a:t>
            </a:r>
            <a:r>
              <a:rPr lang="en-US" sz="1400" spc="-1" dirty="0">
                <a:solidFill>
                  <a:srgbClr val="000000"/>
                </a:solidFill>
                <a:latin typeface="Arial"/>
                <a:ea typeface="Arial"/>
              </a:rPr>
              <a:t>)</a:t>
            </a:r>
            <a:endParaRPr lang="en-US" sz="1400" spc="-1" dirty="0">
              <a:latin typeface="Arial"/>
            </a:endParaRPr>
          </a:p>
          <a:p>
            <a:pPr>
              <a:lnSpc>
                <a:spcPct val="100000"/>
              </a:lnSpc>
            </a:pPr>
            <a:endParaRPr lang="en-US" sz="1270" spc="-1" dirty="0">
              <a:latin typeface="Arial"/>
            </a:endParaRPr>
          </a:p>
        </p:txBody>
      </p:sp>
      <p:pic>
        <p:nvPicPr>
          <p:cNvPr id="448" name="Picture 4" descr="Shape&#10;&#10;Description automatically generated"/>
          <p:cNvPicPr/>
          <p:nvPr/>
        </p:nvPicPr>
        <p:blipFill>
          <a:blip r:embed="rId5"/>
          <a:stretch/>
        </p:blipFill>
        <p:spPr>
          <a:xfrm>
            <a:off x="4759777" y="1505568"/>
            <a:ext cx="397614" cy="489527"/>
          </a:xfrm>
          <a:prstGeom prst="rect">
            <a:avLst/>
          </a:prstGeom>
          <a:ln>
            <a:noFill/>
          </a:ln>
        </p:spPr>
      </p:pic>
      <p:sp>
        <p:nvSpPr>
          <p:cNvPr id="2" name="TextBox 1">
            <a:extLst>
              <a:ext uri="{FF2B5EF4-FFF2-40B4-BE49-F238E27FC236}">
                <a16:creationId xmlns:a16="http://schemas.microsoft.com/office/drawing/2014/main" id="{954A64CC-C797-3247-A509-54089452050A}"/>
              </a:ext>
            </a:extLst>
          </p:cNvPr>
          <p:cNvSpPr txBox="1"/>
          <p:nvPr/>
        </p:nvSpPr>
        <p:spPr>
          <a:xfrm>
            <a:off x="9183562" y="1505568"/>
            <a:ext cx="2766350" cy="2086725"/>
          </a:xfrm>
          <a:prstGeom prst="rect">
            <a:avLst/>
          </a:prstGeom>
          <a:solidFill>
            <a:srgbClr val="FFFF00"/>
          </a:solidFill>
          <a:ln w="38100">
            <a:solidFill>
              <a:srgbClr val="00B050"/>
            </a:solidFill>
          </a:ln>
        </p:spPr>
        <p:txBody>
          <a:bodyPr wrap="square" rtlCol="0">
            <a:spAutoFit/>
          </a:bodyPr>
          <a:lstStyle/>
          <a:p>
            <a:pPr>
              <a:lnSpc>
                <a:spcPct val="90000"/>
              </a:lnSpc>
            </a:pPr>
            <a:r>
              <a:rPr lang="en-US" b="1" dirty="0">
                <a:solidFill>
                  <a:schemeClr val="tx2"/>
                </a:solidFill>
              </a:rPr>
              <a:t>PAC50 Re-affirmed priority of science program </a:t>
            </a:r>
          </a:p>
          <a:p>
            <a:pPr marL="285750" indent="-285750">
              <a:lnSpc>
                <a:spcPct val="90000"/>
              </a:lnSpc>
              <a:buFont typeface="System Font Regular"/>
              <a:buChar char="-"/>
            </a:pPr>
            <a:r>
              <a:rPr lang="en-US" b="1" dirty="0">
                <a:solidFill>
                  <a:schemeClr val="tx2"/>
                </a:solidFill>
              </a:rPr>
              <a:t>5 jeopardy experiments re-approved</a:t>
            </a:r>
          </a:p>
          <a:p>
            <a:pPr marL="285750" indent="-285750">
              <a:lnSpc>
                <a:spcPct val="90000"/>
              </a:lnSpc>
              <a:buFontTx/>
              <a:buChar char="-"/>
            </a:pPr>
            <a:r>
              <a:rPr lang="en-US" b="1" dirty="0">
                <a:solidFill>
                  <a:schemeClr val="tx2"/>
                </a:solidFill>
              </a:rPr>
              <a:t>One experiment raised from A- to A</a:t>
            </a:r>
          </a:p>
          <a:p>
            <a:pPr marL="285750" indent="-285750">
              <a:lnSpc>
                <a:spcPct val="90000"/>
              </a:lnSpc>
              <a:buFontTx/>
              <a:buChar char="-"/>
            </a:pPr>
            <a:r>
              <a:rPr lang="en-US" b="1" dirty="0">
                <a:solidFill>
                  <a:schemeClr val="tx2"/>
                </a:solidFill>
              </a:rPr>
              <a:t>Two new experiments approved</a:t>
            </a:r>
          </a:p>
        </p:txBody>
      </p:sp>
      <p:sp>
        <p:nvSpPr>
          <p:cNvPr id="16" name="TextBox 15">
            <a:extLst>
              <a:ext uri="{FF2B5EF4-FFF2-40B4-BE49-F238E27FC236}">
                <a16:creationId xmlns:a16="http://schemas.microsoft.com/office/drawing/2014/main" id="{50741865-F460-C449-9E29-9D74A7A189C0}"/>
              </a:ext>
            </a:extLst>
          </p:cNvPr>
          <p:cNvSpPr txBox="1"/>
          <p:nvPr/>
        </p:nvSpPr>
        <p:spPr>
          <a:xfrm>
            <a:off x="9646550" y="103540"/>
            <a:ext cx="1226916" cy="480131"/>
          </a:xfrm>
          <a:prstGeom prst="rect">
            <a:avLst/>
          </a:prstGeom>
          <a:noFill/>
        </p:spPr>
        <p:txBody>
          <a:bodyPr wrap="square" rtlCol="0">
            <a:spAutoFit/>
          </a:bodyPr>
          <a:lstStyle/>
          <a:p>
            <a:pPr algn="ctr">
              <a:lnSpc>
                <a:spcPct val="90000"/>
              </a:lnSpc>
            </a:pPr>
            <a:r>
              <a:rPr lang="en-US" sz="2800" dirty="0">
                <a:solidFill>
                  <a:srgbClr val="002060"/>
                </a:solidFill>
              </a:rPr>
              <a:t>Hall A</a:t>
            </a:r>
          </a:p>
        </p:txBody>
      </p:sp>
      <p:pic>
        <p:nvPicPr>
          <p:cNvPr id="17" name="Picture 16">
            <a:extLst>
              <a:ext uri="{FF2B5EF4-FFF2-40B4-BE49-F238E27FC236}">
                <a16:creationId xmlns:a16="http://schemas.microsoft.com/office/drawing/2014/main" id="{C5EBFEE0-4856-F547-974E-9B9AFDD4E6D8}"/>
              </a:ext>
            </a:extLst>
          </p:cNvPr>
          <p:cNvPicPr/>
          <p:nvPr/>
        </p:nvPicPr>
        <p:blipFill>
          <a:blip r:embed="rId6"/>
          <a:stretch/>
        </p:blipFill>
        <p:spPr>
          <a:xfrm>
            <a:off x="10873466" y="70130"/>
            <a:ext cx="1076446" cy="511073"/>
          </a:xfrm>
          <a:prstGeom prst="rect">
            <a:avLst/>
          </a:prstGeom>
          <a:ln>
            <a:noFill/>
          </a:ln>
        </p:spPr>
      </p:pic>
    </p:spTree>
    <p:extLst>
      <p:ext uri="{BB962C8B-B14F-4D97-AF65-F5344CB8AC3E}">
        <p14:creationId xmlns:p14="http://schemas.microsoft.com/office/powerpoint/2010/main" val="3473458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11AF2F-F22A-2D45-92DD-32DDEEFC9B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26085" y="757113"/>
            <a:ext cx="4144201" cy="3108150"/>
          </a:xfrm>
          <a:prstGeom prst="rect">
            <a:avLst/>
          </a:prstGeom>
        </p:spPr>
      </p:pic>
      <p:sp>
        <p:nvSpPr>
          <p:cNvPr id="4" name="TextBox 3">
            <a:extLst>
              <a:ext uri="{FF2B5EF4-FFF2-40B4-BE49-F238E27FC236}">
                <a16:creationId xmlns:a16="http://schemas.microsoft.com/office/drawing/2014/main" id="{8686E36A-AA22-DE48-9CBC-A669314F5C85}"/>
              </a:ext>
            </a:extLst>
          </p:cNvPr>
          <p:cNvSpPr txBox="1"/>
          <p:nvPr/>
        </p:nvSpPr>
        <p:spPr>
          <a:xfrm>
            <a:off x="255589" y="749371"/>
            <a:ext cx="6459788" cy="830997"/>
          </a:xfrm>
          <a:prstGeom prst="rect">
            <a:avLst/>
          </a:prstGeom>
          <a:noFill/>
        </p:spPr>
        <p:txBody>
          <a:bodyPr wrap="square" rtlCol="0">
            <a:spAutoFit/>
          </a:bodyPr>
          <a:lstStyle/>
          <a:p>
            <a:pPr marL="233293" indent="-233293">
              <a:buClr>
                <a:schemeClr val="tx1"/>
              </a:buClr>
              <a:buSzPct val="100000"/>
              <a:buFont typeface="Arial" panose="020B0604020202020204" pitchFamily="34" charset="0"/>
              <a:buChar char="•"/>
            </a:pPr>
            <a:r>
              <a:rPr lang="en-US" sz="1600" dirty="0"/>
              <a:t>CLAS12 (~140000 channels). </a:t>
            </a:r>
          </a:p>
          <a:p>
            <a:pPr marL="233293" indent="-233293">
              <a:buClr>
                <a:schemeClr val="tx1"/>
              </a:buClr>
              <a:buSzPct val="100000"/>
              <a:buFont typeface="Arial" panose="020B0604020202020204" pitchFamily="34" charset="0"/>
              <a:buChar char="•"/>
            </a:pPr>
            <a:r>
              <a:rPr lang="en-US" sz="1600" dirty="0"/>
              <a:t>Few new systems, RICH-II, raster, and polarized target</a:t>
            </a:r>
          </a:p>
          <a:p>
            <a:pPr marL="233293" indent="-233293">
              <a:buClr>
                <a:schemeClr val="tx1"/>
              </a:buClr>
              <a:buSzPct val="100000"/>
              <a:buFont typeface="Arial" panose="020B0604020202020204" pitchFamily="34" charset="0"/>
              <a:buChar char="•"/>
            </a:pPr>
            <a:r>
              <a:rPr lang="en-US" sz="1600" b="1" dirty="0">
                <a:solidFill>
                  <a:srgbClr val="00B050"/>
                </a:solidFill>
              </a:rPr>
              <a:t>Off to a good start!</a:t>
            </a:r>
          </a:p>
        </p:txBody>
      </p:sp>
      <p:grpSp>
        <p:nvGrpSpPr>
          <p:cNvPr id="13" name="Group 12">
            <a:extLst>
              <a:ext uri="{FF2B5EF4-FFF2-40B4-BE49-F238E27FC236}">
                <a16:creationId xmlns:a16="http://schemas.microsoft.com/office/drawing/2014/main" id="{907731C9-EC5F-4841-AD11-1CAC78D417A1}"/>
              </a:ext>
            </a:extLst>
          </p:cNvPr>
          <p:cNvGrpSpPr/>
          <p:nvPr/>
        </p:nvGrpSpPr>
        <p:grpSpPr>
          <a:xfrm>
            <a:off x="717135" y="1569673"/>
            <a:ext cx="2803430" cy="2102572"/>
            <a:chOff x="8796905" y="4045221"/>
            <a:chExt cx="2804160" cy="2103120"/>
          </a:xfrm>
        </p:grpSpPr>
        <p:pic>
          <p:nvPicPr>
            <p:cNvPr id="8" name="Picture 7">
              <a:extLst>
                <a:ext uri="{FF2B5EF4-FFF2-40B4-BE49-F238E27FC236}">
                  <a16:creationId xmlns:a16="http://schemas.microsoft.com/office/drawing/2014/main" id="{8B37918B-C34B-CF4C-B68D-979D6F4D11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96905" y="4045221"/>
              <a:ext cx="2804160" cy="2103120"/>
            </a:xfrm>
            <a:prstGeom prst="rect">
              <a:avLst/>
            </a:prstGeom>
          </p:spPr>
        </p:pic>
        <p:sp>
          <p:nvSpPr>
            <p:cNvPr id="20" name="Rectangle 19">
              <a:extLst>
                <a:ext uri="{FF2B5EF4-FFF2-40B4-BE49-F238E27FC236}">
                  <a16:creationId xmlns:a16="http://schemas.microsoft.com/office/drawing/2014/main" id="{6407A6C2-B179-5043-97C5-CC1677F6AD00}"/>
                </a:ext>
              </a:extLst>
            </p:cNvPr>
            <p:cNvSpPr/>
            <p:nvPr/>
          </p:nvSpPr>
          <p:spPr>
            <a:xfrm>
              <a:off x="8954075" y="4155925"/>
              <a:ext cx="1755234" cy="277071"/>
            </a:xfrm>
            <a:prstGeom prst="rect">
              <a:avLst/>
            </a:prstGeom>
            <a:solidFill>
              <a:schemeClr val="bg1"/>
            </a:solidFill>
          </p:spPr>
          <p:txBody>
            <a:bodyPr wrap="square">
              <a:spAutoFit/>
            </a:bodyPr>
            <a:lstStyle/>
            <a:p>
              <a:r>
                <a:rPr lang="en-US" sz="1200" dirty="0"/>
                <a:t>Two sectors of RICH-II</a:t>
              </a:r>
            </a:p>
          </p:txBody>
        </p:sp>
      </p:grpSp>
      <p:sp>
        <p:nvSpPr>
          <p:cNvPr id="22" name="TextBox 21">
            <a:extLst>
              <a:ext uri="{FF2B5EF4-FFF2-40B4-BE49-F238E27FC236}">
                <a16:creationId xmlns:a16="http://schemas.microsoft.com/office/drawing/2014/main" id="{007ECAB5-9FE8-3541-8179-947E37570179}"/>
              </a:ext>
            </a:extLst>
          </p:cNvPr>
          <p:cNvSpPr txBox="1"/>
          <p:nvPr/>
        </p:nvSpPr>
        <p:spPr>
          <a:xfrm>
            <a:off x="7467243" y="3325470"/>
            <a:ext cx="2408424" cy="461545"/>
          </a:xfrm>
          <a:prstGeom prst="rect">
            <a:avLst/>
          </a:prstGeom>
          <a:solidFill>
            <a:schemeClr val="bg1"/>
          </a:solidFill>
        </p:spPr>
        <p:txBody>
          <a:bodyPr wrap="square" rtlCol="0">
            <a:spAutoFit/>
          </a:bodyPr>
          <a:lstStyle/>
          <a:p>
            <a:r>
              <a:rPr lang="en-US" sz="1200" dirty="0"/>
              <a:t>Longitudinally polarized NH3 and ND3 target system in the hall</a:t>
            </a:r>
          </a:p>
        </p:txBody>
      </p:sp>
      <p:pic>
        <p:nvPicPr>
          <p:cNvPr id="23" name="Picture 22">
            <a:extLst>
              <a:ext uri="{FF2B5EF4-FFF2-40B4-BE49-F238E27FC236}">
                <a16:creationId xmlns:a16="http://schemas.microsoft.com/office/drawing/2014/main" id="{AEE4475F-D211-C84E-BE63-6F878A75256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216410" y="147107"/>
            <a:ext cx="786658" cy="483867"/>
          </a:xfrm>
          <a:prstGeom prst="rect">
            <a:avLst/>
          </a:prstGeom>
          <a:ln w="3175" cap="flat" cmpd="sng" algn="ctr">
            <a:solidFill>
              <a:srgbClr val="000000"/>
            </a:solidFill>
            <a:prstDash val="solid"/>
            <a:round/>
            <a:headEnd type="none" w="med" len="med"/>
            <a:tailEnd type="none" w="med" len="med"/>
          </a:ln>
        </p:spPr>
      </p:pic>
      <p:pic>
        <p:nvPicPr>
          <p:cNvPr id="9" name="Picture 8">
            <a:extLst>
              <a:ext uri="{FF2B5EF4-FFF2-40B4-BE49-F238E27FC236}">
                <a16:creationId xmlns:a16="http://schemas.microsoft.com/office/drawing/2014/main" id="{BC016251-B96C-B940-9F64-F896486878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901"/>
          <a:stretch/>
        </p:blipFill>
        <p:spPr>
          <a:xfrm>
            <a:off x="8518652" y="4130872"/>
            <a:ext cx="3134073" cy="2011156"/>
          </a:xfrm>
          <a:prstGeom prst="rect">
            <a:avLst/>
          </a:prstGeom>
        </p:spPr>
      </p:pic>
      <p:pic>
        <p:nvPicPr>
          <p:cNvPr id="12" name="Picture 11">
            <a:extLst>
              <a:ext uri="{FF2B5EF4-FFF2-40B4-BE49-F238E27FC236}">
                <a16:creationId xmlns:a16="http://schemas.microsoft.com/office/drawing/2014/main" id="{D8B1F302-797B-4344-AAE6-F57815DA251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4600" b="2235"/>
          <a:stretch/>
        </p:blipFill>
        <p:spPr>
          <a:xfrm>
            <a:off x="5393139" y="4115720"/>
            <a:ext cx="3165482" cy="2011156"/>
          </a:xfrm>
          <a:prstGeom prst="rect">
            <a:avLst/>
          </a:prstGeom>
        </p:spPr>
      </p:pic>
      <p:sp>
        <p:nvSpPr>
          <p:cNvPr id="14" name="Rectangle 13">
            <a:extLst>
              <a:ext uri="{FF2B5EF4-FFF2-40B4-BE49-F238E27FC236}">
                <a16:creationId xmlns:a16="http://schemas.microsoft.com/office/drawing/2014/main" id="{DF0ECEA0-A95F-2D4D-BFBE-D64EFF9F6A1A}"/>
              </a:ext>
            </a:extLst>
          </p:cNvPr>
          <p:cNvSpPr/>
          <p:nvPr/>
        </p:nvSpPr>
        <p:spPr>
          <a:xfrm>
            <a:off x="135538" y="3807120"/>
            <a:ext cx="7822711" cy="338466"/>
          </a:xfrm>
          <a:prstGeom prst="rect">
            <a:avLst/>
          </a:prstGeom>
        </p:spPr>
        <p:txBody>
          <a:bodyPr wrap="square">
            <a:spAutoFit/>
          </a:bodyPr>
          <a:lstStyle/>
          <a:p>
            <a:pPr>
              <a:buClr>
                <a:srgbClr val="000000"/>
              </a:buClr>
              <a:buSzPct val="100000"/>
            </a:pPr>
            <a:r>
              <a:rPr lang="en-US" sz="1600" b="1" dirty="0">
                <a:solidFill>
                  <a:srgbClr val="0070C0"/>
                </a:solidFill>
              </a:rPr>
              <a:t>First time target has been polarized in the CLAS12 solenoid field.</a:t>
            </a:r>
          </a:p>
        </p:txBody>
      </p:sp>
      <p:pic>
        <p:nvPicPr>
          <p:cNvPr id="21" name="Picture 20">
            <a:extLst>
              <a:ext uri="{FF2B5EF4-FFF2-40B4-BE49-F238E27FC236}">
                <a16:creationId xmlns:a16="http://schemas.microsoft.com/office/drawing/2014/main" id="{09A1C4A0-FAF1-8841-9598-F50D87531F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35608" y="1437549"/>
            <a:ext cx="2405749" cy="2376821"/>
          </a:xfrm>
          <a:prstGeom prst="rect">
            <a:avLst/>
          </a:prstGeom>
        </p:spPr>
      </p:pic>
      <p:sp>
        <p:nvSpPr>
          <p:cNvPr id="24" name="TextBox 23">
            <a:extLst>
              <a:ext uri="{FF2B5EF4-FFF2-40B4-BE49-F238E27FC236}">
                <a16:creationId xmlns:a16="http://schemas.microsoft.com/office/drawing/2014/main" id="{629B8D58-072E-FB40-926C-E474F3A85EF8}"/>
              </a:ext>
            </a:extLst>
          </p:cNvPr>
          <p:cNvSpPr txBox="1"/>
          <p:nvPr/>
        </p:nvSpPr>
        <p:spPr>
          <a:xfrm>
            <a:off x="4596410" y="2307711"/>
            <a:ext cx="1993371" cy="369236"/>
          </a:xfrm>
          <a:prstGeom prst="rect">
            <a:avLst/>
          </a:prstGeom>
          <a:noFill/>
        </p:spPr>
        <p:txBody>
          <a:bodyPr wrap="square" rtlCol="0">
            <a:spAutoFit/>
          </a:bodyPr>
          <a:lstStyle/>
          <a:p>
            <a:r>
              <a:rPr lang="en-US" dirty="0"/>
              <a:t>~1 Hz full cycle</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5C4BF22-1A0B-A543-9E99-D07FDDC6DB68}"/>
                  </a:ext>
                </a:extLst>
              </p:cNvPr>
              <p:cNvSpPr txBox="1"/>
              <p:nvPr/>
            </p:nvSpPr>
            <p:spPr>
              <a:xfrm>
                <a:off x="6029246" y="5294902"/>
                <a:ext cx="1372262" cy="3076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𝑃</m:t>
                          </m:r>
                        </m:e>
                        <m:sub>
                          <m:r>
                            <a:rPr lang="en-US" sz="1400" i="1">
                              <a:latin typeface="Cambria Math" panose="02040503050406030204" pitchFamily="18" charset="0"/>
                            </a:rPr>
                            <m:t>𝑡</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𝑃</m:t>
                          </m:r>
                        </m:e>
                        <m:sub>
                          <m:r>
                            <a:rPr lang="en-US" sz="1400" i="1">
                              <a:latin typeface="Cambria Math" panose="02040503050406030204" pitchFamily="18" charset="0"/>
                              <a:ea typeface="Cambria Math" panose="02040503050406030204" pitchFamily="18" charset="0"/>
                            </a:rPr>
                            <m:t>𝑏</m:t>
                          </m:r>
                        </m:sub>
                      </m:sSub>
                      <m:r>
                        <a:rPr lang="en-US" sz="1400" i="1">
                          <a:latin typeface="Cambria Math" panose="02040503050406030204" pitchFamily="18" charset="0"/>
                          <a:ea typeface="Cambria Math" panose="02040503050406030204" pitchFamily="18" charset="0"/>
                        </a:rPr>
                        <m:t>≈0.85</m:t>
                      </m:r>
                    </m:oMath>
                  </m:oMathPara>
                </a14:m>
                <a:endParaRPr lang="en-US" sz="1400" dirty="0"/>
              </a:p>
            </p:txBody>
          </p:sp>
        </mc:Choice>
        <mc:Fallback xmlns="">
          <p:sp>
            <p:nvSpPr>
              <p:cNvPr id="25" name="TextBox 24">
                <a:extLst>
                  <a:ext uri="{FF2B5EF4-FFF2-40B4-BE49-F238E27FC236}">
                    <a16:creationId xmlns:a16="http://schemas.microsoft.com/office/drawing/2014/main" id="{45C4BF22-1A0B-A543-9E99-D07FDDC6DB68}"/>
                  </a:ext>
                </a:extLst>
              </p:cNvPr>
              <p:cNvSpPr txBox="1">
                <a:spLocks noRot="1" noChangeAspect="1" noMove="1" noResize="1" noEditPoints="1" noAdjustHandles="1" noChangeArrowheads="1" noChangeShapeType="1" noTextEdit="1"/>
              </p:cNvSpPr>
              <p:nvPr/>
            </p:nvSpPr>
            <p:spPr>
              <a:xfrm>
                <a:off x="6029246" y="5294902"/>
                <a:ext cx="1372262" cy="30769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5C6FEFE-8FCA-5443-9F34-9A237C750CE2}"/>
                  </a:ext>
                </a:extLst>
              </p:cNvPr>
              <p:cNvSpPr txBox="1"/>
              <p:nvPr/>
            </p:nvSpPr>
            <p:spPr>
              <a:xfrm>
                <a:off x="9119025" y="5294902"/>
                <a:ext cx="860973" cy="3076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𝑃</m:t>
                          </m:r>
                        </m:e>
                        <m:sub>
                          <m:r>
                            <a:rPr lang="en-US" sz="1400" i="1">
                              <a:latin typeface="Cambria Math" panose="02040503050406030204" pitchFamily="18" charset="0"/>
                            </a:rPr>
                            <m:t>𝑡</m:t>
                          </m:r>
                        </m:sub>
                      </m:sSub>
                      <m:r>
                        <a:rPr lang="en-US" sz="1400" i="1">
                          <a:latin typeface="Cambria Math" panose="02040503050406030204" pitchFamily="18" charset="0"/>
                          <a:ea typeface="Cambria Math" panose="02040503050406030204" pitchFamily="18" charset="0"/>
                        </a:rPr>
                        <m:t>≈0.8</m:t>
                      </m:r>
                    </m:oMath>
                  </m:oMathPara>
                </a14:m>
                <a:endParaRPr lang="en-US" sz="1400" dirty="0"/>
              </a:p>
            </p:txBody>
          </p:sp>
        </mc:Choice>
        <mc:Fallback xmlns="">
          <p:sp>
            <p:nvSpPr>
              <p:cNvPr id="26" name="TextBox 25">
                <a:extLst>
                  <a:ext uri="{FF2B5EF4-FFF2-40B4-BE49-F238E27FC236}">
                    <a16:creationId xmlns:a16="http://schemas.microsoft.com/office/drawing/2014/main" id="{65C6FEFE-8FCA-5443-9F34-9A237C750CE2}"/>
                  </a:ext>
                </a:extLst>
              </p:cNvPr>
              <p:cNvSpPr txBox="1">
                <a:spLocks noRot="1" noChangeAspect="1" noMove="1" noResize="1" noEditPoints="1" noAdjustHandles="1" noChangeArrowheads="1" noChangeShapeType="1" noTextEdit="1"/>
              </p:cNvSpPr>
              <p:nvPr/>
            </p:nvSpPr>
            <p:spPr>
              <a:xfrm>
                <a:off x="9119025" y="5294902"/>
                <a:ext cx="860973" cy="30769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944F0DB-CEAA-FB4B-BAB1-7DB348944ED6}"/>
                  </a:ext>
                </a:extLst>
              </p:cNvPr>
              <p:cNvSpPr txBox="1"/>
              <p:nvPr/>
            </p:nvSpPr>
            <p:spPr>
              <a:xfrm>
                <a:off x="5842068" y="4205589"/>
                <a:ext cx="1257773" cy="3076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𝐸</m:t>
                          </m:r>
                        </m:e>
                        <m:sub>
                          <m:r>
                            <a:rPr lang="en-US" sz="1400" i="1">
                              <a:latin typeface="Cambria Math" panose="02040503050406030204" pitchFamily="18" charset="0"/>
                              <a:ea typeface="Cambria Math" panose="02040503050406030204" pitchFamily="18" charset="0"/>
                            </a:rPr>
                            <m:t>𝑏</m:t>
                          </m:r>
                        </m:sub>
                      </m:sSub>
                      <m:r>
                        <a:rPr lang="en-US" sz="1400" i="1">
                          <a:latin typeface="Cambria Math" panose="02040503050406030204" pitchFamily="18" charset="0"/>
                          <a:ea typeface="Cambria Math" panose="02040503050406030204" pitchFamily="18" charset="0"/>
                        </a:rPr>
                        <m:t>=2.2 </m:t>
                      </m:r>
                      <m:r>
                        <a:rPr lang="en-US" sz="1400" i="1">
                          <a:latin typeface="Cambria Math" panose="02040503050406030204" pitchFamily="18" charset="0"/>
                          <a:ea typeface="Cambria Math" panose="02040503050406030204" pitchFamily="18" charset="0"/>
                        </a:rPr>
                        <m:t>𝐺𝑒𝑉</m:t>
                      </m:r>
                    </m:oMath>
                  </m:oMathPara>
                </a14:m>
                <a:endParaRPr lang="en-US" sz="1400" dirty="0"/>
              </a:p>
            </p:txBody>
          </p:sp>
        </mc:Choice>
        <mc:Fallback xmlns="">
          <p:sp>
            <p:nvSpPr>
              <p:cNvPr id="27" name="TextBox 26">
                <a:extLst>
                  <a:ext uri="{FF2B5EF4-FFF2-40B4-BE49-F238E27FC236}">
                    <a16:creationId xmlns:a16="http://schemas.microsoft.com/office/drawing/2014/main" id="{D944F0DB-CEAA-FB4B-BAB1-7DB348944ED6}"/>
                  </a:ext>
                </a:extLst>
              </p:cNvPr>
              <p:cNvSpPr txBox="1">
                <a:spLocks noRot="1" noChangeAspect="1" noMove="1" noResize="1" noEditPoints="1" noAdjustHandles="1" noChangeArrowheads="1" noChangeShapeType="1" noTextEdit="1"/>
              </p:cNvSpPr>
              <p:nvPr/>
            </p:nvSpPr>
            <p:spPr>
              <a:xfrm>
                <a:off x="5842068" y="4205589"/>
                <a:ext cx="1257773" cy="307697"/>
              </a:xfrm>
              <a:prstGeom prst="rect">
                <a:avLst/>
              </a:prstGeom>
              <a:blipFill>
                <a:blip r:embed="rId10"/>
                <a:stretch>
                  <a:fillRect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105B99D-0C6B-3543-B3AE-E9235FF55BE0}"/>
                  </a:ext>
                </a:extLst>
              </p:cNvPr>
              <p:cNvSpPr txBox="1"/>
              <p:nvPr/>
            </p:nvSpPr>
            <p:spPr>
              <a:xfrm>
                <a:off x="9855734" y="4383152"/>
                <a:ext cx="1456495" cy="3076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𝐸</m:t>
                          </m:r>
                        </m:e>
                        <m:sub>
                          <m:r>
                            <a:rPr lang="en-US" sz="1400" i="1">
                              <a:latin typeface="Cambria Math" panose="02040503050406030204" pitchFamily="18" charset="0"/>
                              <a:ea typeface="Cambria Math" panose="02040503050406030204" pitchFamily="18" charset="0"/>
                            </a:rPr>
                            <m:t>𝑏</m:t>
                          </m:r>
                        </m:sub>
                      </m:sSub>
                      <m:r>
                        <a:rPr lang="en-US" sz="1400" i="1">
                          <a:latin typeface="Cambria Math" panose="02040503050406030204" pitchFamily="18" charset="0"/>
                          <a:ea typeface="Cambria Math" panose="02040503050406030204" pitchFamily="18" charset="0"/>
                        </a:rPr>
                        <m:t>=10.55 </m:t>
                      </m:r>
                      <m:r>
                        <a:rPr lang="en-US" sz="1400" i="1">
                          <a:latin typeface="Cambria Math" panose="02040503050406030204" pitchFamily="18" charset="0"/>
                          <a:ea typeface="Cambria Math" panose="02040503050406030204" pitchFamily="18" charset="0"/>
                        </a:rPr>
                        <m:t>𝐺𝑒𝑉</m:t>
                      </m:r>
                    </m:oMath>
                  </m:oMathPara>
                </a14:m>
                <a:endParaRPr lang="en-US" sz="1400" dirty="0"/>
              </a:p>
            </p:txBody>
          </p:sp>
        </mc:Choice>
        <mc:Fallback xmlns="">
          <p:sp>
            <p:nvSpPr>
              <p:cNvPr id="28" name="TextBox 27">
                <a:extLst>
                  <a:ext uri="{FF2B5EF4-FFF2-40B4-BE49-F238E27FC236}">
                    <a16:creationId xmlns:a16="http://schemas.microsoft.com/office/drawing/2014/main" id="{8105B99D-0C6B-3543-B3AE-E9235FF55BE0}"/>
                  </a:ext>
                </a:extLst>
              </p:cNvPr>
              <p:cNvSpPr txBox="1">
                <a:spLocks noRot="1" noChangeAspect="1" noMove="1" noResize="1" noEditPoints="1" noAdjustHandles="1" noChangeArrowheads="1" noChangeShapeType="1" noTextEdit="1"/>
              </p:cNvSpPr>
              <p:nvPr/>
            </p:nvSpPr>
            <p:spPr>
              <a:xfrm>
                <a:off x="9855734" y="4383152"/>
                <a:ext cx="1456495" cy="307697"/>
              </a:xfrm>
              <a:prstGeom prst="rect">
                <a:avLst/>
              </a:prstGeom>
              <a:blipFill>
                <a:blip r:embed="rId11"/>
                <a:stretch>
                  <a:fillRect b="-12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2597AB08-18B1-8944-AA61-53A067027769}"/>
              </a:ext>
            </a:extLst>
          </p:cNvPr>
          <p:cNvSpPr txBox="1"/>
          <p:nvPr/>
        </p:nvSpPr>
        <p:spPr>
          <a:xfrm>
            <a:off x="9252093" y="4852271"/>
            <a:ext cx="1749774" cy="338554"/>
          </a:xfrm>
          <a:prstGeom prst="rect">
            <a:avLst/>
          </a:prstGeom>
          <a:noFill/>
        </p:spPr>
        <p:txBody>
          <a:bodyPr wrap="none" rtlCol="0">
            <a:spAutoFit/>
          </a:bodyPr>
          <a:lstStyle/>
          <a:p>
            <a:r>
              <a:rPr lang="en-US" sz="1600" i="1" spc="300" dirty="0">
                <a:solidFill>
                  <a:schemeClr val="bg2">
                    <a:lumMod val="60000"/>
                    <a:lumOff val="40000"/>
                  </a:schemeClr>
                </a:solidFill>
              </a:rPr>
              <a:t>PRELIMINARY</a:t>
            </a:r>
          </a:p>
        </p:txBody>
      </p:sp>
      <p:pic>
        <p:nvPicPr>
          <p:cNvPr id="19" name="Picture 18">
            <a:extLst>
              <a:ext uri="{FF2B5EF4-FFF2-40B4-BE49-F238E27FC236}">
                <a16:creationId xmlns:a16="http://schemas.microsoft.com/office/drawing/2014/main" id="{1C2636D6-3322-854A-9BDB-EDFC7851464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553" y="4130872"/>
            <a:ext cx="3079517" cy="2100072"/>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4C79338-B29D-704E-B155-F477CE96863A}"/>
                  </a:ext>
                </a:extLst>
              </p:cNvPr>
              <p:cNvSpPr txBox="1"/>
              <p:nvPr/>
            </p:nvSpPr>
            <p:spPr>
              <a:xfrm>
                <a:off x="7142449" y="4414783"/>
                <a:ext cx="569367" cy="3076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𝑁𝐻</m:t>
                          </m:r>
                        </m:e>
                        <m:sub>
                          <m:r>
                            <a:rPr lang="en-US" sz="1400" i="1">
                              <a:latin typeface="Cambria Math" panose="02040503050406030204" pitchFamily="18" charset="0"/>
                              <a:ea typeface="Cambria Math" panose="02040503050406030204" pitchFamily="18" charset="0"/>
                            </a:rPr>
                            <m:t>3</m:t>
                          </m:r>
                        </m:sub>
                      </m:sSub>
                    </m:oMath>
                  </m:oMathPara>
                </a14:m>
                <a:endParaRPr lang="en-US" sz="1400" dirty="0"/>
              </a:p>
            </p:txBody>
          </p:sp>
        </mc:Choice>
        <mc:Fallback xmlns="">
          <p:sp>
            <p:nvSpPr>
              <p:cNvPr id="29" name="TextBox 28">
                <a:extLst>
                  <a:ext uri="{FF2B5EF4-FFF2-40B4-BE49-F238E27FC236}">
                    <a16:creationId xmlns:a16="http://schemas.microsoft.com/office/drawing/2014/main" id="{F4C79338-B29D-704E-B155-F477CE96863A}"/>
                  </a:ext>
                </a:extLst>
              </p:cNvPr>
              <p:cNvSpPr txBox="1">
                <a:spLocks noRot="1" noChangeAspect="1" noMove="1" noResize="1" noEditPoints="1" noAdjustHandles="1" noChangeArrowheads="1" noChangeShapeType="1" noTextEdit="1"/>
              </p:cNvSpPr>
              <p:nvPr/>
            </p:nvSpPr>
            <p:spPr>
              <a:xfrm>
                <a:off x="7142449" y="4414783"/>
                <a:ext cx="569367" cy="30769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1905850-F8DB-C947-951E-CE9F027B8655}"/>
                  </a:ext>
                </a:extLst>
              </p:cNvPr>
              <p:cNvSpPr txBox="1"/>
              <p:nvPr/>
            </p:nvSpPr>
            <p:spPr>
              <a:xfrm>
                <a:off x="10419847" y="4585299"/>
                <a:ext cx="569367" cy="3076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𝑁𝐻</m:t>
                          </m:r>
                        </m:e>
                        <m:sub>
                          <m:r>
                            <a:rPr lang="en-US" sz="1400" i="1">
                              <a:latin typeface="Cambria Math" panose="02040503050406030204" pitchFamily="18" charset="0"/>
                              <a:ea typeface="Cambria Math" panose="02040503050406030204" pitchFamily="18" charset="0"/>
                            </a:rPr>
                            <m:t>3</m:t>
                          </m:r>
                        </m:sub>
                      </m:sSub>
                    </m:oMath>
                  </m:oMathPara>
                </a14:m>
                <a:endParaRPr lang="en-US" sz="1400" dirty="0"/>
              </a:p>
            </p:txBody>
          </p:sp>
        </mc:Choice>
        <mc:Fallback xmlns="">
          <p:sp>
            <p:nvSpPr>
              <p:cNvPr id="30" name="TextBox 29">
                <a:extLst>
                  <a:ext uri="{FF2B5EF4-FFF2-40B4-BE49-F238E27FC236}">
                    <a16:creationId xmlns:a16="http://schemas.microsoft.com/office/drawing/2014/main" id="{91905850-F8DB-C947-951E-CE9F027B8655}"/>
                  </a:ext>
                </a:extLst>
              </p:cNvPr>
              <p:cNvSpPr txBox="1">
                <a:spLocks noRot="1" noChangeAspect="1" noMove="1" noResize="1" noEditPoints="1" noAdjustHandles="1" noChangeArrowheads="1" noChangeShapeType="1" noTextEdit="1"/>
              </p:cNvSpPr>
              <p:nvPr/>
            </p:nvSpPr>
            <p:spPr>
              <a:xfrm>
                <a:off x="10419847" y="4585299"/>
                <a:ext cx="569367" cy="307697"/>
              </a:xfrm>
              <a:prstGeom prst="rect">
                <a:avLst/>
              </a:prstGeom>
              <a:blipFill>
                <a:blip r:embed="rId14"/>
                <a:stretch>
                  <a:fillRect/>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E738F103-55E5-6C41-B4E4-954945D06CEE}"/>
              </a:ext>
            </a:extLst>
          </p:cNvPr>
          <p:cNvSpPr txBox="1"/>
          <p:nvPr/>
        </p:nvSpPr>
        <p:spPr>
          <a:xfrm>
            <a:off x="2935143" y="4575277"/>
            <a:ext cx="2585297" cy="738472"/>
          </a:xfrm>
          <a:prstGeom prst="rect">
            <a:avLst/>
          </a:prstGeom>
          <a:noFill/>
        </p:spPr>
        <p:txBody>
          <a:bodyPr wrap="square" rtlCol="0">
            <a:spAutoFit/>
          </a:bodyPr>
          <a:lstStyle/>
          <a:p>
            <a:r>
              <a:rPr lang="en-US" sz="1400" dirty="0"/>
              <a:t>Measured high polarization for NH</a:t>
            </a:r>
            <a:r>
              <a:rPr lang="en-US" sz="1400" baseline="-25000" dirty="0"/>
              <a:t>3</a:t>
            </a:r>
            <a:r>
              <a:rPr lang="en-US" sz="1400" dirty="0"/>
              <a:t> from the elastic scattering data:</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298C447-8D59-9E4C-9228-C707557FA7ED}"/>
                  </a:ext>
                </a:extLst>
              </p:cNvPr>
              <p:cNvSpPr txBox="1"/>
              <p:nvPr/>
            </p:nvSpPr>
            <p:spPr>
              <a:xfrm>
                <a:off x="3520565" y="5155457"/>
                <a:ext cx="1212772" cy="3692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𝑒𝑝</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sup>
                      </m:sSup>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𝑝</m:t>
                          </m:r>
                        </m:e>
                        <m:sup>
                          <m:r>
                            <a:rPr lang="en-US" i="1">
                              <a:latin typeface="Cambria Math" panose="02040503050406030204" pitchFamily="18" charset="0"/>
                              <a:ea typeface="Cambria Math" panose="02040503050406030204" pitchFamily="18" charset="0"/>
                            </a:rPr>
                            <m:t>′</m:t>
                          </m:r>
                        </m:sup>
                      </m:sSup>
                    </m:oMath>
                  </m:oMathPara>
                </a14:m>
                <a:endParaRPr lang="en-US" dirty="0"/>
              </a:p>
            </p:txBody>
          </p:sp>
        </mc:Choice>
        <mc:Fallback xmlns="">
          <p:sp>
            <p:nvSpPr>
              <p:cNvPr id="34" name="TextBox 33">
                <a:extLst>
                  <a:ext uri="{FF2B5EF4-FFF2-40B4-BE49-F238E27FC236}">
                    <a16:creationId xmlns:a16="http://schemas.microsoft.com/office/drawing/2014/main" id="{7298C447-8D59-9E4C-9228-C707557FA7ED}"/>
                  </a:ext>
                </a:extLst>
              </p:cNvPr>
              <p:cNvSpPr txBox="1">
                <a:spLocks noRot="1" noChangeAspect="1" noMove="1" noResize="1" noEditPoints="1" noAdjustHandles="1" noChangeArrowheads="1" noChangeShapeType="1" noTextEdit="1"/>
              </p:cNvSpPr>
              <p:nvPr/>
            </p:nvSpPr>
            <p:spPr>
              <a:xfrm>
                <a:off x="3520565" y="5155457"/>
                <a:ext cx="1212772" cy="369236"/>
              </a:xfrm>
              <a:prstGeom prst="rect">
                <a:avLst/>
              </a:prstGeom>
              <a:blipFill>
                <a:blip r:embed="rId15"/>
                <a:stretch>
                  <a:fillRect b="-6667"/>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9EBB3C1A-5FAE-4645-BA34-2698C0F229A8}"/>
              </a:ext>
            </a:extLst>
          </p:cNvPr>
          <p:cNvSpPr txBox="1"/>
          <p:nvPr/>
        </p:nvSpPr>
        <p:spPr>
          <a:xfrm>
            <a:off x="3173101" y="6168893"/>
            <a:ext cx="5139111" cy="590931"/>
          </a:xfrm>
          <a:prstGeom prst="rect">
            <a:avLst/>
          </a:prstGeom>
          <a:solidFill>
            <a:srgbClr val="FFFF00"/>
          </a:solidFill>
        </p:spPr>
        <p:txBody>
          <a:bodyPr wrap="square" rtlCol="0">
            <a:spAutoFit/>
          </a:bodyPr>
          <a:lstStyle/>
          <a:p>
            <a:pPr algn="ctr">
              <a:lnSpc>
                <a:spcPct val="90000"/>
              </a:lnSpc>
            </a:pPr>
            <a:r>
              <a:rPr lang="en-US" b="1" u="sng" dirty="0">
                <a:solidFill>
                  <a:srgbClr val="7030A0"/>
                </a:solidFill>
              </a:rPr>
              <a:t>Run Group C</a:t>
            </a:r>
            <a:r>
              <a:rPr lang="en-US" dirty="0">
                <a:solidFill>
                  <a:srgbClr val="7030A0"/>
                </a:solidFill>
              </a:rPr>
              <a:t>: Spin structure of the nucleon, neutron DVCS, SIDIS kaon production,…</a:t>
            </a:r>
          </a:p>
        </p:txBody>
      </p:sp>
      <p:sp>
        <p:nvSpPr>
          <p:cNvPr id="7" name="Title 6">
            <a:extLst>
              <a:ext uri="{FF2B5EF4-FFF2-40B4-BE49-F238E27FC236}">
                <a16:creationId xmlns:a16="http://schemas.microsoft.com/office/drawing/2014/main" id="{F5AA1F4B-A2DC-C6F7-FC52-D229F3828779}"/>
              </a:ext>
            </a:extLst>
          </p:cNvPr>
          <p:cNvSpPr>
            <a:spLocks noGrp="1"/>
          </p:cNvSpPr>
          <p:nvPr>
            <p:ph type="title"/>
          </p:nvPr>
        </p:nvSpPr>
        <p:spPr>
          <a:xfrm>
            <a:off x="107831" y="199185"/>
            <a:ext cx="11501908" cy="458587"/>
          </a:xfrm>
        </p:spPr>
        <p:txBody>
          <a:bodyPr>
            <a:normAutofit fontScale="90000"/>
          </a:bodyPr>
          <a:lstStyle/>
          <a:p>
            <a:r>
              <a:rPr lang="en-US" sz="2800" dirty="0"/>
              <a:t>Comprehensive program of nucleon spin and 3D structure – and more!</a:t>
            </a:r>
          </a:p>
        </p:txBody>
      </p:sp>
    </p:spTree>
    <p:extLst>
      <p:ext uri="{BB962C8B-B14F-4D97-AF65-F5344CB8AC3E}">
        <p14:creationId xmlns:p14="http://schemas.microsoft.com/office/powerpoint/2010/main" val="42190713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B4923-3C98-49A5-B192-86538933C49C}"/>
              </a:ext>
            </a:extLst>
          </p:cNvPr>
          <p:cNvSpPr>
            <a:spLocks noGrp="1"/>
          </p:cNvSpPr>
          <p:nvPr>
            <p:ph type="title"/>
          </p:nvPr>
        </p:nvSpPr>
        <p:spPr>
          <a:xfrm>
            <a:off x="168404" y="-156712"/>
            <a:ext cx="10512862" cy="1325563"/>
          </a:xfrm>
        </p:spPr>
        <p:txBody>
          <a:bodyPr>
            <a:normAutofit/>
          </a:bodyPr>
          <a:lstStyle/>
          <a:p>
            <a:r>
              <a:rPr lang="en-US" sz="2800" dirty="0">
                <a:solidFill>
                  <a:srgbClr val="FF0000"/>
                </a:solidFill>
              </a:rPr>
              <a:t>Pion electroproduction signals transition to </a:t>
            </a:r>
            <a:r>
              <a:rPr lang="en-US" sz="2800" dirty="0" err="1">
                <a:solidFill>
                  <a:srgbClr val="FF0000"/>
                </a:solidFill>
              </a:rPr>
              <a:t>pQCD</a:t>
            </a:r>
            <a:endParaRPr lang="en-US" sz="2800" dirty="0">
              <a:solidFill>
                <a:srgbClr val="FF0000"/>
              </a:solidFill>
            </a:endParaRPr>
          </a:p>
        </p:txBody>
      </p:sp>
      <p:sp>
        <p:nvSpPr>
          <p:cNvPr id="4" name="Slide Number Placeholder 3">
            <a:extLst>
              <a:ext uri="{FF2B5EF4-FFF2-40B4-BE49-F238E27FC236}">
                <a16:creationId xmlns:a16="http://schemas.microsoft.com/office/drawing/2014/main" id="{38CD1896-B87F-4390-8301-54968672952B}"/>
              </a:ext>
            </a:extLst>
          </p:cNvPr>
          <p:cNvSpPr>
            <a:spLocks noGrp="1"/>
          </p:cNvSpPr>
          <p:nvPr>
            <p:ph type="sldNum" sz="quarter" idx="4294967295"/>
          </p:nvPr>
        </p:nvSpPr>
        <p:spPr>
          <a:xfrm>
            <a:off x="1589" y="6467476"/>
            <a:ext cx="714375" cy="303213"/>
          </a:xfrm>
          <a:prstGeom prst="rect">
            <a:avLst/>
          </a:prstGeom>
        </p:spPr>
        <p:txBody>
          <a:bodyPr/>
          <a:lstStyle/>
          <a:p>
            <a:pPr fontAlgn="base">
              <a:spcBef>
                <a:spcPct val="0"/>
              </a:spcBef>
              <a:spcAft>
                <a:spcPct val="0"/>
              </a:spcAft>
              <a:defRPr/>
            </a:pPr>
            <a:fld id="{07E1C93C-5050-FC42-8F10-D22D4F119D13}" type="slidenum">
              <a:rPr lang="en-US">
                <a:solidFill>
                  <a:prstClr val="black">
                    <a:tint val="75000"/>
                  </a:prstClr>
                </a:solidFill>
                <a:latin typeface="Arial" charset="0"/>
                <a:cs typeface="Arial" charset="0"/>
              </a:rPr>
              <a:pPr fontAlgn="base">
                <a:spcBef>
                  <a:spcPct val="0"/>
                </a:spcBef>
                <a:spcAft>
                  <a:spcPct val="0"/>
                </a:spcAft>
                <a:defRPr/>
              </a:pPr>
              <a:t>22</a:t>
            </a:fld>
            <a:endParaRPr lang="en-US" dirty="0">
              <a:solidFill>
                <a:prstClr val="black">
                  <a:tint val="75000"/>
                </a:prstClr>
              </a:solidFill>
              <a:latin typeface="Arial" charset="0"/>
              <a:cs typeface="Arial" charset="0"/>
            </a:endParaRPr>
          </a:p>
        </p:txBody>
      </p:sp>
      <p:graphicFrame>
        <p:nvGraphicFramePr>
          <p:cNvPr id="10" name="Table 9">
            <a:extLst>
              <a:ext uri="{FF2B5EF4-FFF2-40B4-BE49-F238E27FC236}">
                <a16:creationId xmlns:a16="http://schemas.microsoft.com/office/drawing/2014/main" id="{4BA6E613-9FF5-4A46-9A0E-FD6141F0DC67}"/>
              </a:ext>
            </a:extLst>
          </p:cNvPr>
          <p:cNvGraphicFramePr>
            <a:graphicFrameLocks noGrp="1"/>
          </p:cNvGraphicFramePr>
          <p:nvPr>
            <p:extLst/>
          </p:nvPr>
        </p:nvGraphicFramePr>
        <p:xfrm>
          <a:off x="944166" y="810870"/>
          <a:ext cx="8004653" cy="643890"/>
        </p:xfrm>
        <a:graphic>
          <a:graphicData uri="http://schemas.openxmlformats.org/drawingml/2006/table">
            <a:tbl>
              <a:tblPr/>
              <a:tblGrid>
                <a:gridCol w="8004653">
                  <a:extLst>
                    <a:ext uri="{9D8B030D-6E8A-4147-A177-3AD203B41FA5}">
                      <a16:colId xmlns:a16="http://schemas.microsoft.com/office/drawing/2014/main" val="1074940783"/>
                    </a:ext>
                  </a:extLst>
                </a:gridCol>
              </a:tblGrid>
              <a:tr h="335181">
                <a:tc>
                  <a:txBody>
                    <a:bodyPr/>
                    <a:lstStyle/>
                    <a:p>
                      <a:r>
                        <a:rPr lang="en-US" sz="1800" i="1" dirty="0">
                          <a:solidFill>
                            <a:srgbClr val="002060"/>
                          </a:solidFill>
                          <a:effectLst/>
                          <a:latin typeface="Arial" panose="020B0604020202020204" pitchFamily="34" charset="0"/>
                        </a:rPr>
                        <a:t>Study of the L–T Separated Pion Electroproduction Cross Section at 11 GeV and</a:t>
                      </a:r>
                      <a:r>
                        <a:rPr lang="en-US" sz="1800" i="1" dirty="0">
                          <a:effectLst/>
                          <a:latin typeface="Arial" panose="020B0604020202020204" pitchFamily="34" charset="0"/>
                        </a:rPr>
                        <a:t> </a:t>
                      </a:r>
                      <a:r>
                        <a:rPr lang="en-US" sz="1800" i="1" dirty="0">
                          <a:solidFill>
                            <a:srgbClr val="FF0000"/>
                          </a:solidFill>
                          <a:effectLst/>
                          <a:latin typeface="Arial" panose="020B0604020202020204" pitchFamily="34" charset="0"/>
                        </a:rPr>
                        <a:t>Measurement of the Charged Pion Form Factor to High Q</a:t>
                      </a:r>
                      <a:r>
                        <a:rPr lang="en-US" sz="1800" i="1" baseline="30000" dirty="0">
                          <a:solidFill>
                            <a:srgbClr val="FF0000"/>
                          </a:solidFill>
                          <a:effectLst/>
                          <a:latin typeface="Arial" panose="020B0604020202020204" pitchFamily="34" charset="0"/>
                        </a:rPr>
                        <a:t>2</a:t>
                      </a:r>
                      <a:endParaRPr lang="en-US" sz="1600" i="1" baseline="30000" dirty="0">
                        <a:solidFill>
                          <a:srgbClr val="FF0000"/>
                        </a:solidFill>
                        <a:effectLst/>
                        <a:latin typeface="Arial" panose="020B0604020202020204" pitchFamily="34" charset="0"/>
                      </a:endParaRPr>
                    </a:p>
                  </a:txBody>
                  <a:tcPr marL="47625" marR="47625" marT="47625" marB="47625">
                    <a:lnL>
                      <a:noFill/>
                    </a:lnL>
                    <a:lnR>
                      <a:noFill/>
                    </a:lnR>
                    <a:lnT>
                      <a:noFill/>
                    </a:lnT>
                    <a:lnB>
                      <a:noFill/>
                    </a:lnB>
                    <a:solidFill>
                      <a:srgbClr val="FFFF00"/>
                    </a:solidFill>
                  </a:tcPr>
                </a:tc>
                <a:extLst>
                  <a:ext uri="{0D108BD9-81ED-4DB2-BD59-A6C34878D82A}">
                    <a16:rowId xmlns:a16="http://schemas.microsoft.com/office/drawing/2014/main" val="480286830"/>
                  </a:ext>
                </a:extLst>
              </a:tr>
            </a:tbl>
          </a:graphicData>
        </a:graphic>
      </p:graphicFrame>
      <p:sp>
        <p:nvSpPr>
          <p:cNvPr id="3" name="TextBox 2">
            <a:extLst>
              <a:ext uri="{FF2B5EF4-FFF2-40B4-BE49-F238E27FC236}">
                <a16:creationId xmlns:a16="http://schemas.microsoft.com/office/drawing/2014/main" id="{FEC6D92A-B5FD-7E31-DAEE-ACF8F94084EF}"/>
              </a:ext>
            </a:extLst>
          </p:cNvPr>
          <p:cNvSpPr txBox="1"/>
          <p:nvPr/>
        </p:nvSpPr>
        <p:spPr>
          <a:xfrm>
            <a:off x="953301" y="1527536"/>
            <a:ext cx="6613864" cy="646331"/>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defRPr/>
            </a:pPr>
            <a:r>
              <a:rPr lang="en-US" dirty="0">
                <a:solidFill>
                  <a:prstClr val="black"/>
                </a:solidFill>
                <a:latin typeface="Arial" charset="0"/>
                <a:cs typeface="Arial" charset="0"/>
              </a:rPr>
              <a:t>Low epsilon data taken from Sept 2021 to Feb 2022</a:t>
            </a:r>
          </a:p>
          <a:p>
            <a:pPr marL="285750" indent="-285750" fontAlgn="base">
              <a:spcBef>
                <a:spcPct val="0"/>
              </a:spcBef>
              <a:spcAft>
                <a:spcPct val="0"/>
              </a:spcAft>
              <a:buFont typeface="Arial" panose="020B0604020202020204" pitchFamily="34" charset="0"/>
              <a:buChar char="•"/>
              <a:defRPr/>
            </a:pPr>
            <a:r>
              <a:rPr lang="en-US" dirty="0">
                <a:solidFill>
                  <a:prstClr val="black"/>
                </a:solidFill>
                <a:latin typeface="Arial" charset="0"/>
                <a:cs typeface="Arial" charset="0"/>
              </a:rPr>
              <a:t>High epsilon data is currently being taken.</a:t>
            </a:r>
          </a:p>
        </p:txBody>
      </p:sp>
      <p:pic>
        <p:nvPicPr>
          <p:cNvPr id="6" name="Picture 5">
            <a:extLst>
              <a:ext uri="{FF2B5EF4-FFF2-40B4-BE49-F238E27FC236}">
                <a16:creationId xmlns:a16="http://schemas.microsoft.com/office/drawing/2014/main" id="{F63FE28C-D2BF-DF2F-1F36-B0E76875BE27}"/>
              </a:ext>
            </a:extLst>
          </p:cNvPr>
          <p:cNvPicPr>
            <a:picLocks noChangeAspect="1"/>
          </p:cNvPicPr>
          <p:nvPr/>
        </p:nvPicPr>
        <p:blipFill>
          <a:blip r:embed="rId2"/>
          <a:stretch>
            <a:fillRect/>
          </a:stretch>
        </p:blipFill>
        <p:spPr>
          <a:xfrm>
            <a:off x="1744083" y="3794245"/>
            <a:ext cx="4021697" cy="2987351"/>
          </a:xfrm>
          <a:prstGeom prst="rect">
            <a:avLst/>
          </a:prstGeom>
        </p:spPr>
      </p:pic>
      <p:pic>
        <p:nvPicPr>
          <p:cNvPr id="11" name="Picture 10">
            <a:extLst>
              <a:ext uri="{FF2B5EF4-FFF2-40B4-BE49-F238E27FC236}">
                <a16:creationId xmlns:a16="http://schemas.microsoft.com/office/drawing/2014/main" id="{34A97A70-4073-5107-BAA8-1E3682A19971}"/>
              </a:ext>
            </a:extLst>
          </p:cNvPr>
          <p:cNvPicPr>
            <a:picLocks noChangeAspect="1"/>
          </p:cNvPicPr>
          <p:nvPr/>
        </p:nvPicPr>
        <p:blipFill>
          <a:blip r:embed="rId3"/>
          <a:stretch>
            <a:fillRect/>
          </a:stretch>
        </p:blipFill>
        <p:spPr>
          <a:xfrm>
            <a:off x="1744083" y="2204657"/>
            <a:ext cx="5527009" cy="577618"/>
          </a:xfrm>
          <a:prstGeom prst="rect">
            <a:avLst/>
          </a:prstGeom>
        </p:spPr>
      </p:pic>
      <p:sp>
        <p:nvSpPr>
          <p:cNvPr id="5" name="TextBox 4">
            <a:extLst>
              <a:ext uri="{FF2B5EF4-FFF2-40B4-BE49-F238E27FC236}">
                <a16:creationId xmlns:a16="http://schemas.microsoft.com/office/drawing/2014/main" id="{E3D65C78-87D9-1E08-F040-09D8CA8CA5FC}"/>
              </a:ext>
            </a:extLst>
          </p:cNvPr>
          <p:cNvSpPr txBox="1"/>
          <p:nvPr/>
        </p:nvSpPr>
        <p:spPr>
          <a:xfrm>
            <a:off x="1344933" y="2821465"/>
            <a:ext cx="6222232" cy="923330"/>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defRPr/>
            </a:pPr>
            <a:r>
              <a:rPr lang="en-US" altLang="en-US" dirty="0">
                <a:solidFill>
                  <a:prstClr val="black"/>
                </a:solidFill>
                <a:latin typeface="Arial" charset="0"/>
                <a:cs typeface="Times New Roman" panose="02020603050405020304" pitchFamily="18" charset="0"/>
              </a:rPr>
              <a:t>Indirectly measure </a:t>
            </a:r>
            <a:r>
              <a:rPr lang="en-US" altLang="en-US" dirty="0" err="1">
                <a:solidFill>
                  <a:prstClr val="black"/>
                </a:solidFill>
                <a:latin typeface="Arial" charset="0"/>
                <a:cs typeface="Times New Roman" panose="02020603050405020304" pitchFamily="18" charset="0"/>
              </a:rPr>
              <a:t>F</a:t>
            </a:r>
            <a:r>
              <a:rPr lang="en-US" altLang="en-US" baseline="-25000" dirty="0" err="1">
                <a:solidFill>
                  <a:prstClr val="black"/>
                </a:solidFill>
                <a:latin typeface="Symbol" panose="05050102010706020507" pitchFamily="18" charset="2"/>
                <a:cs typeface="Times New Roman" panose="02020603050405020304" pitchFamily="18" charset="0"/>
              </a:rPr>
              <a:t>p</a:t>
            </a:r>
            <a:r>
              <a:rPr lang="en-US" altLang="en-US" dirty="0">
                <a:solidFill>
                  <a:prstClr val="black"/>
                </a:solidFill>
                <a:latin typeface="Arial" charset="0"/>
                <a:cs typeface="Times New Roman" panose="02020603050405020304" pitchFamily="18" charset="0"/>
              </a:rPr>
              <a:t> using the pion cloud in p(</a:t>
            </a:r>
            <a:r>
              <a:rPr lang="en-US" altLang="en-US" dirty="0" err="1">
                <a:solidFill>
                  <a:prstClr val="black"/>
                </a:solidFill>
                <a:latin typeface="Arial" charset="0"/>
                <a:cs typeface="Times New Roman" panose="02020603050405020304" pitchFamily="18" charset="0"/>
              </a:rPr>
              <a:t>e,e</a:t>
            </a:r>
            <a:r>
              <a:rPr lang="en-US" altLang="en-US" dirty="0">
                <a:solidFill>
                  <a:prstClr val="black"/>
                </a:solidFill>
                <a:latin typeface="Arial" charset="0"/>
                <a:cs typeface="Times New Roman" panose="02020603050405020304" pitchFamily="18" charset="0"/>
              </a:rPr>
              <a:t>’</a:t>
            </a:r>
            <a:r>
              <a:rPr lang="el-GR" altLang="en-US" dirty="0">
                <a:solidFill>
                  <a:prstClr val="black"/>
                </a:solidFill>
                <a:latin typeface="Arial" charset="0"/>
                <a:cs typeface="Times New Roman" panose="02020603050405020304" pitchFamily="18" charset="0"/>
              </a:rPr>
              <a:t>π</a:t>
            </a:r>
            <a:r>
              <a:rPr lang="en-US" altLang="en-US" baseline="30000" dirty="0">
                <a:solidFill>
                  <a:prstClr val="black"/>
                </a:solidFill>
                <a:latin typeface="Arial" charset="0"/>
                <a:cs typeface="Times New Roman" panose="02020603050405020304" pitchFamily="18" charset="0"/>
              </a:rPr>
              <a:t>+</a:t>
            </a:r>
            <a:r>
              <a:rPr lang="en-US" altLang="en-US" dirty="0">
                <a:solidFill>
                  <a:prstClr val="black"/>
                </a:solidFill>
                <a:latin typeface="Arial" charset="0"/>
                <a:cs typeface="Times New Roman" panose="02020603050405020304" pitchFamily="18" charset="0"/>
              </a:rPr>
              <a:t>)n</a:t>
            </a:r>
          </a:p>
          <a:p>
            <a:pPr marL="285750" indent="-285750" fontAlgn="base">
              <a:spcBef>
                <a:spcPct val="0"/>
              </a:spcBef>
              <a:spcAft>
                <a:spcPct val="0"/>
              </a:spcAft>
              <a:buFont typeface="Arial" panose="020B0604020202020204" pitchFamily="34" charset="0"/>
              <a:buChar char="•"/>
              <a:defRPr/>
            </a:pPr>
            <a:r>
              <a:rPr lang="en-US" altLang="en-US" dirty="0">
                <a:solidFill>
                  <a:prstClr val="black"/>
                </a:solidFill>
                <a:latin typeface="Arial" charset="0"/>
                <a:cs typeface="Times New Roman" panose="02020603050405020304" pitchFamily="18" charset="0"/>
              </a:rPr>
              <a:t>Need to isolate the </a:t>
            </a:r>
            <a:r>
              <a:rPr lang="en-US" altLang="en-US" dirty="0" err="1">
                <a:solidFill>
                  <a:prstClr val="black"/>
                </a:solidFill>
                <a:latin typeface="Symbol" panose="05050102010706020507" pitchFamily="18" charset="2"/>
                <a:cs typeface="Times New Roman" panose="02020603050405020304" pitchFamily="18" charset="0"/>
              </a:rPr>
              <a:t>s</a:t>
            </a:r>
            <a:r>
              <a:rPr lang="en-US" altLang="en-US" baseline="-25000" dirty="0" err="1">
                <a:solidFill>
                  <a:prstClr val="black"/>
                </a:solidFill>
                <a:latin typeface="Arial" charset="0"/>
                <a:cs typeface="Times New Roman" panose="02020603050405020304" pitchFamily="18" charset="0"/>
              </a:rPr>
              <a:t>L</a:t>
            </a:r>
            <a:r>
              <a:rPr lang="en-US" altLang="en-US" dirty="0">
                <a:solidFill>
                  <a:prstClr val="black"/>
                </a:solidFill>
                <a:latin typeface="Arial" charset="0"/>
                <a:cs typeface="Times New Roman" panose="02020603050405020304" pitchFamily="18" charset="0"/>
              </a:rPr>
              <a:t> at low t</a:t>
            </a:r>
          </a:p>
          <a:p>
            <a:pPr marL="285750" indent="-285750" fontAlgn="base">
              <a:spcBef>
                <a:spcPct val="0"/>
              </a:spcBef>
              <a:spcAft>
                <a:spcPct val="0"/>
              </a:spcAft>
              <a:buFont typeface="Arial" panose="020B0604020202020204" pitchFamily="34" charset="0"/>
              <a:buChar char="•"/>
              <a:defRPr/>
            </a:pPr>
            <a:r>
              <a:rPr lang="en-US" dirty="0">
                <a:solidFill>
                  <a:prstClr val="black"/>
                </a:solidFill>
                <a:latin typeface="Arial" charset="0"/>
                <a:cs typeface="Times New Roman" panose="02020603050405020304" pitchFamily="18" charset="0"/>
              </a:rPr>
              <a:t>M</a:t>
            </a:r>
            <a:r>
              <a:rPr lang="en-US" altLang="en-US" dirty="0">
                <a:solidFill>
                  <a:prstClr val="black"/>
                </a:solidFill>
                <a:latin typeface="Arial" charset="0"/>
                <a:cs typeface="Times New Roman" panose="02020603050405020304" pitchFamily="18" charset="0"/>
              </a:rPr>
              <a:t>easure </a:t>
            </a:r>
            <a:r>
              <a:rPr lang="en-US" altLang="en-US" dirty="0" err="1">
                <a:solidFill>
                  <a:prstClr val="black"/>
                </a:solidFill>
                <a:latin typeface="Arial" charset="0"/>
                <a:cs typeface="Times New Roman" panose="02020603050405020304" pitchFamily="18" charset="0"/>
              </a:rPr>
              <a:t>F</a:t>
            </a:r>
            <a:r>
              <a:rPr lang="en-US" altLang="en-US" baseline="-25000" dirty="0" err="1">
                <a:solidFill>
                  <a:prstClr val="black"/>
                </a:solidFill>
                <a:latin typeface="Symbol" panose="05050102010706020507" pitchFamily="18" charset="2"/>
                <a:cs typeface="Times New Roman" panose="02020603050405020304" pitchFamily="18" charset="0"/>
              </a:rPr>
              <a:t>p</a:t>
            </a:r>
            <a:r>
              <a:rPr lang="en-US" altLang="en-US" dirty="0">
                <a:solidFill>
                  <a:prstClr val="black"/>
                </a:solidFill>
                <a:latin typeface="Arial" charset="0"/>
                <a:cs typeface="Times New Roman" panose="02020603050405020304" pitchFamily="18" charset="0"/>
              </a:rPr>
              <a:t> to Q</a:t>
            </a:r>
            <a:r>
              <a:rPr lang="en-US" altLang="en-US" baseline="30000" dirty="0">
                <a:solidFill>
                  <a:prstClr val="black"/>
                </a:solidFill>
                <a:latin typeface="Arial" charset="0"/>
                <a:cs typeface="Times New Roman" panose="02020603050405020304" pitchFamily="18" charset="0"/>
              </a:rPr>
              <a:t>2</a:t>
            </a:r>
            <a:r>
              <a:rPr lang="en-US" altLang="en-US" dirty="0">
                <a:solidFill>
                  <a:prstClr val="black"/>
                </a:solidFill>
                <a:latin typeface="Arial" charset="0"/>
                <a:cs typeface="Times New Roman" panose="02020603050405020304" pitchFamily="18" charset="0"/>
              </a:rPr>
              <a:t> = 8.5</a:t>
            </a:r>
            <a:endParaRPr lang="en-US" dirty="0">
              <a:solidFill>
                <a:prstClr val="black"/>
              </a:solidFill>
              <a:latin typeface="Arial" charset="0"/>
              <a:cs typeface="Arial" charset="0"/>
            </a:endParaRPr>
          </a:p>
        </p:txBody>
      </p:sp>
      <p:pic>
        <p:nvPicPr>
          <p:cNvPr id="9" name="Picture 8">
            <a:extLst>
              <a:ext uri="{FF2B5EF4-FFF2-40B4-BE49-F238E27FC236}">
                <a16:creationId xmlns:a16="http://schemas.microsoft.com/office/drawing/2014/main" id="{343CC405-7ADF-6B4E-A8DB-13A5E43C7A3E}"/>
              </a:ext>
            </a:extLst>
          </p:cNvPr>
          <p:cNvPicPr>
            <a:picLocks noChangeAspect="1"/>
          </p:cNvPicPr>
          <p:nvPr/>
        </p:nvPicPr>
        <p:blipFill>
          <a:blip r:embed="rId4"/>
          <a:stretch>
            <a:fillRect/>
          </a:stretch>
        </p:blipFill>
        <p:spPr>
          <a:xfrm>
            <a:off x="7863238" y="1527179"/>
            <a:ext cx="3270089" cy="1686458"/>
          </a:xfrm>
          <a:prstGeom prst="rect">
            <a:avLst/>
          </a:prstGeom>
        </p:spPr>
      </p:pic>
      <p:sp>
        <p:nvSpPr>
          <p:cNvPr id="12" name="Text Box 12">
            <a:extLst>
              <a:ext uri="{FF2B5EF4-FFF2-40B4-BE49-F238E27FC236}">
                <a16:creationId xmlns:a16="http://schemas.microsoft.com/office/drawing/2014/main" id="{B902651C-1A6F-310F-3699-E64583E8A260}"/>
              </a:ext>
            </a:extLst>
          </p:cNvPr>
          <p:cNvSpPr txBox="1">
            <a:spLocks noChangeArrowheads="1"/>
          </p:cNvSpPr>
          <p:nvPr/>
        </p:nvSpPr>
        <p:spPr bwMode="auto">
          <a:xfrm>
            <a:off x="7156775" y="5693324"/>
            <a:ext cx="503363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4625" indent="-174625">
              <a:defRPr>
                <a:solidFill>
                  <a:schemeClr val="tx1"/>
                </a:solidFill>
                <a:latin typeface="Times New Roman" panose="02020603050405020304" pitchFamily="18" charset="0"/>
                <a:cs typeface="Arial" panose="020B0604020202020204" pitchFamily="34" charset="0"/>
              </a:defRPr>
            </a:lvl1pPr>
            <a:lvl2pPr>
              <a:defRPr>
                <a:solidFill>
                  <a:schemeClr val="tx1"/>
                </a:solidFill>
                <a:latin typeface="Times New Roman" panose="02020603050405020304" pitchFamily="18" charset="0"/>
                <a:cs typeface="Arial" panose="020B0604020202020204" pitchFamily="34" charset="0"/>
              </a:defRPr>
            </a:lvl2pPr>
            <a:lvl3pPr>
              <a:defRPr>
                <a:solidFill>
                  <a:schemeClr val="tx1"/>
                </a:solidFill>
                <a:latin typeface="Times New Roman" panose="02020603050405020304" pitchFamily="18" charset="0"/>
                <a:cs typeface="Arial" panose="020B0604020202020204" pitchFamily="34" charset="0"/>
              </a:defRPr>
            </a:lvl3pPr>
            <a:lvl4pPr>
              <a:defRPr>
                <a:solidFill>
                  <a:schemeClr val="tx1"/>
                </a:solidFill>
                <a:latin typeface="Times New Roman" panose="02020603050405020304" pitchFamily="18" charset="0"/>
                <a:cs typeface="Arial" panose="020B0604020202020204" pitchFamily="34" charset="0"/>
              </a:defRPr>
            </a:lvl4pPr>
            <a:lvl5pPr>
              <a:defRPr>
                <a:solidFill>
                  <a:schemeClr val="tx1"/>
                </a:solidFill>
                <a:latin typeface="Times New Roman" panose="02020603050405020304" pitchFamily="18" charset="0"/>
                <a:cs typeface="Arial" panose="020B0604020202020204" pitchFamily="34" charset="0"/>
              </a:defRPr>
            </a:lvl5pPr>
            <a:lvl6pP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indent="0" fontAlgn="base">
              <a:spcBef>
                <a:spcPct val="0"/>
              </a:spcBef>
              <a:spcAft>
                <a:spcPct val="0"/>
              </a:spcAft>
              <a:defRPr/>
            </a:pPr>
            <a:r>
              <a:rPr lang="en-US" altLang="en-US" dirty="0">
                <a:solidFill>
                  <a:prstClr val="black"/>
                </a:solidFill>
                <a:latin typeface="Arial" panose="020B0604020202020204" pitchFamily="34" charset="0"/>
              </a:rPr>
              <a:t>Online results:</a:t>
            </a:r>
          </a:p>
          <a:p>
            <a:pPr marL="0" indent="0" fontAlgn="base">
              <a:spcBef>
                <a:spcPct val="0"/>
              </a:spcBef>
              <a:spcAft>
                <a:spcPct val="0"/>
              </a:spcAft>
              <a:defRPr/>
            </a:pPr>
            <a:r>
              <a:rPr lang="en-US" altLang="en-US" dirty="0">
                <a:solidFill>
                  <a:prstClr val="black"/>
                </a:solidFill>
                <a:latin typeface="Arial" panose="020B0604020202020204" pitchFamily="34" charset="0"/>
              </a:rPr>
              <a:t>Clean identification of </a:t>
            </a:r>
            <a:r>
              <a:rPr lang="en-US" altLang="en-US" dirty="0">
                <a:solidFill>
                  <a:prstClr val="black"/>
                </a:solidFill>
                <a:cs typeface="Times New Roman" panose="02020603050405020304" pitchFamily="18" charset="0"/>
              </a:rPr>
              <a:t>p(</a:t>
            </a:r>
            <a:r>
              <a:rPr lang="en-US" altLang="en-US" dirty="0" err="1">
                <a:solidFill>
                  <a:prstClr val="black"/>
                </a:solidFill>
                <a:cs typeface="Times New Roman" panose="02020603050405020304" pitchFamily="18" charset="0"/>
              </a:rPr>
              <a:t>e,e</a:t>
            </a:r>
            <a:r>
              <a:rPr lang="en-US" altLang="en-US" dirty="0">
                <a:solidFill>
                  <a:prstClr val="black"/>
                </a:solidFill>
                <a:cs typeface="Times New Roman" panose="02020603050405020304" pitchFamily="18" charset="0"/>
              </a:rPr>
              <a:t>’</a:t>
            </a:r>
            <a:r>
              <a:rPr lang="el-GR" altLang="en-US" dirty="0">
                <a:solidFill>
                  <a:prstClr val="black"/>
                </a:solidFill>
                <a:cs typeface="Times New Roman" panose="02020603050405020304" pitchFamily="18" charset="0"/>
              </a:rPr>
              <a:t>π</a:t>
            </a:r>
            <a:r>
              <a:rPr lang="en-US" altLang="en-US" baseline="30000" dirty="0">
                <a:solidFill>
                  <a:prstClr val="black"/>
                </a:solidFill>
                <a:cs typeface="Times New Roman" panose="02020603050405020304" pitchFamily="18" charset="0"/>
              </a:rPr>
              <a:t>+</a:t>
            </a:r>
            <a:r>
              <a:rPr lang="en-US" altLang="en-US" dirty="0">
                <a:solidFill>
                  <a:prstClr val="black"/>
                </a:solidFill>
                <a:cs typeface="Times New Roman" panose="02020603050405020304" pitchFamily="18" charset="0"/>
              </a:rPr>
              <a:t>)n</a:t>
            </a:r>
            <a:r>
              <a:rPr lang="en-US" altLang="en-US" dirty="0">
                <a:solidFill>
                  <a:prstClr val="black"/>
                </a:solidFill>
                <a:latin typeface="Arial" panose="020B0604020202020204" pitchFamily="34" charset="0"/>
              </a:rPr>
              <a:t> final state</a:t>
            </a:r>
            <a:endParaRPr lang="el-GR" altLang="en-US" dirty="0">
              <a:solidFill>
                <a:prstClr val="black"/>
              </a:solidFill>
              <a:latin typeface="Arial" panose="020B0604020202020204" pitchFamily="34" charset="0"/>
            </a:endParaRPr>
          </a:p>
        </p:txBody>
      </p:sp>
      <p:pic>
        <p:nvPicPr>
          <p:cNvPr id="13" name="Picture 12">
            <a:extLst>
              <a:ext uri="{FF2B5EF4-FFF2-40B4-BE49-F238E27FC236}">
                <a16:creationId xmlns:a16="http://schemas.microsoft.com/office/drawing/2014/main" id="{C499D5EE-0853-C130-776F-D76B2C2905BB}"/>
              </a:ext>
            </a:extLst>
          </p:cNvPr>
          <p:cNvPicPr>
            <a:picLocks noChangeAspect="1"/>
          </p:cNvPicPr>
          <p:nvPr/>
        </p:nvPicPr>
        <p:blipFill>
          <a:blip r:embed="rId5"/>
          <a:stretch>
            <a:fillRect/>
          </a:stretch>
        </p:blipFill>
        <p:spPr>
          <a:xfrm>
            <a:off x="6691439" y="3312535"/>
            <a:ext cx="4609598" cy="2302408"/>
          </a:xfrm>
          <a:prstGeom prst="rect">
            <a:avLst/>
          </a:prstGeom>
        </p:spPr>
      </p:pic>
      <p:sp>
        <p:nvSpPr>
          <p:cNvPr id="14" name="TextBox 13">
            <a:extLst>
              <a:ext uri="{FF2B5EF4-FFF2-40B4-BE49-F238E27FC236}">
                <a16:creationId xmlns:a16="http://schemas.microsoft.com/office/drawing/2014/main" id="{79100CC9-D097-BD4D-B4E0-5FC3FC142B4B}"/>
              </a:ext>
            </a:extLst>
          </p:cNvPr>
          <p:cNvSpPr txBox="1"/>
          <p:nvPr/>
        </p:nvSpPr>
        <p:spPr>
          <a:xfrm rot="21081944">
            <a:off x="80214" y="3858055"/>
            <a:ext cx="1591101" cy="1089529"/>
          </a:xfrm>
          <a:prstGeom prst="rect">
            <a:avLst/>
          </a:prstGeom>
          <a:noFill/>
        </p:spPr>
        <p:txBody>
          <a:bodyPr wrap="square" rtlCol="0">
            <a:spAutoFit/>
          </a:bodyPr>
          <a:lstStyle/>
          <a:p>
            <a:pPr algn="ctr" fontAlgn="base">
              <a:lnSpc>
                <a:spcPct val="90000"/>
              </a:lnSpc>
              <a:spcBef>
                <a:spcPct val="0"/>
              </a:spcBef>
              <a:spcAft>
                <a:spcPct val="0"/>
              </a:spcAft>
              <a:defRPr/>
            </a:pPr>
            <a:r>
              <a:rPr lang="en-US" i="1" dirty="0">
                <a:solidFill>
                  <a:srgbClr val="7030A0"/>
                </a:solidFill>
                <a:latin typeface="Arial" charset="0"/>
                <a:cs typeface="Arial" charset="0"/>
              </a:rPr>
              <a:t>Extend </a:t>
            </a:r>
            <a:r>
              <a:rPr lang="en-US" b="1" i="1" dirty="0">
                <a:solidFill>
                  <a:srgbClr val="7030A0"/>
                </a:solidFill>
                <a:latin typeface="Arial" charset="0"/>
                <a:cs typeface="Arial" charset="0"/>
              </a:rPr>
              <a:t>highly cited </a:t>
            </a:r>
            <a:r>
              <a:rPr lang="en-US" i="1" dirty="0">
                <a:solidFill>
                  <a:srgbClr val="7030A0"/>
                </a:solidFill>
                <a:latin typeface="Arial" charset="0"/>
                <a:cs typeface="Arial" charset="0"/>
              </a:rPr>
              <a:t>6 GeV era measurement </a:t>
            </a:r>
          </a:p>
        </p:txBody>
      </p:sp>
      <p:pic>
        <p:nvPicPr>
          <p:cNvPr id="15" name="Picture 11" descr="version3">
            <a:extLst>
              <a:ext uri="{FF2B5EF4-FFF2-40B4-BE49-F238E27FC236}">
                <a16:creationId xmlns:a16="http://schemas.microsoft.com/office/drawing/2014/main" id="{644CA4D5-45C5-6648-8574-B3F7E98A3B72}"/>
              </a:ext>
            </a:extLst>
          </p:cNvPr>
          <p:cNvPicPr>
            <a:picLocks noChangeAspect="1" noChangeArrowheads="1"/>
          </p:cNvPicPr>
          <p:nvPr/>
        </p:nvPicPr>
        <p:blipFill>
          <a:blip r:embed="rId6" cstate="print"/>
          <a:srcRect/>
          <a:stretch>
            <a:fillRect/>
          </a:stretch>
        </p:blipFill>
        <p:spPr bwMode="auto">
          <a:xfrm>
            <a:off x="10653199" y="137328"/>
            <a:ext cx="1295676" cy="712780"/>
          </a:xfrm>
          <a:prstGeom prst="rect">
            <a:avLst/>
          </a:prstGeom>
          <a:noFill/>
          <a:ln w="9525">
            <a:noFill/>
            <a:miter lim="800000"/>
            <a:headEnd/>
            <a:tailEnd/>
          </a:ln>
        </p:spPr>
      </p:pic>
    </p:spTree>
    <p:extLst>
      <p:ext uri="{BB962C8B-B14F-4D97-AF65-F5344CB8AC3E}">
        <p14:creationId xmlns:p14="http://schemas.microsoft.com/office/powerpoint/2010/main" val="1914329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BDA8E8-C196-479E-7CCE-596FD6BAF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790" y="151141"/>
            <a:ext cx="1563624" cy="602966"/>
          </a:xfrm>
          <a:prstGeom prst="rect">
            <a:avLst/>
          </a:prstGeom>
        </p:spPr>
      </p:pic>
      <p:pic>
        <p:nvPicPr>
          <p:cNvPr id="4" name="Image" descr="Image">
            <a:extLst>
              <a:ext uri="{FF2B5EF4-FFF2-40B4-BE49-F238E27FC236}">
                <a16:creationId xmlns:a16="http://schemas.microsoft.com/office/drawing/2014/main" id="{D5FF9B69-9CBA-4EFC-D935-1994F6F0C69D}"/>
              </a:ext>
            </a:extLst>
          </p:cNvPr>
          <p:cNvPicPr>
            <a:picLocks noChangeAspect="1"/>
          </p:cNvPicPr>
          <p:nvPr/>
        </p:nvPicPr>
        <p:blipFill>
          <a:blip r:embed="rId3"/>
          <a:stretch>
            <a:fillRect/>
          </a:stretch>
        </p:blipFill>
        <p:spPr>
          <a:xfrm>
            <a:off x="3401514" y="997803"/>
            <a:ext cx="2510309" cy="2607394"/>
          </a:xfrm>
          <a:prstGeom prst="rect">
            <a:avLst/>
          </a:prstGeom>
          <a:ln w="12700">
            <a:miter lim="400000"/>
          </a:ln>
        </p:spPr>
      </p:pic>
      <p:grpSp>
        <p:nvGrpSpPr>
          <p:cNvPr id="5" name="Group">
            <a:extLst>
              <a:ext uri="{FF2B5EF4-FFF2-40B4-BE49-F238E27FC236}">
                <a16:creationId xmlns:a16="http://schemas.microsoft.com/office/drawing/2014/main" id="{C934276F-2C22-8980-5C22-B8C4AFA6FA88}"/>
              </a:ext>
            </a:extLst>
          </p:cNvPr>
          <p:cNvGrpSpPr/>
          <p:nvPr/>
        </p:nvGrpSpPr>
        <p:grpSpPr>
          <a:xfrm>
            <a:off x="494742" y="1461317"/>
            <a:ext cx="2912860" cy="2481262"/>
            <a:chOff x="152502" y="271852"/>
            <a:chExt cx="4143813" cy="3529823"/>
          </a:xfrm>
        </p:grpSpPr>
        <p:pic>
          <p:nvPicPr>
            <p:cNvPr id="6" name="Untitled.pdf" descr="Untitled.pdf">
              <a:extLst>
                <a:ext uri="{FF2B5EF4-FFF2-40B4-BE49-F238E27FC236}">
                  <a16:creationId xmlns:a16="http://schemas.microsoft.com/office/drawing/2014/main" id="{0A7993AA-250D-FC84-CED5-75C0B3D7E68F}"/>
                </a:ext>
              </a:extLst>
            </p:cNvPr>
            <p:cNvPicPr>
              <a:picLocks noChangeAspect="1"/>
            </p:cNvPicPr>
            <p:nvPr/>
          </p:nvPicPr>
          <p:blipFill>
            <a:blip r:embed="rId4"/>
            <a:stretch>
              <a:fillRect/>
            </a:stretch>
          </p:blipFill>
          <p:spPr>
            <a:xfrm>
              <a:off x="321074" y="330467"/>
              <a:ext cx="2506365" cy="2199910"/>
            </a:xfrm>
            <a:prstGeom prst="rect">
              <a:avLst/>
            </a:prstGeom>
            <a:ln w="12700" cap="flat">
              <a:noFill/>
              <a:miter lim="400000"/>
            </a:ln>
            <a:effectLst/>
          </p:spPr>
        </p:pic>
        <mc:AlternateContent xmlns:mc="http://schemas.openxmlformats.org/markup-compatibility/2006" xmlns:a14="http://schemas.microsoft.com/office/drawing/2010/main">
          <mc:Choice Requires="a14">
            <p:sp>
              <p:nvSpPr>
                <p:cNvPr id="8" name="Text">
                  <a:extLst>
                    <a:ext uri="{FF2B5EF4-FFF2-40B4-BE49-F238E27FC236}">
                      <a16:creationId xmlns:a16="http://schemas.microsoft.com/office/drawing/2014/main" id="{8B3493C0-52F9-89DA-6E42-74703D80AC53}"/>
                    </a:ext>
                  </a:extLst>
                </p:cNvPr>
                <p:cNvSpPr/>
                <p:nvPr/>
              </p:nvSpPr>
              <p:spPr>
                <a:xfrm>
                  <a:off x="3026316" y="271852"/>
                  <a:ext cx="1270001" cy="1270001"/>
                </a:xfrm>
                <a:prstGeom prst="line">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none" lIns="35710" tIns="35710" rIns="35710" bIns="35710" numCol="1" anchor="ctr">
                  <a:spAutoFit/>
                </a:bodyPr>
                <a:lstStyle>
                  <a:lvl1pPr>
                    <a:defRPr sz="2700" b="0" i="1">
                      <a:latin typeface="Gill Sans"/>
                      <a:ea typeface="Gill Sans"/>
                      <a:cs typeface="Gill Sans"/>
                      <a:sym typeface="Gill Sans"/>
                    </a:defRPr>
                  </a:lvl1pPr>
                </a:lstStyle>
                <a:p>
                  <a:pPr/>
                  <a14:m>
                    <m:oMathPara xmlns:m="http://schemas.openxmlformats.org/officeDocument/2006/math">
                      <m:oMathParaPr>
                        <m:jc m:val="center"/>
                      </m:oMathParaPr>
                      <m:oMath xmlns:m="http://schemas.openxmlformats.org/officeDocument/2006/math">
                        <m:sSubSup>
                          <m:sSubSupPr>
                            <m:ctrlPr>
                              <a:rPr sz="2038" i="1">
                                <a:solidFill>
                                  <a:srgbClr val="000000"/>
                                </a:solidFill>
                                <a:latin typeface="Cambria Math" panose="02040503050406030204" pitchFamily="18" charset="0"/>
                              </a:rPr>
                            </m:ctrlPr>
                          </m:sSubSupPr>
                          <m:e>
                            <m:r>
                              <a:rPr sz="2038">
                                <a:solidFill>
                                  <a:srgbClr val="000000"/>
                                </a:solidFill>
                                <a:latin typeface="Cambria Math" panose="02040503050406030204" pitchFamily="18" charset="0"/>
                              </a:rPr>
                              <m:t>𝑎</m:t>
                            </m:r>
                          </m:e>
                          <m:sub>
                            <m:r>
                              <a:rPr sz="2038">
                                <a:solidFill>
                                  <a:srgbClr val="000000"/>
                                </a:solidFill>
                                <a:latin typeface="Cambria Math" panose="02040503050406030204" pitchFamily="18" charset="0"/>
                              </a:rPr>
                              <m:t>2</m:t>
                            </m:r>
                          </m:sub>
                          <m:sup>
                            <m:r>
                              <a:rPr sz="2038">
                                <a:solidFill>
                                  <a:srgbClr val="000000"/>
                                </a:solidFill>
                                <a:latin typeface="Cambria Math" panose="02040503050406030204" pitchFamily="18" charset="0"/>
                              </a:rPr>
                              <m:t>0</m:t>
                            </m:r>
                          </m:sup>
                        </m:sSubSup>
                      </m:oMath>
                    </m:oMathPara>
                  </a14:m>
                  <a:endParaRPr sz="1897"/>
                </a:p>
              </p:txBody>
            </p:sp>
          </mc:Choice>
          <mc:Fallback xmlns="">
            <p:sp>
              <p:nvSpPr>
                <p:cNvPr id="127" name="Text"/>
                <p:cNvSpPr>
                  <a:spLocks noRot="1" noChangeAspect="1" noMove="1" noResize="1" noEditPoints="1" noAdjustHandles="1" noChangeArrowheads="1" noChangeShapeType="1" noTextEdit="1"/>
                </p:cNvSpPr>
                <p:nvPr/>
              </p:nvSpPr>
              <p:spPr>
                <a:xfrm>
                  <a:off x="3026316" y="271852"/>
                  <a:ext cx="1270001" cy="1270001"/>
                </a:xfrm>
                <a:prstGeom prst="line">
                  <a:avLst/>
                </a:prstGeom>
                <a:blipFill>
                  <a:blip r:embed="rId6"/>
                  <a:stretch>
                    <a:fillRect l="-6944" t="-16901"/>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9" name="γ">
              <a:extLst>
                <a:ext uri="{FF2B5EF4-FFF2-40B4-BE49-F238E27FC236}">
                  <a16:creationId xmlns:a16="http://schemas.microsoft.com/office/drawing/2014/main" id="{CFCCA5A3-9B56-411A-8C67-EA654EA0A9A0}"/>
                </a:ext>
              </a:extLst>
            </p:cNvPr>
            <p:cNvSpPr/>
            <p:nvPr/>
          </p:nvSpPr>
          <p:spPr>
            <a:xfrm>
              <a:off x="152502" y="27185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0" tIns="35710" rIns="35710" bIns="35710" numCol="1" anchor="ctr">
              <a:spAutoFit/>
            </a:bodyPr>
            <a:lstStyle>
              <a:lvl1pPr>
                <a:defRPr sz="2700" b="0">
                  <a:latin typeface="Gill Sans"/>
                  <a:ea typeface="Gill Sans"/>
                  <a:cs typeface="Gill Sans"/>
                  <a:sym typeface="Gill Sans"/>
                </a:defRPr>
              </a:lvl1pPr>
            </a:lstStyle>
            <a:p>
              <a:r>
                <a:rPr sz="1897"/>
                <a:t>γ</a:t>
              </a:r>
            </a:p>
          </p:txBody>
        </p:sp>
        <p:sp>
          <p:nvSpPr>
            <p:cNvPr id="10" name="p">
              <a:extLst>
                <a:ext uri="{FF2B5EF4-FFF2-40B4-BE49-F238E27FC236}">
                  <a16:creationId xmlns:a16="http://schemas.microsoft.com/office/drawing/2014/main" id="{B2142603-54E9-E386-F4F0-E01B7BDF7503}"/>
                </a:ext>
              </a:extLst>
            </p:cNvPr>
            <p:cNvSpPr/>
            <p:nvPr/>
          </p:nvSpPr>
          <p:spPr>
            <a:xfrm>
              <a:off x="152502" y="2531676"/>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0" tIns="35710" rIns="35710" bIns="35710" numCol="1" anchor="ctr">
              <a:spAutoFit/>
            </a:bodyPr>
            <a:lstStyle>
              <a:lvl1pPr>
                <a:defRPr sz="2700" b="0" i="1">
                  <a:latin typeface="Gill Sans"/>
                  <a:ea typeface="Gill Sans"/>
                  <a:cs typeface="Gill Sans"/>
                  <a:sym typeface="Gill Sans"/>
                </a:defRPr>
              </a:lvl1pPr>
            </a:lstStyle>
            <a:p>
              <a:r>
                <a:rPr sz="1897"/>
                <a:t>p</a:t>
              </a:r>
            </a:p>
          </p:txBody>
        </p:sp>
        <p:sp>
          <p:nvSpPr>
            <p:cNvPr id="11" name="p">
              <a:extLst>
                <a:ext uri="{FF2B5EF4-FFF2-40B4-BE49-F238E27FC236}">
                  <a16:creationId xmlns:a16="http://schemas.microsoft.com/office/drawing/2014/main" id="{75F32AC0-914C-ACD4-1471-368EC6BEB3A9}"/>
                </a:ext>
              </a:extLst>
            </p:cNvPr>
            <p:cNvSpPr/>
            <p:nvPr/>
          </p:nvSpPr>
          <p:spPr>
            <a:xfrm>
              <a:off x="2995892" y="2531676"/>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0" tIns="35710" rIns="35710" bIns="35710" numCol="1" anchor="ctr">
              <a:spAutoFit/>
            </a:bodyPr>
            <a:lstStyle>
              <a:lvl1pPr>
                <a:defRPr sz="2700" b="0" i="1">
                  <a:latin typeface="Gill Sans"/>
                  <a:ea typeface="Gill Sans"/>
                  <a:cs typeface="Gill Sans"/>
                  <a:sym typeface="Gill Sans"/>
                </a:defRPr>
              </a:lvl1pPr>
            </a:lstStyle>
            <a:p>
              <a:r>
                <a:rPr sz="1897"/>
                <a:t>p</a:t>
              </a:r>
            </a:p>
          </p:txBody>
        </p:sp>
        <p:sp>
          <p:nvSpPr>
            <p:cNvPr id="12" name="t">
              <a:extLst>
                <a:ext uri="{FF2B5EF4-FFF2-40B4-BE49-F238E27FC236}">
                  <a16:creationId xmlns:a16="http://schemas.microsoft.com/office/drawing/2014/main" id="{E988E184-65C2-10E7-C179-4F50458DA15B}"/>
                </a:ext>
              </a:extLst>
            </p:cNvPr>
            <p:cNvSpPr/>
            <p:nvPr/>
          </p:nvSpPr>
          <p:spPr>
            <a:xfrm>
              <a:off x="1941645" y="143042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0" tIns="35710" rIns="35710" bIns="35710" numCol="1" anchor="ctr">
              <a:spAutoFit/>
            </a:bodyPr>
            <a:lstStyle>
              <a:lvl1pPr>
                <a:defRPr sz="2700" b="0" i="1">
                  <a:latin typeface="Gill Sans"/>
                  <a:ea typeface="Gill Sans"/>
                  <a:cs typeface="Gill Sans"/>
                  <a:sym typeface="Gill Sans"/>
                </a:defRPr>
              </a:lvl1pPr>
            </a:lstStyle>
            <a:p>
              <a:r>
                <a:rPr sz="1897" dirty="0"/>
                <a:t>t</a:t>
              </a:r>
            </a:p>
          </p:txBody>
        </p:sp>
      </p:grpSp>
      <p:pic>
        <p:nvPicPr>
          <p:cNvPr id="13" name="Image" descr="Image">
            <a:extLst>
              <a:ext uri="{FF2B5EF4-FFF2-40B4-BE49-F238E27FC236}">
                <a16:creationId xmlns:a16="http://schemas.microsoft.com/office/drawing/2014/main" id="{8BB79A94-91FB-8D67-F81D-1DE65E6C2FCE}"/>
              </a:ext>
            </a:extLst>
          </p:cNvPr>
          <p:cNvPicPr>
            <a:picLocks noChangeAspect="1"/>
          </p:cNvPicPr>
          <p:nvPr/>
        </p:nvPicPr>
        <p:blipFill>
          <a:blip r:embed="rId7"/>
          <a:stretch>
            <a:fillRect/>
          </a:stretch>
        </p:blipFill>
        <p:spPr>
          <a:xfrm>
            <a:off x="453289" y="3662368"/>
            <a:ext cx="5957176" cy="2954139"/>
          </a:xfrm>
          <a:prstGeom prst="rect">
            <a:avLst/>
          </a:prstGeom>
          <a:ln w="12700">
            <a:miter lim="400000"/>
          </a:ln>
        </p:spPr>
      </p:pic>
      <mc:AlternateContent xmlns:mc="http://schemas.openxmlformats.org/markup-compatibility/2006" xmlns:a14="http://schemas.microsoft.com/office/drawing/2010/main">
        <mc:Choice Requires="a14">
          <p:sp>
            <p:nvSpPr>
              <p:cNvPr id="14" name="Title 1">
                <a:extLst>
                  <a:ext uri="{FF2B5EF4-FFF2-40B4-BE49-F238E27FC236}">
                    <a16:creationId xmlns:a16="http://schemas.microsoft.com/office/drawing/2014/main" id="{583059E2-B299-0AC9-B955-E6A15058FDA9}"/>
                  </a:ext>
                </a:extLst>
              </p:cNvPr>
              <p:cNvSpPr>
                <a:spLocks noGrp="1"/>
              </p:cNvSpPr>
              <p:nvPr>
                <p:ph type="title"/>
              </p:nvPr>
            </p:nvSpPr>
            <p:spPr>
              <a:xfrm>
                <a:off x="160868" y="239942"/>
                <a:ext cx="11501908" cy="510909"/>
              </a:xfrm>
            </p:spPr>
            <p:txBody>
              <a:bodyPr>
                <a:normAutofit fontScale="90000"/>
              </a:bodyPr>
              <a:lstStyle/>
              <a:p>
                <a:r>
                  <a:rPr lang="en-US" sz="3199"/>
                  <a:t>Continue path </a:t>
                </a:r>
                <a:r>
                  <a:rPr lang="en-US" sz="3199" dirty="0"/>
                  <a:t>towards exotic searches: </a:t>
                </a:r>
                <a14:m>
                  <m:oMath xmlns:m="http://schemas.openxmlformats.org/officeDocument/2006/math">
                    <m:sSub>
                      <m:sSubPr>
                        <m:ctrlPr>
                          <a:rPr lang="en-US" sz="3199" i="1">
                            <a:latin typeface="Cambria Math" panose="02040503050406030204" pitchFamily="18" charset="0"/>
                          </a:rPr>
                        </m:ctrlPr>
                      </m:sSubPr>
                      <m:e>
                        <m:r>
                          <a:rPr lang="en-US" sz="3199" i="1">
                            <a:latin typeface="Cambria Math" panose="02040503050406030204" pitchFamily="18" charset="0"/>
                          </a:rPr>
                          <m:t>𝒂</m:t>
                        </m:r>
                      </m:e>
                      <m:sub>
                        <m:r>
                          <a:rPr lang="en-US" sz="3199" i="1">
                            <a:latin typeface="Cambria Math" panose="02040503050406030204" pitchFamily="18" charset="0"/>
                          </a:rPr>
                          <m:t>𝟐</m:t>
                        </m:r>
                      </m:sub>
                    </m:sSub>
                    <m:r>
                      <a:rPr lang="en-US" sz="3199" i="1">
                        <a:latin typeface="Cambria Math" panose="02040503050406030204" pitchFamily="18" charset="0"/>
                      </a:rPr>
                      <m:t>(</m:t>
                    </m:r>
                    <m:r>
                      <a:rPr lang="en-US" sz="3199" i="1">
                        <a:latin typeface="Cambria Math" panose="02040503050406030204" pitchFamily="18" charset="0"/>
                      </a:rPr>
                      <m:t>𝟏𝟑𝟐𝟎</m:t>
                    </m:r>
                    <m:r>
                      <a:rPr lang="en-US" sz="3199" i="1">
                        <a:latin typeface="Cambria Math" panose="02040503050406030204" pitchFamily="18" charset="0"/>
                      </a:rPr>
                      <m:t>)</m:t>
                    </m:r>
                  </m:oMath>
                </a14:m>
                <a:endParaRPr lang="en-US" sz="3199" dirty="0"/>
              </a:p>
            </p:txBody>
          </p:sp>
        </mc:Choice>
        <mc:Fallback xmlns="">
          <p:sp>
            <p:nvSpPr>
              <p:cNvPr id="14" name="Title 1">
                <a:extLst>
                  <a:ext uri="{FF2B5EF4-FFF2-40B4-BE49-F238E27FC236}">
                    <a16:creationId xmlns:a16="http://schemas.microsoft.com/office/drawing/2014/main" id="{583059E2-B299-0AC9-B955-E6A15058FDA9}"/>
                  </a:ext>
                </a:extLst>
              </p:cNvPr>
              <p:cNvSpPr>
                <a:spLocks noGrp="1" noRot="1" noChangeAspect="1" noMove="1" noResize="1" noEditPoints="1" noAdjustHandles="1" noChangeArrowheads="1" noChangeShapeType="1" noTextEdit="1"/>
              </p:cNvSpPr>
              <p:nvPr>
                <p:ph type="title"/>
              </p:nvPr>
            </p:nvSpPr>
            <p:spPr>
              <a:xfrm>
                <a:off x="160868" y="239942"/>
                <a:ext cx="11501908" cy="510909"/>
              </a:xfrm>
              <a:blipFill>
                <a:blip r:embed="rId8"/>
                <a:stretch>
                  <a:fillRect l="-1214" t="-17073" b="-317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with">
                <a:extLst>
                  <a:ext uri="{FF2B5EF4-FFF2-40B4-BE49-F238E27FC236}">
                    <a16:creationId xmlns:a16="http://schemas.microsoft.com/office/drawing/2014/main" id="{553DCDDC-14DA-F102-0C9D-4A5E8B933945}"/>
                  </a:ext>
                </a:extLst>
              </p:cNvPr>
              <p:cNvSpPr txBox="1"/>
              <p:nvPr/>
            </p:nvSpPr>
            <p:spPr>
              <a:xfrm>
                <a:off x="2393340" y="4368445"/>
                <a:ext cx="2002335" cy="31551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35710" tIns="35710" rIns="35710" bIns="35710" anchor="ctr">
                <a:spAutoFit/>
              </a:bodyPr>
              <a:lstStyle/>
              <a:p>
                <a14:m>
                  <m:oMath xmlns:m="http://schemas.openxmlformats.org/officeDocument/2006/math">
                    <m:r>
                      <a:rPr sz="1617" i="1">
                        <a:solidFill>
                          <a:srgbClr val="000000"/>
                        </a:solidFill>
                        <a:latin typeface="Cambria Math" panose="02040503050406030204" pitchFamily="18" charset="0"/>
                      </a:rPr>
                      <m:t>𝛾</m:t>
                    </m:r>
                    <m:r>
                      <a:rPr sz="1617" i="1">
                        <a:solidFill>
                          <a:srgbClr val="000000"/>
                        </a:solidFill>
                        <a:latin typeface="Cambria Math" panose="02040503050406030204" pitchFamily="18" charset="0"/>
                      </a:rPr>
                      <m:t>𝑝</m:t>
                    </m:r>
                    <m:r>
                      <a:rPr sz="1617" i="1">
                        <a:solidFill>
                          <a:srgbClr val="000000"/>
                        </a:solidFill>
                        <a:latin typeface="Cambria Math" panose="02040503050406030204" pitchFamily="18" charset="0"/>
                      </a:rPr>
                      <m:t>→</m:t>
                    </m:r>
                    <m:sSub>
                      <m:sSubPr>
                        <m:ctrlPr>
                          <a:rPr sz="1617" i="1">
                            <a:solidFill>
                              <a:srgbClr val="000000"/>
                            </a:solidFill>
                            <a:latin typeface="Cambria Math" panose="02040503050406030204" pitchFamily="18" charset="0"/>
                          </a:rPr>
                        </m:ctrlPr>
                      </m:sSubPr>
                      <m:e>
                        <m:r>
                          <a:rPr sz="1617" i="1">
                            <a:solidFill>
                              <a:srgbClr val="000000"/>
                            </a:solidFill>
                            <a:latin typeface="Cambria Math" panose="02040503050406030204" pitchFamily="18" charset="0"/>
                          </a:rPr>
                          <m:t>𝑎</m:t>
                        </m:r>
                      </m:e>
                      <m:sub>
                        <m:r>
                          <a:rPr sz="1617" i="1">
                            <a:solidFill>
                              <a:srgbClr val="000000"/>
                            </a:solidFill>
                            <a:latin typeface="Cambria Math" panose="02040503050406030204" pitchFamily="18" charset="0"/>
                          </a:rPr>
                          <m:t>2</m:t>
                        </m:r>
                      </m:sub>
                    </m:sSub>
                    <m:r>
                      <a:rPr sz="1617" i="1">
                        <a:solidFill>
                          <a:srgbClr val="000000"/>
                        </a:solidFill>
                        <a:latin typeface="Cambria Math" panose="02040503050406030204" pitchFamily="18" charset="0"/>
                      </a:rPr>
                      <m:t>𝑝</m:t>
                    </m:r>
                  </m:oMath>
                </a14:m>
                <a:r>
                  <a:rPr sz="1266" dirty="0"/>
                  <a:t> with </a:t>
                </a:r>
                <a14:m>
                  <m:oMath xmlns:m="http://schemas.openxmlformats.org/officeDocument/2006/math">
                    <m:sSub>
                      <m:sSubPr>
                        <m:ctrlPr>
                          <a:rPr sz="1582" i="1">
                            <a:solidFill>
                              <a:srgbClr val="000000"/>
                            </a:solidFill>
                            <a:latin typeface="Cambria Math" panose="02040503050406030204" pitchFamily="18" charset="0"/>
                          </a:rPr>
                        </m:ctrlPr>
                      </m:sSubPr>
                      <m:e>
                        <m:r>
                          <a:rPr sz="1582" i="1">
                            <a:solidFill>
                              <a:srgbClr val="000000"/>
                            </a:solidFill>
                            <a:latin typeface="Cambria Math" panose="02040503050406030204" pitchFamily="18" charset="0"/>
                          </a:rPr>
                          <m:t>𝑎</m:t>
                        </m:r>
                      </m:e>
                      <m:sub>
                        <m:r>
                          <a:rPr sz="1582" i="1">
                            <a:solidFill>
                              <a:srgbClr val="000000"/>
                            </a:solidFill>
                            <a:latin typeface="Cambria Math" panose="02040503050406030204" pitchFamily="18" charset="0"/>
                          </a:rPr>
                          <m:t>2</m:t>
                        </m:r>
                      </m:sub>
                    </m:sSub>
                    <m:r>
                      <a:rPr sz="1582" i="1">
                        <a:solidFill>
                          <a:srgbClr val="000000"/>
                        </a:solidFill>
                        <a:latin typeface="Cambria Math" panose="02040503050406030204" pitchFamily="18" charset="0"/>
                      </a:rPr>
                      <m:t>→</m:t>
                    </m:r>
                    <m:r>
                      <a:rPr sz="1582" i="1">
                        <a:solidFill>
                          <a:srgbClr val="000000"/>
                        </a:solidFill>
                        <a:latin typeface="Cambria Math" panose="02040503050406030204" pitchFamily="18" charset="0"/>
                      </a:rPr>
                      <m:t>𝜂𝜋</m:t>
                    </m:r>
                  </m:oMath>
                </a14:m>
                <a:endParaRPr sz="1266" dirty="0"/>
              </a:p>
            </p:txBody>
          </p:sp>
        </mc:Choice>
        <mc:Fallback xmlns="">
          <p:sp>
            <p:nvSpPr>
              <p:cNvPr id="3" name="with">
                <a:extLst>
                  <a:ext uri="{FF2B5EF4-FFF2-40B4-BE49-F238E27FC236}">
                    <a16:creationId xmlns:a16="http://schemas.microsoft.com/office/drawing/2014/main" id="{553DCDDC-14DA-F102-0C9D-4A5E8B933945}"/>
                  </a:ext>
                </a:extLst>
              </p:cNvPr>
              <p:cNvSpPr txBox="1">
                <a:spLocks noRot="1" noChangeAspect="1" noMove="1" noResize="1" noEditPoints="1" noAdjustHandles="1" noChangeArrowheads="1" noChangeShapeType="1" noTextEdit="1"/>
              </p:cNvSpPr>
              <p:nvPr/>
            </p:nvSpPr>
            <p:spPr>
              <a:xfrm>
                <a:off x="2393340" y="4368445"/>
                <a:ext cx="2002335" cy="315518"/>
              </a:xfrm>
              <a:prstGeom prst="rect">
                <a:avLst/>
              </a:prstGeom>
              <a:blipFill>
                <a:blip r:embed="rId9"/>
                <a:stretch>
                  <a:fillRect l="-1258" r="-629" b="-11538"/>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E6A14A7-C16D-DFE2-A5D5-EC151D593889}"/>
                  </a:ext>
                </a:extLst>
              </p:cNvPr>
              <p:cNvSpPr txBox="1"/>
              <p:nvPr/>
            </p:nvSpPr>
            <p:spPr>
              <a:xfrm>
                <a:off x="6550265" y="807315"/>
                <a:ext cx="5500149" cy="5021631"/>
              </a:xfrm>
              <a:prstGeom prst="rect">
                <a:avLst/>
              </a:prstGeom>
              <a:noFill/>
            </p:spPr>
            <p:txBody>
              <a:bodyPr wrap="square" rtlCol="0">
                <a:spAutoFit/>
              </a:bodyPr>
              <a:lstStyle/>
              <a:p>
                <a:pPr marL="285664" indent="-285664">
                  <a:buFont typeface="Arial" panose="020B0604020202020204" pitchFamily="34" charset="0"/>
                  <a:buChar char="•"/>
                </a:pPr>
                <a:r>
                  <a:rPr lang="en-US" sz="1600" dirty="0"/>
                  <a:t>Prioritize channels for searches including exotic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𝜋</m:t>
                        </m:r>
                      </m:e>
                      <m:sub>
                        <m:r>
                          <a:rPr lang="en-US" sz="1600" i="1">
                            <a:latin typeface="Cambria Math" panose="02040503050406030204" pitchFamily="18" charset="0"/>
                          </a:rPr>
                          <m:t>1</m:t>
                        </m:r>
                      </m:sub>
                    </m:sSub>
                    <m:r>
                      <a:rPr lang="en-US" sz="1600" i="1">
                        <a:latin typeface="Cambria Math" panose="02040503050406030204" pitchFamily="18" charset="0"/>
                      </a:rPr>
                      <m:t>(1600)</m:t>
                    </m:r>
                  </m:oMath>
                </a14:m>
                <a:r>
                  <a:rPr lang="en-US" sz="1600" dirty="0"/>
                  <a:t> decays to </a:t>
                </a:r>
                <a14:m>
                  <m:oMath xmlns:m="http://schemas.openxmlformats.org/officeDocument/2006/math">
                    <m:r>
                      <a:rPr lang="en-US" sz="1600" i="1">
                        <a:latin typeface="Cambria Math" panose="02040503050406030204" pitchFamily="18" charset="0"/>
                      </a:rPr>
                      <m:t>𝜂𝜋</m:t>
                    </m:r>
                  </m:oMath>
                </a14:m>
                <a:r>
                  <a:rPr lang="en-US" sz="1600" dirty="0"/>
                  <a:t> and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𝜂</m:t>
                        </m:r>
                      </m:e>
                      <m:sup>
                        <m:r>
                          <a:rPr lang="en-US" sz="1600" i="1">
                            <a:latin typeface="Cambria Math" panose="02040503050406030204" pitchFamily="18" charset="0"/>
                          </a:rPr>
                          <m:t>′</m:t>
                        </m:r>
                      </m:sup>
                    </m:sSup>
                    <m:r>
                      <a:rPr lang="en-US" sz="1600" i="1">
                        <a:latin typeface="Cambria Math" panose="02040503050406030204" pitchFamily="18" charset="0"/>
                      </a:rPr>
                      <m:t>𝜋</m:t>
                    </m:r>
                  </m:oMath>
                </a14:m>
                <a:r>
                  <a:rPr lang="en-US" sz="1600" dirty="0"/>
                  <a:t> </a:t>
                </a:r>
                <a:r>
                  <a:rPr lang="en-US" sz="1600" dirty="0">
                    <a:solidFill>
                      <a:srgbClr val="0070C0"/>
                    </a:solidFill>
                  </a:rPr>
                  <a:t>– review committee on </a:t>
                </a:r>
                <a14:m>
                  <m:oMath xmlns:m="http://schemas.openxmlformats.org/officeDocument/2006/math">
                    <m:r>
                      <a:rPr lang="en-US" sz="1600" i="1">
                        <a:solidFill>
                          <a:srgbClr val="0070C0"/>
                        </a:solidFill>
                        <a:latin typeface="Cambria Math" panose="02040503050406030204" pitchFamily="18" charset="0"/>
                      </a:rPr>
                      <m:t>𝜂𝜋</m:t>
                    </m:r>
                  </m:oMath>
                </a14:m>
                <a:r>
                  <a:rPr lang="en-US" sz="1600" dirty="0">
                    <a:solidFill>
                      <a:srgbClr val="0070C0"/>
                    </a:solidFill>
                  </a:rPr>
                  <a:t> results:</a:t>
                </a:r>
                <a:br>
                  <a:rPr lang="en-US" sz="1600" dirty="0"/>
                </a:br>
                <a:br>
                  <a:rPr lang="en-US" sz="1600" dirty="0"/>
                </a:br>
                <a:r>
                  <a:rPr lang="en-US" sz="1600" b="1" dirty="0">
                    <a:solidFill>
                      <a:schemeClr val="accent1">
                        <a:lumMod val="75000"/>
                      </a:schemeClr>
                    </a:solidFill>
                  </a:rPr>
                  <a:t>“The D waves show impressive signals for the </a:t>
                </a:r>
                <a14:m>
                  <m:oMath xmlns:m="http://schemas.openxmlformats.org/officeDocument/2006/math">
                    <m:sSub>
                      <m:sSubPr>
                        <m:ctrlPr>
                          <a:rPr lang="en-US" sz="1600" b="1" i="1" dirty="0">
                            <a:solidFill>
                              <a:schemeClr val="accent1">
                                <a:lumMod val="75000"/>
                              </a:schemeClr>
                            </a:solidFill>
                            <a:latin typeface="Cambria Math" panose="02040503050406030204" pitchFamily="18" charset="0"/>
                          </a:rPr>
                        </m:ctrlPr>
                      </m:sSubPr>
                      <m:e>
                        <m:r>
                          <a:rPr lang="en-US" sz="1600" b="1" i="1" dirty="0">
                            <a:solidFill>
                              <a:schemeClr val="accent1">
                                <a:lumMod val="75000"/>
                              </a:schemeClr>
                            </a:solidFill>
                            <a:latin typeface="Cambria Math" panose="02040503050406030204" pitchFamily="18" charset="0"/>
                          </a:rPr>
                          <m:t>𝒂</m:t>
                        </m:r>
                      </m:e>
                      <m:sub>
                        <m:r>
                          <a:rPr lang="en-US" sz="1600" b="1" i="1" dirty="0">
                            <a:solidFill>
                              <a:schemeClr val="accent1">
                                <a:lumMod val="75000"/>
                              </a:schemeClr>
                            </a:solidFill>
                            <a:latin typeface="Cambria Math" panose="02040503050406030204" pitchFamily="18" charset="0"/>
                          </a:rPr>
                          <m:t>𝟐</m:t>
                        </m:r>
                      </m:sub>
                    </m:sSub>
                  </m:oMath>
                </a14:m>
                <a:r>
                  <a:rPr lang="en-US" sz="1600" b="1" dirty="0">
                    <a:solidFill>
                      <a:schemeClr val="accent1">
                        <a:lumMod val="75000"/>
                      </a:schemeClr>
                    </a:solidFill>
                  </a:rPr>
                  <a:t> meson. This indicates that there is a well-functioning analysis capable of extracting meaningful signals... The Committee endorses the collaboration’s goal of presenting results on cross sections and mechanisms for </a:t>
                </a:r>
                <a14:m>
                  <m:oMath xmlns:m="http://schemas.openxmlformats.org/officeDocument/2006/math">
                    <m:sSub>
                      <m:sSubPr>
                        <m:ctrlPr>
                          <a:rPr lang="en-US" sz="1600" b="1" i="1" dirty="0">
                            <a:solidFill>
                              <a:schemeClr val="accent1">
                                <a:lumMod val="75000"/>
                              </a:schemeClr>
                            </a:solidFill>
                            <a:latin typeface="Cambria Math" panose="02040503050406030204" pitchFamily="18" charset="0"/>
                          </a:rPr>
                        </m:ctrlPr>
                      </m:sSubPr>
                      <m:e>
                        <m:r>
                          <a:rPr lang="en-US" sz="1600" b="1" i="1" dirty="0">
                            <a:solidFill>
                              <a:schemeClr val="accent1">
                                <a:lumMod val="75000"/>
                              </a:schemeClr>
                            </a:solidFill>
                            <a:latin typeface="Cambria Math" panose="02040503050406030204" pitchFamily="18" charset="0"/>
                          </a:rPr>
                          <m:t>𝒂</m:t>
                        </m:r>
                      </m:e>
                      <m:sub>
                        <m:r>
                          <a:rPr lang="en-US" sz="1600" b="1" i="1" dirty="0">
                            <a:solidFill>
                              <a:schemeClr val="accent1">
                                <a:lumMod val="75000"/>
                              </a:schemeClr>
                            </a:solidFill>
                            <a:latin typeface="Cambria Math" panose="02040503050406030204" pitchFamily="18" charset="0"/>
                          </a:rPr>
                          <m:t>𝟐</m:t>
                        </m:r>
                      </m:sub>
                    </m:sSub>
                    <m:r>
                      <a:rPr lang="en-US" sz="1600" b="1" i="1" dirty="0">
                        <a:solidFill>
                          <a:schemeClr val="accent1">
                            <a:lumMod val="75000"/>
                          </a:schemeClr>
                        </a:solidFill>
                        <a:latin typeface="Cambria Math" panose="02040503050406030204" pitchFamily="18" charset="0"/>
                      </a:rPr>
                      <m:t>(</m:t>
                    </m:r>
                    <m:r>
                      <a:rPr lang="en-US" sz="1600" b="1" i="1" dirty="0">
                        <a:solidFill>
                          <a:schemeClr val="accent1">
                            <a:lumMod val="75000"/>
                          </a:schemeClr>
                        </a:solidFill>
                        <a:latin typeface="Cambria Math" panose="02040503050406030204" pitchFamily="18" charset="0"/>
                      </a:rPr>
                      <m:t>𝟏𝟑𝟐𝟎</m:t>
                    </m:r>
                    <m:r>
                      <a:rPr lang="en-US" sz="1600" b="1" i="1" dirty="0">
                        <a:solidFill>
                          <a:schemeClr val="accent1">
                            <a:lumMod val="75000"/>
                          </a:schemeClr>
                        </a:solidFill>
                        <a:latin typeface="Cambria Math" panose="02040503050406030204" pitchFamily="18" charset="0"/>
                      </a:rPr>
                      <m:t>)</m:t>
                    </m:r>
                  </m:oMath>
                </a14:m>
                <a:r>
                  <a:rPr lang="en-US" sz="1600" b="1" dirty="0">
                    <a:solidFill>
                      <a:schemeClr val="accent1">
                        <a:lumMod val="75000"/>
                      </a:schemeClr>
                    </a:solidFill>
                  </a:rPr>
                  <a:t> photoproduction in one year’s time”</a:t>
                </a:r>
                <a:endParaRPr lang="en-US" sz="1600" dirty="0">
                  <a:solidFill>
                    <a:schemeClr val="accent1">
                      <a:lumMod val="75000"/>
                    </a:schemeClr>
                  </a:solidFill>
                </a:endParaRPr>
              </a:p>
              <a:p>
                <a:pPr marL="285664" indent="-285664">
                  <a:buFont typeface="Arial" panose="020B0604020202020204" pitchFamily="34" charset="0"/>
                  <a:buChar char="•"/>
                </a:pPr>
                <a:endParaRPr lang="en-US" sz="1600" dirty="0"/>
              </a:p>
              <a:p>
                <a:pPr marL="285664" indent="-285664">
                  <a:buFont typeface="Arial" panose="020B0604020202020204" pitchFamily="34" charset="0"/>
                  <a:buChar char="•"/>
                </a:pPr>
                <a:r>
                  <a:rPr lang="en-US" sz="1600" b="1" dirty="0"/>
                  <a:t>Relevance to exotic search: </a:t>
                </a:r>
              </a:p>
              <a:p>
                <a:pPr marL="742727" lvl="1" indent="-285664">
                  <a:buFont typeface="Arial" panose="020B0604020202020204" pitchFamily="34" charset="0"/>
                  <a:buChar char="•"/>
                </a:pPr>
                <a:r>
                  <a:rPr lang="en-US" sz="1600" dirty="0"/>
                  <a:t>Validates theoretical amplitudes and analysis techniques with a known resonance</a:t>
                </a:r>
              </a:p>
              <a:p>
                <a:pPr marL="742727" lvl="1" indent="-285664">
                  <a:buFont typeface="Arial" panose="020B0604020202020204" pitchFamily="34" charset="0"/>
                  <a:buChar char="•"/>
                </a:pPr>
                <a:r>
                  <a:rPr lang="en-US" sz="1600" dirty="0"/>
                  <a:t>Forms a benchmark “standard candle” needed to analyze 𝜂′𝜋, which is more sensitive to exotics than 𝜂𝜋</a:t>
                </a:r>
              </a:p>
              <a:p>
                <a:pPr marL="742727" lvl="1" indent="-285664">
                  <a:buFont typeface="Arial" panose="020B0604020202020204" pitchFamily="34" charset="0"/>
                  <a:buChar char="•"/>
                </a:pPr>
                <a:endParaRPr lang="en-US" sz="1600" dirty="0"/>
              </a:p>
              <a:p>
                <a:pPr marL="285664" indent="-285664">
                  <a:buFont typeface="Arial" panose="020B0604020202020204" pitchFamily="34" charset="0"/>
                  <a:buChar char="•"/>
                </a:pPr>
                <a:r>
                  <a:rPr lang="en-US" sz="1600" b="1" dirty="0"/>
                  <a:t>Status: </a:t>
                </a:r>
              </a:p>
              <a:p>
                <a:pPr marL="742727" lvl="1" indent="-285664">
                  <a:buFont typeface="Arial" panose="020B0604020202020204" pitchFamily="34" charset="0"/>
                  <a:buChar char="•"/>
                </a:pPr>
                <a:r>
                  <a:rPr lang="en-US" sz="1600" dirty="0"/>
                  <a:t>Preliminary results for </a:t>
                </a:r>
                <a14:m>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rPr>
                          <m:t>𝑎</m:t>
                        </m:r>
                      </m:e>
                      <m:sub>
                        <m:r>
                          <a:rPr lang="en-US" sz="1600" i="1">
                            <a:latin typeface="Cambria Math" panose="02040503050406030204" pitchFamily="18" charset="0"/>
                          </a:rPr>
                          <m:t>2</m:t>
                        </m:r>
                      </m:sub>
                      <m:sup>
                        <m:r>
                          <a:rPr lang="en-US" sz="1600" i="1">
                            <a:latin typeface="Cambria Math" panose="02040503050406030204" pitchFamily="18" charset="0"/>
                          </a:rPr>
                          <m:t>0</m:t>
                        </m:r>
                      </m:sup>
                    </m:sSubSup>
                  </m:oMath>
                </a14:m>
                <a:r>
                  <a:rPr lang="en-US" sz="1600" dirty="0"/>
                  <a:t> shown at JLUO Meeting</a:t>
                </a:r>
              </a:p>
              <a:p>
                <a:pPr marL="742727" lvl="1" indent="-285664">
                  <a:buFont typeface="Arial" panose="020B0604020202020204" pitchFamily="34" charset="0"/>
                  <a:buChar char="•"/>
                </a:pPr>
                <a:r>
                  <a:rPr lang="en-US" sz="1600" dirty="0"/>
                  <a:t>Technical challenges with </a:t>
                </a:r>
                <a14:m>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rPr>
                          <m:t>𝑎</m:t>
                        </m:r>
                      </m:e>
                      <m:sub>
                        <m:r>
                          <a:rPr lang="en-US" sz="1600" i="1">
                            <a:latin typeface="Cambria Math" panose="02040503050406030204" pitchFamily="18" charset="0"/>
                          </a:rPr>
                          <m:t>2</m:t>
                        </m:r>
                      </m:sub>
                      <m:sup>
                        <m:r>
                          <a:rPr lang="en-US" sz="1600" i="1">
                            <a:latin typeface="Cambria Math" panose="02040503050406030204" pitchFamily="18" charset="0"/>
                          </a:rPr>
                          <m:t>−</m:t>
                        </m:r>
                      </m:sup>
                    </m:sSubSup>
                  </m:oMath>
                </a14:m>
                <a:r>
                  <a:rPr lang="en-US" sz="1600" dirty="0"/>
                  <a:t> remain </a:t>
                </a:r>
              </a:p>
              <a:p>
                <a:pPr marL="742727" lvl="1" indent="-285664">
                  <a:buFont typeface="Arial" panose="020B0604020202020204" pitchFamily="34" charset="0"/>
                  <a:buChar char="•"/>
                </a:pPr>
                <a:r>
                  <a:rPr lang="en-US" sz="1600" dirty="0"/>
                  <a:t>Advanced preliminary results expected by Fall 2022</a:t>
                </a:r>
              </a:p>
            </p:txBody>
          </p:sp>
        </mc:Choice>
        <mc:Fallback xmlns="">
          <p:sp>
            <p:nvSpPr>
              <p:cNvPr id="15" name="TextBox 14">
                <a:extLst>
                  <a:ext uri="{FF2B5EF4-FFF2-40B4-BE49-F238E27FC236}">
                    <a16:creationId xmlns:a16="http://schemas.microsoft.com/office/drawing/2014/main" id="{0E6A14A7-C16D-DFE2-A5D5-EC151D593889}"/>
                  </a:ext>
                </a:extLst>
              </p:cNvPr>
              <p:cNvSpPr txBox="1">
                <a:spLocks noRot="1" noChangeAspect="1" noMove="1" noResize="1" noEditPoints="1" noAdjustHandles="1" noChangeArrowheads="1" noChangeShapeType="1" noTextEdit="1"/>
              </p:cNvSpPr>
              <p:nvPr/>
            </p:nvSpPr>
            <p:spPr>
              <a:xfrm>
                <a:off x="6550265" y="807315"/>
                <a:ext cx="5500149" cy="5021631"/>
              </a:xfrm>
              <a:prstGeom prst="rect">
                <a:avLst/>
              </a:prstGeom>
              <a:blipFill>
                <a:blip r:embed="rId10"/>
                <a:stretch>
                  <a:fillRect l="-693" t="-253" b="-253"/>
                </a:stretch>
              </a:blipFill>
            </p:spPr>
            <p:txBody>
              <a:bodyPr/>
              <a:lstStyle/>
              <a:p>
                <a:r>
                  <a:rPr lang="en-US">
                    <a:noFill/>
                  </a:rPr>
                  <a:t> </a:t>
                </a:r>
              </a:p>
            </p:txBody>
          </p:sp>
        </mc:Fallback>
      </mc:AlternateContent>
      <p:sp>
        <p:nvSpPr>
          <p:cNvPr id="16" name="Title 1">
            <a:extLst>
              <a:ext uri="{FF2B5EF4-FFF2-40B4-BE49-F238E27FC236}">
                <a16:creationId xmlns:a16="http://schemas.microsoft.com/office/drawing/2014/main" id="{37F1FCD3-970B-004E-A477-1B12619ED638}"/>
              </a:ext>
            </a:extLst>
          </p:cNvPr>
          <p:cNvSpPr txBox="1">
            <a:spLocks/>
          </p:cNvSpPr>
          <p:nvPr/>
        </p:nvSpPr>
        <p:spPr bwMode="auto">
          <a:xfrm>
            <a:off x="9286501" y="96394"/>
            <a:ext cx="2054014" cy="6544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1" fontAlgn="base" hangingPunct="1">
              <a:lnSpc>
                <a:spcPct val="85000"/>
              </a:lnSpc>
              <a:spcBef>
                <a:spcPct val="0"/>
              </a:spcBef>
              <a:spcAft>
                <a:spcPct val="0"/>
              </a:spcAft>
              <a:defRPr sz="3000" b="1" kern="1200">
                <a:solidFill>
                  <a:srgbClr val="BE1D1D"/>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3600" b="0" dirty="0">
                <a:solidFill>
                  <a:srgbClr val="002060"/>
                </a:solidFill>
              </a:rPr>
              <a:t>Hall D </a:t>
            </a:r>
          </a:p>
        </p:txBody>
      </p:sp>
    </p:spTree>
    <p:extLst>
      <p:ext uri="{BB962C8B-B14F-4D97-AF65-F5344CB8AC3E}">
        <p14:creationId xmlns:p14="http://schemas.microsoft.com/office/powerpoint/2010/main" val="2592367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7373" y="2182280"/>
            <a:ext cx="5603965" cy="4126298"/>
          </a:xfrm>
          <a:noFill/>
        </p:spPr>
        <p:txBody>
          <a:bodyPr>
            <a:normAutofit lnSpcReduction="10000"/>
          </a:bodyPr>
          <a:lstStyle/>
          <a:p>
            <a:pPr>
              <a:buFont typeface="Arial"/>
              <a:buChar char="•"/>
            </a:pPr>
            <a:r>
              <a:rPr lang="en-US" dirty="0">
                <a:latin typeface="Calibri" charset="0"/>
              </a:rPr>
              <a:t>Roughly a decade of 12 GeV experiments</a:t>
            </a:r>
          </a:p>
          <a:p>
            <a:pPr lvl="1">
              <a:buFont typeface="System Font Regular"/>
              <a:buChar char="-"/>
            </a:pPr>
            <a:r>
              <a:rPr lang="en-US" dirty="0">
                <a:latin typeface="Calibri" charset="0"/>
              </a:rPr>
              <a:t>Apologies to those I didn’t mention!</a:t>
            </a:r>
          </a:p>
          <a:p>
            <a:pPr>
              <a:buFont typeface="Arial"/>
              <a:buChar char="•"/>
            </a:pPr>
            <a:r>
              <a:rPr lang="en-US" dirty="0">
                <a:latin typeface="Calibri" charset="0"/>
              </a:rPr>
              <a:t>Potential energy upgrade</a:t>
            </a:r>
          </a:p>
          <a:p>
            <a:pPr>
              <a:buFont typeface="Arial"/>
              <a:buChar char="•"/>
            </a:pPr>
            <a:r>
              <a:rPr lang="en-US" dirty="0">
                <a:latin typeface="Calibri" charset="0"/>
              </a:rPr>
              <a:t>Positrons at 12 GeV</a:t>
            </a:r>
          </a:p>
          <a:p>
            <a:pPr>
              <a:buFont typeface="Arial"/>
              <a:buChar char="•"/>
            </a:pPr>
            <a:r>
              <a:rPr lang="en-US" dirty="0">
                <a:latin typeface="Calibri" charset="0"/>
              </a:rPr>
              <a:t>More new detectors</a:t>
            </a:r>
          </a:p>
          <a:p>
            <a:pPr>
              <a:buFont typeface="Arial"/>
              <a:buChar char="•"/>
            </a:pPr>
            <a:r>
              <a:rPr lang="en-US" dirty="0">
                <a:latin typeface="Calibri" charset="0"/>
              </a:rPr>
              <a:t>Theory</a:t>
            </a:r>
          </a:p>
          <a:p>
            <a:pPr>
              <a:buFont typeface="Arial"/>
              <a:buChar char="•"/>
            </a:pPr>
            <a:r>
              <a:rPr lang="en-US" dirty="0">
                <a:latin typeface="Calibri" charset="0"/>
              </a:rPr>
              <a:t>Accelerator</a:t>
            </a:r>
          </a:p>
          <a:p>
            <a:pPr>
              <a:buFont typeface="Arial"/>
              <a:buChar char="•"/>
            </a:pPr>
            <a:r>
              <a:rPr lang="en-US" dirty="0">
                <a:latin typeface="Calibri" charset="0"/>
              </a:rPr>
              <a:t>…and the EIC is coming! </a:t>
            </a:r>
          </a:p>
        </p:txBody>
      </p:sp>
      <p:pic>
        <p:nvPicPr>
          <p:cNvPr id="2" name="Picture 1"/>
          <p:cNvPicPr>
            <a:picLocks noChangeAspect="1"/>
          </p:cNvPicPr>
          <p:nvPr/>
        </p:nvPicPr>
        <p:blipFill>
          <a:blip r:embed="rId2"/>
          <a:stretch>
            <a:fillRect/>
          </a:stretch>
        </p:blipFill>
        <p:spPr>
          <a:xfrm>
            <a:off x="115468" y="186503"/>
            <a:ext cx="3563888" cy="1995777"/>
          </a:xfrm>
          <a:prstGeom prst="rect">
            <a:avLst/>
          </a:prstGeom>
        </p:spPr>
      </p:pic>
      <p:pic>
        <p:nvPicPr>
          <p:cNvPr id="8" name="Picture 7"/>
          <p:cNvPicPr>
            <a:picLocks noChangeAspect="1"/>
          </p:cNvPicPr>
          <p:nvPr/>
        </p:nvPicPr>
        <p:blipFill>
          <a:blip r:embed="rId3"/>
          <a:stretch>
            <a:fillRect/>
          </a:stretch>
        </p:blipFill>
        <p:spPr>
          <a:xfrm>
            <a:off x="6781212" y="332924"/>
            <a:ext cx="4557759" cy="2919561"/>
          </a:xfrm>
          <a:prstGeom prst="rect">
            <a:avLst/>
          </a:prstGeom>
        </p:spPr>
      </p:pic>
      <p:pic>
        <p:nvPicPr>
          <p:cNvPr id="5" name="Picture 4">
            <a:extLst>
              <a:ext uri="{FF2B5EF4-FFF2-40B4-BE49-F238E27FC236}">
                <a16:creationId xmlns:a16="http://schemas.microsoft.com/office/drawing/2014/main" id="{7D140202-8D4C-0C4D-B9E9-CCA0AF43BD3A}"/>
              </a:ext>
            </a:extLst>
          </p:cNvPr>
          <p:cNvPicPr>
            <a:picLocks noChangeAspect="1"/>
          </p:cNvPicPr>
          <p:nvPr/>
        </p:nvPicPr>
        <p:blipFill>
          <a:blip r:embed="rId4"/>
          <a:stretch>
            <a:fillRect/>
          </a:stretch>
        </p:blipFill>
        <p:spPr>
          <a:xfrm>
            <a:off x="6771190" y="3776425"/>
            <a:ext cx="4567781" cy="2569376"/>
          </a:xfrm>
          <a:prstGeom prst="rect">
            <a:avLst/>
          </a:prstGeom>
        </p:spPr>
      </p:pic>
      <p:sp>
        <p:nvSpPr>
          <p:cNvPr id="4" name="TextBox 3">
            <a:extLst>
              <a:ext uri="{FF2B5EF4-FFF2-40B4-BE49-F238E27FC236}">
                <a16:creationId xmlns:a16="http://schemas.microsoft.com/office/drawing/2014/main" id="{CF69E408-AD64-2341-9EE4-FA3944217AF7}"/>
              </a:ext>
            </a:extLst>
          </p:cNvPr>
          <p:cNvSpPr txBox="1"/>
          <p:nvPr/>
        </p:nvSpPr>
        <p:spPr>
          <a:xfrm>
            <a:off x="9020536" y="6438399"/>
            <a:ext cx="3171464" cy="646331"/>
          </a:xfrm>
          <a:prstGeom prst="rect">
            <a:avLst/>
          </a:prstGeom>
          <a:noFill/>
        </p:spPr>
        <p:txBody>
          <a:bodyPr wrap="square" rtlCol="0">
            <a:spAutoFit/>
          </a:bodyPr>
          <a:lstStyle/>
          <a:p>
            <a:r>
              <a:rPr lang="en-US" i="1" dirty="0"/>
              <a:t>Eur. Phys. J. A</a:t>
            </a:r>
            <a:r>
              <a:rPr lang="en-US" dirty="0"/>
              <a:t> 58 (2022) 3, 45</a:t>
            </a:r>
          </a:p>
          <a:p>
            <a:endParaRPr lang="en-US" dirty="0"/>
          </a:p>
        </p:txBody>
      </p:sp>
    </p:spTree>
    <p:extLst>
      <p:ext uri="{BB962C8B-B14F-4D97-AF65-F5344CB8AC3E}">
        <p14:creationId xmlns:p14="http://schemas.microsoft.com/office/powerpoint/2010/main" val="1068001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3BEBAF-8E5B-B64D-9291-8087E4443618}"/>
              </a:ext>
            </a:extLst>
          </p:cNvPr>
          <p:cNvSpPr>
            <a:spLocks noGrp="1"/>
          </p:cNvSpPr>
          <p:nvPr>
            <p:ph type="title"/>
          </p:nvPr>
        </p:nvSpPr>
        <p:spPr>
          <a:xfrm>
            <a:off x="226778" y="335987"/>
            <a:ext cx="11501908" cy="1661993"/>
          </a:xfrm>
        </p:spPr>
        <p:txBody>
          <a:bodyPr>
            <a:noAutofit/>
          </a:bodyPr>
          <a:lstStyle/>
          <a:p>
            <a:r>
              <a:rPr lang="en-US" sz="3600" b="0" dirty="0">
                <a:solidFill>
                  <a:srgbClr val="FF0000"/>
                </a:solidFill>
              </a:rPr>
              <a:t>One last note – technical synergies</a:t>
            </a:r>
            <a:br>
              <a:rPr lang="en-US" sz="3600" b="0" dirty="0">
                <a:solidFill>
                  <a:srgbClr val="FF0000"/>
                </a:solidFill>
              </a:rPr>
            </a:br>
            <a:br>
              <a:rPr lang="en-US" sz="3600" b="0" dirty="0">
                <a:solidFill>
                  <a:srgbClr val="FF0000"/>
                </a:solidFill>
              </a:rPr>
            </a:br>
            <a:br>
              <a:rPr lang="en-US" sz="3600" b="0" dirty="0">
                <a:solidFill>
                  <a:srgbClr val="FF0000"/>
                </a:solidFill>
              </a:rPr>
            </a:br>
            <a:endParaRPr lang="en-US" sz="3600" b="0" dirty="0">
              <a:solidFill>
                <a:srgbClr val="FF0000"/>
              </a:solidFill>
            </a:endParaRPr>
          </a:p>
        </p:txBody>
      </p:sp>
      <p:sp>
        <p:nvSpPr>
          <p:cNvPr id="2" name="TextBox 1">
            <a:extLst>
              <a:ext uri="{FF2B5EF4-FFF2-40B4-BE49-F238E27FC236}">
                <a16:creationId xmlns:a16="http://schemas.microsoft.com/office/drawing/2014/main" id="{F270CEC4-1FC6-F644-AA49-562A449A6378}"/>
              </a:ext>
            </a:extLst>
          </p:cNvPr>
          <p:cNvSpPr txBox="1"/>
          <p:nvPr/>
        </p:nvSpPr>
        <p:spPr>
          <a:xfrm>
            <a:off x="409123" y="686853"/>
            <a:ext cx="8937908" cy="480131"/>
          </a:xfrm>
          <a:prstGeom prst="rect">
            <a:avLst/>
          </a:prstGeom>
          <a:noFill/>
        </p:spPr>
        <p:txBody>
          <a:bodyPr wrap="square" rtlCol="0">
            <a:spAutoFit/>
          </a:bodyPr>
          <a:lstStyle/>
          <a:p>
            <a:pPr>
              <a:lnSpc>
                <a:spcPct val="90000"/>
              </a:lnSpc>
            </a:pPr>
            <a:r>
              <a:rPr lang="en-US" sz="2800" i="1" u="sng" dirty="0">
                <a:solidFill>
                  <a:srgbClr val="7030A0"/>
                </a:solidFill>
              </a:rPr>
              <a:t>Example</a:t>
            </a:r>
            <a:r>
              <a:rPr lang="en-US" sz="2800" dirty="0">
                <a:solidFill>
                  <a:srgbClr val="7030A0"/>
                </a:solidFill>
              </a:rPr>
              <a:t>: medical applications of detector technology </a:t>
            </a:r>
          </a:p>
        </p:txBody>
      </p:sp>
      <p:sp>
        <p:nvSpPr>
          <p:cNvPr id="4" name="TextBox 3">
            <a:extLst>
              <a:ext uri="{FF2B5EF4-FFF2-40B4-BE49-F238E27FC236}">
                <a16:creationId xmlns:a16="http://schemas.microsoft.com/office/drawing/2014/main" id="{B83A76C1-744C-A74D-8428-0A2E309E7626}"/>
              </a:ext>
            </a:extLst>
          </p:cNvPr>
          <p:cNvSpPr txBox="1"/>
          <p:nvPr/>
        </p:nvSpPr>
        <p:spPr>
          <a:xfrm>
            <a:off x="7011718" y="3539916"/>
            <a:ext cx="5316458" cy="480131"/>
          </a:xfrm>
          <a:prstGeom prst="rect">
            <a:avLst/>
          </a:prstGeom>
          <a:noFill/>
        </p:spPr>
        <p:txBody>
          <a:bodyPr wrap="square" rtlCol="0">
            <a:spAutoFit/>
          </a:bodyPr>
          <a:lstStyle/>
          <a:p>
            <a:pPr algn="ctr">
              <a:lnSpc>
                <a:spcPct val="90000"/>
              </a:lnSpc>
            </a:pPr>
            <a:r>
              <a:rPr lang="en-US" sz="2800" i="1" u="sng" dirty="0">
                <a:solidFill>
                  <a:srgbClr val="007939"/>
                </a:solidFill>
              </a:rPr>
              <a:t>Example</a:t>
            </a:r>
            <a:r>
              <a:rPr lang="en-US" sz="2800" dirty="0">
                <a:solidFill>
                  <a:srgbClr val="007939"/>
                </a:solidFill>
              </a:rPr>
              <a:t>: advanced computing</a:t>
            </a:r>
          </a:p>
        </p:txBody>
      </p:sp>
      <p:sp>
        <p:nvSpPr>
          <p:cNvPr id="3" name="TextBox 2">
            <a:extLst>
              <a:ext uri="{FF2B5EF4-FFF2-40B4-BE49-F238E27FC236}">
                <a16:creationId xmlns:a16="http://schemas.microsoft.com/office/drawing/2014/main" id="{2AC0D509-2DE8-D843-BEEE-C7EFC3907A51}"/>
              </a:ext>
            </a:extLst>
          </p:cNvPr>
          <p:cNvSpPr txBox="1"/>
          <p:nvPr/>
        </p:nvSpPr>
        <p:spPr>
          <a:xfrm>
            <a:off x="7448765" y="3965153"/>
            <a:ext cx="333696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Streaming Readout</a:t>
            </a:r>
          </a:p>
          <a:p>
            <a:pPr marL="285750" indent="-285750">
              <a:buFont typeface="Arial" panose="020B0604020202020204" pitchFamily="34" charset="0"/>
              <a:buChar char="•"/>
            </a:pPr>
            <a:r>
              <a:rPr lang="en-US" dirty="0"/>
              <a:t>AI/ML</a:t>
            </a:r>
          </a:p>
          <a:p>
            <a:pPr marL="285750" indent="-285750">
              <a:buFont typeface="Arial" panose="020B0604020202020204" pitchFamily="34" charset="0"/>
              <a:buChar char="•"/>
            </a:pPr>
            <a:r>
              <a:rPr lang="en-US" dirty="0"/>
              <a:t>Distributed Computing</a:t>
            </a:r>
          </a:p>
          <a:p>
            <a:pPr marL="285750" indent="-285750">
              <a:buFont typeface="Arial" panose="020B0604020202020204" pitchFamily="34" charset="0"/>
              <a:buChar char="•"/>
            </a:pPr>
            <a:r>
              <a:rPr lang="en-US" dirty="0"/>
              <a:t>Heterogeneous Computing</a:t>
            </a:r>
          </a:p>
        </p:txBody>
      </p:sp>
      <p:pic>
        <p:nvPicPr>
          <p:cNvPr id="7" name="Picture 6">
            <a:extLst>
              <a:ext uri="{FF2B5EF4-FFF2-40B4-BE49-F238E27FC236}">
                <a16:creationId xmlns:a16="http://schemas.microsoft.com/office/drawing/2014/main" id="{325B0D77-4A92-1E4A-AF57-3C97C508D472}"/>
              </a:ext>
            </a:extLst>
          </p:cNvPr>
          <p:cNvPicPr>
            <a:picLocks noChangeAspect="1"/>
          </p:cNvPicPr>
          <p:nvPr/>
        </p:nvPicPr>
        <p:blipFill>
          <a:blip r:embed="rId2"/>
          <a:stretch>
            <a:fillRect/>
          </a:stretch>
        </p:blipFill>
        <p:spPr>
          <a:xfrm>
            <a:off x="7917369" y="1141215"/>
            <a:ext cx="4084621" cy="1861138"/>
          </a:xfrm>
          <a:prstGeom prst="rect">
            <a:avLst/>
          </a:prstGeom>
        </p:spPr>
      </p:pic>
      <p:sp>
        <p:nvSpPr>
          <p:cNvPr id="8" name="TextBox 7">
            <a:extLst>
              <a:ext uri="{FF2B5EF4-FFF2-40B4-BE49-F238E27FC236}">
                <a16:creationId xmlns:a16="http://schemas.microsoft.com/office/drawing/2014/main" id="{96DC44F8-ABD0-BB4F-8947-C1006285C1FC}"/>
              </a:ext>
            </a:extLst>
          </p:cNvPr>
          <p:cNvSpPr txBox="1"/>
          <p:nvPr/>
        </p:nvSpPr>
        <p:spPr>
          <a:xfrm>
            <a:off x="226778" y="3847822"/>
            <a:ext cx="4169165" cy="2308324"/>
          </a:xfrm>
          <a:prstGeom prst="rect">
            <a:avLst/>
          </a:prstGeom>
          <a:noFill/>
        </p:spPr>
        <p:txBody>
          <a:bodyPr wrap="square" rtlCol="0">
            <a:spAutoFit/>
          </a:bodyPr>
          <a:lstStyle/>
          <a:p>
            <a:pPr>
              <a:lnSpc>
                <a:spcPct val="90000"/>
              </a:lnSpc>
            </a:pPr>
            <a:r>
              <a:rPr lang="en-US" sz="2000" dirty="0"/>
              <a:t>EIC-related generic detector R&amp;D program</a:t>
            </a:r>
          </a:p>
          <a:p>
            <a:pPr>
              <a:lnSpc>
                <a:spcPct val="90000"/>
              </a:lnSpc>
            </a:pPr>
            <a:endParaRPr lang="en-US" sz="2000" dirty="0"/>
          </a:p>
          <a:p>
            <a:pPr>
              <a:lnSpc>
                <a:spcPct val="90000"/>
              </a:lnSpc>
            </a:pPr>
            <a:r>
              <a:rPr lang="en-US" sz="2000" dirty="0"/>
              <a:t>Established nascent </a:t>
            </a:r>
            <a:r>
              <a:rPr lang="en-US" sz="2000" dirty="0" err="1"/>
              <a:t>BioMedical</a:t>
            </a:r>
            <a:r>
              <a:rPr lang="en-US" sz="2000" dirty="0"/>
              <a:t> Technology Center</a:t>
            </a:r>
          </a:p>
          <a:p>
            <a:pPr>
              <a:lnSpc>
                <a:spcPct val="90000"/>
              </a:lnSpc>
            </a:pPr>
            <a:endParaRPr lang="en-US" sz="2000" dirty="0"/>
          </a:p>
          <a:p>
            <a:pPr>
              <a:lnSpc>
                <a:spcPct val="90000"/>
              </a:lnSpc>
            </a:pPr>
            <a:r>
              <a:rPr lang="en-US" sz="2000" dirty="0"/>
              <a:t>Hosted joint workshop with NIH NCI and NIBIB, follow-on in Spring 2023</a:t>
            </a:r>
          </a:p>
        </p:txBody>
      </p:sp>
      <p:pic>
        <p:nvPicPr>
          <p:cNvPr id="9" name="Picture 8">
            <a:extLst>
              <a:ext uri="{FF2B5EF4-FFF2-40B4-BE49-F238E27FC236}">
                <a16:creationId xmlns:a16="http://schemas.microsoft.com/office/drawing/2014/main" id="{9ADDA339-86C6-114F-8598-7E1C0D464BE4}"/>
              </a:ext>
            </a:extLst>
          </p:cNvPr>
          <p:cNvPicPr>
            <a:picLocks noChangeAspect="1"/>
          </p:cNvPicPr>
          <p:nvPr/>
        </p:nvPicPr>
        <p:blipFill>
          <a:blip r:embed="rId3"/>
          <a:stretch>
            <a:fillRect/>
          </a:stretch>
        </p:blipFill>
        <p:spPr>
          <a:xfrm>
            <a:off x="3515133" y="1325855"/>
            <a:ext cx="3433420" cy="1788470"/>
          </a:xfrm>
          <a:prstGeom prst="rect">
            <a:avLst/>
          </a:prstGeom>
        </p:spPr>
      </p:pic>
      <p:pic>
        <p:nvPicPr>
          <p:cNvPr id="10" name="Picture 9">
            <a:extLst>
              <a:ext uri="{FF2B5EF4-FFF2-40B4-BE49-F238E27FC236}">
                <a16:creationId xmlns:a16="http://schemas.microsoft.com/office/drawing/2014/main" id="{60D5234C-4607-E14C-A9E9-0EFE1BA1F2BF}"/>
              </a:ext>
            </a:extLst>
          </p:cNvPr>
          <p:cNvPicPr>
            <a:picLocks noChangeAspect="1"/>
          </p:cNvPicPr>
          <p:nvPr/>
        </p:nvPicPr>
        <p:blipFill>
          <a:blip r:embed="rId4"/>
          <a:stretch>
            <a:fillRect/>
          </a:stretch>
        </p:blipFill>
        <p:spPr>
          <a:xfrm>
            <a:off x="4316332" y="2963487"/>
            <a:ext cx="2830101" cy="2003330"/>
          </a:xfrm>
          <a:prstGeom prst="rect">
            <a:avLst/>
          </a:prstGeom>
        </p:spPr>
      </p:pic>
      <p:pic>
        <p:nvPicPr>
          <p:cNvPr id="11" name="Shape 367">
            <a:extLst>
              <a:ext uri="{FF2B5EF4-FFF2-40B4-BE49-F238E27FC236}">
                <a16:creationId xmlns:a16="http://schemas.microsoft.com/office/drawing/2014/main" id="{E30F4351-B030-0847-9690-5053494253B4}"/>
              </a:ext>
            </a:extLst>
          </p:cNvPr>
          <p:cNvPicPr preferRelativeResize="0"/>
          <p:nvPr/>
        </p:nvPicPr>
        <p:blipFill rotWithShape="1">
          <a:blip r:embed="rId5">
            <a:alphaModFix/>
          </a:blip>
          <a:srcRect/>
          <a:stretch/>
        </p:blipFill>
        <p:spPr>
          <a:xfrm>
            <a:off x="6661661" y="1458959"/>
            <a:ext cx="1365302" cy="1827924"/>
          </a:xfrm>
          <a:prstGeom prst="rect">
            <a:avLst/>
          </a:prstGeom>
          <a:noFill/>
          <a:ln w="25400">
            <a:solidFill>
              <a:schemeClr val="tx1"/>
            </a:solidFill>
          </a:ln>
        </p:spPr>
      </p:pic>
      <p:grpSp>
        <p:nvGrpSpPr>
          <p:cNvPr id="13" name="Group 12">
            <a:extLst>
              <a:ext uri="{FF2B5EF4-FFF2-40B4-BE49-F238E27FC236}">
                <a16:creationId xmlns:a16="http://schemas.microsoft.com/office/drawing/2014/main" id="{59618A9F-02F4-1844-B859-77278504D5D9}"/>
              </a:ext>
            </a:extLst>
          </p:cNvPr>
          <p:cNvGrpSpPr/>
          <p:nvPr/>
        </p:nvGrpSpPr>
        <p:grpSpPr>
          <a:xfrm>
            <a:off x="239986" y="1186359"/>
            <a:ext cx="3377524" cy="2583939"/>
            <a:chOff x="149811" y="2514600"/>
            <a:chExt cx="2217656" cy="1518618"/>
          </a:xfrm>
        </p:grpSpPr>
        <p:sp>
          <p:nvSpPr>
            <p:cNvPr id="14" name="TextBox 13">
              <a:extLst>
                <a:ext uri="{FF2B5EF4-FFF2-40B4-BE49-F238E27FC236}">
                  <a16:creationId xmlns:a16="http://schemas.microsoft.com/office/drawing/2014/main" id="{0174816A-0E8C-B34E-88E3-3E659EB4CB65}"/>
                </a:ext>
              </a:extLst>
            </p:cNvPr>
            <p:cNvSpPr txBox="1"/>
            <p:nvPr/>
          </p:nvSpPr>
          <p:spPr>
            <a:xfrm>
              <a:off x="149811" y="3852333"/>
              <a:ext cx="2204565" cy="180885"/>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Medical Imaging</a:t>
              </a:r>
            </a:p>
          </p:txBody>
        </p:sp>
        <p:pic>
          <p:nvPicPr>
            <p:cNvPr id="15" name="Picture 2" descr="P1080582.JPG">
              <a:extLst>
                <a:ext uri="{FF2B5EF4-FFF2-40B4-BE49-F238E27FC236}">
                  <a16:creationId xmlns:a16="http://schemas.microsoft.com/office/drawing/2014/main" id="{5972DF84-3F8B-F14C-81D8-1515013003B4}"/>
                </a:ext>
              </a:extLst>
            </p:cNvPr>
            <p:cNvPicPr>
              <a:picLocks noChangeAspect="1"/>
            </p:cNvPicPr>
            <p:nvPr/>
          </p:nvPicPr>
          <p:blipFill rotWithShape="1">
            <a:blip r:embed="rId6" cstate="print"/>
            <a:srcRect t="6183" b="15185"/>
            <a:stretch/>
          </p:blipFill>
          <p:spPr bwMode="auto">
            <a:xfrm>
              <a:off x="152400" y="2514600"/>
              <a:ext cx="2215067" cy="1306691"/>
            </a:xfrm>
            <a:prstGeom prst="rect">
              <a:avLst/>
            </a:prstGeom>
            <a:ln>
              <a:noFill/>
            </a:ln>
            <a:effectLst/>
            <a:scene3d>
              <a:camera prst="orthographicFront"/>
              <a:lightRig rig="threePt" dir="t"/>
            </a:scene3d>
            <a:sp3d>
              <a:bevelT/>
            </a:sp3d>
          </p:spPr>
        </p:pic>
      </p:grpSp>
    </p:spTree>
    <p:extLst>
      <p:ext uri="{BB962C8B-B14F-4D97-AF65-F5344CB8AC3E}">
        <p14:creationId xmlns:p14="http://schemas.microsoft.com/office/powerpoint/2010/main" val="609953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5CF0B-8DD0-644B-AF06-996CC71F3540}"/>
              </a:ext>
            </a:extLst>
          </p:cNvPr>
          <p:cNvSpPr>
            <a:spLocks noGrp="1"/>
          </p:cNvSpPr>
          <p:nvPr>
            <p:ph type="title"/>
          </p:nvPr>
        </p:nvSpPr>
        <p:spPr/>
        <p:txBody>
          <a:bodyPr>
            <a:noAutofit/>
          </a:bodyPr>
          <a:lstStyle/>
          <a:p>
            <a:r>
              <a:rPr lang="en-US" sz="3600" b="0" dirty="0"/>
              <a:t>LRP Preparation…</a:t>
            </a:r>
          </a:p>
        </p:txBody>
      </p:sp>
      <p:sp>
        <p:nvSpPr>
          <p:cNvPr id="3" name="TextBox 2">
            <a:extLst>
              <a:ext uri="{FF2B5EF4-FFF2-40B4-BE49-F238E27FC236}">
                <a16:creationId xmlns:a16="http://schemas.microsoft.com/office/drawing/2014/main" id="{255A0E12-0D11-1A48-A6BA-8A5959738308}"/>
              </a:ext>
            </a:extLst>
          </p:cNvPr>
          <p:cNvSpPr txBox="1"/>
          <p:nvPr/>
        </p:nvSpPr>
        <p:spPr>
          <a:xfrm>
            <a:off x="770709" y="1246330"/>
            <a:ext cx="9757954" cy="3046988"/>
          </a:xfrm>
          <a:prstGeom prst="rect">
            <a:avLst/>
          </a:prstGeom>
          <a:noFill/>
        </p:spPr>
        <p:txBody>
          <a:bodyPr wrap="square" rtlCol="0">
            <a:spAutoFit/>
          </a:bodyPr>
          <a:lstStyle/>
          <a:p>
            <a:r>
              <a:rPr lang="en-US" sz="2400" dirty="0"/>
              <a:t>Looking towards a well-crafted resolution that expresses the sentiment of the science staff and  user community, perhaps:</a:t>
            </a:r>
          </a:p>
          <a:p>
            <a:r>
              <a:rPr lang="en-US" sz="2400" dirty="0"/>
              <a:t> </a:t>
            </a:r>
          </a:p>
          <a:p>
            <a:r>
              <a:rPr lang="en-US" sz="2400" i="1" dirty="0"/>
              <a:t>The </a:t>
            </a:r>
            <a:r>
              <a:rPr lang="en-US" sz="2400" i="1" dirty="0" err="1"/>
              <a:t>JLab</a:t>
            </a:r>
            <a:r>
              <a:rPr lang="en-US" sz="2400" i="1" dirty="0"/>
              <a:t> community, in preparation for the DNP QCD Town Meeting and the NSAC Long Range Plan exercise, embraces with the highest priority the scientific capitalization of investments made at CEBAF, the nation’s premier QCD facility. We strongly support optimal running of the 12 GeV program, including the construction and deployment of the SOLID detector. </a:t>
            </a:r>
            <a:endParaRPr lang="en-US" sz="2400" i="1" dirty="0">
              <a:effectLst/>
            </a:endParaRPr>
          </a:p>
        </p:txBody>
      </p:sp>
      <p:sp>
        <p:nvSpPr>
          <p:cNvPr id="4" name="TextBox 3">
            <a:extLst>
              <a:ext uri="{FF2B5EF4-FFF2-40B4-BE49-F238E27FC236}">
                <a16:creationId xmlns:a16="http://schemas.microsoft.com/office/drawing/2014/main" id="{AA8DDE9F-4889-3948-8D6E-5002CAAE2342}"/>
              </a:ext>
            </a:extLst>
          </p:cNvPr>
          <p:cNvSpPr txBox="1"/>
          <p:nvPr/>
        </p:nvSpPr>
        <p:spPr>
          <a:xfrm>
            <a:off x="5682343" y="5408023"/>
            <a:ext cx="3174274" cy="646331"/>
          </a:xfrm>
          <a:prstGeom prst="rect">
            <a:avLst/>
          </a:prstGeom>
          <a:noFill/>
        </p:spPr>
        <p:txBody>
          <a:bodyPr wrap="square" rtlCol="0">
            <a:spAutoFit/>
          </a:bodyPr>
          <a:lstStyle/>
          <a:p>
            <a:r>
              <a:rPr lang="en-US" sz="3600" dirty="0">
                <a:solidFill>
                  <a:srgbClr val="007939"/>
                </a:solidFill>
                <a:latin typeface="Bradley Hand" pitchFamily="2" charset="77"/>
              </a:rPr>
              <a:t>Thank you!</a:t>
            </a:r>
          </a:p>
        </p:txBody>
      </p:sp>
    </p:spTree>
    <p:extLst>
      <p:ext uri="{BB962C8B-B14F-4D97-AF65-F5344CB8AC3E}">
        <p14:creationId xmlns:p14="http://schemas.microsoft.com/office/powerpoint/2010/main" val="2149865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676399" y="116818"/>
            <a:ext cx="8229600" cy="731838"/>
          </a:xfrm>
          <a:prstGeom prst="rect">
            <a:avLst/>
          </a:prstGeom>
          <a:noFill/>
          <a:ln w="9525">
            <a:noFill/>
            <a:miter lim="800000"/>
            <a:headEnd/>
            <a:tailEnd/>
          </a:ln>
        </p:spPr>
        <p:txBody>
          <a:bodyPr anchor="ctr"/>
          <a:lstStyle/>
          <a:p>
            <a:pPr algn="ctr" fontAlgn="base">
              <a:spcBef>
                <a:spcPct val="0"/>
              </a:spcBef>
              <a:spcAft>
                <a:spcPct val="0"/>
              </a:spcAft>
              <a:defRPr/>
            </a:pPr>
            <a:r>
              <a:rPr lang="en-US" sz="2800" dirty="0">
                <a:solidFill>
                  <a:srgbClr val="000000"/>
                </a:solidFill>
                <a:latin typeface="Arial" pitchFamily="84" charset="0"/>
                <a:ea typeface="ＭＳ Ｐゴシック" pitchFamily="84" charset="-128"/>
              </a:rPr>
              <a:t>What we know</a:t>
            </a:r>
          </a:p>
        </p:txBody>
      </p:sp>
      <p:sp>
        <p:nvSpPr>
          <p:cNvPr id="3" name="TextBox 2">
            <a:extLst>
              <a:ext uri="{FF2B5EF4-FFF2-40B4-BE49-F238E27FC236}">
                <a16:creationId xmlns:a16="http://schemas.microsoft.com/office/drawing/2014/main" id="{4912CA65-7377-B94D-BF46-75126E4BDCC2}"/>
              </a:ext>
            </a:extLst>
          </p:cNvPr>
          <p:cNvSpPr txBox="1"/>
          <p:nvPr/>
        </p:nvSpPr>
        <p:spPr>
          <a:xfrm>
            <a:off x="582881" y="94581"/>
            <a:ext cx="1398320" cy="461665"/>
          </a:xfrm>
          <a:prstGeom prst="rect">
            <a:avLst/>
          </a:prstGeom>
          <a:solidFill>
            <a:srgbClr val="FFFF00"/>
          </a:solidFill>
        </p:spPr>
        <p:txBody>
          <a:bodyPr wrap="square" rtlCol="0">
            <a:spAutoFit/>
          </a:bodyPr>
          <a:lstStyle/>
          <a:p>
            <a:r>
              <a:rPr lang="en-US" sz="2400" dirty="0">
                <a:solidFill>
                  <a:srgbClr val="7030A0"/>
                </a:solidFill>
              </a:rPr>
              <a:t>Nucleons</a:t>
            </a:r>
          </a:p>
        </p:txBody>
      </p:sp>
      <p:pic>
        <p:nvPicPr>
          <p:cNvPr id="21506" name="Picture 2" descr="Asymptotic freedom wins Nobel – CERN Courier">
            <a:hlinkClick r:id="rId2"/>
            <a:extLst>
              <a:ext uri="{FF2B5EF4-FFF2-40B4-BE49-F238E27FC236}">
                <a16:creationId xmlns:a16="http://schemas.microsoft.com/office/drawing/2014/main" id="{583AEBC8-6DE9-7745-8E75-FB6F1BE1A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589" y="650827"/>
            <a:ext cx="2385620" cy="383403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A Conversation with Gross on the Edge of Knowledge - Lindau Nobel">
            <a:hlinkClick r:id="rId4"/>
            <a:extLst>
              <a:ext uri="{FF2B5EF4-FFF2-40B4-BE49-F238E27FC236}">
                <a16:creationId xmlns:a16="http://schemas.microsoft.com/office/drawing/2014/main" id="{6F60C03B-BF13-544C-BBC4-7F329F4665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8498" y="962799"/>
            <a:ext cx="3832859" cy="26830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38BA0D-6DF2-334D-B072-2CE0A21188E0}"/>
              </a:ext>
            </a:extLst>
          </p:cNvPr>
          <p:cNvSpPr txBox="1"/>
          <p:nvPr/>
        </p:nvSpPr>
        <p:spPr>
          <a:xfrm>
            <a:off x="333959" y="4754562"/>
            <a:ext cx="11858041" cy="677108"/>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t>Partons</a:t>
            </a:r>
            <a:r>
              <a:rPr lang="en-US" sz="2000" dirty="0"/>
              <a:t> in a nucleon are asymptotically free at small distances, infinitely bound at large</a:t>
            </a:r>
          </a:p>
          <a:p>
            <a:endParaRPr lang="en-US" dirty="0"/>
          </a:p>
        </p:txBody>
      </p:sp>
    </p:spTree>
    <p:extLst>
      <p:ext uri="{BB962C8B-B14F-4D97-AF65-F5344CB8AC3E}">
        <p14:creationId xmlns:p14="http://schemas.microsoft.com/office/powerpoint/2010/main" val="314490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https://qph.fs.quoracdn.net/main-qimg-520ab66468642750cfa4ad39c172a8c4">
            <a:extLst>
              <a:ext uri="{FF2B5EF4-FFF2-40B4-BE49-F238E27FC236}">
                <a16:creationId xmlns:a16="http://schemas.microsoft.com/office/drawing/2014/main" id="{4082C5B5-DAE8-2C48-8637-0CF91A11E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4106" y="410474"/>
            <a:ext cx="3746294" cy="3116665"/>
          </a:xfrm>
          <a:prstGeom prst="rect">
            <a:avLst/>
          </a:prstGeom>
          <a:noFill/>
          <a:extLst>
            <a:ext uri="{909E8E84-426E-40DD-AFC4-6F175D3DCCD1}">
              <a14:hiddenFill xmlns:a14="http://schemas.microsoft.com/office/drawing/2010/main">
                <a:solidFill>
                  <a:srgbClr val="FFFFFF"/>
                </a:solidFill>
              </a14:hiddenFill>
            </a:ext>
          </a:extLst>
        </p:spPr>
      </p:pic>
      <p:sp>
        <p:nvSpPr>
          <p:cNvPr id="17410" name="Rectangle 2"/>
          <p:cNvSpPr>
            <a:spLocks noChangeArrowheads="1"/>
          </p:cNvSpPr>
          <p:nvPr/>
        </p:nvSpPr>
        <p:spPr bwMode="auto">
          <a:xfrm>
            <a:off x="1676399" y="116818"/>
            <a:ext cx="8229600" cy="731838"/>
          </a:xfrm>
          <a:prstGeom prst="rect">
            <a:avLst/>
          </a:prstGeom>
          <a:noFill/>
          <a:ln w="9525">
            <a:noFill/>
            <a:miter lim="800000"/>
            <a:headEnd/>
            <a:tailEnd/>
          </a:ln>
        </p:spPr>
        <p:txBody>
          <a:bodyPr anchor="ctr"/>
          <a:lstStyle/>
          <a:p>
            <a:pPr algn="ctr" fontAlgn="base">
              <a:spcBef>
                <a:spcPct val="0"/>
              </a:spcBef>
              <a:spcAft>
                <a:spcPct val="0"/>
              </a:spcAft>
              <a:defRPr/>
            </a:pPr>
            <a:r>
              <a:rPr lang="en-US" sz="2800" dirty="0">
                <a:solidFill>
                  <a:srgbClr val="000000"/>
                </a:solidFill>
                <a:latin typeface="Arial" pitchFamily="84" charset="0"/>
                <a:ea typeface="ＭＳ Ｐゴシック" pitchFamily="84" charset="-128"/>
              </a:rPr>
              <a:t>What we know</a:t>
            </a:r>
          </a:p>
        </p:txBody>
      </p:sp>
      <p:sp>
        <p:nvSpPr>
          <p:cNvPr id="17412" name="Text Box 4"/>
          <p:cNvSpPr txBox="1">
            <a:spLocks noChangeArrowheads="1"/>
          </p:cNvSpPr>
          <p:nvPr/>
        </p:nvSpPr>
        <p:spPr bwMode="auto">
          <a:xfrm>
            <a:off x="1689266" y="542325"/>
            <a:ext cx="8839200" cy="553998"/>
          </a:xfrm>
          <a:prstGeom prst="rect">
            <a:avLst/>
          </a:prstGeom>
          <a:noFill/>
          <a:ln w="9525">
            <a:noFill/>
            <a:miter lim="800000"/>
            <a:headEnd/>
            <a:tailEnd/>
          </a:ln>
        </p:spPr>
        <p:txBody>
          <a:bodyPr>
            <a:spAutoFit/>
          </a:bodyPr>
          <a:lstStyle/>
          <a:p>
            <a:pPr fontAlgn="base">
              <a:spcBef>
                <a:spcPct val="0"/>
              </a:spcBef>
              <a:spcAft>
                <a:spcPct val="0"/>
              </a:spcAft>
              <a:defRPr/>
            </a:pPr>
            <a:r>
              <a:rPr lang="en-US" sz="1000" dirty="0">
                <a:solidFill>
                  <a:srgbClr val="000000"/>
                </a:solidFill>
                <a:latin typeface="Arial" pitchFamily="84" charset="0"/>
                <a:ea typeface="ＭＳ Ｐゴシック" pitchFamily="84" charset="-128"/>
              </a:rPr>
              <a:t> </a:t>
            </a:r>
            <a:endParaRPr lang="en-US" sz="2000" dirty="0">
              <a:solidFill>
                <a:srgbClr val="000000"/>
              </a:solidFill>
              <a:latin typeface="Arial" pitchFamily="84" charset="0"/>
              <a:ea typeface="ＭＳ Ｐゴシック" pitchFamily="84" charset="-128"/>
            </a:endParaRPr>
          </a:p>
          <a:p>
            <a:pPr fontAlgn="base">
              <a:spcBef>
                <a:spcPct val="0"/>
              </a:spcBef>
              <a:spcAft>
                <a:spcPct val="0"/>
              </a:spcAft>
              <a:defRPr/>
            </a:pPr>
            <a:endParaRPr lang="en-US" sz="2000" dirty="0">
              <a:solidFill>
                <a:srgbClr val="000000"/>
              </a:solidFill>
              <a:latin typeface="Arial" pitchFamily="84" charset="0"/>
              <a:ea typeface="ＭＳ Ｐゴシック" pitchFamily="84" charset="-128"/>
            </a:endParaRPr>
          </a:p>
        </p:txBody>
      </p:sp>
      <p:sp>
        <p:nvSpPr>
          <p:cNvPr id="3" name="TextBox 2">
            <a:extLst>
              <a:ext uri="{FF2B5EF4-FFF2-40B4-BE49-F238E27FC236}">
                <a16:creationId xmlns:a16="http://schemas.microsoft.com/office/drawing/2014/main" id="{4912CA65-7377-B94D-BF46-75126E4BDCC2}"/>
              </a:ext>
            </a:extLst>
          </p:cNvPr>
          <p:cNvSpPr txBox="1"/>
          <p:nvPr/>
        </p:nvSpPr>
        <p:spPr>
          <a:xfrm>
            <a:off x="582881" y="94581"/>
            <a:ext cx="1398320" cy="461665"/>
          </a:xfrm>
          <a:prstGeom prst="rect">
            <a:avLst/>
          </a:prstGeom>
          <a:solidFill>
            <a:srgbClr val="FFFF00"/>
          </a:solidFill>
        </p:spPr>
        <p:txBody>
          <a:bodyPr wrap="square" rtlCol="0">
            <a:spAutoFit/>
          </a:bodyPr>
          <a:lstStyle/>
          <a:p>
            <a:r>
              <a:rPr lang="en-US" sz="2400" dirty="0">
                <a:solidFill>
                  <a:srgbClr val="7030A0"/>
                </a:solidFill>
              </a:rPr>
              <a:t>Nucleons</a:t>
            </a:r>
          </a:p>
        </p:txBody>
      </p:sp>
      <p:sp>
        <p:nvSpPr>
          <p:cNvPr id="9" name="TextBox 8">
            <a:extLst>
              <a:ext uri="{FF2B5EF4-FFF2-40B4-BE49-F238E27FC236}">
                <a16:creationId xmlns:a16="http://schemas.microsoft.com/office/drawing/2014/main" id="{77732CC5-B58A-324A-8F81-9074ADBF5F69}"/>
              </a:ext>
            </a:extLst>
          </p:cNvPr>
          <p:cNvSpPr txBox="1"/>
          <p:nvPr/>
        </p:nvSpPr>
        <p:spPr>
          <a:xfrm>
            <a:off x="9117280" y="112068"/>
            <a:ext cx="980309" cy="461665"/>
          </a:xfrm>
          <a:prstGeom prst="rect">
            <a:avLst/>
          </a:prstGeom>
          <a:solidFill>
            <a:srgbClr val="FFFF00"/>
          </a:solidFill>
        </p:spPr>
        <p:txBody>
          <a:bodyPr wrap="square" rtlCol="0">
            <a:spAutoFit/>
          </a:bodyPr>
          <a:lstStyle/>
          <a:p>
            <a:r>
              <a:rPr lang="en-US" sz="2400" dirty="0">
                <a:solidFill>
                  <a:srgbClr val="7030A0"/>
                </a:solidFill>
              </a:rPr>
              <a:t>Nuclei</a:t>
            </a:r>
          </a:p>
        </p:txBody>
      </p:sp>
      <p:pic>
        <p:nvPicPr>
          <p:cNvPr id="21506" name="Picture 2" descr="Asymptotic freedom wins Nobel – CERN Courier">
            <a:hlinkClick r:id="rId3"/>
            <a:extLst>
              <a:ext uri="{FF2B5EF4-FFF2-40B4-BE49-F238E27FC236}">
                <a16:creationId xmlns:a16="http://schemas.microsoft.com/office/drawing/2014/main" id="{583AEBC8-6DE9-7745-8E75-FB6F1BE1A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589" y="650827"/>
            <a:ext cx="2385620" cy="383403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A Conversation with Gross on the Edge of Knowledge - Lindau Nobel">
            <a:hlinkClick r:id="rId5"/>
            <a:extLst>
              <a:ext uri="{FF2B5EF4-FFF2-40B4-BE49-F238E27FC236}">
                <a16:creationId xmlns:a16="http://schemas.microsoft.com/office/drawing/2014/main" id="{6F60C03B-BF13-544C-BBC4-7F329F4665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8498" y="962799"/>
            <a:ext cx="3832859" cy="26830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38BA0D-6DF2-334D-B072-2CE0A21188E0}"/>
              </a:ext>
            </a:extLst>
          </p:cNvPr>
          <p:cNvSpPr txBox="1"/>
          <p:nvPr/>
        </p:nvSpPr>
        <p:spPr>
          <a:xfrm>
            <a:off x="333959" y="4754562"/>
            <a:ext cx="11858041" cy="1292662"/>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t>Partons</a:t>
            </a:r>
            <a:r>
              <a:rPr lang="en-US" sz="2000" dirty="0"/>
              <a:t> in a nucleon are asymptotically free at small distances, infinitely bound at large</a:t>
            </a:r>
          </a:p>
          <a:p>
            <a:pPr marL="285750" indent="-285750">
              <a:buFont typeface="Arial" panose="020B0604020202020204" pitchFamily="34" charset="0"/>
              <a:buChar char="•"/>
            </a:pPr>
            <a:r>
              <a:rPr lang="en-US" sz="2000" dirty="0"/>
              <a:t>Nucleons in a nucleus experience strong repulsion at small distances, are in equilibrium at ~the nucleon radius, and then experience an attractive nuclear force</a:t>
            </a:r>
          </a:p>
          <a:p>
            <a:endParaRPr lang="en-US" dirty="0"/>
          </a:p>
        </p:txBody>
      </p:sp>
      <p:pic>
        <p:nvPicPr>
          <p:cNvPr id="8" name="Picture 8" descr="pionexchange">
            <a:hlinkClick r:id="rId7"/>
            <a:extLst>
              <a:ext uri="{FF2B5EF4-FFF2-40B4-BE49-F238E27FC236}">
                <a16:creationId xmlns:a16="http://schemas.microsoft.com/office/drawing/2014/main" id="{F4CC6803-7A01-6A47-8C07-B9FD06C610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7434" y="2304300"/>
            <a:ext cx="2178206" cy="2096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868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https://qph.fs.quoracdn.net/main-qimg-520ab66468642750cfa4ad39c172a8c4">
            <a:extLst>
              <a:ext uri="{FF2B5EF4-FFF2-40B4-BE49-F238E27FC236}">
                <a16:creationId xmlns:a16="http://schemas.microsoft.com/office/drawing/2014/main" id="{4082C5B5-DAE8-2C48-8637-0CF91A11E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4106" y="410474"/>
            <a:ext cx="3746294" cy="3116665"/>
          </a:xfrm>
          <a:prstGeom prst="rect">
            <a:avLst/>
          </a:prstGeom>
          <a:noFill/>
          <a:extLst>
            <a:ext uri="{909E8E84-426E-40DD-AFC4-6F175D3DCCD1}">
              <a14:hiddenFill xmlns:a14="http://schemas.microsoft.com/office/drawing/2010/main">
                <a:solidFill>
                  <a:srgbClr val="FFFFFF"/>
                </a:solidFill>
              </a14:hiddenFill>
            </a:ext>
          </a:extLst>
        </p:spPr>
      </p:pic>
      <p:sp>
        <p:nvSpPr>
          <p:cNvPr id="17410" name="Rectangle 2"/>
          <p:cNvSpPr>
            <a:spLocks noChangeArrowheads="1"/>
          </p:cNvSpPr>
          <p:nvPr/>
        </p:nvSpPr>
        <p:spPr bwMode="auto">
          <a:xfrm>
            <a:off x="1676399" y="116818"/>
            <a:ext cx="8229600" cy="731838"/>
          </a:xfrm>
          <a:prstGeom prst="rect">
            <a:avLst/>
          </a:prstGeom>
          <a:noFill/>
          <a:ln w="9525">
            <a:noFill/>
            <a:miter lim="800000"/>
            <a:headEnd/>
            <a:tailEnd/>
          </a:ln>
        </p:spPr>
        <p:txBody>
          <a:bodyPr anchor="ctr"/>
          <a:lstStyle/>
          <a:p>
            <a:pPr algn="ctr" fontAlgn="base">
              <a:spcBef>
                <a:spcPct val="0"/>
              </a:spcBef>
              <a:spcAft>
                <a:spcPct val="0"/>
              </a:spcAft>
              <a:defRPr/>
            </a:pPr>
            <a:r>
              <a:rPr lang="en-US" sz="2800" dirty="0">
                <a:solidFill>
                  <a:srgbClr val="000000"/>
                </a:solidFill>
                <a:latin typeface="Arial" pitchFamily="84" charset="0"/>
                <a:ea typeface="ＭＳ Ｐゴシック" pitchFamily="84" charset="-128"/>
              </a:rPr>
              <a:t>What we know</a:t>
            </a:r>
          </a:p>
        </p:txBody>
      </p:sp>
      <p:sp>
        <p:nvSpPr>
          <p:cNvPr id="17412" name="Text Box 4"/>
          <p:cNvSpPr txBox="1">
            <a:spLocks noChangeArrowheads="1"/>
          </p:cNvSpPr>
          <p:nvPr/>
        </p:nvSpPr>
        <p:spPr bwMode="auto">
          <a:xfrm>
            <a:off x="1689266" y="542325"/>
            <a:ext cx="8839200" cy="553998"/>
          </a:xfrm>
          <a:prstGeom prst="rect">
            <a:avLst/>
          </a:prstGeom>
          <a:noFill/>
          <a:ln w="9525">
            <a:noFill/>
            <a:miter lim="800000"/>
            <a:headEnd/>
            <a:tailEnd/>
          </a:ln>
        </p:spPr>
        <p:txBody>
          <a:bodyPr>
            <a:spAutoFit/>
          </a:bodyPr>
          <a:lstStyle/>
          <a:p>
            <a:pPr fontAlgn="base">
              <a:spcBef>
                <a:spcPct val="0"/>
              </a:spcBef>
              <a:spcAft>
                <a:spcPct val="0"/>
              </a:spcAft>
              <a:defRPr/>
            </a:pPr>
            <a:r>
              <a:rPr lang="en-US" sz="1000" dirty="0">
                <a:solidFill>
                  <a:srgbClr val="000000"/>
                </a:solidFill>
                <a:latin typeface="Arial" pitchFamily="84" charset="0"/>
                <a:ea typeface="ＭＳ Ｐゴシック" pitchFamily="84" charset="-128"/>
              </a:rPr>
              <a:t> </a:t>
            </a:r>
            <a:endParaRPr lang="en-US" sz="2000" dirty="0">
              <a:solidFill>
                <a:srgbClr val="000000"/>
              </a:solidFill>
              <a:latin typeface="Arial" pitchFamily="84" charset="0"/>
              <a:ea typeface="ＭＳ Ｐゴシック" pitchFamily="84" charset="-128"/>
            </a:endParaRPr>
          </a:p>
          <a:p>
            <a:pPr fontAlgn="base">
              <a:spcBef>
                <a:spcPct val="0"/>
              </a:spcBef>
              <a:spcAft>
                <a:spcPct val="0"/>
              </a:spcAft>
              <a:defRPr/>
            </a:pPr>
            <a:endParaRPr lang="en-US" sz="2000" dirty="0">
              <a:solidFill>
                <a:srgbClr val="000000"/>
              </a:solidFill>
              <a:latin typeface="Arial" pitchFamily="84" charset="0"/>
              <a:ea typeface="ＭＳ Ｐゴシック" pitchFamily="84" charset="-128"/>
            </a:endParaRPr>
          </a:p>
        </p:txBody>
      </p:sp>
      <p:sp>
        <p:nvSpPr>
          <p:cNvPr id="3" name="TextBox 2">
            <a:extLst>
              <a:ext uri="{FF2B5EF4-FFF2-40B4-BE49-F238E27FC236}">
                <a16:creationId xmlns:a16="http://schemas.microsoft.com/office/drawing/2014/main" id="{4912CA65-7377-B94D-BF46-75126E4BDCC2}"/>
              </a:ext>
            </a:extLst>
          </p:cNvPr>
          <p:cNvSpPr txBox="1"/>
          <p:nvPr/>
        </p:nvSpPr>
        <p:spPr>
          <a:xfrm>
            <a:off x="582881" y="94581"/>
            <a:ext cx="1398320" cy="461665"/>
          </a:xfrm>
          <a:prstGeom prst="rect">
            <a:avLst/>
          </a:prstGeom>
          <a:solidFill>
            <a:srgbClr val="FFFF00"/>
          </a:solidFill>
        </p:spPr>
        <p:txBody>
          <a:bodyPr wrap="square" rtlCol="0">
            <a:spAutoFit/>
          </a:bodyPr>
          <a:lstStyle/>
          <a:p>
            <a:r>
              <a:rPr lang="en-US" sz="2400" dirty="0">
                <a:solidFill>
                  <a:srgbClr val="7030A0"/>
                </a:solidFill>
              </a:rPr>
              <a:t>Nucleons</a:t>
            </a:r>
          </a:p>
        </p:txBody>
      </p:sp>
      <p:sp>
        <p:nvSpPr>
          <p:cNvPr id="9" name="TextBox 8">
            <a:extLst>
              <a:ext uri="{FF2B5EF4-FFF2-40B4-BE49-F238E27FC236}">
                <a16:creationId xmlns:a16="http://schemas.microsoft.com/office/drawing/2014/main" id="{77732CC5-B58A-324A-8F81-9074ADBF5F69}"/>
              </a:ext>
            </a:extLst>
          </p:cNvPr>
          <p:cNvSpPr txBox="1"/>
          <p:nvPr/>
        </p:nvSpPr>
        <p:spPr>
          <a:xfrm>
            <a:off x="9117280" y="112068"/>
            <a:ext cx="980309" cy="461665"/>
          </a:xfrm>
          <a:prstGeom prst="rect">
            <a:avLst/>
          </a:prstGeom>
          <a:solidFill>
            <a:srgbClr val="FFFF00"/>
          </a:solidFill>
        </p:spPr>
        <p:txBody>
          <a:bodyPr wrap="square" rtlCol="0">
            <a:spAutoFit/>
          </a:bodyPr>
          <a:lstStyle/>
          <a:p>
            <a:r>
              <a:rPr lang="en-US" sz="2400" dirty="0">
                <a:solidFill>
                  <a:srgbClr val="7030A0"/>
                </a:solidFill>
              </a:rPr>
              <a:t>Nuclei</a:t>
            </a:r>
          </a:p>
        </p:txBody>
      </p:sp>
      <p:pic>
        <p:nvPicPr>
          <p:cNvPr id="21506" name="Picture 2" descr="Asymptotic freedom wins Nobel – CERN Courier">
            <a:hlinkClick r:id="rId3"/>
            <a:extLst>
              <a:ext uri="{FF2B5EF4-FFF2-40B4-BE49-F238E27FC236}">
                <a16:creationId xmlns:a16="http://schemas.microsoft.com/office/drawing/2014/main" id="{583AEBC8-6DE9-7745-8E75-FB6F1BE1A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589" y="650827"/>
            <a:ext cx="2385620" cy="383403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A Conversation with Gross on the Edge of Knowledge - Lindau Nobel">
            <a:hlinkClick r:id="rId5"/>
            <a:extLst>
              <a:ext uri="{FF2B5EF4-FFF2-40B4-BE49-F238E27FC236}">
                <a16:creationId xmlns:a16="http://schemas.microsoft.com/office/drawing/2014/main" id="{6F60C03B-BF13-544C-BBC4-7F329F4665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8498" y="962799"/>
            <a:ext cx="3832859" cy="26830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38BA0D-6DF2-334D-B072-2CE0A21188E0}"/>
              </a:ext>
            </a:extLst>
          </p:cNvPr>
          <p:cNvSpPr txBox="1"/>
          <p:nvPr/>
        </p:nvSpPr>
        <p:spPr>
          <a:xfrm>
            <a:off x="173215" y="4738728"/>
            <a:ext cx="11858041" cy="2215991"/>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t>Partons</a:t>
            </a:r>
            <a:r>
              <a:rPr lang="en-US" sz="2000" dirty="0"/>
              <a:t> in a nucleon are asymptotically free at small distances, infinitely bound at large</a:t>
            </a:r>
          </a:p>
          <a:p>
            <a:pPr marL="285750" indent="-285750">
              <a:buFont typeface="Arial" panose="020B0604020202020204" pitchFamily="34" charset="0"/>
              <a:buChar char="•"/>
            </a:pPr>
            <a:r>
              <a:rPr lang="en-US" sz="2000" dirty="0"/>
              <a:t>Nucleons in a nucleus experience strong repulsion at small distances, are in equilibrium at ~the nucleon radius, and then experience an attractive nuclear force</a:t>
            </a:r>
          </a:p>
          <a:p>
            <a:pPr marL="285750" indent="-285750">
              <a:buFont typeface="Arial" panose="020B0604020202020204" pitchFamily="34" charset="0"/>
              <a:buChar char="•"/>
            </a:pPr>
            <a:r>
              <a:rPr lang="en-US" sz="2000" dirty="0"/>
              <a:t>We seek to explain all of these dynamics with </a:t>
            </a:r>
            <a:r>
              <a:rPr lang="en-US" sz="2000" dirty="0">
                <a:solidFill>
                  <a:srgbClr val="FF0000"/>
                </a:solidFill>
              </a:rPr>
              <a:t>Quantum</a:t>
            </a:r>
            <a:r>
              <a:rPr lang="en-US" sz="2000" dirty="0"/>
              <a:t> </a:t>
            </a:r>
            <a:r>
              <a:rPr lang="en-US" sz="2000" dirty="0" err="1">
                <a:solidFill>
                  <a:schemeClr val="accent1">
                    <a:lumMod val="75000"/>
                  </a:schemeClr>
                </a:solidFill>
              </a:rPr>
              <a:t>Chromo</a:t>
            </a:r>
            <a:r>
              <a:rPr lang="en-US" sz="2000" dirty="0" err="1">
                <a:solidFill>
                  <a:schemeClr val="accent6">
                    <a:lumMod val="75000"/>
                  </a:schemeClr>
                </a:solidFill>
              </a:rPr>
              <a:t>Dynamics</a:t>
            </a:r>
            <a:r>
              <a:rPr lang="en-US" sz="2000" dirty="0">
                <a:solidFill>
                  <a:schemeClr val="accent6">
                    <a:lumMod val="75000"/>
                  </a:schemeClr>
                </a:solidFill>
              </a:rPr>
              <a:t>!</a:t>
            </a:r>
            <a:endParaRPr lang="en-US" sz="2000" dirty="0"/>
          </a:p>
          <a:p>
            <a:pPr marL="285750" indent="-285750">
              <a:buFont typeface="Arial" panose="020B0604020202020204" pitchFamily="34" charset="0"/>
              <a:buChar char="•"/>
            </a:pPr>
            <a:r>
              <a:rPr lang="en-US" sz="2000" i="1" dirty="0"/>
              <a:t>…and what about spin, nucleon structure, nuclear medium modifications, other hadrons (mesons), mass generation, exotics,..??</a:t>
            </a:r>
            <a:endParaRPr lang="en-US" i="1" dirty="0"/>
          </a:p>
          <a:p>
            <a:endParaRPr lang="en-US" dirty="0"/>
          </a:p>
        </p:txBody>
      </p:sp>
      <p:pic>
        <p:nvPicPr>
          <p:cNvPr id="8" name="Picture 8" descr="pionexchange">
            <a:hlinkClick r:id="rId7"/>
            <a:extLst>
              <a:ext uri="{FF2B5EF4-FFF2-40B4-BE49-F238E27FC236}">
                <a16:creationId xmlns:a16="http://schemas.microsoft.com/office/drawing/2014/main" id="{F4CC6803-7A01-6A47-8C07-B9FD06C610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7434" y="2304300"/>
            <a:ext cx="2178206" cy="20965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47B34E-1F46-2449-8170-C7758AB204A4}"/>
              </a:ext>
            </a:extLst>
          </p:cNvPr>
          <p:cNvSpPr txBox="1"/>
          <p:nvPr/>
        </p:nvSpPr>
        <p:spPr>
          <a:xfrm rot="20972050">
            <a:off x="5771716" y="-100945"/>
            <a:ext cx="1306286" cy="584775"/>
          </a:xfrm>
          <a:prstGeom prst="rect">
            <a:avLst/>
          </a:prstGeom>
          <a:noFill/>
        </p:spPr>
        <p:txBody>
          <a:bodyPr wrap="square" rtlCol="0">
            <a:spAutoFit/>
          </a:bodyPr>
          <a:lstStyle/>
          <a:p>
            <a:r>
              <a:rPr lang="en-US" sz="3200" dirty="0">
                <a:solidFill>
                  <a:srgbClr val="FF0000"/>
                </a:solidFill>
                <a:latin typeface="Bradley Hand" pitchFamily="2" charset="77"/>
              </a:rPr>
              <a:t>don’t</a:t>
            </a:r>
          </a:p>
        </p:txBody>
      </p:sp>
      <p:cxnSp>
        <p:nvCxnSpPr>
          <p:cNvPr id="6" name="Straight Connector 5">
            <a:extLst>
              <a:ext uri="{FF2B5EF4-FFF2-40B4-BE49-F238E27FC236}">
                <a16:creationId xmlns:a16="http://schemas.microsoft.com/office/drawing/2014/main" id="{A36C8DD1-4A3E-AA4C-97EB-D53C4565688E}"/>
              </a:ext>
            </a:extLst>
          </p:cNvPr>
          <p:cNvCxnSpPr>
            <a:cxnSpLocks/>
          </p:cNvCxnSpPr>
          <p:nvPr/>
        </p:nvCxnSpPr>
        <p:spPr>
          <a:xfrm flipV="1">
            <a:off x="5986426" y="407431"/>
            <a:ext cx="96314" cy="2988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97B877-A4A5-304E-BE07-9C13F3BEFF18}"/>
              </a:ext>
            </a:extLst>
          </p:cNvPr>
          <p:cNvCxnSpPr>
            <a:cxnSpLocks/>
          </p:cNvCxnSpPr>
          <p:nvPr/>
        </p:nvCxnSpPr>
        <p:spPr>
          <a:xfrm flipH="1" flipV="1">
            <a:off x="6082740" y="456611"/>
            <a:ext cx="38993" cy="22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570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1491" y="102101"/>
            <a:ext cx="9852309" cy="487490"/>
          </a:xfrm>
        </p:spPr>
        <p:txBody>
          <a:bodyPr>
            <a:normAutofit/>
          </a:bodyPr>
          <a:lstStyle/>
          <a:p>
            <a:pPr>
              <a:defRPr/>
            </a:pPr>
            <a:r>
              <a:rPr lang="en-US" sz="2800" kern="0" dirty="0">
                <a:solidFill>
                  <a:srgbClr val="0070C0"/>
                </a:solidFill>
                <a:latin typeface="Arial" pitchFamily="34" charset="0"/>
              </a:rPr>
              <a:t>Jefferson Lab – because there’s quite a lot we don’t know!</a:t>
            </a:r>
          </a:p>
        </p:txBody>
      </p:sp>
      <p:sp>
        <p:nvSpPr>
          <p:cNvPr id="4" name="Slide Number Placeholder 3"/>
          <p:cNvSpPr>
            <a:spLocks noGrp="1"/>
          </p:cNvSpPr>
          <p:nvPr>
            <p:ph type="sldNum" sz="quarter" idx="12"/>
          </p:nvPr>
        </p:nvSpPr>
        <p:spPr/>
        <p:txBody>
          <a:bodyPr/>
          <a:lstStyle/>
          <a:p>
            <a:pPr algn="ctr">
              <a:defRPr/>
            </a:pPr>
            <a:fld id="{07E1C93C-5050-FC42-8F10-D22D4F119D13}" type="slidenum">
              <a:rPr lang="en-US" sz="1000">
                <a:solidFill>
                  <a:srgbClr val="000000"/>
                </a:solidFill>
                <a:latin typeface="Arial" panose="020B0604020202020204" pitchFamily="34" charset="0"/>
                <a:cs typeface="Arial" panose="020B0604020202020204" pitchFamily="34" charset="0"/>
              </a:rPr>
              <a:pPr algn="ctr">
                <a:defRPr/>
              </a:pPr>
              <a:t>6</a:t>
            </a:fld>
            <a:endParaRPr lang="en-US" sz="1000" dirty="0">
              <a:solidFill>
                <a:srgbClr val="000000"/>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162913234"/>
              </p:ext>
            </p:extLst>
          </p:nvPr>
        </p:nvGraphicFramePr>
        <p:xfrm>
          <a:off x="557816" y="720219"/>
          <a:ext cx="7354389" cy="13354524"/>
        </p:xfrm>
        <a:graphic>
          <a:graphicData uri="http://schemas.openxmlformats.org/drawingml/2006/table">
            <a:tbl>
              <a:tblPr firstRow="1" bandRow="1"/>
              <a:tblGrid>
                <a:gridCol w="7354389">
                  <a:extLst>
                    <a:ext uri="{9D8B030D-6E8A-4147-A177-3AD203B41FA5}">
                      <a16:colId xmlns:a16="http://schemas.microsoft.com/office/drawing/2014/main" val="20000"/>
                    </a:ext>
                  </a:extLst>
                </a:gridCol>
              </a:tblGrid>
              <a:tr h="6677262">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Mission: gain a deeper </a:t>
                      </a:r>
                      <a:r>
                        <a:rPr kumimoji="0" lang="en-US" sz="1800" b="0" i="0" u="none" strike="noStrike" kern="0" cap="none" spc="0" normalizeH="0" baseline="0" noProof="0" dirty="0">
                          <a:ln>
                            <a:noFill/>
                          </a:ln>
                          <a:solidFill>
                            <a:schemeClr val="tx1"/>
                          </a:solidFill>
                          <a:effectLst/>
                          <a:uLnTx/>
                          <a:uFillTx/>
                          <a:latin typeface="Arial" pitchFamily="34" charset="0"/>
                          <a:ea typeface="+mn-ea"/>
                          <a:cs typeface="Arial" pitchFamily="34" charset="0"/>
                        </a:rPr>
                        <a:t>understanding of the structure of matter through advances in fundamental research in nuclear physics</a:t>
                      </a:r>
                    </a:p>
                    <a:p>
                      <a:pPr marL="742950" marR="0" lvl="1" indent="-285750" algn="l" defTabSz="914400" rtl="0" eaLnBrk="0" fontAlgn="base" latinLnBrk="0" hangingPunct="0">
                        <a:lnSpc>
                          <a:spcPct val="100000"/>
                        </a:lnSpc>
                        <a:spcBef>
                          <a:spcPct val="20000"/>
                        </a:spcBef>
                        <a:spcAft>
                          <a:spcPct val="0"/>
                        </a:spcAft>
                        <a:buClrTx/>
                        <a:buSzTx/>
                        <a:buFont typeface="System Font Regular"/>
                        <a:buChar char="-"/>
                        <a:tabLst/>
                        <a:defRPr/>
                      </a:pPr>
                      <a:r>
                        <a:rPr kumimoji="0" lang="en-US" sz="1800" b="0" i="0" u="none" strike="noStrike" kern="0" cap="none" spc="0" normalizeH="0" baseline="0" noProof="0" dirty="0">
                          <a:ln>
                            <a:noFill/>
                          </a:ln>
                          <a:solidFill>
                            <a:schemeClr val="tx1"/>
                          </a:solidFill>
                          <a:effectLst/>
                          <a:uLnTx/>
                          <a:uFillTx/>
                          <a:latin typeface="Arial" pitchFamily="34" charset="0"/>
                          <a:ea typeface="+mn-ea"/>
                          <a:cs typeface="Arial" pitchFamily="34" charset="0"/>
                        </a:rPr>
                        <a:t>2,217 scientific papers and journal articles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1800" b="0" dirty="0">
                          <a:solidFill>
                            <a:schemeClr val="tx1"/>
                          </a:solidFill>
                          <a:latin typeface="Arial" panose="020B0604020202020204" pitchFamily="34" charset="0"/>
                          <a:cs typeface="Arial" panose="020B0604020202020204" pitchFamily="34" charset="0"/>
                        </a:rPr>
                        <a:t>Largest Nuclear Physics user community in the world (~1700 users)…</a:t>
                      </a:r>
                      <a:r>
                        <a:rPr lang="en-US" sz="1800" b="0" i="1" dirty="0">
                          <a:solidFill>
                            <a:schemeClr val="tx1"/>
                          </a:solidFill>
                          <a:latin typeface="Arial" panose="020B0604020202020204" pitchFamily="34" charset="0"/>
                          <a:cs typeface="Arial" panose="020B0604020202020204" pitchFamily="34" charset="0"/>
                        </a:rPr>
                        <a:t>and growing</a:t>
                      </a:r>
                      <a:r>
                        <a:rPr lang="en-US" sz="1800" b="0" dirty="0">
                          <a:solidFill>
                            <a:schemeClr val="tx1"/>
                          </a:solidFill>
                          <a:latin typeface="Arial" panose="020B0604020202020204" pitchFamily="34" charset="0"/>
                          <a:cs typeface="Arial" panose="020B0604020202020204" pitchFamily="34" charset="0"/>
                        </a:rPr>
                        <a:t>.</a:t>
                      </a:r>
                    </a:p>
                    <a:p>
                      <a:pPr marL="742950" marR="0" lvl="1" indent="-285750" algn="l" defTabSz="914400" rtl="0" eaLnBrk="0" fontAlgn="base" latinLnBrk="0" hangingPunct="0">
                        <a:lnSpc>
                          <a:spcPct val="100000"/>
                        </a:lnSpc>
                        <a:spcBef>
                          <a:spcPct val="20000"/>
                        </a:spcBef>
                        <a:spcAft>
                          <a:spcPct val="0"/>
                        </a:spcAft>
                        <a:buClrTx/>
                        <a:buSzTx/>
                        <a:buFont typeface="System Font Regular"/>
                        <a:buChar char="-"/>
                        <a:tabLst/>
                        <a:defRPr/>
                      </a:pPr>
                      <a:r>
                        <a:rPr lang="en-US" sz="1800" b="0" dirty="0">
                          <a:solidFill>
                            <a:schemeClr val="tx1"/>
                          </a:solidFill>
                          <a:latin typeface="Arial" charset="0"/>
                          <a:ea typeface="Arial" charset="0"/>
                          <a:cs typeface="Arial" charset="0"/>
                        </a:rPr>
                        <a:t>Scientific users from 39 countries, 278 institutes (124 institutions in 34 states)</a:t>
                      </a:r>
                      <a:endParaRPr kumimoji="0" lang="en-US" sz="18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lang="en-US" sz="1800" b="0" dirty="0">
                        <a:solidFill>
                          <a:schemeClr val="tx1"/>
                        </a:solidFill>
                      </a:endParaRP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1800" b="0" dirty="0">
                          <a:solidFill>
                            <a:schemeClr val="tx1"/>
                          </a:solidFill>
                        </a:rPr>
                        <a:t>CEBAF’s approved program extends into 2030s</a:t>
                      </a:r>
                    </a:p>
                    <a:p>
                      <a:pPr marL="742950" lvl="1" indent="-285750">
                        <a:buFontTx/>
                        <a:buChar char="-"/>
                      </a:pPr>
                      <a:r>
                        <a:rPr lang="en-US" sz="1600" b="0" dirty="0">
                          <a:solidFill>
                            <a:schemeClr val="tx1"/>
                          </a:solidFill>
                        </a:rPr>
                        <a:t>Requires completion of MOLLER and </a:t>
                      </a:r>
                      <a:r>
                        <a:rPr lang="en-US" sz="1600" b="0" dirty="0" err="1">
                          <a:solidFill>
                            <a:schemeClr val="tx1"/>
                          </a:solidFill>
                        </a:rPr>
                        <a:t>SoLID</a:t>
                      </a:r>
                      <a:endParaRPr lang="en-US" sz="1600" b="0" dirty="0">
                        <a:solidFill>
                          <a:schemeClr val="tx1"/>
                        </a:solidFill>
                      </a:endParaRPr>
                    </a:p>
                    <a:p>
                      <a:pPr marL="285750" lvl="0" indent="-285750">
                        <a:buFont typeface="Arial" panose="020B0604020202020204" pitchFamily="34" charset="0"/>
                        <a:buChar char="•"/>
                      </a:pPr>
                      <a:endParaRPr lang="en-US" sz="1800" b="0" dirty="0">
                        <a:solidFill>
                          <a:schemeClr val="tx1"/>
                        </a:solidFill>
                      </a:endParaRPr>
                    </a:p>
                    <a:p>
                      <a:pPr marL="285750" lvl="0" indent="-285750">
                        <a:buFont typeface="Arial" panose="020B0604020202020204" pitchFamily="34" charset="0"/>
                        <a:buChar char="•"/>
                      </a:pPr>
                      <a:r>
                        <a:rPr lang="en-US" sz="1800" b="0" dirty="0">
                          <a:solidFill>
                            <a:schemeClr val="tx1"/>
                          </a:solidFill>
                        </a:rPr>
                        <a:t>CEBAF will remain the prime facility for fixed target electron scattering at high luminosity</a:t>
                      </a:r>
                    </a:p>
                    <a:p>
                      <a:pPr marL="285750" lvl="0" indent="-285750">
                        <a:buFont typeface="Arial" panose="020B0604020202020204" pitchFamily="34" charset="0"/>
                        <a:buChar char="•"/>
                      </a:pPr>
                      <a:endParaRPr lang="en-US" sz="1800" b="0" dirty="0">
                        <a:solidFill>
                          <a:schemeClr val="tx1"/>
                        </a:solidFill>
                      </a:endParaRPr>
                    </a:p>
                    <a:p>
                      <a:pPr marL="285750" lvl="0" indent="-285750">
                        <a:buFont typeface="Arial" panose="020B0604020202020204" pitchFamily="34" charset="0"/>
                        <a:buChar char="•"/>
                      </a:pPr>
                      <a:r>
                        <a:rPr lang="en-US" sz="1800" b="0" dirty="0">
                          <a:solidFill>
                            <a:schemeClr val="tx1"/>
                          </a:solidFill>
                        </a:rPr>
                        <a:t>There are emerging scientific opportunities with a higher energy CEBAF (see J. </a:t>
                      </a:r>
                      <a:r>
                        <a:rPr lang="en-US" sz="1800" b="0" dirty="0" err="1">
                          <a:solidFill>
                            <a:schemeClr val="tx1"/>
                          </a:solidFill>
                        </a:rPr>
                        <a:t>Qiu’s</a:t>
                      </a:r>
                      <a:r>
                        <a:rPr lang="en-US" sz="1800" b="0" dirty="0">
                          <a:solidFill>
                            <a:schemeClr val="tx1"/>
                          </a:solidFill>
                        </a:rPr>
                        <a:t> talk)</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677262">
                <a:tc>
                  <a: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938175"/>
                  </a:ext>
                </a:extLst>
              </a:tr>
            </a:tbl>
          </a:graphicData>
        </a:graphic>
      </p:graphicFrame>
      <p:sp>
        <p:nvSpPr>
          <p:cNvPr id="11" name="TextBox 10">
            <a:extLst>
              <a:ext uri="{FF2B5EF4-FFF2-40B4-BE49-F238E27FC236}">
                <a16:creationId xmlns:a16="http://schemas.microsoft.com/office/drawing/2014/main" id="{EAAD7FF9-BA51-CC4A-898E-2C360BF1C21A}"/>
              </a:ext>
            </a:extLst>
          </p:cNvPr>
          <p:cNvSpPr txBox="1"/>
          <p:nvPr/>
        </p:nvSpPr>
        <p:spPr>
          <a:xfrm>
            <a:off x="453388" y="6002409"/>
            <a:ext cx="6936377" cy="707886"/>
          </a:xfrm>
          <a:prstGeom prst="rect">
            <a:avLst/>
          </a:prstGeom>
          <a:noFill/>
        </p:spPr>
        <p:txBody>
          <a:bodyPr wrap="square" rtlCol="0">
            <a:spAutoFit/>
          </a:bodyPr>
          <a:lstStyle/>
          <a:p>
            <a:pPr algn="ctr">
              <a:defRPr/>
            </a:pPr>
            <a:r>
              <a:rPr lang="en-US" sz="2000" b="1" i="1" dirty="0">
                <a:solidFill>
                  <a:srgbClr val="C00000"/>
                </a:solidFill>
                <a:latin typeface="Arial" panose="020B0604020202020204" pitchFamily="34" charset="0"/>
                <a:cs typeface="Arial" panose="020B0604020202020204" pitchFamily="34" charset="0"/>
              </a:rPr>
              <a:t>CEBAF is a unique and powerful facility that will remain in high demand, even in the EIC era</a:t>
            </a:r>
          </a:p>
        </p:txBody>
      </p:sp>
      <p:pic>
        <p:nvPicPr>
          <p:cNvPr id="12" name="Picture 11">
            <a:extLst>
              <a:ext uri="{FF2B5EF4-FFF2-40B4-BE49-F238E27FC236}">
                <a16:creationId xmlns:a16="http://schemas.microsoft.com/office/drawing/2014/main" id="{3F6AB6ED-9B24-9A48-956C-47C6E8189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05" y="3658278"/>
            <a:ext cx="3964035" cy="2973026"/>
          </a:xfrm>
          <a:prstGeom prst="rect">
            <a:avLst/>
          </a:prstGeom>
        </p:spPr>
      </p:pic>
      <p:pic>
        <p:nvPicPr>
          <p:cNvPr id="13" name="Picture 12">
            <a:extLst>
              <a:ext uri="{FF2B5EF4-FFF2-40B4-BE49-F238E27FC236}">
                <a16:creationId xmlns:a16="http://schemas.microsoft.com/office/drawing/2014/main" id="{1C79D788-ED54-A64F-85C7-4CC664A81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205" y="589591"/>
            <a:ext cx="3964035" cy="2973027"/>
          </a:xfrm>
          <a:prstGeom prst="rect">
            <a:avLst/>
          </a:prstGeom>
        </p:spPr>
      </p:pic>
    </p:spTree>
    <p:extLst>
      <p:ext uri="{BB962C8B-B14F-4D97-AF65-F5344CB8AC3E}">
        <p14:creationId xmlns:p14="http://schemas.microsoft.com/office/powerpoint/2010/main" val="2335309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753745033"/>
              </p:ext>
            </p:extLst>
          </p:nvPr>
        </p:nvGraphicFramePr>
        <p:xfrm>
          <a:off x="349555" y="1234906"/>
          <a:ext cx="4144068" cy="2618508"/>
        </p:xfrm>
        <a:graphic>
          <a:graphicData uri="http://schemas.openxmlformats.org/drawingml/2006/table">
            <a:tbl>
              <a:tblPr firstRow="1" bandRow="1"/>
              <a:tblGrid>
                <a:gridCol w="4144068">
                  <a:extLst>
                    <a:ext uri="{9D8B030D-6E8A-4147-A177-3AD203B41FA5}">
                      <a16:colId xmlns:a16="http://schemas.microsoft.com/office/drawing/2014/main" val="20000"/>
                    </a:ext>
                  </a:extLst>
                </a:gridCol>
              </a:tblGrid>
              <a:tr h="2618508">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731 PhDs granted to-date (over 175 more in progress)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~1/3 of US PhDs in nuclear physics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27 Joint faculty with 13 universities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K-12 programs </a:t>
                      </a:r>
                      <a:r>
                        <a:rPr kumimoji="0" lang="en-US" sz="1600" b="0" i="0" u="none" strike="noStrike" kern="0" cap="none" spc="0" normalizeH="0" baseline="0" noProof="0" dirty="0">
                          <a:ln>
                            <a:noFill/>
                          </a:ln>
                          <a:solidFill>
                            <a:srgbClr val="000000"/>
                          </a:solidFill>
                          <a:effectLst/>
                          <a:uLnTx/>
                          <a:uFillTx/>
                          <a:latin typeface="Arial" charset="0"/>
                          <a:ea typeface="Arial" charset="0"/>
                          <a:cs typeface="Arial" charset="0"/>
                        </a:rPr>
                        <a:t>serve more than 12,000 students and 950 teachers annually (non-COVID)</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charset="0"/>
                          <a:ea typeface="Arial" charset="0"/>
                          <a:cs typeface="Arial" charset="0"/>
                        </a:rPr>
                        <a:t>THE facility to prepare the community for the science of the EIC</a:t>
                      </a:r>
                      <a:endParaRPr kumimoji="0" lang="en-US" sz="1600" b="0" i="0" u="none" strike="noStrike" kern="0" cap="none" spc="0" normalizeH="0" baseline="0" noProof="0" dirty="0">
                        <a:ln>
                          <a:noFill/>
                        </a:ln>
                        <a:solidFill>
                          <a:schemeClr val="tx1"/>
                        </a:solidFill>
                        <a:effectLst/>
                        <a:uLnTx/>
                        <a:uFillTx/>
                        <a:latin typeface="Arial" charset="0"/>
                        <a:ea typeface="Arial" charset="0"/>
                        <a:cs typeface="Arial"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bl>
          </a:graphicData>
        </a:graphic>
      </p:graphicFrame>
      <p:sp>
        <p:nvSpPr>
          <p:cNvPr id="2" name="Title 1"/>
          <p:cNvSpPr>
            <a:spLocks noGrp="1"/>
          </p:cNvSpPr>
          <p:nvPr>
            <p:ph type="title"/>
          </p:nvPr>
        </p:nvSpPr>
        <p:spPr>
          <a:xfrm>
            <a:off x="349555" y="114897"/>
            <a:ext cx="4679646" cy="1113771"/>
          </a:xfrm>
        </p:spPr>
        <p:txBody>
          <a:bodyPr>
            <a:normAutofit/>
          </a:bodyPr>
          <a:lstStyle/>
          <a:p>
            <a:pPr>
              <a:defRPr/>
            </a:pPr>
            <a:r>
              <a:rPr lang="en-US" sz="2800" kern="0" dirty="0">
                <a:solidFill>
                  <a:srgbClr val="0070C0"/>
                </a:solidFill>
                <a:latin typeface="Arial" pitchFamily="34" charset="0"/>
              </a:rPr>
              <a:t>A premiere training ground for nuclear science</a:t>
            </a:r>
          </a:p>
        </p:txBody>
      </p:sp>
      <p:sp>
        <p:nvSpPr>
          <p:cNvPr id="4" name="Slide Number Placeholder 3"/>
          <p:cNvSpPr>
            <a:spLocks noGrp="1"/>
          </p:cNvSpPr>
          <p:nvPr>
            <p:ph type="sldNum" sz="quarter" idx="12"/>
          </p:nvPr>
        </p:nvSpPr>
        <p:spPr/>
        <p:txBody>
          <a:bodyPr/>
          <a:lstStyle/>
          <a:p>
            <a:pPr algn="ctr">
              <a:defRPr/>
            </a:pPr>
            <a:fld id="{07E1C93C-5050-FC42-8F10-D22D4F119D13}" type="slidenum">
              <a:rPr lang="en-US" sz="1000">
                <a:solidFill>
                  <a:srgbClr val="000000"/>
                </a:solidFill>
                <a:latin typeface="Arial" panose="020B0604020202020204" pitchFamily="34" charset="0"/>
                <a:cs typeface="Arial" panose="020B0604020202020204" pitchFamily="34" charset="0"/>
              </a:rPr>
              <a:pPr algn="ctr">
                <a:defRPr/>
              </a:pPr>
              <a:t>7</a:t>
            </a:fld>
            <a:endParaRPr lang="en-US" sz="1000" dirty="0">
              <a:solidFill>
                <a:srgbClr val="000000"/>
              </a:solidFill>
              <a:latin typeface="Arial" panose="020B0604020202020204" pitchFamily="34" charset="0"/>
              <a:cs typeface="Arial" panose="020B0604020202020204" pitchFamily="34" charset="0"/>
            </a:endParaRPr>
          </a:p>
        </p:txBody>
      </p:sp>
      <p:pic>
        <p:nvPicPr>
          <p:cNvPr id="3076" name="Picture 4" descr="Science Undergraduate Laboratory Internships (SULI) at Jefferson Lab">
            <a:hlinkClick r:id="rId2"/>
            <a:extLst>
              <a:ext uri="{FF2B5EF4-FFF2-40B4-BE49-F238E27FC236}">
                <a16:creationId xmlns:a16="http://schemas.microsoft.com/office/drawing/2014/main" id="{172C46BE-E194-E045-9D7D-EBA70E155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090" y="245888"/>
            <a:ext cx="38481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OURS AT JEFFERSON LAB | Jefferson Lab">
            <a:hlinkClick r:id="rId4"/>
            <a:extLst>
              <a:ext uri="{FF2B5EF4-FFF2-40B4-BE49-F238E27FC236}">
                <a16:creationId xmlns:a16="http://schemas.microsoft.com/office/drawing/2014/main" id="{F7AA0D29-8548-364D-AE9E-FD93DF36E8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434" y="4146923"/>
            <a:ext cx="7469488" cy="211400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Jefferson Lab Announces Free Open House - March 2022">
            <a:hlinkClick r:id="rId6"/>
            <a:extLst>
              <a:ext uri="{FF2B5EF4-FFF2-40B4-BE49-F238E27FC236}">
                <a16:creationId xmlns:a16="http://schemas.microsoft.com/office/drawing/2014/main" id="{F459EC37-290F-0145-AFB8-FF4B211EB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6299" y="990511"/>
            <a:ext cx="3060700" cy="22987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Jefferson Lab Offers Free Science Camp for Deaf and Hard-of-Hearing Students  | Department of Energy">
            <a:hlinkClick r:id="rId8"/>
            <a:extLst>
              <a:ext uri="{FF2B5EF4-FFF2-40B4-BE49-F238E27FC236}">
                <a16:creationId xmlns:a16="http://schemas.microsoft.com/office/drawing/2014/main" id="{951475E8-51DC-D84A-B91D-5590B5BD3C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2818" y="2510479"/>
            <a:ext cx="3216372" cy="214424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Jefferson Lab Sets Date for 2022 Open House Event | Jefferson Lab">
            <a:hlinkClick r:id="rId10"/>
            <a:extLst>
              <a:ext uri="{FF2B5EF4-FFF2-40B4-BE49-F238E27FC236}">
                <a16:creationId xmlns:a16="http://schemas.microsoft.com/office/drawing/2014/main" id="{62502C17-419F-5742-A914-43D85001D2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55726" y="3853414"/>
            <a:ext cx="3611273" cy="2407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660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DD347-EDB9-4428-AFE7-2D3F9FB8736C}"/>
              </a:ext>
            </a:extLst>
          </p:cNvPr>
          <p:cNvSpPr>
            <a:spLocks noGrp="1"/>
          </p:cNvSpPr>
          <p:nvPr>
            <p:ph type="title"/>
          </p:nvPr>
        </p:nvSpPr>
        <p:spPr>
          <a:xfrm>
            <a:off x="411892" y="165610"/>
            <a:ext cx="11285837" cy="487490"/>
          </a:xfrm>
        </p:spPr>
        <p:txBody>
          <a:bodyPr>
            <a:normAutofit/>
          </a:bodyPr>
          <a:lstStyle/>
          <a:p>
            <a:r>
              <a:rPr lang="en-US" sz="2800" dirty="0"/>
              <a:t>PAC Approved Experiments </a:t>
            </a:r>
            <a:r>
              <a:rPr lang="en-US" sz="2000" b="0" dirty="0"/>
              <a:t>(status February 7, 2022)</a:t>
            </a:r>
            <a:endParaRPr lang="en-US" sz="2800" b="0" dirty="0"/>
          </a:p>
        </p:txBody>
      </p:sp>
      <p:sp>
        <p:nvSpPr>
          <p:cNvPr id="5" name="Slide Number Placeholder 4">
            <a:extLst>
              <a:ext uri="{FF2B5EF4-FFF2-40B4-BE49-F238E27FC236}">
                <a16:creationId xmlns:a16="http://schemas.microsoft.com/office/drawing/2014/main" id="{647DA121-3C5D-4841-A231-DABF1BD9986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6" name="Table 5">
            <a:extLst>
              <a:ext uri="{FF2B5EF4-FFF2-40B4-BE49-F238E27FC236}">
                <a16:creationId xmlns:a16="http://schemas.microsoft.com/office/drawing/2014/main" id="{FA6AB3B2-28A5-408C-8780-358E2FC7CE6A}"/>
              </a:ext>
            </a:extLst>
          </p:cNvPr>
          <p:cNvGraphicFramePr>
            <a:graphicFrameLocks noGrp="1"/>
          </p:cNvGraphicFramePr>
          <p:nvPr>
            <p:extLst>
              <p:ext uri="{D42A27DB-BD31-4B8C-83A1-F6EECF244321}">
                <p14:modId xmlns:p14="http://schemas.microsoft.com/office/powerpoint/2010/main" val="2405596335"/>
              </p:ext>
            </p:extLst>
          </p:nvPr>
        </p:nvGraphicFramePr>
        <p:xfrm>
          <a:off x="500047" y="969014"/>
          <a:ext cx="11034457" cy="4517386"/>
        </p:xfrm>
        <a:graphic>
          <a:graphicData uri="http://schemas.openxmlformats.org/drawingml/2006/table">
            <a:tbl>
              <a:tblPr/>
              <a:tblGrid>
                <a:gridCol w="5618772">
                  <a:extLst>
                    <a:ext uri="{9D8B030D-6E8A-4147-A177-3AD203B41FA5}">
                      <a16:colId xmlns:a16="http://schemas.microsoft.com/office/drawing/2014/main" val="232305082"/>
                    </a:ext>
                  </a:extLst>
                </a:gridCol>
                <a:gridCol w="1083137">
                  <a:extLst>
                    <a:ext uri="{9D8B030D-6E8A-4147-A177-3AD203B41FA5}">
                      <a16:colId xmlns:a16="http://schemas.microsoft.com/office/drawing/2014/main" val="127404121"/>
                    </a:ext>
                  </a:extLst>
                </a:gridCol>
                <a:gridCol w="1083137">
                  <a:extLst>
                    <a:ext uri="{9D8B030D-6E8A-4147-A177-3AD203B41FA5}">
                      <a16:colId xmlns:a16="http://schemas.microsoft.com/office/drawing/2014/main" val="25967306"/>
                    </a:ext>
                  </a:extLst>
                </a:gridCol>
                <a:gridCol w="1083137">
                  <a:extLst>
                    <a:ext uri="{9D8B030D-6E8A-4147-A177-3AD203B41FA5}">
                      <a16:colId xmlns:a16="http://schemas.microsoft.com/office/drawing/2014/main" val="4225365235"/>
                    </a:ext>
                  </a:extLst>
                </a:gridCol>
                <a:gridCol w="1083137">
                  <a:extLst>
                    <a:ext uri="{9D8B030D-6E8A-4147-A177-3AD203B41FA5}">
                      <a16:colId xmlns:a16="http://schemas.microsoft.com/office/drawing/2014/main" val="3458787766"/>
                    </a:ext>
                  </a:extLst>
                </a:gridCol>
                <a:gridCol w="1083137">
                  <a:extLst>
                    <a:ext uri="{9D8B030D-6E8A-4147-A177-3AD203B41FA5}">
                      <a16:colId xmlns:a16="http://schemas.microsoft.com/office/drawing/2014/main" val="1675062739"/>
                    </a:ext>
                  </a:extLst>
                </a:gridCol>
              </a:tblGrid>
              <a:tr h="428259">
                <a:tc>
                  <a:txBody>
                    <a:bodyPr/>
                    <a:lstStyle/>
                    <a:p>
                      <a:pPr algn="ctr" fontAlgn="ctr"/>
                      <a:r>
                        <a:rPr lang="en-US" sz="1600" b="1" i="0" u="none" strike="noStrike" dirty="0">
                          <a:solidFill>
                            <a:srgbClr val="000000"/>
                          </a:solidFill>
                          <a:effectLst/>
                          <a:latin typeface="Arial" panose="020B0604020202020204" pitchFamily="34" charset="0"/>
                          <a:cs typeface="Arial" panose="020B0604020202020204" pitchFamily="34" charset="0"/>
                        </a:rPr>
                        <a:t>Topic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dirty="0">
                          <a:solidFill>
                            <a:srgbClr val="000000"/>
                          </a:solidFill>
                          <a:effectLst/>
                          <a:latin typeface="Arial" panose="020B0604020202020204" pitchFamily="34" charset="0"/>
                          <a:cs typeface="Arial" panose="020B0604020202020204" pitchFamily="34" charset="0"/>
                        </a:rPr>
                        <a:t>Hall 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Hall 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Hall 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Hall 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12343965"/>
                  </a:ext>
                </a:extLst>
              </a:tr>
              <a:tr h="428259">
                <a:tc>
                  <a:txBody>
                    <a:bodyPr/>
                    <a:lstStyle/>
                    <a:p>
                      <a:pPr algn="l" fontAlgn="ctr"/>
                      <a:r>
                        <a:rPr lang="en-US" sz="1400" b="0" i="0" u="none" strike="noStrike" dirty="0">
                          <a:solidFill>
                            <a:srgbClr val="000000"/>
                          </a:solidFill>
                          <a:effectLst/>
                          <a:latin typeface="Arial" panose="020B0604020202020204" pitchFamily="34" charset="0"/>
                          <a:cs typeface="Arial" panose="020B0604020202020204" pitchFamily="34" charset="0"/>
                        </a:rPr>
                        <a:t>  Hadron spectra as probes of QCD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defTabSz="973138" fontAlgn="ctr">
                        <a:tabLst>
                          <a:tab pos="628650" algn="l"/>
                          <a:tab pos="973138" algn="l"/>
                        </a:tabLst>
                      </a:pPr>
                      <a:r>
                        <a:rPr lang="en-US" sz="1600" b="0" i="0" u="none" strike="noStrike">
                          <a:solidFill>
                            <a:srgbClr val="000000"/>
                          </a:solidFill>
                          <a:effectLst/>
                          <a:latin typeface="Arial" panose="020B0604020202020204" pitchFamily="34" charset="0"/>
                          <a:cs typeface="Arial" panose="020B0604020202020204" pitchFamily="34" charset="0"/>
                        </a:rPr>
                        <a:t>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panose="020B0604020202020204" pitchFamily="34" charset="0"/>
                          <a:cs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panose="020B0604020202020204" pitchFamily="34" charset="0"/>
                          <a:cs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panose="020B0604020202020204" pitchFamily="34" charset="0"/>
                          <a:cs typeface="Arial" panose="020B060402020202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029552378"/>
                  </a:ext>
                </a:extLst>
              </a:tr>
              <a:tr h="428259">
                <a:tc>
                  <a:txBody>
                    <a:bodyPr/>
                    <a:lstStyle/>
                    <a:p>
                      <a:pPr algn="l" fontAlgn="ctr"/>
                      <a:r>
                        <a:rPr lang="en-US" sz="1400" b="0" i="0" u="none" strike="noStrike" dirty="0">
                          <a:solidFill>
                            <a:srgbClr val="000000"/>
                          </a:solidFill>
                          <a:effectLst/>
                          <a:latin typeface="Arial" panose="020B0604020202020204" pitchFamily="34" charset="0"/>
                          <a:cs typeface="Arial" panose="020B0604020202020204" pitchFamily="34" charset="0"/>
                        </a:rPr>
                        <a:t>  Transverse structure of the hadrons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panose="020B0604020202020204" pitchFamily="34" charset="0"/>
                          <a:cs typeface="Arial" panose="020B060402020202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panose="020B0604020202020204" pitchFamily="34" charset="0"/>
                          <a:cs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panose="020B0604020202020204" pitchFamily="34" charset="0"/>
                          <a:cs typeface="Arial" panose="020B060402020202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701726058"/>
                  </a:ext>
                </a:extLst>
              </a:tr>
              <a:tr h="428259">
                <a:tc>
                  <a:txBody>
                    <a:bodyPr/>
                    <a:lstStyle/>
                    <a:p>
                      <a:pPr algn="l" fontAlgn="ctr"/>
                      <a:r>
                        <a:rPr lang="en-US" sz="1400" b="0" i="0" u="none" strike="noStrike" dirty="0">
                          <a:solidFill>
                            <a:srgbClr val="000000"/>
                          </a:solidFill>
                          <a:effectLst/>
                          <a:latin typeface="Arial" panose="020B0604020202020204" pitchFamily="34" charset="0"/>
                          <a:cs typeface="Arial" panose="020B0604020202020204" pitchFamily="34" charset="0"/>
                        </a:rPr>
                        <a:t>  Longitudinal structure of the hadrons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panose="020B0604020202020204" pitchFamily="34" charset="0"/>
                          <a:cs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panose="020B0604020202020204" pitchFamily="34" charset="0"/>
                          <a:cs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panose="020B0604020202020204" pitchFamily="34" charset="0"/>
                          <a:cs typeface="Arial" panose="020B060402020202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42512671"/>
                  </a:ext>
                </a:extLst>
              </a:tr>
              <a:tr h="428259">
                <a:tc>
                  <a:txBody>
                    <a:bodyPr/>
                    <a:lstStyle/>
                    <a:p>
                      <a:pPr algn="l" fontAlgn="ctr"/>
                      <a:r>
                        <a:rPr lang="en-US" sz="1400" b="0" i="0" u="none" strike="noStrike" dirty="0">
                          <a:solidFill>
                            <a:srgbClr val="000000"/>
                          </a:solidFill>
                          <a:effectLst/>
                          <a:latin typeface="Arial" panose="020B0604020202020204" pitchFamily="34" charset="0"/>
                          <a:cs typeface="Arial" panose="020B0604020202020204" pitchFamily="34" charset="0"/>
                        </a:rPr>
                        <a:t>  3D structure of the hadrons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panose="020B0604020202020204" pitchFamily="34" charset="0"/>
                          <a:cs typeface="Arial" panose="020B0604020202020204" pitchFamily="34"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891213242"/>
                  </a:ext>
                </a:extLst>
              </a:tr>
              <a:tr h="428259">
                <a:tc>
                  <a:txBody>
                    <a:bodyPr/>
                    <a:lstStyle/>
                    <a:p>
                      <a:pPr algn="l" fontAlgn="ctr"/>
                      <a:r>
                        <a:rPr lang="en-US" sz="1400" b="0" i="0" u="none" strike="noStrike" dirty="0">
                          <a:solidFill>
                            <a:srgbClr val="000000"/>
                          </a:solidFill>
                          <a:effectLst/>
                          <a:latin typeface="Arial" panose="020B0604020202020204" pitchFamily="34" charset="0"/>
                          <a:cs typeface="Arial" panose="020B0604020202020204" pitchFamily="34" charset="0"/>
                        </a:rPr>
                        <a:t>  Hadrons and cold nuclear matter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851051206"/>
                  </a:ext>
                </a:extLst>
              </a:tr>
              <a:tr h="582842">
                <a:tc>
                  <a:txBody>
                    <a:bodyPr/>
                    <a:lstStyle/>
                    <a:p>
                      <a:pPr algn="l" fontAlgn="ctr"/>
                      <a:r>
                        <a:rPr lang="en-US" sz="1400" b="0" i="0" u="none" strike="noStrike" dirty="0">
                          <a:solidFill>
                            <a:srgbClr val="000000"/>
                          </a:solidFill>
                          <a:effectLst/>
                          <a:latin typeface="Arial" panose="020B0604020202020204" pitchFamily="34" charset="0"/>
                          <a:cs typeface="Arial" panose="020B0604020202020204" pitchFamily="34" charset="0"/>
                        </a:rPr>
                        <a:t>  Low-energy tests of the Standard Model and Fundamental   Symmetries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panose="020B0604020202020204" pitchFamily="34" charset="0"/>
                          <a:cs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panose="020B0604020202020204" pitchFamily="34" charset="0"/>
                          <a:cs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20339982"/>
                  </a:ext>
                </a:extLst>
              </a:tr>
              <a:tr h="428259">
                <a:tc>
                  <a:txBody>
                    <a:bodyPr/>
                    <a:lstStyle/>
                    <a:p>
                      <a:pPr algn="l" fontAlgn="ctr"/>
                      <a:r>
                        <a:rPr lang="en-US" sz="1400" b="1" i="0" u="none" strike="noStrike" dirty="0">
                          <a:solidFill>
                            <a:srgbClr val="000000"/>
                          </a:solidFill>
                          <a:effectLst/>
                          <a:latin typeface="Arial" panose="020B0604020202020204" pitchFamily="34" charset="0"/>
                          <a:cs typeface="Arial" panose="020B0604020202020204" pitchFamily="34" charset="0"/>
                        </a:rPr>
                        <a:t>  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27.5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panose="020B0604020202020204" pitchFamily="34" charset="0"/>
                          <a:cs typeface="Arial" panose="020B060402020202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25.5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986392541"/>
                  </a:ext>
                </a:extLst>
              </a:tr>
              <a:tr h="254236">
                <a:tc>
                  <a:txBody>
                    <a:bodyPr/>
                    <a:lstStyle/>
                    <a:p>
                      <a:pPr algn="l" fontAlgn="ctr"/>
                      <a:r>
                        <a:rPr lang="en-US" sz="1400" b="1" i="0" u="none" strike="noStrike" dirty="0">
                          <a:solidFill>
                            <a:srgbClr val="000000"/>
                          </a:solidFill>
                          <a:effectLst/>
                          <a:latin typeface="Arial" panose="020B0604020202020204" pitchFamily="34" charset="0"/>
                          <a:cs typeface="Arial" panose="020B0604020202020204" pitchFamily="34" charset="0"/>
                        </a:rPr>
                        <a:t>  Total Experiments Completed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11.0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10.5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32.2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876776628"/>
                  </a:ext>
                </a:extLst>
              </a:tr>
              <a:tr h="254236">
                <a:tc>
                  <a:txBody>
                    <a:bodyPr/>
                    <a:lstStyle/>
                    <a:p>
                      <a:pPr algn="l" fontAlgn="ctr"/>
                      <a:r>
                        <a:rPr lang="en-US" sz="1400" b="1" i="0" u="none" strike="noStrike" dirty="0">
                          <a:solidFill>
                            <a:srgbClr val="000000"/>
                          </a:solidFill>
                          <a:effectLst/>
                          <a:latin typeface="Arial" panose="020B0604020202020204" pitchFamily="34" charset="0"/>
                          <a:cs typeface="Arial" panose="020B0604020202020204" pitchFamily="34" charset="0"/>
                        </a:rPr>
                        <a:t>  Experiments Removed by Jeopardy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966318149"/>
                  </a:ext>
                </a:extLst>
              </a:tr>
              <a:tr h="428259">
                <a:tc>
                  <a:txBody>
                    <a:bodyPr/>
                    <a:lstStyle/>
                    <a:p>
                      <a:pPr algn="l" fontAlgn="ctr"/>
                      <a:r>
                        <a:rPr lang="en-US" sz="1400" b="1" i="0" u="none" strike="noStrike" dirty="0">
                          <a:solidFill>
                            <a:srgbClr val="000000"/>
                          </a:solidFill>
                          <a:effectLst/>
                          <a:latin typeface="Arial" panose="020B0604020202020204" pitchFamily="34" charset="0"/>
                          <a:cs typeface="Arial" panose="020B0604020202020204" pitchFamily="34" charset="0"/>
                        </a:rPr>
                        <a:t>  Total Experiments Remaining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15.7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14.5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16.8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52.3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26178845"/>
                  </a:ext>
                </a:extLst>
              </a:tr>
            </a:tbl>
          </a:graphicData>
        </a:graphic>
      </p:graphicFrame>
      <p:sp>
        <p:nvSpPr>
          <p:cNvPr id="3" name="TextBox 2">
            <a:extLst>
              <a:ext uri="{FF2B5EF4-FFF2-40B4-BE49-F238E27FC236}">
                <a16:creationId xmlns:a16="http://schemas.microsoft.com/office/drawing/2014/main" id="{22B9BC04-ACAF-CE4B-95D6-88EE5C863870}"/>
              </a:ext>
            </a:extLst>
          </p:cNvPr>
          <p:cNvSpPr txBox="1"/>
          <p:nvPr/>
        </p:nvSpPr>
        <p:spPr>
          <a:xfrm>
            <a:off x="7498080" y="5653702"/>
            <a:ext cx="2886891" cy="707886"/>
          </a:xfrm>
          <a:prstGeom prst="rect">
            <a:avLst/>
          </a:prstGeom>
          <a:noFill/>
        </p:spPr>
        <p:txBody>
          <a:bodyPr wrap="square" rtlCol="0">
            <a:spAutoFit/>
          </a:bodyPr>
          <a:lstStyle/>
          <a:p>
            <a:r>
              <a:rPr lang="en-US" sz="2000" dirty="0"/>
              <a:t>PAC50 approved 5 new experiments in July 2022</a:t>
            </a:r>
          </a:p>
        </p:txBody>
      </p:sp>
      <p:sp>
        <p:nvSpPr>
          <p:cNvPr id="9" name="TextBox 8">
            <a:extLst>
              <a:ext uri="{FF2B5EF4-FFF2-40B4-BE49-F238E27FC236}">
                <a16:creationId xmlns:a16="http://schemas.microsoft.com/office/drawing/2014/main" id="{72C4D6E6-D1DD-3C4A-8C41-9703B1C5E23A}"/>
              </a:ext>
            </a:extLst>
          </p:cNvPr>
          <p:cNvSpPr txBox="1"/>
          <p:nvPr/>
        </p:nvSpPr>
        <p:spPr>
          <a:xfrm>
            <a:off x="2164080" y="5622925"/>
            <a:ext cx="2886891" cy="400110"/>
          </a:xfrm>
          <a:prstGeom prst="rect">
            <a:avLst/>
          </a:prstGeom>
          <a:noFill/>
        </p:spPr>
        <p:txBody>
          <a:bodyPr wrap="square" rtlCol="0">
            <a:spAutoFit/>
          </a:bodyPr>
          <a:lstStyle/>
          <a:p>
            <a:r>
              <a:rPr lang="en-US" sz="2000" dirty="0"/>
              <a:t>Does not include </a:t>
            </a:r>
            <a:r>
              <a:rPr lang="en-US" sz="2000" dirty="0" err="1"/>
              <a:t>SoLID</a:t>
            </a:r>
            <a:endParaRPr lang="en-US" sz="2000" dirty="0"/>
          </a:p>
        </p:txBody>
      </p:sp>
    </p:spTree>
    <p:extLst>
      <p:ext uri="{BB962C8B-B14F-4D97-AF65-F5344CB8AC3E}">
        <p14:creationId xmlns:p14="http://schemas.microsoft.com/office/powerpoint/2010/main" val="2983134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309E9-A4DB-B474-7617-47E03E04BA8D}"/>
              </a:ext>
            </a:extLst>
          </p:cNvPr>
          <p:cNvSpPr>
            <a:spLocks noGrp="1"/>
          </p:cNvSpPr>
          <p:nvPr>
            <p:ph type="title"/>
          </p:nvPr>
        </p:nvSpPr>
        <p:spPr>
          <a:xfrm>
            <a:off x="230935" y="217862"/>
            <a:ext cx="11501908" cy="458587"/>
          </a:xfrm>
        </p:spPr>
        <p:txBody>
          <a:bodyPr>
            <a:normAutofit fontScale="90000"/>
          </a:bodyPr>
          <a:lstStyle/>
          <a:p>
            <a:r>
              <a:rPr lang="en-US" sz="2800" dirty="0"/>
              <a:t>Extended experimental schedule</a:t>
            </a:r>
            <a:endParaRPr lang="en-US" sz="2800" b="0" i="1" dirty="0">
              <a:solidFill>
                <a:schemeClr val="tx1"/>
              </a:solidFill>
            </a:endParaRPr>
          </a:p>
        </p:txBody>
      </p:sp>
      <p:pic>
        <p:nvPicPr>
          <p:cNvPr id="4" name="Picture 3">
            <a:extLst>
              <a:ext uri="{FF2B5EF4-FFF2-40B4-BE49-F238E27FC236}">
                <a16:creationId xmlns:a16="http://schemas.microsoft.com/office/drawing/2014/main" id="{77C07A86-5A5C-A044-9697-C79388F84404}"/>
              </a:ext>
            </a:extLst>
          </p:cNvPr>
          <p:cNvPicPr>
            <a:picLocks noChangeAspect="1"/>
          </p:cNvPicPr>
          <p:nvPr/>
        </p:nvPicPr>
        <p:blipFill>
          <a:blip r:embed="rId2"/>
          <a:stretch>
            <a:fillRect/>
          </a:stretch>
        </p:blipFill>
        <p:spPr>
          <a:xfrm>
            <a:off x="413481" y="781144"/>
            <a:ext cx="8939630" cy="5551900"/>
          </a:xfrm>
          <a:prstGeom prst="rect">
            <a:avLst/>
          </a:prstGeom>
        </p:spPr>
      </p:pic>
      <p:sp>
        <p:nvSpPr>
          <p:cNvPr id="5" name="TextBox 4">
            <a:extLst>
              <a:ext uri="{FF2B5EF4-FFF2-40B4-BE49-F238E27FC236}">
                <a16:creationId xmlns:a16="http://schemas.microsoft.com/office/drawing/2014/main" id="{CE86E120-0E52-654E-B0A0-033134DD5C3A}"/>
              </a:ext>
            </a:extLst>
          </p:cNvPr>
          <p:cNvSpPr txBox="1"/>
          <p:nvPr/>
        </p:nvSpPr>
        <p:spPr>
          <a:xfrm>
            <a:off x="9533912" y="1248758"/>
            <a:ext cx="2290372" cy="4805675"/>
          </a:xfrm>
          <a:prstGeom prst="rect">
            <a:avLst/>
          </a:prstGeom>
          <a:noFill/>
        </p:spPr>
        <p:txBody>
          <a:bodyPr wrap="square" rtlCol="0">
            <a:spAutoFit/>
          </a:bodyPr>
          <a:lstStyle/>
          <a:p>
            <a:pPr>
              <a:lnSpc>
                <a:spcPct val="90000"/>
              </a:lnSpc>
            </a:pPr>
            <a:r>
              <a:rPr lang="en-US" sz="2000" b="1" kern="0" dirty="0">
                <a:solidFill>
                  <a:schemeClr val="accent4">
                    <a:lumMod val="10000"/>
                  </a:schemeClr>
                </a:solidFill>
                <a:latin typeface="Avenir" panose="020B0503020203020204" pitchFamily="34" charset="0"/>
                <a:cs typeface="Arial" pitchFamily="34" charset="0"/>
              </a:rPr>
              <a:t>199 completed experiments to-date (22 full; 22 partial in 12 GeV era) </a:t>
            </a:r>
          </a:p>
          <a:p>
            <a:pPr>
              <a:lnSpc>
                <a:spcPct val="90000"/>
              </a:lnSpc>
            </a:pPr>
            <a:endParaRPr lang="en-US" sz="2000" b="1" kern="0" dirty="0">
              <a:solidFill>
                <a:schemeClr val="accent4">
                  <a:lumMod val="10000"/>
                </a:schemeClr>
              </a:solidFill>
              <a:latin typeface="Avenir" panose="020B0503020203020204" pitchFamily="34" charset="0"/>
              <a:cs typeface="Arial" pitchFamily="34" charset="0"/>
            </a:endParaRPr>
          </a:p>
          <a:p>
            <a:pPr>
              <a:lnSpc>
                <a:spcPct val="90000"/>
              </a:lnSpc>
            </a:pPr>
            <a:r>
              <a:rPr lang="en-US" sz="2000" b="1" kern="0" dirty="0">
                <a:solidFill>
                  <a:schemeClr val="accent4">
                    <a:lumMod val="10000"/>
                  </a:schemeClr>
                </a:solidFill>
                <a:latin typeface="Avenir" panose="020B0503020203020204" pitchFamily="34" charset="0"/>
                <a:cs typeface="Arial" pitchFamily="34" charset="0"/>
              </a:rPr>
              <a:t>57.3 experiments remaining</a:t>
            </a:r>
          </a:p>
          <a:p>
            <a:pPr>
              <a:lnSpc>
                <a:spcPct val="90000"/>
              </a:lnSpc>
            </a:pPr>
            <a:endParaRPr lang="en-US" sz="2000" b="1" kern="0" dirty="0">
              <a:solidFill>
                <a:schemeClr val="accent4">
                  <a:lumMod val="10000"/>
                </a:schemeClr>
              </a:solidFill>
              <a:latin typeface="Avenir" panose="020B0503020203020204" pitchFamily="34" charset="0"/>
              <a:cs typeface="Arial" pitchFamily="34" charset="0"/>
            </a:endParaRPr>
          </a:p>
          <a:p>
            <a:pPr>
              <a:lnSpc>
                <a:spcPct val="90000"/>
              </a:lnSpc>
            </a:pPr>
            <a:r>
              <a:rPr lang="en-US" sz="2000" b="1" kern="0" dirty="0">
                <a:solidFill>
                  <a:schemeClr val="accent4">
                    <a:lumMod val="10000"/>
                  </a:schemeClr>
                </a:solidFill>
                <a:latin typeface="Avenir" panose="020B0503020203020204" pitchFamily="34" charset="0"/>
                <a:cs typeface="Arial" pitchFamily="34" charset="0"/>
              </a:rPr>
              <a:t>~8 years at ~30 weeks/year</a:t>
            </a:r>
          </a:p>
          <a:p>
            <a:pPr>
              <a:lnSpc>
                <a:spcPct val="90000"/>
              </a:lnSpc>
            </a:pPr>
            <a:endParaRPr lang="en-US" sz="2000" b="1" kern="0" dirty="0">
              <a:solidFill>
                <a:schemeClr val="accent4">
                  <a:lumMod val="10000"/>
                </a:schemeClr>
              </a:solidFill>
              <a:latin typeface="Avenir" panose="020B0503020203020204" pitchFamily="34" charset="0"/>
              <a:cs typeface="Arial" pitchFamily="34" charset="0"/>
            </a:endParaRPr>
          </a:p>
          <a:p>
            <a:pPr>
              <a:lnSpc>
                <a:spcPct val="90000"/>
              </a:lnSpc>
            </a:pPr>
            <a:r>
              <a:rPr lang="en-US" sz="2000" b="1" kern="0" dirty="0">
                <a:solidFill>
                  <a:schemeClr val="accent4">
                    <a:lumMod val="10000"/>
                  </a:schemeClr>
                </a:solidFill>
                <a:latin typeface="Avenir" panose="020B0503020203020204" pitchFamily="34" charset="0"/>
                <a:cs typeface="Arial" pitchFamily="34" charset="0"/>
              </a:rPr>
              <a:t>…not including </a:t>
            </a:r>
            <a:r>
              <a:rPr lang="en-US" sz="2000" b="1" kern="0" dirty="0" err="1">
                <a:solidFill>
                  <a:schemeClr val="accent4">
                    <a:lumMod val="10000"/>
                  </a:schemeClr>
                </a:solidFill>
                <a:latin typeface="Avenir" panose="020B0503020203020204" pitchFamily="34" charset="0"/>
                <a:cs typeface="Arial" pitchFamily="34" charset="0"/>
              </a:rPr>
              <a:t>SoLID</a:t>
            </a:r>
            <a:endParaRPr lang="en-US" sz="2000" b="1" kern="0" dirty="0">
              <a:solidFill>
                <a:schemeClr val="accent4">
                  <a:lumMod val="10000"/>
                </a:schemeClr>
              </a:solidFill>
              <a:latin typeface="Avenir" panose="020B0503020203020204" pitchFamily="34" charset="0"/>
              <a:cs typeface="Arial" pitchFamily="34" charset="0"/>
            </a:endParaRPr>
          </a:p>
          <a:p>
            <a:pPr>
              <a:lnSpc>
                <a:spcPct val="90000"/>
              </a:lnSpc>
            </a:pPr>
            <a:endParaRPr lang="en-US" sz="2000" b="1" kern="0" dirty="0">
              <a:solidFill>
                <a:schemeClr val="accent4">
                  <a:lumMod val="10000"/>
                </a:schemeClr>
              </a:solidFill>
              <a:latin typeface="Avenir" panose="020B0503020203020204" pitchFamily="34" charset="0"/>
              <a:cs typeface="Arial" pitchFamily="34" charset="0"/>
            </a:endParaRPr>
          </a:p>
          <a:p>
            <a:pPr>
              <a:lnSpc>
                <a:spcPct val="90000"/>
              </a:lnSpc>
            </a:pPr>
            <a:r>
              <a:rPr lang="en-US" sz="2000" b="1" kern="0" dirty="0">
                <a:solidFill>
                  <a:schemeClr val="accent4">
                    <a:lumMod val="10000"/>
                  </a:schemeClr>
                </a:solidFill>
                <a:latin typeface="Avenir" panose="020B0503020203020204" pitchFamily="34" charset="0"/>
                <a:cs typeface="Arial" pitchFamily="34" charset="0"/>
              </a:rPr>
              <a:t>…not including new proposals</a:t>
            </a:r>
            <a:endParaRPr lang="en-US" sz="2000" b="1" dirty="0"/>
          </a:p>
        </p:txBody>
      </p:sp>
    </p:spTree>
    <p:extLst>
      <p:ext uri="{BB962C8B-B14F-4D97-AF65-F5344CB8AC3E}">
        <p14:creationId xmlns:p14="http://schemas.microsoft.com/office/powerpoint/2010/main" val="4255614560"/>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244</TotalTime>
  <Words>2219</Words>
  <Application>Microsoft Macintosh PowerPoint</Application>
  <PresentationFormat>Widescreen</PresentationFormat>
  <Paragraphs>347</Paragraphs>
  <Slides>26</Slides>
  <Notes>1</Notes>
  <HiddenSlides>0</HiddenSlides>
  <MMClips>0</MMClips>
  <ScaleCrop>false</ScaleCrop>
  <HeadingPairs>
    <vt:vector size="8" baseType="variant">
      <vt:variant>
        <vt:lpstr>Fonts Used</vt:lpstr>
      </vt:variant>
      <vt:variant>
        <vt:i4>23</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52" baseType="lpstr">
      <vt:lpstr>Brush Script MT</vt:lpstr>
      <vt:lpstr>ＭＳ Ｐゴシック</vt:lpstr>
      <vt:lpstr>PingFangSC-Regular</vt:lpstr>
      <vt:lpstr>ヒラギノ角ゴ ProN W3</vt:lpstr>
      <vt:lpstr>.PingFangSC-Regular</vt:lpstr>
      <vt:lpstr>Arial</vt:lpstr>
      <vt:lpstr>Arial Narrow</vt:lpstr>
      <vt:lpstr>Avenir</vt:lpstr>
      <vt:lpstr>Bookman Old Style</vt:lpstr>
      <vt:lpstr>Bradley Hand</vt:lpstr>
      <vt:lpstr>Calibri</vt:lpstr>
      <vt:lpstr>Calibri Light</vt:lpstr>
      <vt:lpstr>Cambria Math</vt:lpstr>
      <vt:lpstr>DejaVu Sans</vt:lpstr>
      <vt:lpstr>Gill Sans</vt:lpstr>
      <vt:lpstr>Helvetica</vt:lpstr>
      <vt:lpstr>Marker Felt</vt:lpstr>
      <vt:lpstr>Palatino</vt:lpstr>
      <vt:lpstr>Symbol</vt:lpstr>
      <vt:lpstr>System Font Regular</vt:lpstr>
      <vt:lpstr>Times</vt:lpstr>
      <vt:lpstr>Times New Roman</vt:lpstr>
      <vt:lpstr>Trebuchet MS</vt:lpstr>
      <vt:lpstr>Office Theme</vt:lpstr>
      <vt:lpstr>1_Office Theme</vt:lpstr>
      <vt:lpstr>Equation</vt:lpstr>
      <vt:lpstr>Scope and Science of the 12 GeV Program</vt:lpstr>
      <vt:lpstr>PowerPoint Presentation</vt:lpstr>
      <vt:lpstr>PowerPoint Presentation</vt:lpstr>
      <vt:lpstr>PowerPoint Presentation</vt:lpstr>
      <vt:lpstr>PowerPoint Presentation</vt:lpstr>
      <vt:lpstr>Jefferson Lab – because there’s quite a lot we don’t know!</vt:lpstr>
      <vt:lpstr>A premiere training ground for nuclear science</vt:lpstr>
      <vt:lpstr>PAC Approved Experiments (status February 7, 2022)</vt:lpstr>
      <vt:lpstr>Extended experimental schedule</vt:lpstr>
      <vt:lpstr>Scientific Program at the Luminosity Frontier</vt:lpstr>
      <vt:lpstr>Recent Results - examples</vt:lpstr>
      <vt:lpstr>F2n/F2p – keen discriminator of fundamental models</vt:lpstr>
      <vt:lpstr>PREX and CREX are in tension with theory</vt:lpstr>
      <vt:lpstr>CLAS12 provides first-ever measurements</vt:lpstr>
      <vt:lpstr>New nuclear data challenge theory</vt:lpstr>
      <vt:lpstr>Hall D </vt:lpstr>
      <vt:lpstr>Upcoming Program - examples</vt:lpstr>
      <vt:lpstr>SBS measures form factors at unprecendented Q2</vt:lpstr>
      <vt:lpstr>MOLLER – World leading measurement of APV</vt:lpstr>
      <vt:lpstr>PowerPoint Presentation</vt:lpstr>
      <vt:lpstr>Comprehensive program of nucleon spin and 3D structure – and more!</vt:lpstr>
      <vt:lpstr>Pion electroproduction signals transition to pQCD</vt:lpstr>
      <vt:lpstr>Continue path towards exotic searches: a_2 (1320)</vt:lpstr>
      <vt:lpstr>PowerPoint Presentation</vt:lpstr>
      <vt:lpstr>One last note – technical synergies   </vt:lpstr>
      <vt:lpstr>LRP Preparation…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49</cp:revision>
  <dcterms:created xsi:type="dcterms:W3CDTF">2022-08-26T03:34:24Z</dcterms:created>
  <dcterms:modified xsi:type="dcterms:W3CDTF">2022-08-26T17:47:16Z</dcterms:modified>
</cp:coreProperties>
</file>