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93" r:id="rId5"/>
    <p:sldMasterId id="2147483715" r:id="rId6"/>
  </p:sldMasterIdLst>
  <p:notesMasterIdLst>
    <p:notesMasterId r:id="rId25"/>
  </p:notesMasterIdLst>
  <p:sldIdLst>
    <p:sldId id="256" r:id="rId7"/>
    <p:sldId id="640" r:id="rId8"/>
    <p:sldId id="642" r:id="rId9"/>
    <p:sldId id="641" r:id="rId10"/>
    <p:sldId id="639" r:id="rId11"/>
    <p:sldId id="281" r:id="rId12"/>
    <p:sldId id="279" r:id="rId13"/>
    <p:sldId id="267" r:id="rId14"/>
    <p:sldId id="633" r:id="rId15"/>
    <p:sldId id="274" r:id="rId16"/>
    <p:sldId id="636" r:id="rId17"/>
    <p:sldId id="634" r:id="rId18"/>
    <p:sldId id="638" r:id="rId19"/>
    <p:sldId id="635" r:id="rId20"/>
    <p:sldId id="637" r:id="rId21"/>
    <p:sldId id="269" r:id="rId22"/>
    <p:sldId id="258" r:id="rId23"/>
    <p:sldId id="450" r:id="rId2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9933"/>
    <a:srgbClr val="3283AA"/>
    <a:srgbClr val="F2F2F2"/>
    <a:srgbClr val="3289B9"/>
    <a:srgbClr val="9ECBE1"/>
    <a:srgbClr val="9ED6E1"/>
    <a:srgbClr val="9ADAF6"/>
    <a:srgbClr val="9ACFE7"/>
    <a:srgbClr val="9ACF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72" autoAdjust="0"/>
    <p:restoredTop sz="96301" autoAdjust="0"/>
  </p:normalViewPr>
  <p:slideViewPr>
    <p:cSldViewPr snapToGrid="0" snapToObjects="1">
      <p:cViewPr varScale="1">
        <p:scale>
          <a:sx n="97" d="100"/>
          <a:sy n="97" d="100"/>
        </p:scale>
        <p:origin x="224" y="864"/>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112" d="100"/>
        <a:sy n="112"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NP Funding FY23 PBR</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8487376581526763"/>
          <c:y val="0.13491081481721492"/>
          <c:w val="0.54716297974140027"/>
          <c:h val="0.82972596414771849"/>
        </c:manualLayout>
      </c:layout>
      <c:pieChart>
        <c:varyColors val="1"/>
        <c:ser>
          <c:idx val="0"/>
          <c:order val="0"/>
          <c:dPt>
            <c:idx val="0"/>
            <c:bubble3D val="0"/>
            <c:spPr>
              <a:solidFill>
                <a:schemeClr val="accent1">
                  <a:shade val="5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39B-EA4A-BBF5-85D603F4A8CD}"/>
              </c:ext>
            </c:extLst>
          </c:dPt>
          <c:dPt>
            <c:idx val="1"/>
            <c:bubble3D val="0"/>
            <c:spPr>
              <a:solidFill>
                <a:schemeClr val="accent1">
                  <a:shade val="8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39B-EA4A-BBF5-85D603F4A8CD}"/>
              </c:ext>
            </c:extLst>
          </c:dPt>
          <c:dPt>
            <c:idx val="2"/>
            <c:bubble3D val="0"/>
            <c:spPr>
              <a:solidFill>
                <a:schemeClr val="accent1">
                  <a:tint val="8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39B-EA4A-BBF5-85D603F4A8CD}"/>
              </c:ext>
            </c:extLst>
          </c:dPt>
          <c:dPt>
            <c:idx val="3"/>
            <c:bubble3D val="0"/>
            <c:spPr>
              <a:solidFill>
                <a:schemeClr val="accent1">
                  <a:tint val="5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39B-EA4A-BBF5-85D603F4A8C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Sheet1!$B$10:$B$13</c:f>
              <c:strCache>
                <c:ptCount val="4"/>
                <c:pt idx="0">
                  <c:v>Operations</c:v>
                </c:pt>
                <c:pt idx="1">
                  <c:v>Research</c:v>
                </c:pt>
                <c:pt idx="2">
                  <c:v>Projects</c:v>
                </c:pt>
                <c:pt idx="3">
                  <c:v>Construction</c:v>
                </c:pt>
              </c:strCache>
            </c:strRef>
          </c:cat>
          <c:val>
            <c:numRef>
              <c:f>Sheet1!$C$10:$C$13</c:f>
              <c:numCache>
                <c:formatCode>General</c:formatCode>
                <c:ptCount val="4"/>
                <c:pt idx="0">
                  <c:v>460.7</c:v>
                </c:pt>
                <c:pt idx="1">
                  <c:v>224.6</c:v>
                </c:pt>
                <c:pt idx="2">
                  <c:v>33.9</c:v>
                </c:pt>
                <c:pt idx="3">
                  <c:v>20</c:v>
                </c:pt>
              </c:numCache>
            </c:numRef>
          </c:val>
          <c:extLst>
            <c:ext xmlns:c16="http://schemas.microsoft.com/office/drawing/2014/chart" uri="{C3380CC4-5D6E-409C-BE32-E72D297353CC}">
              <c16:uniqueId val="{00000008-739B-EA4A-BBF5-85D603F4A8C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4907908247284494"/>
          <c:y val="0.22798240799993522"/>
          <c:w val="0.24890021572514984"/>
          <c:h val="0.6210492928368340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F8F3527-BB28-884B-A511-C22C3DCF5453}" type="datetimeFigureOut">
              <a:rPr lang="en-US" smtClean="0"/>
              <a:t>8/26/22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4142820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4</a:t>
            </a:fld>
            <a:endParaRPr lang="en-US"/>
          </a:p>
        </p:txBody>
      </p:sp>
    </p:spTree>
    <p:extLst>
      <p:ext uri="{BB962C8B-B14F-4D97-AF65-F5344CB8AC3E}">
        <p14:creationId xmlns:p14="http://schemas.microsoft.com/office/powerpoint/2010/main" val="1951638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12</a:t>
            </a:fld>
            <a:endParaRPr lang="en-US"/>
          </a:p>
        </p:txBody>
      </p:sp>
    </p:spTree>
    <p:extLst>
      <p:ext uri="{BB962C8B-B14F-4D97-AF65-F5344CB8AC3E}">
        <p14:creationId xmlns:p14="http://schemas.microsoft.com/office/powerpoint/2010/main" val="1164039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14</a:t>
            </a:fld>
            <a:endParaRPr lang="en-US"/>
          </a:p>
        </p:txBody>
      </p:sp>
    </p:spTree>
    <p:extLst>
      <p:ext uri="{BB962C8B-B14F-4D97-AF65-F5344CB8AC3E}">
        <p14:creationId xmlns:p14="http://schemas.microsoft.com/office/powerpoint/2010/main" val="4289152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E5476-0922-4945-A590-D722B97F9DFD}" type="slidenum">
              <a:rPr lang="en-US" smtClean="0"/>
              <a:t>16</a:t>
            </a:fld>
            <a:endParaRPr lang="en-US"/>
          </a:p>
        </p:txBody>
      </p:sp>
    </p:spTree>
    <p:extLst>
      <p:ext uri="{BB962C8B-B14F-4D97-AF65-F5344CB8AC3E}">
        <p14:creationId xmlns:p14="http://schemas.microsoft.com/office/powerpoint/2010/main" val="721083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658" y="2942091"/>
            <a:ext cx="4212336" cy="4166616"/>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all"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6776769"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443182" y="5126730"/>
            <a:ext cx="6776769"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7486650" y="1720850"/>
            <a:ext cx="4705350" cy="3840163"/>
          </a:xfrm>
          <a:blipFill>
            <a:blip r:embed="rId7" cstate="email">
              <a:extLst>
                <a:ext uri="{28A0092B-C50C-407E-A947-70E740481C1C}">
                  <a14:useLocalDpi xmlns:a14="http://schemas.microsoft.com/office/drawing/2010/main"/>
                </a:ext>
              </a:extLst>
            </a:blip>
            <a:stretch>
              <a:fillRect/>
            </a:stretch>
          </a:blip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147647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889568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9130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993736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8_Sidebar and logo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678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645011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438580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88225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5917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4033981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Footer Placeholder 3"/>
          <p:cNvSpPr>
            <a:spLocks noGrp="1"/>
          </p:cNvSpPr>
          <p:nvPr>
            <p:ph type="ftr" sz="quarter" idx="11"/>
          </p:nvPr>
        </p:nvSpPr>
        <p:spPr>
          <a:xfrm>
            <a:off x="411893" y="6467336"/>
            <a:ext cx="5223851" cy="311322"/>
          </a:xfrm>
        </p:spPr>
        <p:txBody>
          <a:bodyPr/>
          <a:lstStyle>
            <a:lvl1pPr algn="l">
              <a:defRPr>
                <a:solidFill>
                  <a:schemeClr val="tx1"/>
                </a:solidFill>
              </a:defRPr>
            </a:lvl1pPr>
          </a:lstStyle>
          <a:p>
            <a:r>
              <a:rPr lang="en-US"/>
              <a:t>Long Range Plan background</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ontent with picture (L) green frame">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19" y="1061548"/>
            <a:ext cx="11487913" cy="579645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7192903" y="1061548"/>
            <a:ext cx="4569329" cy="5476412"/>
          </a:xfrm>
        </p:spPr>
        <p:txBody>
          <a:bodyPr/>
          <a:lstStyle/>
          <a:p>
            <a:r>
              <a:rPr lang="en-US"/>
              <a:t>Click icon to add picture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328327"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45878" y="1352479"/>
            <a:ext cx="6569449" cy="1100789"/>
          </a:xfrm>
        </p:spPr>
        <p:txBody>
          <a:bodyPr/>
          <a:lstStyle/>
          <a:p>
            <a:r>
              <a:rPr lang="en-US"/>
              <a:t>Click to edit Master title style</a:t>
            </a:r>
            <a:endParaRPr lang="en-US" dirty="0"/>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60" name="Freeform: Shape 59">
            <a:extLst>
              <a:ext uri="{FF2B5EF4-FFF2-40B4-BE49-F238E27FC236}">
                <a16:creationId xmlns:a16="http://schemas.microsoft.com/office/drawing/2014/main" id="{5A4A8ECE-C685-4987-A5C3-58EECB462B72}"/>
              </a:ext>
            </a:extLst>
          </p:cNvPr>
          <p:cNvSpPr/>
          <p:nvPr/>
        </p:nvSpPr>
        <p:spPr>
          <a:xfrm>
            <a:off x="7192903" y="0"/>
            <a:ext cx="4999097" cy="6537960"/>
          </a:xfrm>
          <a:custGeom>
            <a:avLst/>
            <a:gdLst>
              <a:gd name="connsiteX0" fmla="*/ 0 w 4999097"/>
              <a:gd name="connsiteY0" fmla="*/ 0 h 6537960"/>
              <a:gd name="connsiteX1" fmla="*/ 4999097 w 4999097"/>
              <a:gd name="connsiteY1" fmla="*/ 0 h 6537960"/>
              <a:gd name="connsiteX2" fmla="*/ 4999097 w 4999097"/>
              <a:gd name="connsiteY2" fmla="*/ 6537960 h 6537960"/>
              <a:gd name="connsiteX3" fmla="*/ 4569328 w 4999097"/>
              <a:gd name="connsiteY3" fmla="*/ 6537960 h 6537960"/>
              <a:gd name="connsiteX4" fmla="*/ 4569328 w 4999097"/>
              <a:gd name="connsiteY4" fmla="*/ 1099648 h 6537960"/>
              <a:gd name="connsiteX5" fmla="*/ 0 w 4999097"/>
              <a:gd name="connsiteY5" fmla="*/ 1099648 h 6537960"/>
              <a:gd name="connsiteX6" fmla="*/ 0 w 4999097"/>
              <a:gd name="connsiteY6" fmla="*/ 0 h 653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9097" h="6537960">
                <a:moveTo>
                  <a:pt x="0" y="0"/>
                </a:moveTo>
                <a:lnTo>
                  <a:pt x="4999097" y="0"/>
                </a:lnTo>
                <a:lnTo>
                  <a:pt x="4999097" y="6537960"/>
                </a:lnTo>
                <a:lnTo>
                  <a:pt x="4569328" y="6537960"/>
                </a:lnTo>
                <a:lnTo>
                  <a:pt x="4569328" y="1099648"/>
                </a:lnTo>
                <a:lnTo>
                  <a:pt x="0" y="1099648"/>
                </a:lnTo>
                <a:lnTo>
                  <a:pt x="0" y="0"/>
                </a:lnTo>
                <a:close/>
              </a:path>
            </a:pathLst>
          </a:custGeom>
          <a:solidFill>
            <a:schemeClr val="tx2"/>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500168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ontent with picture (L)">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20" y="1061548"/>
            <a:ext cx="11917681" cy="547641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429769" y="1061548"/>
            <a:ext cx="4569329" cy="5476412"/>
          </a:xfrm>
        </p:spPr>
        <p:txBody>
          <a:bodyPr/>
          <a:lstStyle/>
          <a:p>
            <a:r>
              <a:rPr lang="en-US"/>
              <a:t>Click icon to add picture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5232843"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5254143" y="1352479"/>
            <a:ext cx="6569449" cy="1100789"/>
          </a:xfrm>
        </p:spPr>
        <p:txBody>
          <a:bodyPr/>
          <a:lstStyle/>
          <a:p>
            <a:r>
              <a:rPr lang="en-US"/>
              <a:t>Click to edit Master title style</a:t>
            </a:r>
            <a:endParaRPr lang="en-US" dirty="0"/>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3833975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ontent with picture (R)">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20" y="1061548"/>
            <a:ext cx="11917681" cy="547641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7254263" y="1061548"/>
            <a:ext cx="4569329" cy="5476412"/>
          </a:xfrm>
        </p:spPr>
        <p:txBody>
          <a:bodyPr/>
          <a:lstStyle/>
          <a:p>
            <a:r>
              <a:rPr lang="en-US"/>
              <a:t>Click icon to add picture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295105"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16405" y="1352479"/>
            <a:ext cx="6569449" cy="1100789"/>
          </a:xfrm>
        </p:spPr>
        <p:txBody>
          <a:bodyPr/>
          <a:lstStyle/>
          <a:p>
            <a:r>
              <a:rPr lang="en-US"/>
              <a:t>Click to edit Master title style</a:t>
            </a:r>
            <a:endParaRPr lang="en-US" dirty="0"/>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3840056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759583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22091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00504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387044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8" y="320040"/>
            <a:ext cx="11425236" cy="535531"/>
          </a:xfrm>
        </p:spPr>
        <p:txBody>
          <a:bodyPr/>
          <a:lstStyle/>
          <a:p>
            <a:r>
              <a:rPr lang="en-US"/>
              <a:t>Click to edit Master title style</a:t>
            </a:r>
            <a:endParaRPr lang="en-US" dirty="0"/>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5059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Org chart layout">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2E5A8BBA-9B72-487E-892D-2665BFB5B33F}"/>
              </a:ext>
            </a:extLst>
          </p:cNvPr>
          <p:cNvSpPr txBox="1">
            <a:spLocks/>
          </p:cNvSpPr>
          <p:nvPr userDrawn="1"/>
        </p:nvSpPr>
        <p:spPr>
          <a:xfrm>
            <a:off x="9234363" y="6539307"/>
            <a:ext cx="2743200" cy="267666"/>
          </a:xfrm>
          <a:prstGeom prst="rect">
            <a:avLst/>
          </a:prstGeom>
        </p:spPr>
        <p:txBody>
          <a:bodyPr/>
          <a:lstStyle>
            <a:defPPr>
              <a:defRPr lang="en-US"/>
            </a:defPPr>
            <a:lvl1pPr>
              <a:defRPr sz="1100">
                <a:solidFill>
                  <a:schemeClr val="bg1">
                    <a:lumMod val="75000"/>
                  </a:schemeClr>
                </a:solidFill>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algn="r"/>
            <a:fld id="{967BB7C0-5F74-43CF-AA89-9844B0617CFB}" type="datetimeFigureOut">
              <a:rPr lang="en-US" sz="1000" smtClean="0"/>
              <a:pPr lvl="0" algn="r"/>
              <a:t>8/26/22</a:t>
            </a:fld>
            <a:endParaRPr lang="en-US" sz="1000" dirty="0"/>
          </a:p>
        </p:txBody>
      </p:sp>
      <p:sp>
        <p:nvSpPr>
          <p:cNvPr id="4" name="Rectangle 6">
            <a:extLst>
              <a:ext uri="{FF2B5EF4-FFF2-40B4-BE49-F238E27FC236}">
                <a16:creationId xmlns:a16="http://schemas.microsoft.com/office/drawing/2014/main" id="{56209214-7161-4C5D-93BC-1BEB7104619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5" name="Rectangle 4">
            <a:extLst>
              <a:ext uri="{FF2B5EF4-FFF2-40B4-BE49-F238E27FC236}">
                <a16:creationId xmlns:a16="http://schemas.microsoft.com/office/drawing/2014/main" id="{2C1BFE0C-7357-4DB3-B2D7-391A7D699AA4}"/>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 name="Rectangle 6">
            <a:extLst>
              <a:ext uri="{FF2B5EF4-FFF2-40B4-BE49-F238E27FC236}">
                <a16:creationId xmlns:a16="http://schemas.microsoft.com/office/drawing/2014/main" id="{E0E54EF2-B02F-4006-9A42-C659C6457A2C}"/>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921A9BEC-199A-46CD-B5B9-24DA8B0CC1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2013549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Tree>
    <p:extLst>
      <p:ext uri="{BB962C8B-B14F-4D97-AF65-F5344CB8AC3E}">
        <p14:creationId xmlns:p14="http://schemas.microsoft.com/office/powerpoint/2010/main" val="681920555"/>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658" y="2942091"/>
            <a:ext cx="4212336" cy="4166616"/>
          </a:xfrm>
          <a:prstGeom prst="rect">
            <a:avLst/>
          </a:prstGeom>
        </p:spPr>
      </p:pic>
      <p:pic>
        <p:nvPicPr>
          <p:cNvPr id="11" name="Picture 10"/>
          <p:cNvPicPr>
            <a:picLocks noChangeAspect="1"/>
          </p:cNvPicPr>
          <p:nvPr userDrawn="1"/>
        </p:nvPicPr>
        <p:blipFill>
          <a:blip r:embed="rId3"/>
          <a:stretch>
            <a:fillRect/>
          </a:stretch>
        </p:blipFill>
        <p:spPr>
          <a:xfrm>
            <a:off x="0" y="0"/>
            <a:ext cx="12192000" cy="1282700"/>
          </a:xfrm>
          <a:prstGeom prst="rect">
            <a:avLst/>
          </a:prstGeom>
        </p:spPr>
      </p:pic>
      <p:sp>
        <p:nvSpPr>
          <p:cNvPr id="20" name="Picture Placeholder 19"/>
          <p:cNvSpPr>
            <a:spLocks noGrp="1"/>
          </p:cNvSpPr>
          <p:nvPr>
            <p:ph type="pic" sz="quarter" idx="18"/>
          </p:nvPr>
        </p:nvSpPr>
        <p:spPr>
          <a:xfrm>
            <a:off x="7486650" y="1720850"/>
            <a:ext cx="4705350" cy="3840163"/>
          </a:xfrm>
          <a:blipFill>
            <a:blip r:embed="rId4" cstate="email">
              <a:extLst>
                <a:ext uri="{28A0092B-C50C-407E-A947-70E740481C1C}">
                  <a14:useLocalDpi xmlns:a14="http://schemas.microsoft.com/office/drawing/2010/main"/>
                </a:ext>
              </a:extLst>
            </a:blip>
            <a:stretch>
              <a:fillRect/>
            </a:stretch>
          </a:blipFill>
        </p:spPr>
        <p:txBody>
          <a:bodyPr/>
          <a:lstStyle/>
          <a:p>
            <a:r>
              <a:rPr lang="en-US"/>
              <a:t>Click icon to add picture</a:t>
            </a:r>
          </a:p>
        </p:txBody>
      </p:sp>
      <p:sp>
        <p:nvSpPr>
          <p:cNvPr id="8" name="Text Placeholder 7"/>
          <p:cNvSpPr>
            <a:spLocks noGrp="1"/>
          </p:cNvSpPr>
          <p:nvPr>
            <p:ph type="body" sz="quarter" idx="12" hasCustomPrompt="1"/>
          </p:nvPr>
        </p:nvSpPr>
        <p:spPr>
          <a:xfrm>
            <a:off x="424849" y="5217805"/>
            <a:ext cx="4007384" cy="369887"/>
          </a:xfrm>
        </p:spPr>
        <p:txBody>
          <a:bodyPr>
            <a:noAutofit/>
          </a:bodyPr>
          <a:lstStyle>
            <a:lvl1pPr marL="0" indent="0">
              <a:buNone/>
              <a:defRPr sz="2200" baseline="0">
                <a:solidFill>
                  <a:schemeClr val="accent6"/>
                </a:solidFill>
              </a:defRPr>
            </a:lvl1pPr>
          </a:lstStyle>
          <a:p>
            <a:pPr lvl="0"/>
            <a:r>
              <a:rPr lang="en-US" dirty="0"/>
              <a:t>Name, Title</a:t>
            </a:r>
          </a:p>
        </p:txBody>
      </p:sp>
      <p:sp>
        <p:nvSpPr>
          <p:cNvPr id="5" name="Text Placeholder 4"/>
          <p:cNvSpPr>
            <a:spLocks noGrp="1"/>
          </p:cNvSpPr>
          <p:nvPr>
            <p:ph type="body" sz="quarter" idx="14"/>
          </p:nvPr>
        </p:nvSpPr>
        <p:spPr>
          <a:xfrm>
            <a:off x="424850" y="659732"/>
            <a:ext cx="11383433"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a:t>Edit Master text styles</a:t>
            </a:r>
          </a:p>
        </p:txBody>
      </p:sp>
      <p:sp>
        <p:nvSpPr>
          <p:cNvPr id="7" name="Text Placeholder 6"/>
          <p:cNvSpPr>
            <a:spLocks noGrp="1"/>
          </p:cNvSpPr>
          <p:nvPr>
            <p:ph type="body" sz="quarter" idx="15"/>
          </p:nvPr>
        </p:nvSpPr>
        <p:spPr>
          <a:xfrm>
            <a:off x="424849" y="1750850"/>
            <a:ext cx="64008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p:cNvSpPr>
            <a:spLocks noGrp="1"/>
          </p:cNvSpPr>
          <p:nvPr>
            <p:ph type="body" sz="quarter" idx="16"/>
          </p:nvPr>
        </p:nvSpPr>
        <p:spPr>
          <a:xfrm>
            <a:off x="424850" y="5588001"/>
            <a:ext cx="3865033"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a:t>Edit Master text styles</a:t>
            </a:r>
          </a:p>
        </p:txBody>
      </p:sp>
      <p:pic>
        <p:nvPicPr>
          <p:cNvPr id="13" name="Picture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5" name="Picture 1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16" name="Picture 15"/>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3797898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97460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42145158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691515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91351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4157562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8_Sidebar and logo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879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276826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156403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81168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927370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838200" y="365126"/>
            <a:ext cx="10515600" cy="62341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838199" y="1289786"/>
            <a:ext cx="4953000"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27ABB75E-06AA-224A-A063-5E6695F3B001}"/>
              </a:ext>
            </a:extLst>
          </p:cNvPr>
          <p:cNvSpPr>
            <a:spLocks noGrp="1"/>
          </p:cNvSpPr>
          <p:nvPr>
            <p:ph sz="half" idx="13"/>
          </p:nvPr>
        </p:nvSpPr>
        <p:spPr>
          <a:xfrm>
            <a:off x="6400801" y="1289786"/>
            <a:ext cx="4953000" cy="4665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838199" y="1160585"/>
            <a:ext cx="10515601"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838199" y="6154616"/>
            <a:ext cx="10515601"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7197D05F-C429-4A4B-997A-87F95C296AAE}"/>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Long Range Plan background</a:t>
            </a:r>
            <a:endParaRPr lang="en-US" dirty="0"/>
          </a:p>
        </p:txBody>
      </p:sp>
      <p:sp>
        <p:nvSpPr>
          <p:cNvPr id="12" name="Slide Number Placeholder 5">
            <a:extLst>
              <a:ext uri="{FF2B5EF4-FFF2-40B4-BE49-F238E27FC236}">
                <a16:creationId xmlns:a16="http://schemas.microsoft.com/office/drawing/2014/main" id="{4520590F-87CD-4266-827C-BF81F3D8ABB1}"/>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dirty="0"/>
          </a:p>
        </p:txBody>
      </p:sp>
    </p:spTree>
    <p:extLst>
      <p:ext uri="{BB962C8B-B14F-4D97-AF65-F5344CB8AC3E}">
        <p14:creationId xmlns:p14="http://schemas.microsoft.com/office/powerpoint/2010/main" val="17856713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1268116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ontent with picture (L) green frame">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19" y="1061548"/>
            <a:ext cx="11487913" cy="579645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7192903" y="1061548"/>
            <a:ext cx="4569329" cy="5476412"/>
          </a:xfrm>
        </p:spPr>
        <p:txBody>
          <a:bodyPr/>
          <a:lstStyle/>
          <a:p>
            <a:r>
              <a:rPr lang="en-US"/>
              <a:t>Click icon to add picture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328327"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45878" y="1352479"/>
            <a:ext cx="6569449" cy="1100789"/>
          </a:xfrm>
        </p:spPr>
        <p:txBody>
          <a:bodyPr/>
          <a:lstStyle/>
          <a:p>
            <a:r>
              <a:rPr lang="en-US"/>
              <a:t>Click to edit Master title style</a:t>
            </a:r>
            <a:endParaRPr lang="en-US" dirty="0"/>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60" name="Freeform: Shape 59">
            <a:extLst>
              <a:ext uri="{FF2B5EF4-FFF2-40B4-BE49-F238E27FC236}">
                <a16:creationId xmlns:a16="http://schemas.microsoft.com/office/drawing/2014/main" id="{5A4A8ECE-C685-4987-A5C3-58EECB462B72}"/>
              </a:ext>
            </a:extLst>
          </p:cNvPr>
          <p:cNvSpPr/>
          <p:nvPr/>
        </p:nvSpPr>
        <p:spPr>
          <a:xfrm>
            <a:off x="7192903" y="0"/>
            <a:ext cx="4999097" cy="6537960"/>
          </a:xfrm>
          <a:custGeom>
            <a:avLst/>
            <a:gdLst>
              <a:gd name="connsiteX0" fmla="*/ 0 w 4999097"/>
              <a:gd name="connsiteY0" fmla="*/ 0 h 6537960"/>
              <a:gd name="connsiteX1" fmla="*/ 4999097 w 4999097"/>
              <a:gd name="connsiteY1" fmla="*/ 0 h 6537960"/>
              <a:gd name="connsiteX2" fmla="*/ 4999097 w 4999097"/>
              <a:gd name="connsiteY2" fmla="*/ 6537960 h 6537960"/>
              <a:gd name="connsiteX3" fmla="*/ 4569328 w 4999097"/>
              <a:gd name="connsiteY3" fmla="*/ 6537960 h 6537960"/>
              <a:gd name="connsiteX4" fmla="*/ 4569328 w 4999097"/>
              <a:gd name="connsiteY4" fmla="*/ 1099648 h 6537960"/>
              <a:gd name="connsiteX5" fmla="*/ 0 w 4999097"/>
              <a:gd name="connsiteY5" fmla="*/ 1099648 h 6537960"/>
              <a:gd name="connsiteX6" fmla="*/ 0 w 4999097"/>
              <a:gd name="connsiteY6" fmla="*/ 0 h 653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9097" h="6537960">
                <a:moveTo>
                  <a:pt x="0" y="0"/>
                </a:moveTo>
                <a:lnTo>
                  <a:pt x="4999097" y="0"/>
                </a:lnTo>
                <a:lnTo>
                  <a:pt x="4999097" y="6537960"/>
                </a:lnTo>
                <a:lnTo>
                  <a:pt x="4569328" y="6537960"/>
                </a:lnTo>
                <a:lnTo>
                  <a:pt x="4569328" y="1099648"/>
                </a:lnTo>
                <a:lnTo>
                  <a:pt x="0" y="1099648"/>
                </a:lnTo>
                <a:lnTo>
                  <a:pt x="0" y="0"/>
                </a:lnTo>
                <a:close/>
              </a:path>
            </a:pathLst>
          </a:custGeom>
          <a:solidFill>
            <a:schemeClr val="tx2"/>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8522362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ontent with picture (L)">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20" y="1061548"/>
            <a:ext cx="11917681" cy="547641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429769" y="1061548"/>
            <a:ext cx="4569329" cy="5476412"/>
          </a:xfrm>
        </p:spPr>
        <p:txBody>
          <a:bodyPr/>
          <a:lstStyle/>
          <a:p>
            <a:r>
              <a:rPr lang="en-US"/>
              <a:t>Click icon to add picture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5232843"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5254143" y="1352479"/>
            <a:ext cx="6569449" cy="1100789"/>
          </a:xfrm>
        </p:spPr>
        <p:txBody>
          <a:bodyPr/>
          <a:lstStyle/>
          <a:p>
            <a:r>
              <a:rPr lang="en-US"/>
              <a:t>Click to edit Master title style</a:t>
            </a:r>
            <a:endParaRPr lang="en-US" dirty="0"/>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16279430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ontent with picture (R)">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20" y="1061548"/>
            <a:ext cx="11917681" cy="547641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7254263" y="1061548"/>
            <a:ext cx="4569329" cy="5476412"/>
          </a:xfrm>
        </p:spPr>
        <p:txBody>
          <a:bodyPr/>
          <a:lstStyle/>
          <a:p>
            <a:r>
              <a:rPr lang="en-US"/>
              <a:t>Click icon to add picture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295105"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16405" y="1352479"/>
            <a:ext cx="6569449" cy="1100789"/>
          </a:xfrm>
        </p:spPr>
        <p:txBody>
          <a:bodyPr/>
          <a:lstStyle/>
          <a:p>
            <a:r>
              <a:rPr lang="en-US"/>
              <a:t>Click to edit Master title style</a:t>
            </a:r>
            <a:endParaRPr lang="en-US" dirty="0"/>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32451493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550890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580948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1918074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38710887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8" y="320040"/>
            <a:ext cx="11425236" cy="535531"/>
          </a:xfrm>
        </p:spPr>
        <p:txBody>
          <a:bodyPr/>
          <a:lstStyle/>
          <a:p>
            <a:r>
              <a:rPr lang="en-US"/>
              <a:t>Click to edit Master title style</a:t>
            </a:r>
            <a:endParaRPr lang="en-US" dirty="0"/>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64075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94" y="320040"/>
            <a:ext cx="11504904" cy="535531"/>
          </a:xfrm>
        </p:spPr>
        <p:txBody>
          <a:bodyPr/>
          <a:lstStyle/>
          <a:p>
            <a:r>
              <a:rPr lang="en-US"/>
              <a:t>Click to edit Master title style</a:t>
            </a:r>
            <a:endParaRPr lang="en-US" dirty="0"/>
          </a:p>
        </p:txBody>
      </p:sp>
    </p:spTree>
    <p:extLst>
      <p:ext uri="{BB962C8B-B14F-4D97-AF65-F5344CB8AC3E}">
        <p14:creationId xmlns:p14="http://schemas.microsoft.com/office/powerpoint/2010/main" val="1763126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D752535A-91A3-4B68-98F3-3D3C76D0D60C}"/>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Long Range Plan background</a:t>
            </a:r>
            <a:endParaRPr lang="en-US" dirty="0"/>
          </a:p>
        </p:txBody>
      </p:sp>
      <p:sp>
        <p:nvSpPr>
          <p:cNvPr id="3" name="Slide Number Placeholder 5">
            <a:extLst>
              <a:ext uri="{FF2B5EF4-FFF2-40B4-BE49-F238E27FC236}">
                <a16:creationId xmlns:a16="http://schemas.microsoft.com/office/drawing/2014/main" id="{10B3AB03-B91B-4D4D-847B-10F598DE1468}"/>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dirty="0"/>
          </a:p>
        </p:txBody>
      </p:sp>
    </p:spTree>
    <p:extLst>
      <p:ext uri="{BB962C8B-B14F-4D97-AF65-F5344CB8AC3E}">
        <p14:creationId xmlns:p14="http://schemas.microsoft.com/office/powerpoint/2010/main" val="31841027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771097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770867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9451282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w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281390" y="6480485"/>
            <a:ext cx="1691018" cy="246221"/>
          </a:xfrm>
          <a:prstGeom prst="rect">
            <a:avLst/>
          </a:prstGeom>
        </p:spPr>
        <p:txBody>
          <a:bodyPr/>
          <a:lstStyle/>
          <a:p>
            <a:r>
              <a:rPr lang="en-US">
                <a:solidFill>
                  <a:srgbClr val="84B641">
                    <a:lumMod val="60000"/>
                    <a:lumOff val="40000"/>
                  </a:srgbClr>
                </a:solidFill>
              </a:rPr>
              <a:t>Long Range Plan background</a:t>
            </a:r>
            <a:endParaRPr lang="en-US" dirty="0">
              <a:solidFill>
                <a:srgbClr val="84B641">
                  <a:lumMod val="60000"/>
                  <a:lumOff val="40000"/>
                </a:srgbClr>
              </a:solidFill>
            </a:endParaRPr>
          </a:p>
        </p:txBody>
      </p:sp>
      <p:sp>
        <p:nvSpPr>
          <p:cNvPr id="4" name="Content Placeholder 2"/>
          <p:cNvSpPr>
            <a:spLocks noGrp="1"/>
          </p:cNvSpPr>
          <p:nvPr>
            <p:ph idx="1"/>
          </p:nvPr>
        </p:nvSpPr>
        <p:spPr>
          <a:xfrm>
            <a:off x="347565"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280" indent="-222183">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1757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3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771097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770867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1772374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w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281390" y="6480485"/>
            <a:ext cx="1691018" cy="246221"/>
          </a:xfrm>
          <a:prstGeom prst="rect">
            <a:avLst/>
          </a:prstGeom>
        </p:spPr>
        <p:txBody>
          <a:bodyPr/>
          <a:lstStyle/>
          <a:p>
            <a:r>
              <a:rPr lang="en-US">
                <a:solidFill>
                  <a:srgbClr val="84B641">
                    <a:lumMod val="60000"/>
                    <a:lumOff val="40000"/>
                  </a:srgbClr>
                </a:solidFill>
              </a:rPr>
              <a:t>Long Range Plan background</a:t>
            </a:r>
            <a:endParaRPr lang="en-US" dirty="0">
              <a:solidFill>
                <a:srgbClr val="84B641">
                  <a:lumMod val="60000"/>
                  <a:lumOff val="40000"/>
                </a:srgbClr>
              </a:solidFill>
            </a:endParaRPr>
          </a:p>
        </p:txBody>
      </p:sp>
      <p:sp>
        <p:nvSpPr>
          <p:cNvPr id="4" name="Content Placeholder 2"/>
          <p:cNvSpPr>
            <a:spLocks noGrp="1"/>
          </p:cNvSpPr>
          <p:nvPr>
            <p:ph idx="1"/>
          </p:nvPr>
        </p:nvSpPr>
        <p:spPr>
          <a:xfrm>
            <a:off x="347565"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280" indent="-222183">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417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343177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print">
            <a:alphaModFix amt="43000"/>
            <a:extLst>
              <a:ext uri="{28A0092B-C50C-407E-A947-70E740481C1C}">
                <a14:useLocalDpi xmlns:a14="http://schemas.microsoft.com/office/drawing/2010/main" val="0"/>
              </a:ext>
            </a:extLst>
          </a:blip>
          <a:srcRect l="12397" t="29473" r="6129" b="9474"/>
          <a:stretch/>
        </p:blipFill>
        <p:spPr>
          <a:xfrm>
            <a:off x="-1" y="1"/>
            <a:ext cx="12192000" cy="6076045"/>
          </a:xfrm>
          <a:prstGeom prst="rect">
            <a:avLst/>
          </a:prstGeom>
        </p:spPr>
      </p:pic>
      <p:sp>
        <p:nvSpPr>
          <p:cNvPr id="10" name="TextBox 9"/>
          <p:cNvSpPr txBox="1"/>
          <p:nvPr userDrawn="1"/>
        </p:nvSpPr>
        <p:spPr>
          <a:xfrm>
            <a:off x="339094" y="6343229"/>
            <a:ext cx="2693628" cy="400110"/>
          </a:xfrm>
          <a:prstGeom prst="rect">
            <a:avLst/>
          </a:prstGeom>
          <a:noFill/>
        </p:spPr>
        <p:txBody>
          <a:bodyPr wrap="square" rtlCol="0">
            <a:spAutoFit/>
          </a:bodyPr>
          <a:lstStyle/>
          <a:p>
            <a:r>
              <a:rPr lang="en-US" sz="1000" b="0" dirty="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94" y="610558"/>
            <a:ext cx="11561038" cy="484748"/>
          </a:xfrm>
        </p:spPr>
        <p:txBody>
          <a:bodyPr/>
          <a:lstStyle>
            <a:lvl1pPr algn="l">
              <a:defRPr sz="3000" b="1" baseline="0">
                <a:solidFill>
                  <a:srgbClr val="A91B1B"/>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339094" y="4070981"/>
            <a:ext cx="11154058"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406358" y="6476356"/>
            <a:ext cx="1759328"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5686"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12192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035598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Tree>
    <p:extLst>
      <p:ext uri="{BB962C8B-B14F-4D97-AF65-F5344CB8AC3E}">
        <p14:creationId xmlns:p14="http://schemas.microsoft.com/office/powerpoint/2010/main" val="2227298163"/>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53226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image" Target="../media/image11.png"/><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theme" Target="../theme/theme3.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Long Range Plan background</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89" r:id="rId4"/>
    <p:sldLayoutId id="2147483691" r:id="rId5"/>
    <p:sldLayoutId id="2147483748" r:id="rId6"/>
    <p:sldLayoutId id="2147483749" r:id="rId7"/>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117529288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Lst>
  <p:hf hdr="0" dt="0"/>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New employee orientation</a:t>
            </a:r>
          </a:p>
        </p:txBody>
      </p:sp>
    </p:spTree>
    <p:extLst>
      <p:ext uri="{BB962C8B-B14F-4D97-AF65-F5344CB8AC3E}">
        <p14:creationId xmlns:p14="http://schemas.microsoft.com/office/powerpoint/2010/main" val="341414651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Lst>
  <p:hf hdr="0" dt="0"/>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bls.gov/cpi/"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science.osti.gov/np/nsac"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0593" y="320041"/>
            <a:ext cx="11100934" cy="929485"/>
          </a:xfrm>
        </p:spPr>
        <p:txBody>
          <a:bodyPr>
            <a:normAutofit/>
          </a:bodyPr>
          <a:lstStyle/>
          <a:p>
            <a:r>
              <a:rPr lang="en-US" sz="3200" dirty="0">
                <a:latin typeface="Arial" panose="020B0604020202020204" pitchFamily="34" charset="0"/>
              </a:rPr>
              <a:t>Strategy for the NSAC Long Range Plan</a:t>
            </a:r>
            <a:endParaRPr lang="en-US" dirty="0"/>
          </a:p>
        </p:txBody>
      </p:sp>
      <p:sp>
        <p:nvSpPr>
          <p:cNvPr id="4" name="Subtitle 3"/>
          <p:cNvSpPr>
            <a:spLocks noGrp="1"/>
          </p:cNvSpPr>
          <p:nvPr>
            <p:ph type="subTitle" idx="1"/>
          </p:nvPr>
        </p:nvSpPr>
        <p:spPr>
          <a:xfrm>
            <a:off x="340593" y="2857583"/>
            <a:ext cx="5843134" cy="2842825"/>
          </a:xfrm>
        </p:spPr>
        <p:txBody>
          <a:bodyPr/>
          <a:lstStyle/>
          <a:p>
            <a:pPr>
              <a:defRPr/>
            </a:pPr>
            <a:r>
              <a:rPr lang="en-US" dirty="0"/>
              <a:t>Presented to the</a:t>
            </a:r>
            <a:br>
              <a:rPr lang="en-US" b="1" dirty="0"/>
            </a:br>
            <a:r>
              <a:rPr lang="en-US" b="1" dirty="0" err="1"/>
              <a:t>JLab</a:t>
            </a:r>
            <a:r>
              <a:rPr lang="en-US" b="1" dirty="0"/>
              <a:t> scientific community</a:t>
            </a:r>
          </a:p>
          <a:p>
            <a:pPr>
              <a:defRPr/>
            </a:pPr>
            <a:endParaRPr lang="en-US" b="1" dirty="0"/>
          </a:p>
          <a:p>
            <a:pPr>
              <a:defRPr/>
            </a:pPr>
            <a:r>
              <a:rPr lang="en-US" b="1" dirty="0"/>
              <a:t>David J. Dean</a:t>
            </a:r>
            <a:br>
              <a:rPr lang="en-US" b="1" dirty="0"/>
            </a:br>
            <a:r>
              <a:rPr lang="en-US" dirty="0"/>
              <a:t>Deputy Director for Science</a:t>
            </a:r>
          </a:p>
          <a:p>
            <a:pPr>
              <a:defRPr/>
            </a:pPr>
            <a:r>
              <a:rPr lang="en-US" sz="2000" dirty="0"/>
              <a:t>Newport News, Virginia</a:t>
            </a:r>
            <a:br>
              <a:rPr lang="en-US" sz="2000" dirty="0"/>
            </a:br>
            <a:r>
              <a:rPr lang="en-US" sz="2000" dirty="0"/>
              <a:t>August 26, 2022</a:t>
            </a:r>
            <a:endParaRPr lang="en-US" sz="2000" b="1" dirty="0"/>
          </a:p>
          <a:p>
            <a:endParaRPr lang="en-US" dirty="0"/>
          </a:p>
        </p:txBody>
      </p:sp>
      <p:cxnSp>
        <p:nvCxnSpPr>
          <p:cNvPr id="5" name="Straight Connector 4">
            <a:extLst>
              <a:ext uri="{FF2B5EF4-FFF2-40B4-BE49-F238E27FC236}">
                <a16:creationId xmlns:a16="http://schemas.microsoft.com/office/drawing/2014/main" id="{70A59B12-1304-46F6-B525-AD3F928EFC4A}"/>
              </a:ext>
            </a:extLst>
          </p:cNvPr>
          <p:cNvCxnSpPr/>
          <p:nvPr/>
        </p:nvCxnSpPr>
        <p:spPr>
          <a:xfrm>
            <a:off x="1589" y="6063449"/>
            <a:ext cx="12188825"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705818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910" y="177800"/>
            <a:ext cx="8229600" cy="496290"/>
          </a:xfrm>
        </p:spPr>
        <p:txBody>
          <a:bodyPr/>
          <a:lstStyle/>
          <a:p>
            <a:r>
              <a:rPr lang="en-US" dirty="0"/>
              <a:t>Balance of funding within NP (FY23 PBR)</a:t>
            </a:r>
          </a:p>
        </p:txBody>
      </p:sp>
      <p:graphicFrame>
        <p:nvGraphicFramePr>
          <p:cNvPr id="9" name="Chart 8">
            <a:extLst>
              <a:ext uri="{FF2B5EF4-FFF2-40B4-BE49-F238E27FC236}">
                <a16:creationId xmlns:a16="http://schemas.microsoft.com/office/drawing/2014/main" id="{4579720F-178F-6152-522C-578B5C1663B7}"/>
              </a:ext>
            </a:extLst>
          </p:cNvPr>
          <p:cNvGraphicFramePr>
            <a:graphicFrameLocks/>
          </p:cNvGraphicFramePr>
          <p:nvPr>
            <p:extLst>
              <p:ext uri="{D42A27DB-BD31-4B8C-83A1-F6EECF244321}">
                <p14:modId xmlns:p14="http://schemas.microsoft.com/office/powerpoint/2010/main" val="4206557560"/>
              </p:ext>
            </p:extLst>
          </p:nvPr>
        </p:nvGraphicFramePr>
        <p:xfrm>
          <a:off x="6201507" y="2907568"/>
          <a:ext cx="5990493" cy="39504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621978942"/>
              </p:ext>
            </p:extLst>
          </p:nvPr>
        </p:nvGraphicFramePr>
        <p:xfrm>
          <a:off x="50452" y="879955"/>
          <a:ext cx="7437030" cy="2133600"/>
        </p:xfrm>
        <a:graphic>
          <a:graphicData uri="http://schemas.openxmlformats.org/drawingml/2006/table">
            <a:tbl>
              <a:tblPr firstRow="1" bandRow="1">
                <a:tableStyleId>{5C22544A-7EE6-4342-B048-85BDC9FD1C3A}</a:tableStyleId>
              </a:tblPr>
              <a:tblGrid>
                <a:gridCol w="1239505">
                  <a:extLst>
                    <a:ext uri="{9D8B030D-6E8A-4147-A177-3AD203B41FA5}">
                      <a16:colId xmlns:a16="http://schemas.microsoft.com/office/drawing/2014/main" val="20000"/>
                    </a:ext>
                  </a:extLst>
                </a:gridCol>
                <a:gridCol w="1239505">
                  <a:extLst>
                    <a:ext uri="{9D8B030D-6E8A-4147-A177-3AD203B41FA5}">
                      <a16:colId xmlns:a16="http://schemas.microsoft.com/office/drawing/2014/main" val="20001"/>
                    </a:ext>
                  </a:extLst>
                </a:gridCol>
                <a:gridCol w="1239505">
                  <a:extLst>
                    <a:ext uri="{9D8B030D-6E8A-4147-A177-3AD203B41FA5}">
                      <a16:colId xmlns:a16="http://schemas.microsoft.com/office/drawing/2014/main" val="20002"/>
                    </a:ext>
                  </a:extLst>
                </a:gridCol>
                <a:gridCol w="1239505">
                  <a:extLst>
                    <a:ext uri="{9D8B030D-6E8A-4147-A177-3AD203B41FA5}">
                      <a16:colId xmlns:a16="http://schemas.microsoft.com/office/drawing/2014/main" val="1892946826"/>
                    </a:ext>
                  </a:extLst>
                </a:gridCol>
                <a:gridCol w="1239505">
                  <a:extLst>
                    <a:ext uri="{9D8B030D-6E8A-4147-A177-3AD203B41FA5}">
                      <a16:colId xmlns:a16="http://schemas.microsoft.com/office/drawing/2014/main" val="20003"/>
                    </a:ext>
                  </a:extLst>
                </a:gridCol>
                <a:gridCol w="1239505">
                  <a:extLst>
                    <a:ext uri="{9D8B030D-6E8A-4147-A177-3AD203B41FA5}">
                      <a16:colId xmlns:a16="http://schemas.microsoft.com/office/drawing/2014/main" val="1348955855"/>
                    </a:ext>
                  </a:extLst>
                </a:gridCol>
              </a:tblGrid>
              <a:tr h="219286">
                <a:tc>
                  <a:txBody>
                    <a:bodyPr/>
                    <a:lstStyle/>
                    <a:p>
                      <a:endParaRPr lang="en-US" sz="1400" dirty="0"/>
                    </a:p>
                  </a:txBody>
                  <a:tcPr/>
                </a:tc>
                <a:tc>
                  <a:txBody>
                    <a:bodyPr/>
                    <a:lstStyle/>
                    <a:p>
                      <a:r>
                        <a:rPr lang="en-US" sz="1400" dirty="0"/>
                        <a:t>Operations</a:t>
                      </a:r>
                    </a:p>
                  </a:txBody>
                  <a:tcPr/>
                </a:tc>
                <a:tc>
                  <a:txBody>
                    <a:bodyPr/>
                    <a:lstStyle/>
                    <a:p>
                      <a:r>
                        <a:rPr lang="en-US" sz="1400" dirty="0"/>
                        <a:t>Research</a:t>
                      </a:r>
                    </a:p>
                  </a:txBody>
                  <a:tcPr/>
                </a:tc>
                <a:tc>
                  <a:txBody>
                    <a:bodyPr/>
                    <a:lstStyle/>
                    <a:p>
                      <a:r>
                        <a:rPr lang="en-US" sz="1400" dirty="0"/>
                        <a:t>Projects</a:t>
                      </a:r>
                    </a:p>
                  </a:txBody>
                  <a:tcPr/>
                </a:tc>
                <a:tc>
                  <a:txBody>
                    <a:bodyPr/>
                    <a:lstStyle/>
                    <a:p>
                      <a:r>
                        <a:rPr lang="en-US" sz="1400" dirty="0"/>
                        <a:t>Construction</a:t>
                      </a:r>
                    </a:p>
                  </a:txBody>
                  <a:tcPr/>
                </a:tc>
                <a:tc>
                  <a:txBody>
                    <a:bodyPr/>
                    <a:lstStyle/>
                    <a:p>
                      <a:r>
                        <a:rPr lang="en-US" sz="1400" dirty="0"/>
                        <a:t>Total</a:t>
                      </a:r>
                    </a:p>
                  </a:txBody>
                  <a:tcPr/>
                </a:tc>
                <a:extLst>
                  <a:ext uri="{0D108BD9-81ED-4DB2-BD59-A6C34878D82A}">
                    <a16:rowId xmlns:a16="http://schemas.microsoft.com/office/drawing/2014/main" val="10000"/>
                  </a:ext>
                </a:extLst>
              </a:tr>
              <a:tr h="219286">
                <a:tc>
                  <a:txBody>
                    <a:bodyPr/>
                    <a:lstStyle/>
                    <a:p>
                      <a:r>
                        <a:rPr lang="en-US" sz="1400" dirty="0"/>
                        <a:t>HI</a:t>
                      </a:r>
                    </a:p>
                  </a:txBody>
                  <a:tcPr/>
                </a:tc>
                <a:tc>
                  <a:txBody>
                    <a:bodyPr/>
                    <a:lstStyle/>
                    <a:p>
                      <a:r>
                        <a:rPr lang="en-US" sz="1400" dirty="0"/>
                        <a:t>191.8</a:t>
                      </a:r>
                    </a:p>
                  </a:txBody>
                  <a:tcPr/>
                </a:tc>
                <a:tc>
                  <a:txBody>
                    <a:bodyPr/>
                    <a:lstStyle/>
                    <a:p>
                      <a:r>
                        <a:rPr lang="en-US" sz="1400" dirty="0"/>
                        <a:t>43.2</a:t>
                      </a:r>
                    </a:p>
                  </a:txBody>
                  <a:tcPr/>
                </a:tc>
                <a:tc>
                  <a:txBody>
                    <a:bodyPr/>
                    <a:lstStyle/>
                    <a:p>
                      <a:r>
                        <a:rPr lang="en-US" sz="1400" dirty="0"/>
                        <a:t>10.0</a:t>
                      </a:r>
                    </a:p>
                  </a:txBody>
                  <a:tcPr/>
                </a:tc>
                <a:tc>
                  <a:txBody>
                    <a:bodyPr/>
                    <a:lstStyle/>
                    <a:p>
                      <a:endParaRPr lang="en-US" sz="1400"/>
                    </a:p>
                  </a:txBody>
                  <a:tcPr/>
                </a:tc>
                <a:tc>
                  <a:txBody>
                    <a:bodyPr/>
                    <a:lstStyle/>
                    <a:p>
                      <a:r>
                        <a:rPr lang="en-US" sz="1400" dirty="0"/>
                        <a:t>245</a:t>
                      </a:r>
                    </a:p>
                  </a:txBody>
                  <a:tcPr/>
                </a:tc>
                <a:extLst>
                  <a:ext uri="{0D108BD9-81ED-4DB2-BD59-A6C34878D82A}">
                    <a16:rowId xmlns:a16="http://schemas.microsoft.com/office/drawing/2014/main" val="10001"/>
                  </a:ext>
                </a:extLst>
              </a:tr>
              <a:tr h="219286">
                <a:tc>
                  <a:txBody>
                    <a:bodyPr/>
                    <a:lstStyle/>
                    <a:p>
                      <a:r>
                        <a:rPr lang="en-US" sz="1400" dirty="0"/>
                        <a:t>ME</a:t>
                      </a:r>
                    </a:p>
                  </a:txBody>
                  <a:tcPr/>
                </a:tc>
                <a:tc>
                  <a:txBody>
                    <a:bodyPr/>
                    <a:lstStyle/>
                    <a:p>
                      <a:r>
                        <a:rPr lang="en-US" sz="1400" dirty="0"/>
                        <a:t>143.4</a:t>
                      </a:r>
                    </a:p>
                  </a:txBody>
                  <a:tcPr/>
                </a:tc>
                <a:tc>
                  <a:txBody>
                    <a:bodyPr/>
                    <a:lstStyle/>
                    <a:p>
                      <a:r>
                        <a:rPr lang="en-US" sz="1400" dirty="0"/>
                        <a:t>50.3</a:t>
                      </a:r>
                    </a:p>
                  </a:txBody>
                  <a:tcPr/>
                </a:tc>
                <a:tc>
                  <a:txBody>
                    <a:bodyPr/>
                    <a:lstStyle/>
                    <a:p>
                      <a:endParaRPr lang="en-US" sz="1400" dirty="0"/>
                    </a:p>
                  </a:txBody>
                  <a:tcPr/>
                </a:tc>
                <a:tc>
                  <a:txBody>
                    <a:bodyPr/>
                    <a:lstStyle/>
                    <a:p>
                      <a:endParaRPr lang="en-US" sz="1400" dirty="0"/>
                    </a:p>
                  </a:txBody>
                  <a:tcPr/>
                </a:tc>
                <a:tc>
                  <a:txBody>
                    <a:bodyPr/>
                    <a:lstStyle/>
                    <a:p>
                      <a:r>
                        <a:rPr lang="en-US" sz="1400" dirty="0"/>
                        <a:t>193.7</a:t>
                      </a:r>
                    </a:p>
                  </a:txBody>
                  <a:tcPr/>
                </a:tc>
                <a:extLst>
                  <a:ext uri="{0D108BD9-81ED-4DB2-BD59-A6C34878D82A}">
                    <a16:rowId xmlns:a16="http://schemas.microsoft.com/office/drawing/2014/main" val="10002"/>
                  </a:ext>
                </a:extLst>
              </a:tr>
              <a:tr h="219286">
                <a:tc>
                  <a:txBody>
                    <a:bodyPr/>
                    <a:lstStyle/>
                    <a:p>
                      <a:r>
                        <a:rPr lang="en-US" sz="1400" dirty="0"/>
                        <a:t>LE</a:t>
                      </a:r>
                    </a:p>
                  </a:txBody>
                  <a:tcPr/>
                </a:tc>
                <a:tc>
                  <a:txBody>
                    <a:bodyPr/>
                    <a:lstStyle/>
                    <a:p>
                      <a:r>
                        <a:rPr lang="en-US" sz="1400" dirty="0"/>
                        <a:t>125.5</a:t>
                      </a:r>
                    </a:p>
                  </a:txBody>
                  <a:tcPr/>
                </a:tc>
                <a:tc>
                  <a:txBody>
                    <a:bodyPr/>
                    <a:lstStyle/>
                    <a:p>
                      <a:r>
                        <a:rPr lang="en-US" sz="1400" dirty="0"/>
                        <a:t>68.1</a:t>
                      </a:r>
                    </a:p>
                  </a:txBody>
                  <a:tcPr/>
                </a:tc>
                <a:tc>
                  <a:txBody>
                    <a:bodyPr/>
                    <a:lstStyle/>
                    <a:p>
                      <a:r>
                        <a:rPr lang="en-US" sz="1400" dirty="0"/>
                        <a:t>23.9</a:t>
                      </a:r>
                    </a:p>
                  </a:txBody>
                  <a:tcPr/>
                </a:tc>
                <a:tc>
                  <a:txBody>
                    <a:bodyPr/>
                    <a:lstStyle/>
                    <a:p>
                      <a:endParaRPr lang="en-US" sz="1400" dirty="0"/>
                    </a:p>
                  </a:txBody>
                  <a:tcPr/>
                </a:tc>
                <a:tc>
                  <a:txBody>
                    <a:bodyPr/>
                    <a:lstStyle/>
                    <a:p>
                      <a:r>
                        <a:rPr lang="en-US" sz="1400" dirty="0"/>
                        <a:t>217.5</a:t>
                      </a:r>
                    </a:p>
                  </a:txBody>
                  <a:tcPr/>
                </a:tc>
                <a:extLst>
                  <a:ext uri="{0D108BD9-81ED-4DB2-BD59-A6C34878D82A}">
                    <a16:rowId xmlns:a16="http://schemas.microsoft.com/office/drawing/2014/main" val="10003"/>
                  </a:ext>
                </a:extLst>
              </a:tr>
              <a:tr h="219286">
                <a:tc>
                  <a:txBody>
                    <a:bodyPr/>
                    <a:lstStyle/>
                    <a:p>
                      <a:r>
                        <a:rPr lang="en-US" sz="1400" dirty="0"/>
                        <a:t>Theory</a:t>
                      </a:r>
                    </a:p>
                  </a:txBody>
                  <a:tcPr/>
                </a:tc>
                <a:tc>
                  <a:txBody>
                    <a:bodyPr/>
                    <a:lstStyle/>
                    <a:p>
                      <a:endParaRPr lang="en-US" sz="1400" dirty="0"/>
                    </a:p>
                  </a:txBody>
                  <a:tcPr/>
                </a:tc>
                <a:tc>
                  <a:txBody>
                    <a:bodyPr/>
                    <a:lstStyle/>
                    <a:p>
                      <a:r>
                        <a:rPr lang="en-US" sz="1400" dirty="0"/>
                        <a:t>63.0</a:t>
                      </a:r>
                    </a:p>
                  </a:txBody>
                  <a:tcPr/>
                </a:tc>
                <a:tc>
                  <a:txBody>
                    <a:bodyPr/>
                    <a:lstStyle/>
                    <a:p>
                      <a:endParaRPr lang="en-US" sz="1400" dirty="0"/>
                    </a:p>
                  </a:txBody>
                  <a:tcPr/>
                </a:tc>
                <a:tc>
                  <a:txBody>
                    <a:bodyPr/>
                    <a:lstStyle/>
                    <a:p>
                      <a:endParaRPr lang="en-US" sz="1400" dirty="0"/>
                    </a:p>
                  </a:txBody>
                  <a:tcPr/>
                </a:tc>
                <a:tc>
                  <a:txBody>
                    <a:bodyPr/>
                    <a:lstStyle/>
                    <a:p>
                      <a:r>
                        <a:rPr lang="en-US" sz="1400" dirty="0"/>
                        <a:t>63.0</a:t>
                      </a:r>
                    </a:p>
                  </a:txBody>
                  <a:tcPr/>
                </a:tc>
                <a:extLst>
                  <a:ext uri="{0D108BD9-81ED-4DB2-BD59-A6C34878D82A}">
                    <a16:rowId xmlns:a16="http://schemas.microsoft.com/office/drawing/2014/main" val="10004"/>
                  </a:ext>
                </a:extLst>
              </a:tr>
              <a:tr h="219286">
                <a:tc>
                  <a:txBody>
                    <a:bodyPr/>
                    <a:lstStyle/>
                    <a:p>
                      <a:r>
                        <a:rPr lang="en-US" sz="1400" dirty="0">
                          <a:solidFill>
                            <a:srgbClr val="800000"/>
                          </a:solidFill>
                        </a:rPr>
                        <a:t>EIC</a:t>
                      </a:r>
                    </a:p>
                  </a:txBody>
                  <a:tcPr/>
                </a:tc>
                <a:tc>
                  <a:txBody>
                    <a:bodyPr/>
                    <a:lstStyle/>
                    <a:p>
                      <a:endParaRPr lang="en-US" sz="1400" dirty="0">
                        <a:solidFill>
                          <a:srgbClr val="800000"/>
                        </a:solidFill>
                      </a:endParaRPr>
                    </a:p>
                  </a:txBody>
                  <a:tcPr/>
                </a:tc>
                <a:tc>
                  <a:txBody>
                    <a:bodyPr/>
                    <a:lstStyle/>
                    <a:p>
                      <a:endParaRPr lang="en-US" sz="1400" dirty="0">
                        <a:solidFill>
                          <a:srgbClr val="800000"/>
                        </a:solidFill>
                      </a:endParaRPr>
                    </a:p>
                  </a:txBody>
                  <a:tcPr/>
                </a:tc>
                <a:tc>
                  <a:txBody>
                    <a:bodyPr/>
                    <a:lstStyle/>
                    <a:p>
                      <a:endParaRPr lang="en-US" sz="1400" dirty="0">
                        <a:solidFill>
                          <a:srgbClr val="800000"/>
                        </a:solidFill>
                      </a:endParaRPr>
                    </a:p>
                  </a:txBody>
                  <a:tcPr/>
                </a:tc>
                <a:tc>
                  <a:txBody>
                    <a:bodyPr/>
                    <a:lstStyle/>
                    <a:p>
                      <a:r>
                        <a:rPr lang="en-US" sz="1400" dirty="0">
                          <a:solidFill>
                            <a:srgbClr val="800000"/>
                          </a:solidFill>
                        </a:rPr>
                        <a:t>20.0</a:t>
                      </a:r>
                    </a:p>
                  </a:txBody>
                  <a:tcPr/>
                </a:tc>
                <a:tc>
                  <a:txBody>
                    <a:bodyPr/>
                    <a:lstStyle/>
                    <a:p>
                      <a:r>
                        <a:rPr lang="en-US" sz="1400" dirty="0">
                          <a:solidFill>
                            <a:srgbClr val="800000"/>
                          </a:solidFill>
                        </a:rPr>
                        <a:t>20.0</a:t>
                      </a:r>
                    </a:p>
                  </a:txBody>
                  <a:tcPr/>
                </a:tc>
                <a:extLst>
                  <a:ext uri="{0D108BD9-81ED-4DB2-BD59-A6C34878D82A}">
                    <a16:rowId xmlns:a16="http://schemas.microsoft.com/office/drawing/2014/main" val="10005"/>
                  </a:ext>
                </a:extLst>
              </a:tr>
              <a:tr h="219286">
                <a:tc>
                  <a:txBody>
                    <a:bodyPr/>
                    <a:lstStyle/>
                    <a:p>
                      <a:r>
                        <a:rPr lang="en-US" sz="1400" dirty="0"/>
                        <a:t>Totals</a:t>
                      </a:r>
                    </a:p>
                  </a:txBody>
                  <a:tcPr/>
                </a:tc>
                <a:tc>
                  <a:txBody>
                    <a:bodyPr/>
                    <a:lstStyle/>
                    <a:p>
                      <a:r>
                        <a:rPr lang="en-US" sz="1400" dirty="0"/>
                        <a:t>460.7</a:t>
                      </a:r>
                    </a:p>
                  </a:txBody>
                  <a:tcPr/>
                </a:tc>
                <a:tc>
                  <a:txBody>
                    <a:bodyPr/>
                    <a:lstStyle/>
                    <a:p>
                      <a:r>
                        <a:rPr lang="en-US" sz="1400" dirty="0"/>
                        <a:t>224.6</a:t>
                      </a:r>
                    </a:p>
                  </a:txBody>
                  <a:tcPr/>
                </a:tc>
                <a:tc>
                  <a:txBody>
                    <a:bodyPr/>
                    <a:lstStyle/>
                    <a:p>
                      <a:r>
                        <a:rPr lang="en-US" sz="1400" dirty="0"/>
                        <a:t>33.9</a:t>
                      </a:r>
                    </a:p>
                  </a:txBody>
                  <a:tcPr/>
                </a:tc>
                <a:tc>
                  <a:txBody>
                    <a:bodyPr/>
                    <a:lstStyle/>
                    <a:p>
                      <a:r>
                        <a:rPr lang="en-US" sz="1400" dirty="0"/>
                        <a:t>20.0</a:t>
                      </a:r>
                    </a:p>
                  </a:txBody>
                  <a:tcPr/>
                </a:tc>
                <a:tc>
                  <a:txBody>
                    <a:bodyPr/>
                    <a:lstStyle/>
                    <a:p>
                      <a:r>
                        <a:rPr lang="en-US" sz="1400" dirty="0"/>
                        <a:t>739.2</a:t>
                      </a:r>
                    </a:p>
                  </a:txBody>
                  <a:tcPr/>
                </a:tc>
                <a:extLst>
                  <a:ext uri="{0D108BD9-81ED-4DB2-BD59-A6C34878D82A}">
                    <a16:rowId xmlns:a16="http://schemas.microsoft.com/office/drawing/2014/main" val="10006"/>
                  </a:ext>
                </a:extLst>
              </a:tr>
            </a:tbl>
          </a:graphicData>
        </a:graphic>
      </p:graphicFrame>
      <p:sp>
        <p:nvSpPr>
          <p:cNvPr id="3" name="TextBox 2">
            <a:extLst>
              <a:ext uri="{FF2B5EF4-FFF2-40B4-BE49-F238E27FC236}">
                <a16:creationId xmlns:a16="http://schemas.microsoft.com/office/drawing/2014/main" id="{9BF416E2-1D5A-68CE-704C-3E3A640FA592}"/>
              </a:ext>
            </a:extLst>
          </p:cNvPr>
          <p:cNvSpPr txBox="1"/>
          <p:nvPr/>
        </p:nvSpPr>
        <p:spPr>
          <a:xfrm>
            <a:off x="285037" y="3170785"/>
            <a:ext cx="5477562" cy="3416320"/>
          </a:xfrm>
          <a:prstGeom prst="rect">
            <a:avLst/>
          </a:prstGeom>
          <a:noFill/>
        </p:spPr>
        <p:txBody>
          <a:bodyPr wrap="square" rtlCol="0">
            <a:spAutoFit/>
          </a:bodyPr>
          <a:lstStyle/>
          <a:p>
            <a:r>
              <a:rPr lang="en-US" dirty="0"/>
              <a:t>Inevitably (at these budget numbers), the alternatives are:</a:t>
            </a:r>
          </a:p>
          <a:p>
            <a:pPr marL="285750" indent="-285750">
              <a:buFont typeface="Arial" panose="020B0604020202020204" pitchFamily="34" charset="0"/>
              <a:buChar char="•"/>
            </a:pPr>
            <a:r>
              <a:rPr lang="en-US" dirty="0"/>
              <a:t>Redirect a facility and add budget (requires $150M/year new funds starting in FY24)</a:t>
            </a:r>
          </a:p>
          <a:p>
            <a:pPr marL="285750" indent="-285750">
              <a:buFont typeface="Arial" panose="020B0604020202020204" pitchFamily="34" charset="0"/>
              <a:buChar char="•"/>
            </a:pPr>
            <a:r>
              <a:rPr lang="en-US" dirty="0"/>
              <a:t>Redirect two facilities (presumably HE and ME operations combined)</a:t>
            </a:r>
          </a:p>
          <a:p>
            <a:pPr marL="285750" indent="-285750">
              <a:buFont typeface="Arial" panose="020B0604020202020204" pitchFamily="34" charset="0"/>
              <a:buChar char="•"/>
            </a:pPr>
            <a:r>
              <a:rPr lang="en-US" dirty="0"/>
              <a:t>Abandon EIC plans and reinvest in RHIC and CEBAF</a:t>
            </a:r>
          </a:p>
          <a:p>
            <a:pPr marL="742950" lvl="1" indent="-285750">
              <a:buFont typeface="Arial" panose="020B0604020202020204" pitchFamily="34" charset="0"/>
              <a:buChar char="•"/>
            </a:pPr>
            <a:r>
              <a:rPr lang="en-US" dirty="0"/>
              <a:t>But RHIC has done most of its science mission</a:t>
            </a:r>
          </a:p>
          <a:p>
            <a:pPr marL="285750" indent="-285750">
              <a:buFont typeface="Arial" panose="020B0604020202020204" pitchFamily="34" charset="0"/>
              <a:buChar char="•"/>
            </a:pPr>
            <a:r>
              <a:rPr lang="en-US" dirty="0"/>
              <a:t>Abandon EIC, upgrade FRIB to RIA and continue CEBAF</a:t>
            </a:r>
          </a:p>
          <a:p>
            <a:pPr marL="285750" indent="-285750">
              <a:buFont typeface="Arial" panose="020B0604020202020204" pitchFamily="34" charset="0"/>
              <a:buChar char="•"/>
            </a:pPr>
            <a:r>
              <a:rPr lang="en-US" dirty="0"/>
              <a:t>Abandon EIC, upgrade CEBAF, redirect to major neutrino push (ton scale and beyond)</a:t>
            </a:r>
          </a:p>
        </p:txBody>
      </p:sp>
      <p:sp>
        <p:nvSpPr>
          <p:cNvPr id="5" name="TextBox 4">
            <a:extLst>
              <a:ext uri="{FF2B5EF4-FFF2-40B4-BE49-F238E27FC236}">
                <a16:creationId xmlns:a16="http://schemas.microsoft.com/office/drawing/2014/main" id="{81147671-B8A0-09E6-B098-4C23FBE37280}"/>
              </a:ext>
            </a:extLst>
          </p:cNvPr>
          <p:cNvSpPr txBox="1"/>
          <p:nvPr/>
        </p:nvSpPr>
        <p:spPr>
          <a:xfrm>
            <a:off x="7840956" y="1329164"/>
            <a:ext cx="3997569" cy="923330"/>
          </a:xfrm>
          <a:prstGeom prst="rect">
            <a:avLst/>
          </a:prstGeom>
          <a:noFill/>
        </p:spPr>
        <p:txBody>
          <a:bodyPr wrap="square" rtlCol="0">
            <a:spAutoFit/>
          </a:bodyPr>
          <a:lstStyle/>
          <a:p>
            <a:r>
              <a:rPr lang="en-US" dirty="0"/>
              <a:t>RHIC running ends in FY25. The community already made an implicit decision to walk away from hot QCD. </a:t>
            </a:r>
          </a:p>
        </p:txBody>
      </p:sp>
      <p:sp>
        <p:nvSpPr>
          <p:cNvPr id="6" name="Footer Placeholder 5">
            <a:extLst>
              <a:ext uri="{FF2B5EF4-FFF2-40B4-BE49-F238E27FC236}">
                <a16:creationId xmlns:a16="http://schemas.microsoft.com/office/drawing/2014/main" id="{85D82283-0784-A404-8FCB-C2DC3C813977}"/>
              </a:ext>
            </a:extLst>
          </p:cNvPr>
          <p:cNvSpPr>
            <a:spLocks noGrp="1"/>
          </p:cNvSpPr>
          <p:nvPr>
            <p:ph type="ftr" sz="quarter" idx="11"/>
          </p:nvPr>
        </p:nvSpPr>
        <p:spPr/>
        <p:txBody>
          <a:bodyPr/>
          <a:lstStyle/>
          <a:p>
            <a:r>
              <a:rPr lang="en-US"/>
              <a:t>Long Range Plan background</a:t>
            </a:r>
            <a:endParaRPr lang="en-US" dirty="0"/>
          </a:p>
        </p:txBody>
      </p:sp>
      <p:sp>
        <p:nvSpPr>
          <p:cNvPr id="7" name="Slide Number Placeholder 6">
            <a:extLst>
              <a:ext uri="{FF2B5EF4-FFF2-40B4-BE49-F238E27FC236}">
                <a16:creationId xmlns:a16="http://schemas.microsoft.com/office/drawing/2014/main" id="{E5EB36FA-2AA4-F3E5-23FF-8C658A944927}"/>
              </a:ext>
            </a:extLst>
          </p:cNvPr>
          <p:cNvSpPr>
            <a:spLocks noGrp="1"/>
          </p:cNvSpPr>
          <p:nvPr>
            <p:ph type="sldNum" sz="quarter" idx="12"/>
          </p:nvPr>
        </p:nvSpPr>
        <p:spPr/>
        <p:txBody>
          <a:bodyPr/>
          <a:lstStyle/>
          <a:p>
            <a:fld id="{07E1C93C-5050-FC42-8F10-D22D4F119D13}" type="slidenum">
              <a:rPr lang="en-US" smtClean="0"/>
              <a:pPr/>
              <a:t>10</a:t>
            </a:fld>
            <a:endParaRPr lang="en-US" dirty="0"/>
          </a:p>
        </p:txBody>
      </p:sp>
    </p:spTree>
    <p:extLst>
      <p:ext uri="{BB962C8B-B14F-4D97-AF65-F5344CB8AC3E}">
        <p14:creationId xmlns:p14="http://schemas.microsoft.com/office/powerpoint/2010/main" val="2227404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B5FB4-ACB5-16FC-FC92-AE5425EA15C9}"/>
              </a:ext>
            </a:extLst>
          </p:cNvPr>
          <p:cNvSpPr>
            <a:spLocks noGrp="1"/>
          </p:cNvSpPr>
          <p:nvPr>
            <p:ph type="title"/>
          </p:nvPr>
        </p:nvSpPr>
        <p:spPr/>
        <p:txBody>
          <a:bodyPr/>
          <a:lstStyle/>
          <a:p>
            <a:r>
              <a:rPr lang="en-US" dirty="0"/>
              <a:t>FY 2023 budget will set the stage – there is a long way to go</a:t>
            </a:r>
          </a:p>
        </p:txBody>
      </p:sp>
      <p:graphicFrame>
        <p:nvGraphicFramePr>
          <p:cNvPr id="6" name="Table 6">
            <a:extLst>
              <a:ext uri="{FF2B5EF4-FFF2-40B4-BE49-F238E27FC236}">
                <a16:creationId xmlns:a16="http://schemas.microsoft.com/office/drawing/2014/main" id="{93B53C74-4C62-0933-9768-E18C5AAC8808}"/>
              </a:ext>
            </a:extLst>
          </p:cNvPr>
          <p:cNvGraphicFramePr>
            <a:graphicFrameLocks noGrp="1"/>
          </p:cNvGraphicFramePr>
          <p:nvPr>
            <p:ph idx="1"/>
            <p:extLst>
              <p:ext uri="{D42A27DB-BD31-4B8C-83A1-F6EECF244321}">
                <p14:modId xmlns:p14="http://schemas.microsoft.com/office/powerpoint/2010/main" val="894500178"/>
              </p:ext>
            </p:extLst>
          </p:nvPr>
        </p:nvGraphicFramePr>
        <p:xfrm>
          <a:off x="452437" y="2114322"/>
          <a:ext cx="11287125" cy="1483360"/>
        </p:xfrm>
        <a:graphic>
          <a:graphicData uri="http://schemas.openxmlformats.org/drawingml/2006/table">
            <a:tbl>
              <a:tblPr firstRow="1" bandRow="1">
                <a:tableStyleId>{5C22544A-7EE6-4342-B048-85BDC9FD1C3A}</a:tableStyleId>
              </a:tblPr>
              <a:tblGrid>
                <a:gridCol w="2257425">
                  <a:extLst>
                    <a:ext uri="{9D8B030D-6E8A-4147-A177-3AD203B41FA5}">
                      <a16:colId xmlns:a16="http://schemas.microsoft.com/office/drawing/2014/main" val="109988959"/>
                    </a:ext>
                  </a:extLst>
                </a:gridCol>
                <a:gridCol w="2257425">
                  <a:extLst>
                    <a:ext uri="{9D8B030D-6E8A-4147-A177-3AD203B41FA5}">
                      <a16:colId xmlns:a16="http://schemas.microsoft.com/office/drawing/2014/main" val="1841804892"/>
                    </a:ext>
                  </a:extLst>
                </a:gridCol>
                <a:gridCol w="2257425">
                  <a:extLst>
                    <a:ext uri="{9D8B030D-6E8A-4147-A177-3AD203B41FA5}">
                      <a16:colId xmlns:a16="http://schemas.microsoft.com/office/drawing/2014/main" val="1847897042"/>
                    </a:ext>
                  </a:extLst>
                </a:gridCol>
                <a:gridCol w="2257425">
                  <a:extLst>
                    <a:ext uri="{9D8B030D-6E8A-4147-A177-3AD203B41FA5}">
                      <a16:colId xmlns:a16="http://schemas.microsoft.com/office/drawing/2014/main" val="3448249976"/>
                    </a:ext>
                  </a:extLst>
                </a:gridCol>
                <a:gridCol w="2257425">
                  <a:extLst>
                    <a:ext uri="{9D8B030D-6E8A-4147-A177-3AD203B41FA5}">
                      <a16:colId xmlns:a16="http://schemas.microsoft.com/office/drawing/2014/main" val="3369587764"/>
                    </a:ext>
                  </a:extLst>
                </a:gridCol>
              </a:tblGrid>
              <a:tr h="370840">
                <a:tc>
                  <a:txBody>
                    <a:bodyPr/>
                    <a:lstStyle/>
                    <a:p>
                      <a:r>
                        <a:rPr lang="en-US" dirty="0"/>
                        <a:t>NP budget</a:t>
                      </a:r>
                    </a:p>
                  </a:txBody>
                  <a:tcPr/>
                </a:tc>
                <a:tc>
                  <a:txBody>
                    <a:bodyPr/>
                    <a:lstStyle/>
                    <a:p>
                      <a:r>
                        <a:rPr lang="en-US" dirty="0"/>
                        <a:t>FY 2022 enacted</a:t>
                      </a:r>
                    </a:p>
                  </a:txBody>
                  <a:tcPr/>
                </a:tc>
                <a:tc>
                  <a:txBody>
                    <a:bodyPr/>
                    <a:lstStyle/>
                    <a:p>
                      <a:r>
                        <a:rPr lang="en-US" dirty="0"/>
                        <a:t>FY 2023 PBR</a:t>
                      </a:r>
                    </a:p>
                  </a:txBody>
                  <a:tcPr/>
                </a:tc>
                <a:tc>
                  <a:txBody>
                    <a:bodyPr/>
                    <a:lstStyle/>
                    <a:p>
                      <a:r>
                        <a:rPr lang="en-US" dirty="0"/>
                        <a:t>FY 2023 House</a:t>
                      </a:r>
                    </a:p>
                  </a:txBody>
                  <a:tcPr/>
                </a:tc>
                <a:tc>
                  <a:txBody>
                    <a:bodyPr/>
                    <a:lstStyle/>
                    <a:p>
                      <a:r>
                        <a:rPr lang="en-US" dirty="0"/>
                        <a:t>FY 2023 Senate</a:t>
                      </a:r>
                    </a:p>
                  </a:txBody>
                  <a:tcPr/>
                </a:tc>
                <a:extLst>
                  <a:ext uri="{0D108BD9-81ED-4DB2-BD59-A6C34878D82A}">
                    <a16:rowId xmlns:a16="http://schemas.microsoft.com/office/drawing/2014/main" val="900253595"/>
                  </a:ext>
                </a:extLst>
              </a:tr>
              <a:tr h="370840">
                <a:tc>
                  <a:txBody>
                    <a:bodyPr/>
                    <a:lstStyle/>
                    <a:p>
                      <a:r>
                        <a:rPr lang="en-US" b="1" dirty="0"/>
                        <a:t>Total</a:t>
                      </a:r>
                    </a:p>
                  </a:txBody>
                  <a:tcPr/>
                </a:tc>
                <a:tc>
                  <a:txBody>
                    <a:bodyPr/>
                    <a:lstStyle/>
                    <a:p>
                      <a:r>
                        <a:rPr lang="en-US" dirty="0"/>
                        <a:t>728.0</a:t>
                      </a:r>
                    </a:p>
                  </a:txBody>
                  <a:tcPr/>
                </a:tc>
                <a:tc>
                  <a:txBody>
                    <a:bodyPr/>
                    <a:lstStyle/>
                    <a:p>
                      <a:r>
                        <a:rPr lang="en-US" dirty="0"/>
                        <a:t>739.2</a:t>
                      </a:r>
                    </a:p>
                  </a:txBody>
                  <a:tcPr/>
                </a:tc>
                <a:tc>
                  <a:txBody>
                    <a:bodyPr/>
                    <a:lstStyle/>
                    <a:p>
                      <a:r>
                        <a:rPr lang="en-US" dirty="0"/>
                        <a:t>780.0</a:t>
                      </a:r>
                    </a:p>
                  </a:txBody>
                  <a:tcPr/>
                </a:tc>
                <a:tc>
                  <a:txBody>
                    <a:bodyPr/>
                    <a:lstStyle/>
                    <a:p>
                      <a:r>
                        <a:rPr lang="en-US" dirty="0"/>
                        <a:t>755.2</a:t>
                      </a:r>
                    </a:p>
                  </a:txBody>
                  <a:tcPr/>
                </a:tc>
                <a:extLst>
                  <a:ext uri="{0D108BD9-81ED-4DB2-BD59-A6C34878D82A}">
                    <a16:rowId xmlns:a16="http://schemas.microsoft.com/office/drawing/2014/main" val="2246936446"/>
                  </a:ext>
                </a:extLst>
              </a:tr>
              <a:tr h="370840">
                <a:tc>
                  <a:txBody>
                    <a:bodyPr/>
                    <a:lstStyle/>
                    <a:p>
                      <a:r>
                        <a:rPr lang="en-US" dirty="0"/>
                        <a:t>EIC</a:t>
                      </a:r>
                    </a:p>
                  </a:txBody>
                  <a:tcPr/>
                </a:tc>
                <a:tc>
                  <a:txBody>
                    <a:bodyPr/>
                    <a:lstStyle/>
                    <a:p>
                      <a:r>
                        <a:rPr lang="en-US" dirty="0"/>
                        <a:t>20.0</a:t>
                      </a:r>
                    </a:p>
                  </a:txBody>
                  <a:tcPr/>
                </a:tc>
                <a:tc>
                  <a:txBody>
                    <a:bodyPr/>
                    <a:lstStyle/>
                    <a:p>
                      <a:r>
                        <a:rPr lang="en-US" dirty="0"/>
                        <a:t>20.0</a:t>
                      </a:r>
                    </a:p>
                  </a:txBody>
                  <a:tcPr/>
                </a:tc>
                <a:tc>
                  <a:txBody>
                    <a:bodyPr/>
                    <a:lstStyle/>
                    <a:p>
                      <a:r>
                        <a:rPr lang="en-US" dirty="0"/>
                        <a:t>35.0</a:t>
                      </a:r>
                    </a:p>
                  </a:txBody>
                  <a:tcPr/>
                </a:tc>
                <a:tc>
                  <a:txBody>
                    <a:bodyPr/>
                    <a:lstStyle/>
                    <a:p>
                      <a:r>
                        <a:rPr lang="en-US" dirty="0"/>
                        <a:t>50.0</a:t>
                      </a:r>
                    </a:p>
                  </a:txBody>
                  <a:tcPr/>
                </a:tc>
                <a:extLst>
                  <a:ext uri="{0D108BD9-81ED-4DB2-BD59-A6C34878D82A}">
                    <a16:rowId xmlns:a16="http://schemas.microsoft.com/office/drawing/2014/main" val="2051501395"/>
                  </a:ext>
                </a:extLst>
              </a:tr>
              <a:tr h="370840">
                <a:tc>
                  <a:txBody>
                    <a:bodyPr/>
                    <a:lstStyle/>
                    <a:p>
                      <a:r>
                        <a:rPr lang="en-US" dirty="0"/>
                        <a:t>Research</a:t>
                      </a:r>
                    </a:p>
                  </a:txBody>
                  <a:tcPr/>
                </a:tc>
                <a:tc>
                  <a:txBody>
                    <a:bodyPr/>
                    <a:lstStyle/>
                    <a:p>
                      <a:r>
                        <a:rPr lang="en-US" dirty="0"/>
                        <a:t>708</a:t>
                      </a:r>
                    </a:p>
                  </a:txBody>
                  <a:tcPr/>
                </a:tc>
                <a:tc>
                  <a:txBody>
                    <a:bodyPr/>
                    <a:lstStyle/>
                    <a:p>
                      <a:r>
                        <a:rPr lang="en-US" dirty="0"/>
                        <a:t>719.2</a:t>
                      </a:r>
                    </a:p>
                  </a:txBody>
                  <a:tcPr/>
                </a:tc>
                <a:tc>
                  <a:txBody>
                    <a:bodyPr/>
                    <a:lstStyle/>
                    <a:p>
                      <a:r>
                        <a:rPr lang="en-US" dirty="0"/>
                        <a:t>745.0</a:t>
                      </a:r>
                    </a:p>
                  </a:txBody>
                  <a:tcPr/>
                </a:tc>
                <a:tc>
                  <a:txBody>
                    <a:bodyPr/>
                    <a:lstStyle/>
                    <a:p>
                      <a:r>
                        <a:rPr lang="en-US" dirty="0"/>
                        <a:t>805.2</a:t>
                      </a:r>
                    </a:p>
                  </a:txBody>
                  <a:tcPr/>
                </a:tc>
                <a:extLst>
                  <a:ext uri="{0D108BD9-81ED-4DB2-BD59-A6C34878D82A}">
                    <a16:rowId xmlns:a16="http://schemas.microsoft.com/office/drawing/2014/main" val="81910576"/>
                  </a:ext>
                </a:extLst>
              </a:tr>
            </a:tbl>
          </a:graphicData>
        </a:graphic>
      </p:graphicFrame>
      <p:sp>
        <p:nvSpPr>
          <p:cNvPr id="4" name="Slide Number Placeholder 3">
            <a:extLst>
              <a:ext uri="{FF2B5EF4-FFF2-40B4-BE49-F238E27FC236}">
                <a16:creationId xmlns:a16="http://schemas.microsoft.com/office/drawing/2014/main" id="{682393A9-7B4B-9AD9-5AF0-2E3B11DDC677}"/>
              </a:ext>
            </a:extLst>
          </p:cNvPr>
          <p:cNvSpPr>
            <a:spLocks noGrp="1"/>
          </p:cNvSpPr>
          <p:nvPr>
            <p:ph type="sldNum" sz="quarter" idx="12"/>
          </p:nvPr>
        </p:nvSpPr>
        <p:spPr/>
        <p:txBody>
          <a:bodyPr/>
          <a:lstStyle/>
          <a:p>
            <a:fld id="{07E1C93C-5050-FC42-8F10-D22D4F119D13}" type="slidenum">
              <a:rPr lang="en-US" smtClean="0"/>
              <a:pPr/>
              <a:t>11</a:t>
            </a:fld>
            <a:endParaRPr lang="en-US" dirty="0"/>
          </a:p>
        </p:txBody>
      </p:sp>
      <p:sp>
        <p:nvSpPr>
          <p:cNvPr id="5" name="Footer Placeholder 4">
            <a:extLst>
              <a:ext uri="{FF2B5EF4-FFF2-40B4-BE49-F238E27FC236}">
                <a16:creationId xmlns:a16="http://schemas.microsoft.com/office/drawing/2014/main" id="{421F7A84-3DC1-881A-BD33-22945A5A8618}"/>
              </a:ext>
            </a:extLst>
          </p:cNvPr>
          <p:cNvSpPr>
            <a:spLocks noGrp="1"/>
          </p:cNvSpPr>
          <p:nvPr>
            <p:ph type="ftr" sz="quarter" idx="11"/>
          </p:nvPr>
        </p:nvSpPr>
        <p:spPr/>
        <p:txBody>
          <a:bodyPr/>
          <a:lstStyle/>
          <a:p>
            <a:r>
              <a:rPr lang="en-US" dirty="0"/>
              <a:t>Long Range Plan background</a:t>
            </a:r>
          </a:p>
        </p:txBody>
      </p:sp>
      <p:sp>
        <p:nvSpPr>
          <p:cNvPr id="7" name="TextBox 6">
            <a:extLst>
              <a:ext uri="{FF2B5EF4-FFF2-40B4-BE49-F238E27FC236}">
                <a16:creationId xmlns:a16="http://schemas.microsoft.com/office/drawing/2014/main" id="{C5E20D1E-1967-6820-222A-2E646C32D447}"/>
              </a:ext>
            </a:extLst>
          </p:cNvPr>
          <p:cNvSpPr txBox="1"/>
          <p:nvPr/>
        </p:nvSpPr>
        <p:spPr>
          <a:xfrm>
            <a:off x="1948605" y="3922336"/>
            <a:ext cx="8804030" cy="2308324"/>
          </a:xfrm>
          <a:prstGeom prst="rect">
            <a:avLst/>
          </a:prstGeom>
          <a:noFill/>
        </p:spPr>
        <p:txBody>
          <a:bodyPr wrap="square" rtlCol="0">
            <a:spAutoFit/>
          </a:bodyPr>
          <a:lstStyle/>
          <a:p>
            <a:r>
              <a:rPr lang="en-US" dirty="0"/>
              <a:t>FY23 House mark may alleviate some of the significant inflationary pressures (7% increase over FY22); however it should not be taken as real growth. </a:t>
            </a:r>
          </a:p>
          <a:p>
            <a:endParaRPr lang="en-US" dirty="0"/>
          </a:p>
          <a:p>
            <a:r>
              <a:rPr lang="en-US" dirty="0"/>
              <a:t>FY23 House mark for SC is $8B ($201M above PBR; $525M above FY22); represents 7% increase overall. Senate Mark: $8.1B</a:t>
            </a:r>
          </a:p>
          <a:p>
            <a:endParaRPr lang="en-US" dirty="0"/>
          </a:p>
          <a:p>
            <a:r>
              <a:rPr lang="en-US" dirty="0"/>
              <a:t>Note: CPI was 8.5% for the 12 months ending in July. (</a:t>
            </a:r>
            <a:r>
              <a:rPr lang="en-US" dirty="0">
                <a:hlinkClick r:id="rId2"/>
              </a:rPr>
              <a:t>https://www.bls.gov/cpi/</a:t>
            </a:r>
            <a:r>
              <a:rPr lang="en-US" dirty="0"/>
              <a:t>)</a:t>
            </a:r>
          </a:p>
          <a:p>
            <a:endParaRPr lang="en-US" dirty="0"/>
          </a:p>
        </p:txBody>
      </p:sp>
      <p:sp>
        <p:nvSpPr>
          <p:cNvPr id="3" name="TextBox 2">
            <a:extLst>
              <a:ext uri="{FF2B5EF4-FFF2-40B4-BE49-F238E27FC236}">
                <a16:creationId xmlns:a16="http://schemas.microsoft.com/office/drawing/2014/main" id="{373BB5C3-5F6D-B6E2-A148-B1AE1389F19F}"/>
              </a:ext>
            </a:extLst>
          </p:cNvPr>
          <p:cNvSpPr txBox="1"/>
          <p:nvPr/>
        </p:nvSpPr>
        <p:spPr>
          <a:xfrm>
            <a:off x="2534798" y="1236509"/>
            <a:ext cx="6916765"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a:t>”The budget is a year-long process.” Requires some flexibility in thinking</a:t>
            </a:r>
          </a:p>
        </p:txBody>
      </p:sp>
    </p:spTree>
    <p:extLst>
      <p:ext uri="{BB962C8B-B14F-4D97-AF65-F5344CB8AC3E}">
        <p14:creationId xmlns:p14="http://schemas.microsoft.com/office/powerpoint/2010/main" val="3657612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096FE-9711-0211-1C89-866B2DB50AEE}"/>
              </a:ext>
            </a:extLst>
          </p:cNvPr>
          <p:cNvSpPr>
            <a:spLocks noGrp="1"/>
          </p:cNvSpPr>
          <p:nvPr>
            <p:ph type="title"/>
          </p:nvPr>
        </p:nvSpPr>
        <p:spPr/>
        <p:txBody>
          <a:bodyPr/>
          <a:lstStyle/>
          <a:p>
            <a:r>
              <a:rPr lang="en-US" dirty="0"/>
              <a:t>What does the EIC need</a:t>
            </a:r>
          </a:p>
        </p:txBody>
      </p:sp>
      <p:sp>
        <p:nvSpPr>
          <p:cNvPr id="3" name="Content Placeholder 2">
            <a:extLst>
              <a:ext uri="{FF2B5EF4-FFF2-40B4-BE49-F238E27FC236}">
                <a16:creationId xmlns:a16="http://schemas.microsoft.com/office/drawing/2014/main" id="{43841DDB-F1CE-F458-EDF1-3AC21AF38320}"/>
              </a:ext>
            </a:extLst>
          </p:cNvPr>
          <p:cNvSpPr>
            <a:spLocks noGrp="1"/>
          </p:cNvSpPr>
          <p:nvPr>
            <p:ph idx="1"/>
          </p:nvPr>
        </p:nvSpPr>
        <p:spPr>
          <a:xfrm>
            <a:off x="370702" y="1066801"/>
            <a:ext cx="5684108" cy="5392578"/>
          </a:xfrm>
        </p:spPr>
        <p:txBody>
          <a:bodyPr>
            <a:normAutofit lnSpcReduction="10000"/>
          </a:bodyPr>
          <a:lstStyle/>
          <a:p>
            <a:pPr>
              <a:lnSpc>
                <a:spcPct val="100000"/>
              </a:lnSpc>
            </a:pPr>
            <a:r>
              <a:rPr lang="en-US" dirty="0"/>
              <a:t>This is an interesting question</a:t>
            </a:r>
          </a:p>
          <a:p>
            <a:pPr lvl="1">
              <a:lnSpc>
                <a:spcPct val="100000"/>
              </a:lnSpc>
            </a:pPr>
            <a:r>
              <a:rPr lang="en-US" dirty="0"/>
              <a:t>At the 2015 LRP meeting, the pre-CD0 estimated  cost was $1.0-1.5B in FY15 dollars</a:t>
            </a:r>
          </a:p>
          <a:p>
            <a:pPr lvl="2">
              <a:lnSpc>
                <a:spcPct val="100000"/>
              </a:lnSpc>
            </a:pPr>
            <a:r>
              <a:rPr lang="en-US" dirty="0"/>
              <a:t>Translates to $1.13 – $1.7B in 2021 costs. </a:t>
            </a:r>
          </a:p>
          <a:p>
            <a:pPr lvl="1">
              <a:lnSpc>
                <a:spcPct val="100000"/>
              </a:lnSpc>
            </a:pPr>
            <a:r>
              <a:rPr lang="en-US" dirty="0"/>
              <a:t>Today, the estimate is $1.7B - $2.8B with a mid point estimate of $2.419B. (profile 3)</a:t>
            </a:r>
          </a:p>
          <a:p>
            <a:pPr lvl="1">
              <a:lnSpc>
                <a:spcPct val="100000"/>
              </a:lnSpc>
            </a:pPr>
            <a:r>
              <a:rPr lang="en-US" dirty="0"/>
              <a:t>Caps new funds at $150M/year</a:t>
            </a:r>
          </a:p>
          <a:p>
            <a:pPr lvl="1">
              <a:lnSpc>
                <a:spcPct val="100000"/>
              </a:lnSpc>
            </a:pPr>
            <a:r>
              <a:rPr lang="en-US" dirty="0"/>
              <a:t>$2.419B does not include the high 2022 inflation rates (escalation for this estimate was 3.5% for labor and 2.3% for materials). </a:t>
            </a:r>
          </a:p>
          <a:p>
            <a:pPr lvl="1">
              <a:lnSpc>
                <a:spcPct val="100000"/>
              </a:lnSpc>
            </a:pPr>
            <a:r>
              <a:rPr lang="en-US" dirty="0"/>
              <a:t>Inflation currently carried as $50M risk in the project</a:t>
            </a:r>
          </a:p>
          <a:p>
            <a:pPr lvl="1">
              <a:lnSpc>
                <a:spcPct val="100000"/>
              </a:lnSpc>
            </a:pPr>
            <a:r>
              <a:rPr lang="en-US" dirty="0"/>
              <a:t>The high rate of inflation in FY22 and FY23 could easily add $100-200M to the project requirements. </a:t>
            </a:r>
          </a:p>
          <a:p>
            <a:pPr lvl="1">
              <a:lnSpc>
                <a:spcPct val="100000"/>
              </a:lnSpc>
            </a:pPr>
            <a:endParaRPr lang="en-US" dirty="0"/>
          </a:p>
        </p:txBody>
      </p:sp>
      <p:sp>
        <p:nvSpPr>
          <p:cNvPr id="4" name="Slide Number Placeholder 3">
            <a:extLst>
              <a:ext uri="{FF2B5EF4-FFF2-40B4-BE49-F238E27FC236}">
                <a16:creationId xmlns:a16="http://schemas.microsoft.com/office/drawing/2014/main" id="{8FD6E1AC-303C-B003-42D4-CEAEE69CBA94}"/>
              </a:ext>
            </a:extLst>
          </p:cNvPr>
          <p:cNvSpPr>
            <a:spLocks noGrp="1"/>
          </p:cNvSpPr>
          <p:nvPr>
            <p:ph type="sldNum" sz="quarter" idx="12"/>
          </p:nvPr>
        </p:nvSpPr>
        <p:spPr/>
        <p:txBody>
          <a:bodyPr/>
          <a:lstStyle/>
          <a:p>
            <a:fld id="{07E1C93C-5050-FC42-8F10-D22D4F119D13}" type="slidenum">
              <a:rPr lang="en-US" smtClean="0"/>
              <a:pPr/>
              <a:t>12</a:t>
            </a:fld>
            <a:endParaRPr lang="en-US" dirty="0"/>
          </a:p>
        </p:txBody>
      </p:sp>
      <p:sp>
        <p:nvSpPr>
          <p:cNvPr id="5" name="Footer Placeholder 4">
            <a:extLst>
              <a:ext uri="{FF2B5EF4-FFF2-40B4-BE49-F238E27FC236}">
                <a16:creationId xmlns:a16="http://schemas.microsoft.com/office/drawing/2014/main" id="{DF149295-5F70-1E32-CA5B-BF759572E5D1}"/>
              </a:ext>
            </a:extLst>
          </p:cNvPr>
          <p:cNvSpPr>
            <a:spLocks noGrp="1"/>
          </p:cNvSpPr>
          <p:nvPr>
            <p:ph type="ftr" sz="quarter" idx="11"/>
          </p:nvPr>
        </p:nvSpPr>
        <p:spPr/>
        <p:txBody>
          <a:bodyPr/>
          <a:lstStyle/>
          <a:p>
            <a:r>
              <a:rPr lang="en-US"/>
              <a:t>Long Range Plan background</a:t>
            </a:r>
            <a:endParaRPr lang="en-US" dirty="0"/>
          </a:p>
        </p:txBody>
      </p:sp>
      <p:pic>
        <p:nvPicPr>
          <p:cNvPr id="6" name="Picture 5">
            <a:extLst>
              <a:ext uri="{FF2B5EF4-FFF2-40B4-BE49-F238E27FC236}">
                <a16:creationId xmlns:a16="http://schemas.microsoft.com/office/drawing/2014/main" id="{DCAA6537-2D83-287D-0BE7-8CC033A98265}"/>
              </a:ext>
            </a:extLst>
          </p:cNvPr>
          <p:cNvPicPr>
            <a:picLocks noChangeAspect="1"/>
          </p:cNvPicPr>
          <p:nvPr/>
        </p:nvPicPr>
        <p:blipFill>
          <a:blip r:embed="rId3"/>
          <a:stretch>
            <a:fillRect/>
          </a:stretch>
        </p:blipFill>
        <p:spPr>
          <a:xfrm>
            <a:off x="6054810" y="2152481"/>
            <a:ext cx="5986714" cy="2553037"/>
          </a:xfrm>
          <a:prstGeom prst="rect">
            <a:avLst/>
          </a:prstGeom>
        </p:spPr>
      </p:pic>
      <p:sp>
        <p:nvSpPr>
          <p:cNvPr id="7" name="TextBox 6">
            <a:extLst>
              <a:ext uri="{FF2B5EF4-FFF2-40B4-BE49-F238E27FC236}">
                <a16:creationId xmlns:a16="http://schemas.microsoft.com/office/drawing/2014/main" id="{F18D9E2F-D661-F35D-8850-F0CD9875F38B}"/>
              </a:ext>
            </a:extLst>
          </p:cNvPr>
          <p:cNvSpPr txBox="1"/>
          <p:nvPr/>
        </p:nvSpPr>
        <p:spPr>
          <a:xfrm>
            <a:off x="8147539" y="1594339"/>
            <a:ext cx="2402389" cy="369332"/>
          </a:xfrm>
          <a:prstGeom prst="rect">
            <a:avLst/>
          </a:prstGeom>
          <a:noFill/>
        </p:spPr>
        <p:txBody>
          <a:bodyPr wrap="none" rtlCol="0">
            <a:spAutoFit/>
          </a:bodyPr>
          <a:lstStyle/>
          <a:p>
            <a:r>
              <a:rPr lang="en-US" dirty="0"/>
              <a:t>The current EIC profile: </a:t>
            </a:r>
          </a:p>
        </p:txBody>
      </p:sp>
      <p:sp>
        <p:nvSpPr>
          <p:cNvPr id="8" name="TextBox 7">
            <a:extLst>
              <a:ext uri="{FF2B5EF4-FFF2-40B4-BE49-F238E27FC236}">
                <a16:creationId xmlns:a16="http://schemas.microsoft.com/office/drawing/2014/main" id="{331552C8-056D-9946-3B20-9708CB8B5D8B}"/>
              </a:ext>
            </a:extLst>
          </p:cNvPr>
          <p:cNvSpPr txBox="1"/>
          <p:nvPr/>
        </p:nvSpPr>
        <p:spPr>
          <a:xfrm>
            <a:off x="6532622" y="4982284"/>
            <a:ext cx="5493748" cy="120032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UPDATE: Inflation Reduction Act (IRA): +$217M one time</a:t>
            </a:r>
          </a:p>
          <a:p>
            <a:pPr marL="285750" indent="-285750">
              <a:buFont typeface="Arial" panose="020B0604020202020204" pitchFamily="34" charset="0"/>
              <a:buChar char="•"/>
            </a:pPr>
            <a:r>
              <a:rPr lang="en-US" b="1" dirty="0"/>
              <a:t>$110M to EIC in FY22</a:t>
            </a:r>
          </a:p>
          <a:p>
            <a:pPr marL="285750" indent="-285750">
              <a:buFont typeface="Arial" panose="020B0604020202020204" pitchFamily="34" charset="0"/>
              <a:buChar char="•"/>
            </a:pPr>
            <a:r>
              <a:rPr lang="en-US" dirty="0"/>
              <a:t>Moller fully funded</a:t>
            </a:r>
          </a:p>
          <a:p>
            <a:pPr marL="285750" indent="-285750">
              <a:buFont typeface="Arial" panose="020B0604020202020204" pitchFamily="34" charset="0"/>
              <a:buChar char="•"/>
            </a:pPr>
            <a:r>
              <a:rPr lang="en-US" dirty="0"/>
              <a:t>HRS@FRIB, GRETA, 0nubb also receive funding</a:t>
            </a:r>
          </a:p>
        </p:txBody>
      </p:sp>
    </p:spTree>
    <p:extLst>
      <p:ext uri="{BB962C8B-B14F-4D97-AF65-F5344CB8AC3E}">
        <p14:creationId xmlns:p14="http://schemas.microsoft.com/office/powerpoint/2010/main" val="4095833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4D6B-D5E2-258F-C72D-1D5EF7D5564F}"/>
              </a:ext>
            </a:extLst>
          </p:cNvPr>
          <p:cNvSpPr>
            <a:spLocks noGrp="1"/>
          </p:cNvSpPr>
          <p:nvPr>
            <p:ph type="title"/>
          </p:nvPr>
        </p:nvSpPr>
        <p:spPr/>
        <p:txBody>
          <a:bodyPr/>
          <a:lstStyle/>
          <a:p>
            <a:r>
              <a:rPr lang="en-US" dirty="0"/>
              <a:t>NP budget history</a:t>
            </a:r>
          </a:p>
        </p:txBody>
      </p:sp>
      <p:sp>
        <p:nvSpPr>
          <p:cNvPr id="4" name="Slide Number Placeholder 3">
            <a:extLst>
              <a:ext uri="{FF2B5EF4-FFF2-40B4-BE49-F238E27FC236}">
                <a16:creationId xmlns:a16="http://schemas.microsoft.com/office/drawing/2014/main" id="{C5516D0A-802C-8585-67C5-9FB207C33326}"/>
              </a:ext>
            </a:extLst>
          </p:cNvPr>
          <p:cNvSpPr>
            <a:spLocks noGrp="1"/>
          </p:cNvSpPr>
          <p:nvPr>
            <p:ph type="sldNum" sz="quarter" idx="12"/>
          </p:nvPr>
        </p:nvSpPr>
        <p:spPr/>
        <p:txBody>
          <a:bodyPr/>
          <a:lstStyle/>
          <a:p>
            <a:fld id="{07E1C93C-5050-FC42-8F10-D22D4F119D13}" type="slidenum">
              <a:rPr lang="en-US" smtClean="0"/>
              <a:pPr/>
              <a:t>13</a:t>
            </a:fld>
            <a:endParaRPr lang="en-US" dirty="0"/>
          </a:p>
        </p:txBody>
      </p:sp>
      <p:sp>
        <p:nvSpPr>
          <p:cNvPr id="5" name="Footer Placeholder 4">
            <a:extLst>
              <a:ext uri="{FF2B5EF4-FFF2-40B4-BE49-F238E27FC236}">
                <a16:creationId xmlns:a16="http://schemas.microsoft.com/office/drawing/2014/main" id="{85BE4860-E674-7714-F1EC-AE5ECE166BD7}"/>
              </a:ext>
            </a:extLst>
          </p:cNvPr>
          <p:cNvSpPr>
            <a:spLocks noGrp="1"/>
          </p:cNvSpPr>
          <p:nvPr>
            <p:ph type="ftr" sz="quarter" idx="11"/>
          </p:nvPr>
        </p:nvSpPr>
        <p:spPr/>
        <p:txBody>
          <a:bodyPr/>
          <a:lstStyle/>
          <a:p>
            <a:r>
              <a:rPr lang="en-US" dirty="0"/>
              <a:t>Long Range Plan background</a:t>
            </a:r>
          </a:p>
        </p:txBody>
      </p:sp>
      <p:graphicFrame>
        <p:nvGraphicFramePr>
          <p:cNvPr id="12" name="Table 11">
            <a:extLst>
              <a:ext uri="{FF2B5EF4-FFF2-40B4-BE49-F238E27FC236}">
                <a16:creationId xmlns:a16="http://schemas.microsoft.com/office/drawing/2014/main" id="{9B9F1842-00BB-B79C-AB2C-EFC767531C03}"/>
              </a:ext>
            </a:extLst>
          </p:cNvPr>
          <p:cNvGraphicFramePr>
            <a:graphicFrameLocks noGrp="1"/>
          </p:cNvGraphicFramePr>
          <p:nvPr>
            <p:extLst>
              <p:ext uri="{D42A27DB-BD31-4B8C-83A1-F6EECF244321}">
                <p14:modId xmlns:p14="http://schemas.microsoft.com/office/powerpoint/2010/main" val="2153365126"/>
              </p:ext>
            </p:extLst>
          </p:nvPr>
        </p:nvGraphicFramePr>
        <p:xfrm>
          <a:off x="785729" y="3237255"/>
          <a:ext cx="2928340" cy="375285"/>
        </p:xfrm>
        <a:graphic>
          <a:graphicData uri="http://schemas.openxmlformats.org/drawingml/2006/table">
            <a:tbl>
              <a:tblPr>
                <a:tableStyleId>{5C22544A-7EE6-4342-B048-85BDC9FD1C3A}</a:tableStyleId>
              </a:tblPr>
              <a:tblGrid>
                <a:gridCol w="2928340">
                  <a:extLst>
                    <a:ext uri="{9D8B030D-6E8A-4147-A177-3AD203B41FA5}">
                      <a16:colId xmlns:a16="http://schemas.microsoft.com/office/drawing/2014/main" val="1735776083"/>
                    </a:ext>
                  </a:extLst>
                </a:gridCol>
              </a:tblGrid>
              <a:tr h="203200">
                <a:tc>
                  <a:txBody>
                    <a:bodyPr/>
                    <a:lstStyle/>
                    <a:p>
                      <a:pPr algn="l" fontAlgn="b"/>
                      <a:r>
                        <a:rPr lang="en-US" sz="1200" u="none" strike="noStrike" dirty="0">
                          <a:effectLst/>
                        </a:rPr>
                        <a:t>Using an inflation rate for FY22 --&gt; FY23 of 8.4%</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65991324"/>
                  </a:ext>
                </a:extLst>
              </a:tr>
            </a:tbl>
          </a:graphicData>
        </a:graphic>
      </p:graphicFrame>
      <p:pic>
        <p:nvPicPr>
          <p:cNvPr id="10" name="Picture 9">
            <a:extLst>
              <a:ext uri="{FF2B5EF4-FFF2-40B4-BE49-F238E27FC236}">
                <a16:creationId xmlns:a16="http://schemas.microsoft.com/office/drawing/2014/main" id="{DA196EAC-4A43-D1F7-7388-A3A9DCAE022E}"/>
              </a:ext>
            </a:extLst>
          </p:cNvPr>
          <p:cNvPicPr>
            <a:picLocks noChangeAspect="1"/>
          </p:cNvPicPr>
          <p:nvPr/>
        </p:nvPicPr>
        <p:blipFill>
          <a:blip r:embed="rId2"/>
          <a:stretch>
            <a:fillRect/>
          </a:stretch>
        </p:blipFill>
        <p:spPr>
          <a:xfrm>
            <a:off x="4282767" y="356844"/>
            <a:ext cx="7772400" cy="6136105"/>
          </a:xfrm>
          <a:prstGeom prst="rect">
            <a:avLst/>
          </a:prstGeom>
        </p:spPr>
      </p:pic>
      <p:sp>
        <p:nvSpPr>
          <p:cNvPr id="3" name="TextBox 2">
            <a:extLst>
              <a:ext uri="{FF2B5EF4-FFF2-40B4-BE49-F238E27FC236}">
                <a16:creationId xmlns:a16="http://schemas.microsoft.com/office/drawing/2014/main" id="{08923D8C-4EC3-C497-AC4B-D88A6968F8E6}"/>
              </a:ext>
            </a:extLst>
          </p:cNvPr>
          <p:cNvSpPr txBox="1"/>
          <p:nvPr/>
        </p:nvSpPr>
        <p:spPr>
          <a:xfrm>
            <a:off x="365084" y="4024275"/>
            <a:ext cx="3633334" cy="2031325"/>
          </a:xfrm>
          <a:prstGeom prst="rect">
            <a:avLst/>
          </a:prstGeom>
          <a:noFill/>
        </p:spPr>
        <p:txBody>
          <a:bodyPr wrap="square" rtlCol="0">
            <a:spAutoFit/>
          </a:bodyPr>
          <a:lstStyle/>
          <a:p>
            <a:r>
              <a:rPr lang="en-US" dirty="0">
                <a:highlight>
                  <a:srgbClr val="00FF00"/>
                </a:highlight>
              </a:rPr>
              <a:t>Inflation Reduction Act: </a:t>
            </a:r>
            <a:r>
              <a:rPr lang="en-US" dirty="0"/>
              <a:t>$217M to NP in FY22 to be spent by FY27</a:t>
            </a:r>
          </a:p>
          <a:p>
            <a:pPr marL="285750" indent="-285750">
              <a:buFont typeface="Arial" panose="020B0604020202020204" pitchFamily="34" charset="0"/>
              <a:buChar char="•"/>
            </a:pPr>
            <a:r>
              <a:rPr lang="en-US" dirty="0"/>
              <a:t>Moller (to complete)</a:t>
            </a:r>
          </a:p>
          <a:p>
            <a:pPr marL="285750" indent="-285750">
              <a:buFont typeface="Arial" panose="020B0604020202020204" pitchFamily="34" charset="0"/>
              <a:buChar char="•"/>
            </a:pPr>
            <a:r>
              <a:rPr lang="en-US" dirty="0"/>
              <a:t>HRS@FRIB (to complete)</a:t>
            </a:r>
          </a:p>
          <a:p>
            <a:pPr marL="285750" indent="-285750">
              <a:buFont typeface="Arial" panose="020B0604020202020204" pitchFamily="34" charset="0"/>
              <a:buChar char="•"/>
            </a:pPr>
            <a:r>
              <a:rPr lang="en-US" dirty="0"/>
              <a:t>GRETA@FRIB (to complete)</a:t>
            </a:r>
          </a:p>
          <a:p>
            <a:pPr marL="285750" indent="-285750">
              <a:buFont typeface="Arial" panose="020B0604020202020204" pitchFamily="34" charset="0"/>
              <a:buChar char="•"/>
            </a:pPr>
            <a:r>
              <a:rPr lang="en-US" dirty="0"/>
              <a:t>EIC (to get to CD-2)</a:t>
            </a:r>
          </a:p>
          <a:p>
            <a:pPr marL="285750" indent="-285750">
              <a:buFont typeface="Arial" panose="020B0604020202020204" pitchFamily="34" charset="0"/>
              <a:buChar char="•"/>
            </a:pPr>
            <a:r>
              <a:rPr lang="en-US" dirty="0"/>
              <a:t>0nubb (to get to CD-1)</a:t>
            </a:r>
          </a:p>
        </p:txBody>
      </p:sp>
    </p:spTree>
    <p:extLst>
      <p:ext uri="{BB962C8B-B14F-4D97-AF65-F5344CB8AC3E}">
        <p14:creationId xmlns:p14="http://schemas.microsoft.com/office/powerpoint/2010/main" val="665716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6A1A3-A6E5-5471-AB3F-D3073C301136}"/>
              </a:ext>
            </a:extLst>
          </p:cNvPr>
          <p:cNvSpPr>
            <a:spLocks noGrp="1"/>
          </p:cNvSpPr>
          <p:nvPr>
            <p:ph type="title"/>
          </p:nvPr>
        </p:nvSpPr>
        <p:spPr/>
        <p:txBody>
          <a:bodyPr/>
          <a:lstStyle/>
          <a:p>
            <a:r>
              <a:rPr lang="en-US" dirty="0"/>
              <a:t>Alternatives impacts analysis</a:t>
            </a:r>
          </a:p>
        </p:txBody>
      </p:sp>
      <p:sp>
        <p:nvSpPr>
          <p:cNvPr id="4" name="Slide Number Placeholder 3">
            <a:extLst>
              <a:ext uri="{FF2B5EF4-FFF2-40B4-BE49-F238E27FC236}">
                <a16:creationId xmlns:a16="http://schemas.microsoft.com/office/drawing/2014/main" id="{57D1BEA2-C599-4360-BA3C-543914A57724}"/>
              </a:ext>
            </a:extLst>
          </p:cNvPr>
          <p:cNvSpPr>
            <a:spLocks noGrp="1"/>
          </p:cNvSpPr>
          <p:nvPr>
            <p:ph type="sldNum" sz="quarter" idx="12"/>
          </p:nvPr>
        </p:nvSpPr>
        <p:spPr/>
        <p:txBody>
          <a:bodyPr/>
          <a:lstStyle/>
          <a:p>
            <a:fld id="{07E1C93C-5050-FC42-8F10-D22D4F119D13}" type="slidenum">
              <a:rPr lang="en-US" smtClean="0"/>
              <a:pPr/>
              <a:t>14</a:t>
            </a:fld>
            <a:endParaRPr lang="en-US" dirty="0"/>
          </a:p>
        </p:txBody>
      </p:sp>
      <p:sp>
        <p:nvSpPr>
          <p:cNvPr id="5" name="Footer Placeholder 4">
            <a:extLst>
              <a:ext uri="{FF2B5EF4-FFF2-40B4-BE49-F238E27FC236}">
                <a16:creationId xmlns:a16="http://schemas.microsoft.com/office/drawing/2014/main" id="{E37BDAA9-6505-69A0-EE9C-3AA0F980693F}"/>
              </a:ext>
            </a:extLst>
          </p:cNvPr>
          <p:cNvSpPr>
            <a:spLocks noGrp="1"/>
          </p:cNvSpPr>
          <p:nvPr>
            <p:ph type="ftr" sz="quarter" idx="11"/>
          </p:nvPr>
        </p:nvSpPr>
        <p:spPr/>
        <p:txBody>
          <a:bodyPr/>
          <a:lstStyle/>
          <a:p>
            <a:r>
              <a:rPr lang="en-US"/>
              <a:t>Long Range Plan background</a:t>
            </a:r>
            <a:endParaRPr lang="en-US" dirty="0"/>
          </a:p>
        </p:txBody>
      </p:sp>
      <p:sp>
        <p:nvSpPr>
          <p:cNvPr id="6" name="Content Placeholder 5">
            <a:extLst>
              <a:ext uri="{FF2B5EF4-FFF2-40B4-BE49-F238E27FC236}">
                <a16:creationId xmlns:a16="http://schemas.microsoft.com/office/drawing/2014/main" id="{1CC32235-2513-0EF9-D7F0-7363FB16B9F0}"/>
              </a:ext>
            </a:extLst>
          </p:cNvPr>
          <p:cNvSpPr txBox="1">
            <a:spLocks noGrp="1"/>
          </p:cNvSpPr>
          <p:nvPr>
            <p:ph idx="1"/>
          </p:nvPr>
        </p:nvSpPr>
        <p:spPr>
          <a:xfrm>
            <a:off x="411892" y="966055"/>
            <a:ext cx="11285837" cy="5226559"/>
          </a:xfrm>
          <a:prstGeom prst="rect">
            <a:avLst/>
          </a:prstGeom>
          <a:noFill/>
        </p:spPr>
        <p:txBody>
          <a:bodyPr wrap="square" rtlCol="0">
            <a:spAutoFit/>
          </a:bodyPr>
          <a:lstStyle/>
          <a:p>
            <a:pPr marL="0" indent="0">
              <a:buNone/>
            </a:pPr>
            <a:r>
              <a:rPr lang="en-US" b="1" dirty="0"/>
              <a:t>Impacts</a:t>
            </a:r>
          </a:p>
          <a:p>
            <a:pPr marL="285750" indent="-285750">
              <a:buFont typeface="Arial" panose="020B0604020202020204" pitchFamily="34" charset="0"/>
              <a:buChar char="•"/>
            </a:pPr>
            <a:r>
              <a:rPr lang="en-US" dirty="0"/>
              <a:t>Redirect a facility and add budget (requires $150M/year new funds starting in FY24)</a:t>
            </a:r>
          </a:p>
          <a:p>
            <a:pPr marL="742950" lvl="1" indent="-285750">
              <a:buFont typeface="Arial" panose="020B0604020202020204" pitchFamily="34" charset="0"/>
              <a:buChar char="•"/>
            </a:pPr>
            <a:r>
              <a:rPr lang="en-US" dirty="0">
                <a:solidFill>
                  <a:srgbClr val="FF0000"/>
                </a:solidFill>
              </a:rPr>
              <a:t>Continue ramp in FY23 budget; a ramp over several years would enable the project, but delay CD-4</a:t>
            </a:r>
          </a:p>
          <a:p>
            <a:pPr marL="742950" lvl="1" indent="-285750">
              <a:buFont typeface="Arial" panose="020B0604020202020204" pitchFamily="34" charset="0"/>
              <a:buChar char="•"/>
            </a:pPr>
            <a:r>
              <a:rPr lang="en-US" dirty="0">
                <a:solidFill>
                  <a:srgbClr val="FF0000"/>
                </a:solidFill>
              </a:rPr>
              <a:t>CEBAF continues optimally; JLAB would obtain half of the new funds ($75M/year) for EIC</a:t>
            </a:r>
          </a:p>
          <a:p>
            <a:pPr marL="742950" lvl="1" indent="-285750">
              <a:buFont typeface="Arial" panose="020B0604020202020204" pitchFamily="34" charset="0"/>
              <a:buChar char="•"/>
            </a:pPr>
            <a:r>
              <a:rPr lang="en-US" dirty="0">
                <a:solidFill>
                  <a:srgbClr val="FF0000"/>
                </a:solidFill>
              </a:rPr>
              <a:t>Strategy would be to capture those $75M/year into CEBAF upgrade later</a:t>
            </a:r>
          </a:p>
          <a:p>
            <a:pPr marL="285750" indent="-285750">
              <a:buFont typeface="Arial" panose="020B0604020202020204" pitchFamily="34" charset="0"/>
              <a:buChar char="•"/>
            </a:pPr>
            <a:r>
              <a:rPr lang="en-US" dirty="0"/>
              <a:t>Redirect two facilities (presumably HE and ME operations combined)</a:t>
            </a:r>
          </a:p>
          <a:p>
            <a:pPr marL="742950" lvl="1" indent="-285750">
              <a:buFont typeface="Arial" panose="020B0604020202020204" pitchFamily="34" charset="0"/>
              <a:buChar char="•"/>
            </a:pPr>
            <a:r>
              <a:rPr lang="en-US" dirty="0">
                <a:solidFill>
                  <a:srgbClr val="FF0000"/>
                </a:solidFill>
              </a:rPr>
              <a:t>This is a non starter for </a:t>
            </a:r>
            <a:r>
              <a:rPr lang="en-US" dirty="0" err="1">
                <a:solidFill>
                  <a:srgbClr val="FF0000"/>
                </a:solidFill>
              </a:rPr>
              <a:t>JLab</a:t>
            </a:r>
            <a:endParaRPr lang="en-US" dirty="0">
              <a:solidFill>
                <a:srgbClr val="FF0000"/>
              </a:solidFill>
            </a:endParaRPr>
          </a:p>
          <a:p>
            <a:pPr marL="285750" indent="-285750">
              <a:buFont typeface="Arial" panose="020B0604020202020204" pitchFamily="34" charset="0"/>
              <a:buChar char="•"/>
            </a:pPr>
            <a:r>
              <a:rPr lang="en-US" dirty="0">
                <a:solidFill>
                  <a:schemeClr val="accent3">
                    <a:lumMod val="75000"/>
                  </a:schemeClr>
                </a:solidFill>
              </a:rPr>
              <a:t>Abandon EIC</a:t>
            </a:r>
            <a:r>
              <a:rPr lang="en-US" dirty="0"/>
              <a:t> plans and reinvest in RHIC and CEBAF</a:t>
            </a:r>
          </a:p>
          <a:p>
            <a:pPr marL="742950" lvl="1" indent="-285750">
              <a:buFont typeface="Arial" panose="020B0604020202020204" pitchFamily="34" charset="0"/>
              <a:buChar char="•"/>
            </a:pPr>
            <a:r>
              <a:rPr lang="en-US" dirty="0">
                <a:solidFill>
                  <a:srgbClr val="FF0000"/>
                </a:solidFill>
              </a:rPr>
              <a:t>Would require RHIC to develop a new science case</a:t>
            </a:r>
          </a:p>
          <a:p>
            <a:pPr marL="285750" indent="-285750">
              <a:buFont typeface="Arial" panose="020B0604020202020204" pitchFamily="34" charset="0"/>
              <a:buChar char="•"/>
            </a:pPr>
            <a:r>
              <a:rPr lang="en-US" dirty="0">
                <a:solidFill>
                  <a:schemeClr val="accent3">
                    <a:lumMod val="75000"/>
                  </a:schemeClr>
                </a:solidFill>
              </a:rPr>
              <a:t>Abandon EIC</a:t>
            </a:r>
            <a:r>
              <a:rPr lang="en-US" dirty="0"/>
              <a:t>, upgrade FRIB to RIA and continue CEBAF with upgrades</a:t>
            </a:r>
          </a:p>
          <a:p>
            <a:pPr marL="742950" lvl="1" indent="-285750">
              <a:buFont typeface="Arial" panose="020B0604020202020204" pitchFamily="34" charset="0"/>
              <a:buChar char="•"/>
            </a:pPr>
            <a:r>
              <a:rPr lang="en-US" dirty="0">
                <a:solidFill>
                  <a:srgbClr val="FF0000"/>
                </a:solidFill>
              </a:rPr>
              <a:t>This is a non-starter for BNL and neutrinos</a:t>
            </a:r>
          </a:p>
          <a:p>
            <a:pPr marL="285750" indent="-285750">
              <a:buFont typeface="Arial" panose="020B0604020202020204" pitchFamily="34" charset="0"/>
              <a:buChar char="•"/>
            </a:pPr>
            <a:r>
              <a:rPr lang="en-US" dirty="0">
                <a:solidFill>
                  <a:schemeClr val="accent3">
                    <a:lumMod val="75000"/>
                  </a:schemeClr>
                </a:solidFill>
              </a:rPr>
              <a:t>Abandon EIC, </a:t>
            </a:r>
            <a:r>
              <a:rPr lang="en-US" dirty="0"/>
              <a:t>upgrade CEBAF, redirect to major neutrino push (ton scale and beyond)</a:t>
            </a:r>
          </a:p>
          <a:p>
            <a:pPr marL="742950" lvl="1" indent="-285750">
              <a:buFont typeface="Arial" panose="020B0604020202020204" pitchFamily="34" charset="0"/>
              <a:buChar char="•"/>
            </a:pPr>
            <a:r>
              <a:rPr lang="en-US" dirty="0">
                <a:solidFill>
                  <a:srgbClr val="FF0000"/>
                </a:solidFill>
              </a:rPr>
              <a:t>Would not have BNL support</a:t>
            </a:r>
          </a:p>
        </p:txBody>
      </p:sp>
    </p:spTree>
    <p:extLst>
      <p:ext uri="{BB962C8B-B14F-4D97-AF65-F5344CB8AC3E}">
        <p14:creationId xmlns:p14="http://schemas.microsoft.com/office/powerpoint/2010/main" val="1024267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40C84-933C-73E1-856D-36F1B6FBD347}"/>
              </a:ext>
            </a:extLst>
          </p:cNvPr>
          <p:cNvSpPr>
            <a:spLocks noGrp="1"/>
          </p:cNvSpPr>
          <p:nvPr>
            <p:ph type="title"/>
          </p:nvPr>
        </p:nvSpPr>
        <p:spPr/>
        <p:txBody>
          <a:bodyPr/>
          <a:lstStyle/>
          <a:p>
            <a:r>
              <a:rPr lang="en-US" dirty="0"/>
              <a:t>What would a 22 GeV upgrade need</a:t>
            </a:r>
          </a:p>
        </p:txBody>
      </p:sp>
      <p:sp>
        <p:nvSpPr>
          <p:cNvPr id="4" name="Slide Number Placeholder 3">
            <a:extLst>
              <a:ext uri="{FF2B5EF4-FFF2-40B4-BE49-F238E27FC236}">
                <a16:creationId xmlns:a16="http://schemas.microsoft.com/office/drawing/2014/main" id="{C5083338-9807-BC41-0CF7-9252747663CA}"/>
              </a:ext>
            </a:extLst>
          </p:cNvPr>
          <p:cNvSpPr>
            <a:spLocks noGrp="1"/>
          </p:cNvSpPr>
          <p:nvPr>
            <p:ph type="sldNum" sz="quarter" idx="12"/>
          </p:nvPr>
        </p:nvSpPr>
        <p:spPr/>
        <p:txBody>
          <a:bodyPr/>
          <a:lstStyle/>
          <a:p>
            <a:fld id="{07E1C93C-5050-FC42-8F10-D22D4F119D13}" type="slidenum">
              <a:rPr lang="en-US" smtClean="0"/>
              <a:pPr/>
              <a:t>15</a:t>
            </a:fld>
            <a:endParaRPr lang="en-US" dirty="0"/>
          </a:p>
        </p:txBody>
      </p:sp>
      <p:sp>
        <p:nvSpPr>
          <p:cNvPr id="5" name="Footer Placeholder 4">
            <a:extLst>
              <a:ext uri="{FF2B5EF4-FFF2-40B4-BE49-F238E27FC236}">
                <a16:creationId xmlns:a16="http://schemas.microsoft.com/office/drawing/2014/main" id="{474CAD83-6AE9-B45F-E9C4-03D31271C41C}"/>
              </a:ext>
            </a:extLst>
          </p:cNvPr>
          <p:cNvSpPr>
            <a:spLocks noGrp="1"/>
          </p:cNvSpPr>
          <p:nvPr>
            <p:ph type="ftr" sz="quarter" idx="11"/>
          </p:nvPr>
        </p:nvSpPr>
        <p:spPr/>
        <p:txBody>
          <a:bodyPr/>
          <a:lstStyle/>
          <a:p>
            <a:r>
              <a:rPr lang="en-US"/>
              <a:t>Long Range Plan background</a:t>
            </a:r>
            <a:endParaRPr lang="en-US" dirty="0"/>
          </a:p>
        </p:txBody>
      </p:sp>
      <p:pic>
        <p:nvPicPr>
          <p:cNvPr id="7" name="Picture 6">
            <a:extLst>
              <a:ext uri="{FF2B5EF4-FFF2-40B4-BE49-F238E27FC236}">
                <a16:creationId xmlns:a16="http://schemas.microsoft.com/office/drawing/2014/main" id="{D9FE4192-92BB-76C9-A241-C4CA3A988A5D}"/>
              </a:ext>
            </a:extLst>
          </p:cNvPr>
          <p:cNvPicPr>
            <a:picLocks noChangeAspect="1"/>
          </p:cNvPicPr>
          <p:nvPr/>
        </p:nvPicPr>
        <p:blipFill>
          <a:blip r:embed="rId2"/>
          <a:stretch>
            <a:fillRect/>
          </a:stretch>
        </p:blipFill>
        <p:spPr>
          <a:xfrm>
            <a:off x="1932363" y="824452"/>
            <a:ext cx="8343900" cy="3810000"/>
          </a:xfrm>
          <a:prstGeom prst="rect">
            <a:avLst/>
          </a:prstGeom>
        </p:spPr>
      </p:pic>
      <p:sp>
        <p:nvSpPr>
          <p:cNvPr id="9" name="TextBox 8">
            <a:extLst>
              <a:ext uri="{FF2B5EF4-FFF2-40B4-BE49-F238E27FC236}">
                <a16:creationId xmlns:a16="http://schemas.microsoft.com/office/drawing/2014/main" id="{3A9647B5-DA9C-5063-6BBB-89BF5A2F3C30}"/>
              </a:ext>
            </a:extLst>
          </p:cNvPr>
          <p:cNvSpPr txBox="1"/>
          <p:nvPr/>
        </p:nvSpPr>
        <p:spPr>
          <a:xfrm>
            <a:off x="1514851" y="4731264"/>
            <a:ext cx="9671538" cy="1754326"/>
          </a:xfrm>
          <a:prstGeom prst="rect">
            <a:avLst/>
          </a:prstGeom>
          <a:noFill/>
        </p:spPr>
        <p:txBody>
          <a:bodyPr wrap="square" rtlCol="0">
            <a:spAutoFit/>
          </a:bodyPr>
          <a:lstStyle/>
          <a:p>
            <a:pPr marL="285750" indent="-285750">
              <a:buFont typeface="Arial" panose="020B0604020202020204" pitchFamily="34" charset="0"/>
              <a:buChar char="•"/>
            </a:pPr>
            <a:r>
              <a:rPr lang="en-US" dirty="0"/>
              <a:t>Captures EIC funds at </a:t>
            </a:r>
            <a:r>
              <a:rPr lang="en-US" dirty="0" err="1"/>
              <a:t>JLab</a:t>
            </a:r>
            <a:r>
              <a:rPr lang="en-US" dirty="0"/>
              <a:t> and directs toward upgrade as EIC ramps down. </a:t>
            </a:r>
          </a:p>
          <a:p>
            <a:pPr marL="742950" lvl="1" indent="-285750">
              <a:buFont typeface="Arial" panose="020B0604020202020204" pitchFamily="34" charset="0"/>
              <a:buChar char="•"/>
            </a:pPr>
            <a:r>
              <a:rPr lang="en-US" dirty="0"/>
              <a:t>Upgrade project would tie to EIC…this may not be an optimal scenario. JLab@12 may require some experimental updates by the early 2030s. </a:t>
            </a:r>
          </a:p>
          <a:p>
            <a:pPr marL="285750" indent="-285750">
              <a:buFont typeface="Arial" panose="020B0604020202020204" pitchFamily="34" charset="0"/>
              <a:buChar char="•"/>
            </a:pPr>
            <a:r>
              <a:rPr lang="en-US" dirty="0"/>
              <a:t>Could be a path toward a unified front with BNL</a:t>
            </a:r>
          </a:p>
          <a:p>
            <a:pPr marL="285750" indent="-285750">
              <a:buFont typeface="Arial" panose="020B0604020202020204" pitchFamily="34" charset="0"/>
              <a:buChar char="•"/>
            </a:pPr>
            <a:r>
              <a:rPr lang="en-US" dirty="0"/>
              <a:t>22 GeV upgrade peak shown here is ‘notional’ not optimal or technically driven (the science would be better served by an earlier upgrade, particularly if EIC is delayed)</a:t>
            </a:r>
          </a:p>
        </p:txBody>
      </p:sp>
    </p:spTree>
    <p:extLst>
      <p:ext uri="{BB962C8B-B14F-4D97-AF65-F5344CB8AC3E}">
        <p14:creationId xmlns:p14="http://schemas.microsoft.com/office/powerpoint/2010/main" val="3527469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910" y="177800"/>
            <a:ext cx="8229600" cy="496290"/>
          </a:xfrm>
        </p:spPr>
        <p:txBody>
          <a:bodyPr/>
          <a:lstStyle/>
          <a:p>
            <a:r>
              <a:rPr lang="en-US" dirty="0"/>
              <a:t>Rack and stack</a:t>
            </a:r>
          </a:p>
        </p:txBody>
      </p:sp>
      <p:sp>
        <p:nvSpPr>
          <p:cNvPr id="3" name="Content Placeholder 2"/>
          <p:cNvSpPr>
            <a:spLocks noGrp="1"/>
          </p:cNvSpPr>
          <p:nvPr>
            <p:ph idx="1"/>
          </p:nvPr>
        </p:nvSpPr>
        <p:spPr>
          <a:xfrm>
            <a:off x="195943" y="768846"/>
            <a:ext cx="11560628" cy="4355979"/>
          </a:xfrm>
        </p:spPr>
        <p:txBody>
          <a:bodyPr>
            <a:normAutofit/>
          </a:bodyPr>
          <a:lstStyle/>
          <a:p>
            <a:pPr>
              <a:lnSpc>
                <a:spcPct val="100000"/>
              </a:lnSpc>
            </a:pPr>
            <a:r>
              <a:rPr lang="en-US" sz="2400" dirty="0"/>
              <a:t>Medium scale instrumentation packages:	$150-250M</a:t>
            </a:r>
          </a:p>
          <a:p>
            <a:pPr>
              <a:lnSpc>
                <a:spcPct val="100000"/>
              </a:lnSpc>
            </a:pPr>
            <a:r>
              <a:rPr lang="en-US" sz="2400" dirty="0"/>
              <a:t>FRIB upgrade (to 400 MeV plus multi user): 	$200-500M</a:t>
            </a:r>
          </a:p>
          <a:p>
            <a:pPr>
              <a:lnSpc>
                <a:spcPct val="100000"/>
              </a:lnSpc>
            </a:pPr>
            <a:r>
              <a:rPr lang="en-US" sz="2400" dirty="0" err="1"/>
              <a:t>Neutrinoless</a:t>
            </a:r>
            <a:r>
              <a:rPr lang="en-US" sz="2400" dirty="0"/>
              <a:t> double beta decay experiment:	$250-500M</a:t>
            </a:r>
          </a:p>
          <a:p>
            <a:pPr>
              <a:lnSpc>
                <a:spcPct val="100000"/>
              </a:lnSpc>
            </a:pPr>
            <a:r>
              <a:rPr lang="en-US" sz="2400" dirty="0"/>
              <a:t>EIC (CD-1 cost range)				$1.7B – $2.8B (inflation an issue)</a:t>
            </a:r>
          </a:p>
          <a:p>
            <a:pPr>
              <a:lnSpc>
                <a:spcPct val="100000"/>
              </a:lnSpc>
            </a:pPr>
            <a:r>
              <a:rPr lang="en-US" sz="2400" dirty="0"/>
              <a:t>There is a little bit of free energy in the current budget due to IRA</a:t>
            </a:r>
          </a:p>
          <a:p>
            <a:pPr>
              <a:lnSpc>
                <a:spcPct val="100000"/>
              </a:lnSpc>
            </a:pPr>
            <a:r>
              <a:rPr lang="en-US" sz="2400" dirty="0"/>
              <a:t>Inflation is moving costs up, and they are not coming back down. </a:t>
            </a:r>
          </a:p>
          <a:p>
            <a:pPr>
              <a:lnSpc>
                <a:spcPct val="100000"/>
              </a:lnSpc>
            </a:pPr>
            <a:r>
              <a:rPr lang="en-US" sz="2400" dirty="0"/>
              <a:t>Attracting and retaining people into nuclear physics may be an issue…</a:t>
            </a:r>
            <a:endParaRPr lang="en-US" dirty="0"/>
          </a:p>
        </p:txBody>
      </p:sp>
      <p:sp>
        <p:nvSpPr>
          <p:cNvPr id="4" name="Footer Placeholder 3">
            <a:extLst>
              <a:ext uri="{FF2B5EF4-FFF2-40B4-BE49-F238E27FC236}">
                <a16:creationId xmlns:a16="http://schemas.microsoft.com/office/drawing/2014/main" id="{87F5356E-DB96-778E-5E40-06CDF75A3F67}"/>
              </a:ext>
            </a:extLst>
          </p:cNvPr>
          <p:cNvSpPr>
            <a:spLocks noGrp="1"/>
          </p:cNvSpPr>
          <p:nvPr>
            <p:ph type="ftr" sz="quarter" idx="11"/>
          </p:nvPr>
        </p:nvSpPr>
        <p:spPr/>
        <p:txBody>
          <a:bodyPr/>
          <a:lstStyle/>
          <a:p>
            <a:r>
              <a:rPr lang="en-US"/>
              <a:t>Long Range Plan background</a:t>
            </a:r>
            <a:endParaRPr lang="en-US" dirty="0"/>
          </a:p>
        </p:txBody>
      </p:sp>
      <p:sp>
        <p:nvSpPr>
          <p:cNvPr id="5" name="Slide Number Placeholder 4">
            <a:extLst>
              <a:ext uri="{FF2B5EF4-FFF2-40B4-BE49-F238E27FC236}">
                <a16:creationId xmlns:a16="http://schemas.microsoft.com/office/drawing/2014/main" id="{C0603275-4AD7-0AC8-6293-E7A5683B54C0}"/>
              </a:ext>
            </a:extLst>
          </p:cNvPr>
          <p:cNvSpPr>
            <a:spLocks noGrp="1"/>
          </p:cNvSpPr>
          <p:nvPr>
            <p:ph type="sldNum" sz="quarter" idx="12"/>
          </p:nvPr>
        </p:nvSpPr>
        <p:spPr/>
        <p:txBody>
          <a:bodyPr/>
          <a:lstStyle/>
          <a:p>
            <a:fld id="{07E1C93C-5050-FC42-8F10-D22D4F119D13}" type="slidenum">
              <a:rPr lang="en-US" smtClean="0"/>
              <a:pPr/>
              <a:t>16</a:t>
            </a:fld>
            <a:endParaRPr lang="en-US" dirty="0"/>
          </a:p>
        </p:txBody>
      </p:sp>
    </p:spTree>
    <p:extLst>
      <p:ext uri="{BB962C8B-B14F-4D97-AF65-F5344CB8AC3E}">
        <p14:creationId xmlns:p14="http://schemas.microsoft.com/office/powerpoint/2010/main" val="1882279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26910" y="177800"/>
            <a:ext cx="8229600" cy="496290"/>
          </a:xfrm>
        </p:spPr>
        <p:txBody>
          <a:bodyPr/>
          <a:lstStyle/>
          <a:p>
            <a:r>
              <a:rPr lang="en-US" dirty="0"/>
              <a:t>Politics vs physics (David’s thoughts)</a:t>
            </a:r>
          </a:p>
        </p:txBody>
      </p:sp>
      <p:sp>
        <p:nvSpPr>
          <p:cNvPr id="4" name="Content Placeholder 3"/>
          <p:cNvSpPr>
            <a:spLocks noGrp="1"/>
          </p:cNvSpPr>
          <p:nvPr>
            <p:ph idx="1"/>
          </p:nvPr>
        </p:nvSpPr>
        <p:spPr>
          <a:xfrm>
            <a:off x="600891" y="949615"/>
            <a:ext cx="11157355" cy="5490032"/>
          </a:xfrm>
        </p:spPr>
        <p:txBody>
          <a:bodyPr>
            <a:normAutofit fontScale="85000" lnSpcReduction="20000"/>
          </a:bodyPr>
          <a:lstStyle/>
          <a:p>
            <a:pPr>
              <a:lnSpc>
                <a:spcPct val="120000"/>
              </a:lnSpc>
            </a:pPr>
            <a:r>
              <a:rPr lang="en-US" dirty="0"/>
              <a:t>Everyone will have different physics tastes</a:t>
            </a:r>
          </a:p>
          <a:p>
            <a:pPr>
              <a:lnSpc>
                <a:spcPct val="120000"/>
              </a:lnSpc>
            </a:pPr>
            <a:r>
              <a:rPr lang="en-US" dirty="0"/>
              <a:t>EIC</a:t>
            </a:r>
          </a:p>
          <a:p>
            <a:pPr lvl="1">
              <a:lnSpc>
                <a:spcPct val="120000"/>
              </a:lnSpc>
            </a:pPr>
            <a:r>
              <a:rPr lang="en-US" dirty="0"/>
              <a:t>BNL health depends on a viable RHIC to EIC strategy</a:t>
            </a:r>
          </a:p>
          <a:p>
            <a:pPr lvl="1">
              <a:lnSpc>
                <a:spcPct val="120000"/>
              </a:lnSpc>
            </a:pPr>
            <a:r>
              <a:rPr lang="en-US" dirty="0"/>
              <a:t>EIC second detector is a distraction</a:t>
            </a:r>
          </a:p>
          <a:p>
            <a:pPr lvl="1">
              <a:lnSpc>
                <a:spcPct val="120000"/>
              </a:lnSpc>
            </a:pPr>
            <a:r>
              <a:rPr lang="en-US" dirty="0" err="1"/>
              <a:t>JLab</a:t>
            </a:r>
            <a:r>
              <a:rPr lang="en-US" dirty="0"/>
              <a:t> health and survival depends on a viable CEBAF and EIC strategy</a:t>
            </a:r>
          </a:p>
          <a:p>
            <a:pPr lvl="1">
              <a:lnSpc>
                <a:spcPct val="120000"/>
              </a:lnSpc>
            </a:pPr>
            <a:r>
              <a:rPr lang="en-US" dirty="0" err="1"/>
              <a:t>JLab</a:t>
            </a:r>
            <a:r>
              <a:rPr lang="en-US" dirty="0"/>
              <a:t> could easily be asked to give up operations to fund EIC. It would be an error to do so. </a:t>
            </a:r>
          </a:p>
          <a:p>
            <a:pPr>
              <a:lnSpc>
                <a:spcPct val="120000"/>
              </a:lnSpc>
            </a:pPr>
            <a:r>
              <a:rPr lang="en-US" dirty="0"/>
              <a:t>Fundamental Symmetries and neutrinos</a:t>
            </a:r>
          </a:p>
          <a:p>
            <a:pPr lvl="1">
              <a:lnSpc>
                <a:spcPct val="120000"/>
              </a:lnSpc>
            </a:pPr>
            <a:r>
              <a:rPr lang="en-US" dirty="0"/>
              <a:t>It will be difficult to maintain a world-leading effort in neutrinos whereas neutron physics and “Moller” size efforts are doable</a:t>
            </a:r>
          </a:p>
          <a:p>
            <a:pPr lvl="1">
              <a:lnSpc>
                <a:spcPct val="120000"/>
              </a:lnSpc>
            </a:pPr>
            <a:r>
              <a:rPr lang="en-US" dirty="0"/>
              <a:t>International partnerships could help the neutrino discussion (but so far this has not really helped)</a:t>
            </a:r>
          </a:p>
          <a:p>
            <a:pPr>
              <a:lnSpc>
                <a:spcPct val="120000"/>
              </a:lnSpc>
            </a:pPr>
            <a:r>
              <a:rPr lang="en-US" dirty="0"/>
              <a:t>Low Energy (NS/NA)</a:t>
            </a:r>
          </a:p>
          <a:p>
            <a:pPr lvl="1">
              <a:lnSpc>
                <a:spcPct val="120000"/>
              </a:lnSpc>
            </a:pPr>
            <a:r>
              <a:rPr lang="en-US" dirty="0"/>
              <a:t>FRIB must be healthy (it is brand new) and it has upgrade needs to reach its full potential. This will put pressure on ATLAS@ANL</a:t>
            </a:r>
          </a:p>
          <a:p>
            <a:pPr>
              <a:lnSpc>
                <a:spcPct val="120000"/>
              </a:lnSpc>
            </a:pPr>
            <a:r>
              <a:rPr lang="en-US" dirty="0"/>
              <a:t>Theory</a:t>
            </a:r>
          </a:p>
          <a:p>
            <a:pPr lvl="1">
              <a:lnSpc>
                <a:spcPct val="120000"/>
              </a:lnSpc>
            </a:pPr>
            <a:r>
              <a:rPr lang="en-US" dirty="0"/>
              <a:t>Theory – computation/AI/ML…</a:t>
            </a:r>
          </a:p>
        </p:txBody>
      </p:sp>
      <p:sp>
        <p:nvSpPr>
          <p:cNvPr id="2" name="Footer Placeholder 1">
            <a:extLst>
              <a:ext uri="{FF2B5EF4-FFF2-40B4-BE49-F238E27FC236}">
                <a16:creationId xmlns:a16="http://schemas.microsoft.com/office/drawing/2014/main" id="{403560DA-6203-BFA3-C440-3695D19C7E4F}"/>
              </a:ext>
            </a:extLst>
          </p:cNvPr>
          <p:cNvSpPr>
            <a:spLocks noGrp="1"/>
          </p:cNvSpPr>
          <p:nvPr>
            <p:ph type="ftr" sz="quarter" idx="11"/>
          </p:nvPr>
        </p:nvSpPr>
        <p:spPr/>
        <p:txBody>
          <a:bodyPr/>
          <a:lstStyle/>
          <a:p>
            <a:r>
              <a:rPr lang="en-US"/>
              <a:t>Long Range Plan background</a:t>
            </a:r>
            <a:endParaRPr lang="en-US" dirty="0"/>
          </a:p>
        </p:txBody>
      </p:sp>
      <p:sp>
        <p:nvSpPr>
          <p:cNvPr id="5" name="Slide Number Placeholder 4">
            <a:extLst>
              <a:ext uri="{FF2B5EF4-FFF2-40B4-BE49-F238E27FC236}">
                <a16:creationId xmlns:a16="http://schemas.microsoft.com/office/drawing/2014/main" id="{A8FF8A28-E3E8-60C6-5B14-9D9AFDCF3DC6}"/>
              </a:ext>
            </a:extLst>
          </p:cNvPr>
          <p:cNvSpPr>
            <a:spLocks noGrp="1"/>
          </p:cNvSpPr>
          <p:nvPr>
            <p:ph type="sldNum" sz="quarter" idx="12"/>
          </p:nvPr>
        </p:nvSpPr>
        <p:spPr/>
        <p:txBody>
          <a:bodyPr/>
          <a:lstStyle/>
          <a:p>
            <a:fld id="{07E1C93C-5050-FC42-8F10-D22D4F119D13}" type="slidenum">
              <a:rPr lang="en-US" smtClean="0"/>
              <a:pPr/>
              <a:t>17</a:t>
            </a:fld>
            <a:endParaRPr lang="en-US" dirty="0"/>
          </a:p>
        </p:txBody>
      </p:sp>
    </p:spTree>
    <p:extLst>
      <p:ext uri="{BB962C8B-B14F-4D97-AF65-F5344CB8AC3E}">
        <p14:creationId xmlns:p14="http://schemas.microsoft.com/office/powerpoint/2010/main" val="3256260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uclear physicists leap into quantum computing with first simulations of  atomic nucleus | ORNL">
            <a:extLst>
              <a:ext uri="{FF2B5EF4-FFF2-40B4-BE49-F238E27FC236}">
                <a16:creationId xmlns:a16="http://schemas.microsoft.com/office/drawing/2014/main" id="{AA98A6BD-EFF1-5F41-FA17-AF6C813F87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7396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11892" y="2672862"/>
            <a:ext cx="11285837" cy="1196612"/>
          </a:xfrm>
        </p:spPr>
        <p:txBody>
          <a:bodyPr>
            <a:normAutofit/>
          </a:bodyPr>
          <a:lstStyle/>
          <a:p>
            <a:pPr marL="0" indent="0" algn="ctr">
              <a:buNone/>
            </a:pPr>
            <a:r>
              <a:rPr lang="en-US" sz="8000" dirty="0">
                <a:solidFill>
                  <a:schemeClr val="bg1"/>
                </a:solidFill>
              </a:rPr>
              <a:t>Discussion</a:t>
            </a:r>
          </a:p>
        </p:txBody>
      </p:sp>
      <p:sp>
        <p:nvSpPr>
          <p:cNvPr id="4" name="Slide Number Placeholder 3"/>
          <p:cNvSpPr>
            <a:spLocks noGrp="1"/>
          </p:cNvSpPr>
          <p:nvPr>
            <p:ph type="sldNum" sz="quarter" idx="12"/>
          </p:nvPr>
        </p:nvSpPr>
        <p:spPr/>
        <p:txBody>
          <a:bodyPr/>
          <a:lstStyle/>
          <a:p>
            <a:fld id="{07E1C93C-5050-FC42-8F10-D22D4F119D13}" type="slidenum">
              <a:rPr lang="en-US" smtClean="0"/>
              <a:pPr/>
              <a:t>18</a:t>
            </a:fld>
            <a:endParaRPr lang="en-US" dirty="0"/>
          </a:p>
        </p:txBody>
      </p:sp>
      <p:sp>
        <p:nvSpPr>
          <p:cNvPr id="5" name="Footer Placeholder 4"/>
          <p:cNvSpPr>
            <a:spLocks noGrp="1"/>
          </p:cNvSpPr>
          <p:nvPr>
            <p:ph type="ftr" sz="quarter" idx="11"/>
          </p:nvPr>
        </p:nvSpPr>
        <p:spPr/>
        <p:txBody>
          <a:bodyPr/>
          <a:lstStyle/>
          <a:p>
            <a:r>
              <a:rPr lang="en-US"/>
              <a:t>Long Range Plan background</a:t>
            </a:r>
            <a:endParaRPr lang="en-US" dirty="0"/>
          </a:p>
        </p:txBody>
      </p:sp>
    </p:spTree>
    <p:extLst>
      <p:ext uri="{BB962C8B-B14F-4D97-AF65-F5344CB8AC3E}">
        <p14:creationId xmlns:p14="http://schemas.microsoft.com/office/powerpoint/2010/main" val="2674845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1615C3-7916-C460-8210-03C310A99304}"/>
              </a:ext>
            </a:extLst>
          </p:cNvPr>
          <p:cNvSpPr>
            <a:spLocks noGrp="1"/>
          </p:cNvSpPr>
          <p:nvPr>
            <p:ph type="title"/>
          </p:nvPr>
        </p:nvSpPr>
        <p:spPr/>
        <p:txBody>
          <a:bodyPr/>
          <a:lstStyle/>
          <a:p>
            <a:r>
              <a:rPr lang="en-US" dirty="0"/>
              <a:t>Background on the NSAC process</a:t>
            </a:r>
          </a:p>
        </p:txBody>
      </p:sp>
      <p:sp>
        <p:nvSpPr>
          <p:cNvPr id="5" name="Content Placeholder 4">
            <a:extLst>
              <a:ext uri="{FF2B5EF4-FFF2-40B4-BE49-F238E27FC236}">
                <a16:creationId xmlns:a16="http://schemas.microsoft.com/office/drawing/2014/main" id="{39EB3213-8037-B365-A1C3-DEF3457C58D7}"/>
              </a:ext>
            </a:extLst>
          </p:cNvPr>
          <p:cNvSpPr>
            <a:spLocks noGrp="1"/>
          </p:cNvSpPr>
          <p:nvPr>
            <p:ph idx="1"/>
          </p:nvPr>
        </p:nvSpPr>
        <p:spPr>
          <a:xfrm>
            <a:off x="411892" y="966055"/>
            <a:ext cx="11285837" cy="5513767"/>
          </a:xfrm>
        </p:spPr>
        <p:txBody>
          <a:bodyPr/>
          <a:lstStyle/>
          <a:p>
            <a:r>
              <a:rPr lang="en-US" dirty="0"/>
              <a:t>First Long Range Plan came in 1979 (see </a:t>
            </a:r>
            <a:r>
              <a:rPr lang="en-US" dirty="0">
                <a:hlinkClick r:id="rId2"/>
              </a:rPr>
              <a:t>https://science.osti.gov/np/nsac</a:t>
            </a:r>
            <a:r>
              <a:rPr lang="en-US" dirty="0"/>
              <a:t> for the list)</a:t>
            </a:r>
          </a:p>
          <a:p>
            <a:r>
              <a:rPr lang="en-US" dirty="0"/>
              <a:t>Fairly consistent cadence: every 5-7 years</a:t>
            </a:r>
          </a:p>
          <a:p>
            <a:r>
              <a:rPr lang="en-US" dirty="0"/>
              <a:t>They focus on the science, but do indicate budgetary constraints</a:t>
            </a:r>
          </a:p>
          <a:p>
            <a:endParaRPr lang="en-US" dirty="0"/>
          </a:p>
          <a:p>
            <a:r>
              <a:rPr lang="en-US" dirty="0"/>
              <a:t>What do these plans have in common? </a:t>
            </a:r>
          </a:p>
          <a:p>
            <a:pPr lvl="1"/>
            <a:r>
              <a:rPr lang="en-US" dirty="0"/>
              <a:t>Their input is community driven (hence, the involvement of DNP in administering Town Meetings)</a:t>
            </a:r>
          </a:p>
          <a:p>
            <a:pPr lvl="1"/>
            <a:r>
              <a:rPr lang="en-US" dirty="0"/>
              <a:t>They should articulate the scientific case for the priorities laid out in the plan</a:t>
            </a:r>
          </a:p>
          <a:p>
            <a:pPr lvl="1"/>
            <a:r>
              <a:rPr lang="en-US" dirty="0"/>
              <a:t>They come with budgetary constraints</a:t>
            </a:r>
          </a:p>
          <a:p>
            <a:pPr lvl="1"/>
            <a:r>
              <a:rPr lang="en-US" dirty="0"/>
              <a:t>They indicate to DOE/NSF ‘what to do’, but not ‘how to do it’</a:t>
            </a:r>
          </a:p>
          <a:p>
            <a:pPr lvl="1"/>
            <a:r>
              <a:rPr lang="en-US" dirty="0"/>
              <a:t>There is a closed “Working Group” consisting of scientists and DOE/NSF that actually writes the plan and sets the priorities. </a:t>
            </a:r>
          </a:p>
          <a:p>
            <a:r>
              <a:rPr lang="en-US" dirty="0"/>
              <a:t>OUR PARTICIPATION MATTERS…if you aren’t in the room, you are not going to be heard; it is that simple.</a:t>
            </a:r>
          </a:p>
          <a:p>
            <a:r>
              <a:rPr lang="en-US" dirty="0"/>
              <a:t>QCD Town Meeting at MIT, 23-25 September 2022 https://</a:t>
            </a:r>
            <a:r>
              <a:rPr lang="en-US" dirty="0" err="1"/>
              <a:t>indico.mit.edu</a:t>
            </a:r>
            <a:r>
              <a:rPr lang="en-US" dirty="0"/>
              <a:t>/event/538/</a:t>
            </a:r>
          </a:p>
        </p:txBody>
      </p:sp>
    </p:spTree>
    <p:extLst>
      <p:ext uri="{BB962C8B-B14F-4D97-AF65-F5344CB8AC3E}">
        <p14:creationId xmlns:p14="http://schemas.microsoft.com/office/powerpoint/2010/main" val="2613233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26604-507F-773E-508F-47D815FB0DE8}"/>
              </a:ext>
            </a:extLst>
          </p:cNvPr>
          <p:cNvSpPr>
            <a:spLocks noGrp="1"/>
          </p:cNvSpPr>
          <p:nvPr>
            <p:ph type="title"/>
          </p:nvPr>
        </p:nvSpPr>
        <p:spPr/>
        <p:txBody>
          <a:bodyPr/>
          <a:lstStyle/>
          <a:p>
            <a:r>
              <a:rPr lang="en-US" dirty="0"/>
              <a:t>Long Range Planning is a 40+ year tradition</a:t>
            </a:r>
          </a:p>
        </p:txBody>
      </p:sp>
      <p:sp>
        <p:nvSpPr>
          <p:cNvPr id="4" name="Slide Number Placeholder 3">
            <a:extLst>
              <a:ext uri="{FF2B5EF4-FFF2-40B4-BE49-F238E27FC236}">
                <a16:creationId xmlns:a16="http://schemas.microsoft.com/office/drawing/2014/main" id="{F560A124-B34C-08DE-81AE-E212EA11A5CF}"/>
              </a:ext>
            </a:extLst>
          </p:cNvPr>
          <p:cNvSpPr>
            <a:spLocks noGrp="1"/>
          </p:cNvSpPr>
          <p:nvPr>
            <p:ph type="sldNum" sz="quarter" idx="12"/>
          </p:nvPr>
        </p:nvSpPr>
        <p:spPr/>
        <p:txBody>
          <a:bodyPr/>
          <a:lstStyle/>
          <a:p>
            <a:fld id="{07E1C93C-5050-FC42-8F10-D22D4F119D13}" type="slidenum">
              <a:rPr lang="en-US" smtClean="0"/>
              <a:pPr/>
              <a:t>3</a:t>
            </a:fld>
            <a:endParaRPr lang="en-US" dirty="0"/>
          </a:p>
        </p:txBody>
      </p:sp>
      <p:sp>
        <p:nvSpPr>
          <p:cNvPr id="5" name="Footer Placeholder 4">
            <a:extLst>
              <a:ext uri="{FF2B5EF4-FFF2-40B4-BE49-F238E27FC236}">
                <a16:creationId xmlns:a16="http://schemas.microsoft.com/office/drawing/2014/main" id="{044319C4-3752-00E5-2168-704C49F3F5CB}"/>
              </a:ext>
            </a:extLst>
          </p:cNvPr>
          <p:cNvSpPr>
            <a:spLocks noGrp="1"/>
          </p:cNvSpPr>
          <p:nvPr>
            <p:ph type="ftr" sz="quarter" idx="11"/>
          </p:nvPr>
        </p:nvSpPr>
        <p:spPr/>
        <p:txBody>
          <a:bodyPr/>
          <a:lstStyle/>
          <a:p>
            <a:r>
              <a:rPr lang="en-US"/>
              <a:t>Long Range Plan background</a:t>
            </a:r>
            <a:endParaRPr lang="en-US" dirty="0"/>
          </a:p>
        </p:txBody>
      </p:sp>
      <p:sp>
        <p:nvSpPr>
          <p:cNvPr id="6" name="Slide Number Placeholder 3">
            <a:extLst>
              <a:ext uri="{FF2B5EF4-FFF2-40B4-BE49-F238E27FC236}">
                <a16:creationId xmlns:a16="http://schemas.microsoft.com/office/drawing/2014/main" id="{00C2C20D-646D-05E0-89AE-46F6AE07BA09}"/>
              </a:ext>
            </a:extLst>
          </p:cNvPr>
          <p:cNvSpPr txBox="1">
            <a:spLocks/>
          </p:cNvSpPr>
          <p:nvPr/>
        </p:nvSpPr>
        <p:spPr>
          <a:xfrm>
            <a:off x="5635743" y="6467336"/>
            <a:ext cx="714877" cy="303364"/>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3</a:t>
            </a:fld>
            <a:endParaRPr lang="en-US" dirty="0"/>
          </a:p>
        </p:txBody>
      </p:sp>
      <p:pic>
        <p:nvPicPr>
          <p:cNvPr id="7" name="Picture 6">
            <a:extLst>
              <a:ext uri="{FF2B5EF4-FFF2-40B4-BE49-F238E27FC236}">
                <a16:creationId xmlns:a16="http://schemas.microsoft.com/office/drawing/2014/main" id="{182ACD2F-8E96-6FD6-4257-202B2590E9EA}"/>
              </a:ext>
            </a:extLst>
          </p:cNvPr>
          <p:cNvPicPr>
            <a:picLocks noChangeAspect="1"/>
          </p:cNvPicPr>
          <p:nvPr/>
        </p:nvPicPr>
        <p:blipFill>
          <a:blip r:embed="rId3"/>
          <a:stretch>
            <a:fillRect/>
          </a:stretch>
        </p:blipFill>
        <p:spPr>
          <a:xfrm>
            <a:off x="876303" y="902362"/>
            <a:ext cx="2463245" cy="3173706"/>
          </a:xfrm>
          <a:prstGeom prst="rect">
            <a:avLst/>
          </a:prstGeom>
        </p:spPr>
      </p:pic>
      <p:pic>
        <p:nvPicPr>
          <p:cNvPr id="8" name="Picture 7">
            <a:extLst>
              <a:ext uri="{FF2B5EF4-FFF2-40B4-BE49-F238E27FC236}">
                <a16:creationId xmlns:a16="http://schemas.microsoft.com/office/drawing/2014/main" id="{BC82F57E-124F-3290-13A8-1092E3CED524}"/>
              </a:ext>
            </a:extLst>
          </p:cNvPr>
          <p:cNvPicPr>
            <a:picLocks noChangeAspect="1"/>
          </p:cNvPicPr>
          <p:nvPr/>
        </p:nvPicPr>
        <p:blipFill>
          <a:blip r:embed="rId4"/>
          <a:stretch>
            <a:fillRect/>
          </a:stretch>
        </p:blipFill>
        <p:spPr>
          <a:xfrm>
            <a:off x="2224968" y="2772760"/>
            <a:ext cx="1880384" cy="2422734"/>
          </a:xfrm>
          <a:prstGeom prst="rect">
            <a:avLst/>
          </a:prstGeom>
        </p:spPr>
      </p:pic>
      <p:pic>
        <p:nvPicPr>
          <p:cNvPr id="9" name="Picture 8">
            <a:extLst>
              <a:ext uri="{FF2B5EF4-FFF2-40B4-BE49-F238E27FC236}">
                <a16:creationId xmlns:a16="http://schemas.microsoft.com/office/drawing/2014/main" id="{BB32F136-CB11-49D3-A2DB-BB7FD5E20386}"/>
              </a:ext>
            </a:extLst>
          </p:cNvPr>
          <p:cNvPicPr>
            <a:picLocks noChangeAspect="1"/>
          </p:cNvPicPr>
          <p:nvPr/>
        </p:nvPicPr>
        <p:blipFill>
          <a:blip r:embed="rId5"/>
          <a:stretch>
            <a:fillRect/>
          </a:stretch>
        </p:blipFill>
        <p:spPr>
          <a:xfrm>
            <a:off x="3292718" y="3797294"/>
            <a:ext cx="1729856" cy="2228789"/>
          </a:xfrm>
          <a:prstGeom prst="rect">
            <a:avLst/>
          </a:prstGeom>
        </p:spPr>
      </p:pic>
      <p:pic>
        <p:nvPicPr>
          <p:cNvPr id="10" name="Picture 9">
            <a:extLst>
              <a:ext uri="{FF2B5EF4-FFF2-40B4-BE49-F238E27FC236}">
                <a16:creationId xmlns:a16="http://schemas.microsoft.com/office/drawing/2014/main" id="{CABDD684-8470-3769-D13A-245655767B19}"/>
              </a:ext>
            </a:extLst>
          </p:cNvPr>
          <p:cNvPicPr>
            <a:picLocks noChangeAspect="1"/>
          </p:cNvPicPr>
          <p:nvPr/>
        </p:nvPicPr>
        <p:blipFill>
          <a:blip r:embed="rId6"/>
          <a:stretch>
            <a:fillRect/>
          </a:stretch>
        </p:blipFill>
        <p:spPr>
          <a:xfrm>
            <a:off x="4532762" y="4387530"/>
            <a:ext cx="1593385" cy="2052957"/>
          </a:xfrm>
          <a:prstGeom prst="rect">
            <a:avLst/>
          </a:prstGeom>
        </p:spPr>
      </p:pic>
      <p:pic>
        <p:nvPicPr>
          <p:cNvPr id="11" name="Picture 10">
            <a:extLst>
              <a:ext uri="{FF2B5EF4-FFF2-40B4-BE49-F238E27FC236}">
                <a16:creationId xmlns:a16="http://schemas.microsoft.com/office/drawing/2014/main" id="{93E9FD89-FAC4-EA23-10A8-6D71246F3475}"/>
              </a:ext>
            </a:extLst>
          </p:cNvPr>
          <p:cNvPicPr>
            <a:picLocks noChangeAspect="1"/>
          </p:cNvPicPr>
          <p:nvPr/>
        </p:nvPicPr>
        <p:blipFill>
          <a:blip r:embed="rId7"/>
          <a:stretch>
            <a:fillRect/>
          </a:stretch>
        </p:blipFill>
        <p:spPr>
          <a:xfrm>
            <a:off x="5732979" y="3607307"/>
            <a:ext cx="1927072" cy="2383391"/>
          </a:xfrm>
          <a:prstGeom prst="rect">
            <a:avLst/>
          </a:prstGeom>
        </p:spPr>
      </p:pic>
      <p:pic>
        <p:nvPicPr>
          <p:cNvPr id="12" name="Picture 11">
            <a:extLst>
              <a:ext uri="{FF2B5EF4-FFF2-40B4-BE49-F238E27FC236}">
                <a16:creationId xmlns:a16="http://schemas.microsoft.com/office/drawing/2014/main" id="{ED8E37AD-C08E-9E5E-48C8-508CD5A7F380}"/>
              </a:ext>
            </a:extLst>
          </p:cNvPr>
          <p:cNvPicPr>
            <a:picLocks noChangeAspect="1"/>
          </p:cNvPicPr>
          <p:nvPr/>
        </p:nvPicPr>
        <p:blipFill>
          <a:blip r:embed="rId8"/>
          <a:stretch>
            <a:fillRect/>
          </a:stretch>
        </p:blipFill>
        <p:spPr>
          <a:xfrm>
            <a:off x="6836552" y="2844144"/>
            <a:ext cx="1992125" cy="2463848"/>
          </a:xfrm>
          <a:prstGeom prst="rect">
            <a:avLst/>
          </a:prstGeom>
        </p:spPr>
      </p:pic>
      <p:pic>
        <p:nvPicPr>
          <p:cNvPr id="13" name="Content Placeholder 6">
            <a:extLst>
              <a:ext uri="{FF2B5EF4-FFF2-40B4-BE49-F238E27FC236}">
                <a16:creationId xmlns:a16="http://schemas.microsoft.com/office/drawing/2014/main" id="{AB85FC0E-5FF9-02EA-FCD3-610AA58B3989}"/>
              </a:ext>
            </a:extLst>
          </p:cNvPr>
          <p:cNvPicPr>
            <a:picLocks noGrp="1" noChangeAspect="1"/>
          </p:cNvPicPr>
          <p:nvPr>
            <p:ph idx="1"/>
          </p:nvPr>
        </p:nvPicPr>
        <p:blipFill>
          <a:blip r:embed="rId9"/>
          <a:stretch>
            <a:fillRect/>
          </a:stretch>
        </p:blipFill>
        <p:spPr>
          <a:xfrm>
            <a:off x="8379541" y="1617984"/>
            <a:ext cx="1915923" cy="2463848"/>
          </a:xfrm>
        </p:spPr>
      </p:pic>
      <p:sp>
        <p:nvSpPr>
          <p:cNvPr id="14" name="TextBox 13">
            <a:extLst>
              <a:ext uri="{FF2B5EF4-FFF2-40B4-BE49-F238E27FC236}">
                <a16:creationId xmlns:a16="http://schemas.microsoft.com/office/drawing/2014/main" id="{252019E1-849E-FD6F-51E8-38388E35EE89}"/>
              </a:ext>
            </a:extLst>
          </p:cNvPr>
          <p:cNvSpPr txBox="1"/>
          <p:nvPr/>
        </p:nvSpPr>
        <p:spPr>
          <a:xfrm>
            <a:off x="3239740" y="2302517"/>
            <a:ext cx="652743" cy="369332"/>
          </a:xfrm>
          <a:prstGeom prst="rect">
            <a:avLst/>
          </a:prstGeom>
          <a:noFill/>
        </p:spPr>
        <p:txBody>
          <a:bodyPr wrap="none" rtlCol="0">
            <a:spAutoFit/>
          </a:bodyPr>
          <a:lstStyle/>
          <a:p>
            <a:r>
              <a:rPr lang="en-US" dirty="0"/>
              <a:t>1983</a:t>
            </a:r>
          </a:p>
        </p:txBody>
      </p:sp>
      <p:sp>
        <p:nvSpPr>
          <p:cNvPr id="15" name="TextBox 14">
            <a:extLst>
              <a:ext uri="{FF2B5EF4-FFF2-40B4-BE49-F238E27FC236}">
                <a16:creationId xmlns:a16="http://schemas.microsoft.com/office/drawing/2014/main" id="{B9761617-BB72-0285-0D94-23BA09120F95}"/>
              </a:ext>
            </a:extLst>
          </p:cNvPr>
          <p:cNvSpPr txBox="1"/>
          <p:nvPr/>
        </p:nvSpPr>
        <p:spPr>
          <a:xfrm>
            <a:off x="4116749" y="3401113"/>
            <a:ext cx="652743" cy="369332"/>
          </a:xfrm>
          <a:prstGeom prst="rect">
            <a:avLst/>
          </a:prstGeom>
          <a:noFill/>
        </p:spPr>
        <p:txBody>
          <a:bodyPr wrap="none" rtlCol="0">
            <a:spAutoFit/>
          </a:bodyPr>
          <a:lstStyle/>
          <a:p>
            <a:r>
              <a:rPr lang="en-US" dirty="0"/>
              <a:t>1989</a:t>
            </a:r>
          </a:p>
        </p:txBody>
      </p:sp>
      <p:sp>
        <p:nvSpPr>
          <p:cNvPr id="16" name="TextBox 15">
            <a:extLst>
              <a:ext uri="{FF2B5EF4-FFF2-40B4-BE49-F238E27FC236}">
                <a16:creationId xmlns:a16="http://schemas.microsoft.com/office/drawing/2014/main" id="{A653B069-D77B-520B-C54F-FBEEF7C7856F}"/>
              </a:ext>
            </a:extLst>
          </p:cNvPr>
          <p:cNvSpPr txBox="1"/>
          <p:nvPr/>
        </p:nvSpPr>
        <p:spPr>
          <a:xfrm>
            <a:off x="5035745" y="3944879"/>
            <a:ext cx="652743" cy="369332"/>
          </a:xfrm>
          <a:prstGeom prst="rect">
            <a:avLst/>
          </a:prstGeom>
          <a:noFill/>
        </p:spPr>
        <p:txBody>
          <a:bodyPr wrap="none" rtlCol="0">
            <a:spAutoFit/>
          </a:bodyPr>
          <a:lstStyle/>
          <a:p>
            <a:r>
              <a:rPr lang="en-US" dirty="0"/>
              <a:t>1996</a:t>
            </a:r>
          </a:p>
        </p:txBody>
      </p:sp>
      <p:sp>
        <p:nvSpPr>
          <p:cNvPr id="17" name="TextBox 16">
            <a:extLst>
              <a:ext uri="{FF2B5EF4-FFF2-40B4-BE49-F238E27FC236}">
                <a16:creationId xmlns:a16="http://schemas.microsoft.com/office/drawing/2014/main" id="{F5EA24E1-5379-EAB0-0405-9C175E32D02F}"/>
              </a:ext>
            </a:extLst>
          </p:cNvPr>
          <p:cNvSpPr txBox="1"/>
          <p:nvPr/>
        </p:nvSpPr>
        <p:spPr>
          <a:xfrm>
            <a:off x="5744376" y="3201316"/>
            <a:ext cx="652743" cy="369332"/>
          </a:xfrm>
          <a:prstGeom prst="rect">
            <a:avLst/>
          </a:prstGeom>
          <a:noFill/>
        </p:spPr>
        <p:txBody>
          <a:bodyPr wrap="none" rtlCol="0">
            <a:spAutoFit/>
          </a:bodyPr>
          <a:lstStyle/>
          <a:p>
            <a:r>
              <a:rPr lang="en-US" dirty="0"/>
              <a:t>2002</a:t>
            </a:r>
          </a:p>
        </p:txBody>
      </p:sp>
      <p:sp>
        <p:nvSpPr>
          <p:cNvPr id="18" name="TextBox 17">
            <a:extLst>
              <a:ext uri="{FF2B5EF4-FFF2-40B4-BE49-F238E27FC236}">
                <a16:creationId xmlns:a16="http://schemas.microsoft.com/office/drawing/2014/main" id="{AC88A622-D697-B712-F0D9-A926039A7A76}"/>
              </a:ext>
            </a:extLst>
          </p:cNvPr>
          <p:cNvSpPr txBox="1"/>
          <p:nvPr/>
        </p:nvSpPr>
        <p:spPr>
          <a:xfrm>
            <a:off x="6696515" y="2427836"/>
            <a:ext cx="652743" cy="369332"/>
          </a:xfrm>
          <a:prstGeom prst="rect">
            <a:avLst/>
          </a:prstGeom>
          <a:noFill/>
        </p:spPr>
        <p:txBody>
          <a:bodyPr wrap="none" rtlCol="0">
            <a:spAutoFit/>
          </a:bodyPr>
          <a:lstStyle/>
          <a:p>
            <a:r>
              <a:rPr lang="en-US" dirty="0"/>
              <a:t>2007</a:t>
            </a:r>
          </a:p>
        </p:txBody>
      </p:sp>
      <p:sp>
        <p:nvSpPr>
          <p:cNvPr id="19" name="TextBox 18">
            <a:extLst>
              <a:ext uri="{FF2B5EF4-FFF2-40B4-BE49-F238E27FC236}">
                <a16:creationId xmlns:a16="http://schemas.microsoft.com/office/drawing/2014/main" id="{221020A1-AD9D-5F17-3E3E-7D077A1AA778}"/>
              </a:ext>
            </a:extLst>
          </p:cNvPr>
          <p:cNvSpPr txBox="1"/>
          <p:nvPr/>
        </p:nvSpPr>
        <p:spPr>
          <a:xfrm>
            <a:off x="8301338" y="1048973"/>
            <a:ext cx="652743" cy="369332"/>
          </a:xfrm>
          <a:prstGeom prst="rect">
            <a:avLst/>
          </a:prstGeom>
          <a:noFill/>
        </p:spPr>
        <p:txBody>
          <a:bodyPr wrap="none" rtlCol="0">
            <a:spAutoFit/>
          </a:bodyPr>
          <a:lstStyle/>
          <a:p>
            <a:r>
              <a:rPr lang="en-US" dirty="0"/>
              <a:t>2015</a:t>
            </a:r>
          </a:p>
        </p:txBody>
      </p:sp>
      <p:sp>
        <p:nvSpPr>
          <p:cNvPr id="20" name="TextBox 19">
            <a:extLst>
              <a:ext uri="{FF2B5EF4-FFF2-40B4-BE49-F238E27FC236}">
                <a16:creationId xmlns:a16="http://schemas.microsoft.com/office/drawing/2014/main" id="{5835EC78-DD9A-920B-0010-A41F969AE27C}"/>
              </a:ext>
            </a:extLst>
          </p:cNvPr>
          <p:cNvSpPr txBox="1"/>
          <p:nvPr/>
        </p:nvSpPr>
        <p:spPr>
          <a:xfrm>
            <a:off x="2739679" y="1145941"/>
            <a:ext cx="652743" cy="369332"/>
          </a:xfrm>
          <a:prstGeom prst="rect">
            <a:avLst/>
          </a:prstGeom>
          <a:noFill/>
        </p:spPr>
        <p:txBody>
          <a:bodyPr wrap="none" rtlCol="0">
            <a:spAutoFit/>
          </a:bodyPr>
          <a:lstStyle/>
          <a:p>
            <a:r>
              <a:rPr lang="en-US" dirty="0"/>
              <a:t>1979</a:t>
            </a:r>
          </a:p>
        </p:txBody>
      </p:sp>
    </p:spTree>
    <p:extLst>
      <p:ext uri="{BB962C8B-B14F-4D97-AF65-F5344CB8AC3E}">
        <p14:creationId xmlns:p14="http://schemas.microsoft.com/office/powerpoint/2010/main" val="2388092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EB2-4F62-65CD-A6D8-E2C353F660C1}"/>
              </a:ext>
            </a:extLst>
          </p:cNvPr>
          <p:cNvSpPr>
            <a:spLocks noGrp="1"/>
          </p:cNvSpPr>
          <p:nvPr>
            <p:ph type="title"/>
          </p:nvPr>
        </p:nvSpPr>
        <p:spPr/>
        <p:txBody>
          <a:bodyPr/>
          <a:lstStyle/>
          <a:p>
            <a:r>
              <a:rPr lang="en-US" dirty="0"/>
              <a:t>Long range plans impact the future</a:t>
            </a:r>
          </a:p>
        </p:txBody>
      </p:sp>
      <p:sp>
        <p:nvSpPr>
          <p:cNvPr id="32" name="Content Placeholder 31">
            <a:extLst>
              <a:ext uri="{FF2B5EF4-FFF2-40B4-BE49-F238E27FC236}">
                <a16:creationId xmlns:a16="http://schemas.microsoft.com/office/drawing/2014/main" id="{FADE7A65-1B4F-5404-0D69-F5CE83BE6961}"/>
              </a:ext>
            </a:extLst>
          </p:cNvPr>
          <p:cNvSpPr>
            <a:spLocks noGrp="1"/>
          </p:cNvSpPr>
          <p:nvPr>
            <p:ph idx="1"/>
          </p:nvPr>
        </p:nvSpPr>
        <p:spPr>
          <a:xfrm>
            <a:off x="411891" y="906835"/>
            <a:ext cx="11285837" cy="5440956"/>
          </a:xfrm>
        </p:spPr>
        <p:txBody>
          <a:bodyPr numCol="2">
            <a:normAutofit/>
          </a:bodyPr>
          <a:lstStyle/>
          <a:p>
            <a:pPr marL="0" indent="0">
              <a:buNone/>
            </a:pPr>
            <a:r>
              <a:rPr lang="en-US" sz="1600" i="1" dirty="0">
                <a:latin typeface="Arial" panose="020B0604020202020204" pitchFamily="34" charset="0"/>
              </a:rPr>
              <a:t>1983 </a:t>
            </a:r>
          </a:p>
          <a:p>
            <a:pPr marL="0" indent="0">
              <a:buNone/>
            </a:pPr>
            <a:r>
              <a:rPr lang="en-US" sz="1600" i="1" dirty="0">
                <a:latin typeface="Arial" panose="020B0604020202020204" pitchFamily="34" charset="0"/>
              </a:rPr>
              <a:t>The 4-GeV electron accelerator of the national electron accelerator laboratory recently recommended by NSAC, will be an ideal instrument for exploring this crucial area and it is eagerly awaited by the nuclear physics community. </a:t>
            </a:r>
          </a:p>
          <a:p>
            <a:pPr marL="0" indent="0">
              <a:buNone/>
            </a:pPr>
            <a:r>
              <a:rPr lang="en-US" sz="1600" i="1" dirty="0">
                <a:latin typeface="Arial" panose="020B0604020202020204" pitchFamily="34" charset="0"/>
              </a:rPr>
              <a:t>1989</a:t>
            </a:r>
          </a:p>
          <a:p>
            <a:pPr marL="342900" indent="-342900">
              <a:buAutoNum type="arabicPeriod"/>
            </a:pPr>
            <a:r>
              <a:rPr lang="en-US" sz="1600" i="1" dirty="0">
                <a:latin typeface="Arial" panose="020B0604020202020204" pitchFamily="34" charset="0"/>
              </a:rPr>
              <a:t>The highest priority in U.S. nuclear science at this time is the timely completion of the Continuous Electron Beam Accelerator Facility (CEBAF) and the beginning of its important research program. </a:t>
            </a:r>
          </a:p>
          <a:p>
            <a:pPr marL="0" indent="0">
              <a:buNone/>
            </a:pPr>
            <a:r>
              <a:rPr lang="en-US" sz="1600" i="1" dirty="0">
                <a:latin typeface="Arial" panose="020B0604020202020204" pitchFamily="34" charset="0"/>
              </a:rPr>
              <a:t>1996</a:t>
            </a:r>
          </a:p>
          <a:p>
            <a:pPr marL="0" indent="0">
              <a:buNone/>
            </a:pPr>
            <a:r>
              <a:rPr lang="en-US" sz="1600" b="1" dirty="0">
                <a:latin typeface="Arial" panose="020B0604020202020204" pitchFamily="34" charset="0"/>
              </a:rPr>
              <a:t>1. The highest priority for U.S. nuclear science is vigorous pursuit of the scientific opportunities provided by the nation’s recent investments in forefront instrumentation and facilities. </a:t>
            </a:r>
            <a:endParaRPr lang="en-US" sz="1600" dirty="0">
              <a:latin typeface="Arial" panose="020B0604020202020204" pitchFamily="34" charset="0"/>
            </a:endParaRPr>
          </a:p>
          <a:p>
            <a:pPr lvl="1"/>
            <a:r>
              <a:rPr lang="en-US" sz="1600" dirty="0">
                <a:latin typeface="Arial" panose="020B0604020202020204" pitchFamily="34" charset="0"/>
              </a:rPr>
              <a:t>The recommendation applies </a:t>
            </a:r>
            <a:r>
              <a:rPr lang="en-US" sz="1600" i="1" dirty="0">
                <a:latin typeface="Arial" panose="020B0604020202020204" pitchFamily="34" charset="0"/>
              </a:rPr>
              <a:t>equally </a:t>
            </a:r>
            <a:r>
              <a:rPr lang="en-US" sz="1600" dirty="0">
                <a:latin typeface="Arial" panose="020B0604020202020204" pitchFamily="34" charset="0"/>
              </a:rPr>
              <a:t>to the very large facilities CEBAF and RHIC (once it begins operation) and to the lower-energy facilities at universities and national laboratories…</a:t>
            </a:r>
            <a:endParaRPr lang="en-US" sz="1600" i="1" dirty="0">
              <a:latin typeface="Arial" panose="020B0604020202020204" pitchFamily="34" charset="0"/>
            </a:endParaRPr>
          </a:p>
          <a:p>
            <a:pPr marL="0" indent="0">
              <a:buNone/>
            </a:pPr>
            <a:r>
              <a:rPr lang="en-US" sz="1600" i="1" dirty="0">
                <a:latin typeface="Arial" panose="020B0604020202020204" pitchFamily="34" charset="0"/>
              </a:rPr>
              <a:t>2002 (4</a:t>
            </a:r>
            <a:r>
              <a:rPr lang="en-US" sz="1600" i="1" baseline="30000" dirty="0">
                <a:latin typeface="Arial" panose="020B0604020202020204" pitchFamily="34" charset="0"/>
              </a:rPr>
              <a:t>th</a:t>
            </a:r>
            <a:r>
              <a:rPr lang="en-US" sz="1600" i="1" dirty="0">
                <a:latin typeface="Arial" panose="020B0604020202020204" pitchFamily="34" charset="0"/>
              </a:rPr>
              <a:t> recommendation)</a:t>
            </a:r>
          </a:p>
          <a:p>
            <a:pPr marL="285750" indent="-285750"/>
            <a:r>
              <a:rPr lang="en-US" sz="1600" i="1" dirty="0">
                <a:latin typeface="Arial" panose="020B0604020202020204" pitchFamily="34" charset="0"/>
              </a:rPr>
              <a:t>We strongly recommend the upgrade of CEBAF at Jefferson Laboratory to 12 GeV as soon as possible. </a:t>
            </a:r>
          </a:p>
          <a:p>
            <a:pPr marL="0" indent="0">
              <a:buNone/>
            </a:pPr>
            <a:r>
              <a:rPr lang="en-US" sz="1600" i="1" dirty="0">
                <a:latin typeface="Arial" panose="020B0604020202020204" pitchFamily="34" charset="0"/>
              </a:rPr>
              <a:t>2007 (1</a:t>
            </a:r>
            <a:r>
              <a:rPr lang="en-US" sz="1600" i="1" baseline="30000" dirty="0">
                <a:latin typeface="Arial" panose="020B0604020202020204" pitchFamily="34" charset="0"/>
              </a:rPr>
              <a:t>st</a:t>
            </a:r>
            <a:r>
              <a:rPr lang="en-US" sz="1600" i="1" dirty="0">
                <a:latin typeface="Arial" panose="020B0604020202020204" pitchFamily="34" charset="0"/>
              </a:rPr>
              <a:t> recommendation)</a:t>
            </a:r>
          </a:p>
          <a:p>
            <a:pPr marL="285750" indent="-285750"/>
            <a:r>
              <a:rPr lang="en-US" sz="1600" dirty="0">
                <a:latin typeface="Arial" panose="020B0604020202020204" pitchFamily="34" charset="0"/>
              </a:rPr>
              <a:t>We recommend completion of the 12 GeV CEBAF Upgrade at Jefferson Lab. The Upgrade will enable new insights into the structure of the nucleon, the transition between the hadronic and quark/gluon descriptions of nuclei, and the nature of confinement. </a:t>
            </a:r>
          </a:p>
          <a:p>
            <a:pPr marL="0" indent="0">
              <a:buNone/>
            </a:pPr>
            <a:r>
              <a:rPr lang="en-US" sz="1600" dirty="0">
                <a:latin typeface="Arial" panose="020B0604020202020204" pitchFamily="34" charset="0"/>
              </a:rPr>
              <a:t>2015 (1</a:t>
            </a:r>
            <a:r>
              <a:rPr lang="en-US" sz="1600" baseline="30000" dirty="0">
                <a:latin typeface="Arial" panose="020B0604020202020204" pitchFamily="34" charset="0"/>
              </a:rPr>
              <a:t>st</a:t>
            </a:r>
            <a:r>
              <a:rPr lang="en-US" sz="1600" dirty="0">
                <a:latin typeface="Arial" panose="020B0604020202020204" pitchFamily="34" charset="0"/>
              </a:rPr>
              <a:t> recommendation)</a:t>
            </a:r>
          </a:p>
          <a:p>
            <a:pPr marL="285750" indent="-285750"/>
            <a:r>
              <a:rPr lang="en-US" sz="1600" b="1" dirty="0">
                <a:latin typeface="Arial" panose="020B0604020202020204" pitchFamily="34" charset="0"/>
              </a:rPr>
              <a:t>The progress achieved under the guidance of the 2007 Long Range Plan has reinforced U.S. world leadership in nuclear science. The highest priority in this 2015 Plan is to capitalize on the investments made. </a:t>
            </a:r>
          </a:p>
          <a:p>
            <a:pPr marL="742950" lvl="1" indent="-285750">
              <a:buFont typeface="Arial" panose="020B0604020202020204" pitchFamily="34" charset="0"/>
              <a:buChar char="•"/>
            </a:pPr>
            <a:r>
              <a:rPr lang="en-US" sz="1600" i="1" dirty="0">
                <a:latin typeface="Arial" panose="020B0604020202020204" pitchFamily="34" charset="0"/>
              </a:rPr>
              <a:t>With the imminent completion of the CEBAF 12-GeV Upgrade, its forefront program of using electrons to unfold the quark and gluon structure of hadrons and nuclei and to probe the Standard Model must be realized. </a:t>
            </a:r>
            <a:endParaRPr lang="en-US" sz="1600" dirty="0">
              <a:latin typeface="Arial" panose="020B0604020202020204" pitchFamily="34" charset="0"/>
            </a:endParaRPr>
          </a:p>
          <a:p>
            <a:endParaRPr lang="en-US" sz="1600" dirty="0">
              <a:latin typeface="Arial" panose="020B0604020202020204" pitchFamily="34" charset="0"/>
            </a:endParaRPr>
          </a:p>
        </p:txBody>
      </p:sp>
      <p:sp>
        <p:nvSpPr>
          <p:cNvPr id="4" name="Slide Number Placeholder 3">
            <a:extLst>
              <a:ext uri="{FF2B5EF4-FFF2-40B4-BE49-F238E27FC236}">
                <a16:creationId xmlns:a16="http://schemas.microsoft.com/office/drawing/2014/main" id="{1E75BE6E-4DE6-178E-0311-46A90A1876F8}"/>
              </a:ext>
            </a:extLst>
          </p:cNvPr>
          <p:cNvSpPr>
            <a:spLocks noGrp="1"/>
          </p:cNvSpPr>
          <p:nvPr>
            <p:ph type="sldNum" sz="quarter" idx="12"/>
          </p:nvPr>
        </p:nvSpPr>
        <p:spPr/>
        <p:txBody>
          <a:bodyPr/>
          <a:lstStyle/>
          <a:p>
            <a:fld id="{07E1C93C-5050-FC42-8F10-D22D4F119D13}" type="slidenum">
              <a:rPr lang="en-US" smtClean="0"/>
              <a:pPr/>
              <a:t>4</a:t>
            </a:fld>
            <a:endParaRPr lang="en-US" dirty="0"/>
          </a:p>
        </p:txBody>
      </p:sp>
      <p:sp>
        <p:nvSpPr>
          <p:cNvPr id="5" name="Footer Placeholder 4">
            <a:extLst>
              <a:ext uri="{FF2B5EF4-FFF2-40B4-BE49-F238E27FC236}">
                <a16:creationId xmlns:a16="http://schemas.microsoft.com/office/drawing/2014/main" id="{53BCBA75-B93E-7A91-9E6C-436839E05E40}"/>
              </a:ext>
            </a:extLst>
          </p:cNvPr>
          <p:cNvSpPr>
            <a:spLocks noGrp="1"/>
          </p:cNvSpPr>
          <p:nvPr>
            <p:ph type="ftr" sz="quarter" idx="11"/>
          </p:nvPr>
        </p:nvSpPr>
        <p:spPr/>
        <p:txBody>
          <a:bodyPr/>
          <a:lstStyle/>
          <a:p>
            <a:r>
              <a:rPr lang="en-US"/>
              <a:t>Long Range Plan background</a:t>
            </a:r>
            <a:endParaRPr lang="en-US" dirty="0"/>
          </a:p>
        </p:txBody>
      </p:sp>
    </p:spTree>
    <p:extLst>
      <p:ext uri="{BB962C8B-B14F-4D97-AF65-F5344CB8AC3E}">
        <p14:creationId xmlns:p14="http://schemas.microsoft.com/office/powerpoint/2010/main" val="530046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D4951-DD72-91F9-1922-D5E48595467D}"/>
              </a:ext>
            </a:extLst>
          </p:cNvPr>
          <p:cNvSpPr>
            <a:spLocks noGrp="1"/>
          </p:cNvSpPr>
          <p:nvPr>
            <p:ph type="title"/>
          </p:nvPr>
        </p:nvSpPr>
        <p:spPr/>
        <p:txBody>
          <a:bodyPr/>
          <a:lstStyle/>
          <a:p>
            <a:r>
              <a:rPr lang="en-US" dirty="0"/>
              <a:t>Bottom line up front</a:t>
            </a:r>
          </a:p>
        </p:txBody>
      </p:sp>
      <p:sp>
        <p:nvSpPr>
          <p:cNvPr id="3" name="Content Placeholder 2">
            <a:extLst>
              <a:ext uri="{FF2B5EF4-FFF2-40B4-BE49-F238E27FC236}">
                <a16:creationId xmlns:a16="http://schemas.microsoft.com/office/drawing/2014/main" id="{D45EF9DB-E352-D8FD-1B58-1A18863A05F0}"/>
              </a:ext>
            </a:extLst>
          </p:cNvPr>
          <p:cNvSpPr>
            <a:spLocks noGrp="1"/>
          </p:cNvSpPr>
          <p:nvPr>
            <p:ph idx="1"/>
          </p:nvPr>
        </p:nvSpPr>
        <p:spPr>
          <a:xfrm>
            <a:off x="282031" y="1519935"/>
            <a:ext cx="11422299" cy="4155495"/>
          </a:xfrm>
        </p:spPr>
        <p:style>
          <a:lnRef idx="2">
            <a:schemeClr val="accent1"/>
          </a:lnRef>
          <a:fillRef idx="1">
            <a:schemeClr val="lt1"/>
          </a:fillRef>
          <a:effectRef idx="0">
            <a:schemeClr val="accent1"/>
          </a:effectRef>
          <a:fontRef idx="minor">
            <a:schemeClr val="dk1"/>
          </a:fontRef>
        </p:style>
        <p:txBody>
          <a:bodyPr>
            <a:normAutofit/>
          </a:bodyPr>
          <a:lstStyle/>
          <a:p>
            <a:pPr marL="0" indent="0">
              <a:lnSpc>
                <a:spcPct val="100000"/>
              </a:lnSpc>
              <a:buNone/>
            </a:pPr>
            <a:r>
              <a:rPr lang="en-US" dirty="0"/>
              <a:t>Institutional approach to the LRP</a:t>
            </a:r>
          </a:p>
          <a:p>
            <a:pPr>
              <a:lnSpc>
                <a:spcPct val="100000"/>
              </a:lnSpc>
            </a:pPr>
            <a:endParaRPr lang="en-US" dirty="0"/>
          </a:p>
          <a:p>
            <a:pPr>
              <a:lnSpc>
                <a:spcPct val="100000"/>
              </a:lnSpc>
            </a:pPr>
            <a:r>
              <a:rPr lang="en-US" dirty="0"/>
              <a:t>Support full operation of CEBAF 12 GeV program throughout the “term” of the next LRP.  </a:t>
            </a:r>
          </a:p>
          <a:p>
            <a:pPr lvl="1">
              <a:lnSpc>
                <a:spcPct val="100000"/>
              </a:lnSpc>
            </a:pPr>
            <a:r>
              <a:rPr lang="en-US" dirty="0"/>
              <a:t>This includes making good on </a:t>
            </a:r>
            <a:r>
              <a:rPr lang="en-US" dirty="0" err="1"/>
              <a:t>SoLID</a:t>
            </a:r>
            <a:r>
              <a:rPr lang="en-US" dirty="0"/>
              <a:t> </a:t>
            </a:r>
          </a:p>
          <a:p>
            <a:pPr lvl="1">
              <a:lnSpc>
                <a:spcPct val="100000"/>
              </a:lnSpc>
            </a:pPr>
            <a:r>
              <a:rPr lang="en-US" dirty="0"/>
              <a:t>And this is an absolute requirement in order to have a community ready to deliver science from EIC</a:t>
            </a:r>
          </a:p>
          <a:p>
            <a:pPr>
              <a:lnSpc>
                <a:spcPct val="100000"/>
              </a:lnSpc>
            </a:pPr>
            <a:r>
              <a:rPr lang="en-US" dirty="0"/>
              <a:t>Support EIC Construction (including the first detector)</a:t>
            </a:r>
          </a:p>
          <a:p>
            <a:pPr>
              <a:lnSpc>
                <a:spcPct val="100000"/>
              </a:lnSpc>
            </a:pPr>
            <a:r>
              <a:rPr lang="en-US" dirty="0"/>
              <a:t>Seek community support for an energy upgrade to CEBAF that produces great science</a:t>
            </a:r>
          </a:p>
          <a:p>
            <a:pPr lvl="1">
              <a:lnSpc>
                <a:spcPct val="100000"/>
              </a:lnSpc>
            </a:pPr>
            <a:r>
              <a:rPr lang="en-US" dirty="0"/>
              <a:t>Capture the $75M from </a:t>
            </a:r>
            <a:r>
              <a:rPr lang="en-US" dirty="0" err="1"/>
              <a:t>EIC@JLab</a:t>
            </a:r>
            <a:r>
              <a:rPr lang="en-US" dirty="0"/>
              <a:t> for an energy upgrade</a:t>
            </a:r>
          </a:p>
        </p:txBody>
      </p:sp>
      <p:sp>
        <p:nvSpPr>
          <p:cNvPr id="4" name="Slide Number Placeholder 3">
            <a:extLst>
              <a:ext uri="{FF2B5EF4-FFF2-40B4-BE49-F238E27FC236}">
                <a16:creationId xmlns:a16="http://schemas.microsoft.com/office/drawing/2014/main" id="{BEBF0EBB-DE8D-E3F1-7D5D-D4978E352D15}"/>
              </a:ext>
            </a:extLst>
          </p:cNvPr>
          <p:cNvSpPr>
            <a:spLocks noGrp="1"/>
          </p:cNvSpPr>
          <p:nvPr>
            <p:ph type="sldNum" sz="quarter" idx="12"/>
          </p:nvPr>
        </p:nvSpPr>
        <p:spPr/>
        <p:txBody>
          <a:bodyPr/>
          <a:lstStyle/>
          <a:p>
            <a:fld id="{07E1C93C-5050-FC42-8F10-D22D4F119D13}" type="slidenum">
              <a:rPr lang="en-US" smtClean="0"/>
              <a:pPr/>
              <a:t>5</a:t>
            </a:fld>
            <a:endParaRPr lang="en-US" dirty="0"/>
          </a:p>
        </p:txBody>
      </p:sp>
      <p:sp>
        <p:nvSpPr>
          <p:cNvPr id="5" name="Footer Placeholder 4">
            <a:extLst>
              <a:ext uri="{FF2B5EF4-FFF2-40B4-BE49-F238E27FC236}">
                <a16:creationId xmlns:a16="http://schemas.microsoft.com/office/drawing/2014/main" id="{ED2900E6-CA7E-EBB5-A99C-727AD21CA177}"/>
              </a:ext>
            </a:extLst>
          </p:cNvPr>
          <p:cNvSpPr>
            <a:spLocks noGrp="1"/>
          </p:cNvSpPr>
          <p:nvPr>
            <p:ph type="ftr" sz="quarter" idx="11"/>
          </p:nvPr>
        </p:nvSpPr>
        <p:spPr/>
        <p:txBody>
          <a:bodyPr/>
          <a:lstStyle/>
          <a:p>
            <a:r>
              <a:rPr lang="en-US" dirty="0"/>
              <a:t>Long Range Plan background</a:t>
            </a:r>
          </a:p>
        </p:txBody>
      </p:sp>
    </p:spTree>
    <p:extLst>
      <p:ext uri="{BB962C8B-B14F-4D97-AF65-F5344CB8AC3E}">
        <p14:creationId xmlns:p14="http://schemas.microsoft.com/office/powerpoint/2010/main" val="3206849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99" y="224819"/>
            <a:ext cx="8229600" cy="496290"/>
          </a:xfrm>
        </p:spPr>
        <p:txBody>
          <a:bodyPr/>
          <a:lstStyle/>
          <a:p>
            <a:r>
              <a:rPr lang="en-US" dirty="0"/>
              <a:t>Caveats</a:t>
            </a:r>
          </a:p>
        </p:txBody>
      </p:sp>
      <p:sp>
        <p:nvSpPr>
          <p:cNvPr id="3" name="Content Placeholder 2"/>
          <p:cNvSpPr>
            <a:spLocks noGrp="1"/>
          </p:cNvSpPr>
          <p:nvPr>
            <p:ph idx="1"/>
          </p:nvPr>
        </p:nvSpPr>
        <p:spPr>
          <a:xfrm>
            <a:off x="496389" y="913150"/>
            <a:ext cx="11194868" cy="5362145"/>
          </a:xfrm>
        </p:spPr>
        <p:txBody>
          <a:bodyPr>
            <a:normAutofit/>
          </a:bodyPr>
          <a:lstStyle/>
          <a:p>
            <a:r>
              <a:rPr lang="en-US" dirty="0"/>
              <a:t>We control </a:t>
            </a:r>
          </a:p>
          <a:p>
            <a:pPr lvl="1"/>
            <a:r>
              <a:rPr lang="en-US" dirty="0"/>
              <a:t>Our science case</a:t>
            </a:r>
          </a:p>
          <a:p>
            <a:pPr lvl="1"/>
            <a:r>
              <a:rPr lang="en-US" dirty="0"/>
              <a:t>Our rapport </a:t>
            </a:r>
          </a:p>
          <a:p>
            <a:r>
              <a:rPr lang="en-US" dirty="0"/>
              <a:t>We do not control (but we can influence)</a:t>
            </a:r>
          </a:p>
          <a:p>
            <a:pPr lvl="1"/>
            <a:r>
              <a:rPr lang="en-US" dirty="0"/>
              <a:t>Congress (lab employees need to be careful in this respect)</a:t>
            </a:r>
          </a:p>
          <a:p>
            <a:pPr lvl="1"/>
            <a:r>
              <a:rPr lang="en-US" dirty="0"/>
              <a:t>SC-1 (Dr. </a:t>
            </a:r>
            <a:r>
              <a:rPr lang="en-US" dirty="0" err="1"/>
              <a:t>Berhe</a:t>
            </a:r>
            <a:r>
              <a:rPr lang="en-US" dirty="0"/>
              <a:t>), SC-2 (Steve Binkley), SC-3 (Harriet Kung)</a:t>
            </a:r>
          </a:p>
          <a:p>
            <a:pPr lvl="1"/>
            <a:r>
              <a:rPr lang="en-US" dirty="0"/>
              <a:t>S-1 (in some instances)</a:t>
            </a:r>
          </a:p>
          <a:p>
            <a:pPr lvl="1"/>
            <a:r>
              <a:rPr lang="en-US" dirty="0"/>
              <a:t>OMB/OSTP – Note: OMB is mostly careers; OSTP is mostly political appointees</a:t>
            </a:r>
          </a:p>
          <a:p>
            <a:r>
              <a:rPr lang="en-US" dirty="0"/>
              <a:t>FRIB is operational; 0nubb </a:t>
            </a:r>
            <a:r>
              <a:rPr lang="en-US" dirty="0" err="1"/>
              <a:t>expts</a:t>
            </a:r>
            <a:r>
              <a:rPr lang="en-US" dirty="0"/>
              <a:t> marching toward CD-1; EIC is at CD-1; IRA puts a lot of funding into the system to fix some near-term issues</a:t>
            </a:r>
          </a:p>
          <a:p>
            <a:r>
              <a:rPr lang="en-US" dirty="0"/>
              <a:t>NSF, while important, is small in this space</a:t>
            </a:r>
          </a:p>
          <a:p>
            <a:r>
              <a:rPr lang="en-US" dirty="0"/>
              <a:t>Contemporary inflation rates were not included in the FY23 PBR; if not corrected by congressional action (although this is the likely congressional appropriations outcome), we will see a significant erosion of science funding in FY23. </a:t>
            </a:r>
          </a:p>
        </p:txBody>
      </p:sp>
      <p:sp>
        <p:nvSpPr>
          <p:cNvPr id="4" name="Footer Placeholder 3">
            <a:extLst>
              <a:ext uri="{FF2B5EF4-FFF2-40B4-BE49-F238E27FC236}">
                <a16:creationId xmlns:a16="http://schemas.microsoft.com/office/drawing/2014/main" id="{46041EC4-0AE9-33AF-B78C-A6A704280459}"/>
              </a:ext>
            </a:extLst>
          </p:cNvPr>
          <p:cNvSpPr>
            <a:spLocks noGrp="1"/>
          </p:cNvSpPr>
          <p:nvPr>
            <p:ph type="ftr" sz="quarter" idx="11"/>
          </p:nvPr>
        </p:nvSpPr>
        <p:spPr/>
        <p:txBody>
          <a:bodyPr/>
          <a:lstStyle/>
          <a:p>
            <a:r>
              <a:rPr lang="en-US"/>
              <a:t>Long Range Plan background</a:t>
            </a:r>
            <a:endParaRPr lang="en-US" dirty="0"/>
          </a:p>
        </p:txBody>
      </p:sp>
      <p:sp>
        <p:nvSpPr>
          <p:cNvPr id="5" name="Slide Number Placeholder 4">
            <a:extLst>
              <a:ext uri="{FF2B5EF4-FFF2-40B4-BE49-F238E27FC236}">
                <a16:creationId xmlns:a16="http://schemas.microsoft.com/office/drawing/2014/main" id="{6591CA96-61AE-A8B7-E156-A53859B51F0C}"/>
              </a:ext>
            </a:extLst>
          </p:cNvPr>
          <p:cNvSpPr>
            <a:spLocks noGrp="1"/>
          </p:cNvSpPr>
          <p:nvPr>
            <p:ph type="sldNum" sz="quarter" idx="12"/>
          </p:nvPr>
        </p:nvSpPr>
        <p:spPr/>
        <p:txBody>
          <a:bodyPr/>
          <a:lstStyle/>
          <a:p>
            <a:fld id="{07E1C93C-5050-FC42-8F10-D22D4F119D13}" type="slidenum">
              <a:rPr lang="en-US" smtClean="0"/>
              <a:pPr/>
              <a:t>6</a:t>
            </a:fld>
            <a:endParaRPr lang="en-US" dirty="0"/>
          </a:p>
        </p:txBody>
      </p:sp>
    </p:spTree>
    <p:extLst>
      <p:ext uri="{BB962C8B-B14F-4D97-AF65-F5344CB8AC3E}">
        <p14:creationId xmlns:p14="http://schemas.microsoft.com/office/powerpoint/2010/main" val="2070894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910" y="177800"/>
            <a:ext cx="8229600" cy="496290"/>
          </a:xfrm>
        </p:spPr>
        <p:txBody>
          <a:bodyPr/>
          <a:lstStyle/>
          <a:p>
            <a:r>
              <a:rPr lang="en-US" dirty="0"/>
              <a:t>Federal budget and LRP timelines</a:t>
            </a:r>
          </a:p>
        </p:txBody>
      </p:sp>
      <p:graphicFrame>
        <p:nvGraphicFramePr>
          <p:cNvPr id="5" name="Table 4"/>
          <p:cNvGraphicFramePr>
            <a:graphicFrameLocks noGrp="1"/>
          </p:cNvGraphicFramePr>
          <p:nvPr>
            <p:extLst>
              <p:ext uri="{D42A27DB-BD31-4B8C-83A1-F6EECF244321}">
                <p14:modId xmlns:p14="http://schemas.microsoft.com/office/powerpoint/2010/main" val="983907356"/>
              </p:ext>
            </p:extLst>
          </p:nvPr>
        </p:nvGraphicFramePr>
        <p:xfrm>
          <a:off x="269627" y="976696"/>
          <a:ext cx="11652745" cy="3749040"/>
        </p:xfrm>
        <a:graphic>
          <a:graphicData uri="http://schemas.openxmlformats.org/drawingml/2006/table">
            <a:tbl>
              <a:tblPr firstRow="1" bandRow="1">
                <a:tableStyleId>{BC89EF96-8CEA-46FF-86C4-4CE0E7609802}</a:tableStyleId>
              </a:tblPr>
              <a:tblGrid>
                <a:gridCol w="896365">
                  <a:extLst>
                    <a:ext uri="{9D8B030D-6E8A-4147-A177-3AD203B41FA5}">
                      <a16:colId xmlns:a16="http://schemas.microsoft.com/office/drawing/2014/main" val="696609556"/>
                    </a:ext>
                  </a:extLst>
                </a:gridCol>
                <a:gridCol w="896365">
                  <a:extLst>
                    <a:ext uri="{9D8B030D-6E8A-4147-A177-3AD203B41FA5}">
                      <a16:colId xmlns:a16="http://schemas.microsoft.com/office/drawing/2014/main" val="3442068388"/>
                    </a:ext>
                  </a:extLst>
                </a:gridCol>
                <a:gridCol w="896365">
                  <a:extLst>
                    <a:ext uri="{9D8B030D-6E8A-4147-A177-3AD203B41FA5}">
                      <a16:colId xmlns:a16="http://schemas.microsoft.com/office/drawing/2014/main" val="3669436250"/>
                    </a:ext>
                  </a:extLst>
                </a:gridCol>
                <a:gridCol w="896365">
                  <a:extLst>
                    <a:ext uri="{9D8B030D-6E8A-4147-A177-3AD203B41FA5}">
                      <a16:colId xmlns:a16="http://schemas.microsoft.com/office/drawing/2014/main" val="3018350830"/>
                    </a:ext>
                  </a:extLst>
                </a:gridCol>
                <a:gridCol w="896365">
                  <a:extLst>
                    <a:ext uri="{9D8B030D-6E8A-4147-A177-3AD203B41FA5}">
                      <a16:colId xmlns:a16="http://schemas.microsoft.com/office/drawing/2014/main" val="20000"/>
                    </a:ext>
                  </a:extLst>
                </a:gridCol>
                <a:gridCol w="896365">
                  <a:extLst>
                    <a:ext uri="{9D8B030D-6E8A-4147-A177-3AD203B41FA5}">
                      <a16:colId xmlns:a16="http://schemas.microsoft.com/office/drawing/2014/main" val="20001"/>
                    </a:ext>
                  </a:extLst>
                </a:gridCol>
                <a:gridCol w="896365">
                  <a:extLst>
                    <a:ext uri="{9D8B030D-6E8A-4147-A177-3AD203B41FA5}">
                      <a16:colId xmlns:a16="http://schemas.microsoft.com/office/drawing/2014/main" val="20002"/>
                    </a:ext>
                  </a:extLst>
                </a:gridCol>
                <a:gridCol w="896365">
                  <a:extLst>
                    <a:ext uri="{9D8B030D-6E8A-4147-A177-3AD203B41FA5}">
                      <a16:colId xmlns:a16="http://schemas.microsoft.com/office/drawing/2014/main" val="20003"/>
                    </a:ext>
                  </a:extLst>
                </a:gridCol>
                <a:gridCol w="896365">
                  <a:extLst>
                    <a:ext uri="{9D8B030D-6E8A-4147-A177-3AD203B41FA5}">
                      <a16:colId xmlns:a16="http://schemas.microsoft.com/office/drawing/2014/main" val="20004"/>
                    </a:ext>
                  </a:extLst>
                </a:gridCol>
                <a:gridCol w="896365">
                  <a:extLst>
                    <a:ext uri="{9D8B030D-6E8A-4147-A177-3AD203B41FA5}">
                      <a16:colId xmlns:a16="http://schemas.microsoft.com/office/drawing/2014/main" val="20005"/>
                    </a:ext>
                  </a:extLst>
                </a:gridCol>
                <a:gridCol w="1000969">
                  <a:extLst>
                    <a:ext uri="{9D8B030D-6E8A-4147-A177-3AD203B41FA5}">
                      <a16:colId xmlns:a16="http://schemas.microsoft.com/office/drawing/2014/main" val="20006"/>
                    </a:ext>
                  </a:extLst>
                </a:gridCol>
                <a:gridCol w="791761">
                  <a:extLst>
                    <a:ext uri="{9D8B030D-6E8A-4147-A177-3AD203B41FA5}">
                      <a16:colId xmlns:a16="http://schemas.microsoft.com/office/drawing/2014/main" val="20007"/>
                    </a:ext>
                  </a:extLst>
                </a:gridCol>
                <a:gridCol w="896365">
                  <a:extLst>
                    <a:ext uri="{9D8B030D-6E8A-4147-A177-3AD203B41FA5}">
                      <a16:colId xmlns:a16="http://schemas.microsoft.com/office/drawing/2014/main" val="2847558676"/>
                    </a:ext>
                  </a:extLst>
                </a:gridCol>
              </a:tblGrid>
              <a:tr h="216132">
                <a:tc>
                  <a:txBody>
                    <a:bodyPr/>
                    <a:lstStyle/>
                    <a:p>
                      <a:pPr algn="l"/>
                      <a:endParaRPr lang="en-US" sz="1200" dirty="0"/>
                    </a:p>
                  </a:txBody>
                  <a:tcPr/>
                </a:tc>
                <a:tc>
                  <a:txBody>
                    <a:bodyPr/>
                    <a:lstStyle/>
                    <a:p>
                      <a:pPr algn="l"/>
                      <a:r>
                        <a:rPr lang="en-US" sz="1200" dirty="0"/>
                        <a:t>October</a:t>
                      </a:r>
                    </a:p>
                  </a:txBody>
                  <a:tcPr/>
                </a:tc>
                <a:tc>
                  <a:txBody>
                    <a:bodyPr/>
                    <a:lstStyle/>
                    <a:p>
                      <a:pPr algn="l"/>
                      <a:r>
                        <a:rPr lang="en-US" sz="1200" dirty="0"/>
                        <a:t>November</a:t>
                      </a:r>
                    </a:p>
                  </a:txBody>
                  <a:tcPr/>
                </a:tc>
                <a:tc>
                  <a:txBody>
                    <a:bodyPr/>
                    <a:lstStyle/>
                    <a:p>
                      <a:pPr algn="l"/>
                      <a:r>
                        <a:rPr lang="en-US" sz="1200" dirty="0"/>
                        <a:t>December</a:t>
                      </a:r>
                    </a:p>
                  </a:txBody>
                  <a:tcPr/>
                </a:tc>
                <a:tc>
                  <a:txBody>
                    <a:bodyPr/>
                    <a:lstStyle/>
                    <a:p>
                      <a:pPr algn="l"/>
                      <a:r>
                        <a:rPr lang="en-US" sz="1200" dirty="0"/>
                        <a:t>January</a:t>
                      </a:r>
                    </a:p>
                  </a:txBody>
                  <a:tcPr/>
                </a:tc>
                <a:tc>
                  <a:txBody>
                    <a:bodyPr/>
                    <a:lstStyle/>
                    <a:p>
                      <a:pPr algn="l"/>
                      <a:r>
                        <a:rPr lang="en-US" sz="1200" dirty="0"/>
                        <a:t>February</a:t>
                      </a:r>
                    </a:p>
                  </a:txBody>
                  <a:tcPr/>
                </a:tc>
                <a:tc>
                  <a:txBody>
                    <a:bodyPr/>
                    <a:lstStyle/>
                    <a:p>
                      <a:pPr algn="l"/>
                      <a:r>
                        <a:rPr lang="en-US" sz="1200" dirty="0"/>
                        <a:t>March</a:t>
                      </a:r>
                    </a:p>
                  </a:txBody>
                  <a:tcPr/>
                </a:tc>
                <a:tc>
                  <a:txBody>
                    <a:bodyPr/>
                    <a:lstStyle/>
                    <a:p>
                      <a:pPr algn="l"/>
                      <a:r>
                        <a:rPr lang="en-US" sz="1200" dirty="0"/>
                        <a:t>April</a:t>
                      </a:r>
                    </a:p>
                  </a:txBody>
                  <a:tcPr/>
                </a:tc>
                <a:tc>
                  <a:txBody>
                    <a:bodyPr/>
                    <a:lstStyle/>
                    <a:p>
                      <a:pPr algn="l"/>
                      <a:r>
                        <a:rPr lang="en-US" sz="1200" dirty="0"/>
                        <a:t>May</a:t>
                      </a:r>
                    </a:p>
                  </a:txBody>
                  <a:tcPr/>
                </a:tc>
                <a:tc>
                  <a:txBody>
                    <a:bodyPr/>
                    <a:lstStyle/>
                    <a:p>
                      <a:pPr algn="l"/>
                      <a:r>
                        <a:rPr lang="en-US" sz="1200" dirty="0"/>
                        <a:t>June</a:t>
                      </a:r>
                    </a:p>
                  </a:txBody>
                  <a:tcPr/>
                </a:tc>
                <a:tc>
                  <a:txBody>
                    <a:bodyPr/>
                    <a:lstStyle/>
                    <a:p>
                      <a:pPr algn="l"/>
                      <a:r>
                        <a:rPr lang="en-US" sz="1200" dirty="0"/>
                        <a:t>July</a:t>
                      </a:r>
                    </a:p>
                  </a:txBody>
                  <a:tcPr/>
                </a:tc>
                <a:tc>
                  <a:txBody>
                    <a:bodyPr/>
                    <a:lstStyle/>
                    <a:p>
                      <a:pPr algn="l"/>
                      <a:r>
                        <a:rPr lang="en-US" sz="1200" dirty="0"/>
                        <a:t>August</a:t>
                      </a:r>
                    </a:p>
                  </a:txBody>
                  <a:tcPr/>
                </a:tc>
                <a:tc>
                  <a:txBody>
                    <a:bodyPr/>
                    <a:lstStyle/>
                    <a:p>
                      <a:pPr algn="l"/>
                      <a:r>
                        <a:rPr lang="en-US" sz="1200" dirty="0"/>
                        <a:t>September</a:t>
                      </a:r>
                    </a:p>
                  </a:txBody>
                  <a:tcPr/>
                </a:tc>
                <a:extLst>
                  <a:ext uri="{0D108BD9-81ED-4DB2-BD59-A6C34878D82A}">
                    <a16:rowId xmlns:a16="http://schemas.microsoft.com/office/drawing/2014/main" val="10000"/>
                  </a:ext>
                </a:extLst>
              </a:tr>
              <a:tr h="648396">
                <a:tc>
                  <a:txBody>
                    <a:bodyPr/>
                    <a:lstStyle/>
                    <a:p>
                      <a:pPr algn="l"/>
                      <a:r>
                        <a:rPr lang="en-US" sz="1200" dirty="0"/>
                        <a:t>FY</a:t>
                      </a:r>
                    </a:p>
                  </a:txBody>
                  <a:tcPr/>
                </a:tc>
                <a:tc>
                  <a:txBody>
                    <a:bodyPr/>
                    <a:lstStyle/>
                    <a:p>
                      <a:pPr algn="l"/>
                      <a:r>
                        <a:rPr lang="en-US" sz="1200" dirty="0"/>
                        <a:t>Start execution (usually CR from FY-1)</a:t>
                      </a:r>
                    </a:p>
                  </a:txBody>
                  <a:tcPr/>
                </a:tc>
                <a:tc>
                  <a:txBody>
                    <a:bodyPr/>
                    <a:lstStyle/>
                    <a:p>
                      <a:pPr algn="l"/>
                      <a:endParaRPr lang="en-US" sz="1200" dirty="0"/>
                    </a:p>
                  </a:txBody>
                  <a:tcPr/>
                </a:tc>
                <a:tc>
                  <a:txBody>
                    <a:bodyPr/>
                    <a:lstStyle/>
                    <a:p>
                      <a:pPr algn="l"/>
                      <a:endParaRPr lang="en-US" sz="1200" dirty="0"/>
                    </a:p>
                  </a:txBody>
                  <a:tcPr/>
                </a:tc>
                <a:tc>
                  <a:txBody>
                    <a:bodyPr/>
                    <a:lstStyle/>
                    <a:p>
                      <a:pPr algn="l"/>
                      <a:endParaRPr lang="en-US" sz="1200" dirty="0"/>
                    </a:p>
                  </a:txBody>
                  <a:tcPr/>
                </a:tc>
                <a:tc>
                  <a:txBody>
                    <a:bodyPr/>
                    <a:lstStyle/>
                    <a:p>
                      <a:pPr algn="l"/>
                      <a:endParaRPr lang="en-US" sz="1200" dirty="0"/>
                    </a:p>
                  </a:txBody>
                  <a:tcPr/>
                </a:tc>
                <a:tc>
                  <a:txBody>
                    <a:bodyPr/>
                    <a:lstStyle/>
                    <a:p>
                      <a:pPr algn="l"/>
                      <a:endParaRPr lang="en-US" sz="1200" dirty="0"/>
                    </a:p>
                  </a:txBody>
                  <a:tcPr/>
                </a:tc>
                <a:tc>
                  <a:txBody>
                    <a:bodyPr/>
                    <a:lstStyle/>
                    <a:p>
                      <a:pPr algn="l"/>
                      <a:endParaRPr lang="en-US" sz="1200" dirty="0"/>
                    </a:p>
                  </a:txBody>
                  <a:tcPr/>
                </a:tc>
                <a:tc>
                  <a:txBody>
                    <a:bodyPr/>
                    <a:lstStyle/>
                    <a:p>
                      <a:pPr algn="l"/>
                      <a:endParaRPr lang="en-US" sz="1200" dirty="0"/>
                    </a:p>
                  </a:txBody>
                  <a:tcPr/>
                </a:tc>
                <a:tc>
                  <a:txBody>
                    <a:bodyPr/>
                    <a:lstStyle/>
                    <a:p>
                      <a:pPr algn="l"/>
                      <a:endParaRPr lang="en-US" sz="1200" dirty="0"/>
                    </a:p>
                  </a:txBody>
                  <a:tcPr/>
                </a:tc>
                <a:tc>
                  <a:txBody>
                    <a:bodyPr/>
                    <a:lstStyle/>
                    <a:p>
                      <a:pPr algn="l"/>
                      <a:endParaRPr lang="en-US" sz="1200" dirty="0"/>
                    </a:p>
                  </a:txBody>
                  <a:tcPr/>
                </a:tc>
                <a:tc>
                  <a:txBody>
                    <a:bodyPr/>
                    <a:lstStyle/>
                    <a:p>
                      <a:pPr algn="l"/>
                      <a:endParaRPr lang="en-US" sz="1200" dirty="0"/>
                    </a:p>
                  </a:txBody>
                  <a:tcPr/>
                </a:tc>
                <a:tc>
                  <a:txBody>
                    <a:bodyPr/>
                    <a:lstStyle/>
                    <a:p>
                      <a:pPr algn="l"/>
                      <a:endParaRPr lang="en-US" sz="1200" dirty="0"/>
                    </a:p>
                  </a:txBody>
                  <a:tcPr/>
                </a:tc>
                <a:extLst>
                  <a:ext uri="{0D108BD9-81ED-4DB2-BD59-A6C34878D82A}">
                    <a16:rowId xmlns:a16="http://schemas.microsoft.com/office/drawing/2014/main" val="10001"/>
                  </a:ext>
                </a:extLst>
              </a:tr>
              <a:tr h="792484">
                <a:tc>
                  <a:txBody>
                    <a:bodyPr/>
                    <a:lstStyle/>
                    <a:p>
                      <a:pPr algn="l"/>
                      <a:r>
                        <a:rPr lang="en-US" sz="1200" dirty="0"/>
                        <a:t>FY+1</a:t>
                      </a:r>
                    </a:p>
                  </a:txBody>
                  <a:tcPr/>
                </a:tc>
                <a:tc>
                  <a:txBody>
                    <a:bodyPr/>
                    <a:lstStyle/>
                    <a:p>
                      <a:pPr algn="l"/>
                      <a:endParaRPr lang="en-US" sz="1200" dirty="0"/>
                    </a:p>
                  </a:txBody>
                  <a:tcPr/>
                </a:tc>
                <a:tc>
                  <a:txBody>
                    <a:bodyPr/>
                    <a:lstStyle/>
                    <a:p>
                      <a:pPr algn="l"/>
                      <a:r>
                        <a:rPr lang="en-US" sz="1200" dirty="0"/>
                        <a:t>OMB Pass back</a:t>
                      </a:r>
                    </a:p>
                  </a:txBody>
                  <a:tcPr/>
                </a:tc>
                <a:tc>
                  <a:txBody>
                    <a:bodyPr/>
                    <a:lstStyle/>
                    <a:p>
                      <a:pPr algn="l"/>
                      <a:r>
                        <a:rPr lang="en-US" sz="1200" dirty="0"/>
                        <a:t>Agency Response</a:t>
                      </a:r>
                    </a:p>
                  </a:txBody>
                  <a:tcPr/>
                </a:tc>
                <a:tc>
                  <a:txBody>
                    <a:bodyPr/>
                    <a:lstStyle/>
                    <a:p>
                      <a:pPr algn="l"/>
                      <a:endParaRPr lang="en-US" sz="1200" dirty="0"/>
                    </a:p>
                  </a:txBody>
                  <a:tcPr/>
                </a:tc>
                <a:tc>
                  <a:txBody>
                    <a:bodyPr/>
                    <a:lstStyle/>
                    <a:p>
                      <a:pPr algn="l"/>
                      <a:r>
                        <a:rPr lang="en-US" sz="1200" dirty="0"/>
                        <a:t>PBR (first Monday)</a:t>
                      </a:r>
                    </a:p>
                  </a:txBody>
                  <a:tcPr/>
                </a:tc>
                <a:tc>
                  <a:txBody>
                    <a:bodyPr/>
                    <a:lstStyle/>
                    <a:p>
                      <a:pPr algn="l"/>
                      <a:r>
                        <a:rPr lang="en-US" sz="1200" dirty="0"/>
                        <a:t>Congressional budget hearings</a:t>
                      </a:r>
                    </a:p>
                  </a:txBody>
                  <a:tcPr/>
                </a:tc>
                <a:tc>
                  <a:txBody>
                    <a:bodyPr/>
                    <a:lstStyle/>
                    <a:p>
                      <a:pPr algn="l"/>
                      <a:r>
                        <a:rPr lang="en-US" sz="1200" dirty="0"/>
                        <a:t>Cong. Budget resolution (15 April); 302a’s set</a:t>
                      </a:r>
                    </a:p>
                  </a:txBody>
                  <a:tcPr/>
                </a:tc>
                <a:tc>
                  <a:txBody>
                    <a:bodyPr/>
                    <a:lstStyle/>
                    <a:p>
                      <a:pPr algn="l"/>
                      <a:endParaRPr lang="en-US" sz="1200" dirty="0"/>
                    </a:p>
                  </a:txBody>
                  <a:tcPr/>
                </a:tc>
                <a:tc>
                  <a:txBody>
                    <a:bodyPr/>
                    <a:lstStyle/>
                    <a:p>
                      <a:pPr algn="l"/>
                      <a:endParaRPr lang="en-US" sz="1200" dirty="0"/>
                    </a:p>
                  </a:txBody>
                  <a:tcPr/>
                </a:tc>
                <a:tc>
                  <a:txBody>
                    <a:bodyPr/>
                    <a:lstStyle/>
                    <a:p>
                      <a:pPr algn="l"/>
                      <a:r>
                        <a:rPr lang="en-US" sz="1200" dirty="0" err="1"/>
                        <a:t>Approps</a:t>
                      </a:r>
                      <a:r>
                        <a:rPr lang="en-US" sz="1200" dirty="0"/>
                        <a:t> Committee markups</a:t>
                      </a:r>
                    </a:p>
                  </a:txBody>
                  <a:tcPr/>
                </a:tc>
                <a:tc>
                  <a:txBody>
                    <a:bodyPr/>
                    <a:lstStyle/>
                    <a:p>
                      <a:pPr algn="l"/>
                      <a:endParaRPr lang="en-US" sz="1200" dirty="0"/>
                    </a:p>
                  </a:txBody>
                  <a:tcPr/>
                </a:tc>
                <a:tc>
                  <a:txBody>
                    <a:bodyPr/>
                    <a:lstStyle/>
                    <a:p>
                      <a:pPr algn="l"/>
                      <a:r>
                        <a:rPr lang="en-US" sz="1200" dirty="0" err="1"/>
                        <a:t>Approps</a:t>
                      </a:r>
                      <a:r>
                        <a:rPr lang="en-US" sz="1200" dirty="0"/>
                        <a:t> become law</a:t>
                      </a:r>
                    </a:p>
                  </a:txBody>
                  <a:tcPr/>
                </a:tc>
                <a:extLst>
                  <a:ext uri="{0D108BD9-81ED-4DB2-BD59-A6C34878D82A}">
                    <a16:rowId xmlns:a16="http://schemas.microsoft.com/office/drawing/2014/main" val="10002"/>
                  </a:ext>
                </a:extLst>
              </a:tr>
              <a:tr h="504308">
                <a:tc>
                  <a:txBody>
                    <a:bodyPr/>
                    <a:lstStyle/>
                    <a:p>
                      <a:pPr algn="l"/>
                      <a:r>
                        <a:rPr lang="en-US" sz="1200" dirty="0"/>
                        <a:t>FY+2</a:t>
                      </a:r>
                    </a:p>
                  </a:txBody>
                  <a:tcPr/>
                </a:tc>
                <a:tc>
                  <a:txBody>
                    <a:bodyPr/>
                    <a:lstStyle/>
                    <a:p>
                      <a:pPr algn="l"/>
                      <a:endParaRPr lang="en-US" sz="1200" dirty="0"/>
                    </a:p>
                  </a:txBody>
                  <a:tcPr/>
                </a:tc>
                <a:tc>
                  <a:txBody>
                    <a:bodyPr/>
                    <a:lstStyle/>
                    <a:p>
                      <a:pPr algn="l"/>
                      <a:endParaRPr lang="en-US" sz="1200" dirty="0"/>
                    </a:p>
                  </a:txBody>
                  <a:tcPr/>
                </a:tc>
                <a:tc>
                  <a:txBody>
                    <a:bodyPr/>
                    <a:lstStyle/>
                    <a:p>
                      <a:pPr algn="l"/>
                      <a:r>
                        <a:rPr lang="en-US" sz="1200" dirty="0"/>
                        <a:t>Internal budget discussions</a:t>
                      </a:r>
                    </a:p>
                  </a:txBody>
                  <a:tcPr/>
                </a:tc>
                <a:tc>
                  <a:txBody>
                    <a:bodyPr/>
                    <a:lstStyle/>
                    <a:p>
                      <a:pPr algn="l"/>
                      <a:endParaRPr lang="en-US" sz="1200" dirty="0"/>
                    </a:p>
                  </a:txBody>
                  <a:tcPr/>
                </a:tc>
                <a:tc>
                  <a:txBody>
                    <a:bodyPr/>
                    <a:lstStyle/>
                    <a:p>
                      <a:pPr algn="l"/>
                      <a:r>
                        <a:rPr lang="en-US" sz="1200" dirty="0"/>
                        <a:t>LMBB and related activities</a:t>
                      </a:r>
                    </a:p>
                  </a:txBody>
                  <a:tcPr/>
                </a:tc>
                <a:tc>
                  <a:txBody>
                    <a:bodyPr/>
                    <a:lstStyle/>
                    <a:p>
                      <a:pPr algn="l"/>
                      <a:r>
                        <a:rPr lang="en-US" sz="1200" dirty="0"/>
                        <a:t>NP retreat</a:t>
                      </a:r>
                    </a:p>
                  </a:txBody>
                  <a:tcPr/>
                </a:tc>
                <a:tc>
                  <a:txBody>
                    <a:bodyPr/>
                    <a:lstStyle/>
                    <a:p>
                      <a:pPr algn="l"/>
                      <a:endParaRPr lang="en-US" sz="1200" dirty="0"/>
                    </a:p>
                  </a:txBody>
                  <a:tcPr/>
                </a:tc>
                <a:tc>
                  <a:txBody>
                    <a:bodyPr/>
                    <a:lstStyle/>
                    <a:p>
                      <a:pPr algn="l"/>
                      <a:r>
                        <a:rPr lang="en-US" sz="1200" dirty="0"/>
                        <a:t>DOE</a:t>
                      </a:r>
                    </a:p>
                  </a:txBody>
                  <a:tcPr/>
                </a:tc>
                <a:tc>
                  <a:txBody>
                    <a:bodyPr/>
                    <a:lstStyle/>
                    <a:p>
                      <a:pPr algn="l"/>
                      <a:r>
                        <a:rPr lang="en-US" sz="1200" dirty="0"/>
                        <a:t>Budget</a:t>
                      </a:r>
                    </a:p>
                  </a:txBody>
                  <a:tcPr/>
                </a:tc>
                <a:tc>
                  <a:txBody>
                    <a:bodyPr/>
                    <a:lstStyle/>
                    <a:p>
                      <a:pPr algn="l"/>
                      <a:r>
                        <a:rPr lang="en-US" sz="1200" dirty="0"/>
                        <a:t>Formulation</a:t>
                      </a:r>
                    </a:p>
                  </a:txBody>
                  <a:tcPr/>
                </a:tc>
                <a:tc>
                  <a:txBody>
                    <a:bodyPr/>
                    <a:lstStyle/>
                    <a:p>
                      <a:pPr algn="l"/>
                      <a:endParaRPr lang="en-US" sz="1200" dirty="0"/>
                    </a:p>
                  </a:txBody>
                  <a:tcPr/>
                </a:tc>
                <a:tc>
                  <a:txBody>
                    <a:bodyPr/>
                    <a:lstStyle/>
                    <a:p>
                      <a:pPr algn="l"/>
                      <a:r>
                        <a:rPr lang="en-US" sz="1200" dirty="0"/>
                        <a:t>Dept sends budget to OMB</a:t>
                      </a:r>
                    </a:p>
                  </a:txBody>
                  <a:tcPr/>
                </a:tc>
                <a:extLst>
                  <a:ext uri="{0D108BD9-81ED-4DB2-BD59-A6C34878D82A}">
                    <a16:rowId xmlns:a16="http://schemas.microsoft.com/office/drawing/2014/main" val="10003"/>
                  </a:ext>
                </a:extLst>
              </a:tr>
              <a:tr h="416009">
                <a:tc>
                  <a:txBody>
                    <a:bodyPr/>
                    <a:lstStyle/>
                    <a:p>
                      <a:pPr algn="l"/>
                      <a:r>
                        <a:rPr lang="en-US" sz="1200" dirty="0"/>
                        <a:t>FY+3</a:t>
                      </a:r>
                    </a:p>
                  </a:txBody>
                  <a:tcPr/>
                </a:tc>
                <a:tc>
                  <a:txBody>
                    <a:bodyPr/>
                    <a:lstStyle/>
                    <a:p>
                      <a:pPr algn="l"/>
                      <a:endParaRPr lang="en-US" sz="1200" dirty="0"/>
                    </a:p>
                  </a:txBody>
                  <a:tcPr/>
                </a:tc>
                <a:tc>
                  <a:txBody>
                    <a:bodyPr/>
                    <a:lstStyle/>
                    <a:p>
                      <a:pPr algn="l"/>
                      <a:endParaRPr lang="en-US" sz="1200" dirty="0"/>
                    </a:p>
                  </a:txBody>
                  <a:tcPr/>
                </a:tc>
                <a:tc>
                  <a:txBody>
                    <a:bodyPr/>
                    <a:lstStyle/>
                    <a:p>
                      <a:pPr algn="l"/>
                      <a:endParaRPr lang="en-US" sz="1200" dirty="0"/>
                    </a:p>
                  </a:txBody>
                  <a:tcPr/>
                </a:tc>
                <a:tc>
                  <a:txBody>
                    <a:bodyPr/>
                    <a:lstStyle/>
                    <a:p>
                      <a:pPr algn="l"/>
                      <a:endParaRPr lang="en-US" sz="1200" dirty="0"/>
                    </a:p>
                  </a:txBody>
                  <a:tcPr/>
                </a:tc>
                <a:tc>
                  <a:txBody>
                    <a:bodyPr/>
                    <a:lstStyle/>
                    <a:p>
                      <a:pPr algn="l"/>
                      <a:endParaRPr lang="en-US" sz="1200" dirty="0"/>
                    </a:p>
                  </a:txBody>
                  <a:tcPr/>
                </a:tc>
                <a:tc>
                  <a:txBody>
                    <a:bodyPr/>
                    <a:lstStyle/>
                    <a:p>
                      <a:pPr algn="l"/>
                      <a:endParaRPr lang="en-US" sz="1200" dirty="0"/>
                    </a:p>
                  </a:txBody>
                  <a:tcPr/>
                </a:tc>
                <a:tc>
                  <a:txBody>
                    <a:bodyPr/>
                    <a:lstStyle/>
                    <a:p>
                      <a:pPr algn="l"/>
                      <a:endParaRPr lang="en-US" sz="1200" dirty="0"/>
                    </a:p>
                  </a:txBody>
                  <a:tcPr/>
                </a:tc>
                <a:tc>
                  <a:txBody>
                    <a:bodyPr/>
                    <a:lstStyle/>
                    <a:p>
                      <a:pPr algn="l"/>
                      <a:endParaRPr lang="en-US" sz="1200" dirty="0"/>
                    </a:p>
                  </a:txBody>
                  <a:tcPr/>
                </a:tc>
                <a:tc>
                  <a:txBody>
                    <a:bodyPr/>
                    <a:lstStyle/>
                    <a:p>
                      <a:pPr algn="l"/>
                      <a:endParaRPr lang="en-US" sz="1200" dirty="0"/>
                    </a:p>
                  </a:txBody>
                  <a:tcPr/>
                </a:tc>
                <a:tc>
                  <a:txBody>
                    <a:bodyPr/>
                    <a:lstStyle/>
                    <a:p>
                      <a:pPr algn="l"/>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B0F0"/>
                          </a:solidFill>
                        </a:rPr>
                        <a:t>OSTP S&amp;T priorities letter for FY+2</a:t>
                      </a:r>
                    </a:p>
                    <a:p>
                      <a:pPr algn="l"/>
                      <a:endParaRPr lang="en-US" sz="1200" dirty="0"/>
                    </a:p>
                  </a:txBody>
                  <a:tcPr/>
                </a:tc>
                <a:tc>
                  <a:txBody>
                    <a:bodyPr/>
                    <a:lstStyle/>
                    <a:p>
                      <a:pPr algn="l"/>
                      <a:endParaRPr lang="en-US" sz="1200" dirty="0"/>
                    </a:p>
                  </a:txBody>
                  <a:tcPr/>
                </a:tc>
                <a:extLst>
                  <a:ext uri="{0D108BD9-81ED-4DB2-BD59-A6C34878D82A}">
                    <a16:rowId xmlns:a16="http://schemas.microsoft.com/office/drawing/2014/main" val="3018358206"/>
                  </a:ext>
                </a:extLst>
              </a:tr>
            </a:tbl>
          </a:graphicData>
        </a:graphic>
      </p:graphicFrame>
      <p:sp>
        <p:nvSpPr>
          <p:cNvPr id="7" name="TextBox 6"/>
          <p:cNvSpPr txBox="1"/>
          <p:nvPr/>
        </p:nvSpPr>
        <p:spPr>
          <a:xfrm>
            <a:off x="435172" y="4877270"/>
            <a:ext cx="11369966"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Arial"/>
              <a:buChar char="•"/>
            </a:pPr>
            <a:r>
              <a:rPr lang="en-US" dirty="0"/>
              <a:t>July 13, 2022 DOE/NSF charge; Town Halls and meetings through January, 2023 or so. Resolution committee, July 2023 (or earlier); publication, December 2023</a:t>
            </a:r>
          </a:p>
          <a:p>
            <a:pPr marL="285750" indent="-285750">
              <a:buFont typeface="Arial"/>
              <a:buChar char="•"/>
            </a:pPr>
            <a:r>
              <a:rPr lang="en-US" dirty="0"/>
              <a:t>Could have effect on FY24 budget (via congressional action)</a:t>
            </a:r>
          </a:p>
          <a:p>
            <a:pPr marL="285750" indent="-285750">
              <a:buFont typeface="Arial"/>
              <a:buChar char="•"/>
            </a:pPr>
            <a:r>
              <a:rPr lang="en-US" dirty="0"/>
              <a:t>Will have effect on FY25 budget formulation</a:t>
            </a:r>
          </a:p>
          <a:p>
            <a:pPr marL="285750" indent="-285750">
              <a:buFont typeface="Arial"/>
              <a:buChar char="•"/>
            </a:pPr>
            <a:r>
              <a:rPr lang="en-US" dirty="0"/>
              <a:t>November, 2024 </a:t>
            </a:r>
            <a:r>
              <a:rPr lang="en-US" dirty="0">
                <a:sym typeface="Wingdings"/>
              </a:rPr>
              <a:t> Presidential election (expect long CR for FY25)</a:t>
            </a:r>
          </a:p>
        </p:txBody>
      </p:sp>
      <p:sp>
        <p:nvSpPr>
          <p:cNvPr id="4" name="Left-Right Arrow 3">
            <a:extLst>
              <a:ext uri="{FF2B5EF4-FFF2-40B4-BE49-F238E27FC236}">
                <a16:creationId xmlns:a16="http://schemas.microsoft.com/office/drawing/2014/main" id="{AA5BE0EA-2B4C-7D79-F4E0-6D666FBDCBBF}"/>
              </a:ext>
            </a:extLst>
          </p:cNvPr>
          <p:cNvSpPr/>
          <p:nvPr/>
        </p:nvSpPr>
        <p:spPr>
          <a:xfrm>
            <a:off x="7561384" y="3358661"/>
            <a:ext cx="2930769" cy="14067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C6087EBD-BC20-8E92-9F6C-616920489C0F}"/>
              </a:ext>
            </a:extLst>
          </p:cNvPr>
          <p:cNvSpPr>
            <a:spLocks noGrp="1"/>
          </p:cNvSpPr>
          <p:nvPr>
            <p:ph type="ftr" sz="quarter" idx="11"/>
          </p:nvPr>
        </p:nvSpPr>
        <p:spPr/>
        <p:txBody>
          <a:bodyPr/>
          <a:lstStyle/>
          <a:p>
            <a:r>
              <a:rPr lang="en-US"/>
              <a:t>Long Range Plan background</a:t>
            </a:r>
            <a:endParaRPr lang="en-US" dirty="0"/>
          </a:p>
        </p:txBody>
      </p:sp>
      <p:sp>
        <p:nvSpPr>
          <p:cNvPr id="6" name="Slide Number Placeholder 5">
            <a:extLst>
              <a:ext uri="{FF2B5EF4-FFF2-40B4-BE49-F238E27FC236}">
                <a16:creationId xmlns:a16="http://schemas.microsoft.com/office/drawing/2014/main" id="{5C4AFFBA-BB8E-D0D2-06D2-D117DA82733B}"/>
              </a:ext>
            </a:extLst>
          </p:cNvPr>
          <p:cNvSpPr>
            <a:spLocks noGrp="1"/>
          </p:cNvSpPr>
          <p:nvPr>
            <p:ph type="sldNum" sz="quarter" idx="12"/>
          </p:nvPr>
        </p:nvSpPr>
        <p:spPr/>
        <p:txBody>
          <a:bodyPr/>
          <a:lstStyle/>
          <a:p>
            <a:fld id="{07E1C93C-5050-FC42-8F10-D22D4F119D13}" type="slidenum">
              <a:rPr lang="en-US" smtClean="0"/>
              <a:pPr/>
              <a:t>7</a:t>
            </a:fld>
            <a:endParaRPr lang="en-US" dirty="0"/>
          </a:p>
        </p:txBody>
      </p:sp>
    </p:spTree>
    <p:extLst>
      <p:ext uri="{BB962C8B-B14F-4D97-AF65-F5344CB8AC3E}">
        <p14:creationId xmlns:p14="http://schemas.microsoft.com/office/powerpoint/2010/main" val="3980491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Funding realities and LRP constraints</a:t>
            </a:r>
          </a:p>
        </p:txBody>
      </p:sp>
      <p:sp>
        <p:nvSpPr>
          <p:cNvPr id="3" name="TextBox 2"/>
          <p:cNvSpPr txBox="1"/>
          <p:nvPr/>
        </p:nvSpPr>
        <p:spPr>
          <a:xfrm>
            <a:off x="7713832" y="1944359"/>
            <a:ext cx="2813847" cy="369332"/>
          </a:xfrm>
          <a:prstGeom prst="rect">
            <a:avLst/>
          </a:prstGeom>
          <a:noFill/>
        </p:spPr>
        <p:txBody>
          <a:bodyPr wrap="none" rtlCol="0">
            <a:spAutoFit/>
          </a:bodyPr>
          <a:lstStyle/>
          <a:p>
            <a:r>
              <a:rPr lang="en-US" dirty="0"/>
              <a:t>Tim Hallman April NSAC talk</a:t>
            </a:r>
          </a:p>
        </p:txBody>
      </p:sp>
      <p:pic>
        <p:nvPicPr>
          <p:cNvPr id="8" name="Picture 7">
            <a:extLst>
              <a:ext uri="{FF2B5EF4-FFF2-40B4-BE49-F238E27FC236}">
                <a16:creationId xmlns:a16="http://schemas.microsoft.com/office/drawing/2014/main" id="{825C8E98-6145-DEDB-0D1B-C74BC4DB3F01}"/>
              </a:ext>
            </a:extLst>
          </p:cNvPr>
          <p:cNvPicPr>
            <a:picLocks noChangeAspect="1"/>
          </p:cNvPicPr>
          <p:nvPr/>
        </p:nvPicPr>
        <p:blipFill>
          <a:blip r:embed="rId2"/>
          <a:stretch>
            <a:fillRect/>
          </a:stretch>
        </p:blipFill>
        <p:spPr>
          <a:xfrm>
            <a:off x="504680" y="855785"/>
            <a:ext cx="10022999" cy="5667891"/>
          </a:xfrm>
          <a:prstGeom prst="rect">
            <a:avLst/>
          </a:prstGeom>
        </p:spPr>
      </p:pic>
      <p:sp>
        <p:nvSpPr>
          <p:cNvPr id="12" name="TextBox 11">
            <a:extLst>
              <a:ext uri="{FF2B5EF4-FFF2-40B4-BE49-F238E27FC236}">
                <a16:creationId xmlns:a16="http://schemas.microsoft.com/office/drawing/2014/main" id="{B081CE8E-89C6-D888-4D78-962B9D6BA2AE}"/>
              </a:ext>
            </a:extLst>
          </p:cNvPr>
          <p:cNvSpPr txBox="1"/>
          <p:nvPr/>
        </p:nvSpPr>
        <p:spPr>
          <a:xfrm>
            <a:off x="6506308" y="5920154"/>
            <a:ext cx="3334824" cy="369332"/>
          </a:xfrm>
          <a:prstGeom prst="rect">
            <a:avLst/>
          </a:prstGeom>
          <a:noFill/>
        </p:spPr>
        <p:txBody>
          <a:bodyPr wrap="none" rtlCol="0">
            <a:spAutoFit/>
          </a:bodyPr>
          <a:lstStyle/>
          <a:p>
            <a:r>
              <a:rPr lang="en-US" dirty="0"/>
              <a:t>Hallman, NSAC April 28, 2022 talk</a:t>
            </a:r>
          </a:p>
        </p:txBody>
      </p:sp>
      <p:sp>
        <p:nvSpPr>
          <p:cNvPr id="4" name="Footer Placeholder 3">
            <a:extLst>
              <a:ext uri="{FF2B5EF4-FFF2-40B4-BE49-F238E27FC236}">
                <a16:creationId xmlns:a16="http://schemas.microsoft.com/office/drawing/2014/main" id="{6B1BB5E8-DCED-2E10-DAD5-8AB73A2C8051}"/>
              </a:ext>
            </a:extLst>
          </p:cNvPr>
          <p:cNvSpPr>
            <a:spLocks noGrp="1"/>
          </p:cNvSpPr>
          <p:nvPr>
            <p:ph type="ftr" sz="quarter" idx="11"/>
          </p:nvPr>
        </p:nvSpPr>
        <p:spPr/>
        <p:txBody>
          <a:bodyPr/>
          <a:lstStyle/>
          <a:p>
            <a:r>
              <a:rPr lang="en-US"/>
              <a:t>Long Range Plan background</a:t>
            </a:r>
            <a:endParaRPr lang="en-US" dirty="0"/>
          </a:p>
        </p:txBody>
      </p:sp>
      <p:sp>
        <p:nvSpPr>
          <p:cNvPr id="5" name="Slide Number Placeholder 4">
            <a:extLst>
              <a:ext uri="{FF2B5EF4-FFF2-40B4-BE49-F238E27FC236}">
                <a16:creationId xmlns:a16="http://schemas.microsoft.com/office/drawing/2014/main" id="{FEC1C4B6-F944-A617-E874-30E70288A670}"/>
              </a:ext>
            </a:extLst>
          </p:cNvPr>
          <p:cNvSpPr>
            <a:spLocks noGrp="1"/>
          </p:cNvSpPr>
          <p:nvPr>
            <p:ph type="sldNum" sz="quarter" idx="12"/>
          </p:nvPr>
        </p:nvSpPr>
        <p:spPr/>
        <p:txBody>
          <a:bodyPr/>
          <a:lstStyle/>
          <a:p>
            <a:fld id="{07E1C93C-5050-FC42-8F10-D22D4F119D13}" type="slidenum">
              <a:rPr lang="en-US" smtClean="0"/>
              <a:pPr/>
              <a:t>8</a:t>
            </a:fld>
            <a:endParaRPr lang="en-US" dirty="0"/>
          </a:p>
        </p:txBody>
      </p:sp>
    </p:spTree>
    <p:extLst>
      <p:ext uri="{BB962C8B-B14F-4D97-AF65-F5344CB8AC3E}">
        <p14:creationId xmlns:p14="http://schemas.microsoft.com/office/powerpoint/2010/main" val="1710722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D0A17-FB48-A755-9B5F-04098C8C1F47}"/>
              </a:ext>
            </a:extLst>
          </p:cNvPr>
          <p:cNvSpPr>
            <a:spLocks noGrp="1"/>
          </p:cNvSpPr>
          <p:nvPr>
            <p:ph type="title"/>
          </p:nvPr>
        </p:nvSpPr>
        <p:spPr/>
        <p:txBody>
          <a:bodyPr/>
          <a:lstStyle/>
          <a:p>
            <a:r>
              <a:rPr lang="en-US" dirty="0"/>
              <a:t>From Hallman April 2022 NSAC talk</a:t>
            </a:r>
          </a:p>
        </p:txBody>
      </p:sp>
      <p:pic>
        <p:nvPicPr>
          <p:cNvPr id="7" name="Content Placeholder 6">
            <a:extLst>
              <a:ext uri="{FF2B5EF4-FFF2-40B4-BE49-F238E27FC236}">
                <a16:creationId xmlns:a16="http://schemas.microsoft.com/office/drawing/2014/main" id="{C2895744-BBC2-B9AB-C075-703DD0A11287}"/>
              </a:ext>
            </a:extLst>
          </p:cNvPr>
          <p:cNvPicPr>
            <a:picLocks noGrp="1" noChangeAspect="1"/>
          </p:cNvPicPr>
          <p:nvPr>
            <p:ph idx="1"/>
          </p:nvPr>
        </p:nvPicPr>
        <p:blipFill>
          <a:blip r:embed="rId2"/>
          <a:stretch>
            <a:fillRect/>
          </a:stretch>
        </p:blipFill>
        <p:spPr>
          <a:xfrm>
            <a:off x="1031631" y="966789"/>
            <a:ext cx="9783498" cy="5530110"/>
          </a:xfrm>
        </p:spPr>
      </p:pic>
      <p:sp>
        <p:nvSpPr>
          <p:cNvPr id="4" name="Slide Number Placeholder 3">
            <a:extLst>
              <a:ext uri="{FF2B5EF4-FFF2-40B4-BE49-F238E27FC236}">
                <a16:creationId xmlns:a16="http://schemas.microsoft.com/office/drawing/2014/main" id="{6870D3B0-CE65-A904-0A2D-19BB5AD39ABC}"/>
              </a:ext>
            </a:extLst>
          </p:cNvPr>
          <p:cNvSpPr>
            <a:spLocks noGrp="1"/>
          </p:cNvSpPr>
          <p:nvPr>
            <p:ph type="sldNum" sz="quarter" idx="12"/>
          </p:nvPr>
        </p:nvSpPr>
        <p:spPr/>
        <p:txBody>
          <a:bodyPr/>
          <a:lstStyle/>
          <a:p>
            <a:fld id="{07E1C93C-5050-FC42-8F10-D22D4F119D13}" type="slidenum">
              <a:rPr lang="en-US" smtClean="0"/>
              <a:pPr/>
              <a:t>9</a:t>
            </a:fld>
            <a:endParaRPr lang="en-US" dirty="0"/>
          </a:p>
        </p:txBody>
      </p:sp>
      <p:sp>
        <p:nvSpPr>
          <p:cNvPr id="5" name="Footer Placeholder 4">
            <a:extLst>
              <a:ext uri="{FF2B5EF4-FFF2-40B4-BE49-F238E27FC236}">
                <a16:creationId xmlns:a16="http://schemas.microsoft.com/office/drawing/2014/main" id="{B8855E87-DF38-DBD8-C6F3-1AFA03933662}"/>
              </a:ext>
            </a:extLst>
          </p:cNvPr>
          <p:cNvSpPr>
            <a:spLocks noGrp="1"/>
          </p:cNvSpPr>
          <p:nvPr>
            <p:ph type="ftr" sz="quarter" idx="11"/>
          </p:nvPr>
        </p:nvSpPr>
        <p:spPr/>
        <p:txBody>
          <a:bodyPr/>
          <a:lstStyle/>
          <a:p>
            <a:r>
              <a:rPr lang="en-US"/>
              <a:t>Long Range Plan background</a:t>
            </a:r>
            <a:endParaRPr lang="en-US" dirty="0"/>
          </a:p>
        </p:txBody>
      </p:sp>
    </p:spTree>
    <p:extLst>
      <p:ext uri="{BB962C8B-B14F-4D97-AF65-F5344CB8AC3E}">
        <p14:creationId xmlns:p14="http://schemas.microsoft.com/office/powerpoint/2010/main" val="3996115022"/>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FFCED649-338B-F640-8766-F27B306B0306}" vid="{B1AB57BD-335B-EB47-8587-511D1A131ABC}"/>
    </a:ext>
  </a:extLst>
</a:theme>
</file>

<file path=ppt/theme/theme2.xml><?xml version="1.0" encoding="utf-8"?>
<a:theme xmlns:a="http://schemas.openxmlformats.org/drawingml/2006/main" name="ORNL NEO Template">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NEO Template" id="{CED1375E-A309-4423-9D25-C64B08BF2225}" vid="{62FE1A7F-AF75-40CF-83BC-60A8867367AF}"/>
    </a:ext>
  </a:extLst>
</a:theme>
</file>

<file path=ppt/theme/theme3.xml><?xml version="1.0" encoding="utf-8"?>
<a:theme xmlns:a="http://schemas.openxmlformats.org/drawingml/2006/main" name="1_ORNL NEO Template">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NEO Template" id="{CED1375E-A309-4423-9D25-C64B08BF2225}" vid="{62FE1A7F-AF75-40CF-83BC-60A8867367A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6B2F93EDB7EF43B5AA317BEEBE52C0" ma:contentTypeVersion="12" ma:contentTypeDescription="Create a new document." ma:contentTypeScope="" ma:versionID="0cf2a0221b789efaff1ba92f5c675945">
  <xsd:schema xmlns:xsd="http://www.w3.org/2001/XMLSchema" xmlns:xs="http://www.w3.org/2001/XMLSchema" xmlns:p="http://schemas.microsoft.com/office/2006/metadata/properties" xmlns:ns3="7a88a02c-e9d6-4b6c-b48a-bde4fb266a17" xmlns:ns4="cfcb42d0-0ca3-42df-9bbd-c42f9305e417" targetNamespace="http://schemas.microsoft.com/office/2006/metadata/properties" ma:root="true" ma:fieldsID="3491f0742cbfd218dbf8f1fd12d9538a" ns3:_="" ns4:_="">
    <xsd:import namespace="7a88a02c-e9d6-4b6c-b48a-bde4fb266a17"/>
    <xsd:import namespace="cfcb42d0-0ca3-42df-9bbd-c42f9305e41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LengthInSecond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8a02c-e9d6-4b6c-b48a-bde4fb266a1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cb42d0-0ca3-42df-9bbd-c42f9305e41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A580A2-DBC6-481D-B475-39F4280C4A71}">
  <ds:schemaRefs>
    <ds:schemaRef ds:uri="http://schemas.microsoft.com/sharepoint/v3/contenttype/forms"/>
  </ds:schemaRefs>
</ds:datastoreItem>
</file>

<file path=customXml/itemProps2.xml><?xml version="1.0" encoding="utf-8"?>
<ds:datastoreItem xmlns:ds="http://schemas.openxmlformats.org/officeDocument/2006/customXml" ds:itemID="{82A56B93-57AA-4329-B0D8-8AFB76851D6D}">
  <ds:schemaRefs>
    <ds:schemaRef ds:uri="http://purl.org/dc/terms/"/>
    <ds:schemaRef ds:uri="http://schemas.microsoft.com/office/2006/documentManagement/types"/>
    <ds:schemaRef ds:uri="cfcb42d0-0ca3-42df-9bbd-c42f9305e417"/>
    <ds:schemaRef ds:uri="http://schemas.microsoft.com/office/2006/metadata/properties"/>
    <ds:schemaRef ds:uri="http://purl.org/dc/dcmitype/"/>
    <ds:schemaRef ds:uri="http://purl.org/dc/elements/1.1/"/>
    <ds:schemaRef ds:uri="http://schemas.openxmlformats.org/package/2006/metadata/core-properties"/>
    <ds:schemaRef ds:uri="http://schemas.microsoft.com/office/infopath/2007/PartnerControls"/>
    <ds:schemaRef ds:uri="7a88a02c-e9d6-4b6c-b48a-bde4fb266a17"/>
    <ds:schemaRef ds:uri="http://www.w3.org/XML/1998/namespace"/>
  </ds:schemaRefs>
</ds:datastoreItem>
</file>

<file path=customXml/itemProps3.xml><?xml version="1.0" encoding="utf-8"?>
<ds:datastoreItem xmlns:ds="http://schemas.openxmlformats.org/officeDocument/2006/customXml" ds:itemID="{B1CEBAC2-705F-4321-AA3A-F07B586D56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8a02c-e9d6-4b6c-b48a-bde4fb266a17"/>
    <ds:schemaRef ds:uri="cfcb42d0-0ca3-42df-9bbd-c42f9305e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JLabPowerPoint_widescreen</Template>
  <TotalTime>37239</TotalTime>
  <Words>2019</Words>
  <Application>Microsoft Macintosh PowerPoint</Application>
  <PresentationFormat>Widescreen</PresentationFormat>
  <Paragraphs>273</Paragraphs>
  <Slides>18</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.AppleSystemUIFont</vt:lpstr>
      <vt:lpstr>Arial</vt:lpstr>
      <vt:lpstr>Arial Black</vt:lpstr>
      <vt:lpstr>Avenir</vt:lpstr>
      <vt:lpstr>Calibri</vt:lpstr>
      <vt:lpstr>Century Gothic</vt:lpstr>
      <vt:lpstr>Office Theme</vt:lpstr>
      <vt:lpstr>ORNL NEO Template</vt:lpstr>
      <vt:lpstr>1_ORNL NEO Template</vt:lpstr>
      <vt:lpstr>Strategy for the NSAC Long Range Plan</vt:lpstr>
      <vt:lpstr>Background on the NSAC process</vt:lpstr>
      <vt:lpstr>Long Range Planning is a 40+ year tradition</vt:lpstr>
      <vt:lpstr>Long range plans impact the future</vt:lpstr>
      <vt:lpstr>Bottom line up front</vt:lpstr>
      <vt:lpstr>Caveats</vt:lpstr>
      <vt:lpstr>Federal budget and LRP timelines</vt:lpstr>
      <vt:lpstr>Funding realities and LRP constraints</vt:lpstr>
      <vt:lpstr>From Hallman April 2022 NSAC talk</vt:lpstr>
      <vt:lpstr>Balance of funding within NP (FY23 PBR)</vt:lpstr>
      <vt:lpstr>FY 2023 budget will set the stage – there is a long way to go</vt:lpstr>
      <vt:lpstr>What does the EIC need</vt:lpstr>
      <vt:lpstr>NP budget history</vt:lpstr>
      <vt:lpstr>Alternatives impacts analysis</vt:lpstr>
      <vt:lpstr>What would a 22 GeV upgrade need</vt:lpstr>
      <vt:lpstr>Rack and stack</vt:lpstr>
      <vt:lpstr>Politics vs physics (David’s thoughts)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Henderson</dc:creator>
  <cp:lastModifiedBy>David Dean</cp:lastModifiedBy>
  <cp:revision>547</cp:revision>
  <cp:lastPrinted>2021-10-16T23:15:56Z</cp:lastPrinted>
  <dcterms:created xsi:type="dcterms:W3CDTF">2017-10-05T18:52:54Z</dcterms:created>
  <dcterms:modified xsi:type="dcterms:W3CDTF">2022-08-26T17:43:36Z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0x010100216B2F93EDB7EF43B5AA317BEEBE52C0</vt:lpwstr>
  </property>
</Properties>
</file>