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9" r:id="rId2"/>
  </p:sldMasterIdLst>
  <p:notesMasterIdLst>
    <p:notesMasterId r:id="rId25"/>
  </p:notesMasterIdLst>
  <p:sldIdLst>
    <p:sldId id="750" r:id="rId3"/>
    <p:sldId id="2766" r:id="rId4"/>
    <p:sldId id="2767" r:id="rId5"/>
    <p:sldId id="2769" r:id="rId6"/>
    <p:sldId id="2768" r:id="rId7"/>
    <p:sldId id="2770" r:id="rId8"/>
    <p:sldId id="2771" r:id="rId9"/>
    <p:sldId id="2772" r:id="rId10"/>
    <p:sldId id="257" r:id="rId11"/>
    <p:sldId id="2763" r:id="rId12"/>
    <p:sldId id="2773" r:id="rId13"/>
    <p:sldId id="275" r:id="rId14"/>
    <p:sldId id="1267" r:id="rId15"/>
    <p:sldId id="2302" r:id="rId16"/>
    <p:sldId id="2274" r:id="rId17"/>
    <p:sldId id="1262" r:id="rId18"/>
    <p:sldId id="2294" r:id="rId19"/>
    <p:sldId id="336" r:id="rId20"/>
    <p:sldId id="2760" r:id="rId21"/>
    <p:sldId id="2752" r:id="rId22"/>
    <p:sldId id="260" r:id="rId23"/>
    <p:sldId id="27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82" autoAdjust="0"/>
    <p:restoredTop sz="95701" autoAdjust="0"/>
  </p:normalViewPr>
  <p:slideViewPr>
    <p:cSldViewPr snapToGrid="0" snapToObjects="1">
      <p:cViewPr varScale="1">
        <p:scale>
          <a:sx n="110" d="100"/>
          <a:sy n="110" d="100"/>
        </p:scale>
        <p:origin x="408" y="168"/>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PlaceHolder 1"/>
          <p:cNvSpPr>
            <a:spLocks noGrp="1" noRot="1" noChangeAspect="1"/>
          </p:cNvSpPr>
          <p:nvPr>
            <p:ph type="sldImg"/>
          </p:nvPr>
        </p:nvSpPr>
        <p:spPr>
          <a:xfrm>
            <a:off x="533400" y="754063"/>
            <a:ext cx="6704013" cy="3771900"/>
          </a:xfrm>
          <a:prstGeom prst="rect">
            <a:avLst/>
          </a:prstGeom>
        </p:spPr>
      </p:sp>
      <p:sp>
        <p:nvSpPr>
          <p:cNvPr id="994" name="PlaceHolder 2"/>
          <p:cNvSpPr>
            <a:spLocks noGrp="1"/>
          </p:cNvSpPr>
          <p:nvPr>
            <p:ph type="body"/>
          </p:nvPr>
        </p:nvSpPr>
        <p:spPr>
          <a:xfrm>
            <a:off x="777960" y="4778280"/>
            <a:ext cx="6215400" cy="4524840"/>
          </a:xfrm>
          <a:prstGeom prst="rect">
            <a:avLst/>
          </a:prstGeom>
        </p:spPr>
        <p:txBody>
          <a:bodyPr lIns="0" tIns="0" rIns="0" bIns="0">
            <a:noAutofit/>
          </a:bodyPr>
          <a:lstStyle/>
          <a:p>
            <a:endParaRPr lang="en-US" sz="2000" b="0" strike="noStrike" spc="-1">
              <a:latin typeface="Arial"/>
            </a:endParaRPr>
          </a:p>
        </p:txBody>
      </p:sp>
      <p:sp>
        <p:nvSpPr>
          <p:cNvPr id="995" name="CustomShape 3"/>
          <p:cNvSpPr/>
          <p:nvPr/>
        </p:nvSpPr>
        <p:spPr>
          <a:xfrm>
            <a:off x="4402080" y="9553680"/>
            <a:ext cx="336744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DDAB892-3DAB-42DB-AE18-29B8CDA01624}" type="slidenum">
              <a:rPr lang="en-US" sz="1200" b="0" strike="noStrike" spc="-1">
                <a:solidFill>
                  <a:srgbClr val="000000"/>
                </a:solidFill>
                <a:latin typeface="Times New Roman"/>
                <a:ea typeface="+mn-ea"/>
              </a:rPr>
              <a:t>21</a:t>
            </a:fld>
            <a:endParaRPr lang="en-US" sz="1200" b="0" strike="noStrike" spc="-1">
              <a:latin typeface="Arial"/>
            </a:endParaRPr>
          </a:p>
        </p:txBody>
      </p:sp>
    </p:spTree>
    <p:extLst>
      <p:ext uri="{BB962C8B-B14F-4D97-AF65-F5344CB8AC3E}">
        <p14:creationId xmlns:p14="http://schemas.microsoft.com/office/powerpoint/2010/main" val="2045869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Sunday, September 11, 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Sunday, September 11, 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63" y="310209"/>
            <a:ext cx="11425236" cy="510909"/>
          </a:xfrm>
        </p:spPr>
        <p:txBody>
          <a:bodyPr/>
          <a:lstStyle>
            <a:lvl1pPr>
              <a:defRPr>
                <a:solidFill>
                  <a:srgbClr val="BE1D1D"/>
                </a:solidFill>
              </a:defRPr>
            </a:lvl1p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4232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47" y="310208"/>
            <a:ext cx="11504904" cy="510909"/>
          </a:xfrm>
        </p:spPr>
        <p:txBody>
          <a:bodyPr/>
          <a:lstStyle>
            <a:lvl1pPr>
              <a:defRPr>
                <a:solidFill>
                  <a:srgbClr val="BE1D1D"/>
                </a:solidFill>
              </a:defRPr>
            </a:lvl1pPr>
          </a:lstStyle>
          <a:p>
            <a:r>
              <a:rPr lang="en-US" dirty="0"/>
              <a:t>Click to edit Master title style</a:t>
            </a:r>
          </a:p>
        </p:txBody>
      </p:sp>
    </p:spTree>
    <p:extLst>
      <p:ext uri="{BB962C8B-B14F-4D97-AF65-F5344CB8AC3E}">
        <p14:creationId xmlns:p14="http://schemas.microsoft.com/office/powerpoint/2010/main" val="104175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Questions Slide">
    <p:spTree>
      <p:nvGrpSpPr>
        <p:cNvPr id="1" name=""/>
        <p:cNvGrpSpPr/>
        <p:nvPr/>
      </p:nvGrpSpPr>
      <p:grpSpPr>
        <a:xfrm>
          <a:off x="0" y="0"/>
          <a:ext cx="0" cy="0"/>
          <a:chOff x="0" y="0"/>
          <a:chExt cx="0" cy="0"/>
        </a:xfrm>
      </p:grpSpPr>
      <p:pic>
        <p:nvPicPr>
          <p:cNvPr id="111" name="Picture 3" descr="Picture 3"/>
          <p:cNvPicPr>
            <a:picLocks noChangeAspect="1"/>
          </p:cNvPicPr>
          <p:nvPr/>
        </p:nvPicPr>
        <p:blipFill>
          <a:blip r:embed="rId2">
            <a:extLst/>
          </a:blip>
          <a:stretch>
            <a:fillRect/>
          </a:stretch>
        </p:blipFill>
        <p:spPr>
          <a:xfrm>
            <a:off x="0" y="1"/>
            <a:ext cx="12192000" cy="1282700"/>
          </a:xfrm>
          <a:prstGeom prst="rect">
            <a:avLst/>
          </a:prstGeom>
          <a:ln w="12700">
            <a:miter lim="400000"/>
          </a:ln>
        </p:spPr>
      </p:pic>
      <p:pic>
        <p:nvPicPr>
          <p:cNvPr id="112" name="Picture 11" descr="Picture 11"/>
          <p:cNvPicPr>
            <a:picLocks noChangeAspect="1"/>
          </p:cNvPicPr>
          <p:nvPr/>
        </p:nvPicPr>
        <p:blipFill>
          <a:blip r:embed="rId3">
            <a:extLst/>
          </a:blip>
          <a:stretch>
            <a:fillRect/>
          </a:stretch>
        </p:blipFill>
        <p:spPr>
          <a:xfrm>
            <a:off x="-304800" y="2941863"/>
            <a:ext cx="5678109" cy="4258582"/>
          </a:xfrm>
          <a:prstGeom prst="rect">
            <a:avLst/>
          </a:prstGeom>
          <a:ln w="12700">
            <a:miter lim="400000"/>
          </a:ln>
        </p:spPr>
      </p:pic>
      <p:pic>
        <p:nvPicPr>
          <p:cNvPr id="113" name="Picture 22" descr="Picture 22"/>
          <p:cNvPicPr>
            <a:picLocks noChangeAspect="1"/>
          </p:cNvPicPr>
          <p:nvPr/>
        </p:nvPicPr>
        <p:blipFill>
          <a:blip r:embed="rId4">
            <a:extLst/>
          </a:blip>
          <a:stretch>
            <a:fillRect/>
          </a:stretch>
        </p:blipFill>
        <p:spPr>
          <a:xfrm>
            <a:off x="443181" y="6232330"/>
            <a:ext cx="2293603" cy="557061"/>
          </a:xfrm>
          <a:prstGeom prst="rect">
            <a:avLst/>
          </a:prstGeom>
          <a:ln w="12700">
            <a:miter lim="400000"/>
          </a:ln>
        </p:spPr>
      </p:pic>
      <p:sp>
        <p:nvSpPr>
          <p:cNvPr id="114" name="Title Text"/>
          <p:cNvSpPr txBox="1">
            <a:spLocks noGrp="1"/>
          </p:cNvSpPr>
          <p:nvPr>
            <p:ph type="title"/>
          </p:nvPr>
        </p:nvSpPr>
        <p:spPr>
          <a:xfrm>
            <a:off x="443182" y="505597"/>
            <a:ext cx="7699333" cy="617839"/>
          </a:xfrm>
          <a:prstGeom prst="rect">
            <a:avLst/>
          </a:prstGeom>
        </p:spPr>
        <p:txBody>
          <a:bodyPr anchor="b"/>
          <a:lstStyle>
            <a:lvl1pPr>
              <a:defRPr sz="2912"/>
            </a:lvl1pPr>
          </a:lstStyle>
          <a:p>
            <a:r>
              <a:t>Title Text</a:t>
            </a:r>
          </a:p>
        </p:txBody>
      </p:sp>
      <p:pic>
        <p:nvPicPr>
          <p:cNvPr id="115" name="Picture 26" descr="Picture 26"/>
          <p:cNvPicPr>
            <a:picLocks noChangeAspect="1"/>
          </p:cNvPicPr>
          <p:nvPr/>
        </p:nvPicPr>
        <p:blipFill>
          <a:blip r:embed="rId5">
            <a:extLst/>
          </a:blip>
          <a:stretch>
            <a:fillRect/>
          </a:stretch>
        </p:blipFill>
        <p:spPr>
          <a:xfrm>
            <a:off x="11363207" y="6459470"/>
            <a:ext cx="543045" cy="273533"/>
          </a:xfrm>
          <a:prstGeom prst="rect">
            <a:avLst/>
          </a:prstGeom>
          <a:ln w="12700">
            <a:miter lim="400000"/>
          </a:ln>
        </p:spPr>
      </p:pic>
      <p:pic>
        <p:nvPicPr>
          <p:cNvPr id="116" name="Picture 4" descr="Picture 4"/>
          <p:cNvPicPr>
            <a:picLocks noChangeAspect="1"/>
          </p:cNvPicPr>
          <p:nvPr/>
        </p:nvPicPr>
        <p:blipFill>
          <a:blip r:embed="rId6">
            <a:extLst/>
          </a:blip>
          <a:stretch>
            <a:fillRect/>
          </a:stretch>
        </p:blipFill>
        <p:spPr>
          <a:xfrm>
            <a:off x="8923879" y="6450041"/>
            <a:ext cx="2172749" cy="273532"/>
          </a:xfrm>
          <a:prstGeom prst="rect">
            <a:avLst/>
          </a:prstGeom>
          <a:ln w="12700">
            <a:miter lim="400000"/>
          </a:ln>
        </p:spPr>
      </p:pic>
      <p:sp>
        <p:nvSpPr>
          <p:cNvPr id="117" name="Picture Placeholder 8"/>
          <p:cNvSpPr>
            <a:spLocks noGrp="1"/>
          </p:cNvSpPr>
          <p:nvPr>
            <p:ph type="pic" sz="half" idx="13"/>
          </p:nvPr>
        </p:nvSpPr>
        <p:spPr>
          <a:xfrm>
            <a:off x="6008917" y="1725952"/>
            <a:ext cx="6174620" cy="3821640"/>
          </a:xfrm>
          <a:prstGeom prst="rect">
            <a:avLst/>
          </a:prstGeom>
        </p:spPr>
        <p:txBody>
          <a:bodyPr lIns="91439" rIns="91439">
            <a:noAutofit/>
          </a:bodyPr>
          <a:lstStyle/>
          <a:p>
            <a:endParaRPr/>
          </a:p>
        </p:txBody>
      </p:sp>
      <p:sp>
        <p:nvSpPr>
          <p:cNvPr id="118" name="Body Level One…"/>
          <p:cNvSpPr txBox="1">
            <a:spLocks noGrp="1"/>
          </p:cNvSpPr>
          <p:nvPr>
            <p:ph type="body" sz="quarter" idx="1"/>
          </p:nvPr>
        </p:nvSpPr>
        <p:spPr>
          <a:xfrm>
            <a:off x="8142515" y="849095"/>
            <a:ext cx="3864429" cy="277583"/>
          </a:xfrm>
          <a:prstGeom prst="rect">
            <a:avLst/>
          </a:prstGeom>
        </p:spPr>
        <p:txBody>
          <a:bodyPr/>
          <a:lstStyle>
            <a:lvl1pPr marL="0" indent="0">
              <a:buSzTx/>
              <a:buFontTx/>
              <a:buNone/>
              <a:defRPr sz="1165">
                <a:solidFill>
                  <a:srgbClr val="C00000"/>
                </a:solidFill>
              </a:defRPr>
            </a:lvl1pPr>
            <a:lvl2pPr marL="554721" indent="-110944">
              <a:buFontTx/>
              <a:buChar char="•"/>
              <a:defRPr sz="1165">
                <a:solidFill>
                  <a:srgbClr val="C00000"/>
                </a:solidFill>
              </a:defRPr>
            </a:lvl2pPr>
            <a:lvl3pPr marL="1020686" indent="-133133">
              <a:buFontTx/>
              <a:defRPr sz="1165">
                <a:solidFill>
                  <a:srgbClr val="C00000"/>
                </a:solidFill>
              </a:defRPr>
            </a:lvl3pPr>
            <a:lvl4pPr marL="1479255" indent="-147926">
              <a:buFontTx/>
              <a:buChar char="•"/>
              <a:defRPr sz="1165">
                <a:solidFill>
                  <a:srgbClr val="C00000"/>
                </a:solidFill>
              </a:defRPr>
            </a:lvl4pPr>
            <a:lvl5pPr marL="1923032" indent="-147926">
              <a:buFontTx/>
              <a:defRPr sz="1165">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119" name="Text Placeholder 14"/>
          <p:cNvSpPr>
            <a:spLocks noGrp="1"/>
          </p:cNvSpPr>
          <p:nvPr>
            <p:ph type="body" sz="quarter" idx="14"/>
          </p:nvPr>
        </p:nvSpPr>
        <p:spPr>
          <a:xfrm>
            <a:off x="8142515" y="156700"/>
            <a:ext cx="3864429" cy="632004"/>
          </a:xfrm>
          <a:prstGeom prst="rect">
            <a:avLst/>
          </a:prstGeom>
        </p:spPr>
        <p:txBody>
          <a:bodyPr/>
          <a:lstStyle>
            <a:lvl1pPr marL="0" indent="0">
              <a:buSzTx/>
              <a:buFontTx/>
              <a:buNone/>
              <a:defRPr sz="1400" b="1">
                <a:solidFill>
                  <a:schemeClr val="accent6"/>
                </a:solidFill>
              </a:defRPr>
            </a:lvl1pPr>
          </a:lstStyle>
          <a:p>
            <a:pPr marL="0" indent="0">
              <a:buSzTx/>
              <a:buFontTx/>
              <a:buNone/>
              <a:defRPr sz="1400" b="1">
                <a:solidFill>
                  <a:schemeClr val="accent6"/>
                </a:solidFill>
              </a:defRPr>
            </a:pPr>
            <a:endParaRPr/>
          </a:p>
        </p:txBody>
      </p:sp>
      <p:sp>
        <p:nvSpPr>
          <p:cNvPr id="120" name="Text Placeholder 6"/>
          <p:cNvSpPr>
            <a:spLocks noGrp="1"/>
          </p:cNvSpPr>
          <p:nvPr>
            <p:ph type="body" sz="half" idx="15"/>
          </p:nvPr>
        </p:nvSpPr>
        <p:spPr>
          <a:xfrm>
            <a:off x="424850" y="1726359"/>
            <a:ext cx="5464325" cy="3861333"/>
          </a:xfrm>
          <a:prstGeom prst="rect">
            <a:avLst/>
          </a:prstGeom>
        </p:spPr>
        <p:txBody>
          <a:bodyPr/>
          <a:lstStyle>
            <a:lvl1pPr marL="342900" indent="-342900">
              <a:defRPr>
                <a:solidFill>
                  <a:schemeClr val="accent1"/>
                </a:solidFill>
              </a:defRPr>
            </a:lvl1pPr>
          </a:lstStyle>
          <a:p>
            <a:pPr marL="342900" indent="-342900">
              <a:defRPr>
                <a:solidFill>
                  <a:schemeClr val="accent1"/>
                </a:solidFill>
              </a:defRPr>
            </a:pPr>
            <a:endParaRPr/>
          </a:p>
        </p:txBody>
      </p:sp>
      <p:sp>
        <p:nvSpPr>
          <p:cNvPr id="121" name="Slide Number"/>
          <p:cNvSpPr txBox="1">
            <a:spLocks noGrp="1"/>
          </p:cNvSpPr>
          <p:nvPr>
            <p:ph type="sldNum" sz="quarter" idx="2"/>
          </p:nvPr>
        </p:nvSpPr>
        <p:spPr>
          <a:xfrm>
            <a:off x="8370835" y="6220545"/>
            <a:ext cx="366765" cy="271613"/>
          </a:xfrm>
          <a:prstGeom prst="rect">
            <a:avLst/>
          </a:prstGeom>
        </p:spPr>
        <p:txBody>
          <a:bodyPr/>
          <a:lstStyle>
            <a:lvl1pPr algn="r">
              <a:defRPr sz="1165">
                <a:solidFill>
                  <a:srgbClr val="888888"/>
                </a:solidFill>
              </a:defRPr>
            </a:lvl1pPr>
          </a:lstStyle>
          <a:p>
            <a:fld id="{86CB4B4D-7CA3-9044-876B-883B54F8677D}" type="slidenum">
              <a:rPr/>
              <a:pPr/>
              <a:t>‹#›</a:t>
            </a:fld>
            <a:endParaRPr/>
          </a:p>
        </p:txBody>
      </p:sp>
    </p:spTree>
    <p:extLst>
      <p:ext uri="{BB962C8B-B14F-4D97-AF65-F5344CB8AC3E}">
        <p14:creationId xmlns:p14="http://schemas.microsoft.com/office/powerpoint/2010/main" val="3208042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399"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39515"/>
            <a:ext cx="5531708" cy="2907915"/>
          </a:xfrm>
        </p:spPr>
        <p:txBody>
          <a:bodyPr/>
          <a:lstStyle>
            <a:lvl1pPr>
              <a:defRPr sz="2199" baseline="0">
                <a:solidFill>
                  <a:schemeClr val="tx1"/>
                </a:solidFill>
                <a:latin typeface="Arial" charset="0"/>
              </a:defRPr>
            </a:lvl1pPr>
            <a:lvl2pPr marL="685594" indent="-228531">
              <a:buFont typeface="PingFangSC-Regular" charset="-122"/>
              <a:buChar char="－"/>
              <a:defRPr sz="1999" baseline="0">
                <a:solidFill>
                  <a:schemeClr val="tx1"/>
                </a:solidFill>
                <a:latin typeface="Arial" charset="0"/>
              </a:defRPr>
            </a:lvl2pPr>
            <a:lvl3pPr marL="1142657" indent="-228531">
              <a:buFont typeface="Arial" charset="0"/>
              <a:buChar char="•"/>
              <a:defRPr sz="1799" baseline="0">
                <a:solidFill>
                  <a:schemeClr val="tx1"/>
                </a:solidFill>
                <a:latin typeface="Arial" charset="0"/>
              </a:defRPr>
            </a:lvl3pPr>
            <a:lvl4pPr marL="1656853" indent="-285664">
              <a:buFont typeface="PingFangSC-Regular" charset="-122"/>
              <a:buChar char="－"/>
              <a:defRPr sz="1600" baseline="0">
                <a:solidFill>
                  <a:schemeClr val="tx1"/>
                </a:solidFill>
                <a:latin typeface="Arial" charset="0"/>
              </a:defRPr>
            </a:lvl4pPr>
            <a:lvl5pPr marL="2056783" indent="-228531">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4" y="6467336"/>
            <a:ext cx="5223851"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5635744"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11892" y="3966757"/>
            <a:ext cx="5531708"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6164994" y="939512"/>
            <a:ext cx="5531708" cy="2907916"/>
          </a:xfrm>
        </p:spPr>
        <p:txBody>
          <a:bodyPr/>
          <a:lstStyle>
            <a:lvl1pPr>
              <a:defRPr sz="2199" baseline="0">
                <a:solidFill>
                  <a:schemeClr val="tx1"/>
                </a:solidFill>
                <a:latin typeface="Arial" charset="0"/>
              </a:defRPr>
            </a:lvl1pPr>
            <a:lvl2pPr marL="685594" indent="-228531">
              <a:buFont typeface="PingFangSC-Regular" charset="-122"/>
              <a:buChar char="－"/>
              <a:defRPr sz="1999" baseline="0">
                <a:solidFill>
                  <a:schemeClr val="tx1"/>
                </a:solidFill>
                <a:latin typeface="Arial" charset="0"/>
              </a:defRPr>
            </a:lvl2pPr>
            <a:lvl3pPr marL="1142657" indent="-228531">
              <a:buFont typeface="Arial" charset="0"/>
              <a:buChar char="•"/>
              <a:defRPr sz="1799" baseline="0">
                <a:solidFill>
                  <a:schemeClr val="tx1"/>
                </a:solidFill>
                <a:latin typeface="Arial" charset="0"/>
              </a:defRPr>
            </a:lvl3pPr>
            <a:lvl4pPr marL="1656853" indent="-285664">
              <a:buFont typeface="PingFangSC-Regular" charset="-122"/>
              <a:buChar char="－"/>
              <a:defRPr sz="1600" baseline="0">
                <a:solidFill>
                  <a:schemeClr val="tx1"/>
                </a:solidFill>
                <a:latin typeface="Arial" charset="0"/>
              </a:defRPr>
            </a:lvl4pPr>
            <a:lvl5pPr marL="2056783" indent="-228531">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6164994" y="3966757"/>
            <a:ext cx="5531708" cy="2381250"/>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290825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528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294785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52416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64C46-1F52-944B-8588-C792EC41D787}"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98088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164C46-1F52-944B-8588-C792EC41D787}"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345853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164C46-1F52-944B-8588-C792EC41D787}" type="datetimeFigureOut">
              <a:rPr lang="en-US" smtClean="0"/>
              <a:t>9/11/22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669839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164C46-1F52-944B-8588-C792EC41D787}" type="datetimeFigureOut">
              <a:rPr lang="en-US" smtClean="0"/>
              <a:t>9/11/22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76425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64C46-1F52-944B-8588-C792EC41D787}" type="datetimeFigureOut">
              <a:rPr lang="en-US" smtClean="0"/>
              <a:t>9/11/22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973438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64C46-1F52-944B-8588-C792EC41D787}"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332967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64C46-1F52-944B-8588-C792EC41D787}" type="datetimeFigureOut">
              <a:rPr lang="en-US" smtClean="0"/>
              <a:t>9/11/22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993447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219049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164C46-1F52-944B-8588-C792EC41D787}" type="datetimeFigureOut">
              <a:rPr lang="en-US" smtClean="0"/>
              <a:t>9/11/22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58BBD-AFC1-7348-95FD-BA065E87BA3A}" type="slidenum">
              <a:rPr lang="en-US" smtClean="0"/>
              <a:t>‹#›</a:t>
            </a:fld>
            <a:endParaRPr lang="en-US"/>
          </a:p>
        </p:txBody>
      </p:sp>
    </p:spTree>
    <p:extLst>
      <p:ext uri="{BB962C8B-B14F-4D97-AF65-F5344CB8AC3E}">
        <p14:creationId xmlns:p14="http://schemas.microsoft.com/office/powerpoint/2010/main" val="135562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Sunday, September 11,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93" r:id="rId13"/>
    <p:sldLayoutId id="2147483694" r:id="rId14"/>
    <p:sldLayoutId id="2147483695" r:id="rId15"/>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64C46-1F52-944B-8588-C792EC41D787}" type="datetimeFigureOut">
              <a:rPr lang="en-US" smtClean="0"/>
              <a:t>9/11/22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58BBD-AFC1-7348-95FD-BA065E87BA3A}" type="slidenum">
              <a:rPr lang="en-US" smtClean="0"/>
              <a:t>‹#›</a:t>
            </a:fld>
            <a:endParaRPr lang="en-US"/>
          </a:p>
        </p:txBody>
      </p:sp>
    </p:spTree>
    <p:extLst>
      <p:ext uri="{BB962C8B-B14F-4D97-AF65-F5344CB8AC3E}">
        <p14:creationId xmlns:p14="http://schemas.microsoft.com/office/powerpoint/2010/main" val="12398533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arxiv.org/abs/2112.00060" TargetMode="Externa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hyperlink" Target="https://inspirehep.net/literature/1981751"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0.wmf"/><Relationship Id="rId5" Type="http://schemas.openxmlformats.org/officeDocument/2006/relationships/oleObject" Target="../embeddings/oleObject1.bin"/><Relationship Id="rId4" Type="http://schemas.openxmlformats.org/officeDocument/2006/relationships/image" Target="../media/image22.tiff"/><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https://journals.aps.org/prl/abstract/10.1103/PhysRevLett.127.262501" TargetMode="External"/><Relationship Id="rId2" Type="http://schemas.openxmlformats.org/officeDocument/2006/relationships/hyperlink" Target="https://journals.aps.org/prl/pdf/10.1103/PhysRevLett.126.152501" TargetMode="External"/><Relationship Id="rId1" Type="http://schemas.openxmlformats.org/officeDocument/2006/relationships/slideLayout" Target="../slideLayouts/slideLayout12.xml"/><Relationship Id="rId6" Type="http://schemas.openxmlformats.org/officeDocument/2006/relationships/image" Target="../media/image28.emf"/><Relationship Id="rId11" Type="http://schemas.openxmlformats.org/officeDocument/2006/relationships/image" Target="../media/image45.png"/><Relationship Id="rId5" Type="http://schemas.openxmlformats.org/officeDocument/2006/relationships/image" Target="../media/image27.emf"/><Relationship Id="rId10" Type="http://schemas.openxmlformats.org/officeDocument/2006/relationships/image" Target="../media/image44.png"/><Relationship Id="rId4" Type="http://schemas.openxmlformats.org/officeDocument/2006/relationships/image" Target="../media/image26.emf"/><Relationship Id="rId9" Type="http://schemas.openxmlformats.org/officeDocument/2006/relationships/image" Target="../media/image29.tiff"/></Relationships>
</file>

<file path=ppt/slides/_rels/slide16.xml.rels><?xml version="1.0" encoding="UTF-8" standalone="yes"?>
<Relationships xmlns="http://schemas.openxmlformats.org/package/2006/relationships"><Relationship Id="rId3" Type="http://schemas.openxmlformats.org/officeDocument/2006/relationships/hyperlink" Target="http://dx.doi.org/10.1103/PhysRevLett.126.082301" TargetMode="External"/><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hyperlink" Target="http://dx.doi.org/10.1103/PhysRevLett.125.262501"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m/imgres?imgurl=https%3A%2F%2Fwww.energy.gov%2Fsites%2Fdefault%2Ffiles%2F2019%2F06%2Ff63%2F190604_camp4.jpg&amp;imgrefurl=https%3A%2F%2Fwww.energy.gov%2Farticles%2Fjefferson-lab-offers-free-science-camp-deaf-and-hard-hearing-students&amp;tbnid=g1mt_w0LDLQuGM&amp;vet=12ahUKEwij6b394uP5AhXJhHIEHfizCNQQMygeegUIARCVAg..i&amp;docid=BOWBcXPgEb_myM&amp;w=1734&amp;h=1151&amp;q=jefferson%20lab%20students&amp;client=firefox-b-1-d&amp;ved=2ahUKEwij6b394uP5AhXJhHIEHfizCNQQMygeegUIARCVAg" TargetMode="External"/><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hyperlink" Target="https://www.google.com/imgres?imgurl=https%3A%2F%2Feducation.jlab.org%2Fsuli%2Fgroup.jpg&amp;imgrefurl=https%3A%2F%2Feducation.jlab.org%2Fsuli%2F&amp;tbnid=V6Xe6Ybz-xf1qM&amp;vet=12ahUKEwij6b394uP5AhXJhHIEHfizCNQQMygAegUIARDUAQ..i&amp;docid=Qsh2tHADkaPU3M&amp;w=780&amp;h=430&amp;q=jefferson%20lab%20students&amp;client=firefox-b-1-d&amp;ved=2ahUKEwij6b394uP5AhXJhHIEHfizCNQQMygAegUIARDUAQ" TargetMode="External"/><Relationship Id="rId1" Type="http://schemas.openxmlformats.org/officeDocument/2006/relationships/slideLayout" Target="../slideLayouts/slideLayout17.xml"/><Relationship Id="rId6" Type="http://schemas.openxmlformats.org/officeDocument/2006/relationships/hyperlink" Target="https://www.google.com/imgres?imgurl=https%3A%2F%2Fi0.wp.com%2Fwww.williamsburgfamilies.com%2Fwp-content%2Fuploads%2F2020%2F01%2FJefferson-lab-open-house-sept.jpg%3Ffit%3D600%252C450%26ssl%3D1&amp;imgrefurl=https%3A%2F%2Fwww.williamsburgfamilies.com%2Fjefferson-lab-open-house%2F&amp;tbnid=lYxoAKj76Wa9EM&amp;vet=12ahUKEwij6b394uP5AhXJhHIEHfizCNQQMygMegUIARDsAQ..i&amp;docid=NYfmH51X2FCXnM&amp;w=600&amp;h=450&amp;q=jefferson%20lab%20students&amp;client=firefox-b-1-d&amp;ved=2ahUKEwij6b394uP5AhXJhHIEHfizCNQQMygMegUIARDsAQ" TargetMode="External"/><Relationship Id="rId11" Type="http://schemas.openxmlformats.org/officeDocument/2006/relationships/image" Target="../media/image45.jpeg"/><Relationship Id="rId5" Type="http://schemas.openxmlformats.org/officeDocument/2006/relationships/image" Target="../media/image42.jpeg"/><Relationship Id="rId10" Type="http://schemas.openxmlformats.org/officeDocument/2006/relationships/hyperlink" Target="https://www.google.com/imgres?imgurl=https%3A%2F%2Fwww.jlab.org%2Fsites%2Fdefault%2Ffiles%2Fstyles%2Fimage_436xauto%2Fpublic%2Fopenhouse_3.jpg%3Fitok%3Dp0YzqPr-&amp;imgrefurl=https%3A%2F%2Fwww.jlab.org%2Fnews%2Freleases%2Fjefferson-lab-sets-date-2022-open-house-event&amp;tbnid=YVSjcqjy71qEjM&amp;vet=12ahUKEwij6b394uP5AhXJhHIEHfizCNQQMyg5egQIARBy..i&amp;docid=yWbHh70wOkOIkM&amp;w=400&amp;h=267&amp;itg=1&amp;q=jefferson%20lab%20students&amp;client=firefox-b-1-d&amp;ved=2ahUKEwij6b394uP5AhXJhHIEHfizCNQQMyg5egQIARBy" TargetMode="External"/><Relationship Id="rId4" Type="http://schemas.openxmlformats.org/officeDocument/2006/relationships/hyperlink" Target="https://www.google.com/imgres?imgurl=https%3A%2F%2Fwww.jlab.org%2Fsites%2Fdefault%2Ffiles%2Fstyles%2Fimage_1920x539%2Fpublic%2Fevent_services%2Ftours_hero.jpg%3Fitok%3D2yzjdUkh&amp;imgrefurl=https%3A%2F%2Fwww.jlab.org%2Fvisiting%2Ftours&amp;tbnid=84oktb8BUQA4PM&amp;vet=12ahUKEwij6b394uP5AhXJhHIEHfizCNQQMygEegUIARDcAQ..i&amp;docid=rhNKHQuIpDxKuM&amp;w=1920&amp;h=539&amp;q=jefferson%20lab%20students&amp;client=firefox-b-1-d&amp;ved=2ahUKEwij6b394uP5AhXJhHIEHfizCNQQMygEegUIARDcAQ" TargetMode="External"/><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Questions?"/>
          <p:cNvSpPr txBox="1"/>
          <p:nvPr/>
        </p:nvSpPr>
        <p:spPr>
          <a:xfrm>
            <a:off x="3955837" y="3189036"/>
            <a:ext cx="89679" cy="1167884"/>
          </a:xfrm>
          <a:prstGeom prst="rect">
            <a:avLst/>
          </a:prstGeom>
          <a:ln w="12700">
            <a:miter lim="400000"/>
          </a:ln>
          <a:extLst>
            <a:ext uri="{C572A759-6A51-4108-AA02-DFA0A04FC94B}">
              <ma14:wrappingTextBoxFlag xmlns:ma14="http://schemas.microsoft.com/office/mac/drawingml/2011/main" xmlns="" val="1"/>
            </a:ext>
          </a:extLst>
        </p:spPr>
        <p:txBody>
          <a:bodyPr wrap="none" lIns="44374" rIns="44374">
            <a:spAutoFit/>
          </a:bodyPr>
          <a:lstStyle>
            <a:lvl1pPr defTabSz="457200">
              <a:defRPr sz="7200">
                <a:latin typeface="Arial"/>
                <a:ea typeface="Arial"/>
                <a:cs typeface="Arial"/>
                <a:sym typeface="Arial"/>
              </a:defRPr>
            </a:lvl1pPr>
          </a:lstStyle>
          <a:p>
            <a:pPr hangingPunct="0"/>
            <a:endParaRPr sz="6989" kern="0" dirty="0">
              <a:solidFill>
                <a:srgbClr val="000000"/>
              </a:solidFill>
            </a:endParaRPr>
          </a:p>
        </p:txBody>
      </p:sp>
      <p:sp>
        <p:nvSpPr>
          <p:cNvPr id="554" name="Title 1"/>
          <p:cNvSpPr txBox="1">
            <a:spLocks noGrp="1"/>
          </p:cNvSpPr>
          <p:nvPr>
            <p:ph type="title"/>
          </p:nvPr>
        </p:nvSpPr>
        <p:spPr>
          <a:xfrm>
            <a:off x="1700145" y="171518"/>
            <a:ext cx="8616007" cy="903977"/>
          </a:xfrm>
          <a:prstGeom prst="rect">
            <a:avLst/>
          </a:prstGeom>
        </p:spPr>
        <p:txBody>
          <a:bodyPr anchor="ctr">
            <a:normAutofit/>
          </a:bodyPr>
          <a:lstStyle>
            <a:lvl1pPr algn="ctr">
              <a:defRPr sz="4000"/>
            </a:lvl1pPr>
          </a:lstStyle>
          <a:p>
            <a:r>
              <a:rPr lang="en-US" b="0" dirty="0">
                <a:latin typeface="+mn-lt"/>
                <a:ea typeface="ＭＳ Ｐゴシック" charset="0"/>
                <a:cs typeface="ＭＳ Ｐゴシック" charset="0"/>
              </a:rPr>
              <a:t>12 GeV Program</a:t>
            </a:r>
            <a:endParaRPr lang="en-US" sz="5400" b="0" dirty="0">
              <a:latin typeface="+mn-lt"/>
              <a:ea typeface="ＭＳ Ｐゴシック" charset="0"/>
              <a:cs typeface="ＭＳ Ｐゴシック" charset="0"/>
            </a:endParaRPr>
          </a:p>
        </p:txBody>
      </p:sp>
      <p:sp>
        <p:nvSpPr>
          <p:cNvPr id="7" name="Title 1"/>
          <p:cNvSpPr txBox="1">
            <a:spLocks/>
          </p:cNvSpPr>
          <p:nvPr/>
        </p:nvSpPr>
        <p:spPr>
          <a:xfrm>
            <a:off x="3944445" y="1913856"/>
            <a:ext cx="5428490" cy="29583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Autofit/>
          </a:bodyPr>
          <a:lstStyle>
            <a:lvl1pPr marL="0" marR="0" indent="0" algn="ctr" defTabSz="887553"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Arial"/>
                <a:ea typeface="Arial"/>
                <a:cs typeface="Arial"/>
                <a:sym typeface="Arial"/>
              </a:defRPr>
            </a:lvl1pPr>
            <a:lvl2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2pPr>
            <a:lvl3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3pPr>
            <a:lvl4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4pPr>
            <a:lvl5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5pPr>
            <a:lvl6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6pPr>
            <a:lvl7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7pPr>
            <a:lvl8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8pPr>
            <a:lvl9pPr marL="0" marR="0" indent="0" algn="l" defTabSz="887553" rtl="0" latinLnBrk="0">
              <a:lnSpc>
                <a:spcPct val="90000"/>
              </a:lnSpc>
              <a:spcBef>
                <a:spcPts val="0"/>
              </a:spcBef>
              <a:spcAft>
                <a:spcPts val="0"/>
              </a:spcAft>
              <a:buClrTx/>
              <a:buSzTx/>
              <a:buFontTx/>
              <a:buNone/>
              <a:tabLst/>
              <a:defRPr sz="2330" b="1" i="0" u="none" strike="noStrike" cap="none" spc="0" baseline="0">
                <a:ln>
                  <a:noFill/>
                </a:ln>
                <a:solidFill>
                  <a:srgbClr val="000000"/>
                </a:solidFill>
                <a:uFillTx/>
                <a:latin typeface="Arial"/>
                <a:ea typeface="Arial"/>
                <a:cs typeface="Arial"/>
                <a:sym typeface="Arial"/>
              </a:defRPr>
            </a:lvl9pPr>
          </a:lstStyle>
          <a:p>
            <a:pPr algn="l" fontAlgn="auto"/>
            <a:r>
              <a:rPr lang="en-US" sz="2400" b="0" kern="0" dirty="0" err="1">
                <a:latin typeface="Arial" charset="0"/>
                <a:ea typeface="ＭＳ Ｐゴシック" charset="0"/>
                <a:cs typeface="ＭＳ Ｐゴシック" charset="0"/>
              </a:rPr>
              <a:t>Thia</a:t>
            </a:r>
            <a:r>
              <a:rPr lang="en-US" sz="2400" b="0" kern="0" dirty="0">
                <a:latin typeface="Arial" charset="0"/>
                <a:ea typeface="ＭＳ Ｐゴシック" charset="0"/>
                <a:cs typeface="ＭＳ Ｐゴシック" charset="0"/>
              </a:rPr>
              <a:t> Keppel</a:t>
            </a:r>
          </a:p>
          <a:p>
            <a:pPr algn="l" fontAlgn="auto"/>
            <a:r>
              <a:rPr lang="en-US" sz="2400" b="0" kern="0" dirty="0">
                <a:latin typeface="Arial" charset="0"/>
                <a:ea typeface="ＭＳ Ｐゴシック" charset="0"/>
                <a:cs typeface="ＭＳ Ｐゴシック" charset="0"/>
              </a:rPr>
              <a:t>September 8, 2022</a:t>
            </a:r>
          </a:p>
          <a:p>
            <a:pPr fontAlgn="auto"/>
            <a:endParaRPr lang="en-US" sz="3600" i="1" kern="0" dirty="0">
              <a:latin typeface="Arial" charset="0"/>
              <a:ea typeface="ＭＳ Ｐゴシック" charset="0"/>
              <a:cs typeface="ＭＳ Ｐゴシック" charset="0"/>
            </a:endParaRPr>
          </a:p>
        </p:txBody>
      </p:sp>
      <p:pic>
        <p:nvPicPr>
          <p:cNvPr id="10"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149" y="4095663"/>
            <a:ext cx="2016224" cy="2688299"/>
          </a:xfrm>
          <a:prstGeom prst="rect">
            <a:avLst/>
          </a:prstGeom>
        </p:spPr>
      </p:pic>
      <p:grpSp>
        <p:nvGrpSpPr>
          <p:cNvPr id="11" name="Group 10"/>
          <p:cNvGrpSpPr>
            <a:grpSpLocks/>
          </p:cNvGrpSpPr>
          <p:nvPr/>
        </p:nvGrpSpPr>
        <p:grpSpPr bwMode="auto">
          <a:xfrm>
            <a:off x="447714" y="1542031"/>
            <a:ext cx="3206730" cy="2918732"/>
            <a:chOff x="196113" y="914400"/>
            <a:chExt cx="5073320" cy="5423210"/>
          </a:xfrm>
        </p:grpSpPr>
        <p:pic>
          <p:nvPicPr>
            <p:cNvPr id="12" name="Picture 11" descr="aerialOverview2.jpg"/>
            <p:cNvPicPr>
              <a:picLocks noChangeAspect="1"/>
            </p:cNvPicPr>
            <p:nvPr/>
          </p:nvPicPr>
          <p:blipFill>
            <a:blip r:embed="rId3"/>
            <a:srcRect t="12344"/>
            <a:stretch>
              <a:fillRect/>
            </a:stretch>
          </p:blipFill>
          <p:spPr bwMode="auto">
            <a:xfrm>
              <a:off x="196113" y="914400"/>
              <a:ext cx="5073320" cy="5423210"/>
            </a:xfrm>
            <a:prstGeom prst="rect">
              <a:avLst/>
            </a:prstGeom>
            <a:noFill/>
            <a:ln w="9525">
              <a:noFill/>
              <a:miter lim="800000"/>
              <a:headEnd/>
              <a:tailEnd/>
            </a:ln>
          </p:spPr>
        </p:pic>
        <p:sp>
          <p:nvSpPr>
            <p:cNvPr id="14" name="Rectangle 13"/>
            <p:cNvSpPr/>
            <p:nvPr/>
          </p:nvSpPr>
          <p:spPr bwMode="auto">
            <a:xfrm flipH="1">
              <a:off x="1447800" y="914400"/>
              <a:ext cx="76200" cy="5760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a:prstTxWarp prst="textNoShape">
                <a:avLst/>
              </a:prstTxWarp>
            </a:bodyPr>
            <a:lstStyle/>
            <a:p>
              <a:pPr defTabSz="408141" eaLnBrk="0" hangingPunct="0">
                <a:defRPr/>
              </a:pPr>
              <a:endParaRPr lang="en-US" sz="1600">
                <a:solidFill>
                  <a:srgbClr val="000000"/>
                </a:solidFill>
                <a:latin typeface="Times" pitchFamily="18" charset="0"/>
                <a:ea typeface="ＭＳ Ｐゴシック"/>
                <a:cs typeface="ＭＳ Ｐゴシック"/>
              </a:endParaRPr>
            </a:p>
          </p:txBody>
        </p:sp>
        <p:sp>
          <p:nvSpPr>
            <p:cNvPr id="15" name="Rectangle 14"/>
            <p:cNvSpPr/>
            <p:nvPr/>
          </p:nvSpPr>
          <p:spPr bwMode="auto">
            <a:xfrm>
              <a:off x="1371600" y="1447800"/>
              <a:ext cx="76200" cy="76200"/>
            </a:xfrm>
            <a:prstGeom prst="rect">
              <a:avLst/>
            </a:prstGeom>
            <a:gradFill flip="none" rotWithShape="1">
              <a:gsLst>
                <a:gs pos="13000">
                  <a:srgbClr val="848351"/>
                </a:gs>
                <a:gs pos="100000">
                  <a:srgbClr val="FFFFFF"/>
                </a:gs>
                <a:gs pos="99000">
                  <a:srgbClr val="09100B"/>
                </a:gs>
              </a:gsLst>
              <a:path path="circle">
                <a:fillToRect l="100000" t="100000"/>
              </a:path>
              <a:tileRect r="-100000" b="-100000"/>
            </a:gradFill>
            <a:ln w="9525" cap="flat" cmpd="sng" algn="ctr">
              <a:solidFill>
                <a:srgbClr val="848351"/>
              </a:solidFill>
              <a:prstDash val="solid"/>
              <a:round/>
              <a:headEnd type="none" w="med" len="med"/>
              <a:tailEnd type="none" w="med" len="med"/>
            </a:ln>
            <a:effectLst/>
          </p:spPr>
          <p:txBody>
            <a:bodyPr>
              <a:prstTxWarp prst="textNoShape">
                <a:avLst/>
              </a:prstTxWarp>
            </a:bodyPr>
            <a:lstStyle/>
            <a:p>
              <a:pPr defTabSz="408141" eaLnBrk="0" hangingPunct="0">
                <a:defRPr/>
              </a:pPr>
              <a:endParaRPr lang="en-US" sz="1600">
                <a:solidFill>
                  <a:srgbClr val="000000"/>
                </a:solidFill>
                <a:latin typeface="Times" pitchFamily="18" charset="0"/>
                <a:ea typeface="ＭＳ Ｐゴシック"/>
                <a:cs typeface="ＭＳ Ｐゴシック"/>
              </a:endParaRPr>
            </a:p>
          </p:txBody>
        </p:sp>
      </p:grpSp>
      <p:pic>
        <p:nvPicPr>
          <p:cNvPr id="8" name="Picture 7"/>
          <p:cNvPicPr>
            <a:picLocks noChangeAspect="1"/>
          </p:cNvPicPr>
          <p:nvPr/>
        </p:nvPicPr>
        <p:blipFill>
          <a:blip r:embed="rId4"/>
          <a:stretch>
            <a:fillRect/>
          </a:stretch>
        </p:blipFill>
        <p:spPr>
          <a:xfrm>
            <a:off x="3750134" y="2209691"/>
            <a:ext cx="6504654" cy="1826045"/>
          </a:xfrm>
          <a:prstGeom prst="rect">
            <a:avLst/>
          </a:prstGeom>
        </p:spPr>
      </p:pic>
      <p:pic>
        <p:nvPicPr>
          <p:cNvPr id="17" name="Picture 10">
            <a:extLst>
              <a:ext uri="{FF2B5EF4-FFF2-40B4-BE49-F238E27FC236}">
                <a16:creationId xmlns:a16="http://schemas.microsoft.com/office/drawing/2014/main" id="{FE1B16DE-79BC-3841-A7E7-CCAB47606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538" y="4095663"/>
            <a:ext cx="2914111" cy="2180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2" descr="M:\PhyCoord\cameras\halldcam3\201404\halldcam3-20140425-140007.jpg">
            <a:extLst>
              <a:ext uri="{FF2B5EF4-FFF2-40B4-BE49-F238E27FC236}">
                <a16:creationId xmlns:a16="http://schemas.microsoft.com/office/drawing/2014/main" id="{7EBB4E5E-C6FD-FD4F-BBE8-53D1A9D635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6526" y="4125928"/>
            <a:ext cx="3645458" cy="20503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1CD0A34-8527-3543-98DF-E7F47B7AD6EA}"/>
              </a:ext>
            </a:extLst>
          </p:cNvPr>
          <p:cNvSpPr/>
          <p:nvPr/>
        </p:nvSpPr>
        <p:spPr>
          <a:xfrm>
            <a:off x="11220994" y="6387737"/>
            <a:ext cx="971006"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8674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9E9-A4DB-B474-7617-47E03E04BA8D}"/>
              </a:ext>
            </a:extLst>
          </p:cNvPr>
          <p:cNvSpPr>
            <a:spLocks noGrp="1"/>
          </p:cNvSpPr>
          <p:nvPr>
            <p:ph type="title"/>
          </p:nvPr>
        </p:nvSpPr>
        <p:spPr>
          <a:xfrm>
            <a:off x="230935" y="217862"/>
            <a:ext cx="11501908" cy="458587"/>
          </a:xfrm>
        </p:spPr>
        <p:txBody>
          <a:bodyPr>
            <a:normAutofit fontScale="90000"/>
          </a:bodyPr>
          <a:lstStyle/>
          <a:p>
            <a:r>
              <a:rPr lang="en-US" sz="2800" dirty="0"/>
              <a:t>Extended experimental schedule</a:t>
            </a:r>
            <a:endParaRPr lang="en-US" sz="2800" b="0" i="1" dirty="0">
              <a:solidFill>
                <a:schemeClr val="tx1"/>
              </a:solidFill>
            </a:endParaRPr>
          </a:p>
        </p:txBody>
      </p:sp>
      <p:pic>
        <p:nvPicPr>
          <p:cNvPr id="4" name="Picture 3">
            <a:extLst>
              <a:ext uri="{FF2B5EF4-FFF2-40B4-BE49-F238E27FC236}">
                <a16:creationId xmlns:a16="http://schemas.microsoft.com/office/drawing/2014/main" id="{77C07A86-5A5C-A044-9697-C79388F84404}"/>
              </a:ext>
            </a:extLst>
          </p:cNvPr>
          <p:cNvPicPr>
            <a:picLocks noChangeAspect="1"/>
          </p:cNvPicPr>
          <p:nvPr/>
        </p:nvPicPr>
        <p:blipFill>
          <a:blip r:embed="rId2"/>
          <a:stretch>
            <a:fillRect/>
          </a:stretch>
        </p:blipFill>
        <p:spPr>
          <a:xfrm>
            <a:off x="413481" y="781144"/>
            <a:ext cx="8939630" cy="5551900"/>
          </a:xfrm>
          <a:prstGeom prst="rect">
            <a:avLst/>
          </a:prstGeom>
        </p:spPr>
      </p:pic>
      <p:sp>
        <p:nvSpPr>
          <p:cNvPr id="5" name="TextBox 4">
            <a:extLst>
              <a:ext uri="{FF2B5EF4-FFF2-40B4-BE49-F238E27FC236}">
                <a16:creationId xmlns:a16="http://schemas.microsoft.com/office/drawing/2014/main" id="{CE86E120-0E52-654E-B0A0-033134DD5C3A}"/>
              </a:ext>
            </a:extLst>
          </p:cNvPr>
          <p:cNvSpPr txBox="1"/>
          <p:nvPr/>
        </p:nvSpPr>
        <p:spPr>
          <a:xfrm>
            <a:off x="9533912" y="1248758"/>
            <a:ext cx="2290372" cy="4805675"/>
          </a:xfrm>
          <a:prstGeom prst="rect">
            <a:avLst/>
          </a:prstGeom>
          <a:noFill/>
        </p:spPr>
        <p:txBody>
          <a:bodyPr wrap="square" rtlCol="0">
            <a:spAutoFit/>
          </a:bodyPr>
          <a:lstStyle/>
          <a:p>
            <a:pPr>
              <a:lnSpc>
                <a:spcPct val="90000"/>
              </a:lnSpc>
            </a:pPr>
            <a:r>
              <a:rPr lang="en-US" sz="2000" b="1" kern="0" dirty="0">
                <a:solidFill>
                  <a:schemeClr val="accent4">
                    <a:lumMod val="10000"/>
                  </a:schemeClr>
                </a:solidFill>
                <a:latin typeface="Avenir" panose="020B0503020203020204" pitchFamily="34" charset="0"/>
                <a:cs typeface="Arial" pitchFamily="34" charset="0"/>
              </a:rPr>
              <a:t>199 completed experiments to-date (22 full; 22 partial in 12 GeV era) </a:t>
            </a: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57.3 experiments remaining</a:t>
            </a: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~8 years at ~30 weeks/year</a:t>
            </a: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…not including </a:t>
            </a:r>
            <a:r>
              <a:rPr lang="en-US" sz="2000" b="1" kern="0" dirty="0" err="1">
                <a:solidFill>
                  <a:schemeClr val="accent4">
                    <a:lumMod val="10000"/>
                  </a:schemeClr>
                </a:solidFill>
                <a:latin typeface="Avenir" panose="020B0503020203020204" pitchFamily="34" charset="0"/>
                <a:cs typeface="Arial" pitchFamily="34" charset="0"/>
              </a:rPr>
              <a:t>SoLID</a:t>
            </a: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endParaRPr lang="en-US" sz="2000" b="1" kern="0" dirty="0">
              <a:solidFill>
                <a:schemeClr val="accent4">
                  <a:lumMod val="10000"/>
                </a:schemeClr>
              </a:solidFill>
              <a:latin typeface="Avenir" panose="020B0503020203020204" pitchFamily="34" charset="0"/>
              <a:cs typeface="Arial" pitchFamily="34" charset="0"/>
            </a:endParaRPr>
          </a:p>
          <a:p>
            <a:pPr>
              <a:lnSpc>
                <a:spcPct val="90000"/>
              </a:lnSpc>
            </a:pPr>
            <a:r>
              <a:rPr lang="en-US" sz="2000" b="1" kern="0" dirty="0">
                <a:solidFill>
                  <a:schemeClr val="accent4">
                    <a:lumMod val="10000"/>
                  </a:schemeClr>
                </a:solidFill>
                <a:latin typeface="Avenir" panose="020B0503020203020204" pitchFamily="34" charset="0"/>
                <a:cs typeface="Arial" pitchFamily="34" charset="0"/>
              </a:rPr>
              <a:t>…not including new proposals</a:t>
            </a:r>
            <a:endParaRPr lang="en-US" sz="2000" b="1" dirty="0"/>
          </a:p>
        </p:txBody>
      </p:sp>
    </p:spTree>
    <p:extLst>
      <p:ext uri="{BB962C8B-B14F-4D97-AF65-F5344CB8AC3E}">
        <p14:creationId xmlns:p14="http://schemas.microsoft.com/office/powerpoint/2010/main" val="4255614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p:txBody>
          <a:bodyPr/>
          <a:lstStyle/>
          <a:p>
            <a:r>
              <a:rPr lang="en-US" dirty="0"/>
              <a:t>Requested Topics</a:t>
            </a:r>
          </a:p>
        </p:txBody>
      </p:sp>
      <p:sp>
        <p:nvSpPr>
          <p:cNvPr id="6" name="Text Placeholder 5">
            <a:extLst>
              <a:ext uri="{FF2B5EF4-FFF2-40B4-BE49-F238E27FC236}">
                <a16:creationId xmlns:a16="http://schemas.microsoft.com/office/drawing/2014/main" id="{FD5C4458-CEA9-9341-99EB-D8929C1E66E2}"/>
              </a:ext>
            </a:extLst>
          </p:cNvPr>
          <p:cNvSpPr>
            <a:spLocks noGrp="1"/>
          </p:cNvSpPr>
          <p:nvPr>
            <p:ph type="body" sz="half" idx="15"/>
          </p:nvPr>
        </p:nvSpPr>
        <p:spPr>
          <a:xfrm>
            <a:off x="424850" y="1726359"/>
            <a:ext cx="11184558" cy="3861333"/>
          </a:xfrm>
        </p:spPr>
        <p:txBody>
          <a:bodyPr/>
          <a:lstStyle/>
          <a:p>
            <a:r>
              <a:rPr lang="en-US" dirty="0">
                <a:solidFill>
                  <a:srgbClr val="FF0000"/>
                </a:solidFill>
              </a:rPr>
              <a:t>Accomplishments from last LRP (2015) until now</a:t>
            </a:r>
          </a:p>
          <a:p>
            <a:r>
              <a:rPr lang="en-US" dirty="0">
                <a:solidFill>
                  <a:schemeClr val="tx1"/>
                </a:solidFill>
              </a:rPr>
              <a:t>Highlights and duration of the currently approved program </a:t>
            </a:r>
          </a:p>
          <a:p>
            <a:r>
              <a:rPr lang="en-US" dirty="0">
                <a:solidFill>
                  <a:schemeClr val="tx1"/>
                </a:solidFill>
              </a:rPr>
              <a:t>Trend on the number of new approved PAC days in recent years</a:t>
            </a:r>
          </a:p>
          <a:p>
            <a:pPr marL="0" indent="0">
              <a:buNone/>
            </a:pPr>
            <a:endParaRPr lang="en-US" dirty="0"/>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11</a:t>
            </a:fld>
            <a:endParaRPr lang="en-US"/>
          </a:p>
        </p:txBody>
      </p:sp>
    </p:spTree>
    <p:extLst>
      <p:ext uri="{BB962C8B-B14F-4D97-AF65-F5344CB8AC3E}">
        <p14:creationId xmlns:p14="http://schemas.microsoft.com/office/powerpoint/2010/main" val="25439736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860-ABE0-75E3-D323-BD44FA6BB866}"/>
              </a:ext>
            </a:extLst>
          </p:cNvPr>
          <p:cNvSpPr>
            <a:spLocks noGrp="1"/>
          </p:cNvSpPr>
          <p:nvPr>
            <p:ph type="title"/>
          </p:nvPr>
        </p:nvSpPr>
        <p:spPr>
          <a:xfrm>
            <a:off x="690092" y="379283"/>
            <a:ext cx="11501908" cy="484748"/>
          </a:xfrm>
        </p:spPr>
        <p:txBody>
          <a:bodyPr>
            <a:normAutofit fontScale="90000"/>
          </a:bodyPr>
          <a:lstStyle/>
          <a:p>
            <a:r>
              <a:rPr lang="en-US" b="0" dirty="0"/>
              <a:t>Scientific Program at the Luminosity Frontier</a:t>
            </a:r>
          </a:p>
        </p:txBody>
      </p:sp>
      <p:sp>
        <p:nvSpPr>
          <p:cNvPr id="12" name="TextBox 11">
            <a:extLst>
              <a:ext uri="{FF2B5EF4-FFF2-40B4-BE49-F238E27FC236}">
                <a16:creationId xmlns:a16="http://schemas.microsoft.com/office/drawing/2014/main" id="{FB6450B2-9938-DD33-915B-1E1FFA2C9317}"/>
              </a:ext>
            </a:extLst>
          </p:cNvPr>
          <p:cNvSpPr txBox="1"/>
          <p:nvPr/>
        </p:nvSpPr>
        <p:spPr>
          <a:xfrm>
            <a:off x="6097589" y="4596255"/>
            <a:ext cx="1192955" cy="307777"/>
          </a:xfrm>
          <a:prstGeom prst="rect">
            <a:avLst/>
          </a:prstGeom>
          <a:noFill/>
        </p:spPr>
        <p:txBody>
          <a:bodyPr wrap="none" rtlCol="0">
            <a:spAutoFit/>
          </a:bodyPr>
          <a:lstStyle/>
          <a:p>
            <a:pPr>
              <a:defRPr/>
            </a:pPr>
            <a:r>
              <a:rPr lang="en-US" sz="1400" dirty="0">
                <a:solidFill>
                  <a:srgbClr val="000000"/>
                </a:solidFill>
                <a:latin typeface="Avenir"/>
              </a:rPr>
              <a:t>2030s-2040s</a:t>
            </a:r>
          </a:p>
        </p:txBody>
      </p:sp>
      <p:sp>
        <p:nvSpPr>
          <p:cNvPr id="13" name="Rectangle 12">
            <a:extLst>
              <a:ext uri="{FF2B5EF4-FFF2-40B4-BE49-F238E27FC236}">
                <a16:creationId xmlns:a16="http://schemas.microsoft.com/office/drawing/2014/main" id="{CE33F76B-C105-F933-10EC-C82E230795CD}"/>
              </a:ext>
            </a:extLst>
          </p:cNvPr>
          <p:cNvSpPr/>
          <p:nvPr/>
        </p:nvSpPr>
        <p:spPr>
          <a:xfrm>
            <a:off x="8030682" y="5506550"/>
            <a:ext cx="184731" cy="276999"/>
          </a:xfrm>
          <a:prstGeom prst="rect">
            <a:avLst/>
          </a:prstGeom>
          <a:solidFill>
            <a:schemeClr val="bg1"/>
          </a:solidFill>
          <a:ln>
            <a:noFill/>
          </a:ln>
        </p:spPr>
        <p:txBody>
          <a:bodyPr wrap="none">
            <a:spAutoFit/>
          </a:bodyPr>
          <a:lstStyle/>
          <a:p>
            <a:pPr>
              <a:defRPr/>
            </a:pPr>
            <a:endParaRPr lang="en-US" sz="1200" b="1" dirty="0">
              <a:solidFill>
                <a:srgbClr val="A5A5A5">
                  <a:lumMod val="75000"/>
                </a:srgbClr>
              </a:solidFill>
              <a:latin typeface="Avenir" panose="020B0503020203020204" pitchFamily="34" charset="0"/>
            </a:endParaRPr>
          </a:p>
        </p:txBody>
      </p:sp>
      <p:sp>
        <p:nvSpPr>
          <p:cNvPr id="14" name="Rectangle 13">
            <a:extLst>
              <a:ext uri="{FF2B5EF4-FFF2-40B4-BE49-F238E27FC236}">
                <a16:creationId xmlns:a16="http://schemas.microsoft.com/office/drawing/2014/main" id="{AB66D873-1A05-BD81-C7BA-2860360F68A1}"/>
              </a:ext>
            </a:extLst>
          </p:cNvPr>
          <p:cNvSpPr/>
          <p:nvPr/>
        </p:nvSpPr>
        <p:spPr>
          <a:xfrm>
            <a:off x="5187200" y="1307241"/>
            <a:ext cx="492435" cy="2101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latin typeface="Avenir"/>
              </a:rPr>
              <a:t> Probability Distribution</a:t>
            </a:r>
          </a:p>
        </p:txBody>
      </p:sp>
      <p:sp>
        <p:nvSpPr>
          <p:cNvPr id="15" name="Rectangle 14">
            <a:extLst>
              <a:ext uri="{FF2B5EF4-FFF2-40B4-BE49-F238E27FC236}">
                <a16:creationId xmlns:a16="http://schemas.microsoft.com/office/drawing/2014/main" id="{B1E5219E-8C68-1073-07CC-5E3390E74B64}"/>
              </a:ext>
            </a:extLst>
          </p:cNvPr>
          <p:cNvSpPr/>
          <p:nvPr/>
        </p:nvSpPr>
        <p:spPr>
          <a:xfrm rot="16200000">
            <a:off x="4442271" y="2353823"/>
            <a:ext cx="2028056" cy="307777"/>
          </a:xfrm>
          <a:prstGeom prst="rect">
            <a:avLst/>
          </a:prstGeom>
          <a:solidFill>
            <a:schemeClr val="bg1"/>
          </a:solidFill>
          <a:ln>
            <a:noFill/>
          </a:ln>
        </p:spPr>
        <p:txBody>
          <a:bodyPr wrap="none">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Probability Distribution</a:t>
            </a:r>
          </a:p>
        </p:txBody>
      </p:sp>
      <p:sp>
        <p:nvSpPr>
          <p:cNvPr id="16" name="Rectangle 15">
            <a:extLst>
              <a:ext uri="{FF2B5EF4-FFF2-40B4-BE49-F238E27FC236}">
                <a16:creationId xmlns:a16="http://schemas.microsoft.com/office/drawing/2014/main" id="{1FF5C3CD-049E-65F8-65D0-6F12DCDFCD87}"/>
              </a:ext>
            </a:extLst>
          </p:cNvPr>
          <p:cNvSpPr/>
          <p:nvPr/>
        </p:nvSpPr>
        <p:spPr>
          <a:xfrm>
            <a:off x="5411319" y="3756803"/>
            <a:ext cx="175719" cy="132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venir"/>
            </a:endParaRPr>
          </a:p>
        </p:txBody>
      </p:sp>
      <p:sp>
        <p:nvSpPr>
          <p:cNvPr id="17" name="Rectangle 16">
            <a:extLst>
              <a:ext uri="{FF2B5EF4-FFF2-40B4-BE49-F238E27FC236}">
                <a16:creationId xmlns:a16="http://schemas.microsoft.com/office/drawing/2014/main" id="{4F3CCAF7-9739-61B0-F28E-DAFAA8F9EBAC}"/>
              </a:ext>
            </a:extLst>
          </p:cNvPr>
          <p:cNvSpPr/>
          <p:nvPr/>
        </p:nvSpPr>
        <p:spPr>
          <a:xfrm rot="16200000">
            <a:off x="4495378" y="4213746"/>
            <a:ext cx="1921840" cy="307777"/>
          </a:xfrm>
          <a:prstGeom prst="rect">
            <a:avLst/>
          </a:prstGeom>
          <a:solidFill>
            <a:schemeClr val="bg1"/>
          </a:solidFill>
          <a:ln>
            <a:noFill/>
          </a:ln>
        </p:spPr>
        <p:txBody>
          <a:bodyPr wrap="square">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 Luminosity (cm</a:t>
            </a:r>
            <a:r>
              <a:rPr lang="en-US" sz="1400" b="1" baseline="30000" dirty="0">
                <a:solidFill>
                  <a:srgbClr val="A5A5A5">
                    <a:lumMod val="75000"/>
                  </a:srgbClr>
                </a:solidFill>
                <a:latin typeface="Times New Roman" panose="02020603050405020304" pitchFamily="18" charset="0"/>
                <a:cs typeface="Times New Roman" panose="02020603050405020304" pitchFamily="18" charset="0"/>
              </a:rPr>
              <a:t>-2</a:t>
            </a:r>
            <a:r>
              <a:rPr lang="en-US" sz="1400" b="1" dirty="0">
                <a:solidFill>
                  <a:srgbClr val="A5A5A5">
                    <a:lumMod val="75000"/>
                  </a:srgbClr>
                </a:solidFill>
                <a:latin typeface="Times New Roman" panose="02020603050405020304" pitchFamily="18" charset="0"/>
                <a:cs typeface="Times New Roman" panose="02020603050405020304" pitchFamily="18" charset="0"/>
              </a:rPr>
              <a:t>s</a:t>
            </a:r>
            <a:r>
              <a:rPr lang="en-US" sz="1400" b="1" baseline="30000" dirty="0">
                <a:solidFill>
                  <a:srgbClr val="A5A5A5">
                    <a:lumMod val="75000"/>
                  </a:srgbClr>
                </a:solidFill>
                <a:latin typeface="Times New Roman" panose="02020603050405020304" pitchFamily="18" charset="0"/>
                <a:cs typeface="Times New Roman" panose="02020603050405020304" pitchFamily="18" charset="0"/>
              </a:rPr>
              <a:t>-1</a:t>
            </a:r>
            <a:r>
              <a:rPr lang="en-US" sz="1400" b="1" dirty="0">
                <a:solidFill>
                  <a:srgbClr val="A5A5A5">
                    <a:lumMod val="75000"/>
                  </a:srgbClr>
                </a:solidFill>
                <a:latin typeface="Times New Roman" panose="02020603050405020304" pitchFamily="18" charset="0"/>
                <a:cs typeface="Times New Roman" panose="02020603050405020304" pitchFamily="18" charset="0"/>
              </a:rPr>
              <a:t>)</a:t>
            </a:r>
          </a:p>
        </p:txBody>
      </p:sp>
      <p:grpSp>
        <p:nvGrpSpPr>
          <p:cNvPr id="19" name="Group 18">
            <a:extLst>
              <a:ext uri="{FF2B5EF4-FFF2-40B4-BE49-F238E27FC236}">
                <a16:creationId xmlns:a16="http://schemas.microsoft.com/office/drawing/2014/main" id="{2D11FE86-3BB3-E945-9200-BC910B01D270}"/>
              </a:ext>
            </a:extLst>
          </p:cNvPr>
          <p:cNvGrpSpPr/>
          <p:nvPr/>
        </p:nvGrpSpPr>
        <p:grpSpPr>
          <a:xfrm>
            <a:off x="1293499" y="1039446"/>
            <a:ext cx="7787402" cy="5434713"/>
            <a:chOff x="5316804" y="1307241"/>
            <a:chExt cx="6688998" cy="4672248"/>
          </a:xfrm>
        </p:grpSpPr>
        <p:pic>
          <p:nvPicPr>
            <p:cNvPr id="4" name="Picture 3">
              <a:extLst>
                <a:ext uri="{FF2B5EF4-FFF2-40B4-BE49-F238E27FC236}">
                  <a16:creationId xmlns:a16="http://schemas.microsoft.com/office/drawing/2014/main" id="{295941A9-B0C2-DB11-9121-8F3E5CFFA343}"/>
                </a:ext>
              </a:extLst>
            </p:cNvPr>
            <p:cNvPicPr>
              <a:picLocks noChangeAspect="1"/>
            </p:cNvPicPr>
            <p:nvPr/>
          </p:nvPicPr>
          <p:blipFill>
            <a:blip r:embed="rId2"/>
            <a:stretch>
              <a:fillRect/>
            </a:stretch>
          </p:blipFill>
          <p:spPr>
            <a:xfrm>
              <a:off x="5316804" y="1307241"/>
              <a:ext cx="6248315" cy="4652591"/>
            </a:xfrm>
            <a:prstGeom prst="rect">
              <a:avLst/>
            </a:prstGeom>
          </p:spPr>
        </p:pic>
        <p:pic>
          <p:nvPicPr>
            <p:cNvPr id="5" name="Picture 4">
              <a:extLst>
                <a:ext uri="{FF2B5EF4-FFF2-40B4-BE49-F238E27FC236}">
                  <a16:creationId xmlns:a16="http://schemas.microsoft.com/office/drawing/2014/main" id="{BA16D10F-CAE8-0228-4693-2FDAC08FE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254" y="3409040"/>
              <a:ext cx="726271" cy="695529"/>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6" name="Picture 5">
              <a:extLst>
                <a:ext uri="{FF2B5EF4-FFF2-40B4-BE49-F238E27FC236}">
                  <a16:creationId xmlns:a16="http://schemas.microsoft.com/office/drawing/2014/main" id="{F4817EF7-F2F8-071F-CA9F-ABC127778A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8130" y="3009200"/>
              <a:ext cx="778804" cy="686896"/>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pic>
          <p:nvPicPr>
            <p:cNvPr id="7" name="Picture 6">
              <a:extLst>
                <a:ext uri="{FF2B5EF4-FFF2-40B4-BE49-F238E27FC236}">
                  <a16:creationId xmlns:a16="http://schemas.microsoft.com/office/drawing/2014/main" id="{EE78D65E-41AE-7844-EBAF-96FA66CBA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170" y="1738335"/>
              <a:ext cx="778804" cy="686895"/>
            </a:xfrm>
            <a:prstGeom prst="ellipse">
              <a:avLst/>
            </a:prstGeom>
            <a:ln w="190500" cap="rnd">
              <a:noFill/>
              <a:prstDash val="solid"/>
            </a:ln>
            <a:effectLst/>
            <a:scene3d>
              <a:camera prst="perspectiveFront" fov="5400000"/>
              <a:lightRig rig="threePt" dir="t">
                <a:rot lat="0" lon="0" rev="19200000"/>
              </a:lightRig>
            </a:scene3d>
            <a:sp3d extrusionH="25400">
              <a:extrusionClr>
                <a:srgbClr val="000000"/>
              </a:extrusionClr>
            </a:sp3d>
          </p:spPr>
        </p:pic>
        <p:sp>
          <p:nvSpPr>
            <p:cNvPr id="8" name="TextBox 7">
              <a:extLst>
                <a:ext uri="{FF2B5EF4-FFF2-40B4-BE49-F238E27FC236}">
                  <a16:creationId xmlns:a16="http://schemas.microsoft.com/office/drawing/2014/main" id="{3DC36E55-C84C-D40C-AB63-DACD4ACF6536}"/>
                </a:ext>
              </a:extLst>
            </p:cNvPr>
            <p:cNvSpPr txBox="1"/>
            <p:nvPr/>
          </p:nvSpPr>
          <p:spPr>
            <a:xfrm>
              <a:off x="10902613" y="5198773"/>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1980s-1990s</a:t>
              </a:r>
            </a:p>
          </p:txBody>
        </p:sp>
        <p:sp>
          <p:nvSpPr>
            <p:cNvPr id="9" name="TextBox 8">
              <a:extLst>
                <a:ext uri="{FF2B5EF4-FFF2-40B4-BE49-F238E27FC236}">
                  <a16:creationId xmlns:a16="http://schemas.microsoft.com/office/drawing/2014/main" id="{F1694A62-5DB8-3220-50B2-4D020C455853}"/>
                </a:ext>
              </a:extLst>
            </p:cNvPr>
            <p:cNvSpPr txBox="1"/>
            <p:nvPr/>
          </p:nvSpPr>
          <p:spPr>
            <a:xfrm>
              <a:off x="10902613" y="4975222"/>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2000s-2010s</a:t>
              </a:r>
            </a:p>
          </p:txBody>
        </p:sp>
        <p:sp>
          <p:nvSpPr>
            <p:cNvPr id="10" name="TextBox 9">
              <a:extLst>
                <a:ext uri="{FF2B5EF4-FFF2-40B4-BE49-F238E27FC236}">
                  <a16:creationId xmlns:a16="http://schemas.microsoft.com/office/drawing/2014/main" id="{8BF844A8-66AE-B850-7E6C-418EA06D1BFF}"/>
                </a:ext>
              </a:extLst>
            </p:cNvPr>
            <p:cNvSpPr txBox="1"/>
            <p:nvPr/>
          </p:nvSpPr>
          <p:spPr>
            <a:xfrm>
              <a:off x="10902614" y="4355932"/>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2010s-2020s</a:t>
              </a:r>
            </a:p>
          </p:txBody>
        </p:sp>
        <p:sp>
          <p:nvSpPr>
            <p:cNvPr id="11" name="TextBox 10">
              <a:extLst>
                <a:ext uri="{FF2B5EF4-FFF2-40B4-BE49-F238E27FC236}">
                  <a16:creationId xmlns:a16="http://schemas.microsoft.com/office/drawing/2014/main" id="{81F56CD8-B170-60F3-0A2B-CC117903C858}"/>
                </a:ext>
              </a:extLst>
            </p:cNvPr>
            <p:cNvSpPr txBox="1"/>
            <p:nvPr/>
          </p:nvSpPr>
          <p:spPr>
            <a:xfrm>
              <a:off x="10902615" y="3916268"/>
              <a:ext cx="1103187"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2020s-2030s</a:t>
              </a:r>
            </a:p>
          </p:txBody>
        </p:sp>
        <p:sp>
          <p:nvSpPr>
            <p:cNvPr id="18" name="TextBox 17">
              <a:extLst>
                <a:ext uri="{FF2B5EF4-FFF2-40B4-BE49-F238E27FC236}">
                  <a16:creationId xmlns:a16="http://schemas.microsoft.com/office/drawing/2014/main" id="{4FF2D1DB-142B-0F92-0870-D8FFE08F5EDA}"/>
                </a:ext>
              </a:extLst>
            </p:cNvPr>
            <p:cNvSpPr txBox="1"/>
            <p:nvPr/>
          </p:nvSpPr>
          <p:spPr>
            <a:xfrm>
              <a:off x="7080084" y="5671712"/>
              <a:ext cx="2671116" cy="307777"/>
            </a:xfrm>
            <a:prstGeom prst="rect">
              <a:avLst/>
            </a:prstGeom>
            <a:noFill/>
          </p:spPr>
          <p:txBody>
            <a:bodyPr wrap="none" rtlCol="0">
              <a:spAutoFit/>
            </a:bodyPr>
            <a:lstStyle/>
            <a:p>
              <a:pPr>
                <a:defRPr/>
              </a:pPr>
              <a:r>
                <a:rPr lang="en-US" sz="1400" b="1" dirty="0">
                  <a:solidFill>
                    <a:srgbClr val="A5A5A5">
                      <a:lumMod val="75000"/>
                    </a:srgbClr>
                  </a:solidFill>
                  <a:latin typeface="Times New Roman" panose="02020603050405020304" pitchFamily="18" charset="0"/>
                  <a:cs typeface="Times New Roman" panose="02020603050405020304" pitchFamily="18" charset="0"/>
                </a:rPr>
                <a:t>Fraction of nucleon momentum</a:t>
              </a:r>
            </a:p>
          </p:txBody>
        </p:sp>
      </p:grpSp>
      <p:sp>
        <p:nvSpPr>
          <p:cNvPr id="20" name="TextBox 19">
            <a:extLst>
              <a:ext uri="{FF2B5EF4-FFF2-40B4-BE49-F238E27FC236}">
                <a16:creationId xmlns:a16="http://schemas.microsoft.com/office/drawing/2014/main" id="{A71610A0-3739-0E4E-AF2A-B1BDACA24F0F}"/>
              </a:ext>
            </a:extLst>
          </p:cNvPr>
          <p:cNvSpPr txBox="1"/>
          <p:nvPr/>
        </p:nvSpPr>
        <p:spPr>
          <a:xfrm>
            <a:off x="9214101" y="5128816"/>
            <a:ext cx="2899144" cy="1754326"/>
          </a:xfrm>
          <a:prstGeom prst="rect">
            <a:avLst/>
          </a:prstGeom>
          <a:noFill/>
        </p:spPr>
        <p:txBody>
          <a:bodyPr wrap="square" rtlCol="0">
            <a:spAutoFit/>
          </a:bodyPr>
          <a:lstStyle/>
          <a:p>
            <a:r>
              <a:rPr lang="en-US" dirty="0">
                <a:hlinkClick r:id="rId6"/>
              </a:rPr>
              <a:t>Physics with CEBAF at 12 GeV and Future Opportunities</a:t>
            </a:r>
            <a:endParaRPr lang="en-US" dirty="0"/>
          </a:p>
          <a:p>
            <a:r>
              <a:rPr lang="en-US" dirty="0"/>
              <a:t>(Nov 30, 2021)</a:t>
            </a:r>
          </a:p>
          <a:p>
            <a:r>
              <a:rPr lang="en-US" dirty="0"/>
              <a:t>e-Print: </a:t>
            </a:r>
            <a:r>
              <a:rPr lang="en-US" dirty="0">
                <a:hlinkClick r:id="rId7"/>
              </a:rPr>
              <a:t>2112.00060</a:t>
            </a:r>
            <a:r>
              <a:rPr lang="en-US" dirty="0"/>
              <a:t> [</a:t>
            </a:r>
            <a:r>
              <a:rPr lang="en-US" dirty="0" err="1"/>
              <a:t>nucl</a:t>
            </a:r>
            <a:r>
              <a:rPr lang="en-US" dirty="0"/>
              <a:t>-ex]</a:t>
            </a:r>
          </a:p>
          <a:p>
            <a:endParaRPr lang="en-US" dirty="0"/>
          </a:p>
        </p:txBody>
      </p:sp>
      <p:sp>
        <p:nvSpPr>
          <p:cNvPr id="21" name="TextBox 20">
            <a:extLst>
              <a:ext uri="{FF2B5EF4-FFF2-40B4-BE49-F238E27FC236}">
                <a16:creationId xmlns:a16="http://schemas.microsoft.com/office/drawing/2014/main" id="{8966315B-2880-E64B-BE56-560A5754D603}"/>
              </a:ext>
            </a:extLst>
          </p:cNvPr>
          <p:cNvSpPr txBox="1"/>
          <p:nvPr/>
        </p:nvSpPr>
        <p:spPr>
          <a:xfrm>
            <a:off x="8522339" y="1190648"/>
            <a:ext cx="3463272" cy="2677656"/>
          </a:xfrm>
          <a:prstGeom prst="rect">
            <a:avLst/>
          </a:prstGeom>
          <a:noFill/>
        </p:spPr>
        <p:txBody>
          <a:bodyPr wrap="square" rtlCol="0">
            <a:spAutoFit/>
          </a:bodyPr>
          <a:lstStyle/>
          <a:p>
            <a:r>
              <a:rPr lang="en-US" sz="2400" dirty="0">
                <a:solidFill>
                  <a:srgbClr val="0070C0"/>
                </a:solidFill>
              </a:rPr>
              <a:t>High luminosity, precision beam and instrumentation, control of systematic uncertainties - critical to high precision measurements </a:t>
            </a:r>
          </a:p>
        </p:txBody>
      </p:sp>
    </p:spTree>
    <p:extLst>
      <p:ext uri="{BB962C8B-B14F-4D97-AF65-F5344CB8AC3E}">
        <p14:creationId xmlns:p14="http://schemas.microsoft.com/office/powerpoint/2010/main" val="330172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8223AD-DAB5-61E4-239B-313A63842C6C}"/>
              </a:ext>
            </a:extLst>
          </p:cNvPr>
          <p:cNvPicPr>
            <a:picLocks noChangeAspect="1"/>
          </p:cNvPicPr>
          <p:nvPr/>
        </p:nvPicPr>
        <p:blipFill>
          <a:blip r:embed="rId2"/>
          <a:stretch>
            <a:fillRect/>
          </a:stretch>
        </p:blipFill>
        <p:spPr>
          <a:xfrm>
            <a:off x="1407255" y="2267522"/>
            <a:ext cx="5102095" cy="3849115"/>
          </a:xfrm>
          <a:prstGeom prst="rect">
            <a:avLst/>
          </a:prstGeom>
        </p:spPr>
      </p:pic>
      <p:sp>
        <p:nvSpPr>
          <p:cNvPr id="2" name="Title 1">
            <a:extLst>
              <a:ext uri="{FF2B5EF4-FFF2-40B4-BE49-F238E27FC236}">
                <a16:creationId xmlns:a16="http://schemas.microsoft.com/office/drawing/2014/main" id="{A8791516-B8C5-21D9-804C-B4577B81B0FE}"/>
              </a:ext>
            </a:extLst>
          </p:cNvPr>
          <p:cNvSpPr>
            <a:spLocks noGrp="1"/>
          </p:cNvSpPr>
          <p:nvPr>
            <p:ph type="title"/>
          </p:nvPr>
        </p:nvSpPr>
        <p:spPr>
          <a:xfrm>
            <a:off x="432864" y="176030"/>
            <a:ext cx="11285837" cy="487490"/>
          </a:xfrm>
        </p:spPr>
        <p:txBody>
          <a:bodyPr>
            <a:normAutofit/>
          </a:bodyPr>
          <a:lstStyle/>
          <a:p>
            <a:r>
              <a:rPr lang="en-US" dirty="0">
                <a:solidFill>
                  <a:srgbClr val="FF0000"/>
                </a:solidFill>
              </a:rPr>
              <a:t>F</a:t>
            </a:r>
            <a:r>
              <a:rPr lang="en-US" baseline="-25000" dirty="0">
                <a:solidFill>
                  <a:srgbClr val="FF0000"/>
                </a:solidFill>
              </a:rPr>
              <a:t>2</a:t>
            </a:r>
            <a:r>
              <a:rPr lang="en-US" baseline="30000" dirty="0">
                <a:solidFill>
                  <a:srgbClr val="FF0000"/>
                </a:solidFill>
              </a:rPr>
              <a:t>n</a:t>
            </a:r>
            <a:r>
              <a:rPr lang="en-US" dirty="0">
                <a:solidFill>
                  <a:srgbClr val="FF0000"/>
                </a:solidFill>
              </a:rPr>
              <a:t>/F</a:t>
            </a:r>
            <a:r>
              <a:rPr lang="en-US" baseline="-25000" dirty="0">
                <a:solidFill>
                  <a:srgbClr val="FF0000"/>
                </a:solidFill>
              </a:rPr>
              <a:t>2</a:t>
            </a:r>
            <a:r>
              <a:rPr lang="en-US" baseline="30000" dirty="0">
                <a:solidFill>
                  <a:srgbClr val="FF0000"/>
                </a:solidFill>
              </a:rPr>
              <a:t>p </a:t>
            </a:r>
            <a:r>
              <a:rPr lang="en-US" dirty="0">
                <a:solidFill>
                  <a:srgbClr val="FF0000"/>
                </a:solidFill>
              </a:rPr>
              <a:t>– keen discriminator of fundamental models</a:t>
            </a:r>
          </a:p>
        </p:txBody>
      </p:sp>
      <p:sp>
        <p:nvSpPr>
          <p:cNvPr id="4" name="Slide Number Placeholder 3">
            <a:extLst>
              <a:ext uri="{FF2B5EF4-FFF2-40B4-BE49-F238E27FC236}">
                <a16:creationId xmlns:a16="http://schemas.microsoft.com/office/drawing/2014/main" id="{67EB8816-EE7F-933E-5CD1-FE613DF6C5B9}"/>
              </a:ext>
            </a:extLst>
          </p:cNvPr>
          <p:cNvSpPr>
            <a:spLocks noGrp="1"/>
          </p:cNvSpPr>
          <p:nvPr>
            <p:ph type="sldNum" sz="quarter" idx="12"/>
          </p:nvPr>
        </p:nvSpPr>
        <p:spPr/>
        <p:txBody>
          <a:bodyPr/>
          <a:lstStyle/>
          <a:p>
            <a:pPr defTabSz="914126"/>
            <a:fld id="{07E1C93C-5050-FC42-8F10-D22D4F119D13}" type="slidenum">
              <a:rPr lang="en-US">
                <a:solidFill>
                  <a:srgbClr val="000000"/>
                </a:solidFill>
              </a:rPr>
              <a:pPr defTabSz="914126"/>
              <a:t>13</a:t>
            </a:fld>
            <a:endParaRPr lang="en-US" dirty="0">
              <a:solidFill>
                <a:srgbClr val="000000"/>
              </a:solidFill>
            </a:endParaRPr>
          </a:p>
        </p:txBody>
      </p:sp>
      <p:pic>
        <p:nvPicPr>
          <p:cNvPr id="13" name="Picture 12">
            <a:extLst>
              <a:ext uri="{FF2B5EF4-FFF2-40B4-BE49-F238E27FC236}">
                <a16:creationId xmlns:a16="http://schemas.microsoft.com/office/drawing/2014/main" id="{E3431472-C601-1343-A864-76ABB814F753}"/>
              </a:ext>
            </a:extLst>
          </p:cNvPr>
          <p:cNvPicPr>
            <a:picLocks noChangeAspect="1"/>
          </p:cNvPicPr>
          <p:nvPr/>
        </p:nvPicPr>
        <p:blipFill>
          <a:blip r:embed="rId3"/>
          <a:stretch>
            <a:fillRect/>
          </a:stretch>
        </p:blipFill>
        <p:spPr>
          <a:xfrm>
            <a:off x="6448384" y="1696987"/>
            <a:ext cx="2884963" cy="990218"/>
          </a:xfrm>
          <a:prstGeom prst="rect">
            <a:avLst/>
          </a:prstGeom>
        </p:spPr>
      </p:pic>
      <p:sp>
        <p:nvSpPr>
          <p:cNvPr id="17" name="TextBox 16">
            <a:extLst>
              <a:ext uri="{FF2B5EF4-FFF2-40B4-BE49-F238E27FC236}">
                <a16:creationId xmlns:a16="http://schemas.microsoft.com/office/drawing/2014/main" id="{7844A7E1-899D-4AFD-4CF6-6122F54AA1A3}"/>
              </a:ext>
            </a:extLst>
          </p:cNvPr>
          <p:cNvSpPr txBox="1"/>
          <p:nvPr/>
        </p:nvSpPr>
        <p:spPr>
          <a:xfrm>
            <a:off x="413373" y="1313109"/>
            <a:ext cx="10077728" cy="369332"/>
          </a:xfrm>
          <a:prstGeom prst="rect">
            <a:avLst/>
          </a:prstGeom>
          <a:noFill/>
        </p:spPr>
        <p:txBody>
          <a:bodyPr wrap="square" rtlCol="0">
            <a:spAutoFit/>
          </a:bodyPr>
          <a:lstStyle/>
          <a:p>
            <a:pPr defTabSz="914126"/>
            <a:r>
              <a:rPr lang="en-US" dirty="0">
                <a:solidFill>
                  <a:srgbClr val="000000"/>
                </a:solidFill>
                <a:latin typeface="Calibri" panose="020F0502020204030204"/>
              </a:rPr>
              <a:t>Measured </a:t>
            </a:r>
            <a:r>
              <a:rPr lang="en-US" baseline="30000" dirty="0">
                <a:solidFill>
                  <a:srgbClr val="000000"/>
                </a:solidFill>
                <a:latin typeface="Calibri" panose="020F0502020204030204"/>
              </a:rPr>
              <a:t>3</a:t>
            </a:r>
            <a:r>
              <a:rPr lang="en-US" dirty="0">
                <a:solidFill>
                  <a:srgbClr val="000000"/>
                </a:solidFill>
                <a:latin typeface="Calibri" panose="020F0502020204030204"/>
              </a:rPr>
              <a:t>He and </a:t>
            </a:r>
            <a:r>
              <a:rPr lang="en-US" baseline="30000" dirty="0">
                <a:solidFill>
                  <a:srgbClr val="000000"/>
                </a:solidFill>
                <a:latin typeface="Calibri" panose="020F0502020204030204"/>
              </a:rPr>
              <a:t>3</a:t>
            </a:r>
            <a:r>
              <a:rPr lang="en-US" dirty="0">
                <a:solidFill>
                  <a:srgbClr val="000000"/>
                </a:solidFill>
                <a:latin typeface="Calibri" panose="020F0502020204030204"/>
              </a:rPr>
              <a:t>H cross sections in DIS kinematics using the LHRS and RHRS (last RHRS experiment!)</a:t>
            </a:r>
          </a:p>
        </p:txBody>
      </p:sp>
      <p:sp>
        <p:nvSpPr>
          <p:cNvPr id="20" name="TextBox 19">
            <a:extLst>
              <a:ext uri="{FF2B5EF4-FFF2-40B4-BE49-F238E27FC236}">
                <a16:creationId xmlns:a16="http://schemas.microsoft.com/office/drawing/2014/main" id="{4F58086F-EE5B-BE02-272E-2CB3FB1AC5A1}"/>
              </a:ext>
            </a:extLst>
          </p:cNvPr>
          <p:cNvSpPr txBox="1"/>
          <p:nvPr/>
        </p:nvSpPr>
        <p:spPr>
          <a:xfrm>
            <a:off x="1619795" y="886694"/>
            <a:ext cx="7447984" cy="369332"/>
          </a:xfrm>
          <a:prstGeom prst="rect">
            <a:avLst/>
          </a:prstGeom>
          <a:noFill/>
        </p:spPr>
        <p:txBody>
          <a:bodyPr wrap="square" rtlCol="0">
            <a:spAutoFit/>
          </a:bodyPr>
          <a:lstStyle/>
          <a:p>
            <a:pPr defTabSz="914126"/>
            <a:r>
              <a:rPr lang="en-US" dirty="0">
                <a:solidFill>
                  <a:srgbClr val="000000"/>
                </a:solidFill>
                <a:latin typeface="Calibri" panose="020F0502020204030204"/>
              </a:rPr>
              <a:t>MARATHON results published March 31, 2022 in Phys. Rev. Lett. 128, 132003 </a:t>
            </a:r>
          </a:p>
        </p:txBody>
      </p:sp>
      <p:sp>
        <p:nvSpPr>
          <p:cNvPr id="23" name="TextBox 22">
            <a:extLst>
              <a:ext uri="{FF2B5EF4-FFF2-40B4-BE49-F238E27FC236}">
                <a16:creationId xmlns:a16="http://schemas.microsoft.com/office/drawing/2014/main" id="{C505438D-0613-3336-F441-8DB641AD71D6}"/>
              </a:ext>
            </a:extLst>
          </p:cNvPr>
          <p:cNvSpPr txBox="1"/>
          <p:nvPr/>
        </p:nvSpPr>
        <p:spPr>
          <a:xfrm>
            <a:off x="413374" y="1763677"/>
            <a:ext cx="5467221" cy="369236"/>
          </a:xfrm>
          <a:prstGeom prst="rect">
            <a:avLst/>
          </a:prstGeom>
          <a:noFill/>
        </p:spPr>
        <p:txBody>
          <a:bodyPr wrap="square" rtlCol="0">
            <a:spAutoFit/>
          </a:bodyPr>
          <a:lstStyle/>
          <a:p>
            <a:pPr defTabSz="914126"/>
            <a:r>
              <a:rPr lang="en-US" dirty="0">
                <a:solidFill>
                  <a:srgbClr val="000000"/>
                </a:solidFill>
                <a:latin typeface="Calibri" panose="020F0502020204030204"/>
              </a:rPr>
              <a:t>Extracted ratio of neutron to proton structure functions</a:t>
            </a:r>
          </a:p>
        </p:txBody>
      </p:sp>
      <p:sp>
        <p:nvSpPr>
          <p:cNvPr id="24" name="TextBox 23">
            <a:extLst>
              <a:ext uri="{FF2B5EF4-FFF2-40B4-BE49-F238E27FC236}">
                <a16:creationId xmlns:a16="http://schemas.microsoft.com/office/drawing/2014/main" id="{08BFDAA4-FF16-7B43-B050-0313F5BBECBF}"/>
              </a:ext>
            </a:extLst>
          </p:cNvPr>
          <p:cNvSpPr txBox="1"/>
          <p:nvPr/>
        </p:nvSpPr>
        <p:spPr>
          <a:xfrm>
            <a:off x="1317645" y="6036562"/>
            <a:ext cx="5007121" cy="430775"/>
          </a:xfrm>
          <a:prstGeom prst="rect">
            <a:avLst/>
          </a:prstGeom>
          <a:noFill/>
        </p:spPr>
        <p:txBody>
          <a:bodyPr wrap="square" rtlCol="0">
            <a:spAutoFit/>
          </a:bodyPr>
          <a:lstStyle/>
          <a:p>
            <a:pPr defTabSz="914126"/>
            <a:r>
              <a:rPr lang="en-US" sz="1100" dirty="0">
                <a:solidFill>
                  <a:srgbClr val="000000"/>
                </a:solidFill>
                <a:latin typeface="Calibri" panose="020F0502020204030204"/>
              </a:rPr>
              <a:t>SLAC deuteron data represented by green band since extraction sensitive to the NN potential used in the deuteron wave function</a:t>
            </a:r>
          </a:p>
        </p:txBody>
      </p:sp>
      <p:sp>
        <p:nvSpPr>
          <p:cNvPr id="25" name="TextBox 24">
            <a:extLst>
              <a:ext uri="{FF2B5EF4-FFF2-40B4-BE49-F238E27FC236}">
                <a16:creationId xmlns:a16="http://schemas.microsoft.com/office/drawing/2014/main" id="{8EB37E79-68A9-1496-6775-FD271D59FABE}"/>
              </a:ext>
            </a:extLst>
          </p:cNvPr>
          <p:cNvSpPr txBox="1"/>
          <p:nvPr/>
        </p:nvSpPr>
        <p:spPr>
          <a:xfrm>
            <a:off x="9814806" y="1753893"/>
            <a:ext cx="1828801" cy="738664"/>
          </a:xfrm>
          <a:prstGeom prst="rect">
            <a:avLst/>
          </a:prstGeom>
          <a:noFill/>
        </p:spPr>
        <p:txBody>
          <a:bodyPr wrap="square" rtlCol="0">
            <a:spAutoFit/>
          </a:bodyPr>
          <a:lstStyle/>
          <a:p>
            <a:pPr defTabSz="914126"/>
            <a:r>
              <a:rPr lang="en-US" sz="1400" dirty="0">
                <a:solidFill>
                  <a:srgbClr val="0070C0"/>
                </a:solidFill>
                <a:latin typeface="Calibri" panose="020F0502020204030204"/>
              </a:rPr>
              <a:t>Assume R* is small (some theoretical uncertainty here)</a:t>
            </a:r>
          </a:p>
        </p:txBody>
      </p:sp>
      <p:sp>
        <p:nvSpPr>
          <p:cNvPr id="26" name="TextBox 25">
            <a:extLst>
              <a:ext uri="{FF2B5EF4-FFF2-40B4-BE49-F238E27FC236}">
                <a16:creationId xmlns:a16="http://schemas.microsoft.com/office/drawing/2014/main" id="{A192E312-8713-3D75-78B4-38B81AC99CF4}"/>
              </a:ext>
            </a:extLst>
          </p:cNvPr>
          <p:cNvSpPr txBox="1"/>
          <p:nvPr/>
        </p:nvSpPr>
        <p:spPr>
          <a:xfrm>
            <a:off x="7008120" y="2902655"/>
            <a:ext cx="2813028" cy="369236"/>
          </a:xfrm>
          <a:prstGeom prst="rect">
            <a:avLst/>
          </a:prstGeom>
          <a:noFill/>
        </p:spPr>
        <p:txBody>
          <a:bodyPr wrap="square" rtlCol="0">
            <a:spAutoFit/>
          </a:bodyPr>
          <a:lstStyle/>
          <a:p>
            <a:pPr defTabSz="914126"/>
            <a:r>
              <a:rPr lang="en-US" b="1" dirty="0">
                <a:solidFill>
                  <a:srgbClr val="7030A0"/>
                </a:solidFill>
                <a:latin typeface="Calibri" panose="020F0502020204030204"/>
              </a:rPr>
              <a:t>F</a:t>
            </a:r>
            <a:r>
              <a:rPr lang="en-US" b="1" baseline="-25000" dirty="0">
                <a:solidFill>
                  <a:srgbClr val="7030A0"/>
                </a:solidFill>
                <a:latin typeface="Calibri" panose="020F0502020204030204"/>
              </a:rPr>
              <a:t>2</a:t>
            </a:r>
            <a:r>
              <a:rPr lang="en-US" b="1" baseline="30000" dirty="0">
                <a:solidFill>
                  <a:srgbClr val="7030A0"/>
                </a:solidFill>
                <a:latin typeface="Calibri" panose="020F0502020204030204"/>
              </a:rPr>
              <a:t>n</a:t>
            </a:r>
            <a:r>
              <a:rPr lang="en-US" b="1" dirty="0">
                <a:solidFill>
                  <a:srgbClr val="7030A0"/>
                </a:solidFill>
                <a:latin typeface="Calibri" panose="020F0502020204030204"/>
              </a:rPr>
              <a:t>/F</a:t>
            </a:r>
            <a:r>
              <a:rPr lang="en-US" b="1" baseline="-25000" dirty="0">
                <a:solidFill>
                  <a:srgbClr val="7030A0"/>
                </a:solidFill>
                <a:latin typeface="Calibri" panose="020F0502020204030204"/>
              </a:rPr>
              <a:t>2</a:t>
            </a:r>
            <a:r>
              <a:rPr lang="en-US" b="1" baseline="30000" dirty="0">
                <a:solidFill>
                  <a:srgbClr val="7030A0"/>
                </a:solidFill>
                <a:latin typeface="Calibri" panose="020F0502020204030204"/>
              </a:rPr>
              <a:t>p</a:t>
            </a:r>
            <a:r>
              <a:rPr lang="en-US" b="1" dirty="0">
                <a:solidFill>
                  <a:srgbClr val="7030A0"/>
                </a:solidFill>
                <a:latin typeface="Calibri" panose="020F0502020204030204"/>
              </a:rPr>
              <a:t> predicted by models</a:t>
            </a:r>
          </a:p>
        </p:txBody>
      </p:sp>
      <p:graphicFrame>
        <p:nvGraphicFramePr>
          <p:cNvPr id="27" name="Table 27">
            <a:extLst>
              <a:ext uri="{FF2B5EF4-FFF2-40B4-BE49-F238E27FC236}">
                <a16:creationId xmlns:a16="http://schemas.microsoft.com/office/drawing/2014/main" id="{32558B60-98B5-08AA-F608-361AD2EB9D9D}"/>
              </a:ext>
            </a:extLst>
          </p:cNvPr>
          <p:cNvGraphicFramePr>
            <a:graphicFrameLocks noGrp="1"/>
          </p:cNvGraphicFramePr>
          <p:nvPr>
            <p:extLst/>
          </p:nvPr>
        </p:nvGraphicFramePr>
        <p:xfrm>
          <a:off x="7284458" y="3374479"/>
          <a:ext cx="2886650" cy="2687876"/>
        </p:xfrm>
        <a:graphic>
          <a:graphicData uri="http://schemas.openxmlformats.org/drawingml/2006/table">
            <a:tbl>
              <a:tblPr firstRow="1" bandRow="1">
                <a:tableStyleId>{5C22544A-7EE6-4342-B048-85BDC9FD1C3A}</a:tableStyleId>
              </a:tblPr>
              <a:tblGrid>
                <a:gridCol w="1443325">
                  <a:extLst>
                    <a:ext uri="{9D8B030D-6E8A-4147-A177-3AD203B41FA5}">
                      <a16:colId xmlns:a16="http://schemas.microsoft.com/office/drawing/2014/main" val="651999575"/>
                    </a:ext>
                  </a:extLst>
                </a:gridCol>
                <a:gridCol w="1443325">
                  <a:extLst>
                    <a:ext uri="{9D8B030D-6E8A-4147-A177-3AD203B41FA5}">
                      <a16:colId xmlns:a16="http://schemas.microsoft.com/office/drawing/2014/main" val="3350471899"/>
                    </a:ext>
                  </a:extLst>
                </a:gridCol>
              </a:tblGrid>
              <a:tr h="365665">
                <a:tc>
                  <a:txBody>
                    <a:bodyPr/>
                    <a:lstStyle/>
                    <a:p>
                      <a:r>
                        <a:rPr lang="en-US" sz="1800" dirty="0"/>
                        <a:t>Model</a:t>
                      </a:r>
                    </a:p>
                  </a:txBody>
                  <a:tcPr marL="91416" marR="91416" marT="45708" marB="45708"/>
                </a:tc>
                <a:tc>
                  <a:txBody>
                    <a:bodyPr/>
                    <a:lstStyle/>
                    <a:p>
                      <a:r>
                        <a:rPr lang="en-US" sz="1800" b="1" u="none" dirty="0"/>
                        <a:t>F</a:t>
                      </a:r>
                      <a:r>
                        <a:rPr lang="en-US" sz="1800" b="1" u="none" baseline="-25000" dirty="0"/>
                        <a:t>2</a:t>
                      </a:r>
                      <a:r>
                        <a:rPr lang="en-US" sz="1800" b="1" u="none" baseline="30000" dirty="0"/>
                        <a:t>n</a:t>
                      </a:r>
                      <a:r>
                        <a:rPr lang="en-US" sz="1800" b="1" u="none" dirty="0"/>
                        <a:t>/F</a:t>
                      </a:r>
                      <a:r>
                        <a:rPr lang="en-US" sz="1800" b="1" u="none" baseline="-25000" dirty="0"/>
                        <a:t>2</a:t>
                      </a:r>
                      <a:r>
                        <a:rPr lang="en-US" sz="1800" b="1" u="none" baseline="30000" dirty="0"/>
                        <a:t>p</a:t>
                      </a:r>
                      <a:r>
                        <a:rPr lang="en-US" sz="1800" b="1" u="none" dirty="0"/>
                        <a:t> </a:t>
                      </a:r>
                      <a:endParaRPr lang="en-US" sz="1800" u="none" dirty="0"/>
                    </a:p>
                  </a:txBody>
                  <a:tcPr marL="91416" marR="91416" marT="45708" marB="45708"/>
                </a:tc>
                <a:extLst>
                  <a:ext uri="{0D108BD9-81ED-4DB2-BD59-A6C34878D82A}">
                    <a16:rowId xmlns:a16="http://schemas.microsoft.com/office/drawing/2014/main" val="3915322387"/>
                  </a:ext>
                </a:extLst>
              </a:tr>
              <a:tr h="464428">
                <a:tc>
                  <a:txBody>
                    <a:bodyPr/>
                    <a:lstStyle/>
                    <a:p>
                      <a:r>
                        <a:rPr lang="en-US" sz="1800" dirty="0"/>
                        <a:t>SU(6)</a:t>
                      </a:r>
                    </a:p>
                  </a:txBody>
                  <a:tcPr marL="91416" marR="91416" marT="45708" marB="45708"/>
                </a:tc>
                <a:tc>
                  <a:txBody>
                    <a:bodyPr/>
                    <a:lstStyle/>
                    <a:p>
                      <a:r>
                        <a:rPr lang="en-US" sz="1800" dirty="0"/>
                        <a:t>2/3</a:t>
                      </a:r>
                    </a:p>
                  </a:txBody>
                  <a:tcPr marL="91416" marR="91416" marT="45708" marB="45708"/>
                </a:tc>
                <a:extLst>
                  <a:ext uri="{0D108BD9-81ED-4DB2-BD59-A6C34878D82A}">
                    <a16:rowId xmlns:a16="http://schemas.microsoft.com/office/drawing/2014/main" val="2082037"/>
                  </a:ext>
                </a:extLst>
              </a:tr>
              <a:tr h="464428">
                <a:tc>
                  <a:txBody>
                    <a:bodyPr/>
                    <a:lstStyle/>
                    <a:p>
                      <a:r>
                        <a:rPr lang="en-US" sz="1800" dirty="0"/>
                        <a:t>NJL</a:t>
                      </a:r>
                    </a:p>
                  </a:txBody>
                  <a:tcPr marL="91416" marR="91416" marT="45708" marB="45708"/>
                </a:tc>
                <a:tc>
                  <a:txBody>
                    <a:bodyPr/>
                    <a:lstStyle/>
                    <a:p>
                      <a:r>
                        <a:rPr lang="en-US" sz="1800" dirty="0"/>
                        <a:t>0.43</a:t>
                      </a:r>
                    </a:p>
                  </a:txBody>
                  <a:tcPr marL="91416" marR="91416" marT="45708" marB="45708"/>
                </a:tc>
                <a:extLst>
                  <a:ext uri="{0D108BD9-81ED-4DB2-BD59-A6C34878D82A}">
                    <a16:rowId xmlns:a16="http://schemas.microsoft.com/office/drawing/2014/main" val="816247068"/>
                  </a:ext>
                </a:extLst>
              </a:tr>
              <a:tr h="464428">
                <a:tc>
                  <a:txBody>
                    <a:bodyPr/>
                    <a:lstStyle/>
                    <a:p>
                      <a:r>
                        <a:rPr lang="en-US" sz="1800" dirty="0"/>
                        <a:t>DSE-1</a:t>
                      </a:r>
                    </a:p>
                  </a:txBody>
                  <a:tcPr marL="91416" marR="91416" marT="45708" marB="45708"/>
                </a:tc>
                <a:tc>
                  <a:txBody>
                    <a:bodyPr/>
                    <a:lstStyle/>
                    <a:p>
                      <a:r>
                        <a:rPr lang="en-US" sz="1800" dirty="0"/>
                        <a:t>0.49</a:t>
                      </a:r>
                    </a:p>
                  </a:txBody>
                  <a:tcPr marL="91416" marR="91416" marT="45708" marB="45708"/>
                </a:tc>
                <a:extLst>
                  <a:ext uri="{0D108BD9-81ED-4DB2-BD59-A6C34878D82A}">
                    <a16:rowId xmlns:a16="http://schemas.microsoft.com/office/drawing/2014/main" val="2891483812"/>
                  </a:ext>
                </a:extLst>
              </a:tr>
              <a:tr h="464428">
                <a:tc>
                  <a:txBody>
                    <a:bodyPr/>
                    <a:lstStyle/>
                    <a:p>
                      <a:r>
                        <a:rPr lang="en-US" sz="1800" dirty="0"/>
                        <a:t>CQM</a:t>
                      </a:r>
                    </a:p>
                  </a:txBody>
                  <a:tcPr marL="91416" marR="91416" marT="45708" marB="45708"/>
                </a:tc>
                <a:tc>
                  <a:txBody>
                    <a:bodyPr/>
                    <a:lstStyle/>
                    <a:p>
                      <a:r>
                        <a:rPr lang="en-US" sz="1800" dirty="0"/>
                        <a:t>0.25</a:t>
                      </a:r>
                    </a:p>
                  </a:txBody>
                  <a:tcPr marL="91416" marR="91416" marT="45708" marB="45708"/>
                </a:tc>
                <a:extLst>
                  <a:ext uri="{0D108BD9-81ED-4DB2-BD59-A6C34878D82A}">
                    <a16:rowId xmlns:a16="http://schemas.microsoft.com/office/drawing/2014/main" val="1542717781"/>
                  </a:ext>
                </a:extLst>
              </a:tr>
              <a:tr h="464428">
                <a:tc>
                  <a:txBody>
                    <a:bodyPr/>
                    <a:lstStyle/>
                    <a:p>
                      <a:r>
                        <a:rPr lang="en-US" sz="1800" dirty="0" err="1"/>
                        <a:t>pQCD</a:t>
                      </a:r>
                      <a:endParaRPr lang="en-US" sz="1800" dirty="0"/>
                    </a:p>
                  </a:txBody>
                  <a:tcPr marL="91416" marR="91416" marT="45708" marB="45708"/>
                </a:tc>
                <a:tc>
                  <a:txBody>
                    <a:bodyPr/>
                    <a:lstStyle/>
                    <a:p>
                      <a:r>
                        <a:rPr lang="en-US" sz="1800" dirty="0"/>
                        <a:t>3/7 </a:t>
                      </a:r>
                    </a:p>
                  </a:txBody>
                  <a:tcPr marL="91416" marR="91416" marT="45708" marB="45708"/>
                </a:tc>
                <a:extLst>
                  <a:ext uri="{0D108BD9-81ED-4DB2-BD59-A6C34878D82A}">
                    <a16:rowId xmlns:a16="http://schemas.microsoft.com/office/drawing/2014/main" val="106880169"/>
                  </a:ext>
                </a:extLst>
              </a:tr>
            </a:tbl>
          </a:graphicData>
        </a:graphic>
      </p:graphicFrame>
      <p:sp>
        <p:nvSpPr>
          <p:cNvPr id="28" name="TextBox 27">
            <a:extLst>
              <a:ext uri="{FF2B5EF4-FFF2-40B4-BE49-F238E27FC236}">
                <a16:creationId xmlns:a16="http://schemas.microsoft.com/office/drawing/2014/main" id="{3D144F29-81B6-7A03-B5B3-EA94B96B8CF6}"/>
              </a:ext>
            </a:extLst>
          </p:cNvPr>
          <p:cNvSpPr txBox="1"/>
          <p:nvPr/>
        </p:nvSpPr>
        <p:spPr>
          <a:xfrm>
            <a:off x="7275583" y="6062284"/>
            <a:ext cx="3151592" cy="430775"/>
          </a:xfrm>
          <a:prstGeom prst="rect">
            <a:avLst/>
          </a:prstGeom>
          <a:noFill/>
        </p:spPr>
        <p:txBody>
          <a:bodyPr wrap="square" rtlCol="0">
            <a:spAutoFit/>
          </a:bodyPr>
          <a:lstStyle/>
          <a:p>
            <a:pPr defTabSz="914126"/>
            <a:r>
              <a:rPr lang="en-US" sz="1100" dirty="0">
                <a:solidFill>
                  <a:srgbClr val="000000"/>
                </a:solidFill>
                <a:latin typeface="Calibri" panose="020F0502020204030204"/>
              </a:rPr>
              <a:t>Table from C. D. Roberts, R. J. Holt, S. M. Schmidt</a:t>
            </a:r>
          </a:p>
          <a:p>
            <a:pPr defTabSz="914126"/>
            <a:r>
              <a:rPr lang="en-US" sz="1100" dirty="0">
                <a:solidFill>
                  <a:srgbClr val="000000"/>
                </a:solidFill>
                <a:latin typeface="Calibri" panose="020F0502020204030204"/>
              </a:rPr>
              <a:t> </a:t>
            </a:r>
            <a:r>
              <a:rPr lang="fr-FR" sz="1100" dirty="0" err="1">
                <a:solidFill>
                  <a:srgbClr val="000000"/>
                </a:solidFill>
                <a:latin typeface="Calibri" panose="020F0502020204030204"/>
              </a:rPr>
              <a:t>Physics</a:t>
            </a:r>
            <a:r>
              <a:rPr lang="fr-FR" sz="1100" dirty="0">
                <a:solidFill>
                  <a:srgbClr val="000000"/>
                </a:solidFill>
                <a:latin typeface="Calibri" panose="020F0502020204030204"/>
              </a:rPr>
              <a:t> </a:t>
            </a:r>
            <a:r>
              <a:rPr lang="fr-FR" sz="1100" dirty="0" err="1">
                <a:solidFill>
                  <a:srgbClr val="000000"/>
                </a:solidFill>
                <a:latin typeface="Calibri" panose="020F0502020204030204"/>
              </a:rPr>
              <a:t>Letters</a:t>
            </a:r>
            <a:r>
              <a:rPr lang="fr-FR" sz="1100" dirty="0">
                <a:solidFill>
                  <a:srgbClr val="000000"/>
                </a:solidFill>
                <a:latin typeface="Calibri" panose="020F0502020204030204"/>
              </a:rPr>
              <a:t> B, 727, 2013,p249-254</a:t>
            </a:r>
            <a:endParaRPr lang="en-US" sz="1100" dirty="0">
              <a:solidFill>
                <a:srgbClr val="000000"/>
              </a:solidFill>
              <a:latin typeface="Calibri" panose="020F0502020204030204"/>
            </a:endParaRPr>
          </a:p>
        </p:txBody>
      </p:sp>
    </p:spTree>
    <p:extLst>
      <p:ext uri="{BB962C8B-B14F-4D97-AF65-F5344CB8AC3E}">
        <p14:creationId xmlns:p14="http://schemas.microsoft.com/office/powerpoint/2010/main" val="3956076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85F2-F660-40A1-7695-E8FE5E5E11C7}"/>
              </a:ext>
            </a:extLst>
          </p:cNvPr>
          <p:cNvSpPr>
            <a:spLocks noGrp="1"/>
          </p:cNvSpPr>
          <p:nvPr>
            <p:ph type="title"/>
          </p:nvPr>
        </p:nvSpPr>
        <p:spPr>
          <a:xfrm>
            <a:off x="234377" y="167347"/>
            <a:ext cx="11501908" cy="484748"/>
          </a:xfrm>
        </p:spPr>
        <p:txBody>
          <a:bodyPr>
            <a:noAutofit/>
          </a:bodyPr>
          <a:lstStyle/>
          <a:p>
            <a:r>
              <a:rPr lang="en-US" sz="3200" b="0" dirty="0"/>
              <a:t>PREX and CREX are in tension with theory</a:t>
            </a:r>
          </a:p>
        </p:txBody>
      </p:sp>
      <p:pic>
        <p:nvPicPr>
          <p:cNvPr id="8" name="Picture 7">
            <a:extLst>
              <a:ext uri="{FF2B5EF4-FFF2-40B4-BE49-F238E27FC236}">
                <a16:creationId xmlns:a16="http://schemas.microsoft.com/office/drawing/2014/main" id="{DE459E1D-B40B-EB11-C763-01C74E874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350" y="1076562"/>
            <a:ext cx="5453714" cy="4214233"/>
          </a:xfrm>
          <a:prstGeom prst="rect">
            <a:avLst/>
          </a:prstGeom>
        </p:spPr>
      </p:pic>
      <p:pic>
        <p:nvPicPr>
          <p:cNvPr id="9" name="Picture 8">
            <a:extLst>
              <a:ext uri="{FF2B5EF4-FFF2-40B4-BE49-F238E27FC236}">
                <a16:creationId xmlns:a16="http://schemas.microsoft.com/office/drawing/2014/main" id="{B5DA300C-31E4-D205-1C2D-55810DD856A0}"/>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4334442" y="4042265"/>
            <a:ext cx="2507995" cy="2112087"/>
          </a:xfrm>
          <a:prstGeom prst="rect">
            <a:avLst/>
          </a:prstGeom>
        </p:spPr>
      </p:pic>
      <p:sp>
        <p:nvSpPr>
          <p:cNvPr id="10" name="TextBox 9">
            <a:extLst>
              <a:ext uri="{FF2B5EF4-FFF2-40B4-BE49-F238E27FC236}">
                <a16:creationId xmlns:a16="http://schemas.microsoft.com/office/drawing/2014/main" id="{33DDF0BC-A98D-B5A9-61E8-6B7D3A46A53D}"/>
              </a:ext>
            </a:extLst>
          </p:cNvPr>
          <p:cNvSpPr txBox="1"/>
          <p:nvPr/>
        </p:nvSpPr>
        <p:spPr>
          <a:xfrm>
            <a:off x="5017969" y="6254944"/>
            <a:ext cx="1122963" cy="369236"/>
          </a:xfrm>
          <a:prstGeom prst="rect">
            <a:avLst/>
          </a:prstGeom>
          <a:noFill/>
        </p:spPr>
        <p:txBody>
          <a:bodyPr wrap="none" rtlCol="0">
            <a:spAutoFit/>
          </a:bodyPr>
          <a:lstStyle/>
          <a:p>
            <a:pPr defTabSz="914126">
              <a:defRPr/>
            </a:pPr>
            <a:r>
              <a:rPr lang="en-US" sz="1799" dirty="0">
                <a:solidFill>
                  <a:prstClr val="black"/>
                </a:solidFill>
                <a:latin typeface="Calibri"/>
              </a:rPr>
              <a:t>A</a:t>
            </a:r>
            <a:r>
              <a:rPr lang="en-US" sz="1799" baseline="-25000" dirty="0">
                <a:solidFill>
                  <a:prstClr val="black"/>
                </a:solidFill>
                <a:latin typeface="Calibri"/>
              </a:rPr>
              <a:t>PV  </a:t>
            </a:r>
            <a:r>
              <a:rPr lang="en-US" sz="1799" dirty="0">
                <a:solidFill>
                  <a:prstClr val="black"/>
                </a:solidFill>
                <a:latin typeface="Calibri"/>
              </a:rPr>
              <a:t>(ppm)</a:t>
            </a:r>
            <a:endParaRPr lang="en-US" sz="1799" baseline="-25000" dirty="0">
              <a:solidFill>
                <a:prstClr val="black"/>
              </a:solidFill>
              <a:latin typeface="Calibri"/>
            </a:endParaRPr>
          </a:p>
        </p:txBody>
      </p:sp>
      <p:graphicFrame>
        <p:nvGraphicFramePr>
          <p:cNvPr id="11" name="Object 10">
            <a:extLst>
              <a:ext uri="{FF2B5EF4-FFF2-40B4-BE49-F238E27FC236}">
                <a16:creationId xmlns:a16="http://schemas.microsoft.com/office/drawing/2014/main" id="{231F5486-A62C-36E4-1563-23D0F822DBD3}"/>
              </a:ext>
            </a:extLst>
          </p:cNvPr>
          <p:cNvGraphicFramePr>
            <a:graphicFrameLocks noChangeAspect="1"/>
          </p:cNvGraphicFramePr>
          <p:nvPr>
            <p:extLst/>
          </p:nvPr>
        </p:nvGraphicFramePr>
        <p:xfrm>
          <a:off x="650440" y="4913924"/>
          <a:ext cx="2875795" cy="527899"/>
        </p:xfrm>
        <a:graphic>
          <a:graphicData uri="http://schemas.openxmlformats.org/presentationml/2006/ole">
            <mc:AlternateContent xmlns:mc="http://schemas.openxmlformats.org/markup-compatibility/2006">
              <mc:Choice xmlns:v="urn:schemas-microsoft-com:vml" Requires="v">
                <p:oleObj spid="_x0000_s4114" name="Equation" r:id="rId5" imgW="2349500" imgH="431800" progId="Equation.3">
                  <p:embed/>
                </p:oleObj>
              </mc:Choice>
              <mc:Fallback>
                <p:oleObj name="Equation" r:id="rId5" imgW="2349500" imgH="431800" progId="Equation.3">
                  <p:embed/>
                  <p:pic>
                    <p:nvPicPr>
                      <p:cNvPr id="11" name="Object 10">
                        <a:extLst>
                          <a:ext uri="{FF2B5EF4-FFF2-40B4-BE49-F238E27FC236}">
                            <a16:creationId xmlns:a16="http://schemas.microsoft.com/office/drawing/2014/main" id="{231F5486-A62C-36E4-1563-23D0F822D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440" y="4913924"/>
                        <a:ext cx="2875795" cy="5278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a:extLst>
              <a:ext uri="{FF2B5EF4-FFF2-40B4-BE49-F238E27FC236}">
                <a16:creationId xmlns:a16="http://schemas.microsoft.com/office/drawing/2014/main" id="{463168EC-2DC6-D771-CDDF-C45AFA149EBB}"/>
              </a:ext>
            </a:extLst>
          </p:cNvPr>
          <p:cNvSpPr txBox="1"/>
          <p:nvPr/>
        </p:nvSpPr>
        <p:spPr>
          <a:xfrm>
            <a:off x="146089" y="5528971"/>
            <a:ext cx="3908118" cy="646331"/>
          </a:xfrm>
          <a:prstGeom prst="rect">
            <a:avLst/>
          </a:prstGeom>
          <a:noFill/>
        </p:spPr>
        <p:txBody>
          <a:bodyPr wrap="square" rtlCol="0">
            <a:spAutoFit/>
          </a:bodyPr>
          <a:lstStyle/>
          <a:p>
            <a:pPr defTabSz="914126">
              <a:defRPr/>
            </a:pPr>
            <a:r>
              <a:rPr lang="en-US" dirty="0">
                <a:solidFill>
                  <a:srgbClr val="C00000"/>
                </a:solidFill>
                <a:latin typeface="Calibri"/>
              </a:rPr>
              <a:t>Electroweak  asymmetry  in elastic   electron-nucleus scattering :   </a:t>
            </a:r>
            <a:r>
              <a:rPr lang="en-US" dirty="0">
                <a:solidFill>
                  <a:prstClr val="black"/>
                </a:solidFill>
                <a:latin typeface="Calibri"/>
              </a:rPr>
              <a:t>Extract R</a:t>
            </a:r>
            <a:r>
              <a:rPr lang="en-US" baseline="-25000" dirty="0">
                <a:solidFill>
                  <a:prstClr val="black"/>
                </a:solidFill>
                <a:latin typeface="Calibri"/>
              </a:rPr>
              <a:t>n</a:t>
            </a:r>
          </a:p>
        </p:txBody>
      </p:sp>
      <p:pic>
        <p:nvPicPr>
          <p:cNvPr id="55298" name="Picture 2" descr="PREX/CREX (JLab)">
            <a:extLst>
              <a:ext uri="{FF2B5EF4-FFF2-40B4-BE49-F238E27FC236}">
                <a16:creationId xmlns:a16="http://schemas.microsoft.com/office/drawing/2014/main" id="{DF3560B2-1D03-1A89-725C-8C6A7DA9F9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315" y="1446252"/>
            <a:ext cx="1353016" cy="9439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B6FAE08-F85F-DAED-D807-F9CC192BC61D}"/>
              </a:ext>
            </a:extLst>
          </p:cNvPr>
          <p:cNvSpPr txBox="1"/>
          <p:nvPr/>
        </p:nvSpPr>
        <p:spPr>
          <a:xfrm>
            <a:off x="453783" y="999279"/>
            <a:ext cx="3132524" cy="341632"/>
          </a:xfrm>
          <a:prstGeom prst="rect">
            <a:avLst/>
          </a:prstGeom>
          <a:noFill/>
        </p:spPr>
        <p:txBody>
          <a:bodyPr wrap="none" rtlCol="0">
            <a:spAutoFit/>
          </a:bodyPr>
          <a:lstStyle/>
          <a:p>
            <a:pPr algn="ctr">
              <a:lnSpc>
                <a:spcPct val="90000"/>
              </a:lnSpc>
            </a:pPr>
            <a:r>
              <a:rPr lang="en-US" b="1" dirty="0">
                <a:solidFill>
                  <a:schemeClr val="accent1"/>
                </a:solidFill>
              </a:rPr>
              <a:t>How thick is the neutron skin? </a:t>
            </a:r>
          </a:p>
        </p:txBody>
      </p:sp>
      <p:sp>
        <p:nvSpPr>
          <p:cNvPr id="16" name="TextBox 15">
            <a:extLst>
              <a:ext uri="{FF2B5EF4-FFF2-40B4-BE49-F238E27FC236}">
                <a16:creationId xmlns:a16="http://schemas.microsoft.com/office/drawing/2014/main" id="{1770ABEA-FAA3-2820-A84B-B7564107D3AB}"/>
              </a:ext>
            </a:extLst>
          </p:cNvPr>
          <p:cNvSpPr txBox="1"/>
          <p:nvPr/>
        </p:nvSpPr>
        <p:spPr>
          <a:xfrm>
            <a:off x="6824459" y="5516232"/>
            <a:ext cx="4927389" cy="923330"/>
          </a:xfrm>
          <a:prstGeom prst="rect">
            <a:avLst/>
          </a:prstGeom>
          <a:noFill/>
        </p:spPr>
        <p:txBody>
          <a:bodyPr wrap="square">
            <a:spAutoFit/>
          </a:bodyPr>
          <a:lstStyle/>
          <a:p>
            <a:pPr defTabSz="914126">
              <a:buFont typeface="Arial" pitchFamily="34" charset="0"/>
              <a:buChar char="•"/>
              <a:defRPr/>
            </a:pPr>
            <a:endParaRPr lang="en-US" i="1" dirty="0">
              <a:solidFill>
                <a:srgbClr val="FF0000"/>
              </a:solidFill>
              <a:latin typeface="Calibri"/>
            </a:endParaRPr>
          </a:p>
          <a:p>
            <a:pPr defTabSz="914126">
              <a:defRPr/>
            </a:pPr>
            <a:r>
              <a:rPr lang="en-US" i="1" dirty="0">
                <a:solidFill>
                  <a:srgbClr val="002060"/>
                </a:solidFill>
                <a:latin typeface="Calibri"/>
              </a:rPr>
              <a:t>Implications for the EOS of neutron matter – thus for understanding neutron star skins</a:t>
            </a:r>
          </a:p>
        </p:txBody>
      </p:sp>
      <p:pic>
        <p:nvPicPr>
          <p:cNvPr id="17" name="Picture 16">
            <a:extLst>
              <a:ext uri="{FF2B5EF4-FFF2-40B4-BE49-F238E27FC236}">
                <a16:creationId xmlns:a16="http://schemas.microsoft.com/office/drawing/2014/main" id="{B18EEAD3-2570-2891-C22E-A4F56260F1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656" t="48853" r="57070" b="38056"/>
          <a:stretch/>
        </p:blipFill>
        <p:spPr>
          <a:xfrm>
            <a:off x="4704665" y="2767922"/>
            <a:ext cx="1319064" cy="1009017"/>
          </a:xfrm>
          <a:prstGeom prst="rect">
            <a:avLst/>
          </a:prstGeom>
          <a:ln>
            <a:solidFill>
              <a:schemeClr val="tx1"/>
            </a:solidFill>
          </a:ln>
        </p:spPr>
      </p:pic>
      <p:sp>
        <p:nvSpPr>
          <p:cNvPr id="18" name="TextBox 17">
            <a:extLst>
              <a:ext uri="{FF2B5EF4-FFF2-40B4-BE49-F238E27FC236}">
                <a16:creationId xmlns:a16="http://schemas.microsoft.com/office/drawing/2014/main" id="{500D77D2-7FF3-10F0-31C9-5CF8ABFAF432}"/>
              </a:ext>
            </a:extLst>
          </p:cNvPr>
          <p:cNvSpPr txBox="1"/>
          <p:nvPr/>
        </p:nvSpPr>
        <p:spPr>
          <a:xfrm>
            <a:off x="5985331" y="3043513"/>
            <a:ext cx="811338" cy="461537"/>
          </a:xfrm>
          <a:prstGeom prst="rect">
            <a:avLst/>
          </a:prstGeom>
          <a:solidFill>
            <a:schemeClr val="bg1"/>
          </a:solidFill>
        </p:spPr>
        <p:txBody>
          <a:bodyPr wrap="square" rtlCol="0">
            <a:spAutoFit/>
          </a:bodyPr>
          <a:lstStyle/>
          <a:p>
            <a:pPr defTabSz="914126">
              <a:defRPr/>
            </a:pPr>
            <a:r>
              <a:rPr lang="en-US" sz="2399" baseline="30000" dirty="0">
                <a:solidFill>
                  <a:prstClr val="black"/>
                </a:solidFill>
                <a:latin typeface="Calibri"/>
              </a:rPr>
              <a:t>48</a:t>
            </a:r>
            <a:r>
              <a:rPr lang="en-US" sz="2399" dirty="0">
                <a:solidFill>
                  <a:prstClr val="black"/>
                </a:solidFill>
                <a:latin typeface="Calibri"/>
              </a:rPr>
              <a:t>Ca</a:t>
            </a:r>
          </a:p>
        </p:txBody>
      </p:sp>
      <p:sp>
        <p:nvSpPr>
          <p:cNvPr id="22" name="Rectangle 21">
            <a:extLst>
              <a:ext uri="{FF2B5EF4-FFF2-40B4-BE49-F238E27FC236}">
                <a16:creationId xmlns:a16="http://schemas.microsoft.com/office/drawing/2014/main" id="{7599CF23-AD63-E947-B78C-0151A9BA9FAB}"/>
              </a:ext>
            </a:extLst>
          </p:cNvPr>
          <p:cNvSpPr/>
          <p:nvPr/>
        </p:nvSpPr>
        <p:spPr>
          <a:xfrm>
            <a:off x="5040936" y="728382"/>
            <a:ext cx="6539092" cy="646331"/>
          </a:xfrm>
          <a:prstGeom prst="rect">
            <a:avLst/>
          </a:prstGeom>
        </p:spPr>
        <p:txBody>
          <a:bodyPr wrap="square">
            <a:spAutoFit/>
          </a:bodyPr>
          <a:lstStyle/>
          <a:p>
            <a:pPr defTabSz="914126">
              <a:defRPr/>
            </a:pPr>
            <a:r>
              <a:rPr lang="en-US" dirty="0">
                <a:latin typeface="Calibri"/>
              </a:rPr>
              <a:t> PREX-II Phys. Rev. Lett. 126, 172502 (2021)</a:t>
            </a:r>
          </a:p>
          <a:p>
            <a:pPr defTabSz="914126">
              <a:defRPr/>
            </a:pPr>
            <a:r>
              <a:rPr lang="en-US" dirty="0">
                <a:latin typeface="Calibri"/>
              </a:rPr>
              <a:t> CREX: arXiv:2205.11593, approved for publication in PRL</a:t>
            </a:r>
          </a:p>
        </p:txBody>
      </p:sp>
      <p:sp>
        <p:nvSpPr>
          <p:cNvPr id="24" name="TextBox 23">
            <a:extLst>
              <a:ext uri="{FF2B5EF4-FFF2-40B4-BE49-F238E27FC236}">
                <a16:creationId xmlns:a16="http://schemas.microsoft.com/office/drawing/2014/main" id="{D2FF033E-15B7-414D-9ECF-7F2F23222A77}"/>
              </a:ext>
            </a:extLst>
          </p:cNvPr>
          <p:cNvSpPr txBox="1"/>
          <p:nvPr/>
        </p:nvSpPr>
        <p:spPr>
          <a:xfrm>
            <a:off x="7321745" y="3132358"/>
            <a:ext cx="675009" cy="646163"/>
          </a:xfrm>
          <a:prstGeom prst="rect">
            <a:avLst/>
          </a:prstGeom>
          <a:noFill/>
        </p:spPr>
        <p:txBody>
          <a:bodyPr wrap="none" rtlCol="0">
            <a:spAutoFit/>
          </a:bodyPr>
          <a:lstStyle/>
          <a:p>
            <a:pPr defTabSz="914126">
              <a:defRPr/>
            </a:pPr>
            <a:r>
              <a:rPr lang="en-US" sz="1799" b="1" dirty="0">
                <a:solidFill>
                  <a:srgbClr val="FF0000"/>
                </a:solidFill>
                <a:latin typeface="Calibri"/>
              </a:rPr>
              <a:t>CREX</a:t>
            </a:r>
          </a:p>
          <a:p>
            <a:pPr defTabSz="914126">
              <a:defRPr/>
            </a:pPr>
            <a:r>
              <a:rPr lang="en-US" sz="1799" b="1" dirty="0">
                <a:solidFill>
                  <a:srgbClr val="FF0000"/>
                </a:solidFill>
                <a:latin typeface="Calibri"/>
              </a:rPr>
              <a:t>data</a:t>
            </a:r>
          </a:p>
        </p:txBody>
      </p:sp>
      <p:sp>
        <p:nvSpPr>
          <p:cNvPr id="25" name="TextBox 24">
            <a:extLst>
              <a:ext uri="{FF2B5EF4-FFF2-40B4-BE49-F238E27FC236}">
                <a16:creationId xmlns:a16="http://schemas.microsoft.com/office/drawing/2014/main" id="{9270DCA9-B583-744A-A91C-FD392501DEBF}"/>
              </a:ext>
            </a:extLst>
          </p:cNvPr>
          <p:cNvSpPr txBox="1"/>
          <p:nvPr/>
        </p:nvSpPr>
        <p:spPr>
          <a:xfrm>
            <a:off x="9401156" y="4249626"/>
            <a:ext cx="1218883" cy="369236"/>
          </a:xfrm>
          <a:prstGeom prst="rect">
            <a:avLst/>
          </a:prstGeom>
          <a:noFill/>
        </p:spPr>
        <p:txBody>
          <a:bodyPr wrap="square" rtlCol="0">
            <a:spAutoFit/>
          </a:bodyPr>
          <a:lstStyle/>
          <a:p>
            <a:pPr defTabSz="914126">
              <a:defRPr/>
            </a:pPr>
            <a:r>
              <a:rPr lang="en-US" sz="1799" b="1" dirty="0">
                <a:solidFill>
                  <a:srgbClr val="0070C0"/>
                </a:solidFill>
                <a:latin typeface="Calibri"/>
              </a:rPr>
              <a:t>PREX data</a:t>
            </a:r>
          </a:p>
        </p:txBody>
      </p:sp>
      <p:sp>
        <p:nvSpPr>
          <p:cNvPr id="26" name="Rectangle 25">
            <a:extLst>
              <a:ext uri="{FF2B5EF4-FFF2-40B4-BE49-F238E27FC236}">
                <a16:creationId xmlns:a16="http://schemas.microsoft.com/office/drawing/2014/main" id="{5EC3DD91-92B9-A04A-B854-55572A6357B8}"/>
              </a:ext>
            </a:extLst>
          </p:cNvPr>
          <p:cNvSpPr/>
          <p:nvPr/>
        </p:nvSpPr>
        <p:spPr>
          <a:xfrm>
            <a:off x="7004954" y="5071060"/>
            <a:ext cx="3351927" cy="707702"/>
          </a:xfrm>
          <a:prstGeom prst="rect">
            <a:avLst/>
          </a:prstGeom>
          <a:solidFill>
            <a:schemeClr val="bg1"/>
          </a:solidFill>
        </p:spPr>
        <p:txBody>
          <a:bodyPr wrap="square">
            <a:spAutoFit/>
          </a:bodyPr>
          <a:lstStyle/>
          <a:p>
            <a:pPr defTabSz="914126">
              <a:defRPr/>
            </a:pPr>
            <a:r>
              <a:rPr lang="en-US" sz="1999" b="1" baseline="30000" dirty="0">
                <a:solidFill>
                  <a:srgbClr val="FF0000"/>
                </a:solidFill>
                <a:latin typeface="Calibri"/>
              </a:rPr>
              <a:t>     48</a:t>
            </a:r>
            <a:r>
              <a:rPr lang="en-US" sz="1999" b="1" dirty="0">
                <a:solidFill>
                  <a:srgbClr val="FF0000"/>
                </a:solidFill>
                <a:latin typeface="Calibri"/>
              </a:rPr>
              <a:t>Ca :   thin skin</a:t>
            </a:r>
          </a:p>
          <a:p>
            <a:pPr defTabSz="914126">
              <a:defRPr/>
            </a:pPr>
            <a:r>
              <a:rPr lang="en-US" sz="1999" dirty="0">
                <a:solidFill>
                  <a:prstClr val="black"/>
                </a:solidFill>
                <a:latin typeface="Calibri"/>
              </a:rPr>
              <a:t>  </a:t>
            </a:r>
            <a:r>
              <a:rPr lang="en-US" sz="1999" b="1" baseline="30000" dirty="0">
                <a:solidFill>
                  <a:srgbClr val="0070C0"/>
                </a:solidFill>
                <a:latin typeface="Calibri"/>
              </a:rPr>
              <a:t>208</a:t>
            </a:r>
            <a:r>
              <a:rPr lang="en-US" sz="1999" b="1" dirty="0">
                <a:solidFill>
                  <a:srgbClr val="0070C0"/>
                </a:solidFill>
                <a:latin typeface="Calibri"/>
              </a:rPr>
              <a:t>Pb :  thick  skin</a:t>
            </a:r>
          </a:p>
        </p:txBody>
      </p:sp>
      <p:pic>
        <p:nvPicPr>
          <p:cNvPr id="31" name="Image" descr="Image">
            <a:extLst>
              <a:ext uri="{FF2B5EF4-FFF2-40B4-BE49-F238E27FC236}">
                <a16:creationId xmlns:a16="http://schemas.microsoft.com/office/drawing/2014/main" id="{66EE3F01-84D5-F141-8C1F-A67612F30D05}"/>
              </a:ext>
            </a:extLst>
          </p:cNvPr>
          <p:cNvPicPr>
            <a:picLocks noChangeAspect="1"/>
          </p:cNvPicPr>
          <p:nvPr/>
        </p:nvPicPr>
        <p:blipFill>
          <a:blip r:embed="rId9">
            <a:extLst/>
          </a:blip>
          <a:stretch>
            <a:fillRect/>
          </a:stretch>
        </p:blipFill>
        <p:spPr>
          <a:xfrm>
            <a:off x="111924" y="1477329"/>
            <a:ext cx="4357874" cy="3035091"/>
          </a:xfrm>
          <a:prstGeom prst="rect">
            <a:avLst/>
          </a:prstGeom>
          <a:ln w="12700" cap="flat">
            <a:noFill/>
            <a:miter lim="400000"/>
          </a:ln>
          <a:effectLst/>
        </p:spPr>
      </p:pic>
    </p:spTree>
    <p:extLst>
      <p:ext uri="{BB962C8B-B14F-4D97-AF65-F5344CB8AC3E}">
        <p14:creationId xmlns:p14="http://schemas.microsoft.com/office/powerpoint/2010/main" val="366301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FB31-CD96-DE41-AB3E-3E0FB4109276}"/>
              </a:ext>
            </a:extLst>
          </p:cNvPr>
          <p:cNvSpPr>
            <a:spLocks noGrp="1"/>
          </p:cNvSpPr>
          <p:nvPr>
            <p:ph type="title"/>
          </p:nvPr>
        </p:nvSpPr>
        <p:spPr>
          <a:xfrm>
            <a:off x="206150" y="231607"/>
            <a:ext cx="11501908" cy="510909"/>
          </a:xfrm>
        </p:spPr>
        <p:txBody>
          <a:bodyPr>
            <a:normAutofit/>
          </a:bodyPr>
          <a:lstStyle/>
          <a:p>
            <a:r>
              <a:rPr lang="en-US" sz="2800" dirty="0"/>
              <a:t>CLAS12 provides first-ever measurements</a:t>
            </a:r>
            <a:endParaRPr lang="en-US" sz="2800" dirty="0">
              <a:solidFill>
                <a:schemeClr val="tx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1DABAA-FF41-D942-A644-962C2861184D}"/>
                  </a:ext>
                </a:extLst>
              </p:cNvPr>
              <p:cNvSpPr txBox="1"/>
              <p:nvPr/>
            </p:nvSpPr>
            <p:spPr>
              <a:xfrm>
                <a:off x="488597" y="831249"/>
                <a:ext cx="4203637" cy="2332083"/>
              </a:xfrm>
              <a:prstGeom prst="rect">
                <a:avLst/>
              </a:prstGeom>
              <a:noFill/>
            </p:spPr>
            <p:txBody>
              <a:bodyPr wrap="square" rtlCol="0">
                <a:spAutoFit/>
              </a:bodyPr>
              <a:lstStyle/>
              <a:p>
                <a:r>
                  <a:rPr lang="en-US" sz="1600" i="1" dirty="0"/>
                  <a:t>T.B. Hayward et al. (CLAS Collaboration), “Observation of Beam Spin Asymmetries in the Process </a:t>
                </a:r>
                <a14:m>
                  <m:oMath xmlns:m="http://schemas.openxmlformats.org/officeDocument/2006/math">
                    <m:r>
                      <a:rPr lang="en-US" sz="1600" i="1">
                        <a:latin typeface="Cambria Math" panose="02040503050406030204" pitchFamily="18" charset="0"/>
                      </a:rPr>
                      <m:t>𝑒𝑝</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𝑒</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𝜋</m:t>
                        </m:r>
                      </m:e>
                      <m:sup>
                        <m:r>
                          <a:rPr lang="en-US" sz="1600" i="1">
                            <a:latin typeface="Cambria Math" panose="02040503050406030204" pitchFamily="18" charset="0"/>
                            <a:ea typeface="Cambria Math" panose="02040503050406030204" pitchFamily="18" charset="0"/>
                          </a:rPr>
                          <m:t>+</m:t>
                        </m:r>
                      </m:sup>
                    </m:sSup>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𝜋</m:t>
                        </m:r>
                      </m:e>
                      <m:sup>
                        <m:r>
                          <a:rPr lang="en-US" sz="1600" i="1">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𝑋</m:t>
                    </m:r>
                  </m:oMath>
                </a14:m>
                <a:r>
                  <a:rPr lang="en-US" sz="1600" i="1" dirty="0"/>
                  <a:t> with CLAS12", </a:t>
                </a:r>
                <a:r>
                  <a:rPr lang="en-US" sz="1600" i="1" dirty="0">
                    <a:hlinkClick r:id="rId2"/>
                  </a:rPr>
                  <a:t>Phys. Rev. Lett. 126, 152501 (2021)</a:t>
                </a:r>
                <a:r>
                  <a:rPr lang="en-US" sz="1600" i="1" dirty="0"/>
                  <a:t>.</a:t>
                </a:r>
              </a:p>
              <a:p>
                <a:pPr marL="172986" indent="-172986">
                  <a:buFont typeface="Arial" panose="020B0604020202020204" pitchFamily="34" charset="0"/>
                  <a:buChar char="•"/>
                </a:pPr>
                <a:r>
                  <a:rPr lang="en-US" sz="1400" dirty="0"/>
                  <a:t>Direct extraction of twist-3 collinear PDF </a:t>
                </a:r>
                <a14:m>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1">
                            <a:latin typeface="Cambria Math" panose="02040503050406030204" pitchFamily="18" charset="0"/>
                          </a:rPr>
                          <m:t>𝐿𝑈</m:t>
                        </m:r>
                      </m:sub>
                      <m:sup>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sin</m:t>
                            </m:r>
                          </m:fName>
                          <m:e>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𝜙</m:t>
                                </m:r>
                              </m:e>
                              <m: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ea typeface="Cambria Math" panose="02040503050406030204" pitchFamily="18" charset="0"/>
                                      </a:rPr>
                                      <m:t>⊥</m:t>
                                    </m:r>
                                  </m:sub>
                                </m:sSub>
                              </m:sub>
                            </m:sSub>
                            <m:r>
                              <a:rPr lang="en-US" sz="1400" i="1">
                                <a:latin typeface="Cambria Math" panose="02040503050406030204" pitchFamily="18" charset="0"/>
                              </a:rPr>
                              <m:t>)</m:t>
                            </m:r>
                          </m:e>
                        </m:func>
                      </m:sup>
                    </m:sSubSup>
                    <m:r>
                      <a:rPr lang="en-US" sz="1400" i="1">
                        <a:latin typeface="Cambria Math" panose="02040503050406030204" pitchFamily="18" charset="0"/>
                        <a:ea typeface="Cambria Math" panose="02040503050406030204" pitchFamily="18" charset="0"/>
                      </a:rPr>
                      <m:t>~</m:t>
                    </m:r>
                    <m:r>
                      <a:rPr lang="en-US" sz="1400" b="1" i="1">
                        <a:latin typeface="Cambria Math" panose="02040503050406030204" pitchFamily="18" charset="0"/>
                      </a:rPr>
                      <m:t>𝒆</m:t>
                    </m:r>
                    <m:r>
                      <a:rPr lang="en-US" sz="1400" b="1" i="1">
                        <a:latin typeface="Cambria Math" panose="02040503050406030204" pitchFamily="18" charset="0"/>
                      </a:rPr>
                      <m:t>(</m:t>
                    </m:r>
                    <m:r>
                      <a:rPr lang="en-US" sz="1400" b="1" i="1">
                        <a:latin typeface="Cambria Math" panose="02040503050406030204" pitchFamily="18" charset="0"/>
                      </a:rPr>
                      <m:t>𝒙</m:t>
                    </m:r>
                    <m:r>
                      <a:rPr lang="en-US" sz="1400" b="1" i="1">
                        <a:latin typeface="Cambria Math" panose="02040503050406030204" pitchFamily="18" charset="0"/>
                      </a:rPr>
                      <m:t>)</m:t>
                    </m:r>
                  </m:oMath>
                </a14:m>
                <a:r>
                  <a:rPr lang="en-US" sz="1400" dirty="0"/>
                  <a:t> </a:t>
                </a:r>
              </a:p>
              <a:p>
                <a:pPr marL="172986" indent="-172986">
                  <a:buFont typeface="Arial" panose="020B0604020202020204" pitchFamily="34" charset="0"/>
                  <a:buChar char="•"/>
                </a:pPr>
                <a:r>
                  <a:rPr lang="en-US" sz="1400" dirty="0"/>
                  <a:t>The first ever signal sensitive to the helicity-dependent two-pion fragmentation function </a:t>
                </a:r>
                <a14:m>
                  <m:oMath xmlns:m="http://schemas.openxmlformats.org/officeDocument/2006/math">
                    <m:sSubSup>
                      <m:sSubSupPr>
                        <m:ctrlPr>
                          <a:rPr lang="en-US" sz="1400" i="1">
                            <a:latin typeface="Cambria Math" panose="02040503050406030204" pitchFamily="18" charset="0"/>
                          </a:rPr>
                        </m:ctrlPr>
                      </m:sSubSupPr>
                      <m:e>
                        <m:sSubSup>
                          <m:sSubSupPr>
                            <m:ctrlPr>
                              <a:rPr lang="en-US" sz="1400" i="1">
                                <a:latin typeface="Cambria Math" panose="02040503050406030204" pitchFamily="18" charset="0"/>
                              </a:rPr>
                            </m:ctrlPr>
                          </m:sSubSupPr>
                          <m:e>
                            <m:r>
                              <a:rPr lang="en-US" sz="1400" i="1">
                                <a:latin typeface="Cambria Math" panose="02040503050406030204" pitchFamily="18" charset="0"/>
                              </a:rPr>
                              <m:t>𝐴</m:t>
                            </m:r>
                          </m:e>
                          <m:sub>
                            <m:r>
                              <a:rPr lang="en-US" sz="1400" i="1">
                                <a:latin typeface="Cambria Math" panose="02040503050406030204" pitchFamily="18" charset="0"/>
                              </a:rPr>
                              <m:t>𝐿𝑈</m:t>
                            </m:r>
                          </m:sub>
                          <m:sup>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sin</m:t>
                                </m:r>
                              </m:fName>
                              <m:e>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𝜙</m:t>
                                    </m:r>
                                  </m:e>
                                  <m:sub>
                                    <m:r>
                                      <a:rPr lang="en-US" sz="1400" i="1">
                                        <a:latin typeface="Cambria Math" panose="02040503050406030204" pitchFamily="18" charset="0"/>
                                      </a:rPr>
                                      <m:t>h</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𝜙</m:t>
                                    </m:r>
                                  </m:e>
                                  <m:sub>
                                    <m:sSub>
                                      <m:sSubPr>
                                        <m:ctrlPr>
                                          <a:rPr lang="en-US" sz="1400" i="1">
                                            <a:latin typeface="Cambria Math" panose="02040503050406030204" pitchFamily="18" charset="0"/>
                                          </a:rPr>
                                        </m:ctrlPr>
                                      </m:sSubPr>
                                      <m:e>
                                        <m:r>
                                          <a:rPr lang="en-US" sz="1400" i="1">
                                            <a:latin typeface="Cambria Math" panose="02040503050406030204" pitchFamily="18" charset="0"/>
                                          </a:rPr>
                                          <m:t>𝑅</m:t>
                                        </m:r>
                                      </m:e>
                                      <m:sub>
                                        <m:r>
                                          <a:rPr lang="en-US" sz="1400" i="1">
                                            <a:latin typeface="Cambria Math" panose="02040503050406030204" pitchFamily="18" charset="0"/>
                                            <a:ea typeface="Cambria Math" panose="02040503050406030204" pitchFamily="18" charset="0"/>
                                          </a:rPr>
                                          <m:t>⊥</m:t>
                                        </m:r>
                                      </m:sub>
                                    </m:sSub>
                                  </m:sub>
                                </m:sSub>
                                <m:r>
                                  <a:rPr lang="en-US" sz="1400" i="1">
                                    <a:latin typeface="Cambria Math" panose="02040503050406030204" pitchFamily="18" charset="0"/>
                                  </a:rPr>
                                  <m:t>)</m:t>
                                </m:r>
                              </m:e>
                            </m:func>
                          </m:sup>
                        </m:sSubSup>
                        <m:r>
                          <a:rPr lang="en-US" sz="1400" i="1">
                            <a:latin typeface="Cambria Math" panose="02040503050406030204" pitchFamily="18" charset="0"/>
                            <a:ea typeface="Cambria Math" panose="02040503050406030204" pitchFamily="18" charset="0"/>
                          </a:rPr>
                          <m:t>~</m:t>
                        </m:r>
                        <m:r>
                          <a:rPr lang="en-US" sz="1400" b="1" i="1">
                            <a:latin typeface="Cambria Math" panose="02040503050406030204" pitchFamily="18" charset="0"/>
                          </a:rPr>
                          <m:t>𝑮</m:t>
                        </m:r>
                      </m:e>
                      <m:sub>
                        <m:r>
                          <a:rPr lang="en-US" sz="1400" b="1" i="1">
                            <a:latin typeface="Cambria Math" panose="02040503050406030204" pitchFamily="18" charset="0"/>
                          </a:rPr>
                          <m:t>𝟏</m:t>
                        </m:r>
                      </m:sub>
                      <m:sup>
                        <m:r>
                          <a:rPr lang="en-US" sz="1400" b="1" i="1">
                            <a:latin typeface="Cambria Math" panose="02040503050406030204" pitchFamily="18" charset="0"/>
                            <a:ea typeface="Cambria Math" panose="02040503050406030204" pitchFamily="18" charset="0"/>
                          </a:rPr>
                          <m:t>⊥</m:t>
                        </m:r>
                      </m:sup>
                    </m:sSubSup>
                  </m:oMath>
                </a14:m>
                <a:endParaRPr lang="en-US" sz="1400" dirty="0"/>
              </a:p>
            </p:txBody>
          </p:sp>
        </mc:Choice>
        <mc:Fallback xmlns="">
          <p:sp>
            <p:nvSpPr>
              <p:cNvPr id="7" name="TextBox 6">
                <a:extLst>
                  <a:ext uri="{FF2B5EF4-FFF2-40B4-BE49-F238E27FC236}">
                    <a16:creationId xmlns:a16="http://schemas.microsoft.com/office/drawing/2014/main" id="{A21DABAA-FF41-D942-A644-962C2861184D}"/>
                  </a:ext>
                </a:extLst>
              </p:cNvPr>
              <p:cNvSpPr txBox="1">
                <a:spLocks noRot="1" noChangeAspect="1" noMove="1" noResize="1" noEditPoints="1" noAdjustHandles="1" noChangeArrowheads="1" noChangeShapeType="1" noTextEdit="1"/>
              </p:cNvSpPr>
              <p:nvPr/>
            </p:nvSpPr>
            <p:spPr>
              <a:xfrm>
                <a:off x="488597" y="831249"/>
                <a:ext cx="4203637" cy="2332083"/>
              </a:xfrm>
              <a:prstGeom prst="rect">
                <a:avLst/>
              </a:prstGeom>
              <a:blipFill>
                <a:blip r:embed="rId3"/>
                <a:stretch>
                  <a:fillRect l="-301" t="-54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AA0A9D7E-DD22-F148-9961-0A610E99DD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2233" y="932697"/>
            <a:ext cx="3508802" cy="2285405"/>
          </a:xfrm>
          <a:prstGeom prst="rect">
            <a:avLst/>
          </a:prstGeom>
        </p:spPr>
      </p:pic>
      <p:pic>
        <p:nvPicPr>
          <p:cNvPr id="13" name="Picture 12">
            <a:extLst>
              <a:ext uri="{FF2B5EF4-FFF2-40B4-BE49-F238E27FC236}">
                <a16:creationId xmlns:a16="http://schemas.microsoft.com/office/drawing/2014/main" id="{38F115EC-5367-AD42-93BC-F1F50B0C8F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074"/>
          <a:stretch/>
        </p:blipFill>
        <p:spPr>
          <a:xfrm rot="5400000">
            <a:off x="5411884" y="2935377"/>
            <a:ext cx="2195902" cy="3565231"/>
          </a:xfrm>
          <a:prstGeom prst="rect">
            <a:avLst/>
          </a:prstGeom>
        </p:spPr>
      </p:pic>
      <p:pic>
        <p:nvPicPr>
          <p:cNvPr id="14" name="Picture 13">
            <a:extLst>
              <a:ext uri="{FF2B5EF4-FFF2-40B4-BE49-F238E27FC236}">
                <a16:creationId xmlns:a16="http://schemas.microsoft.com/office/drawing/2014/main" id="{142D1B1B-28DF-704C-AA5E-6BCEE8BBAC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333"/>
          <a:stretch/>
        </p:blipFill>
        <p:spPr>
          <a:xfrm rot="5400000">
            <a:off x="8985532" y="2926961"/>
            <a:ext cx="2179070" cy="3565231"/>
          </a:xfrm>
          <a:prstGeom prst="rect">
            <a:avLst/>
          </a:prstGeom>
        </p:spPr>
      </p:pic>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B50D3C6B-7EC4-1541-B464-E7E38246D487}"/>
                  </a:ext>
                </a:extLst>
              </p:cNvPr>
              <p:cNvSpPr/>
              <p:nvPr/>
            </p:nvSpPr>
            <p:spPr>
              <a:xfrm>
                <a:off x="488597" y="3467083"/>
                <a:ext cx="4465719" cy="1856727"/>
              </a:xfrm>
              <a:prstGeom prst="rect">
                <a:avLst/>
              </a:prstGeom>
            </p:spPr>
            <p:txBody>
              <a:bodyPr wrap="square">
                <a:spAutoFit/>
              </a:bodyPr>
              <a:lstStyle/>
              <a:p>
                <a:pPr lvl="0"/>
                <a:r>
                  <a:rPr lang="en-US" sz="1600" i="1" dirty="0">
                    <a:solidFill>
                      <a:prstClr val="black"/>
                    </a:solidFill>
                  </a:rPr>
                  <a:t>P. </a:t>
                </a:r>
                <a:r>
                  <a:rPr lang="en-US" sz="1600" i="1" dirty="0" err="1">
                    <a:solidFill>
                      <a:prstClr val="black"/>
                    </a:solidFill>
                  </a:rPr>
                  <a:t>Chatagnon</a:t>
                </a:r>
                <a:r>
                  <a:rPr lang="en-US" sz="1600" i="1" dirty="0">
                    <a:solidFill>
                      <a:prstClr val="black"/>
                    </a:solidFill>
                  </a:rPr>
                  <a:t> et al. (CLAS Collaboration), "First-time Measurement of </a:t>
                </a:r>
                <a:r>
                  <a:rPr lang="en-US" sz="1600" i="1" dirty="0" err="1">
                    <a:solidFill>
                      <a:prstClr val="black"/>
                    </a:solidFill>
                  </a:rPr>
                  <a:t>Timelike</a:t>
                </a:r>
                <a:r>
                  <a:rPr lang="en-US" sz="1600" i="1" dirty="0">
                    <a:solidFill>
                      <a:prstClr val="black"/>
                    </a:solidFill>
                  </a:rPr>
                  <a:t> Compton Scattering", </a:t>
                </a:r>
                <a:r>
                  <a:rPr lang="en-US" sz="1600" i="1" dirty="0">
                    <a:solidFill>
                      <a:prstClr val="black"/>
                    </a:solidFill>
                    <a:hlinkClick r:id="rId7"/>
                  </a:rPr>
                  <a:t>Phys. Rev. Lett. 127, 262501 (2021)</a:t>
                </a:r>
                <a:r>
                  <a:rPr lang="en-US" sz="1600" i="1" dirty="0">
                    <a:solidFill>
                      <a:prstClr val="black"/>
                    </a:solidFill>
                  </a:rPr>
                  <a:t>. </a:t>
                </a:r>
              </a:p>
              <a:p>
                <a:pPr marL="177747" indent="-177747">
                  <a:spcBef>
                    <a:spcPts val="600"/>
                  </a:spcBef>
                  <a:buFont typeface="Arial"/>
                  <a:buChar char="•"/>
                </a:pPr>
                <a:r>
                  <a:rPr lang="en-US" sz="1400" dirty="0"/>
                  <a:t>The beam helicity asymmetry,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𝑈</m:t>
                        </m:r>
                      </m:sub>
                    </m:sSub>
                    <m:r>
                      <a:rPr lang="en-US" sz="1400" i="1">
                        <a:latin typeface="Cambria Math" panose="02040503050406030204" pitchFamily="18" charset="0"/>
                        <a:ea typeface="Cambria Math" panose="02040503050406030204" pitchFamily="18" charset="0"/>
                      </a:rPr>
                      <m:t>~</m:t>
                    </m:r>
                    <m:func>
                      <m:funcPr>
                        <m:ctrlPr>
                          <a:rPr lang="en-US" sz="1400" i="1">
                            <a:latin typeface="Cambria Math" panose="02040503050406030204" pitchFamily="18" charset="0"/>
                            <a:ea typeface="Cambria Math" panose="02040503050406030204" pitchFamily="18" charset="0"/>
                          </a:rPr>
                        </m:ctrlPr>
                      </m:funcPr>
                      <m:fName>
                        <m:r>
                          <m:rPr>
                            <m:sty m:val="p"/>
                          </m:rPr>
                          <a:rPr lang="en-US" sz="1400">
                            <a:latin typeface="Cambria Math" panose="02040503050406030204" pitchFamily="18" charset="0"/>
                            <a:ea typeface="Cambria Math" panose="02040503050406030204" pitchFamily="18" charset="0"/>
                          </a:rPr>
                          <m:t>sin</m:t>
                        </m:r>
                      </m:fName>
                      <m:e>
                        <m:r>
                          <a:rPr lang="en-US" sz="1400" i="1">
                            <a:latin typeface="Cambria Math" panose="02040503050406030204" pitchFamily="18" charset="0"/>
                            <a:ea typeface="Cambria Math" panose="02040503050406030204" pitchFamily="18" charset="0"/>
                          </a:rPr>
                          <m:t>𝜑</m:t>
                        </m:r>
                        <m:r>
                          <a:rPr lang="en-US" sz="1400" i="1">
                            <a:latin typeface="Cambria Math" panose="02040503050406030204" pitchFamily="18" charset="0"/>
                            <a:ea typeface="Cambria Math" panose="02040503050406030204" pitchFamily="18" charset="0"/>
                          </a:rPr>
                          <m:t>𝐼𝑚</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𝑀</m:t>
                            </m:r>
                          </m:e>
                          <m:sup>
                            <m:r>
                              <a:rPr lang="en-US" sz="1400" i="1">
                                <a:latin typeface="Cambria Math" panose="02040503050406030204" pitchFamily="18" charset="0"/>
                                <a:ea typeface="Cambria Math" panose="02040503050406030204" pitchFamily="18" charset="0"/>
                              </a:rPr>
                              <m:t>−−</m:t>
                            </m:r>
                          </m:sup>
                        </m:sSup>
                      </m:e>
                    </m:func>
                  </m:oMath>
                </a14:m>
                <a:r>
                  <a:rPr lang="en-US" sz="1400" dirty="0"/>
                  <a:t>, probes universality of GPDs </a:t>
                </a:r>
              </a:p>
              <a:p>
                <a:pPr marL="177747" indent="-177747">
                  <a:spcBef>
                    <a:spcPts val="600"/>
                  </a:spcBef>
                  <a:buFont typeface="Arial"/>
                  <a:buChar char="•"/>
                </a:pPr>
                <a:r>
                  <a:rPr lang="en-US" sz="1400" dirty="0"/>
                  <a:t>The forward-backward asymmetry,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𝐴</m:t>
                        </m:r>
                      </m:e>
                      <m:sub>
                        <m:r>
                          <a:rPr lang="en-US" sz="1400" i="1">
                            <a:latin typeface="Cambria Math" panose="02040503050406030204" pitchFamily="18" charset="0"/>
                          </a:rPr>
                          <m:t>𝐹𝐵</m:t>
                        </m:r>
                      </m:sub>
                    </m:sSub>
                    <m:r>
                      <a:rPr lang="en-US" sz="1400" i="1">
                        <a:latin typeface="Cambria Math" panose="02040503050406030204" pitchFamily="18" charset="0"/>
                        <a:ea typeface="Cambria Math" panose="02040503050406030204" pitchFamily="18" charset="0"/>
                      </a:rPr>
                      <m:t>~</m:t>
                    </m:r>
                    <m:func>
                      <m:funcPr>
                        <m:ctrlPr>
                          <a:rPr lang="en-US" sz="1400" i="1">
                            <a:latin typeface="Cambria Math" panose="02040503050406030204" pitchFamily="18" charset="0"/>
                            <a:ea typeface="Cambria Math" panose="02040503050406030204" pitchFamily="18" charset="0"/>
                          </a:rPr>
                        </m:ctrlPr>
                      </m:funcPr>
                      <m:fName>
                        <m:r>
                          <m:rPr>
                            <m:sty m:val="p"/>
                          </m:rPr>
                          <a:rPr lang="en-US" sz="1400">
                            <a:latin typeface="Cambria Math" panose="02040503050406030204" pitchFamily="18" charset="0"/>
                            <a:ea typeface="Cambria Math" panose="02040503050406030204" pitchFamily="18" charset="0"/>
                          </a:rPr>
                          <m:t>cos</m:t>
                        </m:r>
                      </m:fName>
                      <m:e>
                        <m:r>
                          <a:rPr lang="en-US" sz="1400" i="1">
                            <a:latin typeface="Cambria Math" panose="02040503050406030204" pitchFamily="18" charset="0"/>
                            <a:ea typeface="Cambria Math" panose="02040503050406030204" pitchFamily="18" charset="0"/>
                          </a:rPr>
                          <m:t>𝜑</m:t>
                        </m:r>
                        <m:r>
                          <a:rPr lang="en-US" sz="1400" i="1">
                            <a:latin typeface="Cambria Math" panose="02040503050406030204" pitchFamily="18" charset="0"/>
                            <a:ea typeface="Cambria Math" panose="02040503050406030204" pitchFamily="18" charset="0"/>
                          </a:rPr>
                          <m:t>𝑅𝑒</m:t>
                        </m:r>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𝑀</m:t>
                            </m:r>
                          </m:e>
                          <m:sup>
                            <m:r>
                              <a:rPr lang="en-US" sz="1400" i="1">
                                <a:latin typeface="Cambria Math" panose="02040503050406030204" pitchFamily="18" charset="0"/>
                                <a:ea typeface="Cambria Math" panose="02040503050406030204" pitchFamily="18" charset="0"/>
                              </a:rPr>
                              <m:t>−−</m:t>
                            </m:r>
                          </m:sup>
                        </m:sSup>
                      </m:e>
                    </m:func>
                  </m:oMath>
                </a14:m>
                <a:r>
                  <a:rPr lang="en-US" sz="1400" dirty="0"/>
                  <a:t>, direct access to the EM FF </a:t>
                </a:r>
                <a14:m>
                  <m:oMath xmlns:m="http://schemas.openxmlformats.org/officeDocument/2006/math">
                    <m:sSup>
                      <m:sSupPr>
                        <m:ctrlPr>
                          <a:rPr lang="en-US" sz="1400" i="1">
                            <a:latin typeface="Cambria Math" panose="02040503050406030204" pitchFamily="18" charset="0"/>
                          </a:rPr>
                        </m:ctrlPr>
                      </m:sSupPr>
                      <m:e>
                        <m:r>
                          <a:rPr lang="en-US" sz="1400" i="1">
                            <a:latin typeface="Cambria Math" panose="02040503050406030204" pitchFamily="18" charset="0"/>
                          </a:rPr>
                          <m:t>𝐷</m:t>
                        </m:r>
                      </m:e>
                      <m:sup>
                        <m:r>
                          <a:rPr lang="en-US" sz="1400" i="1">
                            <a:latin typeface="Cambria Math" panose="02040503050406030204" pitchFamily="18" charset="0"/>
                          </a:rPr>
                          <m:t>𝑄</m:t>
                        </m:r>
                      </m:sup>
                    </m:sSup>
                    <m:r>
                      <a:rPr lang="en-US" sz="1400" i="1">
                        <a:latin typeface="Cambria Math" panose="02040503050406030204" pitchFamily="18" charset="0"/>
                      </a:rPr>
                      <m:t>(</m:t>
                    </m:r>
                    <m:r>
                      <a:rPr lang="en-US" sz="1400" i="1">
                        <a:latin typeface="Cambria Math" panose="02040503050406030204" pitchFamily="18" charset="0"/>
                      </a:rPr>
                      <m:t>𝑡</m:t>
                    </m:r>
                    <m:r>
                      <a:rPr lang="en-US" sz="1400" i="1">
                        <a:latin typeface="Cambria Math" panose="02040503050406030204" pitchFamily="18" charset="0"/>
                      </a:rPr>
                      <m:t>)</m:t>
                    </m:r>
                  </m:oMath>
                </a14:m>
                <a:r>
                  <a:rPr lang="en-US" sz="1400" dirty="0"/>
                  <a:t> (D-term).</a:t>
                </a:r>
              </a:p>
            </p:txBody>
          </p:sp>
        </mc:Choice>
        <mc:Fallback xmlns="">
          <p:sp>
            <p:nvSpPr>
              <p:cNvPr id="27" name="Rectangle 26">
                <a:extLst>
                  <a:ext uri="{FF2B5EF4-FFF2-40B4-BE49-F238E27FC236}">
                    <a16:creationId xmlns:a16="http://schemas.microsoft.com/office/drawing/2014/main" id="{B50D3C6B-7EC4-1541-B464-E7E38246D487}"/>
                  </a:ext>
                </a:extLst>
              </p:cNvPr>
              <p:cNvSpPr>
                <a:spLocks noRot="1" noChangeAspect="1" noMove="1" noResize="1" noEditPoints="1" noAdjustHandles="1" noChangeArrowheads="1" noChangeShapeType="1" noTextEdit="1"/>
              </p:cNvSpPr>
              <p:nvPr/>
            </p:nvSpPr>
            <p:spPr>
              <a:xfrm>
                <a:off x="488597" y="3467083"/>
                <a:ext cx="4465719" cy="1856727"/>
              </a:xfrm>
              <a:prstGeom prst="rect">
                <a:avLst/>
              </a:prstGeom>
              <a:blipFill>
                <a:blip r:embed="rId8"/>
                <a:stretch>
                  <a:fillRect l="-283" t="-680" r="-567" b="-2721"/>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6223E7B1-0747-2843-A71F-74571FD6A8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01036" y="962382"/>
            <a:ext cx="3643973" cy="2102572"/>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8EF425-CFA9-DC4D-9F2D-C8EF9ECC628F}"/>
                  </a:ext>
                </a:extLst>
              </p:cNvPr>
              <p:cNvSpPr txBox="1"/>
              <p:nvPr/>
            </p:nvSpPr>
            <p:spPr>
              <a:xfrm>
                <a:off x="5378389" y="5118185"/>
                <a:ext cx="742895" cy="30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m:t>
                      </m:r>
                      <m:r>
                        <m:rPr>
                          <m:sty m:val="p"/>
                        </m:rPr>
                        <a:rPr lang="en-US" sz="1400">
                          <a:latin typeface="Cambria Math" panose="02040503050406030204" pitchFamily="18" charset="0"/>
                          <a:ea typeface="Cambria Math" panose="02040503050406030204" pitchFamily="18" charset="0"/>
                        </a:rPr>
                        <m:t>Im</m:t>
                      </m:r>
                      <m:r>
                        <a:rPr lang="en-US" sz="1400" i="1">
                          <a:latin typeface="Cambria Math" panose="02040503050406030204" pitchFamily="18" charset="0"/>
                          <a:ea typeface="Cambria Math" panose="02040503050406030204" pitchFamily="18" charset="0"/>
                        </a:rPr>
                        <m:t>ℋ</m:t>
                      </m:r>
                    </m:oMath>
                  </m:oMathPara>
                </a14:m>
                <a:endParaRPr lang="en-US" sz="1400" dirty="0"/>
              </a:p>
            </p:txBody>
          </p:sp>
        </mc:Choice>
        <mc:Fallback xmlns="">
          <p:sp>
            <p:nvSpPr>
              <p:cNvPr id="34" name="TextBox 33">
                <a:extLst>
                  <a:ext uri="{FF2B5EF4-FFF2-40B4-BE49-F238E27FC236}">
                    <a16:creationId xmlns:a16="http://schemas.microsoft.com/office/drawing/2014/main" id="{6D8EF425-CFA9-DC4D-9F2D-C8EF9ECC628F}"/>
                  </a:ext>
                </a:extLst>
              </p:cNvPr>
              <p:cNvSpPr txBox="1">
                <a:spLocks noRot="1" noChangeAspect="1" noMove="1" noResize="1" noEditPoints="1" noAdjustHandles="1" noChangeArrowheads="1" noChangeShapeType="1" noTextEdit="1"/>
              </p:cNvSpPr>
              <p:nvPr/>
            </p:nvSpPr>
            <p:spPr>
              <a:xfrm>
                <a:off x="5378389" y="5118185"/>
                <a:ext cx="742895" cy="3076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7E4A7E6-CD39-814F-8103-F61D5A041A4D}"/>
                  </a:ext>
                </a:extLst>
              </p:cNvPr>
              <p:cNvSpPr txBox="1"/>
              <p:nvPr/>
            </p:nvSpPr>
            <p:spPr>
              <a:xfrm>
                <a:off x="8973201" y="5164338"/>
                <a:ext cx="548661" cy="215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ea typeface="Cambria Math" panose="02040503050406030204" pitchFamily="18" charset="0"/>
                        </a:rPr>
                        <m:t>~</m:t>
                      </m:r>
                      <m:r>
                        <m:rPr>
                          <m:sty m:val="p"/>
                        </m:rPr>
                        <a:rPr lang="en-US" sz="1400">
                          <a:latin typeface="Cambria Math" panose="02040503050406030204" pitchFamily="18" charset="0"/>
                          <a:ea typeface="Cambria Math" panose="02040503050406030204" pitchFamily="18" charset="0"/>
                        </a:rPr>
                        <m:t>Re</m:t>
                      </m:r>
                      <m:r>
                        <a:rPr lang="en-US" sz="1400" i="1">
                          <a:latin typeface="Cambria Math" panose="02040503050406030204" pitchFamily="18" charset="0"/>
                          <a:ea typeface="Cambria Math" panose="02040503050406030204" pitchFamily="18" charset="0"/>
                        </a:rPr>
                        <m:t>ℋ</m:t>
                      </m:r>
                    </m:oMath>
                  </m:oMathPara>
                </a14:m>
                <a:endParaRPr lang="en-US" sz="1400" dirty="0"/>
              </a:p>
            </p:txBody>
          </p:sp>
        </mc:Choice>
        <mc:Fallback xmlns="">
          <p:sp>
            <p:nvSpPr>
              <p:cNvPr id="35" name="TextBox 34">
                <a:extLst>
                  <a:ext uri="{FF2B5EF4-FFF2-40B4-BE49-F238E27FC236}">
                    <a16:creationId xmlns:a16="http://schemas.microsoft.com/office/drawing/2014/main" id="{37E4A7E6-CD39-814F-8103-F61D5A041A4D}"/>
                  </a:ext>
                </a:extLst>
              </p:cNvPr>
              <p:cNvSpPr txBox="1">
                <a:spLocks noRot="1" noChangeAspect="1" noMove="1" noResize="1" noEditPoints="1" noAdjustHandles="1" noChangeArrowheads="1" noChangeShapeType="1" noTextEdit="1"/>
              </p:cNvSpPr>
              <p:nvPr/>
            </p:nvSpPr>
            <p:spPr>
              <a:xfrm>
                <a:off x="8973201" y="5164338"/>
                <a:ext cx="548661" cy="215388"/>
              </a:xfrm>
              <a:prstGeom prst="rect">
                <a:avLst/>
              </a:prstGeom>
              <a:blipFill>
                <a:blip r:embed="rId11"/>
                <a:stretch>
                  <a:fillRect r="-2273"/>
                </a:stretch>
              </a:blipFill>
            </p:spPr>
            <p:txBody>
              <a:bodyPr/>
              <a:lstStyle/>
              <a:p>
                <a:r>
                  <a:rPr lang="en-US">
                    <a:noFill/>
                  </a:rPr>
                  <a:t> </a:t>
                </a:r>
              </a:p>
            </p:txBody>
          </p:sp>
        </mc:Fallback>
      </mc:AlternateContent>
    </p:spTree>
    <p:extLst>
      <p:ext uri="{BB962C8B-B14F-4D97-AF65-F5344CB8AC3E}">
        <p14:creationId xmlns:p14="http://schemas.microsoft.com/office/powerpoint/2010/main" val="10124839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550BA29-0727-F74D-9DA2-3EB504046986}"/>
              </a:ext>
            </a:extLst>
          </p:cNvPr>
          <p:cNvGrpSpPr/>
          <p:nvPr/>
        </p:nvGrpSpPr>
        <p:grpSpPr>
          <a:xfrm>
            <a:off x="5225616" y="37132"/>
            <a:ext cx="7186993" cy="6820869"/>
            <a:chOff x="6149517" y="2020283"/>
            <a:chExt cx="5310300" cy="4820465"/>
          </a:xfrm>
        </p:grpSpPr>
        <p:pic>
          <p:nvPicPr>
            <p:cNvPr id="19" name="Picture 18">
              <a:extLst>
                <a:ext uri="{FF2B5EF4-FFF2-40B4-BE49-F238E27FC236}">
                  <a16:creationId xmlns:a16="http://schemas.microsoft.com/office/drawing/2014/main" id="{CF26681D-7227-435A-AC8B-1EC684E687AF}"/>
                </a:ext>
              </a:extLst>
            </p:cNvPr>
            <p:cNvPicPr>
              <a:picLocks noChangeAspect="1"/>
            </p:cNvPicPr>
            <p:nvPr/>
          </p:nvPicPr>
          <p:blipFill>
            <a:blip r:embed="rId2"/>
            <a:stretch>
              <a:fillRect/>
            </a:stretch>
          </p:blipFill>
          <p:spPr>
            <a:xfrm>
              <a:off x="6149517" y="3163897"/>
              <a:ext cx="3134246" cy="3676851"/>
            </a:xfrm>
            <a:prstGeom prst="rect">
              <a:avLst/>
            </a:prstGeom>
          </p:spPr>
        </p:pic>
        <p:sp>
          <p:nvSpPr>
            <p:cNvPr id="25" name="TextBox 24">
              <a:extLst>
                <a:ext uri="{FF2B5EF4-FFF2-40B4-BE49-F238E27FC236}">
                  <a16:creationId xmlns:a16="http://schemas.microsoft.com/office/drawing/2014/main" id="{6C867F79-F2F7-44BE-8A83-2113ECE1C885}"/>
                </a:ext>
              </a:extLst>
            </p:cNvPr>
            <p:cNvSpPr txBox="1"/>
            <p:nvPr/>
          </p:nvSpPr>
          <p:spPr>
            <a:xfrm>
              <a:off x="6185940" y="2020283"/>
              <a:ext cx="5273877" cy="413274"/>
            </a:xfrm>
            <a:prstGeom prst="rect">
              <a:avLst/>
            </a:prstGeom>
            <a:noFill/>
          </p:spPr>
          <p:txBody>
            <a:bodyPr wrap="square" rtlCol="0">
              <a:spAutoFit/>
            </a:bodyPr>
            <a:lstStyle/>
            <a:p>
              <a:pPr defTabSz="914126"/>
              <a:endParaRPr lang="en-US" sz="1600" dirty="0"/>
            </a:p>
            <a:p>
              <a:pPr defTabSz="914126"/>
              <a:endParaRPr lang="en-US" sz="1600" dirty="0">
                <a:solidFill>
                  <a:srgbClr val="7030A0"/>
                </a:solidFill>
                <a:latin typeface="Calibri" panose="020F0502020204030204"/>
              </a:endParaRPr>
            </a:p>
          </p:txBody>
        </p:sp>
        <p:sp>
          <p:nvSpPr>
            <p:cNvPr id="39" name="TextBox 38">
              <a:extLst>
                <a:ext uri="{FF2B5EF4-FFF2-40B4-BE49-F238E27FC236}">
                  <a16:creationId xmlns:a16="http://schemas.microsoft.com/office/drawing/2014/main" id="{17D9F97C-436E-4BC6-B8E2-2C8579B645B3}"/>
                </a:ext>
              </a:extLst>
            </p:cNvPr>
            <p:cNvSpPr txBox="1"/>
            <p:nvPr/>
          </p:nvSpPr>
          <p:spPr>
            <a:xfrm>
              <a:off x="8422141" y="3351688"/>
              <a:ext cx="2067635" cy="413274"/>
            </a:xfrm>
            <a:prstGeom prst="rect">
              <a:avLst/>
            </a:prstGeom>
            <a:solidFill>
              <a:schemeClr val="bg1"/>
            </a:solidFill>
          </p:spPr>
          <p:txBody>
            <a:bodyPr wrap="square" rtlCol="0">
              <a:spAutoFit/>
            </a:bodyPr>
            <a:lstStyle/>
            <a:p>
              <a:pPr defTabSz="914126"/>
              <a:r>
                <a:rPr lang="en-US" sz="1600" dirty="0">
                  <a:solidFill>
                    <a:srgbClr val="000000"/>
                  </a:solidFill>
                  <a:latin typeface="Calibri" panose="020F0502020204030204"/>
                </a:rPr>
                <a:t>CD-BONN theory (magenta) explains data for p</a:t>
              </a:r>
              <a:r>
                <a:rPr lang="en-US" sz="1600" baseline="-25000" dirty="0">
                  <a:solidFill>
                    <a:srgbClr val="000000"/>
                  </a:solidFill>
                  <a:latin typeface="Calibri" panose="020F0502020204030204"/>
                </a:rPr>
                <a:t>r</a:t>
              </a:r>
              <a:r>
                <a:rPr lang="en-US" sz="1600" dirty="0">
                  <a:solidFill>
                    <a:srgbClr val="000000"/>
                  </a:solidFill>
                  <a:latin typeface="Calibri" panose="020F0502020204030204"/>
                </a:rPr>
                <a:t> &lt; 600 </a:t>
              </a:r>
            </a:p>
          </p:txBody>
        </p:sp>
        <p:sp>
          <p:nvSpPr>
            <p:cNvPr id="42" name="TextBox 41">
              <a:extLst>
                <a:ext uri="{FF2B5EF4-FFF2-40B4-BE49-F238E27FC236}">
                  <a16:creationId xmlns:a16="http://schemas.microsoft.com/office/drawing/2014/main" id="{EEF10BE4-0674-4E41-BB77-385EE1A7B616}"/>
                </a:ext>
              </a:extLst>
            </p:cNvPr>
            <p:cNvSpPr txBox="1"/>
            <p:nvPr/>
          </p:nvSpPr>
          <p:spPr>
            <a:xfrm>
              <a:off x="9091214" y="4579625"/>
              <a:ext cx="1509368" cy="1283326"/>
            </a:xfrm>
            <a:prstGeom prst="rect">
              <a:avLst/>
            </a:prstGeom>
            <a:solidFill>
              <a:schemeClr val="bg1"/>
            </a:solidFill>
          </p:spPr>
          <p:txBody>
            <a:bodyPr wrap="square" rtlCol="0">
              <a:spAutoFit/>
            </a:bodyPr>
            <a:lstStyle/>
            <a:p>
              <a:pPr defTabSz="914126"/>
              <a:r>
                <a:rPr lang="en-US" sz="1600" dirty="0">
                  <a:solidFill>
                    <a:srgbClr val="000000"/>
                  </a:solidFill>
                  <a:latin typeface="Calibri" panose="020F0502020204030204"/>
                </a:rPr>
                <a:t>CD-BONN theory  cannot explain data for p</a:t>
              </a:r>
              <a:r>
                <a:rPr lang="en-US" sz="1600" baseline="-25000" dirty="0">
                  <a:solidFill>
                    <a:srgbClr val="000000"/>
                  </a:solidFill>
                  <a:latin typeface="Calibri" panose="020F0502020204030204"/>
                </a:rPr>
                <a:t>r</a:t>
              </a:r>
              <a:r>
                <a:rPr lang="en-US" sz="1600" dirty="0">
                  <a:solidFill>
                    <a:srgbClr val="000000"/>
                  </a:solidFill>
                  <a:latin typeface="Calibri" panose="020F0502020204030204"/>
                </a:rPr>
                <a:t> &gt; 0.6 </a:t>
              </a:r>
            </a:p>
            <a:p>
              <a:pPr defTabSz="914126"/>
              <a:r>
                <a:rPr lang="en-US" sz="1600" dirty="0">
                  <a:solidFill>
                    <a:srgbClr val="000000"/>
                  </a:solidFill>
                  <a:latin typeface="Calibri" panose="020F0502020204030204"/>
                </a:rPr>
                <a:t>Need to complete experiment to explore if trend continues to  p</a:t>
              </a:r>
              <a:r>
                <a:rPr lang="en-US" sz="1600" baseline="-25000" dirty="0">
                  <a:solidFill>
                    <a:srgbClr val="000000"/>
                  </a:solidFill>
                  <a:latin typeface="Calibri" panose="020F0502020204030204"/>
                </a:rPr>
                <a:t>r</a:t>
              </a:r>
              <a:r>
                <a:rPr lang="en-US" sz="1600" dirty="0">
                  <a:solidFill>
                    <a:srgbClr val="000000"/>
                  </a:solidFill>
                  <a:latin typeface="Calibri" panose="020F0502020204030204"/>
                </a:rPr>
                <a:t> &gt; 1.1</a:t>
              </a:r>
            </a:p>
          </p:txBody>
        </p:sp>
        <p:cxnSp>
          <p:nvCxnSpPr>
            <p:cNvPr id="44" name="Straight Arrow Connector 43">
              <a:extLst>
                <a:ext uri="{FF2B5EF4-FFF2-40B4-BE49-F238E27FC236}">
                  <a16:creationId xmlns:a16="http://schemas.microsoft.com/office/drawing/2014/main" id="{5E89EFD0-40AB-4FEC-83ED-61F5FF53589B}"/>
                </a:ext>
              </a:extLst>
            </p:cNvPr>
            <p:cNvCxnSpPr>
              <a:cxnSpLocks/>
            </p:cNvCxnSpPr>
            <p:nvPr/>
          </p:nvCxnSpPr>
          <p:spPr>
            <a:xfrm flipH="1" flipV="1">
              <a:off x="8652219" y="4309739"/>
              <a:ext cx="563271" cy="26196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F6F96D2-3C7D-483B-BD3A-7424431BFE7F}"/>
                </a:ext>
              </a:extLst>
            </p:cNvPr>
            <p:cNvCxnSpPr>
              <a:cxnSpLocks/>
            </p:cNvCxnSpPr>
            <p:nvPr/>
          </p:nvCxnSpPr>
          <p:spPr>
            <a:xfrm flipH="1">
              <a:off x="8766426" y="4685293"/>
              <a:ext cx="320806" cy="71007"/>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30B4923-3C98-49A5-B192-86538933C49C}"/>
              </a:ext>
            </a:extLst>
          </p:cNvPr>
          <p:cNvSpPr>
            <a:spLocks noGrp="1"/>
          </p:cNvSpPr>
          <p:nvPr>
            <p:ph type="title"/>
          </p:nvPr>
        </p:nvSpPr>
        <p:spPr>
          <a:xfrm>
            <a:off x="234987" y="148367"/>
            <a:ext cx="11501908" cy="484748"/>
          </a:xfrm>
        </p:spPr>
        <p:txBody>
          <a:bodyPr>
            <a:noAutofit/>
          </a:bodyPr>
          <a:lstStyle/>
          <a:p>
            <a:r>
              <a:rPr lang="en-US" sz="3200" b="0" dirty="0"/>
              <a:t>New nuclear data challenge theory</a:t>
            </a:r>
          </a:p>
        </p:txBody>
      </p:sp>
      <p:sp>
        <p:nvSpPr>
          <p:cNvPr id="17" name="TextBox 16">
            <a:extLst>
              <a:ext uri="{FF2B5EF4-FFF2-40B4-BE49-F238E27FC236}">
                <a16:creationId xmlns:a16="http://schemas.microsoft.com/office/drawing/2014/main" id="{6F6F932C-5D9A-42BA-B5DC-015F4A8EB13D}"/>
              </a:ext>
            </a:extLst>
          </p:cNvPr>
          <p:cNvSpPr txBox="1"/>
          <p:nvPr/>
        </p:nvSpPr>
        <p:spPr>
          <a:xfrm>
            <a:off x="526497" y="1114638"/>
            <a:ext cx="4263093" cy="1015663"/>
          </a:xfrm>
          <a:prstGeom prst="rect">
            <a:avLst/>
          </a:prstGeom>
          <a:noFill/>
        </p:spPr>
        <p:txBody>
          <a:bodyPr wrap="square">
            <a:spAutoFit/>
          </a:bodyPr>
          <a:lstStyle/>
          <a:p>
            <a:pPr defTabSz="914126"/>
            <a:r>
              <a:rPr lang="en-US" sz="2000" b="1" dirty="0">
                <a:solidFill>
                  <a:srgbClr val="000000"/>
                </a:solidFill>
                <a:latin typeface="Calibri" panose="020F0502020204030204"/>
                <a:hlinkClick r:id="rId3"/>
              </a:rPr>
              <a:t>PRL 126</a:t>
            </a:r>
            <a:r>
              <a:rPr lang="en-US" sz="2000" b="1" dirty="0">
                <a:solidFill>
                  <a:srgbClr val="000000"/>
                </a:solidFill>
                <a:latin typeface="Calibri" panose="020F0502020204030204"/>
              </a:rPr>
              <a:t> </a:t>
            </a:r>
            <a:r>
              <a:rPr lang="en-US" sz="2000" i="1" dirty="0">
                <a:solidFill>
                  <a:srgbClr val="000000"/>
                </a:solidFill>
                <a:latin typeface="Calibri" panose="020F0502020204030204"/>
              </a:rPr>
              <a:t>”Ruling out color transparency in quasi-elastic 12C(</a:t>
            </a:r>
            <a:r>
              <a:rPr lang="en-US" sz="2000" i="1" dirty="0" err="1">
                <a:solidFill>
                  <a:srgbClr val="000000"/>
                </a:solidFill>
                <a:latin typeface="Calibri" panose="020F0502020204030204"/>
              </a:rPr>
              <a:t>e,ep</a:t>
            </a:r>
            <a:r>
              <a:rPr lang="en-US" sz="2000" i="1" dirty="0">
                <a:solidFill>
                  <a:srgbClr val="000000"/>
                </a:solidFill>
                <a:latin typeface="Calibri" panose="020F0502020204030204"/>
              </a:rPr>
              <a:t>) up to Q</a:t>
            </a:r>
            <a:r>
              <a:rPr lang="en-US" sz="2000" i="1" baseline="30000" dirty="0">
                <a:solidFill>
                  <a:srgbClr val="000000"/>
                </a:solidFill>
                <a:latin typeface="Calibri" panose="020F0502020204030204"/>
              </a:rPr>
              <a:t>2</a:t>
            </a:r>
            <a:r>
              <a:rPr lang="en-US" sz="2000" i="1" dirty="0">
                <a:solidFill>
                  <a:srgbClr val="000000"/>
                </a:solidFill>
                <a:latin typeface="Calibri" panose="020F0502020204030204"/>
              </a:rPr>
              <a:t> of 14.2 (GeV/c)2”</a:t>
            </a:r>
            <a:endParaRPr lang="en-US" sz="1600" i="1" dirty="0">
              <a:solidFill>
                <a:srgbClr val="000000"/>
              </a:solidFill>
              <a:latin typeface="Calibri" panose="020F0502020204030204"/>
            </a:endParaRPr>
          </a:p>
        </p:txBody>
      </p:sp>
      <p:sp>
        <p:nvSpPr>
          <p:cNvPr id="21" name="TextBox 20">
            <a:extLst>
              <a:ext uri="{FF2B5EF4-FFF2-40B4-BE49-F238E27FC236}">
                <a16:creationId xmlns:a16="http://schemas.microsoft.com/office/drawing/2014/main" id="{568B301A-8F9B-4E2E-9601-BAA4EF4348D5}"/>
              </a:ext>
            </a:extLst>
          </p:cNvPr>
          <p:cNvSpPr txBox="1"/>
          <p:nvPr/>
        </p:nvSpPr>
        <p:spPr>
          <a:xfrm>
            <a:off x="1598356" y="705130"/>
            <a:ext cx="7169001" cy="369332"/>
          </a:xfrm>
          <a:prstGeom prst="rect">
            <a:avLst/>
          </a:prstGeom>
          <a:noFill/>
        </p:spPr>
        <p:txBody>
          <a:bodyPr wrap="square" rtlCol="0">
            <a:spAutoFit/>
          </a:bodyPr>
          <a:lstStyle/>
          <a:p>
            <a:pPr defTabSz="914126"/>
            <a:r>
              <a:rPr lang="en-US" dirty="0">
                <a:solidFill>
                  <a:srgbClr val="000000"/>
                </a:solidFill>
                <a:latin typeface="Calibri" panose="020F0502020204030204"/>
              </a:rPr>
              <a:t>   First Phys. Rev. Letters with data using new Hall C SHMS in 12 GeV Era</a:t>
            </a:r>
          </a:p>
        </p:txBody>
      </p:sp>
      <p:sp>
        <p:nvSpPr>
          <p:cNvPr id="23" name="TextBox 22">
            <a:extLst>
              <a:ext uri="{FF2B5EF4-FFF2-40B4-BE49-F238E27FC236}">
                <a16:creationId xmlns:a16="http://schemas.microsoft.com/office/drawing/2014/main" id="{A6B55F85-DE7F-4D3C-A94F-006733AEC96F}"/>
              </a:ext>
            </a:extLst>
          </p:cNvPr>
          <p:cNvSpPr txBox="1"/>
          <p:nvPr/>
        </p:nvSpPr>
        <p:spPr>
          <a:xfrm>
            <a:off x="6065980" y="1166585"/>
            <a:ext cx="4876312" cy="1015663"/>
          </a:xfrm>
          <a:prstGeom prst="rect">
            <a:avLst/>
          </a:prstGeom>
          <a:noFill/>
        </p:spPr>
        <p:txBody>
          <a:bodyPr wrap="square">
            <a:spAutoFit/>
          </a:bodyPr>
          <a:lstStyle/>
          <a:p>
            <a:pPr defTabSz="914126"/>
            <a:r>
              <a:rPr lang="en-US" sz="2000" b="1" dirty="0">
                <a:solidFill>
                  <a:srgbClr val="000000"/>
                </a:solidFill>
                <a:latin typeface="Calibri" panose="020F0502020204030204"/>
                <a:hlinkClick r:id="rId4"/>
              </a:rPr>
              <a:t>PRL 125 </a:t>
            </a:r>
            <a:r>
              <a:rPr lang="en-US" sz="2000" i="1" dirty="0">
                <a:solidFill>
                  <a:srgbClr val="000000"/>
                </a:solidFill>
                <a:latin typeface="Calibri" panose="020F0502020204030204"/>
              </a:rPr>
              <a:t>“Probing the Deuteron at Very Large Internal Momenta”</a:t>
            </a:r>
          </a:p>
          <a:p>
            <a:pPr defTabSz="914126"/>
            <a:endParaRPr lang="en-US" sz="2000" i="1" dirty="0">
              <a:solidFill>
                <a:srgbClr val="000000"/>
              </a:solidFill>
              <a:latin typeface="Calibri" panose="020F0502020204030204"/>
            </a:endParaRPr>
          </a:p>
        </p:txBody>
      </p:sp>
      <p:grpSp>
        <p:nvGrpSpPr>
          <p:cNvPr id="3" name="Group 2">
            <a:extLst>
              <a:ext uri="{FF2B5EF4-FFF2-40B4-BE49-F238E27FC236}">
                <a16:creationId xmlns:a16="http://schemas.microsoft.com/office/drawing/2014/main" id="{132EEB23-D742-BC43-9B24-97116AA02244}"/>
              </a:ext>
            </a:extLst>
          </p:cNvPr>
          <p:cNvGrpSpPr/>
          <p:nvPr/>
        </p:nvGrpSpPr>
        <p:grpSpPr>
          <a:xfrm>
            <a:off x="307328" y="2082298"/>
            <a:ext cx="5360743" cy="4121623"/>
            <a:chOff x="1661938" y="3062459"/>
            <a:chExt cx="4783664" cy="3574954"/>
          </a:xfrm>
        </p:grpSpPr>
        <p:pic>
          <p:nvPicPr>
            <p:cNvPr id="14" name="Picture 13">
              <a:extLst>
                <a:ext uri="{FF2B5EF4-FFF2-40B4-BE49-F238E27FC236}">
                  <a16:creationId xmlns:a16="http://schemas.microsoft.com/office/drawing/2014/main" id="{043B4CCD-8075-4F46-B31C-C3A4A499CC6F}"/>
                </a:ext>
              </a:extLst>
            </p:cNvPr>
            <p:cNvPicPr>
              <a:picLocks noChangeAspect="1"/>
            </p:cNvPicPr>
            <p:nvPr/>
          </p:nvPicPr>
          <p:blipFill>
            <a:blip r:embed="rId5"/>
            <a:stretch>
              <a:fillRect/>
            </a:stretch>
          </p:blipFill>
          <p:spPr>
            <a:xfrm>
              <a:off x="1661938" y="3062459"/>
              <a:ext cx="3822627" cy="3574954"/>
            </a:xfrm>
            <a:prstGeom prst="rect">
              <a:avLst/>
            </a:prstGeom>
          </p:spPr>
        </p:pic>
        <p:sp>
          <p:nvSpPr>
            <p:cNvPr id="29" name="TextBox 28">
              <a:extLst>
                <a:ext uri="{FF2B5EF4-FFF2-40B4-BE49-F238E27FC236}">
                  <a16:creationId xmlns:a16="http://schemas.microsoft.com/office/drawing/2014/main" id="{026E2F39-F7B3-46D1-8339-4EC5595B1786}"/>
                </a:ext>
              </a:extLst>
            </p:cNvPr>
            <p:cNvSpPr txBox="1"/>
            <p:nvPr/>
          </p:nvSpPr>
          <p:spPr>
            <a:xfrm>
              <a:off x="3638478" y="3687304"/>
              <a:ext cx="2807124" cy="266955"/>
            </a:xfrm>
            <a:prstGeom prst="rect">
              <a:avLst/>
            </a:prstGeom>
            <a:solidFill>
              <a:schemeClr val="bg1"/>
            </a:solidFill>
          </p:spPr>
          <p:txBody>
            <a:bodyPr wrap="square" rtlCol="0">
              <a:spAutoFit/>
            </a:bodyPr>
            <a:lstStyle/>
            <a:p>
              <a:pPr defTabSz="914126"/>
              <a:r>
                <a:rPr lang="en-US" sz="1400" dirty="0">
                  <a:solidFill>
                    <a:srgbClr val="000000"/>
                  </a:solidFill>
                  <a:latin typeface="Calibri" panose="020F0502020204030204"/>
                </a:rPr>
                <a:t>Prediction with Color Transparency</a:t>
              </a:r>
            </a:p>
          </p:txBody>
        </p:sp>
        <p:cxnSp>
          <p:nvCxnSpPr>
            <p:cNvPr id="31" name="Straight Arrow Connector 30">
              <a:extLst>
                <a:ext uri="{FF2B5EF4-FFF2-40B4-BE49-F238E27FC236}">
                  <a16:creationId xmlns:a16="http://schemas.microsoft.com/office/drawing/2014/main" id="{3C7E22A1-4555-4E0F-9167-7180EA0AD3F2}"/>
                </a:ext>
              </a:extLst>
            </p:cNvPr>
            <p:cNvCxnSpPr>
              <a:cxnSpLocks/>
            </p:cNvCxnSpPr>
            <p:nvPr/>
          </p:nvCxnSpPr>
          <p:spPr>
            <a:xfrm>
              <a:off x="3998418" y="3924532"/>
              <a:ext cx="67143" cy="42555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F935A1C-1C82-464D-B21F-C46F1C016B95}"/>
                </a:ext>
              </a:extLst>
            </p:cNvPr>
            <p:cNvSpPr txBox="1"/>
            <p:nvPr/>
          </p:nvSpPr>
          <p:spPr>
            <a:xfrm>
              <a:off x="4143035" y="4756297"/>
              <a:ext cx="2142295" cy="453823"/>
            </a:xfrm>
            <a:prstGeom prst="rect">
              <a:avLst/>
            </a:prstGeom>
            <a:solidFill>
              <a:schemeClr val="bg1"/>
            </a:solidFill>
          </p:spPr>
          <p:txBody>
            <a:bodyPr wrap="square" rtlCol="0">
              <a:spAutoFit/>
            </a:bodyPr>
            <a:lstStyle/>
            <a:p>
              <a:pPr defTabSz="914126"/>
              <a:r>
                <a:rPr lang="en-US" sz="1400" dirty="0">
                  <a:solidFill>
                    <a:srgbClr val="000000"/>
                  </a:solidFill>
                  <a:latin typeface="Calibri" panose="020F0502020204030204"/>
                </a:rPr>
                <a:t>Data has flat dependence</a:t>
              </a:r>
            </a:p>
            <a:p>
              <a:pPr defTabSz="914126"/>
              <a:r>
                <a:rPr lang="en-US" sz="1400" b="1" dirty="0">
                  <a:solidFill>
                    <a:srgbClr val="BE1D1D"/>
                  </a:solidFill>
                  <a:latin typeface="Calibri" panose="020F0502020204030204"/>
                </a:rPr>
                <a:t>No Color Transparency !</a:t>
              </a:r>
            </a:p>
          </p:txBody>
        </p:sp>
        <p:cxnSp>
          <p:nvCxnSpPr>
            <p:cNvPr id="34" name="Straight Arrow Connector 33">
              <a:extLst>
                <a:ext uri="{FF2B5EF4-FFF2-40B4-BE49-F238E27FC236}">
                  <a16:creationId xmlns:a16="http://schemas.microsoft.com/office/drawing/2014/main" id="{EF10CD13-9795-4ED4-BF20-4CDC52F9FDE7}"/>
                </a:ext>
              </a:extLst>
            </p:cNvPr>
            <p:cNvCxnSpPr>
              <a:cxnSpLocks/>
            </p:cNvCxnSpPr>
            <p:nvPr/>
          </p:nvCxnSpPr>
          <p:spPr>
            <a:xfrm flipH="1" flipV="1">
              <a:off x="3905966" y="4756299"/>
              <a:ext cx="237069" cy="142034"/>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1E02C373-99D9-754F-8DF7-DC3BCB33233B}"/>
              </a:ext>
            </a:extLst>
          </p:cNvPr>
          <p:cNvCxnSpPr>
            <a:cxnSpLocks/>
            <a:stCxn id="39" idx="1"/>
          </p:cNvCxnSpPr>
          <p:nvPr/>
        </p:nvCxnSpPr>
        <p:spPr>
          <a:xfrm flipH="1">
            <a:off x="7779776" y="2213434"/>
            <a:ext cx="521623" cy="375055"/>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04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159D254-6D2A-49DA-90FC-C43EAFD08274}"/>
              </a:ext>
            </a:extLst>
          </p:cNvPr>
          <p:cNvSpPr txBox="1"/>
          <p:nvPr/>
        </p:nvSpPr>
        <p:spPr>
          <a:xfrm>
            <a:off x="322022" y="190491"/>
            <a:ext cx="8313494" cy="523092"/>
          </a:xfrm>
          <a:prstGeom prst="rect">
            <a:avLst/>
          </a:prstGeom>
          <a:noFill/>
        </p:spPr>
        <p:txBody>
          <a:bodyPr wrap="none" rtlCol="0">
            <a:spAutoFit/>
          </a:bodyPr>
          <a:lstStyle/>
          <a:p>
            <a:pPr defTabSz="457063"/>
            <a:r>
              <a:rPr lang="en-US" sz="2799" b="1" dirty="0">
                <a:solidFill>
                  <a:srgbClr val="FF0000"/>
                </a:solidFill>
                <a:latin typeface="Arial" panose="020B0604020202020204" pitchFamily="34" charset="0"/>
                <a:cs typeface="Arial" panose="020B0604020202020204" pitchFamily="34" charset="0"/>
              </a:rPr>
              <a:t>Searching for hidden states in photoproduction</a:t>
            </a:r>
          </a:p>
        </p:txBody>
      </p:sp>
      <p:pic>
        <p:nvPicPr>
          <p:cNvPr id="16" name="Picture 15" descr="Diagram, schematic&#10;&#10;Description automatically generated">
            <a:extLst>
              <a:ext uri="{FF2B5EF4-FFF2-40B4-BE49-F238E27FC236}">
                <a16:creationId xmlns:a16="http://schemas.microsoft.com/office/drawing/2014/main" id="{E97C5336-BFDD-48A5-B088-1599D44900E3}"/>
              </a:ext>
            </a:extLst>
          </p:cNvPr>
          <p:cNvPicPr>
            <a:picLocks noChangeAspect="1"/>
          </p:cNvPicPr>
          <p:nvPr/>
        </p:nvPicPr>
        <p:blipFill>
          <a:blip r:embed="rId2"/>
          <a:stretch>
            <a:fillRect/>
          </a:stretch>
        </p:blipFill>
        <p:spPr>
          <a:xfrm>
            <a:off x="10454812" y="741159"/>
            <a:ext cx="1646570" cy="1719428"/>
          </a:xfrm>
          <a:prstGeom prst="rect">
            <a:avLst/>
          </a:prstGeom>
        </p:spPr>
      </p:pic>
      <p:sp>
        <p:nvSpPr>
          <p:cNvPr id="20" name="TextBox 19">
            <a:extLst>
              <a:ext uri="{FF2B5EF4-FFF2-40B4-BE49-F238E27FC236}">
                <a16:creationId xmlns:a16="http://schemas.microsoft.com/office/drawing/2014/main" id="{4B178175-D848-45EB-A8D2-570A3A4FD22C}"/>
              </a:ext>
            </a:extLst>
          </p:cNvPr>
          <p:cNvSpPr txBox="1"/>
          <p:nvPr/>
        </p:nvSpPr>
        <p:spPr>
          <a:xfrm>
            <a:off x="1237349" y="672187"/>
            <a:ext cx="5285018" cy="400006"/>
          </a:xfrm>
          <a:prstGeom prst="rect">
            <a:avLst/>
          </a:prstGeom>
          <a:noFill/>
        </p:spPr>
        <p:txBody>
          <a:bodyPr wrap="square" rtlCol="0">
            <a:spAutoFit/>
          </a:bodyPr>
          <a:lstStyle/>
          <a:p>
            <a:pPr defTabSz="457063"/>
            <a:r>
              <a:rPr lang="en-US" sz="1999" b="1" dirty="0" err="1">
                <a:solidFill>
                  <a:srgbClr val="5B9BD5">
                    <a:lumMod val="50000"/>
                  </a:srgbClr>
                </a:solidFill>
                <a:latin typeface="Calibri" panose="020F0502020204030204"/>
              </a:rPr>
              <a:t>GlueX</a:t>
            </a:r>
            <a:r>
              <a:rPr lang="en-US" sz="1999" b="1" dirty="0">
                <a:solidFill>
                  <a:srgbClr val="5B9BD5">
                    <a:lumMod val="50000"/>
                  </a:srgbClr>
                </a:solidFill>
                <a:latin typeface="Calibri" panose="020F0502020204030204"/>
              </a:rPr>
              <a:t>: Meson Spectroscopy</a:t>
            </a:r>
          </a:p>
        </p:txBody>
      </p:sp>
      <p:sp>
        <p:nvSpPr>
          <p:cNvPr id="23" name="TextBox 22">
            <a:extLst>
              <a:ext uri="{FF2B5EF4-FFF2-40B4-BE49-F238E27FC236}">
                <a16:creationId xmlns:a16="http://schemas.microsoft.com/office/drawing/2014/main" id="{7456CA14-FE89-45D3-B7C6-EBF7B70D8929}"/>
              </a:ext>
            </a:extLst>
          </p:cNvPr>
          <p:cNvSpPr txBox="1"/>
          <p:nvPr/>
        </p:nvSpPr>
        <p:spPr>
          <a:xfrm>
            <a:off x="212768" y="1038257"/>
            <a:ext cx="8969493" cy="1323094"/>
          </a:xfrm>
          <a:prstGeom prst="rect">
            <a:avLst/>
          </a:prstGeom>
          <a:noFill/>
        </p:spPr>
        <p:txBody>
          <a:bodyPr wrap="square" rtlCol="0">
            <a:spAutoFit/>
          </a:bodyPr>
          <a:lstStyle/>
          <a:p>
            <a:pPr marL="285664" indent="-285664" defTabSz="457063">
              <a:buFont typeface="Arial" panose="020B0604020202020204" pitchFamily="34" charset="0"/>
              <a:buChar char="•"/>
            </a:pPr>
            <a:r>
              <a:rPr lang="en-US" sz="1999" dirty="0">
                <a:solidFill>
                  <a:prstClr val="black"/>
                </a:solidFill>
                <a:latin typeface="Calibri" panose="020F0502020204030204"/>
                <a:sym typeface="Symbol" panose="05050102010706020507" pitchFamily="18" charset="2"/>
              </a:rPr>
              <a:t>Understand production mechanisms: </a:t>
            </a:r>
            <a:r>
              <a:rPr lang="en-US" sz="1999" dirty="0">
                <a:solidFill>
                  <a:srgbClr val="C00000"/>
                </a:solidFill>
                <a:latin typeface="Calibri" panose="020F0502020204030204"/>
                <a:sym typeface="Symbol" panose="05050102010706020507" pitchFamily="18" charset="2"/>
              </a:rPr>
              <a:t>Natural </a:t>
            </a:r>
            <a:r>
              <a:rPr lang="en-US" sz="1999" dirty="0">
                <a:solidFill>
                  <a:srgbClr val="A5A5A5">
                    <a:lumMod val="75000"/>
                  </a:srgbClr>
                </a:solidFill>
                <a:latin typeface="Calibri" panose="020F0502020204030204"/>
                <a:cs typeface="Calibri" panose="020F0502020204030204" pitchFamily="34" charset="0"/>
              </a:rPr>
              <a:t>J</a:t>
            </a:r>
            <a:r>
              <a:rPr lang="en-US" sz="1999" baseline="30000" dirty="0">
                <a:solidFill>
                  <a:srgbClr val="A5A5A5">
                    <a:lumMod val="75000"/>
                  </a:srgbClr>
                </a:solidFill>
                <a:latin typeface="Calibri" panose="020F0502020204030204"/>
                <a:cs typeface="Calibri" panose="020F0502020204030204" pitchFamily="34" charset="0"/>
              </a:rPr>
              <a:t>P</a:t>
            </a:r>
            <a:r>
              <a:rPr lang="en-US" sz="1999" dirty="0">
                <a:solidFill>
                  <a:srgbClr val="A5A5A5">
                    <a:lumMod val="75000"/>
                  </a:srgbClr>
                </a:solidFill>
                <a:latin typeface="Calibri" panose="020F0502020204030204"/>
                <a:cs typeface="Calibri" panose="020F0502020204030204" pitchFamily="34" charset="0"/>
              </a:rPr>
              <a:t>=0</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1</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2</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a:t>
            </a:r>
            <a:r>
              <a:rPr lang="en-US" sz="1999" dirty="0">
                <a:solidFill>
                  <a:prstClr val="black"/>
                </a:solidFill>
                <a:latin typeface="Calibri" panose="020F0502020204030204"/>
                <a:sym typeface="Symbol" panose="05050102010706020507" pitchFamily="18" charset="2"/>
              </a:rPr>
              <a:t>and </a:t>
            </a:r>
            <a:r>
              <a:rPr lang="en-US" sz="1999" dirty="0">
                <a:solidFill>
                  <a:srgbClr val="C00000"/>
                </a:solidFill>
                <a:latin typeface="Calibri" panose="020F0502020204030204"/>
                <a:sym typeface="Symbol" panose="05050102010706020507" pitchFamily="18" charset="2"/>
              </a:rPr>
              <a:t>unnatural</a:t>
            </a:r>
            <a:r>
              <a:rPr lang="en-US" sz="1999" dirty="0">
                <a:solidFill>
                  <a:prstClr val="black"/>
                </a:solidFill>
                <a:latin typeface="Calibri" panose="020F0502020204030204"/>
                <a:sym typeface="Symbol" panose="05050102010706020507" pitchFamily="18" charset="2"/>
              </a:rPr>
              <a:t> </a:t>
            </a:r>
            <a:r>
              <a:rPr lang="en-US" sz="1999" dirty="0">
                <a:solidFill>
                  <a:srgbClr val="A5A5A5">
                    <a:lumMod val="75000"/>
                  </a:srgbClr>
                </a:solidFill>
                <a:latin typeface="Calibri" panose="020F0502020204030204"/>
                <a:cs typeface="Calibri" panose="020F0502020204030204" pitchFamily="34" charset="0"/>
              </a:rPr>
              <a:t>J</a:t>
            </a:r>
            <a:r>
              <a:rPr lang="en-US" sz="1999" baseline="30000" dirty="0">
                <a:solidFill>
                  <a:srgbClr val="A5A5A5">
                    <a:lumMod val="75000"/>
                  </a:srgbClr>
                </a:solidFill>
                <a:latin typeface="Calibri" panose="020F0502020204030204"/>
                <a:cs typeface="Calibri" panose="020F0502020204030204" pitchFamily="34" charset="0"/>
              </a:rPr>
              <a:t>P</a:t>
            </a:r>
            <a:r>
              <a:rPr lang="en-US" sz="1999" dirty="0">
                <a:solidFill>
                  <a:srgbClr val="A5A5A5">
                    <a:lumMod val="75000"/>
                  </a:srgbClr>
                </a:solidFill>
                <a:latin typeface="Calibri" panose="020F0502020204030204"/>
                <a:cs typeface="Calibri" panose="020F0502020204030204" pitchFamily="34" charset="0"/>
              </a:rPr>
              <a:t>=0</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1</a:t>
            </a:r>
            <a:r>
              <a:rPr lang="en-US" sz="1999" baseline="30000" dirty="0">
                <a:solidFill>
                  <a:srgbClr val="A5A5A5">
                    <a:lumMod val="75000"/>
                  </a:srgbClr>
                </a:solidFill>
                <a:latin typeface="Calibri" panose="020F0502020204030204"/>
                <a:cs typeface="Calibri" panose="020F0502020204030204" pitchFamily="34" charset="0"/>
              </a:rPr>
              <a:t>+</a:t>
            </a:r>
            <a:r>
              <a:rPr lang="en-US" sz="1999" dirty="0">
                <a:solidFill>
                  <a:srgbClr val="A5A5A5">
                    <a:lumMod val="75000"/>
                  </a:srgbClr>
                </a:solidFill>
                <a:latin typeface="Calibri" panose="020F0502020204030204"/>
                <a:cs typeface="Calibri" panose="020F0502020204030204" pitchFamily="34" charset="0"/>
              </a:rPr>
              <a:t>, 2</a:t>
            </a:r>
            <a:r>
              <a:rPr lang="en-US" sz="1999" baseline="30000" dirty="0">
                <a:solidFill>
                  <a:srgbClr val="A5A5A5">
                    <a:lumMod val="75000"/>
                  </a:srgbClr>
                </a:solidFill>
                <a:latin typeface="Calibri" panose="020F0502020204030204"/>
                <a:cs typeface="Calibri" panose="020F0502020204030204" pitchFamily="34" charset="0"/>
              </a:rPr>
              <a:t>- </a:t>
            </a:r>
            <a:r>
              <a:rPr lang="en-US" sz="1999" dirty="0">
                <a:solidFill>
                  <a:prstClr val="black"/>
                </a:solidFill>
                <a:latin typeface="Calibri" panose="020F0502020204030204"/>
                <a:sym typeface="Symbol" panose="05050102010706020507" pitchFamily="18" charset="2"/>
              </a:rPr>
              <a:t>exchanges: measure the beam asymmetry  using linearly polarized beam     6 PRC papers   </a:t>
            </a:r>
          </a:p>
          <a:p>
            <a:pPr marL="285664" indent="-285664" defTabSz="457063">
              <a:buFont typeface="Arial" panose="020B0604020202020204" pitchFamily="34" charset="0"/>
              <a:buChar char="•"/>
            </a:pPr>
            <a:r>
              <a:rPr lang="en-US" altLang="en-US" sz="1999" dirty="0">
                <a:solidFill>
                  <a:prstClr val="black"/>
                </a:solidFill>
                <a:latin typeface="Calibri" panose="020F0502020204030204"/>
                <a:sym typeface="Symbol" panose="05050102010706020507" pitchFamily="18" charset="2"/>
              </a:rPr>
              <a:t>Spin Density Matrix Element (SDME) measurements</a:t>
            </a:r>
            <a:endParaRPr lang="en-US" altLang="en-US" sz="1999" dirty="0">
              <a:solidFill>
                <a:prstClr val="black"/>
              </a:solidFill>
              <a:latin typeface="Calibri" panose="020F0502020204030204"/>
            </a:endParaRPr>
          </a:p>
        </p:txBody>
      </p:sp>
      <p:pic>
        <p:nvPicPr>
          <p:cNvPr id="24" name="Picture 23">
            <a:extLst>
              <a:ext uri="{FF2B5EF4-FFF2-40B4-BE49-F238E27FC236}">
                <a16:creationId xmlns:a16="http://schemas.microsoft.com/office/drawing/2014/main" id="{3D4A4AE2-E1B5-4833-87B6-A7D2C8A3169D}"/>
              </a:ext>
            </a:extLst>
          </p:cNvPr>
          <p:cNvPicPr>
            <a:picLocks noChangeAspect="1"/>
          </p:cNvPicPr>
          <p:nvPr/>
        </p:nvPicPr>
        <p:blipFill>
          <a:blip r:embed="rId3"/>
          <a:stretch>
            <a:fillRect/>
          </a:stretch>
        </p:blipFill>
        <p:spPr>
          <a:xfrm>
            <a:off x="8916320" y="1113935"/>
            <a:ext cx="1250718" cy="496609"/>
          </a:xfrm>
          <a:prstGeom prst="rect">
            <a:avLst/>
          </a:prstGeom>
        </p:spPr>
      </p:pic>
      <p:cxnSp>
        <p:nvCxnSpPr>
          <p:cNvPr id="26" name="Straight Arrow Connector 25">
            <a:extLst>
              <a:ext uri="{FF2B5EF4-FFF2-40B4-BE49-F238E27FC236}">
                <a16:creationId xmlns:a16="http://schemas.microsoft.com/office/drawing/2014/main" id="{F0B8C7E7-9191-4695-8B44-4B905C387114}"/>
              </a:ext>
            </a:extLst>
          </p:cNvPr>
          <p:cNvCxnSpPr>
            <a:cxnSpLocks/>
          </p:cNvCxnSpPr>
          <p:nvPr/>
        </p:nvCxnSpPr>
        <p:spPr>
          <a:xfrm>
            <a:off x="8313331" y="1351098"/>
            <a:ext cx="2600342" cy="470538"/>
          </a:xfrm>
          <a:prstGeom prst="straightConnector1">
            <a:avLst/>
          </a:prstGeom>
          <a:ln w="22225">
            <a:solidFill>
              <a:srgbClr val="C00000"/>
            </a:solidFill>
            <a:headEnd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0D0CCCD-E1E8-45F5-A0AA-03D7747E4B76}"/>
              </a:ext>
            </a:extLst>
          </p:cNvPr>
          <p:cNvGrpSpPr/>
          <p:nvPr/>
        </p:nvGrpSpPr>
        <p:grpSpPr>
          <a:xfrm>
            <a:off x="132327" y="2268500"/>
            <a:ext cx="3487138" cy="2679987"/>
            <a:chOff x="264815" y="4177315"/>
            <a:chExt cx="3488046" cy="2680685"/>
          </a:xfrm>
        </p:grpSpPr>
        <p:pic>
          <p:nvPicPr>
            <p:cNvPr id="30" name="Picture 29" descr="Chart, histogram&#10;&#10;Description automatically generated">
              <a:extLst>
                <a:ext uri="{FF2B5EF4-FFF2-40B4-BE49-F238E27FC236}">
                  <a16:creationId xmlns:a16="http://schemas.microsoft.com/office/drawing/2014/main" id="{150C7150-CEE8-47E0-AAE7-0D17C96AAAD9}"/>
                </a:ext>
              </a:extLst>
            </p:cNvPr>
            <p:cNvPicPr>
              <a:picLocks noChangeAspect="1"/>
            </p:cNvPicPr>
            <p:nvPr/>
          </p:nvPicPr>
          <p:blipFill>
            <a:blip r:embed="rId4"/>
            <a:stretch>
              <a:fillRect/>
            </a:stretch>
          </p:blipFill>
          <p:spPr>
            <a:xfrm>
              <a:off x="264815" y="4278299"/>
              <a:ext cx="3488046" cy="2579701"/>
            </a:xfrm>
            <a:prstGeom prst="rect">
              <a:avLst/>
            </a:prstGeom>
          </p:spPr>
        </p:pic>
        <p:sp>
          <p:nvSpPr>
            <p:cNvPr id="31" name="ɣ p → p + π0 η…">
              <a:extLst>
                <a:ext uri="{FF2B5EF4-FFF2-40B4-BE49-F238E27FC236}">
                  <a16:creationId xmlns:a16="http://schemas.microsoft.com/office/drawing/2014/main" id="{F86DEB05-9203-4BA0-92EA-9B967EEB4D21}"/>
                </a:ext>
              </a:extLst>
            </p:cNvPr>
            <p:cNvSpPr txBox="1"/>
            <p:nvPr/>
          </p:nvSpPr>
          <p:spPr>
            <a:xfrm>
              <a:off x="2329376" y="6235425"/>
              <a:ext cx="1222812" cy="293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p</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endParaRPr sz="1600" b="1" dirty="0">
                <a:solidFill>
                  <a:srgbClr val="5B9BD5"/>
                </a:solidFill>
                <a:latin typeface="Helvetica"/>
                <a:sym typeface="Helvetica"/>
              </a:endParaRPr>
            </a:p>
          </p:txBody>
        </p:sp>
        <p:sp>
          <p:nvSpPr>
            <p:cNvPr id="32" name="TextBox 31">
              <a:extLst>
                <a:ext uri="{FF2B5EF4-FFF2-40B4-BE49-F238E27FC236}">
                  <a16:creationId xmlns:a16="http://schemas.microsoft.com/office/drawing/2014/main" id="{F76122F2-8095-4C43-8368-22051E00E58F}"/>
                </a:ext>
              </a:extLst>
            </p:cNvPr>
            <p:cNvSpPr txBox="1"/>
            <p:nvPr/>
          </p:nvSpPr>
          <p:spPr>
            <a:xfrm>
              <a:off x="852467" y="4177315"/>
              <a:ext cx="2838341" cy="307777"/>
            </a:xfrm>
            <a:prstGeom prst="rect">
              <a:avLst/>
            </a:prstGeom>
            <a:noFill/>
          </p:spPr>
          <p:txBody>
            <a:bodyPr wrap="none" rtlCol="0">
              <a:spAutoFit/>
            </a:bodyPr>
            <a:lstStyle/>
            <a:p>
              <a:pPr defTabSz="457063"/>
              <a:r>
                <a:rPr lang="en-US" sz="1400" b="1" i="1" dirty="0">
                  <a:solidFill>
                    <a:srgbClr val="0070C0"/>
                  </a:solidFill>
                  <a:latin typeface="Calibri" panose="020F0502020204030204"/>
                </a:rPr>
                <a:t>PRC 103, L02201 (2021) asymmetry</a:t>
              </a:r>
              <a:r>
                <a:rPr lang="en-US" sz="1400" b="1" i="1" dirty="0">
                  <a:solidFill>
                    <a:prstClr val="black"/>
                  </a:solidFill>
                  <a:latin typeface="Calibri" panose="020F0502020204030204"/>
                </a:rPr>
                <a:t> </a:t>
              </a:r>
              <a:endParaRPr lang="en-US" sz="1400" b="1" i="1" dirty="0">
                <a:solidFill>
                  <a:prstClr val="black"/>
                </a:solidFill>
                <a:latin typeface="Symbol" pitchFamily="2" charset="2"/>
              </a:endParaRPr>
            </a:p>
          </p:txBody>
        </p:sp>
        <p:sp>
          <p:nvSpPr>
            <p:cNvPr id="33" name="TextBox 32">
              <a:extLst>
                <a:ext uri="{FF2B5EF4-FFF2-40B4-BE49-F238E27FC236}">
                  <a16:creationId xmlns:a16="http://schemas.microsoft.com/office/drawing/2014/main" id="{BC932090-EAE0-4051-BEF1-72E8CD918C76}"/>
                </a:ext>
              </a:extLst>
            </p:cNvPr>
            <p:cNvSpPr txBox="1"/>
            <p:nvPr/>
          </p:nvSpPr>
          <p:spPr>
            <a:xfrm>
              <a:off x="2358850" y="5153466"/>
              <a:ext cx="813043" cy="338554"/>
            </a:xfrm>
            <a:prstGeom prst="rect">
              <a:avLst/>
            </a:prstGeom>
            <a:noFill/>
          </p:spPr>
          <p:txBody>
            <a:bodyPr wrap="none" rtlCol="0">
              <a:spAutoFit/>
            </a:bodyPr>
            <a:lstStyle/>
            <a:p>
              <a:pPr defTabSz="457063"/>
              <a:r>
                <a:rPr lang="en-US" sz="1600" b="1" i="1" dirty="0">
                  <a:solidFill>
                    <a:srgbClr val="C00000"/>
                  </a:solidFill>
                  <a:latin typeface="Calibri" panose="020F0502020204030204"/>
                </a:rPr>
                <a:t>natural</a:t>
              </a:r>
            </a:p>
          </p:txBody>
        </p:sp>
        <p:sp>
          <p:nvSpPr>
            <p:cNvPr id="34" name="TextBox 33">
              <a:extLst>
                <a:ext uri="{FF2B5EF4-FFF2-40B4-BE49-F238E27FC236}">
                  <a16:creationId xmlns:a16="http://schemas.microsoft.com/office/drawing/2014/main" id="{F17434DF-327E-4585-917A-30D8DF9E4D88}"/>
                </a:ext>
              </a:extLst>
            </p:cNvPr>
            <p:cNvSpPr txBox="1"/>
            <p:nvPr/>
          </p:nvSpPr>
          <p:spPr>
            <a:xfrm>
              <a:off x="645122" y="5190981"/>
              <a:ext cx="1031051" cy="338554"/>
            </a:xfrm>
            <a:prstGeom prst="rect">
              <a:avLst/>
            </a:prstGeom>
            <a:noFill/>
          </p:spPr>
          <p:txBody>
            <a:bodyPr wrap="none" rtlCol="0">
              <a:spAutoFit/>
            </a:bodyPr>
            <a:lstStyle/>
            <a:p>
              <a:pPr defTabSz="457063"/>
              <a:r>
                <a:rPr lang="en-US" sz="1600" b="1" i="1" dirty="0">
                  <a:solidFill>
                    <a:srgbClr val="C00000"/>
                  </a:solidFill>
                  <a:latin typeface="Calibri" panose="020F0502020204030204"/>
                </a:rPr>
                <a:t>unnatural</a:t>
              </a:r>
            </a:p>
          </p:txBody>
        </p:sp>
      </p:grpSp>
      <p:grpSp>
        <p:nvGrpSpPr>
          <p:cNvPr id="35" name="Group 34">
            <a:extLst>
              <a:ext uri="{FF2B5EF4-FFF2-40B4-BE49-F238E27FC236}">
                <a16:creationId xmlns:a16="http://schemas.microsoft.com/office/drawing/2014/main" id="{77519127-0045-4D02-95BA-87DCC18F08F5}"/>
              </a:ext>
            </a:extLst>
          </p:cNvPr>
          <p:cNvGrpSpPr/>
          <p:nvPr/>
        </p:nvGrpSpPr>
        <p:grpSpPr>
          <a:xfrm>
            <a:off x="3745536" y="2261748"/>
            <a:ext cx="3138383" cy="2439381"/>
            <a:chOff x="7814605" y="4184068"/>
            <a:chExt cx="3139201" cy="2440016"/>
          </a:xfrm>
        </p:grpSpPr>
        <p:pic>
          <p:nvPicPr>
            <p:cNvPr id="36" name="Picture 35">
              <a:extLst>
                <a:ext uri="{FF2B5EF4-FFF2-40B4-BE49-F238E27FC236}">
                  <a16:creationId xmlns:a16="http://schemas.microsoft.com/office/drawing/2014/main" id="{6A56FE0B-EC00-49EB-B9EC-26D5CD3E9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605" y="4485092"/>
              <a:ext cx="3013099" cy="2138992"/>
            </a:xfrm>
            <a:prstGeom prst="rect">
              <a:avLst/>
            </a:prstGeom>
          </p:spPr>
        </p:pic>
        <p:sp>
          <p:nvSpPr>
            <p:cNvPr id="37" name="TextBox 36">
              <a:extLst>
                <a:ext uri="{FF2B5EF4-FFF2-40B4-BE49-F238E27FC236}">
                  <a16:creationId xmlns:a16="http://schemas.microsoft.com/office/drawing/2014/main" id="{1AD8337D-E460-4AC2-963A-5191289A8CA2}"/>
                </a:ext>
              </a:extLst>
            </p:cNvPr>
            <p:cNvSpPr txBox="1"/>
            <p:nvPr/>
          </p:nvSpPr>
          <p:spPr>
            <a:xfrm>
              <a:off x="7879660" y="4184068"/>
              <a:ext cx="3074146" cy="307777"/>
            </a:xfrm>
            <a:prstGeom prst="rect">
              <a:avLst/>
            </a:prstGeom>
            <a:noFill/>
          </p:spPr>
          <p:txBody>
            <a:bodyPr wrap="square" rtlCol="0">
              <a:spAutoFit/>
            </a:bodyPr>
            <a:lstStyle/>
            <a:p>
              <a:pPr defTabSz="457063"/>
              <a:r>
                <a:rPr lang="en-US" sz="1400" b="1" i="1" dirty="0">
                  <a:solidFill>
                    <a:srgbClr val="0070C0"/>
                  </a:solidFill>
                  <a:latin typeface="Calibri" panose="020F0502020204030204"/>
                </a:rPr>
                <a:t>PRC 105, 035201 (2022) SDME, </a:t>
              </a:r>
              <a:r>
                <a:rPr lang="en-US" sz="1400" b="1" i="1" dirty="0" err="1">
                  <a:solidFill>
                    <a:srgbClr val="0070C0"/>
                  </a:solidFill>
                  <a:latin typeface="Calibri" panose="020F0502020204030204"/>
                </a:rPr>
                <a:t>asymm</a:t>
              </a:r>
              <a:r>
                <a:rPr lang="en-US" sz="1400" b="1" i="1" dirty="0">
                  <a:solidFill>
                    <a:srgbClr val="0070C0"/>
                  </a:solidFill>
                  <a:latin typeface="Calibri" panose="020F0502020204030204"/>
                </a:rPr>
                <a:t>. </a:t>
              </a:r>
              <a:r>
                <a:rPr lang="en-US" sz="1400" b="1" i="1" dirty="0">
                  <a:solidFill>
                    <a:prstClr val="black"/>
                  </a:solidFill>
                  <a:latin typeface="Calibri" panose="020F0502020204030204"/>
                </a:rPr>
                <a:t> </a:t>
              </a:r>
              <a:endParaRPr lang="en-US" sz="1400" b="1" i="1" dirty="0">
                <a:solidFill>
                  <a:prstClr val="black"/>
                </a:solidFill>
                <a:latin typeface="Symbol" pitchFamily="2" charset="2"/>
              </a:endParaRPr>
            </a:p>
          </p:txBody>
        </p:sp>
        <p:sp>
          <p:nvSpPr>
            <p:cNvPr id="38" name="ɣ p → p + π0 η…">
              <a:extLst>
                <a:ext uri="{FF2B5EF4-FFF2-40B4-BE49-F238E27FC236}">
                  <a16:creationId xmlns:a16="http://schemas.microsoft.com/office/drawing/2014/main" id="{03E91C92-B24C-4684-B4B0-FC3AB91264F2}"/>
                </a:ext>
              </a:extLst>
            </p:cNvPr>
            <p:cNvSpPr txBox="1"/>
            <p:nvPr/>
          </p:nvSpPr>
          <p:spPr>
            <a:xfrm>
              <a:off x="8548030" y="5198285"/>
              <a:ext cx="1542833" cy="293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dirty="0" err="1">
                  <a:solidFill>
                    <a:srgbClr val="5B9BD5"/>
                  </a:solidFill>
                  <a:latin typeface="Helvetica"/>
                  <a:sym typeface="Symbol" panose="05050102010706020507" pitchFamily="18" charset="2"/>
                </a:rPr>
                <a:t>pK</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(1520</a:t>
              </a:r>
              <a:r>
                <a:rPr lang="en-US" sz="1600" b="1" baseline="30000" dirty="0">
                  <a:solidFill>
                    <a:srgbClr val="5B9BD5"/>
                  </a:solidFill>
                  <a:latin typeface="Helvetica"/>
                  <a:sym typeface="Symbol" panose="05050102010706020507" pitchFamily="18" charset="2"/>
                </a:rPr>
                <a:t>)</a:t>
              </a:r>
              <a:endParaRPr sz="1600" b="1" dirty="0">
                <a:solidFill>
                  <a:srgbClr val="5B9BD5"/>
                </a:solidFill>
                <a:latin typeface="Helvetica"/>
                <a:sym typeface="Helvetica"/>
              </a:endParaRPr>
            </a:p>
          </p:txBody>
        </p:sp>
      </p:grpSp>
      <p:pic>
        <p:nvPicPr>
          <p:cNvPr id="9" name="Picture 8">
            <a:extLst>
              <a:ext uri="{FF2B5EF4-FFF2-40B4-BE49-F238E27FC236}">
                <a16:creationId xmlns:a16="http://schemas.microsoft.com/office/drawing/2014/main" id="{3239F557-FA27-45DB-B7EC-C3EE6BE691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526" y="2576197"/>
            <a:ext cx="3990001" cy="2232815"/>
          </a:xfrm>
          <a:prstGeom prst="rect">
            <a:avLst/>
          </a:prstGeom>
        </p:spPr>
      </p:pic>
      <p:sp>
        <p:nvSpPr>
          <p:cNvPr id="39" name="TextBox 38">
            <a:extLst>
              <a:ext uri="{FF2B5EF4-FFF2-40B4-BE49-F238E27FC236}">
                <a16:creationId xmlns:a16="http://schemas.microsoft.com/office/drawing/2014/main" id="{32F9356D-AD43-4B05-8641-FDE08D067D87}"/>
              </a:ext>
            </a:extLst>
          </p:cNvPr>
          <p:cNvSpPr txBox="1"/>
          <p:nvPr/>
        </p:nvSpPr>
        <p:spPr>
          <a:xfrm>
            <a:off x="7396282" y="2283107"/>
            <a:ext cx="2878821" cy="307697"/>
          </a:xfrm>
          <a:prstGeom prst="rect">
            <a:avLst/>
          </a:prstGeom>
          <a:noFill/>
        </p:spPr>
        <p:txBody>
          <a:bodyPr wrap="none" rtlCol="0">
            <a:spAutoFit/>
          </a:bodyPr>
          <a:lstStyle/>
          <a:p>
            <a:pPr defTabSz="457063"/>
            <a:r>
              <a:rPr lang="en-US" sz="1400" b="1" i="1" dirty="0">
                <a:solidFill>
                  <a:srgbClr val="0070C0"/>
                </a:solidFill>
                <a:latin typeface="Calibri" panose="020F0502020204030204"/>
              </a:rPr>
              <a:t>2109.13439 (2021) search for axion </a:t>
            </a:r>
            <a:r>
              <a:rPr lang="en-US" sz="1400" b="1" i="1" dirty="0">
                <a:solidFill>
                  <a:prstClr val="black"/>
                </a:solidFill>
                <a:latin typeface="Calibri" panose="020F0502020204030204"/>
              </a:rPr>
              <a:t> </a:t>
            </a:r>
            <a:endParaRPr lang="en-US" sz="1400" b="1" i="1" dirty="0">
              <a:solidFill>
                <a:prstClr val="black"/>
              </a:solidFill>
              <a:latin typeface="Symbol" pitchFamily="2" charset="2"/>
            </a:endParaRPr>
          </a:p>
        </p:txBody>
      </p:sp>
      <p:sp>
        <p:nvSpPr>
          <p:cNvPr id="40" name="ɣ p → p + π0 η…">
            <a:extLst>
              <a:ext uri="{FF2B5EF4-FFF2-40B4-BE49-F238E27FC236}">
                <a16:creationId xmlns:a16="http://schemas.microsoft.com/office/drawing/2014/main" id="{B48FF1E1-8A54-47EC-BFB0-CC87D3CB35E9}"/>
              </a:ext>
            </a:extLst>
          </p:cNvPr>
          <p:cNvSpPr txBox="1"/>
          <p:nvPr/>
        </p:nvSpPr>
        <p:spPr>
          <a:xfrm>
            <a:off x="10809130" y="3299324"/>
            <a:ext cx="1222494" cy="51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dirty="0" err="1">
                <a:solidFill>
                  <a:srgbClr val="5B9BD5"/>
                </a:solidFill>
                <a:latin typeface="Helvetica"/>
                <a:sym typeface="Symbol" panose="05050102010706020507" pitchFamily="18" charset="2"/>
              </a:rPr>
              <a:t>pp</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a:t>
            </a:r>
          </a:p>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dirty="0" err="1">
                <a:solidFill>
                  <a:srgbClr val="5B9BD5"/>
                </a:solidFill>
                <a:latin typeface="Helvetica"/>
                <a:sym typeface="Symbol" panose="05050102010706020507" pitchFamily="18" charset="2"/>
              </a:rPr>
              <a:t>pp</a:t>
            </a:r>
            <a:r>
              <a:rPr lang="en-US" sz="1600" b="1" dirty="0">
                <a:solidFill>
                  <a:srgbClr val="5B9BD5"/>
                </a:solidFill>
                <a:latin typeface="Helvetica"/>
                <a:sym typeface="Symbol" panose="05050102010706020507" pitchFamily="18" charset="2"/>
              </a:rPr>
              <a:t></a:t>
            </a:r>
            <a:endParaRPr lang="en-US" sz="1600" b="1" baseline="30000" dirty="0">
              <a:solidFill>
                <a:srgbClr val="5B9BD5"/>
              </a:solidFill>
              <a:latin typeface="Helvetica"/>
              <a:sym typeface="Symbol" panose="05050102010706020507" pitchFamily="18" charset="2"/>
            </a:endParaRPr>
          </a:p>
        </p:txBody>
      </p:sp>
      <p:sp>
        <p:nvSpPr>
          <p:cNvPr id="41" name="ɣ p → p + π0 η…">
            <a:extLst>
              <a:ext uri="{FF2B5EF4-FFF2-40B4-BE49-F238E27FC236}">
                <a16:creationId xmlns:a16="http://schemas.microsoft.com/office/drawing/2014/main" id="{EFA58199-3311-4C48-B043-4B7B9C1B7D58}"/>
              </a:ext>
            </a:extLst>
          </p:cNvPr>
          <p:cNvSpPr txBox="1"/>
          <p:nvPr/>
        </p:nvSpPr>
        <p:spPr>
          <a:xfrm>
            <a:off x="10779945" y="2845445"/>
            <a:ext cx="1222494" cy="219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endParaRPr lang="en-US" sz="1600" b="1" baseline="30000" dirty="0">
              <a:solidFill>
                <a:srgbClr val="5B9BD5"/>
              </a:solidFill>
              <a:latin typeface="Helvetica"/>
              <a:sym typeface="Symbol" panose="05050102010706020507" pitchFamily="18" charset="2"/>
            </a:endParaRPr>
          </a:p>
        </p:txBody>
      </p:sp>
      <p:sp>
        <p:nvSpPr>
          <p:cNvPr id="43" name="ɣ p → p + π0 η…">
            <a:extLst>
              <a:ext uri="{FF2B5EF4-FFF2-40B4-BE49-F238E27FC236}">
                <a16:creationId xmlns:a16="http://schemas.microsoft.com/office/drawing/2014/main" id="{16097FB3-B685-40F3-BEEB-7F43D1AB3889}"/>
              </a:ext>
            </a:extLst>
          </p:cNvPr>
          <p:cNvSpPr txBox="1"/>
          <p:nvPr/>
        </p:nvSpPr>
        <p:spPr>
          <a:xfrm>
            <a:off x="7511032" y="5635992"/>
            <a:ext cx="1222494" cy="3675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endParaRPr lang="en-US" sz="3199" b="1" baseline="30000" dirty="0">
              <a:solidFill>
                <a:srgbClr val="5B9BD5"/>
              </a:solidFill>
              <a:latin typeface="Helvetica"/>
              <a:sym typeface="Symbol" panose="05050102010706020507" pitchFamily="18" charset="2"/>
            </a:endParaRPr>
          </a:p>
        </p:txBody>
      </p:sp>
      <p:sp>
        <p:nvSpPr>
          <p:cNvPr id="45" name="TextBox 44">
            <a:extLst>
              <a:ext uri="{FF2B5EF4-FFF2-40B4-BE49-F238E27FC236}">
                <a16:creationId xmlns:a16="http://schemas.microsoft.com/office/drawing/2014/main" id="{A3381F94-A07A-457A-8270-A2DD72DE8BAA}"/>
              </a:ext>
            </a:extLst>
          </p:cNvPr>
          <p:cNvSpPr txBox="1"/>
          <p:nvPr/>
        </p:nvSpPr>
        <p:spPr>
          <a:xfrm>
            <a:off x="10772640" y="2863230"/>
            <a:ext cx="1354826" cy="338466"/>
          </a:xfrm>
          <a:prstGeom prst="rect">
            <a:avLst/>
          </a:prstGeom>
          <a:noFill/>
        </p:spPr>
        <p:txBody>
          <a:bodyPr wrap="none" rtlCol="0">
            <a:spAutoFit/>
          </a:bodyPr>
          <a:lstStyle/>
          <a:p>
            <a:pPr defTabSz="457063"/>
            <a:r>
              <a:rPr lang="en-US" sz="1600" b="1" dirty="0">
                <a:solidFill>
                  <a:prstClr val="black"/>
                </a:solidFill>
                <a:latin typeface="Calibri" panose="020F0502020204030204"/>
              </a:rPr>
              <a:t>Axion search</a:t>
            </a:r>
            <a:r>
              <a:rPr lang="en-US" sz="1400" b="1" dirty="0">
                <a:solidFill>
                  <a:prstClr val="black"/>
                </a:solidFill>
                <a:latin typeface="Calibri" panose="020F0502020204030204"/>
              </a:rPr>
              <a:t>  </a:t>
            </a:r>
            <a:endParaRPr lang="en-US" sz="1400" b="1" dirty="0">
              <a:solidFill>
                <a:prstClr val="black"/>
              </a:solidFill>
              <a:latin typeface="Symbol" pitchFamily="2" charset="2"/>
            </a:endParaRPr>
          </a:p>
        </p:txBody>
      </p:sp>
      <p:sp>
        <p:nvSpPr>
          <p:cNvPr id="47" name="TextBox 46">
            <a:extLst>
              <a:ext uri="{FF2B5EF4-FFF2-40B4-BE49-F238E27FC236}">
                <a16:creationId xmlns:a16="http://schemas.microsoft.com/office/drawing/2014/main" id="{2DD7149A-8A98-467F-AA07-240BF8FEA5D2}"/>
              </a:ext>
            </a:extLst>
          </p:cNvPr>
          <p:cNvSpPr txBox="1"/>
          <p:nvPr/>
        </p:nvSpPr>
        <p:spPr>
          <a:xfrm>
            <a:off x="7578770" y="4257247"/>
            <a:ext cx="1831371" cy="338466"/>
          </a:xfrm>
          <a:prstGeom prst="rect">
            <a:avLst/>
          </a:prstGeom>
          <a:noFill/>
        </p:spPr>
        <p:txBody>
          <a:bodyPr wrap="none" rtlCol="0">
            <a:spAutoFit/>
          </a:bodyPr>
          <a:lstStyle/>
          <a:p>
            <a:pPr defTabSz="457063"/>
            <a:r>
              <a:rPr lang="en-US" sz="1600" b="1" dirty="0" err="1">
                <a:solidFill>
                  <a:prstClr val="black"/>
                </a:solidFill>
                <a:latin typeface="Calibri" panose="020F0502020204030204"/>
              </a:rPr>
              <a:t>GlueX</a:t>
            </a:r>
            <a:r>
              <a:rPr lang="en-US" sz="1600" b="1" dirty="0">
                <a:solidFill>
                  <a:prstClr val="black"/>
                </a:solidFill>
                <a:latin typeface="Calibri" panose="020F0502020204030204"/>
              </a:rPr>
              <a:t> limit (in red)</a:t>
            </a:r>
            <a:r>
              <a:rPr lang="en-US" sz="1400" b="1" dirty="0">
                <a:solidFill>
                  <a:prstClr val="black"/>
                </a:solidFill>
                <a:latin typeface="Calibri" panose="020F0502020204030204"/>
              </a:rPr>
              <a:t> </a:t>
            </a:r>
            <a:endParaRPr lang="en-US" sz="1400" b="1" dirty="0">
              <a:solidFill>
                <a:prstClr val="black"/>
              </a:solidFill>
              <a:latin typeface="Symbol" pitchFamily="2" charset="2"/>
            </a:endParaRPr>
          </a:p>
        </p:txBody>
      </p:sp>
      <p:sp>
        <p:nvSpPr>
          <p:cNvPr id="48" name="TextBox 47">
            <a:extLst>
              <a:ext uri="{FF2B5EF4-FFF2-40B4-BE49-F238E27FC236}">
                <a16:creationId xmlns:a16="http://schemas.microsoft.com/office/drawing/2014/main" id="{3BC1DEDA-A080-4CCB-95EB-9CD2458D9975}"/>
              </a:ext>
            </a:extLst>
          </p:cNvPr>
          <p:cNvSpPr txBox="1"/>
          <p:nvPr/>
        </p:nvSpPr>
        <p:spPr>
          <a:xfrm>
            <a:off x="100781" y="5204382"/>
            <a:ext cx="4194609" cy="1230722"/>
          </a:xfrm>
          <a:prstGeom prst="rect">
            <a:avLst/>
          </a:prstGeom>
          <a:noFill/>
        </p:spPr>
        <p:txBody>
          <a:bodyPr wrap="square" rtlCol="0">
            <a:spAutoFit/>
          </a:bodyPr>
          <a:lstStyle/>
          <a:p>
            <a:pPr defTabSz="457063"/>
            <a:r>
              <a:rPr lang="en-US" sz="2000" b="1" u="sng" dirty="0">
                <a:solidFill>
                  <a:schemeClr val="accent6">
                    <a:lumMod val="75000"/>
                  </a:schemeClr>
                </a:solidFill>
                <a:latin typeface="Calibri" panose="020F0502020204030204"/>
              </a:rPr>
              <a:t>Status of search for hybrid mesons</a:t>
            </a:r>
          </a:p>
          <a:p>
            <a:pPr marL="285664" indent="-285664" defTabSz="457063">
              <a:buFont typeface="Arial" panose="020B0604020202020204" pitchFamily="34" charset="0"/>
              <a:buChar char="•"/>
            </a:pPr>
            <a:r>
              <a:rPr lang="en-US" sz="1799" dirty="0">
                <a:solidFill>
                  <a:prstClr val="black"/>
                </a:solidFill>
                <a:latin typeface="Calibri" panose="020F0502020204030204"/>
              </a:rPr>
              <a:t>Reviewed in 2021</a:t>
            </a:r>
          </a:p>
          <a:p>
            <a:pPr marL="285664" indent="-285664" defTabSz="457063">
              <a:buFont typeface="Arial" panose="020B0604020202020204" pitchFamily="34" charset="0"/>
              <a:buChar char="•"/>
            </a:pPr>
            <a:r>
              <a:rPr lang="en-US" sz="1799" dirty="0">
                <a:solidFill>
                  <a:prstClr val="black"/>
                </a:solidFill>
                <a:latin typeface="Calibri" panose="020F0502020204030204"/>
              </a:rPr>
              <a:t>Prerequisites: SDME, cross sections, </a:t>
            </a:r>
            <a:r>
              <a:rPr lang="en-US" sz="1799" dirty="0">
                <a:solidFill>
                  <a:srgbClr val="70AD47">
                    <a:lumMod val="75000"/>
                  </a:srgbClr>
                </a:solidFill>
                <a:latin typeface="Calibri" panose="020F0502020204030204"/>
              </a:rPr>
              <a:t>PWA of known resonances – in progress</a:t>
            </a:r>
            <a:endParaRPr lang="en-US" sz="1799" dirty="0">
              <a:solidFill>
                <a:prstClr val="black"/>
              </a:solidFill>
              <a:latin typeface="Calibri" panose="020F0502020204030204"/>
            </a:endParaRPr>
          </a:p>
        </p:txBody>
      </p:sp>
      <p:pic>
        <p:nvPicPr>
          <p:cNvPr id="49" name="Picture 48" descr="Diagram&#10;&#10;Description automatically generated">
            <a:extLst>
              <a:ext uri="{FF2B5EF4-FFF2-40B4-BE49-F238E27FC236}">
                <a16:creationId xmlns:a16="http://schemas.microsoft.com/office/drawing/2014/main" id="{00FCE44A-451C-4C1C-BE0C-2E443DC58419}"/>
              </a:ext>
            </a:extLst>
          </p:cNvPr>
          <p:cNvPicPr>
            <a:picLocks noChangeAspect="1"/>
          </p:cNvPicPr>
          <p:nvPr/>
        </p:nvPicPr>
        <p:blipFill>
          <a:blip r:embed="rId7"/>
          <a:stretch>
            <a:fillRect/>
          </a:stretch>
        </p:blipFill>
        <p:spPr>
          <a:xfrm>
            <a:off x="4334458" y="4595714"/>
            <a:ext cx="2235362" cy="2138435"/>
          </a:xfrm>
          <a:prstGeom prst="rect">
            <a:avLst/>
          </a:prstGeom>
        </p:spPr>
      </p:pic>
      <p:sp>
        <p:nvSpPr>
          <p:cNvPr id="50" name="TextBox 49">
            <a:extLst>
              <a:ext uri="{FF2B5EF4-FFF2-40B4-BE49-F238E27FC236}">
                <a16:creationId xmlns:a16="http://schemas.microsoft.com/office/drawing/2014/main" id="{EB661FE2-6F73-4B81-B61E-DF9B56FE2115}"/>
              </a:ext>
            </a:extLst>
          </p:cNvPr>
          <p:cNvSpPr txBox="1"/>
          <p:nvPr/>
        </p:nvSpPr>
        <p:spPr>
          <a:xfrm>
            <a:off x="6608890" y="5102100"/>
            <a:ext cx="2573371" cy="923090"/>
          </a:xfrm>
          <a:prstGeom prst="rect">
            <a:avLst/>
          </a:prstGeom>
          <a:noFill/>
        </p:spPr>
        <p:txBody>
          <a:bodyPr wrap="square" rtlCol="0">
            <a:spAutoFit/>
          </a:bodyPr>
          <a:lstStyle/>
          <a:p>
            <a:pPr defTabSz="457063"/>
            <a:r>
              <a:rPr lang="en-US" sz="1799" i="1" dirty="0">
                <a:solidFill>
                  <a:prstClr val="black"/>
                </a:solidFill>
                <a:latin typeface="Calibri" panose="020F0502020204030204"/>
                <a:sym typeface="Symbol" panose="05050102010706020507" pitchFamily="18" charset="2"/>
              </a:rPr>
              <a:t>PWA identifies the well known  </a:t>
            </a:r>
            <a:r>
              <a:rPr lang="en-US" sz="1799" dirty="0">
                <a:solidFill>
                  <a:srgbClr val="C00000"/>
                </a:solidFill>
                <a:latin typeface="Calibri" panose="020F0502020204030204"/>
                <a:sym typeface="Symbol" panose="05050102010706020507" pitchFamily="18" charset="2"/>
              </a:rPr>
              <a:t>a</a:t>
            </a:r>
            <a:r>
              <a:rPr lang="en-US" sz="1799" baseline="-25000" dirty="0">
                <a:solidFill>
                  <a:srgbClr val="C00000"/>
                </a:solidFill>
                <a:latin typeface="Calibri" panose="020F0502020204030204"/>
                <a:sym typeface="Symbol" panose="05050102010706020507" pitchFamily="18" charset="2"/>
              </a:rPr>
              <a:t>2</a:t>
            </a:r>
            <a:r>
              <a:rPr lang="en-US" sz="1799" dirty="0">
                <a:solidFill>
                  <a:srgbClr val="C00000"/>
                </a:solidFill>
                <a:latin typeface="Calibri" panose="020F0502020204030204"/>
                <a:sym typeface="Symbol" panose="05050102010706020507" pitchFamily="18" charset="2"/>
              </a:rPr>
              <a:t>(1320)</a:t>
            </a:r>
            <a:r>
              <a:rPr lang="en-US" sz="1799" dirty="0">
                <a:solidFill>
                  <a:prstClr val="black"/>
                </a:solidFill>
                <a:latin typeface="Calibri" panose="020F0502020204030204"/>
                <a:sym typeface="Symbol" panose="05050102010706020507" pitchFamily="18" charset="2"/>
              </a:rPr>
              <a:t>:</a:t>
            </a:r>
            <a:r>
              <a:rPr lang="en-US" sz="1799" dirty="0">
                <a:solidFill>
                  <a:srgbClr val="C00000"/>
                </a:solidFill>
                <a:latin typeface="Calibri" panose="020F0502020204030204"/>
                <a:sym typeface="Symbol" panose="05050102010706020507" pitchFamily="18" charset="2"/>
              </a:rPr>
              <a:t>             </a:t>
            </a:r>
            <a:r>
              <a:rPr lang="en-US" sz="1799" dirty="0">
                <a:solidFill>
                  <a:prstClr val="black"/>
                </a:solidFill>
                <a:latin typeface="Calibri" panose="020F0502020204030204"/>
                <a:sym typeface="Symbol" panose="05050102010706020507" pitchFamily="18" charset="2"/>
              </a:rPr>
              <a:t>D waves for +/- naturality</a:t>
            </a:r>
            <a:endParaRPr lang="en-US" sz="1799" dirty="0">
              <a:solidFill>
                <a:prstClr val="black"/>
              </a:solidFill>
              <a:latin typeface="Calibri" panose="020F0502020204030204"/>
            </a:endParaRPr>
          </a:p>
        </p:txBody>
      </p:sp>
      <p:sp>
        <p:nvSpPr>
          <p:cNvPr id="51" name="ɣ p → p + π0 η…">
            <a:extLst>
              <a:ext uri="{FF2B5EF4-FFF2-40B4-BE49-F238E27FC236}">
                <a16:creationId xmlns:a16="http://schemas.microsoft.com/office/drawing/2014/main" id="{354C8C2C-AD55-41DA-8DCB-939F2C231BEB}"/>
              </a:ext>
            </a:extLst>
          </p:cNvPr>
          <p:cNvSpPr txBox="1"/>
          <p:nvPr/>
        </p:nvSpPr>
        <p:spPr>
          <a:xfrm>
            <a:off x="6095879" y="6477640"/>
            <a:ext cx="426489" cy="293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5B9BD5"/>
                </a:solidFill>
                <a:latin typeface="Helvetica"/>
                <a:sym typeface="Symbol" panose="05050102010706020507" pitchFamily="18" charset="2"/>
              </a:rPr>
              <a:t></a:t>
            </a:r>
            <a:r>
              <a:rPr lang="en-US" sz="1600" b="1" baseline="30000" dirty="0">
                <a:solidFill>
                  <a:srgbClr val="5B9BD5"/>
                </a:solidFill>
                <a:latin typeface="Helvetica"/>
                <a:sym typeface="Symbol" panose="05050102010706020507" pitchFamily="18" charset="2"/>
              </a:rPr>
              <a:t>0</a:t>
            </a:r>
            <a:endParaRPr sz="1600" b="1" dirty="0">
              <a:solidFill>
                <a:srgbClr val="5B9BD5"/>
              </a:solidFill>
              <a:latin typeface="Helvetica"/>
              <a:sym typeface="Helvetica"/>
            </a:endParaRPr>
          </a:p>
        </p:txBody>
      </p:sp>
      <p:sp>
        <p:nvSpPr>
          <p:cNvPr id="52" name="ɣ p → p + π0 η…">
            <a:extLst>
              <a:ext uri="{FF2B5EF4-FFF2-40B4-BE49-F238E27FC236}">
                <a16:creationId xmlns:a16="http://schemas.microsoft.com/office/drawing/2014/main" id="{C7A4D0D8-B7FE-44EB-866E-D3BE5F36C428}"/>
              </a:ext>
            </a:extLst>
          </p:cNvPr>
          <p:cNvSpPr txBox="1"/>
          <p:nvPr/>
        </p:nvSpPr>
        <p:spPr>
          <a:xfrm>
            <a:off x="5002981" y="4654828"/>
            <a:ext cx="898317" cy="293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0" tIns="35710" rIns="35710" bIns="35710" anchor="ctr">
            <a:spAutoFit/>
          </a:bodyPr>
          <a:lstStyle/>
          <a:p>
            <a:pPr defTabSz="457063">
              <a:lnSpc>
                <a:spcPct val="90000"/>
              </a:lnSpc>
              <a:defRPr sz="3200" b="1">
                <a:solidFill>
                  <a:srgbClr val="5B9BD5"/>
                </a:solidFill>
                <a:latin typeface="Helvetica"/>
                <a:ea typeface="Helvetica"/>
                <a:cs typeface="Helvetica"/>
                <a:sym typeface="Helvetica"/>
              </a:defRPr>
            </a:pPr>
            <a:r>
              <a:rPr lang="en-US" sz="1600" b="1" dirty="0">
                <a:solidFill>
                  <a:srgbClr val="C00000"/>
                </a:solidFill>
                <a:latin typeface="Helvetica"/>
                <a:sym typeface="Symbol" panose="05050102010706020507" pitchFamily="18" charset="2"/>
              </a:rPr>
              <a:t> </a:t>
            </a:r>
            <a:r>
              <a:rPr lang="en-US" sz="1400" b="1" dirty="0">
                <a:solidFill>
                  <a:srgbClr val="C00000"/>
                </a:solidFill>
                <a:latin typeface="Helvetica"/>
                <a:sym typeface="Symbol" panose="05050102010706020507" pitchFamily="18" charset="2"/>
              </a:rPr>
              <a:t>a</a:t>
            </a:r>
            <a:r>
              <a:rPr lang="en-US" sz="1400" b="1" baseline="-25000" dirty="0">
                <a:solidFill>
                  <a:srgbClr val="C00000"/>
                </a:solidFill>
                <a:latin typeface="Helvetica"/>
                <a:sym typeface="Symbol" panose="05050102010706020507" pitchFamily="18" charset="2"/>
              </a:rPr>
              <a:t>2</a:t>
            </a:r>
            <a:r>
              <a:rPr lang="en-US" sz="1400" b="1" dirty="0">
                <a:solidFill>
                  <a:srgbClr val="C00000"/>
                </a:solidFill>
                <a:latin typeface="Helvetica"/>
                <a:sym typeface="Symbol" panose="05050102010706020507" pitchFamily="18" charset="2"/>
              </a:rPr>
              <a:t>(1320)</a:t>
            </a:r>
            <a:endParaRPr sz="1400" b="1" dirty="0">
              <a:solidFill>
                <a:srgbClr val="5B9BD5"/>
              </a:solidFill>
              <a:latin typeface="Helvetica"/>
              <a:sym typeface="Helvetica"/>
            </a:endParaRPr>
          </a:p>
        </p:txBody>
      </p:sp>
      <p:pic>
        <p:nvPicPr>
          <p:cNvPr id="44" name="Picture 43">
            <a:extLst>
              <a:ext uri="{FF2B5EF4-FFF2-40B4-BE49-F238E27FC236}">
                <a16:creationId xmlns:a16="http://schemas.microsoft.com/office/drawing/2014/main" id="{7ECA3753-BEFD-6842-96EF-338C796235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4289" y="148636"/>
            <a:ext cx="1318715" cy="508524"/>
          </a:xfrm>
          <a:prstGeom prst="rect">
            <a:avLst/>
          </a:prstGeom>
        </p:spPr>
      </p:pic>
    </p:spTree>
    <p:extLst>
      <p:ext uri="{BB962C8B-B14F-4D97-AF65-F5344CB8AC3E}">
        <p14:creationId xmlns:p14="http://schemas.microsoft.com/office/powerpoint/2010/main" val="261218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491" y="102101"/>
            <a:ext cx="9852309" cy="487490"/>
          </a:xfrm>
        </p:spPr>
        <p:txBody>
          <a:bodyPr>
            <a:normAutofit/>
          </a:bodyPr>
          <a:lstStyle/>
          <a:p>
            <a:pPr>
              <a:defRPr/>
            </a:pPr>
            <a:r>
              <a:rPr lang="en-US" sz="2800" kern="0" dirty="0">
                <a:solidFill>
                  <a:srgbClr val="0070C0"/>
                </a:solidFill>
                <a:latin typeface="Arial" pitchFamily="34" charset="0"/>
              </a:rPr>
              <a:t>(Pre) Summary</a:t>
            </a:r>
          </a:p>
        </p:txBody>
      </p:sp>
      <p:sp>
        <p:nvSpPr>
          <p:cNvPr id="4" name="Slide Number Placeholder 3"/>
          <p:cNvSpPr>
            <a:spLocks noGrp="1"/>
          </p:cNvSpPr>
          <p:nvPr>
            <p:ph type="sldNum" sz="quarter" idx="12"/>
          </p:nvPr>
        </p:nvSpPr>
        <p:spPr/>
        <p:txBody>
          <a:bodyPr/>
          <a:lstStyle/>
          <a:p>
            <a:pPr algn="ctr">
              <a:defRPr/>
            </a:pPr>
            <a:fld id="{07E1C93C-5050-FC42-8F10-D22D4F119D13}" type="slidenum">
              <a:rPr lang="en-US" sz="1000">
                <a:solidFill>
                  <a:srgbClr val="000000"/>
                </a:solidFill>
                <a:latin typeface="Arial" panose="020B0604020202020204" pitchFamily="34" charset="0"/>
                <a:cs typeface="Arial" panose="020B0604020202020204" pitchFamily="34" charset="0"/>
              </a:rPr>
              <a:pPr algn="ctr">
                <a:defRPr/>
              </a:pPr>
              <a:t>18</a:t>
            </a:fld>
            <a:endParaRPr lang="en-US" sz="1000" dirty="0">
              <a:solidFill>
                <a:srgbClr val="000000"/>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43369614"/>
              </p:ext>
            </p:extLst>
          </p:nvPr>
        </p:nvGraphicFramePr>
        <p:xfrm>
          <a:off x="557816" y="720219"/>
          <a:ext cx="7354389" cy="13354524"/>
        </p:xfrm>
        <a:graphic>
          <a:graphicData uri="http://schemas.openxmlformats.org/drawingml/2006/table">
            <a:tbl>
              <a:tblPr firstRow="1" bandRow="1"/>
              <a:tblGrid>
                <a:gridCol w="7354389">
                  <a:extLst>
                    <a:ext uri="{9D8B030D-6E8A-4147-A177-3AD203B41FA5}">
                      <a16:colId xmlns:a16="http://schemas.microsoft.com/office/drawing/2014/main" val="20000"/>
                    </a:ext>
                  </a:extLst>
                </a:gridCol>
              </a:tblGrid>
              <a:tr h="6677262">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As the high priority for nuclear science, has significantly advanced the </a:t>
                      </a: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understanding of the structure of matter – and brought forth </a:t>
                      </a:r>
                      <a:r>
                        <a:rPr kumimoji="0" lang="en-US" sz="1800" b="0" i="0" u="none" strike="noStrike" kern="0" cap="none" spc="0" normalizeH="0" baseline="0" noProof="0">
                          <a:ln>
                            <a:noFill/>
                          </a:ln>
                          <a:solidFill>
                            <a:schemeClr val="tx1"/>
                          </a:solidFill>
                          <a:effectLst/>
                          <a:uLnTx/>
                          <a:uFillTx/>
                          <a:latin typeface="Arial" pitchFamily="34" charset="0"/>
                          <a:ea typeface="+mn-ea"/>
                          <a:cs typeface="Arial" pitchFamily="34" charset="0"/>
                        </a:rPr>
                        <a:t>new questions</a:t>
                      </a: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System Font Regular"/>
                        <a:buChar char="-"/>
                        <a:tabLst/>
                        <a:defRPr/>
                      </a:pPr>
                      <a:r>
                        <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rPr>
                        <a:t>2,217 scientific papers and journal articles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latin typeface="Arial" panose="020B0604020202020204" pitchFamily="34" charset="0"/>
                          <a:cs typeface="Arial" panose="020B0604020202020204" pitchFamily="34" charset="0"/>
                        </a:rPr>
                        <a:t>Large </a:t>
                      </a:r>
                      <a:r>
                        <a:rPr lang="en-US" sz="1800" b="0" i="1" dirty="0">
                          <a:solidFill>
                            <a:schemeClr val="tx1"/>
                          </a:solidFill>
                          <a:latin typeface="Arial" panose="020B0604020202020204" pitchFamily="34" charset="0"/>
                          <a:cs typeface="Arial" panose="020B0604020202020204" pitchFamily="34" charset="0"/>
                        </a:rPr>
                        <a:t>and growing </a:t>
                      </a:r>
                      <a:r>
                        <a:rPr lang="en-US" sz="1800" b="0" dirty="0">
                          <a:solidFill>
                            <a:schemeClr val="tx1"/>
                          </a:solidFill>
                          <a:latin typeface="Arial" panose="020B0604020202020204" pitchFamily="34" charset="0"/>
                          <a:cs typeface="Arial" panose="020B0604020202020204" pitchFamily="34" charset="0"/>
                        </a:rPr>
                        <a:t>Nuclear Physics user community (~1700 users)</a:t>
                      </a:r>
                    </a:p>
                    <a:p>
                      <a:pPr marL="742950" marR="0" lvl="1" indent="-285750" algn="l" defTabSz="914400" rtl="0" eaLnBrk="0" fontAlgn="base" latinLnBrk="0" hangingPunct="0">
                        <a:lnSpc>
                          <a:spcPct val="100000"/>
                        </a:lnSpc>
                        <a:spcBef>
                          <a:spcPct val="20000"/>
                        </a:spcBef>
                        <a:spcAft>
                          <a:spcPct val="0"/>
                        </a:spcAft>
                        <a:buClrTx/>
                        <a:buSzTx/>
                        <a:buFont typeface="System Font Regular"/>
                        <a:buChar char="-"/>
                        <a:tabLst/>
                        <a:defRPr/>
                      </a:pPr>
                      <a:r>
                        <a:rPr lang="en-US" sz="1800" b="0" dirty="0">
                          <a:solidFill>
                            <a:schemeClr val="tx1"/>
                          </a:solidFill>
                          <a:latin typeface="Arial" charset="0"/>
                          <a:ea typeface="Arial" charset="0"/>
                          <a:cs typeface="Arial" charset="0"/>
                        </a:rPr>
                        <a:t>Scientific users from 39 countries, 278 institutes (124 institutions in 34 states)</a:t>
                      </a: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lang="en-US" sz="1800" b="0" dirty="0">
                        <a:solidFill>
                          <a:schemeClr val="tx1"/>
                        </a:solidFill>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sz="1800" b="0" dirty="0">
                          <a:solidFill>
                            <a:schemeClr val="tx1"/>
                          </a:solidFill>
                        </a:rPr>
                        <a:t>CEBAF’s approved program extends into 2030s</a:t>
                      </a:r>
                    </a:p>
                    <a:p>
                      <a:pPr marL="742950" lvl="1" indent="-285750">
                        <a:buFontTx/>
                        <a:buChar char="-"/>
                      </a:pPr>
                      <a:r>
                        <a:rPr lang="en-US" sz="1600" b="0" dirty="0">
                          <a:solidFill>
                            <a:schemeClr val="tx1"/>
                          </a:solidFill>
                        </a:rPr>
                        <a:t>Requires completion of MOLLER and </a:t>
                      </a:r>
                      <a:r>
                        <a:rPr lang="en-US" sz="1600" b="0" dirty="0" err="1">
                          <a:solidFill>
                            <a:schemeClr val="tx1"/>
                          </a:solidFill>
                        </a:rPr>
                        <a:t>SoLID</a:t>
                      </a:r>
                      <a:endParaRPr lang="en-US" sz="1600" b="0" dirty="0">
                        <a:solidFill>
                          <a:schemeClr val="tx1"/>
                        </a:solidFill>
                      </a:endParaRPr>
                    </a:p>
                    <a:p>
                      <a:pPr marL="285750" lvl="0" indent="-285750">
                        <a:buFont typeface="Arial" panose="020B0604020202020204" pitchFamily="34" charset="0"/>
                        <a:buChar cha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CEBAF will remain a critical facility for fixed target electron scattering at high luminosity</a:t>
                      </a:r>
                    </a:p>
                    <a:p>
                      <a:pPr marL="285750" lvl="0" indent="-285750">
                        <a:buFont typeface="Arial" panose="020B0604020202020204" pitchFamily="34" charset="0"/>
                        <a:buChar char="•"/>
                      </a:pPr>
                      <a:endParaRPr lang="en-US" sz="1800" b="0" dirty="0">
                        <a:solidFill>
                          <a:schemeClr val="tx1"/>
                        </a:solidFill>
                      </a:endParaRPr>
                    </a:p>
                    <a:p>
                      <a:pPr marL="285750" lvl="0" indent="-285750">
                        <a:buFont typeface="Arial" panose="020B0604020202020204" pitchFamily="34" charset="0"/>
                        <a:buChar char="•"/>
                      </a:pPr>
                      <a:r>
                        <a:rPr lang="en-US" sz="1800" b="0" dirty="0">
                          <a:solidFill>
                            <a:schemeClr val="tx1"/>
                          </a:solidFill>
                        </a:rPr>
                        <a:t>There are emerging scientific opportunities with a higher energy CEBAF</a:t>
                      </a: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677262">
                <a:tc>
                  <a: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938175"/>
                  </a:ext>
                </a:extLst>
              </a:tr>
            </a:tbl>
          </a:graphicData>
        </a:graphic>
      </p:graphicFrame>
      <p:sp>
        <p:nvSpPr>
          <p:cNvPr id="11" name="TextBox 10">
            <a:extLst>
              <a:ext uri="{FF2B5EF4-FFF2-40B4-BE49-F238E27FC236}">
                <a16:creationId xmlns:a16="http://schemas.microsoft.com/office/drawing/2014/main" id="{EAAD7FF9-BA51-CC4A-898E-2C360BF1C21A}"/>
              </a:ext>
            </a:extLst>
          </p:cNvPr>
          <p:cNvSpPr txBox="1"/>
          <p:nvPr/>
        </p:nvSpPr>
        <p:spPr>
          <a:xfrm>
            <a:off x="372365" y="5831028"/>
            <a:ext cx="6936377" cy="707886"/>
          </a:xfrm>
          <a:prstGeom prst="rect">
            <a:avLst/>
          </a:prstGeom>
          <a:noFill/>
        </p:spPr>
        <p:txBody>
          <a:bodyPr wrap="square" rtlCol="0">
            <a:spAutoFit/>
          </a:bodyPr>
          <a:lstStyle/>
          <a:p>
            <a:pPr algn="ctr">
              <a:defRPr/>
            </a:pPr>
            <a:r>
              <a:rPr lang="en-US" sz="2000" b="1" i="1" dirty="0">
                <a:solidFill>
                  <a:srgbClr val="C00000"/>
                </a:solidFill>
                <a:latin typeface="Arial" panose="020B0604020202020204" pitchFamily="34" charset="0"/>
                <a:cs typeface="Arial" panose="020B0604020202020204" pitchFamily="34" charset="0"/>
              </a:rPr>
              <a:t>CEBAF is a unique and powerful facility that will remain in high demand, </a:t>
            </a:r>
            <a:r>
              <a:rPr lang="en-US" sz="2000" b="1" i="1" u="sng" dirty="0">
                <a:solidFill>
                  <a:srgbClr val="C00000"/>
                </a:solidFill>
                <a:latin typeface="Arial" panose="020B0604020202020204" pitchFamily="34" charset="0"/>
                <a:cs typeface="Arial" panose="020B0604020202020204" pitchFamily="34" charset="0"/>
              </a:rPr>
              <a:t>even in the EIC era</a:t>
            </a:r>
          </a:p>
        </p:txBody>
      </p:sp>
      <p:pic>
        <p:nvPicPr>
          <p:cNvPr id="12" name="Picture 11">
            <a:extLst>
              <a:ext uri="{FF2B5EF4-FFF2-40B4-BE49-F238E27FC236}">
                <a16:creationId xmlns:a16="http://schemas.microsoft.com/office/drawing/2014/main" id="{3F6AB6ED-9B24-9A48-956C-47C6E8189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205" y="3658278"/>
            <a:ext cx="3964035" cy="2973026"/>
          </a:xfrm>
          <a:prstGeom prst="rect">
            <a:avLst/>
          </a:prstGeom>
        </p:spPr>
      </p:pic>
      <p:pic>
        <p:nvPicPr>
          <p:cNvPr id="13" name="Picture 12">
            <a:extLst>
              <a:ext uri="{FF2B5EF4-FFF2-40B4-BE49-F238E27FC236}">
                <a16:creationId xmlns:a16="http://schemas.microsoft.com/office/drawing/2014/main" id="{1C79D788-ED54-A64F-85C7-4CC664A81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205" y="589591"/>
            <a:ext cx="3964035" cy="2973027"/>
          </a:xfrm>
          <a:prstGeom prst="rect">
            <a:avLst/>
          </a:prstGeom>
        </p:spPr>
      </p:pic>
    </p:spTree>
    <p:extLst>
      <p:ext uri="{BB962C8B-B14F-4D97-AF65-F5344CB8AC3E}">
        <p14:creationId xmlns:p14="http://schemas.microsoft.com/office/powerpoint/2010/main" val="2335309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53745033"/>
              </p:ext>
            </p:extLst>
          </p:nvPr>
        </p:nvGraphicFramePr>
        <p:xfrm>
          <a:off x="349555" y="1234906"/>
          <a:ext cx="4144068" cy="2618508"/>
        </p:xfrm>
        <a:graphic>
          <a:graphicData uri="http://schemas.openxmlformats.org/drawingml/2006/table">
            <a:tbl>
              <a:tblPr firstRow="1" bandRow="1"/>
              <a:tblGrid>
                <a:gridCol w="4144068">
                  <a:extLst>
                    <a:ext uri="{9D8B030D-6E8A-4147-A177-3AD203B41FA5}">
                      <a16:colId xmlns:a16="http://schemas.microsoft.com/office/drawing/2014/main" val="20000"/>
                    </a:ext>
                  </a:extLst>
                </a:gridCol>
              </a:tblGrid>
              <a:tr h="2618508">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731 PhDs granted to-date (over 175 more in progress)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~1/3 of US PhDs in nuclear physics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27 Joint faculty with 13 universities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itchFamily="34" charset="0"/>
                          <a:ea typeface="+mn-ea"/>
                          <a:cs typeface="Arial" pitchFamily="34" charset="0"/>
                        </a:rPr>
                        <a:t>K-12 programs </a:t>
                      </a:r>
                      <a:r>
                        <a:rPr kumimoji="0" lang="en-US" sz="1600" b="0" i="0" u="none" strike="noStrike" kern="0" cap="none" spc="0" normalizeH="0" baseline="0" noProof="0" dirty="0">
                          <a:ln>
                            <a:noFill/>
                          </a:ln>
                          <a:solidFill>
                            <a:srgbClr val="000000"/>
                          </a:solidFill>
                          <a:effectLst/>
                          <a:uLnTx/>
                          <a:uFillTx/>
                          <a:latin typeface="Arial" charset="0"/>
                          <a:ea typeface="Arial" charset="0"/>
                          <a:cs typeface="Arial" charset="0"/>
                        </a:rPr>
                        <a:t>serve more than 12,000 students and 950 teachers annually (non-COVID)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charset="0"/>
                          <a:ea typeface="Arial" charset="0"/>
                          <a:cs typeface="Arial" charset="0"/>
                        </a:rPr>
                        <a:t>THE facility to prepare the community for the science of the EIC</a:t>
                      </a:r>
                      <a:endParaRPr kumimoji="0" lang="en-US" sz="1600" b="0" i="0" u="none" strike="noStrike" kern="0" cap="none" spc="0" normalizeH="0" baseline="0" noProof="0" dirty="0">
                        <a:ln>
                          <a:noFill/>
                        </a:ln>
                        <a:solidFill>
                          <a:schemeClr val="tx1"/>
                        </a:solidFill>
                        <a:effectLst/>
                        <a:uLnTx/>
                        <a:uFillTx/>
                        <a:latin typeface="Arial" charset="0"/>
                        <a:ea typeface="Arial" charset="0"/>
                        <a:cs typeface="Arial"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0000"/>
                  </a:ext>
                </a:extLst>
              </a:tr>
            </a:tbl>
          </a:graphicData>
        </a:graphic>
      </p:graphicFrame>
      <p:sp>
        <p:nvSpPr>
          <p:cNvPr id="2" name="Title 1"/>
          <p:cNvSpPr>
            <a:spLocks noGrp="1"/>
          </p:cNvSpPr>
          <p:nvPr>
            <p:ph type="title"/>
          </p:nvPr>
        </p:nvSpPr>
        <p:spPr>
          <a:xfrm>
            <a:off x="349555" y="114897"/>
            <a:ext cx="4679646" cy="1113771"/>
          </a:xfrm>
        </p:spPr>
        <p:txBody>
          <a:bodyPr>
            <a:normAutofit/>
          </a:bodyPr>
          <a:lstStyle/>
          <a:p>
            <a:pPr>
              <a:defRPr/>
            </a:pPr>
            <a:r>
              <a:rPr lang="en-US" sz="2800" kern="0" dirty="0">
                <a:solidFill>
                  <a:srgbClr val="0070C0"/>
                </a:solidFill>
                <a:latin typeface="Arial" pitchFamily="34" charset="0"/>
              </a:rPr>
              <a:t>A premiere training ground for nuclear science</a:t>
            </a:r>
          </a:p>
        </p:txBody>
      </p:sp>
      <p:sp>
        <p:nvSpPr>
          <p:cNvPr id="4" name="Slide Number Placeholder 3"/>
          <p:cNvSpPr>
            <a:spLocks noGrp="1"/>
          </p:cNvSpPr>
          <p:nvPr>
            <p:ph type="sldNum" sz="quarter" idx="12"/>
          </p:nvPr>
        </p:nvSpPr>
        <p:spPr/>
        <p:txBody>
          <a:bodyPr/>
          <a:lstStyle/>
          <a:p>
            <a:pPr algn="ctr">
              <a:defRPr/>
            </a:pPr>
            <a:fld id="{07E1C93C-5050-FC42-8F10-D22D4F119D13}" type="slidenum">
              <a:rPr lang="en-US" sz="1000">
                <a:solidFill>
                  <a:srgbClr val="000000"/>
                </a:solidFill>
                <a:latin typeface="Arial" panose="020B0604020202020204" pitchFamily="34" charset="0"/>
                <a:cs typeface="Arial" panose="020B0604020202020204" pitchFamily="34" charset="0"/>
              </a:rPr>
              <a:pPr algn="ctr">
                <a:defRPr/>
              </a:pPr>
              <a:t>19</a:t>
            </a:fld>
            <a:endParaRPr lang="en-US" sz="1000" dirty="0">
              <a:solidFill>
                <a:srgbClr val="000000"/>
              </a:solidFill>
              <a:latin typeface="Arial" panose="020B0604020202020204" pitchFamily="34" charset="0"/>
              <a:cs typeface="Arial" panose="020B0604020202020204" pitchFamily="34" charset="0"/>
            </a:endParaRPr>
          </a:p>
        </p:txBody>
      </p:sp>
      <p:pic>
        <p:nvPicPr>
          <p:cNvPr id="3076" name="Picture 4" descr="Science Undergraduate Laboratory Internships (SULI) at Jefferson Lab">
            <a:hlinkClick r:id="rId2"/>
            <a:extLst>
              <a:ext uri="{FF2B5EF4-FFF2-40B4-BE49-F238E27FC236}">
                <a16:creationId xmlns:a16="http://schemas.microsoft.com/office/drawing/2014/main" id="{172C46BE-E194-E045-9D7D-EBA70E155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090" y="245888"/>
            <a:ext cx="38481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OURS AT JEFFERSON LAB | Jefferson Lab">
            <a:hlinkClick r:id="rId4"/>
            <a:extLst>
              <a:ext uri="{FF2B5EF4-FFF2-40B4-BE49-F238E27FC236}">
                <a16:creationId xmlns:a16="http://schemas.microsoft.com/office/drawing/2014/main" id="{F7AA0D29-8548-364D-AE9E-FD93DF36E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434" y="4146923"/>
            <a:ext cx="7469488" cy="211400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Jefferson Lab Announces Free Open House - March 2022">
            <a:hlinkClick r:id="rId6"/>
            <a:extLst>
              <a:ext uri="{FF2B5EF4-FFF2-40B4-BE49-F238E27FC236}">
                <a16:creationId xmlns:a16="http://schemas.microsoft.com/office/drawing/2014/main" id="{F459EC37-290F-0145-AFB8-FF4B211EBA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6299" y="990511"/>
            <a:ext cx="30607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efferson Lab Offers Free Science Camp for Deaf and Hard-of-Hearing Students  | Department of Energy">
            <a:hlinkClick r:id="rId8"/>
            <a:extLst>
              <a:ext uri="{FF2B5EF4-FFF2-40B4-BE49-F238E27FC236}">
                <a16:creationId xmlns:a16="http://schemas.microsoft.com/office/drawing/2014/main" id="{951475E8-51DC-D84A-B91D-5590B5BD3C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2818" y="2510479"/>
            <a:ext cx="3216372" cy="214424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Jefferson Lab Sets Date for 2022 Open House Event | Jefferson Lab">
            <a:hlinkClick r:id="rId10"/>
            <a:extLst>
              <a:ext uri="{FF2B5EF4-FFF2-40B4-BE49-F238E27FC236}">
                <a16:creationId xmlns:a16="http://schemas.microsoft.com/office/drawing/2014/main" id="{62502C17-419F-5742-A914-43D85001D2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5726" y="3853414"/>
            <a:ext cx="3611273" cy="240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66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p:txBody>
          <a:bodyPr/>
          <a:lstStyle/>
          <a:p>
            <a:r>
              <a:rPr lang="en-US" dirty="0"/>
              <a:t>Requested Topics</a:t>
            </a:r>
          </a:p>
        </p:txBody>
      </p:sp>
      <p:sp>
        <p:nvSpPr>
          <p:cNvPr id="6" name="Text Placeholder 5">
            <a:extLst>
              <a:ext uri="{FF2B5EF4-FFF2-40B4-BE49-F238E27FC236}">
                <a16:creationId xmlns:a16="http://schemas.microsoft.com/office/drawing/2014/main" id="{FD5C4458-CEA9-9341-99EB-D8929C1E66E2}"/>
              </a:ext>
            </a:extLst>
          </p:cNvPr>
          <p:cNvSpPr>
            <a:spLocks noGrp="1"/>
          </p:cNvSpPr>
          <p:nvPr>
            <p:ph type="body" sz="half" idx="15"/>
          </p:nvPr>
        </p:nvSpPr>
        <p:spPr>
          <a:xfrm>
            <a:off x="424850" y="1726359"/>
            <a:ext cx="11184558" cy="3861333"/>
          </a:xfrm>
        </p:spPr>
        <p:txBody>
          <a:bodyPr/>
          <a:lstStyle/>
          <a:p>
            <a:r>
              <a:rPr lang="en-US" dirty="0"/>
              <a:t>Accomplishments from last LRP (2015) until now</a:t>
            </a:r>
          </a:p>
          <a:p>
            <a:r>
              <a:rPr lang="en-US" dirty="0"/>
              <a:t>Highlights and duration of the currently approved program </a:t>
            </a:r>
          </a:p>
          <a:p>
            <a:r>
              <a:rPr lang="en-US" dirty="0"/>
              <a:t>Trend on the number of new approved PAC days in recent years</a:t>
            </a:r>
          </a:p>
          <a:p>
            <a:endParaRPr lang="en-US" dirty="0"/>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2</a:t>
            </a:fld>
            <a:endParaRPr lang="en-US"/>
          </a:p>
        </p:txBody>
      </p:sp>
      <p:sp>
        <p:nvSpPr>
          <p:cNvPr id="3" name="TextBox 2">
            <a:extLst>
              <a:ext uri="{FF2B5EF4-FFF2-40B4-BE49-F238E27FC236}">
                <a16:creationId xmlns:a16="http://schemas.microsoft.com/office/drawing/2014/main" id="{BEC7D588-2490-6842-B1EA-57A71FE66E3A}"/>
              </a:ext>
            </a:extLst>
          </p:cNvPr>
          <p:cNvSpPr txBox="1"/>
          <p:nvPr/>
        </p:nvSpPr>
        <p:spPr>
          <a:xfrm>
            <a:off x="6921661" y="4328932"/>
            <a:ext cx="3275635" cy="584775"/>
          </a:xfrm>
          <a:prstGeom prst="rect">
            <a:avLst/>
          </a:prstGeom>
          <a:noFill/>
        </p:spPr>
        <p:txBody>
          <a:bodyPr wrap="square" rtlCol="0">
            <a:spAutoFit/>
          </a:bodyPr>
          <a:lstStyle/>
          <a:p>
            <a:r>
              <a:rPr lang="en-US" sz="3200" dirty="0"/>
              <a:t>Before we start….</a:t>
            </a:r>
          </a:p>
        </p:txBody>
      </p:sp>
    </p:spTree>
    <p:extLst>
      <p:ext uri="{BB962C8B-B14F-4D97-AF65-F5344CB8AC3E}">
        <p14:creationId xmlns:p14="http://schemas.microsoft.com/office/powerpoint/2010/main" val="10850564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CF0B-8DD0-644B-AF06-996CC71F3540}"/>
              </a:ext>
            </a:extLst>
          </p:cNvPr>
          <p:cNvSpPr>
            <a:spLocks noGrp="1"/>
          </p:cNvSpPr>
          <p:nvPr>
            <p:ph type="title"/>
          </p:nvPr>
        </p:nvSpPr>
        <p:spPr/>
        <p:txBody>
          <a:bodyPr>
            <a:noAutofit/>
          </a:bodyPr>
          <a:lstStyle/>
          <a:p>
            <a:r>
              <a:rPr lang="en-US" sz="3600" b="0" dirty="0"/>
              <a:t>LRP Preparation…</a:t>
            </a:r>
          </a:p>
        </p:txBody>
      </p:sp>
      <p:sp>
        <p:nvSpPr>
          <p:cNvPr id="3" name="TextBox 2">
            <a:extLst>
              <a:ext uri="{FF2B5EF4-FFF2-40B4-BE49-F238E27FC236}">
                <a16:creationId xmlns:a16="http://schemas.microsoft.com/office/drawing/2014/main" id="{255A0E12-0D11-1A48-A6BA-8A5959738308}"/>
              </a:ext>
            </a:extLst>
          </p:cNvPr>
          <p:cNvSpPr txBox="1"/>
          <p:nvPr/>
        </p:nvSpPr>
        <p:spPr>
          <a:xfrm>
            <a:off x="770709" y="1246330"/>
            <a:ext cx="9757954" cy="3046988"/>
          </a:xfrm>
          <a:prstGeom prst="rect">
            <a:avLst/>
          </a:prstGeom>
          <a:noFill/>
        </p:spPr>
        <p:txBody>
          <a:bodyPr wrap="square" rtlCol="0">
            <a:spAutoFit/>
          </a:bodyPr>
          <a:lstStyle/>
          <a:p>
            <a:r>
              <a:rPr lang="en-US" sz="2400" dirty="0"/>
              <a:t>Looking towards a well-crafted resolution that expresses the sentiment of the Jefferson Lab community, perhaps:</a:t>
            </a:r>
          </a:p>
          <a:p>
            <a:r>
              <a:rPr lang="en-US" sz="2400" dirty="0"/>
              <a:t> </a:t>
            </a:r>
          </a:p>
          <a:p>
            <a:r>
              <a:rPr lang="en-US" sz="2400" i="1" dirty="0"/>
              <a:t>The </a:t>
            </a:r>
            <a:r>
              <a:rPr lang="en-US" sz="2400" i="1" dirty="0" err="1"/>
              <a:t>JLab</a:t>
            </a:r>
            <a:r>
              <a:rPr lang="en-US" sz="2400" i="1" dirty="0"/>
              <a:t> community, in preparation for the DNP QCD Town Meeting and the NSAC Long Range Plan exercise, embraces with the highest priority the scientific capitalization of investments made at CEBAF, the nation’s premier QCD facility. We strongly support optimal running of the 12 GeV program, including the construction and deployment of the SOLID detector. </a:t>
            </a:r>
            <a:endParaRPr lang="en-US" sz="2400" i="1" dirty="0">
              <a:effectLst/>
            </a:endParaRPr>
          </a:p>
        </p:txBody>
      </p:sp>
    </p:spTree>
    <p:extLst>
      <p:ext uri="{BB962C8B-B14F-4D97-AF65-F5344CB8AC3E}">
        <p14:creationId xmlns:p14="http://schemas.microsoft.com/office/powerpoint/2010/main" val="2149865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CustomShape 1"/>
          <p:cNvSpPr/>
          <p:nvPr/>
        </p:nvSpPr>
        <p:spPr>
          <a:xfrm>
            <a:off x="951417" y="5214007"/>
            <a:ext cx="4356127" cy="1092296"/>
          </a:xfrm>
          <a:prstGeom prst="roundRect">
            <a:avLst>
              <a:gd name="adj" fmla="val 16667"/>
            </a:avLst>
          </a:prstGeom>
          <a:solidFill>
            <a:schemeClr val="bg1">
              <a:lumMod val="95000"/>
            </a:schemeClr>
          </a:solidFill>
          <a:ln w="28440">
            <a:solidFill>
              <a:srgbClr val="7030A0"/>
            </a:solidFill>
            <a:round/>
          </a:ln>
        </p:spPr>
        <p:style>
          <a:lnRef idx="2">
            <a:schemeClr val="accent1">
              <a:shade val="50000"/>
            </a:schemeClr>
          </a:lnRef>
          <a:fillRef idx="1">
            <a:schemeClr val="accent1"/>
          </a:fillRef>
          <a:effectRef idx="0">
            <a:schemeClr val="accent1"/>
          </a:effectRef>
          <a:fontRef idx="minor"/>
        </p:style>
        <p:txBody>
          <a:bodyPr lIns="81612" tIns="40806" rIns="81612" bIns="40806" anchor="ctr">
            <a:noAutofit/>
          </a:bodyPr>
          <a:lstStyle/>
          <a:p>
            <a:pPr algn="ctr">
              <a:lnSpc>
                <a:spcPct val="100000"/>
              </a:lnSpc>
            </a:pPr>
            <a:r>
              <a:rPr lang="en-US" sz="1632" spc="-1" dirty="0">
                <a:solidFill>
                  <a:srgbClr val="000000"/>
                </a:solidFill>
                <a:latin typeface="Arial"/>
                <a:ea typeface="Arial"/>
              </a:rPr>
              <a:t>Synergistic with the pillars of EIC science (</a:t>
            </a:r>
            <a:r>
              <a:rPr lang="en-US" sz="1632" b="1" u="sng" spc="-1" dirty="0">
                <a:solidFill>
                  <a:srgbClr val="7030A0"/>
                </a:solidFill>
                <a:latin typeface="Arial"/>
                <a:ea typeface="Arial"/>
              </a:rPr>
              <a:t>proton spin</a:t>
            </a:r>
            <a:r>
              <a:rPr lang="en-US" sz="1632" spc="-1" dirty="0">
                <a:solidFill>
                  <a:srgbClr val="000000"/>
                </a:solidFill>
                <a:latin typeface="Arial"/>
                <a:ea typeface="Arial"/>
              </a:rPr>
              <a:t> and </a:t>
            </a:r>
            <a:r>
              <a:rPr lang="en-US" sz="1632" b="1" u="sng" spc="-1" dirty="0">
                <a:solidFill>
                  <a:srgbClr val="7030A0"/>
                </a:solidFill>
                <a:latin typeface="Arial"/>
                <a:ea typeface="Arial"/>
              </a:rPr>
              <a:t>mass</a:t>
            </a:r>
            <a:r>
              <a:rPr lang="en-US" sz="1632" spc="-1" dirty="0">
                <a:solidFill>
                  <a:srgbClr val="000000"/>
                </a:solidFill>
                <a:latin typeface="Arial"/>
                <a:ea typeface="Arial"/>
              </a:rPr>
              <a:t>) through </a:t>
            </a:r>
            <a:endParaRPr lang="en-US" sz="1632" spc="-1" dirty="0">
              <a:latin typeface="Arial"/>
            </a:endParaRPr>
          </a:p>
          <a:p>
            <a:pPr algn="ctr">
              <a:lnSpc>
                <a:spcPct val="100000"/>
              </a:lnSpc>
            </a:pPr>
            <a:r>
              <a:rPr lang="en-US" sz="1632" spc="-1" dirty="0">
                <a:solidFill>
                  <a:srgbClr val="000000"/>
                </a:solidFill>
                <a:latin typeface="Arial"/>
                <a:ea typeface="Arial"/>
              </a:rPr>
              <a:t>high-luminosity valence quark tomography and precision J/𝜓 production near threshold </a:t>
            </a:r>
            <a:endParaRPr lang="en-US" sz="1632" spc="-1" dirty="0">
              <a:latin typeface="Arial"/>
            </a:endParaRPr>
          </a:p>
        </p:txBody>
      </p:sp>
      <p:sp>
        <p:nvSpPr>
          <p:cNvPr id="432" name="CustomShape 2"/>
          <p:cNvSpPr/>
          <p:nvPr/>
        </p:nvSpPr>
        <p:spPr>
          <a:xfrm>
            <a:off x="510222" y="-243179"/>
            <a:ext cx="9502682" cy="122940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rmAutofit/>
          </a:bodyPr>
          <a:lstStyle/>
          <a:p>
            <a:pPr>
              <a:lnSpc>
                <a:spcPct val="100000"/>
              </a:lnSpc>
            </a:pPr>
            <a:r>
              <a:rPr lang="en-US" sz="2800" b="1" spc="-1" dirty="0" err="1">
                <a:latin typeface="+mj-lt"/>
                <a:ea typeface="DejaVu Sans"/>
              </a:rPr>
              <a:t>SoLID@JLab</a:t>
            </a:r>
            <a:r>
              <a:rPr lang="en-US" sz="2800" b="1" spc="-1" dirty="0">
                <a:latin typeface="+mj-lt"/>
                <a:ea typeface="DejaVu Sans"/>
              </a:rPr>
              <a:t>: </a:t>
            </a:r>
            <a:r>
              <a:rPr lang="en-US" sz="2800" b="1" spc="-1" dirty="0">
                <a:solidFill>
                  <a:srgbClr val="FF0000"/>
                </a:solidFill>
                <a:latin typeface="+mj-lt"/>
                <a:ea typeface="DejaVu Sans"/>
              </a:rPr>
              <a:t>at the QCD Intensity Frontier</a:t>
            </a:r>
            <a:endParaRPr lang="en-US" sz="2800" b="1" spc="-1" dirty="0">
              <a:solidFill>
                <a:srgbClr val="FF0000"/>
              </a:solidFill>
              <a:latin typeface="+mj-lt"/>
            </a:endParaRPr>
          </a:p>
        </p:txBody>
      </p:sp>
      <p:pic>
        <p:nvPicPr>
          <p:cNvPr id="433" name="Picture 2" descr="The 12 GeV Upgrade will greatly expand the research capabilities of Jefferson Lab"/>
          <p:cNvPicPr/>
          <p:nvPr/>
        </p:nvPicPr>
        <p:blipFill>
          <a:blip r:embed="rId3"/>
          <a:stretch/>
        </p:blipFill>
        <p:spPr>
          <a:xfrm>
            <a:off x="6389450" y="4215177"/>
            <a:ext cx="3426076" cy="2354998"/>
          </a:xfrm>
          <a:prstGeom prst="rect">
            <a:avLst/>
          </a:prstGeom>
          <a:ln>
            <a:noFill/>
          </a:ln>
        </p:spPr>
      </p:pic>
      <p:sp>
        <p:nvSpPr>
          <p:cNvPr id="434" name="CustomShape 3"/>
          <p:cNvSpPr/>
          <p:nvPr/>
        </p:nvSpPr>
        <p:spPr>
          <a:xfrm>
            <a:off x="7214915" y="5527427"/>
            <a:ext cx="307188" cy="289233"/>
          </a:xfrm>
          <a:prstGeom prst="star5">
            <a:avLst>
              <a:gd name="adj" fmla="val 1909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p:style>
      </p:sp>
      <p:grpSp>
        <p:nvGrpSpPr>
          <p:cNvPr id="435" name="Group 4"/>
          <p:cNvGrpSpPr/>
          <p:nvPr/>
        </p:nvGrpSpPr>
        <p:grpSpPr>
          <a:xfrm>
            <a:off x="6658355" y="2591672"/>
            <a:ext cx="2074579" cy="2998327"/>
            <a:chOff x="5913360" y="3006720"/>
            <a:chExt cx="2287800" cy="3306488"/>
          </a:xfrm>
        </p:grpSpPr>
        <p:sp>
          <p:nvSpPr>
            <p:cNvPr id="436" name="CustomShape 5"/>
            <p:cNvSpPr/>
            <p:nvPr/>
          </p:nvSpPr>
          <p:spPr>
            <a:xfrm flipH="1">
              <a:off x="6417000" y="4756078"/>
              <a:ext cx="310320" cy="1557130"/>
            </a:xfrm>
            <a:custGeom>
              <a:avLst/>
              <a:gdLst/>
              <a:ahLst/>
              <a:cxnLst/>
              <a:rect l="l" t="t" r="r" b="b"/>
              <a:pathLst>
                <a:path w="21600" h="21600">
                  <a:moveTo>
                    <a:pt x="0" y="0"/>
                  </a:moveTo>
                  <a:lnTo>
                    <a:pt x="21600" y="21600"/>
                  </a:lnTo>
                </a:path>
              </a:pathLst>
            </a:custGeom>
            <a:noFill/>
            <a:ln w="57240">
              <a:solidFill>
                <a:schemeClr val="tx1"/>
              </a:solidFill>
              <a:round/>
              <a:tailEnd type="triangle" w="med" len="med"/>
            </a:ln>
          </p:spPr>
          <p:style>
            <a:lnRef idx="1">
              <a:schemeClr val="accent1"/>
            </a:lnRef>
            <a:fillRef idx="0">
              <a:schemeClr val="accent1"/>
            </a:fillRef>
            <a:effectRef idx="0">
              <a:schemeClr val="accent1"/>
            </a:effectRef>
            <a:fontRef idx="minor"/>
          </p:style>
        </p:sp>
        <p:pic>
          <p:nvPicPr>
            <p:cNvPr id="437" name="Picture 8"/>
            <p:cNvPicPr/>
            <p:nvPr/>
          </p:nvPicPr>
          <p:blipFill>
            <a:blip r:embed="rId4"/>
            <a:srcRect l="24128" t="10894" r="17413" b="16342"/>
            <a:stretch/>
          </p:blipFill>
          <p:spPr>
            <a:xfrm>
              <a:off x="5913360" y="3006720"/>
              <a:ext cx="2287800" cy="1818360"/>
            </a:xfrm>
            <a:prstGeom prst="rect">
              <a:avLst/>
            </a:prstGeom>
            <a:ln>
              <a:noFill/>
            </a:ln>
            <a:effectLst>
              <a:outerShdw blurRad="292100" dist="138479" dir="2700000" algn="tl" rotWithShape="0">
                <a:srgbClr val="333333">
                  <a:alpha val="65000"/>
                </a:srgbClr>
              </a:outerShdw>
            </a:effectLst>
          </p:spPr>
        </p:pic>
      </p:grpSp>
      <p:sp>
        <p:nvSpPr>
          <p:cNvPr id="438" name="CustomShape 6"/>
          <p:cNvSpPr/>
          <p:nvPr/>
        </p:nvSpPr>
        <p:spPr>
          <a:xfrm>
            <a:off x="718568" y="765689"/>
            <a:ext cx="10154899" cy="390186"/>
          </a:xfrm>
          <a:prstGeom prst="rect">
            <a:avLst/>
          </a:prstGeom>
          <a:noFill/>
          <a:ln>
            <a:noFill/>
          </a:ln>
        </p:spPr>
        <p:style>
          <a:lnRef idx="0">
            <a:scrgbClr r="0" g="0" b="0"/>
          </a:lnRef>
          <a:fillRef idx="0">
            <a:scrgbClr r="0" g="0" b="0"/>
          </a:fillRef>
          <a:effectRef idx="0">
            <a:scrgbClr r="0" g="0" b="0"/>
          </a:effectRef>
          <a:fontRef idx="minor"/>
        </p:style>
        <p:txBody>
          <a:bodyPr wrap="square" lIns="81612" tIns="40806" rIns="81612" bIns="40806">
            <a:spAutoFit/>
          </a:bodyPr>
          <a:lstStyle/>
          <a:p>
            <a:pPr algn="ctr">
              <a:lnSpc>
                <a:spcPct val="100000"/>
              </a:lnSpc>
            </a:pPr>
            <a:r>
              <a:rPr lang="en-US" sz="2000" b="1" spc="-1" dirty="0" err="1">
                <a:solidFill>
                  <a:srgbClr val="000000"/>
                </a:solidFill>
                <a:latin typeface="Arial"/>
                <a:ea typeface="DejaVu Sans"/>
              </a:rPr>
              <a:t>SoLID</a:t>
            </a:r>
            <a:r>
              <a:rPr lang="en-US" sz="2000" b="1" spc="-1" dirty="0">
                <a:solidFill>
                  <a:srgbClr val="000000"/>
                </a:solidFill>
                <a:latin typeface="Arial"/>
                <a:ea typeface="DejaVu Sans"/>
              </a:rPr>
              <a:t> </a:t>
            </a:r>
            <a:r>
              <a:rPr lang="en-US" sz="2000" spc="-1" dirty="0">
                <a:solidFill>
                  <a:srgbClr val="000000"/>
                </a:solidFill>
                <a:latin typeface="Arial"/>
                <a:ea typeface="DejaVu Sans"/>
              </a:rPr>
              <a:t>will </a:t>
            </a:r>
            <a:r>
              <a:rPr lang="en-US" sz="2000" b="1" i="1" spc="-1" dirty="0">
                <a:solidFill>
                  <a:srgbClr val="7030A0"/>
                </a:solidFill>
                <a:latin typeface="Arial"/>
                <a:ea typeface="DejaVu Sans"/>
              </a:rPr>
              <a:t>maximize</a:t>
            </a:r>
            <a:r>
              <a:rPr lang="en-US" sz="2000" spc="-1" dirty="0">
                <a:solidFill>
                  <a:srgbClr val="000000"/>
                </a:solidFill>
                <a:latin typeface="Arial"/>
                <a:ea typeface="DejaVu Sans"/>
              </a:rPr>
              <a:t> the science return of the 12-GeV CEBAF upgrade by </a:t>
            </a:r>
            <a:r>
              <a:rPr lang="en-US" sz="2000" b="1" spc="-1" dirty="0">
                <a:solidFill>
                  <a:srgbClr val="000000"/>
                </a:solidFill>
                <a:latin typeface="Arial"/>
                <a:ea typeface="DejaVu Sans"/>
              </a:rPr>
              <a:t>combining...</a:t>
            </a:r>
            <a:endParaRPr lang="en-US" sz="2000" spc="-1" dirty="0">
              <a:latin typeface="Arial"/>
            </a:endParaRPr>
          </a:p>
        </p:txBody>
      </p:sp>
      <p:sp>
        <p:nvSpPr>
          <p:cNvPr id="444" name="CustomShape 12"/>
          <p:cNvSpPr/>
          <p:nvPr/>
        </p:nvSpPr>
        <p:spPr>
          <a:xfrm>
            <a:off x="1184235" y="1386312"/>
            <a:ext cx="3235756" cy="836361"/>
          </a:xfrm>
          <a:prstGeom prst="roundRect">
            <a:avLst>
              <a:gd name="adj" fmla="val 16667"/>
            </a:avLst>
          </a:prstGeom>
          <a:solidFill>
            <a:schemeClr val="bg1">
              <a:lumMod val="95000"/>
            </a:schemeClr>
          </a:solidFill>
          <a:ln w="28440">
            <a:solidFill>
              <a:srgbClr val="7030A0"/>
            </a:solidFill>
            <a:round/>
          </a:ln>
        </p:spPr>
        <p:style>
          <a:lnRef idx="2">
            <a:schemeClr val="accent1">
              <a:shade val="50000"/>
            </a:schemeClr>
          </a:lnRef>
          <a:fillRef idx="1">
            <a:schemeClr val="accent1"/>
          </a:fillRef>
          <a:effectRef idx="0">
            <a:schemeClr val="accent1"/>
          </a:effectRef>
          <a:fontRef idx="minor"/>
        </p:style>
        <p:txBody>
          <a:bodyPr lIns="81612" tIns="40806" rIns="81612" bIns="40806" anchor="ctr">
            <a:noAutofit/>
          </a:bodyPr>
          <a:lstStyle/>
          <a:p>
            <a:pPr algn="ctr">
              <a:lnSpc>
                <a:spcPct val="100000"/>
              </a:lnSpc>
            </a:pPr>
            <a:r>
              <a:rPr lang="en-US" sz="1632" b="1" spc="-1">
                <a:solidFill>
                  <a:srgbClr val="7030A0"/>
                </a:solidFill>
                <a:latin typeface="Arial"/>
                <a:ea typeface="Arial"/>
              </a:rPr>
              <a:t>High Luminosity </a:t>
            </a:r>
            <a:endParaRPr lang="en-US" sz="1632" spc="-1">
              <a:latin typeface="Arial"/>
            </a:endParaRPr>
          </a:p>
          <a:p>
            <a:pPr algn="ctr">
              <a:lnSpc>
                <a:spcPct val="100000"/>
              </a:lnSpc>
            </a:pPr>
            <a:r>
              <a:rPr lang="en-US" sz="1632" spc="-1">
                <a:solidFill>
                  <a:srgbClr val="000000"/>
                </a:solidFill>
                <a:latin typeface="Arial"/>
                <a:ea typeface="Arial"/>
              </a:rPr>
              <a:t>10</a:t>
            </a:r>
            <a:r>
              <a:rPr lang="en-US" sz="1632" spc="-1" baseline="30000">
                <a:solidFill>
                  <a:srgbClr val="000000"/>
                </a:solidFill>
                <a:latin typeface="Arial"/>
                <a:ea typeface="Arial"/>
              </a:rPr>
              <a:t>37-39</a:t>
            </a:r>
            <a:r>
              <a:rPr lang="en-US" sz="1632" spc="-1" baseline="30000">
                <a:solidFill>
                  <a:srgbClr val="000000"/>
                </a:solidFill>
                <a:latin typeface="Arial"/>
                <a:ea typeface="DejaVu Sans"/>
              </a:rPr>
              <a:t> </a:t>
            </a:r>
            <a:r>
              <a:rPr lang="en-US" sz="1632" spc="-1">
                <a:solidFill>
                  <a:srgbClr val="000000"/>
                </a:solidFill>
                <a:latin typeface="Arial"/>
                <a:ea typeface="DejaVu Sans"/>
              </a:rPr>
              <a:t>/cm</a:t>
            </a:r>
            <a:r>
              <a:rPr lang="en-US" sz="1632" spc="-1" baseline="30000">
                <a:solidFill>
                  <a:srgbClr val="000000"/>
                </a:solidFill>
                <a:latin typeface="Arial"/>
                <a:ea typeface="DejaVu Sans"/>
              </a:rPr>
              <a:t>2</a:t>
            </a:r>
            <a:r>
              <a:rPr lang="en-US" sz="1632" spc="-1">
                <a:solidFill>
                  <a:srgbClr val="000000"/>
                </a:solidFill>
                <a:latin typeface="Arial"/>
                <a:ea typeface="DejaVu Sans"/>
              </a:rPr>
              <a:t>/s</a:t>
            </a:r>
            <a:endParaRPr lang="en-US" sz="1632" spc="-1">
              <a:latin typeface="Arial"/>
            </a:endParaRPr>
          </a:p>
          <a:p>
            <a:pPr algn="ctr">
              <a:lnSpc>
                <a:spcPct val="100000"/>
              </a:lnSpc>
            </a:pPr>
            <a:r>
              <a:rPr lang="en-US" sz="1632" spc="-1">
                <a:solidFill>
                  <a:srgbClr val="000000"/>
                </a:solidFill>
                <a:latin typeface="Arial"/>
                <a:ea typeface="DejaVu Sans"/>
              </a:rPr>
              <a:t>[ &gt;100x CLAS12 ][ &gt;1000x EIC ]</a:t>
            </a:r>
            <a:endParaRPr lang="en-US" sz="1632" spc="-1">
              <a:latin typeface="Arial"/>
            </a:endParaRPr>
          </a:p>
        </p:txBody>
      </p:sp>
      <p:sp>
        <p:nvSpPr>
          <p:cNvPr id="445" name="CustomShape 13"/>
          <p:cNvSpPr/>
          <p:nvPr/>
        </p:nvSpPr>
        <p:spPr>
          <a:xfrm>
            <a:off x="5497177" y="1376637"/>
            <a:ext cx="3235756" cy="836361"/>
          </a:xfrm>
          <a:prstGeom prst="roundRect">
            <a:avLst>
              <a:gd name="adj" fmla="val 16667"/>
            </a:avLst>
          </a:prstGeom>
          <a:solidFill>
            <a:schemeClr val="bg1">
              <a:lumMod val="95000"/>
            </a:schemeClr>
          </a:solidFill>
          <a:ln w="28440">
            <a:solidFill>
              <a:srgbClr val="7030A0"/>
            </a:solidFill>
            <a:round/>
          </a:ln>
        </p:spPr>
        <p:style>
          <a:lnRef idx="2">
            <a:schemeClr val="accent1">
              <a:shade val="50000"/>
            </a:schemeClr>
          </a:lnRef>
          <a:fillRef idx="1">
            <a:schemeClr val="accent1"/>
          </a:fillRef>
          <a:effectRef idx="0">
            <a:schemeClr val="accent1"/>
          </a:effectRef>
          <a:fontRef idx="minor"/>
        </p:style>
        <p:txBody>
          <a:bodyPr lIns="81612" tIns="40806" rIns="81612" bIns="40806" anchor="ctr">
            <a:noAutofit/>
          </a:bodyPr>
          <a:lstStyle/>
          <a:p>
            <a:pPr algn="ctr">
              <a:lnSpc>
                <a:spcPct val="100000"/>
              </a:lnSpc>
            </a:pPr>
            <a:endParaRPr lang="en-US" sz="1632" spc="-1" dirty="0">
              <a:latin typeface="Arial"/>
            </a:endParaRPr>
          </a:p>
          <a:p>
            <a:pPr algn="ctr">
              <a:lnSpc>
                <a:spcPct val="100000"/>
              </a:lnSpc>
            </a:pPr>
            <a:r>
              <a:rPr lang="en-US" sz="1632" b="1" spc="-1" dirty="0">
                <a:solidFill>
                  <a:srgbClr val="7030A0"/>
                </a:solidFill>
                <a:latin typeface="Arial"/>
                <a:ea typeface="Arial"/>
              </a:rPr>
              <a:t>Large Acceptance</a:t>
            </a:r>
            <a:endParaRPr lang="en-US" sz="1632" spc="-1" dirty="0">
              <a:latin typeface="Arial"/>
            </a:endParaRPr>
          </a:p>
          <a:p>
            <a:pPr algn="ctr">
              <a:lnSpc>
                <a:spcPct val="100000"/>
              </a:lnSpc>
            </a:pPr>
            <a:r>
              <a:rPr lang="en-US" sz="1632" spc="-1" dirty="0">
                <a:solidFill>
                  <a:srgbClr val="000000"/>
                </a:solidFill>
                <a:latin typeface="Arial"/>
                <a:ea typeface="DejaVu Sans"/>
              </a:rPr>
              <a:t>Full azimuthal 𝜙 coverage</a:t>
            </a:r>
            <a:endParaRPr lang="en-US" sz="1632" spc="-1" dirty="0">
              <a:latin typeface="Arial"/>
            </a:endParaRPr>
          </a:p>
          <a:p>
            <a:pPr algn="ctr">
              <a:lnSpc>
                <a:spcPct val="100000"/>
              </a:lnSpc>
            </a:pPr>
            <a:endParaRPr lang="en-US" sz="1632" spc="-1" dirty="0">
              <a:latin typeface="Arial"/>
            </a:endParaRPr>
          </a:p>
        </p:txBody>
      </p:sp>
      <p:sp>
        <p:nvSpPr>
          <p:cNvPr id="446" name="CustomShape 14"/>
          <p:cNvSpPr/>
          <p:nvPr/>
        </p:nvSpPr>
        <p:spPr>
          <a:xfrm>
            <a:off x="510223" y="2435865"/>
            <a:ext cx="5238517" cy="835885"/>
          </a:xfrm>
          <a:prstGeom prst="rect">
            <a:avLst/>
          </a:prstGeom>
          <a:noFill/>
          <a:ln>
            <a:noFill/>
          </a:ln>
        </p:spPr>
        <p:style>
          <a:lnRef idx="0">
            <a:scrgbClr r="0" g="0" b="0"/>
          </a:lnRef>
          <a:fillRef idx="0">
            <a:scrgbClr r="0" g="0" b="0"/>
          </a:fillRef>
          <a:effectRef idx="0">
            <a:scrgbClr r="0" g="0" b="0"/>
          </a:effectRef>
          <a:fontRef idx="minor"/>
        </p:style>
        <p:txBody>
          <a:bodyPr lIns="81612" tIns="40806" rIns="81612" bIns="40806">
            <a:spAutoFit/>
          </a:bodyPr>
          <a:lstStyle/>
          <a:p>
            <a:pPr algn="ctr">
              <a:lnSpc>
                <a:spcPct val="100000"/>
              </a:lnSpc>
            </a:pPr>
            <a:r>
              <a:rPr lang="en-US" sz="1632" spc="-1" dirty="0">
                <a:solidFill>
                  <a:srgbClr val="000000"/>
                </a:solidFill>
                <a:latin typeface="Arial"/>
                <a:ea typeface="DejaVu Sans"/>
              </a:rPr>
              <a:t>Research</a:t>
            </a:r>
            <a:r>
              <a:rPr lang="en-US" sz="1632" b="1" spc="-1" dirty="0">
                <a:solidFill>
                  <a:srgbClr val="000000"/>
                </a:solidFill>
                <a:latin typeface="Arial"/>
                <a:ea typeface="DejaVu Sans"/>
              </a:rPr>
              <a:t> </a:t>
            </a:r>
            <a:r>
              <a:rPr lang="en-US" sz="1632" spc="-1" dirty="0">
                <a:solidFill>
                  <a:srgbClr val="000000"/>
                </a:solidFill>
                <a:latin typeface="Arial"/>
                <a:ea typeface="DejaVu Sans"/>
              </a:rPr>
              <a:t>at </a:t>
            </a:r>
            <a:r>
              <a:rPr lang="en-US" sz="1632" b="1" spc="-1" dirty="0" err="1">
                <a:solidFill>
                  <a:srgbClr val="000000"/>
                </a:solidFill>
                <a:latin typeface="Arial"/>
                <a:ea typeface="DejaVu Sans"/>
              </a:rPr>
              <a:t>SoLID</a:t>
            </a:r>
            <a:r>
              <a:rPr lang="en-US" sz="1632" b="1" spc="-1" dirty="0">
                <a:solidFill>
                  <a:srgbClr val="000000"/>
                </a:solidFill>
                <a:latin typeface="Arial"/>
                <a:ea typeface="DejaVu Sans"/>
              </a:rPr>
              <a:t> </a:t>
            </a:r>
            <a:r>
              <a:rPr lang="en-US" sz="1632" spc="-1" dirty="0">
                <a:solidFill>
                  <a:srgbClr val="000000"/>
                </a:solidFill>
                <a:latin typeface="Arial"/>
                <a:ea typeface="DejaVu Sans"/>
              </a:rPr>
              <a:t>will have the </a:t>
            </a:r>
            <a:r>
              <a:rPr lang="en-US" sz="1632" b="1" i="1" spc="-1" dirty="0">
                <a:solidFill>
                  <a:srgbClr val="7030A0"/>
                </a:solidFill>
                <a:latin typeface="Arial"/>
                <a:ea typeface="DejaVu Sans"/>
              </a:rPr>
              <a:t>unique </a:t>
            </a:r>
            <a:r>
              <a:rPr lang="en-US" sz="1632" spc="-1" dirty="0">
                <a:solidFill>
                  <a:srgbClr val="000000"/>
                </a:solidFill>
                <a:latin typeface="Arial"/>
                <a:ea typeface="DejaVu Sans"/>
              </a:rPr>
              <a:t>capability to </a:t>
            </a:r>
            <a:r>
              <a:rPr lang="en-US" sz="1632" b="1" spc="-1" dirty="0">
                <a:solidFill>
                  <a:srgbClr val="7030A0"/>
                </a:solidFill>
                <a:latin typeface="Arial"/>
                <a:ea typeface="DejaVu Sans"/>
              </a:rPr>
              <a:t>explore </a:t>
            </a:r>
            <a:r>
              <a:rPr lang="en-US" sz="1632" spc="-1" dirty="0">
                <a:solidFill>
                  <a:srgbClr val="000000"/>
                </a:solidFill>
                <a:latin typeface="Arial"/>
                <a:ea typeface="DejaVu Sans"/>
              </a:rPr>
              <a:t>the QCD landscape while </a:t>
            </a:r>
            <a:r>
              <a:rPr lang="en-US" sz="1632" b="1" spc="-1" dirty="0">
                <a:solidFill>
                  <a:srgbClr val="7030A0"/>
                </a:solidFill>
                <a:latin typeface="Arial"/>
                <a:ea typeface="DejaVu Sans"/>
              </a:rPr>
              <a:t>complementing</a:t>
            </a:r>
            <a:r>
              <a:rPr lang="en-US" sz="1632" b="1" spc="-1" dirty="0">
                <a:solidFill>
                  <a:srgbClr val="000000"/>
                </a:solidFill>
                <a:latin typeface="Arial"/>
                <a:ea typeface="DejaVu Sans"/>
              </a:rPr>
              <a:t> </a:t>
            </a:r>
            <a:r>
              <a:rPr lang="en-US" sz="1632" spc="-1" dirty="0">
                <a:solidFill>
                  <a:srgbClr val="000000"/>
                </a:solidFill>
                <a:latin typeface="Arial"/>
                <a:ea typeface="DejaVu Sans"/>
              </a:rPr>
              <a:t>the research of other key facilities</a:t>
            </a:r>
            <a:endParaRPr lang="en-US" sz="1632" spc="-1" dirty="0">
              <a:latin typeface="Arial"/>
            </a:endParaRPr>
          </a:p>
        </p:txBody>
      </p:sp>
      <p:sp>
        <p:nvSpPr>
          <p:cNvPr id="447" name="CustomShape 15"/>
          <p:cNvSpPr/>
          <p:nvPr/>
        </p:nvSpPr>
        <p:spPr>
          <a:xfrm>
            <a:off x="681054" y="3393679"/>
            <a:ext cx="5594012" cy="1693619"/>
          </a:xfrm>
          <a:prstGeom prst="rect">
            <a:avLst/>
          </a:prstGeom>
          <a:noFill/>
          <a:ln>
            <a:noFill/>
          </a:ln>
        </p:spPr>
        <p:style>
          <a:lnRef idx="0">
            <a:scrgbClr r="0" g="0" b="0"/>
          </a:lnRef>
          <a:fillRef idx="0">
            <a:scrgbClr r="0" g="0" b="0"/>
          </a:fillRef>
          <a:effectRef idx="0">
            <a:scrgbClr r="0" g="0" b="0"/>
          </a:effectRef>
          <a:fontRef idx="minor"/>
        </p:style>
        <p:txBody>
          <a:bodyPr wrap="square" lIns="81612" tIns="40806" rIns="81612" bIns="40806">
            <a:spAutoFit/>
          </a:bodyPr>
          <a:lstStyle/>
          <a:p>
            <a:pPr marL="285750" indent="-285750">
              <a:buFont typeface="Arial" panose="020B0604020202020204" pitchFamily="34" charset="0"/>
              <a:buChar char="•"/>
            </a:pPr>
            <a:r>
              <a:rPr lang="en-US" sz="1400" b="1" dirty="0">
                <a:solidFill>
                  <a:srgbClr val="7030A0"/>
                </a:solidFill>
              </a:rPr>
              <a:t>Precision </a:t>
            </a:r>
            <a:r>
              <a:rPr lang="en-US" sz="1400" b="1" dirty="0" err="1">
                <a:solidFill>
                  <a:srgbClr val="7030A0"/>
                </a:solidFill>
              </a:rPr>
              <a:t>lepto</a:t>
            </a:r>
            <a:r>
              <a:rPr lang="en-US" sz="1400" b="1" dirty="0">
                <a:solidFill>
                  <a:srgbClr val="7030A0"/>
                </a:solidFill>
              </a:rPr>
              <a:t>-quark couplings </a:t>
            </a:r>
            <a:r>
              <a:rPr lang="en-US" sz="1400" dirty="0"/>
              <a:t>at unique mass and sensitivity scales</a:t>
            </a:r>
          </a:p>
          <a:p>
            <a:pPr>
              <a:lnSpc>
                <a:spcPct val="100000"/>
              </a:lnSpc>
            </a:pPr>
            <a:endParaRPr lang="en-US" sz="1100" spc="-1" dirty="0">
              <a:latin typeface="Arial"/>
            </a:endParaRPr>
          </a:p>
          <a:p>
            <a:pPr marL="259200" indent="-257894">
              <a:buClr>
                <a:srgbClr val="000000"/>
              </a:buClr>
              <a:buFont typeface="Arial"/>
              <a:buChar char="•"/>
            </a:pPr>
            <a:r>
              <a:rPr lang="en-US" sz="1400" spc="-1" dirty="0">
                <a:solidFill>
                  <a:srgbClr val="000000"/>
                </a:solidFill>
                <a:latin typeface="Arial"/>
                <a:ea typeface="Arial"/>
              </a:rPr>
              <a:t>3D momentum imaging of a relativistic strongly interacting confined system (</a:t>
            </a:r>
            <a:r>
              <a:rPr lang="en-US" sz="1400" b="1" u="sng" spc="-1" dirty="0">
                <a:solidFill>
                  <a:srgbClr val="7030A0"/>
                </a:solidFill>
                <a:latin typeface="Arial"/>
                <a:ea typeface="Arial"/>
              </a:rPr>
              <a:t>nucleon spin</a:t>
            </a:r>
            <a:r>
              <a:rPr lang="en-US" sz="1400" spc="-1" dirty="0">
                <a:solidFill>
                  <a:srgbClr val="000000"/>
                </a:solidFill>
                <a:latin typeface="Arial"/>
                <a:ea typeface="Arial"/>
              </a:rPr>
              <a:t>)</a:t>
            </a:r>
            <a:endParaRPr lang="en-US" sz="1400" spc="-1" dirty="0">
              <a:latin typeface="Arial"/>
            </a:endParaRPr>
          </a:p>
          <a:p>
            <a:pPr>
              <a:lnSpc>
                <a:spcPct val="100000"/>
              </a:lnSpc>
            </a:pPr>
            <a:endParaRPr lang="en-US" sz="1100" spc="-1" dirty="0">
              <a:latin typeface="Arial"/>
            </a:endParaRPr>
          </a:p>
          <a:p>
            <a:pPr marL="259200" indent="-257894">
              <a:buClr>
                <a:srgbClr val="000000"/>
              </a:buClr>
              <a:buFont typeface="Arial"/>
              <a:buChar char="•"/>
            </a:pPr>
            <a:r>
              <a:rPr lang="en-US" sz="1400" spc="-1" dirty="0">
                <a:solidFill>
                  <a:srgbClr val="000000"/>
                </a:solidFill>
                <a:latin typeface="Arial"/>
                <a:ea typeface="Arial"/>
              </a:rPr>
              <a:t>Superior sensitivity to the differential electro- and photo-production cross section of J/𝜓 near threshold (</a:t>
            </a:r>
            <a:r>
              <a:rPr lang="en-US" sz="1400" b="1" u="sng" spc="-1" dirty="0">
                <a:solidFill>
                  <a:srgbClr val="7030A0"/>
                </a:solidFill>
                <a:latin typeface="Arial"/>
                <a:ea typeface="Arial"/>
              </a:rPr>
              <a:t>proton mass</a:t>
            </a:r>
            <a:r>
              <a:rPr lang="en-US" sz="1400" spc="-1" dirty="0">
                <a:solidFill>
                  <a:srgbClr val="000000"/>
                </a:solidFill>
                <a:latin typeface="Arial"/>
                <a:ea typeface="Arial"/>
              </a:rPr>
              <a:t>)</a:t>
            </a:r>
            <a:endParaRPr lang="en-US" sz="1400" spc="-1" dirty="0">
              <a:latin typeface="Arial"/>
            </a:endParaRPr>
          </a:p>
          <a:p>
            <a:pPr>
              <a:lnSpc>
                <a:spcPct val="100000"/>
              </a:lnSpc>
            </a:pPr>
            <a:endParaRPr lang="en-US" sz="1270" spc="-1" dirty="0">
              <a:latin typeface="Arial"/>
            </a:endParaRPr>
          </a:p>
        </p:txBody>
      </p:sp>
      <p:pic>
        <p:nvPicPr>
          <p:cNvPr id="448" name="Picture 4" descr="Shape&#10;&#10;Description automatically generated"/>
          <p:cNvPicPr/>
          <p:nvPr/>
        </p:nvPicPr>
        <p:blipFill>
          <a:blip r:embed="rId5"/>
          <a:stretch/>
        </p:blipFill>
        <p:spPr>
          <a:xfrm>
            <a:off x="4759777" y="1505568"/>
            <a:ext cx="397614" cy="489527"/>
          </a:xfrm>
          <a:prstGeom prst="rect">
            <a:avLst/>
          </a:prstGeom>
          <a:ln>
            <a:noFill/>
          </a:ln>
        </p:spPr>
      </p:pic>
      <p:sp>
        <p:nvSpPr>
          <p:cNvPr id="2" name="TextBox 1">
            <a:extLst>
              <a:ext uri="{FF2B5EF4-FFF2-40B4-BE49-F238E27FC236}">
                <a16:creationId xmlns:a16="http://schemas.microsoft.com/office/drawing/2014/main" id="{954A64CC-C797-3247-A509-54089452050A}"/>
              </a:ext>
            </a:extLst>
          </p:cNvPr>
          <p:cNvSpPr txBox="1"/>
          <p:nvPr/>
        </p:nvSpPr>
        <p:spPr>
          <a:xfrm>
            <a:off x="9183562" y="1505568"/>
            <a:ext cx="2766350" cy="2086725"/>
          </a:xfrm>
          <a:prstGeom prst="rect">
            <a:avLst/>
          </a:prstGeom>
          <a:solidFill>
            <a:srgbClr val="FFFF00"/>
          </a:solidFill>
          <a:ln w="38100">
            <a:solidFill>
              <a:srgbClr val="00B050"/>
            </a:solidFill>
          </a:ln>
        </p:spPr>
        <p:txBody>
          <a:bodyPr wrap="square" rtlCol="0">
            <a:spAutoFit/>
          </a:bodyPr>
          <a:lstStyle/>
          <a:p>
            <a:pPr>
              <a:lnSpc>
                <a:spcPct val="90000"/>
              </a:lnSpc>
            </a:pPr>
            <a:r>
              <a:rPr lang="en-US" b="1" dirty="0">
                <a:solidFill>
                  <a:schemeClr val="tx2"/>
                </a:solidFill>
              </a:rPr>
              <a:t>PAC50 Re-affirmed priority of science program </a:t>
            </a:r>
          </a:p>
          <a:p>
            <a:pPr marL="285750" indent="-285750">
              <a:lnSpc>
                <a:spcPct val="90000"/>
              </a:lnSpc>
              <a:buFont typeface="System Font Regular"/>
              <a:buChar char="-"/>
            </a:pPr>
            <a:r>
              <a:rPr lang="en-US" b="1" dirty="0">
                <a:solidFill>
                  <a:schemeClr val="tx2"/>
                </a:solidFill>
              </a:rPr>
              <a:t>5 jeopardy experiments re-approved</a:t>
            </a:r>
          </a:p>
          <a:p>
            <a:pPr marL="285750" indent="-285750">
              <a:lnSpc>
                <a:spcPct val="90000"/>
              </a:lnSpc>
              <a:buFontTx/>
              <a:buChar char="-"/>
            </a:pPr>
            <a:r>
              <a:rPr lang="en-US" b="1" dirty="0">
                <a:solidFill>
                  <a:schemeClr val="tx2"/>
                </a:solidFill>
              </a:rPr>
              <a:t>One experiment raised from A- to A</a:t>
            </a:r>
          </a:p>
          <a:p>
            <a:pPr marL="285750" indent="-285750">
              <a:lnSpc>
                <a:spcPct val="90000"/>
              </a:lnSpc>
              <a:buFontTx/>
              <a:buChar char="-"/>
            </a:pPr>
            <a:r>
              <a:rPr lang="en-US" b="1" dirty="0">
                <a:solidFill>
                  <a:schemeClr val="tx2"/>
                </a:solidFill>
              </a:rPr>
              <a:t>Two new experiments approved</a:t>
            </a:r>
          </a:p>
        </p:txBody>
      </p:sp>
      <p:pic>
        <p:nvPicPr>
          <p:cNvPr id="17" name="Picture 16">
            <a:extLst>
              <a:ext uri="{FF2B5EF4-FFF2-40B4-BE49-F238E27FC236}">
                <a16:creationId xmlns:a16="http://schemas.microsoft.com/office/drawing/2014/main" id="{C5EBFEE0-4856-F547-974E-9B9AFDD4E6D8}"/>
              </a:ext>
            </a:extLst>
          </p:cNvPr>
          <p:cNvPicPr/>
          <p:nvPr/>
        </p:nvPicPr>
        <p:blipFill>
          <a:blip r:embed="rId6"/>
          <a:stretch/>
        </p:blipFill>
        <p:spPr>
          <a:xfrm>
            <a:off x="10155835" y="142805"/>
            <a:ext cx="1303102" cy="622884"/>
          </a:xfrm>
          <a:prstGeom prst="rect">
            <a:avLst/>
          </a:prstGeom>
          <a:ln>
            <a:noFill/>
          </a:ln>
        </p:spPr>
      </p:pic>
    </p:spTree>
    <p:extLst>
      <p:ext uri="{BB962C8B-B14F-4D97-AF65-F5344CB8AC3E}">
        <p14:creationId xmlns:p14="http://schemas.microsoft.com/office/powerpoint/2010/main" val="3900590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p15="http://schemas.microsoft.com/office/powerpoint/2012/main">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039F9-73E3-BE41-8A45-1238D249A2B9}"/>
              </a:ext>
            </a:extLst>
          </p:cNvPr>
          <p:cNvSpPr/>
          <p:nvPr/>
        </p:nvSpPr>
        <p:spPr>
          <a:xfrm>
            <a:off x="1956122" y="1747777"/>
            <a:ext cx="4834940" cy="646331"/>
          </a:xfrm>
          <a:prstGeom prst="rect">
            <a:avLst/>
          </a:prstGeom>
        </p:spPr>
        <p:txBody>
          <a:bodyPr wrap="square">
            <a:spAutoFit/>
          </a:bodyPr>
          <a:lstStyle/>
          <a:p>
            <a:r>
              <a:rPr lang="en-US" sz="3600" dirty="0">
                <a:solidFill>
                  <a:srgbClr val="007939"/>
                </a:solidFill>
                <a:latin typeface="Bradley Hand" pitchFamily="2" charset="77"/>
              </a:rPr>
              <a:t>Thank you!</a:t>
            </a:r>
          </a:p>
        </p:txBody>
      </p:sp>
    </p:spTree>
    <p:extLst>
      <p:ext uri="{BB962C8B-B14F-4D97-AF65-F5344CB8AC3E}">
        <p14:creationId xmlns:p14="http://schemas.microsoft.com/office/powerpoint/2010/main" val="108950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a:xfrm>
            <a:off x="373733" y="413000"/>
            <a:ext cx="7699333" cy="617839"/>
          </a:xfrm>
        </p:spPr>
        <p:txBody>
          <a:bodyPr>
            <a:normAutofit fontScale="90000"/>
          </a:bodyPr>
          <a:lstStyle/>
          <a:p>
            <a:r>
              <a:rPr lang="en-US" dirty="0"/>
              <a:t>Reminders about LRP, Process and Results</a:t>
            </a:r>
          </a:p>
        </p:txBody>
      </p:sp>
      <p:sp>
        <p:nvSpPr>
          <p:cNvPr id="6" name="Text Placeholder 5">
            <a:extLst>
              <a:ext uri="{FF2B5EF4-FFF2-40B4-BE49-F238E27FC236}">
                <a16:creationId xmlns:a16="http://schemas.microsoft.com/office/drawing/2014/main" id="{FD5C4458-CEA9-9341-99EB-D8929C1E66E2}"/>
              </a:ext>
            </a:extLst>
          </p:cNvPr>
          <p:cNvSpPr>
            <a:spLocks noGrp="1"/>
          </p:cNvSpPr>
          <p:nvPr>
            <p:ph type="body" sz="half" idx="15"/>
          </p:nvPr>
        </p:nvSpPr>
        <p:spPr>
          <a:xfrm>
            <a:off x="5876526" y="1427267"/>
            <a:ext cx="6485236" cy="4929084"/>
          </a:xfrm>
        </p:spPr>
        <p:txBody>
          <a:bodyPr>
            <a:normAutofit fontScale="92500" lnSpcReduction="10000"/>
          </a:bodyPr>
          <a:lstStyle/>
          <a:p>
            <a:r>
              <a:rPr lang="en-US" dirty="0"/>
              <a:t>LRP 2015:</a:t>
            </a:r>
          </a:p>
          <a:p>
            <a:pPr lvl="1"/>
            <a:r>
              <a:rPr lang="en-US" dirty="0"/>
              <a:t>4 </a:t>
            </a:r>
            <a:r>
              <a:rPr lang="en-US" i="1" u="sng" dirty="0"/>
              <a:t>Recommendations</a:t>
            </a:r>
            <a:r>
              <a:rPr lang="en-US" dirty="0"/>
              <a:t>, in the following order</a:t>
            </a:r>
          </a:p>
          <a:p>
            <a:pPr lvl="2"/>
            <a:r>
              <a:rPr lang="en-US" dirty="0"/>
              <a:t>Operate existing facilities, JLab12 mentioned first</a:t>
            </a:r>
          </a:p>
          <a:p>
            <a:pPr lvl="2"/>
            <a:r>
              <a:rPr lang="en-US" dirty="0"/>
              <a:t>Deploy Ton-scale </a:t>
            </a:r>
            <a:r>
              <a:rPr lang="en-US" dirty="0" err="1"/>
              <a:t>neutrinoless</a:t>
            </a:r>
            <a:r>
              <a:rPr lang="en-US" dirty="0"/>
              <a:t> double beta decay experiment</a:t>
            </a:r>
          </a:p>
          <a:p>
            <a:pPr lvl="2"/>
            <a:r>
              <a:rPr lang="en-US" dirty="0"/>
              <a:t>EIC Construction</a:t>
            </a:r>
          </a:p>
          <a:p>
            <a:pPr lvl="2"/>
            <a:r>
              <a:rPr lang="en-US" dirty="0"/>
              <a:t>Investment in small and mid scale projects</a:t>
            </a:r>
          </a:p>
          <a:p>
            <a:pPr lvl="1"/>
            <a:r>
              <a:rPr lang="en-US" dirty="0"/>
              <a:t>2 </a:t>
            </a:r>
            <a:r>
              <a:rPr lang="en-US" i="1" u="sng" dirty="0"/>
              <a:t>Initiatives</a:t>
            </a:r>
            <a:r>
              <a:rPr lang="en-US" dirty="0"/>
              <a:t> + Workforce Development</a:t>
            </a:r>
          </a:p>
          <a:p>
            <a:pPr lvl="2"/>
            <a:r>
              <a:rPr lang="en-US" dirty="0"/>
              <a:t>Theory</a:t>
            </a:r>
          </a:p>
          <a:p>
            <a:pPr lvl="2"/>
            <a:r>
              <a:rPr lang="en-US" dirty="0"/>
              <a:t>Accelerator and Detector R&amp;D</a:t>
            </a:r>
          </a:p>
          <a:p>
            <a:pPr lvl="1"/>
            <a:r>
              <a:rPr lang="en-US" dirty="0"/>
              <a:t>Many other things mentioned later in text</a:t>
            </a:r>
          </a:p>
          <a:p>
            <a:pPr lvl="2"/>
            <a:r>
              <a:rPr lang="en-US" dirty="0"/>
              <a:t>Significant scientific achievements</a:t>
            </a:r>
          </a:p>
          <a:p>
            <a:pPr lvl="2"/>
            <a:r>
              <a:rPr lang="en-US" dirty="0"/>
              <a:t>Science to come (d/u, TMDs, EMC effect, MOLLER, SOLID,…)</a:t>
            </a:r>
          </a:p>
          <a:p>
            <a:pPr lvl="3"/>
            <a:r>
              <a:rPr lang="en-US" dirty="0"/>
              <a:t>Sidebars and figures</a:t>
            </a:r>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3</a:t>
            </a:fld>
            <a:endParaRPr lang="en-US"/>
          </a:p>
        </p:txBody>
      </p:sp>
      <p:sp>
        <p:nvSpPr>
          <p:cNvPr id="5" name="Text Placeholder 5">
            <a:extLst>
              <a:ext uri="{FF2B5EF4-FFF2-40B4-BE49-F238E27FC236}">
                <a16:creationId xmlns:a16="http://schemas.microsoft.com/office/drawing/2014/main" id="{1475F99A-35F9-8B41-8CE9-F6094D418CA3}"/>
              </a:ext>
            </a:extLst>
          </p:cNvPr>
          <p:cNvSpPr txBox="1">
            <a:spLocks/>
          </p:cNvSpPr>
          <p:nvPr/>
        </p:nvSpPr>
        <p:spPr>
          <a:xfrm>
            <a:off x="0" y="1427267"/>
            <a:ext cx="6485236" cy="49290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a:t>
            </a:r>
          </a:p>
          <a:p>
            <a:endParaRPr lang="en-US" sz="1300" dirty="0"/>
          </a:p>
          <a:p>
            <a:r>
              <a:rPr lang="en-US" dirty="0"/>
              <a:t>LRP 2007:</a:t>
            </a:r>
          </a:p>
          <a:p>
            <a:pPr lvl="1"/>
            <a:r>
              <a:rPr lang="en-US" dirty="0"/>
              <a:t>4 </a:t>
            </a:r>
            <a:r>
              <a:rPr lang="en-US" i="1" u="sng" dirty="0"/>
              <a:t>Recommendations</a:t>
            </a:r>
            <a:r>
              <a:rPr lang="en-US" dirty="0"/>
              <a:t>, in the following order</a:t>
            </a:r>
          </a:p>
          <a:p>
            <a:pPr lvl="2"/>
            <a:r>
              <a:rPr lang="en-US" dirty="0"/>
              <a:t>Complete 12 GeV upgrade</a:t>
            </a:r>
          </a:p>
          <a:p>
            <a:pPr lvl="2"/>
            <a:r>
              <a:rPr lang="en-US" dirty="0"/>
              <a:t>Construct FRIB</a:t>
            </a:r>
          </a:p>
          <a:p>
            <a:pPr lvl="2"/>
            <a:r>
              <a:rPr lang="en-US" dirty="0"/>
              <a:t>Neutrinos, construct DUSEL</a:t>
            </a:r>
          </a:p>
          <a:p>
            <a:pPr lvl="2"/>
            <a:r>
              <a:rPr lang="en-US" dirty="0"/>
              <a:t>RHICII luminosity upgrade</a:t>
            </a:r>
          </a:p>
          <a:p>
            <a:pPr marL="914400" lvl="2" indent="0">
              <a:buNone/>
            </a:pPr>
            <a:r>
              <a:rPr lang="en-US" dirty="0"/>
              <a:t>- mentions EIC</a:t>
            </a:r>
            <a:r>
              <a:rPr lang="en-US"/>
              <a:t>, unnumbered</a:t>
            </a:r>
            <a:endParaRPr lang="en-US" dirty="0"/>
          </a:p>
          <a:p>
            <a:pPr lvl="1"/>
            <a:r>
              <a:rPr lang="en-US" dirty="0"/>
              <a:t>4 </a:t>
            </a:r>
            <a:r>
              <a:rPr lang="en-US" i="1" u="sng" dirty="0"/>
              <a:t>Initiatives</a:t>
            </a:r>
            <a:r>
              <a:rPr lang="en-US" dirty="0"/>
              <a:t> </a:t>
            </a:r>
          </a:p>
          <a:p>
            <a:pPr lvl="2"/>
            <a:r>
              <a:rPr lang="en-US" dirty="0"/>
              <a:t>Theory</a:t>
            </a:r>
          </a:p>
          <a:p>
            <a:pPr lvl="2"/>
            <a:r>
              <a:rPr lang="en-US" dirty="0"/>
              <a:t>Accelerator R&amp;D</a:t>
            </a:r>
          </a:p>
          <a:p>
            <a:pPr lvl="2"/>
            <a:r>
              <a:rPr lang="en-US" dirty="0"/>
              <a:t>GRETA (FRIB detector)</a:t>
            </a:r>
          </a:p>
          <a:p>
            <a:pPr lvl="2"/>
            <a:r>
              <a:rPr lang="en-US" dirty="0"/>
              <a:t>University research</a:t>
            </a:r>
          </a:p>
          <a:p>
            <a:pPr lvl="1"/>
            <a:r>
              <a:rPr lang="en-US" dirty="0"/>
              <a:t>Many other things mentioned later in text</a:t>
            </a:r>
          </a:p>
        </p:txBody>
      </p:sp>
    </p:spTree>
    <p:extLst>
      <p:ext uri="{BB962C8B-B14F-4D97-AF65-F5344CB8AC3E}">
        <p14:creationId xmlns:p14="http://schemas.microsoft.com/office/powerpoint/2010/main" val="7504107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a:xfrm>
            <a:off x="373733" y="413000"/>
            <a:ext cx="7699333" cy="617839"/>
          </a:xfrm>
        </p:spPr>
        <p:txBody>
          <a:bodyPr>
            <a:normAutofit fontScale="90000"/>
          </a:bodyPr>
          <a:lstStyle/>
          <a:p>
            <a:r>
              <a:rPr lang="en-US" dirty="0"/>
              <a:t>Reminders about LRP, Process and Results</a:t>
            </a:r>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4</a:t>
            </a:fld>
            <a:endParaRPr lang="en-US"/>
          </a:p>
        </p:txBody>
      </p:sp>
      <p:sp>
        <p:nvSpPr>
          <p:cNvPr id="5" name="Text Placeholder 5">
            <a:extLst>
              <a:ext uri="{FF2B5EF4-FFF2-40B4-BE49-F238E27FC236}">
                <a16:creationId xmlns:a16="http://schemas.microsoft.com/office/drawing/2014/main" id="{1475F99A-35F9-8B41-8CE9-F6094D418CA3}"/>
              </a:ext>
            </a:extLst>
          </p:cNvPr>
          <p:cNvSpPr txBox="1">
            <a:spLocks/>
          </p:cNvSpPr>
          <p:nvPr/>
        </p:nvSpPr>
        <p:spPr>
          <a:xfrm>
            <a:off x="231494" y="1427267"/>
            <a:ext cx="12327038" cy="492908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2060"/>
                </a:solidFill>
              </a:rPr>
              <a:t>Results… hoped for in 2023 LRP!! </a:t>
            </a:r>
            <a:r>
              <a:rPr lang="en-US" dirty="0"/>
              <a:t>(</a:t>
            </a:r>
            <a:r>
              <a:rPr lang="en-US" dirty="0" err="1"/>
              <a:t>JLab</a:t>
            </a:r>
            <a:r>
              <a:rPr lang="en-US" dirty="0"/>
              <a:t> </a:t>
            </a:r>
            <a:r>
              <a:rPr lang="en-US" b="1" u="sng" dirty="0"/>
              <a:t>Priorities</a:t>
            </a:r>
            <a:r>
              <a:rPr lang="en-US" dirty="0"/>
              <a:t>)</a:t>
            </a:r>
          </a:p>
          <a:p>
            <a:endParaRPr lang="en-US" sz="1300" dirty="0"/>
          </a:p>
          <a:p>
            <a:r>
              <a:rPr lang="en-US" dirty="0"/>
              <a:t>12 GeV operations remains the first priority </a:t>
            </a:r>
            <a:r>
              <a:rPr lang="en-US" i="1" u="sng" dirty="0"/>
              <a:t>Recommendation</a:t>
            </a:r>
            <a:r>
              <a:rPr lang="en-US" dirty="0"/>
              <a:t> for nuclear science</a:t>
            </a:r>
          </a:p>
          <a:p>
            <a:pPr lvl="1"/>
            <a:r>
              <a:rPr lang="en-US" dirty="0"/>
              <a:t>Should be combined as “operate existing facilities” with FRIB</a:t>
            </a:r>
          </a:p>
          <a:p>
            <a:pPr lvl="1"/>
            <a:r>
              <a:rPr lang="en-US" dirty="0"/>
              <a:t>Should explicitly include </a:t>
            </a:r>
            <a:r>
              <a:rPr lang="en-US" dirty="0" err="1"/>
              <a:t>SoLID</a:t>
            </a:r>
            <a:endParaRPr lang="en-US" dirty="0"/>
          </a:p>
          <a:p>
            <a:r>
              <a:rPr lang="en-US" dirty="0"/>
              <a:t>EIC project is another priority </a:t>
            </a:r>
            <a:r>
              <a:rPr lang="en-US" i="1" u="sng" dirty="0"/>
              <a:t>Recommendation</a:t>
            </a:r>
          </a:p>
          <a:p>
            <a:pPr lvl="1"/>
            <a:r>
              <a:rPr lang="en-US" dirty="0"/>
              <a:t>As approved – i.e. not with the second detector (</a:t>
            </a:r>
            <a:r>
              <a:rPr lang="en-US"/>
              <a:t>which would be fine as an Initiative)</a:t>
            </a:r>
            <a:endParaRPr lang="en-US" dirty="0"/>
          </a:p>
          <a:p>
            <a:r>
              <a:rPr lang="en-US" dirty="0"/>
              <a:t>20+ GeV upgrade is a (hopefully first) major </a:t>
            </a:r>
            <a:r>
              <a:rPr lang="en-US" i="1" u="sng" dirty="0"/>
              <a:t>Initiative</a:t>
            </a:r>
          </a:p>
          <a:p>
            <a:r>
              <a:rPr lang="en-US" dirty="0"/>
              <a:t>Advanced computing for nuclear physics is another major </a:t>
            </a:r>
            <a:r>
              <a:rPr lang="en-US" i="1" u="sng" dirty="0"/>
              <a:t>Initiative</a:t>
            </a:r>
          </a:p>
          <a:p>
            <a:r>
              <a:rPr lang="en-US" dirty="0" err="1"/>
              <a:t>JLab</a:t>
            </a:r>
            <a:r>
              <a:rPr lang="en-US" dirty="0"/>
              <a:t> experiments prominent in science text (a few pictures, plots,…)</a:t>
            </a:r>
          </a:p>
          <a:p>
            <a:pPr lvl="1"/>
            <a:r>
              <a:rPr lang="en-US" dirty="0"/>
              <a:t>Positrons go here</a:t>
            </a:r>
          </a:p>
          <a:p>
            <a:r>
              <a:rPr lang="en-US" dirty="0"/>
              <a:t>Support theory, education, innovation</a:t>
            </a:r>
          </a:p>
          <a:p>
            <a:pPr lvl="1"/>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40742367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a:xfrm>
            <a:off x="373733" y="413000"/>
            <a:ext cx="7699333" cy="617839"/>
          </a:xfrm>
        </p:spPr>
        <p:txBody>
          <a:bodyPr>
            <a:normAutofit fontScale="90000"/>
          </a:bodyPr>
          <a:lstStyle/>
          <a:p>
            <a:r>
              <a:rPr lang="en-US" dirty="0"/>
              <a:t>Reminders about LRP, Process and Results</a:t>
            </a:r>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5</a:t>
            </a:fld>
            <a:endParaRPr lang="en-US"/>
          </a:p>
        </p:txBody>
      </p:sp>
      <p:sp>
        <p:nvSpPr>
          <p:cNvPr id="5" name="Text Placeholder 5">
            <a:extLst>
              <a:ext uri="{FF2B5EF4-FFF2-40B4-BE49-F238E27FC236}">
                <a16:creationId xmlns:a16="http://schemas.microsoft.com/office/drawing/2014/main" id="{1475F99A-35F9-8B41-8CE9-F6094D418CA3}"/>
              </a:ext>
            </a:extLst>
          </p:cNvPr>
          <p:cNvSpPr txBox="1">
            <a:spLocks/>
          </p:cNvSpPr>
          <p:nvPr/>
        </p:nvSpPr>
        <p:spPr>
          <a:xfrm>
            <a:off x="694481" y="1135011"/>
            <a:ext cx="7563780" cy="49290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dirty="0"/>
              <a:t>Process…</a:t>
            </a:r>
          </a:p>
          <a:p>
            <a:endParaRPr lang="en-US" sz="1300" dirty="0"/>
          </a:p>
          <a:p>
            <a:r>
              <a:rPr lang="en-US" dirty="0"/>
              <a:t>Topical Town Meetings (3-5):</a:t>
            </a:r>
          </a:p>
          <a:p>
            <a:pPr lvl="1"/>
            <a:r>
              <a:rPr lang="en-US" dirty="0"/>
              <a:t>QCD</a:t>
            </a:r>
          </a:p>
          <a:p>
            <a:pPr lvl="1"/>
            <a:r>
              <a:rPr lang="en-US" dirty="0"/>
              <a:t>Nuclear Structure </a:t>
            </a:r>
          </a:p>
          <a:p>
            <a:pPr lvl="1"/>
            <a:r>
              <a:rPr lang="en-US" dirty="0"/>
              <a:t>Fundamental Symmetries</a:t>
            </a:r>
          </a:p>
          <a:p>
            <a:pPr lvl="1"/>
            <a:r>
              <a:rPr lang="en-US" dirty="0"/>
              <a:t>Education and Outreach, Innovation</a:t>
            </a:r>
          </a:p>
          <a:p>
            <a:pPr lvl="1"/>
            <a:endParaRPr lang="en-US" dirty="0"/>
          </a:p>
          <a:p>
            <a:r>
              <a:rPr lang="en-US" dirty="0"/>
              <a:t>Resolution/Writing/Working Group</a:t>
            </a:r>
          </a:p>
          <a:p>
            <a:pPr lvl="1"/>
            <a:r>
              <a:rPr lang="en-US" dirty="0"/>
              <a:t>Receive priorities and input from the above</a:t>
            </a:r>
          </a:p>
          <a:p>
            <a:pPr lvl="1"/>
            <a:r>
              <a:rPr lang="en-US" dirty="0"/>
              <a:t>This is where decisions are made</a:t>
            </a:r>
          </a:p>
          <a:p>
            <a:pPr lvl="1"/>
            <a:r>
              <a:rPr lang="en-US" dirty="0"/>
              <a:t>This is where budget is discussed</a:t>
            </a:r>
          </a:p>
        </p:txBody>
      </p:sp>
    </p:spTree>
    <p:extLst>
      <p:ext uri="{BB962C8B-B14F-4D97-AF65-F5344CB8AC3E}">
        <p14:creationId xmlns:p14="http://schemas.microsoft.com/office/powerpoint/2010/main" val="35430199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p:txBody>
          <a:bodyPr/>
          <a:lstStyle/>
          <a:p>
            <a:r>
              <a:rPr lang="en-US" dirty="0"/>
              <a:t>Requested Topics</a:t>
            </a:r>
          </a:p>
        </p:txBody>
      </p:sp>
      <p:sp>
        <p:nvSpPr>
          <p:cNvPr id="6" name="Text Placeholder 5">
            <a:extLst>
              <a:ext uri="{FF2B5EF4-FFF2-40B4-BE49-F238E27FC236}">
                <a16:creationId xmlns:a16="http://schemas.microsoft.com/office/drawing/2014/main" id="{FD5C4458-CEA9-9341-99EB-D8929C1E66E2}"/>
              </a:ext>
            </a:extLst>
          </p:cNvPr>
          <p:cNvSpPr>
            <a:spLocks noGrp="1"/>
          </p:cNvSpPr>
          <p:nvPr>
            <p:ph type="body" sz="half" idx="15"/>
          </p:nvPr>
        </p:nvSpPr>
        <p:spPr>
          <a:xfrm>
            <a:off x="424850" y="1726359"/>
            <a:ext cx="11184558" cy="3861333"/>
          </a:xfrm>
        </p:spPr>
        <p:txBody>
          <a:bodyPr/>
          <a:lstStyle/>
          <a:p>
            <a:r>
              <a:rPr lang="en-US" dirty="0">
                <a:solidFill>
                  <a:schemeClr val="tx1"/>
                </a:solidFill>
              </a:rPr>
              <a:t>Accomplishments from last LRP (2015) until now</a:t>
            </a:r>
          </a:p>
          <a:p>
            <a:r>
              <a:rPr lang="en-US" dirty="0">
                <a:solidFill>
                  <a:schemeClr val="tx1"/>
                </a:solidFill>
              </a:rPr>
              <a:t>Highlights and duration of the currently approved program </a:t>
            </a:r>
          </a:p>
          <a:p>
            <a:r>
              <a:rPr lang="en-US" dirty="0"/>
              <a:t>Trend on the number of new approved PAC days in recent years</a:t>
            </a:r>
          </a:p>
          <a:p>
            <a:pPr marL="0" indent="0">
              <a:buNone/>
            </a:pPr>
            <a:endParaRPr lang="en-US" dirty="0"/>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6</a:t>
            </a:fld>
            <a:endParaRPr lang="en-US"/>
          </a:p>
        </p:txBody>
      </p:sp>
    </p:spTree>
    <p:extLst>
      <p:ext uri="{BB962C8B-B14F-4D97-AF65-F5344CB8AC3E}">
        <p14:creationId xmlns:p14="http://schemas.microsoft.com/office/powerpoint/2010/main" val="164143592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a:xfrm>
            <a:off x="341418" y="297252"/>
            <a:ext cx="11351421" cy="617839"/>
          </a:xfrm>
        </p:spPr>
        <p:txBody>
          <a:bodyPr>
            <a:normAutofit fontScale="90000"/>
          </a:bodyPr>
          <a:lstStyle/>
          <a:p>
            <a:r>
              <a:rPr lang="en-US" dirty="0"/>
              <a:t>Trend on the number of new approved PAC days in recent years</a:t>
            </a:r>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7</a:t>
            </a:fld>
            <a:endParaRPr lang="en-US"/>
          </a:p>
        </p:txBody>
      </p:sp>
      <p:pic>
        <p:nvPicPr>
          <p:cNvPr id="4" name="Picture 3">
            <a:extLst>
              <a:ext uri="{FF2B5EF4-FFF2-40B4-BE49-F238E27FC236}">
                <a16:creationId xmlns:a16="http://schemas.microsoft.com/office/drawing/2014/main" id="{08FA3A01-49C2-6243-9637-1BE5A207E8E8}"/>
              </a:ext>
            </a:extLst>
          </p:cNvPr>
          <p:cNvPicPr>
            <a:picLocks noChangeAspect="1"/>
          </p:cNvPicPr>
          <p:nvPr/>
        </p:nvPicPr>
        <p:blipFill>
          <a:blip r:embed="rId2"/>
          <a:stretch>
            <a:fillRect/>
          </a:stretch>
        </p:blipFill>
        <p:spPr>
          <a:xfrm>
            <a:off x="150471" y="978289"/>
            <a:ext cx="7135595" cy="5513869"/>
          </a:xfrm>
          <a:prstGeom prst="rect">
            <a:avLst/>
          </a:prstGeom>
        </p:spPr>
      </p:pic>
      <p:sp>
        <p:nvSpPr>
          <p:cNvPr id="9" name="TextBox 8">
            <a:extLst>
              <a:ext uri="{FF2B5EF4-FFF2-40B4-BE49-F238E27FC236}">
                <a16:creationId xmlns:a16="http://schemas.microsoft.com/office/drawing/2014/main" id="{CC9519F6-1279-734D-8DA6-1FFA92EFCFB4}"/>
              </a:ext>
            </a:extLst>
          </p:cNvPr>
          <p:cNvSpPr txBox="1"/>
          <p:nvPr/>
        </p:nvSpPr>
        <p:spPr>
          <a:xfrm>
            <a:off x="7158745" y="1779687"/>
            <a:ext cx="4659007" cy="5078313"/>
          </a:xfrm>
          <a:prstGeom prst="rect">
            <a:avLst/>
          </a:prstGeom>
          <a:noFill/>
        </p:spPr>
        <p:txBody>
          <a:bodyPr wrap="square" rtlCol="0">
            <a:spAutoFit/>
          </a:bodyPr>
          <a:lstStyle/>
          <a:p>
            <a:r>
              <a:rPr lang="en-US" dirty="0"/>
              <a:t>PAC history since start of 12 GeV approvals</a:t>
            </a:r>
          </a:p>
          <a:p>
            <a:endParaRPr lang="en-US" dirty="0"/>
          </a:p>
          <a:p>
            <a:r>
              <a:rPr lang="en-US" dirty="0"/>
              <a:t>Days approved by PAC </a:t>
            </a:r>
          </a:p>
          <a:p>
            <a:endParaRPr lang="en-US" dirty="0"/>
          </a:p>
          <a:p>
            <a:r>
              <a:rPr lang="en-US" dirty="0"/>
              <a:t>Many more days </a:t>
            </a:r>
            <a:r>
              <a:rPr lang="en-US" i="1" dirty="0"/>
              <a:t>proposed! </a:t>
            </a:r>
          </a:p>
          <a:p>
            <a:endParaRPr lang="en-US" i="1" dirty="0"/>
          </a:p>
          <a:p>
            <a:r>
              <a:rPr lang="en-US" dirty="0"/>
              <a:t>More experiments (run groups increasing)</a:t>
            </a:r>
          </a:p>
          <a:p>
            <a:endParaRPr lang="en-US" i="1" dirty="0"/>
          </a:p>
          <a:p>
            <a:r>
              <a:rPr lang="en-US" dirty="0"/>
              <a:t>Creative community - new ideas still coming up</a:t>
            </a:r>
          </a:p>
          <a:p>
            <a:endParaRPr lang="en-US" dirty="0"/>
          </a:p>
          <a:p>
            <a:endParaRPr lang="en-US" dirty="0"/>
          </a:p>
          <a:p>
            <a:endParaRPr lang="en-US" dirty="0"/>
          </a:p>
          <a:p>
            <a:endParaRPr lang="en-US" dirty="0"/>
          </a:p>
          <a:p>
            <a:endParaRPr lang="en-US" dirty="0"/>
          </a:p>
          <a:p>
            <a:endParaRPr lang="en-US" i="1" dirty="0"/>
          </a:p>
          <a:p>
            <a:endParaRPr lang="en-US" i="1" dirty="0"/>
          </a:p>
          <a:p>
            <a:endParaRPr lang="en-US" dirty="0"/>
          </a:p>
          <a:p>
            <a:endParaRPr lang="en-US" dirty="0"/>
          </a:p>
        </p:txBody>
      </p:sp>
      <p:cxnSp>
        <p:nvCxnSpPr>
          <p:cNvPr id="11" name="Straight Arrow Connector 10">
            <a:extLst>
              <a:ext uri="{FF2B5EF4-FFF2-40B4-BE49-F238E27FC236}">
                <a16:creationId xmlns:a16="http://schemas.microsoft.com/office/drawing/2014/main" id="{3E6CE002-E345-8A49-85C2-F2BA90BDB4BE}"/>
              </a:ext>
            </a:extLst>
          </p:cNvPr>
          <p:cNvCxnSpPr/>
          <p:nvPr/>
        </p:nvCxnSpPr>
        <p:spPr>
          <a:xfrm flipV="1">
            <a:off x="341418" y="4166886"/>
            <a:ext cx="0" cy="13542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EDD873B-4EF3-DE45-B54C-EEBC7C17ECA7}"/>
              </a:ext>
            </a:extLst>
          </p:cNvPr>
          <p:cNvSpPr txBox="1"/>
          <p:nvPr/>
        </p:nvSpPr>
        <p:spPr>
          <a:xfrm>
            <a:off x="150471" y="5613722"/>
            <a:ext cx="312516" cy="523220"/>
          </a:xfrm>
          <a:prstGeom prst="rect">
            <a:avLst/>
          </a:prstGeom>
          <a:noFill/>
        </p:spPr>
        <p:txBody>
          <a:bodyPr wrap="square" rtlCol="0">
            <a:spAutoFit/>
          </a:bodyPr>
          <a:lstStyle/>
          <a:p>
            <a:r>
              <a:rPr lang="en-US" sz="2800" i="1" dirty="0"/>
              <a:t>t</a:t>
            </a:r>
          </a:p>
        </p:txBody>
      </p:sp>
    </p:spTree>
    <p:extLst>
      <p:ext uri="{BB962C8B-B14F-4D97-AF65-F5344CB8AC3E}">
        <p14:creationId xmlns:p14="http://schemas.microsoft.com/office/powerpoint/2010/main" val="32955099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A3E5-2467-EC44-B814-DAC31F8A093A}"/>
              </a:ext>
            </a:extLst>
          </p:cNvPr>
          <p:cNvSpPr>
            <a:spLocks noGrp="1"/>
          </p:cNvSpPr>
          <p:nvPr>
            <p:ph type="title"/>
          </p:nvPr>
        </p:nvSpPr>
        <p:spPr/>
        <p:txBody>
          <a:bodyPr/>
          <a:lstStyle/>
          <a:p>
            <a:r>
              <a:rPr lang="en-US" dirty="0"/>
              <a:t>Requested Topics</a:t>
            </a:r>
          </a:p>
        </p:txBody>
      </p:sp>
      <p:sp>
        <p:nvSpPr>
          <p:cNvPr id="6" name="Text Placeholder 5">
            <a:extLst>
              <a:ext uri="{FF2B5EF4-FFF2-40B4-BE49-F238E27FC236}">
                <a16:creationId xmlns:a16="http://schemas.microsoft.com/office/drawing/2014/main" id="{FD5C4458-CEA9-9341-99EB-D8929C1E66E2}"/>
              </a:ext>
            </a:extLst>
          </p:cNvPr>
          <p:cNvSpPr>
            <a:spLocks noGrp="1"/>
          </p:cNvSpPr>
          <p:nvPr>
            <p:ph type="body" sz="half" idx="15"/>
          </p:nvPr>
        </p:nvSpPr>
        <p:spPr>
          <a:xfrm>
            <a:off x="424850" y="1726359"/>
            <a:ext cx="11184558" cy="3861333"/>
          </a:xfrm>
        </p:spPr>
        <p:txBody>
          <a:bodyPr/>
          <a:lstStyle/>
          <a:p>
            <a:r>
              <a:rPr lang="en-US" dirty="0">
                <a:solidFill>
                  <a:schemeClr val="tx1"/>
                </a:solidFill>
              </a:rPr>
              <a:t>Accomplishments from last LRP (2015) until now</a:t>
            </a:r>
          </a:p>
          <a:p>
            <a:r>
              <a:rPr lang="en-US" dirty="0">
                <a:solidFill>
                  <a:schemeClr val="tx1"/>
                </a:solidFill>
              </a:rPr>
              <a:t>Highlights and </a:t>
            </a:r>
            <a:r>
              <a:rPr lang="en-US" dirty="0">
                <a:solidFill>
                  <a:srgbClr val="FF0000"/>
                </a:solidFill>
              </a:rPr>
              <a:t>duration of the currently approved program </a:t>
            </a:r>
          </a:p>
          <a:p>
            <a:r>
              <a:rPr lang="en-US" dirty="0">
                <a:solidFill>
                  <a:schemeClr val="tx1"/>
                </a:solidFill>
              </a:rPr>
              <a:t>Trend on the number of new approved PAC days in recent years</a:t>
            </a:r>
          </a:p>
          <a:p>
            <a:pPr marL="0" indent="0">
              <a:buNone/>
            </a:pPr>
            <a:endParaRPr lang="en-US" dirty="0"/>
          </a:p>
        </p:txBody>
      </p:sp>
      <p:sp>
        <p:nvSpPr>
          <p:cNvPr id="7" name="Slide Number Placeholder 6">
            <a:extLst>
              <a:ext uri="{FF2B5EF4-FFF2-40B4-BE49-F238E27FC236}">
                <a16:creationId xmlns:a16="http://schemas.microsoft.com/office/drawing/2014/main" id="{AE474433-2EC8-B44E-832B-DBDDEF839798}"/>
              </a:ext>
            </a:extLst>
          </p:cNvPr>
          <p:cNvSpPr>
            <a:spLocks noGrp="1"/>
          </p:cNvSpPr>
          <p:nvPr>
            <p:ph type="sldNum" sz="quarter" idx="2"/>
          </p:nvPr>
        </p:nvSpPr>
        <p:spPr/>
        <p:txBody>
          <a:bodyPr/>
          <a:lstStyle/>
          <a:p>
            <a:fld id="{86CB4B4D-7CA3-9044-876B-883B54F8677D}" type="slidenum">
              <a:rPr lang="en-US" smtClean="0"/>
              <a:pPr/>
              <a:t>8</a:t>
            </a:fld>
            <a:endParaRPr lang="en-US"/>
          </a:p>
        </p:txBody>
      </p:sp>
    </p:spTree>
    <p:extLst>
      <p:ext uri="{BB962C8B-B14F-4D97-AF65-F5344CB8AC3E}">
        <p14:creationId xmlns:p14="http://schemas.microsoft.com/office/powerpoint/2010/main" val="86458305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D347-EDB9-4428-AFE7-2D3F9FB8736C}"/>
              </a:ext>
            </a:extLst>
          </p:cNvPr>
          <p:cNvSpPr>
            <a:spLocks noGrp="1"/>
          </p:cNvSpPr>
          <p:nvPr>
            <p:ph type="title"/>
          </p:nvPr>
        </p:nvSpPr>
        <p:spPr>
          <a:xfrm>
            <a:off x="411892" y="165610"/>
            <a:ext cx="11285837" cy="487490"/>
          </a:xfrm>
        </p:spPr>
        <p:txBody>
          <a:bodyPr>
            <a:normAutofit/>
          </a:bodyPr>
          <a:lstStyle/>
          <a:p>
            <a:r>
              <a:rPr lang="en-US" sz="2800" dirty="0"/>
              <a:t>PAC Approved Experiments </a:t>
            </a:r>
            <a:r>
              <a:rPr lang="en-US" sz="2000" b="0" dirty="0"/>
              <a:t>(status February 7, 2022)</a:t>
            </a:r>
            <a:endParaRPr lang="en-US" sz="2800" b="0" dirty="0"/>
          </a:p>
        </p:txBody>
      </p:sp>
      <p:sp>
        <p:nvSpPr>
          <p:cNvPr id="5" name="Slide Number Placeholder 4">
            <a:extLst>
              <a:ext uri="{FF2B5EF4-FFF2-40B4-BE49-F238E27FC236}">
                <a16:creationId xmlns:a16="http://schemas.microsoft.com/office/drawing/2014/main" id="{647DA121-3C5D-4841-A231-DABF1BD998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FA6AB3B2-28A5-408C-8780-358E2FC7CE6A}"/>
              </a:ext>
            </a:extLst>
          </p:cNvPr>
          <p:cNvGraphicFramePr>
            <a:graphicFrameLocks noGrp="1"/>
          </p:cNvGraphicFramePr>
          <p:nvPr>
            <p:extLst>
              <p:ext uri="{D42A27DB-BD31-4B8C-83A1-F6EECF244321}">
                <p14:modId xmlns:p14="http://schemas.microsoft.com/office/powerpoint/2010/main" val="2405596335"/>
              </p:ext>
            </p:extLst>
          </p:nvPr>
        </p:nvGraphicFramePr>
        <p:xfrm>
          <a:off x="500047" y="969014"/>
          <a:ext cx="11034457" cy="4517386"/>
        </p:xfrm>
        <a:graphic>
          <a:graphicData uri="http://schemas.openxmlformats.org/drawingml/2006/table">
            <a:tbl>
              <a:tblPr/>
              <a:tblGrid>
                <a:gridCol w="5618772">
                  <a:extLst>
                    <a:ext uri="{9D8B030D-6E8A-4147-A177-3AD203B41FA5}">
                      <a16:colId xmlns:a16="http://schemas.microsoft.com/office/drawing/2014/main" val="232305082"/>
                    </a:ext>
                  </a:extLst>
                </a:gridCol>
                <a:gridCol w="1083137">
                  <a:extLst>
                    <a:ext uri="{9D8B030D-6E8A-4147-A177-3AD203B41FA5}">
                      <a16:colId xmlns:a16="http://schemas.microsoft.com/office/drawing/2014/main" val="127404121"/>
                    </a:ext>
                  </a:extLst>
                </a:gridCol>
                <a:gridCol w="1083137">
                  <a:extLst>
                    <a:ext uri="{9D8B030D-6E8A-4147-A177-3AD203B41FA5}">
                      <a16:colId xmlns:a16="http://schemas.microsoft.com/office/drawing/2014/main" val="25967306"/>
                    </a:ext>
                  </a:extLst>
                </a:gridCol>
                <a:gridCol w="1083137">
                  <a:extLst>
                    <a:ext uri="{9D8B030D-6E8A-4147-A177-3AD203B41FA5}">
                      <a16:colId xmlns:a16="http://schemas.microsoft.com/office/drawing/2014/main" val="4225365235"/>
                    </a:ext>
                  </a:extLst>
                </a:gridCol>
                <a:gridCol w="1083137">
                  <a:extLst>
                    <a:ext uri="{9D8B030D-6E8A-4147-A177-3AD203B41FA5}">
                      <a16:colId xmlns:a16="http://schemas.microsoft.com/office/drawing/2014/main" val="3458787766"/>
                    </a:ext>
                  </a:extLst>
                </a:gridCol>
                <a:gridCol w="1083137">
                  <a:extLst>
                    <a:ext uri="{9D8B030D-6E8A-4147-A177-3AD203B41FA5}">
                      <a16:colId xmlns:a16="http://schemas.microsoft.com/office/drawing/2014/main" val="1675062739"/>
                    </a:ext>
                  </a:extLst>
                </a:gridCol>
              </a:tblGrid>
              <a:tr h="428259">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Hall 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Hall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Hall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Hall 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600" b="1" i="0" u="none" strike="noStrike">
                          <a:solidFill>
                            <a:srgbClr val="000000"/>
                          </a:solidFill>
                          <a:effectLst/>
                          <a:latin typeface="Arial" panose="020B0604020202020204" pitchFamily="34" charset="0"/>
                          <a:cs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12343965"/>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Hadron spectra as probes of QCD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defTabSz="973138" fontAlgn="ctr">
                        <a:tabLst>
                          <a:tab pos="628650" algn="l"/>
                          <a:tab pos="973138" algn="l"/>
                        </a:tabLst>
                      </a:pPr>
                      <a:r>
                        <a:rPr lang="en-US" sz="1600" b="0" i="0" u="none" strike="noStrike">
                          <a:solidFill>
                            <a:srgbClr val="000000"/>
                          </a:solidFill>
                          <a:effectLst/>
                          <a:latin typeface="Arial" panose="020B0604020202020204" pitchFamily="34" charset="0"/>
                          <a:cs typeface="Arial" panose="020B0604020202020204" pitchFamily="34" charset="0"/>
                        </a:rPr>
                        <a:t>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029552378"/>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Transverse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701726058"/>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Longitudinal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42512671"/>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3D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891213242"/>
                  </a:ext>
                </a:extLst>
              </a:tr>
              <a:tr h="428259">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Hadrons and cold nuclear matter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2851051206"/>
                  </a:ext>
                </a:extLst>
              </a:tr>
              <a:tr h="582842">
                <a:tc>
                  <a:txBody>
                    <a:bodyPr/>
                    <a:lstStyle/>
                    <a:p>
                      <a:pPr algn="l" fontAlgn="ctr"/>
                      <a:r>
                        <a:rPr lang="en-US" sz="1400" b="0" i="0" u="none" strike="noStrike" dirty="0">
                          <a:solidFill>
                            <a:srgbClr val="000000"/>
                          </a:solidFill>
                          <a:effectLst/>
                          <a:latin typeface="Arial" panose="020B0604020202020204" pitchFamily="34" charset="0"/>
                          <a:cs typeface="Arial" panose="020B0604020202020204" pitchFamily="34" charset="0"/>
                        </a:rPr>
                        <a:t>  Low-energy tests of the Standard Model and Fundamental   Symmetries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0" i="0" u="none" strike="noStrike" dirty="0">
                          <a:solidFill>
                            <a:srgbClr val="000000"/>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420339982"/>
                  </a:ext>
                </a:extLst>
              </a:tr>
              <a:tr h="428259">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a:solidFill>
                            <a:srgbClr val="000000"/>
                          </a:solidFill>
                          <a:effectLst/>
                          <a:latin typeface="Arial" panose="020B0604020202020204" pitchFamily="34" charset="0"/>
                          <a:cs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25.5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3986392541"/>
                  </a:ext>
                </a:extLst>
              </a:tr>
              <a:tr h="254236">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Total Experiments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32.2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876776628"/>
                  </a:ext>
                </a:extLst>
              </a:tr>
              <a:tr h="254236">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Experiments Removed by Jeopardy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en-US" sz="1600" b="1" i="0" u="none" strike="noStrike">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1600" b="1" i="0" u="none" strike="noStrike" dirty="0">
                          <a:solidFill>
                            <a:srgbClr val="000000"/>
                          </a:solidFill>
                          <a:effectLst/>
                          <a:latin typeface="Arial" panose="020B0604020202020204" pitchFamily="34" charset="0"/>
                          <a:cs typeface="Arial" panose="020B0604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966318149"/>
                  </a:ext>
                </a:extLst>
              </a:tr>
              <a:tr h="428259">
                <a:tc>
                  <a:txBody>
                    <a:bodyPr/>
                    <a:lstStyle/>
                    <a:p>
                      <a:pPr algn="l" fontAlgn="ctr"/>
                      <a:r>
                        <a:rPr lang="en-US" sz="1400" b="1" i="0" u="none" strike="noStrike" dirty="0">
                          <a:solidFill>
                            <a:srgbClr val="000000"/>
                          </a:solidFill>
                          <a:effectLst/>
                          <a:latin typeface="Arial" panose="020B0604020202020204" pitchFamily="34" charset="0"/>
                          <a:cs typeface="Arial" panose="020B0604020202020204" pitchFamily="34" charset="0"/>
                        </a:rPr>
                        <a:t>  Total Experiments Remaining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15.7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600" b="1" i="0" u="none" strike="noStrike" dirty="0">
                          <a:solidFill>
                            <a:srgbClr val="000000"/>
                          </a:solidFill>
                          <a:effectLst/>
                          <a:latin typeface="Arial" panose="020B0604020202020204" pitchFamily="34" charset="0"/>
                          <a:cs typeface="Arial" panose="020B0604020202020204" pitchFamily="34" charset="0"/>
                        </a:rPr>
                        <a:t>52.3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26178845"/>
                  </a:ext>
                </a:extLst>
              </a:tr>
            </a:tbl>
          </a:graphicData>
        </a:graphic>
      </p:graphicFrame>
      <p:sp>
        <p:nvSpPr>
          <p:cNvPr id="3" name="TextBox 2">
            <a:extLst>
              <a:ext uri="{FF2B5EF4-FFF2-40B4-BE49-F238E27FC236}">
                <a16:creationId xmlns:a16="http://schemas.microsoft.com/office/drawing/2014/main" id="{22B9BC04-ACAF-CE4B-95D6-88EE5C863870}"/>
              </a:ext>
            </a:extLst>
          </p:cNvPr>
          <p:cNvSpPr txBox="1"/>
          <p:nvPr/>
        </p:nvSpPr>
        <p:spPr>
          <a:xfrm>
            <a:off x="7498080" y="5653702"/>
            <a:ext cx="2886891" cy="707886"/>
          </a:xfrm>
          <a:prstGeom prst="rect">
            <a:avLst/>
          </a:prstGeom>
          <a:noFill/>
        </p:spPr>
        <p:txBody>
          <a:bodyPr wrap="square" rtlCol="0">
            <a:spAutoFit/>
          </a:bodyPr>
          <a:lstStyle/>
          <a:p>
            <a:r>
              <a:rPr lang="en-US" sz="2000" dirty="0"/>
              <a:t>PAC50 approved 5 new experiments in July 2022</a:t>
            </a:r>
          </a:p>
        </p:txBody>
      </p:sp>
      <p:sp>
        <p:nvSpPr>
          <p:cNvPr id="9" name="TextBox 8">
            <a:extLst>
              <a:ext uri="{FF2B5EF4-FFF2-40B4-BE49-F238E27FC236}">
                <a16:creationId xmlns:a16="http://schemas.microsoft.com/office/drawing/2014/main" id="{72C4D6E6-D1DD-3C4A-8C41-9703B1C5E23A}"/>
              </a:ext>
            </a:extLst>
          </p:cNvPr>
          <p:cNvSpPr txBox="1"/>
          <p:nvPr/>
        </p:nvSpPr>
        <p:spPr>
          <a:xfrm>
            <a:off x="2164080" y="5622925"/>
            <a:ext cx="2886891" cy="400110"/>
          </a:xfrm>
          <a:prstGeom prst="rect">
            <a:avLst/>
          </a:prstGeom>
          <a:noFill/>
        </p:spPr>
        <p:txBody>
          <a:bodyPr wrap="square" rtlCol="0">
            <a:spAutoFit/>
          </a:bodyPr>
          <a:lstStyle/>
          <a:p>
            <a:r>
              <a:rPr lang="en-US" sz="2000" dirty="0"/>
              <a:t>Does not include </a:t>
            </a:r>
            <a:r>
              <a:rPr lang="en-US" sz="2000" dirty="0" err="1"/>
              <a:t>SoLID</a:t>
            </a:r>
            <a:endParaRPr lang="en-US" sz="2000" dirty="0"/>
          </a:p>
        </p:txBody>
      </p:sp>
      <p:sp>
        <p:nvSpPr>
          <p:cNvPr id="4" name="TextBox 3">
            <a:extLst>
              <a:ext uri="{FF2B5EF4-FFF2-40B4-BE49-F238E27FC236}">
                <a16:creationId xmlns:a16="http://schemas.microsoft.com/office/drawing/2014/main" id="{231702D7-38F3-A24C-BEAB-B5234791D841}"/>
              </a:ext>
            </a:extLst>
          </p:cNvPr>
          <p:cNvSpPr txBox="1"/>
          <p:nvPr/>
        </p:nvSpPr>
        <p:spPr>
          <a:xfrm>
            <a:off x="10995949" y="5622925"/>
            <a:ext cx="701780" cy="400110"/>
          </a:xfrm>
          <a:prstGeom prst="rect">
            <a:avLst/>
          </a:prstGeom>
          <a:noFill/>
        </p:spPr>
        <p:txBody>
          <a:bodyPr wrap="square" rtlCol="0">
            <a:spAutoFit/>
          </a:bodyPr>
          <a:lstStyle/>
          <a:p>
            <a:r>
              <a:rPr lang="en-US" sz="2000" dirty="0">
                <a:solidFill>
                  <a:srgbClr val="7030A0"/>
                </a:solidFill>
              </a:rPr>
              <a:t>57.3</a:t>
            </a:r>
          </a:p>
        </p:txBody>
      </p:sp>
      <p:cxnSp>
        <p:nvCxnSpPr>
          <p:cNvPr id="8" name="Straight Arrow Connector 7">
            <a:extLst>
              <a:ext uri="{FF2B5EF4-FFF2-40B4-BE49-F238E27FC236}">
                <a16:creationId xmlns:a16="http://schemas.microsoft.com/office/drawing/2014/main" id="{FAB435A5-C501-7A46-BF40-4B2F402940AA}"/>
              </a:ext>
            </a:extLst>
          </p:cNvPr>
          <p:cNvCxnSpPr/>
          <p:nvPr/>
        </p:nvCxnSpPr>
        <p:spPr>
          <a:xfrm flipV="1">
            <a:off x="10035251" y="5822066"/>
            <a:ext cx="891250" cy="11574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134746"/>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TotalTime>
  <Words>1793</Words>
  <Application>Microsoft Macintosh PowerPoint</Application>
  <PresentationFormat>Widescreen</PresentationFormat>
  <Paragraphs>321</Paragraphs>
  <Slides>22</Slides>
  <Notes>1</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40" baseType="lpstr">
      <vt:lpstr>ＭＳ Ｐゴシック</vt:lpstr>
      <vt:lpstr>PingFangSC-Regular</vt:lpstr>
      <vt:lpstr>.PingFangSC-Regular</vt:lpstr>
      <vt:lpstr>Arial</vt:lpstr>
      <vt:lpstr>Avenir</vt:lpstr>
      <vt:lpstr>Bradley Hand</vt:lpstr>
      <vt:lpstr>Calibri</vt:lpstr>
      <vt:lpstr>Calibri Light</vt:lpstr>
      <vt:lpstr>Cambria Math</vt:lpstr>
      <vt:lpstr>DejaVu Sans</vt:lpstr>
      <vt:lpstr>Helvetica</vt:lpstr>
      <vt:lpstr>Symbol</vt:lpstr>
      <vt:lpstr>System Font Regular</vt:lpstr>
      <vt:lpstr>Times</vt:lpstr>
      <vt:lpstr>Times New Roman</vt:lpstr>
      <vt:lpstr>Office Theme</vt:lpstr>
      <vt:lpstr>1_Office Theme</vt:lpstr>
      <vt:lpstr>Equation</vt:lpstr>
      <vt:lpstr>12 GeV Program</vt:lpstr>
      <vt:lpstr>Requested Topics</vt:lpstr>
      <vt:lpstr>Reminders about LRP, Process and Results</vt:lpstr>
      <vt:lpstr>Reminders about LRP, Process and Results</vt:lpstr>
      <vt:lpstr>Reminders about LRP, Process and Results</vt:lpstr>
      <vt:lpstr>Requested Topics</vt:lpstr>
      <vt:lpstr>Trend on the number of new approved PAC days in recent years</vt:lpstr>
      <vt:lpstr>Requested Topics</vt:lpstr>
      <vt:lpstr>PAC Approved Experiments (status February 7, 2022)</vt:lpstr>
      <vt:lpstr>Extended experimental schedule</vt:lpstr>
      <vt:lpstr>Requested Topics</vt:lpstr>
      <vt:lpstr>Scientific Program at the Luminosity Frontier</vt:lpstr>
      <vt:lpstr>F2n/F2p – keen discriminator of fundamental models</vt:lpstr>
      <vt:lpstr>PREX and CREX are in tension with theory</vt:lpstr>
      <vt:lpstr>CLAS12 provides first-ever measurements</vt:lpstr>
      <vt:lpstr>New nuclear data challenge theory</vt:lpstr>
      <vt:lpstr>PowerPoint Presentation</vt:lpstr>
      <vt:lpstr>(Pre) Summary</vt:lpstr>
      <vt:lpstr>A premiere training ground for nuclear science</vt:lpstr>
      <vt:lpstr>LRP Preparation…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75</cp:revision>
  <dcterms:created xsi:type="dcterms:W3CDTF">2022-08-26T03:34:24Z</dcterms:created>
  <dcterms:modified xsi:type="dcterms:W3CDTF">2022-09-11T16:43:45Z</dcterms:modified>
</cp:coreProperties>
</file>