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730" r:id="rId5"/>
    <p:sldId id="273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33CC"/>
    <a:srgbClr val="99CCFF"/>
    <a:srgbClr val="0000FF"/>
    <a:srgbClr val="736F91"/>
    <a:srgbClr val="FFFF66"/>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67" autoAdjust="0"/>
    <p:restoredTop sz="85619" autoAdjust="0"/>
  </p:normalViewPr>
  <p:slideViewPr>
    <p:cSldViewPr snapToGrid="0">
      <p:cViewPr varScale="1">
        <p:scale>
          <a:sx n="111" d="100"/>
          <a:sy n="111" d="100"/>
        </p:scale>
        <p:origin x="1400" y="200"/>
      </p:cViewPr>
      <p:guideLst/>
    </p:cSldViewPr>
  </p:slideViewPr>
  <p:outlineViewPr>
    <p:cViewPr>
      <p:scale>
        <a:sx n="33" d="100"/>
        <a:sy n="33" d="100"/>
      </p:scale>
      <p:origin x="0" y="-19696"/>
    </p:cViewPr>
  </p:outlineViewPr>
  <p:notesTextViewPr>
    <p:cViewPr>
      <p:scale>
        <a:sx n="1" d="1"/>
        <a:sy n="1" d="1"/>
      </p:scale>
      <p:origin x="0" y="0"/>
    </p:cViewPr>
  </p:notesTextViewPr>
  <p:sorterViewPr>
    <p:cViewPr>
      <p:scale>
        <a:sx n="100" d="100"/>
        <a:sy n="100" d="100"/>
      </p:scale>
      <p:origin x="0" y="-10238"/>
    </p:cViewPr>
  </p:sorterViewPr>
  <p:notesViewPr>
    <p:cSldViewPr snapToGrid="0">
      <p:cViewPr varScale="1">
        <p:scale>
          <a:sx n="99" d="100"/>
          <a:sy n="99" d="100"/>
        </p:scale>
        <p:origin x="3920"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6BD89-9464-4A53-83A1-4D113340D5EF}" type="datetimeFigureOut">
              <a:rPr lang="en-US" smtClean="0"/>
              <a:t>9/14/22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BBA8D9-87C6-4310-A0FE-05F2F14F3098}" type="slidenum">
              <a:rPr lang="en-US" smtClean="0"/>
              <a:t>‹#›</a:t>
            </a:fld>
            <a:endParaRPr lang="en-US"/>
          </a:p>
        </p:txBody>
      </p:sp>
    </p:spTree>
    <p:extLst>
      <p:ext uri="{BB962C8B-B14F-4D97-AF65-F5344CB8AC3E}">
        <p14:creationId xmlns:p14="http://schemas.microsoft.com/office/powerpoint/2010/main" val="365681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Sensing,</a:t>
            </a:r>
          </a:p>
        </p:txBody>
      </p:sp>
      <p:sp>
        <p:nvSpPr>
          <p:cNvPr id="4" name="Slide Number Placeholder 3"/>
          <p:cNvSpPr>
            <a:spLocks noGrp="1"/>
          </p:cNvSpPr>
          <p:nvPr>
            <p:ph type="sldNum" sz="quarter" idx="5"/>
          </p:nvPr>
        </p:nvSpPr>
        <p:spPr/>
        <p:txBody>
          <a:bodyPr/>
          <a:lstStyle/>
          <a:p>
            <a:fld id="{98BBA8D9-87C6-4310-A0FE-05F2F14F3098}" type="slidenum">
              <a:rPr lang="en-US" smtClean="0"/>
              <a:t>1</a:t>
            </a:fld>
            <a:endParaRPr lang="en-US"/>
          </a:p>
        </p:txBody>
      </p:sp>
    </p:spTree>
    <p:extLst>
      <p:ext uri="{BB962C8B-B14F-4D97-AF65-F5344CB8AC3E}">
        <p14:creationId xmlns:p14="http://schemas.microsoft.com/office/powerpoint/2010/main" val="199520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BA8D9-87C6-4310-A0FE-05F2F14F3098}" type="slidenum">
              <a:rPr lang="en-US" smtClean="0"/>
              <a:t>2</a:t>
            </a:fld>
            <a:endParaRPr lang="en-US"/>
          </a:p>
        </p:txBody>
      </p:sp>
    </p:spTree>
    <p:extLst>
      <p:ext uri="{BB962C8B-B14F-4D97-AF65-F5344CB8AC3E}">
        <p14:creationId xmlns:p14="http://schemas.microsoft.com/office/powerpoint/2010/main" val="4275755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94A-23D8-DD48-BEBC-5D1CBF3930F1}"/>
              </a:ext>
            </a:extLst>
          </p:cNvPr>
          <p:cNvSpPr>
            <a:spLocks noGrp="1"/>
          </p:cNvSpPr>
          <p:nvPr>
            <p:ph type="title"/>
          </p:nvPr>
        </p:nvSpPr>
        <p:spPr>
          <a:xfrm>
            <a:off x="336884" y="331759"/>
            <a:ext cx="11338560" cy="623416"/>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D0EC42A2-A5E5-7D44-B052-7421E678CB49}"/>
              </a:ext>
            </a:extLst>
          </p:cNvPr>
          <p:cNvSpPr>
            <a:spLocks noGrp="1"/>
          </p:cNvSpPr>
          <p:nvPr>
            <p:ph sz="half" idx="1"/>
          </p:nvPr>
        </p:nvSpPr>
        <p:spPr>
          <a:xfrm>
            <a:off x="336884" y="1289786"/>
            <a:ext cx="11338560" cy="466553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a:extLst>
              <a:ext uri="{FF2B5EF4-FFF2-40B4-BE49-F238E27FC236}">
                <a16:creationId xmlns:a16="http://schemas.microsoft.com/office/drawing/2014/main" id="{90931573-8B22-D446-9D77-6F56FCB358BA}"/>
              </a:ext>
            </a:extLst>
          </p:cNvPr>
          <p:cNvCxnSpPr>
            <a:cxnSpLocks/>
          </p:cNvCxnSpPr>
          <p:nvPr userDrawn="1"/>
        </p:nvCxnSpPr>
        <p:spPr>
          <a:xfrm>
            <a:off x="336884" y="1102833"/>
            <a:ext cx="11338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DAC3EB-D54A-C44E-BF90-38EC2E5B976D}"/>
              </a:ext>
            </a:extLst>
          </p:cNvPr>
          <p:cNvCxnSpPr>
            <a:cxnSpLocks/>
          </p:cNvCxnSpPr>
          <p:nvPr userDrawn="1"/>
        </p:nvCxnSpPr>
        <p:spPr>
          <a:xfrm>
            <a:off x="336884" y="6164241"/>
            <a:ext cx="11338560"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 name="Footer Placeholder 4">
            <a:extLst>
              <a:ext uri="{FF2B5EF4-FFF2-40B4-BE49-F238E27FC236}">
                <a16:creationId xmlns:a16="http://schemas.microsoft.com/office/drawing/2014/main" id="{9C080B03-0329-44F7-B368-E3F0962CE7DA}"/>
              </a:ext>
            </a:extLst>
          </p:cNvPr>
          <p:cNvSpPr>
            <a:spLocks noGrp="1"/>
          </p:cNvSpPr>
          <p:nvPr>
            <p:ph type="ftr" sz="quarter" idx="3"/>
          </p:nvPr>
        </p:nvSpPr>
        <p:spPr>
          <a:xfrm>
            <a:off x="838200" y="6311899"/>
            <a:ext cx="3505200" cy="365125"/>
          </a:xfrm>
          <a:prstGeom prst="rect">
            <a:avLst/>
          </a:prstGeom>
        </p:spPr>
        <p:txBody>
          <a:bodyPr vert="horz" lIns="91440" tIns="45720" rIns="91440" bIns="45720" rtlCol="0" anchor="ctr"/>
          <a:lstStyle>
            <a:lvl1pPr algn="l">
              <a:defRPr sz="1000" i="1">
                <a:solidFill>
                  <a:schemeClr val="tx1">
                    <a:lumMod val="75000"/>
                  </a:schemeClr>
                </a:solidFill>
                <a:latin typeface="Avenir" panose="020B0503020203020204" pitchFamily="34" charset="0"/>
              </a:defRPr>
            </a:lvl1pPr>
          </a:lstStyle>
          <a:p>
            <a:r>
              <a:rPr lang="en-US"/>
              <a:t>Computational NP workshop</a:t>
            </a:r>
            <a:endParaRPr lang="en-US" dirty="0"/>
          </a:p>
        </p:txBody>
      </p:sp>
      <p:sp>
        <p:nvSpPr>
          <p:cNvPr id="7" name="Slide Number Placeholder 5">
            <a:extLst>
              <a:ext uri="{FF2B5EF4-FFF2-40B4-BE49-F238E27FC236}">
                <a16:creationId xmlns:a16="http://schemas.microsoft.com/office/drawing/2014/main" id="{1ACB901A-D5AD-43AC-8F5B-B17155A19816}"/>
              </a:ext>
            </a:extLst>
          </p:cNvPr>
          <p:cNvSpPr>
            <a:spLocks noGrp="1"/>
          </p:cNvSpPr>
          <p:nvPr>
            <p:ph type="sldNum" sz="quarter" idx="4"/>
          </p:nvPr>
        </p:nvSpPr>
        <p:spPr>
          <a:xfrm>
            <a:off x="5666014" y="6311900"/>
            <a:ext cx="636815" cy="365125"/>
          </a:xfrm>
          <a:prstGeom prst="rect">
            <a:avLst/>
          </a:prstGeom>
        </p:spPr>
        <p:txBody>
          <a:bodyPr vert="horz" lIns="91440" tIns="45720" rIns="91440" bIns="45720" rtlCol="0" anchor="ctr"/>
          <a:lstStyle>
            <a:lvl1pPr algn="l">
              <a:defRPr sz="1000" i="1">
                <a:solidFill>
                  <a:schemeClr val="tx1">
                    <a:lumMod val="75000"/>
                  </a:schemeClr>
                </a:solidFill>
                <a:latin typeface="Avenir" panose="020B0503020203020204" pitchFamily="34" charset="0"/>
              </a:defRPr>
            </a:lvl1pPr>
          </a:lstStyle>
          <a:p>
            <a:fld id="{B2E69C32-F40A-4944-821E-46A56DF0648B}" type="slidenum">
              <a:rPr lang="en-US" smtClean="0"/>
              <a:pPr/>
              <a:t>‹#›</a:t>
            </a:fld>
            <a:endParaRPr lang="en-US" dirty="0"/>
          </a:p>
        </p:txBody>
      </p:sp>
    </p:spTree>
    <p:extLst>
      <p:ext uri="{BB962C8B-B14F-4D97-AF65-F5344CB8AC3E}">
        <p14:creationId xmlns:p14="http://schemas.microsoft.com/office/powerpoint/2010/main" val="212198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midd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94A-23D8-DD48-BEBC-5D1CBF3930F1}"/>
              </a:ext>
            </a:extLst>
          </p:cNvPr>
          <p:cNvSpPr>
            <a:spLocks noGrp="1"/>
          </p:cNvSpPr>
          <p:nvPr>
            <p:ph type="title"/>
          </p:nvPr>
        </p:nvSpPr>
        <p:spPr>
          <a:xfrm>
            <a:off x="336884" y="331759"/>
            <a:ext cx="11338560" cy="623416"/>
          </a:xfrm>
        </p:spPr>
        <p:txBody>
          <a:bodyPr/>
          <a:lstStyle/>
          <a:p>
            <a:r>
              <a:rPr lang="en-US" dirty="0"/>
              <a:t>Click to edit Master title style</a:t>
            </a:r>
          </a:p>
        </p:txBody>
      </p:sp>
      <p:cxnSp>
        <p:nvCxnSpPr>
          <p:cNvPr id="5" name="Straight Connector 4">
            <a:extLst>
              <a:ext uri="{FF2B5EF4-FFF2-40B4-BE49-F238E27FC236}">
                <a16:creationId xmlns:a16="http://schemas.microsoft.com/office/drawing/2014/main" id="{90931573-8B22-D446-9D77-6F56FCB358BA}"/>
              </a:ext>
            </a:extLst>
          </p:cNvPr>
          <p:cNvCxnSpPr>
            <a:cxnSpLocks/>
          </p:cNvCxnSpPr>
          <p:nvPr userDrawn="1"/>
        </p:nvCxnSpPr>
        <p:spPr>
          <a:xfrm>
            <a:off x="336884" y="1102833"/>
            <a:ext cx="11338560"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DAC3EB-D54A-C44E-BF90-38EC2E5B976D}"/>
              </a:ext>
            </a:extLst>
          </p:cNvPr>
          <p:cNvCxnSpPr>
            <a:cxnSpLocks/>
          </p:cNvCxnSpPr>
          <p:nvPr userDrawn="1"/>
        </p:nvCxnSpPr>
        <p:spPr>
          <a:xfrm>
            <a:off x="336884" y="6164241"/>
            <a:ext cx="11338560"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6" name="Footer Placeholder 4">
            <a:extLst>
              <a:ext uri="{FF2B5EF4-FFF2-40B4-BE49-F238E27FC236}">
                <a16:creationId xmlns:a16="http://schemas.microsoft.com/office/drawing/2014/main" id="{9C080B03-0329-44F7-B368-E3F0962CE7DA}"/>
              </a:ext>
            </a:extLst>
          </p:cNvPr>
          <p:cNvSpPr>
            <a:spLocks noGrp="1"/>
          </p:cNvSpPr>
          <p:nvPr>
            <p:ph type="ftr" sz="quarter" idx="3"/>
          </p:nvPr>
        </p:nvSpPr>
        <p:spPr>
          <a:xfrm>
            <a:off x="838200" y="6311899"/>
            <a:ext cx="3505200" cy="365125"/>
          </a:xfrm>
          <a:prstGeom prst="rect">
            <a:avLst/>
          </a:prstGeom>
        </p:spPr>
        <p:txBody>
          <a:bodyPr vert="horz" lIns="91440" tIns="45720" rIns="91440" bIns="45720" rtlCol="0" anchor="ctr"/>
          <a:lstStyle>
            <a:lvl1pPr algn="l">
              <a:defRPr sz="1000" i="1">
                <a:solidFill>
                  <a:schemeClr val="tx1">
                    <a:lumMod val="75000"/>
                  </a:schemeClr>
                </a:solidFill>
                <a:latin typeface="Avenir" panose="020B0503020203020204" pitchFamily="34" charset="0"/>
              </a:defRPr>
            </a:lvl1pPr>
          </a:lstStyle>
          <a:p>
            <a:r>
              <a:rPr lang="en-US"/>
              <a:t>Computational NP workshop</a:t>
            </a:r>
            <a:endParaRPr lang="en-US" dirty="0"/>
          </a:p>
        </p:txBody>
      </p:sp>
      <p:sp>
        <p:nvSpPr>
          <p:cNvPr id="7" name="Slide Number Placeholder 5">
            <a:extLst>
              <a:ext uri="{FF2B5EF4-FFF2-40B4-BE49-F238E27FC236}">
                <a16:creationId xmlns:a16="http://schemas.microsoft.com/office/drawing/2014/main" id="{1ACB901A-D5AD-43AC-8F5B-B17155A19816}"/>
              </a:ext>
            </a:extLst>
          </p:cNvPr>
          <p:cNvSpPr>
            <a:spLocks noGrp="1"/>
          </p:cNvSpPr>
          <p:nvPr>
            <p:ph type="sldNum" sz="quarter" idx="4"/>
          </p:nvPr>
        </p:nvSpPr>
        <p:spPr>
          <a:xfrm>
            <a:off x="5666014" y="6311900"/>
            <a:ext cx="636815" cy="365125"/>
          </a:xfrm>
          <a:prstGeom prst="rect">
            <a:avLst/>
          </a:prstGeom>
        </p:spPr>
        <p:txBody>
          <a:bodyPr vert="horz" lIns="91440" tIns="45720" rIns="91440" bIns="45720" rtlCol="0" anchor="ctr"/>
          <a:lstStyle>
            <a:lvl1pPr algn="l">
              <a:defRPr sz="1000" i="1">
                <a:solidFill>
                  <a:schemeClr val="tx1">
                    <a:lumMod val="75000"/>
                  </a:schemeClr>
                </a:solidFill>
                <a:latin typeface="Avenir" panose="020B0503020203020204" pitchFamily="34" charset="0"/>
              </a:defRPr>
            </a:lvl1pPr>
          </a:lstStyle>
          <a:p>
            <a:fld id="{B2E69C32-F40A-4944-821E-46A56DF0648B}" type="slidenum">
              <a:rPr lang="en-US" smtClean="0"/>
              <a:pPr/>
              <a:t>‹#›</a:t>
            </a:fld>
            <a:endParaRPr lang="en-US" dirty="0"/>
          </a:p>
        </p:txBody>
      </p:sp>
    </p:spTree>
    <p:extLst>
      <p:ext uri="{BB962C8B-B14F-4D97-AF65-F5344CB8AC3E}">
        <p14:creationId xmlns:p14="http://schemas.microsoft.com/office/powerpoint/2010/main" val="10149501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630D9A-9EEA-BA42-BCF1-48A0F3526F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A6C613A-A1CA-DB4E-993E-C00D21F818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50EDB187-E22D-448D-97A0-129BDDB6B2A0}"/>
              </a:ext>
            </a:extLst>
          </p:cNvPr>
          <p:cNvSpPr>
            <a:spLocks noGrp="1"/>
          </p:cNvSpPr>
          <p:nvPr>
            <p:ph type="ftr" sz="quarter" idx="3"/>
          </p:nvPr>
        </p:nvSpPr>
        <p:spPr>
          <a:xfrm>
            <a:off x="838200" y="6311899"/>
            <a:ext cx="3505200" cy="365125"/>
          </a:xfrm>
          <a:prstGeom prst="rect">
            <a:avLst/>
          </a:prstGeom>
        </p:spPr>
        <p:txBody>
          <a:bodyPr vert="horz" lIns="91440" tIns="45720" rIns="91440" bIns="45720" rtlCol="0" anchor="ctr"/>
          <a:lstStyle>
            <a:lvl1pPr algn="l">
              <a:defRPr sz="1000" i="0">
                <a:solidFill>
                  <a:schemeClr val="tx1">
                    <a:lumMod val="75000"/>
                  </a:schemeClr>
                </a:solidFill>
                <a:latin typeface="Avenir" panose="020B0503020203020204" pitchFamily="34" charset="0"/>
              </a:defRPr>
            </a:lvl1pPr>
          </a:lstStyle>
          <a:p>
            <a:r>
              <a:rPr lang="en-US"/>
              <a:t>Computational NP workshop</a:t>
            </a:r>
            <a:endParaRPr lang="en-US" dirty="0"/>
          </a:p>
        </p:txBody>
      </p:sp>
      <p:sp>
        <p:nvSpPr>
          <p:cNvPr id="8" name="Slide Number Placeholder 5">
            <a:extLst>
              <a:ext uri="{FF2B5EF4-FFF2-40B4-BE49-F238E27FC236}">
                <a16:creationId xmlns:a16="http://schemas.microsoft.com/office/drawing/2014/main" id="{C1D737A5-D7EC-4523-8D2F-F94E249C016D}"/>
              </a:ext>
            </a:extLst>
          </p:cNvPr>
          <p:cNvSpPr>
            <a:spLocks noGrp="1"/>
          </p:cNvSpPr>
          <p:nvPr>
            <p:ph type="sldNum" sz="quarter" idx="4"/>
          </p:nvPr>
        </p:nvSpPr>
        <p:spPr>
          <a:xfrm>
            <a:off x="5666014" y="6311900"/>
            <a:ext cx="636815" cy="365125"/>
          </a:xfrm>
          <a:prstGeom prst="rect">
            <a:avLst/>
          </a:prstGeom>
        </p:spPr>
        <p:txBody>
          <a:bodyPr vert="horz" lIns="91440" tIns="45720" rIns="91440" bIns="45720" rtlCol="0" anchor="ctr"/>
          <a:lstStyle>
            <a:lvl1pPr algn="l">
              <a:defRPr sz="1000" i="1">
                <a:solidFill>
                  <a:schemeClr val="tx1">
                    <a:lumMod val="75000"/>
                  </a:schemeClr>
                </a:solidFill>
                <a:latin typeface="Avenir" panose="020B0503020203020204" pitchFamily="34" charset="0"/>
              </a:defRPr>
            </a:lvl1pPr>
          </a:lstStyle>
          <a:p>
            <a:fld id="{B2E69C32-F40A-4944-821E-46A56DF0648B}" type="slidenum">
              <a:rPr lang="en-US" smtClean="0"/>
              <a:pPr/>
              <a:t>‹#›</a:t>
            </a:fld>
            <a:endParaRPr lang="en-US" dirty="0"/>
          </a:p>
        </p:txBody>
      </p:sp>
    </p:spTree>
    <p:extLst>
      <p:ext uri="{BB962C8B-B14F-4D97-AF65-F5344CB8AC3E}">
        <p14:creationId xmlns:p14="http://schemas.microsoft.com/office/powerpoint/2010/main" val="1400125555"/>
      </p:ext>
    </p:extLst>
  </p:cSld>
  <p:clrMap bg1="lt1" tx1="dk1" bg2="lt2" tx2="dk2" accent1="accent1" accent2="accent2" accent3="accent3" accent4="accent4" accent5="accent5" accent6="accent6" hlink="hlink" folHlink="folHlink"/>
  <p:sldLayoutIdLst>
    <p:sldLayoutId id="2147483664" r:id="rId1"/>
    <p:sldLayoutId id="2147483786" r:id="rId2"/>
  </p:sldLayoutIdLst>
  <p:hf hdr="0" dt="0"/>
  <p:txStyles>
    <p:titleStyle>
      <a:lvl1pPr algn="l" defTabSz="914400" rtl="0" eaLnBrk="1" latinLnBrk="0" hangingPunct="1">
        <a:lnSpc>
          <a:spcPct val="90000"/>
        </a:lnSpc>
        <a:spcBef>
          <a:spcPct val="0"/>
        </a:spcBef>
        <a:buNone/>
        <a:defRPr sz="4400" b="1" i="0" kern="1200">
          <a:solidFill>
            <a:srgbClr val="C00000"/>
          </a:solidFill>
          <a:latin typeface="Avenir Book" panose="02000503020000020003" pitchFamily="2"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dico.jlab.org/event/58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35B8F-CA79-E251-06A4-1635DDFCC434}"/>
              </a:ext>
            </a:extLst>
          </p:cNvPr>
          <p:cNvSpPr>
            <a:spLocks noGrp="1"/>
          </p:cNvSpPr>
          <p:nvPr>
            <p:ph type="title"/>
          </p:nvPr>
        </p:nvSpPr>
        <p:spPr/>
        <p:txBody>
          <a:bodyPr>
            <a:normAutofit/>
          </a:bodyPr>
          <a:lstStyle/>
          <a:p>
            <a:r>
              <a:rPr lang="en-US" sz="3600" dirty="0"/>
              <a:t>Computational Nuclear Physics and AI/ML Workshop</a:t>
            </a:r>
          </a:p>
        </p:txBody>
      </p:sp>
      <p:sp>
        <p:nvSpPr>
          <p:cNvPr id="3" name="Content Placeholder 2">
            <a:extLst>
              <a:ext uri="{FF2B5EF4-FFF2-40B4-BE49-F238E27FC236}">
                <a16:creationId xmlns:a16="http://schemas.microsoft.com/office/drawing/2014/main" id="{EECA630B-CFE9-F9CB-98E2-B609A1E0D66D}"/>
              </a:ext>
            </a:extLst>
          </p:cNvPr>
          <p:cNvSpPr>
            <a:spLocks noGrp="1"/>
          </p:cNvSpPr>
          <p:nvPr>
            <p:ph sz="half" idx="1"/>
          </p:nvPr>
        </p:nvSpPr>
        <p:spPr/>
        <p:txBody>
          <a:bodyPr anchor="t">
            <a:normAutofit fontScale="85000" lnSpcReduction="20000"/>
          </a:bodyPr>
          <a:lstStyle/>
          <a:p>
            <a:pPr>
              <a:lnSpc>
                <a:spcPct val="120000"/>
              </a:lnSpc>
            </a:pPr>
            <a:r>
              <a:rPr lang="en-US" sz="1800" dirty="0">
                <a:solidFill>
                  <a:srgbClr val="000000"/>
                </a:solidFill>
                <a:latin typeface="Arial" panose="020B0604020202020204" pitchFamily="34" charset="0"/>
              </a:rPr>
              <a:t>Organized by:</a:t>
            </a:r>
          </a:p>
          <a:p>
            <a:pPr lvl="1">
              <a:lnSpc>
                <a:spcPct val="120000"/>
              </a:lnSpc>
            </a:pPr>
            <a:r>
              <a:rPr lang="en-US" sz="1800" dirty="0">
                <a:solidFill>
                  <a:srgbClr val="000000"/>
                </a:solidFill>
                <a:latin typeface="Arial" panose="020B0604020202020204" pitchFamily="34" charset="0"/>
              </a:rPr>
              <a:t>Alessandro Lovato (ANL)</a:t>
            </a:r>
          </a:p>
          <a:p>
            <a:pPr lvl="1">
              <a:lnSpc>
                <a:spcPct val="120000"/>
              </a:lnSpc>
            </a:pPr>
            <a:r>
              <a:rPr lang="en-US" sz="1800" dirty="0">
                <a:solidFill>
                  <a:srgbClr val="000000"/>
                </a:solidFill>
                <a:latin typeface="Arial" panose="020B0604020202020204" pitchFamily="34" charset="0"/>
              </a:rPr>
              <a:t>Joe Carlson (LANL)</a:t>
            </a:r>
          </a:p>
          <a:p>
            <a:pPr lvl="1">
              <a:lnSpc>
                <a:spcPct val="120000"/>
              </a:lnSpc>
            </a:pPr>
            <a:r>
              <a:rPr lang="en-US" sz="1800" dirty="0" err="1">
                <a:solidFill>
                  <a:srgbClr val="000000"/>
                </a:solidFill>
                <a:latin typeface="Arial" panose="020B0604020202020204" pitchFamily="34" charset="0"/>
              </a:rPr>
              <a:t>Phiala</a:t>
            </a:r>
            <a:r>
              <a:rPr lang="en-US" sz="1800" dirty="0">
                <a:solidFill>
                  <a:srgbClr val="000000"/>
                </a:solidFill>
                <a:latin typeface="Arial" panose="020B0604020202020204" pitchFamily="34" charset="0"/>
              </a:rPr>
              <a:t> Shanahan (MIT) </a:t>
            </a:r>
          </a:p>
          <a:p>
            <a:pPr lvl="1">
              <a:lnSpc>
                <a:spcPct val="120000"/>
              </a:lnSpc>
            </a:pPr>
            <a:r>
              <a:rPr lang="en-US" sz="1800" dirty="0">
                <a:solidFill>
                  <a:srgbClr val="000000"/>
                </a:solidFill>
                <a:latin typeface="Arial" panose="020B0604020202020204" pitchFamily="34" charset="0"/>
              </a:rPr>
              <a:t>Bronson Messer (ORNL)  </a:t>
            </a:r>
          </a:p>
          <a:p>
            <a:pPr lvl="1">
              <a:lnSpc>
                <a:spcPct val="120000"/>
              </a:lnSpc>
            </a:pPr>
            <a:r>
              <a:rPr lang="en-US" sz="1800" dirty="0">
                <a:solidFill>
                  <a:srgbClr val="000000"/>
                </a:solidFill>
                <a:latin typeface="Arial" panose="020B0604020202020204" pitchFamily="34" charset="0"/>
              </a:rPr>
              <a:t>Witold </a:t>
            </a:r>
            <a:r>
              <a:rPr lang="en-US" sz="1800" dirty="0" err="1">
                <a:solidFill>
                  <a:srgbClr val="000000"/>
                </a:solidFill>
                <a:latin typeface="Arial" panose="020B0604020202020204" pitchFamily="34" charset="0"/>
              </a:rPr>
              <a:t>Nazarewicz</a:t>
            </a:r>
            <a:r>
              <a:rPr lang="en-US" sz="1800" dirty="0">
                <a:solidFill>
                  <a:srgbClr val="000000"/>
                </a:solidFill>
                <a:latin typeface="Arial" panose="020B0604020202020204" pitchFamily="34" charset="0"/>
              </a:rPr>
              <a:t> (FRIB/MSU) </a:t>
            </a:r>
          </a:p>
          <a:p>
            <a:pPr lvl="1">
              <a:lnSpc>
                <a:spcPct val="120000"/>
              </a:lnSpc>
            </a:pPr>
            <a:r>
              <a:rPr lang="en-US" sz="1800" dirty="0">
                <a:solidFill>
                  <a:srgbClr val="000000"/>
                </a:solidFill>
                <a:latin typeface="Arial" panose="020B0604020202020204" pitchFamily="34" charset="0"/>
              </a:rPr>
              <a:t>Amber </a:t>
            </a:r>
            <a:r>
              <a:rPr lang="en-US" sz="1800" dirty="0" err="1">
                <a:solidFill>
                  <a:srgbClr val="000000"/>
                </a:solidFill>
                <a:latin typeface="Arial" panose="020B0604020202020204" pitchFamily="34" charset="0"/>
              </a:rPr>
              <a:t>Boehnlein</a:t>
            </a:r>
            <a:r>
              <a:rPr lang="en-US" sz="1800" dirty="0">
                <a:solidFill>
                  <a:srgbClr val="000000"/>
                </a:solidFill>
                <a:latin typeface="Arial" panose="020B0604020202020204" pitchFamily="34" charset="0"/>
              </a:rPr>
              <a:t> (</a:t>
            </a:r>
            <a:r>
              <a:rPr lang="en-US" sz="1800" dirty="0" err="1">
                <a:solidFill>
                  <a:srgbClr val="000000"/>
                </a:solidFill>
                <a:latin typeface="Arial" panose="020B0604020202020204" pitchFamily="34" charset="0"/>
              </a:rPr>
              <a:t>JLab</a:t>
            </a:r>
            <a:r>
              <a:rPr lang="en-US" sz="1800" dirty="0">
                <a:solidFill>
                  <a:srgbClr val="000000"/>
                </a:solidFill>
                <a:latin typeface="Arial" panose="020B0604020202020204" pitchFamily="34" charset="0"/>
              </a:rPr>
              <a:t>)</a:t>
            </a:r>
          </a:p>
          <a:p>
            <a:pPr lvl="1">
              <a:lnSpc>
                <a:spcPct val="120000"/>
              </a:lnSpc>
            </a:pPr>
            <a:r>
              <a:rPr lang="en-US" sz="1800" dirty="0">
                <a:solidFill>
                  <a:srgbClr val="000000"/>
                </a:solidFill>
                <a:latin typeface="Arial" panose="020B0604020202020204" pitchFamily="34" charset="0"/>
              </a:rPr>
              <a:t>Peter </a:t>
            </a:r>
            <a:r>
              <a:rPr lang="en-US" sz="1800" dirty="0" err="1">
                <a:solidFill>
                  <a:srgbClr val="000000"/>
                </a:solidFill>
                <a:latin typeface="Arial" panose="020B0604020202020204" pitchFamily="34" charset="0"/>
              </a:rPr>
              <a:t>Petreczky</a:t>
            </a:r>
            <a:r>
              <a:rPr lang="en-US" sz="1800" dirty="0">
                <a:solidFill>
                  <a:srgbClr val="000000"/>
                </a:solidFill>
                <a:latin typeface="Arial" panose="020B0604020202020204" pitchFamily="34" charset="0"/>
              </a:rPr>
              <a:t> (BNL)</a:t>
            </a:r>
          </a:p>
          <a:p>
            <a:pPr lvl="1">
              <a:lnSpc>
                <a:spcPct val="120000"/>
              </a:lnSpc>
            </a:pPr>
            <a:r>
              <a:rPr lang="en-US" sz="1800" dirty="0">
                <a:solidFill>
                  <a:srgbClr val="000000"/>
                </a:solidFill>
                <a:latin typeface="Arial" panose="020B0604020202020204" pitchFamily="34" charset="0"/>
              </a:rPr>
              <a:t>Robert Edwards (</a:t>
            </a:r>
            <a:r>
              <a:rPr lang="en-US" sz="1800" dirty="0" err="1">
                <a:solidFill>
                  <a:srgbClr val="000000"/>
                </a:solidFill>
                <a:latin typeface="Arial" panose="020B0604020202020204" pitchFamily="34" charset="0"/>
              </a:rPr>
              <a:t>JLab</a:t>
            </a:r>
            <a:r>
              <a:rPr lang="en-US" sz="1800" dirty="0">
                <a:solidFill>
                  <a:srgbClr val="000000"/>
                </a:solidFill>
                <a:latin typeface="Arial" panose="020B0604020202020204" pitchFamily="34" charset="0"/>
              </a:rPr>
              <a:t>)</a:t>
            </a:r>
          </a:p>
          <a:p>
            <a:pPr lvl="1">
              <a:lnSpc>
                <a:spcPct val="120000"/>
              </a:lnSpc>
            </a:pPr>
            <a:r>
              <a:rPr lang="en-US" sz="1800" dirty="0">
                <a:solidFill>
                  <a:srgbClr val="000000"/>
                </a:solidFill>
                <a:latin typeface="Arial" panose="020B0604020202020204" pitchFamily="34" charset="0"/>
              </a:rPr>
              <a:t>David Dean (</a:t>
            </a:r>
            <a:r>
              <a:rPr lang="en-US" sz="1800" dirty="0" err="1">
                <a:solidFill>
                  <a:srgbClr val="000000"/>
                </a:solidFill>
                <a:latin typeface="Arial" panose="020B0604020202020204" pitchFamily="34" charset="0"/>
              </a:rPr>
              <a:t>JLab</a:t>
            </a:r>
            <a:r>
              <a:rPr lang="en-US" sz="1800" dirty="0">
                <a:solidFill>
                  <a:srgbClr val="000000"/>
                </a:solidFill>
                <a:latin typeface="Arial" panose="020B0604020202020204" pitchFamily="34" charset="0"/>
              </a:rPr>
              <a:t>) </a:t>
            </a:r>
          </a:p>
          <a:p>
            <a:pPr>
              <a:lnSpc>
                <a:spcPct val="120000"/>
              </a:lnSpc>
            </a:pPr>
            <a:r>
              <a:rPr lang="en-US" sz="1800" dirty="0">
                <a:solidFill>
                  <a:srgbClr val="000000"/>
                </a:solidFill>
                <a:latin typeface="Arial" panose="020B0604020202020204" pitchFamily="34" charset="0"/>
              </a:rPr>
              <a:t> 6-7 September 2022 at SURA in Washington, DC</a:t>
            </a:r>
          </a:p>
          <a:p>
            <a:pPr>
              <a:lnSpc>
                <a:spcPct val="120000"/>
              </a:lnSpc>
            </a:pPr>
            <a:r>
              <a:rPr lang="en-US" sz="1800" dirty="0">
                <a:solidFill>
                  <a:srgbClr val="000000"/>
                </a:solidFill>
                <a:latin typeface="Arial" panose="020B0604020202020204" pitchFamily="34" charset="0"/>
              </a:rPr>
              <a:t>60 registered participants (40 in person, 20 on line), including DOE representation</a:t>
            </a:r>
          </a:p>
          <a:p>
            <a:pPr marL="285750" indent="-285750">
              <a:lnSpc>
                <a:spcPct val="120000"/>
              </a:lnSpc>
            </a:pPr>
            <a:r>
              <a:rPr lang="en-US" sz="1800" u="sng" dirty="0">
                <a:solidFill>
                  <a:srgbClr val="000000"/>
                </a:solidFill>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https://indico.jlab.org/event/581/</a:t>
            </a:r>
            <a:endParaRPr lang="en-US" sz="1800" u="sng" dirty="0">
              <a:solidFill>
                <a:srgbClr val="000000"/>
              </a:solidFill>
              <a:latin typeface="Arial" panose="020B0604020202020204" pitchFamily="34" charset="0"/>
              <a:ea typeface="Calibri" panose="020F0502020204030204" pitchFamily="34" charset="0"/>
            </a:endParaRPr>
          </a:p>
          <a:p>
            <a:pPr marL="742950" lvl="1" indent="-285750">
              <a:lnSpc>
                <a:spcPct val="120000"/>
              </a:lnSpc>
            </a:pPr>
            <a:r>
              <a:rPr lang="en-US" sz="1800" dirty="0">
                <a:solidFill>
                  <a:srgbClr val="000000"/>
                </a:solidFill>
                <a:latin typeface="Arial" panose="020B0604020202020204" pitchFamily="34" charset="0"/>
              </a:rPr>
              <a:t>All talks archived</a:t>
            </a:r>
          </a:p>
          <a:p>
            <a:pPr marL="742950" lvl="1" indent="-285750">
              <a:lnSpc>
                <a:spcPct val="120000"/>
              </a:lnSpc>
            </a:pPr>
            <a:r>
              <a:rPr lang="en-US" sz="1800" dirty="0">
                <a:solidFill>
                  <a:srgbClr val="000000"/>
                </a:solidFill>
                <a:latin typeface="Arial" panose="020B0604020202020204" pitchFamily="34" charset="0"/>
              </a:rPr>
              <a:t>Short white paper being prepared for the LRP</a:t>
            </a:r>
          </a:p>
          <a:p>
            <a:pPr>
              <a:lnSpc>
                <a:spcPct val="120000"/>
              </a:lnSpc>
            </a:pPr>
            <a:endParaRPr lang="en-US" sz="1800" dirty="0">
              <a:solidFill>
                <a:srgbClr val="000000"/>
              </a:solidFill>
              <a:latin typeface="Arial" panose="020B0604020202020204" pitchFamily="34" charset="0"/>
            </a:endParaRPr>
          </a:p>
        </p:txBody>
      </p:sp>
      <p:sp>
        <p:nvSpPr>
          <p:cNvPr id="8" name="Footer Placeholder 7">
            <a:extLst>
              <a:ext uri="{FF2B5EF4-FFF2-40B4-BE49-F238E27FC236}">
                <a16:creationId xmlns:a16="http://schemas.microsoft.com/office/drawing/2014/main" id="{55B68AB5-437D-8659-CB2F-64264D89AAB2}"/>
              </a:ext>
            </a:extLst>
          </p:cNvPr>
          <p:cNvSpPr>
            <a:spLocks noGrp="1"/>
          </p:cNvSpPr>
          <p:nvPr>
            <p:ph type="ftr" sz="quarter" idx="3"/>
          </p:nvPr>
        </p:nvSpPr>
        <p:spPr/>
        <p:txBody>
          <a:bodyPr/>
          <a:lstStyle/>
          <a:p>
            <a:r>
              <a:rPr lang="en-US" dirty="0"/>
              <a:t>Computational NP workshop</a:t>
            </a:r>
          </a:p>
        </p:txBody>
      </p:sp>
      <p:sp>
        <p:nvSpPr>
          <p:cNvPr id="9" name="Slide Number Placeholder 8">
            <a:extLst>
              <a:ext uri="{FF2B5EF4-FFF2-40B4-BE49-F238E27FC236}">
                <a16:creationId xmlns:a16="http://schemas.microsoft.com/office/drawing/2014/main" id="{FC76BCA7-7207-9188-E6F2-DD2FC37B4541}"/>
              </a:ext>
            </a:extLst>
          </p:cNvPr>
          <p:cNvSpPr>
            <a:spLocks noGrp="1"/>
          </p:cNvSpPr>
          <p:nvPr>
            <p:ph type="sldNum" sz="quarter" idx="4"/>
          </p:nvPr>
        </p:nvSpPr>
        <p:spPr/>
        <p:txBody>
          <a:bodyPr/>
          <a:lstStyle/>
          <a:p>
            <a:fld id="{B2E69C32-F40A-4944-821E-46A56DF0648B}" type="slidenum">
              <a:rPr lang="en-US" smtClean="0"/>
              <a:pPr/>
              <a:t>1</a:t>
            </a:fld>
            <a:endParaRPr lang="en-US" dirty="0"/>
          </a:p>
        </p:txBody>
      </p:sp>
      <p:pic>
        <p:nvPicPr>
          <p:cNvPr id="20" name="Picture 19">
            <a:extLst>
              <a:ext uri="{FF2B5EF4-FFF2-40B4-BE49-F238E27FC236}">
                <a16:creationId xmlns:a16="http://schemas.microsoft.com/office/drawing/2014/main" id="{D54A6BFF-3172-D2B3-6707-9BBFE739A6C7}"/>
              </a:ext>
            </a:extLst>
          </p:cNvPr>
          <p:cNvPicPr>
            <a:picLocks noChangeAspect="1"/>
          </p:cNvPicPr>
          <p:nvPr/>
        </p:nvPicPr>
        <p:blipFill>
          <a:blip r:embed="rId4"/>
          <a:stretch>
            <a:fillRect/>
          </a:stretch>
        </p:blipFill>
        <p:spPr>
          <a:xfrm>
            <a:off x="6302829" y="1215921"/>
            <a:ext cx="4369029" cy="5214647"/>
          </a:xfrm>
          <a:prstGeom prst="rect">
            <a:avLst/>
          </a:prstGeom>
        </p:spPr>
      </p:pic>
    </p:spTree>
    <p:extLst>
      <p:ext uri="{BB962C8B-B14F-4D97-AF65-F5344CB8AC3E}">
        <p14:creationId xmlns:p14="http://schemas.microsoft.com/office/powerpoint/2010/main" val="173443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0FE6D-AF56-F3EF-4229-9AEB642BC39A}"/>
              </a:ext>
            </a:extLst>
          </p:cNvPr>
          <p:cNvSpPr>
            <a:spLocks noGrp="1"/>
          </p:cNvSpPr>
          <p:nvPr>
            <p:ph type="title"/>
          </p:nvPr>
        </p:nvSpPr>
        <p:spPr/>
        <p:txBody>
          <a:bodyPr>
            <a:normAutofit fontScale="90000"/>
          </a:bodyPr>
          <a:lstStyle/>
          <a:p>
            <a:r>
              <a:rPr lang="en-US" dirty="0"/>
              <a:t>Workshop Resolution</a:t>
            </a:r>
          </a:p>
        </p:txBody>
      </p:sp>
      <p:sp>
        <p:nvSpPr>
          <p:cNvPr id="3" name="Content Placeholder 2">
            <a:extLst>
              <a:ext uri="{FF2B5EF4-FFF2-40B4-BE49-F238E27FC236}">
                <a16:creationId xmlns:a16="http://schemas.microsoft.com/office/drawing/2014/main" id="{53B942BE-A515-ABC7-9957-37672C8679D6}"/>
              </a:ext>
            </a:extLst>
          </p:cNvPr>
          <p:cNvSpPr>
            <a:spLocks noGrp="1"/>
          </p:cNvSpPr>
          <p:nvPr>
            <p:ph sz="half" idx="1"/>
          </p:nvPr>
        </p:nvSpPr>
        <p:spPr>
          <a:xfrm>
            <a:off x="336884" y="1289786"/>
            <a:ext cx="11338560" cy="4867946"/>
          </a:xfrm>
        </p:spPr>
        <p:txBody>
          <a:bodyPr>
            <a:normAutofit fontScale="62500" lnSpcReduction="20000"/>
          </a:bodyPr>
          <a:lstStyle/>
          <a:p>
            <a:pPr marL="0" indent="0">
              <a:lnSpc>
                <a:spcPct val="120000"/>
              </a:lnSpc>
              <a:buNone/>
            </a:pPr>
            <a:r>
              <a:rPr lang="en-US" dirty="0">
                <a:solidFill>
                  <a:srgbClr val="000000"/>
                </a:solidFill>
                <a:latin typeface="Arial" panose="020B0604020202020204" pitchFamily="34" charset="0"/>
              </a:rPr>
              <a:t>High-performance computing is essential to advance nuclear physics on the experimental and theory frontiers. Increased investments in computational nuclear physics will facilitate discoveries and capitalize on previous progress. Thus, we recommend a targeted program to ensure the utilization of ever-evolving HPC hardware via software and algorithmic development, which includes taking advantage of novel capabilities offered by AI/ML.</a:t>
            </a:r>
          </a:p>
          <a:p>
            <a:pPr marL="0" indent="0">
              <a:lnSpc>
                <a:spcPct val="120000"/>
              </a:lnSpc>
              <a:buNone/>
            </a:pPr>
            <a:r>
              <a:rPr lang="en-US" dirty="0">
                <a:solidFill>
                  <a:srgbClr val="000000"/>
                </a:solidFill>
                <a:latin typeface="Arial" panose="020B0604020202020204" pitchFamily="34" charset="0"/>
              </a:rPr>
              <a:t>The key elements of this program are to: </a:t>
            </a:r>
          </a:p>
          <a:p>
            <a:pPr marL="514350" indent="-514350">
              <a:lnSpc>
                <a:spcPct val="120000"/>
              </a:lnSpc>
              <a:buAutoNum type="arabicParenR"/>
            </a:pPr>
            <a:r>
              <a:rPr lang="en-US" dirty="0">
                <a:solidFill>
                  <a:srgbClr val="000000"/>
                </a:solidFill>
                <a:latin typeface="Arial" panose="020B0604020202020204" pitchFamily="34" charset="0"/>
              </a:rPr>
              <a:t>Strengthen and expand programs and partnerships to support immediate needs in HPC and AI/ML, and also to target development of emerging technologies, such as quantum computing, and other opportunities.  </a:t>
            </a:r>
          </a:p>
          <a:p>
            <a:pPr marL="514350" indent="-514350">
              <a:lnSpc>
                <a:spcPct val="120000"/>
              </a:lnSpc>
              <a:buAutoNum type="arabicParenR"/>
            </a:pPr>
            <a:r>
              <a:rPr lang="en-US" dirty="0">
                <a:solidFill>
                  <a:srgbClr val="000000"/>
                </a:solidFill>
                <a:latin typeface="Arial" panose="020B0604020202020204" pitchFamily="34" charset="0"/>
              </a:rPr>
              <a:t>Take full advantage of exciting possibilities offered by new hardware and software and AI/ML within the nuclear physics community through educational and training activities.</a:t>
            </a:r>
          </a:p>
          <a:p>
            <a:pPr marL="514350" indent="-514350">
              <a:lnSpc>
                <a:spcPct val="120000"/>
              </a:lnSpc>
              <a:buAutoNum type="arabicParenR"/>
            </a:pPr>
            <a:r>
              <a:rPr lang="en-US" dirty="0">
                <a:solidFill>
                  <a:srgbClr val="000000"/>
                </a:solidFill>
                <a:latin typeface="Arial" panose="020B0604020202020204" pitchFamily="34" charset="0"/>
              </a:rPr>
              <a:t>Establish programs to support cutting-edge developments of a multi-disciplinary workforce and cross-disciplinary collaborations in high-performance computing and AI/ML. </a:t>
            </a:r>
          </a:p>
          <a:p>
            <a:pPr marL="514350" indent="-514350">
              <a:lnSpc>
                <a:spcPct val="120000"/>
              </a:lnSpc>
              <a:buAutoNum type="arabicParenR"/>
            </a:pPr>
            <a:r>
              <a:rPr lang="en-US" dirty="0">
                <a:solidFill>
                  <a:srgbClr val="000000"/>
                </a:solidFill>
                <a:latin typeface="Arial" panose="020B0604020202020204" pitchFamily="34" charset="0"/>
              </a:rPr>
              <a:t>Expand access to computational hardware through dedicated and high-performance computing resources.</a:t>
            </a:r>
          </a:p>
          <a:p>
            <a:pPr>
              <a:lnSpc>
                <a:spcPct val="120000"/>
              </a:lnSpc>
            </a:pPr>
            <a:endParaRPr lang="en-US" dirty="0">
              <a:solidFill>
                <a:srgbClr val="000000"/>
              </a:solidFill>
              <a:latin typeface="Arial" panose="020B0604020202020204" pitchFamily="34" charset="0"/>
            </a:endParaRPr>
          </a:p>
        </p:txBody>
      </p:sp>
      <p:sp>
        <p:nvSpPr>
          <p:cNvPr id="4" name="Footer Placeholder 3">
            <a:extLst>
              <a:ext uri="{FF2B5EF4-FFF2-40B4-BE49-F238E27FC236}">
                <a16:creationId xmlns:a16="http://schemas.microsoft.com/office/drawing/2014/main" id="{8DEA3A94-F175-7076-C2C7-ADC45C25DB0B}"/>
              </a:ext>
            </a:extLst>
          </p:cNvPr>
          <p:cNvSpPr>
            <a:spLocks noGrp="1"/>
          </p:cNvSpPr>
          <p:nvPr>
            <p:ph type="ftr" sz="quarter" idx="3"/>
          </p:nvPr>
        </p:nvSpPr>
        <p:spPr/>
        <p:txBody>
          <a:bodyPr/>
          <a:lstStyle/>
          <a:p>
            <a:r>
              <a:rPr lang="en-US"/>
              <a:t>Computational NP workshop</a:t>
            </a:r>
            <a:endParaRPr lang="en-US" dirty="0"/>
          </a:p>
        </p:txBody>
      </p:sp>
      <p:sp>
        <p:nvSpPr>
          <p:cNvPr id="5" name="Slide Number Placeholder 4">
            <a:extLst>
              <a:ext uri="{FF2B5EF4-FFF2-40B4-BE49-F238E27FC236}">
                <a16:creationId xmlns:a16="http://schemas.microsoft.com/office/drawing/2014/main" id="{C59942D6-EA86-3AA2-308A-6666DE5EB820}"/>
              </a:ext>
            </a:extLst>
          </p:cNvPr>
          <p:cNvSpPr>
            <a:spLocks noGrp="1"/>
          </p:cNvSpPr>
          <p:nvPr>
            <p:ph type="sldNum" sz="quarter" idx="4"/>
          </p:nvPr>
        </p:nvSpPr>
        <p:spPr/>
        <p:txBody>
          <a:bodyPr/>
          <a:lstStyle/>
          <a:p>
            <a:fld id="{B2E69C32-F40A-4944-821E-46A56DF0648B}" type="slidenum">
              <a:rPr lang="en-US" smtClean="0"/>
              <a:pPr/>
              <a:t>2</a:t>
            </a:fld>
            <a:endParaRPr lang="en-US" dirty="0"/>
          </a:p>
        </p:txBody>
      </p:sp>
    </p:spTree>
    <p:extLst>
      <p:ext uri="{BB962C8B-B14F-4D97-AF65-F5344CB8AC3E}">
        <p14:creationId xmlns:p14="http://schemas.microsoft.com/office/powerpoint/2010/main" val="3770487240"/>
      </p:ext>
    </p:extLst>
  </p:cSld>
  <p:clrMapOvr>
    <a:masterClrMapping/>
  </p:clrMapOvr>
</p:sld>
</file>

<file path=ppt/theme/theme1.xml><?xml version="1.0" encoding="utf-8"?>
<a:theme xmlns:a="http://schemas.openxmlformats.org/drawingml/2006/main" name="1_Office Theme">
  <a:themeElements>
    <a:clrScheme name="Custom 1">
      <a:dk1>
        <a:srgbClr val="797979"/>
      </a:dk1>
      <a:lt1>
        <a:srgbClr val="FFFFFF"/>
      </a:lt1>
      <a:dk2>
        <a:srgbClr val="919191"/>
      </a:dk2>
      <a:lt2>
        <a:srgbClr val="E7E6E6"/>
      </a:lt2>
      <a:accent1>
        <a:srgbClr val="BE1E2C"/>
      </a:accent1>
      <a:accent2>
        <a:srgbClr val="5E5E5E"/>
      </a:accent2>
      <a:accent3>
        <a:srgbClr val="A5A5A5"/>
      </a:accent3>
      <a:accent4>
        <a:srgbClr val="EAEAEA"/>
      </a:accent4>
      <a:accent5>
        <a:srgbClr val="D5D5D5"/>
      </a:accent5>
      <a:accent6>
        <a:srgbClr val="C0C0C0"/>
      </a:accent6>
      <a:hlink>
        <a:srgbClr val="941100"/>
      </a:hlink>
      <a:folHlink>
        <a:srgbClr val="FF2600"/>
      </a:folHlink>
    </a:clrScheme>
    <a:fontScheme name="Custom 1">
      <a:majorFont>
        <a:latin typeface="Avenir"/>
        <a:ea typeface=""/>
        <a:cs typeface=""/>
      </a:majorFont>
      <a:minorFont>
        <a:latin typeface="Aveni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647BE9A-7F70-1F4F-9002-EB5AE7C9C8D5}" vid="{8D34DE69-7C01-CE48-91E9-65F0666B77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1B1D514388CB41A0EEF7AB490ED85B" ma:contentTypeVersion="11" ma:contentTypeDescription="Create a new document." ma:contentTypeScope="" ma:versionID="67be9e9f984970a9aa0a8a74eefcc2ac">
  <xsd:schema xmlns:xsd="http://www.w3.org/2001/XMLSchema" xmlns:xs="http://www.w3.org/2001/XMLSchema" xmlns:p="http://schemas.microsoft.com/office/2006/metadata/properties" xmlns:ns3="426b74de-0581-4e94-90c0-1abf6215444e" xmlns:ns4="dcff909e-542d-4672-8557-4ef8d9009dce" targetNamespace="http://schemas.microsoft.com/office/2006/metadata/properties" ma:root="true" ma:fieldsID="cffce7b19a0f943b3996643c0d8f54ee" ns3:_="" ns4:_="">
    <xsd:import namespace="426b74de-0581-4e94-90c0-1abf6215444e"/>
    <xsd:import namespace="dcff909e-542d-4672-8557-4ef8d9009dc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6b74de-0581-4e94-90c0-1abf621544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ff909e-542d-4672-8557-4ef8d9009dc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cff909e-542d-4672-8557-4ef8d9009dce">
      <UserInfo>
        <DisplayName>David Bounds</DisplayName>
        <AccountId>36</AccountId>
        <AccountType/>
      </UserInfo>
      <UserInfo>
        <DisplayName>Shannon West</DisplayName>
        <AccountId>45</AccountId>
        <AccountType/>
      </UserInfo>
      <UserInfo>
        <DisplayName>Joanna Griffin</DisplayName>
        <AccountId>46</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74D32A-639A-45EB-B958-B9169FD743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6b74de-0581-4e94-90c0-1abf6215444e"/>
    <ds:schemaRef ds:uri="dcff909e-542d-4672-8557-4ef8d9009d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3F9AD4-AB03-4941-86F8-9963CFEFFD4B}">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documentManagement/types"/>
    <ds:schemaRef ds:uri="dcff909e-542d-4672-8557-4ef8d9009dce"/>
    <ds:schemaRef ds:uri="426b74de-0581-4e94-90c0-1abf6215444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BF55E399-1852-4300-BB48-CB527B1C6C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12470</TotalTime>
  <Words>288</Words>
  <Application>Microsoft Macintosh PowerPoint</Application>
  <PresentationFormat>Widescreen</PresentationFormat>
  <Paragraphs>30</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Avenir</vt:lpstr>
      <vt:lpstr>Avenir Book</vt:lpstr>
      <vt:lpstr>Calibri</vt:lpstr>
      <vt:lpstr>1_Office Theme</vt:lpstr>
      <vt:lpstr>Computational Nuclear Physics and AI/ML Workshop</vt:lpstr>
      <vt:lpstr>Workshop Resolution</vt:lpstr>
    </vt:vector>
  </TitlesOfParts>
  <Company>JLAB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Theresa Foremaster</dc:creator>
  <cp:lastModifiedBy>David Dean</cp:lastModifiedBy>
  <cp:revision>376</cp:revision>
  <dcterms:created xsi:type="dcterms:W3CDTF">2021-05-26T18:04:40Z</dcterms:created>
  <dcterms:modified xsi:type="dcterms:W3CDTF">2022-09-14T18:06:10Z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0x010100C41B1D514388CB41A0EEF7AB490ED85B</vt:lpwstr>
  </property>
</Properties>
</file>