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1655" r:id="rId4"/>
    <p:sldId id="1417" r:id="rId5"/>
    <p:sldId id="1656" r:id="rId6"/>
    <p:sldId id="257" r:id="rId7"/>
    <p:sldId id="1645" r:id="rId8"/>
    <p:sldId id="1657" r:id="rId9"/>
    <p:sldId id="1654" r:id="rId10"/>
    <p:sldId id="1658" r:id="rId11"/>
    <p:sldId id="1659" r:id="rId12"/>
    <p:sldId id="166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30"/>
    <p:restoredTop sz="96197"/>
  </p:normalViewPr>
  <p:slideViewPr>
    <p:cSldViewPr snapToGrid="0">
      <p:cViewPr varScale="1">
        <p:scale>
          <a:sx n="83" d="100"/>
          <a:sy n="83" d="100"/>
        </p:scale>
        <p:origin x="224" y="9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B8DB6-3ED4-6C62-2067-67CBAD1E8D5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3239628-CB4C-52CA-D6A3-78048BEE7B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BFD8E81-BF6A-E790-8612-C36E9700E68C}"/>
              </a:ext>
            </a:extLst>
          </p:cNvPr>
          <p:cNvSpPr>
            <a:spLocks noGrp="1"/>
          </p:cNvSpPr>
          <p:nvPr>
            <p:ph type="dt" sz="half" idx="10"/>
          </p:nvPr>
        </p:nvSpPr>
        <p:spPr/>
        <p:txBody>
          <a:bodyPr/>
          <a:lstStyle/>
          <a:p>
            <a:fld id="{8C3845AD-D5F8-8041-BACF-BAA2E1D70061}" type="datetimeFigureOut">
              <a:rPr lang="en-US" smtClean="0"/>
              <a:t>9/6/22</a:t>
            </a:fld>
            <a:endParaRPr lang="en-US"/>
          </a:p>
        </p:txBody>
      </p:sp>
      <p:sp>
        <p:nvSpPr>
          <p:cNvPr id="5" name="Footer Placeholder 4">
            <a:extLst>
              <a:ext uri="{FF2B5EF4-FFF2-40B4-BE49-F238E27FC236}">
                <a16:creationId xmlns:a16="http://schemas.microsoft.com/office/drawing/2014/main" id="{24AE2948-8A09-85E9-2EAA-3413BDDC7D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2FCBA2-E591-B625-AAAA-FDCCAE950B10}"/>
              </a:ext>
            </a:extLst>
          </p:cNvPr>
          <p:cNvSpPr>
            <a:spLocks noGrp="1"/>
          </p:cNvSpPr>
          <p:nvPr>
            <p:ph type="sldNum" sz="quarter" idx="12"/>
          </p:nvPr>
        </p:nvSpPr>
        <p:spPr/>
        <p:txBody>
          <a:bodyPr/>
          <a:lstStyle/>
          <a:p>
            <a:fld id="{2A104923-811D-7B47-B9C5-3E7EDA6FE659}" type="slidenum">
              <a:rPr lang="en-US" smtClean="0"/>
              <a:t>‹#›</a:t>
            </a:fld>
            <a:endParaRPr lang="en-US"/>
          </a:p>
        </p:txBody>
      </p:sp>
    </p:spTree>
    <p:extLst>
      <p:ext uri="{BB962C8B-B14F-4D97-AF65-F5344CB8AC3E}">
        <p14:creationId xmlns:p14="http://schemas.microsoft.com/office/powerpoint/2010/main" val="2154083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94AC1-FFB4-C055-879B-EDDC2E1F630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F4A0C14-6CC3-1393-20AD-C17F931E2BB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DF888F-A6AF-FCD8-4CA6-87EB10D05BD4}"/>
              </a:ext>
            </a:extLst>
          </p:cNvPr>
          <p:cNvSpPr>
            <a:spLocks noGrp="1"/>
          </p:cNvSpPr>
          <p:nvPr>
            <p:ph type="dt" sz="half" idx="10"/>
          </p:nvPr>
        </p:nvSpPr>
        <p:spPr/>
        <p:txBody>
          <a:bodyPr/>
          <a:lstStyle/>
          <a:p>
            <a:fld id="{8C3845AD-D5F8-8041-BACF-BAA2E1D70061}" type="datetimeFigureOut">
              <a:rPr lang="en-US" smtClean="0"/>
              <a:t>9/6/22</a:t>
            </a:fld>
            <a:endParaRPr lang="en-US"/>
          </a:p>
        </p:txBody>
      </p:sp>
      <p:sp>
        <p:nvSpPr>
          <p:cNvPr id="5" name="Footer Placeholder 4">
            <a:extLst>
              <a:ext uri="{FF2B5EF4-FFF2-40B4-BE49-F238E27FC236}">
                <a16:creationId xmlns:a16="http://schemas.microsoft.com/office/drawing/2014/main" id="{8FAEC192-6824-F7E6-CE32-327B7E143A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DDD1BA-C374-2066-66DE-9C3F532E00A2}"/>
              </a:ext>
            </a:extLst>
          </p:cNvPr>
          <p:cNvSpPr>
            <a:spLocks noGrp="1"/>
          </p:cNvSpPr>
          <p:nvPr>
            <p:ph type="sldNum" sz="quarter" idx="12"/>
          </p:nvPr>
        </p:nvSpPr>
        <p:spPr/>
        <p:txBody>
          <a:bodyPr/>
          <a:lstStyle/>
          <a:p>
            <a:fld id="{2A104923-811D-7B47-B9C5-3E7EDA6FE659}" type="slidenum">
              <a:rPr lang="en-US" smtClean="0"/>
              <a:t>‹#›</a:t>
            </a:fld>
            <a:endParaRPr lang="en-US"/>
          </a:p>
        </p:txBody>
      </p:sp>
    </p:spTree>
    <p:extLst>
      <p:ext uri="{BB962C8B-B14F-4D97-AF65-F5344CB8AC3E}">
        <p14:creationId xmlns:p14="http://schemas.microsoft.com/office/powerpoint/2010/main" val="3238117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8861A4-F225-0AF2-891C-29EF63607BF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A301A3F-DD32-AF30-F6BF-5CB0891FAE1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2EF9B4-2672-8C84-1C90-418787FD0D98}"/>
              </a:ext>
            </a:extLst>
          </p:cNvPr>
          <p:cNvSpPr>
            <a:spLocks noGrp="1"/>
          </p:cNvSpPr>
          <p:nvPr>
            <p:ph type="dt" sz="half" idx="10"/>
          </p:nvPr>
        </p:nvSpPr>
        <p:spPr/>
        <p:txBody>
          <a:bodyPr/>
          <a:lstStyle/>
          <a:p>
            <a:fld id="{8C3845AD-D5F8-8041-BACF-BAA2E1D70061}" type="datetimeFigureOut">
              <a:rPr lang="en-US" smtClean="0"/>
              <a:t>9/6/22</a:t>
            </a:fld>
            <a:endParaRPr lang="en-US"/>
          </a:p>
        </p:txBody>
      </p:sp>
      <p:sp>
        <p:nvSpPr>
          <p:cNvPr id="5" name="Footer Placeholder 4">
            <a:extLst>
              <a:ext uri="{FF2B5EF4-FFF2-40B4-BE49-F238E27FC236}">
                <a16:creationId xmlns:a16="http://schemas.microsoft.com/office/drawing/2014/main" id="{E27D4D56-5C87-49DF-98BA-FEC8CCBB7C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C34175-994F-2761-90C4-DE204CF0FC46}"/>
              </a:ext>
            </a:extLst>
          </p:cNvPr>
          <p:cNvSpPr>
            <a:spLocks noGrp="1"/>
          </p:cNvSpPr>
          <p:nvPr>
            <p:ph type="sldNum" sz="quarter" idx="12"/>
          </p:nvPr>
        </p:nvSpPr>
        <p:spPr/>
        <p:txBody>
          <a:bodyPr/>
          <a:lstStyle/>
          <a:p>
            <a:fld id="{2A104923-811D-7B47-B9C5-3E7EDA6FE659}" type="slidenum">
              <a:rPr lang="en-US" smtClean="0"/>
              <a:t>‹#›</a:t>
            </a:fld>
            <a:endParaRPr lang="en-US"/>
          </a:p>
        </p:txBody>
      </p:sp>
    </p:spTree>
    <p:extLst>
      <p:ext uri="{BB962C8B-B14F-4D97-AF65-F5344CB8AC3E}">
        <p14:creationId xmlns:p14="http://schemas.microsoft.com/office/powerpoint/2010/main" val="3544441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FB31A-5093-8EED-0CD6-EA958BABF7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88E709-7B8B-B0DF-0F27-E96E675C52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C2E07D-94E5-0762-A1A3-A4EFF6F1CBC4}"/>
              </a:ext>
            </a:extLst>
          </p:cNvPr>
          <p:cNvSpPr>
            <a:spLocks noGrp="1"/>
          </p:cNvSpPr>
          <p:nvPr>
            <p:ph type="dt" sz="half" idx="10"/>
          </p:nvPr>
        </p:nvSpPr>
        <p:spPr/>
        <p:txBody>
          <a:bodyPr/>
          <a:lstStyle/>
          <a:p>
            <a:fld id="{8C3845AD-D5F8-8041-BACF-BAA2E1D70061}" type="datetimeFigureOut">
              <a:rPr lang="en-US" smtClean="0"/>
              <a:t>9/6/22</a:t>
            </a:fld>
            <a:endParaRPr lang="en-US"/>
          </a:p>
        </p:txBody>
      </p:sp>
      <p:sp>
        <p:nvSpPr>
          <p:cNvPr id="5" name="Footer Placeholder 4">
            <a:extLst>
              <a:ext uri="{FF2B5EF4-FFF2-40B4-BE49-F238E27FC236}">
                <a16:creationId xmlns:a16="http://schemas.microsoft.com/office/drawing/2014/main" id="{67516B84-12F2-70A4-DDD8-85B79AC84B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1959A9-66E4-BDDE-BED1-9CFCA33BF859}"/>
              </a:ext>
            </a:extLst>
          </p:cNvPr>
          <p:cNvSpPr>
            <a:spLocks noGrp="1"/>
          </p:cNvSpPr>
          <p:nvPr>
            <p:ph type="sldNum" sz="quarter" idx="12"/>
          </p:nvPr>
        </p:nvSpPr>
        <p:spPr/>
        <p:txBody>
          <a:bodyPr/>
          <a:lstStyle/>
          <a:p>
            <a:fld id="{2A104923-811D-7B47-B9C5-3E7EDA6FE659}" type="slidenum">
              <a:rPr lang="en-US" smtClean="0"/>
              <a:t>‹#›</a:t>
            </a:fld>
            <a:endParaRPr lang="en-US"/>
          </a:p>
        </p:txBody>
      </p:sp>
    </p:spTree>
    <p:extLst>
      <p:ext uri="{BB962C8B-B14F-4D97-AF65-F5344CB8AC3E}">
        <p14:creationId xmlns:p14="http://schemas.microsoft.com/office/powerpoint/2010/main" val="1329596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2BEB1-51E4-F6B2-2A60-2C1AE807A5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465E642-78C3-ED60-22EA-810B4A4CBF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089ACD8-D421-5A0C-C7DB-BBF328343664}"/>
              </a:ext>
            </a:extLst>
          </p:cNvPr>
          <p:cNvSpPr>
            <a:spLocks noGrp="1"/>
          </p:cNvSpPr>
          <p:nvPr>
            <p:ph type="dt" sz="half" idx="10"/>
          </p:nvPr>
        </p:nvSpPr>
        <p:spPr/>
        <p:txBody>
          <a:bodyPr/>
          <a:lstStyle/>
          <a:p>
            <a:fld id="{8C3845AD-D5F8-8041-BACF-BAA2E1D70061}" type="datetimeFigureOut">
              <a:rPr lang="en-US" smtClean="0"/>
              <a:t>9/6/22</a:t>
            </a:fld>
            <a:endParaRPr lang="en-US"/>
          </a:p>
        </p:txBody>
      </p:sp>
      <p:sp>
        <p:nvSpPr>
          <p:cNvPr id="5" name="Footer Placeholder 4">
            <a:extLst>
              <a:ext uri="{FF2B5EF4-FFF2-40B4-BE49-F238E27FC236}">
                <a16:creationId xmlns:a16="http://schemas.microsoft.com/office/drawing/2014/main" id="{CEDFD5F7-3345-7E2C-A1F7-D0C00DE2E1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EBCCC3-68D4-549C-EBC2-944C8010912E}"/>
              </a:ext>
            </a:extLst>
          </p:cNvPr>
          <p:cNvSpPr>
            <a:spLocks noGrp="1"/>
          </p:cNvSpPr>
          <p:nvPr>
            <p:ph type="sldNum" sz="quarter" idx="12"/>
          </p:nvPr>
        </p:nvSpPr>
        <p:spPr/>
        <p:txBody>
          <a:bodyPr/>
          <a:lstStyle/>
          <a:p>
            <a:fld id="{2A104923-811D-7B47-B9C5-3E7EDA6FE659}" type="slidenum">
              <a:rPr lang="en-US" smtClean="0"/>
              <a:t>‹#›</a:t>
            </a:fld>
            <a:endParaRPr lang="en-US"/>
          </a:p>
        </p:txBody>
      </p:sp>
    </p:spTree>
    <p:extLst>
      <p:ext uri="{BB962C8B-B14F-4D97-AF65-F5344CB8AC3E}">
        <p14:creationId xmlns:p14="http://schemas.microsoft.com/office/powerpoint/2010/main" val="950844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992E9-E04E-24EF-54AA-C69FBE452E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E66D93-4900-E685-7E2D-D37A7B9662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092AF97-DE5A-3DF5-C9AD-EF53DDA1A83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2F1C22E-F54A-03E2-0102-CCA5714DF066}"/>
              </a:ext>
            </a:extLst>
          </p:cNvPr>
          <p:cNvSpPr>
            <a:spLocks noGrp="1"/>
          </p:cNvSpPr>
          <p:nvPr>
            <p:ph type="dt" sz="half" idx="10"/>
          </p:nvPr>
        </p:nvSpPr>
        <p:spPr/>
        <p:txBody>
          <a:bodyPr/>
          <a:lstStyle/>
          <a:p>
            <a:fld id="{8C3845AD-D5F8-8041-BACF-BAA2E1D70061}" type="datetimeFigureOut">
              <a:rPr lang="en-US" smtClean="0"/>
              <a:t>9/6/22</a:t>
            </a:fld>
            <a:endParaRPr lang="en-US"/>
          </a:p>
        </p:txBody>
      </p:sp>
      <p:sp>
        <p:nvSpPr>
          <p:cNvPr id="6" name="Footer Placeholder 5">
            <a:extLst>
              <a:ext uri="{FF2B5EF4-FFF2-40B4-BE49-F238E27FC236}">
                <a16:creationId xmlns:a16="http://schemas.microsoft.com/office/drawing/2014/main" id="{48F71516-5B29-C186-CC18-7E922712DB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5C3C74-2671-BD43-BC9C-53C42E7E58D0}"/>
              </a:ext>
            </a:extLst>
          </p:cNvPr>
          <p:cNvSpPr>
            <a:spLocks noGrp="1"/>
          </p:cNvSpPr>
          <p:nvPr>
            <p:ph type="sldNum" sz="quarter" idx="12"/>
          </p:nvPr>
        </p:nvSpPr>
        <p:spPr/>
        <p:txBody>
          <a:bodyPr/>
          <a:lstStyle/>
          <a:p>
            <a:fld id="{2A104923-811D-7B47-B9C5-3E7EDA6FE659}" type="slidenum">
              <a:rPr lang="en-US" smtClean="0"/>
              <a:t>‹#›</a:t>
            </a:fld>
            <a:endParaRPr lang="en-US"/>
          </a:p>
        </p:txBody>
      </p:sp>
    </p:spTree>
    <p:extLst>
      <p:ext uri="{BB962C8B-B14F-4D97-AF65-F5344CB8AC3E}">
        <p14:creationId xmlns:p14="http://schemas.microsoft.com/office/powerpoint/2010/main" val="2220477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633FD-C52B-2996-FF0A-818691146A8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B8BDA91-7BED-B72E-B5C1-69A2EC2CB5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47031FE-E874-C110-F5EF-932D8911F33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690EE52-5663-705C-FF2A-2A6A8183D6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E4F297-34CF-A5DF-B210-2A1710D2D88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A099CBB-252E-851D-6339-476B7196DABD}"/>
              </a:ext>
            </a:extLst>
          </p:cNvPr>
          <p:cNvSpPr>
            <a:spLocks noGrp="1"/>
          </p:cNvSpPr>
          <p:nvPr>
            <p:ph type="dt" sz="half" idx="10"/>
          </p:nvPr>
        </p:nvSpPr>
        <p:spPr/>
        <p:txBody>
          <a:bodyPr/>
          <a:lstStyle/>
          <a:p>
            <a:fld id="{8C3845AD-D5F8-8041-BACF-BAA2E1D70061}" type="datetimeFigureOut">
              <a:rPr lang="en-US" smtClean="0"/>
              <a:t>9/6/22</a:t>
            </a:fld>
            <a:endParaRPr lang="en-US"/>
          </a:p>
        </p:txBody>
      </p:sp>
      <p:sp>
        <p:nvSpPr>
          <p:cNvPr id="8" name="Footer Placeholder 7">
            <a:extLst>
              <a:ext uri="{FF2B5EF4-FFF2-40B4-BE49-F238E27FC236}">
                <a16:creationId xmlns:a16="http://schemas.microsoft.com/office/drawing/2014/main" id="{84938465-CC95-184A-2A27-2745557B17A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99F8F22-678E-3EEA-CFC6-B1DB7C7F54BE}"/>
              </a:ext>
            </a:extLst>
          </p:cNvPr>
          <p:cNvSpPr>
            <a:spLocks noGrp="1"/>
          </p:cNvSpPr>
          <p:nvPr>
            <p:ph type="sldNum" sz="quarter" idx="12"/>
          </p:nvPr>
        </p:nvSpPr>
        <p:spPr/>
        <p:txBody>
          <a:bodyPr/>
          <a:lstStyle/>
          <a:p>
            <a:fld id="{2A104923-811D-7B47-B9C5-3E7EDA6FE659}" type="slidenum">
              <a:rPr lang="en-US" smtClean="0"/>
              <a:t>‹#›</a:t>
            </a:fld>
            <a:endParaRPr lang="en-US"/>
          </a:p>
        </p:txBody>
      </p:sp>
    </p:spTree>
    <p:extLst>
      <p:ext uri="{BB962C8B-B14F-4D97-AF65-F5344CB8AC3E}">
        <p14:creationId xmlns:p14="http://schemas.microsoft.com/office/powerpoint/2010/main" val="3938043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37ADF-67F7-08B1-F223-6B9C1827DDD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A8F3419-411B-88C1-FCEC-9DE717924D26}"/>
              </a:ext>
            </a:extLst>
          </p:cNvPr>
          <p:cNvSpPr>
            <a:spLocks noGrp="1"/>
          </p:cNvSpPr>
          <p:nvPr>
            <p:ph type="dt" sz="half" idx="10"/>
          </p:nvPr>
        </p:nvSpPr>
        <p:spPr/>
        <p:txBody>
          <a:bodyPr/>
          <a:lstStyle/>
          <a:p>
            <a:fld id="{8C3845AD-D5F8-8041-BACF-BAA2E1D70061}" type="datetimeFigureOut">
              <a:rPr lang="en-US" smtClean="0"/>
              <a:t>9/6/22</a:t>
            </a:fld>
            <a:endParaRPr lang="en-US"/>
          </a:p>
        </p:txBody>
      </p:sp>
      <p:sp>
        <p:nvSpPr>
          <p:cNvPr id="4" name="Footer Placeholder 3">
            <a:extLst>
              <a:ext uri="{FF2B5EF4-FFF2-40B4-BE49-F238E27FC236}">
                <a16:creationId xmlns:a16="http://schemas.microsoft.com/office/drawing/2014/main" id="{53578931-B6EF-5A04-4549-6E0C1A3D28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7B01D10-5FA0-0A29-07E2-06614DC5F33C}"/>
              </a:ext>
            </a:extLst>
          </p:cNvPr>
          <p:cNvSpPr>
            <a:spLocks noGrp="1"/>
          </p:cNvSpPr>
          <p:nvPr>
            <p:ph type="sldNum" sz="quarter" idx="12"/>
          </p:nvPr>
        </p:nvSpPr>
        <p:spPr/>
        <p:txBody>
          <a:bodyPr/>
          <a:lstStyle/>
          <a:p>
            <a:fld id="{2A104923-811D-7B47-B9C5-3E7EDA6FE659}" type="slidenum">
              <a:rPr lang="en-US" smtClean="0"/>
              <a:t>‹#›</a:t>
            </a:fld>
            <a:endParaRPr lang="en-US"/>
          </a:p>
        </p:txBody>
      </p:sp>
    </p:spTree>
    <p:extLst>
      <p:ext uri="{BB962C8B-B14F-4D97-AF65-F5344CB8AC3E}">
        <p14:creationId xmlns:p14="http://schemas.microsoft.com/office/powerpoint/2010/main" val="4284420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C035CD-0820-D1C1-04E4-B92F1D553DEE}"/>
              </a:ext>
            </a:extLst>
          </p:cNvPr>
          <p:cNvSpPr>
            <a:spLocks noGrp="1"/>
          </p:cNvSpPr>
          <p:nvPr>
            <p:ph type="dt" sz="half" idx="10"/>
          </p:nvPr>
        </p:nvSpPr>
        <p:spPr/>
        <p:txBody>
          <a:bodyPr/>
          <a:lstStyle/>
          <a:p>
            <a:fld id="{8C3845AD-D5F8-8041-BACF-BAA2E1D70061}" type="datetimeFigureOut">
              <a:rPr lang="en-US" smtClean="0"/>
              <a:t>9/6/22</a:t>
            </a:fld>
            <a:endParaRPr lang="en-US"/>
          </a:p>
        </p:txBody>
      </p:sp>
      <p:sp>
        <p:nvSpPr>
          <p:cNvPr id="3" name="Footer Placeholder 2">
            <a:extLst>
              <a:ext uri="{FF2B5EF4-FFF2-40B4-BE49-F238E27FC236}">
                <a16:creationId xmlns:a16="http://schemas.microsoft.com/office/drawing/2014/main" id="{3D103B52-E891-F90E-D228-90FBEFEC50F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B2C9596-3482-C2A3-249D-3579D9758F91}"/>
              </a:ext>
            </a:extLst>
          </p:cNvPr>
          <p:cNvSpPr>
            <a:spLocks noGrp="1"/>
          </p:cNvSpPr>
          <p:nvPr>
            <p:ph type="sldNum" sz="quarter" idx="12"/>
          </p:nvPr>
        </p:nvSpPr>
        <p:spPr/>
        <p:txBody>
          <a:bodyPr/>
          <a:lstStyle/>
          <a:p>
            <a:fld id="{2A104923-811D-7B47-B9C5-3E7EDA6FE659}" type="slidenum">
              <a:rPr lang="en-US" smtClean="0"/>
              <a:t>‹#›</a:t>
            </a:fld>
            <a:endParaRPr lang="en-US"/>
          </a:p>
        </p:txBody>
      </p:sp>
    </p:spTree>
    <p:extLst>
      <p:ext uri="{BB962C8B-B14F-4D97-AF65-F5344CB8AC3E}">
        <p14:creationId xmlns:p14="http://schemas.microsoft.com/office/powerpoint/2010/main" val="3808404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AEFBF-88E0-588B-8B99-DFC46B00FB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26BF58D-17A9-D7A3-0703-A879E44C72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B4C07E-FF1D-0474-36DD-9FCD508EE8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76E976-0283-E4A8-675A-DCB4E18A72CC}"/>
              </a:ext>
            </a:extLst>
          </p:cNvPr>
          <p:cNvSpPr>
            <a:spLocks noGrp="1"/>
          </p:cNvSpPr>
          <p:nvPr>
            <p:ph type="dt" sz="half" idx="10"/>
          </p:nvPr>
        </p:nvSpPr>
        <p:spPr/>
        <p:txBody>
          <a:bodyPr/>
          <a:lstStyle/>
          <a:p>
            <a:fld id="{8C3845AD-D5F8-8041-BACF-BAA2E1D70061}" type="datetimeFigureOut">
              <a:rPr lang="en-US" smtClean="0"/>
              <a:t>9/6/22</a:t>
            </a:fld>
            <a:endParaRPr lang="en-US"/>
          </a:p>
        </p:txBody>
      </p:sp>
      <p:sp>
        <p:nvSpPr>
          <p:cNvPr id="6" name="Footer Placeholder 5">
            <a:extLst>
              <a:ext uri="{FF2B5EF4-FFF2-40B4-BE49-F238E27FC236}">
                <a16:creationId xmlns:a16="http://schemas.microsoft.com/office/drawing/2014/main" id="{A2FB1411-D0CF-23DB-8F5B-164F6DDFBE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F494A1-861F-7DC1-A4E2-18DE72338E59}"/>
              </a:ext>
            </a:extLst>
          </p:cNvPr>
          <p:cNvSpPr>
            <a:spLocks noGrp="1"/>
          </p:cNvSpPr>
          <p:nvPr>
            <p:ph type="sldNum" sz="quarter" idx="12"/>
          </p:nvPr>
        </p:nvSpPr>
        <p:spPr/>
        <p:txBody>
          <a:bodyPr/>
          <a:lstStyle/>
          <a:p>
            <a:fld id="{2A104923-811D-7B47-B9C5-3E7EDA6FE659}" type="slidenum">
              <a:rPr lang="en-US" smtClean="0"/>
              <a:t>‹#›</a:t>
            </a:fld>
            <a:endParaRPr lang="en-US"/>
          </a:p>
        </p:txBody>
      </p:sp>
    </p:spTree>
    <p:extLst>
      <p:ext uri="{BB962C8B-B14F-4D97-AF65-F5344CB8AC3E}">
        <p14:creationId xmlns:p14="http://schemas.microsoft.com/office/powerpoint/2010/main" val="3922449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1ADC8-6D60-25B7-DAF0-3DA08E92BA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DB31E9B-45BB-18A3-A593-587032C188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408AF1E-FCCB-BEC4-AC07-B77C6D0746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D7B0DC-E46A-D6B1-015B-13174146A014}"/>
              </a:ext>
            </a:extLst>
          </p:cNvPr>
          <p:cNvSpPr>
            <a:spLocks noGrp="1"/>
          </p:cNvSpPr>
          <p:nvPr>
            <p:ph type="dt" sz="half" idx="10"/>
          </p:nvPr>
        </p:nvSpPr>
        <p:spPr/>
        <p:txBody>
          <a:bodyPr/>
          <a:lstStyle/>
          <a:p>
            <a:fld id="{8C3845AD-D5F8-8041-BACF-BAA2E1D70061}" type="datetimeFigureOut">
              <a:rPr lang="en-US" smtClean="0"/>
              <a:t>9/6/22</a:t>
            </a:fld>
            <a:endParaRPr lang="en-US"/>
          </a:p>
        </p:txBody>
      </p:sp>
      <p:sp>
        <p:nvSpPr>
          <p:cNvPr id="6" name="Footer Placeholder 5">
            <a:extLst>
              <a:ext uri="{FF2B5EF4-FFF2-40B4-BE49-F238E27FC236}">
                <a16:creationId xmlns:a16="http://schemas.microsoft.com/office/drawing/2014/main" id="{43A232F5-9C17-8C9E-6B28-EBFEC284FC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F887DB-57AC-BF4D-5938-9FDAD17CE767}"/>
              </a:ext>
            </a:extLst>
          </p:cNvPr>
          <p:cNvSpPr>
            <a:spLocks noGrp="1"/>
          </p:cNvSpPr>
          <p:nvPr>
            <p:ph type="sldNum" sz="quarter" idx="12"/>
          </p:nvPr>
        </p:nvSpPr>
        <p:spPr/>
        <p:txBody>
          <a:bodyPr/>
          <a:lstStyle/>
          <a:p>
            <a:fld id="{2A104923-811D-7B47-B9C5-3E7EDA6FE659}" type="slidenum">
              <a:rPr lang="en-US" smtClean="0"/>
              <a:t>‹#›</a:t>
            </a:fld>
            <a:endParaRPr lang="en-US"/>
          </a:p>
        </p:txBody>
      </p:sp>
    </p:spTree>
    <p:extLst>
      <p:ext uri="{BB962C8B-B14F-4D97-AF65-F5344CB8AC3E}">
        <p14:creationId xmlns:p14="http://schemas.microsoft.com/office/powerpoint/2010/main" val="957075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4B6981-8A6B-5C11-41C3-6D3986F7E8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DB401B5-8C87-CD5A-3596-FF8C7862BD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6323CB-F5C8-B842-76AF-41F15597B0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3845AD-D5F8-8041-BACF-BAA2E1D70061}" type="datetimeFigureOut">
              <a:rPr lang="en-US" smtClean="0"/>
              <a:t>9/6/22</a:t>
            </a:fld>
            <a:endParaRPr lang="en-US"/>
          </a:p>
        </p:txBody>
      </p:sp>
      <p:sp>
        <p:nvSpPr>
          <p:cNvPr id="5" name="Footer Placeholder 4">
            <a:extLst>
              <a:ext uri="{FF2B5EF4-FFF2-40B4-BE49-F238E27FC236}">
                <a16:creationId xmlns:a16="http://schemas.microsoft.com/office/drawing/2014/main" id="{31D0CF0E-E1B4-6081-947C-3007F80A01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180FEEA-1447-63EC-A277-7CABF1A000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104923-811D-7B47-B9C5-3E7EDA6FE659}" type="slidenum">
              <a:rPr lang="en-US" smtClean="0"/>
              <a:t>‹#›</a:t>
            </a:fld>
            <a:endParaRPr lang="en-US"/>
          </a:p>
        </p:txBody>
      </p:sp>
    </p:spTree>
    <p:extLst>
      <p:ext uri="{BB962C8B-B14F-4D97-AF65-F5344CB8AC3E}">
        <p14:creationId xmlns:p14="http://schemas.microsoft.com/office/powerpoint/2010/main" val="22610358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dx.doi.org/10.1088/1742-6596/503/1/012038"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0DC6D-2AEE-220D-3845-8C83301B77DC}"/>
              </a:ext>
            </a:extLst>
          </p:cNvPr>
          <p:cNvSpPr>
            <a:spLocks noGrp="1"/>
          </p:cNvSpPr>
          <p:nvPr>
            <p:ph type="ctrTitle"/>
          </p:nvPr>
        </p:nvSpPr>
        <p:spPr/>
        <p:txBody>
          <a:bodyPr/>
          <a:lstStyle/>
          <a:p>
            <a:r>
              <a:rPr lang="en-US" dirty="0"/>
              <a:t>Nuclear astrophysics in the coming decade</a:t>
            </a:r>
          </a:p>
        </p:txBody>
      </p:sp>
      <p:sp>
        <p:nvSpPr>
          <p:cNvPr id="3" name="Subtitle 2">
            <a:extLst>
              <a:ext uri="{FF2B5EF4-FFF2-40B4-BE49-F238E27FC236}">
                <a16:creationId xmlns:a16="http://schemas.microsoft.com/office/drawing/2014/main" id="{C58E9787-4542-883E-044C-B50587FFAA0C}"/>
              </a:ext>
            </a:extLst>
          </p:cNvPr>
          <p:cNvSpPr>
            <a:spLocks noGrp="1"/>
          </p:cNvSpPr>
          <p:nvPr>
            <p:ph type="subTitle" idx="1"/>
          </p:nvPr>
        </p:nvSpPr>
        <p:spPr/>
        <p:txBody>
          <a:bodyPr/>
          <a:lstStyle/>
          <a:p>
            <a:r>
              <a:rPr lang="en-US" dirty="0"/>
              <a:t>…and the NSAC Long-Range Plan</a:t>
            </a:r>
          </a:p>
        </p:txBody>
      </p:sp>
    </p:spTree>
    <p:extLst>
      <p:ext uri="{BB962C8B-B14F-4D97-AF65-F5344CB8AC3E}">
        <p14:creationId xmlns:p14="http://schemas.microsoft.com/office/powerpoint/2010/main" val="3053036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1E5A9D4-3E66-3FC1-AD85-63F9417F5D2C}"/>
              </a:ext>
            </a:extLst>
          </p:cNvPr>
          <p:cNvSpPr txBox="1"/>
          <p:nvPr/>
        </p:nvSpPr>
        <p:spPr>
          <a:xfrm>
            <a:off x="415871" y="243512"/>
            <a:ext cx="11360257" cy="6001643"/>
          </a:xfrm>
          <a:prstGeom prst="rect">
            <a:avLst/>
          </a:prstGeom>
          <a:noFill/>
        </p:spPr>
        <p:txBody>
          <a:bodyPr wrap="square">
            <a:spAutoFit/>
          </a:bodyPr>
          <a:lstStyle/>
          <a:p>
            <a:pPr marL="0" marR="0" algn="l">
              <a:spcBef>
                <a:spcPts val="0"/>
              </a:spcBef>
              <a:spcAft>
                <a:spcPts val="0"/>
              </a:spcAft>
            </a:pPr>
            <a:r>
              <a:rPr lang="en-US" sz="2400" b="0" i="0" u="none" strike="noStrike" dirty="0">
                <a:solidFill>
                  <a:srgbClr val="FF0000"/>
                </a:solidFill>
                <a:effectLst/>
                <a:latin typeface="Arial" panose="020B0604020202020204" pitchFamily="34" charset="0"/>
              </a:rPr>
              <a:t>The key elements of this program are to:</a:t>
            </a:r>
            <a:endParaRPr lang="en-US" sz="2400" b="0" i="0" u="none" strike="noStrike" dirty="0">
              <a:solidFill>
                <a:srgbClr val="000000"/>
              </a:solidFill>
              <a:effectLst/>
              <a:latin typeface="Calibri" panose="020F0502020204030204" pitchFamily="34" charset="0"/>
            </a:endParaRPr>
          </a:p>
          <a:p>
            <a:pPr marL="0" marR="0" algn="l">
              <a:spcBef>
                <a:spcPts val="0"/>
              </a:spcBef>
              <a:spcAft>
                <a:spcPts val="0"/>
              </a:spcAft>
            </a:pPr>
            <a:r>
              <a:rPr lang="en-US" sz="2400" b="0" i="0" u="none" strike="noStrike" dirty="0">
                <a:solidFill>
                  <a:srgbClr val="000000"/>
                </a:solidFill>
                <a:effectLst/>
                <a:latin typeface="Calibri" panose="020F0502020204030204" pitchFamily="34" charset="0"/>
              </a:rPr>
              <a:t> </a:t>
            </a:r>
          </a:p>
          <a:p>
            <a:pPr marL="342900" marR="0" indent="-342900" algn="l">
              <a:spcBef>
                <a:spcPts val="0"/>
              </a:spcBef>
              <a:spcAft>
                <a:spcPts val="0"/>
              </a:spcAft>
              <a:buAutoNum type="arabicParenR"/>
            </a:pPr>
            <a:r>
              <a:rPr lang="en-US" sz="2400" b="0" i="0" u="none" strike="noStrike" dirty="0">
                <a:solidFill>
                  <a:srgbClr val="FF0000"/>
                </a:solidFill>
                <a:effectLst/>
                <a:latin typeface="Arial" panose="020B0604020202020204" pitchFamily="34" charset="0"/>
              </a:rPr>
              <a:t>Strengthen and expand programs and partnerships dedicated to computational nuclear physics to support: (</a:t>
            </a:r>
            <a:r>
              <a:rPr lang="en-US" sz="2400" b="0" i="0" u="none" strike="noStrike" dirty="0" err="1">
                <a:solidFill>
                  <a:srgbClr val="FF0000"/>
                </a:solidFill>
                <a:effectLst/>
                <a:latin typeface="Arial" panose="020B0604020202020204" pitchFamily="34" charset="0"/>
              </a:rPr>
              <a:t>i</a:t>
            </a:r>
            <a:r>
              <a:rPr lang="en-US" sz="2400" b="0" i="0" u="none" strike="noStrike" dirty="0">
                <a:solidFill>
                  <a:srgbClr val="FF0000"/>
                </a:solidFill>
                <a:effectLst/>
                <a:latin typeface="Arial" panose="020B0604020202020204" pitchFamily="34" charset="0"/>
              </a:rPr>
              <a:t>) the utilization of ever-evolving hardware; (ii) the exploitation of novel tools offered by AI/ML; and (iii) targeted development of emerging technologies such as quantum computing, neuromorphic hardware, and other opportunities. </a:t>
            </a:r>
          </a:p>
          <a:p>
            <a:pPr marL="342900" marR="0" indent="-342900" algn="l">
              <a:spcBef>
                <a:spcPts val="0"/>
              </a:spcBef>
              <a:spcAft>
                <a:spcPts val="0"/>
              </a:spcAft>
              <a:buAutoNum type="arabicParenR"/>
            </a:pPr>
            <a:endParaRPr lang="en-US" sz="2400" dirty="0">
              <a:solidFill>
                <a:srgbClr val="FF0000"/>
              </a:solidFill>
              <a:latin typeface="Arial" panose="020B0604020202020204" pitchFamily="34" charset="0"/>
            </a:endParaRPr>
          </a:p>
          <a:p>
            <a:pPr marR="0" algn="l">
              <a:spcBef>
                <a:spcPts val="0"/>
              </a:spcBef>
              <a:spcAft>
                <a:spcPts val="0"/>
              </a:spcAft>
            </a:pPr>
            <a:r>
              <a:rPr lang="en-US" sz="2400" b="0" i="0" u="none" strike="noStrike" dirty="0">
                <a:effectLst/>
                <a:latin typeface="Arial" panose="020B0604020202020204" pitchFamily="34" charset="0"/>
              </a:rPr>
              <a:t>We need to advocate for support for ongoing work to exploit the next generation of machines in the absence of direct ASCR and other support. </a:t>
            </a:r>
          </a:p>
          <a:p>
            <a:pPr marR="0" algn="l">
              <a:spcBef>
                <a:spcPts val="0"/>
              </a:spcBef>
              <a:spcAft>
                <a:spcPts val="0"/>
              </a:spcAft>
            </a:pPr>
            <a:endParaRPr lang="en-US" sz="2400" dirty="0">
              <a:latin typeface="Arial" panose="020B0604020202020204" pitchFamily="34" charset="0"/>
            </a:endParaRPr>
          </a:p>
          <a:p>
            <a:pPr marR="0" algn="l">
              <a:spcBef>
                <a:spcPts val="0"/>
              </a:spcBef>
              <a:spcAft>
                <a:spcPts val="0"/>
              </a:spcAft>
            </a:pPr>
            <a:r>
              <a:rPr lang="en-US" sz="2400" dirty="0">
                <a:latin typeface="Arial" panose="020B0604020202020204" pitchFamily="34" charset="0"/>
              </a:rPr>
              <a:t>Partnerships with BOTH ASCR Research (via, e.g., </a:t>
            </a:r>
            <a:r>
              <a:rPr lang="en-US" sz="2400" dirty="0" err="1">
                <a:latin typeface="Arial" panose="020B0604020202020204" pitchFamily="34" charset="0"/>
              </a:rPr>
              <a:t>SciDAC</a:t>
            </a:r>
            <a:r>
              <a:rPr lang="en-US" sz="2400" dirty="0">
                <a:latin typeface="Arial" panose="020B0604020202020204" pitchFamily="34" charset="0"/>
              </a:rPr>
              <a:t>) and ASCR Facilities (like has been the case with ECP and ES programs) divisions are useful. The ties to facilities are especially strong in nuclear astrophysics and other subfields of nuclear physics. </a:t>
            </a:r>
            <a:endParaRPr lang="en-US" sz="2400" b="0" i="0" u="none" strike="noStrike" dirty="0">
              <a:effectLst/>
              <a:latin typeface="Calibri" panose="020F0502020204030204" pitchFamily="34" charset="0"/>
            </a:endParaRPr>
          </a:p>
          <a:p>
            <a:pPr marL="0" marR="0" algn="l">
              <a:spcBef>
                <a:spcPts val="0"/>
              </a:spcBef>
              <a:spcAft>
                <a:spcPts val="0"/>
              </a:spcAft>
            </a:pPr>
            <a:r>
              <a:rPr lang="en-US" sz="2400" b="0" i="0" u="none" strike="noStrike" dirty="0">
                <a:solidFill>
                  <a:srgbClr val="000000"/>
                </a:solidFill>
                <a:effectLst/>
                <a:latin typeface="Calibri" panose="020F0502020204030204" pitchFamily="34" charset="0"/>
              </a:rPr>
              <a:t> </a:t>
            </a:r>
          </a:p>
        </p:txBody>
      </p:sp>
    </p:spTree>
    <p:extLst>
      <p:ext uri="{BB962C8B-B14F-4D97-AF65-F5344CB8AC3E}">
        <p14:creationId xmlns:p14="http://schemas.microsoft.com/office/powerpoint/2010/main" val="3459423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85838ED-6E7F-7EA7-C260-78F7AECFDDED}"/>
              </a:ext>
            </a:extLst>
          </p:cNvPr>
          <p:cNvSpPr txBox="1"/>
          <p:nvPr/>
        </p:nvSpPr>
        <p:spPr>
          <a:xfrm>
            <a:off x="557938" y="1479635"/>
            <a:ext cx="11313763" cy="3785652"/>
          </a:xfrm>
          <a:prstGeom prst="rect">
            <a:avLst/>
          </a:prstGeom>
          <a:noFill/>
        </p:spPr>
        <p:txBody>
          <a:bodyPr wrap="square">
            <a:spAutoFit/>
          </a:bodyPr>
          <a:lstStyle/>
          <a:p>
            <a:pPr marL="0" marR="0" algn="l">
              <a:spcBef>
                <a:spcPts val="0"/>
              </a:spcBef>
              <a:spcAft>
                <a:spcPts val="0"/>
              </a:spcAft>
            </a:pPr>
            <a:r>
              <a:rPr lang="en-US" sz="2400" b="0" i="0" u="none" strike="noStrike" dirty="0">
                <a:solidFill>
                  <a:srgbClr val="FF0000"/>
                </a:solidFill>
                <a:effectLst/>
                <a:latin typeface="Arial" panose="020B0604020202020204" pitchFamily="34" charset="0"/>
              </a:rPr>
              <a:t>2) Expand and manage the access to computational hardware resources (computing and disk storage) and high-performance computing allocations.</a:t>
            </a:r>
          </a:p>
          <a:p>
            <a:pPr marL="0" marR="0" algn="l">
              <a:spcBef>
                <a:spcPts val="0"/>
              </a:spcBef>
              <a:spcAft>
                <a:spcPts val="0"/>
              </a:spcAft>
            </a:pPr>
            <a:endParaRPr lang="en-US" sz="2400" dirty="0">
              <a:solidFill>
                <a:srgbClr val="FF0000"/>
              </a:solidFill>
              <a:latin typeface="Arial" panose="020B0604020202020204" pitchFamily="34" charset="0"/>
            </a:endParaRPr>
          </a:p>
          <a:p>
            <a:pPr marL="0" marR="0" algn="l">
              <a:spcBef>
                <a:spcPts val="0"/>
              </a:spcBef>
              <a:spcAft>
                <a:spcPts val="0"/>
              </a:spcAft>
            </a:pPr>
            <a:r>
              <a:rPr lang="en-US" sz="2400" b="0" i="0" u="none" strike="noStrike" dirty="0">
                <a:effectLst/>
                <a:latin typeface="Arial" panose="020B0604020202020204" pitchFamily="34" charset="0"/>
              </a:rPr>
              <a:t>Leadership computing allocations are essential to nuclear astrophysics, but so are smaller resources to accomplish attendant tasks. </a:t>
            </a:r>
          </a:p>
          <a:p>
            <a:pPr marL="0" marR="0" algn="l">
              <a:spcBef>
                <a:spcPts val="0"/>
              </a:spcBef>
              <a:spcAft>
                <a:spcPts val="0"/>
              </a:spcAft>
            </a:pPr>
            <a:endParaRPr lang="en-US" sz="2400" dirty="0">
              <a:latin typeface="Arial" panose="020B0604020202020204" pitchFamily="34" charset="0"/>
            </a:endParaRPr>
          </a:p>
          <a:p>
            <a:pPr marL="0" marR="0" algn="l">
              <a:spcBef>
                <a:spcPts val="0"/>
              </a:spcBef>
              <a:spcAft>
                <a:spcPts val="0"/>
              </a:spcAft>
            </a:pPr>
            <a:r>
              <a:rPr lang="en-US" sz="2400" b="0" i="0" u="none" strike="noStrike" dirty="0">
                <a:effectLst/>
                <a:latin typeface="Arial" panose="020B0604020202020204" pitchFamily="34" charset="0"/>
              </a:rPr>
              <a:t>Storage-–and its effective use to enable ML training, for example—is becoming a substantial bottleneck. E.g., a recent Type </a:t>
            </a:r>
            <a:r>
              <a:rPr lang="en-US" sz="2400" b="0" i="0" u="none" strike="noStrike" dirty="0" err="1">
                <a:effectLst/>
                <a:latin typeface="Arial" panose="020B0604020202020204" pitchFamily="34" charset="0"/>
              </a:rPr>
              <a:t>Ia</a:t>
            </a:r>
            <a:r>
              <a:rPr lang="en-US" sz="2400" b="0" i="0" u="none" strike="noStrike" dirty="0">
                <a:effectLst/>
                <a:latin typeface="Arial" panose="020B0604020202020204" pitchFamily="34" charset="0"/>
              </a:rPr>
              <a:t> simulation at OLCF produced 0.5 PB of data in the form of ~40GB files. </a:t>
            </a:r>
            <a:endParaRPr lang="en-US" sz="2400" b="0" i="0" u="none" strike="noStrike" dirty="0">
              <a:effectLst/>
              <a:latin typeface="Calibri" panose="020F0502020204030204" pitchFamily="34" charset="0"/>
            </a:endParaRPr>
          </a:p>
          <a:p>
            <a:pPr marL="0" marR="0" algn="l">
              <a:spcBef>
                <a:spcPts val="0"/>
              </a:spcBef>
              <a:spcAft>
                <a:spcPts val="0"/>
              </a:spcAft>
            </a:pPr>
            <a:r>
              <a:rPr lang="en-US" sz="2400" b="0" i="0" u="none" strike="noStrike" dirty="0">
                <a:solidFill>
                  <a:srgbClr val="000000"/>
                </a:solidFill>
                <a:effectLst/>
                <a:latin typeface="Calibri" panose="020F0502020204030204" pitchFamily="34" charset="0"/>
              </a:rPr>
              <a:t> </a:t>
            </a:r>
          </a:p>
        </p:txBody>
      </p:sp>
    </p:spTree>
    <p:extLst>
      <p:ext uri="{BB962C8B-B14F-4D97-AF65-F5344CB8AC3E}">
        <p14:creationId xmlns:p14="http://schemas.microsoft.com/office/powerpoint/2010/main" val="2834440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8E733B1-DADA-C451-63E1-12EBB8E1C94D}"/>
              </a:ext>
            </a:extLst>
          </p:cNvPr>
          <p:cNvSpPr txBox="1"/>
          <p:nvPr/>
        </p:nvSpPr>
        <p:spPr>
          <a:xfrm>
            <a:off x="588936" y="1320116"/>
            <a:ext cx="11453247" cy="3416320"/>
          </a:xfrm>
          <a:prstGeom prst="rect">
            <a:avLst/>
          </a:prstGeom>
          <a:noFill/>
        </p:spPr>
        <p:txBody>
          <a:bodyPr wrap="square">
            <a:spAutoFit/>
          </a:bodyPr>
          <a:lstStyle/>
          <a:p>
            <a:pPr marL="0" marR="0" algn="l">
              <a:spcBef>
                <a:spcPts val="0"/>
              </a:spcBef>
              <a:spcAft>
                <a:spcPts val="0"/>
              </a:spcAft>
            </a:pPr>
            <a:r>
              <a:rPr lang="en-US" sz="2400" b="0" i="0" u="none" strike="noStrike" dirty="0">
                <a:solidFill>
                  <a:srgbClr val="FF0000"/>
                </a:solidFill>
                <a:effectLst/>
                <a:latin typeface="Arial" panose="020B0604020202020204" pitchFamily="34" charset="0"/>
              </a:rPr>
              <a:t>3) Take full advantage of exciting possibilities offered by HPC and AI/ML within the nuclear physics community through educational and training activities.</a:t>
            </a:r>
            <a:endParaRPr lang="en-US" sz="2400" b="0" i="0" u="none" strike="noStrike" dirty="0">
              <a:solidFill>
                <a:srgbClr val="000000"/>
              </a:solidFill>
              <a:effectLst/>
              <a:latin typeface="Calibri" panose="020F0502020204030204" pitchFamily="34" charset="0"/>
            </a:endParaRPr>
          </a:p>
          <a:p>
            <a:pPr marL="0" marR="0" algn="l">
              <a:spcBef>
                <a:spcPts val="0"/>
              </a:spcBef>
              <a:spcAft>
                <a:spcPts val="0"/>
              </a:spcAft>
            </a:pPr>
            <a:r>
              <a:rPr lang="en-US" sz="2400" b="0" i="0" u="none" strike="noStrike" dirty="0">
                <a:solidFill>
                  <a:srgbClr val="000000"/>
                </a:solidFill>
                <a:effectLst/>
                <a:latin typeface="Calibri" panose="020F0502020204030204" pitchFamily="34" charset="0"/>
              </a:rPr>
              <a:t> </a:t>
            </a:r>
          </a:p>
          <a:p>
            <a:pPr marL="0" marR="0" algn="l">
              <a:spcBef>
                <a:spcPts val="0"/>
              </a:spcBef>
              <a:spcAft>
                <a:spcPts val="0"/>
              </a:spcAft>
            </a:pPr>
            <a:r>
              <a:rPr lang="en-US" sz="2400" b="0" i="0" u="none" strike="noStrike" dirty="0">
                <a:solidFill>
                  <a:srgbClr val="FF0000"/>
                </a:solidFill>
                <a:effectLst/>
                <a:latin typeface="Arial" panose="020B0604020202020204" pitchFamily="34" charset="0"/>
              </a:rPr>
              <a:t>4) Establish programs to support cutting-edge developments of a multi-disciplinary expertise in high-performance computing and AI/ML. </a:t>
            </a:r>
          </a:p>
          <a:p>
            <a:pPr marL="0" marR="0" algn="l">
              <a:spcBef>
                <a:spcPts val="0"/>
              </a:spcBef>
              <a:spcAft>
                <a:spcPts val="0"/>
              </a:spcAft>
            </a:pPr>
            <a:endParaRPr lang="en-US" sz="2400" dirty="0">
              <a:solidFill>
                <a:srgbClr val="FF0000"/>
              </a:solidFill>
              <a:latin typeface="Arial" panose="020B0604020202020204" pitchFamily="34" charset="0"/>
            </a:endParaRPr>
          </a:p>
          <a:p>
            <a:pPr marL="0" marR="0" algn="l">
              <a:spcBef>
                <a:spcPts val="0"/>
              </a:spcBef>
              <a:spcAft>
                <a:spcPts val="0"/>
              </a:spcAft>
            </a:pPr>
            <a:r>
              <a:rPr lang="en-US" sz="2400" b="0" i="0" u="none" strike="noStrike" dirty="0">
                <a:effectLst/>
                <a:latin typeface="Arial" panose="020B0604020202020204" pitchFamily="34" charset="0"/>
              </a:rPr>
              <a:t>In each of these areas, nuclear astrophysics problems have been proven to be attractive for students and other colleagues. </a:t>
            </a:r>
            <a:r>
              <a:rPr lang="en-US" sz="2400" dirty="0">
                <a:latin typeface="Arial" panose="020B0604020202020204" pitchFamily="34" charset="0"/>
              </a:rPr>
              <a:t>Without support, the excellent opportunities afforded by this interest will be lost. </a:t>
            </a:r>
            <a:endParaRPr lang="en-US" sz="2400" b="0" i="0" u="none" strike="noStrike" dirty="0">
              <a:effectLst/>
              <a:latin typeface="Calibri" panose="020F0502020204030204" pitchFamily="34" charset="0"/>
            </a:endParaRPr>
          </a:p>
        </p:txBody>
      </p:sp>
    </p:spTree>
    <p:extLst>
      <p:ext uri="{BB962C8B-B14F-4D97-AF65-F5344CB8AC3E}">
        <p14:creationId xmlns:p14="http://schemas.microsoft.com/office/powerpoint/2010/main" val="3447653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08A25-AEF5-4E5A-3D71-D9E8FA1EDE1A}"/>
              </a:ext>
            </a:extLst>
          </p:cNvPr>
          <p:cNvSpPr>
            <a:spLocks noGrp="1"/>
          </p:cNvSpPr>
          <p:nvPr>
            <p:ph type="title"/>
          </p:nvPr>
        </p:nvSpPr>
        <p:spPr>
          <a:xfrm>
            <a:off x="264763" y="0"/>
            <a:ext cx="10515600" cy="1325563"/>
          </a:xfrm>
        </p:spPr>
        <p:txBody>
          <a:bodyPr/>
          <a:lstStyle/>
          <a:p>
            <a:r>
              <a:rPr lang="en-US" dirty="0"/>
              <a:t>Some major directions</a:t>
            </a:r>
          </a:p>
        </p:txBody>
      </p:sp>
      <p:sp>
        <p:nvSpPr>
          <p:cNvPr id="3" name="Content Placeholder 2">
            <a:extLst>
              <a:ext uri="{FF2B5EF4-FFF2-40B4-BE49-F238E27FC236}">
                <a16:creationId xmlns:a16="http://schemas.microsoft.com/office/drawing/2014/main" id="{2EABD4CE-28BC-2D86-3358-39B20C538B94}"/>
              </a:ext>
            </a:extLst>
          </p:cNvPr>
          <p:cNvSpPr>
            <a:spLocks noGrp="1"/>
          </p:cNvSpPr>
          <p:nvPr>
            <p:ph idx="1"/>
          </p:nvPr>
        </p:nvSpPr>
        <p:spPr>
          <a:xfrm>
            <a:off x="695093" y="1376175"/>
            <a:ext cx="10515600" cy="4351338"/>
          </a:xfrm>
        </p:spPr>
        <p:txBody>
          <a:bodyPr>
            <a:normAutofit lnSpcReduction="10000"/>
          </a:bodyPr>
          <a:lstStyle/>
          <a:p>
            <a:r>
              <a:rPr lang="en-US" dirty="0"/>
              <a:t>Nucleosynthesis^</a:t>
            </a:r>
          </a:p>
          <a:p>
            <a:pPr lvl="1"/>
            <a:r>
              <a:rPr lang="en-US" dirty="0"/>
              <a:t>site(s) and evolution of the r-process ++</a:t>
            </a:r>
          </a:p>
          <a:p>
            <a:pPr lvl="1"/>
            <a:r>
              <a:rPr lang="en-US" dirty="0"/>
              <a:t>impact of nuclear physics on other explosive phenomena (e.g. X-ray bursts, Type </a:t>
            </a:r>
            <a:r>
              <a:rPr lang="en-US" dirty="0" err="1"/>
              <a:t>Ia</a:t>
            </a:r>
            <a:r>
              <a:rPr lang="en-US" dirty="0"/>
              <a:t> </a:t>
            </a:r>
            <a:r>
              <a:rPr lang="en-US" dirty="0" err="1"/>
              <a:t>SNe</a:t>
            </a:r>
            <a:r>
              <a:rPr lang="en-US" dirty="0"/>
              <a:t>) and their observables</a:t>
            </a:r>
          </a:p>
          <a:p>
            <a:r>
              <a:rPr lang="en-US" dirty="0"/>
              <a:t>Nature of nuclear matter </a:t>
            </a:r>
          </a:p>
          <a:p>
            <a:r>
              <a:rPr lang="en-US" dirty="0"/>
              <a:t>Neutrino flavor physics*</a:t>
            </a:r>
          </a:p>
          <a:p>
            <a:endParaRPr lang="en-US" dirty="0"/>
          </a:p>
          <a:p>
            <a:r>
              <a:rPr lang="en-US" dirty="0"/>
              <a:t>ALL of these aims and more depend on high-fidelity, multi-D simulation capabilities, including AI/ML (in many different guises!) and the possibility of using quantum computing. None of these needs are decreasing with time.</a:t>
            </a:r>
          </a:p>
          <a:p>
            <a:endParaRPr lang="en-US" dirty="0"/>
          </a:p>
          <a:p>
            <a:endParaRPr lang="en-US" dirty="0"/>
          </a:p>
          <a:p>
            <a:endParaRPr lang="en-US" dirty="0"/>
          </a:p>
        </p:txBody>
      </p:sp>
      <p:sp>
        <p:nvSpPr>
          <p:cNvPr id="5" name="TextBox 4">
            <a:extLst>
              <a:ext uri="{FF2B5EF4-FFF2-40B4-BE49-F238E27FC236}">
                <a16:creationId xmlns:a16="http://schemas.microsoft.com/office/drawing/2014/main" id="{8D39306E-0C77-4447-FF79-89FC058499C6}"/>
              </a:ext>
            </a:extLst>
          </p:cNvPr>
          <p:cNvSpPr txBox="1"/>
          <p:nvPr/>
        </p:nvSpPr>
        <p:spPr>
          <a:xfrm>
            <a:off x="5129939" y="5778125"/>
            <a:ext cx="7828817" cy="1200329"/>
          </a:xfrm>
          <a:prstGeom prst="rect">
            <a:avLst/>
          </a:prstGeom>
          <a:noFill/>
        </p:spPr>
        <p:txBody>
          <a:bodyPr wrap="square">
            <a:spAutoFit/>
          </a:bodyPr>
          <a:lstStyle/>
          <a:p>
            <a:r>
              <a:rPr lang="en-US" dirty="0">
                <a:solidFill>
                  <a:srgbClr val="FF0000"/>
                </a:solidFill>
              </a:rPr>
              <a:t>^ perhaps very amenable to ML approaches</a:t>
            </a:r>
          </a:p>
          <a:p>
            <a:endParaRPr lang="en-US" dirty="0">
              <a:solidFill>
                <a:srgbClr val="FF0000"/>
              </a:solidFill>
            </a:endParaRPr>
          </a:p>
          <a:p>
            <a:r>
              <a:rPr lang="en-US" dirty="0">
                <a:solidFill>
                  <a:srgbClr val="FF0000"/>
                </a:solidFill>
              </a:rPr>
              <a:t>* a prime target for the incremental introduction of quantum computing</a:t>
            </a:r>
          </a:p>
          <a:p>
            <a:endParaRPr lang="en-US" dirty="0">
              <a:solidFill>
                <a:srgbClr val="FF0000"/>
              </a:solidFill>
            </a:endParaRPr>
          </a:p>
        </p:txBody>
      </p:sp>
    </p:spTree>
    <p:extLst>
      <p:ext uri="{BB962C8B-B14F-4D97-AF65-F5344CB8AC3E}">
        <p14:creationId xmlns:p14="http://schemas.microsoft.com/office/powerpoint/2010/main" val="2448847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able&#10;&#10;Description automatically generated">
            <a:extLst>
              <a:ext uri="{FF2B5EF4-FFF2-40B4-BE49-F238E27FC236}">
                <a16:creationId xmlns:a16="http://schemas.microsoft.com/office/drawing/2014/main" id="{AADF12DE-D99C-69CB-E94D-AC65069F47C9}"/>
              </a:ext>
            </a:extLst>
          </p:cNvPr>
          <p:cNvPicPr>
            <a:picLocks noChangeAspect="1"/>
          </p:cNvPicPr>
          <p:nvPr/>
        </p:nvPicPr>
        <p:blipFill>
          <a:blip r:embed="rId2"/>
          <a:stretch>
            <a:fillRect/>
          </a:stretch>
        </p:blipFill>
        <p:spPr>
          <a:xfrm>
            <a:off x="513939" y="1554556"/>
            <a:ext cx="4071478" cy="3247827"/>
          </a:xfrm>
          <a:prstGeom prst="rect">
            <a:avLst/>
          </a:prstGeom>
        </p:spPr>
      </p:pic>
      <p:pic>
        <p:nvPicPr>
          <p:cNvPr id="6" name="Picture 11">
            <a:extLst>
              <a:ext uri="{FF2B5EF4-FFF2-40B4-BE49-F238E27FC236}">
                <a16:creationId xmlns:a16="http://schemas.microsoft.com/office/drawing/2014/main" id="{F72A7A3F-FB8C-5C5D-E49B-4B2EDFE6404E}"/>
              </a:ext>
            </a:extLst>
          </p:cNvPr>
          <p:cNvPicPr>
            <a:picLocks noChangeAspect="1"/>
          </p:cNvPicPr>
          <p:nvPr/>
        </p:nvPicPr>
        <p:blipFill>
          <a:blip r:embed="rId3"/>
          <a:stretch>
            <a:fillRect/>
          </a:stretch>
        </p:blipFill>
        <p:spPr>
          <a:xfrm>
            <a:off x="10512998" y="1791366"/>
            <a:ext cx="949125" cy="929835"/>
          </a:xfrm>
          <a:prstGeom prst="rect">
            <a:avLst/>
          </a:prstGeom>
        </p:spPr>
      </p:pic>
      <p:pic>
        <p:nvPicPr>
          <p:cNvPr id="8" name="Picture 12" descr="A picture containing red, dark, light, lamp&#10;&#10;Description automatically generated">
            <a:extLst>
              <a:ext uri="{FF2B5EF4-FFF2-40B4-BE49-F238E27FC236}">
                <a16:creationId xmlns:a16="http://schemas.microsoft.com/office/drawing/2014/main" id="{A294364B-EF62-0564-6165-2C5B5F5542E9}"/>
              </a:ext>
            </a:extLst>
          </p:cNvPr>
          <p:cNvPicPr>
            <a:picLocks noChangeAspect="1"/>
          </p:cNvPicPr>
          <p:nvPr/>
        </p:nvPicPr>
        <p:blipFill>
          <a:blip r:embed="rId4"/>
          <a:stretch>
            <a:fillRect/>
          </a:stretch>
        </p:blipFill>
        <p:spPr>
          <a:xfrm>
            <a:off x="10512998" y="5167315"/>
            <a:ext cx="978061" cy="958770"/>
          </a:xfrm>
          <a:prstGeom prst="rect">
            <a:avLst/>
          </a:prstGeom>
        </p:spPr>
      </p:pic>
      <p:sp>
        <p:nvSpPr>
          <p:cNvPr id="10" name="TextBox 4">
            <a:extLst>
              <a:ext uri="{FF2B5EF4-FFF2-40B4-BE49-F238E27FC236}">
                <a16:creationId xmlns:a16="http://schemas.microsoft.com/office/drawing/2014/main" id="{173A6CB0-EB15-7B21-FCF1-09DA43AED32D}"/>
              </a:ext>
            </a:extLst>
          </p:cNvPr>
          <p:cNvSpPr txBox="1"/>
          <p:nvPr/>
        </p:nvSpPr>
        <p:spPr>
          <a:xfrm>
            <a:off x="9791928" y="4479218"/>
            <a:ext cx="2419364"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Bef>
                <a:spcPct val="0"/>
              </a:spcBef>
            </a:pPr>
            <a:r>
              <a:rPr lang="en-US" sz="2000" dirty="0"/>
              <a:t>Neutron star</a:t>
            </a:r>
            <a:endParaRPr lang="en-US" dirty="0">
              <a:cs typeface="Calibri" panose="020F0502020204030204"/>
            </a:endParaRPr>
          </a:p>
          <a:p>
            <a:pPr algn="ctr">
              <a:lnSpc>
                <a:spcPct val="90000"/>
              </a:lnSpc>
              <a:spcBef>
                <a:spcPct val="0"/>
              </a:spcBef>
            </a:pPr>
            <a:r>
              <a:rPr lang="en-US" sz="2000" dirty="0">
                <a:cs typeface="Calibri"/>
              </a:rPr>
              <a:t>mergers</a:t>
            </a:r>
          </a:p>
        </p:txBody>
      </p:sp>
      <p:sp>
        <p:nvSpPr>
          <p:cNvPr id="12" name="TextBox 4">
            <a:extLst>
              <a:ext uri="{FF2B5EF4-FFF2-40B4-BE49-F238E27FC236}">
                <a16:creationId xmlns:a16="http://schemas.microsoft.com/office/drawing/2014/main" id="{CA798FDF-0FAE-81E4-F28E-1A3FD6CED823}"/>
              </a:ext>
            </a:extLst>
          </p:cNvPr>
          <p:cNvSpPr txBox="1"/>
          <p:nvPr/>
        </p:nvSpPr>
        <p:spPr>
          <a:xfrm>
            <a:off x="9772636" y="1035748"/>
            <a:ext cx="2419364"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Bef>
                <a:spcPct val="0"/>
              </a:spcBef>
            </a:pPr>
            <a:r>
              <a:rPr lang="en-US" sz="2000" dirty="0" err="1"/>
              <a:t>Magnetorotational</a:t>
            </a:r>
            <a:endParaRPr lang="en-US" dirty="0">
              <a:cs typeface="Calibri" panose="020F0502020204030204"/>
            </a:endParaRPr>
          </a:p>
          <a:p>
            <a:pPr algn="ctr">
              <a:lnSpc>
                <a:spcPct val="90000"/>
              </a:lnSpc>
              <a:spcBef>
                <a:spcPct val="0"/>
              </a:spcBef>
            </a:pPr>
            <a:r>
              <a:rPr lang="en-US" sz="2000" dirty="0">
                <a:cs typeface="Calibri"/>
              </a:rPr>
              <a:t>supernovae</a:t>
            </a:r>
          </a:p>
        </p:txBody>
      </p:sp>
      <p:pic>
        <p:nvPicPr>
          <p:cNvPr id="14" name="Picture 2" descr="A picture containing star, dark, orange, light&#10;&#10;Description automatically generated">
            <a:extLst>
              <a:ext uri="{FF2B5EF4-FFF2-40B4-BE49-F238E27FC236}">
                <a16:creationId xmlns:a16="http://schemas.microsoft.com/office/drawing/2014/main" id="{D208900D-AABD-EC28-B0B3-D8F395A2985E}"/>
              </a:ext>
            </a:extLst>
          </p:cNvPr>
          <p:cNvPicPr>
            <a:picLocks noChangeAspect="1"/>
          </p:cNvPicPr>
          <p:nvPr/>
        </p:nvPicPr>
        <p:blipFill>
          <a:blip r:embed="rId5"/>
          <a:stretch>
            <a:fillRect/>
          </a:stretch>
        </p:blipFill>
        <p:spPr>
          <a:xfrm>
            <a:off x="10517271" y="3283359"/>
            <a:ext cx="939480" cy="974116"/>
          </a:xfrm>
          <a:prstGeom prst="rect">
            <a:avLst/>
          </a:prstGeom>
        </p:spPr>
      </p:pic>
      <p:sp>
        <p:nvSpPr>
          <p:cNvPr id="16" name="TextBox 4">
            <a:extLst>
              <a:ext uri="{FF2B5EF4-FFF2-40B4-BE49-F238E27FC236}">
                <a16:creationId xmlns:a16="http://schemas.microsoft.com/office/drawing/2014/main" id="{1DBCFC74-E246-BAF9-DD12-4FCD6A2955BA}"/>
              </a:ext>
            </a:extLst>
          </p:cNvPr>
          <p:cNvSpPr txBox="1"/>
          <p:nvPr/>
        </p:nvSpPr>
        <p:spPr>
          <a:xfrm>
            <a:off x="9778884" y="2852622"/>
            <a:ext cx="2419364"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Bef>
                <a:spcPct val="0"/>
              </a:spcBef>
            </a:pPr>
            <a:r>
              <a:rPr lang="en-US" sz="2000"/>
              <a:t>Collapsars</a:t>
            </a:r>
            <a:endParaRPr lang="en-US"/>
          </a:p>
        </p:txBody>
      </p:sp>
      <p:sp>
        <p:nvSpPr>
          <p:cNvPr id="5" name="TextBox 4">
            <a:extLst>
              <a:ext uri="{FF2B5EF4-FFF2-40B4-BE49-F238E27FC236}">
                <a16:creationId xmlns:a16="http://schemas.microsoft.com/office/drawing/2014/main" id="{43E341D1-0529-2FBA-624E-EB59A6FC9B86}"/>
              </a:ext>
            </a:extLst>
          </p:cNvPr>
          <p:cNvSpPr txBox="1"/>
          <p:nvPr/>
        </p:nvSpPr>
        <p:spPr>
          <a:xfrm>
            <a:off x="0" y="6223491"/>
            <a:ext cx="6099716" cy="830997"/>
          </a:xfrm>
          <a:prstGeom prst="rect">
            <a:avLst/>
          </a:prstGeom>
          <a:noFill/>
        </p:spPr>
        <p:txBody>
          <a:bodyPr wrap="square">
            <a:spAutoFit/>
          </a:bodyPr>
          <a:lstStyle/>
          <a:p>
            <a:r>
              <a:rPr lang="en-US" sz="1600" u="sng" dirty="0"/>
              <a:t>M. Reichert</a:t>
            </a:r>
            <a:r>
              <a:rPr lang="en-US" sz="1600" dirty="0"/>
              <a:t>, M. </a:t>
            </a:r>
            <a:r>
              <a:rPr lang="en-US" sz="1600" dirty="0" err="1"/>
              <a:t>Obergaulinger</a:t>
            </a:r>
            <a:r>
              <a:rPr lang="en-US" sz="1600" dirty="0"/>
              <a:t>, M. </a:t>
            </a:r>
            <a:r>
              <a:rPr lang="en-US" sz="1600" dirty="0" err="1"/>
              <a:t>Á</a:t>
            </a:r>
            <a:r>
              <a:rPr lang="en-US" sz="1600" dirty="0"/>
              <a:t>. </a:t>
            </a:r>
            <a:r>
              <a:rPr lang="en-US" sz="1600" dirty="0" err="1"/>
              <a:t>Aloy</a:t>
            </a:r>
            <a:r>
              <a:rPr lang="en-US" sz="1600" dirty="0"/>
              <a:t>, M. Gabler, A. </a:t>
            </a:r>
            <a:r>
              <a:rPr lang="en-US" sz="1600" dirty="0" err="1"/>
              <a:t>Arcones</a:t>
            </a:r>
            <a:endParaRPr lang="en-US" sz="1600" dirty="0"/>
          </a:p>
          <a:p>
            <a:r>
              <a:rPr lang="en-US" sz="1600" dirty="0"/>
              <a:t>NPA-X (Tuesday, 6 Sept. 2022) </a:t>
            </a:r>
            <a:br>
              <a:rPr lang="en-US" sz="1600" dirty="0"/>
            </a:br>
            <a:endParaRPr lang="en-US" sz="1600" dirty="0">
              <a:cs typeface="Calibri"/>
            </a:endParaRPr>
          </a:p>
        </p:txBody>
      </p:sp>
      <p:sp>
        <p:nvSpPr>
          <p:cNvPr id="7" name="TextBox 6">
            <a:extLst>
              <a:ext uri="{FF2B5EF4-FFF2-40B4-BE49-F238E27FC236}">
                <a16:creationId xmlns:a16="http://schemas.microsoft.com/office/drawing/2014/main" id="{4BC83348-A627-2D62-B078-3C9D092AAE3C}"/>
              </a:ext>
            </a:extLst>
          </p:cNvPr>
          <p:cNvSpPr txBox="1"/>
          <p:nvPr/>
        </p:nvSpPr>
        <p:spPr>
          <a:xfrm>
            <a:off x="414080" y="234176"/>
            <a:ext cx="6192721" cy="584775"/>
          </a:xfrm>
          <a:prstGeom prst="rect">
            <a:avLst/>
          </a:prstGeom>
          <a:noFill/>
        </p:spPr>
        <p:txBody>
          <a:bodyPr wrap="none" rtlCol="0">
            <a:spAutoFit/>
          </a:bodyPr>
          <a:lstStyle/>
          <a:p>
            <a:r>
              <a:rPr lang="en-US" sz="3200" dirty="0"/>
              <a:t>The where and how of the r-process</a:t>
            </a:r>
          </a:p>
        </p:txBody>
      </p:sp>
      <p:pic>
        <p:nvPicPr>
          <p:cNvPr id="9" name="Picture 8">
            <a:extLst>
              <a:ext uri="{FF2B5EF4-FFF2-40B4-BE49-F238E27FC236}">
                <a16:creationId xmlns:a16="http://schemas.microsoft.com/office/drawing/2014/main" id="{79440C4F-2922-73A3-6C4C-D9A41F8F0F59}"/>
              </a:ext>
            </a:extLst>
          </p:cNvPr>
          <p:cNvPicPr>
            <a:picLocks noChangeAspect="1"/>
          </p:cNvPicPr>
          <p:nvPr/>
        </p:nvPicPr>
        <p:blipFill>
          <a:blip r:embed="rId6"/>
          <a:stretch>
            <a:fillRect/>
          </a:stretch>
        </p:blipFill>
        <p:spPr>
          <a:xfrm>
            <a:off x="4706364" y="2438951"/>
            <a:ext cx="5569012" cy="3850532"/>
          </a:xfrm>
          <a:prstGeom prst="rect">
            <a:avLst/>
          </a:prstGeom>
        </p:spPr>
      </p:pic>
    </p:spTree>
    <p:extLst>
      <p:ext uri="{BB962C8B-B14F-4D97-AF65-F5344CB8AC3E}">
        <p14:creationId xmlns:p14="http://schemas.microsoft.com/office/powerpoint/2010/main" val="2413056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1" descr="rprocess 3.pdf">
            <a:extLst>
              <a:ext uri="{FF2B5EF4-FFF2-40B4-BE49-F238E27FC236}">
                <a16:creationId xmlns:a16="http://schemas.microsoft.com/office/drawing/2014/main" id="{5701DEE6-899A-277F-1084-56CB1261E55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3446463" y="-93662"/>
            <a:ext cx="52990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0" name="TextBox 1">
            <a:extLst>
              <a:ext uri="{FF2B5EF4-FFF2-40B4-BE49-F238E27FC236}">
                <a16:creationId xmlns:a16="http://schemas.microsoft.com/office/drawing/2014/main" id="{CFF7FB52-A98A-E002-457A-D9E7A4A0118C}"/>
              </a:ext>
            </a:extLst>
          </p:cNvPr>
          <p:cNvSpPr txBox="1">
            <a:spLocks noChangeArrowheads="1"/>
          </p:cNvSpPr>
          <p:nvPr/>
        </p:nvSpPr>
        <p:spPr bwMode="auto">
          <a:xfrm>
            <a:off x="3124200" y="457201"/>
            <a:ext cx="58181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ヒラギノ角ゴ Pro W3" panose="020B0300000000000000" pitchFamily="34" charset="-128"/>
              </a:defRPr>
            </a:lvl1pPr>
            <a:lvl2pPr marL="742950" indent="-285750">
              <a:spcBef>
                <a:spcPct val="20000"/>
              </a:spcBef>
              <a:buChar char="–"/>
              <a:defRPr sz="2800">
                <a:solidFill>
                  <a:schemeClr val="tx1"/>
                </a:solidFill>
                <a:latin typeface="Arial" panose="020B0604020202020204" pitchFamily="34" charset="0"/>
                <a:ea typeface="ヒラギノ角ゴ Pro W3" panose="020B0300000000000000" pitchFamily="34" charset="-128"/>
              </a:defRPr>
            </a:lvl2pPr>
            <a:lvl3pPr marL="1143000" indent="-228600">
              <a:spcBef>
                <a:spcPct val="20000"/>
              </a:spcBef>
              <a:buChar char="•"/>
              <a:defRPr sz="2400">
                <a:solidFill>
                  <a:schemeClr val="tx1"/>
                </a:solidFill>
                <a:latin typeface="Arial" panose="020B0604020202020204" pitchFamily="34" charset="0"/>
                <a:ea typeface="ヒラギノ角ゴ Pro W3" panose="020B0300000000000000" pitchFamily="34" charset="-128"/>
              </a:defRPr>
            </a:lvl3pPr>
            <a:lvl4pPr marL="1600200" indent="-228600">
              <a:spcBef>
                <a:spcPct val="20000"/>
              </a:spcBef>
              <a:buChar char="–"/>
              <a:defRPr sz="2000">
                <a:solidFill>
                  <a:schemeClr val="tx1"/>
                </a:solidFill>
                <a:latin typeface="Arial" panose="020B0604020202020204" pitchFamily="34" charset="0"/>
                <a:ea typeface="ヒラギノ角ゴ Pro W3" panose="020B0300000000000000" pitchFamily="34" charset="-128"/>
              </a:defRPr>
            </a:lvl4pPr>
            <a:lvl5pPr marL="2057400" indent="-228600">
              <a:spcBef>
                <a:spcPct val="20000"/>
              </a:spcBef>
              <a:buChar char="»"/>
              <a:defRPr sz="20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9pPr>
          </a:lstStyle>
          <a:p>
            <a:pPr>
              <a:spcBef>
                <a:spcPct val="0"/>
              </a:spcBef>
              <a:buFontTx/>
              <a:buNone/>
            </a:pPr>
            <a:r>
              <a:rPr lang="en-US" altLang="en-US" sz="2400" b="1" i="1">
                <a:solidFill>
                  <a:srgbClr val="0000FF"/>
                </a:solidFill>
                <a:latin typeface="Calibri" panose="020F0502020204030204" pitchFamily="34" charset="0"/>
              </a:rPr>
              <a:t>Compact Object Neutrino &amp; Nuclear Physics</a:t>
            </a:r>
          </a:p>
        </p:txBody>
      </p:sp>
      <p:sp>
        <p:nvSpPr>
          <p:cNvPr id="27651" name="TextBox 2">
            <a:extLst>
              <a:ext uri="{FF2B5EF4-FFF2-40B4-BE49-F238E27FC236}">
                <a16:creationId xmlns:a16="http://schemas.microsoft.com/office/drawing/2014/main" id="{DEFFD669-0566-5959-5D75-41F36B1D58C1}"/>
              </a:ext>
            </a:extLst>
          </p:cNvPr>
          <p:cNvSpPr txBox="1">
            <a:spLocks noChangeArrowheads="1"/>
          </p:cNvSpPr>
          <p:nvPr/>
        </p:nvSpPr>
        <p:spPr bwMode="auto">
          <a:xfrm>
            <a:off x="2590801" y="5257801"/>
            <a:ext cx="36290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ヒラギノ角ゴ Pro W3" panose="020B0300000000000000" pitchFamily="34" charset="-128"/>
              </a:defRPr>
            </a:lvl1pPr>
            <a:lvl2pPr marL="742950" indent="-285750">
              <a:spcBef>
                <a:spcPct val="20000"/>
              </a:spcBef>
              <a:buChar char="–"/>
              <a:defRPr sz="2800">
                <a:solidFill>
                  <a:schemeClr val="tx1"/>
                </a:solidFill>
                <a:latin typeface="Arial" panose="020B0604020202020204" pitchFamily="34" charset="0"/>
                <a:ea typeface="ヒラギノ角ゴ Pro W3" panose="020B0300000000000000" pitchFamily="34" charset="-128"/>
              </a:defRPr>
            </a:lvl2pPr>
            <a:lvl3pPr marL="1143000" indent="-228600">
              <a:spcBef>
                <a:spcPct val="20000"/>
              </a:spcBef>
              <a:buChar char="•"/>
              <a:defRPr sz="2400">
                <a:solidFill>
                  <a:schemeClr val="tx1"/>
                </a:solidFill>
                <a:latin typeface="Arial" panose="020B0604020202020204" pitchFamily="34" charset="0"/>
                <a:ea typeface="ヒラギノ角ゴ Pro W3" panose="020B0300000000000000" pitchFamily="34" charset="-128"/>
              </a:defRPr>
            </a:lvl3pPr>
            <a:lvl4pPr marL="1600200" indent="-228600">
              <a:spcBef>
                <a:spcPct val="20000"/>
              </a:spcBef>
              <a:buChar char="–"/>
              <a:defRPr sz="2000">
                <a:solidFill>
                  <a:schemeClr val="tx1"/>
                </a:solidFill>
                <a:latin typeface="Arial" panose="020B0604020202020204" pitchFamily="34" charset="0"/>
                <a:ea typeface="ヒラギノ角ゴ Pro W3" panose="020B0300000000000000" pitchFamily="34" charset="-128"/>
              </a:defRPr>
            </a:lvl4pPr>
            <a:lvl5pPr marL="2057400" indent="-228600">
              <a:spcBef>
                <a:spcPct val="20000"/>
              </a:spcBef>
              <a:buChar char="»"/>
              <a:defRPr sz="20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9pPr>
          </a:lstStyle>
          <a:p>
            <a:pPr>
              <a:spcBef>
                <a:spcPct val="0"/>
              </a:spcBef>
              <a:buFontTx/>
              <a:buNone/>
            </a:pPr>
            <a:r>
              <a:rPr lang="en-US" altLang="en-US" sz="1600" b="1">
                <a:latin typeface="Calibri" panose="020F0502020204030204" pitchFamily="34" charset="0"/>
              </a:rPr>
              <a:t>Single Core Collapse to </a:t>
            </a:r>
            <a:r>
              <a:rPr lang="en-US" altLang="en-US" sz="1600" b="1" i="1">
                <a:solidFill>
                  <a:srgbClr val="FF0000"/>
                </a:solidFill>
                <a:latin typeface="Calibri" panose="020F0502020204030204" pitchFamily="34" charset="0"/>
              </a:rPr>
              <a:t>Hot</a:t>
            </a:r>
            <a:r>
              <a:rPr lang="en-US" altLang="en-US" sz="1600" b="1">
                <a:latin typeface="Calibri" panose="020F0502020204030204" pitchFamily="34" charset="0"/>
              </a:rPr>
              <a:t> Neutron Star</a:t>
            </a:r>
          </a:p>
          <a:p>
            <a:pPr>
              <a:spcBef>
                <a:spcPct val="0"/>
              </a:spcBef>
              <a:buFontTx/>
              <a:buNone/>
            </a:pPr>
            <a:endParaRPr lang="en-US" altLang="en-US" sz="1600" b="1">
              <a:solidFill>
                <a:srgbClr val="FF0000"/>
              </a:solidFill>
              <a:latin typeface="Calibri" panose="020F0502020204030204" pitchFamily="34" charset="0"/>
            </a:endParaRPr>
          </a:p>
          <a:p>
            <a:pPr>
              <a:spcBef>
                <a:spcPct val="0"/>
              </a:spcBef>
              <a:buFontTx/>
              <a:buNone/>
            </a:pPr>
            <a:r>
              <a:rPr lang="en-US" altLang="en-US" sz="1600" b="1">
                <a:solidFill>
                  <a:srgbClr val="FF0000"/>
                </a:solidFill>
                <a:latin typeface="Calibri" panose="020F0502020204030204" pitchFamily="34" charset="0"/>
              </a:rPr>
              <a:t>Modest Initial Neutron Excess –</a:t>
            </a:r>
          </a:p>
          <a:p>
            <a:pPr>
              <a:spcBef>
                <a:spcPct val="0"/>
              </a:spcBef>
              <a:buFontTx/>
              <a:buNone/>
            </a:pPr>
            <a:r>
              <a:rPr lang="en-US" altLang="en-US" sz="1600" b="1">
                <a:solidFill>
                  <a:srgbClr val="FF0000"/>
                </a:solidFill>
                <a:latin typeface="Calibri" panose="020F0502020204030204" pitchFamily="34" charset="0"/>
              </a:rPr>
              <a:t>evolving toward . . . ?? </a:t>
            </a:r>
          </a:p>
          <a:p>
            <a:pPr>
              <a:spcBef>
                <a:spcPct val="0"/>
              </a:spcBef>
              <a:buFontTx/>
              <a:buNone/>
            </a:pPr>
            <a:endParaRPr lang="en-US" altLang="en-US" sz="1600" b="1">
              <a:latin typeface="Calibri" panose="020F0502020204030204" pitchFamily="34" charset="0"/>
            </a:endParaRPr>
          </a:p>
        </p:txBody>
      </p:sp>
      <p:sp>
        <p:nvSpPr>
          <p:cNvPr id="27652" name="TextBox 3">
            <a:extLst>
              <a:ext uri="{FF2B5EF4-FFF2-40B4-BE49-F238E27FC236}">
                <a16:creationId xmlns:a16="http://schemas.microsoft.com/office/drawing/2014/main" id="{ECE5CA50-F5B2-8879-10B1-9D87026280DF}"/>
              </a:ext>
            </a:extLst>
          </p:cNvPr>
          <p:cNvSpPr txBox="1">
            <a:spLocks noChangeArrowheads="1"/>
          </p:cNvSpPr>
          <p:nvPr/>
        </p:nvSpPr>
        <p:spPr bwMode="auto">
          <a:xfrm>
            <a:off x="6629401" y="5257801"/>
            <a:ext cx="29368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ヒラギノ角ゴ Pro W3" panose="020B0300000000000000" pitchFamily="34" charset="-128"/>
              </a:defRPr>
            </a:lvl1pPr>
            <a:lvl2pPr marL="742950" indent="-285750">
              <a:spcBef>
                <a:spcPct val="20000"/>
              </a:spcBef>
              <a:buChar char="–"/>
              <a:defRPr sz="2800">
                <a:solidFill>
                  <a:schemeClr val="tx1"/>
                </a:solidFill>
                <a:latin typeface="Arial" panose="020B0604020202020204" pitchFamily="34" charset="0"/>
                <a:ea typeface="ヒラギノ角ゴ Pro W3" panose="020B0300000000000000" pitchFamily="34" charset="-128"/>
              </a:defRPr>
            </a:lvl2pPr>
            <a:lvl3pPr marL="1143000" indent="-228600">
              <a:spcBef>
                <a:spcPct val="20000"/>
              </a:spcBef>
              <a:buChar char="•"/>
              <a:defRPr sz="2400">
                <a:solidFill>
                  <a:schemeClr val="tx1"/>
                </a:solidFill>
                <a:latin typeface="Arial" panose="020B0604020202020204" pitchFamily="34" charset="0"/>
                <a:ea typeface="ヒラギノ角ゴ Pro W3" panose="020B0300000000000000" pitchFamily="34" charset="-128"/>
              </a:defRPr>
            </a:lvl3pPr>
            <a:lvl4pPr marL="1600200" indent="-228600">
              <a:spcBef>
                <a:spcPct val="20000"/>
              </a:spcBef>
              <a:buChar char="–"/>
              <a:defRPr sz="2000">
                <a:solidFill>
                  <a:schemeClr val="tx1"/>
                </a:solidFill>
                <a:latin typeface="Arial" panose="020B0604020202020204" pitchFamily="34" charset="0"/>
                <a:ea typeface="ヒラギノ角ゴ Pro W3" panose="020B0300000000000000" pitchFamily="34" charset="-128"/>
              </a:defRPr>
            </a:lvl4pPr>
            <a:lvl5pPr marL="2057400" indent="-228600">
              <a:spcBef>
                <a:spcPct val="20000"/>
              </a:spcBef>
              <a:buChar char="»"/>
              <a:defRPr sz="20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9pPr>
          </a:lstStyle>
          <a:p>
            <a:pPr>
              <a:spcBef>
                <a:spcPct val="0"/>
              </a:spcBef>
              <a:buFontTx/>
              <a:buNone/>
            </a:pPr>
            <a:r>
              <a:rPr lang="en-US" altLang="en-US" sz="1600" b="1">
                <a:latin typeface="Calibri" panose="020F0502020204030204" pitchFamily="34" charset="0"/>
              </a:rPr>
              <a:t>Merging </a:t>
            </a:r>
            <a:r>
              <a:rPr lang="en-US" altLang="en-US" sz="1600" b="1" i="1">
                <a:solidFill>
                  <a:srgbClr val="0000FF"/>
                </a:solidFill>
                <a:latin typeface="Calibri" panose="020F0502020204030204" pitchFamily="34" charset="0"/>
              </a:rPr>
              <a:t>Cold</a:t>
            </a:r>
            <a:r>
              <a:rPr lang="en-US" altLang="en-US" sz="1600" b="1">
                <a:latin typeface="Calibri" panose="020F0502020204030204" pitchFamily="34" charset="0"/>
              </a:rPr>
              <a:t> Neutron Stars</a:t>
            </a:r>
          </a:p>
          <a:p>
            <a:pPr>
              <a:spcBef>
                <a:spcPct val="0"/>
              </a:spcBef>
              <a:buFontTx/>
              <a:buNone/>
            </a:pPr>
            <a:endParaRPr lang="en-US" altLang="en-US" sz="1600" b="1">
              <a:latin typeface="Calibri" panose="020F0502020204030204" pitchFamily="34" charset="0"/>
            </a:endParaRPr>
          </a:p>
          <a:p>
            <a:pPr>
              <a:spcBef>
                <a:spcPct val="0"/>
              </a:spcBef>
              <a:buFontTx/>
              <a:buNone/>
            </a:pPr>
            <a:r>
              <a:rPr lang="en-US" altLang="en-US" sz="1600" b="1" i="1">
                <a:solidFill>
                  <a:srgbClr val="FF0000"/>
                </a:solidFill>
                <a:latin typeface="Calibri" panose="020F0502020204030204" pitchFamily="34" charset="0"/>
              </a:rPr>
              <a:t>Very</a:t>
            </a:r>
            <a:r>
              <a:rPr lang="en-US" altLang="en-US" sz="1600" b="1">
                <a:solidFill>
                  <a:srgbClr val="FF0000"/>
                </a:solidFill>
                <a:latin typeface="Calibri" panose="020F0502020204030204" pitchFamily="34" charset="0"/>
              </a:rPr>
              <a:t> Neutron-rich initially</a:t>
            </a:r>
          </a:p>
          <a:p>
            <a:pPr>
              <a:spcBef>
                <a:spcPct val="0"/>
              </a:spcBef>
              <a:buFontTx/>
              <a:buNone/>
            </a:pPr>
            <a:r>
              <a:rPr lang="en-US" altLang="en-US" sz="1600" b="1">
                <a:solidFill>
                  <a:srgbClr val="FF0000"/>
                </a:solidFill>
                <a:latin typeface="Calibri" panose="020F0502020204030204" pitchFamily="34" charset="0"/>
              </a:rPr>
              <a:t> – heating and evolving</a:t>
            </a:r>
            <a:r>
              <a:rPr lang="en-US" altLang="en-US" sz="1600" b="1">
                <a:latin typeface="Calibri" panose="020F0502020204030204" pitchFamily="34" charset="0"/>
              </a:rPr>
              <a:t>  </a:t>
            </a:r>
            <a:r>
              <a:rPr lang="en-US" altLang="en-US" sz="1600" b="1">
                <a:solidFill>
                  <a:srgbClr val="FF0000"/>
                </a:solidFill>
                <a:latin typeface="Calibri" panose="020F0502020204030204" pitchFamily="34" charset="0"/>
              </a:rPr>
              <a:t>toward </a:t>
            </a:r>
          </a:p>
          <a:p>
            <a:pPr>
              <a:spcBef>
                <a:spcPct val="0"/>
              </a:spcBef>
              <a:buFontTx/>
              <a:buNone/>
            </a:pPr>
            <a:r>
              <a:rPr lang="en-US" altLang="en-US" sz="1600" b="1">
                <a:solidFill>
                  <a:srgbClr val="FF0000"/>
                </a:solidFill>
                <a:latin typeface="Calibri" panose="020F0502020204030204" pitchFamily="34" charset="0"/>
              </a:rPr>
              <a:t>     lower n-richness in ejecta ? ?</a:t>
            </a:r>
          </a:p>
        </p:txBody>
      </p:sp>
      <p:sp>
        <p:nvSpPr>
          <p:cNvPr id="27653" name="TextBox 4">
            <a:extLst>
              <a:ext uri="{FF2B5EF4-FFF2-40B4-BE49-F238E27FC236}">
                <a16:creationId xmlns:a16="http://schemas.microsoft.com/office/drawing/2014/main" id="{13B29113-8D5F-2661-6B0C-CD51E493C9CE}"/>
              </a:ext>
            </a:extLst>
          </p:cNvPr>
          <p:cNvSpPr txBox="1">
            <a:spLocks noChangeArrowheads="1"/>
          </p:cNvSpPr>
          <p:nvPr/>
        </p:nvSpPr>
        <p:spPr bwMode="auto">
          <a:xfrm>
            <a:off x="1524000" y="2895601"/>
            <a:ext cx="21732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ヒラギノ角ゴ Pro W3" panose="020B0300000000000000" pitchFamily="34" charset="-128"/>
              </a:defRPr>
            </a:lvl1pPr>
            <a:lvl2pPr marL="742950" indent="-285750">
              <a:spcBef>
                <a:spcPct val="20000"/>
              </a:spcBef>
              <a:buChar char="–"/>
              <a:defRPr sz="2800">
                <a:solidFill>
                  <a:schemeClr val="tx1"/>
                </a:solidFill>
                <a:latin typeface="Arial" panose="020B0604020202020204" pitchFamily="34" charset="0"/>
                <a:ea typeface="ヒラギノ角ゴ Pro W3" panose="020B0300000000000000" pitchFamily="34" charset="-128"/>
              </a:defRPr>
            </a:lvl2pPr>
            <a:lvl3pPr marL="1143000" indent="-228600">
              <a:spcBef>
                <a:spcPct val="20000"/>
              </a:spcBef>
              <a:buChar char="•"/>
              <a:defRPr sz="2400">
                <a:solidFill>
                  <a:schemeClr val="tx1"/>
                </a:solidFill>
                <a:latin typeface="Arial" panose="020B0604020202020204" pitchFamily="34" charset="0"/>
                <a:ea typeface="ヒラギノ角ゴ Pro W3" panose="020B0300000000000000" pitchFamily="34" charset="-128"/>
              </a:defRPr>
            </a:lvl3pPr>
            <a:lvl4pPr marL="1600200" indent="-228600">
              <a:spcBef>
                <a:spcPct val="20000"/>
              </a:spcBef>
              <a:buChar char="–"/>
              <a:defRPr sz="2000">
                <a:solidFill>
                  <a:schemeClr val="tx1"/>
                </a:solidFill>
                <a:latin typeface="Arial" panose="020B0604020202020204" pitchFamily="34" charset="0"/>
                <a:ea typeface="ヒラギノ角ゴ Pro W3" panose="020B0300000000000000" pitchFamily="34" charset="-128"/>
              </a:defRPr>
            </a:lvl4pPr>
            <a:lvl5pPr marL="2057400" indent="-228600">
              <a:spcBef>
                <a:spcPct val="20000"/>
              </a:spcBef>
              <a:buChar char="»"/>
              <a:defRPr sz="20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9pPr>
          </a:lstStyle>
          <a:p>
            <a:pPr>
              <a:spcBef>
                <a:spcPct val="0"/>
              </a:spcBef>
              <a:buFontTx/>
              <a:buNone/>
            </a:pPr>
            <a:r>
              <a:rPr lang="en-US" altLang="en-US" sz="1600">
                <a:latin typeface="Calibri" panose="020F0502020204030204" pitchFamily="34" charset="0"/>
              </a:rPr>
              <a:t>Event rate, </a:t>
            </a:r>
          </a:p>
          <a:p>
            <a:pPr>
              <a:spcBef>
                <a:spcPct val="0"/>
              </a:spcBef>
              <a:buFontTx/>
              <a:buNone/>
            </a:pPr>
            <a:r>
              <a:rPr lang="en-US" altLang="en-US" sz="1600">
                <a:latin typeface="Calibri" panose="020F0502020204030204" pitchFamily="34" charset="0"/>
              </a:rPr>
              <a:t>amount of ejecta right,</a:t>
            </a:r>
          </a:p>
          <a:p>
            <a:pPr>
              <a:spcBef>
                <a:spcPct val="0"/>
              </a:spcBef>
              <a:buFontTx/>
              <a:buNone/>
            </a:pPr>
            <a:r>
              <a:rPr lang="en-US" altLang="en-US" sz="1600">
                <a:latin typeface="Calibri" panose="020F0502020204030204" pitchFamily="34" charset="0"/>
              </a:rPr>
              <a:t>troubles with neutrinos</a:t>
            </a:r>
          </a:p>
        </p:txBody>
      </p:sp>
      <p:sp>
        <p:nvSpPr>
          <p:cNvPr id="27654" name="TextBox 5">
            <a:extLst>
              <a:ext uri="{FF2B5EF4-FFF2-40B4-BE49-F238E27FC236}">
                <a16:creationId xmlns:a16="http://schemas.microsoft.com/office/drawing/2014/main" id="{CAC6D589-70B4-2E3B-F020-3E8BCEC5FA58}"/>
              </a:ext>
            </a:extLst>
          </p:cNvPr>
          <p:cNvSpPr txBox="1">
            <a:spLocks noChangeArrowheads="1"/>
          </p:cNvSpPr>
          <p:nvPr/>
        </p:nvSpPr>
        <p:spPr bwMode="auto">
          <a:xfrm>
            <a:off x="9067800" y="3200401"/>
            <a:ext cx="120327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ヒラギノ角ゴ Pro W3" panose="020B0300000000000000" pitchFamily="34" charset="-128"/>
              </a:defRPr>
            </a:lvl1pPr>
            <a:lvl2pPr marL="742950" indent="-285750">
              <a:spcBef>
                <a:spcPct val="20000"/>
              </a:spcBef>
              <a:buChar char="–"/>
              <a:defRPr sz="2800">
                <a:solidFill>
                  <a:schemeClr val="tx1"/>
                </a:solidFill>
                <a:latin typeface="Arial" panose="020B0604020202020204" pitchFamily="34" charset="0"/>
                <a:ea typeface="ヒラギノ角ゴ Pro W3" panose="020B0300000000000000" pitchFamily="34" charset="-128"/>
              </a:defRPr>
            </a:lvl2pPr>
            <a:lvl3pPr marL="1143000" indent="-228600">
              <a:spcBef>
                <a:spcPct val="20000"/>
              </a:spcBef>
              <a:buChar char="•"/>
              <a:defRPr sz="2400">
                <a:solidFill>
                  <a:schemeClr val="tx1"/>
                </a:solidFill>
                <a:latin typeface="Arial" panose="020B0604020202020204" pitchFamily="34" charset="0"/>
                <a:ea typeface="ヒラギノ角ゴ Pro W3" panose="020B0300000000000000" pitchFamily="34" charset="-128"/>
              </a:defRPr>
            </a:lvl3pPr>
            <a:lvl4pPr marL="1600200" indent="-228600">
              <a:spcBef>
                <a:spcPct val="20000"/>
              </a:spcBef>
              <a:buChar char="–"/>
              <a:defRPr sz="2000">
                <a:solidFill>
                  <a:schemeClr val="tx1"/>
                </a:solidFill>
                <a:latin typeface="Arial" panose="020B0604020202020204" pitchFamily="34" charset="0"/>
                <a:ea typeface="ヒラギノ角ゴ Pro W3" panose="020B0300000000000000" pitchFamily="34" charset="-128"/>
              </a:defRPr>
            </a:lvl4pPr>
            <a:lvl5pPr marL="2057400" indent="-228600">
              <a:spcBef>
                <a:spcPct val="20000"/>
              </a:spcBef>
              <a:buChar char="»"/>
              <a:defRPr sz="20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9pPr>
          </a:lstStyle>
          <a:p>
            <a:pPr>
              <a:spcBef>
                <a:spcPct val="0"/>
              </a:spcBef>
              <a:buFontTx/>
              <a:buNone/>
            </a:pPr>
            <a:r>
              <a:rPr lang="en-US" altLang="en-US" sz="1600">
                <a:latin typeface="Calibri" panose="020F0502020204030204" pitchFamily="34" charset="0"/>
              </a:rPr>
              <a:t>Event rate?</a:t>
            </a:r>
          </a:p>
          <a:p>
            <a:pPr>
              <a:spcBef>
                <a:spcPct val="0"/>
              </a:spcBef>
              <a:buFontTx/>
              <a:buNone/>
            </a:pPr>
            <a:r>
              <a:rPr lang="en-US" altLang="en-US" sz="1600">
                <a:latin typeface="Calibri" panose="020F0502020204030204" pitchFamily="34" charset="0"/>
              </a:rPr>
              <a:t>Ejecta mass </a:t>
            </a:r>
          </a:p>
          <a:p>
            <a:pPr>
              <a:spcBef>
                <a:spcPct val="0"/>
              </a:spcBef>
              <a:buFontTx/>
              <a:buNone/>
            </a:pPr>
            <a:r>
              <a:rPr lang="en-US" altLang="en-US" sz="1600">
                <a:latin typeface="Calibri" panose="020F0502020204030204" pitchFamily="34" charset="0"/>
              </a:rPr>
              <a:t>per event?</a:t>
            </a:r>
          </a:p>
        </p:txBody>
      </p:sp>
      <p:sp>
        <p:nvSpPr>
          <p:cNvPr id="27655" name="TextBox 1">
            <a:extLst>
              <a:ext uri="{FF2B5EF4-FFF2-40B4-BE49-F238E27FC236}">
                <a16:creationId xmlns:a16="http://schemas.microsoft.com/office/drawing/2014/main" id="{D7E895E4-F533-EC98-B750-D962D7F34981}"/>
              </a:ext>
            </a:extLst>
          </p:cNvPr>
          <p:cNvSpPr txBox="1">
            <a:spLocks noChangeArrowheads="1"/>
          </p:cNvSpPr>
          <p:nvPr/>
        </p:nvSpPr>
        <p:spPr bwMode="auto">
          <a:xfrm rot="19838306">
            <a:off x="8129588" y="1604964"/>
            <a:ext cx="2309812"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ヒラギノ角ゴ Pro W3" panose="020B0300000000000000" pitchFamily="34" charset="-128"/>
              </a:defRPr>
            </a:lvl1pPr>
            <a:lvl2pPr marL="742950" indent="-285750">
              <a:spcBef>
                <a:spcPct val="20000"/>
              </a:spcBef>
              <a:buChar char="–"/>
              <a:defRPr sz="2800">
                <a:solidFill>
                  <a:schemeClr val="tx1"/>
                </a:solidFill>
                <a:latin typeface="Arial" panose="020B0604020202020204" pitchFamily="34" charset="0"/>
                <a:ea typeface="ヒラギノ角ゴ Pro W3" panose="020B0300000000000000" pitchFamily="34" charset="-128"/>
              </a:defRPr>
            </a:lvl2pPr>
            <a:lvl3pPr marL="1143000" indent="-228600">
              <a:spcBef>
                <a:spcPct val="20000"/>
              </a:spcBef>
              <a:buChar char="•"/>
              <a:defRPr sz="2400">
                <a:solidFill>
                  <a:schemeClr val="tx1"/>
                </a:solidFill>
                <a:latin typeface="Arial" panose="020B0604020202020204" pitchFamily="34" charset="0"/>
                <a:ea typeface="ヒラギノ角ゴ Pro W3" panose="020B0300000000000000" pitchFamily="34" charset="-128"/>
              </a:defRPr>
            </a:lvl3pPr>
            <a:lvl4pPr marL="1600200" indent="-228600">
              <a:spcBef>
                <a:spcPct val="20000"/>
              </a:spcBef>
              <a:buChar char="–"/>
              <a:defRPr sz="2000">
                <a:solidFill>
                  <a:schemeClr val="tx1"/>
                </a:solidFill>
                <a:latin typeface="Arial" panose="020B0604020202020204" pitchFamily="34" charset="0"/>
                <a:ea typeface="ヒラギノ角ゴ Pro W3" panose="020B0300000000000000" pitchFamily="34" charset="-128"/>
              </a:defRPr>
            </a:lvl4pPr>
            <a:lvl5pPr marL="2057400" indent="-228600">
              <a:spcBef>
                <a:spcPct val="20000"/>
              </a:spcBef>
              <a:buChar char="»"/>
              <a:defRPr sz="20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9pPr>
          </a:lstStyle>
          <a:p>
            <a:pPr>
              <a:spcBef>
                <a:spcPct val="0"/>
              </a:spcBef>
              <a:buFontTx/>
              <a:buNone/>
            </a:pPr>
            <a:r>
              <a:rPr lang="en-US" altLang="en-US" sz="2000">
                <a:solidFill>
                  <a:srgbClr val="FF0000"/>
                </a:solidFill>
                <a:latin typeface="Calibri" panose="020F0502020204030204" pitchFamily="34" charset="0"/>
              </a:rPr>
              <a:t>GW170817</a:t>
            </a:r>
          </a:p>
          <a:p>
            <a:pPr>
              <a:spcBef>
                <a:spcPct val="0"/>
              </a:spcBef>
              <a:buFontTx/>
              <a:buNone/>
            </a:pPr>
            <a:r>
              <a:rPr lang="en-US" altLang="en-US" sz="1800" i="1">
                <a:latin typeface="Calibri" panose="020F0502020204030204" pitchFamily="34" charset="0"/>
              </a:rPr>
              <a:t>- some r-process nuclei</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8BC16-2506-B9A7-0BA1-C1B137CB8D75}"/>
              </a:ext>
            </a:extLst>
          </p:cNvPr>
          <p:cNvSpPr>
            <a:spLocks noGrp="1"/>
          </p:cNvSpPr>
          <p:nvPr>
            <p:ph type="title"/>
          </p:nvPr>
        </p:nvSpPr>
        <p:spPr/>
        <p:txBody>
          <a:bodyPr/>
          <a:lstStyle/>
          <a:p>
            <a:r>
              <a:rPr lang="en-US" dirty="0"/>
              <a:t>Nucleosynthesis </a:t>
            </a:r>
          </a:p>
        </p:txBody>
      </p:sp>
      <p:pic>
        <p:nvPicPr>
          <p:cNvPr id="4" name="Content Placeholder 3">
            <a:extLst>
              <a:ext uri="{FF2B5EF4-FFF2-40B4-BE49-F238E27FC236}">
                <a16:creationId xmlns:a16="http://schemas.microsoft.com/office/drawing/2014/main" id="{176BFD9D-866F-DED2-361C-A4936A11D2DE}"/>
              </a:ext>
            </a:extLst>
          </p:cNvPr>
          <p:cNvPicPr>
            <a:picLocks noGrp="1" noChangeAspect="1"/>
          </p:cNvPicPr>
          <p:nvPr>
            <p:ph idx="1"/>
          </p:nvPr>
        </p:nvPicPr>
        <p:blipFill>
          <a:blip r:embed="rId2"/>
          <a:stretch>
            <a:fillRect/>
          </a:stretch>
        </p:blipFill>
        <p:spPr>
          <a:xfrm>
            <a:off x="0" y="1377449"/>
            <a:ext cx="9449059" cy="5424459"/>
          </a:xfrm>
          <a:prstGeom prst="rect">
            <a:avLst/>
          </a:prstGeom>
        </p:spPr>
      </p:pic>
      <p:sp>
        <p:nvSpPr>
          <p:cNvPr id="6" name="TextBox 5">
            <a:extLst>
              <a:ext uri="{FF2B5EF4-FFF2-40B4-BE49-F238E27FC236}">
                <a16:creationId xmlns:a16="http://schemas.microsoft.com/office/drawing/2014/main" id="{7CDAA1C4-9C6D-BBA1-1F16-4F356C31E8EC}"/>
              </a:ext>
            </a:extLst>
          </p:cNvPr>
          <p:cNvSpPr txBox="1"/>
          <p:nvPr/>
        </p:nvSpPr>
        <p:spPr>
          <a:xfrm>
            <a:off x="6660397" y="6503251"/>
            <a:ext cx="6098582" cy="369332"/>
          </a:xfrm>
          <a:prstGeom prst="rect">
            <a:avLst/>
          </a:prstGeom>
          <a:noFill/>
        </p:spPr>
        <p:txBody>
          <a:bodyPr wrap="square">
            <a:spAutoFit/>
          </a:bodyPr>
          <a:lstStyle/>
          <a:p>
            <a:r>
              <a:rPr lang="en-US" sz="1800" dirty="0">
                <a:effectLst/>
                <a:latin typeface="CMBX10"/>
              </a:rPr>
              <a:t>Fig: </a:t>
            </a:r>
            <a:r>
              <a:rPr lang="en-US" sz="1800" dirty="0" err="1">
                <a:effectLst/>
                <a:latin typeface="CMBX10"/>
              </a:rPr>
              <a:t>Rodrıguez</a:t>
            </a:r>
            <a:r>
              <a:rPr lang="en-US" sz="1800" dirty="0">
                <a:effectLst/>
                <a:latin typeface="CMBX10"/>
              </a:rPr>
              <a:t> (2014) </a:t>
            </a:r>
            <a:r>
              <a:rPr lang="en-US" dirty="0">
                <a:hlinkClick r:id="rId3"/>
              </a:rPr>
              <a:t>10.1088/1742-6596/503/1/012038</a:t>
            </a:r>
            <a:r>
              <a:rPr lang="en-US" sz="1800" dirty="0">
                <a:effectLst/>
                <a:latin typeface="CMBX10"/>
              </a:rPr>
              <a:t> </a:t>
            </a:r>
            <a:endParaRPr lang="en-US" dirty="0"/>
          </a:p>
        </p:txBody>
      </p:sp>
      <p:sp>
        <p:nvSpPr>
          <p:cNvPr id="7" name="TextBox 6">
            <a:extLst>
              <a:ext uri="{FF2B5EF4-FFF2-40B4-BE49-F238E27FC236}">
                <a16:creationId xmlns:a16="http://schemas.microsoft.com/office/drawing/2014/main" id="{A7E0B5F1-B2D8-6D0C-EAA2-4C8724684FD2}"/>
              </a:ext>
            </a:extLst>
          </p:cNvPr>
          <p:cNvSpPr txBox="1"/>
          <p:nvPr/>
        </p:nvSpPr>
        <p:spPr>
          <a:xfrm>
            <a:off x="8609308" y="1510233"/>
            <a:ext cx="2944678" cy="3970318"/>
          </a:xfrm>
          <a:prstGeom prst="rect">
            <a:avLst/>
          </a:prstGeom>
          <a:noFill/>
        </p:spPr>
        <p:txBody>
          <a:bodyPr wrap="square" rtlCol="0">
            <a:spAutoFit/>
          </a:bodyPr>
          <a:lstStyle/>
          <a:p>
            <a:r>
              <a:rPr lang="en-US" dirty="0"/>
              <a:t>A possible organizing notion for nucleosynthesis: The exploration of a complicated, multidimensional surface subject to varying constraints. </a:t>
            </a:r>
          </a:p>
          <a:p>
            <a:endParaRPr lang="en-US" dirty="0"/>
          </a:p>
          <a:p>
            <a:r>
              <a:rPr lang="en-US" dirty="0"/>
              <a:t>This is a pretty typical ML problem in a lot of ways. </a:t>
            </a:r>
          </a:p>
          <a:p>
            <a:endParaRPr lang="en-US" dirty="0"/>
          </a:p>
          <a:p>
            <a:r>
              <a:rPr lang="en-US" dirty="0"/>
              <a:t>Interdependence on so many other nuclear physics calculations – masses, neutron separation, etc. </a:t>
            </a:r>
          </a:p>
        </p:txBody>
      </p:sp>
    </p:spTree>
    <p:extLst>
      <p:ext uri="{BB962C8B-B14F-4D97-AF65-F5344CB8AC3E}">
        <p14:creationId xmlns:p14="http://schemas.microsoft.com/office/powerpoint/2010/main" val="2605685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1763C-D3A4-48DC-9B73-C8C8DBEEB4C9}"/>
              </a:ext>
            </a:extLst>
          </p:cNvPr>
          <p:cNvSpPr>
            <a:spLocks noGrp="1"/>
          </p:cNvSpPr>
          <p:nvPr>
            <p:ph type="title"/>
          </p:nvPr>
        </p:nvSpPr>
        <p:spPr>
          <a:xfrm>
            <a:off x="838200" y="-5092"/>
            <a:ext cx="10515600" cy="1325563"/>
          </a:xfrm>
        </p:spPr>
        <p:txBody>
          <a:bodyPr/>
          <a:lstStyle/>
          <a:p>
            <a:r>
              <a:rPr lang="en-US" dirty="0"/>
              <a:t>Accessing all of the QCD phase diagram</a:t>
            </a:r>
          </a:p>
        </p:txBody>
      </p:sp>
      <p:pic>
        <p:nvPicPr>
          <p:cNvPr id="4" name="Picture 3">
            <a:extLst>
              <a:ext uri="{FF2B5EF4-FFF2-40B4-BE49-F238E27FC236}">
                <a16:creationId xmlns:a16="http://schemas.microsoft.com/office/drawing/2014/main" id="{5A9C93D4-C9BD-E47C-7244-0F9A386D0061}"/>
              </a:ext>
            </a:extLst>
          </p:cNvPr>
          <p:cNvPicPr>
            <a:picLocks noChangeAspect="1"/>
          </p:cNvPicPr>
          <p:nvPr/>
        </p:nvPicPr>
        <p:blipFill>
          <a:blip r:embed="rId2"/>
          <a:stretch>
            <a:fillRect/>
          </a:stretch>
        </p:blipFill>
        <p:spPr>
          <a:xfrm>
            <a:off x="838200" y="1280991"/>
            <a:ext cx="5484541" cy="5401126"/>
          </a:xfrm>
          <a:prstGeom prst="rect">
            <a:avLst/>
          </a:prstGeom>
        </p:spPr>
      </p:pic>
      <p:sp>
        <p:nvSpPr>
          <p:cNvPr id="5" name="Oval 4">
            <a:extLst>
              <a:ext uri="{FF2B5EF4-FFF2-40B4-BE49-F238E27FC236}">
                <a16:creationId xmlns:a16="http://schemas.microsoft.com/office/drawing/2014/main" id="{3A1ECEDC-FD65-3CF9-5BC6-271409DBEC9A}"/>
              </a:ext>
            </a:extLst>
          </p:cNvPr>
          <p:cNvSpPr/>
          <p:nvPr/>
        </p:nvSpPr>
        <p:spPr>
          <a:xfrm>
            <a:off x="1650380" y="4750420"/>
            <a:ext cx="3367669" cy="1426543"/>
          </a:xfrm>
          <a:prstGeom prst="ellipse">
            <a:avLst/>
          </a:prstGeom>
          <a:solidFill>
            <a:schemeClr val="accent4">
              <a:lumMod val="60000"/>
              <a:lumOff val="4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3974443A-425C-EEB3-B520-51876570CEF3}"/>
              </a:ext>
            </a:extLst>
          </p:cNvPr>
          <p:cNvSpPr txBox="1"/>
          <p:nvPr/>
        </p:nvSpPr>
        <p:spPr>
          <a:xfrm>
            <a:off x="6421581" y="1081864"/>
            <a:ext cx="4120039" cy="1754326"/>
          </a:xfrm>
          <a:prstGeom prst="rect">
            <a:avLst/>
          </a:prstGeom>
          <a:noFill/>
        </p:spPr>
        <p:txBody>
          <a:bodyPr wrap="none" rtlCol="0">
            <a:spAutoFit/>
          </a:bodyPr>
          <a:lstStyle/>
          <a:p>
            <a:r>
              <a:rPr lang="en-US" dirty="0"/>
              <a:t>PNS and just outside </a:t>
            </a:r>
          </a:p>
          <a:p>
            <a:r>
              <a:rPr lang="en-US" dirty="0"/>
              <a:t>(both </a:t>
            </a:r>
            <a:r>
              <a:rPr lang="en-US" dirty="0" err="1"/>
              <a:t>CCSNe</a:t>
            </a:r>
            <a:r>
              <a:rPr lang="en-US" dirty="0"/>
              <a:t> and NSM)</a:t>
            </a:r>
          </a:p>
          <a:p>
            <a:endParaRPr lang="en-US" dirty="0"/>
          </a:p>
          <a:p>
            <a:endParaRPr lang="en-US" dirty="0"/>
          </a:p>
          <a:p>
            <a:r>
              <a:rPr lang="en-US" dirty="0"/>
              <a:t>Understanding this dynamic environment </a:t>
            </a:r>
          </a:p>
          <a:p>
            <a:r>
              <a:rPr lang="en-US" dirty="0"/>
              <a:t>Requires multi-D and high-fidelity physics </a:t>
            </a:r>
          </a:p>
        </p:txBody>
      </p:sp>
      <p:cxnSp>
        <p:nvCxnSpPr>
          <p:cNvPr id="8" name="Straight Arrow Connector 7">
            <a:extLst>
              <a:ext uri="{FF2B5EF4-FFF2-40B4-BE49-F238E27FC236}">
                <a16:creationId xmlns:a16="http://schemas.microsoft.com/office/drawing/2014/main" id="{94E61341-74E4-FA81-EF2B-DD0B6B06432E}"/>
              </a:ext>
            </a:extLst>
          </p:cNvPr>
          <p:cNvCxnSpPr>
            <a:cxnSpLocks/>
          </p:cNvCxnSpPr>
          <p:nvPr/>
        </p:nvCxnSpPr>
        <p:spPr>
          <a:xfrm flipH="1">
            <a:off x="4267799" y="2836190"/>
            <a:ext cx="3372865" cy="2045776"/>
          </a:xfrm>
          <a:prstGeom prst="straightConnector1">
            <a:avLst/>
          </a:prstGeom>
          <a:ln w="635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8C71DCF1-C104-7AC1-DAF3-E90A86F490C5}"/>
              </a:ext>
            </a:extLst>
          </p:cNvPr>
          <p:cNvPicPr>
            <a:picLocks noChangeAspect="1"/>
          </p:cNvPicPr>
          <p:nvPr/>
        </p:nvPicPr>
        <p:blipFill>
          <a:blip r:embed="rId3"/>
          <a:stretch>
            <a:fillRect/>
          </a:stretch>
        </p:blipFill>
        <p:spPr>
          <a:xfrm>
            <a:off x="8050645" y="2941554"/>
            <a:ext cx="3744352" cy="3617731"/>
          </a:xfrm>
          <a:prstGeom prst="rect">
            <a:avLst/>
          </a:prstGeom>
        </p:spPr>
      </p:pic>
      <p:sp>
        <p:nvSpPr>
          <p:cNvPr id="11" name="Rectangle 10">
            <a:extLst>
              <a:ext uri="{FF2B5EF4-FFF2-40B4-BE49-F238E27FC236}">
                <a16:creationId xmlns:a16="http://schemas.microsoft.com/office/drawing/2014/main" id="{D287C6F7-A0E5-3784-16FC-18B1F552E3F0}"/>
              </a:ext>
            </a:extLst>
          </p:cNvPr>
          <p:cNvSpPr/>
          <p:nvPr/>
        </p:nvSpPr>
        <p:spPr>
          <a:xfrm>
            <a:off x="9329980" y="2941554"/>
            <a:ext cx="1211640" cy="1227490"/>
          </a:xfrm>
          <a:prstGeom prst="rect">
            <a:avLst/>
          </a:prstGeom>
          <a:solidFill>
            <a:srgbClr val="FF0000">
              <a:alpha val="1990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3B3D5106-10F9-428A-0841-1FF3C6B12483}"/>
              </a:ext>
            </a:extLst>
          </p:cNvPr>
          <p:cNvSpPr txBox="1"/>
          <p:nvPr/>
        </p:nvSpPr>
        <p:spPr>
          <a:xfrm>
            <a:off x="6672020" y="3505689"/>
            <a:ext cx="1208868" cy="3139321"/>
          </a:xfrm>
          <a:prstGeom prst="rect">
            <a:avLst/>
          </a:prstGeom>
          <a:noFill/>
        </p:spPr>
        <p:txBody>
          <a:bodyPr wrap="square" rtlCol="0">
            <a:spAutoFit/>
          </a:bodyPr>
          <a:lstStyle/>
          <a:p>
            <a:r>
              <a:rPr lang="en-US" dirty="0">
                <a:solidFill>
                  <a:srgbClr val="FF0000"/>
                </a:solidFill>
              </a:rPr>
              <a:t>Requires maximum stable masses and timescales only truly obtainable through full GR, rad-hydro</a:t>
            </a:r>
          </a:p>
        </p:txBody>
      </p:sp>
      <p:cxnSp>
        <p:nvCxnSpPr>
          <p:cNvPr id="13" name="Straight Arrow Connector 12">
            <a:extLst>
              <a:ext uri="{FF2B5EF4-FFF2-40B4-BE49-F238E27FC236}">
                <a16:creationId xmlns:a16="http://schemas.microsoft.com/office/drawing/2014/main" id="{DF9C7AAF-FDCF-61BC-C7C5-2D0397CA356B}"/>
              </a:ext>
            </a:extLst>
          </p:cNvPr>
          <p:cNvCxnSpPr>
            <a:cxnSpLocks/>
            <a:stCxn id="12" idx="3"/>
          </p:cNvCxnSpPr>
          <p:nvPr/>
        </p:nvCxnSpPr>
        <p:spPr>
          <a:xfrm flipV="1">
            <a:off x="7880888" y="3859078"/>
            <a:ext cx="1449092" cy="1216272"/>
          </a:xfrm>
          <a:prstGeom prst="straightConnector1">
            <a:avLst/>
          </a:prstGeom>
          <a:ln w="635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2408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Box 1">
            <a:extLst>
              <a:ext uri="{FF2B5EF4-FFF2-40B4-BE49-F238E27FC236}">
                <a16:creationId xmlns:a16="http://schemas.microsoft.com/office/drawing/2014/main" id="{B4BC7D88-B03A-90AB-F432-27D2C40BB1D8}"/>
              </a:ext>
            </a:extLst>
          </p:cNvPr>
          <p:cNvSpPr txBox="1">
            <a:spLocks noChangeArrowheads="1"/>
          </p:cNvSpPr>
          <p:nvPr/>
        </p:nvSpPr>
        <p:spPr bwMode="auto">
          <a:xfrm>
            <a:off x="1241157" y="229893"/>
            <a:ext cx="69056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ヒラギノ角ゴ Pro W3" panose="020B0300000000000000" pitchFamily="34" charset="-128"/>
              </a:defRPr>
            </a:lvl1pPr>
            <a:lvl2pPr marL="742950" indent="-285750">
              <a:spcBef>
                <a:spcPct val="20000"/>
              </a:spcBef>
              <a:buChar char="–"/>
              <a:defRPr sz="2800">
                <a:solidFill>
                  <a:schemeClr val="tx1"/>
                </a:solidFill>
                <a:latin typeface="Arial" panose="020B0604020202020204" pitchFamily="34" charset="0"/>
                <a:ea typeface="ヒラギノ角ゴ Pro W3" panose="020B0300000000000000" pitchFamily="34" charset="-128"/>
              </a:defRPr>
            </a:lvl2pPr>
            <a:lvl3pPr marL="1143000" indent="-228600">
              <a:spcBef>
                <a:spcPct val="20000"/>
              </a:spcBef>
              <a:buChar char="•"/>
              <a:defRPr sz="2400">
                <a:solidFill>
                  <a:schemeClr val="tx1"/>
                </a:solidFill>
                <a:latin typeface="Arial" panose="020B0604020202020204" pitchFamily="34" charset="0"/>
                <a:ea typeface="ヒラギノ角ゴ Pro W3" panose="020B0300000000000000" pitchFamily="34" charset="-128"/>
              </a:defRPr>
            </a:lvl3pPr>
            <a:lvl4pPr marL="1600200" indent="-228600">
              <a:spcBef>
                <a:spcPct val="20000"/>
              </a:spcBef>
              <a:buChar char="–"/>
              <a:defRPr sz="2000">
                <a:solidFill>
                  <a:schemeClr val="tx1"/>
                </a:solidFill>
                <a:latin typeface="Arial" panose="020B0604020202020204" pitchFamily="34" charset="0"/>
                <a:ea typeface="ヒラギノ角ゴ Pro W3" panose="020B0300000000000000" pitchFamily="34" charset="-128"/>
              </a:defRPr>
            </a:lvl4pPr>
            <a:lvl5pPr marL="2057400" indent="-228600">
              <a:spcBef>
                <a:spcPct val="20000"/>
              </a:spcBef>
              <a:buChar char="»"/>
              <a:defRPr sz="20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9pPr>
          </a:lstStyle>
          <a:p>
            <a:pPr>
              <a:spcBef>
                <a:spcPct val="0"/>
              </a:spcBef>
              <a:buFontTx/>
              <a:buNone/>
            </a:pPr>
            <a:r>
              <a:rPr lang="en-US" altLang="en-US" sz="2400" i="1">
                <a:latin typeface="Calibri" panose="020F0502020204030204" pitchFamily="34" charset="0"/>
              </a:rPr>
              <a:t>quasi-mean field </a:t>
            </a:r>
            <a:r>
              <a:rPr lang="en-US" altLang="en-US" sz="2400">
                <a:solidFill>
                  <a:srgbClr val="0432FF"/>
                </a:solidFill>
                <a:latin typeface="Calibri" panose="020F0502020204030204" pitchFamily="34" charset="0"/>
              </a:rPr>
              <a:t>neutrino and antineutrino evolution </a:t>
            </a:r>
          </a:p>
          <a:p>
            <a:pPr>
              <a:spcBef>
                <a:spcPct val="0"/>
              </a:spcBef>
              <a:buFontTx/>
              <a:buNone/>
            </a:pPr>
            <a:r>
              <a:rPr lang="en-US" altLang="en-US" sz="2400">
                <a:solidFill>
                  <a:srgbClr val="0432FF"/>
                </a:solidFill>
                <a:latin typeface="Calibri" panose="020F0502020204030204" pitchFamily="34" charset="0"/>
              </a:rPr>
              <a:t>            in time, momentum, flavor, and spin</a:t>
            </a:r>
          </a:p>
        </p:txBody>
      </p:sp>
      <p:sp>
        <p:nvSpPr>
          <p:cNvPr id="4" name="Left Brace 3">
            <a:extLst>
              <a:ext uri="{FF2B5EF4-FFF2-40B4-BE49-F238E27FC236}">
                <a16:creationId xmlns:a16="http://schemas.microsoft.com/office/drawing/2014/main" id="{E6DACB37-F6AB-97C2-1966-3D92EB1264FC}"/>
              </a:ext>
            </a:extLst>
          </p:cNvPr>
          <p:cNvSpPr>
            <a:spLocks/>
          </p:cNvSpPr>
          <p:nvPr/>
        </p:nvSpPr>
        <p:spPr bwMode="auto">
          <a:xfrm rot="16200000">
            <a:off x="3460482" y="1712618"/>
            <a:ext cx="155575" cy="1295400"/>
          </a:xfrm>
          <a:prstGeom prst="leftBrace">
            <a:avLst>
              <a:gd name="adj1" fmla="val 8327"/>
              <a:gd name="adj2" fmla="val 50000"/>
            </a:avLst>
          </a:prstGeom>
          <a:noFill/>
          <a:ln w="25400" algn="ctr">
            <a:solidFill>
              <a:srgbClr val="0432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ea typeface="ヒラギノ角ゴ Pro W3" panose="020B0300000000000000" pitchFamily="34" charset="-128"/>
              </a:defRPr>
            </a:lvl1pPr>
            <a:lvl2pPr marL="742950" indent="-285750">
              <a:spcBef>
                <a:spcPct val="20000"/>
              </a:spcBef>
              <a:buChar char="–"/>
              <a:defRPr sz="2800">
                <a:solidFill>
                  <a:schemeClr val="tx1"/>
                </a:solidFill>
                <a:latin typeface="Arial" panose="020B0604020202020204" pitchFamily="34" charset="0"/>
                <a:ea typeface="ヒラギノ角ゴ Pro W3" panose="020B0300000000000000" pitchFamily="34" charset="-128"/>
              </a:defRPr>
            </a:lvl2pPr>
            <a:lvl3pPr marL="1143000" indent="-228600">
              <a:spcBef>
                <a:spcPct val="20000"/>
              </a:spcBef>
              <a:buChar char="•"/>
              <a:defRPr sz="2400">
                <a:solidFill>
                  <a:schemeClr val="tx1"/>
                </a:solidFill>
                <a:latin typeface="Arial" panose="020B0604020202020204" pitchFamily="34" charset="0"/>
                <a:ea typeface="ヒラギノ角ゴ Pro W3" panose="020B0300000000000000" pitchFamily="34" charset="-128"/>
              </a:defRPr>
            </a:lvl3pPr>
            <a:lvl4pPr marL="1600200" indent="-228600">
              <a:spcBef>
                <a:spcPct val="20000"/>
              </a:spcBef>
              <a:buChar char="–"/>
              <a:defRPr sz="2000">
                <a:solidFill>
                  <a:schemeClr val="tx1"/>
                </a:solidFill>
                <a:latin typeface="Arial" panose="020B0604020202020204" pitchFamily="34" charset="0"/>
                <a:ea typeface="ヒラギノ角ゴ Pro W3" panose="020B0300000000000000" pitchFamily="34" charset="-128"/>
              </a:defRPr>
            </a:lvl4pPr>
            <a:lvl5pPr marL="2057400" indent="-228600">
              <a:spcBef>
                <a:spcPct val="20000"/>
              </a:spcBef>
              <a:buChar char="»"/>
              <a:defRPr sz="20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9pPr>
          </a:lstStyle>
          <a:p>
            <a:pPr>
              <a:spcBef>
                <a:spcPct val="0"/>
              </a:spcBef>
              <a:buFontTx/>
              <a:buNone/>
            </a:pPr>
            <a:endParaRPr lang="en-US" altLang="en-US" sz="2400"/>
          </a:p>
        </p:txBody>
      </p:sp>
      <p:sp>
        <p:nvSpPr>
          <p:cNvPr id="5" name="TextBox 4">
            <a:extLst>
              <a:ext uri="{FF2B5EF4-FFF2-40B4-BE49-F238E27FC236}">
                <a16:creationId xmlns:a16="http://schemas.microsoft.com/office/drawing/2014/main" id="{23A410C3-7AFE-B4AD-6CB1-6EC16466CBDD}"/>
              </a:ext>
            </a:extLst>
          </p:cNvPr>
          <p:cNvSpPr txBox="1">
            <a:spLocks noChangeArrowheads="1"/>
          </p:cNvSpPr>
          <p:nvPr/>
        </p:nvSpPr>
        <p:spPr bwMode="auto">
          <a:xfrm>
            <a:off x="3139806" y="2442867"/>
            <a:ext cx="10033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ヒラギノ角ゴ Pro W3" panose="020B0300000000000000" pitchFamily="34" charset="-128"/>
              </a:defRPr>
            </a:lvl1pPr>
            <a:lvl2pPr marL="742950" indent="-285750">
              <a:spcBef>
                <a:spcPct val="20000"/>
              </a:spcBef>
              <a:buChar char="–"/>
              <a:defRPr sz="2800">
                <a:solidFill>
                  <a:schemeClr val="tx1"/>
                </a:solidFill>
                <a:latin typeface="Arial" panose="020B0604020202020204" pitchFamily="34" charset="0"/>
                <a:ea typeface="ヒラギノ角ゴ Pro W3" panose="020B0300000000000000" pitchFamily="34" charset="-128"/>
              </a:defRPr>
            </a:lvl2pPr>
            <a:lvl3pPr marL="1143000" indent="-228600">
              <a:spcBef>
                <a:spcPct val="20000"/>
              </a:spcBef>
              <a:buChar char="•"/>
              <a:defRPr sz="2400">
                <a:solidFill>
                  <a:schemeClr val="tx1"/>
                </a:solidFill>
                <a:latin typeface="Arial" panose="020B0604020202020204" pitchFamily="34" charset="0"/>
                <a:ea typeface="ヒラギノ角ゴ Pro W3" panose="020B0300000000000000" pitchFamily="34" charset="-128"/>
              </a:defRPr>
            </a:lvl3pPr>
            <a:lvl4pPr marL="1600200" indent="-228600">
              <a:spcBef>
                <a:spcPct val="20000"/>
              </a:spcBef>
              <a:buChar char="–"/>
              <a:defRPr sz="2000">
                <a:solidFill>
                  <a:schemeClr val="tx1"/>
                </a:solidFill>
                <a:latin typeface="Arial" panose="020B0604020202020204" pitchFamily="34" charset="0"/>
                <a:ea typeface="ヒラギノ角ゴ Pro W3" panose="020B0300000000000000" pitchFamily="34" charset="-128"/>
              </a:defRPr>
            </a:lvl4pPr>
            <a:lvl5pPr marL="2057400" indent="-228600">
              <a:spcBef>
                <a:spcPct val="20000"/>
              </a:spcBef>
              <a:buChar char="»"/>
              <a:defRPr sz="20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9pPr>
          </a:lstStyle>
          <a:p>
            <a:pPr>
              <a:spcBef>
                <a:spcPct val="0"/>
              </a:spcBef>
              <a:buFontTx/>
              <a:buNone/>
            </a:pPr>
            <a:r>
              <a:rPr lang="en-US" altLang="en-US" sz="1600">
                <a:solidFill>
                  <a:srgbClr val="0432FF"/>
                </a:solidFill>
                <a:latin typeface="Calibri" panose="020F0502020204030204" pitchFamily="34" charset="0"/>
              </a:rPr>
              <a:t>advection</a:t>
            </a:r>
          </a:p>
        </p:txBody>
      </p:sp>
      <p:sp>
        <p:nvSpPr>
          <p:cNvPr id="6" name="Left Brace 5">
            <a:extLst>
              <a:ext uri="{FF2B5EF4-FFF2-40B4-BE49-F238E27FC236}">
                <a16:creationId xmlns:a16="http://schemas.microsoft.com/office/drawing/2014/main" id="{E67AE548-B0A9-43BF-3D0C-715797730055}"/>
              </a:ext>
            </a:extLst>
          </p:cNvPr>
          <p:cNvSpPr>
            <a:spLocks/>
          </p:cNvSpPr>
          <p:nvPr/>
        </p:nvSpPr>
        <p:spPr bwMode="auto">
          <a:xfrm rot="16200000">
            <a:off x="5003532" y="1877718"/>
            <a:ext cx="182563" cy="1001713"/>
          </a:xfrm>
          <a:prstGeom prst="leftBrace">
            <a:avLst>
              <a:gd name="adj1" fmla="val 8357"/>
              <a:gd name="adj2" fmla="val 50000"/>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ea typeface="ヒラギノ角ゴ Pro W3" panose="020B0300000000000000" pitchFamily="34" charset="-128"/>
              </a:defRPr>
            </a:lvl1pPr>
            <a:lvl2pPr marL="742950" indent="-285750">
              <a:spcBef>
                <a:spcPct val="20000"/>
              </a:spcBef>
              <a:buChar char="–"/>
              <a:defRPr sz="2800">
                <a:solidFill>
                  <a:schemeClr val="tx1"/>
                </a:solidFill>
                <a:latin typeface="Arial" panose="020B0604020202020204" pitchFamily="34" charset="0"/>
                <a:ea typeface="ヒラギノ角ゴ Pro W3" panose="020B0300000000000000" pitchFamily="34" charset="-128"/>
              </a:defRPr>
            </a:lvl2pPr>
            <a:lvl3pPr marL="1143000" indent="-228600">
              <a:spcBef>
                <a:spcPct val="20000"/>
              </a:spcBef>
              <a:buChar char="•"/>
              <a:defRPr sz="2400">
                <a:solidFill>
                  <a:schemeClr val="tx1"/>
                </a:solidFill>
                <a:latin typeface="Arial" panose="020B0604020202020204" pitchFamily="34" charset="0"/>
                <a:ea typeface="ヒラギノ角ゴ Pro W3" panose="020B0300000000000000" pitchFamily="34" charset="-128"/>
              </a:defRPr>
            </a:lvl3pPr>
            <a:lvl4pPr marL="1600200" indent="-228600">
              <a:spcBef>
                <a:spcPct val="20000"/>
              </a:spcBef>
              <a:buChar char="–"/>
              <a:defRPr sz="2000">
                <a:solidFill>
                  <a:schemeClr val="tx1"/>
                </a:solidFill>
                <a:latin typeface="Arial" panose="020B0604020202020204" pitchFamily="34" charset="0"/>
                <a:ea typeface="ヒラギノ角ゴ Pro W3" panose="020B0300000000000000" pitchFamily="34" charset="-128"/>
              </a:defRPr>
            </a:lvl4pPr>
            <a:lvl5pPr marL="2057400" indent="-228600">
              <a:spcBef>
                <a:spcPct val="20000"/>
              </a:spcBef>
              <a:buChar char="»"/>
              <a:defRPr sz="20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9pPr>
          </a:lstStyle>
          <a:p>
            <a:pPr>
              <a:spcBef>
                <a:spcPct val="0"/>
              </a:spcBef>
              <a:buFontTx/>
              <a:buNone/>
            </a:pPr>
            <a:endParaRPr lang="en-US" altLang="en-US" sz="2400"/>
          </a:p>
        </p:txBody>
      </p:sp>
      <p:sp>
        <p:nvSpPr>
          <p:cNvPr id="7" name="TextBox 6">
            <a:extLst>
              <a:ext uri="{FF2B5EF4-FFF2-40B4-BE49-F238E27FC236}">
                <a16:creationId xmlns:a16="http://schemas.microsoft.com/office/drawing/2014/main" id="{CF1BC117-E45A-7085-F35D-60458393A1DA}"/>
              </a:ext>
            </a:extLst>
          </p:cNvPr>
          <p:cNvSpPr txBox="1">
            <a:spLocks noChangeArrowheads="1"/>
          </p:cNvSpPr>
          <p:nvPr/>
        </p:nvSpPr>
        <p:spPr bwMode="auto">
          <a:xfrm>
            <a:off x="4593957" y="2442867"/>
            <a:ext cx="10191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ヒラギノ角ゴ Pro W3" panose="020B0300000000000000" pitchFamily="34" charset="-128"/>
              </a:defRPr>
            </a:lvl1pPr>
            <a:lvl2pPr marL="742950" indent="-285750">
              <a:spcBef>
                <a:spcPct val="20000"/>
              </a:spcBef>
              <a:buChar char="–"/>
              <a:defRPr sz="2800">
                <a:solidFill>
                  <a:schemeClr val="tx1"/>
                </a:solidFill>
                <a:latin typeface="Arial" panose="020B0604020202020204" pitchFamily="34" charset="0"/>
                <a:ea typeface="ヒラギノ角ゴ Pro W3" panose="020B0300000000000000" pitchFamily="34" charset="-128"/>
              </a:defRPr>
            </a:lvl2pPr>
            <a:lvl3pPr marL="1143000" indent="-228600">
              <a:spcBef>
                <a:spcPct val="20000"/>
              </a:spcBef>
              <a:buChar char="•"/>
              <a:defRPr sz="2400">
                <a:solidFill>
                  <a:schemeClr val="tx1"/>
                </a:solidFill>
                <a:latin typeface="Arial" panose="020B0604020202020204" pitchFamily="34" charset="0"/>
                <a:ea typeface="ヒラギノ角ゴ Pro W3" panose="020B0300000000000000" pitchFamily="34" charset="-128"/>
              </a:defRPr>
            </a:lvl3pPr>
            <a:lvl4pPr marL="1600200" indent="-228600">
              <a:spcBef>
                <a:spcPct val="20000"/>
              </a:spcBef>
              <a:buChar char="–"/>
              <a:defRPr sz="2000">
                <a:solidFill>
                  <a:schemeClr val="tx1"/>
                </a:solidFill>
                <a:latin typeface="Arial" panose="020B0604020202020204" pitchFamily="34" charset="0"/>
                <a:ea typeface="ヒラギノ角ゴ Pro W3" panose="020B0300000000000000" pitchFamily="34" charset="-128"/>
              </a:defRPr>
            </a:lvl4pPr>
            <a:lvl5pPr marL="2057400" indent="-228600">
              <a:spcBef>
                <a:spcPct val="20000"/>
              </a:spcBef>
              <a:buChar char="»"/>
              <a:defRPr sz="20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9pPr>
          </a:lstStyle>
          <a:p>
            <a:pPr>
              <a:spcBef>
                <a:spcPct val="0"/>
              </a:spcBef>
              <a:buFontTx/>
              <a:buNone/>
            </a:pPr>
            <a:r>
              <a:rPr lang="en-US" altLang="en-US" sz="1600">
                <a:solidFill>
                  <a:srgbClr val="FF0000"/>
                </a:solidFill>
                <a:latin typeface="Calibri" panose="020F0502020204030204" pitchFamily="34" charset="0"/>
              </a:rPr>
              <a:t>coherent</a:t>
            </a:r>
          </a:p>
          <a:p>
            <a:pPr>
              <a:spcBef>
                <a:spcPct val="0"/>
              </a:spcBef>
              <a:buFontTx/>
              <a:buNone/>
            </a:pPr>
            <a:r>
              <a:rPr lang="en-US" altLang="en-US" sz="1600">
                <a:solidFill>
                  <a:srgbClr val="FF0000"/>
                </a:solidFill>
                <a:latin typeface="Calibri" panose="020F0502020204030204" pitchFamily="34" charset="0"/>
              </a:rPr>
              <a:t>evolution </a:t>
            </a:r>
            <a:endParaRPr lang="en-US" altLang="en-US" sz="1600">
              <a:solidFill>
                <a:srgbClr val="FF0000"/>
              </a:solidFill>
              <a:latin typeface="Symbol" pitchFamily="2" charset="2"/>
            </a:endParaRPr>
          </a:p>
        </p:txBody>
      </p:sp>
      <p:sp>
        <p:nvSpPr>
          <p:cNvPr id="9" name="Left Brace 8">
            <a:extLst>
              <a:ext uri="{FF2B5EF4-FFF2-40B4-BE49-F238E27FC236}">
                <a16:creationId xmlns:a16="http://schemas.microsoft.com/office/drawing/2014/main" id="{7B2E1E76-5332-735A-4AB0-1A809DDD6695}"/>
              </a:ext>
            </a:extLst>
          </p:cNvPr>
          <p:cNvSpPr>
            <a:spLocks/>
          </p:cNvSpPr>
          <p:nvPr/>
        </p:nvSpPr>
        <p:spPr bwMode="auto">
          <a:xfrm rot="16200000">
            <a:off x="5940157" y="2125368"/>
            <a:ext cx="155575" cy="492125"/>
          </a:xfrm>
          <a:prstGeom prst="leftBrace">
            <a:avLst>
              <a:gd name="adj1" fmla="val 8318"/>
              <a:gd name="adj2" fmla="val 50000"/>
            </a:avLst>
          </a:prstGeom>
          <a:noFill/>
          <a:ln w="254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ea typeface="ヒラギノ角ゴ Pro W3" panose="020B0300000000000000" pitchFamily="34" charset="-128"/>
              </a:defRPr>
            </a:lvl1pPr>
            <a:lvl2pPr marL="742950" indent="-285750">
              <a:spcBef>
                <a:spcPct val="20000"/>
              </a:spcBef>
              <a:buChar char="–"/>
              <a:defRPr sz="2800">
                <a:solidFill>
                  <a:schemeClr val="tx1"/>
                </a:solidFill>
                <a:latin typeface="Arial" panose="020B0604020202020204" pitchFamily="34" charset="0"/>
                <a:ea typeface="ヒラギノ角ゴ Pro W3" panose="020B0300000000000000" pitchFamily="34" charset="-128"/>
              </a:defRPr>
            </a:lvl2pPr>
            <a:lvl3pPr marL="1143000" indent="-228600">
              <a:spcBef>
                <a:spcPct val="20000"/>
              </a:spcBef>
              <a:buChar char="•"/>
              <a:defRPr sz="2400">
                <a:solidFill>
                  <a:schemeClr val="tx1"/>
                </a:solidFill>
                <a:latin typeface="Arial" panose="020B0604020202020204" pitchFamily="34" charset="0"/>
                <a:ea typeface="ヒラギノ角ゴ Pro W3" panose="020B0300000000000000" pitchFamily="34" charset="-128"/>
              </a:defRPr>
            </a:lvl3pPr>
            <a:lvl4pPr marL="1600200" indent="-228600">
              <a:spcBef>
                <a:spcPct val="20000"/>
              </a:spcBef>
              <a:buChar char="–"/>
              <a:defRPr sz="2000">
                <a:solidFill>
                  <a:schemeClr val="tx1"/>
                </a:solidFill>
                <a:latin typeface="Arial" panose="020B0604020202020204" pitchFamily="34" charset="0"/>
                <a:ea typeface="ヒラギノ角ゴ Pro W3" panose="020B0300000000000000" pitchFamily="34" charset="-128"/>
              </a:defRPr>
            </a:lvl4pPr>
            <a:lvl5pPr marL="2057400" indent="-228600">
              <a:spcBef>
                <a:spcPct val="20000"/>
              </a:spcBef>
              <a:buChar char="»"/>
              <a:defRPr sz="20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9pPr>
          </a:lstStyle>
          <a:p>
            <a:pPr>
              <a:spcBef>
                <a:spcPct val="0"/>
              </a:spcBef>
              <a:buFontTx/>
              <a:buNone/>
            </a:pPr>
            <a:endParaRPr lang="en-US" altLang="en-US" sz="2400"/>
          </a:p>
        </p:txBody>
      </p:sp>
      <p:sp>
        <p:nvSpPr>
          <p:cNvPr id="10" name="TextBox 9">
            <a:extLst>
              <a:ext uri="{FF2B5EF4-FFF2-40B4-BE49-F238E27FC236}">
                <a16:creationId xmlns:a16="http://schemas.microsoft.com/office/drawing/2014/main" id="{FF7EFD28-BDE7-E5A0-D4F1-00606C6BADAD}"/>
              </a:ext>
            </a:extLst>
          </p:cNvPr>
          <p:cNvSpPr txBox="1">
            <a:spLocks noChangeArrowheads="1"/>
          </p:cNvSpPr>
          <p:nvPr/>
        </p:nvSpPr>
        <p:spPr bwMode="auto">
          <a:xfrm>
            <a:off x="5594081" y="2469856"/>
            <a:ext cx="9398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ヒラギノ角ゴ Pro W3" panose="020B0300000000000000" pitchFamily="34" charset="-128"/>
              </a:defRPr>
            </a:lvl1pPr>
            <a:lvl2pPr marL="742950" indent="-285750">
              <a:spcBef>
                <a:spcPct val="20000"/>
              </a:spcBef>
              <a:buChar char="–"/>
              <a:defRPr sz="2800">
                <a:solidFill>
                  <a:schemeClr val="tx1"/>
                </a:solidFill>
                <a:latin typeface="Arial" panose="020B0604020202020204" pitchFamily="34" charset="0"/>
                <a:ea typeface="ヒラギノ角ゴ Pro W3" panose="020B0300000000000000" pitchFamily="34" charset="-128"/>
              </a:defRPr>
            </a:lvl2pPr>
            <a:lvl3pPr marL="1143000" indent="-228600">
              <a:spcBef>
                <a:spcPct val="20000"/>
              </a:spcBef>
              <a:buChar char="•"/>
              <a:defRPr sz="2400">
                <a:solidFill>
                  <a:schemeClr val="tx1"/>
                </a:solidFill>
                <a:latin typeface="Arial" panose="020B0604020202020204" pitchFamily="34" charset="0"/>
                <a:ea typeface="ヒラギノ角ゴ Pro W3" panose="020B0300000000000000" pitchFamily="34" charset="-128"/>
              </a:defRPr>
            </a:lvl3pPr>
            <a:lvl4pPr marL="1600200" indent="-228600">
              <a:spcBef>
                <a:spcPct val="20000"/>
              </a:spcBef>
              <a:buChar char="–"/>
              <a:defRPr sz="2000">
                <a:solidFill>
                  <a:schemeClr val="tx1"/>
                </a:solidFill>
                <a:latin typeface="Arial" panose="020B0604020202020204" pitchFamily="34" charset="0"/>
                <a:ea typeface="ヒラギノ角ゴ Pro W3" panose="020B0300000000000000" pitchFamily="34" charset="-128"/>
              </a:defRPr>
            </a:lvl4pPr>
            <a:lvl5pPr marL="2057400" indent="-228600">
              <a:spcBef>
                <a:spcPct val="20000"/>
              </a:spcBef>
              <a:buChar char="»"/>
              <a:defRPr sz="20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9pPr>
          </a:lstStyle>
          <a:p>
            <a:pPr>
              <a:spcBef>
                <a:spcPct val="0"/>
              </a:spcBef>
              <a:buFontTx/>
              <a:buNone/>
            </a:pPr>
            <a:r>
              <a:rPr lang="en-US" altLang="en-US" sz="1600">
                <a:solidFill>
                  <a:srgbClr val="00B050"/>
                </a:solidFill>
                <a:latin typeface="Calibri" panose="020F0502020204030204" pitchFamily="34" charset="0"/>
              </a:rPr>
              <a:t>collisions</a:t>
            </a:r>
          </a:p>
        </p:txBody>
      </p:sp>
      <p:pic>
        <p:nvPicPr>
          <p:cNvPr id="30728" name="Picture 1">
            <a:extLst>
              <a:ext uri="{FF2B5EF4-FFF2-40B4-BE49-F238E27FC236}">
                <a16:creationId xmlns:a16="http://schemas.microsoft.com/office/drawing/2014/main" id="{994180C3-94BD-5FB4-73CE-42125E62B2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045" y="1060155"/>
            <a:ext cx="7896225"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B367EF8F-E4C2-20FF-C749-A31F8F0660AB}"/>
              </a:ext>
            </a:extLst>
          </p:cNvPr>
          <p:cNvSpPr txBox="1"/>
          <p:nvPr/>
        </p:nvSpPr>
        <p:spPr>
          <a:xfrm>
            <a:off x="9194152" y="1516919"/>
            <a:ext cx="2997848" cy="2308324"/>
          </a:xfrm>
          <a:prstGeom prst="rect">
            <a:avLst/>
          </a:prstGeom>
          <a:noFill/>
        </p:spPr>
        <p:txBody>
          <a:bodyPr wrap="square" rtlCol="0">
            <a:spAutoFit/>
          </a:bodyPr>
          <a:lstStyle/>
          <a:p>
            <a:r>
              <a:rPr lang="en-US" dirty="0">
                <a:solidFill>
                  <a:srgbClr val="FF0000"/>
                </a:solidFill>
              </a:rPr>
              <a:t>Coupling evolution of </a:t>
            </a:r>
          </a:p>
          <a:p>
            <a:r>
              <a:rPr lang="en-US" dirty="0">
                <a:solidFill>
                  <a:srgbClr val="FF0000"/>
                </a:solidFill>
              </a:rPr>
              <a:t>these equations via quantum computer  with hydrodynamics, EOS, etc. evolved on a classical computer presents an opportunity for incremental adoption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029C1CD-F04A-FFD1-B6CF-76803770C0E2}"/>
              </a:ext>
            </a:extLst>
          </p:cNvPr>
          <p:cNvSpPr txBox="1"/>
          <p:nvPr/>
        </p:nvSpPr>
        <p:spPr>
          <a:xfrm>
            <a:off x="604434" y="255208"/>
            <a:ext cx="10983132" cy="6124754"/>
          </a:xfrm>
          <a:prstGeom prst="rect">
            <a:avLst/>
          </a:prstGeom>
          <a:noFill/>
        </p:spPr>
        <p:txBody>
          <a:bodyPr wrap="square">
            <a:spAutoFit/>
          </a:bodyPr>
          <a:lstStyle/>
          <a:p>
            <a:pPr marL="0" marR="0" algn="l">
              <a:spcBef>
                <a:spcPts val="0"/>
              </a:spcBef>
              <a:spcAft>
                <a:spcPts val="0"/>
              </a:spcAft>
            </a:pPr>
            <a:r>
              <a:rPr lang="en-US" sz="2800" b="0" i="0" u="none" strike="noStrike" dirty="0">
                <a:solidFill>
                  <a:srgbClr val="FF0000"/>
                </a:solidFill>
                <a:effectLst/>
                <a:latin typeface="Arial" panose="020B0604020202020204" pitchFamily="34" charset="0"/>
              </a:rPr>
              <a:t>Recommendation: </a:t>
            </a:r>
            <a:endParaRPr lang="en-US" sz="2800" b="0" i="0" u="none" strike="noStrike" dirty="0">
              <a:solidFill>
                <a:srgbClr val="000000"/>
              </a:solidFill>
              <a:effectLst/>
              <a:latin typeface="Calibri" panose="020F0502020204030204" pitchFamily="34" charset="0"/>
            </a:endParaRPr>
          </a:p>
          <a:p>
            <a:pPr marL="0" marR="0" algn="l">
              <a:spcBef>
                <a:spcPts val="0"/>
              </a:spcBef>
              <a:spcAft>
                <a:spcPts val="0"/>
              </a:spcAft>
            </a:pPr>
            <a:r>
              <a:rPr lang="en-US" sz="2800" b="0" i="0" u="none" strike="noStrike" dirty="0">
                <a:solidFill>
                  <a:srgbClr val="000000"/>
                </a:solidFill>
                <a:effectLst/>
                <a:latin typeface="Calibri" panose="020F0502020204030204" pitchFamily="34" charset="0"/>
              </a:rPr>
              <a:t> </a:t>
            </a:r>
          </a:p>
          <a:p>
            <a:pPr marL="0" marR="0" algn="l">
              <a:spcBef>
                <a:spcPts val="0"/>
              </a:spcBef>
              <a:spcAft>
                <a:spcPts val="0"/>
              </a:spcAft>
            </a:pPr>
            <a:r>
              <a:rPr lang="en-US" sz="2800" b="0" i="0" u="none" strike="noStrike" dirty="0">
                <a:solidFill>
                  <a:srgbClr val="FF0000"/>
                </a:solidFill>
                <a:effectLst/>
                <a:latin typeface="Arial" panose="020B0604020202020204" pitchFamily="34" charset="0"/>
              </a:rPr>
              <a:t>To facilitate discoveries in nuclear physics and </a:t>
            </a:r>
            <a:r>
              <a:rPr lang="en-US" sz="2800" b="1" i="0" u="sng" strike="noStrike" dirty="0">
                <a:solidFill>
                  <a:srgbClr val="FFC000"/>
                </a:solidFill>
                <a:effectLst/>
                <a:latin typeface="Arial" panose="020B0604020202020204" pitchFamily="34" charset="0"/>
              </a:rPr>
              <a:t>capitalize on previous progress</a:t>
            </a:r>
            <a:r>
              <a:rPr lang="en-US" sz="2800" b="0" i="0" u="none" strike="noStrike" dirty="0">
                <a:solidFill>
                  <a:srgbClr val="FF0000"/>
                </a:solidFill>
                <a:effectLst/>
                <a:latin typeface="Arial" panose="020B0604020202020204" pitchFamily="34" charset="0"/>
              </a:rPr>
              <a:t>, increased investments in computational nuclear physics should be made by DOE and NSF, through a targeted program</a:t>
            </a:r>
            <a:r>
              <a:rPr lang="en-US" sz="2800" dirty="0">
                <a:solidFill>
                  <a:srgbClr val="FF0000"/>
                </a:solidFill>
                <a:latin typeface="Arial" panose="020B0604020202020204" pitchFamily="34" charset="0"/>
              </a:rPr>
              <a:t>.</a:t>
            </a:r>
            <a:endParaRPr lang="en-US" sz="2800" dirty="0">
              <a:solidFill>
                <a:srgbClr val="000000"/>
              </a:solidFill>
              <a:latin typeface="Calibri" panose="020F0502020204030204" pitchFamily="34" charset="0"/>
            </a:endParaRPr>
          </a:p>
          <a:p>
            <a:pPr marL="0" marR="0" algn="l">
              <a:spcBef>
                <a:spcPts val="0"/>
              </a:spcBef>
              <a:spcAft>
                <a:spcPts val="0"/>
              </a:spcAft>
            </a:pPr>
            <a:endParaRPr lang="en-US" sz="2800" b="0" i="0" u="none" strike="noStrike" dirty="0">
              <a:solidFill>
                <a:srgbClr val="000000"/>
              </a:solidFill>
              <a:effectLst/>
              <a:latin typeface="Calibri" panose="020F0502020204030204" pitchFamily="34" charset="0"/>
            </a:endParaRPr>
          </a:p>
          <a:p>
            <a:pPr marL="0" marR="0" algn="l">
              <a:spcBef>
                <a:spcPts val="0"/>
              </a:spcBef>
              <a:spcAft>
                <a:spcPts val="0"/>
              </a:spcAft>
            </a:pPr>
            <a:r>
              <a:rPr lang="en-US" sz="2800" dirty="0">
                <a:solidFill>
                  <a:srgbClr val="000000"/>
                </a:solidFill>
                <a:latin typeface="Calibri" panose="020F0502020204030204" pitchFamily="34" charset="0"/>
              </a:rPr>
              <a:t>Much of the success of nuclear astrophysics in obtaining consistent and large computing allocations is predicated on our ability to effectively exploit the machines for impactful science. Substantial investments have been made in several uniquely capable codes over the past decade or so. </a:t>
            </a:r>
            <a:r>
              <a:rPr lang="en-US" sz="2800" dirty="0">
                <a:solidFill>
                  <a:srgbClr val="FF0000"/>
                </a:solidFill>
                <a:latin typeface="Calibri" panose="020F0502020204030204" pitchFamily="34" charset="0"/>
              </a:rPr>
              <a:t>For many of these efforts, major sources of support (often ASCR) are ending, without the possibility of renewal. </a:t>
            </a:r>
            <a:r>
              <a:rPr lang="en-US" sz="2800" b="0" i="0" u="none" strike="noStrike" dirty="0">
                <a:solidFill>
                  <a:srgbClr val="FF0000"/>
                </a:solidFill>
                <a:effectLst/>
                <a:latin typeface="Calibri" panose="020F0502020204030204" pitchFamily="34" charset="0"/>
              </a:rPr>
              <a:t> </a:t>
            </a:r>
          </a:p>
          <a:p>
            <a:pPr marL="0" marR="0" algn="l">
              <a:spcBef>
                <a:spcPts val="0"/>
              </a:spcBef>
              <a:spcAft>
                <a:spcPts val="1200"/>
              </a:spcAft>
            </a:pPr>
            <a:r>
              <a:rPr lang="en-US" sz="2800" b="0" i="0" u="none" strike="noStrike" dirty="0">
                <a:solidFill>
                  <a:srgbClr val="000000"/>
                </a:solidFill>
                <a:effectLst/>
                <a:latin typeface="Calibri" panose="020F0502020204030204" pitchFamily="34" charset="0"/>
              </a:rPr>
              <a:t> </a:t>
            </a:r>
          </a:p>
        </p:txBody>
      </p:sp>
    </p:spTree>
    <p:extLst>
      <p:ext uri="{BB962C8B-B14F-4D97-AF65-F5344CB8AC3E}">
        <p14:creationId xmlns:p14="http://schemas.microsoft.com/office/powerpoint/2010/main" val="3086644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Box 1">
            <a:extLst>
              <a:ext uri="{FF2B5EF4-FFF2-40B4-BE49-F238E27FC236}">
                <a16:creationId xmlns:a16="http://schemas.microsoft.com/office/drawing/2014/main" id="{CF6D28B9-FB01-C937-094E-66BFDCABACBF}"/>
              </a:ext>
            </a:extLst>
          </p:cNvPr>
          <p:cNvSpPr txBox="1">
            <a:spLocks noChangeArrowheads="1"/>
          </p:cNvSpPr>
          <p:nvPr/>
        </p:nvSpPr>
        <p:spPr bwMode="auto">
          <a:xfrm>
            <a:off x="1600200" y="1"/>
            <a:ext cx="8712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ヒラギノ角ゴ Pro W3" panose="020B0300000000000000" pitchFamily="34" charset="-128"/>
              </a:defRPr>
            </a:lvl1pPr>
            <a:lvl2pPr marL="742950" indent="-285750">
              <a:spcBef>
                <a:spcPct val="20000"/>
              </a:spcBef>
              <a:buChar char="–"/>
              <a:defRPr sz="2800">
                <a:solidFill>
                  <a:schemeClr val="tx1"/>
                </a:solidFill>
                <a:latin typeface="Arial" panose="020B0604020202020204" pitchFamily="34" charset="0"/>
                <a:ea typeface="ヒラギノ角ゴ Pro W3" panose="020B0300000000000000" pitchFamily="34" charset="-128"/>
              </a:defRPr>
            </a:lvl2pPr>
            <a:lvl3pPr marL="1143000" indent="-228600">
              <a:spcBef>
                <a:spcPct val="20000"/>
              </a:spcBef>
              <a:buChar char="•"/>
              <a:defRPr sz="2400">
                <a:solidFill>
                  <a:schemeClr val="tx1"/>
                </a:solidFill>
                <a:latin typeface="Arial" panose="020B0604020202020204" pitchFamily="34" charset="0"/>
                <a:ea typeface="ヒラギノ角ゴ Pro W3" panose="020B0300000000000000" pitchFamily="34" charset="-128"/>
              </a:defRPr>
            </a:lvl3pPr>
            <a:lvl4pPr marL="1600200" indent="-228600">
              <a:spcBef>
                <a:spcPct val="20000"/>
              </a:spcBef>
              <a:buChar char="–"/>
              <a:defRPr sz="2000">
                <a:solidFill>
                  <a:schemeClr val="tx1"/>
                </a:solidFill>
                <a:latin typeface="Arial" panose="020B0604020202020204" pitchFamily="34" charset="0"/>
                <a:ea typeface="ヒラギノ角ゴ Pro W3" panose="020B0300000000000000" pitchFamily="34" charset="-128"/>
              </a:defRPr>
            </a:lvl4pPr>
            <a:lvl5pPr marL="2057400" indent="-228600">
              <a:spcBef>
                <a:spcPct val="20000"/>
              </a:spcBef>
              <a:buChar char="»"/>
              <a:defRPr sz="20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9pPr>
          </a:lstStyle>
          <a:p>
            <a:pPr>
              <a:spcBef>
                <a:spcPct val="0"/>
              </a:spcBef>
              <a:buFontTx/>
              <a:buNone/>
            </a:pPr>
            <a:r>
              <a:rPr lang="en-US" altLang="en-US" sz="2400">
                <a:latin typeface="Calibri" panose="020F0502020204030204" pitchFamily="34" charset="0"/>
              </a:rPr>
              <a:t>(some) </a:t>
            </a:r>
            <a:r>
              <a:rPr lang="en-US" altLang="en-US" sz="2400" b="1">
                <a:latin typeface="Calibri" panose="020F0502020204030204" pitchFamily="34" charset="0"/>
              </a:rPr>
              <a:t>computational tools of compact object nuclear astrophysics</a:t>
            </a:r>
          </a:p>
        </p:txBody>
      </p:sp>
      <p:pic>
        <p:nvPicPr>
          <p:cNvPr id="17410" name="Picture 2">
            <a:extLst>
              <a:ext uri="{FF2B5EF4-FFF2-40B4-BE49-F238E27FC236}">
                <a16:creationId xmlns:a16="http://schemas.microsoft.com/office/drawing/2014/main" id="{FFE880C1-8787-AA81-207F-926C29D7B7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484188"/>
            <a:ext cx="3962400" cy="626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3">
            <a:extLst>
              <a:ext uri="{FF2B5EF4-FFF2-40B4-BE49-F238E27FC236}">
                <a16:creationId xmlns:a16="http://schemas.microsoft.com/office/drawing/2014/main" id="{67B32CA2-A389-5225-B46C-4976A21297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6639" y="461963"/>
            <a:ext cx="4098925" cy="626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06E9F826-9618-2C05-EBA1-5F00BCAD11D7}"/>
              </a:ext>
            </a:extLst>
          </p:cNvPr>
          <p:cNvSpPr txBox="1"/>
          <p:nvPr/>
        </p:nvSpPr>
        <p:spPr>
          <a:xfrm>
            <a:off x="325464" y="1053885"/>
            <a:ext cx="575992" cy="400110"/>
          </a:xfrm>
          <a:prstGeom prst="rect">
            <a:avLst/>
          </a:prstGeom>
          <a:noFill/>
        </p:spPr>
        <p:txBody>
          <a:bodyPr wrap="none" rtlCol="0">
            <a:spAutoFit/>
          </a:bodyPr>
          <a:lstStyle/>
          <a:p>
            <a:r>
              <a:rPr lang="en-US" sz="2000" dirty="0">
                <a:solidFill>
                  <a:schemeClr val="accent2"/>
                </a:solidFill>
              </a:rPr>
              <a:t>ECP</a:t>
            </a:r>
          </a:p>
        </p:txBody>
      </p:sp>
      <p:sp>
        <p:nvSpPr>
          <p:cNvPr id="3" name="TextBox 2">
            <a:extLst>
              <a:ext uri="{FF2B5EF4-FFF2-40B4-BE49-F238E27FC236}">
                <a16:creationId xmlns:a16="http://schemas.microsoft.com/office/drawing/2014/main" id="{342B0A67-7CB6-4A69-6987-60880D741EC8}"/>
              </a:ext>
            </a:extLst>
          </p:cNvPr>
          <p:cNvSpPr txBox="1"/>
          <p:nvPr/>
        </p:nvSpPr>
        <p:spPr>
          <a:xfrm>
            <a:off x="325464" y="2775510"/>
            <a:ext cx="908390" cy="400110"/>
          </a:xfrm>
          <a:prstGeom prst="rect">
            <a:avLst/>
          </a:prstGeom>
          <a:noFill/>
        </p:spPr>
        <p:txBody>
          <a:bodyPr wrap="none" rtlCol="0">
            <a:spAutoFit/>
          </a:bodyPr>
          <a:lstStyle/>
          <a:p>
            <a:r>
              <a:rPr lang="en-US" sz="2000" dirty="0" err="1">
                <a:solidFill>
                  <a:schemeClr val="accent2"/>
                </a:solidFill>
              </a:rPr>
              <a:t>SciDAC</a:t>
            </a:r>
            <a:endParaRPr lang="en-US" sz="2000" dirty="0">
              <a:solidFill>
                <a:schemeClr val="accent2"/>
              </a:solidFill>
            </a:endParaRPr>
          </a:p>
        </p:txBody>
      </p:sp>
      <p:sp>
        <p:nvSpPr>
          <p:cNvPr id="4" name="TextBox 3">
            <a:extLst>
              <a:ext uri="{FF2B5EF4-FFF2-40B4-BE49-F238E27FC236}">
                <a16:creationId xmlns:a16="http://schemas.microsoft.com/office/drawing/2014/main" id="{8333C4FB-D0C2-E798-6033-0C49511808E2}"/>
              </a:ext>
            </a:extLst>
          </p:cNvPr>
          <p:cNvSpPr txBox="1"/>
          <p:nvPr/>
        </p:nvSpPr>
        <p:spPr>
          <a:xfrm>
            <a:off x="325464" y="4835471"/>
            <a:ext cx="908390" cy="400110"/>
          </a:xfrm>
          <a:prstGeom prst="rect">
            <a:avLst/>
          </a:prstGeom>
          <a:noFill/>
        </p:spPr>
        <p:txBody>
          <a:bodyPr wrap="none" rtlCol="0">
            <a:spAutoFit/>
          </a:bodyPr>
          <a:lstStyle/>
          <a:p>
            <a:r>
              <a:rPr lang="en-US" sz="2000" dirty="0" err="1">
                <a:solidFill>
                  <a:schemeClr val="accent2"/>
                </a:solidFill>
              </a:rPr>
              <a:t>SciDAC</a:t>
            </a:r>
            <a:endParaRPr lang="en-US" sz="2000" dirty="0">
              <a:solidFill>
                <a:schemeClr val="accent2"/>
              </a:solidFill>
            </a:endParaRPr>
          </a:p>
        </p:txBody>
      </p:sp>
      <p:sp>
        <p:nvSpPr>
          <p:cNvPr id="5" name="TextBox 4">
            <a:extLst>
              <a:ext uri="{FF2B5EF4-FFF2-40B4-BE49-F238E27FC236}">
                <a16:creationId xmlns:a16="http://schemas.microsoft.com/office/drawing/2014/main" id="{FDE70091-0484-A3CE-302A-E32FF5012BC7}"/>
              </a:ext>
            </a:extLst>
          </p:cNvPr>
          <p:cNvSpPr txBox="1"/>
          <p:nvPr/>
        </p:nvSpPr>
        <p:spPr>
          <a:xfrm>
            <a:off x="325464" y="6347095"/>
            <a:ext cx="575992" cy="400110"/>
          </a:xfrm>
          <a:prstGeom prst="rect">
            <a:avLst/>
          </a:prstGeom>
          <a:noFill/>
        </p:spPr>
        <p:txBody>
          <a:bodyPr wrap="none" rtlCol="0">
            <a:spAutoFit/>
          </a:bodyPr>
          <a:lstStyle/>
          <a:p>
            <a:r>
              <a:rPr lang="en-US" sz="2000" dirty="0">
                <a:solidFill>
                  <a:schemeClr val="accent2"/>
                </a:solidFill>
              </a:rPr>
              <a:t>ECP</a:t>
            </a:r>
          </a:p>
        </p:txBody>
      </p:sp>
      <p:sp>
        <p:nvSpPr>
          <p:cNvPr id="6" name="TextBox 5">
            <a:extLst>
              <a:ext uri="{FF2B5EF4-FFF2-40B4-BE49-F238E27FC236}">
                <a16:creationId xmlns:a16="http://schemas.microsoft.com/office/drawing/2014/main" id="{42CD5734-CC44-BF26-0F87-E8F5F2F36FC6}"/>
              </a:ext>
            </a:extLst>
          </p:cNvPr>
          <p:cNvSpPr txBox="1"/>
          <p:nvPr/>
        </p:nvSpPr>
        <p:spPr>
          <a:xfrm>
            <a:off x="10430359" y="2960176"/>
            <a:ext cx="1771639" cy="400110"/>
          </a:xfrm>
          <a:prstGeom prst="rect">
            <a:avLst/>
          </a:prstGeom>
          <a:noFill/>
        </p:spPr>
        <p:txBody>
          <a:bodyPr wrap="none" rtlCol="0">
            <a:spAutoFit/>
          </a:bodyPr>
          <a:lstStyle/>
          <a:p>
            <a:r>
              <a:rPr lang="en-US" sz="2000" dirty="0">
                <a:solidFill>
                  <a:schemeClr val="accent2"/>
                </a:solidFill>
              </a:rPr>
              <a:t>ASCR facility ES</a:t>
            </a:r>
          </a:p>
        </p:txBody>
      </p:sp>
      <p:sp>
        <p:nvSpPr>
          <p:cNvPr id="7" name="TextBox 6">
            <a:extLst>
              <a:ext uri="{FF2B5EF4-FFF2-40B4-BE49-F238E27FC236}">
                <a16:creationId xmlns:a16="http://schemas.microsoft.com/office/drawing/2014/main" id="{CA2FB782-9A7C-F1BB-A5A1-6DDB3A89E998}"/>
              </a:ext>
            </a:extLst>
          </p:cNvPr>
          <p:cNvSpPr txBox="1"/>
          <p:nvPr/>
        </p:nvSpPr>
        <p:spPr>
          <a:xfrm>
            <a:off x="10647336" y="5920353"/>
            <a:ext cx="575992" cy="400110"/>
          </a:xfrm>
          <a:prstGeom prst="rect">
            <a:avLst/>
          </a:prstGeom>
          <a:noFill/>
        </p:spPr>
        <p:txBody>
          <a:bodyPr wrap="none" rtlCol="0">
            <a:spAutoFit/>
          </a:bodyPr>
          <a:lstStyle/>
          <a:p>
            <a:r>
              <a:rPr lang="en-US" sz="2000" dirty="0">
                <a:solidFill>
                  <a:schemeClr val="accent2"/>
                </a:solidFill>
              </a:rPr>
              <a:t>ECP</a:t>
            </a:r>
          </a:p>
        </p:txBody>
      </p:sp>
      <p:sp>
        <p:nvSpPr>
          <p:cNvPr id="8" name="TextBox 7">
            <a:extLst>
              <a:ext uri="{FF2B5EF4-FFF2-40B4-BE49-F238E27FC236}">
                <a16:creationId xmlns:a16="http://schemas.microsoft.com/office/drawing/2014/main" id="{4BC8AADD-BBF9-3893-DA7B-FCA6FB07CDD4}"/>
              </a:ext>
            </a:extLst>
          </p:cNvPr>
          <p:cNvSpPr txBox="1"/>
          <p:nvPr/>
        </p:nvSpPr>
        <p:spPr>
          <a:xfrm>
            <a:off x="10430359" y="592220"/>
            <a:ext cx="1463352" cy="1323439"/>
          </a:xfrm>
          <a:prstGeom prst="rect">
            <a:avLst/>
          </a:prstGeom>
          <a:noFill/>
        </p:spPr>
        <p:txBody>
          <a:bodyPr wrap="square" rtlCol="0">
            <a:spAutoFit/>
          </a:bodyPr>
          <a:lstStyle/>
          <a:p>
            <a:r>
              <a:rPr lang="en-US" sz="2000" dirty="0">
                <a:solidFill>
                  <a:schemeClr val="accent2"/>
                </a:solidFill>
              </a:rPr>
              <a:t>Backed by multiple</a:t>
            </a:r>
          </a:p>
          <a:p>
            <a:r>
              <a:rPr lang="en-US" sz="2000" dirty="0">
                <a:solidFill>
                  <a:schemeClr val="accent2"/>
                </a:solidFill>
              </a:rPr>
              <a:t>INCITE awards </a:t>
            </a:r>
          </a:p>
        </p:txBody>
      </p:sp>
    </p:spTree>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1233</TotalTime>
  <Words>811</Words>
  <Application>Microsoft Macintosh PowerPoint</Application>
  <PresentationFormat>Widescreen</PresentationFormat>
  <Paragraphs>97</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CMBX10</vt:lpstr>
      <vt:lpstr>Symbol</vt:lpstr>
      <vt:lpstr>Office Theme</vt:lpstr>
      <vt:lpstr>Nuclear astrophysics in the coming decade</vt:lpstr>
      <vt:lpstr>Some major directions</vt:lpstr>
      <vt:lpstr>PowerPoint Presentation</vt:lpstr>
      <vt:lpstr>PowerPoint Presentation</vt:lpstr>
      <vt:lpstr>Nucleosynthesis </vt:lpstr>
      <vt:lpstr>Accessing all of the QCD phase diagram</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Nuclear astrophysics in the coming decade</dc:title>
  <dc:creator>Messer II, Bronson</dc:creator>
  <cp:lastModifiedBy>Messer II, Bronson</cp:lastModifiedBy>
  <cp:revision>9</cp:revision>
  <dcterms:created xsi:type="dcterms:W3CDTF">2022-09-06T17:36:16Z</dcterms:created>
  <dcterms:modified xsi:type="dcterms:W3CDTF">2022-09-07T14:09:25Z</dcterms:modified>
</cp:coreProperties>
</file>