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
<Relationships xmlns="http://schemas.openxmlformats.org/package/2006/relationships"><Relationship Id="rId1" Type="http://schemas.openxmlformats.org/package/2006/relationships/metadata/core-properties" Target="docProps/core.xml"></Relationship><Relationship Id="rId2" Type="http://schemas.openxmlformats.org/officeDocument/2006/relationships/extended-properties" Target="docProps/app.xml"></Relationship><Relationship Id="rId3" Type="http://schemas.openxmlformats.org/officeDocument/2006/relationships/officeDocument" Target="ppt/presentation.xml"></Relationship><Relationship Id="rId4" Type="http://www.infraware.co.kr/2012/infrawarePen" Target="docProps/infrawarePen.xml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59875" cy="6870065"/>
  <p:notesSz cx="6858000" cy="9144000"/>
  <p:defaultTextStyle>
    <a:defPPr>
      <a:defRPr lang="ko-KR"/>
    </a:defPPr>
    <a:lvl1pPr algn="l" marL="0" indent="0" defTabSz="914400">
      <a:buNone/>
      <a:defRPr lang="ko-KR" smtClean="0" sz="1800" baseline="0">
        <a:solidFill>
          <a:srgbClr val="000000"/>
        </a:solidFill>
        <a:latin typeface="굴림"/>
        <a:ea typeface="굴림"/>
      </a:defRPr>
    </a:lvl1pPr>
    <a:lvl2pPr lvl="1" marL="457200" indent="0" defTabSz="914400">
      <a:defRPr lang="ko-KR" smtClean="0"/>
    </a:lvl2pPr>
    <a:lvl3pPr lvl="2" marL="914400" indent="0" defTabSz="914400">
      <a:defRPr lang="ko-KR" smtClean="0"/>
    </a:lvl3pPr>
    <a:lvl4pPr lvl="3" marL="1371600" indent="0" defTabSz="914400">
      <a:defRPr lang="ko-KR" smtClean="0"/>
    </a:lvl4pPr>
    <a:lvl5pPr lvl="4" marL="1828800" indent="0" defTabSz="914400">
      <a:defRPr lang="ko-KR" smtClean="0"/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slideMaster" Target="slideMasters/slideMaster1.xml"></Relationship><Relationship Id="rId2" Type="http://schemas.openxmlformats.org/officeDocument/2006/relationships/theme" Target="theme/theme1.xml"></Relationship><Relationship Id="rId3" Type="http://schemas.openxmlformats.org/officeDocument/2006/relationships/presProps" Target="presProps.xml"></Relationship><Relationship Id="rId4" Type="http://schemas.openxmlformats.org/officeDocument/2006/relationships/viewProps" Target="viewProps.xml"></Relationship><Relationship Id="rId5" Type="http://schemas.openxmlformats.org/officeDocument/2006/relationships/tableStyles" Target="tableStyles.xml"></Relationship><Relationship Id="rId6" Type="http://schemas.openxmlformats.org/officeDocument/2006/relationships/slide" Target="slides/slide1.xml"></Relationship><Relationship Id="rId7" Type="http://schemas.openxmlformats.org/officeDocument/2006/relationships/slide" Target="slides/slide2.xml"></Relationship><Relationship Id="rId8" Type="http://schemas.openxmlformats.org/officeDocument/2006/relationships/slide" Target="slides/slide3.xml"></Relationship><Relationship Id="rId9" Type="http://schemas.openxmlformats.org/officeDocument/2006/relationships/slide" Target="slides/slide4.xml"></Relationship><Relationship Id="rId10" Type="http://schemas.openxmlformats.org/officeDocument/2006/relationships/slide" Target="slides/slide5.xml"></Relationship><Relationship Id="rId11" Type="http://schemas.openxmlformats.org/officeDocument/2006/relationships/slide" Target="slides/slide6.xml"></Relationship><Relationship Id="rId12" Type="http://schemas.openxmlformats.org/officeDocument/2006/relationships/slide" Target="slides/slide7.xml"></Relationship><Relationship Id="rId13" Type="http://schemas.openxmlformats.org/officeDocument/2006/relationships/slide" Target="slides/slide8.xml"></Relationship><Relationship Id="rId14" Type="http://schemas.openxmlformats.org/officeDocument/2006/relationships/slide" Target="slides/slide9.xml"></Relationship></Relationships>
</file>

<file path=ppt/slideLayouts/_rels/slideLayout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0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2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3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4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5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6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7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8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9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marL="0" indent="0">
              <a:buNone/>
              <a:defRPr>
                <a:solidFill>
                  <a:srgbClr val="000000"/>
                </a:solidFill>
              </a:defRPr>
            </a:lvl1pPr>
            <a:lvl2pPr algn="ctr" marL="457200" indent="0">
              <a:buNone/>
              <a:defRPr>
                <a:solidFill>
                  <a:srgbClr val="000000"/>
                </a:solidFill>
              </a:defRPr>
            </a:lvl2pPr>
            <a:lvl3pPr algn="ctr" marL="914400" indent="0">
              <a:buNone/>
              <a:defRPr>
                <a:solidFill>
                  <a:srgbClr val="000000"/>
                </a:solidFill>
              </a:defRPr>
            </a:lvl3pPr>
            <a:lvl4pPr algn="ctr" marL="1371600" indent="0">
              <a:buNone/>
              <a:defRPr>
                <a:solidFill>
                  <a:srgbClr val="000000"/>
                </a:solidFill>
              </a:defRPr>
            </a:lvl4pPr>
            <a:lvl5pPr algn="ctr" marL="1828800" indent="0">
              <a:buNone/>
              <a:defRPr>
                <a:solidFill>
                  <a:srgbClr val="000000"/>
                </a:solidFill>
              </a:defRPr>
            </a:lvl5pPr>
            <a:lvl6pPr algn="ctr" marL="2286000" indent="0">
              <a:buNone/>
              <a:defRPr>
                <a:solidFill>
                  <a:srgbClr val="000000"/>
                </a:solidFill>
              </a:defRPr>
            </a:lvl6pPr>
            <a:lvl7pPr algn="ctr" marL="2743200" indent="0">
              <a:buNone/>
              <a:defRPr>
                <a:solidFill>
                  <a:srgbClr val="000000"/>
                </a:solidFill>
              </a:defRPr>
            </a:lvl7pPr>
            <a:lvl8pPr algn="ctr" marL="3200400" indent="0">
              <a:buNone/>
              <a:defRPr>
                <a:solidFill>
                  <a:srgbClr val="000000"/>
                </a:solidFill>
              </a:defRPr>
            </a:lvl8pPr>
            <a:lvl9pPr algn="ctr" marL="3657600" indent="0">
              <a:buNone/>
              <a:defRPr>
                <a:solidFill>
                  <a:srgbClr val="000000"/>
                </a:solidFill>
              </a:defRPr>
            </a:lvl9pPr>
          </a:lstStyle>
          <a:p>
            <a:r>
              <a:rPr lang="ko-KR" altLang="en-US" dirty="0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1"/>
          <p:cNvSpPr>
            <a:spLocks noGrp="1"/>
          </p:cNvSpPr>
          <p:nvPr>
            <p:ph type="title" orient="vert" idx="0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buNone/>
              <a:defRPr sz="4000" b="1" cap="all"/>
            </a:lvl1pPr>
          </a:lstStyle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rgbClr val="000000"/>
                </a:solidFill>
              </a:defRPr>
            </a:lvl2pPr>
            <a:lvl3pPr marL="914400" indent="0"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buNone/>
              <a:defRPr sz="1400">
                <a:solidFill>
                  <a:srgbClr val="000000"/>
                </a:solidFill>
              </a:defRPr>
            </a:lvl4pPr>
            <a:lvl5pPr marL="1828800" indent="0">
              <a:buNone/>
              <a:defRPr sz="1400">
                <a:solidFill>
                  <a:srgbClr val="000000"/>
                </a:solidFill>
              </a:defRPr>
            </a:lvl5pPr>
            <a:lvl6pPr marL="2286000" indent="0">
              <a:buNone/>
              <a:defRPr sz="1400">
                <a:solidFill>
                  <a:srgbClr val="000000"/>
                </a:solidFill>
              </a:defRPr>
            </a:lvl6pPr>
            <a:lvl7pPr marL="2743200" indent="0">
              <a:buNone/>
              <a:defRPr sz="1400">
                <a:solidFill>
                  <a:srgbClr val="000000"/>
                </a:solidFill>
              </a:defRPr>
            </a:lvl7pPr>
            <a:lvl8pPr marL="3200400" indent="0">
              <a:buNone/>
              <a:defRPr sz="1400">
                <a:solidFill>
                  <a:srgbClr val="000000"/>
                </a:solidFill>
              </a:defRPr>
            </a:lvl8pPr>
            <a:lvl9pPr marL="3657600" indent="0">
              <a:buNone/>
              <a:defRPr sz="1400">
                <a:solidFill>
                  <a:srgbClr val="000000"/>
                </a:solidFill>
              </a:defRPr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defTabSz="0">
              <a:defRPr sz="2800"/>
            </a:lvl1pPr>
            <a:lvl2pPr marL="0" defTabSz="0">
              <a:defRPr sz="2400"/>
            </a:lvl2pPr>
            <a:lvl3pPr marL="0" defTabSz="0">
              <a:defRPr sz="2000"/>
            </a:lvl3pPr>
            <a:lvl4pPr marL="0" defTabSz="0">
              <a:defRPr sz="1800"/>
            </a:lvl4pPr>
            <a:lvl5pPr marL="0" defTabSz="0">
              <a:defRPr sz="1800"/>
            </a:lvl5pPr>
            <a:lvl6pPr marL="0" defTabSz="0">
              <a:defRPr sz="1800"/>
            </a:lvl6pPr>
            <a:lvl7pPr marL="0" defTabSz="0">
              <a:defRPr sz="1800"/>
            </a:lvl7pPr>
            <a:lvl8pPr marL="0" defTabSz="0">
              <a:defRPr sz="1800"/>
            </a:lvl8pPr>
            <a:lvl9pPr marL="0" defTabSz="0">
              <a:defRPr sz="18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defTabSz="0">
              <a:defRPr sz="2800"/>
            </a:lvl1pPr>
            <a:lvl2pPr marL="0" defTabSz="0">
              <a:defRPr sz="2400"/>
            </a:lvl2pPr>
            <a:lvl3pPr marL="0" defTabSz="0">
              <a:defRPr sz="2000"/>
            </a:lvl3pPr>
            <a:lvl4pPr marL="0" defTabSz="0">
              <a:defRPr sz="1800"/>
            </a:lvl4pPr>
            <a:lvl5pPr marL="0" defTabSz="0">
              <a:defRPr sz="1800"/>
            </a:lvl5pPr>
            <a:lvl6pPr marL="0" defTabSz="0">
              <a:defRPr sz="1800"/>
            </a:lvl6pPr>
            <a:lvl7pPr marL="0" defTabSz="0">
              <a:defRPr sz="1800"/>
            </a:lvl7pPr>
            <a:lvl8pPr marL="0" defTabSz="0">
              <a:defRPr sz="1800"/>
            </a:lvl8pPr>
            <a:lvl9pPr marL="0" defTabSz="0">
              <a:defRPr sz="18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 marL="0" defTabSz="0">
              <a:defRPr/>
            </a:lvl1pPr>
          </a:lstStyle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0" defTabSz="0">
              <a:defRPr sz="2400"/>
            </a:lvl1pPr>
            <a:lvl2pPr marL="0" defTabSz="0">
              <a:defRPr sz="2000"/>
            </a:lvl2pPr>
            <a:lvl3pPr marL="0" defTabSz="0">
              <a:defRPr sz="1800"/>
            </a:lvl3pPr>
            <a:lvl4pPr marL="0" defTabSz="0">
              <a:defRPr sz="1600"/>
            </a:lvl4pPr>
            <a:lvl5pPr marL="0" defTabSz="0">
              <a:defRPr sz="1600"/>
            </a:lvl5pPr>
            <a:lvl6pPr marL="0" defTabSz="0">
              <a:defRPr sz="1600"/>
            </a:lvl6pPr>
            <a:lvl7pPr marL="0" defTabSz="0">
              <a:defRPr sz="1600"/>
            </a:lvl7pPr>
            <a:lvl8pPr marL="0" defTabSz="0">
              <a:defRPr sz="1600"/>
            </a:lvl8pPr>
            <a:lvl9pPr marL="0" defTabSz="0">
              <a:defRPr sz="16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0" defTabSz="0">
              <a:defRPr sz="2400"/>
            </a:lvl1pPr>
            <a:lvl2pPr marL="0" defTabSz="0">
              <a:defRPr sz="2000"/>
            </a:lvl2pPr>
            <a:lvl3pPr marL="0" defTabSz="0">
              <a:defRPr sz="1800"/>
            </a:lvl3pPr>
            <a:lvl4pPr marL="0" defTabSz="0">
              <a:defRPr sz="1600"/>
            </a:lvl4pPr>
            <a:lvl5pPr marL="0" defTabSz="0">
              <a:defRPr sz="1600"/>
            </a:lvl5pPr>
            <a:lvl6pPr marL="0" defTabSz="0">
              <a:defRPr sz="1600"/>
            </a:lvl6pPr>
            <a:lvl7pPr marL="0" defTabSz="0">
              <a:defRPr sz="1600"/>
            </a:lvl7pPr>
            <a:lvl8pPr marL="0" defTabSz="0">
              <a:defRPr sz="1600"/>
            </a:lvl8pPr>
            <a:lvl9pPr marL="0" defTabSz="0">
              <a:defRPr sz="16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 idx="0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type="pic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0" defTabSz="0">
              <a:defRPr sz="3200"/>
            </a:lvl1pPr>
            <a:lvl2pPr marL="0" defTabSz="0">
              <a:defRPr sz="2800"/>
            </a:lvl2pPr>
            <a:lvl3pPr marL="0" defTabSz="0">
              <a:defRPr sz="2400"/>
            </a:lvl3pPr>
            <a:lvl4pPr marL="0" defTabSz="0">
              <a:defRPr sz="2000"/>
            </a:lvl4pPr>
            <a:lvl5pPr marL="0" defTabSz="0">
              <a:defRPr sz="2000"/>
            </a:lvl5pPr>
            <a:lvl6pPr marL="0" defTabSz="0">
              <a:defRPr sz="2000"/>
            </a:lvl6pPr>
            <a:lvl7pPr marL="0" defTabSz="0">
              <a:defRPr sz="2000"/>
            </a:lvl7pPr>
            <a:lvl8pPr marL="0" defTabSz="0">
              <a:defRPr sz="2000"/>
            </a:lvl8pPr>
            <a:lvl9pPr marL="0" defTabSz="0">
              <a:defRPr sz="20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 idx="0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slideLayout" Target="../slideLayouts/slideLayout2.xml"></Relationship><Relationship Id="rId3" Type="http://schemas.openxmlformats.org/officeDocument/2006/relationships/slideLayout" Target="../slideLayouts/slideLayout3.xml"></Relationship><Relationship Id="rId4" Type="http://schemas.openxmlformats.org/officeDocument/2006/relationships/slideLayout" Target="../slideLayouts/slideLayout4.xml"></Relationship><Relationship Id="rId5" Type="http://schemas.openxmlformats.org/officeDocument/2006/relationships/slideLayout" Target="../slideLayouts/slideLayout5.xml"></Relationship><Relationship Id="rId6" Type="http://schemas.openxmlformats.org/officeDocument/2006/relationships/slideLayout" Target="../slideLayouts/slideLayout6.xml"></Relationship><Relationship Id="rId7" Type="http://schemas.openxmlformats.org/officeDocument/2006/relationships/slideLayout" Target="../slideLayouts/slideLayout7.xml"></Relationship><Relationship Id="rId8" Type="http://schemas.openxmlformats.org/officeDocument/2006/relationships/slideLayout" Target="../slideLayouts/slideLayout8.xml"></Relationship><Relationship Id="rId9" Type="http://schemas.openxmlformats.org/officeDocument/2006/relationships/slideLayout" Target="../slideLayouts/slideLayout9.xml"></Relationship><Relationship Id="rId10" Type="http://schemas.openxmlformats.org/officeDocument/2006/relationships/slideLayout" Target="../slideLayouts/slideLayout10.xml"></Relationship><Relationship Id="rId11" Type="http://schemas.openxmlformats.org/officeDocument/2006/relationships/slideLayout" Target="../slideLayouts/slideLayout11.xml"></Relationship><Relationship Id="rId12" Type="http://schemas.openxmlformats.org/officeDocument/2006/relationships/theme" Target="../theme/theme1.xml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5C1A2B81-1DA3-497E-83CD-70D401AD2C06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9CD56DC7-0AF8-4C3E-9120-C82FF52A6C0B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marL="0" indent="0" defTabSz="914400">
        <a:buNone/>
        <a:defRPr lang="ko-KR" smtClean="0" sz="4400" baseline="0">
          <a:solidFill>
            <a:srgbClr val="000000"/>
          </a:solidFill>
          <a:latin typeface="굴림"/>
          <a:ea typeface="굴림"/>
        </a:defRPr>
      </a:lvl1pPr>
    </p:titleStyle>
    <p:bodyStyle>
      <a:lvl1pPr algn="l" marL="342900" indent="-342900" defTabSz="914400">
        <a:spcBef>
          <a:spcPct val="20000"/>
        </a:spcBef>
        <a:buFont typeface="굴림"/>
        <a:buChar char="●"/>
        <a:defRPr lang="ko-KR" smtClean="0" sz="3200" baseline="0">
          <a:solidFill>
            <a:srgbClr val="000000"/>
          </a:solidFill>
          <a:latin typeface="굴림"/>
          <a:ea typeface="굴림"/>
        </a:defRPr>
      </a:lvl1pPr>
      <a:lvl2pPr lvl="1" marL="742950" indent="-285750" defTabSz="914400">
        <a:buChar char="-"/>
        <a:defRPr lang="ko-KR" smtClean="0" sz="2800"/>
      </a:lvl2pPr>
      <a:lvl3pPr lvl="2" marL="1143000" indent="-228600" defTabSz="914400">
        <a:buChar char="●"/>
        <a:defRPr lang="ko-KR" smtClean="0" sz="2400"/>
      </a:lvl3pPr>
      <a:lvl4pPr lvl="3" marL="1600200" indent="-228600" defTabSz="914400">
        <a:buChar char="-"/>
        <a:defRPr lang="ko-KR" smtClean="0" sz="2000"/>
      </a:lvl4pPr>
      <a:lvl5pPr lvl="4" marL="2057400" indent="-228600" defTabSz="914400">
        <a:buChar char="»"/>
        <a:defRPr lang="ko-KR" smtClean="0"/>
      </a:lvl5pPr>
    </p:bodyStyle>
    <p:otherStyle>
      <a:lvl1pPr algn="l" marL="0" indent="0" defTabSz="914400">
        <a:buNone/>
        <a:defRPr lang="ko-KR" smtClean="0" sz="1800" baseline="0">
          <a:solidFill>
            <a:srgbClr val="000000"/>
          </a:solidFill>
          <a:latin typeface="굴림"/>
          <a:ea typeface="굴림"/>
        </a:defRPr>
      </a:lvl1pPr>
      <a:lvl2pPr lvl="1" marL="457200" indent="0" defTabSz="914400">
        <a:defRPr lang="ko-KR" smtClean="0"/>
      </a:lvl2pPr>
      <a:lvl3pPr lvl="2" marL="914400" indent="0" defTabSz="914400">
        <a:defRPr lang="ko-KR" smtClean="0"/>
      </a:lvl3pPr>
      <a:lvl4pPr lvl="3" marL="1371600" indent="0" defTabSz="914400">
        <a:defRPr lang="ko-KR" smtClean="0"/>
      </a:lvl4pPr>
      <a:lvl5pPr lvl="4" marL="1828800" indent="0" defTabSz="914400">
        <a:defRPr lang="ko-KR" smtClean="0"/>
      </a:lvl5pPr>
    </p:otherStyle>
  </p:txStyles>
</p:sldMaster>
</file>

<file path=ppt/slides/_rels/slide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/Relationships>
</file>

<file path=ppt/slides/_rels/slide2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/Relationships>
</file>

<file path=ppt/slides/_rels/slide3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/Relationships>
</file>

<file path=ppt/slides/_rels/slide4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/Relationships>
</file>

<file path=ppt/slides/_rels/slide5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/Relationships>
</file>

<file path=ppt/slides/_rels/slide6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/Relationships>
</file>

<file path=ppt/slides/_rels/slide7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/Relationships>
</file>

<file path=ppt/slides/_rels/slide8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9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2"/>
          <p:cNvSpPr>
            <a:spLocks noChangeArrowheads="1" noGrp="1"/>
          </p:cNvSpPr>
          <p:nvPr>
            <p:ph type="ctrTitle"/>
          </p:nvPr>
        </p:nvSpPr>
        <p:spPr>
          <a:xfrm rot="0">
            <a:off x="687070" y="2134235"/>
            <a:ext cx="7785734" cy="1475105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Times New Roman" pitchFamily="0" charset="0"/>
              </a:rPr>
              <a:t>Calorimeter trigger status update</a:t>
            </a:r>
            <a:endParaRPr lang="ko-KR" altLang="en-US" sz="4400" dirty="0" smtClean="0">
              <a:latin typeface="Times New Roman" pitchFamily="0" charset="0"/>
            </a:endParaRPr>
          </a:p>
        </p:txBody>
      </p:sp>
      <p:sp>
        <p:nvSpPr>
          <p:cNvPr id="3" name="Rect 3"/>
          <p:cNvSpPr>
            <a:spLocks noChangeArrowheads="1" noGrp="1"/>
          </p:cNvSpPr>
          <p:nvPr>
            <p:ph type="subTitle"/>
          </p:nvPr>
        </p:nvSpPr>
        <p:spPr>
          <a:xfrm rot="0">
            <a:off x="1374140" y="3892550"/>
            <a:ext cx="6411595" cy="1758950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Alexandre Camsonne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Hall A DVCS collaboration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December 19th 2013</a:t>
            </a:r>
            <a:endParaRPr lang="ko-KR" altLang="en-US" sz="32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 4"/>
          <p:cNvSpPr>
            <a:spLocks noChangeArrowheads="1" noGrp="1"/>
          </p:cNvSpPr>
          <p:nvPr>
            <p:ph type="title"/>
          </p:nvPr>
        </p:nvSpPr>
        <p:spPr>
          <a:xfrm rot="0">
            <a:off x="458470" y="274955"/>
            <a:ext cx="8242934" cy="1145540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Times New Roman" pitchFamily="0" charset="0"/>
              </a:rPr>
              <a:t>Outline</a:t>
            </a:r>
            <a:endParaRPr lang="ko-KR" altLang="en-US" sz="4400" dirty="0" smtClean="0">
              <a:latin typeface="Times New Roman" pitchFamily="0" charset="0"/>
            </a:endParaRPr>
          </a:p>
        </p:txBody>
      </p:sp>
      <p:sp>
        <p:nvSpPr>
          <p:cNvPr id="5" name="Rect 5"/>
          <p:cNvSpPr>
            <a:spLocks noChangeArrowheads="1" noGrp="1"/>
          </p:cNvSpPr>
          <p:nvPr>
            <p:ph type="obj"/>
          </p:nvPr>
        </p:nvSpPr>
        <p:spPr>
          <a:xfrm rot="0">
            <a:off x="458470" y="1603375"/>
            <a:ext cx="8242934" cy="4533900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/>
          <a:lstStyle/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Calorimeter trigger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Installation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Status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Current issues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Plan</a:t>
            </a:r>
            <a:endParaRPr lang="ko-KR" altLang="en-US" sz="32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 6"/>
          <p:cNvSpPr>
            <a:spLocks noChangeArrowheads="1" noGrp="1"/>
          </p:cNvSpPr>
          <p:nvPr>
            <p:ph type="title"/>
          </p:nvPr>
        </p:nvSpPr>
        <p:spPr>
          <a:xfrm rot="0">
            <a:off x="458470" y="274955"/>
            <a:ext cx="8242934" cy="1145540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Times New Roman" pitchFamily="0" charset="0"/>
              </a:rPr>
              <a:t>Calorimeter trigger</a:t>
            </a:r>
            <a:endParaRPr lang="ko-KR" altLang="en-US" sz="4400" dirty="0" smtClean="0">
              <a:latin typeface="Times New Roman" pitchFamily="0" charset="0"/>
            </a:endParaRPr>
          </a:p>
        </p:txBody>
      </p:sp>
      <p:sp>
        <p:nvSpPr>
          <p:cNvPr id="7" name="Rect 7"/>
          <p:cNvSpPr>
            <a:spLocks noChangeArrowheads="1" noGrp="1"/>
          </p:cNvSpPr>
          <p:nvPr>
            <p:ph type="obj"/>
          </p:nvPr>
        </p:nvSpPr>
        <p:spPr>
          <a:xfrm rot="0">
            <a:off x="458470" y="1603375"/>
            <a:ext cx="8242934" cy="4533900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/>
          <a:lstStyle/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Receives all 208 signals from the PbF2 </a:t>
            </a: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calorimeter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Triggered by the Left HRS trigger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Digitized all signal and computes all sums of 4 </a:t>
            </a: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adjacent blocks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If sum is above threshold generates trigger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 8"/>
          <p:cNvSpPr>
            <a:spLocks noChangeArrowheads="1" noGrp="1"/>
          </p:cNvSpPr>
          <p:nvPr>
            <p:ph type="title"/>
          </p:nvPr>
        </p:nvSpPr>
        <p:spPr>
          <a:xfrm rot="0">
            <a:off x="458470" y="274955"/>
            <a:ext cx="8242934" cy="1145540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Times New Roman" pitchFamily="0" charset="0"/>
              </a:rPr>
              <a:t>Logic module</a:t>
            </a:r>
            <a:endParaRPr lang="ko-KR" altLang="en-US" sz="4400" dirty="0" smtClean="0">
              <a:latin typeface="Times New Roman" pitchFamily="0" charset="0"/>
            </a:endParaRPr>
          </a:p>
        </p:txBody>
      </p:sp>
      <p:sp>
        <p:nvSpPr>
          <p:cNvPr id="9" name="Rect 9"/>
          <p:cNvSpPr>
            <a:spLocks noChangeArrowheads="1" noGrp="1"/>
          </p:cNvSpPr>
          <p:nvPr>
            <p:ph type="obj"/>
          </p:nvPr>
        </p:nvSpPr>
        <p:spPr>
          <a:xfrm rot="0">
            <a:off x="458470" y="1603375"/>
            <a:ext cx="8242934" cy="4533900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/>
          <a:lstStyle/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DVCS electron trigger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S2m + Cerenkov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Coincidence in FPGA logic module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Generates ARS stop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Takes TS signal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Generates coincidence trigger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 10"/>
          <p:cNvSpPr>
            <a:spLocks noChangeArrowheads="1" noGrp="1"/>
          </p:cNvSpPr>
          <p:nvPr>
            <p:ph type="title"/>
          </p:nvPr>
        </p:nvSpPr>
        <p:spPr>
          <a:xfrm rot="0">
            <a:off x="458470" y="274955"/>
            <a:ext cx="8242934" cy="1145540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Times New Roman" pitchFamily="0" charset="0"/>
              </a:rPr>
              <a:t>Current status</a:t>
            </a:r>
            <a:endParaRPr lang="ko-KR" altLang="en-US" sz="4400" dirty="0" smtClean="0">
              <a:latin typeface="Times New Roman" pitchFamily="0" charset="0"/>
            </a:endParaRPr>
          </a:p>
        </p:txBody>
      </p:sp>
      <p:sp>
        <p:nvSpPr>
          <p:cNvPr id="11" name="Rect 11"/>
          <p:cNvSpPr>
            <a:spLocks noChangeArrowheads="1" noGrp="1"/>
          </p:cNvSpPr>
          <p:nvPr>
            <p:ph type="obj"/>
          </p:nvPr>
        </p:nvSpPr>
        <p:spPr>
          <a:xfrm rot="0">
            <a:off x="458470" y="1603375"/>
            <a:ext cx="8242934" cy="4533900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/>
          <a:lstStyle/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Trigger installed in HRS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Logic module on separate FPGA working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Readout in standard VME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Block Transfer implemented but needs to be </a:t>
            </a: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tested</a:t>
            </a:r>
            <a:endParaRPr lang="ko-KR" altLang="en-US" sz="32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 12"/>
          <p:cNvSpPr>
            <a:spLocks noChangeArrowheads="1" noGrp="1"/>
          </p:cNvSpPr>
          <p:nvPr>
            <p:ph type="title"/>
          </p:nvPr>
        </p:nvSpPr>
        <p:spPr>
          <a:xfrm rot="0">
            <a:off x="458470" y="274955"/>
            <a:ext cx="8242934" cy="1145540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Times New Roman" pitchFamily="0" charset="0"/>
              </a:rPr>
              <a:t>Current issues</a:t>
            </a:r>
            <a:endParaRPr lang="ko-KR" altLang="en-US" sz="4400" dirty="0" smtClean="0">
              <a:latin typeface="Times New Roman" pitchFamily="0" charset="0"/>
            </a:endParaRPr>
          </a:p>
        </p:txBody>
      </p:sp>
      <p:sp>
        <p:nvSpPr>
          <p:cNvPr id="13" name="Rect 13"/>
          <p:cNvSpPr>
            <a:spLocks noChangeArrowheads="1" noGrp="1"/>
          </p:cNvSpPr>
          <p:nvPr>
            <p:ph type="obj"/>
          </p:nvPr>
        </p:nvSpPr>
        <p:spPr>
          <a:xfrm rot="0">
            <a:off x="458470" y="1603375"/>
            <a:ext cx="8242934" cy="4533900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/>
          <a:lstStyle/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FPGA firmware loading fails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Block transfer mode has additionnal words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Block transfer hangs at high rate</a:t>
            </a:r>
            <a:endParaRPr lang="ko-KR" altLang="en-US" sz="32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 14"/>
          <p:cNvSpPr>
            <a:spLocks noChangeArrowheads="1" noGrp="1"/>
          </p:cNvSpPr>
          <p:nvPr>
            <p:ph type="title"/>
          </p:nvPr>
        </p:nvSpPr>
        <p:spPr>
          <a:xfrm rot="0">
            <a:off x="458470" y="274955"/>
            <a:ext cx="8242934" cy="1145540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Times New Roman" pitchFamily="0" charset="0"/>
              </a:rPr>
              <a:t>Plan</a:t>
            </a:r>
            <a:endParaRPr lang="ko-KR" altLang="en-US" sz="4400" dirty="0" smtClean="0">
              <a:latin typeface="Times New Roman" pitchFamily="0" charset="0"/>
            </a:endParaRPr>
          </a:p>
        </p:txBody>
      </p:sp>
      <p:sp>
        <p:nvSpPr>
          <p:cNvPr id="15" name="Rect 15"/>
          <p:cNvSpPr>
            <a:spLocks noChangeArrowheads="1" noGrp="1"/>
          </p:cNvSpPr>
          <p:nvPr>
            <p:ph type="obj"/>
          </p:nvPr>
        </p:nvSpPr>
        <p:spPr>
          <a:xfrm rot="0">
            <a:off x="458470" y="1603375"/>
            <a:ext cx="8242934" cy="4533900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/>
          <a:lstStyle/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Cable trigger 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Test BLT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Readout trigger and ARS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Test onboard scaler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Deadtime measuremements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 0"/>
          <p:cNvSpPr>
            <a:spLocks noChangeArrowheads="1" noGrp="1"/>
          </p:cNvSpPr>
          <p:nvPr>
            <p:ph type="title"/>
          </p:nvPr>
        </p:nvSpPr>
        <p:spPr>
          <a:xfrm rot="0">
            <a:off x="458470" y="274955"/>
            <a:ext cx="8242934" cy="1145540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Times New Roman" pitchFamily="0" charset="0"/>
              </a:rPr>
              <a:t>Readiness review</a:t>
            </a:r>
            <a:endParaRPr lang="ko-KR" altLang="en-US" sz="4400" dirty="0" smtClean="0">
              <a:latin typeface="Times New Roman" pitchFamily="0" charset="0"/>
            </a:endParaRPr>
          </a:p>
        </p:txBody>
      </p:sp>
      <p:sp>
        <p:nvSpPr>
          <p:cNvPr id="0" name="Rect 0"/>
          <p:cNvSpPr>
            <a:spLocks noChangeArrowheads="1" noGrp="1"/>
          </p:cNvSpPr>
          <p:nvPr>
            <p:ph type="obj"/>
          </p:nvPr>
        </p:nvSpPr>
        <p:spPr>
          <a:xfrm rot="0">
            <a:off x="458470" y="1603375"/>
            <a:ext cx="8242934" cy="4533900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/>
          <a:lstStyle/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March 2013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Ben Raydo, Chris Cuevas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Mostly focus on trigger</a:t>
            </a:r>
            <a:endParaRPr lang="ko-KR" altLang="en-US" sz="32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 0"/>
          <p:cNvSpPr>
            <a:spLocks noChangeArrowheads="1" noGrp="1"/>
          </p:cNvSpPr>
          <p:nvPr>
            <p:ph type="title"/>
          </p:nvPr>
        </p:nvSpPr>
        <p:spPr>
          <a:xfrm rot="0">
            <a:off x="458470" y="274955"/>
            <a:ext cx="8242934" cy="1145540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Times New Roman" pitchFamily="0" charset="0"/>
              </a:rPr>
              <a:t>Conclusion</a:t>
            </a:r>
            <a:endParaRPr lang="ko-KR" altLang="en-US" sz="4400" dirty="0" smtClean="0">
              <a:latin typeface="Times New Roman" pitchFamily="0" charset="0"/>
            </a:endParaRPr>
          </a:p>
        </p:txBody>
      </p:sp>
      <p:sp>
        <p:nvSpPr>
          <p:cNvPr id="0" name="Rect 0"/>
          <p:cNvSpPr>
            <a:spLocks noChangeArrowheads="1" noGrp="1"/>
          </p:cNvSpPr>
          <p:nvPr>
            <p:ph type="obj"/>
          </p:nvPr>
        </p:nvSpPr>
        <p:spPr>
          <a:xfrm rot="0">
            <a:off x="458470" y="1603375"/>
            <a:ext cx="8242934" cy="4533900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/>
          <a:lstStyle/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Trigger installed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Logic FPGA implemented need to be tested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BUT implemented but need to be checked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Issue at high rate</a:t>
            </a: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dirty="0" smtClean="0">
              <a:latin typeface="Times New Roman" pitchFamily="0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Need to have trigger ready by March for review</a:t>
            </a:r>
            <a:endParaRPr lang="ko-KR" altLang="en-US" sz="32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AppVersion>12.000</AppVersion>
  <Characters>0</Characters>
  <CharactersWithSpaces>0</CharactersWithSpaces>
  <DocSecurity>0</DocSecurity>
  <HyperlinksChanged>false</HyperlinksChanged>
  <Lines>0</Lines>
  <LinksUpToDate>false</LinksUpToDate>
  <Pages>9</Pages>
  <Paragraphs>0</Paragraphs>
  <Words>0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</cp:coreProperties>
</file>

<file path=docProps/infrawarePen.xml><?xml version="1.0" encoding="utf-8"?>
<InfrawarePenDraw xmlns="http://www.infraware.co.kr/2012/penmode"/>
</file>