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D5B9F-4FA3-423B-AE42-130DB64C6285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B72D9-FFB0-471E-A8BC-EC72A5192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53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DVCS - 12/19/2013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0072-0E3C-41F4-ACAD-E1582BF4A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49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DVCS - 12/19/2013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0072-0E3C-41F4-ACAD-E1582BF4A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47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DVCS - 12/19/2013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0072-0E3C-41F4-ACAD-E1582BF4A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95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DVCS - 12/19/2013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0072-0E3C-41F4-ACAD-E1582BF4A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97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DVCS - 12/19/2013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0072-0E3C-41F4-ACAD-E1582BF4A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6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DVCS - 12/19/2013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0072-0E3C-41F4-ACAD-E1582BF4A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09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DVCS - 12/19/2013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0072-0E3C-41F4-ACAD-E1582BF4A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2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DVCS - 12/19/2013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0072-0E3C-41F4-ACAD-E1582BF4A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8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DVCS - 12/19/2013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0072-0E3C-41F4-ACAD-E1582BF4A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6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DVCS - 12/19/2013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0072-0E3C-41F4-ACAD-E1582BF4A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4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DVCS - 12/19/2013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0072-0E3C-41F4-ACAD-E1582BF4A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1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DVCS - 12/19/2013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30072-0E3C-41F4-ACAD-E1582BF4A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4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Status of HRS Detectors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Barak </a:t>
            </a:r>
            <a:r>
              <a:rPr lang="en-US" dirty="0" err="1" smtClean="0"/>
              <a:t>Schmookler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DVCS - 12/19/2013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0072-0E3C-41F4-ACAD-E1582BF4A1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2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Cherenkov: New PMTs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Will use new PMTs (ET Enterprises, model: 9390KB)</a:t>
            </a:r>
          </a:p>
          <a:p>
            <a:r>
              <a:rPr lang="en-US" dirty="0" smtClean="0"/>
              <a:t>Tested 4 different types of </a:t>
            </a:r>
            <a:r>
              <a:rPr lang="en-US" dirty="0"/>
              <a:t>w</a:t>
            </a:r>
            <a:r>
              <a:rPr lang="en-US" dirty="0" smtClean="0"/>
              <a:t>avelength –shifting (WLS) paint to increase efficiency</a:t>
            </a:r>
          </a:p>
          <a:p>
            <a:pPr lvl="1"/>
            <a:r>
              <a:rPr lang="en-US" dirty="0" smtClean="0"/>
              <a:t>Goal: At least 10 PE in the experiment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DVCS - 12/19/2013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0072-0E3C-41F4-ACAD-E1582BF4A122}" type="slidenum">
              <a:rPr lang="en-US" smtClean="0"/>
              <a:t>10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90701"/>
            <a:ext cx="4648200" cy="300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05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Cherenkov: New PMTs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DVCS - 12/19/2013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0072-0E3C-41F4-ACAD-E1582BF4A122}" type="slidenum">
              <a:rPr lang="en-US" smtClean="0"/>
              <a:t>11</a:t>
            </a:fld>
            <a:endParaRPr lang="en-US"/>
          </a:p>
        </p:txBody>
      </p:sp>
      <p:pic>
        <p:nvPicPr>
          <p:cNvPr id="14" name="Content Placeholder 1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"/>
          <a:stretch/>
        </p:blipFill>
        <p:spPr>
          <a:xfrm>
            <a:off x="695768" y="1219200"/>
            <a:ext cx="7752465" cy="5059363"/>
          </a:xfrm>
        </p:spPr>
      </p:pic>
    </p:spTree>
    <p:extLst>
      <p:ext uri="{BB962C8B-B14F-4D97-AF65-F5344CB8AC3E}">
        <p14:creationId xmlns:p14="http://schemas.microsoft.com/office/powerpoint/2010/main" val="91662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Cherenkov: New PMTs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Tested four different WLS paint samples:</a:t>
            </a:r>
          </a:p>
          <a:p>
            <a:pPr marL="0" indent="0">
              <a:buNone/>
            </a:pPr>
            <a:r>
              <a:rPr lang="en-US" dirty="0" smtClean="0"/>
              <a:t>	– </a:t>
            </a:r>
            <a:r>
              <a:rPr lang="en-US" dirty="0"/>
              <a:t>EJ-289 #2 (commercially available)</a:t>
            </a:r>
          </a:p>
          <a:p>
            <a:pPr marL="0" indent="0">
              <a:buNone/>
            </a:pPr>
            <a:r>
              <a:rPr lang="en-US" dirty="0" smtClean="0"/>
              <a:t>	– </a:t>
            </a:r>
            <a:r>
              <a:rPr lang="en-US" dirty="0"/>
              <a:t>EJ-299-31A</a:t>
            </a:r>
          </a:p>
          <a:p>
            <a:pPr marL="0" indent="0">
              <a:buNone/>
            </a:pPr>
            <a:r>
              <a:rPr lang="en-US" dirty="0" smtClean="0"/>
              <a:t>	– </a:t>
            </a:r>
            <a:r>
              <a:rPr lang="en-US" dirty="0"/>
              <a:t>EJ-299-31C </a:t>
            </a:r>
            <a:r>
              <a:rPr lang="en-US" dirty="0" smtClean="0"/>
              <a:t>        Evaluation </a:t>
            </a:r>
            <a:r>
              <a:rPr lang="en-US" dirty="0"/>
              <a:t>samples specially developed by </a:t>
            </a:r>
            <a:r>
              <a:rPr lang="en-US" dirty="0" err="1"/>
              <a:t>Eljen</a:t>
            </a:r>
            <a:r>
              <a:rPr lang="en-US" dirty="0"/>
              <a:t> Technologies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tx2"/>
                </a:solidFill>
              </a:rPr>
              <a:t>– </a:t>
            </a:r>
            <a:r>
              <a:rPr lang="en-US" dirty="0" smtClean="0">
                <a:solidFill>
                  <a:schemeClr val="accent1"/>
                </a:solidFill>
              </a:rPr>
              <a:t>EJ-299-31E</a:t>
            </a:r>
          </a:p>
          <a:p>
            <a:r>
              <a:rPr lang="en-US" dirty="0" smtClean="0"/>
              <a:t>Sample EJ-299-31E gave best improvement in number of photo-electrons</a:t>
            </a:r>
          </a:p>
          <a:p>
            <a:pPr marL="0" indent="0">
              <a:buNone/>
            </a:pPr>
            <a:r>
              <a:rPr lang="en-US" dirty="0" smtClean="0"/>
              <a:t>-------------------------------------------------------------------------------------------------</a:t>
            </a:r>
          </a:p>
          <a:p>
            <a:pPr marL="0" indent="0">
              <a:buNone/>
            </a:pPr>
            <a:r>
              <a:rPr lang="en-US" dirty="0" smtClean="0"/>
              <a:t>      Setup #        painted(y/n)                # of PE                    % increase in gain</a:t>
            </a:r>
          </a:p>
          <a:p>
            <a:pPr marL="0" indent="0">
              <a:buNone/>
            </a:pPr>
            <a:r>
              <a:rPr lang="en-US" dirty="0" smtClean="0"/>
              <a:t>-------------------------------------------------------------------------------------------------</a:t>
            </a:r>
          </a:p>
          <a:p>
            <a:pPr marL="0" indent="0">
              <a:buNone/>
            </a:pPr>
            <a:r>
              <a:rPr lang="en-US" dirty="0" smtClean="0"/>
              <a:t>          A                    no                               10.8                                  -</a:t>
            </a:r>
          </a:p>
          <a:p>
            <a:pPr marL="0" indent="0">
              <a:buNone/>
            </a:pPr>
            <a:r>
              <a:rPr lang="en-US" dirty="0" smtClean="0"/>
              <a:t>          B                    no                               10.1                                  -</a:t>
            </a:r>
          </a:p>
          <a:p>
            <a:pPr marL="0" indent="0">
              <a:buNone/>
            </a:pPr>
            <a:r>
              <a:rPr lang="en-US" dirty="0" smtClean="0"/>
              <a:t>          C                    no                               6.13                                  -</a:t>
            </a:r>
          </a:p>
          <a:p>
            <a:pPr marL="0" indent="0">
              <a:buNone/>
            </a:pPr>
            <a:r>
              <a:rPr lang="en-US" dirty="0" smtClean="0"/>
              <a:t>-------------------------------------------------------------------------------------------------</a:t>
            </a:r>
          </a:p>
          <a:p>
            <a:pPr marL="0" indent="0">
              <a:buNone/>
            </a:pPr>
            <a:r>
              <a:rPr lang="en-US" dirty="0" smtClean="0"/>
              <a:t>          A                    yes                              14.3                                 32</a:t>
            </a:r>
          </a:p>
          <a:p>
            <a:pPr marL="0" indent="0">
              <a:buNone/>
            </a:pPr>
            <a:r>
              <a:rPr lang="en-US" dirty="0" smtClean="0"/>
              <a:t>          B                    yes                              13.8                                 37</a:t>
            </a:r>
          </a:p>
          <a:p>
            <a:pPr marL="0" indent="0">
              <a:buNone/>
            </a:pPr>
            <a:r>
              <a:rPr lang="en-US" dirty="0" smtClean="0"/>
              <a:t>          C                    yes                              8.63                                 41</a:t>
            </a:r>
          </a:p>
          <a:p>
            <a:pPr marL="0" indent="0">
              <a:buNone/>
            </a:pPr>
            <a:r>
              <a:rPr lang="en-US" dirty="0" smtClean="0"/>
              <a:t>-------------------------------------------------------------------------------------------------</a:t>
            </a:r>
          </a:p>
          <a:p>
            <a:r>
              <a:rPr lang="en-US" dirty="0" smtClean="0"/>
              <a:t>Different Setups correspond to different locations of the silica disks</a:t>
            </a:r>
          </a:p>
          <a:p>
            <a:r>
              <a:rPr lang="en-US" dirty="0" smtClean="0"/>
              <a:t>Results are reproducible with different PMTs and over time (~2 weeks)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DVCS - 12/19/2013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0072-0E3C-41F4-ACAD-E1582BF4A122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2445327" y="2057400"/>
            <a:ext cx="381000" cy="685800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0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Cherenkov: New PMTs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Tested four different WLS paint samples:</a:t>
            </a:r>
          </a:p>
          <a:p>
            <a:pPr marL="0" indent="0">
              <a:buNone/>
            </a:pPr>
            <a:r>
              <a:rPr lang="en-US" dirty="0" smtClean="0"/>
              <a:t>	– </a:t>
            </a:r>
            <a:r>
              <a:rPr lang="en-US" dirty="0"/>
              <a:t>EJ-289 #2 (commercially available)</a:t>
            </a:r>
          </a:p>
          <a:p>
            <a:pPr marL="0" indent="0">
              <a:buNone/>
            </a:pPr>
            <a:r>
              <a:rPr lang="en-US" dirty="0" smtClean="0"/>
              <a:t>	– </a:t>
            </a:r>
            <a:r>
              <a:rPr lang="en-US" dirty="0"/>
              <a:t>EJ-299-31A</a:t>
            </a:r>
          </a:p>
          <a:p>
            <a:pPr marL="0" indent="0">
              <a:buNone/>
            </a:pPr>
            <a:r>
              <a:rPr lang="en-US" dirty="0" smtClean="0"/>
              <a:t>	– </a:t>
            </a:r>
            <a:r>
              <a:rPr lang="en-US" dirty="0"/>
              <a:t>EJ-299-31C </a:t>
            </a:r>
            <a:r>
              <a:rPr lang="en-US" dirty="0" smtClean="0"/>
              <a:t>        Evaluation </a:t>
            </a:r>
            <a:r>
              <a:rPr lang="en-US" dirty="0"/>
              <a:t>samples specially developed by </a:t>
            </a:r>
            <a:r>
              <a:rPr lang="en-US" dirty="0" err="1"/>
              <a:t>Eljen</a:t>
            </a:r>
            <a:r>
              <a:rPr lang="en-US" dirty="0"/>
              <a:t> Technologies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tx2"/>
                </a:solidFill>
              </a:rPr>
              <a:t>– </a:t>
            </a:r>
            <a:r>
              <a:rPr lang="en-US" dirty="0" smtClean="0">
                <a:solidFill>
                  <a:schemeClr val="accent1"/>
                </a:solidFill>
              </a:rPr>
              <a:t>EJ-299-31E</a:t>
            </a:r>
          </a:p>
          <a:p>
            <a:r>
              <a:rPr lang="en-US" dirty="0" smtClean="0"/>
              <a:t>Sample EJ-299-31E gave best improvement in number of photo-electrons</a:t>
            </a:r>
          </a:p>
          <a:p>
            <a:pPr marL="0" indent="0">
              <a:buNone/>
            </a:pPr>
            <a:r>
              <a:rPr lang="en-US" dirty="0" smtClean="0"/>
              <a:t>-------------------------------------------------------------------------------------------------</a:t>
            </a:r>
          </a:p>
          <a:p>
            <a:pPr marL="0" indent="0">
              <a:buNone/>
            </a:pPr>
            <a:r>
              <a:rPr lang="en-US" dirty="0" smtClean="0"/>
              <a:t>      Setup #        painted(y/n)                # of PE                    % increase in gain</a:t>
            </a:r>
          </a:p>
          <a:p>
            <a:pPr marL="0" indent="0">
              <a:buNone/>
            </a:pPr>
            <a:r>
              <a:rPr lang="en-US" dirty="0" smtClean="0"/>
              <a:t>-------------------------------------------------------------------------------------------------</a:t>
            </a:r>
          </a:p>
          <a:p>
            <a:pPr marL="0" indent="0">
              <a:buNone/>
            </a:pPr>
            <a:r>
              <a:rPr lang="en-US" dirty="0" smtClean="0"/>
              <a:t>          A                    no                               10.8                                  -</a:t>
            </a:r>
          </a:p>
          <a:p>
            <a:pPr marL="0" indent="0">
              <a:buNone/>
            </a:pPr>
            <a:r>
              <a:rPr lang="en-US" dirty="0" smtClean="0"/>
              <a:t>          B                    no                               10.1                                  -</a:t>
            </a:r>
          </a:p>
          <a:p>
            <a:pPr marL="0" indent="0">
              <a:buNone/>
            </a:pPr>
            <a:r>
              <a:rPr lang="en-US" dirty="0" smtClean="0"/>
              <a:t>          C                    no                               6.13                                  -</a:t>
            </a:r>
          </a:p>
          <a:p>
            <a:pPr marL="0" indent="0">
              <a:buNone/>
            </a:pPr>
            <a:r>
              <a:rPr lang="en-US" dirty="0" smtClean="0"/>
              <a:t>-------------------------------------------------------------------------------------------------</a:t>
            </a:r>
          </a:p>
          <a:p>
            <a:pPr marL="0" indent="0">
              <a:buNone/>
            </a:pPr>
            <a:r>
              <a:rPr lang="en-US" dirty="0" smtClean="0"/>
              <a:t>          A                    yes                              14.3                                 32</a:t>
            </a:r>
          </a:p>
          <a:p>
            <a:pPr marL="0" indent="0">
              <a:buNone/>
            </a:pPr>
            <a:r>
              <a:rPr lang="en-US" dirty="0" smtClean="0"/>
              <a:t>          B                    yes                              13.8                                 37</a:t>
            </a:r>
          </a:p>
          <a:p>
            <a:pPr marL="0" indent="0">
              <a:buNone/>
            </a:pPr>
            <a:r>
              <a:rPr lang="en-US" dirty="0" smtClean="0"/>
              <a:t>          C                    yes                              8.63                                 41</a:t>
            </a:r>
          </a:p>
          <a:p>
            <a:pPr marL="0" indent="0">
              <a:buNone/>
            </a:pPr>
            <a:r>
              <a:rPr lang="en-US" dirty="0" smtClean="0"/>
              <a:t>-------------------------------------------------------------------------------------------------</a:t>
            </a:r>
          </a:p>
          <a:p>
            <a:r>
              <a:rPr lang="en-US" dirty="0" smtClean="0"/>
              <a:t>Different Setups correspond to different locations of the silica disks</a:t>
            </a:r>
          </a:p>
          <a:p>
            <a:r>
              <a:rPr lang="en-US" dirty="0" smtClean="0"/>
              <a:t>Results are reproducible with different PMTs and over time (~2 weeks)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DVCS - 12/19/2013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0072-0E3C-41F4-ACAD-E1582BF4A122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2445327" y="2057400"/>
            <a:ext cx="381000" cy="685800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" y="3276600"/>
            <a:ext cx="3810000" cy="28575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76600"/>
            <a:ext cx="3048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29200" y="4105185"/>
            <a:ext cx="20574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Paint turns cloudy after 2-3 days but this does not affect QE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35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Acquisition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Took data in L-</a:t>
            </a:r>
            <a:r>
              <a:rPr lang="en-US" dirty="0" err="1" smtClean="0"/>
              <a:t>HRSwith</a:t>
            </a:r>
            <a:r>
              <a:rPr lang="en-US" dirty="0" smtClean="0"/>
              <a:t> cosmic particles  over last week</a:t>
            </a:r>
          </a:p>
          <a:p>
            <a:r>
              <a:rPr lang="en-US" dirty="0" smtClean="0"/>
              <a:t>Triggered on coincidence between S2M and old S0</a:t>
            </a:r>
          </a:p>
          <a:p>
            <a:r>
              <a:rPr lang="en-US" dirty="0" smtClean="0"/>
              <a:t>After some work: VDC, S2M, and Calorimeter are functioning well. (Need to perform gain matching)</a:t>
            </a:r>
          </a:p>
          <a:p>
            <a:r>
              <a:rPr lang="en-US" dirty="0" smtClean="0"/>
              <a:t>FPP map/database is complete; but need to determine which wire in bunch was hit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57400"/>
            <a:ext cx="4366027" cy="3048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DVCS - 12/19/2013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0072-0E3C-41F4-ACAD-E1582BF4A1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VDC upgrades are completed</a:t>
            </a:r>
          </a:p>
          <a:p>
            <a:r>
              <a:rPr lang="en-US" dirty="0" smtClean="0"/>
              <a:t>Gas Cherenkov/S0 should be operational in Jan-Feb 2014</a:t>
            </a:r>
          </a:p>
          <a:p>
            <a:r>
              <a:rPr lang="en-US" dirty="0" smtClean="0"/>
              <a:t>Work continues on FPP chambers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DVCS - 12/19/2013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0072-0E3C-41F4-ACAD-E1582BF4A1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1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12" name="Content Placeholder 11" descr="Screen Clippi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800"/>
            <a:ext cx="4088800" cy="3911026"/>
          </a:xfr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 detector stack</a:t>
            </a:r>
          </a:p>
          <a:p>
            <a:r>
              <a:rPr lang="en-US" dirty="0" smtClean="0"/>
              <a:t>Upgrades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VDC: Replaced the old discriminator cards</a:t>
            </a:r>
          </a:p>
          <a:p>
            <a:pPr lvl="1"/>
            <a:r>
              <a:rPr lang="en-US" dirty="0" smtClean="0"/>
              <a:t>One straw chamber from FPP is installed in each arm</a:t>
            </a:r>
          </a:p>
          <a:p>
            <a:pPr lvl="1"/>
            <a:r>
              <a:rPr lang="en-US" dirty="0" smtClean="0"/>
              <a:t>Gas Cherenkov: New windows, new PMTs, S0 on front</a:t>
            </a:r>
            <a:endParaRPr lang="en-US" dirty="0"/>
          </a:p>
          <a:p>
            <a:pPr marL="457200" lvl="1" indent="0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*Partially Completed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DVCS - 12/19/2013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0072-0E3C-41F4-ACAD-E1582BF4A1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DVCS - 12/19/2013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0072-0E3C-41F4-ACAD-E1582BF4A122}" type="slidenum">
              <a:rPr lang="en-US" smtClean="0"/>
              <a:t>3</a:t>
            </a:fld>
            <a:endParaRPr lang="en-US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9" b="3889"/>
          <a:stretch>
            <a:fillRect/>
          </a:stretch>
        </p:blipFill>
        <p:spPr>
          <a:xfrm>
            <a:off x="0" y="0"/>
            <a:ext cx="9144000" cy="6400800"/>
          </a:xfrm>
        </p:spPr>
      </p:pic>
    </p:spTree>
    <p:extLst>
      <p:ext uri="{BB962C8B-B14F-4D97-AF65-F5344CB8AC3E}">
        <p14:creationId xmlns:p14="http://schemas.microsoft.com/office/powerpoint/2010/main" val="73365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VDC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3276600"/>
            <a:ext cx="8763000" cy="3048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DVCS - 12/19/2013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0072-0E3C-41F4-ACAD-E1582BF4A122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1219200"/>
            <a:ext cx="75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Replaced discriminator cards with new MAD cards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HRS-L: gas, DAQ restored &amp; tested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HRS-R: in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Install new threshold PS module for cards (Dec 2013): currently set to 3V for cosmic data runs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62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FPP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Straw chambers installed in each arm</a:t>
            </a:r>
          </a:p>
          <a:p>
            <a:r>
              <a:rPr lang="en-US" dirty="0" smtClean="0"/>
              <a:t>Gas operational in L-HRS; need clean gas line in R-HRS</a:t>
            </a:r>
          </a:p>
          <a:p>
            <a:r>
              <a:rPr lang="en-US" dirty="0" smtClean="0"/>
              <a:t>All cables installed; HV distribution active</a:t>
            </a:r>
          </a:p>
          <a:p>
            <a:r>
              <a:rPr lang="en-US" dirty="0" smtClean="0"/>
              <a:t>Low voltage supply for read-out modules operational (Nov 2013)</a:t>
            </a:r>
          </a:p>
          <a:p>
            <a:r>
              <a:rPr lang="en-US" dirty="0" smtClean="0"/>
              <a:t>Signals checkout: in progress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DVCS - 12/19/2013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0072-0E3C-41F4-ACAD-E1582BF4A122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356" y="1600200"/>
            <a:ext cx="345028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84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Cherenkov/S0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Gas Cherenkov /S0 installed in both arms</a:t>
            </a:r>
          </a:p>
          <a:p>
            <a:r>
              <a:rPr lang="en-US" dirty="0" smtClean="0"/>
              <a:t>Added extension to L-HRS Gas Cherenkov</a:t>
            </a:r>
          </a:p>
          <a:p>
            <a:r>
              <a:rPr lang="en-US" dirty="0" smtClean="0"/>
              <a:t>New windows added; mirror alignment completed</a:t>
            </a:r>
          </a:p>
          <a:p>
            <a:r>
              <a:rPr lang="en-US" dirty="0" smtClean="0"/>
              <a:t>PMTs should be installed in Jan-Feb 2014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DVCS - 12/19/2013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0072-0E3C-41F4-ACAD-E1582BF4A122}" type="slidenum">
              <a:rPr lang="en-US" smtClean="0"/>
              <a:t>6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764" y="1981200"/>
            <a:ext cx="4419600" cy="3733800"/>
          </a:xfrm>
        </p:spPr>
      </p:pic>
    </p:spTree>
    <p:extLst>
      <p:ext uri="{BB962C8B-B14F-4D97-AF65-F5344CB8AC3E}">
        <p14:creationId xmlns:p14="http://schemas.microsoft.com/office/powerpoint/2010/main" val="95622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Cherenkov/S0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5664"/>
            <a:ext cx="4038600" cy="2995034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DVCS - 12/19/2013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0072-0E3C-41F4-ACAD-E1582BF4A1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6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Gas Cherenkov: New Windows &amp; Mirror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Replaced 3 out of 4 windows</a:t>
            </a:r>
          </a:p>
          <a:p>
            <a:r>
              <a:rPr lang="en-US" dirty="0" smtClean="0"/>
              <a:t>New frame is half thickness of old frame; new aluminum windows are thinner</a:t>
            </a:r>
          </a:p>
          <a:p>
            <a:r>
              <a:rPr lang="en-US" dirty="0" smtClean="0"/>
              <a:t>We could not install new window in back of L-HRS GC, because of fixtures attached to two mirrors</a:t>
            </a:r>
          </a:p>
          <a:p>
            <a:r>
              <a:rPr lang="en-US" dirty="0" smtClean="0"/>
              <a:t>Used old window with aluminum plate instead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765" y="3276600"/>
            <a:ext cx="4207669" cy="236220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DVCS - 12/19/2013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0072-0E3C-41F4-ACAD-E1582BF4A122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53000" y="19050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Placed light source a certain distance from mirrors and adjusted image located at PMT 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46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Cherenkov: New PMTs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Mirror Reflectivity tests done</a:t>
            </a:r>
          </a:p>
          <a:p>
            <a:r>
              <a:rPr lang="en-US" dirty="0" smtClean="0"/>
              <a:t>Deterioration in reflectivity was observed for all mirrors tested</a:t>
            </a:r>
          </a:p>
          <a:p>
            <a:r>
              <a:rPr lang="en-US" dirty="0" smtClean="0"/>
              <a:t>Reduction in relative efficiency for BURLE PMTs ~7%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DVCS - 12/19/2013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30072-0E3C-41F4-ACAD-E1582BF4A122}" type="slidenum">
              <a:rPr lang="en-US" smtClean="0"/>
              <a:t>9</a:t>
            </a:fld>
            <a:endParaRPr lang="en-US"/>
          </a:p>
        </p:txBody>
      </p:sp>
      <p:pic>
        <p:nvPicPr>
          <p:cNvPr id="8" name="Content Placeholder 7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47800"/>
            <a:ext cx="3992023" cy="4962788"/>
          </a:xfrm>
        </p:spPr>
      </p:pic>
    </p:spTree>
    <p:extLst>
      <p:ext uri="{BB962C8B-B14F-4D97-AF65-F5344CB8AC3E}">
        <p14:creationId xmlns:p14="http://schemas.microsoft.com/office/powerpoint/2010/main" val="316358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468</Words>
  <Application>Microsoft Office PowerPoint</Application>
  <PresentationFormat>On-screen Show (4:3)</PresentationFormat>
  <Paragraphs>121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Status of HRS Detectors</vt:lpstr>
      <vt:lpstr>Overview</vt:lpstr>
      <vt:lpstr>PowerPoint Presentation</vt:lpstr>
      <vt:lpstr>VDC</vt:lpstr>
      <vt:lpstr>FPP</vt:lpstr>
      <vt:lpstr>Gas Cherenkov/S0</vt:lpstr>
      <vt:lpstr>Gas Cherenkov/S0</vt:lpstr>
      <vt:lpstr>Gas Cherenkov: New Windows &amp; Mirror Alignment</vt:lpstr>
      <vt:lpstr>Gas Cherenkov: New PMTs</vt:lpstr>
      <vt:lpstr>Gas Cherenkov: New PMTs</vt:lpstr>
      <vt:lpstr>Gas Cherenkov: New PMTs</vt:lpstr>
      <vt:lpstr>Gas Cherenkov: New PMTs</vt:lpstr>
      <vt:lpstr>Gas Cherenkov: New PMTs</vt:lpstr>
      <vt:lpstr>Data Acquisition</vt:lpstr>
      <vt:lpstr>Summary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HRS Detectors</dc:title>
  <dc:creator>Barak</dc:creator>
  <cp:lastModifiedBy>Barak</cp:lastModifiedBy>
  <cp:revision>13</cp:revision>
  <dcterms:created xsi:type="dcterms:W3CDTF">2013-12-19T01:32:40Z</dcterms:created>
  <dcterms:modified xsi:type="dcterms:W3CDTF">2013-12-19T03:38:30Z</dcterms:modified>
</cp:coreProperties>
</file>